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29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3A501-3C3D-49BB-BA27-8ED249E04BFB}"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12279-E66A-4A1C-8630-8DF9C4EA0B47}" type="slidenum">
              <a:rPr lang="en-US" smtClean="0"/>
              <a:t>‹#›</a:t>
            </a:fld>
            <a:endParaRPr lang="en-US"/>
          </a:p>
        </p:txBody>
      </p:sp>
    </p:spTree>
    <p:extLst>
      <p:ext uri="{BB962C8B-B14F-4D97-AF65-F5344CB8AC3E}">
        <p14:creationId xmlns:p14="http://schemas.microsoft.com/office/powerpoint/2010/main" val="672321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112279-E66A-4A1C-8630-8DF9C4EA0B47}" type="slidenum">
              <a:rPr lang="en-US" smtClean="0"/>
              <a:t>1</a:t>
            </a:fld>
            <a:endParaRPr lang="en-US"/>
          </a:p>
        </p:txBody>
      </p:sp>
    </p:spTree>
    <p:extLst>
      <p:ext uri="{BB962C8B-B14F-4D97-AF65-F5344CB8AC3E}">
        <p14:creationId xmlns:p14="http://schemas.microsoft.com/office/powerpoint/2010/main" val="85793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B18E6-48D9-4E54-AC80-10941588807C}"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295748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B18E6-48D9-4E54-AC80-10941588807C}"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37818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B18E6-48D9-4E54-AC80-10941588807C}"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302880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B18E6-48D9-4E54-AC80-10941588807C}"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40075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B18E6-48D9-4E54-AC80-10941588807C}"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108681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DB18E6-48D9-4E54-AC80-10941588807C}"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308000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DB18E6-48D9-4E54-AC80-10941588807C}"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187421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DB18E6-48D9-4E54-AC80-10941588807C}"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87469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B18E6-48D9-4E54-AC80-10941588807C}"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41344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B18E6-48D9-4E54-AC80-10941588807C}"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27852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B18E6-48D9-4E54-AC80-10941588807C}"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D964D-E3D7-410C-B13A-2B358F32EEEB}" type="slidenum">
              <a:rPr lang="en-US" smtClean="0"/>
              <a:t>‹#›</a:t>
            </a:fld>
            <a:endParaRPr lang="en-US"/>
          </a:p>
        </p:txBody>
      </p:sp>
    </p:spTree>
    <p:extLst>
      <p:ext uri="{BB962C8B-B14F-4D97-AF65-F5344CB8AC3E}">
        <p14:creationId xmlns:p14="http://schemas.microsoft.com/office/powerpoint/2010/main" val="114235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B18E6-48D9-4E54-AC80-10941588807C}"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D964D-E3D7-410C-B13A-2B358F32EEEB}" type="slidenum">
              <a:rPr lang="en-US" smtClean="0"/>
              <a:t>‹#›</a:t>
            </a:fld>
            <a:endParaRPr lang="en-US"/>
          </a:p>
        </p:txBody>
      </p:sp>
    </p:spTree>
    <p:extLst>
      <p:ext uri="{BB962C8B-B14F-4D97-AF65-F5344CB8AC3E}">
        <p14:creationId xmlns:p14="http://schemas.microsoft.com/office/powerpoint/2010/main" val="3936919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1.wmf"/><Relationship Id="rId5" Type="http://schemas.openxmlformats.org/officeDocument/2006/relationships/oleObject" Target="../embeddings/oleObject17.bin"/><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2.wmf"/><Relationship Id="rId5" Type="http://schemas.openxmlformats.org/officeDocument/2006/relationships/oleObject" Target="../embeddings/oleObject19.bin"/><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3.wmf"/><Relationship Id="rId5" Type="http://schemas.openxmlformats.org/officeDocument/2006/relationships/oleObject" Target="../embeddings/oleObject21.bin"/><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4.wmf"/><Relationship Id="rId5" Type="http://schemas.openxmlformats.org/officeDocument/2006/relationships/oleObject" Target="../embeddings/oleObject23.bin"/><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wmf"/><Relationship Id="rId5" Type="http://schemas.openxmlformats.org/officeDocument/2006/relationships/oleObject" Target="../embeddings/oleObject9.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11.bin"/><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13.bin"/><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15.bin"/><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0000" sy="80000" flip="x" algn="br"/>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608" y="1278292"/>
            <a:ext cx="11184293" cy="746449"/>
          </a:xfrm>
        </p:spPr>
        <p:txBody>
          <a:bodyPr anchor="ctr">
            <a:normAutofit/>
          </a:bodyPr>
          <a:lstStyle/>
          <a:p>
            <a:pPr algn="l"/>
            <a:r>
              <a:rPr lang="en-US" sz="4400" spc="-150" dirty="0" err="1" smtClean="0">
                <a:solidFill>
                  <a:schemeClr val="accent5">
                    <a:lumMod val="75000"/>
                  </a:schemeClr>
                </a:solidFill>
                <a:effectLst>
                  <a:reflection blurRad="101600" stA="5000" endPos="50000" dist="29997" dir="5400000" sy="-100000" algn="bl" rotWithShape="0"/>
                </a:effectLst>
                <a:latin typeface="Arial" panose="020B0604020202020204" pitchFamily="34" charset="0"/>
                <a:cs typeface="Arial" panose="020B0604020202020204" pitchFamily="34" charset="0"/>
              </a:rPr>
              <a:t>PaymentWorks</a:t>
            </a:r>
            <a:r>
              <a:rPr lang="en-US" sz="4400" spc="-150" dirty="0" smtClean="0">
                <a:solidFill>
                  <a:schemeClr val="accent5">
                    <a:lumMod val="75000"/>
                  </a:schemeClr>
                </a:solidFill>
                <a:effectLst>
                  <a:reflection blurRad="101600" stA="5000" endPos="50000" dist="29997" dir="5400000" sy="-100000" algn="bl" rotWithShape="0"/>
                </a:effectLst>
                <a:latin typeface="Arial" panose="020B0604020202020204" pitchFamily="34" charset="0"/>
                <a:cs typeface="Arial" panose="020B0604020202020204" pitchFamily="34" charset="0"/>
              </a:rPr>
              <a:t> Form Guide</a:t>
            </a:r>
            <a:endParaRPr lang="en-US" sz="4400" spc="-150" dirty="0">
              <a:solidFill>
                <a:schemeClr val="accent5">
                  <a:lumMod val="75000"/>
                </a:schemeClr>
              </a:solidFill>
              <a:effectLst>
                <a:reflection blurRad="101600" stA="5000" endPos="50000" dist="29997" dir="5400000" sy="-100000" algn="bl" rotWithShape="0"/>
              </a:effectLst>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C3761523-9B01-4C7B-93C6-49025A0DC09D}" type="datetime3">
              <a:rPr lang="en-US" smtClean="0"/>
              <a:t>4 April 2018</a:t>
            </a:fld>
            <a:endParaRPr lang="en-US"/>
          </a:p>
        </p:txBody>
      </p:sp>
      <p:sp>
        <p:nvSpPr>
          <p:cNvPr id="3" name="TextBox 2"/>
          <p:cNvSpPr txBox="1"/>
          <p:nvPr/>
        </p:nvSpPr>
        <p:spPr>
          <a:xfrm>
            <a:off x="838200" y="2024741"/>
            <a:ext cx="7249886" cy="461665"/>
          </a:xfrm>
          <a:prstGeom prst="rect">
            <a:avLst/>
          </a:prstGeom>
          <a:noFill/>
        </p:spPr>
        <p:txBody>
          <a:bodyPr wrap="square" rtlCol="0">
            <a:spAutoFit/>
          </a:bodyPr>
          <a:lstStyle/>
          <a:p>
            <a:r>
              <a:rPr lang="en-US" sz="2400" dirty="0" smtClean="0">
                <a:solidFill>
                  <a:schemeClr val="accent5">
                    <a:lumMod val="75000"/>
                  </a:schemeClr>
                </a:solidFill>
              </a:rPr>
              <a:t>Foreign Individual Setup with Electronic Payment</a:t>
            </a:r>
            <a:endParaRPr lang="en-US" sz="2400" dirty="0">
              <a:solidFill>
                <a:schemeClr val="accent5">
                  <a:lumMod val="75000"/>
                </a:schemeClr>
              </a:solidFill>
            </a:endParaRPr>
          </a:p>
        </p:txBody>
      </p:sp>
    </p:spTree>
    <p:extLst>
      <p:ext uri="{BB962C8B-B14F-4D97-AF65-F5344CB8AC3E}">
        <p14:creationId xmlns:p14="http://schemas.microsoft.com/office/powerpoint/2010/main" val="1318074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89" y="364143"/>
            <a:ext cx="6288832" cy="1477328"/>
          </a:xfrm>
          <a:prstGeom prst="rect">
            <a:avLst/>
          </a:prstGeom>
          <a:noFill/>
        </p:spPr>
        <p:txBody>
          <a:bodyPr wrap="square" rtlCol="0">
            <a:spAutoFit/>
          </a:bodyPr>
          <a:lstStyle/>
          <a:p>
            <a:r>
              <a:rPr lang="en-US" dirty="0" smtClean="0"/>
              <a:t>Non-US registrants </a:t>
            </a:r>
            <a:r>
              <a:rPr lang="en-US" b="1" dirty="0" smtClean="0"/>
              <a:t>must</a:t>
            </a:r>
            <a:r>
              <a:rPr lang="en-US" dirty="0" smtClean="0"/>
              <a:t> choose </a:t>
            </a:r>
            <a:r>
              <a:rPr lang="en-US" b="1" dirty="0" smtClean="0"/>
              <a:t>ACH</a:t>
            </a:r>
            <a:r>
              <a:rPr lang="en-US" dirty="0" smtClean="0"/>
              <a:t>.  Wire transfers are covered under this choice.  </a:t>
            </a:r>
          </a:p>
          <a:p>
            <a:endParaRPr lang="en-US" dirty="0"/>
          </a:p>
          <a:p>
            <a:r>
              <a:rPr lang="en-US" dirty="0" smtClean="0"/>
              <a:t>If transactions to the selected country require an IBAN it must be provided, otherwise the field should be left blank.</a:t>
            </a:r>
            <a:endParaRPr lang="en-US" dirty="0"/>
          </a:p>
        </p:txBody>
      </p:sp>
      <p:sp>
        <p:nvSpPr>
          <p:cNvPr id="10" name="Right Arrow 9"/>
          <p:cNvSpPr/>
          <p:nvPr/>
        </p:nvSpPr>
        <p:spPr>
          <a:xfrm flipH="1">
            <a:off x="1612916" y="4871211"/>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619959858"/>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8202" name="Image" r:id="rId3" imgW="10114200" imgH="45914040" progId="Photoshop.Image.17">
                  <p:embed/>
                </p:oleObj>
              </mc:Choice>
              <mc:Fallback>
                <p:oleObj name="Image" r:id="rId3" imgW="10114200" imgH="45914040" progId="Photoshop.Image.17">
                  <p:embed/>
                  <p:pic>
                    <p:nvPicPr>
                      <p:cNvPr id="0" name=""/>
                      <p:cNvPicPr/>
                      <p:nvPr/>
                    </p:nvPicPr>
                    <p:blipFill>
                      <a:blip r:embed="rId4"/>
                      <a:stretch>
                        <a:fillRect/>
                      </a:stretch>
                    </p:blipFill>
                    <p:spPr>
                      <a:xfrm>
                        <a:off x="0" y="100374"/>
                        <a:ext cx="1488935" cy="6757626"/>
                      </a:xfrm>
                      <a:prstGeom prst="rect">
                        <a:avLst/>
                      </a:prstGeom>
                    </p:spPr>
                  </p:pic>
                </p:oleObj>
              </mc:Fallback>
            </mc:AlternateContent>
          </a:graphicData>
        </a:graphic>
      </p:graphicFrame>
      <p:sp>
        <p:nvSpPr>
          <p:cNvPr id="9" name="Rectangle 8"/>
          <p:cNvSpPr/>
          <p:nvPr/>
        </p:nvSpPr>
        <p:spPr>
          <a:xfrm>
            <a:off x="0" y="4636349"/>
            <a:ext cx="1488935" cy="6396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578591592"/>
              </p:ext>
            </p:extLst>
          </p:nvPr>
        </p:nvGraphicFramePr>
        <p:xfrm>
          <a:off x="2466973" y="2256851"/>
          <a:ext cx="7256463" cy="4257675"/>
        </p:xfrm>
        <a:graphic>
          <a:graphicData uri="http://schemas.openxmlformats.org/presentationml/2006/ole">
            <mc:AlternateContent xmlns:mc="http://schemas.openxmlformats.org/markup-compatibility/2006">
              <mc:Choice xmlns:v="urn:schemas-microsoft-com:vml" Requires="v">
                <p:oleObj spid="_x0000_s8203" name="Image" r:id="rId5" imgW="7256880" imgH="4257000" progId="Photoshop.Image.17">
                  <p:embed/>
                </p:oleObj>
              </mc:Choice>
              <mc:Fallback>
                <p:oleObj name="Image" r:id="rId5" imgW="7256880" imgH="4257000" progId="Photoshop.Image.17">
                  <p:embed/>
                  <p:pic>
                    <p:nvPicPr>
                      <p:cNvPr id="0" name=""/>
                      <p:cNvPicPr/>
                      <p:nvPr/>
                    </p:nvPicPr>
                    <p:blipFill>
                      <a:blip r:embed="rId6"/>
                      <a:stretch>
                        <a:fillRect/>
                      </a:stretch>
                    </p:blipFill>
                    <p:spPr>
                      <a:xfrm>
                        <a:off x="2466973" y="2256851"/>
                        <a:ext cx="7256463" cy="4257675"/>
                      </a:xfrm>
                      <a:prstGeom prst="rect">
                        <a:avLst/>
                      </a:prstGeom>
                    </p:spPr>
                  </p:pic>
                </p:oleObj>
              </mc:Fallback>
            </mc:AlternateContent>
          </a:graphicData>
        </a:graphic>
      </p:graphicFrame>
    </p:spTree>
    <p:extLst>
      <p:ext uri="{BB962C8B-B14F-4D97-AF65-F5344CB8AC3E}">
        <p14:creationId xmlns:p14="http://schemas.microsoft.com/office/powerpoint/2010/main" val="297508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89" y="1116703"/>
            <a:ext cx="6288832" cy="646331"/>
          </a:xfrm>
          <a:prstGeom prst="rect">
            <a:avLst/>
          </a:prstGeom>
          <a:noFill/>
        </p:spPr>
        <p:txBody>
          <a:bodyPr wrap="square" rtlCol="0">
            <a:spAutoFit/>
          </a:bodyPr>
          <a:lstStyle/>
          <a:p>
            <a:r>
              <a:rPr lang="en-US" dirty="0" smtClean="0"/>
              <a:t>All fields in this section must be filled in order for the bank account information to transmit.  </a:t>
            </a:r>
            <a:endParaRPr lang="en-US" dirty="0"/>
          </a:p>
        </p:txBody>
      </p:sp>
      <p:sp>
        <p:nvSpPr>
          <p:cNvPr id="10" name="Right Arrow 9"/>
          <p:cNvSpPr/>
          <p:nvPr/>
        </p:nvSpPr>
        <p:spPr>
          <a:xfrm flipH="1">
            <a:off x="1612916" y="5400985"/>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619959858"/>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9226" name="Image" r:id="rId3" imgW="10114200" imgH="45914040" progId="Photoshop.Image.17">
                  <p:embed/>
                </p:oleObj>
              </mc:Choice>
              <mc:Fallback>
                <p:oleObj name="Image" r:id="rId3" imgW="10114200" imgH="45914040" progId="Photoshop.Image.17">
                  <p:embed/>
                  <p:pic>
                    <p:nvPicPr>
                      <p:cNvPr id="0" name=""/>
                      <p:cNvPicPr/>
                      <p:nvPr/>
                    </p:nvPicPr>
                    <p:blipFill>
                      <a:blip r:embed="rId4"/>
                      <a:stretch>
                        <a:fillRect/>
                      </a:stretch>
                    </p:blipFill>
                    <p:spPr>
                      <a:xfrm>
                        <a:off x="0" y="100374"/>
                        <a:ext cx="1488935" cy="6757626"/>
                      </a:xfrm>
                      <a:prstGeom prst="rect">
                        <a:avLst/>
                      </a:prstGeom>
                    </p:spPr>
                  </p:pic>
                </p:oleObj>
              </mc:Fallback>
            </mc:AlternateContent>
          </a:graphicData>
        </a:graphic>
      </p:graphicFrame>
      <p:sp>
        <p:nvSpPr>
          <p:cNvPr id="9" name="Rectangle 8"/>
          <p:cNvSpPr/>
          <p:nvPr/>
        </p:nvSpPr>
        <p:spPr>
          <a:xfrm>
            <a:off x="0" y="5275111"/>
            <a:ext cx="1488935" cy="4216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542101352"/>
              </p:ext>
            </p:extLst>
          </p:nvPr>
        </p:nvGraphicFramePr>
        <p:xfrm>
          <a:off x="2495548" y="2651715"/>
          <a:ext cx="7199313" cy="2943225"/>
        </p:xfrm>
        <a:graphic>
          <a:graphicData uri="http://schemas.openxmlformats.org/presentationml/2006/ole">
            <mc:AlternateContent xmlns:mc="http://schemas.openxmlformats.org/markup-compatibility/2006">
              <mc:Choice xmlns:v="urn:schemas-microsoft-com:vml" Requires="v">
                <p:oleObj spid="_x0000_s9227" name="Image" r:id="rId5" imgW="7200000" imgH="2942640" progId="Photoshop.Image.17">
                  <p:embed/>
                </p:oleObj>
              </mc:Choice>
              <mc:Fallback>
                <p:oleObj name="Image" r:id="rId5" imgW="7200000" imgH="2942640" progId="Photoshop.Image.17">
                  <p:embed/>
                  <p:pic>
                    <p:nvPicPr>
                      <p:cNvPr id="0" name=""/>
                      <p:cNvPicPr/>
                      <p:nvPr/>
                    </p:nvPicPr>
                    <p:blipFill>
                      <a:blip r:embed="rId6"/>
                      <a:stretch>
                        <a:fillRect/>
                      </a:stretch>
                    </p:blipFill>
                    <p:spPr>
                      <a:xfrm>
                        <a:off x="2495548" y="2651715"/>
                        <a:ext cx="7199313" cy="2943225"/>
                      </a:xfrm>
                      <a:prstGeom prst="rect">
                        <a:avLst/>
                      </a:prstGeom>
                    </p:spPr>
                  </p:pic>
                </p:oleObj>
              </mc:Fallback>
            </mc:AlternateContent>
          </a:graphicData>
        </a:graphic>
      </p:graphicFrame>
    </p:spTree>
    <p:extLst>
      <p:ext uri="{BB962C8B-B14F-4D97-AF65-F5344CB8AC3E}">
        <p14:creationId xmlns:p14="http://schemas.microsoft.com/office/powerpoint/2010/main" val="188240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89" y="1116703"/>
            <a:ext cx="6288832" cy="923330"/>
          </a:xfrm>
          <a:prstGeom prst="rect">
            <a:avLst/>
          </a:prstGeom>
          <a:noFill/>
        </p:spPr>
        <p:txBody>
          <a:bodyPr wrap="square" rtlCol="0">
            <a:spAutoFit/>
          </a:bodyPr>
          <a:lstStyle/>
          <a:p>
            <a:r>
              <a:rPr lang="en-US" dirty="0" smtClean="0"/>
              <a:t>All fields in this section must be filled in order for the bank account information to transmit.  For countries without postal codes use “0000”.</a:t>
            </a:r>
            <a:endParaRPr lang="en-US" dirty="0"/>
          </a:p>
        </p:txBody>
      </p:sp>
      <p:sp>
        <p:nvSpPr>
          <p:cNvPr id="10" name="Right Arrow 9"/>
          <p:cNvSpPr/>
          <p:nvPr/>
        </p:nvSpPr>
        <p:spPr>
          <a:xfrm flipH="1">
            <a:off x="1612916" y="5850093"/>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619959858"/>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10250" name="Image" r:id="rId3" imgW="10114200" imgH="45914040" progId="Photoshop.Image.17">
                  <p:embed/>
                </p:oleObj>
              </mc:Choice>
              <mc:Fallback>
                <p:oleObj name="Image" r:id="rId3" imgW="10114200" imgH="45914040" progId="Photoshop.Image.17">
                  <p:embed/>
                  <p:pic>
                    <p:nvPicPr>
                      <p:cNvPr id="0" name=""/>
                      <p:cNvPicPr/>
                      <p:nvPr/>
                    </p:nvPicPr>
                    <p:blipFill>
                      <a:blip r:embed="rId4"/>
                      <a:stretch>
                        <a:fillRect/>
                      </a:stretch>
                    </p:blipFill>
                    <p:spPr>
                      <a:xfrm>
                        <a:off x="0" y="100374"/>
                        <a:ext cx="1488935" cy="6757626"/>
                      </a:xfrm>
                      <a:prstGeom prst="rect">
                        <a:avLst/>
                      </a:prstGeom>
                    </p:spPr>
                  </p:pic>
                </p:oleObj>
              </mc:Fallback>
            </mc:AlternateContent>
          </a:graphicData>
        </a:graphic>
      </p:graphicFrame>
      <p:sp>
        <p:nvSpPr>
          <p:cNvPr id="9" name="Rectangle 8"/>
          <p:cNvSpPr/>
          <p:nvPr/>
        </p:nvSpPr>
        <p:spPr>
          <a:xfrm>
            <a:off x="0" y="5695897"/>
            <a:ext cx="1488935" cy="478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4004570225"/>
              </p:ext>
            </p:extLst>
          </p:nvPr>
        </p:nvGraphicFramePr>
        <p:xfrm>
          <a:off x="2509838" y="2475293"/>
          <a:ext cx="7170737" cy="3095625"/>
        </p:xfrm>
        <a:graphic>
          <a:graphicData uri="http://schemas.openxmlformats.org/presentationml/2006/ole">
            <mc:AlternateContent xmlns:mc="http://schemas.openxmlformats.org/markup-compatibility/2006">
              <mc:Choice xmlns:v="urn:schemas-microsoft-com:vml" Requires="v">
                <p:oleObj spid="_x0000_s10251" name="Image" r:id="rId5" imgW="7171200" imgH="3094920" progId="Photoshop.Image.17">
                  <p:embed/>
                </p:oleObj>
              </mc:Choice>
              <mc:Fallback>
                <p:oleObj name="Image" r:id="rId5" imgW="7171200" imgH="3094920" progId="Photoshop.Image.17">
                  <p:embed/>
                  <p:pic>
                    <p:nvPicPr>
                      <p:cNvPr id="0" name=""/>
                      <p:cNvPicPr/>
                      <p:nvPr/>
                    </p:nvPicPr>
                    <p:blipFill>
                      <a:blip r:embed="rId6"/>
                      <a:stretch>
                        <a:fillRect/>
                      </a:stretch>
                    </p:blipFill>
                    <p:spPr>
                      <a:xfrm>
                        <a:off x="2509838" y="2475293"/>
                        <a:ext cx="7170737" cy="3095625"/>
                      </a:xfrm>
                      <a:prstGeom prst="rect">
                        <a:avLst/>
                      </a:prstGeom>
                    </p:spPr>
                  </p:pic>
                </p:oleObj>
              </mc:Fallback>
            </mc:AlternateContent>
          </a:graphicData>
        </a:graphic>
      </p:graphicFrame>
    </p:spTree>
    <p:extLst>
      <p:ext uri="{BB962C8B-B14F-4D97-AF65-F5344CB8AC3E}">
        <p14:creationId xmlns:p14="http://schemas.microsoft.com/office/powerpoint/2010/main" val="3748547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88" y="273321"/>
            <a:ext cx="6288832" cy="2031325"/>
          </a:xfrm>
          <a:prstGeom prst="rect">
            <a:avLst/>
          </a:prstGeom>
          <a:noFill/>
        </p:spPr>
        <p:txBody>
          <a:bodyPr wrap="square" rtlCol="0">
            <a:spAutoFit/>
          </a:bodyPr>
          <a:lstStyle/>
          <a:p>
            <a:r>
              <a:rPr lang="en-US" dirty="0" smtClean="0"/>
              <a:t>The bank routing number and bank account validation file must be populated in order for the banking data to transmit.  If the selected country does not use routing numbers, populate a value of “000000000” (9 zeros).  </a:t>
            </a:r>
          </a:p>
          <a:p>
            <a:endParaRPr lang="en-US" dirty="0"/>
          </a:p>
          <a:p>
            <a:r>
              <a:rPr lang="en-US" dirty="0" smtClean="0"/>
              <a:t>After adding all required banking information select “Register” to complete the registration process.  </a:t>
            </a:r>
            <a:endParaRPr lang="en-US" dirty="0"/>
          </a:p>
        </p:txBody>
      </p:sp>
      <p:sp>
        <p:nvSpPr>
          <p:cNvPr id="10" name="Right Arrow 9"/>
          <p:cNvSpPr/>
          <p:nvPr/>
        </p:nvSpPr>
        <p:spPr>
          <a:xfrm flipH="1">
            <a:off x="1612916" y="6435190"/>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619959858"/>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12296" name="Image" r:id="rId3" imgW="10114200" imgH="45914040" progId="Photoshop.Image.17">
                  <p:embed/>
                </p:oleObj>
              </mc:Choice>
              <mc:Fallback>
                <p:oleObj name="Image" r:id="rId3" imgW="10114200" imgH="45914040" progId="Photoshop.Image.17">
                  <p:embed/>
                  <p:pic>
                    <p:nvPicPr>
                      <p:cNvPr id="0" name=""/>
                      <p:cNvPicPr/>
                      <p:nvPr/>
                    </p:nvPicPr>
                    <p:blipFill>
                      <a:blip r:embed="rId4"/>
                      <a:stretch>
                        <a:fillRect/>
                      </a:stretch>
                    </p:blipFill>
                    <p:spPr>
                      <a:xfrm>
                        <a:off x="0" y="100374"/>
                        <a:ext cx="1488935" cy="6757626"/>
                      </a:xfrm>
                      <a:prstGeom prst="rect">
                        <a:avLst/>
                      </a:prstGeom>
                    </p:spPr>
                  </p:pic>
                </p:oleObj>
              </mc:Fallback>
            </mc:AlternateContent>
          </a:graphicData>
        </a:graphic>
      </p:graphicFrame>
      <p:sp>
        <p:nvSpPr>
          <p:cNvPr id="9" name="Rectangle 8"/>
          <p:cNvSpPr/>
          <p:nvPr/>
        </p:nvSpPr>
        <p:spPr>
          <a:xfrm>
            <a:off x="-13541" y="6182315"/>
            <a:ext cx="1488935" cy="6756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198198056"/>
              </p:ext>
            </p:extLst>
          </p:nvPr>
        </p:nvGraphicFramePr>
        <p:xfrm>
          <a:off x="2495548" y="2483805"/>
          <a:ext cx="7199313" cy="4314825"/>
        </p:xfrm>
        <a:graphic>
          <a:graphicData uri="http://schemas.openxmlformats.org/presentationml/2006/ole">
            <mc:AlternateContent xmlns:mc="http://schemas.openxmlformats.org/markup-compatibility/2006">
              <mc:Choice xmlns:v="urn:schemas-microsoft-com:vml" Requires="v">
                <p:oleObj spid="_x0000_s12297" name="Image" r:id="rId5" imgW="7200000" imgH="4314240" progId="Photoshop.Image.17">
                  <p:embed/>
                </p:oleObj>
              </mc:Choice>
              <mc:Fallback>
                <p:oleObj name="Image" r:id="rId5" imgW="7200000" imgH="4314240" progId="Photoshop.Image.17">
                  <p:embed/>
                  <p:pic>
                    <p:nvPicPr>
                      <p:cNvPr id="0" name=""/>
                      <p:cNvPicPr/>
                      <p:nvPr/>
                    </p:nvPicPr>
                    <p:blipFill>
                      <a:blip r:embed="rId6"/>
                      <a:stretch>
                        <a:fillRect/>
                      </a:stretch>
                    </p:blipFill>
                    <p:spPr>
                      <a:xfrm>
                        <a:off x="2495548" y="2483805"/>
                        <a:ext cx="7199313" cy="4314825"/>
                      </a:xfrm>
                      <a:prstGeom prst="rect">
                        <a:avLst/>
                      </a:prstGeom>
                    </p:spPr>
                  </p:pic>
                </p:oleObj>
              </mc:Fallback>
            </mc:AlternateContent>
          </a:graphicData>
        </a:graphic>
      </p:graphicFrame>
      <p:sp>
        <p:nvSpPr>
          <p:cNvPr id="2" name="Oval 1"/>
          <p:cNvSpPr/>
          <p:nvPr/>
        </p:nvSpPr>
        <p:spPr>
          <a:xfrm>
            <a:off x="6593305" y="6182315"/>
            <a:ext cx="1058779" cy="616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15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46545" y="2963377"/>
            <a:ext cx="7298907" cy="2349500"/>
          </a:xfrm>
          <a:prstGeom prst="rect">
            <a:avLst/>
          </a:prstGeom>
        </p:spPr>
      </p:pic>
      <p:sp>
        <p:nvSpPr>
          <p:cNvPr id="6" name="TextBox 5"/>
          <p:cNvSpPr txBox="1"/>
          <p:nvPr/>
        </p:nvSpPr>
        <p:spPr>
          <a:xfrm>
            <a:off x="2951583" y="1091682"/>
            <a:ext cx="6288832" cy="1477328"/>
          </a:xfrm>
          <a:prstGeom prst="rect">
            <a:avLst/>
          </a:prstGeom>
          <a:noFill/>
        </p:spPr>
        <p:txBody>
          <a:bodyPr wrap="square" rtlCol="0">
            <a:spAutoFit/>
          </a:bodyPr>
          <a:lstStyle/>
          <a:p>
            <a:r>
              <a:rPr lang="en-US" dirty="0" smtClean="0"/>
              <a:t>In order to ensure all appropriate fields are present, the first three questions on the form must be answered in order.  </a:t>
            </a:r>
          </a:p>
          <a:p>
            <a:endParaRPr lang="en-US" dirty="0"/>
          </a:p>
          <a:p>
            <a:r>
              <a:rPr lang="en-US" dirty="0" smtClean="0"/>
              <a:t>Foreign Tax ID will appear as an option only after a non-US country is selected.</a:t>
            </a:r>
            <a:endParaRPr lang="en-US" dirty="0"/>
          </a:p>
        </p:txBody>
      </p:sp>
      <p:sp>
        <p:nvSpPr>
          <p:cNvPr id="11" name="Right Arrow 10"/>
          <p:cNvSpPr/>
          <p:nvPr/>
        </p:nvSpPr>
        <p:spPr>
          <a:xfrm flipH="1">
            <a:off x="1630841" y="473215"/>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581721244"/>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1031" name="Image" r:id="rId4" imgW="10114200" imgH="45914040" progId="Photoshop.Image.17">
                  <p:embed/>
                </p:oleObj>
              </mc:Choice>
              <mc:Fallback>
                <p:oleObj name="Image" r:id="rId4" imgW="10114200" imgH="45914040" progId="Photoshop.Image.17">
                  <p:embed/>
                  <p:pic>
                    <p:nvPicPr>
                      <p:cNvPr id="0" name=""/>
                      <p:cNvPicPr/>
                      <p:nvPr/>
                    </p:nvPicPr>
                    <p:blipFill>
                      <a:blip r:embed="rId5"/>
                      <a:stretch>
                        <a:fillRect/>
                      </a:stretch>
                    </p:blipFill>
                    <p:spPr>
                      <a:xfrm>
                        <a:off x="0" y="100374"/>
                        <a:ext cx="1488935" cy="6757626"/>
                      </a:xfrm>
                      <a:prstGeom prst="rect">
                        <a:avLst/>
                      </a:prstGeom>
                    </p:spPr>
                  </p:pic>
                </p:oleObj>
              </mc:Fallback>
            </mc:AlternateContent>
          </a:graphicData>
        </a:graphic>
      </p:graphicFrame>
      <p:sp>
        <p:nvSpPr>
          <p:cNvPr id="13" name="Rectangle 12"/>
          <p:cNvSpPr/>
          <p:nvPr/>
        </p:nvSpPr>
        <p:spPr>
          <a:xfrm>
            <a:off x="0" y="396174"/>
            <a:ext cx="1488936" cy="324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46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90" y="817296"/>
            <a:ext cx="6288832" cy="1477328"/>
          </a:xfrm>
          <a:prstGeom prst="rect">
            <a:avLst/>
          </a:prstGeom>
          <a:noFill/>
        </p:spPr>
        <p:txBody>
          <a:bodyPr wrap="square" rtlCol="0">
            <a:spAutoFit/>
          </a:bodyPr>
          <a:lstStyle/>
          <a:p>
            <a:r>
              <a:rPr lang="en-US" dirty="0" smtClean="0"/>
              <a:t>Tax Number is a required field, as it is used to uniquely identify </a:t>
            </a:r>
            <a:r>
              <a:rPr lang="en-US" dirty="0" err="1" smtClean="0"/>
              <a:t>PaymentWorks</a:t>
            </a:r>
            <a:r>
              <a:rPr lang="en-US" dirty="0" smtClean="0"/>
              <a:t> accounts.  It should be populated with the appropriate tax or identification number for the country in question.  W-8 is only required if services are being performed within the US.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618449349"/>
              </p:ext>
            </p:extLst>
          </p:nvPr>
        </p:nvGraphicFramePr>
        <p:xfrm>
          <a:off x="2471738" y="2913400"/>
          <a:ext cx="7246937" cy="3390900"/>
        </p:xfrm>
        <a:graphic>
          <a:graphicData uri="http://schemas.openxmlformats.org/presentationml/2006/ole">
            <mc:AlternateContent xmlns:mc="http://schemas.openxmlformats.org/markup-compatibility/2006">
              <mc:Choice xmlns:v="urn:schemas-microsoft-com:vml" Requires="v">
                <p:oleObj spid="_x0000_s2060" name="Image" r:id="rId3" imgW="7247520" imgH="3390120" progId="Photoshop.Image.17">
                  <p:embed/>
                </p:oleObj>
              </mc:Choice>
              <mc:Fallback>
                <p:oleObj name="Image" r:id="rId3" imgW="7247520" imgH="3390120" progId="Photoshop.Image.17">
                  <p:embed/>
                  <p:pic>
                    <p:nvPicPr>
                      <p:cNvPr id="0" name=""/>
                      <p:cNvPicPr/>
                      <p:nvPr/>
                    </p:nvPicPr>
                    <p:blipFill>
                      <a:blip r:embed="rId4"/>
                      <a:stretch>
                        <a:fillRect/>
                      </a:stretch>
                    </p:blipFill>
                    <p:spPr>
                      <a:xfrm>
                        <a:off x="2471738" y="2913400"/>
                        <a:ext cx="7246937" cy="3390900"/>
                      </a:xfrm>
                      <a:prstGeom prst="rect">
                        <a:avLst/>
                      </a:prstGeom>
                    </p:spPr>
                  </p:pic>
                </p:oleObj>
              </mc:Fallback>
            </mc:AlternateContent>
          </a:graphicData>
        </a:graphic>
      </p:graphicFrame>
      <p:sp>
        <p:nvSpPr>
          <p:cNvPr id="11" name="Right Arrow 10"/>
          <p:cNvSpPr/>
          <p:nvPr/>
        </p:nvSpPr>
        <p:spPr>
          <a:xfrm flipH="1">
            <a:off x="1612916" y="909339"/>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02438255"/>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2061" name="Image" r:id="rId5" imgW="10114200" imgH="45914040" progId="Photoshop.Image.17">
                  <p:embed/>
                </p:oleObj>
              </mc:Choice>
              <mc:Fallback>
                <p:oleObj name="Image" r:id="rId5" imgW="10114200" imgH="45914040" progId="Photoshop.Image.17">
                  <p:embed/>
                  <p:pic>
                    <p:nvPicPr>
                      <p:cNvPr id="0" name=""/>
                      <p:cNvPicPr/>
                      <p:nvPr/>
                    </p:nvPicPr>
                    <p:blipFill>
                      <a:blip r:embed="rId6"/>
                      <a:stretch>
                        <a:fillRect/>
                      </a:stretch>
                    </p:blipFill>
                    <p:spPr>
                      <a:xfrm>
                        <a:off x="0" y="100374"/>
                        <a:ext cx="1488935" cy="6757626"/>
                      </a:xfrm>
                      <a:prstGeom prst="rect">
                        <a:avLst/>
                      </a:prstGeom>
                    </p:spPr>
                  </p:pic>
                </p:oleObj>
              </mc:Fallback>
            </mc:AlternateContent>
          </a:graphicData>
        </a:graphic>
      </p:graphicFrame>
      <p:sp>
        <p:nvSpPr>
          <p:cNvPr id="13" name="Rectangle 12"/>
          <p:cNvSpPr/>
          <p:nvPr/>
        </p:nvSpPr>
        <p:spPr>
          <a:xfrm>
            <a:off x="0" y="734348"/>
            <a:ext cx="1488935" cy="519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65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90" y="817296"/>
            <a:ext cx="6288832" cy="646331"/>
          </a:xfrm>
          <a:prstGeom prst="rect">
            <a:avLst/>
          </a:prstGeom>
          <a:noFill/>
        </p:spPr>
        <p:txBody>
          <a:bodyPr wrap="square" rtlCol="0">
            <a:spAutoFit/>
          </a:bodyPr>
          <a:lstStyle/>
          <a:p>
            <a:r>
              <a:rPr lang="en-US" dirty="0" smtClean="0"/>
              <a:t>Clicking the flag icon in the Telephone field allows for specification of country codes.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505657493"/>
              </p:ext>
            </p:extLst>
          </p:nvPr>
        </p:nvGraphicFramePr>
        <p:xfrm>
          <a:off x="2471738" y="2631176"/>
          <a:ext cx="7246937" cy="3827463"/>
        </p:xfrm>
        <a:graphic>
          <a:graphicData uri="http://schemas.openxmlformats.org/presentationml/2006/ole">
            <mc:AlternateContent xmlns:mc="http://schemas.openxmlformats.org/markup-compatibility/2006">
              <mc:Choice xmlns:v="urn:schemas-microsoft-com:vml" Requires="v">
                <p:oleObj spid="_x0000_s3084" name="Image" r:id="rId3" imgW="7247520" imgH="3828240" progId="Photoshop.Image.17">
                  <p:embed/>
                </p:oleObj>
              </mc:Choice>
              <mc:Fallback>
                <p:oleObj name="Image" r:id="rId3" imgW="7247520" imgH="3828240" progId="Photoshop.Image.17">
                  <p:embed/>
                  <p:pic>
                    <p:nvPicPr>
                      <p:cNvPr id="0" name=""/>
                      <p:cNvPicPr/>
                      <p:nvPr/>
                    </p:nvPicPr>
                    <p:blipFill>
                      <a:blip r:embed="rId4"/>
                      <a:stretch>
                        <a:fillRect/>
                      </a:stretch>
                    </p:blipFill>
                    <p:spPr>
                      <a:xfrm>
                        <a:off x="2471738" y="2631176"/>
                        <a:ext cx="7246937" cy="3827463"/>
                      </a:xfrm>
                      <a:prstGeom prst="rect">
                        <a:avLst/>
                      </a:prstGeom>
                    </p:spPr>
                  </p:pic>
                </p:oleObj>
              </mc:Fallback>
            </mc:AlternateContent>
          </a:graphicData>
        </a:graphic>
      </p:graphicFrame>
      <p:sp>
        <p:nvSpPr>
          <p:cNvPr id="11" name="Right Arrow 10"/>
          <p:cNvSpPr/>
          <p:nvPr/>
        </p:nvSpPr>
        <p:spPr>
          <a:xfrm flipH="1">
            <a:off x="1612916" y="1467690"/>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02438255"/>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3085" name="Image" r:id="rId5" imgW="10114200" imgH="45914040" progId="Photoshop.Image.17">
                  <p:embed/>
                </p:oleObj>
              </mc:Choice>
              <mc:Fallback>
                <p:oleObj name="Image" r:id="rId5" imgW="10114200" imgH="45914040" progId="Photoshop.Image.17">
                  <p:embed/>
                  <p:pic>
                    <p:nvPicPr>
                      <p:cNvPr id="0" name=""/>
                      <p:cNvPicPr/>
                      <p:nvPr/>
                    </p:nvPicPr>
                    <p:blipFill>
                      <a:blip r:embed="rId6"/>
                      <a:stretch>
                        <a:fillRect/>
                      </a:stretch>
                    </p:blipFill>
                    <p:spPr>
                      <a:xfrm>
                        <a:off x="0" y="100374"/>
                        <a:ext cx="1488935" cy="6757626"/>
                      </a:xfrm>
                      <a:prstGeom prst="rect">
                        <a:avLst/>
                      </a:prstGeom>
                    </p:spPr>
                  </p:pic>
                </p:oleObj>
              </mc:Fallback>
            </mc:AlternateContent>
          </a:graphicData>
        </a:graphic>
      </p:graphicFrame>
      <p:sp>
        <p:nvSpPr>
          <p:cNvPr id="13" name="Rectangle 12"/>
          <p:cNvSpPr/>
          <p:nvPr/>
        </p:nvSpPr>
        <p:spPr>
          <a:xfrm>
            <a:off x="0" y="1252238"/>
            <a:ext cx="1488935" cy="600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48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90" y="817296"/>
            <a:ext cx="6288832" cy="1200329"/>
          </a:xfrm>
          <a:prstGeom prst="rect">
            <a:avLst/>
          </a:prstGeom>
          <a:noFill/>
        </p:spPr>
        <p:txBody>
          <a:bodyPr wrap="square" rtlCol="0">
            <a:spAutoFit/>
          </a:bodyPr>
          <a:lstStyle/>
          <a:p>
            <a:r>
              <a:rPr lang="en-US" dirty="0" smtClean="0"/>
              <a:t>Setting the country first will ensure all other fields are appropriately presented.  For countries without postal codes, use “0000” as a value.  </a:t>
            </a:r>
            <a:r>
              <a:rPr lang="en-US" dirty="0" err="1" smtClean="0"/>
              <a:t>PaymentWorks</a:t>
            </a:r>
            <a:r>
              <a:rPr lang="en-US" dirty="0" smtClean="0"/>
              <a:t> requires that a postal code be present.</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048229348"/>
              </p:ext>
            </p:extLst>
          </p:nvPr>
        </p:nvGraphicFramePr>
        <p:xfrm>
          <a:off x="2471738" y="2493612"/>
          <a:ext cx="7246937" cy="3827463"/>
        </p:xfrm>
        <a:graphic>
          <a:graphicData uri="http://schemas.openxmlformats.org/presentationml/2006/ole">
            <mc:AlternateContent xmlns:mc="http://schemas.openxmlformats.org/markup-compatibility/2006">
              <mc:Choice xmlns:v="urn:schemas-microsoft-com:vml" Requires="v">
                <p:oleObj spid="_x0000_s4108" name="Image" r:id="rId3" imgW="7247520" imgH="3828240" progId="Photoshop.Image.17">
                  <p:embed/>
                </p:oleObj>
              </mc:Choice>
              <mc:Fallback>
                <p:oleObj name="Image" r:id="rId3" imgW="7247520" imgH="3828240" progId="Photoshop.Image.17">
                  <p:embed/>
                  <p:pic>
                    <p:nvPicPr>
                      <p:cNvPr id="0" name=""/>
                      <p:cNvPicPr/>
                      <p:nvPr/>
                    </p:nvPicPr>
                    <p:blipFill>
                      <a:blip r:embed="rId4"/>
                      <a:stretch>
                        <a:fillRect/>
                      </a:stretch>
                    </p:blipFill>
                    <p:spPr>
                      <a:xfrm>
                        <a:off x="2471738" y="2493612"/>
                        <a:ext cx="7246937" cy="3827463"/>
                      </a:xfrm>
                      <a:prstGeom prst="rect">
                        <a:avLst/>
                      </a:prstGeom>
                    </p:spPr>
                  </p:pic>
                </p:oleObj>
              </mc:Fallback>
            </mc:AlternateContent>
          </a:graphicData>
        </a:graphic>
      </p:graphicFrame>
      <p:sp>
        <p:nvSpPr>
          <p:cNvPr id="11" name="Right Arrow 10"/>
          <p:cNvSpPr/>
          <p:nvPr/>
        </p:nvSpPr>
        <p:spPr>
          <a:xfrm flipH="1">
            <a:off x="1612916" y="2034133"/>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02438255"/>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4109" name="Image" r:id="rId5" imgW="10114200" imgH="45914040" progId="Photoshop.Image.17">
                  <p:embed/>
                </p:oleObj>
              </mc:Choice>
              <mc:Fallback>
                <p:oleObj name="Image" r:id="rId5" imgW="10114200" imgH="45914040" progId="Photoshop.Image.17">
                  <p:embed/>
                  <p:pic>
                    <p:nvPicPr>
                      <p:cNvPr id="0" name=""/>
                      <p:cNvPicPr/>
                      <p:nvPr/>
                    </p:nvPicPr>
                    <p:blipFill>
                      <a:blip r:embed="rId6"/>
                      <a:stretch>
                        <a:fillRect/>
                      </a:stretch>
                    </p:blipFill>
                    <p:spPr>
                      <a:xfrm>
                        <a:off x="0" y="100374"/>
                        <a:ext cx="1488935" cy="6757626"/>
                      </a:xfrm>
                      <a:prstGeom prst="rect">
                        <a:avLst/>
                      </a:prstGeom>
                    </p:spPr>
                  </p:pic>
                </p:oleObj>
              </mc:Fallback>
            </mc:AlternateContent>
          </a:graphicData>
        </a:graphic>
      </p:graphicFrame>
      <p:sp>
        <p:nvSpPr>
          <p:cNvPr id="13" name="Rectangle 12"/>
          <p:cNvSpPr/>
          <p:nvPr/>
        </p:nvSpPr>
        <p:spPr>
          <a:xfrm>
            <a:off x="0" y="1818681"/>
            <a:ext cx="1488935" cy="600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8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90" y="817296"/>
            <a:ext cx="6288832" cy="923330"/>
          </a:xfrm>
          <a:prstGeom prst="rect">
            <a:avLst/>
          </a:prstGeom>
          <a:noFill/>
        </p:spPr>
        <p:txBody>
          <a:bodyPr wrap="square" rtlCol="0">
            <a:spAutoFit/>
          </a:bodyPr>
          <a:lstStyle/>
          <a:p>
            <a:r>
              <a:rPr lang="en-US" dirty="0" smtClean="0"/>
              <a:t>Remittance Address may be entered separately or set to match the Primary Address by clicking the checkbox at the beginning of the section.  </a:t>
            </a:r>
            <a:endParaRPr lang="en-US" dirty="0"/>
          </a:p>
        </p:txBody>
      </p:sp>
      <p:sp>
        <p:nvSpPr>
          <p:cNvPr id="10" name="Right Arrow 9"/>
          <p:cNvSpPr/>
          <p:nvPr/>
        </p:nvSpPr>
        <p:spPr>
          <a:xfrm flipH="1">
            <a:off x="1612916" y="2616759"/>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394989194"/>
              </p:ext>
            </p:extLst>
          </p:nvPr>
        </p:nvGraphicFramePr>
        <p:xfrm>
          <a:off x="2528887" y="2195906"/>
          <a:ext cx="7132637" cy="4000500"/>
        </p:xfrm>
        <a:graphic>
          <a:graphicData uri="http://schemas.openxmlformats.org/presentationml/2006/ole">
            <mc:AlternateContent xmlns:mc="http://schemas.openxmlformats.org/markup-compatibility/2006">
              <mc:Choice xmlns:v="urn:schemas-microsoft-com:vml" Requires="v">
                <p:oleObj spid="_x0000_s5132" name="Image" r:id="rId3" imgW="7133040" imgH="3999960" progId="Photoshop.Image.17">
                  <p:embed/>
                </p:oleObj>
              </mc:Choice>
              <mc:Fallback>
                <p:oleObj name="Image" r:id="rId3" imgW="7133040" imgH="3999960" progId="Photoshop.Image.17">
                  <p:embed/>
                  <p:pic>
                    <p:nvPicPr>
                      <p:cNvPr id="0" name=""/>
                      <p:cNvPicPr/>
                      <p:nvPr/>
                    </p:nvPicPr>
                    <p:blipFill>
                      <a:blip r:embed="rId4"/>
                      <a:stretch>
                        <a:fillRect/>
                      </a:stretch>
                    </p:blipFill>
                    <p:spPr>
                      <a:xfrm>
                        <a:off x="2528887" y="2195906"/>
                        <a:ext cx="7132637" cy="40005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19959858"/>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5133" name="Image" r:id="rId5" imgW="10114200" imgH="45914040" progId="Photoshop.Image.17">
                  <p:embed/>
                </p:oleObj>
              </mc:Choice>
              <mc:Fallback>
                <p:oleObj name="Image" r:id="rId5" imgW="10114200" imgH="45914040" progId="Photoshop.Image.17">
                  <p:embed/>
                  <p:pic>
                    <p:nvPicPr>
                      <p:cNvPr id="0" name=""/>
                      <p:cNvPicPr/>
                      <p:nvPr/>
                    </p:nvPicPr>
                    <p:blipFill>
                      <a:blip r:embed="rId6"/>
                      <a:stretch>
                        <a:fillRect/>
                      </a:stretch>
                    </p:blipFill>
                    <p:spPr>
                      <a:xfrm>
                        <a:off x="0" y="100374"/>
                        <a:ext cx="1488935" cy="6757626"/>
                      </a:xfrm>
                      <a:prstGeom prst="rect">
                        <a:avLst/>
                      </a:prstGeom>
                    </p:spPr>
                  </p:pic>
                </p:oleObj>
              </mc:Fallback>
            </mc:AlternateContent>
          </a:graphicData>
        </a:graphic>
      </p:graphicFrame>
      <p:sp>
        <p:nvSpPr>
          <p:cNvPr id="9" name="Rectangle 8"/>
          <p:cNvSpPr/>
          <p:nvPr/>
        </p:nvSpPr>
        <p:spPr>
          <a:xfrm>
            <a:off x="0" y="2401307"/>
            <a:ext cx="1488935" cy="600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33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90" y="817296"/>
            <a:ext cx="6288832" cy="1200329"/>
          </a:xfrm>
          <a:prstGeom prst="rect">
            <a:avLst/>
          </a:prstGeom>
          <a:noFill/>
        </p:spPr>
        <p:txBody>
          <a:bodyPr wrap="square" rtlCol="0">
            <a:spAutoFit/>
          </a:bodyPr>
          <a:lstStyle/>
          <a:p>
            <a:r>
              <a:rPr lang="en-US" dirty="0" smtClean="0"/>
              <a:t>The Nonprofit field may be left at its default value of “No” for individual registrations.  “Do you accept Purchase Orders” should be set to “Yes” to avoid potential payment difficulties.  Ensure a valid contact email is provided in the address field.</a:t>
            </a:r>
            <a:endParaRPr lang="en-US" dirty="0"/>
          </a:p>
        </p:txBody>
      </p:sp>
      <p:sp>
        <p:nvSpPr>
          <p:cNvPr id="10" name="Right Arrow 9"/>
          <p:cNvSpPr/>
          <p:nvPr/>
        </p:nvSpPr>
        <p:spPr>
          <a:xfrm flipH="1">
            <a:off x="1612916" y="3175109"/>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619959858"/>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6156" name="Image" r:id="rId3" imgW="10114200" imgH="45914040" progId="Photoshop.Image.17">
                  <p:embed/>
                </p:oleObj>
              </mc:Choice>
              <mc:Fallback>
                <p:oleObj name="Image" r:id="rId3" imgW="10114200" imgH="45914040" progId="Photoshop.Image.17">
                  <p:embed/>
                  <p:pic>
                    <p:nvPicPr>
                      <p:cNvPr id="0" name=""/>
                      <p:cNvPicPr/>
                      <p:nvPr/>
                    </p:nvPicPr>
                    <p:blipFill>
                      <a:blip r:embed="rId4"/>
                      <a:stretch>
                        <a:fillRect/>
                      </a:stretch>
                    </p:blipFill>
                    <p:spPr>
                      <a:xfrm>
                        <a:off x="0" y="100374"/>
                        <a:ext cx="1488935" cy="6757626"/>
                      </a:xfrm>
                      <a:prstGeom prst="rect">
                        <a:avLst/>
                      </a:prstGeom>
                    </p:spPr>
                  </p:pic>
                </p:oleObj>
              </mc:Fallback>
            </mc:AlternateContent>
          </a:graphicData>
        </a:graphic>
      </p:graphicFrame>
      <p:sp>
        <p:nvSpPr>
          <p:cNvPr id="9" name="Rectangle 8"/>
          <p:cNvSpPr/>
          <p:nvPr/>
        </p:nvSpPr>
        <p:spPr>
          <a:xfrm>
            <a:off x="0" y="3008210"/>
            <a:ext cx="1488935" cy="495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698521285"/>
              </p:ext>
            </p:extLst>
          </p:nvPr>
        </p:nvGraphicFramePr>
        <p:xfrm>
          <a:off x="2409825" y="2401307"/>
          <a:ext cx="7370763" cy="3400425"/>
        </p:xfrm>
        <a:graphic>
          <a:graphicData uri="http://schemas.openxmlformats.org/presentationml/2006/ole">
            <mc:AlternateContent xmlns:mc="http://schemas.openxmlformats.org/markup-compatibility/2006">
              <mc:Choice xmlns:v="urn:schemas-microsoft-com:vml" Requires="v">
                <p:oleObj spid="_x0000_s6157" name="Image" r:id="rId5" imgW="7371360" imgH="3399840" progId="Photoshop.Image.17">
                  <p:embed/>
                </p:oleObj>
              </mc:Choice>
              <mc:Fallback>
                <p:oleObj name="Image" r:id="rId5" imgW="7371360" imgH="3399840" progId="Photoshop.Image.17">
                  <p:embed/>
                  <p:pic>
                    <p:nvPicPr>
                      <p:cNvPr id="0" name=""/>
                      <p:cNvPicPr/>
                      <p:nvPr/>
                    </p:nvPicPr>
                    <p:blipFill>
                      <a:blip r:embed="rId6"/>
                      <a:stretch>
                        <a:fillRect/>
                      </a:stretch>
                    </p:blipFill>
                    <p:spPr>
                      <a:xfrm>
                        <a:off x="2409825" y="2401307"/>
                        <a:ext cx="7370763" cy="3400425"/>
                      </a:xfrm>
                      <a:prstGeom prst="rect">
                        <a:avLst/>
                      </a:prstGeom>
                    </p:spPr>
                  </p:pic>
                </p:oleObj>
              </mc:Fallback>
            </mc:AlternateContent>
          </a:graphicData>
        </a:graphic>
      </p:graphicFrame>
    </p:spTree>
    <p:extLst>
      <p:ext uri="{BB962C8B-B14F-4D97-AF65-F5344CB8AC3E}">
        <p14:creationId xmlns:p14="http://schemas.microsoft.com/office/powerpoint/2010/main" val="313872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89" y="1262358"/>
            <a:ext cx="6288832" cy="369332"/>
          </a:xfrm>
          <a:prstGeom prst="rect">
            <a:avLst/>
          </a:prstGeom>
          <a:noFill/>
        </p:spPr>
        <p:txBody>
          <a:bodyPr wrap="square" rtlCol="0">
            <a:spAutoFit/>
          </a:bodyPr>
          <a:lstStyle/>
          <a:p>
            <a:r>
              <a:rPr lang="en-US" dirty="0" smtClean="0"/>
              <a:t>Individual registrants may leave this section blank.  </a:t>
            </a:r>
            <a:endParaRPr lang="en-US" dirty="0"/>
          </a:p>
        </p:txBody>
      </p:sp>
      <p:sp>
        <p:nvSpPr>
          <p:cNvPr id="10" name="Right Arrow 9"/>
          <p:cNvSpPr/>
          <p:nvPr/>
        </p:nvSpPr>
        <p:spPr>
          <a:xfrm flipH="1">
            <a:off x="1612916" y="3726186"/>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619959858"/>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7178" name="Image" r:id="rId3" imgW="10114200" imgH="45914040" progId="Photoshop.Image.17">
                  <p:embed/>
                </p:oleObj>
              </mc:Choice>
              <mc:Fallback>
                <p:oleObj name="Image" r:id="rId3" imgW="10114200" imgH="45914040" progId="Photoshop.Image.17">
                  <p:embed/>
                  <p:pic>
                    <p:nvPicPr>
                      <p:cNvPr id="0" name=""/>
                      <p:cNvPicPr/>
                      <p:nvPr/>
                    </p:nvPicPr>
                    <p:blipFill>
                      <a:blip r:embed="rId4"/>
                      <a:stretch>
                        <a:fillRect/>
                      </a:stretch>
                    </p:blipFill>
                    <p:spPr>
                      <a:xfrm>
                        <a:off x="0" y="100374"/>
                        <a:ext cx="1488935" cy="6757626"/>
                      </a:xfrm>
                      <a:prstGeom prst="rect">
                        <a:avLst/>
                      </a:prstGeom>
                    </p:spPr>
                  </p:pic>
                </p:oleObj>
              </mc:Fallback>
            </mc:AlternateContent>
          </a:graphicData>
        </a:graphic>
      </p:graphicFrame>
      <p:sp>
        <p:nvSpPr>
          <p:cNvPr id="9" name="Rectangle 8"/>
          <p:cNvSpPr/>
          <p:nvPr/>
        </p:nvSpPr>
        <p:spPr>
          <a:xfrm>
            <a:off x="-13540" y="3511943"/>
            <a:ext cx="1488935" cy="6311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03931246"/>
              </p:ext>
            </p:extLst>
          </p:nvPr>
        </p:nvGraphicFramePr>
        <p:xfrm>
          <a:off x="2409823" y="2312483"/>
          <a:ext cx="7370763" cy="4171950"/>
        </p:xfrm>
        <a:graphic>
          <a:graphicData uri="http://schemas.openxmlformats.org/presentationml/2006/ole">
            <mc:AlternateContent xmlns:mc="http://schemas.openxmlformats.org/markup-compatibility/2006">
              <mc:Choice xmlns:v="urn:schemas-microsoft-com:vml" Requires="v">
                <p:oleObj spid="_x0000_s7179" name="Image" r:id="rId5" imgW="7371360" imgH="4171320" progId="Photoshop.Image.17">
                  <p:embed/>
                </p:oleObj>
              </mc:Choice>
              <mc:Fallback>
                <p:oleObj name="Image" r:id="rId5" imgW="7371360" imgH="4171320" progId="Photoshop.Image.17">
                  <p:embed/>
                  <p:pic>
                    <p:nvPicPr>
                      <p:cNvPr id="0" name=""/>
                      <p:cNvPicPr/>
                      <p:nvPr/>
                    </p:nvPicPr>
                    <p:blipFill>
                      <a:blip r:embed="rId6"/>
                      <a:stretch>
                        <a:fillRect/>
                      </a:stretch>
                    </p:blipFill>
                    <p:spPr>
                      <a:xfrm>
                        <a:off x="2409823" y="2312483"/>
                        <a:ext cx="7370763" cy="4171950"/>
                      </a:xfrm>
                      <a:prstGeom prst="rect">
                        <a:avLst/>
                      </a:prstGeom>
                    </p:spPr>
                  </p:pic>
                </p:oleObj>
              </mc:Fallback>
            </mc:AlternateContent>
          </a:graphicData>
        </a:graphic>
      </p:graphicFrame>
    </p:spTree>
    <p:extLst>
      <p:ext uri="{BB962C8B-B14F-4D97-AF65-F5344CB8AC3E}">
        <p14:creationId xmlns:p14="http://schemas.microsoft.com/office/powerpoint/2010/main" val="328404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0789" y="1262358"/>
            <a:ext cx="6288832" cy="369332"/>
          </a:xfrm>
          <a:prstGeom prst="rect">
            <a:avLst/>
          </a:prstGeom>
          <a:noFill/>
        </p:spPr>
        <p:txBody>
          <a:bodyPr wrap="square" rtlCol="0">
            <a:spAutoFit/>
          </a:bodyPr>
          <a:lstStyle/>
          <a:p>
            <a:r>
              <a:rPr lang="en-US" dirty="0" smtClean="0"/>
              <a:t>Individual registrants may leave this section blank.  </a:t>
            </a:r>
            <a:endParaRPr lang="en-US" dirty="0"/>
          </a:p>
        </p:txBody>
      </p:sp>
      <p:sp>
        <p:nvSpPr>
          <p:cNvPr id="10" name="Right Arrow 9"/>
          <p:cNvSpPr/>
          <p:nvPr/>
        </p:nvSpPr>
        <p:spPr>
          <a:xfrm flipH="1">
            <a:off x="1612916" y="4300723"/>
            <a:ext cx="186117" cy="1699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619959858"/>
              </p:ext>
            </p:extLst>
          </p:nvPr>
        </p:nvGraphicFramePr>
        <p:xfrm>
          <a:off x="0" y="100374"/>
          <a:ext cx="1488935" cy="6757626"/>
        </p:xfrm>
        <a:graphic>
          <a:graphicData uri="http://schemas.openxmlformats.org/presentationml/2006/ole">
            <mc:AlternateContent xmlns:mc="http://schemas.openxmlformats.org/markup-compatibility/2006">
              <mc:Choice xmlns:v="urn:schemas-microsoft-com:vml" Requires="v">
                <p:oleObj spid="_x0000_s11272" name="Image" r:id="rId3" imgW="10114200" imgH="45914040" progId="Photoshop.Image.17">
                  <p:embed/>
                </p:oleObj>
              </mc:Choice>
              <mc:Fallback>
                <p:oleObj name="Image" r:id="rId3" imgW="10114200" imgH="45914040" progId="Photoshop.Image.17">
                  <p:embed/>
                  <p:pic>
                    <p:nvPicPr>
                      <p:cNvPr id="0" name=""/>
                      <p:cNvPicPr/>
                      <p:nvPr/>
                    </p:nvPicPr>
                    <p:blipFill>
                      <a:blip r:embed="rId4"/>
                      <a:stretch>
                        <a:fillRect/>
                      </a:stretch>
                    </p:blipFill>
                    <p:spPr>
                      <a:xfrm>
                        <a:off x="0" y="100374"/>
                        <a:ext cx="1488935" cy="6757626"/>
                      </a:xfrm>
                      <a:prstGeom prst="rect">
                        <a:avLst/>
                      </a:prstGeom>
                    </p:spPr>
                  </p:pic>
                </p:oleObj>
              </mc:Fallback>
            </mc:AlternateContent>
          </a:graphicData>
        </a:graphic>
      </p:graphicFrame>
      <p:sp>
        <p:nvSpPr>
          <p:cNvPr id="9" name="Rectangle 8"/>
          <p:cNvSpPr/>
          <p:nvPr/>
        </p:nvSpPr>
        <p:spPr>
          <a:xfrm>
            <a:off x="-13540" y="4134643"/>
            <a:ext cx="1488935" cy="5020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73254935"/>
              </p:ext>
            </p:extLst>
          </p:nvPr>
        </p:nvGraphicFramePr>
        <p:xfrm>
          <a:off x="2443162" y="2563545"/>
          <a:ext cx="7304087" cy="3362325"/>
        </p:xfrm>
        <a:graphic>
          <a:graphicData uri="http://schemas.openxmlformats.org/presentationml/2006/ole">
            <mc:AlternateContent xmlns:mc="http://schemas.openxmlformats.org/markup-compatibility/2006">
              <mc:Choice xmlns:v="urn:schemas-microsoft-com:vml" Requires="v">
                <p:oleObj spid="_x0000_s11273" name="Image" r:id="rId5" imgW="7304760" imgH="3361680" progId="Photoshop.Image.17">
                  <p:embed/>
                </p:oleObj>
              </mc:Choice>
              <mc:Fallback>
                <p:oleObj name="Image" r:id="rId5" imgW="7304760" imgH="3361680" progId="Photoshop.Image.17">
                  <p:embed/>
                  <p:pic>
                    <p:nvPicPr>
                      <p:cNvPr id="0" name=""/>
                      <p:cNvPicPr/>
                      <p:nvPr/>
                    </p:nvPicPr>
                    <p:blipFill>
                      <a:blip r:embed="rId6"/>
                      <a:stretch>
                        <a:fillRect/>
                      </a:stretch>
                    </p:blipFill>
                    <p:spPr>
                      <a:xfrm>
                        <a:off x="2443162" y="2563545"/>
                        <a:ext cx="7304087" cy="3362325"/>
                      </a:xfrm>
                      <a:prstGeom prst="rect">
                        <a:avLst/>
                      </a:prstGeom>
                    </p:spPr>
                  </p:pic>
                </p:oleObj>
              </mc:Fallback>
            </mc:AlternateContent>
          </a:graphicData>
        </a:graphic>
      </p:graphicFrame>
    </p:spTree>
    <p:extLst>
      <p:ext uri="{BB962C8B-B14F-4D97-AF65-F5344CB8AC3E}">
        <p14:creationId xmlns:p14="http://schemas.microsoft.com/office/powerpoint/2010/main" val="3645095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377</Words>
  <Application>Microsoft Office PowerPoint</Application>
  <PresentationFormat>Widescreen</PresentationFormat>
  <Paragraphs>22</Paragraphs>
  <Slides>13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Image</vt:lpstr>
      <vt:lpstr>PaymentWorks Form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Important Presentation</dc:title>
  <dc:creator>Anthony Parilla</dc:creator>
  <cp:lastModifiedBy>Jill Weaverling</cp:lastModifiedBy>
  <cp:revision>11</cp:revision>
  <dcterms:created xsi:type="dcterms:W3CDTF">2017-02-08T14:39:42Z</dcterms:created>
  <dcterms:modified xsi:type="dcterms:W3CDTF">2018-04-04T15:18:40Z</dcterms:modified>
</cp:coreProperties>
</file>