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6" r:id="rId1"/>
  </p:sldMasterIdLst>
  <p:notesMasterIdLst>
    <p:notesMasterId r:id="rId27"/>
  </p:notesMasterIdLst>
  <p:sldIdLst>
    <p:sldId id="256" r:id="rId2"/>
    <p:sldId id="330" r:id="rId3"/>
    <p:sldId id="2841" r:id="rId4"/>
    <p:sldId id="2849" r:id="rId5"/>
    <p:sldId id="2853" r:id="rId6"/>
    <p:sldId id="260" r:id="rId7"/>
    <p:sldId id="2814" r:id="rId8"/>
    <p:sldId id="2815" r:id="rId9"/>
    <p:sldId id="2861" r:id="rId10"/>
    <p:sldId id="2869" r:id="rId11"/>
    <p:sldId id="2868" r:id="rId12"/>
    <p:sldId id="2829" r:id="rId13"/>
    <p:sldId id="344" r:id="rId14"/>
    <p:sldId id="281" r:id="rId15"/>
    <p:sldId id="2871" r:id="rId16"/>
    <p:sldId id="2872" r:id="rId17"/>
    <p:sldId id="2873" r:id="rId18"/>
    <p:sldId id="2862" r:id="rId19"/>
    <p:sldId id="2863" r:id="rId20"/>
    <p:sldId id="2864" r:id="rId21"/>
    <p:sldId id="2865" r:id="rId22"/>
    <p:sldId id="2866" r:id="rId23"/>
    <p:sldId id="2874" r:id="rId24"/>
    <p:sldId id="2870" r:id="rId25"/>
    <p:sldId id="284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6B6F0-FB9D-F6EC-D49F-3DE7DB386A43}" v="244" dt="2022-08-03T21:38:49.280"/>
    <p1510:client id="{04CFEB48-5192-D829-1A4B-8AA6C83CA37A}" v="1" dt="2022-01-12T17:36:17.339"/>
    <p1510:client id="{BB378142-8D17-0719-9667-6FCBAC0004AD}" v="35" dt="2022-01-12T19:01:32.038"/>
    <p1510:client id="{2FDC5BB8-74F8-4C3A-9F4B-3FC829E68F14}" v="11" dt="2022-01-27T20:57:13.231"/>
    <p1510:client id="{17B0095C-E0AD-7A40-A642-54EC1550D8EE}" v="1" dt="2022-01-12T20:56:36.823"/>
    <p1510:client id="{3D092002-4CCF-9607-A4E6-1F6020A1C25C}" v="21" dt="2022-08-05T17:39:41.625"/>
    <p1510:client id="{5D48B793-FE07-9DEB-015E-F780FF140DE8}" v="363" dt="2022-08-05T17:37:08.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04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17F11-D574-C442-8441-02324D954E83}" type="datetimeFigureOut">
              <a:rPr lang="en-US" smtClean="0"/>
              <a:t>8/6/2022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C84B7-BDCC-B74C-AD12-F31A73CAE74E}" type="slidenum">
              <a:rPr lang="en-US" smtClean="0"/>
              <a:t>‹#›</a:t>
            </a:fld>
            <a:endParaRPr lang="en-US"/>
          </a:p>
        </p:txBody>
      </p:sp>
    </p:spTree>
    <p:extLst>
      <p:ext uri="{BB962C8B-B14F-4D97-AF65-F5344CB8AC3E}">
        <p14:creationId xmlns:p14="http://schemas.microsoft.com/office/powerpoint/2010/main" val="199496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1</a:t>
            </a:fld>
            <a:endParaRPr lang="en-US"/>
          </a:p>
        </p:txBody>
      </p:sp>
    </p:spTree>
    <p:extLst>
      <p:ext uri="{BB962C8B-B14F-4D97-AF65-F5344CB8AC3E}">
        <p14:creationId xmlns:p14="http://schemas.microsoft.com/office/powerpoint/2010/main" val="73363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14</a:t>
            </a:fld>
            <a:endParaRPr lang="en-US"/>
          </a:p>
        </p:txBody>
      </p:sp>
    </p:spTree>
    <p:extLst>
      <p:ext uri="{BB962C8B-B14F-4D97-AF65-F5344CB8AC3E}">
        <p14:creationId xmlns:p14="http://schemas.microsoft.com/office/powerpoint/2010/main" val="9657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16</a:t>
            </a:fld>
            <a:endParaRPr lang="en-US"/>
          </a:p>
        </p:txBody>
      </p:sp>
    </p:spTree>
    <p:extLst>
      <p:ext uri="{BB962C8B-B14F-4D97-AF65-F5344CB8AC3E}">
        <p14:creationId xmlns:p14="http://schemas.microsoft.com/office/powerpoint/2010/main" val="2895117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17</a:t>
            </a:fld>
            <a:endParaRPr lang="en-US"/>
          </a:p>
        </p:txBody>
      </p:sp>
    </p:spTree>
    <p:extLst>
      <p:ext uri="{BB962C8B-B14F-4D97-AF65-F5344CB8AC3E}">
        <p14:creationId xmlns:p14="http://schemas.microsoft.com/office/powerpoint/2010/main" val="211661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19</a:t>
            </a:fld>
            <a:endParaRPr lang="en-US"/>
          </a:p>
        </p:txBody>
      </p:sp>
    </p:spTree>
    <p:extLst>
      <p:ext uri="{BB962C8B-B14F-4D97-AF65-F5344CB8AC3E}">
        <p14:creationId xmlns:p14="http://schemas.microsoft.com/office/powerpoint/2010/main" val="253105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20</a:t>
            </a:fld>
            <a:endParaRPr lang="en-US"/>
          </a:p>
        </p:txBody>
      </p:sp>
    </p:spTree>
    <p:extLst>
      <p:ext uri="{BB962C8B-B14F-4D97-AF65-F5344CB8AC3E}">
        <p14:creationId xmlns:p14="http://schemas.microsoft.com/office/powerpoint/2010/main" val="3335583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22</a:t>
            </a:fld>
            <a:endParaRPr lang="en-US"/>
          </a:p>
        </p:txBody>
      </p:sp>
    </p:spTree>
    <p:extLst>
      <p:ext uri="{BB962C8B-B14F-4D97-AF65-F5344CB8AC3E}">
        <p14:creationId xmlns:p14="http://schemas.microsoft.com/office/powerpoint/2010/main" val="244197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24</a:t>
            </a:fld>
            <a:endParaRPr lang="en-US"/>
          </a:p>
        </p:txBody>
      </p:sp>
    </p:spTree>
    <p:extLst>
      <p:ext uri="{BB962C8B-B14F-4D97-AF65-F5344CB8AC3E}">
        <p14:creationId xmlns:p14="http://schemas.microsoft.com/office/powerpoint/2010/main" val="288883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25</a:t>
            </a:fld>
            <a:endParaRPr lang="en-US"/>
          </a:p>
        </p:txBody>
      </p:sp>
    </p:spTree>
    <p:extLst>
      <p:ext uri="{BB962C8B-B14F-4D97-AF65-F5344CB8AC3E}">
        <p14:creationId xmlns:p14="http://schemas.microsoft.com/office/powerpoint/2010/main" val="56520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2</a:t>
            </a:fld>
            <a:endParaRPr lang="en-US"/>
          </a:p>
        </p:txBody>
      </p:sp>
    </p:spTree>
    <p:extLst>
      <p:ext uri="{BB962C8B-B14F-4D97-AF65-F5344CB8AC3E}">
        <p14:creationId xmlns:p14="http://schemas.microsoft.com/office/powerpoint/2010/main" val="380140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4</a:t>
            </a:fld>
            <a:endParaRPr lang="en-US"/>
          </a:p>
        </p:txBody>
      </p:sp>
    </p:spTree>
    <p:extLst>
      <p:ext uri="{BB962C8B-B14F-4D97-AF65-F5344CB8AC3E}">
        <p14:creationId xmlns:p14="http://schemas.microsoft.com/office/powerpoint/2010/main" val="229984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5</a:t>
            </a:fld>
            <a:endParaRPr lang="en-US"/>
          </a:p>
        </p:txBody>
      </p:sp>
    </p:spTree>
    <p:extLst>
      <p:ext uri="{BB962C8B-B14F-4D97-AF65-F5344CB8AC3E}">
        <p14:creationId xmlns:p14="http://schemas.microsoft.com/office/powerpoint/2010/main" val="91126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6</a:t>
            </a:fld>
            <a:endParaRPr lang="en-US"/>
          </a:p>
        </p:txBody>
      </p:sp>
    </p:spTree>
    <p:extLst>
      <p:ext uri="{BB962C8B-B14F-4D97-AF65-F5344CB8AC3E}">
        <p14:creationId xmlns:p14="http://schemas.microsoft.com/office/powerpoint/2010/main" val="200271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7</a:t>
            </a:fld>
            <a:endParaRPr lang="en-US"/>
          </a:p>
        </p:txBody>
      </p:sp>
    </p:spTree>
    <p:extLst>
      <p:ext uri="{BB962C8B-B14F-4D97-AF65-F5344CB8AC3E}">
        <p14:creationId xmlns:p14="http://schemas.microsoft.com/office/powerpoint/2010/main" val="97618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8</a:t>
            </a:fld>
            <a:endParaRPr lang="en-US"/>
          </a:p>
        </p:txBody>
      </p:sp>
    </p:spTree>
    <p:extLst>
      <p:ext uri="{BB962C8B-B14F-4D97-AF65-F5344CB8AC3E}">
        <p14:creationId xmlns:p14="http://schemas.microsoft.com/office/powerpoint/2010/main" val="75959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 typeface="Arial" charset="0"/>
              <a:buChar char="•"/>
            </a:pPr>
            <a:endParaRPr lang="en-US" sz="1200"/>
          </a:p>
        </p:txBody>
      </p:sp>
      <p:sp>
        <p:nvSpPr>
          <p:cNvPr id="4" name="Slide Number Placeholder 3"/>
          <p:cNvSpPr>
            <a:spLocks noGrp="1"/>
          </p:cNvSpPr>
          <p:nvPr>
            <p:ph type="sldNum" sz="quarter" idx="5"/>
          </p:nvPr>
        </p:nvSpPr>
        <p:spPr/>
        <p:txBody>
          <a:bodyPr/>
          <a:lstStyle/>
          <a:p>
            <a:fld id="{15DC84B7-BDCC-B74C-AD12-F31A73CAE74E}" type="slidenum">
              <a:rPr lang="en-US" smtClean="0"/>
              <a:t>12</a:t>
            </a:fld>
            <a:endParaRPr lang="en-US"/>
          </a:p>
        </p:txBody>
      </p:sp>
    </p:spTree>
    <p:extLst>
      <p:ext uri="{BB962C8B-B14F-4D97-AF65-F5344CB8AC3E}">
        <p14:creationId xmlns:p14="http://schemas.microsoft.com/office/powerpoint/2010/main" val="8153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13</a:t>
            </a:fld>
            <a:endParaRPr lang="en-US"/>
          </a:p>
        </p:txBody>
      </p:sp>
    </p:spTree>
    <p:extLst>
      <p:ext uri="{BB962C8B-B14F-4D97-AF65-F5344CB8AC3E}">
        <p14:creationId xmlns:p14="http://schemas.microsoft.com/office/powerpoint/2010/main" val="338223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45134A2-EA57-3846-BDBE-72672C14D91F}" type="datetime1">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79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FEE92-4B4C-2A40-92F1-F149C3094696}" type="datetime1">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04957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9433AD-C791-3E47-9CD5-A2CB01E0221C}" type="datetime1">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85981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0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7DC05-5504-F444-ACC9-D91A67DAF7F5}" type="datetime1">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07648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B0B4F-A441-3240-A180-90EA849F056E}" type="datetime1">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49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6AFC47-77CD-3548-B273-852E766908F4}" type="datetime1">
              <a:rPr lang="en-US" smtClean="0"/>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202802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78AE62-EFF1-E541-91D3-282DD82A2797}" type="datetime1">
              <a:rPr lang="en-US" smtClean="0"/>
              <a:t>8/6/2022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8377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3CF65-27F9-4342-9379-20E09B3B48B6}" type="datetime1">
              <a:rPr lang="en-US" smtClean="0"/>
              <a:t>8/6/2022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47268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48F8A5C-A32B-2042-B3F8-2314E4D9719C}" type="datetime1">
              <a:rPr lang="en-US" smtClean="0"/>
              <a:t>8/6/2022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71411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FBF0C3-A2BB-B04C-B8C9-25FA29ECC24E}" type="datetime1">
              <a:rPr lang="en-US" smtClean="0"/>
              <a:t>8/6/2022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251E3D-D864-1047-80FA-C579885B9E66}" type="slidenum">
              <a:rPr lang="en-US" smtClean="0"/>
              <a:t>‹#›</a:t>
            </a:fld>
            <a:endParaRPr lang="en-US"/>
          </a:p>
        </p:txBody>
      </p:sp>
    </p:spTree>
    <p:extLst>
      <p:ext uri="{BB962C8B-B14F-4D97-AF65-F5344CB8AC3E}">
        <p14:creationId xmlns:p14="http://schemas.microsoft.com/office/powerpoint/2010/main" val="671815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F59BE4-4E02-044A-80E3-947782E1B8CA}" type="datetime1">
              <a:rPr lang="en-US" smtClean="0"/>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88177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D11DE1-FDC3-1E47-856C-8B175B8953DA}" type="datetime1">
              <a:rPr lang="en-US" smtClean="0"/>
              <a:t>8/6/2022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251E3D-D864-1047-80FA-C579885B9E6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3938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file:////var/folders/x1/qwgd1kzd4l3flpgxjccxgwtm0000gn/T/com.microsoft.Word/WebArchiveCopyPasteTempFiles/jhsphLogoVerticalBlue.png" TargetMode="External"/><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file:////var/folders/x1/qwgd1kzd4l3flpgxjccxgwtm0000gn/T/com.microsoft.Word/WebArchiveCopyPasteTempFiles/RHC-logo.png" TargetMode="Externa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file:////var/folders/x1/qwgd1kzd4l3flpgxjccxgwtm0000gn/T/com.microsoft.Word/WebArchiveCopyPasteTempFiles/harriet-lane-clinic.jpg" TargetMode="External"/><Relationship Id="rId4" Type="http://schemas.openxmlformats.org/officeDocument/2006/relationships/image" Target="file:////var/folders/x1/qwgd1kzd4l3flpgxjccxgwtm0000gn/T/com.microsoft.Word/WebArchiveCopyPasteTempFiles/%3fformat=1500w" TargetMode="External"/><Relationship Id="rId9" Type="http://schemas.openxmlformats.org/officeDocument/2006/relationships/image" Target="../media/image18.jpeg"/><Relationship Id="rId14" Type="http://schemas.openxmlformats.org/officeDocument/2006/relationships/image" Target="../media/image4.tiff"/></Relationships>
</file>

<file path=ppt/slides/_rels/slide13.xml.rels><?xml version="1.0" encoding="UTF-8" standalone="yes"?>
<Relationships xmlns="http://schemas.openxmlformats.org/package/2006/relationships"><Relationship Id="rId8" Type="http://schemas.openxmlformats.org/officeDocument/2006/relationships/hyperlink" Target="http://urbanhealth.jhu.edu/" TargetMode="External"/><Relationship Id="rId13" Type="http://schemas.openxmlformats.org/officeDocument/2006/relationships/hyperlink" Target="https://www.jhsph.edu/research/centers-and-institutes/center-for-prevention-of-youth-violence/index.html" TargetMode="External"/><Relationship Id="rId3" Type="http://schemas.openxmlformats.org/officeDocument/2006/relationships/hyperlink" Target="http://jhcchr.org/" TargetMode="External"/><Relationship Id="rId7" Type="http://schemas.openxmlformats.org/officeDocument/2006/relationships/hyperlink" Target="https://www.jhsph.edu/research/centers-and-institutes/johns-hopkins-center-for-health-equity/index.html" TargetMode="External"/><Relationship Id="rId12" Type="http://schemas.openxmlformats.org/officeDocument/2006/relationships/hyperlink" Target="https://www.jhsph.edu/research/centers-and-institutes/johns-hopkins-center-for-injury-research-and-policy/about-our-cent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alescenter.hopkinschildrens.org/" TargetMode="External"/><Relationship Id="rId11" Type="http://schemas.openxmlformats.org/officeDocument/2006/relationships/hyperlink" Target="https://www.jhsph.edu/research/centers-and-institutes/johns-hopkins-center-for-gun-policy-and-research/index.html" TargetMode="External"/><Relationship Id="rId5" Type="http://schemas.openxmlformats.org/officeDocument/2006/relationships/hyperlink" Target="https://www.hopkinsmedicine.org/center_transgender_health/our-team.html" TargetMode="External"/><Relationship Id="rId15" Type="http://schemas.openxmlformats.org/officeDocument/2006/relationships/hyperlink" Target="https://www.jhsph.edu/departments/population-family-and-reproductive-health/index.html" TargetMode="External"/><Relationship Id="rId10" Type="http://schemas.openxmlformats.org/officeDocument/2006/relationships/hyperlink" Target="https://www.jhsph.edu/research/centers-and-institutes/center-for-adolescent-health/index.html" TargetMode="External"/><Relationship Id="rId4" Type="http://schemas.openxmlformats.org/officeDocument/2006/relationships/hyperlink" Target="https://www.jhcentrosol.org/" TargetMode="External"/><Relationship Id="rId9" Type="http://schemas.openxmlformats.org/officeDocument/2006/relationships/hyperlink" Target="https://americanhealth.jhu.edu/" TargetMode="External"/><Relationship Id="rId14" Type="http://schemas.openxmlformats.org/officeDocument/2006/relationships/hyperlink" Target="http://www.cahmi.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tiff"/><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jpeg"/><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67581" y="645317"/>
            <a:ext cx="10333037" cy="3565525"/>
          </a:xfrm>
        </p:spPr>
        <p:txBody>
          <a:bodyPr>
            <a:normAutofit fontScale="90000"/>
          </a:bodyPr>
          <a:lstStyle/>
          <a:p>
            <a:pPr algn="ctr"/>
            <a:r>
              <a:rPr lang="en-US" sz="4000"/>
              <a:t>The Harriet Lane Pediatric Residency Program</a:t>
            </a:r>
            <a:br>
              <a:rPr lang="en-US" sz="5000"/>
            </a:br>
            <a:r>
              <a:rPr lang="en-US" sz="6000" b="1"/>
              <a:t>Health Equity Track</a:t>
            </a:r>
            <a:br>
              <a:rPr lang="en-US" sz="6000" b="1"/>
            </a:br>
            <a:br>
              <a:rPr lang="en-US" sz="6000" b="1"/>
            </a:br>
            <a:br>
              <a:rPr lang="en-US" sz="6000" b="1"/>
            </a:br>
            <a:endParaRPr lang="en-US" sz="6000" b="1"/>
          </a:p>
        </p:txBody>
      </p:sp>
      <p:pic>
        <p:nvPicPr>
          <p:cNvPr id="4" name="Picture 3">
            <a:extLst>
              <a:ext uri="{FF2B5EF4-FFF2-40B4-BE49-F238E27FC236}">
                <a16:creationId xmlns:a16="http://schemas.microsoft.com/office/drawing/2014/main" id="{44A50F4E-5571-8E4D-8B52-966EEEF97E5D}"/>
              </a:ext>
            </a:extLst>
          </p:cNvPr>
          <p:cNvPicPr>
            <a:picLocks noChangeAspect="1"/>
          </p:cNvPicPr>
          <p:nvPr/>
        </p:nvPicPr>
        <p:blipFill>
          <a:blip r:embed="rId3"/>
          <a:stretch>
            <a:fillRect/>
          </a:stretch>
        </p:blipFill>
        <p:spPr>
          <a:xfrm>
            <a:off x="3344125" y="2292735"/>
            <a:ext cx="5579949" cy="3836215"/>
          </a:xfrm>
          <a:prstGeom prst="rect">
            <a:avLst/>
          </a:prstGeom>
        </p:spPr>
      </p:pic>
    </p:spTree>
    <p:extLst>
      <p:ext uri="{BB962C8B-B14F-4D97-AF65-F5344CB8AC3E}">
        <p14:creationId xmlns:p14="http://schemas.microsoft.com/office/powerpoint/2010/main" val="180384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CC90B2FC-5754-43E9-B9FA-D0B9A6B20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pPr algn="ctr"/>
            <a:r>
              <a:rPr lang="en-US" sz="6000" b="1" dirty="0">
                <a:solidFill>
                  <a:schemeClr val="tx1">
                    <a:lumMod val="85000"/>
                    <a:lumOff val="15000"/>
                  </a:schemeClr>
                </a:solidFill>
              </a:rPr>
              <a:t>Community Engagement Experiences</a:t>
            </a:r>
            <a:r>
              <a:rPr lang="en-US" sz="6000" dirty="0">
                <a:solidFill>
                  <a:schemeClr val="tx1">
                    <a:lumMod val="85000"/>
                    <a:lumOff val="15000"/>
                  </a:schemeClr>
                </a:solidFill>
              </a:rPr>
              <a:t> </a:t>
            </a:r>
            <a:endParaRPr lang="en-US" dirty="0">
              <a:solidFill>
                <a:schemeClr val="tx1">
                  <a:lumMod val="85000"/>
                  <a:lumOff val="15000"/>
                </a:schemeClr>
              </a:solidFill>
            </a:endParaRPr>
          </a:p>
        </p:txBody>
      </p:sp>
      <p:pic>
        <p:nvPicPr>
          <p:cNvPr id="8" name="Picture 8" descr="A picture containing text&#10;&#10;Description automatically generated">
            <a:extLst>
              <a:ext uri="{FF2B5EF4-FFF2-40B4-BE49-F238E27FC236}">
                <a16:creationId xmlns:a16="http://schemas.microsoft.com/office/drawing/2014/main" id="{458B0271-24C1-776E-EF80-8DB05DCE6CB7}"/>
              </a:ext>
            </a:extLst>
          </p:cNvPr>
          <p:cNvPicPr>
            <a:picLocks noChangeAspect="1"/>
          </p:cNvPicPr>
          <p:nvPr/>
        </p:nvPicPr>
        <p:blipFill>
          <a:blip r:embed="rId2"/>
          <a:stretch>
            <a:fillRect/>
          </a:stretch>
        </p:blipFill>
        <p:spPr>
          <a:xfrm>
            <a:off x="940824" y="640080"/>
            <a:ext cx="2702052" cy="3602736"/>
          </a:xfrm>
          <a:prstGeom prst="rect">
            <a:avLst/>
          </a:prstGeom>
        </p:spPr>
      </p:pic>
      <p:sp>
        <p:nvSpPr>
          <p:cNvPr id="40" name="Rectangle 39">
            <a:extLst>
              <a:ext uri="{FF2B5EF4-FFF2-40B4-BE49-F238E27FC236}">
                <a16:creationId xmlns:a16="http://schemas.microsoft.com/office/drawing/2014/main" id="{9C047C1F-3D26-4A7E-9062-9190DB1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person&#10;&#10;Description automatically generated">
            <a:extLst>
              <a:ext uri="{FF2B5EF4-FFF2-40B4-BE49-F238E27FC236}">
                <a16:creationId xmlns:a16="http://schemas.microsoft.com/office/drawing/2014/main" id="{027CB38B-3ACB-35FD-2920-785518C18BEB}"/>
              </a:ext>
            </a:extLst>
          </p:cNvPr>
          <p:cNvPicPr>
            <a:picLocks noChangeAspect="1"/>
          </p:cNvPicPr>
          <p:nvPr/>
        </p:nvPicPr>
        <p:blipFill>
          <a:blip r:embed="rId3"/>
          <a:stretch>
            <a:fillRect/>
          </a:stretch>
        </p:blipFill>
        <p:spPr>
          <a:xfrm rot="10800000">
            <a:off x="4432872" y="1199154"/>
            <a:ext cx="3312785" cy="2484588"/>
          </a:xfrm>
          <a:prstGeom prst="rect">
            <a:avLst/>
          </a:prstGeom>
        </p:spPr>
      </p:pic>
      <p:sp>
        <p:nvSpPr>
          <p:cNvPr id="42" name="Rectangle 41">
            <a:extLst>
              <a:ext uri="{FF2B5EF4-FFF2-40B4-BE49-F238E27FC236}">
                <a16:creationId xmlns:a16="http://schemas.microsoft.com/office/drawing/2014/main" id="{0BC35EC2-C14F-497A-9E1C-D9E83016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6C79C5EC-93BC-DFAC-F5B2-6A377A0541DD}"/>
              </a:ext>
            </a:extLst>
          </p:cNvPr>
          <p:cNvPicPr>
            <a:picLocks noChangeAspect="1"/>
          </p:cNvPicPr>
          <p:nvPr/>
        </p:nvPicPr>
        <p:blipFill>
          <a:blip r:embed="rId4"/>
          <a:stretch>
            <a:fillRect/>
          </a:stretch>
        </p:blipFill>
        <p:spPr>
          <a:xfrm>
            <a:off x="8535655" y="640080"/>
            <a:ext cx="2702052" cy="3602736"/>
          </a:xfrm>
          <a:prstGeom prst="rect">
            <a:avLst/>
          </a:prstGeom>
        </p:spPr>
      </p:pic>
      <p:cxnSp>
        <p:nvCxnSpPr>
          <p:cNvPr id="44" name="Straight Connector 43">
            <a:extLst>
              <a:ext uri="{FF2B5EF4-FFF2-40B4-BE49-F238E27FC236}">
                <a16:creationId xmlns:a16="http://schemas.microsoft.com/office/drawing/2014/main" id="{F79AE2A0-0689-4CEA-B92C-1F56FAD69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25B651D-AB52-44B4-9F7B-DC23F5A7E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B2857A16-A25E-49D3-A064-B19068C5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96E3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910D959A-4E0A-44FD-A0CC-5FEE8E38CE92}"/>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457200">
              <a:spcAft>
                <a:spcPts val="600"/>
              </a:spcAft>
            </a:pPr>
            <a:fld id="{A4251E3D-D864-1047-80FA-C579885B9E66}" type="slidenum">
              <a:rPr lang="en-US" smtClean="0"/>
              <a:pPr defTabSz="457200">
                <a:spcAft>
                  <a:spcPts val="600"/>
                </a:spcAft>
              </a:pPr>
              <a:t>10</a:t>
            </a:fld>
            <a:endParaRPr lang="en-US"/>
          </a:p>
        </p:txBody>
      </p:sp>
    </p:spTree>
    <p:extLst>
      <p:ext uri="{BB962C8B-B14F-4D97-AF65-F5344CB8AC3E}">
        <p14:creationId xmlns:p14="http://schemas.microsoft.com/office/powerpoint/2010/main" val="10051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3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3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3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7" name="Rectangle 37">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8000" b="1" dirty="0">
                <a:solidFill>
                  <a:schemeClr val="tx1">
                    <a:lumMod val="85000"/>
                    <a:lumOff val="15000"/>
                  </a:schemeClr>
                </a:solidFill>
              </a:rPr>
              <a:t>Research In Progress</a:t>
            </a:r>
            <a:endParaRPr lang="en-US" sz="8000" b="1" dirty="0">
              <a:solidFill>
                <a:schemeClr val="tx1">
                  <a:lumMod val="85000"/>
                  <a:lumOff val="15000"/>
                </a:schemeClr>
              </a:solidFill>
              <a:cs typeface="Calibri Light"/>
            </a:endParaRPr>
          </a:p>
        </p:txBody>
      </p:sp>
      <p:pic>
        <p:nvPicPr>
          <p:cNvPr id="7" name="Picture 7">
            <a:extLst>
              <a:ext uri="{FF2B5EF4-FFF2-40B4-BE49-F238E27FC236}">
                <a16:creationId xmlns:a16="http://schemas.microsoft.com/office/drawing/2014/main" id="{F9E426BF-3159-B0CB-C86E-8E2B012DF881}"/>
              </a:ext>
            </a:extLst>
          </p:cNvPr>
          <p:cNvPicPr>
            <a:picLocks noChangeAspect="1"/>
          </p:cNvPicPr>
          <p:nvPr/>
        </p:nvPicPr>
        <p:blipFill rotWithShape="1">
          <a:blip r:embed="rId2"/>
          <a:srcRect l="518" r="18429" b="-1"/>
          <a:stretch/>
        </p:blipFill>
        <p:spPr>
          <a:xfrm>
            <a:off x="633999" y="640081"/>
            <a:ext cx="5462001" cy="5054156"/>
          </a:xfrm>
          <a:prstGeom prst="rect">
            <a:avLst/>
          </a:prstGeom>
        </p:spPr>
      </p:pic>
      <p:cxnSp>
        <p:nvCxnSpPr>
          <p:cNvPr id="58" name="Straight Connector 39">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9" name="Rectangle 41">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43">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910D959A-4E0A-44FD-A0CC-5FEE8E38CE92}"/>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A4251E3D-D864-1047-80FA-C579885B9E66}" type="slidenum">
              <a:rPr lang="en-US" smtClean="0"/>
              <a:pPr>
                <a:spcAft>
                  <a:spcPts val="600"/>
                </a:spcAft>
              </a:pPr>
              <a:t>11</a:t>
            </a:fld>
            <a:endParaRPr lang="en-US"/>
          </a:p>
        </p:txBody>
      </p:sp>
    </p:spTree>
    <p:extLst>
      <p:ext uri="{BB962C8B-B14F-4D97-AF65-F5344CB8AC3E}">
        <p14:creationId xmlns:p14="http://schemas.microsoft.com/office/powerpoint/2010/main" val="24519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21FC3-BDDF-1640-B86C-65D58EE0A065}"/>
              </a:ext>
            </a:extLst>
          </p:cNvPr>
          <p:cNvSpPr>
            <a:spLocks noGrp="1"/>
          </p:cNvSpPr>
          <p:nvPr>
            <p:ph type="sldNum" sz="quarter" idx="12"/>
          </p:nvPr>
        </p:nvSpPr>
        <p:spPr/>
        <p:txBody>
          <a:bodyPr/>
          <a:lstStyle/>
          <a:p>
            <a:fld id="{A4251E3D-D864-1047-80FA-C579885B9E66}" type="slidenum">
              <a:rPr lang="en-US" smtClean="0"/>
              <a:t>12</a:t>
            </a:fld>
            <a:endParaRPr lang="en-US"/>
          </a:p>
        </p:txBody>
      </p:sp>
      <p:pic>
        <p:nvPicPr>
          <p:cNvPr id="1027" name="Picture 11" descr="Centro SOL">
            <a:extLst>
              <a:ext uri="{FF2B5EF4-FFF2-40B4-BE49-F238E27FC236}">
                <a16:creationId xmlns:a16="http://schemas.microsoft.com/office/drawing/2014/main" id="{E83148C3-9E82-E847-BA83-ECE4075B8A0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7289" y="497497"/>
            <a:ext cx="1914585" cy="1464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2" descr="Image result for rales center hopkins">
            <a:extLst>
              <a:ext uri="{FF2B5EF4-FFF2-40B4-BE49-F238E27FC236}">
                <a16:creationId xmlns:a16="http://schemas.microsoft.com/office/drawing/2014/main" id="{C7632DA2-15C0-DE40-A534-9255849D4AE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b="26598"/>
          <a:stretch>
            <a:fillRect/>
          </a:stretch>
        </p:blipFill>
        <p:spPr bwMode="auto">
          <a:xfrm>
            <a:off x="3007167" y="497497"/>
            <a:ext cx="2528907" cy="15938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4" descr="Image result for bloomberg american health initiative">
            <a:extLst>
              <a:ext uri="{FF2B5EF4-FFF2-40B4-BE49-F238E27FC236}">
                <a16:creationId xmlns:a16="http://schemas.microsoft.com/office/drawing/2014/main" id="{1CC6ABF4-AD52-2A43-B932-1AB389027257}"/>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563275" y="195399"/>
            <a:ext cx="2674366" cy="14748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537EEDAB-B5FF-2643-BA2A-C7ED8355D27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2CBA4423-5F19-9144-AD4A-686CA07C1E4E}"/>
              </a:ext>
            </a:extLst>
          </p:cNvPr>
          <p:cNvSpPr>
            <a:spLocks noChangeArrowheads="1"/>
          </p:cNvSpPr>
          <p:nvPr/>
        </p:nvSpPr>
        <p:spPr bwMode="auto">
          <a:xfrm>
            <a:off x="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A4C7A6B5-80B2-1643-8EF0-979DCE668987}"/>
              </a:ext>
            </a:extLst>
          </p:cNvPr>
          <p:cNvSpPr>
            <a:spLocks noChangeArrowheads="1"/>
          </p:cNvSpPr>
          <p:nvPr/>
        </p:nvSpPr>
        <p:spPr bwMode="auto">
          <a:xfrm>
            <a:off x="0" y="2400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id="{6CE25C2E-08EA-8E4B-8958-40F88717B63F}"/>
              </a:ext>
            </a:extLst>
          </p:cNvPr>
          <p:cNvSpPr>
            <a:spLocks noChangeArrowheads="1"/>
          </p:cNvSpPr>
          <p:nvPr/>
        </p:nvSpPr>
        <p:spPr bwMode="auto">
          <a:xfrm>
            <a:off x="8820958" y="7365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1" descr="Harriet Lane Clinic Lobby">
            <a:extLst>
              <a:ext uri="{FF2B5EF4-FFF2-40B4-BE49-F238E27FC236}">
                <a16:creationId xmlns:a16="http://schemas.microsoft.com/office/drawing/2014/main" id="{969B2298-4223-724C-9BC8-DC2F525C3AFB}"/>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261140" y="3782403"/>
            <a:ext cx="3586906" cy="2236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FC95CB-68EC-A848-8DC6-56D84BCEDF75}"/>
              </a:ext>
            </a:extLst>
          </p:cNvPr>
          <p:cNvPicPr>
            <a:picLocks noChangeAspect="1"/>
          </p:cNvPicPr>
          <p:nvPr/>
        </p:nvPicPr>
        <p:blipFill>
          <a:blip r:embed="rId11"/>
          <a:stretch>
            <a:fillRect/>
          </a:stretch>
        </p:blipFill>
        <p:spPr>
          <a:xfrm>
            <a:off x="5673040" y="1801679"/>
            <a:ext cx="4314310" cy="1889739"/>
          </a:xfrm>
          <a:prstGeom prst="rect">
            <a:avLst/>
          </a:prstGeom>
        </p:spPr>
      </p:pic>
      <p:pic>
        <p:nvPicPr>
          <p:cNvPr id="10" name="Picture 9" descr="A person holding a sign&#10;&#10;Description automatically generated">
            <a:extLst>
              <a:ext uri="{FF2B5EF4-FFF2-40B4-BE49-F238E27FC236}">
                <a16:creationId xmlns:a16="http://schemas.microsoft.com/office/drawing/2014/main" id="{D8CD5ED1-80C2-5442-8981-7E6DB42BBE1E}"/>
              </a:ext>
            </a:extLst>
          </p:cNvPr>
          <p:cNvPicPr>
            <a:picLocks noChangeAspect="1"/>
          </p:cNvPicPr>
          <p:nvPr/>
        </p:nvPicPr>
        <p:blipFill>
          <a:blip r:embed="rId12"/>
          <a:stretch>
            <a:fillRect/>
          </a:stretch>
        </p:blipFill>
        <p:spPr>
          <a:xfrm>
            <a:off x="5930518" y="3782403"/>
            <a:ext cx="6019172" cy="2392829"/>
          </a:xfrm>
          <a:prstGeom prst="rect">
            <a:avLst/>
          </a:prstGeom>
        </p:spPr>
      </p:pic>
      <p:pic>
        <p:nvPicPr>
          <p:cNvPr id="12" name="Picture 11" descr="A close up of a logo&#10;&#10;Description automatically generated">
            <a:extLst>
              <a:ext uri="{FF2B5EF4-FFF2-40B4-BE49-F238E27FC236}">
                <a16:creationId xmlns:a16="http://schemas.microsoft.com/office/drawing/2014/main" id="{1EC4F98A-074A-D740-8D78-451B4BB61C73}"/>
              </a:ext>
            </a:extLst>
          </p:cNvPr>
          <p:cNvPicPr>
            <a:picLocks noChangeAspect="1"/>
          </p:cNvPicPr>
          <p:nvPr/>
        </p:nvPicPr>
        <p:blipFill>
          <a:blip r:embed="rId13"/>
          <a:stretch>
            <a:fillRect/>
          </a:stretch>
        </p:blipFill>
        <p:spPr>
          <a:xfrm>
            <a:off x="254749" y="2421388"/>
            <a:ext cx="3665498" cy="654210"/>
          </a:xfrm>
          <a:prstGeom prst="rect">
            <a:avLst/>
          </a:prstGeom>
        </p:spPr>
      </p:pic>
      <p:pic>
        <p:nvPicPr>
          <p:cNvPr id="14" name="Picture 13">
            <a:extLst>
              <a:ext uri="{FF2B5EF4-FFF2-40B4-BE49-F238E27FC236}">
                <a16:creationId xmlns:a16="http://schemas.microsoft.com/office/drawing/2014/main" id="{23C85BBB-E828-4349-83FF-458D972B36DF}"/>
              </a:ext>
            </a:extLst>
          </p:cNvPr>
          <p:cNvPicPr>
            <a:picLocks noChangeAspect="1"/>
          </p:cNvPicPr>
          <p:nvPr/>
        </p:nvPicPr>
        <p:blipFill rotWithShape="1">
          <a:blip r:embed="rId14"/>
          <a:srcRect t="23549" b="18573"/>
          <a:stretch/>
        </p:blipFill>
        <p:spPr>
          <a:xfrm>
            <a:off x="5883085" y="557174"/>
            <a:ext cx="2266884" cy="804458"/>
          </a:xfrm>
          <a:prstGeom prst="rect">
            <a:avLst/>
          </a:prstGeom>
        </p:spPr>
      </p:pic>
    </p:spTree>
    <p:extLst>
      <p:ext uri="{BB962C8B-B14F-4D97-AF65-F5344CB8AC3E}">
        <p14:creationId xmlns:p14="http://schemas.microsoft.com/office/powerpoint/2010/main" val="141573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Hopkins Pediatric Health Equity Track</a:t>
            </a:r>
          </a:p>
        </p:txBody>
      </p:sp>
      <p:sp>
        <p:nvSpPr>
          <p:cNvPr id="3" name="Content Placeholder 2"/>
          <p:cNvSpPr>
            <a:spLocks noGrp="1"/>
          </p:cNvSpPr>
          <p:nvPr>
            <p:ph idx="1"/>
          </p:nvPr>
        </p:nvSpPr>
        <p:spPr>
          <a:xfrm>
            <a:off x="317500" y="2479040"/>
            <a:ext cx="5816600" cy="4023360"/>
          </a:xfrm>
        </p:spPr>
        <p:txBody>
          <a:bodyPr>
            <a:normAutofit/>
          </a:bodyPr>
          <a:lstStyle/>
          <a:p>
            <a:pPr lvl="0"/>
            <a:r>
              <a:rPr lang="en-US" b="1" u="sng"/>
              <a:t>Johns Hopkins School of Medicine</a:t>
            </a:r>
          </a:p>
          <a:p>
            <a:pPr marL="201168" lvl="1" indent="0">
              <a:buNone/>
            </a:pPr>
            <a:r>
              <a:rPr lang="en-US" sz="2000" u="sng">
                <a:hlinkClick r:id="rId3"/>
              </a:rPr>
              <a:t>The Center for Child and Community Health Research</a:t>
            </a:r>
            <a:endParaRPr lang="en-US" sz="2000"/>
          </a:p>
          <a:p>
            <a:pPr marL="201168" lvl="1" indent="0">
              <a:buNone/>
            </a:pPr>
            <a:r>
              <a:rPr lang="en-US" sz="2000" u="sng">
                <a:hlinkClick r:id="rId4"/>
              </a:rPr>
              <a:t>Centro Sol – Center for Salud Health &amp; Opportunities for Latinos</a:t>
            </a:r>
            <a:endParaRPr lang="en-US" sz="2000"/>
          </a:p>
          <a:p>
            <a:pPr marL="201168" lvl="1" indent="0">
              <a:buNone/>
            </a:pPr>
            <a:r>
              <a:rPr lang="en-US" sz="2000" u="sng">
                <a:hlinkClick r:id="rId5"/>
              </a:rPr>
              <a:t>Center for Transgender Health</a:t>
            </a:r>
            <a:endParaRPr lang="en-US" sz="2000"/>
          </a:p>
          <a:p>
            <a:pPr marL="201168" lvl="1" indent="0">
              <a:buNone/>
            </a:pPr>
            <a:r>
              <a:rPr lang="en-US" sz="2000" u="sng">
                <a:hlinkClick r:id="rId6"/>
              </a:rPr>
              <a:t>Rales Center for the Integration of Health and Education</a:t>
            </a:r>
            <a:endParaRPr lang="en-US" sz="2000" u="sng"/>
          </a:p>
          <a:p>
            <a:pPr lvl="0"/>
            <a:r>
              <a:rPr lang="en-US" b="1" u="sng"/>
              <a:t>Johns Hopkins University</a:t>
            </a:r>
          </a:p>
          <a:p>
            <a:pPr marL="201168" lvl="1" indent="0">
              <a:buNone/>
            </a:pPr>
            <a:r>
              <a:rPr lang="en-US" sz="2000" u="sng">
                <a:hlinkClick r:id="rId7"/>
              </a:rPr>
              <a:t>Center for Health Equity</a:t>
            </a:r>
            <a:endParaRPr lang="en-US" sz="2000"/>
          </a:p>
          <a:p>
            <a:pPr marL="201168" lvl="1" indent="0">
              <a:buNone/>
            </a:pPr>
            <a:r>
              <a:rPr lang="en-US" sz="2000" u="sng">
                <a:hlinkClick r:id="rId8"/>
              </a:rPr>
              <a:t>Urban Health Institute</a:t>
            </a:r>
            <a:endParaRPr lang="en-US" sz="2000"/>
          </a:p>
          <a:p>
            <a:pPr marL="201168" lvl="1" indent="0">
              <a:buNone/>
            </a:pPr>
            <a:endParaRPr lang="en-US" sz="2000" u="sng"/>
          </a:p>
        </p:txBody>
      </p:sp>
      <p:sp>
        <p:nvSpPr>
          <p:cNvPr id="4" name="Slide Number Placeholder 3"/>
          <p:cNvSpPr>
            <a:spLocks noGrp="1"/>
          </p:cNvSpPr>
          <p:nvPr>
            <p:ph type="sldNum" sz="quarter" idx="12"/>
          </p:nvPr>
        </p:nvSpPr>
        <p:spPr/>
        <p:txBody>
          <a:bodyPr/>
          <a:lstStyle/>
          <a:p>
            <a:fld id="{A4251E3D-D864-1047-80FA-C579885B9E66}" type="slidenum">
              <a:rPr lang="en-US" smtClean="0"/>
              <a:t>13</a:t>
            </a:fld>
            <a:endParaRPr lang="en-US"/>
          </a:p>
        </p:txBody>
      </p:sp>
      <p:sp>
        <p:nvSpPr>
          <p:cNvPr id="5" name="Rectangle 4">
            <a:extLst>
              <a:ext uri="{FF2B5EF4-FFF2-40B4-BE49-F238E27FC236}">
                <a16:creationId xmlns:a16="http://schemas.microsoft.com/office/drawing/2014/main" id="{757173C6-DAD8-404B-B6B6-4F7596C2A686}"/>
              </a:ext>
            </a:extLst>
          </p:cNvPr>
          <p:cNvSpPr/>
          <p:nvPr/>
        </p:nvSpPr>
        <p:spPr>
          <a:xfrm>
            <a:off x="6426200" y="2448237"/>
            <a:ext cx="5765800" cy="3170099"/>
          </a:xfrm>
          <a:prstGeom prst="rect">
            <a:avLst/>
          </a:prstGeom>
        </p:spPr>
        <p:txBody>
          <a:bodyPr wrap="square">
            <a:spAutoFit/>
          </a:bodyPr>
          <a:lstStyle/>
          <a:p>
            <a:pPr lvl="0"/>
            <a:r>
              <a:rPr lang="en-US" sz="2000" b="1" u="sng"/>
              <a:t>Bloomberg School of Public Health</a:t>
            </a:r>
          </a:p>
          <a:p>
            <a:pPr lvl="1"/>
            <a:r>
              <a:rPr lang="en-US" sz="2000" u="sng">
                <a:hlinkClick r:id="rId9"/>
              </a:rPr>
              <a:t>Bloomberg American Health Initiative</a:t>
            </a:r>
            <a:endParaRPr lang="en-US" sz="2000"/>
          </a:p>
          <a:p>
            <a:pPr lvl="1"/>
            <a:r>
              <a:rPr lang="en-US" sz="2000" u="sng">
                <a:hlinkClick r:id="rId10"/>
              </a:rPr>
              <a:t>Center for Adolescent Health</a:t>
            </a:r>
            <a:endParaRPr lang="en-US" sz="2000"/>
          </a:p>
          <a:p>
            <a:pPr lvl="1"/>
            <a:r>
              <a:rPr lang="en-US" sz="2000" u="sng">
                <a:hlinkClick r:id="rId11"/>
              </a:rPr>
              <a:t>Center for Gun Policy and Research</a:t>
            </a:r>
            <a:endParaRPr lang="en-US" sz="2000"/>
          </a:p>
          <a:p>
            <a:pPr lvl="1"/>
            <a:r>
              <a:rPr lang="en-US" sz="2000" u="sng">
                <a:hlinkClick r:id="rId12"/>
              </a:rPr>
              <a:t>Center for Injury Research and Policy</a:t>
            </a:r>
            <a:endParaRPr lang="en-US" sz="2000"/>
          </a:p>
          <a:p>
            <a:pPr lvl="1"/>
            <a:r>
              <a:rPr lang="en-US" sz="2000" u="sng">
                <a:hlinkClick r:id="rId13"/>
              </a:rPr>
              <a:t>Center for Prevention of Youth Violence</a:t>
            </a:r>
            <a:endParaRPr lang="en-US" sz="2000"/>
          </a:p>
          <a:p>
            <a:pPr lvl="1"/>
            <a:r>
              <a:rPr lang="en-US" sz="2000" u="sng">
                <a:hlinkClick r:id="rId14"/>
              </a:rPr>
              <a:t>The Child and Adolescent Health Measurement Initiative</a:t>
            </a:r>
            <a:endParaRPr lang="en-US" sz="2000"/>
          </a:p>
          <a:p>
            <a:pPr lvl="1"/>
            <a:r>
              <a:rPr lang="en-US" sz="2000" u="sng">
                <a:hlinkClick r:id="rId15"/>
              </a:rPr>
              <a:t>Department of Population, Family, and Reproductive Health</a:t>
            </a:r>
            <a:endParaRPr lang="en-US" sz="2000"/>
          </a:p>
        </p:txBody>
      </p:sp>
      <p:sp>
        <p:nvSpPr>
          <p:cNvPr id="8" name="Rectangle 7">
            <a:extLst>
              <a:ext uri="{FF2B5EF4-FFF2-40B4-BE49-F238E27FC236}">
                <a16:creationId xmlns:a16="http://schemas.microsoft.com/office/drawing/2014/main" id="{684D64D8-1B90-2241-9D72-E15E5E6E78F6}"/>
              </a:ext>
            </a:extLst>
          </p:cNvPr>
          <p:cNvSpPr/>
          <p:nvPr/>
        </p:nvSpPr>
        <p:spPr>
          <a:xfrm>
            <a:off x="317500" y="1850951"/>
            <a:ext cx="11633200" cy="400110"/>
          </a:xfrm>
          <a:prstGeom prst="rect">
            <a:avLst/>
          </a:prstGeom>
        </p:spPr>
        <p:txBody>
          <a:bodyPr wrap="square">
            <a:spAutoFit/>
          </a:bodyPr>
          <a:lstStyle/>
          <a:p>
            <a:r>
              <a:rPr lang="en-US" sz="2000"/>
              <a:t>The track will leverage relationships and collaborations across the department and the institution including:</a:t>
            </a:r>
          </a:p>
        </p:txBody>
      </p:sp>
    </p:spTree>
    <p:extLst>
      <p:ext uri="{BB962C8B-B14F-4D97-AF65-F5344CB8AC3E}">
        <p14:creationId xmlns:p14="http://schemas.microsoft.com/office/powerpoint/2010/main" val="10029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4" end="4"/>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900458" y="6138151"/>
            <a:ext cx="1312025" cy="365125"/>
          </a:xfrm>
        </p:spPr>
        <p:txBody>
          <a:bodyPr/>
          <a:lstStyle/>
          <a:p>
            <a:fld id="{A4251E3D-D864-1047-80FA-C579885B9E66}" type="slidenum">
              <a:rPr lang="en-US" smtClean="0"/>
              <a:t>14</a:t>
            </a:fld>
            <a:endParaRPr lang="en-US"/>
          </a:p>
        </p:txBody>
      </p:sp>
      <p:sp>
        <p:nvSpPr>
          <p:cNvPr id="2" name="Title 1"/>
          <p:cNvSpPr>
            <a:spLocks noGrp="1"/>
          </p:cNvSpPr>
          <p:nvPr>
            <p:ph type="title" idx="4294967295"/>
          </p:nvPr>
        </p:nvSpPr>
        <p:spPr>
          <a:xfrm>
            <a:off x="249679" y="-115022"/>
            <a:ext cx="11942321" cy="825178"/>
          </a:xfrm>
        </p:spPr>
        <p:txBody>
          <a:bodyPr>
            <a:normAutofit fontScale="90000"/>
          </a:bodyPr>
          <a:lstStyle/>
          <a:p>
            <a:pPr algn="ctr"/>
            <a:r>
              <a:rPr lang="en-US"/>
              <a:t>Pediatric Residency Health Equity Track Advisory Board</a:t>
            </a:r>
          </a:p>
        </p:txBody>
      </p:sp>
      <p:pic>
        <p:nvPicPr>
          <p:cNvPr id="13" name="Picture Placeholder 16"/>
          <p:cNvPicPr>
            <a:picLocks noChangeAspect="1"/>
          </p:cNvPicPr>
          <p:nvPr/>
        </p:nvPicPr>
        <p:blipFill>
          <a:blip r:embed="rId3"/>
          <a:srcRect l="41" r="41"/>
          <a:stretch>
            <a:fillRect/>
          </a:stretch>
        </p:blipFill>
        <p:spPr>
          <a:xfrm>
            <a:off x="3869677" y="3381436"/>
            <a:ext cx="841248" cy="841139"/>
          </a:xfrm>
          <a:prstGeom prst="rect">
            <a:avLst/>
          </a:prstGeom>
        </p:spPr>
      </p:pic>
      <p:pic>
        <p:nvPicPr>
          <p:cNvPr id="14" name="Picture Placeholder 18"/>
          <p:cNvPicPr>
            <a:picLocks noChangeAspect="1"/>
          </p:cNvPicPr>
          <p:nvPr/>
        </p:nvPicPr>
        <p:blipFill rotWithShape="1">
          <a:blip r:embed="rId4"/>
          <a:srcRect t="-586" b="14800"/>
          <a:stretch/>
        </p:blipFill>
        <p:spPr>
          <a:xfrm>
            <a:off x="8468010" y="2335659"/>
            <a:ext cx="841248" cy="841140"/>
          </a:xfrm>
          <a:prstGeom prst="rect">
            <a:avLst/>
          </a:prstGeom>
        </p:spPr>
      </p:pic>
      <p:pic>
        <p:nvPicPr>
          <p:cNvPr id="20" name="Picture 49" descr="JHM_Logo.jpg"/>
          <p:cNvPicPr>
            <a:picLocks noChangeAspect="1"/>
          </p:cNvPicPr>
          <p:nvPr/>
        </p:nvPicPr>
        <p:blipFill>
          <a:blip r:embed="rId5">
            <a:extLst>
              <a:ext uri="{28A0092B-C50C-407E-A947-70E740481C1C}">
                <a14:useLocalDpi xmlns:a14="http://schemas.microsoft.com/office/drawing/2010/main" val="0"/>
              </a:ext>
            </a:extLst>
          </a:blip>
          <a:srcRect l="8530" t="15863" r="11440" b="15778"/>
          <a:stretch>
            <a:fillRect/>
          </a:stretch>
        </p:blipFill>
        <p:spPr bwMode="auto">
          <a:xfrm>
            <a:off x="37795200" y="1066800"/>
            <a:ext cx="58943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JHM_Logo.jpg"/>
          <p:cNvPicPr>
            <a:picLocks noChangeAspect="1"/>
          </p:cNvPicPr>
          <p:nvPr/>
        </p:nvPicPr>
        <p:blipFill>
          <a:blip r:embed="rId5">
            <a:extLst>
              <a:ext uri="{28A0092B-C50C-407E-A947-70E740481C1C}">
                <a14:useLocalDpi xmlns:a14="http://schemas.microsoft.com/office/drawing/2010/main" val="0"/>
              </a:ext>
            </a:extLst>
          </a:blip>
          <a:srcRect l="8530" t="15863" r="11440" b="15778"/>
          <a:stretch>
            <a:fillRect/>
          </a:stretch>
        </p:blipFill>
        <p:spPr bwMode="auto">
          <a:xfrm>
            <a:off x="37947600" y="1219200"/>
            <a:ext cx="58943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JHM_Logo.jpg"/>
          <p:cNvPicPr>
            <a:picLocks noChangeAspect="1"/>
          </p:cNvPicPr>
          <p:nvPr/>
        </p:nvPicPr>
        <p:blipFill>
          <a:blip r:embed="rId5">
            <a:extLst>
              <a:ext uri="{28A0092B-C50C-407E-A947-70E740481C1C}">
                <a14:useLocalDpi xmlns:a14="http://schemas.microsoft.com/office/drawing/2010/main" val="0"/>
              </a:ext>
            </a:extLst>
          </a:blip>
          <a:srcRect l="8530" t="15863" r="11440" b="15778"/>
          <a:stretch>
            <a:fillRect/>
          </a:stretch>
        </p:blipFill>
        <p:spPr bwMode="auto">
          <a:xfrm>
            <a:off x="38100000" y="1371600"/>
            <a:ext cx="58943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4839028" y="2225819"/>
            <a:ext cx="3295650" cy="954107"/>
          </a:xfrm>
          <a:prstGeom prst="rect">
            <a:avLst/>
          </a:prstGeom>
          <a:noFill/>
        </p:spPr>
        <p:txBody>
          <a:bodyPr wrap="square" rtlCol="0">
            <a:spAutoFit/>
          </a:bodyPr>
          <a:lstStyle/>
          <a:p>
            <a:r>
              <a:rPr lang="en-US" sz="1400" b="1">
                <a:latin typeface="Calibri" charset="0"/>
                <a:ea typeface="Calibri" charset="0"/>
                <a:cs typeface="Calibri" charset="0"/>
              </a:rPr>
              <a:t>Deidra Crews MD, </a:t>
            </a:r>
            <a:r>
              <a:rPr lang="en-US" sz="1400" b="1" err="1">
                <a:latin typeface="Calibri" charset="0"/>
                <a:ea typeface="Calibri" charset="0"/>
                <a:cs typeface="Calibri" charset="0"/>
              </a:rPr>
              <a:t>ScM</a:t>
            </a:r>
            <a:endParaRPr lang="en-US" sz="1400" b="1">
              <a:latin typeface="Calibri" charset="0"/>
              <a:ea typeface="Calibri" charset="0"/>
              <a:cs typeface="Calibri" charset="0"/>
            </a:endParaRPr>
          </a:p>
          <a:p>
            <a:r>
              <a:rPr lang="en-US" sz="1400">
                <a:latin typeface="Calibri" charset="0"/>
                <a:ea typeface="Calibri" charset="0"/>
                <a:cs typeface="Calibri" charset="0"/>
              </a:rPr>
              <a:t>Vice Chair for Diversity and Inclusion</a:t>
            </a:r>
          </a:p>
          <a:p>
            <a:r>
              <a:rPr lang="en-US" sz="1400">
                <a:latin typeface="Calibri" charset="0"/>
                <a:ea typeface="Calibri" charset="0"/>
                <a:cs typeface="Calibri" charset="0"/>
              </a:rPr>
              <a:t>Associate Director of Research Development, Center for Health Equity</a:t>
            </a:r>
            <a:endParaRPr lang="ru-RU" sz="1400">
              <a:latin typeface="Calibri" charset="0"/>
              <a:ea typeface="Calibri" charset="0"/>
              <a:cs typeface="Calibri" charset="0"/>
            </a:endParaRPr>
          </a:p>
        </p:txBody>
      </p:sp>
      <p:sp>
        <p:nvSpPr>
          <p:cNvPr id="27" name="TextBox 26"/>
          <p:cNvSpPr txBox="1"/>
          <p:nvPr/>
        </p:nvSpPr>
        <p:spPr>
          <a:xfrm>
            <a:off x="4914134" y="3322298"/>
            <a:ext cx="3295650" cy="738664"/>
          </a:xfrm>
          <a:prstGeom prst="rect">
            <a:avLst/>
          </a:prstGeom>
          <a:noFill/>
        </p:spPr>
        <p:txBody>
          <a:bodyPr wrap="square" rtlCol="0">
            <a:spAutoFit/>
          </a:bodyPr>
          <a:lstStyle/>
          <a:p>
            <a:r>
              <a:rPr lang="en-US" sz="1400" b="1">
                <a:latin typeface="Calibri" charset="0"/>
                <a:ea typeface="Calibri" charset="0"/>
                <a:cs typeface="Calibri" charset="0"/>
              </a:rPr>
              <a:t>Barry S. Solomon, MD MPH</a:t>
            </a:r>
          </a:p>
          <a:p>
            <a:r>
              <a:rPr lang="en-US" sz="1400">
                <a:latin typeface="Calibri" charset="0"/>
                <a:ea typeface="Calibri" charset="0"/>
                <a:cs typeface="Calibri" charset="0"/>
              </a:rPr>
              <a:t>Interim Division Chair</a:t>
            </a:r>
          </a:p>
          <a:p>
            <a:r>
              <a:rPr lang="en-US" sz="1400">
                <a:latin typeface="Calibri" charset="0"/>
                <a:ea typeface="Calibri" charset="0"/>
                <a:cs typeface="Calibri" charset="0"/>
              </a:rPr>
              <a:t>General Pediatrics</a:t>
            </a:r>
          </a:p>
        </p:txBody>
      </p:sp>
      <p:sp>
        <p:nvSpPr>
          <p:cNvPr id="28" name="TextBox 27"/>
          <p:cNvSpPr txBox="1"/>
          <p:nvPr/>
        </p:nvSpPr>
        <p:spPr>
          <a:xfrm>
            <a:off x="9309070" y="2278838"/>
            <a:ext cx="3295650" cy="738664"/>
          </a:xfrm>
          <a:prstGeom prst="rect">
            <a:avLst/>
          </a:prstGeom>
          <a:noFill/>
        </p:spPr>
        <p:txBody>
          <a:bodyPr wrap="square" lIns="91440" tIns="45720" rIns="91440" bIns="45720" rtlCol="0" anchor="t">
            <a:spAutoFit/>
          </a:bodyPr>
          <a:lstStyle/>
          <a:p>
            <a:r>
              <a:rPr lang="en-US" sz="1400" b="1" dirty="0">
                <a:latin typeface="Calibri"/>
                <a:ea typeface="Calibri" charset="0"/>
                <a:cs typeface="Calibri"/>
              </a:rPr>
              <a:t>Megan M. Tschudy, MD MPH</a:t>
            </a:r>
          </a:p>
          <a:p>
            <a:r>
              <a:rPr lang="en-US" sz="1400" dirty="0">
                <a:latin typeface="Calibri"/>
                <a:ea typeface="Calibri" charset="0"/>
                <a:cs typeface="Calibri"/>
              </a:rPr>
              <a:t>Division of General Pediatrics</a:t>
            </a:r>
          </a:p>
          <a:p>
            <a:endParaRPr lang="en-US" sz="1400" dirty="0">
              <a:latin typeface="Calibri" charset="0"/>
              <a:ea typeface="Calibri" charset="0"/>
              <a:cs typeface="Calibri" charset="0"/>
            </a:endParaRPr>
          </a:p>
        </p:txBody>
      </p:sp>
      <p:sp>
        <p:nvSpPr>
          <p:cNvPr id="29" name="TextBox 28"/>
          <p:cNvSpPr txBox="1"/>
          <p:nvPr/>
        </p:nvSpPr>
        <p:spPr>
          <a:xfrm>
            <a:off x="4839028" y="1163902"/>
            <a:ext cx="3201884" cy="738664"/>
          </a:xfrm>
          <a:prstGeom prst="rect">
            <a:avLst/>
          </a:prstGeom>
          <a:noFill/>
        </p:spPr>
        <p:txBody>
          <a:bodyPr wrap="square" rtlCol="0">
            <a:spAutoFit/>
          </a:bodyPr>
          <a:lstStyle/>
          <a:p>
            <a:r>
              <a:rPr lang="en-US" sz="1400" b="1">
                <a:latin typeface="Calibri" charset="0"/>
                <a:ea typeface="Calibri" charset="0"/>
                <a:cs typeface="Calibri" charset="0"/>
              </a:rPr>
              <a:t>Lisa A. Cooper, MD MPH</a:t>
            </a:r>
          </a:p>
          <a:p>
            <a:r>
              <a:rPr lang="en-US" sz="1400">
                <a:latin typeface="Calibri" charset="0"/>
                <a:ea typeface="Calibri" charset="0"/>
                <a:cs typeface="Calibri" charset="0"/>
              </a:rPr>
              <a:t>General Internal Medicine</a:t>
            </a:r>
          </a:p>
          <a:p>
            <a:r>
              <a:rPr lang="en-US" sz="1400">
                <a:latin typeface="Calibri" charset="0"/>
                <a:ea typeface="Calibri" charset="0"/>
                <a:cs typeface="Calibri" charset="0"/>
              </a:rPr>
              <a:t>Director, Center for Health Equity</a:t>
            </a:r>
            <a:endParaRPr lang="ru-RU" sz="1400">
              <a:latin typeface="Calibri" charset="0"/>
              <a:ea typeface="Calibri" charset="0"/>
              <a:cs typeface="Calibri" charset="0"/>
            </a:endParaRPr>
          </a:p>
        </p:txBody>
      </p:sp>
      <p:sp>
        <p:nvSpPr>
          <p:cNvPr id="31" name="TextBox 30"/>
          <p:cNvSpPr txBox="1"/>
          <p:nvPr/>
        </p:nvSpPr>
        <p:spPr>
          <a:xfrm>
            <a:off x="9283670" y="1280508"/>
            <a:ext cx="2651544" cy="738664"/>
          </a:xfrm>
          <a:prstGeom prst="rect">
            <a:avLst/>
          </a:prstGeom>
          <a:noFill/>
        </p:spPr>
        <p:txBody>
          <a:bodyPr wrap="square" rtlCol="0">
            <a:spAutoFit/>
          </a:bodyPr>
          <a:lstStyle/>
          <a:p>
            <a:r>
              <a:rPr lang="en-US" sz="1400" b="1">
                <a:latin typeface="Calibri" charset="0"/>
                <a:ea typeface="Calibri" charset="0"/>
                <a:cs typeface="Calibri" charset="0"/>
              </a:rPr>
              <a:t>Joshua M. </a:t>
            </a:r>
            <a:r>
              <a:rPr lang="en-US" sz="1400" b="1" err="1">
                <a:latin typeface="Calibri" charset="0"/>
                <a:ea typeface="Calibri" charset="0"/>
                <a:cs typeface="Calibri" charset="0"/>
              </a:rPr>
              <a:t>Sharfstein</a:t>
            </a:r>
            <a:r>
              <a:rPr lang="en-US" sz="1400" b="1">
                <a:latin typeface="Calibri" charset="0"/>
                <a:ea typeface="Calibri" charset="0"/>
                <a:cs typeface="Calibri" charset="0"/>
              </a:rPr>
              <a:t>, MD</a:t>
            </a:r>
          </a:p>
          <a:p>
            <a:r>
              <a:rPr lang="en-US" sz="1400">
                <a:latin typeface="Calibri" charset="0"/>
                <a:ea typeface="Calibri" charset="0"/>
                <a:cs typeface="Calibri" charset="0"/>
              </a:rPr>
              <a:t>Director, Bloomberg American Health Initiative</a:t>
            </a:r>
            <a:endParaRPr lang="ru-RU" sz="1400">
              <a:latin typeface="Calibri" charset="0"/>
              <a:ea typeface="Calibri" charset="0"/>
              <a:cs typeface="Calibri" charset="0"/>
            </a:endParaRPr>
          </a:p>
        </p:txBody>
      </p:sp>
      <p:sp>
        <p:nvSpPr>
          <p:cNvPr id="34" name="TextBox 33"/>
          <p:cNvSpPr txBox="1"/>
          <p:nvPr/>
        </p:nvSpPr>
        <p:spPr>
          <a:xfrm>
            <a:off x="1014029" y="2313516"/>
            <a:ext cx="3295650" cy="738664"/>
          </a:xfrm>
          <a:prstGeom prst="rect">
            <a:avLst/>
          </a:prstGeom>
          <a:noFill/>
        </p:spPr>
        <p:txBody>
          <a:bodyPr wrap="square" rtlCol="0">
            <a:spAutoFit/>
          </a:bodyPr>
          <a:lstStyle/>
          <a:p>
            <a:r>
              <a:rPr lang="en-US" sz="1400" b="1">
                <a:latin typeface="Calibri" charset="0"/>
                <a:ea typeface="Calibri" charset="0"/>
                <a:cs typeface="Calibri" charset="0"/>
              </a:rPr>
              <a:t>Sara B. Johnson, PhD</a:t>
            </a:r>
          </a:p>
          <a:p>
            <a:r>
              <a:rPr lang="en-US" sz="1400">
                <a:latin typeface="Calibri" charset="0"/>
                <a:ea typeface="Calibri" charset="0"/>
                <a:cs typeface="Calibri" charset="0"/>
              </a:rPr>
              <a:t>Division of General Pediatrics</a:t>
            </a:r>
          </a:p>
          <a:p>
            <a:r>
              <a:rPr lang="en-US" sz="1400">
                <a:latin typeface="Calibri" charset="0"/>
                <a:ea typeface="Calibri" charset="0"/>
                <a:cs typeface="Calibri" charset="0"/>
              </a:rPr>
              <a:t>Rales Center</a:t>
            </a:r>
            <a:endParaRPr lang="ru-RU" sz="1400">
              <a:latin typeface="Calibri" charset="0"/>
              <a:ea typeface="Calibri" charset="0"/>
              <a:cs typeface="Calibri" charset="0"/>
            </a:endParaRPr>
          </a:p>
        </p:txBody>
      </p:sp>
      <p:pic>
        <p:nvPicPr>
          <p:cNvPr id="6" name="Picture 5"/>
          <p:cNvPicPr>
            <a:picLocks noChangeAspect="1"/>
          </p:cNvPicPr>
          <p:nvPr/>
        </p:nvPicPr>
        <p:blipFill rotWithShape="1">
          <a:blip r:embed="rId6"/>
          <a:srcRect t="3559" b="24699"/>
          <a:stretch/>
        </p:blipFill>
        <p:spPr>
          <a:xfrm>
            <a:off x="137799" y="2282516"/>
            <a:ext cx="841248" cy="842318"/>
          </a:xfrm>
          <a:prstGeom prst="rect">
            <a:avLst/>
          </a:prstGeom>
        </p:spPr>
      </p:pic>
      <p:pic>
        <p:nvPicPr>
          <p:cNvPr id="33" name="Picture 32">
            <a:extLst>
              <a:ext uri="{FF2B5EF4-FFF2-40B4-BE49-F238E27FC236}">
                <a16:creationId xmlns:a16="http://schemas.microsoft.com/office/drawing/2014/main" id="{ECA30125-B040-4A42-9071-F1966585CEF8}"/>
              </a:ext>
            </a:extLst>
          </p:cNvPr>
          <p:cNvPicPr>
            <a:picLocks noChangeAspect="1"/>
          </p:cNvPicPr>
          <p:nvPr/>
        </p:nvPicPr>
        <p:blipFill rotWithShape="1">
          <a:blip r:embed="rId7"/>
          <a:srcRect b="28182"/>
          <a:stretch/>
        </p:blipFill>
        <p:spPr>
          <a:xfrm>
            <a:off x="3840085" y="1163855"/>
            <a:ext cx="841248" cy="846968"/>
          </a:xfrm>
          <a:prstGeom prst="rect">
            <a:avLst/>
          </a:prstGeom>
        </p:spPr>
      </p:pic>
      <p:pic>
        <p:nvPicPr>
          <p:cNvPr id="35" name="Picture 34">
            <a:extLst>
              <a:ext uri="{FF2B5EF4-FFF2-40B4-BE49-F238E27FC236}">
                <a16:creationId xmlns:a16="http://schemas.microsoft.com/office/drawing/2014/main" id="{8ADC01E3-E71D-054B-82C9-C3165ED35AE5}"/>
              </a:ext>
            </a:extLst>
          </p:cNvPr>
          <p:cNvPicPr>
            <a:picLocks noChangeAspect="1"/>
          </p:cNvPicPr>
          <p:nvPr/>
        </p:nvPicPr>
        <p:blipFill rotWithShape="1">
          <a:blip r:embed="rId8"/>
          <a:srcRect t="21765"/>
          <a:stretch/>
        </p:blipFill>
        <p:spPr>
          <a:xfrm>
            <a:off x="8441677" y="1240115"/>
            <a:ext cx="841248" cy="987227"/>
          </a:xfrm>
          <a:prstGeom prst="rect">
            <a:avLst/>
          </a:prstGeom>
        </p:spPr>
      </p:pic>
      <p:pic>
        <p:nvPicPr>
          <p:cNvPr id="38" name="Picture 37">
            <a:extLst>
              <a:ext uri="{FF2B5EF4-FFF2-40B4-BE49-F238E27FC236}">
                <a16:creationId xmlns:a16="http://schemas.microsoft.com/office/drawing/2014/main" id="{871E1388-6546-4E44-99ED-277965132429}"/>
              </a:ext>
            </a:extLst>
          </p:cNvPr>
          <p:cNvPicPr>
            <a:picLocks noChangeAspect="1"/>
          </p:cNvPicPr>
          <p:nvPr/>
        </p:nvPicPr>
        <p:blipFill>
          <a:blip r:embed="rId9"/>
          <a:stretch>
            <a:fillRect/>
          </a:stretch>
        </p:blipFill>
        <p:spPr>
          <a:xfrm>
            <a:off x="3840085" y="2163932"/>
            <a:ext cx="841248" cy="1051560"/>
          </a:xfrm>
          <a:prstGeom prst="rect">
            <a:avLst/>
          </a:prstGeom>
        </p:spPr>
      </p:pic>
      <p:sp>
        <p:nvSpPr>
          <p:cNvPr id="39" name="TextBox 38">
            <a:extLst>
              <a:ext uri="{FF2B5EF4-FFF2-40B4-BE49-F238E27FC236}">
                <a16:creationId xmlns:a16="http://schemas.microsoft.com/office/drawing/2014/main" id="{C91468D5-F75E-4044-8F84-8FE132E5A062}"/>
              </a:ext>
            </a:extLst>
          </p:cNvPr>
          <p:cNvSpPr txBox="1"/>
          <p:nvPr/>
        </p:nvSpPr>
        <p:spPr>
          <a:xfrm>
            <a:off x="1052598" y="1220470"/>
            <a:ext cx="3295650" cy="738664"/>
          </a:xfrm>
          <a:prstGeom prst="rect">
            <a:avLst/>
          </a:prstGeom>
          <a:noFill/>
        </p:spPr>
        <p:txBody>
          <a:bodyPr wrap="square" rtlCol="0">
            <a:spAutoFit/>
          </a:bodyPr>
          <a:lstStyle/>
          <a:p>
            <a:r>
              <a:rPr lang="en-US" sz="1400" b="1">
                <a:latin typeface="Calibri" charset="0"/>
                <a:ea typeface="Calibri" charset="0"/>
                <a:cs typeface="Calibri" charset="0"/>
              </a:rPr>
              <a:t>Maria Trent, MD MPH</a:t>
            </a:r>
          </a:p>
          <a:p>
            <a:r>
              <a:rPr lang="en-US" sz="1400">
                <a:latin typeface="Calibri" charset="0"/>
                <a:ea typeface="Calibri" charset="0"/>
                <a:cs typeface="Calibri" charset="0"/>
              </a:rPr>
              <a:t>Adolescent Medicine</a:t>
            </a:r>
          </a:p>
          <a:p>
            <a:r>
              <a:rPr lang="en-US" sz="1400">
                <a:latin typeface="Calibri" charset="0"/>
                <a:ea typeface="Calibri" charset="0"/>
                <a:cs typeface="Calibri" charset="0"/>
              </a:rPr>
              <a:t>Fellowship Director</a:t>
            </a:r>
            <a:endParaRPr lang="ru-RU" sz="1400">
              <a:latin typeface="Calibri" charset="0"/>
              <a:ea typeface="Calibri" charset="0"/>
              <a:cs typeface="Calibri" charset="0"/>
            </a:endParaRPr>
          </a:p>
        </p:txBody>
      </p:sp>
      <p:pic>
        <p:nvPicPr>
          <p:cNvPr id="41" name="Picture 40">
            <a:extLst>
              <a:ext uri="{FF2B5EF4-FFF2-40B4-BE49-F238E27FC236}">
                <a16:creationId xmlns:a16="http://schemas.microsoft.com/office/drawing/2014/main" id="{85901AF8-E5DA-E143-923E-3D21469C511B}"/>
              </a:ext>
            </a:extLst>
          </p:cNvPr>
          <p:cNvPicPr>
            <a:picLocks noChangeAspect="1"/>
          </p:cNvPicPr>
          <p:nvPr/>
        </p:nvPicPr>
        <p:blipFill rotWithShape="1">
          <a:blip r:embed="rId10"/>
          <a:srcRect/>
          <a:stretch/>
        </p:blipFill>
        <p:spPr>
          <a:xfrm>
            <a:off x="136982" y="1111852"/>
            <a:ext cx="841248" cy="1051561"/>
          </a:xfrm>
          <a:prstGeom prst="rect">
            <a:avLst/>
          </a:prstGeom>
        </p:spPr>
      </p:pic>
      <p:sp>
        <p:nvSpPr>
          <p:cNvPr id="32" name="TextBox 31">
            <a:extLst>
              <a:ext uri="{FF2B5EF4-FFF2-40B4-BE49-F238E27FC236}">
                <a16:creationId xmlns:a16="http://schemas.microsoft.com/office/drawing/2014/main" id="{0D606EB9-BE28-0047-BEE7-3EBBC9193DD3}"/>
              </a:ext>
            </a:extLst>
          </p:cNvPr>
          <p:cNvSpPr txBox="1"/>
          <p:nvPr/>
        </p:nvSpPr>
        <p:spPr>
          <a:xfrm>
            <a:off x="4791403" y="4343323"/>
            <a:ext cx="3295650" cy="523220"/>
          </a:xfrm>
          <a:prstGeom prst="rect">
            <a:avLst/>
          </a:prstGeom>
          <a:noFill/>
        </p:spPr>
        <p:txBody>
          <a:bodyPr wrap="square" rtlCol="0">
            <a:spAutoFit/>
          </a:bodyPr>
          <a:lstStyle/>
          <a:p>
            <a:r>
              <a:rPr lang="en-US" sz="1400" b="1">
                <a:latin typeface="Calibri" charset="0"/>
                <a:ea typeface="Calibri" charset="0"/>
                <a:cs typeface="Calibri" charset="0"/>
              </a:rPr>
              <a:t>Amaris Keiser, MD</a:t>
            </a:r>
          </a:p>
          <a:p>
            <a:r>
              <a:rPr lang="en-US" sz="1400">
                <a:latin typeface="Calibri" charset="0"/>
                <a:ea typeface="Calibri" charset="0"/>
                <a:cs typeface="Calibri" charset="0"/>
              </a:rPr>
              <a:t>Division of Neonatology</a:t>
            </a:r>
          </a:p>
        </p:txBody>
      </p:sp>
      <p:pic>
        <p:nvPicPr>
          <p:cNvPr id="3" name="Picture 2">
            <a:extLst>
              <a:ext uri="{FF2B5EF4-FFF2-40B4-BE49-F238E27FC236}">
                <a16:creationId xmlns:a16="http://schemas.microsoft.com/office/drawing/2014/main" id="{B897C7F3-D3CC-AE43-A879-26147C5AE222}"/>
              </a:ext>
            </a:extLst>
          </p:cNvPr>
          <p:cNvPicPr>
            <a:picLocks noChangeAspect="1"/>
          </p:cNvPicPr>
          <p:nvPr/>
        </p:nvPicPr>
        <p:blipFill rotWithShape="1">
          <a:blip r:embed="rId11"/>
          <a:srcRect b="9381"/>
          <a:stretch/>
        </p:blipFill>
        <p:spPr>
          <a:xfrm>
            <a:off x="3840085" y="4340852"/>
            <a:ext cx="841248" cy="952912"/>
          </a:xfrm>
          <a:prstGeom prst="rect">
            <a:avLst/>
          </a:prstGeom>
        </p:spPr>
      </p:pic>
      <p:sp>
        <p:nvSpPr>
          <p:cNvPr id="40" name="TextBox 39">
            <a:extLst>
              <a:ext uri="{FF2B5EF4-FFF2-40B4-BE49-F238E27FC236}">
                <a16:creationId xmlns:a16="http://schemas.microsoft.com/office/drawing/2014/main" id="{29358DC7-876D-674B-8AC7-C20535C89778}"/>
              </a:ext>
            </a:extLst>
          </p:cNvPr>
          <p:cNvSpPr txBox="1"/>
          <p:nvPr/>
        </p:nvSpPr>
        <p:spPr>
          <a:xfrm>
            <a:off x="1014029" y="4494950"/>
            <a:ext cx="2651544" cy="954107"/>
          </a:xfrm>
          <a:prstGeom prst="rect">
            <a:avLst/>
          </a:prstGeom>
          <a:noFill/>
        </p:spPr>
        <p:txBody>
          <a:bodyPr wrap="square" rtlCol="0">
            <a:spAutoFit/>
          </a:bodyPr>
          <a:lstStyle/>
          <a:p>
            <a:r>
              <a:rPr lang="en-US" sz="1400" b="1">
                <a:latin typeface="Calibri" charset="0"/>
                <a:ea typeface="Calibri" charset="0"/>
                <a:cs typeface="Calibri" charset="0"/>
              </a:rPr>
              <a:t>Jacky Jennings, MPH, PhD</a:t>
            </a:r>
          </a:p>
          <a:p>
            <a:r>
              <a:rPr lang="en-US" sz="1400">
                <a:latin typeface="Calibri" charset="0"/>
                <a:ea typeface="Calibri" charset="0"/>
                <a:cs typeface="Calibri" charset="0"/>
              </a:rPr>
              <a:t>Director, Center for Child &amp; Community Health Research (CCHR)</a:t>
            </a:r>
            <a:endParaRPr lang="ru-RU" sz="1400">
              <a:latin typeface="Calibri" charset="0"/>
              <a:ea typeface="Calibri" charset="0"/>
              <a:cs typeface="Calibri" charset="0"/>
            </a:endParaRPr>
          </a:p>
        </p:txBody>
      </p:sp>
      <p:pic>
        <p:nvPicPr>
          <p:cNvPr id="5" name="Picture 4">
            <a:extLst>
              <a:ext uri="{FF2B5EF4-FFF2-40B4-BE49-F238E27FC236}">
                <a16:creationId xmlns:a16="http://schemas.microsoft.com/office/drawing/2014/main" id="{AFA06E1E-4347-DF4F-8116-F5BDE2A188CB}"/>
              </a:ext>
            </a:extLst>
          </p:cNvPr>
          <p:cNvPicPr>
            <a:picLocks noChangeAspect="1"/>
          </p:cNvPicPr>
          <p:nvPr/>
        </p:nvPicPr>
        <p:blipFill>
          <a:blip r:embed="rId12"/>
          <a:stretch>
            <a:fillRect/>
          </a:stretch>
        </p:blipFill>
        <p:spPr>
          <a:xfrm>
            <a:off x="137799" y="4529406"/>
            <a:ext cx="841248" cy="1051560"/>
          </a:xfrm>
          <a:prstGeom prst="rect">
            <a:avLst/>
          </a:prstGeom>
        </p:spPr>
      </p:pic>
      <p:pic>
        <p:nvPicPr>
          <p:cNvPr id="8" name="Picture 7">
            <a:extLst>
              <a:ext uri="{FF2B5EF4-FFF2-40B4-BE49-F238E27FC236}">
                <a16:creationId xmlns:a16="http://schemas.microsoft.com/office/drawing/2014/main" id="{69AF6723-BE9E-E048-8E4A-8C1F14B33F69}"/>
              </a:ext>
            </a:extLst>
          </p:cNvPr>
          <p:cNvPicPr>
            <a:picLocks noChangeAspect="1"/>
          </p:cNvPicPr>
          <p:nvPr/>
        </p:nvPicPr>
        <p:blipFill>
          <a:blip r:embed="rId13"/>
          <a:stretch>
            <a:fillRect/>
          </a:stretch>
        </p:blipFill>
        <p:spPr>
          <a:xfrm>
            <a:off x="137799" y="3298753"/>
            <a:ext cx="841248" cy="1051560"/>
          </a:xfrm>
          <a:prstGeom prst="rect">
            <a:avLst/>
          </a:prstGeom>
        </p:spPr>
      </p:pic>
      <p:sp>
        <p:nvSpPr>
          <p:cNvPr id="42" name="TextBox 41">
            <a:extLst>
              <a:ext uri="{FF2B5EF4-FFF2-40B4-BE49-F238E27FC236}">
                <a16:creationId xmlns:a16="http://schemas.microsoft.com/office/drawing/2014/main" id="{9CA59695-3537-5F4C-ABC7-DB1A59F9C1D6}"/>
              </a:ext>
            </a:extLst>
          </p:cNvPr>
          <p:cNvSpPr txBox="1"/>
          <p:nvPr/>
        </p:nvSpPr>
        <p:spPr>
          <a:xfrm>
            <a:off x="1014029" y="3381239"/>
            <a:ext cx="2651544" cy="954107"/>
          </a:xfrm>
          <a:prstGeom prst="rect">
            <a:avLst/>
          </a:prstGeom>
          <a:noFill/>
        </p:spPr>
        <p:txBody>
          <a:bodyPr wrap="square" rtlCol="0">
            <a:spAutoFit/>
          </a:bodyPr>
          <a:lstStyle/>
          <a:p>
            <a:r>
              <a:rPr lang="en-US" sz="1400" b="1">
                <a:latin typeface="Calibri" charset="0"/>
                <a:ea typeface="Calibri" charset="0"/>
                <a:cs typeface="Calibri" charset="0"/>
              </a:rPr>
              <a:t>Sara Polk, MD, </a:t>
            </a:r>
            <a:r>
              <a:rPr lang="en-US" sz="1400" b="1" err="1">
                <a:latin typeface="Calibri" charset="0"/>
                <a:ea typeface="Calibri" charset="0"/>
                <a:cs typeface="Calibri" charset="0"/>
              </a:rPr>
              <a:t>ScM</a:t>
            </a:r>
            <a:endParaRPr lang="en-US" sz="1400" b="1">
              <a:latin typeface="Calibri" charset="0"/>
              <a:ea typeface="Calibri" charset="0"/>
              <a:cs typeface="Calibri" charset="0"/>
            </a:endParaRPr>
          </a:p>
          <a:p>
            <a:r>
              <a:rPr lang="en-US" sz="1400">
                <a:latin typeface="Calibri" charset="0"/>
                <a:ea typeface="Calibri" charset="0"/>
                <a:cs typeface="Calibri" charset="0"/>
              </a:rPr>
              <a:t>Centro SOL</a:t>
            </a:r>
          </a:p>
          <a:p>
            <a:r>
              <a:rPr lang="en-US" sz="1400">
                <a:latin typeface="Calibri" charset="0"/>
                <a:ea typeface="Calibri" charset="0"/>
                <a:cs typeface="Calibri" charset="0"/>
              </a:rPr>
              <a:t>Medical Director, Children’s Medical Practice, Bayview</a:t>
            </a:r>
            <a:endParaRPr lang="ru-RU" sz="1400">
              <a:latin typeface="Calibri" charset="0"/>
              <a:ea typeface="Calibri" charset="0"/>
              <a:cs typeface="Calibri" charset="0"/>
            </a:endParaRPr>
          </a:p>
        </p:txBody>
      </p:sp>
      <p:pic>
        <p:nvPicPr>
          <p:cNvPr id="10" name="Picture 9">
            <a:extLst>
              <a:ext uri="{FF2B5EF4-FFF2-40B4-BE49-F238E27FC236}">
                <a16:creationId xmlns:a16="http://schemas.microsoft.com/office/drawing/2014/main" id="{FB07025C-0CCA-354C-BD4E-D99284DBC461}"/>
              </a:ext>
            </a:extLst>
          </p:cNvPr>
          <p:cNvPicPr>
            <a:picLocks noChangeAspect="1"/>
          </p:cNvPicPr>
          <p:nvPr/>
        </p:nvPicPr>
        <p:blipFill>
          <a:blip r:embed="rId14"/>
          <a:stretch>
            <a:fillRect/>
          </a:stretch>
        </p:blipFill>
        <p:spPr>
          <a:xfrm>
            <a:off x="8484080" y="3472812"/>
            <a:ext cx="841248" cy="1051561"/>
          </a:xfrm>
          <a:prstGeom prst="rect">
            <a:avLst/>
          </a:prstGeom>
        </p:spPr>
      </p:pic>
      <p:sp>
        <p:nvSpPr>
          <p:cNvPr id="44" name="TextBox 43">
            <a:extLst>
              <a:ext uri="{FF2B5EF4-FFF2-40B4-BE49-F238E27FC236}">
                <a16:creationId xmlns:a16="http://schemas.microsoft.com/office/drawing/2014/main" id="{50A225E4-171E-1E47-A727-362ECE4BD00E}"/>
              </a:ext>
            </a:extLst>
          </p:cNvPr>
          <p:cNvSpPr txBox="1"/>
          <p:nvPr/>
        </p:nvSpPr>
        <p:spPr>
          <a:xfrm>
            <a:off x="9312685" y="3382744"/>
            <a:ext cx="2651544" cy="738664"/>
          </a:xfrm>
          <a:prstGeom prst="rect">
            <a:avLst/>
          </a:prstGeom>
          <a:noFill/>
        </p:spPr>
        <p:txBody>
          <a:bodyPr wrap="square" rtlCol="0">
            <a:spAutoFit/>
          </a:bodyPr>
          <a:lstStyle/>
          <a:p>
            <a:r>
              <a:rPr lang="en-US" sz="1400" b="1">
                <a:latin typeface="Calibri" charset="0"/>
                <a:ea typeface="Calibri" charset="0"/>
                <a:cs typeface="Calibri" charset="0"/>
              </a:rPr>
              <a:t>Lenny Feldman, MD</a:t>
            </a:r>
          </a:p>
          <a:p>
            <a:r>
              <a:rPr lang="en-US" sz="1400">
                <a:latin typeface="Calibri" charset="0"/>
                <a:ea typeface="Calibri" charset="0"/>
                <a:cs typeface="Calibri" charset="0"/>
              </a:rPr>
              <a:t>Director, Medicine-Pediatrics Urban Health Residency Program</a:t>
            </a:r>
            <a:endParaRPr lang="ru-RU" sz="1400">
              <a:latin typeface="Calibri" charset="0"/>
              <a:ea typeface="Calibri" charset="0"/>
              <a:cs typeface="Calibri" charset="0"/>
            </a:endParaRPr>
          </a:p>
        </p:txBody>
      </p:sp>
    </p:spTree>
    <p:extLst>
      <p:ext uri="{BB962C8B-B14F-4D97-AF65-F5344CB8AC3E}">
        <p14:creationId xmlns:p14="http://schemas.microsoft.com/office/powerpoint/2010/main" val="155769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E59D2-2C95-3FB8-D0CB-18B952766EDF}"/>
              </a:ext>
            </a:extLst>
          </p:cNvPr>
          <p:cNvSpPr>
            <a:spLocks noGrp="1"/>
          </p:cNvSpPr>
          <p:nvPr>
            <p:ph type="title"/>
          </p:nvPr>
        </p:nvSpPr>
        <p:spPr>
          <a:xfrm>
            <a:off x="1097280" y="758952"/>
            <a:ext cx="10058400" cy="3892168"/>
          </a:xfrm>
        </p:spPr>
        <p:txBody>
          <a:bodyPr vert="horz" lIns="91440" tIns="45720" rIns="91440" bIns="45720" rtlCol="0" anchor="b">
            <a:normAutofit/>
          </a:bodyPr>
          <a:lstStyle/>
          <a:p>
            <a:pPr algn="ctr"/>
            <a:r>
              <a:rPr lang="en-US" sz="8000" dirty="0">
                <a:solidFill>
                  <a:schemeClr val="tx1">
                    <a:lumMod val="85000"/>
                    <a:lumOff val="15000"/>
                  </a:schemeClr>
                </a:solidFill>
              </a:rPr>
              <a:t>Meet Our Residents </a:t>
            </a:r>
            <a:endParaRPr lang="en-US" dirty="0">
              <a:solidFill>
                <a:schemeClr val="tx1">
                  <a:lumMod val="85000"/>
                  <a:lumOff val="15000"/>
                </a:schemeClr>
              </a:solidFill>
            </a:endParaRPr>
          </a:p>
        </p:txBody>
      </p:sp>
      <p:sp>
        <p:nvSpPr>
          <p:cNvPr id="18" name="Rectangle 17">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1765440-F7F2-64EF-1C93-94359EE48E41}"/>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457200">
              <a:spcAft>
                <a:spcPts val="600"/>
              </a:spcAft>
            </a:pPr>
            <a:fld id="{A4251E3D-D864-1047-80FA-C579885B9E66}" type="slidenum">
              <a:rPr lang="en-US" smtClean="0"/>
              <a:pPr defTabSz="457200">
                <a:spcAft>
                  <a:spcPts val="600"/>
                </a:spcAft>
              </a:pPr>
              <a:t>15</a:t>
            </a:fld>
            <a:endParaRPr lang="en-US"/>
          </a:p>
        </p:txBody>
      </p:sp>
    </p:spTree>
    <p:extLst>
      <p:ext uri="{BB962C8B-B14F-4D97-AF65-F5344CB8AC3E}">
        <p14:creationId xmlns:p14="http://schemas.microsoft.com/office/powerpoint/2010/main" val="1647029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6588-3B84-4AB5-8510-27C21F871075}"/>
              </a:ext>
            </a:extLst>
          </p:cNvPr>
          <p:cNvSpPr>
            <a:spLocks noGrp="1"/>
          </p:cNvSpPr>
          <p:nvPr>
            <p:ph type="title"/>
          </p:nvPr>
        </p:nvSpPr>
        <p:spPr/>
        <p:txBody>
          <a:bodyPr/>
          <a:lstStyle/>
          <a:p>
            <a:pPr algn="ctr"/>
            <a:r>
              <a:rPr lang="en-US" dirty="0">
                <a:cs typeface="Calibri Light"/>
              </a:rPr>
              <a:t>PGY-1 HE Resident </a:t>
            </a:r>
          </a:p>
        </p:txBody>
      </p:sp>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6217920" y="1845735"/>
            <a:ext cx="5310653" cy="4217913"/>
          </a:xfrm>
        </p:spPr>
        <p:txBody>
          <a:bodyPr vert="horz" lIns="0" tIns="45720" rIns="0" bIns="45720" rtlCol="0" anchor="t">
            <a:normAutofit fontScale="85000" lnSpcReduction="10000"/>
          </a:bodyPr>
          <a:lstStyle/>
          <a:p>
            <a:pPr>
              <a:buNone/>
            </a:pPr>
            <a:r>
              <a:rPr lang="en-US" b="1" dirty="0">
                <a:ea typeface="+mn-lt"/>
                <a:cs typeface="+mn-lt"/>
              </a:rPr>
              <a:t>Hometown:</a:t>
            </a:r>
            <a:r>
              <a:rPr lang="en-US" dirty="0">
                <a:ea typeface="+mn-lt"/>
                <a:cs typeface="+mn-lt"/>
              </a:rPr>
              <a:t> Nova Friburgo, Brazil &amp; Deerfield Beach, Florida </a:t>
            </a:r>
            <a:endParaRPr lang="en-US" dirty="0">
              <a:cs typeface="Calibri" panose="020F0502020204030204"/>
            </a:endParaRPr>
          </a:p>
          <a:p>
            <a:pPr>
              <a:buNone/>
            </a:pPr>
            <a:r>
              <a:rPr lang="en-US" b="1" dirty="0">
                <a:ea typeface="+mn-lt"/>
                <a:cs typeface="+mn-lt"/>
              </a:rPr>
              <a:t>Med School:</a:t>
            </a:r>
            <a:r>
              <a:rPr lang="en-US" dirty="0">
                <a:ea typeface="+mn-lt"/>
                <a:cs typeface="+mn-lt"/>
              </a:rPr>
              <a:t> UNC Chapel Hill </a:t>
            </a:r>
            <a:endParaRPr lang="en-US" dirty="0">
              <a:cs typeface="Calibri" panose="020F0502020204030204"/>
            </a:endParaRPr>
          </a:p>
          <a:p>
            <a:pPr>
              <a:buNone/>
            </a:pPr>
            <a:r>
              <a:rPr lang="en-US" b="1" dirty="0">
                <a:ea typeface="+mn-lt"/>
                <a:cs typeface="+mn-lt"/>
              </a:rPr>
              <a:t>Why Hopkins HE:</a:t>
            </a:r>
            <a:r>
              <a:rPr lang="en-US" dirty="0">
                <a:ea typeface="+mn-lt"/>
                <a:cs typeface="+mn-lt"/>
              </a:rPr>
              <a:t> To me, being a great pediatrician means knowing everything I can about addressing health inequities and understanding how to apply that knowledge in a practical way in my day-to-day life as a physician. I wanted a program where Health Equity was built into the structure of the program itself as well as the hospital system. There are so many resources to address inequities built into the way we learn to care for patients here and learning to make those connections in residency is invaluable. </a:t>
            </a:r>
            <a:endParaRPr lang="en-US" dirty="0">
              <a:cs typeface="Calibri" panose="020F0502020204030204"/>
            </a:endParaRPr>
          </a:p>
          <a:p>
            <a:pPr>
              <a:buNone/>
            </a:pPr>
            <a:r>
              <a:rPr lang="en-US" b="1" dirty="0">
                <a:ea typeface="+mn-lt"/>
                <a:cs typeface="+mn-lt"/>
              </a:rPr>
              <a:t>Health Equity Interests:</a:t>
            </a:r>
            <a:r>
              <a:rPr lang="en-US" dirty="0">
                <a:ea typeface="+mn-lt"/>
                <a:cs typeface="+mn-lt"/>
              </a:rPr>
              <a:t> Food insecurity (especially the availability of healthy foods), Hispanic/</a:t>
            </a:r>
            <a:r>
              <a:rPr lang="en-US" dirty="0" err="1">
                <a:ea typeface="+mn-lt"/>
                <a:cs typeface="+mn-lt"/>
              </a:rPr>
              <a:t>latino</a:t>
            </a:r>
            <a:r>
              <a:rPr lang="en-US" dirty="0">
                <a:ea typeface="+mn-lt"/>
                <a:cs typeface="+mn-lt"/>
              </a:rPr>
              <a:t> healthcare, disparities in kidney transplants/chronic kidney disease</a:t>
            </a:r>
            <a:endParaRPr lang="en-US" dirty="0">
              <a:cs typeface="Calibri" panose="020F0502020204030204"/>
            </a:endParaRPr>
          </a:p>
          <a:p>
            <a:pPr>
              <a:buFont typeface="Calibri"/>
            </a:pPr>
            <a:endParaRPr lang="en-US"/>
          </a:p>
          <a:p>
            <a:pPr marL="0" indent="0">
              <a:buNone/>
            </a:pPr>
            <a:endParaRPr lang="en-US" b="1" dirty="0">
              <a:ea typeface="+mn-lt"/>
              <a:cs typeface="+mn-lt"/>
            </a:endParaRPr>
          </a:p>
          <a:p>
            <a:endParaRPr lang="en-US">
              <a:cs typeface="Calibri"/>
            </a:endParaRPr>
          </a:p>
        </p:txBody>
      </p:sp>
      <p:sp>
        <p:nvSpPr>
          <p:cNvPr id="5" name="Slide Number Placeholder 4">
            <a:extLst>
              <a:ext uri="{FF2B5EF4-FFF2-40B4-BE49-F238E27FC236}">
                <a16:creationId xmlns:a16="http://schemas.microsoft.com/office/drawing/2014/main" id="{312C4292-6E99-4B69-A25D-6A44C69D5545}"/>
              </a:ext>
            </a:extLst>
          </p:cNvPr>
          <p:cNvSpPr>
            <a:spLocks noGrp="1"/>
          </p:cNvSpPr>
          <p:nvPr>
            <p:ph type="sldNum" sz="quarter" idx="12"/>
          </p:nvPr>
        </p:nvSpPr>
        <p:spPr/>
        <p:txBody>
          <a:bodyPr/>
          <a:lstStyle/>
          <a:p>
            <a:fld id="{A4251E3D-D864-1047-80FA-C579885B9E66}" type="slidenum">
              <a:rPr lang="en-US" smtClean="0"/>
              <a:t>16</a:t>
            </a:fld>
            <a:endParaRPr lang="en-US"/>
          </a:p>
        </p:txBody>
      </p:sp>
      <p:sp>
        <p:nvSpPr>
          <p:cNvPr id="3" name="TextBox 2">
            <a:extLst>
              <a:ext uri="{FF2B5EF4-FFF2-40B4-BE49-F238E27FC236}">
                <a16:creationId xmlns:a16="http://schemas.microsoft.com/office/drawing/2014/main" id="{74F424B8-320B-45A3-9B13-6B7F6FDB22A5}"/>
              </a:ext>
            </a:extLst>
          </p:cNvPr>
          <p:cNvSpPr txBox="1"/>
          <p:nvPr/>
        </p:nvSpPr>
        <p:spPr>
          <a:xfrm>
            <a:off x="2497015" y="586739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Rafi Faria MD</a:t>
            </a:r>
            <a:endParaRPr lang="en-US" dirty="0"/>
          </a:p>
          <a:p>
            <a:pPr algn="l"/>
            <a:endParaRPr lang="en-US"/>
          </a:p>
        </p:txBody>
      </p:sp>
      <p:pic>
        <p:nvPicPr>
          <p:cNvPr id="9" name="Picture 9">
            <a:extLst>
              <a:ext uri="{FF2B5EF4-FFF2-40B4-BE49-F238E27FC236}">
                <a16:creationId xmlns:a16="http://schemas.microsoft.com/office/drawing/2014/main" id="{AD15635A-F765-40DC-C989-852969E22907}"/>
              </a:ext>
            </a:extLst>
          </p:cNvPr>
          <p:cNvPicPr>
            <a:picLocks noGrp="1" noChangeAspect="1"/>
          </p:cNvPicPr>
          <p:nvPr>
            <p:ph sz="half" idx="1"/>
          </p:nvPr>
        </p:nvPicPr>
        <p:blipFill>
          <a:blip r:embed="rId3"/>
          <a:stretch>
            <a:fillRect/>
          </a:stretch>
        </p:blipFill>
        <p:spPr>
          <a:xfrm>
            <a:off x="1547495" y="1845734"/>
            <a:ext cx="3483148" cy="4023359"/>
          </a:xfrm>
        </p:spPr>
      </p:pic>
    </p:spTree>
    <p:extLst>
      <p:ext uri="{BB962C8B-B14F-4D97-AF65-F5344CB8AC3E}">
        <p14:creationId xmlns:p14="http://schemas.microsoft.com/office/powerpoint/2010/main" val="278077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6588-3B84-4AB5-8510-27C21F871075}"/>
              </a:ext>
            </a:extLst>
          </p:cNvPr>
          <p:cNvSpPr>
            <a:spLocks noGrp="1"/>
          </p:cNvSpPr>
          <p:nvPr>
            <p:ph type="title"/>
          </p:nvPr>
        </p:nvSpPr>
        <p:spPr/>
        <p:txBody>
          <a:bodyPr/>
          <a:lstStyle/>
          <a:p>
            <a:pPr algn="ctr"/>
            <a:r>
              <a:rPr lang="en-US" dirty="0">
                <a:cs typeface="Calibri Light"/>
              </a:rPr>
              <a:t>PGY-1 HE Resident </a:t>
            </a:r>
          </a:p>
        </p:txBody>
      </p:sp>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6217920" y="1845735"/>
            <a:ext cx="5548778" cy="4294113"/>
          </a:xfrm>
        </p:spPr>
        <p:txBody>
          <a:bodyPr vert="horz" lIns="0" tIns="45720" rIns="0" bIns="45720" rtlCol="0" anchor="t">
            <a:normAutofit fontScale="92500" lnSpcReduction="10000"/>
          </a:bodyPr>
          <a:lstStyle/>
          <a:p>
            <a:pPr>
              <a:buNone/>
            </a:pPr>
            <a:r>
              <a:rPr lang="en-US" b="1" dirty="0">
                <a:ea typeface="+mn-lt"/>
                <a:cs typeface="+mn-lt"/>
              </a:rPr>
              <a:t>Hometown:</a:t>
            </a:r>
            <a:r>
              <a:rPr lang="en-US" dirty="0">
                <a:ea typeface="+mn-lt"/>
                <a:cs typeface="+mn-lt"/>
              </a:rPr>
              <a:t> Minneapolis, MN</a:t>
            </a:r>
            <a:endParaRPr lang="en-US" dirty="0">
              <a:cs typeface="Calibri" panose="020F0502020204030204"/>
            </a:endParaRPr>
          </a:p>
          <a:p>
            <a:pPr>
              <a:buNone/>
            </a:pPr>
            <a:r>
              <a:rPr lang="en-US" b="1" dirty="0">
                <a:ea typeface="+mn-lt"/>
                <a:cs typeface="+mn-lt"/>
              </a:rPr>
              <a:t>Medical School:</a:t>
            </a:r>
            <a:r>
              <a:rPr lang="en-US" dirty="0">
                <a:ea typeface="+mn-lt"/>
                <a:cs typeface="+mn-lt"/>
              </a:rPr>
              <a:t> University of Minnesota Medical School</a:t>
            </a:r>
            <a:endParaRPr lang="en-US" dirty="0">
              <a:cs typeface="Calibri" panose="020F0502020204030204"/>
            </a:endParaRPr>
          </a:p>
          <a:p>
            <a:pPr>
              <a:buNone/>
            </a:pPr>
            <a:r>
              <a:rPr lang="en-US" b="1" dirty="0">
                <a:ea typeface="+mn-lt"/>
                <a:cs typeface="+mn-lt"/>
              </a:rPr>
              <a:t>Relevant Experiences:</a:t>
            </a:r>
            <a:r>
              <a:rPr lang="en-US" dirty="0">
                <a:ea typeface="+mn-lt"/>
                <a:cs typeface="+mn-lt"/>
              </a:rPr>
              <a:t> AmeriCorps City Year, SNAP-Ed Community Educator, MPH in Public Health Nutrition</a:t>
            </a:r>
            <a:endParaRPr lang="en-US" dirty="0">
              <a:cs typeface="Calibri" panose="020F0502020204030204"/>
            </a:endParaRPr>
          </a:p>
          <a:p>
            <a:pPr>
              <a:buNone/>
            </a:pPr>
            <a:r>
              <a:rPr lang="en-US" b="1" dirty="0">
                <a:ea typeface="+mn-lt"/>
                <a:cs typeface="+mn-lt"/>
              </a:rPr>
              <a:t>Why Hopkins HE- </a:t>
            </a:r>
            <a:r>
              <a:rPr lang="en-US" dirty="0">
                <a:ea typeface="+mn-lt"/>
                <a:cs typeface="+mn-lt"/>
              </a:rPr>
              <a:t>I was looking for a program that would allow me to have dedicated time to engage in health equity work and learn from incredible mentors in the field. I am not sure what I want to do after residency, so I was grateful to find a program that was not specifically tied to primary care, and would allow me to apply my interests in health equity to whatever career path I end up choosing.</a:t>
            </a:r>
            <a:endParaRPr lang="en-US">
              <a:cs typeface="Calibri"/>
            </a:endParaRPr>
          </a:p>
          <a:p>
            <a:pPr>
              <a:buNone/>
            </a:pPr>
            <a:r>
              <a:rPr lang="en-US" b="1" dirty="0">
                <a:ea typeface="+mn-lt"/>
                <a:cs typeface="+mn-lt"/>
              </a:rPr>
              <a:t>HE interests</a:t>
            </a:r>
            <a:r>
              <a:rPr lang="en-US" dirty="0">
                <a:ea typeface="+mn-lt"/>
                <a:cs typeface="+mn-lt"/>
              </a:rPr>
              <a:t>: Reproductive Justice and social determinants of health</a:t>
            </a:r>
            <a:endParaRPr lang="en-US" dirty="0">
              <a:cs typeface="Calibri" panose="020F0502020204030204"/>
            </a:endParaRPr>
          </a:p>
        </p:txBody>
      </p:sp>
      <p:sp>
        <p:nvSpPr>
          <p:cNvPr id="5" name="Slide Number Placeholder 4">
            <a:extLst>
              <a:ext uri="{FF2B5EF4-FFF2-40B4-BE49-F238E27FC236}">
                <a16:creationId xmlns:a16="http://schemas.microsoft.com/office/drawing/2014/main" id="{312C4292-6E99-4B69-A25D-6A44C69D5545}"/>
              </a:ext>
            </a:extLst>
          </p:cNvPr>
          <p:cNvSpPr>
            <a:spLocks noGrp="1"/>
          </p:cNvSpPr>
          <p:nvPr>
            <p:ph type="sldNum" sz="quarter" idx="12"/>
          </p:nvPr>
        </p:nvSpPr>
        <p:spPr/>
        <p:txBody>
          <a:bodyPr/>
          <a:lstStyle/>
          <a:p>
            <a:fld id="{A4251E3D-D864-1047-80FA-C579885B9E66}" type="slidenum">
              <a:rPr lang="en-US" smtClean="0"/>
              <a:t>17</a:t>
            </a:fld>
            <a:endParaRPr lang="en-US"/>
          </a:p>
        </p:txBody>
      </p:sp>
      <p:sp>
        <p:nvSpPr>
          <p:cNvPr id="3" name="TextBox 2">
            <a:extLst>
              <a:ext uri="{FF2B5EF4-FFF2-40B4-BE49-F238E27FC236}">
                <a16:creationId xmlns:a16="http://schemas.microsoft.com/office/drawing/2014/main" id="{74F424B8-320B-45A3-9B13-6B7F6FDB22A5}"/>
              </a:ext>
            </a:extLst>
          </p:cNvPr>
          <p:cNvSpPr txBox="1"/>
          <p:nvPr/>
        </p:nvSpPr>
        <p:spPr>
          <a:xfrm>
            <a:off x="2201740" y="586739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Cecilia Di Caprio MD, MPH</a:t>
            </a:r>
            <a:endParaRPr lang="en-US" dirty="0"/>
          </a:p>
          <a:p>
            <a:pPr algn="l"/>
            <a:endParaRPr lang="en-US"/>
          </a:p>
        </p:txBody>
      </p:sp>
      <p:pic>
        <p:nvPicPr>
          <p:cNvPr id="8" name="Picture 9" descr="A person standing in front of a blue wall&#10;&#10;Description automatically generated">
            <a:extLst>
              <a:ext uri="{FF2B5EF4-FFF2-40B4-BE49-F238E27FC236}">
                <a16:creationId xmlns:a16="http://schemas.microsoft.com/office/drawing/2014/main" id="{C80041FE-E3DD-A373-4EB0-4BC5639DB3F0}"/>
              </a:ext>
            </a:extLst>
          </p:cNvPr>
          <p:cNvPicPr>
            <a:picLocks noGrp="1" noChangeAspect="1"/>
          </p:cNvPicPr>
          <p:nvPr>
            <p:ph sz="half" idx="1"/>
          </p:nvPr>
        </p:nvPicPr>
        <p:blipFill>
          <a:blip r:embed="rId3"/>
          <a:stretch>
            <a:fillRect/>
          </a:stretch>
        </p:blipFill>
        <p:spPr>
          <a:xfrm rot="5400000">
            <a:off x="1554163" y="2349104"/>
            <a:ext cx="4022725" cy="3017043"/>
          </a:xfrm>
        </p:spPr>
      </p:pic>
    </p:spTree>
    <p:extLst>
      <p:ext uri="{BB962C8B-B14F-4D97-AF65-F5344CB8AC3E}">
        <p14:creationId xmlns:p14="http://schemas.microsoft.com/office/powerpoint/2010/main" val="375697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1270-E271-4021-A59A-27FA3FEA29C6}"/>
              </a:ext>
            </a:extLst>
          </p:cNvPr>
          <p:cNvSpPr>
            <a:spLocks noGrp="1"/>
          </p:cNvSpPr>
          <p:nvPr>
            <p:ph type="title"/>
          </p:nvPr>
        </p:nvSpPr>
        <p:spPr/>
        <p:txBody>
          <a:bodyPr/>
          <a:lstStyle/>
          <a:p>
            <a:pPr algn="ctr"/>
            <a:r>
              <a:rPr lang="en-US" dirty="0">
                <a:cs typeface="Calibri Light"/>
              </a:rPr>
              <a:t>PGY-2 HE Residents </a:t>
            </a:r>
          </a:p>
        </p:txBody>
      </p:sp>
      <p:sp>
        <p:nvSpPr>
          <p:cNvPr id="3" name="Content Placeholder 2">
            <a:extLst>
              <a:ext uri="{FF2B5EF4-FFF2-40B4-BE49-F238E27FC236}">
                <a16:creationId xmlns:a16="http://schemas.microsoft.com/office/drawing/2014/main" id="{E0381F90-78CA-4908-914D-C931A50D1D51}"/>
              </a:ext>
            </a:extLst>
          </p:cNvPr>
          <p:cNvSpPr>
            <a:spLocks noGrp="1"/>
          </p:cNvSpPr>
          <p:nvPr>
            <p:ph sz="half" idx="1"/>
          </p:nvPr>
        </p:nvSpPr>
        <p:spPr>
          <a:xfrm>
            <a:off x="495300" y="2104814"/>
            <a:ext cx="3825240" cy="4023359"/>
          </a:xfrm>
        </p:spPr>
        <p:txBody>
          <a:bodyPr vert="horz" lIns="0" tIns="45720" rIns="0" bIns="45720" rtlCol="0" anchor="t">
            <a:normAutofit/>
          </a:bodyPr>
          <a:lstStyle/>
          <a:p>
            <a:r>
              <a:rPr lang="en-US" b="1" err="1">
                <a:cs typeface="Calibri"/>
              </a:rPr>
              <a:t>Devki</a:t>
            </a:r>
            <a:r>
              <a:rPr lang="en-US" b="1">
                <a:cs typeface="Calibri"/>
              </a:rPr>
              <a:t> </a:t>
            </a:r>
            <a:r>
              <a:rPr lang="en-US" b="1" err="1">
                <a:cs typeface="Calibri"/>
              </a:rPr>
              <a:t>Gami</a:t>
            </a:r>
            <a:r>
              <a:rPr lang="en-US" b="1">
                <a:cs typeface="Calibri"/>
              </a:rPr>
              <a:t> MD, MA</a:t>
            </a:r>
          </a:p>
          <a:p>
            <a:r>
              <a:rPr lang="en-US">
                <a:ea typeface="+mn-lt"/>
                <a:cs typeface="+mn-lt"/>
              </a:rPr>
              <a:t>Medical School: Temple University </a:t>
            </a:r>
          </a:p>
          <a:p>
            <a:r>
              <a:rPr lang="en-US">
                <a:ea typeface="+mn-lt"/>
                <a:cs typeface="+mn-lt"/>
              </a:rPr>
              <a:t>Additional Training: Master's in Urban Bioethics</a:t>
            </a:r>
          </a:p>
          <a:p>
            <a:r>
              <a:rPr lang="en-US">
                <a:ea typeface="+mn-lt"/>
                <a:cs typeface="+mn-lt"/>
              </a:rPr>
              <a:t>Relevant Experience: City Year AmeriCorps</a:t>
            </a:r>
          </a:p>
          <a:p>
            <a:r>
              <a:rPr lang="en-US">
                <a:ea typeface="+mn-lt"/>
                <a:cs typeface="+mn-lt"/>
              </a:rPr>
              <a:t>Health Equity Interest: School-based health centers </a:t>
            </a:r>
          </a:p>
          <a:p>
            <a:endParaRPr lang="en-US"/>
          </a:p>
          <a:p>
            <a:endParaRPr lang="en-US"/>
          </a:p>
          <a:p>
            <a:pPr marL="0" indent="0">
              <a:buNone/>
            </a:pPr>
            <a:endParaRPr lang="en-US">
              <a:cs typeface="Calibri"/>
            </a:endParaRPr>
          </a:p>
        </p:txBody>
      </p:sp>
      <p:sp>
        <p:nvSpPr>
          <p:cNvPr id="5" name="Slide Number Placeholder 4">
            <a:extLst>
              <a:ext uri="{FF2B5EF4-FFF2-40B4-BE49-F238E27FC236}">
                <a16:creationId xmlns:a16="http://schemas.microsoft.com/office/drawing/2014/main" id="{3E6BAEBF-68F4-4DE0-B501-6BF7EDF12B23}"/>
              </a:ext>
            </a:extLst>
          </p:cNvPr>
          <p:cNvSpPr>
            <a:spLocks noGrp="1"/>
          </p:cNvSpPr>
          <p:nvPr>
            <p:ph type="sldNum" sz="quarter" idx="12"/>
          </p:nvPr>
        </p:nvSpPr>
        <p:spPr/>
        <p:txBody>
          <a:bodyPr/>
          <a:lstStyle/>
          <a:p>
            <a:fld id="{A4251E3D-D864-1047-80FA-C579885B9E66}" type="slidenum">
              <a:rPr lang="en-US" smtClean="0"/>
              <a:t>18</a:t>
            </a:fld>
            <a:endParaRPr lang="en-US"/>
          </a:p>
        </p:txBody>
      </p:sp>
      <p:pic>
        <p:nvPicPr>
          <p:cNvPr id="6" name="Picture 6" descr="A picture containing grass, outdoor, tree, person&#10;&#10;Description automatically generated">
            <a:extLst>
              <a:ext uri="{FF2B5EF4-FFF2-40B4-BE49-F238E27FC236}">
                <a16:creationId xmlns:a16="http://schemas.microsoft.com/office/drawing/2014/main" id="{E7F5D23E-82CC-417B-9896-0C2B29B1DA6D}"/>
              </a:ext>
            </a:extLst>
          </p:cNvPr>
          <p:cNvPicPr>
            <a:picLocks noChangeAspect="1"/>
          </p:cNvPicPr>
          <p:nvPr/>
        </p:nvPicPr>
        <p:blipFill>
          <a:blip r:embed="rId2"/>
          <a:stretch>
            <a:fillRect/>
          </a:stretch>
        </p:blipFill>
        <p:spPr>
          <a:xfrm>
            <a:off x="4802870" y="2102220"/>
            <a:ext cx="2743200" cy="3649996"/>
          </a:xfrm>
          <a:prstGeom prst="rect">
            <a:avLst/>
          </a:prstGeom>
        </p:spPr>
      </p:pic>
      <p:sp>
        <p:nvSpPr>
          <p:cNvPr id="4" name="Content Placeholder 2">
            <a:extLst>
              <a:ext uri="{FF2B5EF4-FFF2-40B4-BE49-F238E27FC236}">
                <a16:creationId xmlns:a16="http://schemas.microsoft.com/office/drawing/2014/main" id="{B1841B98-5222-4512-9C41-E603E65459AC}"/>
              </a:ext>
            </a:extLst>
          </p:cNvPr>
          <p:cNvSpPr txBox="1">
            <a:spLocks/>
          </p:cNvSpPr>
          <p:nvPr/>
        </p:nvSpPr>
        <p:spPr>
          <a:xfrm>
            <a:off x="7886700" y="2104814"/>
            <a:ext cx="3825240" cy="4023359"/>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err="1">
                <a:cs typeface="Calibri"/>
              </a:rPr>
              <a:t>Maneesha</a:t>
            </a:r>
            <a:r>
              <a:rPr lang="en-US" b="1">
                <a:cs typeface="Calibri"/>
              </a:rPr>
              <a:t> </a:t>
            </a:r>
            <a:r>
              <a:rPr lang="en-US" b="1" err="1">
                <a:cs typeface="Calibri"/>
              </a:rPr>
              <a:t>Sakhuja</a:t>
            </a:r>
            <a:r>
              <a:rPr lang="en-US" b="1">
                <a:cs typeface="Calibri"/>
              </a:rPr>
              <a:t> MD, MPH </a:t>
            </a:r>
            <a:endParaRPr lang="en-US" b="1"/>
          </a:p>
          <a:p>
            <a:r>
              <a:rPr lang="en-US">
                <a:ea typeface="+mn-lt"/>
                <a:cs typeface="+mn-lt"/>
              </a:rPr>
              <a:t>Medical School:  University of Nevada</a:t>
            </a:r>
          </a:p>
          <a:p>
            <a:r>
              <a:rPr lang="en-US">
                <a:ea typeface="+mn-lt"/>
                <a:cs typeface="+mn-lt"/>
              </a:rPr>
              <a:t>Additional Training: Masters Johns Hopkins Bloomberg School of Public Health.</a:t>
            </a:r>
            <a:endParaRPr lang="en-US"/>
          </a:p>
          <a:p>
            <a:r>
              <a:rPr lang="en-US">
                <a:ea typeface="+mn-lt"/>
                <a:cs typeface="+mn-lt"/>
              </a:rPr>
              <a:t>Relevant Experience: Staff member on a federal advisory committee on bioethics. </a:t>
            </a:r>
          </a:p>
          <a:p>
            <a:r>
              <a:rPr lang="en-US">
                <a:ea typeface="+mn-lt"/>
                <a:cs typeface="+mn-lt"/>
              </a:rPr>
              <a:t>Health Equity Interest: Intersection of public health, ethics, and policy</a:t>
            </a:r>
          </a:p>
          <a:p>
            <a:pPr marL="0" indent="0">
              <a:buFont typeface="Calibri" panose="020F0502020204030204" pitchFamily="34" charset="0"/>
              <a:buNone/>
            </a:pPr>
            <a:endParaRPr lang="en-US">
              <a:cs typeface="Calibri"/>
            </a:endParaRPr>
          </a:p>
        </p:txBody>
      </p:sp>
    </p:spTree>
    <p:extLst>
      <p:ext uri="{BB962C8B-B14F-4D97-AF65-F5344CB8AC3E}">
        <p14:creationId xmlns:p14="http://schemas.microsoft.com/office/powerpoint/2010/main" val="98837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6588-3B84-4AB5-8510-27C21F871075}"/>
              </a:ext>
            </a:extLst>
          </p:cNvPr>
          <p:cNvSpPr>
            <a:spLocks noGrp="1"/>
          </p:cNvSpPr>
          <p:nvPr>
            <p:ph type="title"/>
          </p:nvPr>
        </p:nvSpPr>
        <p:spPr/>
        <p:txBody>
          <a:bodyPr/>
          <a:lstStyle/>
          <a:p>
            <a:pPr algn="ctr"/>
            <a:r>
              <a:rPr lang="en-US" dirty="0">
                <a:cs typeface="Calibri Light"/>
              </a:rPr>
              <a:t>PGY-3 HE Resident </a:t>
            </a:r>
          </a:p>
        </p:txBody>
      </p:sp>
      <p:pic>
        <p:nvPicPr>
          <p:cNvPr id="6" name="Picture 6" descr="A picture containing outdoor, person, water, sky&#10;&#10;Description automatically generated">
            <a:extLst>
              <a:ext uri="{FF2B5EF4-FFF2-40B4-BE49-F238E27FC236}">
                <a16:creationId xmlns:a16="http://schemas.microsoft.com/office/drawing/2014/main" id="{D5526175-20A5-46DC-A08C-DCA1B492AE4C}"/>
              </a:ext>
            </a:extLst>
          </p:cNvPr>
          <p:cNvPicPr>
            <a:picLocks noGrp="1" noChangeAspect="1"/>
          </p:cNvPicPr>
          <p:nvPr>
            <p:ph sz="half" idx="1"/>
          </p:nvPr>
        </p:nvPicPr>
        <p:blipFill>
          <a:blip r:embed="rId3"/>
          <a:stretch>
            <a:fillRect/>
          </a:stretch>
        </p:blipFill>
        <p:spPr>
          <a:xfrm>
            <a:off x="2057400" y="1845734"/>
            <a:ext cx="3017519" cy="4023359"/>
          </a:xfrm>
        </p:spPr>
      </p:pic>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6217920" y="1845735"/>
            <a:ext cx="5310653" cy="4217913"/>
          </a:xfrm>
        </p:spPr>
        <p:txBody>
          <a:bodyPr vert="horz" lIns="0" tIns="45720" rIns="0" bIns="45720" rtlCol="0" anchor="t">
            <a:normAutofit fontScale="92500"/>
          </a:bodyPr>
          <a:lstStyle/>
          <a:p>
            <a:pPr marL="0" indent="0">
              <a:buNone/>
            </a:pPr>
            <a:r>
              <a:rPr lang="en-US">
                <a:cs typeface="Calibri"/>
              </a:rPr>
              <a:t>Medical School: George Washington University School of Medicine </a:t>
            </a:r>
            <a:endParaRPr lang="en-US" b="1">
              <a:cs typeface="Calibri"/>
            </a:endParaRPr>
          </a:p>
          <a:p>
            <a:r>
              <a:rPr lang="en-US">
                <a:cs typeface="Calibri"/>
              </a:rPr>
              <a:t>Relevant Life Experiences: Teacher and New York Center for Childhood Development </a:t>
            </a:r>
          </a:p>
          <a:p>
            <a:r>
              <a:rPr lang="en-US">
                <a:cs typeface="Calibri"/>
              </a:rPr>
              <a:t>Health Equity Interest: Barriers to care management among teens with chronic kidney disease</a:t>
            </a:r>
          </a:p>
          <a:p>
            <a:r>
              <a:rPr lang="en-US">
                <a:cs typeface="Calibri"/>
              </a:rPr>
              <a:t>Why Hopkins: </a:t>
            </a:r>
            <a:r>
              <a:rPr lang="en-US">
                <a:ea typeface="+mn-lt"/>
                <a:cs typeface="+mn-lt"/>
              </a:rPr>
              <a:t> Dedicated time and space to think about and work towards addressing issues related to health equity. The HE track creates a home base for me that continues to remind me of my broader interests and helps me maintain perspective. I also like that the track is non-binding in terms of career choices (</a:t>
            </a:r>
            <a:r>
              <a:rPr lang="en-US" err="1">
                <a:ea typeface="+mn-lt"/>
                <a:cs typeface="+mn-lt"/>
              </a:rPr>
              <a:t>eg</a:t>
            </a:r>
            <a:r>
              <a:rPr lang="en-US">
                <a:ea typeface="+mn-lt"/>
                <a:cs typeface="+mn-lt"/>
              </a:rPr>
              <a:t>, it is not a strictly primary care track). </a:t>
            </a:r>
          </a:p>
          <a:p>
            <a:endParaRPr lang="en-US">
              <a:cs typeface="Calibri"/>
            </a:endParaRPr>
          </a:p>
        </p:txBody>
      </p:sp>
      <p:sp>
        <p:nvSpPr>
          <p:cNvPr id="5" name="Slide Number Placeholder 4">
            <a:extLst>
              <a:ext uri="{FF2B5EF4-FFF2-40B4-BE49-F238E27FC236}">
                <a16:creationId xmlns:a16="http://schemas.microsoft.com/office/drawing/2014/main" id="{312C4292-6E99-4B69-A25D-6A44C69D5545}"/>
              </a:ext>
            </a:extLst>
          </p:cNvPr>
          <p:cNvSpPr>
            <a:spLocks noGrp="1"/>
          </p:cNvSpPr>
          <p:nvPr>
            <p:ph type="sldNum" sz="quarter" idx="12"/>
          </p:nvPr>
        </p:nvSpPr>
        <p:spPr/>
        <p:txBody>
          <a:bodyPr/>
          <a:lstStyle/>
          <a:p>
            <a:fld id="{A4251E3D-D864-1047-80FA-C579885B9E66}" type="slidenum">
              <a:rPr lang="en-US" smtClean="0"/>
              <a:t>19</a:t>
            </a:fld>
            <a:endParaRPr lang="en-US"/>
          </a:p>
        </p:txBody>
      </p:sp>
      <p:sp>
        <p:nvSpPr>
          <p:cNvPr id="3" name="TextBox 2">
            <a:extLst>
              <a:ext uri="{FF2B5EF4-FFF2-40B4-BE49-F238E27FC236}">
                <a16:creationId xmlns:a16="http://schemas.microsoft.com/office/drawing/2014/main" id="{74F424B8-320B-45A3-9B13-6B7F6FDB22A5}"/>
              </a:ext>
            </a:extLst>
          </p:cNvPr>
          <p:cNvSpPr txBox="1"/>
          <p:nvPr/>
        </p:nvSpPr>
        <p:spPr>
          <a:xfrm>
            <a:off x="2497015" y="586739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mn-lt"/>
                <a:cs typeface="+mn-lt"/>
              </a:rPr>
              <a:t>Amali</a:t>
            </a:r>
            <a:r>
              <a:rPr lang="en-US" b="1">
                <a:ea typeface="+mn-lt"/>
                <a:cs typeface="+mn-lt"/>
              </a:rPr>
              <a:t> </a:t>
            </a:r>
            <a:r>
              <a:rPr lang="en-US" b="1" err="1">
                <a:ea typeface="+mn-lt"/>
                <a:cs typeface="+mn-lt"/>
              </a:rPr>
              <a:t>Gunawardana</a:t>
            </a:r>
            <a:r>
              <a:rPr lang="en-US" b="1">
                <a:ea typeface="+mn-lt"/>
                <a:cs typeface="+mn-lt"/>
              </a:rPr>
              <a:t> MD</a:t>
            </a:r>
            <a:endParaRPr lang="en-US"/>
          </a:p>
          <a:p>
            <a:pPr algn="l"/>
            <a:endParaRPr lang="en-US"/>
          </a:p>
        </p:txBody>
      </p:sp>
    </p:spTree>
    <p:extLst>
      <p:ext uri="{BB962C8B-B14F-4D97-AF65-F5344CB8AC3E}">
        <p14:creationId xmlns:p14="http://schemas.microsoft.com/office/powerpoint/2010/main" val="15224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251E3D-D864-1047-80FA-C579885B9E66}" type="slidenum">
              <a:rPr lang="en-US" smtClean="0"/>
              <a:t>2</a:t>
            </a:fld>
            <a:endParaRPr lang="en-US"/>
          </a:p>
        </p:txBody>
      </p:sp>
      <p:pic>
        <p:nvPicPr>
          <p:cNvPr id="3" name="Picture 2">
            <a:extLst>
              <a:ext uri="{FF2B5EF4-FFF2-40B4-BE49-F238E27FC236}">
                <a16:creationId xmlns:a16="http://schemas.microsoft.com/office/drawing/2014/main" id="{1473552A-DB2F-514B-8181-63E3481DFB9A}"/>
              </a:ext>
            </a:extLst>
          </p:cNvPr>
          <p:cNvPicPr>
            <a:picLocks noChangeAspect="1"/>
          </p:cNvPicPr>
          <p:nvPr/>
        </p:nvPicPr>
        <p:blipFill>
          <a:blip r:embed="rId3"/>
          <a:stretch>
            <a:fillRect/>
          </a:stretch>
        </p:blipFill>
        <p:spPr>
          <a:xfrm>
            <a:off x="1566612" y="901700"/>
            <a:ext cx="9545888" cy="5373539"/>
          </a:xfrm>
          <a:prstGeom prst="rect">
            <a:avLst/>
          </a:prstGeom>
        </p:spPr>
      </p:pic>
      <p:sp>
        <p:nvSpPr>
          <p:cNvPr id="4" name="TextBox 3">
            <a:extLst>
              <a:ext uri="{FF2B5EF4-FFF2-40B4-BE49-F238E27FC236}">
                <a16:creationId xmlns:a16="http://schemas.microsoft.com/office/drawing/2014/main" id="{4CC4E46D-23EB-D14C-9224-C3143DE5C104}"/>
              </a:ext>
            </a:extLst>
          </p:cNvPr>
          <p:cNvSpPr txBox="1"/>
          <p:nvPr/>
        </p:nvSpPr>
        <p:spPr>
          <a:xfrm>
            <a:off x="2114550" y="255429"/>
            <a:ext cx="8039100" cy="553998"/>
          </a:xfrm>
          <a:prstGeom prst="rect">
            <a:avLst/>
          </a:prstGeom>
          <a:noFill/>
        </p:spPr>
        <p:txBody>
          <a:bodyPr wrap="square" rtlCol="0">
            <a:spAutoFit/>
          </a:bodyPr>
          <a:lstStyle/>
          <a:p>
            <a:pPr algn="ctr"/>
            <a:r>
              <a:rPr lang="en-US" sz="3000"/>
              <a:t>What is Health Equity? Why does it matter?</a:t>
            </a:r>
          </a:p>
        </p:txBody>
      </p:sp>
    </p:spTree>
    <p:extLst>
      <p:ext uri="{BB962C8B-B14F-4D97-AF65-F5344CB8AC3E}">
        <p14:creationId xmlns:p14="http://schemas.microsoft.com/office/powerpoint/2010/main" val="1571782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person, standing&#10;&#10;Description automatically generated">
            <a:extLst>
              <a:ext uri="{FF2B5EF4-FFF2-40B4-BE49-F238E27FC236}">
                <a16:creationId xmlns:a16="http://schemas.microsoft.com/office/drawing/2014/main" id="{60958899-2746-4CB3-9160-2ACE0B4C82BB}"/>
              </a:ext>
            </a:extLst>
          </p:cNvPr>
          <p:cNvPicPr>
            <a:picLocks noGrp="1" noChangeAspect="1"/>
          </p:cNvPicPr>
          <p:nvPr>
            <p:ph sz="half" idx="1"/>
          </p:nvPr>
        </p:nvPicPr>
        <p:blipFill>
          <a:blip r:embed="rId3"/>
          <a:stretch>
            <a:fillRect/>
          </a:stretch>
        </p:blipFill>
        <p:spPr>
          <a:xfrm>
            <a:off x="2054257" y="1845734"/>
            <a:ext cx="3023806" cy="4023359"/>
          </a:xfrm>
        </p:spPr>
      </p:pic>
      <p:sp>
        <p:nvSpPr>
          <p:cNvPr id="4" name="Content Placeholder 3">
            <a:extLst>
              <a:ext uri="{FF2B5EF4-FFF2-40B4-BE49-F238E27FC236}">
                <a16:creationId xmlns:a16="http://schemas.microsoft.com/office/drawing/2014/main" id="{13D61B18-1C11-46E9-A1A6-CAC8C8F1DEAB}"/>
              </a:ext>
            </a:extLst>
          </p:cNvPr>
          <p:cNvSpPr>
            <a:spLocks noGrp="1"/>
          </p:cNvSpPr>
          <p:nvPr>
            <p:ph sz="half" idx="2"/>
          </p:nvPr>
        </p:nvSpPr>
        <p:spPr>
          <a:xfrm>
            <a:off x="6217920" y="1845735"/>
            <a:ext cx="5040336" cy="4213859"/>
          </a:xfrm>
        </p:spPr>
        <p:txBody>
          <a:bodyPr vert="horz" lIns="0" tIns="45720" rIns="0" bIns="45720" rtlCol="0" anchor="t">
            <a:normAutofit fontScale="92500" lnSpcReduction="20000"/>
          </a:bodyPr>
          <a:lstStyle/>
          <a:p>
            <a:r>
              <a:rPr lang="en-US">
                <a:cs typeface="Calibri"/>
              </a:rPr>
              <a:t>Medical School: Johns Hopkins School of Medicine</a:t>
            </a:r>
            <a:endParaRPr lang="en-US" b="1">
              <a:cs typeface="Calibri"/>
            </a:endParaRPr>
          </a:p>
          <a:p>
            <a:r>
              <a:rPr lang="en-US">
                <a:cs typeface="Calibri"/>
              </a:rPr>
              <a:t>Health Equity Interest: </a:t>
            </a:r>
            <a:endParaRPr lang="en-US">
              <a:ea typeface="+mn-lt"/>
              <a:cs typeface="+mn-lt"/>
            </a:endParaRPr>
          </a:p>
          <a:p>
            <a:r>
              <a:rPr lang="en-US">
                <a:ea typeface="+mn-lt"/>
                <a:cs typeface="+mn-lt"/>
              </a:rPr>
              <a:t>- High acuity trauma during the COVID19 era compared to previous years, especially looking at child abuse and assaults in lower SES zip codes of Baltimore.  </a:t>
            </a:r>
            <a:endParaRPr lang="en-US">
              <a:cs typeface="Calibri"/>
            </a:endParaRPr>
          </a:p>
          <a:p>
            <a:r>
              <a:rPr lang="en-US">
                <a:cs typeface="Calibri"/>
              </a:rPr>
              <a:t>- Neonatal Abstinence Syndrome- Increasing parental engagement </a:t>
            </a:r>
          </a:p>
          <a:p>
            <a:r>
              <a:rPr lang="en-US">
                <a:cs typeface="Calibri"/>
              </a:rPr>
              <a:t>Why Hopkins: </a:t>
            </a:r>
            <a:r>
              <a:rPr lang="en-US">
                <a:ea typeface="+mn-lt"/>
                <a:cs typeface="+mn-lt"/>
              </a:rPr>
              <a:t>“I truly found a 'home' in the Pediatrics Department at Johns Hopkins as a medical student. Many attendings and residents I had a chance to work with not only taught me the skill of observation needed in pediatric medicine but also how to identify and combat the social determinants of health in the children we cared for</a:t>
            </a:r>
          </a:p>
        </p:txBody>
      </p:sp>
      <p:sp>
        <p:nvSpPr>
          <p:cNvPr id="5" name="Slide Number Placeholder 4">
            <a:extLst>
              <a:ext uri="{FF2B5EF4-FFF2-40B4-BE49-F238E27FC236}">
                <a16:creationId xmlns:a16="http://schemas.microsoft.com/office/drawing/2014/main" id="{8D2B16C6-ACB1-480B-B830-B241CCB94EB8}"/>
              </a:ext>
            </a:extLst>
          </p:cNvPr>
          <p:cNvSpPr>
            <a:spLocks noGrp="1"/>
          </p:cNvSpPr>
          <p:nvPr>
            <p:ph type="sldNum" sz="quarter" idx="12"/>
          </p:nvPr>
        </p:nvSpPr>
        <p:spPr/>
        <p:txBody>
          <a:bodyPr/>
          <a:lstStyle/>
          <a:p>
            <a:fld id="{A4251E3D-D864-1047-80FA-C579885B9E66}" type="slidenum">
              <a:rPr lang="en-US" smtClean="0"/>
              <a:t>20</a:t>
            </a:fld>
            <a:endParaRPr lang="en-US"/>
          </a:p>
        </p:txBody>
      </p:sp>
      <p:sp>
        <p:nvSpPr>
          <p:cNvPr id="2" name="Title 1">
            <a:extLst>
              <a:ext uri="{FF2B5EF4-FFF2-40B4-BE49-F238E27FC236}">
                <a16:creationId xmlns:a16="http://schemas.microsoft.com/office/drawing/2014/main" id="{61231B17-6E25-428C-A72E-B692B5463BCC}"/>
              </a:ext>
            </a:extLst>
          </p:cNvPr>
          <p:cNvSpPr>
            <a:spLocks noGrp="1"/>
          </p:cNvSpPr>
          <p:nvPr>
            <p:ph type="title"/>
          </p:nvPr>
        </p:nvSpPr>
        <p:spPr>
          <a:xfrm>
            <a:off x="1097280" y="286603"/>
            <a:ext cx="10058400" cy="1450757"/>
          </a:xfrm>
        </p:spPr>
        <p:txBody>
          <a:bodyPr/>
          <a:lstStyle/>
          <a:p>
            <a:pPr algn="ctr"/>
            <a:r>
              <a:rPr lang="en-US" dirty="0">
                <a:cs typeface="Calibri Light"/>
              </a:rPr>
              <a:t>PGY-3 HE Resident </a:t>
            </a:r>
          </a:p>
        </p:txBody>
      </p:sp>
      <p:sp>
        <p:nvSpPr>
          <p:cNvPr id="3" name="TextBox 2">
            <a:extLst>
              <a:ext uri="{FF2B5EF4-FFF2-40B4-BE49-F238E27FC236}">
                <a16:creationId xmlns:a16="http://schemas.microsoft.com/office/drawing/2014/main" id="{25EB42F2-AFEC-4AF5-816F-C53D7A06A732}"/>
              </a:ext>
            </a:extLst>
          </p:cNvPr>
          <p:cNvSpPr txBox="1"/>
          <p:nvPr/>
        </p:nvSpPr>
        <p:spPr>
          <a:xfrm>
            <a:off x="2668682" y="581345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Tai Hairston MD </a:t>
            </a:r>
            <a:endParaRPr lang="en-US"/>
          </a:p>
          <a:p>
            <a:pPr algn="l"/>
            <a:endParaRPr lang="en-US"/>
          </a:p>
        </p:txBody>
      </p:sp>
    </p:spTree>
    <p:extLst>
      <p:ext uri="{BB962C8B-B14F-4D97-AF65-F5344CB8AC3E}">
        <p14:creationId xmlns:p14="http://schemas.microsoft.com/office/powerpoint/2010/main" val="3596038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CD295E-6A53-4880-B60B-17270A93F38A}"/>
              </a:ext>
            </a:extLst>
          </p:cNvPr>
          <p:cNvSpPr>
            <a:spLocks noGrp="1"/>
          </p:cNvSpPr>
          <p:nvPr>
            <p:ph sz="half" idx="2"/>
          </p:nvPr>
        </p:nvSpPr>
        <p:spPr>
          <a:xfrm>
            <a:off x="6200221" y="2040413"/>
            <a:ext cx="4937760" cy="4023360"/>
          </a:xfrm>
        </p:spPr>
        <p:txBody>
          <a:bodyPr vert="horz" lIns="0" tIns="45720" rIns="0" bIns="45720" rtlCol="0" anchor="t">
            <a:normAutofit fontScale="92500" lnSpcReduction="10000"/>
          </a:bodyPr>
          <a:lstStyle/>
          <a:p>
            <a:r>
              <a:rPr lang="en-US" dirty="0">
                <a:cs typeface="Calibri"/>
              </a:rPr>
              <a:t>Medical School:</a:t>
            </a:r>
            <a:r>
              <a:rPr lang="en-US" dirty="0">
                <a:ea typeface="+mn-lt"/>
                <a:cs typeface="+mn-lt"/>
              </a:rPr>
              <a:t> SUNY Downstate</a:t>
            </a:r>
          </a:p>
          <a:p>
            <a:r>
              <a:rPr lang="en-US" dirty="0">
                <a:cs typeface="Calibri"/>
              </a:rPr>
              <a:t>Additional Training: MPH Health Policy and Management </a:t>
            </a:r>
          </a:p>
          <a:p>
            <a:r>
              <a:rPr lang="en-US" dirty="0">
                <a:cs typeface="Calibri"/>
              </a:rPr>
              <a:t>Health Equity Interest: Legislative advocacy -</a:t>
            </a:r>
            <a:r>
              <a:rPr lang="en-US" dirty="0">
                <a:ea typeface="+mn-lt"/>
                <a:cs typeface="+mn-lt"/>
              </a:rPr>
              <a:t> qualitative research project interviewing youth to elucidate perspectives surrounding voting.</a:t>
            </a:r>
          </a:p>
          <a:p>
            <a:r>
              <a:rPr lang="en-US" dirty="0">
                <a:cs typeface="Calibri"/>
              </a:rPr>
              <a:t>Why Health Equity: </a:t>
            </a:r>
            <a:r>
              <a:rPr lang="en-US" dirty="0"/>
              <a:t> I'd love to combine my work as a pediatrician with community advocacy and non-fiction writing, like composing op-eds for newspapers and elevating patient voices to catalyze policy change.</a:t>
            </a:r>
            <a:endParaRPr lang="en-US" dirty="0">
              <a:cs typeface="Calibri"/>
            </a:endParaRPr>
          </a:p>
          <a:p>
            <a:r>
              <a:rPr lang="en-US" dirty="0">
                <a:cs typeface="Calibri"/>
              </a:rPr>
              <a:t>Where are they now? Pediatric EM Physician at Howard County Hospital </a:t>
            </a:r>
          </a:p>
          <a:p>
            <a:endParaRPr lang="en-US">
              <a:cs typeface="Calibri"/>
            </a:endParaRPr>
          </a:p>
          <a:p>
            <a:endParaRPr lang="en-US">
              <a:cs typeface="Calibri"/>
            </a:endParaRPr>
          </a:p>
        </p:txBody>
      </p:sp>
      <p:sp>
        <p:nvSpPr>
          <p:cNvPr id="5" name="Slide Number Placeholder 4">
            <a:extLst>
              <a:ext uri="{FF2B5EF4-FFF2-40B4-BE49-F238E27FC236}">
                <a16:creationId xmlns:a16="http://schemas.microsoft.com/office/drawing/2014/main" id="{913278B7-7CC0-4727-A172-D4067535C8FE}"/>
              </a:ext>
            </a:extLst>
          </p:cNvPr>
          <p:cNvSpPr>
            <a:spLocks noGrp="1"/>
          </p:cNvSpPr>
          <p:nvPr>
            <p:ph type="sldNum" sz="quarter" idx="12"/>
          </p:nvPr>
        </p:nvSpPr>
        <p:spPr/>
        <p:txBody>
          <a:bodyPr/>
          <a:lstStyle/>
          <a:p>
            <a:fld id="{A4251E3D-D864-1047-80FA-C579885B9E66}" type="slidenum">
              <a:rPr lang="en-US" smtClean="0"/>
              <a:t>21</a:t>
            </a:fld>
            <a:endParaRPr lang="en-US"/>
          </a:p>
        </p:txBody>
      </p:sp>
      <p:sp>
        <p:nvSpPr>
          <p:cNvPr id="7" name="Title 1">
            <a:extLst>
              <a:ext uri="{FF2B5EF4-FFF2-40B4-BE49-F238E27FC236}">
                <a16:creationId xmlns:a16="http://schemas.microsoft.com/office/drawing/2014/main" id="{6FFFB1C2-E871-45B9-A39C-4B870419D965}"/>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cs typeface="Calibri Light"/>
              </a:rPr>
              <a:t>Alumni</a:t>
            </a:r>
          </a:p>
        </p:txBody>
      </p:sp>
      <p:pic>
        <p:nvPicPr>
          <p:cNvPr id="6" name="Picture 5">
            <a:extLst>
              <a:ext uri="{FF2B5EF4-FFF2-40B4-BE49-F238E27FC236}">
                <a16:creationId xmlns:a16="http://schemas.microsoft.com/office/drawing/2014/main" id="{52BDCF4D-279A-E54B-B795-B5937CFA1604}"/>
              </a:ext>
            </a:extLst>
          </p:cNvPr>
          <p:cNvPicPr>
            <a:picLocks noChangeAspect="1"/>
          </p:cNvPicPr>
          <p:nvPr/>
        </p:nvPicPr>
        <p:blipFill>
          <a:blip r:embed="rId2"/>
          <a:stretch>
            <a:fillRect/>
          </a:stretch>
        </p:blipFill>
        <p:spPr>
          <a:xfrm>
            <a:off x="1824335" y="2118031"/>
            <a:ext cx="2611980" cy="3511906"/>
          </a:xfrm>
          <a:prstGeom prst="rect">
            <a:avLst/>
          </a:prstGeom>
        </p:spPr>
      </p:pic>
      <p:sp>
        <p:nvSpPr>
          <p:cNvPr id="8" name="TextBox 7">
            <a:extLst>
              <a:ext uri="{FF2B5EF4-FFF2-40B4-BE49-F238E27FC236}">
                <a16:creationId xmlns:a16="http://schemas.microsoft.com/office/drawing/2014/main" id="{64B502F1-4D89-8846-81FF-B63704DBB00A}"/>
              </a:ext>
            </a:extLst>
          </p:cNvPr>
          <p:cNvSpPr txBox="1"/>
          <p:nvPr/>
        </p:nvSpPr>
        <p:spPr>
          <a:xfrm>
            <a:off x="1848619" y="5629937"/>
            <a:ext cx="2587696" cy="646331"/>
          </a:xfrm>
          <a:prstGeom prst="rect">
            <a:avLst/>
          </a:prstGeom>
          <a:noFill/>
        </p:spPr>
        <p:txBody>
          <a:bodyPr wrap="none" rtlCol="0">
            <a:spAutoFit/>
          </a:bodyPr>
          <a:lstStyle/>
          <a:p>
            <a:r>
              <a:rPr lang="en-US" b="1">
                <a:cs typeface="Calibri"/>
              </a:rPr>
              <a:t>Melissa Hirsch MD, MPH </a:t>
            </a:r>
          </a:p>
          <a:p>
            <a:endParaRPr lang="en-US"/>
          </a:p>
        </p:txBody>
      </p:sp>
    </p:spTree>
    <p:extLst>
      <p:ext uri="{BB962C8B-B14F-4D97-AF65-F5344CB8AC3E}">
        <p14:creationId xmlns:p14="http://schemas.microsoft.com/office/powerpoint/2010/main" val="37310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5185-AEF0-4BF8-86FC-8A06D5F777A0}"/>
              </a:ext>
            </a:extLst>
          </p:cNvPr>
          <p:cNvSpPr>
            <a:spLocks noGrp="1"/>
          </p:cNvSpPr>
          <p:nvPr>
            <p:ph type="title"/>
          </p:nvPr>
        </p:nvSpPr>
        <p:spPr/>
        <p:txBody>
          <a:bodyPr/>
          <a:lstStyle/>
          <a:p>
            <a:pPr algn="ctr"/>
            <a:r>
              <a:rPr lang="en-US" dirty="0">
                <a:cs typeface="Calibri Light"/>
              </a:rPr>
              <a:t>Alumni</a:t>
            </a:r>
          </a:p>
        </p:txBody>
      </p:sp>
      <p:sp>
        <p:nvSpPr>
          <p:cNvPr id="3" name="Content Placeholder 2">
            <a:extLst>
              <a:ext uri="{FF2B5EF4-FFF2-40B4-BE49-F238E27FC236}">
                <a16:creationId xmlns:a16="http://schemas.microsoft.com/office/drawing/2014/main" id="{4D0C4414-8843-438E-A55E-743CD56C6E7A}"/>
              </a:ext>
            </a:extLst>
          </p:cNvPr>
          <p:cNvSpPr>
            <a:spLocks noGrp="1"/>
          </p:cNvSpPr>
          <p:nvPr>
            <p:ph sz="half" idx="1"/>
          </p:nvPr>
        </p:nvSpPr>
        <p:spPr/>
        <p:txBody>
          <a:bodyPr vert="horz" lIns="0" tIns="45720" rIns="0" bIns="45720" rtlCol="0" anchor="t">
            <a:normAutofit fontScale="92500" lnSpcReduction="10000"/>
          </a:bodyPr>
          <a:lstStyle/>
          <a:p>
            <a:br>
              <a:rPr lang="en-US"/>
            </a:br>
            <a:endParaRPr lang="en-US"/>
          </a:p>
        </p:txBody>
      </p:sp>
      <p:sp>
        <p:nvSpPr>
          <p:cNvPr id="5" name="Content Placeholder 4">
            <a:extLst>
              <a:ext uri="{FF2B5EF4-FFF2-40B4-BE49-F238E27FC236}">
                <a16:creationId xmlns:a16="http://schemas.microsoft.com/office/drawing/2014/main" id="{ED1EB159-53ED-4922-AD3A-0F3B25C1601C}"/>
              </a:ext>
            </a:extLst>
          </p:cNvPr>
          <p:cNvSpPr>
            <a:spLocks noGrp="1"/>
          </p:cNvSpPr>
          <p:nvPr>
            <p:ph sz="half" idx="2"/>
          </p:nvPr>
        </p:nvSpPr>
        <p:spPr/>
        <p:txBody>
          <a:bodyPr vert="horz" lIns="0" tIns="45720" rIns="0" bIns="45720" rtlCol="0" anchor="t">
            <a:normAutofit fontScale="92500" lnSpcReduction="10000"/>
          </a:bodyPr>
          <a:lstStyle/>
          <a:p>
            <a:r>
              <a:rPr lang="en-US" dirty="0">
                <a:ea typeface="+mn-lt"/>
                <a:cs typeface="+mn-lt"/>
              </a:rPr>
              <a:t>Medical School: Boston University</a:t>
            </a:r>
          </a:p>
          <a:p>
            <a:r>
              <a:rPr lang="en-US" dirty="0">
                <a:ea typeface="+mn-lt"/>
                <a:cs typeface="+mn-lt"/>
              </a:rPr>
              <a:t>Health Equity Interest: immigrant and refugee health and medical education. I am working on a retrospective analysis of patients who attend the Mobile Care-a-Van Clinic.</a:t>
            </a:r>
          </a:p>
          <a:p>
            <a:r>
              <a:rPr lang="en-US" dirty="0">
                <a:ea typeface="+mn-lt"/>
                <a:cs typeface="+mn-lt"/>
              </a:rPr>
              <a:t>Why Hopkins:   I was impressed by the track leadership and their vision for the program, the chance get support and protected time for advocacy and whatever my eventual project direction would be, and the flexibility the track offered me to pursue a variety of career interest during residency. </a:t>
            </a:r>
          </a:p>
          <a:p>
            <a:r>
              <a:rPr lang="en-US" dirty="0">
                <a:ea typeface="+mn-lt"/>
                <a:cs typeface="+mn-lt"/>
              </a:rPr>
              <a:t>Where are they now? Pediatric Hospitalist at CHOP</a:t>
            </a:r>
          </a:p>
          <a:p>
            <a:endParaRPr lang="en-US">
              <a:cs typeface="Calibri"/>
            </a:endParaRPr>
          </a:p>
        </p:txBody>
      </p:sp>
      <p:sp>
        <p:nvSpPr>
          <p:cNvPr id="4" name="Slide Number Placeholder 3">
            <a:extLst>
              <a:ext uri="{FF2B5EF4-FFF2-40B4-BE49-F238E27FC236}">
                <a16:creationId xmlns:a16="http://schemas.microsoft.com/office/drawing/2014/main" id="{CB5968B8-DCE5-4CF4-9E2E-A226F94C1B99}"/>
              </a:ext>
            </a:extLst>
          </p:cNvPr>
          <p:cNvSpPr>
            <a:spLocks noGrp="1"/>
          </p:cNvSpPr>
          <p:nvPr>
            <p:ph type="sldNum" sz="quarter" idx="12"/>
          </p:nvPr>
        </p:nvSpPr>
        <p:spPr/>
        <p:txBody>
          <a:bodyPr/>
          <a:lstStyle/>
          <a:p>
            <a:fld id="{A4251E3D-D864-1047-80FA-C579885B9E66}" type="slidenum">
              <a:rPr lang="en-US" smtClean="0"/>
              <a:t>22</a:t>
            </a:fld>
            <a:endParaRPr lang="en-US"/>
          </a:p>
        </p:txBody>
      </p:sp>
      <p:pic>
        <p:nvPicPr>
          <p:cNvPr id="6" name="Picture 5">
            <a:extLst>
              <a:ext uri="{FF2B5EF4-FFF2-40B4-BE49-F238E27FC236}">
                <a16:creationId xmlns:a16="http://schemas.microsoft.com/office/drawing/2014/main" id="{7F108451-05ED-9D4B-8957-3843A83F9688}"/>
              </a:ext>
            </a:extLst>
          </p:cNvPr>
          <p:cNvPicPr>
            <a:picLocks noChangeAspect="1"/>
          </p:cNvPicPr>
          <p:nvPr/>
        </p:nvPicPr>
        <p:blipFill>
          <a:blip r:embed="rId3"/>
          <a:stretch>
            <a:fillRect/>
          </a:stretch>
        </p:blipFill>
        <p:spPr>
          <a:xfrm>
            <a:off x="2017742" y="1928760"/>
            <a:ext cx="3445551" cy="3445551"/>
          </a:xfrm>
          <a:prstGeom prst="rect">
            <a:avLst/>
          </a:prstGeom>
        </p:spPr>
      </p:pic>
      <p:sp>
        <p:nvSpPr>
          <p:cNvPr id="7" name="TextBox 6">
            <a:extLst>
              <a:ext uri="{FF2B5EF4-FFF2-40B4-BE49-F238E27FC236}">
                <a16:creationId xmlns:a16="http://schemas.microsoft.com/office/drawing/2014/main" id="{E9C4FFA7-1163-1346-BF08-650E4A26AC67}"/>
              </a:ext>
            </a:extLst>
          </p:cNvPr>
          <p:cNvSpPr txBox="1"/>
          <p:nvPr/>
        </p:nvSpPr>
        <p:spPr>
          <a:xfrm>
            <a:off x="2725501" y="5374311"/>
            <a:ext cx="1930785" cy="646331"/>
          </a:xfrm>
          <a:prstGeom prst="rect">
            <a:avLst/>
          </a:prstGeom>
          <a:noFill/>
        </p:spPr>
        <p:txBody>
          <a:bodyPr wrap="none" rtlCol="0">
            <a:spAutoFit/>
          </a:bodyPr>
          <a:lstStyle/>
          <a:p>
            <a:r>
              <a:rPr lang="en-US" b="1">
                <a:ea typeface="+mn-lt"/>
                <a:cs typeface="+mn-lt"/>
              </a:rPr>
              <a:t>Dan Sylvester MD </a:t>
            </a:r>
            <a:endParaRPr lang="en-US">
              <a:ea typeface="+mn-lt"/>
              <a:cs typeface="+mn-lt"/>
            </a:endParaRPr>
          </a:p>
          <a:p>
            <a:endParaRPr lang="en-US"/>
          </a:p>
        </p:txBody>
      </p:sp>
    </p:spTree>
    <p:extLst>
      <p:ext uri="{BB962C8B-B14F-4D97-AF65-F5344CB8AC3E}">
        <p14:creationId xmlns:p14="http://schemas.microsoft.com/office/powerpoint/2010/main" val="9049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19D7AC-09B5-A77A-0374-C8A390650390}"/>
              </a:ext>
            </a:extLst>
          </p:cNvPr>
          <p:cNvSpPr>
            <a:spLocks noGrp="1"/>
          </p:cNvSpPr>
          <p:nvPr>
            <p:ph type="title"/>
          </p:nvPr>
        </p:nvSpPr>
        <p:spPr>
          <a:xfrm>
            <a:off x="492370" y="605896"/>
            <a:ext cx="3084844" cy="5646208"/>
          </a:xfrm>
        </p:spPr>
        <p:txBody>
          <a:bodyPr anchor="ctr">
            <a:normAutofit/>
          </a:bodyPr>
          <a:lstStyle/>
          <a:p>
            <a:r>
              <a:rPr lang="en-US" sz="3300" dirty="0">
                <a:solidFill>
                  <a:srgbClr val="FFFFFF"/>
                </a:solidFill>
                <a:cs typeface="Calibri Light"/>
              </a:rPr>
              <a:t>Residents Making Waves in Health Disparities and Inequities Research </a:t>
            </a: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6F50DE9-C869-0884-EACB-868808A11EEF}"/>
              </a:ext>
            </a:extLst>
          </p:cNvPr>
          <p:cNvSpPr>
            <a:spLocks noGrp="1"/>
          </p:cNvSpPr>
          <p:nvPr>
            <p:ph idx="1"/>
          </p:nvPr>
        </p:nvSpPr>
        <p:spPr>
          <a:xfrm>
            <a:off x="4742016" y="605896"/>
            <a:ext cx="6413663" cy="5646208"/>
          </a:xfrm>
        </p:spPr>
        <p:txBody>
          <a:bodyPr vert="horz" lIns="0" tIns="45720" rIns="0" bIns="45720" rtlCol="0" anchor="ctr">
            <a:normAutofit/>
          </a:bodyPr>
          <a:lstStyle/>
          <a:p>
            <a:r>
              <a:rPr lang="en-US" b="1" dirty="0">
                <a:cs typeface="Calibri"/>
              </a:rPr>
              <a:t>Amali- PGY-3</a:t>
            </a:r>
            <a:endParaRPr lang="en-US"/>
          </a:p>
          <a:p>
            <a:r>
              <a:rPr lang="en-US" dirty="0">
                <a:cs typeface="Calibri"/>
              </a:rPr>
              <a:t>- Best Research Project Johns Hopkins Scholarly Achievement Day 2022. Baltimore MD</a:t>
            </a:r>
          </a:p>
          <a:p>
            <a:r>
              <a:rPr lang="en-US" dirty="0">
                <a:cs typeface="Calibri"/>
              </a:rPr>
              <a:t>- Abstract acceptance- American Academy of Pediatrics Experience National Conference 2022, Anaheim, CA</a:t>
            </a:r>
          </a:p>
          <a:p>
            <a:endParaRPr lang="en-US" dirty="0">
              <a:cs typeface="Calibri"/>
            </a:endParaRPr>
          </a:p>
          <a:p>
            <a:r>
              <a:rPr lang="en-US" b="1" dirty="0">
                <a:cs typeface="Calibri"/>
              </a:rPr>
              <a:t>Tai- PGY-3</a:t>
            </a:r>
            <a:endParaRPr lang="en-US" b="1">
              <a:cs typeface="Calibri"/>
            </a:endParaRPr>
          </a:p>
          <a:p>
            <a:r>
              <a:rPr lang="en-US" dirty="0">
                <a:cs typeface="Calibri"/>
              </a:rPr>
              <a:t>-Renae Jenkins Research Symposium Award, National Medical Association 2021</a:t>
            </a:r>
            <a:endParaRPr lang="en-US" b="1" dirty="0">
              <a:cs typeface="Calibri"/>
            </a:endParaRPr>
          </a:p>
          <a:p>
            <a:r>
              <a:rPr lang="en-US" dirty="0">
                <a:cs typeface="Calibri"/>
              </a:rPr>
              <a:t>- Platform Presentation," COVID-10 Trauma and Health Disparities" National Medical Association Convention 2021 </a:t>
            </a:r>
          </a:p>
          <a:p>
            <a:r>
              <a:rPr lang="en-US" dirty="0">
                <a:cs typeface="Calibri"/>
              </a:rPr>
              <a:t>-</a:t>
            </a:r>
            <a:r>
              <a:rPr lang="en-US" dirty="0">
                <a:ea typeface="+mn-lt"/>
                <a:cs typeface="+mn-lt"/>
              </a:rPr>
              <a:t> Platform Presentation," COVID-10 Trauma and Health Disparities" Society for Academic Emergency Medicine 2021 </a:t>
            </a:r>
          </a:p>
          <a:p>
            <a:r>
              <a:rPr lang="en-US" dirty="0">
                <a:cs typeface="Calibri"/>
              </a:rPr>
              <a:t>Poster Presentation. </a:t>
            </a:r>
            <a:r>
              <a:rPr lang="en-US" dirty="0">
                <a:ea typeface="+mn-lt"/>
                <a:cs typeface="+mn-lt"/>
              </a:rPr>
              <a:t>" COVID-10 Trauma and Health Disparities". Pediatric Academic Society 2021</a:t>
            </a:r>
            <a:endParaRPr lang="en-US" dirty="0">
              <a:cs typeface="Calibri"/>
            </a:endParaRPr>
          </a:p>
        </p:txBody>
      </p:sp>
      <p:sp>
        <p:nvSpPr>
          <p:cNvPr id="5" name="Slide Number Placeholder 4">
            <a:extLst>
              <a:ext uri="{FF2B5EF4-FFF2-40B4-BE49-F238E27FC236}">
                <a16:creationId xmlns:a16="http://schemas.microsoft.com/office/drawing/2014/main" id="{1A22151B-6418-BBAB-144B-BC910C22DADB}"/>
              </a:ext>
            </a:extLst>
          </p:cNvPr>
          <p:cNvSpPr>
            <a:spLocks noGrp="1"/>
          </p:cNvSpPr>
          <p:nvPr>
            <p:ph type="sldNum" sz="quarter" idx="12"/>
          </p:nvPr>
        </p:nvSpPr>
        <p:spPr>
          <a:xfrm>
            <a:off x="10123055" y="6459785"/>
            <a:ext cx="1089428" cy="365125"/>
          </a:xfrm>
        </p:spPr>
        <p:txBody>
          <a:bodyPr>
            <a:normAutofit/>
          </a:bodyPr>
          <a:lstStyle/>
          <a:p>
            <a:pPr>
              <a:spcAft>
                <a:spcPts val="600"/>
              </a:spcAft>
            </a:pPr>
            <a:fld id="{A4251E3D-D864-1047-80FA-C579885B9E66}" type="slidenum">
              <a:rPr lang="en-US">
                <a:solidFill>
                  <a:schemeClr val="tx2"/>
                </a:solidFill>
              </a:rPr>
              <a:pPr>
                <a:spcAft>
                  <a:spcPts val="600"/>
                </a:spcAft>
              </a:pPr>
              <a:t>23</a:t>
            </a:fld>
            <a:endParaRPr lang="en-US">
              <a:solidFill>
                <a:schemeClr val="tx2"/>
              </a:solidFill>
            </a:endParaRPr>
          </a:p>
        </p:txBody>
      </p:sp>
    </p:spTree>
    <p:extLst>
      <p:ext uri="{BB962C8B-B14F-4D97-AF65-F5344CB8AC3E}">
        <p14:creationId xmlns:p14="http://schemas.microsoft.com/office/powerpoint/2010/main" val="213830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67581" y="683417"/>
            <a:ext cx="10333037" cy="3565525"/>
          </a:xfrm>
        </p:spPr>
        <p:txBody>
          <a:bodyPr>
            <a:normAutofit/>
          </a:bodyPr>
          <a:lstStyle/>
          <a:p>
            <a:pPr algn="ctr"/>
            <a:r>
              <a:rPr lang="en-US" sz="4000" dirty="0"/>
              <a:t>The Harriet Lane Pediatric Residency Program</a:t>
            </a:r>
            <a:br>
              <a:rPr lang="en-US" sz="5000" dirty="0"/>
            </a:br>
            <a:r>
              <a:rPr lang="en-US" b="1" dirty="0"/>
              <a:t>Health Equity Track- Join</a:t>
            </a:r>
            <a:r>
              <a:rPr lang="en-US" b="1" dirty="0">
                <a:cs typeface="Calibri Light"/>
              </a:rPr>
              <a:t> Us!</a:t>
            </a:r>
            <a:br>
              <a:rPr lang="en-US" b="1" dirty="0"/>
            </a:br>
            <a:br>
              <a:rPr lang="en-US" b="1" dirty="0"/>
            </a:br>
            <a:br>
              <a:rPr lang="en-US" sz="6000" b="1" dirty="0"/>
            </a:br>
            <a:endParaRPr lang="en-US" sz="6000" b="1"/>
          </a:p>
        </p:txBody>
      </p:sp>
      <p:pic>
        <p:nvPicPr>
          <p:cNvPr id="5" name="Picture 5" descr="A group of people posing for a photo&#10;&#10;Description automatically generated">
            <a:extLst>
              <a:ext uri="{FF2B5EF4-FFF2-40B4-BE49-F238E27FC236}">
                <a16:creationId xmlns:a16="http://schemas.microsoft.com/office/drawing/2014/main" id="{162CB267-F4D8-831D-7385-74D3A4829D4C}"/>
              </a:ext>
            </a:extLst>
          </p:cNvPr>
          <p:cNvPicPr>
            <a:picLocks noChangeAspect="1"/>
          </p:cNvPicPr>
          <p:nvPr/>
        </p:nvPicPr>
        <p:blipFill rotWithShape="1">
          <a:blip r:embed="rId3"/>
          <a:srcRect t="429" r="2" b="2"/>
          <a:stretch/>
        </p:blipFill>
        <p:spPr>
          <a:xfrm>
            <a:off x="704793" y="2570480"/>
            <a:ext cx="4808316" cy="3602736"/>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C5A258F2-4A74-1F01-D259-04AE2841203C}"/>
              </a:ext>
            </a:extLst>
          </p:cNvPr>
          <p:cNvPicPr>
            <a:picLocks noChangeAspect="1"/>
          </p:cNvPicPr>
          <p:nvPr/>
        </p:nvPicPr>
        <p:blipFill rotWithShape="1">
          <a:blip r:embed="rId4"/>
          <a:srcRect t="5014" r="1" b="1"/>
          <a:stretch/>
        </p:blipFill>
        <p:spPr>
          <a:xfrm>
            <a:off x="6501091" y="2570480"/>
            <a:ext cx="4801157" cy="3602736"/>
          </a:xfrm>
          <a:prstGeom prst="rect">
            <a:avLst/>
          </a:prstGeom>
        </p:spPr>
      </p:pic>
    </p:spTree>
    <p:extLst>
      <p:ext uri="{BB962C8B-B14F-4D97-AF65-F5344CB8AC3E}">
        <p14:creationId xmlns:p14="http://schemas.microsoft.com/office/powerpoint/2010/main" val="113953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0F6C8-160E-DB40-A0ED-DCD29E66DB00}"/>
              </a:ext>
            </a:extLst>
          </p:cNvPr>
          <p:cNvSpPr>
            <a:spLocks noGrp="1"/>
          </p:cNvSpPr>
          <p:nvPr>
            <p:ph type="title"/>
          </p:nvPr>
        </p:nvSpPr>
        <p:spPr/>
        <p:txBody>
          <a:bodyPr/>
          <a:lstStyle/>
          <a:p>
            <a:pPr algn="ctr"/>
            <a:r>
              <a:rPr lang="en-US" dirty="0"/>
              <a:t>Questions?</a:t>
            </a:r>
          </a:p>
        </p:txBody>
      </p:sp>
      <p:sp>
        <p:nvSpPr>
          <p:cNvPr id="4" name="Content Placeholder 3">
            <a:extLst>
              <a:ext uri="{FF2B5EF4-FFF2-40B4-BE49-F238E27FC236}">
                <a16:creationId xmlns:a16="http://schemas.microsoft.com/office/drawing/2014/main" id="{2647E216-0662-6A43-8660-24673EC5444F}"/>
              </a:ext>
            </a:extLst>
          </p:cNvPr>
          <p:cNvSpPr>
            <a:spLocks noGrp="1"/>
          </p:cNvSpPr>
          <p:nvPr>
            <p:ph idx="1"/>
          </p:nvPr>
        </p:nvSpPr>
        <p:spPr>
          <a:xfrm>
            <a:off x="4283460" y="3650719"/>
            <a:ext cx="10058400" cy="1665804"/>
          </a:xfrm>
        </p:spPr>
        <p:txBody>
          <a:bodyPr vert="horz" lIns="0" tIns="45720" rIns="0" bIns="45720" rtlCol="0" anchor="t">
            <a:noAutofit/>
          </a:bodyPr>
          <a:lstStyle/>
          <a:p>
            <a:pPr algn="ctr">
              <a:spcBef>
                <a:spcPts val="0"/>
              </a:spcBef>
            </a:pPr>
            <a:r>
              <a:rPr lang="en-US" sz="1600" b="1" dirty="0"/>
              <a:t>Nakiya Showell, MD MPH</a:t>
            </a:r>
          </a:p>
          <a:p>
            <a:pPr algn="ctr">
              <a:lnSpc>
                <a:spcPct val="100000"/>
              </a:lnSpc>
              <a:spcBef>
                <a:spcPts val="0"/>
              </a:spcBef>
            </a:pPr>
            <a:r>
              <a:rPr lang="en-US" sz="1600" dirty="0"/>
              <a:t>APD, Pediatric Residency Training</a:t>
            </a:r>
            <a:endParaRPr lang="en-US" sz="1600" dirty="0">
              <a:cs typeface="Calibri"/>
            </a:endParaRPr>
          </a:p>
          <a:p>
            <a:pPr algn="ctr">
              <a:lnSpc>
                <a:spcPct val="100000"/>
              </a:lnSpc>
              <a:spcBef>
                <a:spcPts val="0"/>
              </a:spcBef>
            </a:pPr>
            <a:r>
              <a:rPr lang="en-US" sz="1600" dirty="0"/>
              <a:t>Health Equity Track Co-Director</a:t>
            </a:r>
            <a:endParaRPr lang="en-US" sz="1600" dirty="0">
              <a:cs typeface="Calibri"/>
            </a:endParaRPr>
          </a:p>
          <a:p>
            <a:pPr algn="ctr">
              <a:lnSpc>
                <a:spcPct val="100000"/>
              </a:lnSpc>
              <a:spcBef>
                <a:spcPts val="0"/>
              </a:spcBef>
            </a:pPr>
            <a:r>
              <a:rPr lang="en-US" sz="1600" dirty="0"/>
              <a:t>Assistant Professor of Pediatrics</a:t>
            </a:r>
            <a:endParaRPr lang="en-US" sz="1600" dirty="0">
              <a:cs typeface="Calibri"/>
            </a:endParaRPr>
          </a:p>
          <a:p>
            <a:pPr algn="ctr">
              <a:lnSpc>
                <a:spcPct val="100000"/>
              </a:lnSpc>
              <a:spcBef>
                <a:spcPts val="0"/>
              </a:spcBef>
            </a:pPr>
            <a:r>
              <a:rPr lang="en-US" sz="1600" dirty="0"/>
              <a:t>Division of General Pediatrics</a:t>
            </a:r>
            <a:endParaRPr lang="en-US" sz="1600" dirty="0">
              <a:cs typeface="Calibri"/>
            </a:endParaRPr>
          </a:p>
          <a:p>
            <a:pPr algn="ctr">
              <a:lnSpc>
                <a:spcPct val="100000"/>
              </a:lnSpc>
              <a:spcBef>
                <a:spcPts val="0"/>
              </a:spcBef>
            </a:pPr>
            <a:r>
              <a:rPr lang="en-US" sz="1600" dirty="0"/>
              <a:t>Johns Hopkins University School of Medicine</a:t>
            </a:r>
            <a:endParaRPr lang="en-US" sz="1600" dirty="0">
              <a:cs typeface="Calibri"/>
            </a:endParaRPr>
          </a:p>
          <a:p>
            <a:pPr algn="ctr">
              <a:lnSpc>
                <a:spcPct val="100000"/>
              </a:lnSpc>
              <a:spcBef>
                <a:spcPts val="0"/>
              </a:spcBef>
            </a:pPr>
            <a:endParaRPr lang="en-US" sz="1600"/>
          </a:p>
          <a:p>
            <a:pPr algn="ctr">
              <a:lnSpc>
                <a:spcPct val="100000"/>
              </a:lnSpc>
              <a:spcBef>
                <a:spcPts val="0"/>
              </a:spcBef>
            </a:pPr>
            <a:r>
              <a:rPr lang="en-US" sz="1600" b="1" dirty="0"/>
              <a:t>Email: NShowel1@jhmi.edu</a:t>
            </a:r>
            <a:endParaRPr lang="en-US" dirty="0">
              <a:cs typeface="Calibri"/>
            </a:endParaRPr>
          </a:p>
        </p:txBody>
      </p:sp>
      <p:sp>
        <p:nvSpPr>
          <p:cNvPr id="2" name="Slide Number Placeholder 1">
            <a:extLst>
              <a:ext uri="{FF2B5EF4-FFF2-40B4-BE49-F238E27FC236}">
                <a16:creationId xmlns:a16="http://schemas.microsoft.com/office/drawing/2014/main" id="{DE9C0AC6-548C-F746-AFC9-E5A22C3ECF11}"/>
              </a:ext>
            </a:extLst>
          </p:cNvPr>
          <p:cNvSpPr>
            <a:spLocks noGrp="1"/>
          </p:cNvSpPr>
          <p:nvPr>
            <p:ph type="sldNum" sz="quarter" idx="12"/>
          </p:nvPr>
        </p:nvSpPr>
        <p:spPr/>
        <p:txBody>
          <a:bodyPr/>
          <a:lstStyle/>
          <a:p>
            <a:fld id="{A4251E3D-D864-1047-80FA-C579885B9E66}" type="slidenum">
              <a:rPr lang="en-US" dirty="0" smtClean="0"/>
              <a:t>25</a:t>
            </a:fld>
            <a:endParaRPr lang="en-US" dirty="0"/>
          </a:p>
        </p:txBody>
      </p:sp>
      <p:pic>
        <p:nvPicPr>
          <p:cNvPr id="1026" name="Picture 2" descr="Photo of Dr. Marquita Cecelia Genies, M.D., M.P.H.">
            <a:extLst>
              <a:ext uri="{FF2B5EF4-FFF2-40B4-BE49-F238E27FC236}">
                <a16:creationId xmlns:a16="http://schemas.microsoft.com/office/drawing/2014/main" id="{3158C4D1-DB7F-47C0-9D06-8E7CCF812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318" y="1938441"/>
            <a:ext cx="1332643" cy="16658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03C9AE-DCB0-498C-93D7-D739812691E7}"/>
              </a:ext>
            </a:extLst>
          </p:cNvPr>
          <p:cNvSpPr txBox="1"/>
          <p:nvPr/>
        </p:nvSpPr>
        <p:spPr>
          <a:xfrm>
            <a:off x="772892" y="3687185"/>
            <a:ext cx="6530740" cy="3046988"/>
          </a:xfrm>
          <a:prstGeom prst="rect">
            <a:avLst/>
          </a:prstGeom>
          <a:noFill/>
        </p:spPr>
        <p:txBody>
          <a:bodyPr wrap="square" lIns="91440" tIns="45720" rIns="91440" bIns="45720" anchor="t">
            <a:spAutoFit/>
          </a:bodyPr>
          <a:lstStyle/>
          <a:p>
            <a:pPr algn="ctr"/>
            <a:r>
              <a:rPr lang="en-US" sz="1600" b="1" dirty="0"/>
              <a:t>Marquita Genies, MD MPH</a:t>
            </a:r>
          </a:p>
          <a:p>
            <a:pPr algn="ctr">
              <a:lnSpc>
                <a:spcPct val="100000"/>
              </a:lnSpc>
              <a:spcBef>
                <a:spcPts val="0"/>
              </a:spcBef>
            </a:pPr>
            <a:r>
              <a:rPr lang="en-US" sz="1600" dirty="0"/>
              <a:t>APD, Pediatric Residency Training</a:t>
            </a:r>
            <a:endParaRPr lang="en-US" sz="1600" dirty="0">
              <a:cs typeface="Calibri"/>
            </a:endParaRPr>
          </a:p>
          <a:p>
            <a:pPr algn="ctr">
              <a:lnSpc>
                <a:spcPct val="100000"/>
              </a:lnSpc>
              <a:spcBef>
                <a:spcPts val="0"/>
              </a:spcBef>
            </a:pPr>
            <a:r>
              <a:rPr lang="en-US" sz="1600" dirty="0"/>
              <a:t>Health Equity Track Co-Director</a:t>
            </a:r>
            <a:endParaRPr lang="en-US" sz="1600" dirty="0">
              <a:cs typeface="Calibri"/>
            </a:endParaRPr>
          </a:p>
          <a:p>
            <a:pPr algn="ctr">
              <a:lnSpc>
                <a:spcPct val="100000"/>
              </a:lnSpc>
              <a:spcBef>
                <a:spcPts val="0"/>
              </a:spcBef>
            </a:pPr>
            <a:r>
              <a:rPr lang="en-US" sz="1600" dirty="0"/>
              <a:t>Assistant Professor of Pediatrics</a:t>
            </a:r>
            <a:endParaRPr lang="en-US" sz="1600" dirty="0">
              <a:cs typeface="Calibri"/>
            </a:endParaRPr>
          </a:p>
          <a:p>
            <a:pPr algn="ctr"/>
            <a:r>
              <a:rPr lang="en-US" sz="1600" dirty="0">
                <a:cs typeface="Calibri"/>
              </a:rPr>
              <a:t>Associate Vice Chair of Faculty Development, Diversity, Equity and Inclusion</a:t>
            </a:r>
            <a:endParaRPr lang="en-US" sz="1600" dirty="0"/>
          </a:p>
          <a:p>
            <a:pPr algn="ctr">
              <a:lnSpc>
                <a:spcPct val="100000"/>
              </a:lnSpc>
              <a:spcBef>
                <a:spcPts val="0"/>
              </a:spcBef>
            </a:pPr>
            <a:r>
              <a:rPr lang="en-US" sz="1600" dirty="0"/>
              <a:t>Division of Pediatric Hospital Medicine</a:t>
            </a:r>
            <a:endParaRPr lang="en-US" sz="1600" dirty="0">
              <a:cs typeface="Calibri" panose="020F0502020204030204"/>
            </a:endParaRPr>
          </a:p>
          <a:p>
            <a:pPr algn="ctr">
              <a:lnSpc>
                <a:spcPct val="100000"/>
              </a:lnSpc>
              <a:spcBef>
                <a:spcPts val="0"/>
              </a:spcBef>
            </a:pPr>
            <a:r>
              <a:rPr lang="en-US" sz="1600" dirty="0"/>
              <a:t>Johns Hopkins University School of Medicine</a:t>
            </a:r>
            <a:endParaRPr lang="en-US" sz="1600" dirty="0">
              <a:cs typeface="Calibri" panose="020F0502020204030204"/>
            </a:endParaRPr>
          </a:p>
          <a:p>
            <a:pPr algn="ctr">
              <a:lnSpc>
                <a:spcPct val="100000"/>
              </a:lnSpc>
              <a:spcBef>
                <a:spcPts val="0"/>
              </a:spcBef>
            </a:pPr>
            <a:endParaRPr lang="en-US" sz="1600"/>
          </a:p>
          <a:p>
            <a:pPr algn="ctr">
              <a:lnSpc>
                <a:spcPct val="100000"/>
              </a:lnSpc>
              <a:spcBef>
                <a:spcPts val="0"/>
              </a:spcBef>
            </a:pPr>
            <a:r>
              <a:rPr lang="en-US" sz="1600" b="1" dirty="0"/>
              <a:t>Email: MGenies1@jhmi.edu</a:t>
            </a:r>
            <a:endParaRPr lang="en-US" sz="1600" b="1" dirty="0">
              <a:cs typeface="Calibri"/>
            </a:endParaRPr>
          </a:p>
          <a:p>
            <a:pPr algn="ctr">
              <a:lnSpc>
                <a:spcPct val="100000"/>
              </a:lnSpc>
              <a:spcBef>
                <a:spcPts val="0"/>
              </a:spcBef>
            </a:pPr>
            <a:endParaRPr lang="en-US" sz="1600"/>
          </a:p>
          <a:p>
            <a:pPr algn="ctr">
              <a:lnSpc>
                <a:spcPct val="100000"/>
              </a:lnSpc>
              <a:spcBef>
                <a:spcPts val="0"/>
              </a:spcBef>
            </a:pPr>
            <a:endParaRPr lang="en-US" sz="1600"/>
          </a:p>
          <a:p>
            <a:pPr algn="ctr">
              <a:lnSpc>
                <a:spcPct val="100000"/>
              </a:lnSpc>
              <a:spcBef>
                <a:spcPts val="0"/>
              </a:spcBef>
            </a:pPr>
            <a:endParaRPr lang="en-US" sz="1600"/>
          </a:p>
        </p:txBody>
      </p:sp>
      <p:pic>
        <p:nvPicPr>
          <p:cNvPr id="6" name="Picture 6">
            <a:extLst>
              <a:ext uri="{FF2B5EF4-FFF2-40B4-BE49-F238E27FC236}">
                <a16:creationId xmlns:a16="http://schemas.microsoft.com/office/drawing/2014/main" id="{6A2DE238-1D77-4800-B4BA-3D5997DE7148}"/>
              </a:ext>
            </a:extLst>
          </p:cNvPr>
          <p:cNvPicPr>
            <a:picLocks noChangeAspect="1"/>
          </p:cNvPicPr>
          <p:nvPr/>
        </p:nvPicPr>
        <p:blipFill>
          <a:blip r:embed="rId4"/>
          <a:stretch>
            <a:fillRect/>
          </a:stretch>
        </p:blipFill>
        <p:spPr>
          <a:xfrm>
            <a:off x="8439058" y="1936750"/>
            <a:ext cx="1365710" cy="1714500"/>
          </a:xfrm>
          <a:prstGeom prst="rect">
            <a:avLst/>
          </a:prstGeom>
        </p:spPr>
      </p:pic>
    </p:spTree>
    <p:extLst>
      <p:ext uri="{BB962C8B-B14F-4D97-AF65-F5344CB8AC3E}">
        <p14:creationId xmlns:p14="http://schemas.microsoft.com/office/powerpoint/2010/main" val="218069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B1BB7-F659-D946-A65F-6C838876F7FE}"/>
              </a:ext>
            </a:extLst>
          </p:cNvPr>
          <p:cNvSpPr>
            <a:spLocks noGrp="1"/>
          </p:cNvSpPr>
          <p:nvPr>
            <p:ph type="sldNum" sz="quarter" idx="12"/>
          </p:nvPr>
        </p:nvSpPr>
        <p:spPr/>
        <p:txBody>
          <a:bodyPr/>
          <a:lstStyle/>
          <a:p>
            <a:fld id="{A4251E3D-D864-1047-80FA-C579885B9E66}" type="slidenum">
              <a:rPr lang="en-US" smtClean="0"/>
              <a:t>3</a:t>
            </a:fld>
            <a:endParaRPr lang="en-US"/>
          </a:p>
        </p:txBody>
      </p:sp>
      <p:pic>
        <p:nvPicPr>
          <p:cNvPr id="4" name="Picture 3" descr="A person wearing a suit and tie&#10;&#10;Description automatically generated">
            <a:extLst>
              <a:ext uri="{FF2B5EF4-FFF2-40B4-BE49-F238E27FC236}">
                <a16:creationId xmlns:a16="http://schemas.microsoft.com/office/drawing/2014/main" id="{A81781A8-9862-BD40-B31C-E1398D1CD553}"/>
              </a:ext>
            </a:extLst>
          </p:cNvPr>
          <p:cNvPicPr>
            <a:picLocks noChangeAspect="1"/>
          </p:cNvPicPr>
          <p:nvPr/>
        </p:nvPicPr>
        <p:blipFill>
          <a:blip r:embed="rId2"/>
          <a:stretch>
            <a:fillRect/>
          </a:stretch>
        </p:blipFill>
        <p:spPr>
          <a:xfrm>
            <a:off x="948266" y="660400"/>
            <a:ext cx="4775200" cy="5156200"/>
          </a:xfrm>
          <a:prstGeom prst="rect">
            <a:avLst/>
          </a:prstGeom>
        </p:spPr>
      </p:pic>
      <p:sp>
        <p:nvSpPr>
          <p:cNvPr id="5" name="Rectangle 4">
            <a:extLst>
              <a:ext uri="{FF2B5EF4-FFF2-40B4-BE49-F238E27FC236}">
                <a16:creationId xmlns:a16="http://schemas.microsoft.com/office/drawing/2014/main" id="{F4C86CC2-FAC3-A948-B12D-595007A25D8C}"/>
              </a:ext>
            </a:extLst>
          </p:cNvPr>
          <p:cNvSpPr/>
          <p:nvPr/>
        </p:nvSpPr>
        <p:spPr>
          <a:xfrm>
            <a:off x="6096000" y="1807339"/>
            <a:ext cx="6096000" cy="3477875"/>
          </a:xfrm>
          <a:prstGeom prst="rect">
            <a:avLst/>
          </a:prstGeom>
        </p:spPr>
        <p:txBody>
          <a:bodyPr>
            <a:spAutoFit/>
          </a:bodyPr>
          <a:lstStyle/>
          <a:p>
            <a:r>
              <a:rPr lang="en-US" sz="2000" i="1">
                <a:latin typeface="AGaramondPro"/>
              </a:rPr>
              <a:t>It is my wish that the plan...shall provide for a hospital, which shall, in construction and arrangement, compare favorably with any institution of like character in this country or in Europe... </a:t>
            </a:r>
          </a:p>
          <a:p>
            <a:endParaRPr lang="en-US" sz="2000"/>
          </a:p>
          <a:p>
            <a:r>
              <a:rPr lang="en-US" sz="2000" i="1">
                <a:latin typeface="AGaramondPro"/>
              </a:rPr>
              <a:t>The indigent </a:t>
            </a:r>
            <a:r>
              <a:rPr lang="en-US" sz="2000" b="1" i="1" u="sng">
                <a:latin typeface="AGaramondPro"/>
              </a:rPr>
              <a:t>sick of this city and its environs, without regard to sex, age, or color, </a:t>
            </a:r>
            <a:r>
              <a:rPr lang="en-US" sz="2000" i="1">
                <a:latin typeface="AGaramondPro"/>
              </a:rPr>
              <a:t>who may require surgical or medical treatment, and who can be received into the hospital…and the poor of this city and state, </a:t>
            </a:r>
            <a:r>
              <a:rPr lang="en-US" sz="2000" b="1" i="1" u="sng">
                <a:latin typeface="AGaramondPro"/>
              </a:rPr>
              <a:t>of all races, who are stricken down by any casualty, shall be received into the hospital, without charge. </a:t>
            </a:r>
            <a:endParaRPr lang="en-US" sz="2000" b="1" u="sng"/>
          </a:p>
        </p:txBody>
      </p:sp>
      <p:sp>
        <p:nvSpPr>
          <p:cNvPr id="6" name="TextBox 5">
            <a:extLst>
              <a:ext uri="{FF2B5EF4-FFF2-40B4-BE49-F238E27FC236}">
                <a16:creationId xmlns:a16="http://schemas.microsoft.com/office/drawing/2014/main" id="{98EF42A1-A822-4246-B943-E60069AB6F25}"/>
              </a:ext>
            </a:extLst>
          </p:cNvPr>
          <p:cNvSpPr txBox="1"/>
          <p:nvPr/>
        </p:nvSpPr>
        <p:spPr>
          <a:xfrm>
            <a:off x="9144000" y="5337448"/>
            <a:ext cx="2225289" cy="369332"/>
          </a:xfrm>
          <a:prstGeom prst="rect">
            <a:avLst/>
          </a:prstGeom>
          <a:noFill/>
        </p:spPr>
        <p:txBody>
          <a:bodyPr wrap="none" rtlCol="0">
            <a:spAutoFit/>
          </a:bodyPr>
          <a:lstStyle/>
          <a:p>
            <a:r>
              <a:rPr lang="en-US"/>
              <a:t>- Johns Hopkins, 1876</a:t>
            </a:r>
          </a:p>
        </p:txBody>
      </p:sp>
    </p:spTree>
    <p:extLst>
      <p:ext uri="{BB962C8B-B14F-4D97-AF65-F5344CB8AC3E}">
        <p14:creationId xmlns:p14="http://schemas.microsoft.com/office/powerpoint/2010/main" val="143467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2A48BD-C613-4244-9297-30EEB46ECA80}"/>
              </a:ext>
            </a:extLst>
          </p:cNvPr>
          <p:cNvPicPr>
            <a:picLocks noChangeAspect="1"/>
          </p:cNvPicPr>
          <p:nvPr/>
        </p:nvPicPr>
        <p:blipFill rotWithShape="1">
          <a:blip r:embed="rId3"/>
          <a:srcRect t="23549" b="18573"/>
          <a:stretch/>
        </p:blipFill>
        <p:spPr>
          <a:xfrm>
            <a:off x="9152032" y="2060011"/>
            <a:ext cx="2266884" cy="804458"/>
          </a:xfrm>
          <a:prstGeom prst="rect">
            <a:avLst/>
          </a:prstGeom>
        </p:spPr>
      </p:pic>
      <p:sp>
        <p:nvSpPr>
          <p:cNvPr id="2" name="Title 1"/>
          <p:cNvSpPr>
            <a:spLocks noGrp="1"/>
          </p:cNvSpPr>
          <p:nvPr>
            <p:ph type="title"/>
          </p:nvPr>
        </p:nvSpPr>
        <p:spPr/>
        <p:txBody>
          <a:bodyPr/>
          <a:lstStyle/>
          <a:p>
            <a:r>
              <a:rPr lang="en-US"/>
              <a:t>Hopkins Pediatric Health Equity Track</a:t>
            </a:r>
          </a:p>
        </p:txBody>
      </p:sp>
      <p:sp>
        <p:nvSpPr>
          <p:cNvPr id="3" name="Content Placeholder 2"/>
          <p:cNvSpPr>
            <a:spLocks noGrp="1"/>
          </p:cNvSpPr>
          <p:nvPr>
            <p:ph idx="1"/>
          </p:nvPr>
        </p:nvSpPr>
        <p:spPr>
          <a:xfrm>
            <a:off x="1097280" y="1845733"/>
            <a:ext cx="7335520" cy="4614051"/>
          </a:xfrm>
        </p:spPr>
        <p:txBody>
          <a:bodyPr>
            <a:normAutofit/>
          </a:bodyPr>
          <a:lstStyle/>
          <a:p>
            <a:pPr marL="165100" indent="-165100">
              <a:buFont typeface="Arial" charset="0"/>
              <a:buChar char="•"/>
            </a:pPr>
            <a:r>
              <a:rPr lang="en-US" sz="2600"/>
              <a:t>We envision a world where every child, regardless of their background, has the opportunity to reach their full potential. </a:t>
            </a:r>
          </a:p>
          <a:p>
            <a:pPr marL="165100" indent="-165100">
              <a:buFont typeface="Arial" charset="0"/>
              <a:buChar char="•"/>
            </a:pPr>
            <a:r>
              <a:rPr lang="en-US" sz="2600" b="1"/>
              <a:t>We aim to train pediatric leaders who will work to eliminate health disparities through advocacy, research, community partnership, education, and clinical care. </a:t>
            </a:r>
          </a:p>
          <a:p>
            <a:pPr marL="165100" indent="-165100">
              <a:buFont typeface="Arial" charset="0"/>
              <a:buChar char="•"/>
            </a:pPr>
            <a:r>
              <a:rPr lang="en-US" sz="2600"/>
              <a:t>The program will leverage resources across Johns Hopkins to provide graduates with a unique skill set that will equip them to make an impact for children affected by health disparities.</a:t>
            </a:r>
          </a:p>
        </p:txBody>
      </p:sp>
      <p:sp>
        <p:nvSpPr>
          <p:cNvPr id="4" name="Slide Number Placeholder 3"/>
          <p:cNvSpPr>
            <a:spLocks noGrp="1"/>
          </p:cNvSpPr>
          <p:nvPr>
            <p:ph type="sldNum" sz="quarter" idx="12"/>
          </p:nvPr>
        </p:nvSpPr>
        <p:spPr/>
        <p:txBody>
          <a:bodyPr/>
          <a:lstStyle/>
          <a:p>
            <a:fld id="{A4251E3D-D864-1047-80FA-C579885B9E66}" type="slidenum">
              <a:rPr lang="en-US" smtClean="0"/>
              <a:t>4</a:t>
            </a:fld>
            <a:endParaRPr lang="en-US"/>
          </a:p>
        </p:txBody>
      </p:sp>
      <p:pic>
        <p:nvPicPr>
          <p:cNvPr id="7" name="Picture 6">
            <a:extLst>
              <a:ext uri="{FF2B5EF4-FFF2-40B4-BE49-F238E27FC236}">
                <a16:creationId xmlns:a16="http://schemas.microsoft.com/office/drawing/2014/main" id="{A11B4CDA-D645-3E49-A488-D9D2CB8FC23E}"/>
              </a:ext>
            </a:extLst>
          </p:cNvPr>
          <p:cNvPicPr>
            <a:picLocks noChangeAspect="1"/>
          </p:cNvPicPr>
          <p:nvPr/>
        </p:nvPicPr>
        <p:blipFill>
          <a:blip r:embed="rId4"/>
          <a:stretch>
            <a:fillRect/>
          </a:stretch>
        </p:blipFill>
        <p:spPr>
          <a:xfrm>
            <a:off x="9379758" y="4514576"/>
            <a:ext cx="2039158" cy="1310887"/>
          </a:xfrm>
          <a:prstGeom prst="rect">
            <a:avLst/>
          </a:prstGeom>
        </p:spPr>
      </p:pic>
      <p:pic>
        <p:nvPicPr>
          <p:cNvPr id="9" name="Picture 8">
            <a:extLst>
              <a:ext uri="{FF2B5EF4-FFF2-40B4-BE49-F238E27FC236}">
                <a16:creationId xmlns:a16="http://schemas.microsoft.com/office/drawing/2014/main" id="{9E22C116-1AC4-3940-B26A-EF5F450C9FB8}"/>
              </a:ext>
            </a:extLst>
          </p:cNvPr>
          <p:cNvPicPr>
            <a:picLocks noChangeAspect="1"/>
          </p:cNvPicPr>
          <p:nvPr/>
        </p:nvPicPr>
        <p:blipFill>
          <a:blip r:embed="rId5"/>
          <a:stretch>
            <a:fillRect/>
          </a:stretch>
        </p:blipFill>
        <p:spPr>
          <a:xfrm>
            <a:off x="8331200" y="2864469"/>
            <a:ext cx="3860800" cy="1178442"/>
          </a:xfrm>
          <a:prstGeom prst="rect">
            <a:avLst/>
          </a:prstGeom>
        </p:spPr>
      </p:pic>
    </p:spTree>
    <p:extLst>
      <p:ext uri="{BB962C8B-B14F-4D97-AF65-F5344CB8AC3E}">
        <p14:creationId xmlns:p14="http://schemas.microsoft.com/office/powerpoint/2010/main" val="366314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Hopkins Pediatric Health Equity Track</a:t>
            </a:r>
          </a:p>
        </p:txBody>
      </p:sp>
      <p:sp>
        <p:nvSpPr>
          <p:cNvPr id="3" name="Content Placeholder 2"/>
          <p:cNvSpPr>
            <a:spLocks noGrp="1"/>
          </p:cNvSpPr>
          <p:nvPr>
            <p:ph idx="1"/>
          </p:nvPr>
        </p:nvSpPr>
        <p:spPr>
          <a:xfrm>
            <a:off x="1097280" y="1845733"/>
            <a:ext cx="9997929" cy="4614051"/>
          </a:xfrm>
        </p:spPr>
        <p:txBody>
          <a:bodyPr vert="horz" lIns="0" tIns="45720" rIns="0" bIns="45720" rtlCol="0" anchor="t">
            <a:normAutofit/>
          </a:bodyPr>
          <a:lstStyle/>
          <a:p>
            <a:pPr marL="165100" indent="-165100">
              <a:buFont typeface="Arial" charset="0"/>
              <a:buChar char="•"/>
            </a:pPr>
            <a:r>
              <a:rPr lang="en-US" sz="2600" b="1"/>
              <a:t>Overarching goal is to train pediatric leaders who will work to promote health equity through advocacy, research, community partnership, education, and clinical care. </a:t>
            </a:r>
            <a:endParaRPr lang="en-US"/>
          </a:p>
          <a:p>
            <a:pPr marL="457200" lvl="1">
              <a:buFont typeface="Arial" charset="0"/>
              <a:buChar char="•"/>
            </a:pPr>
            <a:r>
              <a:rPr lang="en-US" sz="2400">
                <a:cs typeface="Calibri" panose="020F0502020204030204"/>
              </a:rPr>
              <a:t>To increase knowledge related to social determinants of health and health disparities in pediatric populations</a:t>
            </a:r>
          </a:p>
          <a:p>
            <a:pPr marL="457200" lvl="1">
              <a:buFont typeface="Arial" charset="0"/>
              <a:buChar char="•"/>
            </a:pPr>
            <a:r>
              <a:rPr lang="en-US" sz="2400">
                <a:cs typeface="Calibri" panose="020F0502020204030204"/>
              </a:rPr>
              <a:t>To learn about the role of community partnership and advocacy in promoting health equity</a:t>
            </a:r>
          </a:p>
          <a:p>
            <a:pPr marL="457200" lvl="1">
              <a:buFont typeface="Arial" charset="0"/>
              <a:buChar char="•"/>
            </a:pPr>
            <a:r>
              <a:rPr lang="en-US" sz="2400">
                <a:cs typeface="Calibri" panose="020F0502020204030204"/>
              </a:rPr>
              <a:t>To develop skills in culturally competent clinical care</a:t>
            </a:r>
          </a:p>
          <a:p>
            <a:pPr marL="457200" lvl="1">
              <a:buFont typeface="Arial" charset="0"/>
              <a:buChar char="•"/>
            </a:pPr>
            <a:r>
              <a:rPr lang="en-US" sz="2400">
                <a:cs typeface="Calibri" panose="020F0502020204030204"/>
              </a:rPr>
              <a:t>To engage in scholarship related to health equity</a:t>
            </a:r>
          </a:p>
          <a:p>
            <a:pPr marL="165100" indent="-165100">
              <a:buFont typeface="Arial" charset="0"/>
              <a:buChar char="•"/>
            </a:pPr>
            <a:endParaRPr lang="en-US" sz="2600" b="1">
              <a:cs typeface="Calibri" panose="020F0502020204030204"/>
            </a:endParaRPr>
          </a:p>
          <a:p>
            <a:pPr marL="0" indent="0">
              <a:buNone/>
            </a:pPr>
            <a:endParaRPr lang="en-US" sz="2600">
              <a:cs typeface="Calibri" panose="020F0502020204030204"/>
            </a:endParaRPr>
          </a:p>
        </p:txBody>
      </p:sp>
      <p:sp>
        <p:nvSpPr>
          <p:cNvPr id="4" name="Slide Number Placeholder 3"/>
          <p:cNvSpPr>
            <a:spLocks noGrp="1"/>
          </p:cNvSpPr>
          <p:nvPr>
            <p:ph type="sldNum" sz="quarter" idx="12"/>
          </p:nvPr>
        </p:nvSpPr>
        <p:spPr/>
        <p:txBody>
          <a:bodyPr/>
          <a:lstStyle/>
          <a:p>
            <a:fld id="{A4251E3D-D864-1047-80FA-C579885B9E66}" type="slidenum">
              <a:rPr lang="en-US" smtClean="0"/>
              <a:t>5</a:t>
            </a:fld>
            <a:endParaRPr lang="en-US"/>
          </a:p>
        </p:txBody>
      </p:sp>
    </p:spTree>
    <p:extLst>
      <p:ext uri="{BB962C8B-B14F-4D97-AF65-F5344CB8AC3E}">
        <p14:creationId xmlns:p14="http://schemas.microsoft.com/office/powerpoint/2010/main" val="3545800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251E3D-D864-1047-80FA-C579885B9E66}" type="slidenum">
              <a:rPr lang="en-US" smtClean="0"/>
              <a:t>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823" y="1897473"/>
            <a:ext cx="7592720" cy="4079548"/>
          </a:xfrm>
          <a:prstGeom prst="rect">
            <a:avLst/>
          </a:prstGeom>
        </p:spPr>
      </p:pic>
      <p:sp>
        <p:nvSpPr>
          <p:cNvPr id="8" name="TextBox 7"/>
          <p:cNvSpPr txBox="1"/>
          <p:nvPr/>
        </p:nvSpPr>
        <p:spPr>
          <a:xfrm>
            <a:off x="3604997" y="6459785"/>
            <a:ext cx="4982005" cy="646331"/>
          </a:xfrm>
          <a:prstGeom prst="rect">
            <a:avLst/>
          </a:prstGeom>
          <a:noFill/>
        </p:spPr>
        <p:txBody>
          <a:bodyPr wrap="none" rtlCol="0">
            <a:spAutoFit/>
          </a:bodyPr>
          <a:lstStyle/>
          <a:p>
            <a:r>
              <a:rPr lang="en-US">
                <a:solidFill>
                  <a:schemeClr val="bg1"/>
                </a:solidFill>
                <a:latin typeface="Calibri" charset="0"/>
                <a:ea typeface="Calibri" charset="0"/>
                <a:cs typeface="Calibri" charset="0"/>
              </a:rPr>
              <a:t>Cheng T &amp; Solomon B. </a:t>
            </a:r>
            <a:r>
              <a:rPr lang="en-US" b="1">
                <a:solidFill>
                  <a:schemeClr val="bg1"/>
                </a:solidFill>
                <a:latin typeface="Calibri" charset="0"/>
                <a:ea typeface="Calibri" charset="0"/>
                <a:cs typeface="Calibri" charset="0"/>
              </a:rPr>
              <a:t>Mat Child Health J </a:t>
            </a:r>
            <a:r>
              <a:rPr lang="en-US">
                <a:solidFill>
                  <a:schemeClr val="bg1"/>
                </a:solidFill>
                <a:latin typeface="Calibri" charset="0"/>
                <a:ea typeface="Calibri" charset="0"/>
                <a:cs typeface="Calibri" charset="0"/>
              </a:rPr>
              <a:t>Feb</a:t>
            </a:r>
            <a:r>
              <a:rPr lang="en-US" b="1">
                <a:solidFill>
                  <a:schemeClr val="bg1"/>
                </a:solidFill>
                <a:latin typeface="Calibri" charset="0"/>
                <a:ea typeface="Calibri" charset="0"/>
                <a:cs typeface="Calibri" charset="0"/>
              </a:rPr>
              <a:t> </a:t>
            </a:r>
            <a:r>
              <a:rPr lang="en-US">
                <a:solidFill>
                  <a:schemeClr val="bg1"/>
                </a:solidFill>
                <a:latin typeface="Calibri" charset="0"/>
                <a:ea typeface="Calibri" charset="0"/>
                <a:cs typeface="Calibri" charset="0"/>
              </a:rPr>
              <a:t>2014</a:t>
            </a:r>
            <a:endParaRPr lang="en-US">
              <a:solidFill>
                <a:schemeClr val="bg1"/>
              </a:solidFill>
              <a:effectLst/>
              <a:latin typeface="Calibri" charset="0"/>
              <a:ea typeface="Calibri" charset="0"/>
              <a:cs typeface="Calibri" charset="0"/>
            </a:endParaRPr>
          </a:p>
          <a:p>
            <a:endParaRPr lang="en-US"/>
          </a:p>
        </p:txBody>
      </p:sp>
      <p:sp>
        <p:nvSpPr>
          <p:cNvPr id="3" name="Title 2"/>
          <p:cNvSpPr>
            <a:spLocks noGrp="1"/>
          </p:cNvSpPr>
          <p:nvPr>
            <p:ph type="title"/>
          </p:nvPr>
        </p:nvSpPr>
        <p:spPr/>
        <p:txBody>
          <a:bodyPr/>
          <a:lstStyle/>
          <a:p>
            <a:r>
              <a:rPr lang="en-US"/>
              <a:t>Harriet Lane Clinic</a:t>
            </a:r>
          </a:p>
        </p:txBody>
      </p:sp>
      <p:sp>
        <p:nvSpPr>
          <p:cNvPr id="2" name="TextBox 1"/>
          <p:cNvSpPr txBox="1"/>
          <p:nvPr/>
        </p:nvSpPr>
        <p:spPr>
          <a:xfrm>
            <a:off x="1097280" y="2195616"/>
            <a:ext cx="3083986" cy="3483261"/>
          </a:xfrm>
          <a:prstGeom prst="rect">
            <a:avLst/>
          </a:prstGeom>
          <a:noFill/>
        </p:spPr>
        <p:txBody>
          <a:bodyPr wrap="none" rtlCol="0">
            <a:spAutoFit/>
          </a:bodyPr>
          <a:lstStyle/>
          <a:p>
            <a:pPr>
              <a:lnSpc>
                <a:spcPct val="150000"/>
              </a:lnSpc>
            </a:pPr>
            <a:r>
              <a:rPr lang="en-US" sz="3000" b="1">
                <a:solidFill>
                  <a:schemeClr val="accent2"/>
                </a:solidFill>
              </a:rPr>
              <a:t>C</a:t>
            </a:r>
            <a:r>
              <a:rPr lang="en-US" sz="3000"/>
              <a:t>ontinuous</a:t>
            </a:r>
          </a:p>
          <a:p>
            <a:pPr>
              <a:lnSpc>
                <a:spcPct val="150000"/>
              </a:lnSpc>
            </a:pPr>
            <a:r>
              <a:rPr lang="en-US" sz="3000" b="1">
                <a:solidFill>
                  <a:schemeClr val="accent2"/>
                </a:solidFill>
              </a:rPr>
              <a:t>C</a:t>
            </a:r>
            <a:r>
              <a:rPr lang="en-US" sz="3000"/>
              <a:t>omprehensive</a:t>
            </a:r>
          </a:p>
          <a:p>
            <a:pPr>
              <a:lnSpc>
                <a:spcPct val="150000"/>
              </a:lnSpc>
            </a:pPr>
            <a:r>
              <a:rPr lang="en-US" sz="3000" b="1">
                <a:solidFill>
                  <a:schemeClr val="accent2"/>
                </a:solidFill>
              </a:rPr>
              <a:t>C</a:t>
            </a:r>
            <a:r>
              <a:rPr lang="en-US" sz="3000"/>
              <a:t>oordinated</a:t>
            </a:r>
          </a:p>
          <a:p>
            <a:pPr>
              <a:lnSpc>
                <a:spcPct val="150000"/>
              </a:lnSpc>
            </a:pPr>
            <a:r>
              <a:rPr lang="en-US" sz="3000" b="1">
                <a:solidFill>
                  <a:schemeClr val="accent2"/>
                </a:solidFill>
              </a:rPr>
              <a:t>C</a:t>
            </a:r>
            <a:r>
              <a:rPr lang="en-US" sz="3000"/>
              <a:t>ompassionate</a:t>
            </a:r>
          </a:p>
          <a:p>
            <a:pPr>
              <a:lnSpc>
                <a:spcPct val="150000"/>
              </a:lnSpc>
            </a:pPr>
            <a:r>
              <a:rPr lang="en-US" sz="3000" b="1">
                <a:solidFill>
                  <a:schemeClr val="accent2"/>
                </a:solidFill>
              </a:rPr>
              <a:t>C</a:t>
            </a:r>
            <a:r>
              <a:rPr lang="en-US" sz="3000"/>
              <a:t>ulturally Effective</a:t>
            </a:r>
          </a:p>
        </p:txBody>
      </p:sp>
    </p:spTree>
    <p:extLst>
      <p:ext uri="{BB962C8B-B14F-4D97-AF65-F5344CB8AC3E}">
        <p14:creationId xmlns:p14="http://schemas.microsoft.com/office/powerpoint/2010/main" val="237874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Shape 111"/>
          <p:cNvSpPr/>
          <p:nvPr/>
        </p:nvSpPr>
        <p:spPr>
          <a:xfrm>
            <a:off x="686558" y="2909382"/>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56" name="Freeform: Shape 111"/>
          <p:cNvSpPr/>
          <p:nvPr/>
        </p:nvSpPr>
        <p:spPr>
          <a:xfrm>
            <a:off x="686559" y="883926"/>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63" name="TextBox 62"/>
          <p:cNvSpPr txBox="1"/>
          <p:nvPr/>
        </p:nvSpPr>
        <p:spPr>
          <a:xfrm>
            <a:off x="1319896" y="4244197"/>
            <a:ext cx="4003541" cy="1785104"/>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Longitudinal track mentor(s) from Hopkins Faculty</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Linking to institutional resources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Individualized learning plan</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sp>
        <p:nvSpPr>
          <p:cNvPr id="64" name="Freeform: Shape 111"/>
          <p:cNvSpPr/>
          <p:nvPr/>
        </p:nvSpPr>
        <p:spPr>
          <a:xfrm>
            <a:off x="686558" y="4790479"/>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6EB9F74F-1A96-5C47-9432-CBDE020C92B5}"/>
              </a:ext>
            </a:extLst>
          </p:cNvPr>
          <p:cNvSpPr txBox="1"/>
          <p:nvPr/>
        </p:nvSpPr>
        <p:spPr>
          <a:xfrm>
            <a:off x="1319896" y="2219574"/>
            <a:ext cx="4003541" cy="1785104"/>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Courses at JHBSPH</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Advocacy rotations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Community experiences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Electives with health equity focus</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sp>
        <p:nvSpPr>
          <p:cNvPr id="31" name="TextBox 30">
            <a:extLst>
              <a:ext uri="{FF2B5EF4-FFF2-40B4-BE49-F238E27FC236}">
                <a16:creationId xmlns:a16="http://schemas.microsoft.com/office/drawing/2014/main" id="{156084FB-06D9-824A-9416-4E76A5BF7092}"/>
              </a:ext>
            </a:extLst>
          </p:cNvPr>
          <p:cNvSpPr txBox="1"/>
          <p:nvPr/>
        </p:nvSpPr>
        <p:spPr>
          <a:xfrm>
            <a:off x="1319896" y="533506"/>
            <a:ext cx="5224439" cy="1446550"/>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Capstone project in coordination with mentors with dedicated time</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Facilitate presentation at regional/national meetings</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grpSp>
        <p:nvGrpSpPr>
          <p:cNvPr id="2" name="Group 1">
            <a:extLst>
              <a:ext uri="{FF2B5EF4-FFF2-40B4-BE49-F238E27FC236}">
                <a16:creationId xmlns:a16="http://schemas.microsoft.com/office/drawing/2014/main" id="{36AEE4FC-E297-2B42-915B-713EA1926CBD}"/>
              </a:ext>
            </a:extLst>
          </p:cNvPr>
          <p:cNvGrpSpPr/>
          <p:nvPr/>
        </p:nvGrpSpPr>
        <p:grpSpPr>
          <a:xfrm>
            <a:off x="6353290" y="1123022"/>
            <a:ext cx="5358700" cy="4479385"/>
            <a:chOff x="6353290" y="1123022"/>
            <a:chExt cx="5358700" cy="4479385"/>
          </a:xfrm>
        </p:grpSpPr>
        <p:sp>
          <p:nvSpPr>
            <p:cNvPr id="17" name="Freeform 5">
              <a:extLst>
                <a:ext uri="{FF2B5EF4-FFF2-40B4-BE49-F238E27FC236}">
                  <a16:creationId xmlns:a16="http://schemas.microsoft.com/office/drawing/2014/main" id="{ED189C4F-F813-D345-90A6-40A981DB1969}"/>
                </a:ext>
              </a:extLst>
            </p:cNvPr>
            <p:cNvSpPr>
              <a:spLocks/>
            </p:cNvSpPr>
            <p:nvPr/>
          </p:nvSpPr>
          <p:spPr bwMode="auto">
            <a:xfrm>
              <a:off x="6353290" y="4198656"/>
              <a:ext cx="5358700" cy="1403751"/>
            </a:xfrm>
            <a:custGeom>
              <a:avLst/>
              <a:gdLst>
                <a:gd name="T0" fmla="*/ 14404 w 16308"/>
                <a:gd name="T1" fmla="*/ 260 h 4268"/>
                <a:gd name="T2" fmla="*/ 14372 w 16308"/>
                <a:gd name="T3" fmla="*/ 215 h 4268"/>
                <a:gd name="T4" fmla="*/ 14338 w 16308"/>
                <a:gd name="T5" fmla="*/ 174 h 4268"/>
                <a:gd name="T6" fmla="*/ 14299 w 16308"/>
                <a:gd name="T7" fmla="*/ 136 h 4268"/>
                <a:gd name="T8" fmla="*/ 14257 w 16308"/>
                <a:gd name="T9" fmla="*/ 102 h 4268"/>
                <a:gd name="T10" fmla="*/ 14212 w 16308"/>
                <a:gd name="T11" fmla="*/ 74 h 4268"/>
                <a:gd name="T12" fmla="*/ 14165 w 16308"/>
                <a:gd name="T13" fmla="*/ 49 h 4268"/>
                <a:gd name="T14" fmla="*/ 14115 w 16308"/>
                <a:gd name="T15" fmla="*/ 30 h 4268"/>
                <a:gd name="T16" fmla="*/ 14064 w 16308"/>
                <a:gd name="T17" fmla="*/ 14 h 4268"/>
                <a:gd name="T18" fmla="*/ 14011 w 16308"/>
                <a:gd name="T19" fmla="*/ 5 h 4268"/>
                <a:gd name="T20" fmla="*/ 13956 w 16308"/>
                <a:gd name="T21" fmla="*/ 0 h 4268"/>
                <a:gd name="T22" fmla="*/ 2352 w 16308"/>
                <a:gd name="T23" fmla="*/ 0 h 4268"/>
                <a:gd name="T24" fmla="*/ 2297 w 16308"/>
                <a:gd name="T25" fmla="*/ 5 h 4268"/>
                <a:gd name="T26" fmla="*/ 2244 w 16308"/>
                <a:gd name="T27" fmla="*/ 14 h 4268"/>
                <a:gd name="T28" fmla="*/ 2192 w 16308"/>
                <a:gd name="T29" fmla="*/ 30 h 4268"/>
                <a:gd name="T30" fmla="*/ 2143 w 16308"/>
                <a:gd name="T31" fmla="*/ 49 h 4268"/>
                <a:gd name="T32" fmla="*/ 2096 w 16308"/>
                <a:gd name="T33" fmla="*/ 74 h 4268"/>
                <a:gd name="T34" fmla="*/ 2051 w 16308"/>
                <a:gd name="T35" fmla="*/ 102 h 4268"/>
                <a:gd name="T36" fmla="*/ 2009 w 16308"/>
                <a:gd name="T37" fmla="*/ 136 h 4268"/>
                <a:gd name="T38" fmla="*/ 1970 w 16308"/>
                <a:gd name="T39" fmla="*/ 174 h 4268"/>
                <a:gd name="T40" fmla="*/ 1936 w 16308"/>
                <a:gd name="T41" fmla="*/ 215 h 4268"/>
                <a:gd name="T42" fmla="*/ 1904 w 16308"/>
                <a:gd name="T43" fmla="*/ 260 h 4268"/>
                <a:gd name="T44" fmla="*/ 56 w 16308"/>
                <a:gd name="T45" fmla="*/ 3476 h 4268"/>
                <a:gd name="T46" fmla="*/ 16 w 16308"/>
                <a:gd name="T47" fmla="*/ 3582 h 4268"/>
                <a:gd name="T48" fmla="*/ 0 w 16308"/>
                <a:gd name="T49" fmla="*/ 3690 h 4268"/>
                <a:gd name="T50" fmla="*/ 6 w 16308"/>
                <a:gd name="T51" fmla="*/ 3796 h 4268"/>
                <a:gd name="T52" fmla="*/ 31 w 16308"/>
                <a:gd name="T53" fmla="*/ 3898 h 4268"/>
                <a:gd name="T54" fmla="*/ 74 w 16308"/>
                <a:gd name="T55" fmla="*/ 3993 h 4268"/>
                <a:gd name="T56" fmla="*/ 135 w 16308"/>
                <a:gd name="T57" fmla="*/ 4078 h 4268"/>
                <a:gd name="T58" fmla="*/ 210 w 16308"/>
                <a:gd name="T59" fmla="*/ 4150 h 4268"/>
                <a:gd name="T60" fmla="*/ 299 w 16308"/>
                <a:gd name="T61" fmla="*/ 4208 h 4268"/>
                <a:gd name="T62" fmla="*/ 400 w 16308"/>
                <a:gd name="T63" fmla="*/ 4248 h 4268"/>
                <a:gd name="T64" fmla="*/ 511 w 16308"/>
                <a:gd name="T65" fmla="*/ 4267 h 4268"/>
                <a:gd name="T66" fmla="*/ 15797 w 16308"/>
                <a:gd name="T67" fmla="*/ 4267 h 4268"/>
                <a:gd name="T68" fmla="*/ 15908 w 16308"/>
                <a:gd name="T69" fmla="*/ 4248 h 4268"/>
                <a:gd name="T70" fmla="*/ 16009 w 16308"/>
                <a:gd name="T71" fmla="*/ 4208 h 4268"/>
                <a:gd name="T72" fmla="*/ 16098 w 16308"/>
                <a:gd name="T73" fmla="*/ 4150 h 4268"/>
                <a:gd name="T74" fmla="*/ 16173 w 16308"/>
                <a:gd name="T75" fmla="*/ 4078 h 4268"/>
                <a:gd name="T76" fmla="*/ 16234 w 16308"/>
                <a:gd name="T77" fmla="*/ 3993 h 4268"/>
                <a:gd name="T78" fmla="*/ 16277 w 16308"/>
                <a:gd name="T79" fmla="*/ 3898 h 4268"/>
                <a:gd name="T80" fmla="*/ 16302 w 16308"/>
                <a:gd name="T81" fmla="*/ 3796 h 4268"/>
                <a:gd name="T82" fmla="*/ 16307 w 16308"/>
                <a:gd name="T83" fmla="*/ 3690 h 4268"/>
                <a:gd name="T84" fmla="*/ 16292 w 16308"/>
                <a:gd name="T85" fmla="*/ 3582 h 4268"/>
                <a:gd name="T86" fmla="*/ 16252 w 16308"/>
                <a:gd name="T87" fmla="*/ 3476 h 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08" h="4268">
                  <a:moveTo>
                    <a:pt x="16234" y="3441"/>
                  </a:moveTo>
                  <a:lnTo>
                    <a:pt x="14413" y="275"/>
                  </a:lnTo>
                  <a:lnTo>
                    <a:pt x="14404" y="260"/>
                  </a:lnTo>
                  <a:lnTo>
                    <a:pt x="14394" y="245"/>
                  </a:lnTo>
                  <a:lnTo>
                    <a:pt x="14384" y="229"/>
                  </a:lnTo>
                  <a:lnTo>
                    <a:pt x="14372" y="215"/>
                  </a:lnTo>
                  <a:lnTo>
                    <a:pt x="14361" y="201"/>
                  </a:lnTo>
                  <a:lnTo>
                    <a:pt x="14350" y="187"/>
                  </a:lnTo>
                  <a:lnTo>
                    <a:pt x="14338" y="174"/>
                  </a:lnTo>
                  <a:lnTo>
                    <a:pt x="14325" y="161"/>
                  </a:lnTo>
                  <a:lnTo>
                    <a:pt x="14312" y="148"/>
                  </a:lnTo>
                  <a:lnTo>
                    <a:pt x="14299" y="136"/>
                  </a:lnTo>
                  <a:lnTo>
                    <a:pt x="14285" y="125"/>
                  </a:lnTo>
                  <a:lnTo>
                    <a:pt x="14272" y="114"/>
                  </a:lnTo>
                  <a:lnTo>
                    <a:pt x="14257" y="102"/>
                  </a:lnTo>
                  <a:lnTo>
                    <a:pt x="14242" y="93"/>
                  </a:lnTo>
                  <a:lnTo>
                    <a:pt x="14228" y="83"/>
                  </a:lnTo>
                  <a:lnTo>
                    <a:pt x="14212" y="74"/>
                  </a:lnTo>
                  <a:lnTo>
                    <a:pt x="14196" y="65"/>
                  </a:lnTo>
                  <a:lnTo>
                    <a:pt x="14181" y="57"/>
                  </a:lnTo>
                  <a:lnTo>
                    <a:pt x="14165" y="49"/>
                  </a:lnTo>
                  <a:lnTo>
                    <a:pt x="14148" y="42"/>
                  </a:lnTo>
                  <a:lnTo>
                    <a:pt x="14132" y="36"/>
                  </a:lnTo>
                  <a:lnTo>
                    <a:pt x="14115" y="30"/>
                  </a:lnTo>
                  <a:lnTo>
                    <a:pt x="14098" y="23"/>
                  </a:lnTo>
                  <a:lnTo>
                    <a:pt x="14081" y="19"/>
                  </a:lnTo>
                  <a:lnTo>
                    <a:pt x="14064" y="14"/>
                  </a:lnTo>
                  <a:lnTo>
                    <a:pt x="14046" y="11"/>
                  </a:lnTo>
                  <a:lnTo>
                    <a:pt x="14028" y="7"/>
                  </a:lnTo>
                  <a:lnTo>
                    <a:pt x="14011" y="5"/>
                  </a:lnTo>
                  <a:lnTo>
                    <a:pt x="13992" y="3"/>
                  </a:lnTo>
                  <a:lnTo>
                    <a:pt x="13974" y="1"/>
                  </a:lnTo>
                  <a:lnTo>
                    <a:pt x="13956" y="0"/>
                  </a:lnTo>
                  <a:lnTo>
                    <a:pt x="13937" y="0"/>
                  </a:lnTo>
                  <a:lnTo>
                    <a:pt x="2371" y="0"/>
                  </a:lnTo>
                  <a:lnTo>
                    <a:pt x="2352" y="0"/>
                  </a:lnTo>
                  <a:lnTo>
                    <a:pt x="2334" y="1"/>
                  </a:lnTo>
                  <a:lnTo>
                    <a:pt x="2316" y="3"/>
                  </a:lnTo>
                  <a:lnTo>
                    <a:pt x="2297" y="5"/>
                  </a:lnTo>
                  <a:lnTo>
                    <a:pt x="2280" y="7"/>
                  </a:lnTo>
                  <a:lnTo>
                    <a:pt x="2262" y="11"/>
                  </a:lnTo>
                  <a:lnTo>
                    <a:pt x="2244" y="14"/>
                  </a:lnTo>
                  <a:lnTo>
                    <a:pt x="2227" y="19"/>
                  </a:lnTo>
                  <a:lnTo>
                    <a:pt x="2210" y="23"/>
                  </a:lnTo>
                  <a:lnTo>
                    <a:pt x="2192" y="30"/>
                  </a:lnTo>
                  <a:lnTo>
                    <a:pt x="2176" y="36"/>
                  </a:lnTo>
                  <a:lnTo>
                    <a:pt x="2160" y="42"/>
                  </a:lnTo>
                  <a:lnTo>
                    <a:pt x="2143" y="49"/>
                  </a:lnTo>
                  <a:lnTo>
                    <a:pt x="2127" y="57"/>
                  </a:lnTo>
                  <a:lnTo>
                    <a:pt x="2111" y="65"/>
                  </a:lnTo>
                  <a:lnTo>
                    <a:pt x="2096" y="74"/>
                  </a:lnTo>
                  <a:lnTo>
                    <a:pt x="2080" y="83"/>
                  </a:lnTo>
                  <a:lnTo>
                    <a:pt x="2066" y="93"/>
                  </a:lnTo>
                  <a:lnTo>
                    <a:pt x="2051" y="102"/>
                  </a:lnTo>
                  <a:lnTo>
                    <a:pt x="2036" y="114"/>
                  </a:lnTo>
                  <a:lnTo>
                    <a:pt x="2023" y="125"/>
                  </a:lnTo>
                  <a:lnTo>
                    <a:pt x="2009" y="136"/>
                  </a:lnTo>
                  <a:lnTo>
                    <a:pt x="1996" y="148"/>
                  </a:lnTo>
                  <a:lnTo>
                    <a:pt x="1983" y="161"/>
                  </a:lnTo>
                  <a:lnTo>
                    <a:pt x="1970" y="174"/>
                  </a:lnTo>
                  <a:lnTo>
                    <a:pt x="1958" y="187"/>
                  </a:lnTo>
                  <a:lnTo>
                    <a:pt x="1947" y="201"/>
                  </a:lnTo>
                  <a:lnTo>
                    <a:pt x="1936" y="215"/>
                  </a:lnTo>
                  <a:lnTo>
                    <a:pt x="1924" y="229"/>
                  </a:lnTo>
                  <a:lnTo>
                    <a:pt x="1914" y="245"/>
                  </a:lnTo>
                  <a:lnTo>
                    <a:pt x="1904" y="260"/>
                  </a:lnTo>
                  <a:lnTo>
                    <a:pt x="1895" y="275"/>
                  </a:lnTo>
                  <a:lnTo>
                    <a:pt x="74" y="3441"/>
                  </a:lnTo>
                  <a:lnTo>
                    <a:pt x="56" y="3476"/>
                  </a:lnTo>
                  <a:lnTo>
                    <a:pt x="40" y="3511"/>
                  </a:lnTo>
                  <a:lnTo>
                    <a:pt x="28" y="3547"/>
                  </a:lnTo>
                  <a:lnTo>
                    <a:pt x="16" y="3582"/>
                  </a:lnTo>
                  <a:lnTo>
                    <a:pt x="9" y="3618"/>
                  </a:lnTo>
                  <a:lnTo>
                    <a:pt x="3" y="3654"/>
                  </a:lnTo>
                  <a:lnTo>
                    <a:pt x="0" y="3690"/>
                  </a:lnTo>
                  <a:lnTo>
                    <a:pt x="0" y="3726"/>
                  </a:lnTo>
                  <a:lnTo>
                    <a:pt x="2" y="3760"/>
                  </a:lnTo>
                  <a:lnTo>
                    <a:pt x="6" y="3796"/>
                  </a:lnTo>
                  <a:lnTo>
                    <a:pt x="12" y="3830"/>
                  </a:lnTo>
                  <a:lnTo>
                    <a:pt x="20" y="3865"/>
                  </a:lnTo>
                  <a:lnTo>
                    <a:pt x="31" y="3898"/>
                  </a:lnTo>
                  <a:lnTo>
                    <a:pt x="44" y="3930"/>
                  </a:lnTo>
                  <a:lnTo>
                    <a:pt x="58" y="3962"/>
                  </a:lnTo>
                  <a:lnTo>
                    <a:pt x="74" y="3993"/>
                  </a:lnTo>
                  <a:lnTo>
                    <a:pt x="93" y="4022"/>
                  </a:lnTo>
                  <a:lnTo>
                    <a:pt x="112" y="4050"/>
                  </a:lnTo>
                  <a:lnTo>
                    <a:pt x="135" y="4078"/>
                  </a:lnTo>
                  <a:lnTo>
                    <a:pt x="158" y="4103"/>
                  </a:lnTo>
                  <a:lnTo>
                    <a:pt x="182" y="4128"/>
                  </a:lnTo>
                  <a:lnTo>
                    <a:pt x="210" y="4150"/>
                  </a:lnTo>
                  <a:lnTo>
                    <a:pt x="237" y="4172"/>
                  </a:lnTo>
                  <a:lnTo>
                    <a:pt x="267" y="4190"/>
                  </a:lnTo>
                  <a:lnTo>
                    <a:pt x="299" y="4208"/>
                  </a:lnTo>
                  <a:lnTo>
                    <a:pt x="330" y="4223"/>
                  </a:lnTo>
                  <a:lnTo>
                    <a:pt x="364" y="4236"/>
                  </a:lnTo>
                  <a:lnTo>
                    <a:pt x="400" y="4248"/>
                  </a:lnTo>
                  <a:lnTo>
                    <a:pt x="435" y="4257"/>
                  </a:lnTo>
                  <a:lnTo>
                    <a:pt x="472" y="4263"/>
                  </a:lnTo>
                  <a:lnTo>
                    <a:pt x="511" y="4267"/>
                  </a:lnTo>
                  <a:lnTo>
                    <a:pt x="549" y="4268"/>
                  </a:lnTo>
                  <a:lnTo>
                    <a:pt x="15759" y="4268"/>
                  </a:lnTo>
                  <a:lnTo>
                    <a:pt x="15797" y="4267"/>
                  </a:lnTo>
                  <a:lnTo>
                    <a:pt x="15836" y="4263"/>
                  </a:lnTo>
                  <a:lnTo>
                    <a:pt x="15873" y="4257"/>
                  </a:lnTo>
                  <a:lnTo>
                    <a:pt x="15908" y="4248"/>
                  </a:lnTo>
                  <a:lnTo>
                    <a:pt x="15943" y="4236"/>
                  </a:lnTo>
                  <a:lnTo>
                    <a:pt x="15977" y="4223"/>
                  </a:lnTo>
                  <a:lnTo>
                    <a:pt x="16009" y="4208"/>
                  </a:lnTo>
                  <a:lnTo>
                    <a:pt x="16041" y="4190"/>
                  </a:lnTo>
                  <a:lnTo>
                    <a:pt x="16071" y="4172"/>
                  </a:lnTo>
                  <a:lnTo>
                    <a:pt x="16098" y="4150"/>
                  </a:lnTo>
                  <a:lnTo>
                    <a:pt x="16125" y="4128"/>
                  </a:lnTo>
                  <a:lnTo>
                    <a:pt x="16150" y="4103"/>
                  </a:lnTo>
                  <a:lnTo>
                    <a:pt x="16173" y="4078"/>
                  </a:lnTo>
                  <a:lnTo>
                    <a:pt x="16196" y="4050"/>
                  </a:lnTo>
                  <a:lnTo>
                    <a:pt x="16215" y="4022"/>
                  </a:lnTo>
                  <a:lnTo>
                    <a:pt x="16234" y="3993"/>
                  </a:lnTo>
                  <a:lnTo>
                    <a:pt x="16250" y="3962"/>
                  </a:lnTo>
                  <a:lnTo>
                    <a:pt x="16264" y="3930"/>
                  </a:lnTo>
                  <a:lnTo>
                    <a:pt x="16277" y="3898"/>
                  </a:lnTo>
                  <a:lnTo>
                    <a:pt x="16288" y="3865"/>
                  </a:lnTo>
                  <a:lnTo>
                    <a:pt x="16296" y="3830"/>
                  </a:lnTo>
                  <a:lnTo>
                    <a:pt x="16302" y="3796"/>
                  </a:lnTo>
                  <a:lnTo>
                    <a:pt x="16306" y="3760"/>
                  </a:lnTo>
                  <a:lnTo>
                    <a:pt x="16308" y="3726"/>
                  </a:lnTo>
                  <a:lnTo>
                    <a:pt x="16307" y="3690"/>
                  </a:lnTo>
                  <a:lnTo>
                    <a:pt x="16305" y="3654"/>
                  </a:lnTo>
                  <a:lnTo>
                    <a:pt x="16299" y="3618"/>
                  </a:lnTo>
                  <a:lnTo>
                    <a:pt x="16292" y="3582"/>
                  </a:lnTo>
                  <a:lnTo>
                    <a:pt x="16280" y="3547"/>
                  </a:lnTo>
                  <a:lnTo>
                    <a:pt x="16268" y="3511"/>
                  </a:lnTo>
                  <a:lnTo>
                    <a:pt x="16252" y="3476"/>
                  </a:lnTo>
                  <a:lnTo>
                    <a:pt x="16234" y="3441"/>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18" name="Freeform 6">
              <a:extLst>
                <a:ext uri="{FF2B5EF4-FFF2-40B4-BE49-F238E27FC236}">
                  <a16:creationId xmlns:a16="http://schemas.microsoft.com/office/drawing/2014/main" id="{A1A29964-960F-ED4E-A1C5-ECFB1E29D117}"/>
                </a:ext>
              </a:extLst>
            </p:cNvPr>
            <p:cNvSpPr>
              <a:spLocks/>
            </p:cNvSpPr>
            <p:nvPr/>
          </p:nvSpPr>
          <p:spPr bwMode="auto">
            <a:xfrm>
              <a:off x="7193174" y="2704214"/>
              <a:ext cx="3678930" cy="1352491"/>
            </a:xfrm>
            <a:custGeom>
              <a:avLst/>
              <a:gdLst>
                <a:gd name="T0" fmla="*/ 10862 w 11190"/>
                <a:gd name="T1" fmla="*/ 4123 h 4124"/>
                <a:gd name="T2" fmla="*/ 10934 w 11190"/>
                <a:gd name="T3" fmla="*/ 4111 h 4124"/>
                <a:gd name="T4" fmla="*/ 10998 w 11190"/>
                <a:gd name="T5" fmla="*/ 4086 h 4124"/>
                <a:gd name="T6" fmla="*/ 11055 w 11190"/>
                <a:gd name="T7" fmla="*/ 4048 h 4124"/>
                <a:gd name="T8" fmla="*/ 11104 w 11190"/>
                <a:gd name="T9" fmla="*/ 4002 h 4124"/>
                <a:gd name="T10" fmla="*/ 11142 w 11190"/>
                <a:gd name="T11" fmla="*/ 3947 h 4124"/>
                <a:gd name="T12" fmla="*/ 11170 w 11190"/>
                <a:gd name="T13" fmla="*/ 3887 h 4124"/>
                <a:gd name="T14" fmla="*/ 11187 w 11190"/>
                <a:gd name="T15" fmla="*/ 3821 h 4124"/>
                <a:gd name="T16" fmla="*/ 11190 w 11190"/>
                <a:gd name="T17" fmla="*/ 3754 h 4124"/>
                <a:gd name="T18" fmla="*/ 11179 w 11190"/>
                <a:gd name="T19" fmla="*/ 3684 h 4124"/>
                <a:gd name="T20" fmla="*/ 11154 w 11190"/>
                <a:gd name="T21" fmla="*/ 3617 h 4124"/>
                <a:gd name="T22" fmla="*/ 9418 w 11190"/>
                <a:gd name="T23" fmla="*/ 597 h 4124"/>
                <a:gd name="T24" fmla="*/ 9347 w 11190"/>
                <a:gd name="T25" fmla="*/ 494 h 4124"/>
                <a:gd name="T26" fmla="*/ 9266 w 11190"/>
                <a:gd name="T27" fmla="*/ 399 h 4124"/>
                <a:gd name="T28" fmla="*/ 9178 w 11190"/>
                <a:gd name="T29" fmla="*/ 313 h 4124"/>
                <a:gd name="T30" fmla="*/ 9081 w 11190"/>
                <a:gd name="T31" fmla="*/ 237 h 4124"/>
                <a:gd name="T32" fmla="*/ 8978 w 11190"/>
                <a:gd name="T33" fmla="*/ 170 h 4124"/>
                <a:gd name="T34" fmla="*/ 8869 w 11190"/>
                <a:gd name="T35" fmla="*/ 114 h 4124"/>
                <a:gd name="T36" fmla="*/ 8755 w 11190"/>
                <a:gd name="T37" fmla="*/ 68 h 4124"/>
                <a:gd name="T38" fmla="*/ 8636 w 11190"/>
                <a:gd name="T39" fmla="*/ 34 h 4124"/>
                <a:gd name="T40" fmla="*/ 8514 w 11190"/>
                <a:gd name="T41" fmla="*/ 12 h 4124"/>
                <a:gd name="T42" fmla="*/ 8389 w 11190"/>
                <a:gd name="T43" fmla="*/ 0 h 4124"/>
                <a:gd name="T44" fmla="*/ 2801 w 11190"/>
                <a:gd name="T45" fmla="*/ 0 h 4124"/>
                <a:gd name="T46" fmla="*/ 2676 w 11190"/>
                <a:gd name="T47" fmla="*/ 12 h 4124"/>
                <a:gd name="T48" fmla="*/ 2554 w 11190"/>
                <a:gd name="T49" fmla="*/ 34 h 4124"/>
                <a:gd name="T50" fmla="*/ 2435 w 11190"/>
                <a:gd name="T51" fmla="*/ 68 h 4124"/>
                <a:gd name="T52" fmla="*/ 2321 w 11190"/>
                <a:gd name="T53" fmla="*/ 114 h 4124"/>
                <a:gd name="T54" fmla="*/ 2212 w 11190"/>
                <a:gd name="T55" fmla="*/ 170 h 4124"/>
                <a:gd name="T56" fmla="*/ 2109 w 11190"/>
                <a:gd name="T57" fmla="*/ 237 h 4124"/>
                <a:gd name="T58" fmla="*/ 2012 w 11190"/>
                <a:gd name="T59" fmla="*/ 313 h 4124"/>
                <a:gd name="T60" fmla="*/ 1924 w 11190"/>
                <a:gd name="T61" fmla="*/ 399 h 4124"/>
                <a:gd name="T62" fmla="*/ 1843 w 11190"/>
                <a:gd name="T63" fmla="*/ 494 h 4124"/>
                <a:gd name="T64" fmla="*/ 1772 w 11190"/>
                <a:gd name="T65" fmla="*/ 597 h 4124"/>
                <a:gd name="T66" fmla="*/ 36 w 11190"/>
                <a:gd name="T67" fmla="*/ 3617 h 4124"/>
                <a:gd name="T68" fmla="*/ 11 w 11190"/>
                <a:gd name="T69" fmla="*/ 3684 h 4124"/>
                <a:gd name="T70" fmla="*/ 0 w 11190"/>
                <a:gd name="T71" fmla="*/ 3754 h 4124"/>
                <a:gd name="T72" fmla="*/ 3 w 11190"/>
                <a:gd name="T73" fmla="*/ 3821 h 4124"/>
                <a:gd name="T74" fmla="*/ 20 w 11190"/>
                <a:gd name="T75" fmla="*/ 3887 h 4124"/>
                <a:gd name="T76" fmla="*/ 47 w 11190"/>
                <a:gd name="T77" fmla="*/ 3947 h 4124"/>
                <a:gd name="T78" fmla="*/ 86 w 11190"/>
                <a:gd name="T79" fmla="*/ 4002 h 4124"/>
                <a:gd name="T80" fmla="*/ 135 w 11190"/>
                <a:gd name="T81" fmla="*/ 4048 h 4124"/>
                <a:gd name="T82" fmla="*/ 191 w 11190"/>
                <a:gd name="T83" fmla="*/ 4086 h 4124"/>
                <a:gd name="T84" fmla="*/ 256 w 11190"/>
                <a:gd name="T85" fmla="*/ 4111 h 4124"/>
                <a:gd name="T86" fmla="*/ 328 w 11190"/>
                <a:gd name="T87" fmla="*/ 4123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90" h="4124">
                  <a:moveTo>
                    <a:pt x="353" y="4124"/>
                  </a:moveTo>
                  <a:lnTo>
                    <a:pt x="10837" y="4124"/>
                  </a:lnTo>
                  <a:lnTo>
                    <a:pt x="10862" y="4123"/>
                  </a:lnTo>
                  <a:lnTo>
                    <a:pt x="10887" y="4121"/>
                  </a:lnTo>
                  <a:lnTo>
                    <a:pt x="10910" y="4117"/>
                  </a:lnTo>
                  <a:lnTo>
                    <a:pt x="10934" y="4111"/>
                  </a:lnTo>
                  <a:lnTo>
                    <a:pt x="10956" y="4105"/>
                  </a:lnTo>
                  <a:lnTo>
                    <a:pt x="10978" y="4095"/>
                  </a:lnTo>
                  <a:lnTo>
                    <a:pt x="10998" y="4086"/>
                  </a:lnTo>
                  <a:lnTo>
                    <a:pt x="11018" y="4075"/>
                  </a:lnTo>
                  <a:lnTo>
                    <a:pt x="11038" y="4063"/>
                  </a:lnTo>
                  <a:lnTo>
                    <a:pt x="11055" y="4048"/>
                  </a:lnTo>
                  <a:lnTo>
                    <a:pt x="11072" y="4034"/>
                  </a:lnTo>
                  <a:lnTo>
                    <a:pt x="11089" y="4019"/>
                  </a:lnTo>
                  <a:lnTo>
                    <a:pt x="11104" y="4002"/>
                  </a:lnTo>
                  <a:lnTo>
                    <a:pt x="11117" y="3985"/>
                  </a:lnTo>
                  <a:lnTo>
                    <a:pt x="11131" y="3967"/>
                  </a:lnTo>
                  <a:lnTo>
                    <a:pt x="11142" y="3947"/>
                  </a:lnTo>
                  <a:lnTo>
                    <a:pt x="11153" y="3928"/>
                  </a:lnTo>
                  <a:lnTo>
                    <a:pt x="11162" y="3907"/>
                  </a:lnTo>
                  <a:lnTo>
                    <a:pt x="11170" y="3887"/>
                  </a:lnTo>
                  <a:lnTo>
                    <a:pt x="11176" y="3865"/>
                  </a:lnTo>
                  <a:lnTo>
                    <a:pt x="11183" y="3844"/>
                  </a:lnTo>
                  <a:lnTo>
                    <a:pt x="11187" y="3821"/>
                  </a:lnTo>
                  <a:lnTo>
                    <a:pt x="11189" y="3799"/>
                  </a:lnTo>
                  <a:lnTo>
                    <a:pt x="11190" y="3776"/>
                  </a:lnTo>
                  <a:lnTo>
                    <a:pt x="11190" y="3754"/>
                  </a:lnTo>
                  <a:lnTo>
                    <a:pt x="11188" y="3730"/>
                  </a:lnTo>
                  <a:lnTo>
                    <a:pt x="11185" y="3708"/>
                  </a:lnTo>
                  <a:lnTo>
                    <a:pt x="11179" y="3684"/>
                  </a:lnTo>
                  <a:lnTo>
                    <a:pt x="11172" y="3662"/>
                  </a:lnTo>
                  <a:lnTo>
                    <a:pt x="11164" y="3639"/>
                  </a:lnTo>
                  <a:lnTo>
                    <a:pt x="11154" y="3617"/>
                  </a:lnTo>
                  <a:lnTo>
                    <a:pt x="11143" y="3594"/>
                  </a:lnTo>
                  <a:lnTo>
                    <a:pt x="9440" y="634"/>
                  </a:lnTo>
                  <a:lnTo>
                    <a:pt x="9418" y="597"/>
                  </a:lnTo>
                  <a:lnTo>
                    <a:pt x="9396" y="562"/>
                  </a:lnTo>
                  <a:lnTo>
                    <a:pt x="9371" y="527"/>
                  </a:lnTo>
                  <a:lnTo>
                    <a:pt x="9347" y="494"/>
                  </a:lnTo>
                  <a:lnTo>
                    <a:pt x="9320" y="461"/>
                  </a:lnTo>
                  <a:lnTo>
                    <a:pt x="9294" y="430"/>
                  </a:lnTo>
                  <a:lnTo>
                    <a:pt x="9266" y="399"/>
                  </a:lnTo>
                  <a:lnTo>
                    <a:pt x="9238" y="370"/>
                  </a:lnTo>
                  <a:lnTo>
                    <a:pt x="9207" y="341"/>
                  </a:lnTo>
                  <a:lnTo>
                    <a:pt x="9178" y="313"/>
                  </a:lnTo>
                  <a:lnTo>
                    <a:pt x="9146" y="287"/>
                  </a:lnTo>
                  <a:lnTo>
                    <a:pt x="9113" y="261"/>
                  </a:lnTo>
                  <a:lnTo>
                    <a:pt x="9081" y="237"/>
                  </a:lnTo>
                  <a:lnTo>
                    <a:pt x="9047" y="213"/>
                  </a:lnTo>
                  <a:lnTo>
                    <a:pt x="9013" y="191"/>
                  </a:lnTo>
                  <a:lnTo>
                    <a:pt x="8978" y="170"/>
                  </a:lnTo>
                  <a:lnTo>
                    <a:pt x="8942" y="150"/>
                  </a:lnTo>
                  <a:lnTo>
                    <a:pt x="8906" y="131"/>
                  </a:lnTo>
                  <a:lnTo>
                    <a:pt x="8869" y="114"/>
                  </a:lnTo>
                  <a:lnTo>
                    <a:pt x="8831" y="98"/>
                  </a:lnTo>
                  <a:lnTo>
                    <a:pt x="8793" y="82"/>
                  </a:lnTo>
                  <a:lnTo>
                    <a:pt x="8755" y="68"/>
                  </a:lnTo>
                  <a:lnTo>
                    <a:pt x="8716" y="56"/>
                  </a:lnTo>
                  <a:lnTo>
                    <a:pt x="8676" y="44"/>
                  </a:lnTo>
                  <a:lnTo>
                    <a:pt x="8636" y="34"/>
                  </a:lnTo>
                  <a:lnTo>
                    <a:pt x="8596" y="25"/>
                  </a:lnTo>
                  <a:lnTo>
                    <a:pt x="8555" y="18"/>
                  </a:lnTo>
                  <a:lnTo>
                    <a:pt x="8514" y="12"/>
                  </a:lnTo>
                  <a:lnTo>
                    <a:pt x="8472" y="6"/>
                  </a:lnTo>
                  <a:lnTo>
                    <a:pt x="8431" y="2"/>
                  </a:lnTo>
                  <a:lnTo>
                    <a:pt x="8389" y="0"/>
                  </a:lnTo>
                  <a:lnTo>
                    <a:pt x="8347" y="0"/>
                  </a:lnTo>
                  <a:lnTo>
                    <a:pt x="2843" y="0"/>
                  </a:lnTo>
                  <a:lnTo>
                    <a:pt x="2801" y="0"/>
                  </a:lnTo>
                  <a:lnTo>
                    <a:pt x="2759" y="2"/>
                  </a:lnTo>
                  <a:lnTo>
                    <a:pt x="2718" y="6"/>
                  </a:lnTo>
                  <a:lnTo>
                    <a:pt x="2676" y="12"/>
                  </a:lnTo>
                  <a:lnTo>
                    <a:pt x="2635" y="18"/>
                  </a:lnTo>
                  <a:lnTo>
                    <a:pt x="2594" y="25"/>
                  </a:lnTo>
                  <a:lnTo>
                    <a:pt x="2554" y="34"/>
                  </a:lnTo>
                  <a:lnTo>
                    <a:pt x="2514" y="44"/>
                  </a:lnTo>
                  <a:lnTo>
                    <a:pt x="2474" y="56"/>
                  </a:lnTo>
                  <a:lnTo>
                    <a:pt x="2435" y="68"/>
                  </a:lnTo>
                  <a:lnTo>
                    <a:pt x="2397" y="82"/>
                  </a:lnTo>
                  <a:lnTo>
                    <a:pt x="2359" y="98"/>
                  </a:lnTo>
                  <a:lnTo>
                    <a:pt x="2321" y="114"/>
                  </a:lnTo>
                  <a:lnTo>
                    <a:pt x="2284" y="131"/>
                  </a:lnTo>
                  <a:lnTo>
                    <a:pt x="2248" y="150"/>
                  </a:lnTo>
                  <a:lnTo>
                    <a:pt x="2212" y="170"/>
                  </a:lnTo>
                  <a:lnTo>
                    <a:pt x="2177" y="191"/>
                  </a:lnTo>
                  <a:lnTo>
                    <a:pt x="2143" y="213"/>
                  </a:lnTo>
                  <a:lnTo>
                    <a:pt x="2109" y="237"/>
                  </a:lnTo>
                  <a:lnTo>
                    <a:pt x="2077" y="261"/>
                  </a:lnTo>
                  <a:lnTo>
                    <a:pt x="2044" y="287"/>
                  </a:lnTo>
                  <a:lnTo>
                    <a:pt x="2012" y="313"/>
                  </a:lnTo>
                  <a:lnTo>
                    <a:pt x="1982" y="341"/>
                  </a:lnTo>
                  <a:lnTo>
                    <a:pt x="1952" y="370"/>
                  </a:lnTo>
                  <a:lnTo>
                    <a:pt x="1924" y="399"/>
                  </a:lnTo>
                  <a:lnTo>
                    <a:pt x="1896" y="430"/>
                  </a:lnTo>
                  <a:lnTo>
                    <a:pt x="1869" y="461"/>
                  </a:lnTo>
                  <a:lnTo>
                    <a:pt x="1843" y="494"/>
                  </a:lnTo>
                  <a:lnTo>
                    <a:pt x="1819" y="527"/>
                  </a:lnTo>
                  <a:lnTo>
                    <a:pt x="1794" y="562"/>
                  </a:lnTo>
                  <a:lnTo>
                    <a:pt x="1772" y="597"/>
                  </a:lnTo>
                  <a:lnTo>
                    <a:pt x="1750" y="634"/>
                  </a:lnTo>
                  <a:lnTo>
                    <a:pt x="47" y="3594"/>
                  </a:lnTo>
                  <a:lnTo>
                    <a:pt x="36" y="3617"/>
                  </a:lnTo>
                  <a:lnTo>
                    <a:pt x="26" y="3639"/>
                  </a:lnTo>
                  <a:lnTo>
                    <a:pt x="18" y="3662"/>
                  </a:lnTo>
                  <a:lnTo>
                    <a:pt x="11" y="3684"/>
                  </a:lnTo>
                  <a:lnTo>
                    <a:pt x="5" y="3708"/>
                  </a:lnTo>
                  <a:lnTo>
                    <a:pt x="2" y="3730"/>
                  </a:lnTo>
                  <a:lnTo>
                    <a:pt x="0" y="3754"/>
                  </a:lnTo>
                  <a:lnTo>
                    <a:pt x="0" y="3776"/>
                  </a:lnTo>
                  <a:lnTo>
                    <a:pt x="1" y="3799"/>
                  </a:lnTo>
                  <a:lnTo>
                    <a:pt x="3" y="3821"/>
                  </a:lnTo>
                  <a:lnTo>
                    <a:pt x="7" y="3844"/>
                  </a:lnTo>
                  <a:lnTo>
                    <a:pt x="13" y="3865"/>
                  </a:lnTo>
                  <a:lnTo>
                    <a:pt x="20" y="3887"/>
                  </a:lnTo>
                  <a:lnTo>
                    <a:pt x="28" y="3907"/>
                  </a:lnTo>
                  <a:lnTo>
                    <a:pt x="37" y="3928"/>
                  </a:lnTo>
                  <a:lnTo>
                    <a:pt x="47" y="3947"/>
                  </a:lnTo>
                  <a:lnTo>
                    <a:pt x="59" y="3967"/>
                  </a:lnTo>
                  <a:lnTo>
                    <a:pt x="72" y="3985"/>
                  </a:lnTo>
                  <a:lnTo>
                    <a:pt x="86" y="4002"/>
                  </a:lnTo>
                  <a:lnTo>
                    <a:pt x="101" y="4019"/>
                  </a:lnTo>
                  <a:lnTo>
                    <a:pt x="118" y="4034"/>
                  </a:lnTo>
                  <a:lnTo>
                    <a:pt x="135" y="4048"/>
                  </a:lnTo>
                  <a:lnTo>
                    <a:pt x="152" y="4063"/>
                  </a:lnTo>
                  <a:lnTo>
                    <a:pt x="172" y="4075"/>
                  </a:lnTo>
                  <a:lnTo>
                    <a:pt x="191" y="4086"/>
                  </a:lnTo>
                  <a:lnTo>
                    <a:pt x="212" y="4095"/>
                  </a:lnTo>
                  <a:lnTo>
                    <a:pt x="234" y="4105"/>
                  </a:lnTo>
                  <a:lnTo>
                    <a:pt x="256" y="4111"/>
                  </a:lnTo>
                  <a:lnTo>
                    <a:pt x="280" y="4117"/>
                  </a:lnTo>
                  <a:lnTo>
                    <a:pt x="303" y="4121"/>
                  </a:lnTo>
                  <a:lnTo>
                    <a:pt x="328" y="4123"/>
                  </a:lnTo>
                  <a:lnTo>
                    <a:pt x="353" y="4124"/>
                  </a:lnTo>
                  <a:close/>
                </a:path>
              </a:pathLst>
            </a:custGeom>
            <a:solidFill>
              <a:schemeClr val="accent3"/>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19" name="Freeform 7">
              <a:extLst>
                <a:ext uri="{FF2B5EF4-FFF2-40B4-BE49-F238E27FC236}">
                  <a16:creationId xmlns:a16="http://schemas.microsoft.com/office/drawing/2014/main" id="{9EB5C706-10EF-5748-961F-F1B3246036F6}"/>
                </a:ext>
              </a:extLst>
            </p:cNvPr>
            <p:cNvSpPr>
              <a:spLocks/>
            </p:cNvSpPr>
            <p:nvPr/>
          </p:nvSpPr>
          <p:spPr bwMode="auto">
            <a:xfrm>
              <a:off x="8048832" y="1123022"/>
              <a:ext cx="1967616" cy="1439240"/>
            </a:xfrm>
            <a:custGeom>
              <a:avLst/>
              <a:gdLst>
                <a:gd name="T0" fmla="*/ 4067 w 5988"/>
                <a:gd name="T1" fmla="*/ 622 h 4377"/>
                <a:gd name="T2" fmla="*/ 3969 w 5988"/>
                <a:gd name="T3" fmla="*/ 476 h 4377"/>
                <a:gd name="T4" fmla="*/ 3857 w 5988"/>
                <a:gd name="T5" fmla="*/ 350 h 4377"/>
                <a:gd name="T6" fmla="*/ 3733 w 5988"/>
                <a:gd name="T7" fmla="*/ 244 h 4377"/>
                <a:gd name="T8" fmla="*/ 3597 w 5988"/>
                <a:gd name="T9" fmla="*/ 156 h 4377"/>
                <a:gd name="T10" fmla="*/ 3454 w 5988"/>
                <a:gd name="T11" fmla="*/ 88 h 4377"/>
                <a:gd name="T12" fmla="*/ 3304 w 5988"/>
                <a:gd name="T13" fmla="*/ 39 h 4377"/>
                <a:gd name="T14" fmla="*/ 3150 w 5988"/>
                <a:gd name="T15" fmla="*/ 10 h 4377"/>
                <a:gd name="T16" fmla="*/ 2994 w 5988"/>
                <a:gd name="T17" fmla="*/ 0 h 4377"/>
                <a:gd name="T18" fmla="*/ 2838 w 5988"/>
                <a:gd name="T19" fmla="*/ 10 h 4377"/>
                <a:gd name="T20" fmla="*/ 2684 w 5988"/>
                <a:gd name="T21" fmla="*/ 39 h 4377"/>
                <a:gd name="T22" fmla="*/ 2534 w 5988"/>
                <a:gd name="T23" fmla="*/ 88 h 4377"/>
                <a:gd name="T24" fmla="*/ 2391 w 5988"/>
                <a:gd name="T25" fmla="*/ 156 h 4377"/>
                <a:gd name="T26" fmla="*/ 2255 w 5988"/>
                <a:gd name="T27" fmla="*/ 244 h 4377"/>
                <a:gd name="T28" fmla="*/ 2131 w 5988"/>
                <a:gd name="T29" fmla="*/ 350 h 4377"/>
                <a:gd name="T30" fmla="*/ 2019 w 5988"/>
                <a:gd name="T31" fmla="*/ 476 h 4377"/>
                <a:gd name="T32" fmla="*/ 1921 w 5988"/>
                <a:gd name="T33" fmla="*/ 622 h 4377"/>
                <a:gd name="T34" fmla="*/ 33 w 5988"/>
                <a:gd name="T35" fmla="*/ 3906 h 4377"/>
                <a:gd name="T36" fmla="*/ 16 w 5988"/>
                <a:gd name="T37" fmla="*/ 3948 h 4377"/>
                <a:gd name="T38" fmla="*/ 6 w 5988"/>
                <a:gd name="T39" fmla="*/ 3991 h 4377"/>
                <a:gd name="T40" fmla="*/ 0 w 5988"/>
                <a:gd name="T41" fmla="*/ 4033 h 4377"/>
                <a:gd name="T42" fmla="*/ 1 w 5988"/>
                <a:gd name="T43" fmla="*/ 4076 h 4377"/>
                <a:gd name="T44" fmla="*/ 8 w 5988"/>
                <a:gd name="T45" fmla="*/ 4117 h 4377"/>
                <a:gd name="T46" fmla="*/ 19 w 5988"/>
                <a:gd name="T47" fmla="*/ 4157 h 4377"/>
                <a:gd name="T48" fmla="*/ 34 w 5988"/>
                <a:gd name="T49" fmla="*/ 4194 h 4377"/>
                <a:gd name="T50" fmla="*/ 54 w 5988"/>
                <a:gd name="T51" fmla="*/ 4230 h 4377"/>
                <a:gd name="T52" fmla="*/ 80 w 5988"/>
                <a:gd name="T53" fmla="*/ 4263 h 4377"/>
                <a:gd name="T54" fmla="*/ 109 w 5988"/>
                <a:gd name="T55" fmla="*/ 4293 h 4377"/>
                <a:gd name="T56" fmla="*/ 141 w 5988"/>
                <a:gd name="T57" fmla="*/ 4319 h 4377"/>
                <a:gd name="T58" fmla="*/ 177 w 5988"/>
                <a:gd name="T59" fmla="*/ 4341 h 4377"/>
                <a:gd name="T60" fmla="*/ 217 w 5988"/>
                <a:gd name="T61" fmla="*/ 4358 h 4377"/>
                <a:gd name="T62" fmla="*/ 258 w 5988"/>
                <a:gd name="T63" fmla="*/ 4369 h 4377"/>
                <a:gd name="T64" fmla="*/ 303 w 5988"/>
                <a:gd name="T65" fmla="*/ 4376 h 4377"/>
                <a:gd name="T66" fmla="*/ 5661 w 5988"/>
                <a:gd name="T67" fmla="*/ 4377 h 4377"/>
                <a:gd name="T68" fmla="*/ 5707 w 5988"/>
                <a:gd name="T69" fmla="*/ 4373 h 4377"/>
                <a:gd name="T70" fmla="*/ 5751 w 5988"/>
                <a:gd name="T71" fmla="*/ 4364 h 4377"/>
                <a:gd name="T72" fmla="*/ 5792 w 5988"/>
                <a:gd name="T73" fmla="*/ 4350 h 4377"/>
                <a:gd name="T74" fmla="*/ 5829 w 5988"/>
                <a:gd name="T75" fmla="*/ 4330 h 4377"/>
                <a:gd name="T76" fmla="*/ 5863 w 5988"/>
                <a:gd name="T77" fmla="*/ 4307 h 4377"/>
                <a:gd name="T78" fmla="*/ 5894 w 5988"/>
                <a:gd name="T79" fmla="*/ 4278 h 4377"/>
                <a:gd name="T80" fmla="*/ 5921 w 5988"/>
                <a:gd name="T81" fmla="*/ 4248 h 4377"/>
                <a:gd name="T82" fmla="*/ 5944 w 5988"/>
                <a:gd name="T83" fmla="*/ 4213 h 4377"/>
                <a:gd name="T84" fmla="*/ 5962 w 5988"/>
                <a:gd name="T85" fmla="*/ 4176 h 4377"/>
                <a:gd name="T86" fmla="*/ 5975 w 5988"/>
                <a:gd name="T87" fmla="*/ 4137 h 4377"/>
                <a:gd name="T88" fmla="*/ 5984 w 5988"/>
                <a:gd name="T89" fmla="*/ 4096 h 4377"/>
                <a:gd name="T90" fmla="*/ 5988 w 5988"/>
                <a:gd name="T91" fmla="*/ 4054 h 4377"/>
                <a:gd name="T92" fmla="*/ 5985 w 5988"/>
                <a:gd name="T93" fmla="*/ 4011 h 4377"/>
                <a:gd name="T94" fmla="*/ 5978 w 5988"/>
                <a:gd name="T95" fmla="*/ 3969 h 4377"/>
                <a:gd name="T96" fmla="*/ 5964 w 5988"/>
                <a:gd name="T97" fmla="*/ 3926 h 4377"/>
                <a:gd name="T98" fmla="*/ 5944 w 5988"/>
                <a:gd name="T99" fmla="*/ 3885 h 4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88" h="4377">
                  <a:moveTo>
                    <a:pt x="5944" y="3885"/>
                  </a:moveTo>
                  <a:lnTo>
                    <a:pt x="4067" y="622"/>
                  </a:lnTo>
                  <a:lnTo>
                    <a:pt x="4020" y="546"/>
                  </a:lnTo>
                  <a:lnTo>
                    <a:pt x="3969" y="476"/>
                  </a:lnTo>
                  <a:lnTo>
                    <a:pt x="3915" y="410"/>
                  </a:lnTo>
                  <a:lnTo>
                    <a:pt x="3857" y="350"/>
                  </a:lnTo>
                  <a:lnTo>
                    <a:pt x="3796" y="294"/>
                  </a:lnTo>
                  <a:lnTo>
                    <a:pt x="3733" y="244"/>
                  </a:lnTo>
                  <a:lnTo>
                    <a:pt x="3667" y="196"/>
                  </a:lnTo>
                  <a:lnTo>
                    <a:pt x="3597" y="156"/>
                  </a:lnTo>
                  <a:lnTo>
                    <a:pt x="3527" y="119"/>
                  </a:lnTo>
                  <a:lnTo>
                    <a:pt x="3454" y="88"/>
                  </a:lnTo>
                  <a:lnTo>
                    <a:pt x="3379" y="60"/>
                  </a:lnTo>
                  <a:lnTo>
                    <a:pt x="3304" y="39"/>
                  </a:lnTo>
                  <a:lnTo>
                    <a:pt x="3227" y="21"/>
                  </a:lnTo>
                  <a:lnTo>
                    <a:pt x="3150" y="10"/>
                  </a:lnTo>
                  <a:lnTo>
                    <a:pt x="3072" y="2"/>
                  </a:lnTo>
                  <a:lnTo>
                    <a:pt x="2994" y="0"/>
                  </a:lnTo>
                  <a:lnTo>
                    <a:pt x="2916" y="2"/>
                  </a:lnTo>
                  <a:lnTo>
                    <a:pt x="2838" y="10"/>
                  </a:lnTo>
                  <a:lnTo>
                    <a:pt x="2761" y="21"/>
                  </a:lnTo>
                  <a:lnTo>
                    <a:pt x="2684" y="39"/>
                  </a:lnTo>
                  <a:lnTo>
                    <a:pt x="2608" y="60"/>
                  </a:lnTo>
                  <a:lnTo>
                    <a:pt x="2534" y="88"/>
                  </a:lnTo>
                  <a:lnTo>
                    <a:pt x="2461" y="119"/>
                  </a:lnTo>
                  <a:lnTo>
                    <a:pt x="2391" y="156"/>
                  </a:lnTo>
                  <a:lnTo>
                    <a:pt x="2321" y="196"/>
                  </a:lnTo>
                  <a:lnTo>
                    <a:pt x="2255" y="244"/>
                  </a:lnTo>
                  <a:lnTo>
                    <a:pt x="2191" y="294"/>
                  </a:lnTo>
                  <a:lnTo>
                    <a:pt x="2131" y="350"/>
                  </a:lnTo>
                  <a:lnTo>
                    <a:pt x="2073" y="410"/>
                  </a:lnTo>
                  <a:lnTo>
                    <a:pt x="2019" y="476"/>
                  </a:lnTo>
                  <a:lnTo>
                    <a:pt x="1968" y="546"/>
                  </a:lnTo>
                  <a:lnTo>
                    <a:pt x="1921" y="622"/>
                  </a:lnTo>
                  <a:lnTo>
                    <a:pt x="44" y="3885"/>
                  </a:lnTo>
                  <a:lnTo>
                    <a:pt x="33" y="3906"/>
                  </a:lnTo>
                  <a:lnTo>
                    <a:pt x="24" y="3926"/>
                  </a:lnTo>
                  <a:lnTo>
                    <a:pt x="16" y="3948"/>
                  </a:lnTo>
                  <a:lnTo>
                    <a:pt x="10" y="3969"/>
                  </a:lnTo>
                  <a:lnTo>
                    <a:pt x="6" y="3991"/>
                  </a:lnTo>
                  <a:lnTo>
                    <a:pt x="3" y="4011"/>
                  </a:lnTo>
                  <a:lnTo>
                    <a:pt x="0" y="4033"/>
                  </a:lnTo>
                  <a:lnTo>
                    <a:pt x="0" y="4054"/>
                  </a:lnTo>
                  <a:lnTo>
                    <a:pt x="1" y="4076"/>
                  </a:lnTo>
                  <a:lnTo>
                    <a:pt x="4" y="4096"/>
                  </a:lnTo>
                  <a:lnTo>
                    <a:pt x="8" y="4117"/>
                  </a:lnTo>
                  <a:lnTo>
                    <a:pt x="12" y="4137"/>
                  </a:lnTo>
                  <a:lnTo>
                    <a:pt x="19" y="4157"/>
                  </a:lnTo>
                  <a:lnTo>
                    <a:pt x="26" y="4176"/>
                  </a:lnTo>
                  <a:lnTo>
                    <a:pt x="34" y="4194"/>
                  </a:lnTo>
                  <a:lnTo>
                    <a:pt x="44" y="4213"/>
                  </a:lnTo>
                  <a:lnTo>
                    <a:pt x="54" y="4230"/>
                  </a:lnTo>
                  <a:lnTo>
                    <a:pt x="67" y="4248"/>
                  </a:lnTo>
                  <a:lnTo>
                    <a:pt x="80" y="4263"/>
                  </a:lnTo>
                  <a:lnTo>
                    <a:pt x="94" y="4278"/>
                  </a:lnTo>
                  <a:lnTo>
                    <a:pt x="109" y="4293"/>
                  </a:lnTo>
                  <a:lnTo>
                    <a:pt x="125" y="4307"/>
                  </a:lnTo>
                  <a:lnTo>
                    <a:pt x="141" y="4319"/>
                  </a:lnTo>
                  <a:lnTo>
                    <a:pt x="158" y="4330"/>
                  </a:lnTo>
                  <a:lnTo>
                    <a:pt x="177" y="4341"/>
                  </a:lnTo>
                  <a:lnTo>
                    <a:pt x="196" y="4350"/>
                  </a:lnTo>
                  <a:lnTo>
                    <a:pt x="217" y="4358"/>
                  </a:lnTo>
                  <a:lnTo>
                    <a:pt x="237" y="4364"/>
                  </a:lnTo>
                  <a:lnTo>
                    <a:pt x="258" y="4369"/>
                  </a:lnTo>
                  <a:lnTo>
                    <a:pt x="281" y="4373"/>
                  </a:lnTo>
                  <a:lnTo>
                    <a:pt x="303" y="4376"/>
                  </a:lnTo>
                  <a:lnTo>
                    <a:pt x="327" y="4377"/>
                  </a:lnTo>
                  <a:lnTo>
                    <a:pt x="5661" y="4377"/>
                  </a:lnTo>
                  <a:lnTo>
                    <a:pt x="5685" y="4376"/>
                  </a:lnTo>
                  <a:lnTo>
                    <a:pt x="5707" y="4373"/>
                  </a:lnTo>
                  <a:lnTo>
                    <a:pt x="5730" y="4369"/>
                  </a:lnTo>
                  <a:lnTo>
                    <a:pt x="5751" y="4364"/>
                  </a:lnTo>
                  <a:lnTo>
                    <a:pt x="5771" y="4358"/>
                  </a:lnTo>
                  <a:lnTo>
                    <a:pt x="5792" y="4350"/>
                  </a:lnTo>
                  <a:lnTo>
                    <a:pt x="5810" y="4341"/>
                  </a:lnTo>
                  <a:lnTo>
                    <a:pt x="5829" y="4330"/>
                  </a:lnTo>
                  <a:lnTo>
                    <a:pt x="5847" y="4319"/>
                  </a:lnTo>
                  <a:lnTo>
                    <a:pt x="5863" y="4307"/>
                  </a:lnTo>
                  <a:lnTo>
                    <a:pt x="5879" y="4293"/>
                  </a:lnTo>
                  <a:lnTo>
                    <a:pt x="5894" y="4278"/>
                  </a:lnTo>
                  <a:lnTo>
                    <a:pt x="5908" y="4263"/>
                  </a:lnTo>
                  <a:lnTo>
                    <a:pt x="5921" y="4248"/>
                  </a:lnTo>
                  <a:lnTo>
                    <a:pt x="5932" y="4230"/>
                  </a:lnTo>
                  <a:lnTo>
                    <a:pt x="5944" y="4213"/>
                  </a:lnTo>
                  <a:lnTo>
                    <a:pt x="5954" y="4194"/>
                  </a:lnTo>
                  <a:lnTo>
                    <a:pt x="5962" y="4176"/>
                  </a:lnTo>
                  <a:lnTo>
                    <a:pt x="5969" y="4157"/>
                  </a:lnTo>
                  <a:lnTo>
                    <a:pt x="5975" y="4137"/>
                  </a:lnTo>
                  <a:lnTo>
                    <a:pt x="5980" y="4117"/>
                  </a:lnTo>
                  <a:lnTo>
                    <a:pt x="5984" y="4096"/>
                  </a:lnTo>
                  <a:lnTo>
                    <a:pt x="5987" y="4076"/>
                  </a:lnTo>
                  <a:lnTo>
                    <a:pt x="5988" y="4054"/>
                  </a:lnTo>
                  <a:lnTo>
                    <a:pt x="5988" y="4033"/>
                  </a:lnTo>
                  <a:lnTo>
                    <a:pt x="5985" y="4011"/>
                  </a:lnTo>
                  <a:lnTo>
                    <a:pt x="5982" y="3991"/>
                  </a:lnTo>
                  <a:lnTo>
                    <a:pt x="5978" y="3969"/>
                  </a:lnTo>
                  <a:lnTo>
                    <a:pt x="5972" y="3948"/>
                  </a:lnTo>
                  <a:lnTo>
                    <a:pt x="5964" y="3926"/>
                  </a:lnTo>
                  <a:lnTo>
                    <a:pt x="5955" y="3906"/>
                  </a:lnTo>
                  <a:lnTo>
                    <a:pt x="5944" y="3885"/>
                  </a:lnTo>
                  <a:close/>
                </a:path>
              </a:pathLst>
            </a:custGeom>
            <a:solidFill>
              <a:schemeClr val="accent4"/>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9435365-CB5E-094F-9DFE-79B851461F38}"/>
                </a:ext>
              </a:extLst>
            </p:cNvPr>
            <p:cNvSpPr txBox="1"/>
            <p:nvPr/>
          </p:nvSpPr>
          <p:spPr>
            <a:xfrm>
              <a:off x="8411372" y="4731254"/>
              <a:ext cx="1409961"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Mentorship</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id="{F4C37E01-5650-714F-8300-DE72E2306630}"/>
                </a:ext>
              </a:extLst>
            </p:cNvPr>
            <p:cNvSpPr txBox="1"/>
            <p:nvPr/>
          </p:nvSpPr>
          <p:spPr>
            <a:xfrm>
              <a:off x="7593137" y="3231603"/>
              <a:ext cx="2879002"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Advocacy &amp; Skill Building</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235ED930-4873-7646-91B1-C1CD4EE2C3F7}"/>
                </a:ext>
              </a:extLst>
            </p:cNvPr>
            <p:cNvSpPr txBox="1"/>
            <p:nvPr/>
          </p:nvSpPr>
          <p:spPr>
            <a:xfrm>
              <a:off x="7593137" y="1704520"/>
              <a:ext cx="2879002"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Scholarship</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642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animBg="1"/>
      <p:bldP spid="63" grpId="0"/>
      <p:bldP spid="64"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Shape 111"/>
          <p:cNvSpPr/>
          <p:nvPr/>
        </p:nvSpPr>
        <p:spPr>
          <a:xfrm>
            <a:off x="668436" y="2384394"/>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5" name="Freeform 5"/>
          <p:cNvSpPr>
            <a:spLocks/>
          </p:cNvSpPr>
          <p:nvPr/>
        </p:nvSpPr>
        <p:spPr bwMode="auto">
          <a:xfrm>
            <a:off x="6251154" y="3200778"/>
            <a:ext cx="5358700" cy="1403751"/>
          </a:xfrm>
          <a:custGeom>
            <a:avLst/>
            <a:gdLst>
              <a:gd name="T0" fmla="*/ 14404 w 16308"/>
              <a:gd name="T1" fmla="*/ 260 h 4268"/>
              <a:gd name="T2" fmla="*/ 14372 w 16308"/>
              <a:gd name="T3" fmla="*/ 215 h 4268"/>
              <a:gd name="T4" fmla="*/ 14338 w 16308"/>
              <a:gd name="T5" fmla="*/ 174 h 4268"/>
              <a:gd name="T6" fmla="*/ 14299 w 16308"/>
              <a:gd name="T7" fmla="*/ 136 h 4268"/>
              <a:gd name="T8" fmla="*/ 14257 w 16308"/>
              <a:gd name="T9" fmla="*/ 102 h 4268"/>
              <a:gd name="T10" fmla="*/ 14212 w 16308"/>
              <a:gd name="T11" fmla="*/ 74 h 4268"/>
              <a:gd name="T12" fmla="*/ 14165 w 16308"/>
              <a:gd name="T13" fmla="*/ 49 h 4268"/>
              <a:gd name="T14" fmla="*/ 14115 w 16308"/>
              <a:gd name="T15" fmla="*/ 30 h 4268"/>
              <a:gd name="T16" fmla="*/ 14064 w 16308"/>
              <a:gd name="T17" fmla="*/ 14 h 4268"/>
              <a:gd name="T18" fmla="*/ 14011 w 16308"/>
              <a:gd name="T19" fmla="*/ 5 h 4268"/>
              <a:gd name="T20" fmla="*/ 13956 w 16308"/>
              <a:gd name="T21" fmla="*/ 0 h 4268"/>
              <a:gd name="T22" fmla="*/ 2352 w 16308"/>
              <a:gd name="T23" fmla="*/ 0 h 4268"/>
              <a:gd name="T24" fmla="*/ 2297 w 16308"/>
              <a:gd name="T25" fmla="*/ 5 h 4268"/>
              <a:gd name="T26" fmla="*/ 2244 w 16308"/>
              <a:gd name="T27" fmla="*/ 14 h 4268"/>
              <a:gd name="T28" fmla="*/ 2192 w 16308"/>
              <a:gd name="T29" fmla="*/ 30 h 4268"/>
              <a:gd name="T30" fmla="*/ 2143 w 16308"/>
              <a:gd name="T31" fmla="*/ 49 h 4268"/>
              <a:gd name="T32" fmla="*/ 2096 w 16308"/>
              <a:gd name="T33" fmla="*/ 74 h 4268"/>
              <a:gd name="T34" fmla="*/ 2051 w 16308"/>
              <a:gd name="T35" fmla="*/ 102 h 4268"/>
              <a:gd name="T36" fmla="*/ 2009 w 16308"/>
              <a:gd name="T37" fmla="*/ 136 h 4268"/>
              <a:gd name="T38" fmla="*/ 1970 w 16308"/>
              <a:gd name="T39" fmla="*/ 174 h 4268"/>
              <a:gd name="T40" fmla="*/ 1936 w 16308"/>
              <a:gd name="T41" fmla="*/ 215 h 4268"/>
              <a:gd name="T42" fmla="*/ 1904 w 16308"/>
              <a:gd name="T43" fmla="*/ 260 h 4268"/>
              <a:gd name="T44" fmla="*/ 56 w 16308"/>
              <a:gd name="T45" fmla="*/ 3476 h 4268"/>
              <a:gd name="T46" fmla="*/ 16 w 16308"/>
              <a:gd name="T47" fmla="*/ 3582 h 4268"/>
              <a:gd name="T48" fmla="*/ 0 w 16308"/>
              <a:gd name="T49" fmla="*/ 3690 h 4268"/>
              <a:gd name="T50" fmla="*/ 6 w 16308"/>
              <a:gd name="T51" fmla="*/ 3796 h 4268"/>
              <a:gd name="T52" fmla="*/ 31 w 16308"/>
              <a:gd name="T53" fmla="*/ 3898 h 4268"/>
              <a:gd name="T54" fmla="*/ 74 w 16308"/>
              <a:gd name="T55" fmla="*/ 3993 h 4268"/>
              <a:gd name="T56" fmla="*/ 135 w 16308"/>
              <a:gd name="T57" fmla="*/ 4078 h 4268"/>
              <a:gd name="T58" fmla="*/ 210 w 16308"/>
              <a:gd name="T59" fmla="*/ 4150 h 4268"/>
              <a:gd name="T60" fmla="*/ 299 w 16308"/>
              <a:gd name="T61" fmla="*/ 4208 h 4268"/>
              <a:gd name="T62" fmla="*/ 400 w 16308"/>
              <a:gd name="T63" fmla="*/ 4248 h 4268"/>
              <a:gd name="T64" fmla="*/ 511 w 16308"/>
              <a:gd name="T65" fmla="*/ 4267 h 4268"/>
              <a:gd name="T66" fmla="*/ 15797 w 16308"/>
              <a:gd name="T67" fmla="*/ 4267 h 4268"/>
              <a:gd name="T68" fmla="*/ 15908 w 16308"/>
              <a:gd name="T69" fmla="*/ 4248 h 4268"/>
              <a:gd name="T70" fmla="*/ 16009 w 16308"/>
              <a:gd name="T71" fmla="*/ 4208 h 4268"/>
              <a:gd name="T72" fmla="*/ 16098 w 16308"/>
              <a:gd name="T73" fmla="*/ 4150 h 4268"/>
              <a:gd name="T74" fmla="*/ 16173 w 16308"/>
              <a:gd name="T75" fmla="*/ 4078 h 4268"/>
              <a:gd name="T76" fmla="*/ 16234 w 16308"/>
              <a:gd name="T77" fmla="*/ 3993 h 4268"/>
              <a:gd name="T78" fmla="*/ 16277 w 16308"/>
              <a:gd name="T79" fmla="*/ 3898 h 4268"/>
              <a:gd name="T80" fmla="*/ 16302 w 16308"/>
              <a:gd name="T81" fmla="*/ 3796 h 4268"/>
              <a:gd name="T82" fmla="*/ 16307 w 16308"/>
              <a:gd name="T83" fmla="*/ 3690 h 4268"/>
              <a:gd name="T84" fmla="*/ 16292 w 16308"/>
              <a:gd name="T85" fmla="*/ 3582 h 4268"/>
              <a:gd name="T86" fmla="*/ 16252 w 16308"/>
              <a:gd name="T87" fmla="*/ 3476 h 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08" h="4268">
                <a:moveTo>
                  <a:pt x="16234" y="3441"/>
                </a:moveTo>
                <a:lnTo>
                  <a:pt x="14413" y="275"/>
                </a:lnTo>
                <a:lnTo>
                  <a:pt x="14404" y="260"/>
                </a:lnTo>
                <a:lnTo>
                  <a:pt x="14394" y="245"/>
                </a:lnTo>
                <a:lnTo>
                  <a:pt x="14384" y="229"/>
                </a:lnTo>
                <a:lnTo>
                  <a:pt x="14372" y="215"/>
                </a:lnTo>
                <a:lnTo>
                  <a:pt x="14361" y="201"/>
                </a:lnTo>
                <a:lnTo>
                  <a:pt x="14350" y="187"/>
                </a:lnTo>
                <a:lnTo>
                  <a:pt x="14338" y="174"/>
                </a:lnTo>
                <a:lnTo>
                  <a:pt x="14325" y="161"/>
                </a:lnTo>
                <a:lnTo>
                  <a:pt x="14312" y="148"/>
                </a:lnTo>
                <a:lnTo>
                  <a:pt x="14299" y="136"/>
                </a:lnTo>
                <a:lnTo>
                  <a:pt x="14285" y="125"/>
                </a:lnTo>
                <a:lnTo>
                  <a:pt x="14272" y="114"/>
                </a:lnTo>
                <a:lnTo>
                  <a:pt x="14257" y="102"/>
                </a:lnTo>
                <a:lnTo>
                  <a:pt x="14242" y="93"/>
                </a:lnTo>
                <a:lnTo>
                  <a:pt x="14228" y="83"/>
                </a:lnTo>
                <a:lnTo>
                  <a:pt x="14212" y="74"/>
                </a:lnTo>
                <a:lnTo>
                  <a:pt x="14196" y="65"/>
                </a:lnTo>
                <a:lnTo>
                  <a:pt x="14181" y="57"/>
                </a:lnTo>
                <a:lnTo>
                  <a:pt x="14165" y="49"/>
                </a:lnTo>
                <a:lnTo>
                  <a:pt x="14148" y="42"/>
                </a:lnTo>
                <a:lnTo>
                  <a:pt x="14132" y="36"/>
                </a:lnTo>
                <a:lnTo>
                  <a:pt x="14115" y="30"/>
                </a:lnTo>
                <a:lnTo>
                  <a:pt x="14098" y="23"/>
                </a:lnTo>
                <a:lnTo>
                  <a:pt x="14081" y="19"/>
                </a:lnTo>
                <a:lnTo>
                  <a:pt x="14064" y="14"/>
                </a:lnTo>
                <a:lnTo>
                  <a:pt x="14046" y="11"/>
                </a:lnTo>
                <a:lnTo>
                  <a:pt x="14028" y="7"/>
                </a:lnTo>
                <a:lnTo>
                  <a:pt x="14011" y="5"/>
                </a:lnTo>
                <a:lnTo>
                  <a:pt x="13992" y="3"/>
                </a:lnTo>
                <a:lnTo>
                  <a:pt x="13974" y="1"/>
                </a:lnTo>
                <a:lnTo>
                  <a:pt x="13956" y="0"/>
                </a:lnTo>
                <a:lnTo>
                  <a:pt x="13937" y="0"/>
                </a:lnTo>
                <a:lnTo>
                  <a:pt x="2371" y="0"/>
                </a:lnTo>
                <a:lnTo>
                  <a:pt x="2352" y="0"/>
                </a:lnTo>
                <a:lnTo>
                  <a:pt x="2334" y="1"/>
                </a:lnTo>
                <a:lnTo>
                  <a:pt x="2316" y="3"/>
                </a:lnTo>
                <a:lnTo>
                  <a:pt x="2297" y="5"/>
                </a:lnTo>
                <a:lnTo>
                  <a:pt x="2280" y="7"/>
                </a:lnTo>
                <a:lnTo>
                  <a:pt x="2262" y="11"/>
                </a:lnTo>
                <a:lnTo>
                  <a:pt x="2244" y="14"/>
                </a:lnTo>
                <a:lnTo>
                  <a:pt x="2227" y="19"/>
                </a:lnTo>
                <a:lnTo>
                  <a:pt x="2210" y="23"/>
                </a:lnTo>
                <a:lnTo>
                  <a:pt x="2192" y="30"/>
                </a:lnTo>
                <a:lnTo>
                  <a:pt x="2176" y="36"/>
                </a:lnTo>
                <a:lnTo>
                  <a:pt x="2160" y="42"/>
                </a:lnTo>
                <a:lnTo>
                  <a:pt x="2143" y="49"/>
                </a:lnTo>
                <a:lnTo>
                  <a:pt x="2127" y="57"/>
                </a:lnTo>
                <a:lnTo>
                  <a:pt x="2111" y="65"/>
                </a:lnTo>
                <a:lnTo>
                  <a:pt x="2096" y="74"/>
                </a:lnTo>
                <a:lnTo>
                  <a:pt x="2080" y="83"/>
                </a:lnTo>
                <a:lnTo>
                  <a:pt x="2066" y="93"/>
                </a:lnTo>
                <a:lnTo>
                  <a:pt x="2051" y="102"/>
                </a:lnTo>
                <a:lnTo>
                  <a:pt x="2036" y="114"/>
                </a:lnTo>
                <a:lnTo>
                  <a:pt x="2023" y="125"/>
                </a:lnTo>
                <a:lnTo>
                  <a:pt x="2009" y="136"/>
                </a:lnTo>
                <a:lnTo>
                  <a:pt x="1996" y="148"/>
                </a:lnTo>
                <a:lnTo>
                  <a:pt x="1983" y="161"/>
                </a:lnTo>
                <a:lnTo>
                  <a:pt x="1970" y="174"/>
                </a:lnTo>
                <a:lnTo>
                  <a:pt x="1958" y="187"/>
                </a:lnTo>
                <a:lnTo>
                  <a:pt x="1947" y="201"/>
                </a:lnTo>
                <a:lnTo>
                  <a:pt x="1936" y="215"/>
                </a:lnTo>
                <a:lnTo>
                  <a:pt x="1924" y="229"/>
                </a:lnTo>
                <a:lnTo>
                  <a:pt x="1914" y="245"/>
                </a:lnTo>
                <a:lnTo>
                  <a:pt x="1904" y="260"/>
                </a:lnTo>
                <a:lnTo>
                  <a:pt x="1895" y="275"/>
                </a:lnTo>
                <a:lnTo>
                  <a:pt x="74" y="3441"/>
                </a:lnTo>
                <a:lnTo>
                  <a:pt x="56" y="3476"/>
                </a:lnTo>
                <a:lnTo>
                  <a:pt x="40" y="3511"/>
                </a:lnTo>
                <a:lnTo>
                  <a:pt x="28" y="3547"/>
                </a:lnTo>
                <a:lnTo>
                  <a:pt x="16" y="3582"/>
                </a:lnTo>
                <a:lnTo>
                  <a:pt x="9" y="3618"/>
                </a:lnTo>
                <a:lnTo>
                  <a:pt x="3" y="3654"/>
                </a:lnTo>
                <a:lnTo>
                  <a:pt x="0" y="3690"/>
                </a:lnTo>
                <a:lnTo>
                  <a:pt x="0" y="3726"/>
                </a:lnTo>
                <a:lnTo>
                  <a:pt x="2" y="3760"/>
                </a:lnTo>
                <a:lnTo>
                  <a:pt x="6" y="3796"/>
                </a:lnTo>
                <a:lnTo>
                  <a:pt x="12" y="3830"/>
                </a:lnTo>
                <a:lnTo>
                  <a:pt x="20" y="3865"/>
                </a:lnTo>
                <a:lnTo>
                  <a:pt x="31" y="3898"/>
                </a:lnTo>
                <a:lnTo>
                  <a:pt x="44" y="3930"/>
                </a:lnTo>
                <a:lnTo>
                  <a:pt x="58" y="3962"/>
                </a:lnTo>
                <a:lnTo>
                  <a:pt x="74" y="3993"/>
                </a:lnTo>
                <a:lnTo>
                  <a:pt x="93" y="4022"/>
                </a:lnTo>
                <a:lnTo>
                  <a:pt x="112" y="4050"/>
                </a:lnTo>
                <a:lnTo>
                  <a:pt x="135" y="4078"/>
                </a:lnTo>
                <a:lnTo>
                  <a:pt x="158" y="4103"/>
                </a:lnTo>
                <a:lnTo>
                  <a:pt x="182" y="4128"/>
                </a:lnTo>
                <a:lnTo>
                  <a:pt x="210" y="4150"/>
                </a:lnTo>
                <a:lnTo>
                  <a:pt x="237" y="4172"/>
                </a:lnTo>
                <a:lnTo>
                  <a:pt x="267" y="4190"/>
                </a:lnTo>
                <a:lnTo>
                  <a:pt x="299" y="4208"/>
                </a:lnTo>
                <a:lnTo>
                  <a:pt x="330" y="4223"/>
                </a:lnTo>
                <a:lnTo>
                  <a:pt x="364" y="4236"/>
                </a:lnTo>
                <a:lnTo>
                  <a:pt x="400" y="4248"/>
                </a:lnTo>
                <a:lnTo>
                  <a:pt x="435" y="4257"/>
                </a:lnTo>
                <a:lnTo>
                  <a:pt x="472" y="4263"/>
                </a:lnTo>
                <a:lnTo>
                  <a:pt x="511" y="4267"/>
                </a:lnTo>
                <a:lnTo>
                  <a:pt x="549" y="4268"/>
                </a:lnTo>
                <a:lnTo>
                  <a:pt x="15759" y="4268"/>
                </a:lnTo>
                <a:lnTo>
                  <a:pt x="15797" y="4267"/>
                </a:lnTo>
                <a:lnTo>
                  <a:pt x="15836" y="4263"/>
                </a:lnTo>
                <a:lnTo>
                  <a:pt x="15873" y="4257"/>
                </a:lnTo>
                <a:lnTo>
                  <a:pt x="15908" y="4248"/>
                </a:lnTo>
                <a:lnTo>
                  <a:pt x="15943" y="4236"/>
                </a:lnTo>
                <a:lnTo>
                  <a:pt x="15977" y="4223"/>
                </a:lnTo>
                <a:lnTo>
                  <a:pt x="16009" y="4208"/>
                </a:lnTo>
                <a:lnTo>
                  <a:pt x="16041" y="4190"/>
                </a:lnTo>
                <a:lnTo>
                  <a:pt x="16071" y="4172"/>
                </a:lnTo>
                <a:lnTo>
                  <a:pt x="16098" y="4150"/>
                </a:lnTo>
                <a:lnTo>
                  <a:pt x="16125" y="4128"/>
                </a:lnTo>
                <a:lnTo>
                  <a:pt x="16150" y="4103"/>
                </a:lnTo>
                <a:lnTo>
                  <a:pt x="16173" y="4078"/>
                </a:lnTo>
                <a:lnTo>
                  <a:pt x="16196" y="4050"/>
                </a:lnTo>
                <a:lnTo>
                  <a:pt x="16215" y="4022"/>
                </a:lnTo>
                <a:lnTo>
                  <a:pt x="16234" y="3993"/>
                </a:lnTo>
                <a:lnTo>
                  <a:pt x="16250" y="3962"/>
                </a:lnTo>
                <a:lnTo>
                  <a:pt x="16264" y="3930"/>
                </a:lnTo>
                <a:lnTo>
                  <a:pt x="16277" y="3898"/>
                </a:lnTo>
                <a:lnTo>
                  <a:pt x="16288" y="3865"/>
                </a:lnTo>
                <a:lnTo>
                  <a:pt x="16296" y="3830"/>
                </a:lnTo>
                <a:lnTo>
                  <a:pt x="16302" y="3796"/>
                </a:lnTo>
                <a:lnTo>
                  <a:pt x="16306" y="3760"/>
                </a:lnTo>
                <a:lnTo>
                  <a:pt x="16308" y="3726"/>
                </a:lnTo>
                <a:lnTo>
                  <a:pt x="16307" y="3690"/>
                </a:lnTo>
                <a:lnTo>
                  <a:pt x="16305" y="3654"/>
                </a:lnTo>
                <a:lnTo>
                  <a:pt x="16299" y="3618"/>
                </a:lnTo>
                <a:lnTo>
                  <a:pt x="16292" y="3582"/>
                </a:lnTo>
                <a:lnTo>
                  <a:pt x="16280" y="3547"/>
                </a:lnTo>
                <a:lnTo>
                  <a:pt x="16268" y="3511"/>
                </a:lnTo>
                <a:lnTo>
                  <a:pt x="16252" y="3476"/>
                </a:lnTo>
                <a:lnTo>
                  <a:pt x="16234" y="3441"/>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6" name="Freeform 6"/>
          <p:cNvSpPr>
            <a:spLocks/>
          </p:cNvSpPr>
          <p:nvPr/>
        </p:nvSpPr>
        <p:spPr bwMode="auto">
          <a:xfrm>
            <a:off x="7091038" y="1706336"/>
            <a:ext cx="3678930" cy="1352491"/>
          </a:xfrm>
          <a:custGeom>
            <a:avLst/>
            <a:gdLst>
              <a:gd name="T0" fmla="*/ 10862 w 11190"/>
              <a:gd name="T1" fmla="*/ 4123 h 4124"/>
              <a:gd name="T2" fmla="*/ 10934 w 11190"/>
              <a:gd name="T3" fmla="*/ 4111 h 4124"/>
              <a:gd name="T4" fmla="*/ 10998 w 11190"/>
              <a:gd name="T5" fmla="*/ 4086 h 4124"/>
              <a:gd name="T6" fmla="*/ 11055 w 11190"/>
              <a:gd name="T7" fmla="*/ 4048 h 4124"/>
              <a:gd name="T8" fmla="*/ 11104 w 11190"/>
              <a:gd name="T9" fmla="*/ 4002 h 4124"/>
              <a:gd name="T10" fmla="*/ 11142 w 11190"/>
              <a:gd name="T11" fmla="*/ 3947 h 4124"/>
              <a:gd name="T12" fmla="*/ 11170 w 11190"/>
              <a:gd name="T13" fmla="*/ 3887 h 4124"/>
              <a:gd name="T14" fmla="*/ 11187 w 11190"/>
              <a:gd name="T15" fmla="*/ 3821 h 4124"/>
              <a:gd name="T16" fmla="*/ 11190 w 11190"/>
              <a:gd name="T17" fmla="*/ 3754 h 4124"/>
              <a:gd name="T18" fmla="*/ 11179 w 11190"/>
              <a:gd name="T19" fmla="*/ 3684 h 4124"/>
              <a:gd name="T20" fmla="*/ 11154 w 11190"/>
              <a:gd name="T21" fmla="*/ 3617 h 4124"/>
              <a:gd name="T22" fmla="*/ 9418 w 11190"/>
              <a:gd name="T23" fmla="*/ 597 h 4124"/>
              <a:gd name="T24" fmla="*/ 9347 w 11190"/>
              <a:gd name="T25" fmla="*/ 494 h 4124"/>
              <a:gd name="T26" fmla="*/ 9266 w 11190"/>
              <a:gd name="T27" fmla="*/ 399 h 4124"/>
              <a:gd name="T28" fmla="*/ 9178 w 11190"/>
              <a:gd name="T29" fmla="*/ 313 h 4124"/>
              <a:gd name="T30" fmla="*/ 9081 w 11190"/>
              <a:gd name="T31" fmla="*/ 237 h 4124"/>
              <a:gd name="T32" fmla="*/ 8978 w 11190"/>
              <a:gd name="T33" fmla="*/ 170 h 4124"/>
              <a:gd name="T34" fmla="*/ 8869 w 11190"/>
              <a:gd name="T35" fmla="*/ 114 h 4124"/>
              <a:gd name="T36" fmla="*/ 8755 w 11190"/>
              <a:gd name="T37" fmla="*/ 68 h 4124"/>
              <a:gd name="T38" fmla="*/ 8636 w 11190"/>
              <a:gd name="T39" fmla="*/ 34 h 4124"/>
              <a:gd name="T40" fmla="*/ 8514 w 11190"/>
              <a:gd name="T41" fmla="*/ 12 h 4124"/>
              <a:gd name="T42" fmla="*/ 8389 w 11190"/>
              <a:gd name="T43" fmla="*/ 0 h 4124"/>
              <a:gd name="T44" fmla="*/ 2801 w 11190"/>
              <a:gd name="T45" fmla="*/ 0 h 4124"/>
              <a:gd name="T46" fmla="*/ 2676 w 11190"/>
              <a:gd name="T47" fmla="*/ 12 h 4124"/>
              <a:gd name="T48" fmla="*/ 2554 w 11190"/>
              <a:gd name="T49" fmla="*/ 34 h 4124"/>
              <a:gd name="T50" fmla="*/ 2435 w 11190"/>
              <a:gd name="T51" fmla="*/ 68 h 4124"/>
              <a:gd name="T52" fmla="*/ 2321 w 11190"/>
              <a:gd name="T53" fmla="*/ 114 h 4124"/>
              <a:gd name="T54" fmla="*/ 2212 w 11190"/>
              <a:gd name="T55" fmla="*/ 170 h 4124"/>
              <a:gd name="T56" fmla="*/ 2109 w 11190"/>
              <a:gd name="T57" fmla="*/ 237 h 4124"/>
              <a:gd name="T58" fmla="*/ 2012 w 11190"/>
              <a:gd name="T59" fmla="*/ 313 h 4124"/>
              <a:gd name="T60" fmla="*/ 1924 w 11190"/>
              <a:gd name="T61" fmla="*/ 399 h 4124"/>
              <a:gd name="T62" fmla="*/ 1843 w 11190"/>
              <a:gd name="T63" fmla="*/ 494 h 4124"/>
              <a:gd name="T64" fmla="*/ 1772 w 11190"/>
              <a:gd name="T65" fmla="*/ 597 h 4124"/>
              <a:gd name="T66" fmla="*/ 36 w 11190"/>
              <a:gd name="T67" fmla="*/ 3617 h 4124"/>
              <a:gd name="T68" fmla="*/ 11 w 11190"/>
              <a:gd name="T69" fmla="*/ 3684 h 4124"/>
              <a:gd name="T70" fmla="*/ 0 w 11190"/>
              <a:gd name="T71" fmla="*/ 3754 h 4124"/>
              <a:gd name="T72" fmla="*/ 3 w 11190"/>
              <a:gd name="T73" fmla="*/ 3821 h 4124"/>
              <a:gd name="T74" fmla="*/ 20 w 11190"/>
              <a:gd name="T75" fmla="*/ 3887 h 4124"/>
              <a:gd name="T76" fmla="*/ 47 w 11190"/>
              <a:gd name="T77" fmla="*/ 3947 h 4124"/>
              <a:gd name="T78" fmla="*/ 86 w 11190"/>
              <a:gd name="T79" fmla="*/ 4002 h 4124"/>
              <a:gd name="T80" fmla="*/ 135 w 11190"/>
              <a:gd name="T81" fmla="*/ 4048 h 4124"/>
              <a:gd name="T82" fmla="*/ 191 w 11190"/>
              <a:gd name="T83" fmla="*/ 4086 h 4124"/>
              <a:gd name="T84" fmla="*/ 256 w 11190"/>
              <a:gd name="T85" fmla="*/ 4111 h 4124"/>
              <a:gd name="T86" fmla="*/ 328 w 11190"/>
              <a:gd name="T87" fmla="*/ 4123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90" h="4124">
                <a:moveTo>
                  <a:pt x="353" y="4124"/>
                </a:moveTo>
                <a:lnTo>
                  <a:pt x="10837" y="4124"/>
                </a:lnTo>
                <a:lnTo>
                  <a:pt x="10862" y="4123"/>
                </a:lnTo>
                <a:lnTo>
                  <a:pt x="10887" y="4121"/>
                </a:lnTo>
                <a:lnTo>
                  <a:pt x="10910" y="4117"/>
                </a:lnTo>
                <a:lnTo>
                  <a:pt x="10934" y="4111"/>
                </a:lnTo>
                <a:lnTo>
                  <a:pt x="10956" y="4105"/>
                </a:lnTo>
                <a:lnTo>
                  <a:pt x="10978" y="4095"/>
                </a:lnTo>
                <a:lnTo>
                  <a:pt x="10998" y="4086"/>
                </a:lnTo>
                <a:lnTo>
                  <a:pt x="11018" y="4075"/>
                </a:lnTo>
                <a:lnTo>
                  <a:pt x="11038" y="4063"/>
                </a:lnTo>
                <a:lnTo>
                  <a:pt x="11055" y="4048"/>
                </a:lnTo>
                <a:lnTo>
                  <a:pt x="11072" y="4034"/>
                </a:lnTo>
                <a:lnTo>
                  <a:pt x="11089" y="4019"/>
                </a:lnTo>
                <a:lnTo>
                  <a:pt x="11104" y="4002"/>
                </a:lnTo>
                <a:lnTo>
                  <a:pt x="11117" y="3985"/>
                </a:lnTo>
                <a:lnTo>
                  <a:pt x="11131" y="3967"/>
                </a:lnTo>
                <a:lnTo>
                  <a:pt x="11142" y="3947"/>
                </a:lnTo>
                <a:lnTo>
                  <a:pt x="11153" y="3928"/>
                </a:lnTo>
                <a:lnTo>
                  <a:pt x="11162" y="3907"/>
                </a:lnTo>
                <a:lnTo>
                  <a:pt x="11170" y="3887"/>
                </a:lnTo>
                <a:lnTo>
                  <a:pt x="11176" y="3865"/>
                </a:lnTo>
                <a:lnTo>
                  <a:pt x="11183" y="3844"/>
                </a:lnTo>
                <a:lnTo>
                  <a:pt x="11187" y="3821"/>
                </a:lnTo>
                <a:lnTo>
                  <a:pt x="11189" y="3799"/>
                </a:lnTo>
                <a:lnTo>
                  <a:pt x="11190" y="3776"/>
                </a:lnTo>
                <a:lnTo>
                  <a:pt x="11190" y="3754"/>
                </a:lnTo>
                <a:lnTo>
                  <a:pt x="11188" y="3730"/>
                </a:lnTo>
                <a:lnTo>
                  <a:pt x="11185" y="3708"/>
                </a:lnTo>
                <a:lnTo>
                  <a:pt x="11179" y="3684"/>
                </a:lnTo>
                <a:lnTo>
                  <a:pt x="11172" y="3662"/>
                </a:lnTo>
                <a:lnTo>
                  <a:pt x="11164" y="3639"/>
                </a:lnTo>
                <a:lnTo>
                  <a:pt x="11154" y="3617"/>
                </a:lnTo>
                <a:lnTo>
                  <a:pt x="11143" y="3594"/>
                </a:lnTo>
                <a:lnTo>
                  <a:pt x="9440" y="634"/>
                </a:lnTo>
                <a:lnTo>
                  <a:pt x="9418" y="597"/>
                </a:lnTo>
                <a:lnTo>
                  <a:pt x="9396" y="562"/>
                </a:lnTo>
                <a:lnTo>
                  <a:pt x="9371" y="527"/>
                </a:lnTo>
                <a:lnTo>
                  <a:pt x="9347" y="494"/>
                </a:lnTo>
                <a:lnTo>
                  <a:pt x="9320" y="461"/>
                </a:lnTo>
                <a:lnTo>
                  <a:pt x="9294" y="430"/>
                </a:lnTo>
                <a:lnTo>
                  <a:pt x="9266" y="399"/>
                </a:lnTo>
                <a:lnTo>
                  <a:pt x="9238" y="370"/>
                </a:lnTo>
                <a:lnTo>
                  <a:pt x="9207" y="341"/>
                </a:lnTo>
                <a:lnTo>
                  <a:pt x="9178" y="313"/>
                </a:lnTo>
                <a:lnTo>
                  <a:pt x="9146" y="287"/>
                </a:lnTo>
                <a:lnTo>
                  <a:pt x="9113" y="261"/>
                </a:lnTo>
                <a:lnTo>
                  <a:pt x="9081" y="237"/>
                </a:lnTo>
                <a:lnTo>
                  <a:pt x="9047" y="213"/>
                </a:lnTo>
                <a:lnTo>
                  <a:pt x="9013" y="191"/>
                </a:lnTo>
                <a:lnTo>
                  <a:pt x="8978" y="170"/>
                </a:lnTo>
                <a:lnTo>
                  <a:pt x="8942" y="150"/>
                </a:lnTo>
                <a:lnTo>
                  <a:pt x="8906" y="131"/>
                </a:lnTo>
                <a:lnTo>
                  <a:pt x="8869" y="114"/>
                </a:lnTo>
                <a:lnTo>
                  <a:pt x="8831" y="98"/>
                </a:lnTo>
                <a:lnTo>
                  <a:pt x="8793" y="82"/>
                </a:lnTo>
                <a:lnTo>
                  <a:pt x="8755" y="68"/>
                </a:lnTo>
                <a:lnTo>
                  <a:pt x="8716" y="56"/>
                </a:lnTo>
                <a:lnTo>
                  <a:pt x="8676" y="44"/>
                </a:lnTo>
                <a:lnTo>
                  <a:pt x="8636" y="34"/>
                </a:lnTo>
                <a:lnTo>
                  <a:pt x="8596" y="25"/>
                </a:lnTo>
                <a:lnTo>
                  <a:pt x="8555" y="18"/>
                </a:lnTo>
                <a:lnTo>
                  <a:pt x="8514" y="12"/>
                </a:lnTo>
                <a:lnTo>
                  <a:pt x="8472" y="6"/>
                </a:lnTo>
                <a:lnTo>
                  <a:pt x="8431" y="2"/>
                </a:lnTo>
                <a:lnTo>
                  <a:pt x="8389" y="0"/>
                </a:lnTo>
                <a:lnTo>
                  <a:pt x="8347" y="0"/>
                </a:lnTo>
                <a:lnTo>
                  <a:pt x="2843" y="0"/>
                </a:lnTo>
                <a:lnTo>
                  <a:pt x="2801" y="0"/>
                </a:lnTo>
                <a:lnTo>
                  <a:pt x="2759" y="2"/>
                </a:lnTo>
                <a:lnTo>
                  <a:pt x="2718" y="6"/>
                </a:lnTo>
                <a:lnTo>
                  <a:pt x="2676" y="12"/>
                </a:lnTo>
                <a:lnTo>
                  <a:pt x="2635" y="18"/>
                </a:lnTo>
                <a:lnTo>
                  <a:pt x="2594" y="25"/>
                </a:lnTo>
                <a:lnTo>
                  <a:pt x="2554" y="34"/>
                </a:lnTo>
                <a:lnTo>
                  <a:pt x="2514" y="44"/>
                </a:lnTo>
                <a:lnTo>
                  <a:pt x="2474" y="56"/>
                </a:lnTo>
                <a:lnTo>
                  <a:pt x="2435" y="68"/>
                </a:lnTo>
                <a:lnTo>
                  <a:pt x="2397" y="82"/>
                </a:lnTo>
                <a:lnTo>
                  <a:pt x="2359" y="98"/>
                </a:lnTo>
                <a:lnTo>
                  <a:pt x="2321" y="114"/>
                </a:lnTo>
                <a:lnTo>
                  <a:pt x="2284" y="131"/>
                </a:lnTo>
                <a:lnTo>
                  <a:pt x="2248" y="150"/>
                </a:lnTo>
                <a:lnTo>
                  <a:pt x="2212" y="170"/>
                </a:lnTo>
                <a:lnTo>
                  <a:pt x="2177" y="191"/>
                </a:lnTo>
                <a:lnTo>
                  <a:pt x="2143" y="213"/>
                </a:lnTo>
                <a:lnTo>
                  <a:pt x="2109" y="237"/>
                </a:lnTo>
                <a:lnTo>
                  <a:pt x="2077" y="261"/>
                </a:lnTo>
                <a:lnTo>
                  <a:pt x="2044" y="287"/>
                </a:lnTo>
                <a:lnTo>
                  <a:pt x="2012" y="313"/>
                </a:lnTo>
                <a:lnTo>
                  <a:pt x="1982" y="341"/>
                </a:lnTo>
                <a:lnTo>
                  <a:pt x="1952" y="370"/>
                </a:lnTo>
                <a:lnTo>
                  <a:pt x="1924" y="399"/>
                </a:lnTo>
                <a:lnTo>
                  <a:pt x="1896" y="430"/>
                </a:lnTo>
                <a:lnTo>
                  <a:pt x="1869" y="461"/>
                </a:lnTo>
                <a:lnTo>
                  <a:pt x="1843" y="494"/>
                </a:lnTo>
                <a:lnTo>
                  <a:pt x="1819" y="527"/>
                </a:lnTo>
                <a:lnTo>
                  <a:pt x="1794" y="562"/>
                </a:lnTo>
                <a:lnTo>
                  <a:pt x="1772" y="597"/>
                </a:lnTo>
                <a:lnTo>
                  <a:pt x="1750" y="634"/>
                </a:lnTo>
                <a:lnTo>
                  <a:pt x="47" y="3594"/>
                </a:lnTo>
                <a:lnTo>
                  <a:pt x="36" y="3617"/>
                </a:lnTo>
                <a:lnTo>
                  <a:pt x="26" y="3639"/>
                </a:lnTo>
                <a:lnTo>
                  <a:pt x="18" y="3662"/>
                </a:lnTo>
                <a:lnTo>
                  <a:pt x="11" y="3684"/>
                </a:lnTo>
                <a:lnTo>
                  <a:pt x="5" y="3708"/>
                </a:lnTo>
                <a:lnTo>
                  <a:pt x="2" y="3730"/>
                </a:lnTo>
                <a:lnTo>
                  <a:pt x="0" y="3754"/>
                </a:lnTo>
                <a:lnTo>
                  <a:pt x="0" y="3776"/>
                </a:lnTo>
                <a:lnTo>
                  <a:pt x="1" y="3799"/>
                </a:lnTo>
                <a:lnTo>
                  <a:pt x="3" y="3821"/>
                </a:lnTo>
                <a:lnTo>
                  <a:pt x="7" y="3844"/>
                </a:lnTo>
                <a:lnTo>
                  <a:pt x="13" y="3865"/>
                </a:lnTo>
                <a:lnTo>
                  <a:pt x="20" y="3887"/>
                </a:lnTo>
                <a:lnTo>
                  <a:pt x="28" y="3907"/>
                </a:lnTo>
                <a:lnTo>
                  <a:pt x="37" y="3928"/>
                </a:lnTo>
                <a:lnTo>
                  <a:pt x="47" y="3947"/>
                </a:lnTo>
                <a:lnTo>
                  <a:pt x="59" y="3967"/>
                </a:lnTo>
                <a:lnTo>
                  <a:pt x="72" y="3985"/>
                </a:lnTo>
                <a:lnTo>
                  <a:pt x="86" y="4002"/>
                </a:lnTo>
                <a:lnTo>
                  <a:pt x="101" y="4019"/>
                </a:lnTo>
                <a:lnTo>
                  <a:pt x="118" y="4034"/>
                </a:lnTo>
                <a:lnTo>
                  <a:pt x="135" y="4048"/>
                </a:lnTo>
                <a:lnTo>
                  <a:pt x="152" y="4063"/>
                </a:lnTo>
                <a:lnTo>
                  <a:pt x="172" y="4075"/>
                </a:lnTo>
                <a:lnTo>
                  <a:pt x="191" y="4086"/>
                </a:lnTo>
                <a:lnTo>
                  <a:pt x="212" y="4095"/>
                </a:lnTo>
                <a:lnTo>
                  <a:pt x="234" y="4105"/>
                </a:lnTo>
                <a:lnTo>
                  <a:pt x="256" y="4111"/>
                </a:lnTo>
                <a:lnTo>
                  <a:pt x="280" y="4117"/>
                </a:lnTo>
                <a:lnTo>
                  <a:pt x="303" y="4121"/>
                </a:lnTo>
                <a:lnTo>
                  <a:pt x="328" y="4123"/>
                </a:lnTo>
                <a:lnTo>
                  <a:pt x="353" y="4124"/>
                </a:lnTo>
                <a:close/>
              </a:path>
            </a:pathLst>
          </a:custGeom>
          <a:solidFill>
            <a:schemeClr val="accent3"/>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7" name="Freeform 7"/>
          <p:cNvSpPr>
            <a:spLocks/>
          </p:cNvSpPr>
          <p:nvPr/>
        </p:nvSpPr>
        <p:spPr bwMode="auto">
          <a:xfrm>
            <a:off x="7946696" y="125144"/>
            <a:ext cx="1967616" cy="1439240"/>
          </a:xfrm>
          <a:custGeom>
            <a:avLst/>
            <a:gdLst>
              <a:gd name="T0" fmla="*/ 4067 w 5988"/>
              <a:gd name="T1" fmla="*/ 622 h 4377"/>
              <a:gd name="T2" fmla="*/ 3969 w 5988"/>
              <a:gd name="T3" fmla="*/ 476 h 4377"/>
              <a:gd name="T4" fmla="*/ 3857 w 5988"/>
              <a:gd name="T5" fmla="*/ 350 h 4377"/>
              <a:gd name="T6" fmla="*/ 3733 w 5988"/>
              <a:gd name="T7" fmla="*/ 244 h 4377"/>
              <a:gd name="T8" fmla="*/ 3597 w 5988"/>
              <a:gd name="T9" fmla="*/ 156 h 4377"/>
              <a:gd name="T10" fmla="*/ 3454 w 5988"/>
              <a:gd name="T11" fmla="*/ 88 h 4377"/>
              <a:gd name="T12" fmla="*/ 3304 w 5988"/>
              <a:gd name="T13" fmla="*/ 39 h 4377"/>
              <a:gd name="T14" fmla="*/ 3150 w 5988"/>
              <a:gd name="T15" fmla="*/ 10 h 4377"/>
              <a:gd name="T16" fmla="*/ 2994 w 5988"/>
              <a:gd name="T17" fmla="*/ 0 h 4377"/>
              <a:gd name="T18" fmla="*/ 2838 w 5988"/>
              <a:gd name="T19" fmla="*/ 10 h 4377"/>
              <a:gd name="T20" fmla="*/ 2684 w 5988"/>
              <a:gd name="T21" fmla="*/ 39 h 4377"/>
              <a:gd name="T22" fmla="*/ 2534 w 5988"/>
              <a:gd name="T23" fmla="*/ 88 h 4377"/>
              <a:gd name="T24" fmla="*/ 2391 w 5988"/>
              <a:gd name="T25" fmla="*/ 156 h 4377"/>
              <a:gd name="T26" fmla="*/ 2255 w 5988"/>
              <a:gd name="T27" fmla="*/ 244 h 4377"/>
              <a:gd name="T28" fmla="*/ 2131 w 5988"/>
              <a:gd name="T29" fmla="*/ 350 h 4377"/>
              <a:gd name="T30" fmla="*/ 2019 w 5988"/>
              <a:gd name="T31" fmla="*/ 476 h 4377"/>
              <a:gd name="T32" fmla="*/ 1921 w 5988"/>
              <a:gd name="T33" fmla="*/ 622 h 4377"/>
              <a:gd name="T34" fmla="*/ 33 w 5988"/>
              <a:gd name="T35" fmla="*/ 3906 h 4377"/>
              <a:gd name="T36" fmla="*/ 16 w 5988"/>
              <a:gd name="T37" fmla="*/ 3948 h 4377"/>
              <a:gd name="T38" fmla="*/ 6 w 5988"/>
              <a:gd name="T39" fmla="*/ 3991 h 4377"/>
              <a:gd name="T40" fmla="*/ 0 w 5988"/>
              <a:gd name="T41" fmla="*/ 4033 h 4377"/>
              <a:gd name="T42" fmla="*/ 1 w 5988"/>
              <a:gd name="T43" fmla="*/ 4076 h 4377"/>
              <a:gd name="T44" fmla="*/ 8 w 5988"/>
              <a:gd name="T45" fmla="*/ 4117 h 4377"/>
              <a:gd name="T46" fmla="*/ 19 w 5988"/>
              <a:gd name="T47" fmla="*/ 4157 h 4377"/>
              <a:gd name="T48" fmla="*/ 34 w 5988"/>
              <a:gd name="T49" fmla="*/ 4194 h 4377"/>
              <a:gd name="T50" fmla="*/ 54 w 5988"/>
              <a:gd name="T51" fmla="*/ 4230 h 4377"/>
              <a:gd name="T52" fmla="*/ 80 w 5988"/>
              <a:gd name="T53" fmla="*/ 4263 h 4377"/>
              <a:gd name="T54" fmla="*/ 109 w 5988"/>
              <a:gd name="T55" fmla="*/ 4293 h 4377"/>
              <a:gd name="T56" fmla="*/ 141 w 5988"/>
              <a:gd name="T57" fmla="*/ 4319 h 4377"/>
              <a:gd name="T58" fmla="*/ 177 w 5988"/>
              <a:gd name="T59" fmla="*/ 4341 h 4377"/>
              <a:gd name="T60" fmla="*/ 217 w 5988"/>
              <a:gd name="T61" fmla="*/ 4358 h 4377"/>
              <a:gd name="T62" fmla="*/ 258 w 5988"/>
              <a:gd name="T63" fmla="*/ 4369 h 4377"/>
              <a:gd name="T64" fmla="*/ 303 w 5988"/>
              <a:gd name="T65" fmla="*/ 4376 h 4377"/>
              <a:gd name="T66" fmla="*/ 5661 w 5988"/>
              <a:gd name="T67" fmla="*/ 4377 h 4377"/>
              <a:gd name="T68" fmla="*/ 5707 w 5988"/>
              <a:gd name="T69" fmla="*/ 4373 h 4377"/>
              <a:gd name="T70" fmla="*/ 5751 w 5988"/>
              <a:gd name="T71" fmla="*/ 4364 h 4377"/>
              <a:gd name="T72" fmla="*/ 5792 w 5988"/>
              <a:gd name="T73" fmla="*/ 4350 h 4377"/>
              <a:gd name="T74" fmla="*/ 5829 w 5988"/>
              <a:gd name="T75" fmla="*/ 4330 h 4377"/>
              <a:gd name="T76" fmla="*/ 5863 w 5988"/>
              <a:gd name="T77" fmla="*/ 4307 h 4377"/>
              <a:gd name="T78" fmla="*/ 5894 w 5988"/>
              <a:gd name="T79" fmla="*/ 4278 h 4377"/>
              <a:gd name="T80" fmla="*/ 5921 w 5988"/>
              <a:gd name="T81" fmla="*/ 4248 h 4377"/>
              <a:gd name="T82" fmla="*/ 5944 w 5988"/>
              <a:gd name="T83" fmla="*/ 4213 h 4377"/>
              <a:gd name="T84" fmla="*/ 5962 w 5988"/>
              <a:gd name="T85" fmla="*/ 4176 h 4377"/>
              <a:gd name="T86" fmla="*/ 5975 w 5988"/>
              <a:gd name="T87" fmla="*/ 4137 h 4377"/>
              <a:gd name="T88" fmla="*/ 5984 w 5988"/>
              <a:gd name="T89" fmla="*/ 4096 h 4377"/>
              <a:gd name="T90" fmla="*/ 5988 w 5988"/>
              <a:gd name="T91" fmla="*/ 4054 h 4377"/>
              <a:gd name="T92" fmla="*/ 5985 w 5988"/>
              <a:gd name="T93" fmla="*/ 4011 h 4377"/>
              <a:gd name="T94" fmla="*/ 5978 w 5988"/>
              <a:gd name="T95" fmla="*/ 3969 h 4377"/>
              <a:gd name="T96" fmla="*/ 5964 w 5988"/>
              <a:gd name="T97" fmla="*/ 3926 h 4377"/>
              <a:gd name="T98" fmla="*/ 5944 w 5988"/>
              <a:gd name="T99" fmla="*/ 3885 h 4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88" h="4377">
                <a:moveTo>
                  <a:pt x="5944" y="3885"/>
                </a:moveTo>
                <a:lnTo>
                  <a:pt x="4067" y="622"/>
                </a:lnTo>
                <a:lnTo>
                  <a:pt x="4020" y="546"/>
                </a:lnTo>
                <a:lnTo>
                  <a:pt x="3969" y="476"/>
                </a:lnTo>
                <a:lnTo>
                  <a:pt x="3915" y="410"/>
                </a:lnTo>
                <a:lnTo>
                  <a:pt x="3857" y="350"/>
                </a:lnTo>
                <a:lnTo>
                  <a:pt x="3796" y="294"/>
                </a:lnTo>
                <a:lnTo>
                  <a:pt x="3733" y="244"/>
                </a:lnTo>
                <a:lnTo>
                  <a:pt x="3667" y="196"/>
                </a:lnTo>
                <a:lnTo>
                  <a:pt x="3597" y="156"/>
                </a:lnTo>
                <a:lnTo>
                  <a:pt x="3527" y="119"/>
                </a:lnTo>
                <a:lnTo>
                  <a:pt x="3454" y="88"/>
                </a:lnTo>
                <a:lnTo>
                  <a:pt x="3379" y="60"/>
                </a:lnTo>
                <a:lnTo>
                  <a:pt x="3304" y="39"/>
                </a:lnTo>
                <a:lnTo>
                  <a:pt x="3227" y="21"/>
                </a:lnTo>
                <a:lnTo>
                  <a:pt x="3150" y="10"/>
                </a:lnTo>
                <a:lnTo>
                  <a:pt x="3072" y="2"/>
                </a:lnTo>
                <a:lnTo>
                  <a:pt x="2994" y="0"/>
                </a:lnTo>
                <a:lnTo>
                  <a:pt x="2916" y="2"/>
                </a:lnTo>
                <a:lnTo>
                  <a:pt x="2838" y="10"/>
                </a:lnTo>
                <a:lnTo>
                  <a:pt x="2761" y="21"/>
                </a:lnTo>
                <a:lnTo>
                  <a:pt x="2684" y="39"/>
                </a:lnTo>
                <a:lnTo>
                  <a:pt x="2608" y="60"/>
                </a:lnTo>
                <a:lnTo>
                  <a:pt x="2534" y="88"/>
                </a:lnTo>
                <a:lnTo>
                  <a:pt x="2461" y="119"/>
                </a:lnTo>
                <a:lnTo>
                  <a:pt x="2391" y="156"/>
                </a:lnTo>
                <a:lnTo>
                  <a:pt x="2321" y="196"/>
                </a:lnTo>
                <a:lnTo>
                  <a:pt x="2255" y="244"/>
                </a:lnTo>
                <a:lnTo>
                  <a:pt x="2191" y="294"/>
                </a:lnTo>
                <a:lnTo>
                  <a:pt x="2131" y="350"/>
                </a:lnTo>
                <a:lnTo>
                  <a:pt x="2073" y="410"/>
                </a:lnTo>
                <a:lnTo>
                  <a:pt x="2019" y="476"/>
                </a:lnTo>
                <a:lnTo>
                  <a:pt x="1968" y="546"/>
                </a:lnTo>
                <a:lnTo>
                  <a:pt x="1921" y="622"/>
                </a:lnTo>
                <a:lnTo>
                  <a:pt x="44" y="3885"/>
                </a:lnTo>
                <a:lnTo>
                  <a:pt x="33" y="3906"/>
                </a:lnTo>
                <a:lnTo>
                  <a:pt x="24" y="3926"/>
                </a:lnTo>
                <a:lnTo>
                  <a:pt x="16" y="3948"/>
                </a:lnTo>
                <a:lnTo>
                  <a:pt x="10" y="3969"/>
                </a:lnTo>
                <a:lnTo>
                  <a:pt x="6" y="3991"/>
                </a:lnTo>
                <a:lnTo>
                  <a:pt x="3" y="4011"/>
                </a:lnTo>
                <a:lnTo>
                  <a:pt x="0" y="4033"/>
                </a:lnTo>
                <a:lnTo>
                  <a:pt x="0" y="4054"/>
                </a:lnTo>
                <a:lnTo>
                  <a:pt x="1" y="4076"/>
                </a:lnTo>
                <a:lnTo>
                  <a:pt x="4" y="4096"/>
                </a:lnTo>
                <a:lnTo>
                  <a:pt x="8" y="4117"/>
                </a:lnTo>
                <a:lnTo>
                  <a:pt x="12" y="4137"/>
                </a:lnTo>
                <a:lnTo>
                  <a:pt x="19" y="4157"/>
                </a:lnTo>
                <a:lnTo>
                  <a:pt x="26" y="4176"/>
                </a:lnTo>
                <a:lnTo>
                  <a:pt x="34" y="4194"/>
                </a:lnTo>
                <a:lnTo>
                  <a:pt x="44" y="4213"/>
                </a:lnTo>
                <a:lnTo>
                  <a:pt x="54" y="4230"/>
                </a:lnTo>
                <a:lnTo>
                  <a:pt x="67" y="4248"/>
                </a:lnTo>
                <a:lnTo>
                  <a:pt x="80" y="4263"/>
                </a:lnTo>
                <a:lnTo>
                  <a:pt x="94" y="4278"/>
                </a:lnTo>
                <a:lnTo>
                  <a:pt x="109" y="4293"/>
                </a:lnTo>
                <a:lnTo>
                  <a:pt x="125" y="4307"/>
                </a:lnTo>
                <a:lnTo>
                  <a:pt x="141" y="4319"/>
                </a:lnTo>
                <a:lnTo>
                  <a:pt x="158" y="4330"/>
                </a:lnTo>
                <a:lnTo>
                  <a:pt x="177" y="4341"/>
                </a:lnTo>
                <a:lnTo>
                  <a:pt x="196" y="4350"/>
                </a:lnTo>
                <a:lnTo>
                  <a:pt x="217" y="4358"/>
                </a:lnTo>
                <a:lnTo>
                  <a:pt x="237" y="4364"/>
                </a:lnTo>
                <a:lnTo>
                  <a:pt x="258" y="4369"/>
                </a:lnTo>
                <a:lnTo>
                  <a:pt x="281" y="4373"/>
                </a:lnTo>
                <a:lnTo>
                  <a:pt x="303" y="4376"/>
                </a:lnTo>
                <a:lnTo>
                  <a:pt x="327" y="4377"/>
                </a:lnTo>
                <a:lnTo>
                  <a:pt x="5661" y="4377"/>
                </a:lnTo>
                <a:lnTo>
                  <a:pt x="5685" y="4376"/>
                </a:lnTo>
                <a:lnTo>
                  <a:pt x="5707" y="4373"/>
                </a:lnTo>
                <a:lnTo>
                  <a:pt x="5730" y="4369"/>
                </a:lnTo>
                <a:lnTo>
                  <a:pt x="5751" y="4364"/>
                </a:lnTo>
                <a:lnTo>
                  <a:pt x="5771" y="4358"/>
                </a:lnTo>
                <a:lnTo>
                  <a:pt x="5792" y="4350"/>
                </a:lnTo>
                <a:lnTo>
                  <a:pt x="5810" y="4341"/>
                </a:lnTo>
                <a:lnTo>
                  <a:pt x="5829" y="4330"/>
                </a:lnTo>
                <a:lnTo>
                  <a:pt x="5847" y="4319"/>
                </a:lnTo>
                <a:lnTo>
                  <a:pt x="5863" y="4307"/>
                </a:lnTo>
                <a:lnTo>
                  <a:pt x="5879" y="4293"/>
                </a:lnTo>
                <a:lnTo>
                  <a:pt x="5894" y="4278"/>
                </a:lnTo>
                <a:lnTo>
                  <a:pt x="5908" y="4263"/>
                </a:lnTo>
                <a:lnTo>
                  <a:pt x="5921" y="4248"/>
                </a:lnTo>
                <a:lnTo>
                  <a:pt x="5932" y="4230"/>
                </a:lnTo>
                <a:lnTo>
                  <a:pt x="5944" y="4213"/>
                </a:lnTo>
                <a:lnTo>
                  <a:pt x="5954" y="4194"/>
                </a:lnTo>
                <a:lnTo>
                  <a:pt x="5962" y="4176"/>
                </a:lnTo>
                <a:lnTo>
                  <a:pt x="5969" y="4157"/>
                </a:lnTo>
                <a:lnTo>
                  <a:pt x="5975" y="4137"/>
                </a:lnTo>
                <a:lnTo>
                  <a:pt x="5980" y="4117"/>
                </a:lnTo>
                <a:lnTo>
                  <a:pt x="5984" y="4096"/>
                </a:lnTo>
                <a:lnTo>
                  <a:pt x="5987" y="4076"/>
                </a:lnTo>
                <a:lnTo>
                  <a:pt x="5988" y="4054"/>
                </a:lnTo>
                <a:lnTo>
                  <a:pt x="5988" y="4033"/>
                </a:lnTo>
                <a:lnTo>
                  <a:pt x="5985" y="4011"/>
                </a:lnTo>
                <a:lnTo>
                  <a:pt x="5982" y="3991"/>
                </a:lnTo>
                <a:lnTo>
                  <a:pt x="5978" y="3969"/>
                </a:lnTo>
                <a:lnTo>
                  <a:pt x="5972" y="3948"/>
                </a:lnTo>
                <a:lnTo>
                  <a:pt x="5964" y="3926"/>
                </a:lnTo>
                <a:lnTo>
                  <a:pt x="5955" y="3906"/>
                </a:lnTo>
                <a:lnTo>
                  <a:pt x="5944" y="3885"/>
                </a:lnTo>
                <a:close/>
              </a:path>
            </a:pathLst>
          </a:custGeom>
          <a:solidFill>
            <a:schemeClr val="accent4"/>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50" name="TextBox 49"/>
          <p:cNvSpPr txBox="1"/>
          <p:nvPr/>
        </p:nvSpPr>
        <p:spPr>
          <a:xfrm>
            <a:off x="8309236" y="3733376"/>
            <a:ext cx="124253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PGY1</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56" name="Freeform: Shape 111"/>
          <p:cNvSpPr/>
          <p:nvPr/>
        </p:nvSpPr>
        <p:spPr>
          <a:xfrm>
            <a:off x="668436" y="818698"/>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63" name="TextBox 62"/>
          <p:cNvSpPr txBox="1"/>
          <p:nvPr/>
        </p:nvSpPr>
        <p:spPr>
          <a:xfrm>
            <a:off x="1177063" y="3287099"/>
            <a:ext cx="5506573"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Health Equity selective – 1 </a:t>
            </a:r>
            <a:r>
              <a:rPr lang="en-US" sz="2000" err="1">
                <a:latin typeface="Calibri" panose="020F0502020204030204" pitchFamily="34" charset="0"/>
                <a:ea typeface="Merriweather Bold" panose="02060503050406030704" pitchFamily="18" charset="-52"/>
                <a:cs typeface="Calibri" panose="020F0502020204030204" pitchFamily="34" charset="0"/>
              </a:rPr>
              <a:t>mo</a:t>
            </a:r>
            <a:r>
              <a:rPr lang="en-US" sz="2000">
                <a:latin typeface="Calibri" panose="020F0502020204030204" pitchFamily="34" charset="0"/>
                <a:ea typeface="Merriweather Bold" panose="02060503050406030704" pitchFamily="18" charset="-52"/>
                <a:cs typeface="Calibri" panose="020F0502020204030204" pitchFamily="34" charset="0"/>
              </a:rPr>
              <a:t> Spring</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Online Course at JHBSPH Local and Global Best Practices in Health Equity Research Methods</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Choose capstone project topic</a:t>
            </a:r>
          </a:p>
        </p:txBody>
      </p:sp>
      <p:sp>
        <p:nvSpPr>
          <p:cNvPr id="64" name="Freeform: Shape 111"/>
          <p:cNvSpPr/>
          <p:nvPr/>
        </p:nvSpPr>
        <p:spPr>
          <a:xfrm>
            <a:off x="668436" y="3976609"/>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8CB006EB-922B-4A43-9A00-065FC02FBB3D}"/>
              </a:ext>
            </a:extLst>
          </p:cNvPr>
          <p:cNvSpPr txBox="1"/>
          <p:nvPr/>
        </p:nvSpPr>
        <p:spPr>
          <a:xfrm>
            <a:off x="7491001" y="2233725"/>
            <a:ext cx="2879002"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PGY2</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9" name="TextBox 28">
            <a:extLst>
              <a:ext uri="{FF2B5EF4-FFF2-40B4-BE49-F238E27FC236}">
                <a16:creationId xmlns:a16="http://schemas.microsoft.com/office/drawing/2014/main" id="{3F496645-710C-6048-ADA1-A163C884AD6E}"/>
              </a:ext>
            </a:extLst>
          </p:cNvPr>
          <p:cNvSpPr txBox="1"/>
          <p:nvPr/>
        </p:nvSpPr>
        <p:spPr>
          <a:xfrm>
            <a:off x="7491001" y="706642"/>
            <a:ext cx="2879002"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PGY3</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30" name="TextBox 29">
            <a:extLst>
              <a:ext uri="{FF2B5EF4-FFF2-40B4-BE49-F238E27FC236}">
                <a16:creationId xmlns:a16="http://schemas.microsoft.com/office/drawing/2014/main" id="{6EB9F74F-1A96-5C47-9432-CBDE020C92B5}"/>
              </a:ext>
            </a:extLst>
          </p:cNvPr>
          <p:cNvSpPr txBox="1"/>
          <p:nvPr/>
        </p:nvSpPr>
        <p:spPr>
          <a:xfrm>
            <a:off x="1257842" y="2035151"/>
            <a:ext cx="4931259" cy="1015663"/>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1-2 months of elective time dedicated to Health Equity individualized learning plan</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Begin capstone project</a:t>
            </a:r>
            <a:endParaRPr lang="ru-RU" sz="2000">
              <a:latin typeface="Calibri" panose="020F0502020204030204" pitchFamily="34" charset="0"/>
              <a:ea typeface="Merriweather Bold" panose="02060503050406030704" pitchFamily="18" charset="-52"/>
              <a:cs typeface="Calibri" panose="020F0502020204030204" pitchFamily="34" charset="0"/>
            </a:endParaRPr>
          </a:p>
        </p:txBody>
      </p:sp>
      <p:sp>
        <p:nvSpPr>
          <p:cNvPr id="31" name="TextBox 30">
            <a:extLst>
              <a:ext uri="{FF2B5EF4-FFF2-40B4-BE49-F238E27FC236}">
                <a16:creationId xmlns:a16="http://schemas.microsoft.com/office/drawing/2014/main" id="{156084FB-06D9-824A-9416-4E76A5BF7092}"/>
              </a:ext>
            </a:extLst>
          </p:cNvPr>
          <p:cNvSpPr txBox="1"/>
          <p:nvPr/>
        </p:nvSpPr>
        <p:spPr>
          <a:xfrm>
            <a:off x="1257842" y="383873"/>
            <a:ext cx="5506573"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1-2 months of elective time dedicated to Health Equity individualized learning plan</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Complete capstone project</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Attend national meeting</a:t>
            </a:r>
            <a:endParaRPr lang="ru-RU" sz="2000">
              <a:latin typeface="Calibri" panose="020F0502020204030204" pitchFamily="34" charset="0"/>
              <a:ea typeface="Merriweather Bold" panose="02060503050406030704" pitchFamily="18" charset="-52"/>
              <a:cs typeface="Calibri" panose="020F0502020204030204" pitchFamily="34" charset="0"/>
            </a:endParaRPr>
          </a:p>
        </p:txBody>
      </p:sp>
      <p:sp>
        <p:nvSpPr>
          <p:cNvPr id="25" name="TextBox 24">
            <a:extLst>
              <a:ext uri="{FF2B5EF4-FFF2-40B4-BE49-F238E27FC236}">
                <a16:creationId xmlns:a16="http://schemas.microsoft.com/office/drawing/2014/main" id="{B563B397-ABFB-9340-BBD7-7105E066F553}"/>
              </a:ext>
            </a:extLst>
          </p:cNvPr>
          <p:cNvSpPr txBox="1"/>
          <p:nvPr/>
        </p:nvSpPr>
        <p:spPr>
          <a:xfrm>
            <a:off x="168939" y="4610123"/>
            <a:ext cx="2301912" cy="646331"/>
          </a:xfrm>
          <a:prstGeom prst="rect">
            <a:avLst/>
          </a:prstGeom>
          <a:noFill/>
        </p:spPr>
        <p:txBody>
          <a:bodyPr wrap="none" rtlCol="0">
            <a:spAutoFit/>
          </a:bodyPr>
          <a:lstStyle/>
          <a:p>
            <a:r>
              <a:rPr lang="en-US"/>
              <a:t>Throughout residency:</a:t>
            </a:r>
          </a:p>
          <a:p>
            <a:endParaRPr lang="en-US"/>
          </a:p>
        </p:txBody>
      </p:sp>
      <p:sp>
        <p:nvSpPr>
          <p:cNvPr id="26" name="TextBox 25">
            <a:extLst>
              <a:ext uri="{FF2B5EF4-FFF2-40B4-BE49-F238E27FC236}">
                <a16:creationId xmlns:a16="http://schemas.microsoft.com/office/drawing/2014/main" id="{590701F9-DAB5-8049-A49F-305081DA6EAD}"/>
              </a:ext>
            </a:extLst>
          </p:cNvPr>
          <p:cNvSpPr txBox="1"/>
          <p:nvPr/>
        </p:nvSpPr>
        <p:spPr>
          <a:xfrm>
            <a:off x="260555" y="5077099"/>
            <a:ext cx="2349522" cy="1077218"/>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Center for Equity</a:t>
            </a:r>
          </a:p>
          <a:p>
            <a:pPr algn="ctr"/>
            <a:r>
              <a:rPr lang="en-US" sz="1600"/>
              <a:t>Longitudinal Social Determinants </a:t>
            </a:r>
          </a:p>
          <a:p>
            <a:pPr algn="ctr"/>
            <a:r>
              <a:rPr lang="en-US" sz="1600"/>
              <a:t>of Health Curriculum</a:t>
            </a:r>
          </a:p>
        </p:txBody>
      </p:sp>
      <p:sp>
        <p:nvSpPr>
          <p:cNvPr id="27" name="TextBox 26">
            <a:extLst>
              <a:ext uri="{FF2B5EF4-FFF2-40B4-BE49-F238E27FC236}">
                <a16:creationId xmlns:a16="http://schemas.microsoft.com/office/drawing/2014/main" id="{461324CE-87F4-DD42-ABCB-558658C6111E}"/>
              </a:ext>
            </a:extLst>
          </p:cNvPr>
          <p:cNvSpPr txBox="1"/>
          <p:nvPr/>
        </p:nvSpPr>
        <p:spPr>
          <a:xfrm>
            <a:off x="2813459" y="5270549"/>
            <a:ext cx="1839855" cy="58477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Meetings with </a:t>
            </a:r>
          </a:p>
          <a:p>
            <a:pPr algn="ctr"/>
            <a:r>
              <a:rPr lang="en-US" sz="1600"/>
              <a:t>Content Experts</a:t>
            </a:r>
          </a:p>
        </p:txBody>
      </p:sp>
      <p:sp>
        <p:nvSpPr>
          <p:cNvPr id="32" name="TextBox 31">
            <a:extLst>
              <a:ext uri="{FF2B5EF4-FFF2-40B4-BE49-F238E27FC236}">
                <a16:creationId xmlns:a16="http://schemas.microsoft.com/office/drawing/2014/main" id="{48C84F11-C881-1D4A-B64E-38AAA4089BC2}"/>
              </a:ext>
            </a:extLst>
          </p:cNvPr>
          <p:cNvSpPr txBox="1"/>
          <p:nvPr/>
        </p:nvSpPr>
        <p:spPr>
          <a:xfrm>
            <a:off x="4944083" y="5077099"/>
            <a:ext cx="2614142" cy="1077218"/>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Urban Health </a:t>
            </a:r>
          </a:p>
          <a:p>
            <a:pPr algn="ctr"/>
            <a:r>
              <a:rPr lang="en-US" sz="1600"/>
              <a:t>Academic Half Days</a:t>
            </a:r>
          </a:p>
          <a:p>
            <a:pPr algn="ctr"/>
            <a:r>
              <a:rPr lang="en-US" sz="1600"/>
              <a:t>Noon Conf Once/Month</a:t>
            </a:r>
          </a:p>
          <a:p>
            <a:pPr algn="ctr"/>
            <a:r>
              <a:rPr lang="en-US" sz="1600"/>
              <a:t>JC and Book Club</a:t>
            </a:r>
          </a:p>
        </p:txBody>
      </p:sp>
      <p:sp>
        <p:nvSpPr>
          <p:cNvPr id="33" name="TextBox 32">
            <a:extLst>
              <a:ext uri="{FF2B5EF4-FFF2-40B4-BE49-F238E27FC236}">
                <a16:creationId xmlns:a16="http://schemas.microsoft.com/office/drawing/2014/main" id="{1CF1C452-367F-ED47-8DA3-5964AF328157}"/>
              </a:ext>
            </a:extLst>
          </p:cNvPr>
          <p:cNvSpPr txBox="1"/>
          <p:nvPr/>
        </p:nvSpPr>
        <p:spPr>
          <a:xfrm>
            <a:off x="7848994" y="5074140"/>
            <a:ext cx="1932521" cy="830997"/>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1600"/>
              <a:t>Serve on Health Equity Track Advisory Board</a:t>
            </a:r>
          </a:p>
        </p:txBody>
      </p:sp>
      <p:sp>
        <p:nvSpPr>
          <p:cNvPr id="34" name="TextBox 33">
            <a:extLst>
              <a:ext uri="{FF2B5EF4-FFF2-40B4-BE49-F238E27FC236}">
                <a16:creationId xmlns:a16="http://schemas.microsoft.com/office/drawing/2014/main" id="{9A85071E-2774-004C-BDA4-90B370C8EF04}"/>
              </a:ext>
            </a:extLst>
          </p:cNvPr>
          <p:cNvSpPr txBox="1"/>
          <p:nvPr/>
        </p:nvSpPr>
        <p:spPr>
          <a:xfrm>
            <a:off x="10031457" y="4933288"/>
            <a:ext cx="1821997" cy="1323439"/>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Scholarship</a:t>
            </a:r>
          </a:p>
          <a:p>
            <a:pPr algn="ctr"/>
            <a:r>
              <a:rPr lang="en-US" sz="1600"/>
              <a:t>Half-days</a:t>
            </a:r>
          </a:p>
          <a:p>
            <a:pPr algn="ctr"/>
            <a:r>
              <a:rPr lang="en-US" sz="1600"/>
              <a:t>Elec, ED</a:t>
            </a:r>
          </a:p>
          <a:p>
            <a:pPr algn="ctr"/>
            <a:r>
              <a:rPr lang="en-US" sz="1600"/>
              <a:t>Avg 6 per 6 </a:t>
            </a:r>
            <a:r>
              <a:rPr lang="en-US" sz="1600" err="1"/>
              <a:t>mo</a:t>
            </a:r>
            <a:r>
              <a:rPr lang="en-US" sz="1600"/>
              <a:t> starting after Jan</a:t>
            </a:r>
          </a:p>
        </p:txBody>
      </p:sp>
    </p:spTree>
    <p:extLst>
      <p:ext uri="{BB962C8B-B14F-4D97-AF65-F5344CB8AC3E}">
        <p14:creationId xmlns:p14="http://schemas.microsoft.com/office/powerpoint/2010/main" val="41176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animBg="1"/>
      <p:bldP spid="63" grpId="0"/>
      <p:bldP spid="64" grpId="0" animBg="1"/>
      <p:bldP spid="30" grpId="0"/>
      <p:bldP spid="31" grpId="0"/>
      <p:bldP spid="25" grpId="0"/>
      <p:bldP spid="26" grpId="0" animBg="1"/>
      <p:bldP spid="27"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C90B2FC-5754-43E9-B9FA-D0B9A6B20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pPr algn="ctr"/>
            <a:r>
              <a:rPr lang="en-US" sz="6000" b="1" dirty="0">
                <a:solidFill>
                  <a:schemeClr val="tx1">
                    <a:lumMod val="85000"/>
                    <a:lumOff val="15000"/>
                  </a:schemeClr>
                </a:solidFill>
                <a:cs typeface="Calibri Light"/>
              </a:rPr>
              <a:t>Community Engagement Experiences</a:t>
            </a:r>
            <a:r>
              <a:rPr lang="en-US" sz="6000" dirty="0">
                <a:solidFill>
                  <a:schemeClr val="tx1">
                    <a:lumMod val="85000"/>
                    <a:lumOff val="15000"/>
                  </a:schemeClr>
                </a:solidFill>
                <a:cs typeface="Calibri Light"/>
              </a:rPr>
              <a:t> </a:t>
            </a:r>
          </a:p>
        </p:txBody>
      </p:sp>
      <p:pic>
        <p:nvPicPr>
          <p:cNvPr id="4" name="Picture 4" descr="A picture containing text, indoor&#10;&#10;Description automatically generated">
            <a:extLst>
              <a:ext uri="{FF2B5EF4-FFF2-40B4-BE49-F238E27FC236}">
                <a16:creationId xmlns:a16="http://schemas.microsoft.com/office/drawing/2014/main" id="{246BC1AB-7C78-49A2-AA8A-2F7D8149FDC6}"/>
              </a:ext>
            </a:extLst>
          </p:cNvPr>
          <p:cNvPicPr>
            <a:picLocks noChangeAspect="1"/>
          </p:cNvPicPr>
          <p:nvPr/>
        </p:nvPicPr>
        <p:blipFill>
          <a:blip r:embed="rId2"/>
          <a:stretch>
            <a:fillRect/>
          </a:stretch>
        </p:blipFill>
        <p:spPr>
          <a:xfrm rot="5400000">
            <a:off x="490482" y="1090422"/>
            <a:ext cx="3602736" cy="2702052"/>
          </a:xfrm>
          <a:prstGeom prst="rect">
            <a:avLst/>
          </a:prstGeom>
        </p:spPr>
      </p:pic>
      <p:sp>
        <p:nvSpPr>
          <p:cNvPr id="19" name="Rectangle 18">
            <a:extLst>
              <a:ext uri="{FF2B5EF4-FFF2-40B4-BE49-F238E27FC236}">
                <a16:creationId xmlns:a16="http://schemas.microsoft.com/office/drawing/2014/main" id="{9C047C1F-3D26-4A7E-9062-9190DB1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posing for a photo in front of a store&#10;&#10;Description automatically generated">
            <a:extLst>
              <a:ext uri="{FF2B5EF4-FFF2-40B4-BE49-F238E27FC236}">
                <a16:creationId xmlns:a16="http://schemas.microsoft.com/office/drawing/2014/main" id="{7029C675-624D-46A8-AF53-3FF00A2EB578}"/>
              </a:ext>
            </a:extLst>
          </p:cNvPr>
          <p:cNvPicPr>
            <a:picLocks noChangeAspect="1"/>
          </p:cNvPicPr>
          <p:nvPr/>
        </p:nvPicPr>
        <p:blipFill>
          <a:blip r:embed="rId3"/>
          <a:stretch>
            <a:fillRect/>
          </a:stretch>
        </p:blipFill>
        <p:spPr>
          <a:xfrm>
            <a:off x="4432872" y="1199154"/>
            <a:ext cx="3312785" cy="2484588"/>
          </a:xfrm>
          <a:prstGeom prst="rect">
            <a:avLst/>
          </a:prstGeom>
        </p:spPr>
      </p:pic>
      <p:sp>
        <p:nvSpPr>
          <p:cNvPr id="21" name="Rectangle 20">
            <a:extLst>
              <a:ext uri="{FF2B5EF4-FFF2-40B4-BE49-F238E27FC236}">
                <a16:creationId xmlns:a16="http://schemas.microsoft.com/office/drawing/2014/main" id="{0BC35EC2-C14F-497A-9E1C-D9E83016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9B7488F6-3149-441A-9BB1-393FC6005A7A}"/>
              </a:ext>
            </a:extLst>
          </p:cNvPr>
          <p:cNvPicPr>
            <a:picLocks noChangeAspect="1"/>
          </p:cNvPicPr>
          <p:nvPr/>
        </p:nvPicPr>
        <p:blipFill>
          <a:blip r:embed="rId4"/>
          <a:stretch>
            <a:fillRect/>
          </a:stretch>
        </p:blipFill>
        <p:spPr>
          <a:xfrm>
            <a:off x="8230289" y="1199154"/>
            <a:ext cx="3312784" cy="2484588"/>
          </a:xfrm>
          <a:prstGeom prst="rect">
            <a:avLst/>
          </a:prstGeom>
        </p:spPr>
      </p:pic>
      <p:cxnSp>
        <p:nvCxnSpPr>
          <p:cNvPr id="23" name="Straight Connector 22">
            <a:extLst>
              <a:ext uri="{FF2B5EF4-FFF2-40B4-BE49-F238E27FC236}">
                <a16:creationId xmlns:a16="http://schemas.microsoft.com/office/drawing/2014/main" id="{F79AE2A0-0689-4CEA-B92C-1F56FAD69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25B651D-AB52-44B4-9F7B-DC23F5A7E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2857A16-A25E-49D3-A064-B19068C5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9352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910D959A-4E0A-44FD-A0CC-5FEE8E38CE92}"/>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457200">
              <a:spcAft>
                <a:spcPts val="600"/>
              </a:spcAft>
            </a:pPr>
            <a:fld id="{A4251E3D-D864-1047-80FA-C579885B9E66}" type="slidenum">
              <a:rPr lang="en-US" smtClean="0"/>
              <a:pPr defTabSz="457200">
                <a:spcAft>
                  <a:spcPts val="600"/>
                </a:spcAft>
              </a:pPr>
              <a:t>9</a:t>
            </a:fld>
            <a:endParaRPr lang="en-US"/>
          </a:p>
        </p:txBody>
      </p:sp>
    </p:spTree>
    <p:extLst>
      <p:ext uri="{BB962C8B-B14F-4D97-AF65-F5344CB8AC3E}">
        <p14:creationId xmlns:p14="http://schemas.microsoft.com/office/powerpoint/2010/main" val="124717478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1816</Words>
  <Application>Microsoft Office PowerPoint</Application>
  <PresentationFormat>Widescreen</PresentationFormat>
  <Paragraphs>235</Paragraphs>
  <Slides>25</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AGaramondPro</vt:lpstr>
      <vt:lpstr>Arial</vt:lpstr>
      <vt:lpstr>Calibri</vt:lpstr>
      <vt:lpstr>Calibri Light</vt:lpstr>
      <vt:lpstr>Merriweather Bold</vt:lpstr>
      <vt:lpstr>Roboto Black</vt:lpstr>
      <vt:lpstr>Times New Roman</vt:lpstr>
      <vt:lpstr>Retrospect</vt:lpstr>
      <vt:lpstr>The Harriet Lane Pediatric Residency Program Health Equity Track   </vt:lpstr>
      <vt:lpstr>PowerPoint Presentation</vt:lpstr>
      <vt:lpstr>PowerPoint Presentation</vt:lpstr>
      <vt:lpstr>Hopkins Pediatric Health Equity Track</vt:lpstr>
      <vt:lpstr>Hopkins Pediatric Health Equity Track</vt:lpstr>
      <vt:lpstr>Harriet Lane Clinic</vt:lpstr>
      <vt:lpstr>PowerPoint Presentation</vt:lpstr>
      <vt:lpstr>PowerPoint Presentation</vt:lpstr>
      <vt:lpstr>Community Engagement Experiences </vt:lpstr>
      <vt:lpstr>Community Engagement Experiences </vt:lpstr>
      <vt:lpstr>Research In Progress</vt:lpstr>
      <vt:lpstr>PowerPoint Presentation</vt:lpstr>
      <vt:lpstr>Hopkins Pediatric Health Equity Track</vt:lpstr>
      <vt:lpstr>Pediatric Residency Health Equity Track Advisory Board</vt:lpstr>
      <vt:lpstr>Meet Our Residents </vt:lpstr>
      <vt:lpstr>PGY-1 HE Resident </vt:lpstr>
      <vt:lpstr>PGY-1 HE Resident </vt:lpstr>
      <vt:lpstr>PGY-2 HE Residents </vt:lpstr>
      <vt:lpstr>PGY-3 HE Resident </vt:lpstr>
      <vt:lpstr>PGY-3 HE Resident </vt:lpstr>
      <vt:lpstr>PowerPoint Presentation</vt:lpstr>
      <vt:lpstr>Alumni</vt:lpstr>
      <vt:lpstr>Residents Making Waves in Health Disparities and Inequities Research </vt:lpstr>
      <vt:lpstr>The Harriet Lane Pediatric Residency Program Health Equity Track- Join Us!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Harriet Lane Pediatric Residency Program Health Equity Track</dc:title>
  <dc:creator>Marquita Genies</dc:creator>
  <cp:lastModifiedBy>Cozumel Pruette</cp:lastModifiedBy>
  <cp:revision>174</cp:revision>
  <dcterms:created xsi:type="dcterms:W3CDTF">2020-09-23T18:15:41Z</dcterms:created>
  <dcterms:modified xsi:type="dcterms:W3CDTF">2022-08-06T15:30:03Z</dcterms:modified>
</cp:coreProperties>
</file>