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31.jpg" ContentType="image/gif"/>
  <Override PartName="/ppt/media/image32.jpg" ContentType="image/gif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6" r:id="rId1"/>
    <p:sldMasterId id="2147483769" r:id="rId2"/>
    <p:sldMasterId id="2147483781" r:id="rId3"/>
    <p:sldMasterId id="2147483793" r:id="rId4"/>
    <p:sldMasterId id="2147483805" r:id="rId5"/>
    <p:sldMasterId id="2147483817" r:id="rId6"/>
  </p:sldMasterIdLst>
  <p:notesMasterIdLst>
    <p:notesMasterId r:id="rId49"/>
  </p:notesMasterIdLst>
  <p:sldIdLst>
    <p:sldId id="256" r:id="rId7"/>
    <p:sldId id="347" r:id="rId8"/>
    <p:sldId id="258" r:id="rId9"/>
    <p:sldId id="2835" r:id="rId10"/>
    <p:sldId id="2837" r:id="rId11"/>
    <p:sldId id="2838" r:id="rId12"/>
    <p:sldId id="2850" r:id="rId13"/>
    <p:sldId id="2851" r:id="rId14"/>
    <p:sldId id="362" r:id="rId15"/>
    <p:sldId id="2829" r:id="rId16"/>
    <p:sldId id="344" r:id="rId17"/>
    <p:sldId id="2842" r:id="rId18"/>
    <p:sldId id="2853" r:id="rId19"/>
    <p:sldId id="360" r:id="rId20"/>
    <p:sldId id="2845" r:id="rId21"/>
    <p:sldId id="2846" r:id="rId22"/>
    <p:sldId id="2831" r:id="rId23"/>
    <p:sldId id="2814" r:id="rId24"/>
    <p:sldId id="2815" r:id="rId25"/>
    <p:sldId id="2830" r:id="rId26"/>
    <p:sldId id="2854" r:id="rId27"/>
    <p:sldId id="2859" r:id="rId28"/>
    <p:sldId id="2858" r:id="rId29"/>
    <p:sldId id="2847" r:id="rId30"/>
    <p:sldId id="2856" r:id="rId31"/>
    <p:sldId id="2848" r:id="rId32"/>
    <p:sldId id="2861" r:id="rId33"/>
    <p:sldId id="2864" r:id="rId34"/>
    <p:sldId id="2863" r:id="rId35"/>
    <p:sldId id="2818" r:id="rId36"/>
    <p:sldId id="2816" r:id="rId37"/>
    <p:sldId id="356" r:id="rId38"/>
    <p:sldId id="2826" r:id="rId39"/>
    <p:sldId id="2843" r:id="rId40"/>
    <p:sldId id="2827" r:id="rId41"/>
    <p:sldId id="2849" r:id="rId42"/>
    <p:sldId id="2833" r:id="rId43"/>
    <p:sldId id="2857" r:id="rId44"/>
    <p:sldId id="2860" r:id="rId45"/>
    <p:sldId id="2865" r:id="rId46"/>
    <p:sldId id="2862" r:id="rId47"/>
    <p:sldId id="28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8"/>
    <p:restoredTop sz="72967"/>
  </p:normalViewPr>
  <p:slideViewPr>
    <p:cSldViewPr snapToGrid="0" snapToObjects="1" showGuides="1">
      <p:cViewPr varScale="1">
        <p:scale>
          <a:sx n="92" d="100"/>
          <a:sy n="92" d="100"/>
        </p:scale>
        <p:origin x="1680" y="176"/>
      </p:cViewPr>
      <p:guideLst>
        <p:guide orient="horz" pos="204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C6935A-C059-9345-A924-C9A537794838}" type="doc">
      <dgm:prSet loTypeId="urn:microsoft.com/office/officeart/2005/8/layout/radial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E6A6F1C-468B-B94F-80D3-18AB7129EA6D}">
      <dgm:prSet phldrT="[Text]" custT="1"/>
      <dgm:spPr/>
      <dgm:t>
        <a:bodyPr/>
        <a:lstStyle/>
        <a:p>
          <a:r>
            <a:rPr lang="en-US" sz="3600" b="1" dirty="0"/>
            <a:t>Global Health </a:t>
          </a:r>
        </a:p>
      </dgm:t>
    </dgm:pt>
    <dgm:pt modelId="{E4B8EA94-43B3-A04B-A70E-8804D26AFA93}" type="parTrans" cxnId="{0096FDF0-D4A4-444E-AB8E-7F26FA6C13B0}">
      <dgm:prSet/>
      <dgm:spPr/>
      <dgm:t>
        <a:bodyPr/>
        <a:lstStyle/>
        <a:p>
          <a:endParaRPr lang="en-US" sz="2000" b="1"/>
        </a:p>
      </dgm:t>
    </dgm:pt>
    <dgm:pt modelId="{2A3B1AC0-2AB5-AC45-AB7E-23DD1F6552D4}" type="sibTrans" cxnId="{0096FDF0-D4A4-444E-AB8E-7F26FA6C13B0}">
      <dgm:prSet/>
      <dgm:spPr/>
      <dgm:t>
        <a:bodyPr/>
        <a:lstStyle/>
        <a:p>
          <a:endParaRPr lang="en-US" sz="2000" b="1"/>
        </a:p>
      </dgm:t>
    </dgm:pt>
    <dgm:pt modelId="{9DD365B3-E197-B242-A524-20773AAFC96C}">
      <dgm:prSet phldrT="[Text]" custT="1"/>
      <dgm:spPr/>
      <dgm:t>
        <a:bodyPr/>
        <a:lstStyle/>
        <a:p>
          <a:r>
            <a:rPr lang="en-US" sz="3200" b="1" dirty="0"/>
            <a:t>Research </a:t>
          </a:r>
        </a:p>
      </dgm:t>
    </dgm:pt>
    <dgm:pt modelId="{44A56038-F188-4444-81EB-4358CC20B108}" type="parTrans" cxnId="{19AF03B5-3EA8-CD46-A13B-BAAD7B1556DC}">
      <dgm:prSet/>
      <dgm:spPr/>
      <dgm:t>
        <a:bodyPr/>
        <a:lstStyle/>
        <a:p>
          <a:endParaRPr lang="en-US" sz="2000" b="1"/>
        </a:p>
      </dgm:t>
    </dgm:pt>
    <dgm:pt modelId="{EF39A55D-6104-7949-96D9-3C14D2104824}" type="sibTrans" cxnId="{19AF03B5-3EA8-CD46-A13B-BAAD7B1556DC}">
      <dgm:prSet/>
      <dgm:spPr/>
      <dgm:t>
        <a:bodyPr/>
        <a:lstStyle/>
        <a:p>
          <a:endParaRPr lang="en-US" sz="2000" b="1"/>
        </a:p>
      </dgm:t>
    </dgm:pt>
    <dgm:pt modelId="{0569FEE2-5846-DB41-B18C-6299AA117B03}">
      <dgm:prSet phldrT="[Text]" custT="1"/>
      <dgm:spPr/>
      <dgm:t>
        <a:bodyPr/>
        <a:lstStyle/>
        <a:p>
          <a:r>
            <a:rPr lang="en-US" sz="3200" b="1" dirty="0"/>
            <a:t>Education </a:t>
          </a:r>
        </a:p>
      </dgm:t>
    </dgm:pt>
    <dgm:pt modelId="{E53D8EE0-03A0-3244-BA99-036092577C64}" type="parTrans" cxnId="{9D9B6E40-5DAB-C141-9FB9-045A48B9AB0F}">
      <dgm:prSet/>
      <dgm:spPr/>
      <dgm:t>
        <a:bodyPr/>
        <a:lstStyle/>
        <a:p>
          <a:endParaRPr lang="en-US" sz="2000" b="1"/>
        </a:p>
      </dgm:t>
    </dgm:pt>
    <dgm:pt modelId="{F5F39B57-DCDE-6B44-9310-7094FCBA9CCD}" type="sibTrans" cxnId="{9D9B6E40-5DAB-C141-9FB9-045A48B9AB0F}">
      <dgm:prSet/>
      <dgm:spPr/>
      <dgm:t>
        <a:bodyPr/>
        <a:lstStyle/>
        <a:p>
          <a:endParaRPr lang="en-US" sz="2000" b="1"/>
        </a:p>
      </dgm:t>
    </dgm:pt>
    <dgm:pt modelId="{8A5DBA4B-E6FA-9243-A866-40904C16112C}">
      <dgm:prSet phldrT="[Text]" custT="1"/>
      <dgm:spPr/>
      <dgm:t>
        <a:bodyPr/>
        <a:lstStyle/>
        <a:p>
          <a:r>
            <a:rPr lang="en-US" sz="3200" b="1" dirty="0"/>
            <a:t>Policy </a:t>
          </a:r>
        </a:p>
      </dgm:t>
    </dgm:pt>
    <dgm:pt modelId="{E0ADF598-292E-2E48-90F3-20D7BAE17A5E}" type="parTrans" cxnId="{AF537DF6-56C9-6C4B-9AAF-5DBC10844942}">
      <dgm:prSet/>
      <dgm:spPr/>
      <dgm:t>
        <a:bodyPr/>
        <a:lstStyle/>
        <a:p>
          <a:endParaRPr lang="en-US" sz="2000" b="1"/>
        </a:p>
      </dgm:t>
    </dgm:pt>
    <dgm:pt modelId="{3F834209-8B1F-DA4E-98B2-756F9450980F}" type="sibTrans" cxnId="{AF537DF6-56C9-6C4B-9AAF-5DBC10844942}">
      <dgm:prSet/>
      <dgm:spPr/>
      <dgm:t>
        <a:bodyPr/>
        <a:lstStyle/>
        <a:p>
          <a:endParaRPr lang="en-US" sz="2000" b="1"/>
        </a:p>
      </dgm:t>
    </dgm:pt>
    <dgm:pt modelId="{C9D3D9BA-D097-5B40-94B9-8ACE6EFA0216}">
      <dgm:prSet phldrT="[Text]" custT="1"/>
      <dgm:spPr/>
      <dgm:t>
        <a:bodyPr/>
        <a:lstStyle/>
        <a:p>
          <a:r>
            <a:rPr lang="en-US" sz="3200" b="1" dirty="0"/>
            <a:t>Service</a:t>
          </a:r>
        </a:p>
      </dgm:t>
    </dgm:pt>
    <dgm:pt modelId="{2F115B67-2493-A24E-82D1-17FEC6D4B4FA}" type="parTrans" cxnId="{38EB412B-76CA-6E4F-A48A-E251E3D30AC5}">
      <dgm:prSet/>
      <dgm:spPr/>
      <dgm:t>
        <a:bodyPr/>
        <a:lstStyle/>
        <a:p>
          <a:endParaRPr lang="en-US" sz="2000" b="1"/>
        </a:p>
      </dgm:t>
    </dgm:pt>
    <dgm:pt modelId="{722AA71F-0058-8C44-AB71-9F67FB791D13}" type="sibTrans" cxnId="{38EB412B-76CA-6E4F-A48A-E251E3D30AC5}">
      <dgm:prSet/>
      <dgm:spPr/>
      <dgm:t>
        <a:bodyPr/>
        <a:lstStyle/>
        <a:p>
          <a:endParaRPr lang="en-US" sz="2000" b="1"/>
        </a:p>
      </dgm:t>
    </dgm:pt>
    <dgm:pt modelId="{A755DA56-0C5E-6549-B472-2FCD65DE3649}" type="pres">
      <dgm:prSet presAssocID="{98C6935A-C059-9345-A924-C9A537794838}" presName="composite" presStyleCnt="0">
        <dgm:presLayoutVars>
          <dgm:chMax val="1"/>
          <dgm:dir/>
          <dgm:resizeHandles val="exact"/>
        </dgm:presLayoutVars>
      </dgm:prSet>
      <dgm:spPr/>
    </dgm:pt>
    <dgm:pt modelId="{708B246E-83A0-2444-9112-E36102C8496E}" type="pres">
      <dgm:prSet presAssocID="{98C6935A-C059-9345-A924-C9A537794838}" presName="radial" presStyleCnt="0">
        <dgm:presLayoutVars>
          <dgm:animLvl val="ctr"/>
        </dgm:presLayoutVars>
      </dgm:prSet>
      <dgm:spPr/>
    </dgm:pt>
    <dgm:pt modelId="{8E064A09-5729-0A48-9820-F7D19296CC71}" type="pres">
      <dgm:prSet presAssocID="{0E6A6F1C-468B-B94F-80D3-18AB7129EA6D}" presName="centerShape" presStyleLbl="vennNode1" presStyleIdx="0" presStyleCnt="5" custLinFactNeighborX="455" custLinFactNeighborY="455"/>
      <dgm:spPr/>
    </dgm:pt>
    <dgm:pt modelId="{84D103A6-7DC6-6F4B-AC90-44F617E262C9}" type="pres">
      <dgm:prSet presAssocID="{9DD365B3-E197-B242-A524-20773AAFC96C}" presName="node" presStyleLbl="vennNode1" presStyleIdx="1" presStyleCnt="5" custScaleX="197134" custScaleY="131241">
        <dgm:presLayoutVars>
          <dgm:bulletEnabled val="1"/>
        </dgm:presLayoutVars>
      </dgm:prSet>
      <dgm:spPr/>
    </dgm:pt>
    <dgm:pt modelId="{8A5992D1-360D-4A43-B3B0-395CE3620E34}" type="pres">
      <dgm:prSet presAssocID="{0569FEE2-5846-DB41-B18C-6299AA117B03}" presName="node" presStyleLbl="vennNode1" presStyleIdx="2" presStyleCnt="5" custScaleX="206765" custScaleY="128836" custRadScaleRad="124162">
        <dgm:presLayoutVars>
          <dgm:bulletEnabled val="1"/>
        </dgm:presLayoutVars>
      </dgm:prSet>
      <dgm:spPr/>
    </dgm:pt>
    <dgm:pt modelId="{F63E2EBF-C022-2F47-8F8F-22C9B8D517C4}" type="pres">
      <dgm:prSet presAssocID="{8A5DBA4B-E6FA-9243-A866-40904C16112C}" presName="node" presStyleLbl="vennNode1" presStyleIdx="3" presStyleCnt="5" custScaleX="248846" custScaleY="118139" custRadScaleRad="88261" custRadScaleInc="-2956">
        <dgm:presLayoutVars>
          <dgm:bulletEnabled val="1"/>
        </dgm:presLayoutVars>
      </dgm:prSet>
      <dgm:spPr/>
    </dgm:pt>
    <dgm:pt modelId="{C2CC3C13-DDF9-B143-B1B8-63C202F0F20F}" type="pres">
      <dgm:prSet presAssocID="{C9D3D9BA-D097-5B40-94B9-8ACE6EFA0216}" presName="node" presStyleLbl="vennNode1" presStyleIdx="4" presStyleCnt="5" custScaleX="206472" custScaleY="128835" custRadScaleRad="120913" custRadScaleInc="-950">
        <dgm:presLayoutVars>
          <dgm:bulletEnabled val="1"/>
        </dgm:presLayoutVars>
      </dgm:prSet>
      <dgm:spPr/>
    </dgm:pt>
  </dgm:ptLst>
  <dgm:cxnLst>
    <dgm:cxn modelId="{22EEF405-CB34-3246-B329-51A6EEF4C9ED}" type="presOf" srcId="{9DD365B3-E197-B242-A524-20773AAFC96C}" destId="{84D103A6-7DC6-6F4B-AC90-44F617E262C9}" srcOrd="0" destOrd="0" presId="urn:microsoft.com/office/officeart/2005/8/layout/radial3"/>
    <dgm:cxn modelId="{4420400E-7CD0-4C47-B64D-CDCF1E085EDA}" type="presOf" srcId="{98C6935A-C059-9345-A924-C9A537794838}" destId="{A755DA56-0C5E-6549-B472-2FCD65DE3649}" srcOrd="0" destOrd="0" presId="urn:microsoft.com/office/officeart/2005/8/layout/radial3"/>
    <dgm:cxn modelId="{38EB412B-76CA-6E4F-A48A-E251E3D30AC5}" srcId="{0E6A6F1C-468B-B94F-80D3-18AB7129EA6D}" destId="{C9D3D9BA-D097-5B40-94B9-8ACE6EFA0216}" srcOrd="3" destOrd="0" parTransId="{2F115B67-2493-A24E-82D1-17FEC6D4B4FA}" sibTransId="{722AA71F-0058-8C44-AB71-9F67FB791D13}"/>
    <dgm:cxn modelId="{436DB931-E574-F749-B325-619D27F6F7E4}" type="presOf" srcId="{C9D3D9BA-D097-5B40-94B9-8ACE6EFA0216}" destId="{C2CC3C13-DDF9-B143-B1B8-63C202F0F20F}" srcOrd="0" destOrd="0" presId="urn:microsoft.com/office/officeart/2005/8/layout/radial3"/>
    <dgm:cxn modelId="{AC8C043B-38E9-D94F-BEEE-6024CF569771}" type="presOf" srcId="{0569FEE2-5846-DB41-B18C-6299AA117B03}" destId="{8A5992D1-360D-4A43-B3B0-395CE3620E34}" srcOrd="0" destOrd="0" presId="urn:microsoft.com/office/officeart/2005/8/layout/radial3"/>
    <dgm:cxn modelId="{9D9B6E40-5DAB-C141-9FB9-045A48B9AB0F}" srcId="{0E6A6F1C-468B-B94F-80D3-18AB7129EA6D}" destId="{0569FEE2-5846-DB41-B18C-6299AA117B03}" srcOrd="1" destOrd="0" parTransId="{E53D8EE0-03A0-3244-BA99-036092577C64}" sibTransId="{F5F39B57-DCDE-6B44-9310-7094FCBA9CCD}"/>
    <dgm:cxn modelId="{10DC147E-5642-6346-A490-F10F001A35E0}" type="presOf" srcId="{8A5DBA4B-E6FA-9243-A866-40904C16112C}" destId="{F63E2EBF-C022-2F47-8F8F-22C9B8D517C4}" srcOrd="0" destOrd="0" presId="urn:microsoft.com/office/officeart/2005/8/layout/radial3"/>
    <dgm:cxn modelId="{19AF03B5-3EA8-CD46-A13B-BAAD7B1556DC}" srcId="{0E6A6F1C-468B-B94F-80D3-18AB7129EA6D}" destId="{9DD365B3-E197-B242-A524-20773AAFC96C}" srcOrd="0" destOrd="0" parTransId="{44A56038-F188-4444-81EB-4358CC20B108}" sibTransId="{EF39A55D-6104-7949-96D9-3C14D2104824}"/>
    <dgm:cxn modelId="{0096FDF0-D4A4-444E-AB8E-7F26FA6C13B0}" srcId="{98C6935A-C059-9345-A924-C9A537794838}" destId="{0E6A6F1C-468B-B94F-80D3-18AB7129EA6D}" srcOrd="0" destOrd="0" parTransId="{E4B8EA94-43B3-A04B-A70E-8804D26AFA93}" sibTransId="{2A3B1AC0-2AB5-AC45-AB7E-23DD1F6552D4}"/>
    <dgm:cxn modelId="{AF537DF6-56C9-6C4B-9AAF-5DBC10844942}" srcId="{0E6A6F1C-468B-B94F-80D3-18AB7129EA6D}" destId="{8A5DBA4B-E6FA-9243-A866-40904C16112C}" srcOrd="2" destOrd="0" parTransId="{E0ADF598-292E-2E48-90F3-20D7BAE17A5E}" sibTransId="{3F834209-8B1F-DA4E-98B2-756F9450980F}"/>
    <dgm:cxn modelId="{9DA1ADFD-2BF1-D84D-8ED0-9E1EEFBECD8C}" type="presOf" srcId="{0E6A6F1C-468B-B94F-80D3-18AB7129EA6D}" destId="{8E064A09-5729-0A48-9820-F7D19296CC71}" srcOrd="0" destOrd="0" presId="urn:microsoft.com/office/officeart/2005/8/layout/radial3"/>
    <dgm:cxn modelId="{B492A9C4-3F57-BA48-8833-79454D75A672}" type="presParOf" srcId="{A755DA56-0C5E-6549-B472-2FCD65DE3649}" destId="{708B246E-83A0-2444-9112-E36102C8496E}" srcOrd="0" destOrd="0" presId="urn:microsoft.com/office/officeart/2005/8/layout/radial3"/>
    <dgm:cxn modelId="{A2EF096F-E086-8F47-B9CD-876C2D7D62F6}" type="presParOf" srcId="{708B246E-83A0-2444-9112-E36102C8496E}" destId="{8E064A09-5729-0A48-9820-F7D19296CC71}" srcOrd="0" destOrd="0" presId="urn:microsoft.com/office/officeart/2005/8/layout/radial3"/>
    <dgm:cxn modelId="{08E18517-51F0-534E-A12E-68FA7B14D606}" type="presParOf" srcId="{708B246E-83A0-2444-9112-E36102C8496E}" destId="{84D103A6-7DC6-6F4B-AC90-44F617E262C9}" srcOrd="1" destOrd="0" presId="urn:microsoft.com/office/officeart/2005/8/layout/radial3"/>
    <dgm:cxn modelId="{17D9F344-E1FE-404A-8C3B-AAC8BA2B87B9}" type="presParOf" srcId="{708B246E-83A0-2444-9112-E36102C8496E}" destId="{8A5992D1-360D-4A43-B3B0-395CE3620E34}" srcOrd="2" destOrd="0" presId="urn:microsoft.com/office/officeart/2005/8/layout/radial3"/>
    <dgm:cxn modelId="{CB52CE0A-457C-E548-A859-7C41A30FA7AD}" type="presParOf" srcId="{708B246E-83A0-2444-9112-E36102C8496E}" destId="{F63E2EBF-C022-2F47-8F8F-22C9B8D517C4}" srcOrd="3" destOrd="0" presId="urn:microsoft.com/office/officeart/2005/8/layout/radial3"/>
    <dgm:cxn modelId="{3E1BB654-595F-2449-990A-40B572F0B9B9}" type="presParOf" srcId="{708B246E-83A0-2444-9112-E36102C8496E}" destId="{C2CC3C13-DDF9-B143-B1B8-63C202F0F20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4A09-5729-0A48-9820-F7D19296CC71}">
      <dsp:nvSpPr>
        <dsp:cNvPr id="0" name=""/>
        <dsp:cNvSpPr/>
      </dsp:nvSpPr>
      <dsp:spPr>
        <a:xfrm>
          <a:off x="3217296" y="1502394"/>
          <a:ext cx="3545790" cy="354579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Global Health </a:t>
          </a:r>
        </a:p>
      </dsp:txBody>
      <dsp:txXfrm>
        <a:off x="3736565" y="2021663"/>
        <a:ext cx="2507252" cy="2507252"/>
      </dsp:txXfrm>
    </dsp:sp>
    <dsp:sp modelId="{84D103A6-7DC6-6F4B-AC90-44F617E262C9}">
      <dsp:nvSpPr>
        <dsp:cNvPr id="0" name=""/>
        <dsp:cNvSpPr/>
      </dsp:nvSpPr>
      <dsp:spPr>
        <a:xfrm>
          <a:off x="3221689" y="-218231"/>
          <a:ext cx="3494979" cy="2326765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Research </a:t>
          </a:r>
        </a:p>
      </dsp:txBody>
      <dsp:txXfrm>
        <a:off x="3733517" y="122516"/>
        <a:ext cx="2471323" cy="1645271"/>
      </dsp:txXfrm>
    </dsp:sp>
    <dsp:sp modelId="{8A5992D1-360D-4A43-B3B0-395CE3620E34}">
      <dsp:nvSpPr>
        <dsp:cNvPr id="0" name=""/>
        <dsp:cNvSpPr/>
      </dsp:nvSpPr>
      <dsp:spPr>
        <a:xfrm>
          <a:off x="6003371" y="2112213"/>
          <a:ext cx="3665726" cy="2284127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Education </a:t>
          </a:r>
        </a:p>
      </dsp:txBody>
      <dsp:txXfrm>
        <a:off x="6540204" y="2446716"/>
        <a:ext cx="2592060" cy="1615121"/>
      </dsp:txXfrm>
    </dsp:sp>
    <dsp:sp modelId="{F63E2EBF-C022-2F47-8F8F-22C9B8D517C4}">
      <dsp:nvSpPr>
        <dsp:cNvPr id="0" name=""/>
        <dsp:cNvSpPr/>
      </dsp:nvSpPr>
      <dsp:spPr>
        <a:xfrm>
          <a:off x="2857887" y="4242896"/>
          <a:ext cx="4411778" cy="2094480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Policy </a:t>
          </a:r>
        </a:p>
      </dsp:txBody>
      <dsp:txXfrm>
        <a:off x="3503977" y="4549625"/>
        <a:ext cx="3119598" cy="1481022"/>
      </dsp:txXfrm>
    </dsp:sp>
    <dsp:sp modelId="{C2CC3C13-DDF9-B143-B1B8-63C202F0F20F}">
      <dsp:nvSpPr>
        <dsp:cNvPr id="0" name=""/>
        <dsp:cNvSpPr/>
      </dsp:nvSpPr>
      <dsp:spPr>
        <a:xfrm>
          <a:off x="347191" y="2153884"/>
          <a:ext cx="3660532" cy="2284109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Service</a:t>
          </a:r>
        </a:p>
      </dsp:txBody>
      <dsp:txXfrm>
        <a:off x="883264" y="2488384"/>
        <a:ext cx="2588386" cy="1615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17F11-D574-C442-8441-02324D954E83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C84B7-BDCC-B74C-AD12-F31A73CAE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6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</a:t>
            </a:r>
            <a:r>
              <a:rPr lang="en-US" baseline="0" dirty="0"/>
              <a:t> have </a:t>
            </a:r>
            <a:r>
              <a:rPr lang="en-US" dirty="0"/>
              <a:t>created a structure that overview that we’re very excited about. </a:t>
            </a:r>
          </a:p>
          <a:p>
            <a:endParaRPr lang="en-US" dirty="0"/>
          </a:p>
          <a:p>
            <a:r>
              <a:rPr lang="en-US" dirty="0"/>
              <a:t>We</a:t>
            </a:r>
            <a:r>
              <a:rPr lang="en-US" baseline="0" dirty="0"/>
              <a:t> are</a:t>
            </a:r>
            <a:r>
              <a:rPr lang="en-US" dirty="0"/>
              <a:t> looking for applicants with a passion for global</a:t>
            </a:r>
            <a:r>
              <a:rPr lang="en-US" baseline="0" dirty="0"/>
              <a:t> health</a:t>
            </a:r>
            <a:r>
              <a:rPr lang="en-US" dirty="0"/>
              <a:t> who not only want to participate in the track, but also to help us refine the program in the upcoming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33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750F1-F891-4F9C-9A6C-3151BD5F4E1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62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give you a little bit more about specific details about how this track differs from the traditional categorical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31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is from AAP</a:t>
            </a:r>
          </a:p>
          <a:p>
            <a:endParaRPr lang="en-US" dirty="0"/>
          </a:p>
          <a:p>
            <a:r>
              <a:rPr lang="en-US" dirty="0"/>
              <a:t>All residents</a:t>
            </a:r>
            <a:r>
              <a:rPr lang="en-US" baseline="0" dirty="0"/>
              <a:t> at JH, regardless of being in track or not, have opportunities for global health electives (about 30% of all residents participate at some point during training in an overseas elective and/or Indian Health Service clinic in Tuba City, Arizona)</a:t>
            </a:r>
          </a:p>
          <a:p>
            <a:endParaRPr lang="en-US" baseline="0" dirty="0"/>
          </a:p>
          <a:p>
            <a:r>
              <a:rPr lang="en-US" baseline="0" dirty="0"/>
              <a:t>Track residents will be in tier 3 with dedicated mentorship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61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26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give you a flavor of some of these opportunities</a:t>
            </a:r>
          </a:p>
          <a:p>
            <a:r>
              <a:rPr lang="en-US" dirty="0"/>
              <a:t>Longitudinal track mentor is above and beyond usual advising system in the residency program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Find your niche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You have unique experiences others will find valuable!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Select a mentor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Your primary mentor does not need to be a global health researcher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Consider a mentorship committee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Make sure you can complete your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Setting reasonable expectations for what you can get done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Consider a US-based project in a related field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85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give you a flavor of some of these opportunities</a:t>
            </a:r>
          </a:p>
          <a:p>
            <a:r>
              <a:rPr lang="en-US" sz="2400" dirty="0"/>
              <a:t>Your</a:t>
            </a:r>
            <a:r>
              <a:rPr lang="en-US" sz="2400" baseline="0" dirty="0"/>
              <a:t> first rotation should be an attempt to s</a:t>
            </a:r>
            <a:r>
              <a:rPr lang="en-US" sz="2400" dirty="0"/>
              <a:t>pend time in the setting in which you wish to conduct research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Elective time, brief site visits with Hopkins groups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Get to know the local system, potential partners on the ground, and the context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99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small sample of possible electives for your individualized learning plan include…</a:t>
            </a:r>
          </a:p>
          <a:p>
            <a:r>
              <a:rPr lang="en-US" dirty="0"/>
              <a:t>These</a:t>
            </a:r>
            <a:r>
              <a:rPr lang="en-US" baseline="0" dirty="0"/>
              <a:t> are areas with well established mentors/ </a:t>
            </a:r>
            <a:r>
              <a:rPr lang="en-US" baseline="0" dirty="0" err="1"/>
              <a:t>peds</a:t>
            </a:r>
            <a:r>
              <a:rPr lang="en-US" baseline="0" dirty="0"/>
              <a:t> faculty doing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83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August 2018 Philippines</a:t>
            </a:r>
            <a:r>
              <a:rPr lang="en-US" baseline="0" dirty="0"/>
              <a:t> trip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24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August 2019 Philippines trip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28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small sample of possible local/domestic electives for your individualized learning plan include…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40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Informal, please interrupt with questions.</a:t>
            </a:r>
          </a:p>
          <a:p>
            <a:r>
              <a:rPr lang="en-US" dirty="0"/>
              <a:t>Overview of institutional resources that would be available to you as a global</a:t>
            </a:r>
            <a:r>
              <a:rPr lang="en-US" baseline="0" dirty="0"/>
              <a:t> health</a:t>
            </a:r>
            <a:r>
              <a:rPr lang="en-US" dirty="0"/>
              <a:t> track resident.</a:t>
            </a:r>
          </a:p>
          <a:p>
            <a:r>
              <a:rPr lang="en-US" dirty="0"/>
              <a:t>Discuss our vision for the structure of this new track</a:t>
            </a:r>
          </a:p>
          <a:p>
            <a:r>
              <a:rPr lang="en-US" dirty="0"/>
              <a:t>And highlight some of the amazing mentors who are committed to working with you making this track a really unique and important program nationally.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98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Centro Sol – Center for </a:t>
            </a:r>
            <a:r>
              <a:rPr lang="en-US" sz="1200" dirty="0" err="1"/>
              <a:t>Salud</a:t>
            </a:r>
            <a:r>
              <a:rPr lang="en-US" sz="1200" dirty="0"/>
              <a:t> Health &amp; Opportunities for Latinos</a:t>
            </a:r>
          </a:p>
          <a:p>
            <a:r>
              <a:rPr lang="en-US" sz="1200" dirty="0"/>
              <a:t>The mission of Centro Sol is to promote</a:t>
            </a:r>
            <a:r>
              <a:rPr lang="en-US" sz="1200" baseline="0" dirty="0"/>
              <a:t> equity in health for Latinos;  This can be taken as a “local global” elective for learning about immigrant and refugee health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08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Programs at</a:t>
            </a:r>
            <a:r>
              <a:rPr lang="en-US" baseline="0" dirty="0"/>
              <a:t> Centro Sol in Baltimore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examples of resident advocacy and scholarship include….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39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residents</a:t>
            </a:r>
            <a:r>
              <a:rPr lang="en-US" baseline="0" dirty="0"/>
              <a:t> who receive funding from Center for Global Health are required to present a poster (at a minimum) at the School of Public Health’s Global Health day, held annually.  Many </a:t>
            </a:r>
            <a:r>
              <a:rPr lang="en-US" baseline="0" dirty="0" err="1"/>
              <a:t>alos</a:t>
            </a:r>
            <a:r>
              <a:rPr lang="en-US" baseline="0" dirty="0"/>
              <a:t> present at national conferences, in particular the Consortium of Universities for Global Health conference (CUGH), of which JH is a member.  All track residents will be required to present their research capstone at a national conference, with a goal to have a written manuscript or scholarly product as a result of their capstone project.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58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yearly global health scholarly conferences hosted</a:t>
            </a:r>
            <a:r>
              <a:rPr lang="en-US" baseline="0" dirty="0"/>
              <a:t> at </a:t>
            </a:r>
            <a:r>
              <a:rPr lang="en-US" baseline="0"/>
              <a:t>Johns Hopkins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0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program leadership, we have the commitment of many experts across the institution to make this track a success!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7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mission/vision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4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ea typeface="+mn-ea"/>
                <a:cs typeface="+mn-cs"/>
              </a:rPr>
              <a:t>80% of these are estimated to be avoidable</a:t>
            </a:r>
            <a:r>
              <a:rPr lang="en-US" dirty="0">
                <a:ea typeface="+mn-ea"/>
                <a:cs typeface="+mn-cs"/>
              </a:rPr>
              <a:t> (Jones et al, 2003)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ea typeface="+mn-ea"/>
                <a:cs typeface="+mn-cs"/>
              </a:rPr>
              <a:t>Improvement in education surrounding emergency management of pediatric patients is key factor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ea typeface="+mn-ea"/>
              </a:rPr>
              <a:t>Currently, few programs exist to address this need or remediate the existing educational deficits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ea typeface="+mn-ea"/>
              </a:rPr>
              <a:t>Programs must take into account cultural and resource specific considerations if they will be effective</a:t>
            </a: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11F0875-97F5-4C48-B029-2AE97114893D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88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BA1CC-CE85-1944-B292-8AB63E86365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4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BA1CC-CE85-1944-B292-8AB63E86365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35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100" indent="-165100">
              <a:buFont typeface="Arial" charset="0"/>
              <a:buChar char="•"/>
            </a:pPr>
            <a:r>
              <a:rPr lang="en-US" sz="1200" dirty="0"/>
              <a:t>The program will leverage world-renown resources across Johns Hopkins to provide graduates with a unique skill set that will equip them to make an impact for children affected by health disparities</a:t>
            </a:r>
            <a:r>
              <a:rPr lang="en-US" sz="1200" baseline="0" dirty="0"/>
              <a:t> with experts in global and public health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1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Hyperlinks</a:t>
            </a:r>
            <a:r>
              <a:rPr lang="en-US" baseline="0" dirty="0"/>
              <a:t> will take you to the webpage for each of the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2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Capstone project needs to be achievable</a:t>
            </a:r>
            <a:r>
              <a:rPr lang="mr-IN" dirty="0"/>
              <a:t>…</a:t>
            </a:r>
            <a:r>
              <a:rPr lang="en-US" dirty="0"/>
              <a:t> appropriate scope, mentorship and preferably established research infrastructure</a:t>
            </a:r>
          </a:p>
          <a:p>
            <a:r>
              <a:rPr lang="en-US" dirty="0"/>
              <a:t>Map shows sites in US and abroad where current JHU faculty (SPH and SOM) currently have established research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84B7-BDCC-B74C-AD12-F31A73CAE7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2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34A2-EA57-3846-BDBE-72672C14D91F}" type="datetime1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796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EE92-4B4C-2A40-92F1-F149C3094696}" type="datetime1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7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33AD-C791-3E47-9CD5-A2CB01E0221C}" type="datetime1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12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101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1079501" y="876300"/>
            <a:ext cx="104013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79501" y="2057400"/>
            <a:ext cx="10401300" cy="9144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092200" y="6400800"/>
            <a:ext cx="2540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D406834D-4DD3-3F4A-9839-AB8DD2B69393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4165600" y="6400800"/>
            <a:ext cx="38608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8940800" y="6400800"/>
            <a:ext cx="2540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B574913D-5418-FD45-8F63-94CFA8927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181AB-1BB1-3346-B207-3AC19DE049DF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3CF0-58C4-3542-BCF1-F2CD87F436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73D-6B85-4744-9917-7269B7640335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F906-3A5A-324A-96B3-A6CFA14017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470B-05D9-FE40-A9B4-B7E5344E1F01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0B518-F39B-6340-B2F7-879BE4CDB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3039-71C9-2245-B34F-48B0446867E1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440C7-02BA-144B-BDBE-CB8888126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F31E9-0E00-8342-9FB0-C45A0AEFC13D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8533D-C680-4040-8A4E-843EACD01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C09EF-9234-4649-95D8-647FAB68ABA9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5C3F6-78F2-8B4B-8E34-BF0DEC0DF6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7DC05-5504-F444-ACC9-D91A67DAF7F5}" type="datetime1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83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65287-23C9-454B-8AA9-70A05BA105CB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36836-48F4-D948-BC34-5D36BC101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F35B2-B2C7-CD4A-9E0D-288D37B84B1B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1F3ED-F3AA-F543-AAF0-35338EEAB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390526"/>
            <a:ext cx="2590800" cy="5705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390526"/>
            <a:ext cx="7569200" cy="5705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BE3E-78F4-9C48-91B7-B6B9B59C2843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C7272-E01C-1441-BBC4-F03036180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152400"/>
            <a:ext cx="7315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300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52889"/>
            <a:ext cx="5384800" cy="2301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1079501" y="876300"/>
            <a:ext cx="104013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79501" y="2057400"/>
            <a:ext cx="10401300" cy="9144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092200" y="6400800"/>
            <a:ext cx="2540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D406834D-4DD3-3F4A-9839-AB8DD2B69393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4165600" y="6400800"/>
            <a:ext cx="38608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8940800" y="6400800"/>
            <a:ext cx="2540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B574913D-5418-FD45-8F63-94CFA8927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181AB-1BB1-3346-B207-3AC19DE049DF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3CF0-58C4-3542-BCF1-F2CD87F436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73D-6B85-4744-9917-7269B7640335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F906-3A5A-324A-96B3-A6CFA14017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470B-05D9-FE40-A9B4-B7E5344E1F01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0B518-F39B-6340-B2F7-879BE4CDB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3039-71C9-2245-B34F-48B0446867E1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440C7-02BA-144B-BDBE-CB8888126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F31E9-0E00-8342-9FB0-C45A0AEFC13D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8533D-C680-4040-8A4E-843EACD01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0B4F-A441-3240-A180-90EA849F056E}" type="datetime1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496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C09EF-9234-4649-95D8-647FAB68ABA9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5C3F6-78F2-8B4B-8E34-BF0DEC0DF6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65287-23C9-454B-8AA9-70A05BA105CB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36836-48F4-D948-BC34-5D36BC101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F35B2-B2C7-CD4A-9E0D-288D37B84B1B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1F3ED-F3AA-F543-AAF0-35338EEAB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390526"/>
            <a:ext cx="2590800" cy="5705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390526"/>
            <a:ext cx="7569200" cy="5705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BE3E-78F4-9C48-91B7-B6B9B59C2843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C7272-E01C-1441-BBC4-F03036180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152400"/>
            <a:ext cx="7315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300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52889"/>
            <a:ext cx="5384800" cy="2301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1079501" y="876300"/>
            <a:ext cx="104013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79501" y="2057400"/>
            <a:ext cx="10401300" cy="9144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092200" y="6400800"/>
            <a:ext cx="2540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D406834D-4DD3-3F4A-9839-AB8DD2B69393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4165600" y="6400800"/>
            <a:ext cx="38608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8940800" y="6400800"/>
            <a:ext cx="2540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B574913D-5418-FD45-8F63-94CFA8927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181AB-1BB1-3346-B207-3AC19DE049DF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3CF0-58C4-3542-BCF1-F2CD87F436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73D-6B85-4744-9917-7269B7640335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F906-3A5A-324A-96B3-A6CFA14017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470B-05D9-FE40-A9B4-B7E5344E1F01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0B518-F39B-6340-B2F7-879BE4CDB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3039-71C9-2245-B34F-48B0446867E1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440C7-02BA-144B-BDBE-CB8888126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AFC47-77CD-3548-B273-852E766908F4}" type="datetime1">
              <a:rPr lang="en-US" smtClean="0"/>
              <a:t>8/5/22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20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F31E9-0E00-8342-9FB0-C45A0AEFC13D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8533D-C680-4040-8A4E-843EACD01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C09EF-9234-4649-95D8-647FAB68ABA9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5C3F6-78F2-8B4B-8E34-BF0DEC0DF6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65287-23C9-454B-8AA9-70A05BA105CB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36836-48F4-D948-BC34-5D36BC101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F35B2-B2C7-CD4A-9E0D-288D37B84B1B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1F3ED-F3AA-F543-AAF0-35338EEAB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390526"/>
            <a:ext cx="2590800" cy="5705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390526"/>
            <a:ext cx="7569200" cy="5705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BE3E-78F4-9C48-91B7-B6B9B59C2843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C7272-E01C-1441-BBC4-F03036180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152400"/>
            <a:ext cx="7315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300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52889"/>
            <a:ext cx="5384800" cy="2301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1079501" y="876300"/>
            <a:ext cx="104013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79501" y="2057400"/>
            <a:ext cx="10401300" cy="9144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092200" y="6400800"/>
            <a:ext cx="2540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D406834D-4DD3-3F4A-9839-AB8DD2B69393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4165600" y="6400800"/>
            <a:ext cx="38608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8940800" y="6400800"/>
            <a:ext cx="2540000" cy="304800"/>
          </a:xfrm>
        </p:spPr>
        <p:txBody>
          <a:bodyPr/>
          <a:lstStyle>
            <a:lvl1pPr>
              <a:defRPr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B574913D-5418-FD45-8F63-94CFA8927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181AB-1BB1-3346-B207-3AC19DE049DF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3CF0-58C4-3542-BCF1-F2CD87F436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73D-6B85-4744-9917-7269B7640335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F906-3A5A-324A-96B3-A6CFA14017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470B-05D9-FE40-A9B4-B7E5344E1F01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0B518-F39B-6340-B2F7-879BE4CDB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AE62-EFF1-E541-91D3-282DD82A2797}" type="datetime1">
              <a:rPr lang="en-US" smtClean="0"/>
              <a:t>8/5/22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9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D3039-71C9-2245-B34F-48B0446867E1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440C7-02BA-144B-BDBE-CB8888126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F31E9-0E00-8342-9FB0-C45A0AEFC13D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8533D-C680-4040-8A4E-843EACD01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C09EF-9234-4649-95D8-647FAB68ABA9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5C3F6-78F2-8B4B-8E34-BF0DEC0DF6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65287-23C9-454B-8AA9-70A05BA105CB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36836-48F4-D948-BC34-5D36BC101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F35B2-B2C7-CD4A-9E0D-288D37B84B1B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1F3ED-F3AA-F543-AAF0-35338EEAB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390526"/>
            <a:ext cx="2590800" cy="5705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0" y="390526"/>
            <a:ext cx="7569200" cy="5705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BE3E-78F4-9C48-91B7-B6B9B59C2843}" type="datetime4">
              <a:rPr lang="en-US" altLang="en-US"/>
              <a:pPr>
                <a:defRPr/>
              </a:pPr>
              <a:t>August 5, 2022</a:t>
            </a:fld>
            <a:endParaRPr lang="en-US" alt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C7272-E01C-1441-BBC4-F03036180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152400"/>
            <a:ext cx="7315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300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52889"/>
            <a:ext cx="5384800" cy="2301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382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966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5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CF65-27F9-4342-9379-20E09B3B48B6}" type="datetime1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877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5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416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528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50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29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231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96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92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8A5C-A32B-2042-B3F8-2314E4D9719C}" type="datetime1">
              <a:rPr lang="en-US" smtClean="0"/>
              <a:t>8/5/22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17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6FBF0C3-A2BB-B04C-B8C9-25FA29ECC24E}" type="datetime1">
              <a:rPr lang="en-US" smtClean="0"/>
              <a:t>8/5/22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1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9BE4-4E02-044A-80E3-947782E1B8CA}" type="datetime1">
              <a:rPr lang="en-US" smtClean="0"/>
              <a:t>8/5/22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7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4D11DE1-FDC3-1E47-856C-8B175B8953DA}" type="datetime1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4251E3D-D864-1047-80FA-C579885B9E6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39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1079500" y="390525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0795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6965D-823D-6F4A-A95A-EE44E916FC4E}" type="datetime4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August 5, 2022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37873C-A1EA-4649-A888-E6339E9EB6DF}" type="datetime4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August 5, 2022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860800" y="63246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0">
                <a:solidFill>
                  <a:srgbClr val="254B8E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8229600" y="6324600"/>
            <a:ext cx="142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E34392-0B67-184A-B9EF-A2F0C582CCDB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711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54B8E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54B8E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54B8E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54B8E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1079500" y="390525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0795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6965D-823D-6F4A-A95A-EE44E916FC4E}" type="datetime4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August 5, 2022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37873C-A1EA-4649-A888-E6339E9EB6DF}" type="datetime4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August 5, 2022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860800" y="63246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0">
                <a:solidFill>
                  <a:srgbClr val="254B8E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8229600" y="6324600"/>
            <a:ext cx="142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E34392-0B67-184A-B9EF-A2F0C582CCDB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99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54B8E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54B8E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54B8E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54B8E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1079500" y="390525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0795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6965D-823D-6F4A-A95A-EE44E916FC4E}" type="datetime4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August 5, 2022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37873C-A1EA-4649-A888-E6339E9EB6DF}" type="datetime4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August 5, 2022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860800" y="63246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0">
                <a:solidFill>
                  <a:srgbClr val="254B8E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8229600" y="6324600"/>
            <a:ext cx="142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E34392-0B67-184A-B9EF-A2F0C582CCDB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043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54B8E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54B8E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54B8E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54B8E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1079500" y="390525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0795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6965D-823D-6F4A-A95A-EE44E916FC4E}" type="datetime4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August 5, 2022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1079500" y="63246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37873C-A1EA-4649-A888-E6339E9EB6DF}" type="datetime4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August 5, 2022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860800" y="63246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i="0">
                <a:solidFill>
                  <a:srgbClr val="254B8E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8229600" y="6324600"/>
            <a:ext cx="142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rgbClr val="254B8E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E34392-0B67-184A-B9EF-A2F0C582CCDB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167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54B8E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54B8E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54B8E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54B8E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74E06-1F03-4D2D-AA6C-1024AF29BD9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842D8-ECED-4D16-8DD4-7BCFC2B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8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file:////var/folders/x1/qwgd1kzd4l3flpgxjccxgwtm0000gn/T/com.microsoft.Word/WebArchiveCopyPasteTempFiles/jhsphLogoVerticalBlue.png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file:////var/folders/x1/qwgd1kzd4l3flpgxjccxgwtm0000gn/T/com.microsoft.Word/WebArchiveCopyPasteTempFiles/%3fformat=1500w" TargetMode="Externa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hopkinsglobalhealth.org/funding-opportunities/student-and-trainee-grants/global-health-pathway-program-ghpp/" TargetMode="External"/><Relationship Id="rId13" Type="http://schemas.openxmlformats.org/officeDocument/2006/relationships/hyperlink" Target="http://hopkinsglobalhealth.org/" TargetMode="External"/><Relationship Id="rId3" Type="http://schemas.openxmlformats.org/officeDocument/2006/relationships/hyperlink" Target="http://jhcchr.org/" TargetMode="External"/><Relationship Id="rId7" Type="http://schemas.openxmlformats.org/officeDocument/2006/relationships/hyperlink" Target="http://hopkinsglobalhealth.org/funding-opportunities/student-and-trainee-grants/ujmt-fogarty-global-health-fellowship" TargetMode="External"/><Relationship Id="rId12" Type="http://schemas.openxmlformats.org/officeDocument/2006/relationships/hyperlink" Target="https://www.jhsph.edu/research/centers-and-institutes/international-center-for-maternal-and-newborn-health/index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rbanhealth.jhu.edu/" TargetMode="External"/><Relationship Id="rId11" Type="http://schemas.openxmlformats.org/officeDocument/2006/relationships/hyperlink" Target="http://hopkinsglobalhealth.org/funding-opportunities/student-and-trainee-grants/housestaff-grant/" TargetMode="External"/><Relationship Id="rId5" Type="http://schemas.openxmlformats.org/officeDocument/2006/relationships/hyperlink" Target="https://www.jhsph.edu/research/centers-and-institutes/johns-hopkins-center-for-health-equity/" TargetMode="External"/><Relationship Id="rId10" Type="http://schemas.openxmlformats.org/officeDocument/2006/relationships/hyperlink" Target="https://www.jhpiego.org/" TargetMode="External"/><Relationship Id="rId4" Type="http://schemas.openxmlformats.org/officeDocument/2006/relationships/hyperlink" Target="https://www.jhcentrosol.org/" TargetMode="External"/><Relationship Id="rId9" Type="http://schemas.openxmlformats.org/officeDocument/2006/relationships/hyperlink" Target="https://www.ahealthierworld.jhu.edu/" TargetMode="External"/><Relationship Id="rId14" Type="http://schemas.openxmlformats.org/officeDocument/2006/relationships/hyperlink" Target="https://main.ccghe.ne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hsph.edu/faculty/research/ma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x1/qwgd1kzd4l3flpgxjccxgwtm0000gn/T/com.microsoft.Word/WebArchiveCopyPasteTempFiles/homepage1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healthierworld.jhu.edu/funding" TargetMode="External"/><Relationship Id="rId2" Type="http://schemas.openxmlformats.org/officeDocument/2006/relationships/hyperlink" Target="http://hopkinsglobalhealth.org/funding-opportunities/student-and-trainee-grants/housestaff-grant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67581" y="645317"/>
            <a:ext cx="10333037" cy="35655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The Harriet Lane Pediatric Residency Program</a:t>
            </a:r>
            <a:br>
              <a:rPr lang="en-US" sz="5000" dirty="0"/>
            </a:br>
            <a:r>
              <a:rPr lang="en-US" sz="6000" b="1" dirty="0"/>
              <a:t>Global Health Track</a:t>
            </a:r>
            <a:br>
              <a:rPr lang="en-US" sz="6000" b="1" dirty="0"/>
            </a:br>
            <a:br>
              <a:rPr lang="en-US" sz="6000" b="1" dirty="0"/>
            </a:br>
            <a:br>
              <a:rPr lang="en-US" sz="6000" b="1" dirty="0"/>
            </a:br>
            <a:endParaRPr lang="en-US" sz="6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50F4E-5571-8E4D-8B52-966EEEF97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01" y="2428079"/>
            <a:ext cx="5579949" cy="3836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30" y="2320536"/>
            <a:ext cx="5334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47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21FC3-BDDF-1640-B86C-65D58EE0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10</a:t>
            </a:fld>
            <a:endParaRPr lang="en-US"/>
          </a:p>
        </p:txBody>
      </p:sp>
      <p:pic>
        <p:nvPicPr>
          <p:cNvPr id="1027" name="Picture 11" descr="Centro SOL">
            <a:extLst>
              <a:ext uri="{FF2B5EF4-FFF2-40B4-BE49-F238E27FC236}">
                <a16:creationId xmlns:a16="http://schemas.microsoft.com/office/drawing/2014/main" id="{E83148C3-9E82-E847-BA83-ECE4075B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31" y="322040"/>
            <a:ext cx="1914585" cy="14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4" descr="Image result for bloomberg american health initiative">
            <a:extLst>
              <a:ext uri="{FF2B5EF4-FFF2-40B4-BE49-F238E27FC236}">
                <a16:creationId xmlns:a16="http://schemas.microsoft.com/office/drawing/2014/main" id="{1CC6ABF4-AD52-2A43-B932-1AB38902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3275" y="195399"/>
            <a:ext cx="2674366" cy="147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537EEDAB-B5FF-2643-BA2A-C7ED8355D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BA4423-5F19-9144-AD4A-686CA07C1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C7A6B5-80B2-1643-8EF0-979DCE668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00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CE25C2E-08EA-8E4B-8958-40F88717B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958" y="7365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 descr="A person holding a sign&#10;&#10;Description automatically generated">
            <a:extLst>
              <a:ext uri="{FF2B5EF4-FFF2-40B4-BE49-F238E27FC236}">
                <a16:creationId xmlns:a16="http://schemas.microsoft.com/office/drawing/2014/main" id="{D8CD5ED1-80C2-5442-8981-7E6DB42BB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1973" y="4194366"/>
            <a:ext cx="4844613" cy="1925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C85BBB-E828-4349-83FF-458D972B36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085" y="557174"/>
            <a:ext cx="2266884" cy="804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1361632"/>
            <a:ext cx="4584700" cy="130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4" y="1906550"/>
            <a:ext cx="2400300" cy="24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88" y="2144104"/>
            <a:ext cx="3390900" cy="124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3" y="4121228"/>
            <a:ext cx="2706290" cy="1485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29" y="2702222"/>
            <a:ext cx="3475571" cy="1160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04" y="4345291"/>
            <a:ext cx="2085359" cy="1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96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Hopkins Pediatric Global Health Track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2479040"/>
            <a:ext cx="5816600" cy="402336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b="1" u="sng" dirty="0"/>
              <a:t>Johns Hopkins School of Medicine</a:t>
            </a:r>
          </a:p>
          <a:p>
            <a:pPr marL="201168" lvl="1" indent="0">
              <a:buNone/>
            </a:pPr>
            <a:r>
              <a:rPr lang="en-US" sz="2000" u="sng" dirty="0">
                <a:hlinkClick r:id="rId3"/>
              </a:rPr>
              <a:t>The Center for Child and Community Health Research</a:t>
            </a:r>
            <a:endParaRPr lang="en-US" sz="2000" dirty="0"/>
          </a:p>
          <a:p>
            <a:pPr marL="201168" lvl="1" indent="0">
              <a:buNone/>
            </a:pPr>
            <a:r>
              <a:rPr lang="en-US" sz="2000" u="sng" dirty="0">
                <a:hlinkClick r:id="rId4"/>
              </a:rPr>
              <a:t>Centro Sol – Center for Salud Health &amp; Opportunities for Latinos</a:t>
            </a:r>
            <a:endParaRPr lang="en-US" sz="2000" dirty="0"/>
          </a:p>
          <a:p>
            <a:pPr lvl="0"/>
            <a:r>
              <a:rPr lang="en-US" b="1" u="sng" dirty="0"/>
              <a:t>Johns Hopkins University</a:t>
            </a:r>
            <a:endParaRPr lang="en-US" u="sng" dirty="0">
              <a:hlinkClick r:id="rId5"/>
            </a:endParaRPr>
          </a:p>
          <a:p>
            <a:pPr marL="201168" lvl="1" indent="0">
              <a:buNone/>
            </a:pPr>
            <a:r>
              <a:rPr lang="en-US" u="sng" dirty="0">
                <a:hlinkClick r:id="rId5"/>
              </a:rPr>
              <a:t>Center for Health Equity</a:t>
            </a:r>
            <a:endParaRPr lang="en-US" dirty="0"/>
          </a:p>
          <a:p>
            <a:pPr marL="201168" lvl="1" indent="0">
              <a:buNone/>
            </a:pPr>
            <a:r>
              <a:rPr lang="en-US" sz="2000" u="sng" dirty="0">
                <a:hlinkClick r:id="rId6"/>
              </a:rPr>
              <a:t>Urban Health Institute</a:t>
            </a:r>
            <a:endParaRPr lang="en-US" sz="2000" u="sng" dirty="0"/>
          </a:p>
          <a:p>
            <a:pPr marL="201168" lvl="1" indent="0">
              <a:buNone/>
            </a:pPr>
            <a:r>
              <a:rPr lang="en-US" sz="2000" dirty="0"/>
              <a:t>Fogarty Global Health Fellowship </a:t>
            </a:r>
            <a:r>
              <a:rPr lang="en-US" sz="2000" dirty="0">
                <a:hlinkClick r:id="rId7"/>
              </a:rPr>
              <a:t>http://hopkinsglobalhealth.org/funding-opportunities/student-and-trainee-grants/ujmt-fogarty-global-health-fellowship</a:t>
            </a:r>
            <a:endParaRPr lang="en-US" sz="2000" dirty="0"/>
          </a:p>
          <a:p>
            <a:pPr marL="201168" lvl="1" indent="0">
              <a:buNone/>
            </a:pPr>
            <a:r>
              <a:rPr lang="en-US" sz="2000" dirty="0"/>
              <a:t>Global Health Pathway Program </a:t>
            </a:r>
            <a:r>
              <a:rPr lang="en-US" sz="2000" dirty="0">
                <a:hlinkClick r:id="rId8"/>
              </a:rPr>
              <a:t>http://hopkinsglobalhealth.org/funding-opportunities/student-and-trainee-grants/global-health-pathway-program-ghpp/</a:t>
            </a:r>
            <a:endParaRPr lang="en-US" sz="2000" dirty="0"/>
          </a:p>
          <a:p>
            <a:pPr marL="201168" lvl="1" indent="0">
              <a:buNone/>
            </a:pPr>
            <a:r>
              <a:rPr lang="en-US" sz="2000" dirty="0"/>
              <a:t>Alliance for a Healthier World</a:t>
            </a:r>
          </a:p>
          <a:p>
            <a:pPr marL="201168" lvl="1" indent="0">
              <a:buNone/>
            </a:pPr>
            <a:r>
              <a:rPr lang="en-US" sz="2000" dirty="0">
                <a:hlinkClick r:id="rId9"/>
              </a:rPr>
              <a:t>https://www.ahealthierworld.jhu.edu/</a:t>
            </a:r>
            <a:endParaRPr lang="en-US" sz="2000" dirty="0"/>
          </a:p>
          <a:p>
            <a:pPr marL="201168" lvl="1" indent="0">
              <a:buNone/>
            </a:pPr>
            <a:r>
              <a:rPr lang="en-US" sz="2000" dirty="0">
                <a:hlinkClick r:id="rId10"/>
              </a:rPr>
              <a:t>JHPIEGO</a:t>
            </a:r>
            <a:endParaRPr lang="en-US" sz="2000" dirty="0"/>
          </a:p>
          <a:p>
            <a:pPr marL="201168" lvl="1" indent="0">
              <a:buNone/>
            </a:pPr>
            <a:endParaRPr lang="en-US" sz="20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7173C6-DAD8-404B-B6B6-4F7596C2A686}"/>
              </a:ext>
            </a:extLst>
          </p:cNvPr>
          <p:cNvSpPr/>
          <p:nvPr/>
        </p:nvSpPr>
        <p:spPr>
          <a:xfrm>
            <a:off x="6426200" y="2448237"/>
            <a:ext cx="576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u="sng" dirty="0"/>
              <a:t>Bloomberg School of Public Health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4D64D8-1B90-2241-9D72-E15E5E6E78F6}"/>
              </a:ext>
            </a:extLst>
          </p:cNvPr>
          <p:cNvSpPr/>
          <p:nvPr/>
        </p:nvSpPr>
        <p:spPr>
          <a:xfrm>
            <a:off x="317500" y="1850951"/>
            <a:ext cx="1163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track will leverage relationships and collaborations across the department and the institution including:</a:t>
            </a:r>
          </a:p>
        </p:txBody>
      </p:sp>
      <p:sp>
        <p:nvSpPr>
          <p:cNvPr id="6" name="Rectangle 5"/>
          <p:cNvSpPr/>
          <p:nvPr/>
        </p:nvSpPr>
        <p:spPr>
          <a:xfrm>
            <a:off x="5981700" y="2848347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/>
              <a:t>Paul S. Lietman Global Travel Grant for Residents &amp; Fellows </a:t>
            </a:r>
            <a:r>
              <a:rPr lang="en-US" dirty="0">
                <a:hlinkClick r:id="rId11"/>
              </a:rPr>
              <a:t>http://hopkinsglobalhealth.org/funding-opportunities/student-and-trainee-grants/housestaff-grant/</a:t>
            </a:r>
            <a:endParaRPr lang="en-US" dirty="0"/>
          </a:p>
          <a:p>
            <a:pPr lvl="1"/>
            <a:r>
              <a:rPr lang="en-US" sz="2000" dirty="0"/>
              <a:t>International Center for Maternal and Newborn Health </a:t>
            </a:r>
            <a:r>
              <a:rPr lang="en-US" dirty="0">
                <a:hlinkClick r:id="rId12"/>
              </a:rPr>
              <a:t>https://www.jhsph.edu/research/centers-and-institutes/international-center-for-maternal-and-newborn-health/index.html</a:t>
            </a:r>
            <a:endParaRPr lang="en-US" dirty="0"/>
          </a:p>
          <a:p>
            <a:pPr lvl="1"/>
            <a:r>
              <a:rPr lang="en-US" dirty="0"/>
              <a:t>Center for Global Health </a:t>
            </a:r>
            <a:r>
              <a:rPr lang="en-US" dirty="0">
                <a:hlinkClick r:id="rId13"/>
              </a:rPr>
              <a:t>http://hopkinsglobalhealth.org/</a:t>
            </a:r>
            <a:endParaRPr lang="en-US" dirty="0"/>
          </a:p>
          <a:p>
            <a:pPr lvl="1"/>
            <a:r>
              <a:rPr lang="en-US" dirty="0"/>
              <a:t>Center for Clinical Global Health Education </a:t>
            </a:r>
            <a:r>
              <a:rPr lang="en-US" dirty="0">
                <a:hlinkClick r:id="rId14"/>
              </a:rPr>
              <a:t>https://main.ccghe.net/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16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Global Health Opportunities at JHU:</a:t>
            </a:r>
            <a:br>
              <a:rPr lang="en-US" dirty="0"/>
            </a:br>
            <a:r>
              <a:rPr lang="en-US" dirty="0"/>
              <a:t>Faculty Research 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596" y="6111022"/>
            <a:ext cx="10058400" cy="40809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https://www.jhsph.edu/faculty/research/map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50" y="1687537"/>
            <a:ext cx="9080499" cy="426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72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96" y="1916732"/>
            <a:ext cx="5282035" cy="390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1224"/>
            <a:ext cx="12192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  <a:latin typeface="+mn-lt"/>
              </a:rPr>
              <a:t>JHU </a:t>
            </a:r>
            <a:r>
              <a:rPr lang="en-US" altLang="ja-JP" b="1" dirty="0">
                <a:solidFill>
                  <a:srgbClr val="002060"/>
                </a:solidFill>
                <a:latin typeface="+mn-lt"/>
              </a:rPr>
              <a:t>Faculty Global Health Projects</a:t>
            </a:r>
            <a:endParaRPr lang="en-US" alt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0532" name="TextBox 4"/>
          <p:cNvSpPr txBox="1">
            <a:spLocks noChangeArrowheads="1"/>
          </p:cNvSpPr>
          <p:nvPr/>
        </p:nvSpPr>
        <p:spPr bwMode="auto">
          <a:xfrm>
            <a:off x="2209800" y="6248402"/>
            <a:ext cx="5562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15000"/>
              </a:spcAft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ct val="15000"/>
              </a:spcAft>
              <a:buChar char="–"/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ct val="15000"/>
              </a:spcAft>
              <a:buChar char="•"/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ct val="15000"/>
              </a:spcAft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ct val="1500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1500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1500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1500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1500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7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0" i="1" dirty="0">
                <a:solidFill>
                  <a:prstClr val="white"/>
                </a:solidFill>
              </a:rPr>
              <a:t>Source: CGH 10-year progress report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0950" y="2651221"/>
            <a:ext cx="3334319" cy="7777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0" numCol="1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434 Faculty Members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34 Centers and Institutes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915 Active Projects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101 Countries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505269" y="1363956"/>
            <a:ext cx="2700969" cy="47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/>
              </a:rPr>
              <a:t>Projects by Region</a:t>
            </a:r>
            <a:endParaRPr lang="en-US" alt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878831" y="2939352"/>
            <a:ext cx="2371725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Current Global Health Projects</a:t>
            </a: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Control 9"/>
          <p:cNvSpPr>
            <a:spLocks noChangeArrowheads="1" noChangeShapeType="1"/>
          </p:cNvSpPr>
          <p:nvPr/>
        </p:nvSpPr>
        <p:spPr bwMode="auto">
          <a:xfrm>
            <a:off x="5498815" y="3137696"/>
            <a:ext cx="2657475" cy="20907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7064431" y="1602853"/>
          <a:ext cx="4730492" cy="4421115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3710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1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sng" strike="noStrike" dirty="0">
                          <a:effectLst/>
                        </a:rPr>
                        <a:t>Topic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sng" strike="noStrike" dirty="0">
                          <a:effectLst/>
                        </a:rPr>
                        <a:t>Number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1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Maternal &amp; Child Health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271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1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HIV/AIDS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202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TB, Malaria, or Other Inf. Diseases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900" b="1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179</a:t>
                      </a:r>
                      <a:endParaRPr lang="en-US" sz="1900" b="1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1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Capacity Building/Training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207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Population, Fam Planning, Family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900" b="1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82</a:t>
                      </a:r>
                      <a:endParaRPr lang="en-US" sz="1900" b="1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1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Chronic Diseases/Injuries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900" b="1" u="none" strike="noStrike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76</a:t>
                      </a:r>
                      <a:endParaRPr lang="en-US" sz="1900" b="1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Micronutrients, Nutrition, Water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70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1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Behavior Change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53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1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Mental Health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24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13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Other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900" b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75</a:t>
                      </a:r>
                      <a:endParaRPr lang="en-US" sz="1900" b="1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6" marR="8596" marT="859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9" name="Line 3"/>
          <p:cNvSpPr>
            <a:spLocks noChangeShapeType="1"/>
          </p:cNvSpPr>
          <p:nvPr/>
        </p:nvSpPr>
        <p:spPr bwMode="auto">
          <a:xfrm flipH="1">
            <a:off x="0" y="1274564"/>
            <a:ext cx="12192000" cy="1440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7"/>
            <a:endParaRPr lang="en-US" sz="135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4452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B2CAE1-311A-CE46-AC65-CF4F87EF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Structure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3B1034-5D0C-A94F-AD15-8E573DE6B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2CD50-869D-104B-9340-FF7FD61CE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75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4300"/>
            <a:ext cx="10058399" cy="62357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8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6603"/>
            <a:ext cx="10317480" cy="59183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2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94CAFB-5457-1040-A797-4BE20892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Elective Requirements:</a:t>
            </a:r>
            <a:br>
              <a:rPr lang="en-US" dirty="0"/>
            </a:br>
            <a:r>
              <a:rPr lang="en-US" dirty="0"/>
              <a:t> AAP Section on International Child Health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60ACE-16AE-4544-9722-710F6E39C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8694420" cy="4023360"/>
          </a:xfrm>
        </p:spPr>
        <p:txBody>
          <a:bodyPr>
            <a:normAutofit/>
          </a:bodyPr>
          <a:lstStyle/>
          <a:p>
            <a:pPr marL="285750" lvl="1" indent="-223838"/>
            <a:r>
              <a:rPr lang="en-US" sz="3200" dirty="0"/>
              <a:t>4 principles for meaningful international exchange:</a:t>
            </a:r>
          </a:p>
          <a:p>
            <a:pPr marL="468630" lvl="2" indent="-223838"/>
            <a:r>
              <a:rPr lang="en-US" sz="2800" b="1" u="sng" dirty="0"/>
              <a:t>Prerequisites</a:t>
            </a:r>
            <a:r>
              <a:rPr lang="en-US" sz="2800" dirty="0"/>
              <a:t>- field placement online coursework and pre-departure simulation curriculum</a:t>
            </a:r>
          </a:p>
          <a:p>
            <a:pPr marL="468630" lvl="2" indent="-223838"/>
            <a:r>
              <a:rPr lang="en-US" sz="2800" b="1" u="sng" dirty="0"/>
              <a:t>Preceptorship</a:t>
            </a:r>
            <a:r>
              <a:rPr lang="en-US" sz="2800" dirty="0"/>
              <a:t>- must have adequate supervision and mentorship at international site, during preparation, and for post-elective evaluation and debriefing</a:t>
            </a:r>
          </a:p>
          <a:p>
            <a:pPr marL="468630" lvl="2" indent="-223838"/>
            <a:r>
              <a:rPr lang="en-US" sz="2800" b="1" u="sng" dirty="0"/>
              <a:t>Preparation</a:t>
            </a:r>
            <a:r>
              <a:rPr lang="en-US" sz="2800" dirty="0"/>
              <a:t>- sim and ethics curriculum</a:t>
            </a:r>
          </a:p>
          <a:p>
            <a:pPr marL="468630" lvl="2" indent="-223838"/>
            <a:r>
              <a:rPr lang="en-US" sz="2800" b="1" u="sng" dirty="0"/>
              <a:t>Evaluation</a:t>
            </a:r>
            <a:r>
              <a:rPr lang="en-US" sz="2800" dirty="0"/>
              <a:t>- must be evaluated by JH faculty member and/or on site (in-country) preceptor</a:t>
            </a:r>
          </a:p>
          <a:p>
            <a:pPr marL="285750" lvl="1" indent="-223838"/>
            <a:endParaRPr lang="en-US" sz="3200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F63A3-19FE-974D-ABA4-102CF046D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3B6CA6-CC2D-364B-9E1B-50FD6AC5A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947" y="2099194"/>
            <a:ext cx="2619711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8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: Shape 111"/>
          <p:cNvSpPr/>
          <p:nvPr/>
        </p:nvSpPr>
        <p:spPr>
          <a:xfrm>
            <a:off x="686558" y="2909382"/>
            <a:ext cx="405489" cy="40548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Freeform: Shape 111"/>
          <p:cNvSpPr/>
          <p:nvPr/>
        </p:nvSpPr>
        <p:spPr>
          <a:xfrm>
            <a:off x="686559" y="883926"/>
            <a:ext cx="405489" cy="40548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19895" y="4563969"/>
            <a:ext cx="40035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Longitudinal track mentor(s) from Hopkins Faculty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Linking to institutional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Individualized learning plan</a:t>
            </a:r>
            <a:endParaRPr lang="ru-RU" sz="2200" dirty="0">
              <a:latin typeface="Calibri" panose="020F0502020204030204" pitchFamily="34" charset="0"/>
              <a:ea typeface="Merriweather Bold" panose="02060503050406030704" pitchFamily="18" charset="-52"/>
              <a:cs typeface="Calibri" panose="020F0502020204030204" pitchFamily="34" charset="0"/>
            </a:endParaRPr>
          </a:p>
        </p:txBody>
      </p:sp>
      <p:sp>
        <p:nvSpPr>
          <p:cNvPr id="64" name="Freeform: Shape 111"/>
          <p:cNvSpPr/>
          <p:nvPr/>
        </p:nvSpPr>
        <p:spPr>
          <a:xfrm>
            <a:off x="686558" y="4790479"/>
            <a:ext cx="405489" cy="40548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B9F74F-1A96-5C47-9432-CBDE020C92B5}"/>
              </a:ext>
            </a:extLst>
          </p:cNvPr>
          <p:cNvSpPr txBox="1"/>
          <p:nvPr/>
        </p:nvSpPr>
        <p:spPr>
          <a:xfrm>
            <a:off x="1319895" y="2219574"/>
            <a:ext cx="52244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Coursework at JHBSPH and CGH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International rotations (minimum 2 months in year 2 and 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Pre-departure simulation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Electives and dedicated curriculum with global health focus</a:t>
            </a:r>
            <a:endParaRPr lang="ru-RU" sz="2200" dirty="0">
              <a:latin typeface="Calibri" panose="020F0502020204030204" pitchFamily="34" charset="0"/>
              <a:ea typeface="Merriweather Bold" panose="02060503050406030704" pitchFamily="18" charset="-52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6084FB-06D9-824A-9416-4E76A5BF7092}"/>
              </a:ext>
            </a:extLst>
          </p:cNvPr>
          <p:cNvSpPr txBox="1"/>
          <p:nvPr/>
        </p:nvSpPr>
        <p:spPr>
          <a:xfrm>
            <a:off x="1319896" y="533506"/>
            <a:ext cx="52244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Capstone project in coordination with mentors in a global health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Facilitate presentation at regional/national meetings</a:t>
            </a:r>
            <a:endParaRPr lang="ru-RU" sz="2200" dirty="0">
              <a:latin typeface="Calibri" panose="020F0502020204030204" pitchFamily="34" charset="0"/>
              <a:ea typeface="Merriweather Bold" panose="02060503050406030704" pitchFamily="18" charset="-5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AEE4FC-E297-2B42-915B-713EA1926CBD}"/>
              </a:ext>
            </a:extLst>
          </p:cNvPr>
          <p:cNvGrpSpPr/>
          <p:nvPr/>
        </p:nvGrpSpPr>
        <p:grpSpPr>
          <a:xfrm>
            <a:off x="6353290" y="1123022"/>
            <a:ext cx="5358700" cy="4479385"/>
            <a:chOff x="6353290" y="1123022"/>
            <a:chExt cx="5358700" cy="4479385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D189C4F-F813-D345-90A6-40A981DB1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290" y="4198656"/>
              <a:ext cx="5358700" cy="1403751"/>
            </a:xfrm>
            <a:custGeom>
              <a:avLst/>
              <a:gdLst>
                <a:gd name="T0" fmla="*/ 14404 w 16308"/>
                <a:gd name="T1" fmla="*/ 260 h 4268"/>
                <a:gd name="T2" fmla="*/ 14372 w 16308"/>
                <a:gd name="T3" fmla="*/ 215 h 4268"/>
                <a:gd name="T4" fmla="*/ 14338 w 16308"/>
                <a:gd name="T5" fmla="*/ 174 h 4268"/>
                <a:gd name="T6" fmla="*/ 14299 w 16308"/>
                <a:gd name="T7" fmla="*/ 136 h 4268"/>
                <a:gd name="T8" fmla="*/ 14257 w 16308"/>
                <a:gd name="T9" fmla="*/ 102 h 4268"/>
                <a:gd name="T10" fmla="*/ 14212 w 16308"/>
                <a:gd name="T11" fmla="*/ 74 h 4268"/>
                <a:gd name="T12" fmla="*/ 14165 w 16308"/>
                <a:gd name="T13" fmla="*/ 49 h 4268"/>
                <a:gd name="T14" fmla="*/ 14115 w 16308"/>
                <a:gd name="T15" fmla="*/ 30 h 4268"/>
                <a:gd name="T16" fmla="*/ 14064 w 16308"/>
                <a:gd name="T17" fmla="*/ 14 h 4268"/>
                <a:gd name="T18" fmla="*/ 14011 w 16308"/>
                <a:gd name="T19" fmla="*/ 5 h 4268"/>
                <a:gd name="T20" fmla="*/ 13956 w 16308"/>
                <a:gd name="T21" fmla="*/ 0 h 4268"/>
                <a:gd name="T22" fmla="*/ 2352 w 16308"/>
                <a:gd name="T23" fmla="*/ 0 h 4268"/>
                <a:gd name="T24" fmla="*/ 2297 w 16308"/>
                <a:gd name="T25" fmla="*/ 5 h 4268"/>
                <a:gd name="T26" fmla="*/ 2244 w 16308"/>
                <a:gd name="T27" fmla="*/ 14 h 4268"/>
                <a:gd name="T28" fmla="*/ 2192 w 16308"/>
                <a:gd name="T29" fmla="*/ 30 h 4268"/>
                <a:gd name="T30" fmla="*/ 2143 w 16308"/>
                <a:gd name="T31" fmla="*/ 49 h 4268"/>
                <a:gd name="T32" fmla="*/ 2096 w 16308"/>
                <a:gd name="T33" fmla="*/ 74 h 4268"/>
                <a:gd name="T34" fmla="*/ 2051 w 16308"/>
                <a:gd name="T35" fmla="*/ 102 h 4268"/>
                <a:gd name="T36" fmla="*/ 2009 w 16308"/>
                <a:gd name="T37" fmla="*/ 136 h 4268"/>
                <a:gd name="T38" fmla="*/ 1970 w 16308"/>
                <a:gd name="T39" fmla="*/ 174 h 4268"/>
                <a:gd name="T40" fmla="*/ 1936 w 16308"/>
                <a:gd name="T41" fmla="*/ 215 h 4268"/>
                <a:gd name="T42" fmla="*/ 1904 w 16308"/>
                <a:gd name="T43" fmla="*/ 260 h 4268"/>
                <a:gd name="T44" fmla="*/ 56 w 16308"/>
                <a:gd name="T45" fmla="*/ 3476 h 4268"/>
                <a:gd name="T46" fmla="*/ 16 w 16308"/>
                <a:gd name="T47" fmla="*/ 3582 h 4268"/>
                <a:gd name="T48" fmla="*/ 0 w 16308"/>
                <a:gd name="T49" fmla="*/ 3690 h 4268"/>
                <a:gd name="T50" fmla="*/ 6 w 16308"/>
                <a:gd name="T51" fmla="*/ 3796 h 4268"/>
                <a:gd name="T52" fmla="*/ 31 w 16308"/>
                <a:gd name="T53" fmla="*/ 3898 h 4268"/>
                <a:gd name="T54" fmla="*/ 74 w 16308"/>
                <a:gd name="T55" fmla="*/ 3993 h 4268"/>
                <a:gd name="T56" fmla="*/ 135 w 16308"/>
                <a:gd name="T57" fmla="*/ 4078 h 4268"/>
                <a:gd name="T58" fmla="*/ 210 w 16308"/>
                <a:gd name="T59" fmla="*/ 4150 h 4268"/>
                <a:gd name="T60" fmla="*/ 299 w 16308"/>
                <a:gd name="T61" fmla="*/ 4208 h 4268"/>
                <a:gd name="T62" fmla="*/ 400 w 16308"/>
                <a:gd name="T63" fmla="*/ 4248 h 4268"/>
                <a:gd name="T64" fmla="*/ 511 w 16308"/>
                <a:gd name="T65" fmla="*/ 4267 h 4268"/>
                <a:gd name="T66" fmla="*/ 15797 w 16308"/>
                <a:gd name="T67" fmla="*/ 4267 h 4268"/>
                <a:gd name="T68" fmla="*/ 15908 w 16308"/>
                <a:gd name="T69" fmla="*/ 4248 h 4268"/>
                <a:gd name="T70" fmla="*/ 16009 w 16308"/>
                <a:gd name="T71" fmla="*/ 4208 h 4268"/>
                <a:gd name="T72" fmla="*/ 16098 w 16308"/>
                <a:gd name="T73" fmla="*/ 4150 h 4268"/>
                <a:gd name="T74" fmla="*/ 16173 w 16308"/>
                <a:gd name="T75" fmla="*/ 4078 h 4268"/>
                <a:gd name="T76" fmla="*/ 16234 w 16308"/>
                <a:gd name="T77" fmla="*/ 3993 h 4268"/>
                <a:gd name="T78" fmla="*/ 16277 w 16308"/>
                <a:gd name="T79" fmla="*/ 3898 h 4268"/>
                <a:gd name="T80" fmla="*/ 16302 w 16308"/>
                <a:gd name="T81" fmla="*/ 3796 h 4268"/>
                <a:gd name="T82" fmla="*/ 16307 w 16308"/>
                <a:gd name="T83" fmla="*/ 3690 h 4268"/>
                <a:gd name="T84" fmla="*/ 16292 w 16308"/>
                <a:gd name="T85" fmla="*/ 3582 h 4268"/>
                <a:gd name="T86" fmla="*/ 16252 w 16308"/>
                <a:gd name="T87" fmla="*/ 3476 h 4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308" h="4268">
                  <a:moveTo>
                    <a:pt x="16234" y="3441"/>
                  </a:moveTo>
                  <a:lnTo>
                    <a:pt x="14413" y="275"/>
                  </a:lnTo>
                  <a:lnTo>
                    <a:pt x="14404" y="260"/>
                  </a:lnTo>
                  <a:lnTo>
                    <a:pt x="14394" y="245"/>
                  </a:lnTo>
                  <a:lnTo>
                    <a:pt x="14384" y="229"/>
                  </a:lnTo>
                  <a:lnTo>
                    <a:pt x="14372" y="215"/>
                  </a:lnTo>
                  <a:lnTo>
                    <a:pt x="14361" y="201"/>
                  </a:lnTo>
                  <a:lnTo>
                    <a:pt x="14350" y="187"/>
                  </a:lnTo>
                  <a:lnTo>
                    <a:pt x="14338" y="174"/>
                  </a:lnTo>
                  <a:lnTo>
                    <a:pt x="14325" y="161"/>
                  </a:lnTo>
                  <a:lnTo>
                    <a:pt x="14312" y="148"/>
                  </a:lnTo>
                  <a:lnTo>
                    <a:pt x="14299" y="136"/>
                  </a:lnTo>
                  <a:lnTo>
                    <a:pt x="14285" y="125"/>
                  </a:lnTo>
                  <a:lnTo>
                    <a:pt x="14272" y="114"/>
                  </a:lnTo>
                  <a:lnTo>
                    <a:pt x="14257" y="102"/>
                  </a:lnTo>
                  <a:lnTo>
                    <a:pt x="14242" y="93"/>
                  </a:lnTo>
                  <a:lnTo>
                    <a:pt x="14228" y="83"/>
                  </a:lnTo>
                  <a:lnTo>
                    <a:pt x="14212" y="74"/>
                  </a:lnTo>
                  <a:lnTo>
                    <a:pt x="14196" y="65"/>
                  </a:lnTo>
                  <a:lnTo>
                    <a:pt x="14181" y="57"/>
                  </a:lnTo>
                  <a:lnTo>
                    <a:pt x="14165" y="49"/>
                  </a:lnTo>
                  <a:lnTo>
                    <a:pt x="14148" y="42"/>
                  </a:lnTo>
                  <a:lnTo>
                    <a:pt x="14132" y="36"/>
                  </a:lnTo>
                  <a:lnTo>
                    <a:pt x="14115" y="30"/>
                  </a:lnTo>
                  <a:lnTo>
                    <a:pt x="14098" y="23"/>
                  </a:lnTo>
                  <a:lnTo>
                    <a:pt x="14081" y="19"/>
                  </a:lnTo>
                  <a:lnTo>
                    <a:pt x="14064" y="14"/>
                  </a:lnTo>
                  <a:lnTo>
                    <a:pt x="14046" y="11"/>
                  </a:lnTo>
                  <a:lnTo>
                    <a:pt x="14028" y="7"/>
                  </a:lnTo>
                  <a:lnTo>
                    <a:pt x="14011" y="5"/>
                  </a:lnTo>
                  <a:lnTo>
                    <a:pt x="13992" y="3"/>
                  </a:lnTo>
                  <a:lnTo>
                    <a:pt x="13974" y="1"/>
                  </a:lnTo>
                  <a:lnTo>
                    <a:pt x="13956" y="0"/>
                  </a:lnTo>
                  <a:lnTo>
                    <a:pt x="13937" y="0"/>
                  </a:lnTo>
                  <a:lnTo>
                    <a:pt x="2371" y="0"/>
                  </a:lnTo>
                  <a:lnTo>
                    <a:pt x="2352" y="0"/>
                  </a:lnTo>
                  <a:lnTo>
                    <a:pt x="2334" y="1"/>
                  </a:lnTo>
                  <a:lnTo>
                    <a:pt x="2316" y="3"/>
                  </a:lnTo>
                  <a:lnTo>
                    <a:pt x="2297" y="5"/>
                  </a:lnTo>
                  <a:lnTo>
                    <a:pt x="2280" y="7"/>
                  </a:lnTo>
                  <a:lnTo>
                    <a:pt x="2262" y="11"/>
                  </a:lnTo>
                  <a:lnTo>
                    <a:pt x="2244" y="14"/>
                  </a:lnTo>
                  <a:lnTo>
                    <a:pt x="2227" y="19"/>
                  </a:lnTo>
                  <a:lnTo>
                    <a:pt x="2210" y="23"/>
                  </a:lnTo>
                  <a:lnTo>
                    <a:pt x="2192" y="30"/>
                  </a:lnTo>
                  <a:lnTo>
                    <a:pt x="2176" y="36"/>
                  </a:lnTo>
                  <a:lnTo>
                    <a:pt x="2160" y="42"/>
                  </a:lnTo>
                  <a:lnTo>
                    <a:pt x="2143" y="49"/>
                  </a:lnTo>
                  <a:lnTo>
                    <a:pt x="2127" y="57"/>
                  </a:lnTo>
                  <a:lnTo>
                    <a:pt x="2111" y="65"/>
                  </a:lnTo>
                  <a:lnTo>
                    <a:pt x="2096" y="74"/>
                  </a:lnTo>
                  <a:lnTo>
                    <a:pt x="2080" y="83"/>
                  </a:lnTo>
                  <a:lnTo>
                    <a:pt x="2066" y="93"/>
                  </a:lnTo>
                  <a:lnTo>
                    <a:pt x="2051" y="102"/>
                  </a:lnTo>
                  <a:lnTo>
                    <a:pt x="2036" y="114"/>
                  </a:lnTo>
                  <a:lnTo>
                    <a:pt x="2023" y="125"/>
                  </a:lnTo>
                  <a:lnTo>
                    <a:pt x="2009" y="136"/>
                  </a:lnTo>
                  <a:lnTo>
                    <a:pt x="1996" y="148"/>
                  </a:lnTo>
                  <a:lnTo>
                    <a:pt x="1983" y="161"/>
                  </a:lnTo>
                  <a:lnTo>
                    <a:pt x="1970" y="174"/>
                  </a:lnTo>
                  <a:lnTo>
                    <a:pt x="1958" y="187"/>
                  </a:lnTo>
                  <a:lnTo>
                    <a:pt x="1947" y="201"/>
                  </a:lnTo>
                  <a:lnTo>
                    <a:pt x="1936" y="215"/>
                  </a:lnTo>
                  <a:lnTo>
                    <a:pt x="1924" y="229"/>
                  </a:lnTo>
                  <a:lnTo>
                    <a:pt x="1914" y="245"/>
                  </a:lnTo>
                  <a:lnTo>
                    <a:pt x="1904" y="260"/>
                  </a:lnTo>
                  <a:lnTo>
                    <a:pt x="1895" y="275"/>
                  </a:lnTo>
                  <a:lnTo>
                    <a:pt x="74" y="3441"/>
                  </a:lnTo>
                  <a:lnTo>
                    <a:pt x="56" y="3476"/>
                  </a:lnTo>
                  <a:lnTo>
                    <a:pt x="40" y="3511"/>
                  </a:lnTo>
                  <a:lnTo>
                    <a:pt x="28" y="3547"/>
                  </a:lnTo>
                  <a:lnTo>
                    <a:pt x="16" y="3582"/>
                  </a:lnTo>
                  <a:lnTo>
                    <a:pt x="9" y="3618"/>
                  </a:lnTo>
                  <a:lnTo>
                    <a:pt x="3" y="3654"/>
                  </a:lnTo>
                  <a:lnTo>
                    <a:pt x="0" y="3690"/>
                  </a:lnTo>
                  <a:lnTo>
                    <a:pt x="0" y="3726"/>
                  </a:lnTo>
                  <a:lnTo>
                    <a:pt x="2" y="3760"/>
                  </a:lnTo>
                  <a:lnTo>
                    <a:pt x="6" y="3796"/>
                  </a:lnTo>
                  <a:lnTo>
                    <a:pt x="12" y="3830"/>
                  </a:lnTo>
                  <a:lnTo>
                    <a:pt x="20" y="3865"/>
                  </a:lnTo>
                  <a:lnTo>
                    <a:pt x="31" y="3898"/>
                  </a:lnTo>
                  <a:lnTo>
                    <a:pt x="44" y="3930"/>
                  </a:lnTo>
                  <a:lnTo>
                    <a:pt x="58" y="3962"/>
                  </a:lnTo>
                  <a:lnTo>
                    <a:pt x="74" y="3993"/>
                  </a:lnTo>
                  <a:lnTo>
                    <a:pt x="93" y="4022"/>
                  </a:lnTo>
                  <a:lnTo>
                    <a:pt x="112" y="4050"/>
                  </a:lnTo>
                  <a:lnTo>
                    <a:pt x="135" y="4078"/>
                  </a:lnTo>
                  <a:lnTo>
                    <a:pt x="158" y="4103"/>
                  </a:lnTo>
                  <a:lnTo>
                    <a:pt x="182" y="4128"/>
                  </a:lnTo>
                  <a:lnTo>
                    <a:pt x="210" y="4150"/>
                  </a:lnTo>
                  <a:lnTo>
                    <a:pt x="237" y="4172"/>
                  </a:lnTo>
                  <a:lnTo>
                    <a:pt x="267" y="4190"/>
                  </a:lnTo>
                  <a:lnTo>
                    <a:pt x="299" y="4208"/>
                  </a:lnTo>
                  <a:lnTo>
                    <a:pt x="330" y="4223"/>
                  </a:lnTo>
                  <a:lnTo>
                    <a:pt x="364" y="4236"/>
                  </a:lnTo>
                  <a:lnTo>
                    <a:pt x="400" y="4248"/>
                  </a:lnTo>
                  <a:lnTo>
                    <a:pt x="435" y="4257"/>
                  </a:lnTo>
                  <a:lnTo>
                    <a:pt x="472" y="4263"/>
                  </a:lnTo>
                  <a:lnTo>
                    <a:pt x="511" y="4267"/>
                  </a:lnTo>
                  <a:lnTo>
                    <a:pt x="549" y="4268"/>
                  </a:lnTo>
                  <a:lnTo>
                    <a:pt x="15759" y="4268"/>
                  </a:lnTo>
                  <a:lnTo>
                    <a:pt x="15797" y="4267"/>
                  </a:lnTo>
                  <a:lnTo>
                    <a:pt x="15836" y="4263"/>
                  </a:lnTo>
                  <a:lnTo>
                    <a:pt x="15873" y="4257"/>
                  </a:lnTo>
                  <a:lnTo>
                    <a:pt x="15908" y="4248"/>
                  </a:lnTo>
                  <a:lnTo>
                    <a:pt x="15943" y="4236"/>
                  </a:lnTo>
                  <a:lnTo>
                    <a:pt x="15977" y="4223"/>
                  </a:lnTo>
                  <a:lnTo>
                    <a:pt x="16009" y="4208"/>
                  </a:lnTo>
                  <a:lnTo>
                    <a:pt x="16041" y="4190"/>
                  </a:lnTo>
                  <a:lnTo>
                    <a:pt x="16071" y="4172"/>
                  </a:lnTo>
                  <a:lnTo>
                    <a:pt x="16098" y="4150"/>
                  </a:lnTo>
                  <a:lnTo>
                    <a:pt x="16125" y="4128"/>
                  </a:lnTo>
                  <a:lnTo>
                    <a:pt x="16150" y="4103"/>
                  </a:lnTo>
                  <a:lnTo>
                    <a:pt x="16173" y="4078"/>
                  </a:lnTo>
                  <a:lnTo>
                    <a:pt x="16196" y="4050"/>
                  </a:lnTo>
                  <a:lnTo>
                    <a:pt x="16215" y="4022"/>
                  </a:lnTo>
                  <a:lnTo>
                    <a:pt x="16234" y="3993"/>
                  </a:lnTo>
                  <a:lnTo>
                    <a:pt x="16250" y="3962"/>
                  </a:lnTo>
                  <a:lnTo>
                    <a:pt x="16264" y="3930"/>
                  </a:lnTo>
                  <a:lnTo>
                    <a:pt x="16277" y="3898"/>
                  </a:lnTo>
                  <a:lnTo>
                    <a:pt x="16288" y="3865"/>
                  </a:lnTo>
                  <a:lnTo>
                    <a:pt x="16296" y="3830"/>
                  </a:lnTo>
                  <a:lnTo>
                    <a:pt x="16302" y="3796"/>
                  </a:lnTo>
                  <a:lnTo>
                    <a:pt x="16306" y="3760"/>
                  </a:lnTo>
                  <a:lnTo>
                    <a:pt x="16308" y="3726"/>
                  </a:lnTo>
                  <a:lnTo>
                    <a:pt x="16307" y="3690"/>
                  </a:lnTo>
                  <a:lnTo>
                    <a:pt x="16305" y="3654"/>
                  </a:lnTo>
                  <a:lnTo>
                    <a:pt x="16299" y="3618"/>
                  </a:lnTo>
                  <a:lnTo>
                    <a:pt x="16292" y="3582"/>
                  </a:lnTo>
                  <a:lnTo>
                    <a:pt x="16280" y="3547"/>
                  </a:lnTo>
                  <a:lnTo>
                    <a:pt x="16268" y="3511"/>
                  </a:lnTo>
                  <a:lnTo>
                    <a:pt x="16252" y="3476"/>
                  </a:lnTo>
                  <a:lnTo>
                    <a:pt x="16234" y="344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1A29964-960F-ED4E-A1C5-ECFB1E29D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174" y="2704214"/>
              <a:ext cx="3678930" cy="1352491"/>
            </a:xfrm>
            <a:custGeom>
              <a:avLst/>
              <a:gdLst>
                <a:gd name="T0" fmla="*/ 10862 w 11190"/>
                <a:gd name="T1" fmla="*/ 4123 h 4124"/>
                <a:gd name="T2" fmla="*/ 10934 w 11190"/>
                <a:gd name="T3" fmla="*/ 4111 h 4124"/>
                <a:gd name="T4" fmla="*/ 10998 w 11190"/>
                <a:gd name="T5" fmla="*/ 4086 h 4124"/>
                <a:gd name="T6" fmla="*/ 11055 w 11190"/>
                <a:gd name="T7" fmla="*/ 4048 h 4124"/>
                <a:gd name="T8" fmla="*/ 11104 w 11190"/>
                <a:gd name="T9" fmla="*/ 4002 h 4124"/>
                <a:gd name="T10" fmla="*/ 11142 w 11190"/>
                <a:gd name="T11" fmla="*/ 3947 h 4124"/>
                <a:gd name="T12" fmla="*/ 11170 w 11190"/>
                <a:gd name="T13" fmla="*/ 3887 h 4124"/>
                <a:gd name="T14" fmla="*/ 11187 w 11190"/>
                <a:gd name="T15" fmla="*/ 3821 h 4124"/>
                <a:gd name="T16" fmla="*/ 11190 w 11190"/>
                <a:gd name="T17" fmla="*/ 3754 h 4124"/>
                <a:gd name="T18" fmla="*/ 11179 w 11190"/>
                <a:gd name="T19" fmla="*/ 3684 h 4124"/>
                <a:gd name="T20" fmla="*/ 11154 w 11190"/>
                <a:gd name="T21" fmla="*/ 3617 h 4124"/>
                <a:gd name="T22" fmla="*/ 9418 w 11190"/>
                <a:gd name="T23" fmla="*/ 597 h 4124"/>
                <a:gd name="T24" fmla="*/ 9347 w 11190"/>
                <a:gd name="T25" fmla="*/ 494 h 4124"/>
                <a:gd name="T26" fmla="*/ 9266 w 11190"/>
                <a:gd name="T27" fmla="*/ 399 h 4124"/>
                <a:gd name="T28" fmla="*/ 9178 w 11190"/>
                <a:gd name="T29" fmla="*/ 313 h 4124"/>
                <a:gd name="T30" fmla="*/ 9081 w 11190"/>
                <a:gd name="T31" fmla="*/ 237 h 4124"/>
                <a:gd name="T32" fmla="*/ 8978 w 11190"/>
                <a:gd name="T33" fmla="*/ 170 h 4124"/>
                <a:gd name="T34" fmla="*/ 8869 w 11190"/>
                <a:gd name="T35" fmla="*/ 114 h 4124"/>
                <a:gd name="T36" fmla="*/ 8755 w 11190"/>
                <a:gd name="T37" fmla="*/ 68 h 4124"/>
                <a:gd name="T38" fmla="*/ 8636 w 11190"/>
                <a:gd name="T39" fmla="*/ 34 h 4124"/>
                <a:gd name="T40" fmla="*/ 8514 w 11190"/>
                <a:gd name="T41" fmla="*/ 12 h 4124"/>
                <a:gd name="T42" fmla="*/ 8389 w 11190"/>
                <a:gd name="T43" fmla="*/ 0 h 4124"/>
                <a:gd name="T44" fmla="*/ 2801 w 11190"/>
                <a:gd name="T45" fmla="*/ 0 h 4124"/>
                <a:gd name="T46" fmla="*/ 2676 w 11190"/>
                <a:gd name="T47" fmla="*/ 12 h 4124"/>
                <a:gd name="T48" fmla="*/ 2554 w 11190"/>
                <a:gd name="T49" fmla="*/ 34 h 4124"/>
                <a:gd name="T50" fmla="*/ 2435 w 11190"/>
                <a:gd name="T51" fmla="*/ 68 h 4124"/>
                <a:gd name="T52" fmla="*/ 2321 w 11190"/>
                <a:gd name="T53" fmla="*/ 114 h 4124"/>
                <a:gd name="T54" fmla="*/ 2212 w 11190"/>
                <a:gd name="T55" fmla="*/ 170 h 4124"/>
                <a:gd name="T56" fmla="*/ 2109 w 11190"/>
                <a:gd name="T57" fmla="*/ 237 h 4124"/>
                <a:gd name="T58" fmla="*/ 2012 w 11190"/>
                <a:gd name="T59" fmla="*/ 313 h 4124"/>
                <a:gd name="T60" fmla="*/ 1924 w 11190"/>
                <a:gd name="T61" fmla="*/ 399 h 4124"/>
                <a:gd name="T62" fmla="*/ 1843 w 11190"/>
                <a:gd name="T63" fmla="*/ 494 h 4124"/>
                <a:gd name="T64" fmla="*/ 1772 w 11190"/>
                <a:gd name="T65" fmla="*/ 597 h 4124"/>
                <a:gd name="T66" fmla="*/ 36 w 11190"/>
                <a:gd name="T67" fmla="*/ 3617 h 4124"/>
                <a:gd name="T68" fmla="*/ 11 w 11190"/>
                <a:gd name="T69" fmla="*/ 3684 h 4124"/>
                <a:gd name="T70" fmla="*/ 0 w 11190"/>
                <a:gd name="T71" fmla="*/ 3754 h 4124"/>
                <a:gd name="T72" fmla="*/ 3 w 11190"/>
                <a:gd name="T73" fmla="*/ 3821 h 4124"/>
                <a:gd name="T74" fmla="*/ 20 w 11190"/>
                <a:gd name="T75" fmla="*/ 3887 h 4124"/>
                <a:gd name="T76" fmla="*/ 47 w 11190"/>
                <a:gd name="T77" fmla="*/ 3947 h 4124"/>
                <a:gd name="T78" fmla="*/ 86 w 11190"/>
                <a:gd name="T79" fmla="*/ 4002 h 4124"/>
                <a:gd name="T80" fmla="*/ 135 w 11190"/>
                <a:gd name="T81" fmla="*/ 4048 h 4124"/>
                <a:gd name="T82" fmla="*/ 191 w 11190"/>
                <a:gd name="T83" fmla="*/ 4086 h 4124"/>
                <a:gd name="T84" fmla="*/ 256 w 11190"/>
                <a:gd name="T85" fmla="*/ 4111 h 4124"/>
                <a:gd name="T86" fmla="*/ 328 w 11190"/>
                <a:gd name="T87" fmla="*/ 4123 h 4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190" h="4124">
                  <a:moveTo>
                    <a:pt x="353" y="4124"/>
                  </a:moveTo>
                  <a:lnTo>
                    <a:pt x="10837" y="4124"/>
                  </a:lnTo>
                  <a:lnTo>
                    <a:pt x="10862" y="4123"/>
                  </a:lnTo>
                  <a:lnTo>
                    <a:pt x="10887" y="4121"/>
                  </a:lnTo>
                  <a:lnTo>
                    <a:pt x="10910" y="4117"/>
                  </a:lnTo>
                  <a:lnTo>
                    <a:pt x="10934" y="4111"/>
                  </a:lnTo>
                  <a:lnTo>
                    <a:pt x="10956" y="4105"/>
                  </a:lnTo>
                  <a:lnTo>
                    <a:pt x="10978" y="4095"/>
                  </a:lnTo>
                  <a:lnTo>
                    <a:pt x="10998" y="4086"/>
                  </a:lnTo>
                  <a:lnTo>
                    <a:pt x="11018" y="4075"/>
                  </a:lnTo>
                  <a:lnTo>
                    <a:pt x="11038" y="4063"/>
                  </a:lnTo>
                  <a:lnTo>
                    <a:pt x="11055" y="4048"/>
                  </a:lnTo>
                  <a:lnTo>
                    <a:pt x="11072" y="4034"/>
                  </a:lnTo>
                  <a:lnTo>
                    <a:pt x="11089" y="4019"/>
                  </a:lnTo>
                  <a:lnTo>
                    <a:pt x="11104" y="4002"/>
                  </a:lnTo>
                  <a:lnTo>
                    <a:pt x="11117" y="3985"/>
                  </a:lnTo>
                  <a:lnTo>
                    <a:pt x="11131" y="3967"/>
                  </a:lnTo>
                  <a:lnTo>
                    <a:pt x="11142" y="3947"/>
                  </a:lnTo>
                  <a:lnTo>
                    <a:pt x="11153" y="3928"/>
                  </a:lnTo>
                  <a:lnTo>
                    <a:pt x="11162" y="3907"/>
                  </a:lnTo>
                  <a:lnTo>
                    <a:pt x="11170" y="3887"/>
                  </a:lnTo>
                  <a:lnTo>
                    <a:pt x="11176" y="3865"/>
                  </a:lnTo>
                  <a:lnTo>
                    <a:pt x="11183" y="3844"/>
                  </a:lnTo>
                  <a:lnTo>
                    <a:pt x="11187" y="3821"/>
                  </a:lnTo>
                  <a:lnTo>
                    <a:pt x="11189" y="3799"/>
                  </a:lnTo>
                  <a:lnTo>
                    <a:pt x="11190" y="3776"/>
                  </a:lnTo>
                  <a:lnTo>
                    <a:pt x="11190" y="3754"/>
                  </a:lnTo>
                  <a:lnTo>
                    <a:pt x="11188" y="3730"/>
                  </a:lnTo>
                  <a:lnTo>
                    <a:pt x="11185" y="3708"/>
                  </a:lnTo>
                  <a:lnTo>
                    <a:pt x="11179" y="3684"/>
                  </a:lnTo>
                  <a:lnTo>
                    <a:pt x="11172" y="3662"/>
                  </a:lnTo>
                  <a:lnTo>
                    <a:pt x="11164" y="3639"/>
                  </a:lnTo>
                  <a:lnTo>
                    <a:pt x="11154" y="3617"/>
                  </a:lnTo>
                  <a:lnTo>
                    <a:pt x="11143" y="3594"/>
                  </a:lnTo>
                  <a:lnTo>
                    <a:pt x="9440" y="634"/>
                  </a:lnTo>
                  <a:lnTo>
                    <a:pt x="9418" y="597"/>
                  </a:lnTo>
                  <a:lnTo>
                    <a:pt x="9396" y="562"/>
                  </a:lnTo>
                  <a:lnTo>
                    <a:pt x="9371" y="527"/>
                  </a:lnTo>
                  <a:lnTo>
                    <a:pt x="9347" y="494"/>
                  </a:lnTo>
                  <a:lnTo>
                    <a:pt x="9320" y="461"/>
                  </a:lnTo>
                  <a:lnTo>
                    <a:pt x="9294" y="430"/>
                  </a:lnTo>
                  <a:lnTo>
                    <a:pt x="9266" y="399"/>
                  </a:lnTo>
                  <a:lnTo>
                    <a:pt x="9238" y="370"/>
                  </a:lnTo>
                  <a:lnTo>
                    <a:pt x="9207" y="341"/>
                  </a:lnTo>
                  <a:lnTo>
                    <a:pt x="9178" y="313"/>
                  </a:lnTo>
                  <a:lnTo>
                    <a:pt x="9146" y="287"/>
                  </a:lnTo>
                  <a:lnTo>
                    <a:pt x="9113" y="261"/>
                  </a:lnTo>
                  <a:lnTo>
                    <a:pt x="9081" y="237"/>
                  </a:lnTo>
                  <a:lnTo>
                    <a:pt x="9047" y="213"/>
                  </a:lnTo>
                  <a:lnTo>
                    <a:pt x="9013" y="191"/>
                  </a:lnTo>
                  <a:lnTo>
                    <a:pt x="8978" y="170"/>
                  </a:lnTo>
                  <a:lnTo>
                    <a:pt x="8942" y="150"/>
                  </a:lnTo>
                  <a:lnTo>
                    <a:pt x="8906" y="131"/>
                  </a:lnTo>
                  <a:lnTo>
                    <a:pt x="8869" y="114"/>
                  </a:lnTo>
                  <a:lnTo>
                    <a:pt x="8831" y="98"/>
                  </a:lnTo>
                  <a:lnTo>
                    <a:pt x="8793" y="82"/>
                  </a:lnTo>
                  <a:lnTo>
                    <a:pt x="8755" y="68"/>
                  </a:lnTo>
                  <a:lnTo>
                    <a:pt x="8716" y="56"/>
                  </a:lnTo>
                  <a:lnTo>
                    <a:pt x="8676" y="44"/>
                  </a:lnTo>
                  <a:lnTo>
                    <a:pt x="8636" y="34"/>
                  </a:lnTo>
                  <a:lnTo>
                    <a:pt x="8596" y="25"/>
                  </a:lnTo>
                  <a:lnTo>
                    <a:pt x="8555" y="18"/>
                  </a:lnTo>
                  <a:lnTo>
                    <a:pt x="8514" y="12"/>
                  </a:lnTo>
                  <a:lnTo>
                    <a:pt x="8472" y="6"/>
                  </a:lnTo>
                  <a:lnTo>
                    <a:pt x="8431" y="2"/>
                  </a:lnTo>
                  <a:lnTo>
                    <a:pt x="8389" y="0"/>
                  </a:lnTo>
                  <a:lnTo>
                    <a:pt x="8347" y="0"/>
                  </a:lnTo>
                  <a:lnTo>
                    <a:pt x="2843" y="0"/>
                  </a:lnTo>
                  <a:lnTo>
                    <a:pt x="2801" y="0"/>
                  </a:lnTo>
                  <a:lnTo>
                    <a:pt x="2759" y="2"/>
                  </a:lnTo>
                  <a:lnTo>
                    <a:pt x="2718" y="6"/>
                  </a:lnTo>
                  <a:lnTo>
                    <a:pt x="2676" y="12"/>
                  </a:lnTo>
                  <a:lnTo>
                    <a:pt x="2635" y="18"/>
                  </a:lnTo>
                  <a:lnTo>
                    <a:pt x="2594" y="25"/>
                  </a:lnTo>
                  <a:lnTo>
                    <a:pt x="2554" y="34"/>
                  </a:lnTo>
                  <a:lnTo>
                    <a:pt x="2514" y="44"/>
                  </a:lnTo>
                  <a:lnTo>
                    <a:pt x="2474" y="56"/>
                  </a:lnTo>
                  <a:lnTo>
                    <a:pt x="2435" y="68"/>
                  </a:lnTo>
                  <a:lnTo>
                    <a:pt x="2397" y="82"/>
                  </a:lnTo>
                  <a:lnTo>
                    <a:pt x="2359" y="98"/>
                  </a:lnTo>
                  <a:lnTo>
                    <a:pt x="2321" y="114"/>
                  </a:lnTo>
                  <a:lnTo>
                    <a:pt x="2284" y="131"/>
                  </a:lnTo>
                  <a:lnTo>
                    <a:pt x="2248" y="150"/>
                  </a:lnTo>
                  <a:lnTo>
                    <a:pt x="2212" y="170"/>
                  </a:lnTo>
                  <a:lnTo>
                    <a:pt x="2177" y="191"/>
                  </a:lnTo>
                  <a:lnTo>
                    <a:pt x="2143" y="213"/>
                  </a:lnTo>
                  <a:lnTo>
                    <a:pt x="2109" y="237"/>
                  </a:lnTo>
                  <a:lnTo>
                    <a:pt x="2077" y="261"/>
                  </a:lnTo>
                  <a:lnTo>
                    <a:pt x="2044" y="287"/>
                  </a:lnTo>
                  <a:lnTo>
                    <a:pt x="2012" y="313"/>
                  </a:lnTo>
                  <a:lnTo>
                    <a:pt x="1982" y="341"/>
                  </a:lnTo>
                  <a:lnTo>
                    <a:pt x="1952" y="370"/>
                  </a:lnTo>
                  <a:lnTo>
                    <a:pt x="1924" y="399"/>
                  </a:lnTo>
                  <a:lnTo>
                    <a:pt x="1896" y="430"/>
                  </a:lnTo>
                  <a:lnTo>
                    <a:pt x="1869" y="461"/>
                  </a:lnTo>
                  <a:lnTo>
                    <a:pt x="1843" y="494"/>
                  </a:lnTo>
                  <a:lnTo>
                    <a:pt x="1819" y="527"/>
                  </a:lnTo>
                  <a:lnTo>
                    <a:pt x="1794" y="562"/>
                  </a:lnTo>
                  <a:lnTo>
                    <a:pt x="1772" y="597"/>
                  </a:lnTo>
                  <a:lnTo>
                    <a:pt x="1750" y="634"/>
                  </a:lnTo>
                  <a:lnTo>
                    <a:pt x="47" y="3594"/>
                  </a:lnTo>
                  <a:lnTo>
                    <a:pt x="36" y="3617"/>
                  </a:lnTo>
                  <a:lnTo>
                    <a:pt x="26" y="3639"/>
                  </a:lnTo>
                  <a:lnTo>
                    <a:pt x="18" y="3662"/>
                  </a:lnTo>
                  <a:lnTo>
                    <a:pt x="11" y="3684"/>
                  </a:lnTo>
                  <a:lnTo>
                    <a:pt x="5" y="3708"/>
                  </a:lnTo>
                  <a:lnTo>
                    <a:pt x="2" y="3730"/>
                  </a:lnTo>
                  <a:lnTo>
                    <a:pt x="0" y="3754"/>
                  </a:lnTo>
                  <a:lnTo>
                    <a:pt x="0" y="3776"/>
                  </a:lnTo>
                  <a:lnTo>
                    <a:pt x="1" y="3799"/>
                  </a:lnTo>
                  <a:lnTo>
                    <a:pt x="3" y="3821"/>
                  </a:lnTo>
                  <a:lnTo>
                    <a:pt x="7" y="3844"/>
                  </a:lnTo>
                  <a:lnTo>
                    <a:pt x="13" y="3865"/>
                  </a:lnTo>
                  <a:lnTo>
                    <a:pt x="20" y="3887"/>
                  </a:lnTo>
                  <a:lnTo>
                    <a:pt x="28" y="3907"/>
                  </a:lnTo>
                  <a:lnTo>
                    <a:pt x="37" y="3928"/>
                  </a:lnTo>
                  <a:lnTo>
                    <a:pt x="47" y="3947"/>
                  </a:lnTo>
                  <a:lnTo>
                    <a:pt x="59" y="3967"/>
                  </a:lnTo>
                  <a:lnTo>
                    <a:pt x="72" y="3985"/>
                  </a:lnTo>
                  <a:lnTo>
                    <a:pt x="86" y="4002"/>
                  </a:lnTo>
                  <a:lnTo>
                    <a:pt x="101" y="4019"/>
                  </a:lnTo>
                  <a:lnTo>
                    <a:pt x="118" y="4034"/>
                  </a:lnTo>
                  <a:lnTo>
                    <a:pt x="135" y="4048"/>
                  </a:lnTo>
                  <a:lnTo>
                    <a:pt x="152" y="4063"/>
                  </a:lnTo>
                  <a:lnTo>
                    <a:pt x="172" y="4075"/>
                  </a:lnTo>
                  <a:lnTo>
                    <a:pt x="191" y="4086"/>
                  </a:lnTo>
                  <a:lnTo>
                    <a:pt x="212" y="4095"/>
                  </a:lnTo>
                  <a:lnTo>
                    <a:pt x="234" y="4105"/>
                  </a:lnTo>
                  <a:lnTo>
                    <a:pt x="256" y="4111"/>
                  </a:lnTo>
                  <a:lnTo>
                    <a:pt x="280" y="4117"/>
                  </a:lnTo>
                  <a:lnTo>
                    <a:pt x="303" y="4121"/>
                  </a:lnTo>
                  <a:lnTo>
                    <a:pt x="328" y="4123"/>
                  </a:lnTo>
                  <a:lnTo>
                    <a:pt x="353" y="41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9EB5C706-10EF-5748-961F-F1B324603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832" y="1123022"/>
              <a:ext cx="1967616" cy="1439240"/>
            </a:xfrm>
            <a:custGeom>
              <a:avLst/>
              <a:gdLst>
                <a:gd name="T0" fmla="*/ 4067 w 5988"/>
                <a:gd name="T1" fmla="*/ 622 h 4377"/>
                <a:gd name="T2" fmla="*/ 3969 w 5988"/>
                <a:gd name="T3" fmla="*/ 476 h 4377"/>
                <a:gd name="T4" fmla="*/ 3857 w 5988"/>
                <a:gd name="T5" fmla="*/ 350 h 4377"/>
                <a:gd name="T6" fmla="*/ 3733 w 5988"/>
                <a:gd name="T7" fmla="*/ 244 h 4377"/>
                <a:gd name="T8" fmla="*/ 3597 w 5988"/>
                <a:gd name="T9" fmla="*/ 156 h 4377"/>
                <a:gd name="T10" fmla="*/ 3454 w 5988"/>
                <a:gd name="T11" fmla="*/ 88 h 4377"/>
                <a:gd name="T12" fmla="*/ 3304 w 5988"/>
                <a:gd name="T13" fmla="*/ 39 h 4377"/>
                <a:gd name="T14" fmla="*/ 3150 w 5988"/>
                <a:gd name="T15" fmla="*/ 10 h 4377"/>
                <a:gd name="T16" fmla="*/ 2994 w 5988"/>
                <a:gd name="T17" fmla="*/ 0 h 4377"/>
                <a:gd name="T18" fmla="*/ 2838 w 5988"/>
                <a:gd name="T19" fmla="*/ 10 h 4377"/>
                <a:gd name="T20" fmla="*/ 2684 w 5988"/>
                <a:gd name="T21" fmla="*/ 39 h 4377"/>
                <a:gd name="T22" fmla="*/ 2534 w 5988"/>
                <a:gd name="T23" fmla="*/ 88 h 4377"/>
                <a:gd name="T24" fmla="*/ 2391 w 5988"/>
                <a:gd name="T25" fmla="*/ 156 h 4377"/>
                <a:gd name="T26" fmla="*/ 2255 w 5988"/>
                <a:gd name="T27" fmla="*/ 244 h 4377"/>
                <a:gd name="T28" fmla="*/ 2131 w 5988"/>
                <a:gd name="T29" fmla="*/ 350 h 4377"/>
                <a:gd name="T30" fmla="*/ 2019 w 5988"/>
                <a:gd name="T31" fmla="*/ 476 h 4377"/>
                <a:gd name="T32" fmla="*/ 1921 w 5988"/>
                <a:gd name="T33" fmla="*/ 622 h 4377"/>
                <a:gd name="T34" fmla="*/ 33 w 5988"/>
                <a:gd name="T35" fmla="*/ 3906 h 4377"/>
                <a:gd name="T36" fmla="*/ 16 w 5988"/>
                <a:gd name="T37" fmla="*/ 3948 h 4377"/>
                <a:gd name="T38" fmla="*/ 6 w 5988"/>
                <a:gd name="T39" fmla="*/ 3991 h 4377"/>
                <a:gd name="T40" fmla="*/ 0 w 5988"/>
                <a:gd name="T41" fmla="*/ 4033 h 4377"/>
                <a:gd name="T42" fmla="*/ 1 w 5988"/>
                <a:gd name="T43" fmla="*/ 4076 h 4377"/>
                <a:gd name="T44" fmla="*/ 8 w 5988"/>
                <a:gd name="T45" fmla="*/ 4117 h 4377"/>
                <a:gd name="T46" fmla="*/ 19 w 5988"/>
                <a:gd name="T47" fmla="*/ 4157 h 4377"/>
                <a:gd name="T48" fmla="*/ 34 w 5988"/>
                <a:gd name="T49" fmla="*/ 4194 h 4377"/>
                <a:gd name="T50" fmla="*/ 54 w 5988"/>
                <a:gd name="T51" fmla="*/ 4230 h 4377"/>
                <a:gd name="T52" fmla="*/ 80 w 5988"/>
                <a:gd name="T53" fmla="*/ 4263 h 4377"/>
                <a:gd name="T54" fmla="*/ 109 w 5988"/>
                <a:gd name="T55" fmla="*/ 4293 h 4377"/>
                <a:gd name="T56" fmla="*/ 141 w 5988"/>
                <a:gd name="T57" fmla="*/ 4319 h 4377"/>
                <a:gd name="T58" fmla="*/ 177 w 5988"/>
                <a:gd name="T59" fmla="*/ 4341 h 4377"/>
                <a:gd name="T60" fmla="*/ 217 w 5988"/>
                <a:gd name="T61" fmla="*/ 4358 h 4377"/>
                <a:gd name="T62" fmla="*/ 258 w 5988"/>
                <a:gd name="T63" fmla="*/ 4369 h 4377"/>
                <a:gd name="T64" fmla="*/ 303 w 5988"/>
                <a:gd name="T65" fmla="*/ 4376 h 4377"/>
                <a:gd name="T66" fmla="*/ 5661 w 5988"/>
                <a:gd name="T67" fmla="*/ 4377 h 4377"/>
                <a:gd name="T68" fmla="*/ 5707 w 5988"/>
                <a:gd name="T69" fmla="*/ 4373 h 4377"/>
                <a:gd name="T70" fmla="*/ 5751 w 5988"/>
                <a:gd name="T71" fmla="*/ 4364 h 4377"/>
                <a:gd name="T72" fmla="*/ 5792 w 5988"/>
                <a:gd name="T73" fmla="*/ 4350 h 4377"/>
                <a:gd name="T74" fmla="*/ 5829 w 5988"/>
                <a:gd name="T75" fmla="*/ 4330 h 4377"/>
                <a:gd name="T76" fmla="*/ 5863 w 5988"/>
                <a:gd name="T77" fmla="*/ 4307 h 4377"/>
                <a:gd name="T78" fmla="*/ 5894 w 5988"/>
                <a:gd name="T79" fmla="*/ 4278 h 4377"/>
                <a:gd name="T80" fmla="*/ 5921 w 5988"/>
                <a:gd name="T81" fmla="*/ 4248 h 4377"/>
                <a:gd name="T82" fmla="*/ 5944 w 5988"/>
                <a:gd name="T83" fmla="*/ 4213 h 4377"/>
                <a:gd name="T84" fmla="*/ 5962 w 5988"/>
                <a:gd name="T85" fmla="*/ 4176 h 4377"/>
                <a:gd name="T86" fmla="*/ 5975 w 5988"/>
                <a:gd name="T87" fmla="*/ 4137 h 4377"/>
                <a:gd name="T88" fmla="*/ 5984 w 5988"/>
                <a:gd name="T89" fmla="*/ 4096 h 4377"/>
                <a:gd name="T90" fmla="*/ 5988 w 5988"/>
                <a:gd name="T91" fmla="*/ 4054 h 4377"/>
                <a:gd name="T92" fmla="*/ 5985 w 5988"/>
                <a:gd name="T93" fmla="*/ 4011 h 4377"/>
                <a:gd name="T94" fmla="*/ 5978 w 5988"/>
                <a:gd name="T95" fmla="*/ 3969 h 4377"/>
                <a:gd name="T96" fmla="*/ 5964 w 5988"/>
                <a:gd name="T97" fmla="*/ 3926 h 4377"/>
                <a:gd name="T98" fmla="*/ 5944 w 5988"/>
                <a:gd name="T99" fmla="*/ 3885 h 4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88" h="4377">
                  <a:moveTo>
                    <a:pt x="5944" y="3885"/>
                  </a:moveTo>
                  <a:lnTo>
                    <a:pt x="4067" y="622"/>
                  </a:lnTo>
                  <a:lnTo>
                    <a:pt x="4020" y="546"/>
                  </a:lnTo>
                  <a:lnTo>
                    <a:pt x="3969" y="476"/>
                  </a:lnTo>
                  <a:lnTo>
                    <a:pt x="3915" y="410"/>
                  </a:lnTo>
                  <a:lnTo>
                    <a:pt x="3857" y="350"/>
                  </a:lnTo>
                  <a:lnTo>
                    <a:pt x="3796" y="294"/>
                  </a:lnTo>
                  <a:lnTo>
                    <a:pt x="3733" y="244"/>
                  </a:lnTo>
                  <a:lnTo>
                    <a:pt x="3667" y="196"/>
                  </a:lnTo>
                  <a:lnTo>
                    <a:pt x="3597" y="156"/>
                  </a:lnTo>
                  <a:lnTo>
                    <a:pt x="3527" y="119"/>
                  </a:lnTo>
                  <a:lnTo>
                    <a:pt x="3454" y="88"/>
                  </a:lnTo>
                  <a:lnTo>
                    <a:pt x="3379" y="60"/>
                  </a:lnTo>
                  <a:lnTo>
                    <a:pt x="3304" y="39"/>
                  </a:lnTo>
                  <a:lnTo>
                    <a:pt x="3227" y="21"/>
                  </a:lnTo>
                  <a:lnTo>
                    <a:pt x="3150" y="10"/>
                  </a:lnTo>
                  <a:lnTo>
                    <a:pt x="3072" y="2"/>
                  </a:lnTo>
                  <a:lnTo>
                    <a:pt x="2994" y="0"/>
                  </a:lnTo>
                  <a:lnTo>
                    <a:pt x="2916" y="2"/>
                  </a:lnTo>
                  <a:lnTo>
                    <a:pt x="2838" y="10"/>
                  </a:lnTo>
                  <a:lnTo>
                    <a:pt x="2761" y="21"/>
                  </a:lnTo>
                  <a:lnTo>
                    <a:pt x="2684" y="39"/>
                  </a:lnTo>
                  <a:lnTo>
                    <a:pt x="2608" y="60"/>
                  </a:lnTo>
                  <a:lnTo>
                    <a:pt x="2534" y="88"/>
                  </a:lnTo>
                  <a:lnTo>
                    <a:pt x="2461" y="119"/>
                  </a:lnTo>
                  <a:lnTo>
                    <a:pt x="2391" y="156"/>
                  </a:lnTo>
                  <a:lnTo>
                    <a:pt x="2321" y="196"/>
                  </a:lnTo>
                  <a:lnTo>
                    <a:pt x="2255" y="244"/>
                  </a:lnTo>
                  <a:lnTo>
                    <a:pt x="2191" y="294"/>
                  </a:lnTo>
                  <a:lnTo>
                    <a:pt x="2131" y="350"/>
                  </a:lnTo>
                  <a:lnTo>
                    <a:pt x="2073" y="410"/>
                  </a:lnTo>
                  <a:lnTo>
                    <a:pt x="2019" y="476"/>
                  </a:lnTo>
                  <a:lnTo>
                    <a:pt x="1968" y="546"/>
                  </a:lnTo>
                  <a:lnTo>
                    <a:pt x="1921" y="622"/>
                  </a:lnTo>
                  <a:lnTo>
                    <a:pt x="44" y="3885"/>
                  </a:lnTo>
                  <a:lnTo>
                    <a:pt x="33" y="3906"/>
                  </a:lnTo>
                  <a:lnTo>
                    <a:pt x="24" y="3926"/>
                  </a:lnTo>
                  <a:lnTo>
                    <a:pt x="16" y="3948"/>
                  </a:lnTo>
                  <a:lnTo>
                    <a:pt x="10" y="3969"/>
                  </a:lnTo>
                  <a:lnTo>
                    <a:pt x="6" y="3991"/>
                  </a:lnTo>
                  <a:lnTo>
                    <a:pt x="3" y="4011"/>
                  </a:lnTo>
                  <a:lnTo>
                    <a:pt x="0" y="4033"/>
                  </a:lnTo>
                  <a:lnTo>
                    <a:pt x="0" y="4054"/>
                  </a:lnTo>
                  <a:lnTo>
                    <a:pt x="1" y="4076"/>
                  </a:lnTo>
                  <a:lnTo>
                    <a:pt x="4" y="4096"/>
                  </a:lnTo>
                  <a:lnTo>
                    <a:pt x="8" y="4117"/>
                  </a:lnTo>
                  <a:lnTo>
                    <a:pt x="12" y="4137"/>
                  </a:lnTo>
                  <a:lnTo>
                    <a:pt x="19" y="4157"/>
                  </a:lnTo>
                  <a:lnTo>
                    <a:pt x="26" y="4176"/>
                  </a:lnTo>
                  <a:lnTo>
                    <a:pt x="34" y="4194"/>
                  </a:lnTo>
                  <a:lnTo>
                    <a:pt x="44" y="4213"/>
                  </a:lnTo>
                  <a:lnTo>
                    <a:pt x="54" y="4230"/>
                  </a:lnTo>
                  <a:lnTo>
                    <a:pt x="67" y="4248"/>
                  </a:lnTo>
                  <a:lnTo>
                    <a:pt x="80" y="4263"/>
                  </a:lnTo>
                  <a:lnTo>
                    <a:pt x="94" y="4278"/>
                  </a:lnTo>
                  <a:lnTo>
                    <a:pt x="109" y="4293"/>
                  </a:lnTo>
                  <a:lnTo>
                    <a:pt x="125" y="4307"/>
                  </a:lnTo>
                  <a:lnTo>
                    <a:pt x="141" y="4319"/>
                  </a:lnTo>
                  <a:lnTo>
                    <a:pt x="158" y="4330"/>
                  </a:lnTo>
                  <a:lnTo>
                    <a:pt x="177" y="4341"/>
                  </a:lnTo>
                  <a:lnTo>
                    <a:pt x="196" y="4350"/>
                  </a:lnTo>
                  <a:lnTo>
                    <a:pt x="217" y="4358"/>
                  </a:lnTo>
                  <a:lnTo>
                    <a:pt x="237" y="4364"/>
                  </a:lnTo>
                  <a:lnTo>
                    <a:pt x="258" y="4369"/>
                  </a:lnTo>
                  <a:lnTo>
                    <a:pt x="281" y="4373"/>
                  </a:lnTo>
                  <a:lnTo>
                    <a:pt x="303" y="4376"/>
                  </a:lnTo>
                  <a:lnTo>
                    <a:pt x="327" y="4377"/>
                  </a:lnTo>
                  <a:lnTo>
                    <a:pt x="5661" y="4377"/>
                  </a:lnTo>
                  <a:lnTo>
                    <a:pt x="5685" y="4376"/>
                  </a:lnTo>
                  <a:lnTo>
                    <a:pt x="5707" y="4373"/>
                  </a:lnTo>
                  <a:lnTo>
                    <a:pt x="5730" y="4369"/>
                  </a:lnTo>
                  <a:lnTo>
                    <a:pt x="5751" y="4364"/>
                  </a:lnTo>
                  <a:lnTo>
                    <a:pt x="5771" y="4358"/>
                  </a:lnTo>
                  <a:lnTo>
                    <a:pt x="5792" y="4350"/>
                  </a:lnTo>
                  <a:lnTo>
                    <a:pt x="5810" y="4341"/>
                  </a:lnTo>
                  <a:lnTo>
                    <a:pt x="5829" y="4330"/>
                  </a:lnTo>
                  <a:lnTo>
                    <a:pt x="5847" y="4319"/>
                  </a:lnTo>
                  <a:lnTo>
                    <a:pt x="5863" y="4307"/>
                  </a:lnTo>
                  <a:lnTo>
                    <a:pt x="5879" y="4293"/>
                  </a:lnTo>
                  <a:lnTo>
                    <a:pt x="5894" y="4278"/>
                  </a:lnTo>
                  <a:lnTo>
                    <a:pt x="5908" y="4263"/>
                  </a:lnTo>
                  <a:lnTo>
                    <a:pt x="5921" y="4248"/>
                  </a:lnTo>
                  <a:lnTo>
                    <a:pt x="5932" y="4230"/>
                  </a:lnTo>
                  <a:lnTo>
                    <a:pt x="5944" y="4213"/>
                  </a:lnTo>
                  <a:lnTo>
                    <a:pt x="5954" y="4194"/>
                  </a:lnTo>
                  <a:lnTo>
                    <a:pt x="5962" y="4176"/>
                  </a:lnTo>
                  <a:lnTo>
                    <a:pt x="5969" y="4157"/>
                  </a:lnTo>
                  <a:lnTo>
                    <a:pt x="5975" y="4137"/>
                  </a:lnTo>
                  <a:lnTo>
                    <a:pt x="5980" y="4117"/>
                  </a:lnTo>
                  <a:lnTo>
                    <a:pt x="5984" y="4096"/>
                  </a:lnTo>
                  <a:lnTo>
                    <a:pt x="5987" y="4076"/>
                  </a:lnTo>
                  <a:lnTo>
                    <a:pt x="5988" y="4054"/>
                  </a:lnTo>
                  <a:lnTo>
                    <a:pt x="5988" y="4033"/>
                  </a:lnTo>
                  <a:lnTo>
                    <a:pt x="5985" y="4011"/>
                  </a:lnTo>
                  <a:lnTo>
                    <a:pt x="5982" y="3991"/>
                  </a:lnTo>
                  <a:lnTo>
                    <a:pt x="5978" y="3969"/>
                  </a:lnTo>
                  <a:lnTo>
                    <a:pt x="5972" y="3948"/>
                  </a:lnTo>
                  <a:lnTo>
                    <a:pt x="5964" y="3926"/>
                  </a:lnTo>
                  <a:lnTo>
                    <a:pt x="5955" y="3906"/>
                  </a:lnTo>
                  <a:lnTo>
                    <a:pt x="5944" y="388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435365-CB5E-094F-9DFE-79B851461F38}"/>
                </a:ext>
              </a:extLst>
            </p:cNvPr>
            <p:cNvSpPr txBox="1"/>
            <p:nvPr/>
          </p:nvSpPr>
          <p:spPr>
            <a:xfrm>
              <a:off x="8048832" y="4584094"/>
              <a:ext cx="21401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Roboto Black" panose="02000000000000000000" pitchFamily="2" charset="0"/>
                  <a:cs typeface="Calibri" panose="020F0502020204030204" pitchFamily="34" charset="0"/>
                </a:rPr>
                <a:t>Mentorship/ </a:t>
              </a:r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ea typeface="Roboto Black" panose="02000000000000000000" pitchFamily="2" charset="0"/>
                  <a:cs typeface="Calibri" panose="020F0502020204030204" pitchFamily="34" charset="0"/>
                </a:rPr>
                <a:t>individualized advising</a:t>
              </a:r>
              <a:endParaRPr lang="ru-RU" b="1" dirty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C37E01-5650-714F-8300-DE72E2306630}"/>
                </a:ext>
              </a:extLst>
            </p:cNvPr>
            <p:cNvSpPr txBox="1"/>
            <p:nvPr/>
          </p:nvSpPr>
          <p:spPr>
            <a:xfrm>
              <a:off x="7593137" y="3231603"/>
              <a:ext cx="2879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Roboto Black" panose="02000000000000000000" pitchFamily="2" charset="0"/>
                  <a:cs typeface="Calibri" panose="020F0502020204030204" pitchFamily="34" charset="0"/>
                </a:rPr>
                <a:t>International exposure</a:t>
              </a:r>
              <a:endParaRPr lang="ru-RU" b="1" dirty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5ED930-4873-7646-91B1-C1CD4EE2C3F7}"/>
                </a:ext>
              </a:extLst>
            </p:cNvPr>
            <p:cNvSpPr txBox="1"/>
            <p:nvPr/>
          </p:nvSpPr>
          <p:spPr>
            <a:xfrm>
              <a:off x="7593137" y="1704520"/>
              <a:ext cx="2879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Roboto Black" panose="02000000000000000000" pitchFamily="2" charset="0"/>
                  <a:cs typeface="Calibri" panose="020F0502020204030204" pitchFamily="34" charset="0"/>
                </a:rPr>
                <a:t>Global health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Roboto Black" panose="02000000000000000000" pitchFamily="2" charset="0"/>
                  <a:cs typeface="Calibri" panose="020F0502020204030204" pitchFamily="34" charset="0"/>
                </a:rPr>
                <a:t>Scholarship</a:t>
              </a:r>
              <a:endParaRPr lang="ru-RU" b="1" dirty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8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6" grpId="0" animBg="1"/>
      <p:bldP spid="63" grpId="0"/>
      <p:bldP spid="64" grpId="0" animBg="1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: Shape 111"/>
          <p:cNvSpPr/>
          <p:nvPr/>
        </p:nvSpPr>
        <p:spPr>
          <a:xfrm>
            <a:off x="668436" y="2649866"/>
            <a:ext cx="405489" cy="40548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6251154" y="3186032"/>
            <a:ext cx="5358700" cy="1403751"/>
          </a:xfrm>
          <a:custGeom>
            <a:avLst/>
            <a:gdLst>
              <a:gd name="T0" fmla="*/ 14404 w 16308"/>
              <a:gd name="T1" fmla="*/ 260 h 4268"/>
              <a:gd name="T2" fmla="*/ 14372 w 16308"/>
              <a:gd name="T3" fmla="*/ 215 h 4268"/>
              <a:gd name="T4" fmla="*/ 14338 w 16308"/>
              <a:gd name="T5" fmla="*/ 174 h 4268"/>
              <a:gd name="T6" fmla="*/ 14299 w 16308"/>
              <a:gd name="T7" fmla="*/ 136 h 4268"/>
              <a:gd name="T8" fmla="*/ 14257 w 16308"/>
              <a:gd name="T9" fmla="*/ 102 h 4268"/>
              <a:gd name="T10" fmla="*/ 14212 w 16308"/>
              <a:gd name="T11" fmla="*/ 74 h 4268"/>
              <a:gd name="T12" fmla="*/ 14165 w 16308"/>
              <a:gd name="T13" fmla="*/ 49 h 4268"/>
              <a:gd name="T14" fmla="*/ 14115 w 16308"/>
              <a:gd name="T15" fmla="*/ 30 h 4268"/>
              <a:gd name="T16" fmla="*/ 14064 w 16308"/>
              <a:gd name="T17" fmla="*/ 14 h 4268"/>
              <a:gd name="T18" fmla="*/ 14011 w 16308"/>
              <a:gd name="T19" fmla="*/ 5 h 4268"/>
              <a:gd name="T20" fmla="*/ 13956 w 16308"/>
              <a:gd name="T21" fmla="*/ 0 h 4268"/>
              <a:gd name="T22" fmla="*/ 2352 w 16308"/>
              <a:gd name="T23" fmla="*/ 0 h 4268"/>
              <a:gd name="T24" fmla="*/ 2297 w 16308"/>
              <a:gd name="T25" fmla="*/ 5 h 4268"/>
              <a:gd name="T26" fmla="*/ 2244 w 16308"/>
              <a:gd name="T27" fmla="*/ 14 h 4268"/>
              <a:gd name="T28" fmla="*/ 2192 w 16308"/>
              <a:gd name="T29" fmla="*/ 30 h 4268"/>
              <a:gd name="T30" fmla="*/ 2143 w 16308"/>
              <a:gd name="T31" fmla="*/ 49 h 4268"/>
              <a:gd name="T32" fmla="*/ 2096 w 16308"/>
              <a:gd name="T33" fmla="*/ 74 h 4268"/>
              <a:gd name="T34" fmla="*/ 2051 w 16308"/>
              <a:gd name="T35" fmla="*/ 102 h 4268"/>
              <a:gd name="T36" fmla="*/ 2009 w 16308"/>
              <a:gd name="T37" fmla="*/ 136 h 4268"/>
              <a:gd name="T38" fmla="*/ 1970 w 16308"/>
              <a:gd name="T39" fmla="*/ 174 h 4268"/>
              <a:gd name="T40" fmla="*/ 1936 w 16308"/>
              <a:gd name="T41" fmla="*/ 215 h 4268"/>
              <a:gd name="T42" fmla="*/ 1904 w 16308"/>
              <a:gd name="T43" fmla="*/ 260 h 4268"/>
              <a:gd name="T44" fmla="*/ 56 w 16308"/>
              <a:gd name="T45" fmla="*/ 3476 h 4268"/>
              <a:gd name="T46" fmla="*/ 16 w 16308"/>
              <a:gd name="T47" fmla="*/ 3582 h 4268"/>
              <a:gd name="T48" fmla="*/ 0 w 16308"/>
              <a:gd name="T49" fmla="*/ 3690 h 4268"/>
              <a:gd name="T50" fmla="*/ 6 w 16308"/>
              <a:gd name="T51" fmla="*/ 3796 h 4268"/>
              <a:gd name="T52" fmla="*/ 31 w 16308"/>
              <a:gd name="T53" fmla="*/ 3898 h 4268"/>
              <a:gd name="T54" fmla="*/ 74 w 16308"/>
              <a:gd name="T55" fmla="*/ 3993 h 4268"/>
              <a:gd name="T56" fmla="*/ 135 w 16308"/>
              <a:gd name="T57" fmla="*/ 4078 h 4268"/>
              <a:gd name="T58" fmla="*/ 210 w 16308"/>
              <a:gd name="T59" fmla="*/ 4150 h 4268"/>
              <a:gd name="T60" fmla="*/ 299 w 16308"/>
              <a:gd name="T61" fmla="*/ 4208 h 4268"/>
              <a:gd name="T62" fmla="*/ 400 w 16308"/>
              <a:gd name="T63" fmla="*/ 4248 h 4268"/>
              <a:gd name="T64" fmla="*/ 511 w 16308"/>
              <a:gd name="T65" fmla="*/ 4267 h 4268"/>
              <a:gd name="T66" fmla="*/ 15797 w 16308"/>
              <a:gd name="T67" fmla="*/ 4267 h 4268"/>
              <a:gd name="T68" fmla="*/ 15908 w 16308"/>
              <a:gd name="T69" fmla="*/ 4248 h 4268"/>
              <a:gd name="T70" fmla="*/ 16009 w 16308"/>
              <a:gd name="T71" fmla="*/ 4208 h 4268"/>
              <a:gd name="T72" fmla="*/ 16098 w 16308"/>
              <a:gd name="T73" fmla="*/ 4150 h 4268"/>
              <a:gd name="T74" fmla="*/ 16173 w 16308"/>
              <a:gd name="T75" fmla="*/ 4078 h 4268"/>
              <a:gd name="T76" fmla="*/ 16234 w 16308"/>
              <a:gd name="T77" fmla="*/ 3993 h 4268"/>
              <a:gd name="T78" fmla="*/ 16277 w 16308"/>
              <a:gd name="T79" fmla="*/ 3898 h 4268"/>
              <a:gd name="T80" fmla="*/ 16302 w 16308"/>
              <a:gd name="T81" fmla="*/ 3796 h 4268"/>
              <a:gd name="T82" fmla="*/ 16307 w 16308"/>
              <a:gd name="T83" fmla="*/ 3690 h 4268"/>
              <a:gd name="T84" fmla="*/ 16292 w 16308"/>
              <a:gd name="T85" fmla="*/ 3582 h 4268"/>
              <a:gd name="T86" fmla="*/ 16252 w 16308"/>
              <a:gd name="T87" fmla="*/ 3476 h 4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308" h="4268">
                <a:moveTo>
                  <a:pt x="16234" y="3441"/>
                </a:moveTo>
                <a:lnTo>
                  <a:pt x="14413" y="275"/>
                </a:lnTo>
                <a:lnTo>
                  <a:pt x="14404" y="260"/>
                </a:lnTo>
                <a:lnTo>
                  <a:pt x="14394" y="245"/>
                </a:lnTo>
                <a:lnTo>
                  <a:pt x="14384" y="229"/>
                </a:lnTo>
                <a:lnTo>
                  <a:pt x="14372" y="215"/>
                </a:lnTo>
                <a:lnTo>
                  <a:pt x="14361" y="201"/>
                </a:lnTo>
                <a:lnTo>
                  <a:pt x="14350" y="187"/>
                </a:lnTo>
                <a:lnTo>
                  <a:pt x="14338" y="174"/>
                </a:lnTo>
                <a:lnTo>
                  <a:pt x="14325" y="161"/>
                </a:lnTo>
                <a:lnTo>
                  <a:pt x="14312" y="148"/>
                </a:lnTo>
                <a:lnTo>
                  <a:pt x="14299" y="136"/>
                </a:lnTo>
                <a:lnTo>
                  <a:pt x="14285" y="125"/>
                </a:lnTo>
                <a:lnTo>
                  <a:pt x="14272" y="114"/>
                </a:lnTo>
                <a:lnTo>
                  <a:pt x="14257" y="102"/>
                </a:lnTo>
                <a:lnTo>
                  <a:pt x="14242" y="93"/>
                </a:lnTo>
                <a:lnTo>
                  <a:pt x="14228" y="83"/>
                </a:lnTo>
                <a:lnTo>
                  <a:pt x="14212" y="74"/>
                </a:lnTo>
                <a:lnTo>
                  <a:pt x="14196" y="65"/>
                </a:lnTo>
                <a:lnTo>
                  <a:pt x="14181" y="57"/>
                </a:lnTo>
                <a:lnTo>
                  <a:pt x="14165" y="49"/>
                </a:lnTo>
                <a:lnTo>
                  <a:pt x="14148" y="42"/>
                </a:lnTo>
                <a:lnTo>
                  <a:pt x="14132" y="36"/>
                </a:lnTo>
                <a:lnTo>
                  <a:pt x="14115" y="30"/>
                </a:lnTo>
                <a:lnTo>
                  <a:pt x="14098" y="23"/>
                </a:lnTo>
                <a:lnTo>
                  <a:pt x="14081" y="19"/>
                </a:lnTo>
                <a:lnTo>
                  <a:pt x="14064" y="14"/>
                </a:lnTo>
                <a:lnTo>
                  <a:pt x="14046" y="11"/>
                </a:lnTo>
                <a:lnTo>
                  <a:pt x="14028" y="7"/>
                </a:lnTo>
                <a:lnTo>
                  <a:pt x="14011" y="5"/>
                </a:lnTo>
                <a:lnTo>
                  <a:pt x="13992" y="3"/>
                </a:lnTo>
                <a:lnTo>
                  <a:pt x="13974" y="1"/>
                </a:lnTo>
                <a:lnTo>
                  <a:pt x="13956" y="0"/>
                </a:lnTo>
                <a:lnTo>
                  <a:pt x="13937" y="0"/>
                </a:lnTo>
                <a:lnTo>
                  <a:pt x="2371" y="0"/>
                </a:lnTo>
                <a:lnTo>
                  <a:pt x="2352" y="0"/>
                </a:lnTo>
                <a:lnTo>
                  <a:pt x="2334" y="1"/>
                </a:lnTo>
                <a:lnTo>
                  <a:pt x="2316" y="3"/>
                </a:lnTo>
                <a:lnTo>
                  <a:pt x="2297" y="5"/>
                </a:lnTo>
                <a:lnTo>
                  <a:pt x="2280" y="7"/>
                </a:lnTo>
                <a:lnTo>
                  <a:pt x="2262" y="11"/>
                </a:lnTo>
                <a:lnTo>
                  <a:pt x="2244" y="14"/>
                </a:lnTo>
                <a:lnTo>
                  <a:pt x="2227" y="19"/>
                </a:lnTo>
                <a:lnTo>
                  <a:pt x="2210" y="23"/>
                </a:lnTo>
                <a:lnTo>
                  <a:pt x="2192" y="30"/>
                </a:lnTo>
                <a:lnTo>
                  <a:pt x="2176" y="36"/>
                </a:lnTo>
                <a:lnTo>
                  <a:pt x="2160" y="42"/>
                </a:lnTo>
                <a:lnTo>
                  <a:pt x="2143" y="49"/>
                </a:lnTo>
                <a:lnTo>
                  <a:pt x="2127" y="57"/>
                </a:lnTo>
                <a:lnTo>
                  <a:pt x="2111" y="65"/>
                </a:lnTo>
                <a:lnTo>
                  <a:pt x="2096" y="74"/>
                </a:lnTo>
                <a:lnTo>
                  <a:pt x="2080" y="83"/>
                </a:lnTo>
                <a:lnTo>
                  <a:pt x="2066" y="93"/>
                </a:lnTo>
                <a:lnTo>
                  <a:pt x="2051" y="102"/>
                </a:lnTo>
                <a:lnTo>
                  <a:pt x="2036" y="114"/>
                </a:lnTo>
                <a:lnTo>
                  <a:pt x="2023" y="125"/>
                </a:lnTo>
                <a:lnTo>
                  <a:pt x="2009" y="136"/>
                </a:lnTo>
                <a:lnTo>
                  <a:pt x="1996" y="148"/>
                </a:lnTo>
                <a:lnTo>
                  <a:pt x="1983" y="161"/>
                </a:lnTo>
                <a:lnTo>
                  <a:pt x="1970" y="174"/>
                </a:lnTo>
                <a:lnTo>
                  <a:pt x="1958" y="187"/>
                </a:lnTo>
                <a:lnTo>
                  <a:pt x="1947" y="201"/>
                </a:lnTo>
                <a:lnTo>
                  <a:pt x="1936" y="215"/>
                </a:lnTo>
                <a:lnTo>
                  <a:pt x="1924" y="229"/>
                </a:lnTo>
                <a:lnTo>
                  <a:pt x="1914" y="245"/>
                </a:lnTo>
                <a:lnTo>
                  <a:pt x="1904" y="260"/>
                </a:lnTo>
                <a:lnTo>
                  <a:pt x="1895" y="275"/>
                </a:lnTo>
                <a:lnTo>
                  <a:pt x="74" y="3441"/>
                </a:lnTo>
                <a:lnTo>
                  <a:pt x="56" y="3476"/>
                </a:lnTo>
                <a:lnTo>
                  <a:pt x="40" y="3511"/>
                </a:lnTo>
                <a:lnTo>
                  <a:pt x="28" y="3547"/>
                </a:lnTo>
                <a:lnTo>
                  <a:pt x="16" y="3582"/>
                </a:lnTo>
                <a:lnTo>
                  <a:pt x="9" y="3618"/>
                </a:lnTo>
                <a:lnTo>
                  <a:pt x="3" y="3654"/>
                </a:lnTo>
                <a:lnTo>
                  <a:pt x="0" y="3690"/>
                </a:lnTo>
                <a:lnTo>
                  <a:pt x="0" y="3726"/>
                </a:lnTo>
                <a:lnTo>
                  <a:pt x="2" y="3760"/>
                </a:lnTo>
                <a:lnTo>
                  <a:pt x="6" y="3796"/>
                </a:lnTo>
                <a:lnTo>
                  <a:pt x="12" y="3830"/>
                </a:lnTo>
                <a:lnTo>
                  <a:pt x="20" y="3865"/>
                </a:lnTo>
                <a:lnTo>
                  <a:pt x="31" y="3898"/>
                </a:lnTo>
                <a:lnTo>
                  <a:pt x="44" y="3930"/>
                </a:lnTo>
                <a:lnTo>
                  <a:pt x="58" y="3962"/>
                </a:lnTo>
                <a:lnTo>
                  <a:pt x="74" y="3993"/>
                </a:lnTo>
                <a:lnTo>
                  <a:pt x="93" y="4022"/>
                </a:lnTo>
                <a:lnTo>
                  <a:pt x="112" y="4050"/>
                </a:lnTo>
                <a:lnTo>
                  <a:pt x="135" y="4078"/>
                </a:lnTo>
                <a:lnTo>
                  <a:pt x="158" y="4103"/>
                </a:lnTo>
                <a:lnTo>
                  <a:pt x="182" y="4128"/>
                </a:lnTo>
                <a:lnTo>
                  <a:pt x="210" y="4150"/>
                </a:lnTo>
                <a:lnTo>
                  <a:pt x="237" y="4172"/>
                </a:lnTo>
                <a:lnTo>
                  <a:pt x="267" y="4190"/>
                </a:lnTo>
                <a:lnTo>
                  <a:pt x="299" y="4208"/>
                </a:lnTo>
                <a:lnTo>
                  <a:pt x="330" y="4223"/>
                </a:lnTo>
                <a:lnTo>
                  <a:pt x="364" y="4236"/>
                </a:lnTo>
                <a:lnTo>
                  <a:pt x="400" y="4248"/>
                </a:lnTo>
                <a:lnTo>
                  <a:pt x="435" y="4257"/>
                </a:lnTo>
                <a:lnTo>
                  <a:pt x="472" y="4263"/>
                </a:lnTo>
                <a:lnTo>
                  <a:pt x="511" y="4267"/>
                </a:lnTo>
                <a:lnTo>
                  <a:pt x="549" y="4268"/>
                </a:lnTo>
                <a:lnTo>
                  <a:pt x="15759" y="4268"/>
                </a:lnTo>
                <a:lnTo>
                  <a:pt x="15797" y="4267"/>
                </a:lnTo>
                <a:lnTo>
                  <a:pt x="15836" y="4263"/>
                </a:lnTo>
                <a:lnTo>
                  <a:pt x="15873" y="4257"/>
                </a:lnTo>
                <a:lnTo>
                  <a:pt x="15908" y="4248"/>
                </a:lnTo>
                <a:lnTo>
                  <a:pt x="15943" y="4236"/>
                </a:lnTo>
                <a:lnTo>
                  <a:pt x="15977" y="4223"/>
                </a:lnTo>
                <a:lnTo>
                  <a:pt x="16009" y="4208"/>
                </a:lnTo>
                <a:lnTo>
                  <a:pt x="16041" y="4190"/>
                </a:lnTo>
                <a:lnTo>
                  <a:pt x="16071" y="4172"/>
                </a:lnTo>
                <a:lnTo>
                  <a:pt x="16098" y="4150"/>
                </a:lnTo>
                <a:lnTo>
                  <a:pt x="16125" y="4128"/>
                </a:lnTo>
                <a:lnTo>
                  <a:pt x="16150" y="4103"/>
                </a:lnTo>
                <a:lnTo>
                  <a:pt x="16173" y="4078"/>
                </a:lnTo>
                <a:lnTo>
                  <a:pt x="16196" y="4050"/>
                </a:lnTo>
                <a:lnTo>
                  <a:pt x="16215" y="4022"/>
                </a:lnTo>
                <a:lnTo>
                  <a:pt x="16234" y="3993"/>
                </a:lnTo>
                <a:lnTo>
                  <a:pt x="16250" y="3962"/>
                </a:lnTo>
                <a:lnTo>
                  <a:pt x="16264" y="3930"/>
                </a:lnTo>
                <a:lnTo>
                  <a:pt x="16277" y="3898"/>
                </a:lnTo>
                <a:lnTo>
                  <a:pt x="16288" y="3865"/>
                </a:lnTo>
                <a:lnTo>
                  <a:pt x="16296" y="3830"/>
                </a:lnTo>
                <a:lnTo>
                  <a:pt x="16302" y="3796"/>
                </a:lnTo>
                <a:lnTo>
                  <a:pt x="16306" y="3760"/>
                </a:lnTo>
                <a:lnTo>
                  <a:pt x="16308" y="3726"/>
                </a:lnTo>
                <a:lnTo>
                  <a:pt x="16307" y="3690"/>
                </a:lnTo>
                <a:lnTo>
                  <a:pt x="16305" y="3654"/>
                </a:lnTo>
                <a:lnTo>
                  <a:pt x="16299" y="3618"/>
                </a:lnTo>
                <a:lnTo>
                  <a:pt x="16292" y="3582"/>
                </a:lnTo>
                <a:lnTo>
                  <a:pt x="16280" y="3547"/>
                </a:lnTo>
                <a:lnTo>
                  <a:pt x="16268" y="3511"/>
                </a:lnTo>
                <a:lnTo>
                  <a:pt x="16252" y="3476"/>
                </a:lnTo>
                <a:lnTo>
                  <a:pt x="16234" y="344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7091038" y="1691590"/>
            <a:ext cx="3678930" cy="1352491"/>
          </a:xfrm>
          <a:custGeom>
            <a:avLst/>
            <a:gdLst>
              <a:gd name="T0" fmla="*/ 10862 w 11190"/>
              <a:gd name="T1" fmla="*/ 4123 h 4124"/>
              <a:gd name="T2" fmla="*/ 10934 w 11190"/>
              <a:gd name="T3" fmla="*/ 4111 h 4124"/>
              <a:gd name="T4" fmla="*/ 10998 w 11190"/>
              <a:gd name="T5" fmla="*/ 4086 h 4124"/>
              <a:gd name="T6" fmla="*/ 11055 w 11190"/>
              <a:gd name="T7" fmla="*/ 4048 h 4124"/>
              <a:gd name="T8" fmla="*/ 11104 w 11190"/>
              <a:gd name="T9" fmla="*/ 4002 h 4124"/>
              <a:gd name="T10" fmla="*/ 11142 w 11190"/>
              <a:gd name="T11" fmla="*/ 3947 h 4124"/>
              <a:gd name="T12" fmla="*/ 11170 w 11190"/>
              <a:gd name="T13" fmla="*/ 3887 h 4124"/>
              <a:gd name="T14" fmla="*/ 11187 w 11190"/>
              <a:gd name="T15" fmla="*/ 3821 h 4124"/>
              <a:gd name="T16" fmla="*/ 11190 w 11190"/>
              <a:gd name="T17" fmla="*/ 3754 h 4124"/>
              <a:gd name="T18" fmla="*/ 11179 w 11190"/>
              <a:gd name="T19" fmla="*/ 3684 h 4124"/>
              <a:gd name="T20" fmla="*/ 11154 w 11190"/>
              <a:gd name="T21" fmla="*/ 3617 h 4124"/>
              <a:gd name="T22" fmla="*/ 9418 w 11190"/>
              <a:gd name="T23" fmla="*/ 597 h 4124"/>
              <a:gd name="T24" fmla="*/ 9347 w 11190"/>
              <a:gd name="T25" fmla="*/ 494 h 4124"/>
              <a:gd name="T26" fmla="*/ 9266 w 11190"/>
              <a:gd name="T27" fmla="*/ 399 h 4124"/>
              <a:gd name="T28" fmla="*/ 9178 w 11190"/>
              <a:gd name="T29" fmla="*/ 313 h 4124"/>
              <a:gd name="T30" fmla="*/ 9081 w 11190"/>
              <a:gd name="T31" fmla="*/ 237 h 4124"/>
              <a:gd name="T32" fmla="*/ 8978 w 11190"/>
              <a:gd name="T33" fmla="*/ 170 h 4124"/>
              <a:gd name="T34" fmla="*/ 8869 w 11190"/>
              <a:gd name="T35" fmla="*/ 114 h 4124"/>
              <a:gd name="T36" fmla="*/ 8755 w 11190"/>
              <a:gd name="T37" fmla="*/ 68 h 4124"/>
              <a:gd name="T38" fmla="*/ 8636 w 11190"/>
              <a:gd name="T39" fmla="*/ 34 h 4124"/>
              <a:gd name="T40" fmla="*/ 8514 w 11190"/>
              <a:gd name="T41" fmla="*/ 12 h 4124"/>
              <a:gd name="T42" fmla="*/ 8389 w 11190"/>
              <a:gd name="T43" fmla="*/ 0 h 4124"/>
              <a:gd name="T44" fmla="*/ 2801 w 11190"/>
              <a:gd name="T45" fmla="*/ 0 h 4124"/>
              <a:gd name="T46" fmla="*/ 2676 w 11190"/>
              <a:gd name="T47" fmla="*/ 12 h 4124"/>
              <a:gd name="T48" fmla="*/ 2554 w 11190"/>
              <a:gd name="T49" fmla="*/ 34 h 4124"/>
              <a:gd name="T50" fmla="*/ 2435 w 11190"/>
              <a:gd name="T51" fmla="*/ 68 h 4124"/>
              <a:gd name="T52" fmla="*/ 2321 w 11190"/>
              <a:gd name="T53" fmla="*/ 114 h 4124"/>
              <a:gd name="T54" fmla="*/ 2212 w 11190"/>
              <a:gd name="T55" fmla="*/ 170 h 4124"/>
              <a:gd name="T56" fmla="*/ 2109 w 11190"/>
              <a:gd name="T57" fmla="*/ 237 h 4124"/>
              <a:gd name="T58" fmla="*/ 2012 w 11190"/>
              <a:gd name="T59" fmla="*/ 313 h 4124"/>
              <a:gd name="T60" fmla="*/ 1924 w 11190"/>
              <a:gd name="T61" fmla="*/ 399 h 4124"/>
              <a:gd name="T62" fmla="*/ 1843 w 11190"/>
              <a:gd name="T63" fmla="*/ 494 h 4124"/>
              <a:gd name="T64" fmla="*/ 1772 w 11190"/>
              <a:gd name="T65" fmla="*/ 597 h 4124"/>
              <a:gd name="T66" fmla="*/ 36 w 11190"/>
              <a:gd name="T67" fmla="*/ 3617 h 4124"/>
              <a:gd name="T68" fmla="*/ 11 w 11190"/>
              <a:gd name="T69" fmla="*/ 3684 h 4124"/>
              <a:gd name="T70" fmla="*/ 0 w 11190"/>
              <a:gd name="T71" fmla="*/ 3754 h 4124"/>
              <a:gd name="T72" fmla="*/ 3 w 11190"/>
              <a:gd name="T73" fmla="*/ 3821 h 4124"/>
              <a:gd name="T74" fmla="*/ 20 w 11190"/>
              <a:gd name="T75" fmla="*/ 3887 h 4124"/>
              <a:gd name="T76" fmla="*/ 47 w 11190"/>
              <a:gd name="T77" fmla="*/ 3947 h 4124"/>
              <a:gd name="T78" fmla="*/ 86 w 11190"/>
              <a:gd name="T79" fmla="*/ 4002 h 4124"/>
              <a:gd name="T80" fmla="*/ 135 w 11190"/>
              <a:gd name="T81" fmla="*/ 4048 h 4124"/>
              <a:gd name="T82" fmla="*/ 191 w 11190"/>
              <a:gd name="T83" fmla="*/ 4086 h 4124"/>
              <a:gd name="T84" fmla="*/ 256 w 11190"/>
              <a:gd name="T85" fmla="*/ 4111 h 4124"/>
              <a:gd name="T86" fmla="*/ 328 w 11190"/>
              <a:gd name="T87" fmla="*/ 4123 h 4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190" h="4124">
                <a:moveTo>
                  <a:pt x="353" y="4124"/>
                </a:moveTo>
                <a:lnTo>
                  <a:pt x="10837" y="4124"/>
                </a:lnTo>
                <a:lnTo>
                  <a:pt x="10862" y="4123"/>
                </a:lnTo>
                <a:lnTo>
                  <a:pt x="10887" y="4121"/>
                </a:lnTo>
                <a:lnTo>
                  <a:pt x="10910" y="4117"/>
                </a:lnTo>
                <a:lnTo>
                  <a:pt x="10934" y="4111"/>
                </a:lnTo>
                <a:lnTo>
                  <a:pt x="10956" y="4105"/>
                </a:lnTo>
                <a:lnTo>
                  <a:pt x="10978" y="4095"/>
                </a:lnTo>
                <a:lnTo>
                  <a:pt x="10998" y="4086"/>
                </a:lnTo>
                <a:lnTo>
                  <a:pt x="11018" y="4075"/>
                </a:lnTo>
                <a:lnTo>
                  <a:pt x="11038" y="4063"/>
                </a:lnTo>
                <a:lnTo>
                  <a:pt x="11055" y="4048"/>
                </a:lnTo>
                <a:lnTo>
                  <a:pt x="11072" y="4034"/>
                </a:lnTo>
                <a:lnTo>
                  <a:pt x="11089" y="4019"/>
                </a:lnTo>
                <a:lnTo>
                  <a:pt x="11104" y="4002"/>
                </a:lnTo>
                <a:lnTo>
                  <a:pt x="11117" y="3985"/>
                </a:lnTo>
                <a:lnTo>
                  <a:pt x="11131" y="3967"/>
                </a:lnTo>
                <a:lnTo>
                  <a:pt x="11142" y="3947"/>
                </a:lnTo>
                <a:lnTo>
                  <a:pt x="11153" y="3928"/>
                </a:lnTo>
                <a:lnTo>
                  <a:pt x="11162" y="3907"/>
                </a:lnTo>
                <a:lnTo>
                  <a:pt x="11170" y="3887"/>
                </a:lnTo>
                <a:lnTo>
                  <a:pt x="11176" y="3865"/>
                </a:lnTo>
                <a:lnTo>
                  <a:pt x="11183" y="3844"/>
                </a:lnTo>
                <a:lnTo>
                  <a:pt x="11187" y="3821"/>
                </a:lnTo>
                <a:lnTo>
                  <a:pt x="11189" y="3799"/>
                </a:lnTo>
                <a:lnTo>
                  <a:pt x="11190" y="3776"/>
                </a:lnTo>
                <a:lnTo>
                  <a:pt x="11190" y="3754"/>
                </a:lnTo>
                <a:lnTo>
                  <a:pt x="11188" y="3730"/>
                </a:lnTo>
                <a:lnTo>
                  <a:pt x="11185" y="3708"/>
                </a:lnTo>
                <a:lnTo>
                  <a:pt x="11179" y="3684"/>
                </a:lnTo>
                <a:lnTo>
                  <a:pt x="11172" y="3662"/>
                </a:lnTo>
                <a:lnTo>
                  <a:pt x="11164" y="3639"/>
                </a:lnTo>
                <a:lnTo>
                  <a:pt x="11154" y="3617"/>
                </a:lnTo>
                <a:lnTo>
                  <a:pt x="11143" y="3594"/>
                </a:lnTo>
                <a:lnTo>
                  <a:pt x="9440" y="634"/>
                </a:lnTo>
                <a:lnTo>
                  <a:pt x="9418" y="597"/>
                </a:lnTo>
                <a:lnTo>
                  <a:pt x="9396" y="562"/>
                </a:lnTo>
                <a:lnTo>
                  <a:pt x="9371" y="527"/>
                </a:lnTo>
                <a:lnTo>
                  <a:pt x="9347" y="494"/>
                </a:lnTo>
                <a:lnTo>
                  <a:pt x="9320" y="461"/>
                </a:lnTo>
                <a:lnTo>
                  <a:pt x="9294" y="430"/>
                </a:lnTo>
                <a:lnTo>
                  <a:pt x="9266" y="399"/>
                </a:lnTo>
                <a:lnTo>
                  <a:pt x="9238" y="370"/>
                </a:lnTo>
                <a:lnTo>
                  <a:pt x="9207" y="341"/>
                </a:lnTo>
                <a:lnTo>
                  <a:pt x="9178" y="313"/>
                </a:lnTo>
                <a:lnTo>
                  <a:pt x="9146" y="287"/>
                </a:lnTo>
                <a:lnTo>
                  <a:pt x="9113" y="261"/>
                </a:lnTo>
                <a:lnTo>
                  <a:pt x="9081" y="237"/>
                </a:lnTo>
                <a:lnTo>
                  <a:pt x="9047" y="213"/>
                </a:lnTo>
                <a:lnTo>
                  <a:pt x="9013" y="191"/>
                </a:lnTo>
                <a:lnTo>
                  <a:pt x="8978" y="170"/>
                </a:lnTo>
                <a:lnTo>
                  <a:pt x="8942" y="150"/>
                </a:lnTo>
                <a:lnTo>
                  <a:pt x="8906" y="131"/>
                </a:lnTo>
                <a:lnTo>
                  <a:pt x="8869" y="114"/>
                </a:lnTo>
                <a:lnTo>
                  <a:pt x="8831" y="98"/>
                </a:lnTo>
                <a:lnTo>
                  <a:pt x="8793" y="82"/>
                </a:lnTo>
                <a:lnTo>
                  <a:pt x="8755" y="68"/>
                </a:lnTo>
                <a:lnTo>
                  <a:pt x="8716" y="56"/>
                </a:lnTo>
                <a:lnTo>
                  <a:pt x="8676" y="44"/>
                </a:lnTo>
                <a:lnTo>
                  <a:pt x="8636" y="34"/>
                </a:lnTo>
                <a:lnTo>
                  <a:pt x="8596" y="25"/>
                </a:lnTo>
                <a:lnTo>
                  <a:pt x="8555" y="18"/>
                </a:lnTo>
                <a:lnTo>
                  <a:pt x="8514" y="12"/>
                </a:lnTo>
                <a:lnTo>
                  <a:pt x="8472" y="6"/>
                </a:lnTo>
                <a:lnTo>
                  <a:pt x="8431" y="2"/>
                </a:lnTo>
                <a:lnTo>
                  <a:pt x="8389" y="0"/>
                </a:lnTo>
                <a:lnTo>
                  <a:pt x="8347" y="0"/>
                </a:lnTo>
                <a:lnTo>
                  <a:pt x="2843" y="0"/>
                </a:lnTo>
                <a:lnTo>
                  <a:pt x="2801" y="0"/>
                </a:lnTo>
                <a:lnTo>
                  <a:pt x="2759" y="2"/>
                </a:lnTo>
                <a:lnTo>
                  <a:pt x="2718" y="6"/>
                </a:lnTo>
                <a:lnTo>
                  <a:pt x="2676" y="12"/>
                </a:lnTo>
                <a:lnTo>
                  <a:pt x="2635" y="18"/>
                </a:lnTo>
                <a:lnTo>
                  <a:pt x="2594" y="25"/>
                </a:lnTo>
                <a:lnTo>
                  <a:pt x="2554" y="34"/>
                </a:lnTo>
                <a:lnTo>
                  <a:pt x="2514" y="44"/>
                </a:lnTo>
                <a:lnTo>
                  <a:pt x="2474" y="56"/>
                </a:lnTo>
                <a:lnTo>
                  <a:pt x="2435" y="68"/>
                </a:lnTo>
                <a:lnTo>
                  <a:pt x="2397" y="82"/>
                </a:lnTo>
                <a:lnTo>
                  <a:pt x="2359" y="98"/>
                </a:lnTo>
                <a:lnTo>
                  <a:pt x="2321" y="114"/>
                </a:lnTo>
                <a:lnTo>
                  <a:pt x="2284" y="131"/>
                </a:lnTo>
                <a:lnTo>
                  <a:pt x="2248" y="150"/>
                </a:lnTo>
                <a:lnTo>
                  <a:pt x="2212" y="170"/>
                </a:lnTo>
                <a:lnTo>
                  <a:pt x="2177" y="191"/>
                </a:lnTo>
                <a:lnTo>
                  <a:pt x="2143" y="213"/>
                </a:lnTo>
                <a:lnTo>
                  <a:pt x="2109" y="237"/>
                </a:lnTo>
                <a:lnTo>
                  <a:pt x="2077" y="261"/>
                </a:lnTo>
                <a:lnTo>
                  <a:pt x="2044" y="287"/>
                </a:lnTo>
                <a:lnTo>
                  <a:pt x="2012" y="313"/>
                </a:lnTo>
                <a:lnTo>
                  <a:pt x="1982" y="341"/>
                </a:lnTo>
                <a:lnTo>
                  <a:pt x="1952" y="370"/>
                </a:lnTo>
                <a:lnTo>
                  <a:pt x="1924" y="399"/>
                </a:lnTo>
                <a:lnTo>
                  <a:pt x="1896" y="430"/>
                </a:lnTo>
                <a:lnTo>
                  <a:pt x="1869" y="461"/>
                </a:lnTo>
                <a:lnTo>
                  <a:pt x="1843" y="494"/>
                </a:lnTo>
                <a:lnTo>
                  <a:pt x="1819" y="527"/>
                </a:lnTo>
                <a:lnTo>
                  <a:pt x="1794" y="562"/>
                </a:lnTo>
                <a:lnTo>
                  <a:pt x="1772" y="597"/>
                </a:lnTo>
                <a:lnTo>
                  <a:pt x="1750" y="634"/>
                </a:lnTo>
                <a:lnTo>
                  <a:pt x="47" y="3594"/>
                </a:lnTo>
                <a:lnTo>
                  <a:pt x="36" y="3617"/>
                </a:lnTo>
                <a:lnTo>
                  <a:pt x="26" y="3639"/>
                </a:lnTo>
                <a:lnTo>
                  <a:pt x="18" y="3662"/>
                </a:lnTo>
                <a:lnTo>
                  <a:pt x="11" y="3684"/>
                </a:lnTo>
                <a:lnTo>
                  <a:pt x="5" y="3708"/>
                </a:lnTo>
                <a:lnTo>
                  <a:pt x="2" y="3730"/>
                </a:lnTo>
                <a:lnTo>
                  <a:pt x="0" y="3754"/>
                </a:lnTo>
                <a:lnTo>
                  <a:pt x="0" y="3776"/>
                </a:lnTo>
                <a:lnTo>
                  <a:pt x="1" y="3799"/>
                </a:lnTo>
                <a:lnTo>
                  <a:pt x="3" y="3821"/>
                </a:lnTo>
                <a:lnTo>
                  <a:pt x="7" y="3844"/>
                </a:lnTo>
                <a:lnTo>
                  <a:pt x="13" y="3865"/>
                </a:lnTo>
                <a:lnTo>
                  <a:pt x="20" y="3887"/>
                </a:lnTo>
                <a:lnTo>
                  <a:pt x="28" y="3907"/>
                </a:lnTo>
                <a:lnTo>
                  <a:pt x="37" y="3928"/>
                </a:lnTo>
                <a:lnTo>
                  <a:pt x="47" y="3947"/>
                </a:lnTo>
                <a:lnTo>
                  <a:pt x="59" y="3967"/>
                </a:lnTo>
                <a:lnTo>
                  <a:pt x="72" y="3985"/>
                </a:lnTo>
                <a:lnTo>
                  <a:pt x="86" y="4002"/>
                </a:lnTo>
                <a:lnTo>
                  <a:pt x="101" y="4019"/>
                </a:lnTo>
                <a:lnTo>
                  <a:pt x="118" y="4034"/>
                </a:lnTo>
                <a:lnTo>
                  <a:pt x="135" y="4048"/>
                </a:lnTo>
                <a:lnTo>
                  <a:pt x="152" y="4063"/>
                </a:lnTo>
                <a:lnTo>
                  <a:pt x="172" y="4075"/>
                </a:lnTo>
                <a:lnTo>
                  <a:pt x="191" y="4086"/>
                </a:lnTo>
                <a:lnTo>
                  <a:pt x="212" y="4095"/>
                </a:lnTo>
                <a:lnTo>
                  <a:pt x="234" y="4105"/>
                </a:lnTo>
                <a:lnTo>
                  <a:pt x="256" y="4111"/>
                </a:lnTo>
                <a:lnTo>
                  <a:pt x="280" y="4117"/>
                </a:lnTo>
                <a:lnTo>
                  <a:pt x="303" y="4121"/>
                </a:lnTo>
                <a:lnTo>
                  <a:pt x="328" y="4123"/>
                </a:lnTo>
                <a:lnTo>
                  <a:pt x="353" y="41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7946696" y="110398"/>
            <a:ext cx="1967616" cy="1439240"/>
          </a:xfrm>
          <a:custGeom>
            <a:avLst/>
            <a:gdLst>
              <a:gd name="T0" fmla="*/ 4067 w 5988"/>
              <a:gd name="T1" fmla="*/ 622 h 4377"/>
              <a:gd name="T2" fmla="*/ 3969 w 5988"/>
              <a:gd name="T3" fmla="*/ 476 h 4377"/>
              <a:gd name="T4" fmla="*/ 3857 w 5988"/>
              <a:gd name="T5" fmla="*/ 350 h 4377"/>
              <a:gd name="T6" fmla="*/ 3733 w 5988"/>
              <a:gd name="T7" fmla="*/ 244 h 4377"/>
              <a:gd name="T8" fmla="*/ 3597 w 5988"/>
              <a:gd name="T9" fmla="*/ 156 h 4377"/>
              <a:gd name="T10" fmla="*/ 3454 w 5988"/>
              <a:gd name="T11" fmla="*/ 88 h 4377"/>
              <a:gd name="T12" fmla="*/ 3304 w 5988"/>
              <a:gd name="T13" fmla="*/ 39 h 4377"/>
              <a:gd name="T14" fmla="*/ 3150 w 5988"/>
              <a:gd name="T15" fmla="*/ 10 h 4377"/>
              <a:gd name="T16" fmla="*/ 2994 w 5988"/>
              <a:gd name="T17" fmla="*/ 0 h 4377"/>
              <a:gd name="T18" fmla="*/ 2838 w 5988"/>
              <a:gd name="T19" fmla="*/ 10 h 4377"/>
              <a:gd name="T20" fmla="*/ 2684 w 5988"/>
              <a:gd name="T21" fmla="*/ 39 h 4377"/>
              <a:gd name="T22" fmla="*/ 2534 w 5988"/>
              <a:gd name="T23" fmla="*/ 88 h 4377"/>
              <a:gd name="T24" fmla="*/ 2391 w 5988"/>
              <a:gd name="T25" fmla="*/ 156 h 4377"/>
              <a:gd name="T26" fmla="*/ 2255 w 5988"/>
              <a:gd name="T27" fmla="*/ 244 h 4377"/>
              <a:gd name="T28" fmla="*/ 2131 w 5988"/>
              <a:gd name="T29" fmla="*/ 350 h 4377"/>
              <a:gd name="T30" fmla="*/ 2019 w 5988"/>
              <a:gd name="T31" fmla="*/ 476 h 4377"/>
              <a:gd name="T32" fmla="*/ 1921 w 5988"/>
              <a:gd name="T33" fmla="*/ 622 h 4377"/>
              <a:gd name="T34" fmla="*/ 33 w 5988"/>
              <a:gd name="T35" fmla="*/ 3906 h 4377"/>
              <a:gd name="T36" fmla="*/ 16 w 5988"/>
              <a:gd name="T37" fmla="*/ 3948 h 4377"/>
              <a:gd name="T38" fmla="*/ 6 w 5988"/>
              <a:gd name="T39" fmla="*/ 3991 h 4377"/>
              <a:gd name="T40" fmla="*/ 0 w 5988"/>
              <a:gd name="T41" fmla="*/ 4033 h 4377"/>
              <a:gd name="T42" fmla="*/ 1 w 5988"/>
              <a:gd name="T43" fmla="*/ 4076 h 4377"/>
              <a:gd name="T44" fmla="*/ 8 w 5988"/>
              <a:gd name="T45" fmla="*/ 4117 h 4377"/>
              <a:gd name="T46" fmla="*/ 19 w 5988"/>
              <a:gd name="T47" fmla="*/ 4157 h 4377"/>
              <a:gd name="T48" fmla="*/ 34 w 5988"/>
              <a:gd name="T49" fmla="*/ 4194 h 4377"/>
              <a:gd name="T50" fmla="*/ 54 w 5988"/>
              <a:gd name="T51" fmla="*/ 4230 h 4377"/>
              <a:gd name="T52" fmla="*/ 80 w 5988"/>
              <a:gd name="T53" fmla="*/ 4263 h 4377"/>
              <a:gd name="T54" fmla="*/ 109 w 5988"/>
              <a:gd name="T55" fmla="*/ 4293 h 4377"/>
              <a:gd name="T56" fmla="*/ 141 w 5988"/>
              <a:gd name="T57" fmla="*/ 4319 h 4377"/>
              <a:gd name="T58" fmla="*/ 177 w 5988"/>
              <a:gd name="T59" fmla="*/ 4341 h 4377"/>
              <a:gd name="T60" fmla="*/ 217 w 5988"/>
              <a:gd name="T61" fmla="*/ 4358 h 4377"/>
              <a:gd name="T62" fmla="*/ 258 w 5988"/>
              <a:gd name="T63" fmla="*/ 4369 h 4377"/>
              <a:gd name="T64" fmla="*/ 303 w 5988"/>
              <a:gd name="T65" fmla="*/ 4376 h 4377"/>
              <a:gd name="T66" fmla="*/ 5661 w 5988"/>
              <a:gd name="T67" fmla="*/ 4377 h 4377"/>
              <a:gd name="T68" fmla="*/ 5707 w 5988"/>
              <a:gd name="T69" fmla="*/ 4373 h 4377"/>
              <a:gd name="T70" fmla="*/ 5751 w 5988"/>
              <a:gd name="T71" fmla="*/ 4364 h 4377"/>
              <a:gd name="T72" fmla="*/ 5792 w 5988"/>
              <a:gd name="T73" fmla="*/ 4350 h 4377"/>
              <a:gd name="T74" fmla="*/ 5829 w 5988"/>
              <a:gd name="T75" fmla="*/ 4330 h 4377"/>
              <a:gd name="T76" fmla="*/ 5863 w 5988"/>
              <a:gd name="T77" fmla="*/ 4307 h 4377"/>
              <a:gd name="T78" fmla="*/ 5894 w 5988"/>
              <a:gd name="T79" fmla="*/ 4278 h 4377"/>
              <a:gd name="T80" fmla="*/ 5921 w 5988"/>
              <a:gd name="T81" fmla="*/ 4248 h 4377"/>
              <a:gd name="T82" fmla="*/ 5944 w 5988"/>
              <a:gd name="T83" fmla="*/ 4213 h 4377"/>
              <a:gd name="T84" fmla="*/ 5962 w 5988"/>
              <a:gd name="T85" fmla="*/ 4176 h 4377"/>
              <a:gd name="T86" fmla="*/ 5975 w 5988"/>
              <a:gd name="T87" fmla="*/ 4137 h 4377"/>
              <a:gd name="T88" fmla="*/ 5984 w 5988"/>
              <a:gd name="T89" fmla="*/ 4096 h 4377"/>
              <a:gd name="T90" fmla="*/ 5988 w 5988"/>
              <a:gd name="T91" fmla="*/ 4054 h 4377"/>
              <a:gd name="T92" fmla="*/ 5985 w 5988"/>
              <a:gd name="T93" fmla="*/ 4011 h 4377"/>
              <a:gd name="T94" fmla="*/ 5978 w 5988"/>
              <a:gd name="T95" fmla="*/ 3969 h 4377"/>
              <a:gd name="T96" fmla="*/ 5964 w 5988"/>
              <a:gd name="T97" fmla="*/ 3926 h 4377"/>
              <a:gd name="T98" fmla="*/ 5944 w 5988"/>
              <a:gd name="T99" fmla="*/ 3885 h 4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988" h="4377">
                <a:moveTo>
                  <a:pt x="5944" y="3885"/>
                </a:moveTo>
                <a:lnTo>
                  <a:pt x="4067" y="622"/>
                </a:lnTo>
                <a:lnTo>
                  <a:pt x="4020" y="546"/>
                </a:lnTo>
                <a:lnTo>
                  <a:pt x="3969" y="476"/>
                </a:lnTo>
                <a:lnTo>
                  <a:pt x="3915" y="410"/>
                </a:lnTo>
                <a:lnTo>
                  <a:pt x="3857" y="350"/>
                </a:lnTo>
                <a:lnTo>
                  <a:pt x="3796" y="294"/>
                </a:lnTo>
                <a:lnTo>
                  <a:pt x="3733" y="244"/>
                </a:lnTo>
                <a:lnTo>
                  <a:pt x="3667" y="196"/>
                </a:lnTo>
                <a:lnTo>
                  <a:pt x="3597" y="156"/>
                </a:lnTo>
                <a:lnTo>
                  <a:pt x="3527" y="119"/>
                </a:lnTo>
                <a:lnTo>
                  <a:pt x="3454" y="88"/>
                </a:lnTo>
                <a:lnTo>
                  <a:pt x="3379" y="60"/>
                </a:lnTo>
                <a:lnTo>
                  <a:pt x="3304" y="39"/>
                </a:lnTo>
                <a:lnTo>
                  <a:pt x="3227" y="21"/>
                </a:lnTo>
                <a:lnTo>
                  <a:pt x="3150" y="10"/>
                </a:lnTo>
                <a:lnTo>
                  <a:pt x="3072" y="2"/>
                </a:lnTo>
                <a:lnTo>
                  <a:pt x="2994" y="0"/>
                </a:lnTo>
                <a:lnTo>
                  <a:pt x="2916" y="2"/>
                </a:lnTo>
                <a:lnTo>
                  <a:pt x="2838" y="10"/>
                </a:lnTo>
                <a:lnTo>
                  <a:pt x="2761" y="21"/>
                </a:lnTo>
                <a:lnTo>
                  <a:pt x="2684" y="39"/>
                </a:lnTo>
                <a:lnTo>
                  <a:pt x="2608" y="60"/>
                </a:lnTo>
                <a:lnTo>
                  <a:pt x="2534" y="88"/>
                </a:lnTo>
                <a:lnTo>
                  <a:pt x="2461" y="119"/>
                </a:lnTo>
                <a:lnTo>
                  <a:pt x="2391" y="156"/>
                </a:lnTo>
                <a:lnTo>
                  <a:pt x="2321" y="196"/>
                </a:lnTo>
                <a:lnTo>
                  <a:pt x="2255" y="244"/>
                </a:lnTo>
                <a:lnTo>
                  <a:pt x="2191" y="294"/>
                </a:lnTo>
                <a:lnTo>
                  <a:pt x="2131" y="350"/>
                </a:lnTo>
                <a:lnTo>
                  <a:pt x="2073" y="410"/>
                </a:lnTo>
                <a:lnTo>
                  <a:pt x="2019" y="476"/>
                </a:lnTo>
                <a:lnTo>
                  <a:pt x="1968" y="546"/>
                </a:lnTo>
                <a:lnTo>
                  <a:pt x="1921" y="622"/>
                </a:lnTo>
                <a:lnTo>
                  <a:pt x="44" y="3885"/>
                </a:lnTo>
                <a:lnTo>
                  <a:pt x="33" y="3906"/>
                </a:lnTo>
                <a:lnTo>
                  <a:pt x="24" y="3926"/>
                </a:lnTo>
                <a:lnTo>
                  <a:pt x="16" y="3948"/>
                </a:lnTo>
                <a:lnTo>
                  <a:pt x="10" y="3969"/>
                </a:lnTo>
                <a:lnTo>
                  <a:pt x="6" y="3991"/>
                </a:lnTo>
                <a:lnTo>
                  <a:pt x="3" y="4011"/>
                </a:lnTo>
                <a:lnTo>
                  <a:pt x="0" y="4033"/>
                </a:lnTo>
                <a:lnTo>
                  <a:pt x="0" y="4054"/>
                </a:lnTo>
                <a:lnTo>
                  <a:pt x="1" y="4076"/>
                </a:lnTo>
                <a:lnTo>
                  <a:pt x="4" y="4096"/>
                </a:lnTo>
                <a:lnTo>
                  <a:pt x="8" y="4117"/>
                </a:lnTo>
                <a:lnTo>
                  <a:pt x="12" y="4137"/>
                </a:lnTo>
                <a:lnTo>
                  <a:pt x="19" y="4157"/>
                </a:lnTo>
                <a:lnTo>
                  <a:pt x="26" y="4176"/>
                </a:lnTo>
                <a:lnTo>
                  <a:pt x="34" y="4194"/>
                </a:lnTo>
                <a:lnTo>
                  <a:pt x="44" y="4213"/>
                </a:lnTo>
                <a:lnTo>
                  <a:pt x="54" y="4230"/>
                </a:lnTo>
                <a:lnTo>
                  <a:pt x="67" y="4248"/>
                </a:lnTo>
                <a:lnTo>
                  <a:pt x="80" y="4263"/>
                </a:lnTo>
                <a:lnTo>
                  <a:pt x="94" y="4278"/>
                </a:lnTo>
                <a:lnTo>
                  <a:pt x="109" y="4293"/>
                </a:lnTo>
                <a:lnTo>
                  <a:pt x="125" y="4307"/>
                </a:lnTo>
                <a:lnTo>
                  <a:pt x="141" y="4319"/>
                </a:lnTo>
                <a:lnTo>
                  <a:pt x="158" y="4330"/>
                </a:lnTo>
                <a:lnTo>
                  <a:pt x="177" y="4341"/>
                </a:lnTo>
                <a:lnTo>
                  <a:pt x="196" y="4350"/>
                </a:lnTo>
                <a:lnTo>
                  <a:pt x="217" y="4358"/>
                </a:lnTo>
                <a:lnTo>
                  <a:pt x="237" y="4364"/>
                </a:lnTo>
                <a:lnTo>
                  <a:pt x="258" y="4369"/>
                </a:lnTo>
                <a:lnTo>
                  <a:pt x="281" y="4373"/>
                </a:lnTo>
                <a:lnTo>
                  <a:pt x="303" y="4376"/>
                </a:lnTo>
                <a:lnTo>
                  <a:pt x="327" y="4377"/>
                </a:lnTo>
                <a:lnTo>
                  <a:pt x="5661" y="4377"/>
                </a:lnTo>
                <a:lnTo>
                  <a:pt x="5685" y="4376"/>
                </a:lnTo>
                <a:lnTo>
                  <a:pt x="5707" y="4373"/>
                </a:lnTo>
                <a:lnTo>
                  <a:pt x="5730" y="4369"/>
                </a:lnTo>
                <a:lnTo>
                  <a:pt x="5751" y="4364"/>
                </a:lnTo>
                <a:lnTo>
                  <a:pt x="5771" y="4358"/>
                </a:lnTo>
                <a:lnTo>
                  <a:pt x="5792" y="4350"/>
                </a:lnTo>
                <a:lnTo>
                  <a:pt x="5810" y="4341"/>
                </a:lnTo>
                <a:lnTo>
                  <a:pt x="5829" y="4330"/>
                </a:lnTo>
                <a:lnTo>
                  <a:pt x="5847" y="4319"/>
                </a:lnTo>
                <a:lnTo>
                  <a:pt x="5863" y="4307"/>
                </a:lnTo>
                <a:lnTo>
                  <a:pt x="5879" y="4293"/>
                </a:lnTo>
                <a:lnTo>
                  <a:pt x="5894" y="4278"/>
                </a:lnTo>
                <a:lnTo>
                  <a:pt x="5908" y="4263"/>
                </a:lnTo>
                <a:lnTo>
                  <a:pt x="5921" y="4248"/>
                </a:lnTo>
                <a:lnTo>
                  <a:pt x="5932" y="4230"/>
                </a:lnTo>
                <a:lnTo>
                  <a:pt x="5944" y="4213"/>
                </a:lnTo>
                <a:lnTo>
                  <a:pt x="5954" y="4194"/>
                </a:lnTo>
                <a:lnTo>
                  <a:pt x="5962" y="4176"/>
                </a:lnTo>
                <a:lnTo>
                  <a:pt x="5969" y="4157"/>
                </a:lnTo>
                <a:lnTo>
                  <a:pt x="5975" y="4137"/>
                </a:lnTo>
                <a:lnTo>
                  <a:pt x="5980" y="4117"/>
                </a:lnTo>
                <a:lnTo>
                  <a:pt x="5984" y="4096"/>
                </a:lnTo>
                <a:lnTo>
                  <a:pt x="5987" y="4076"/>
                </a:lnTo>
                <a:lnTo>
                  <a:pt x="5988" y="4054"/>
                </a:lnTo>
                <a:lnTo>
                  <a:pt x="5988" y="4033"/>
                </a:lnTo>
                <a:lnTo>
                  <a:pt x="5985" y="4011"/>
                </a:lnTo>
                <a:lnTo>
                  <a:pt x="5982" y="3991"/>
                </a:lnTo>
                <a:lnTo>
                  <a:pt x="5978" y="3969"/>
                </a:lnTo>
                <a:lnTo>
                  <a:pt x="5972" y="3948"/>
                </a:lnTo>
                <a:lnTo>
                  <a:pt x="5964" y="3926"/>
                </a:lnTo>
                <a:lnTo>
                  <a:pt x="5955" y="3906"/>
                </a:lnTo>
                <a:lnTo>
                  <a:pt x="5944" y="388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09236" y="3718630"/>
            <a:ext cx="1242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PGY1</a:t>
            </a:r>
            <a:endParaRPr lang="ru-RU" sz="2200" b="1" dirty="0">
              <a:solidFill>
                <a:schemeClr val="bg1"/>
              </a:solidFill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6" name="Freeform: Shape 111"/>
          <p:cNvSpPr/>
          <p:nvPr/>
        </p:nvSpPr>
        <p:spPr>
          <a:xfrm>
            <a:off x="668436" y="659263"/>
            <a:ext cx="405489" cy="40548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57842" y="4090882"/>
            <a:ext cx="5506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Global Health selective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Choose capstone project topic</a:t>
            </a:r>
            <a:endParaRPr lang="ru-RU" sz="2000" dirty="0">
              <a:latin typeface="Calibri" panose="020F0502020204030204" pitchFamily="34" charset="0"/>
              <a:ea typeface="Merriweather Bold" panose="02060503050406030704" pitchFamily="18" charset="-52"/>
              <a:cs typeface="Calibri" panose="020F0502020204030204" pitchFamily="34" charset="0"/>
            </a:endParaRPr>
          </a:p>
        </p:txBody>
      </p:sp>
      <p:sp>
        <p:nvSpPr>
          <p:cNvPr id="64" name="Freeform: Shape 111"/>
          <p:cNvSpPr/>
          <p:nvPr/>
        </p:nvSpPr>
        <p:spPr>
          <a:xfrm>
            <a:off x="668436" y="4242081"/>
            <a:ext cx="405489" cy="405488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B006EB-922B-4A43-9A00-065FC02FBB3D}"/>
              </a:ext>
            </a:extLst>
          </p:cNvPr>
          <p:cNvSpPr txBox="1"/>
          <p:nvPr/>
        </p:nvSpPr>
        <p:spPr>
          <a:xfrm>
            <a:off x="7491001" y="2218979"/>
            <a:ext cx="2879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PGY2</a:t>
            </a:r>
            <a:endParaRPr lang="ru-RU" sz="2200" b="1" dirty="0">
              <a:solidFill>
                <a:schemeClr val="bg1"/>
              </a:solidFill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496645-710C-6048-ADA1-A163C884AD6E}"/>
              </a:ext>
            </a:extLst>
          </p:cNvPr>
          <p:cNvSpPr txBox="1"/>
          <p:nvPr/>
        </p:nvSpPr>
        <p:spPr>
          <a:xfrm>
            <a:off x="7491001" y="691896"/>
            <a:ext cx="2879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PGY3</a:t>
            </a:r>
            <a:endParaRPr lang="ru-RU" sz="2200" b="1" dirty="0">
              <a:solidFill>
                <a:schemeClr val="bg1"/>
              </a:solidFill>
              <a:latin typeface="Calibri" panose="020F0502020204030204" pitchFamily="34" charset="0"/>
              <a:ea typeface="Roboto Black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B9F74F-1A96-5C47-9432-CBDE020C92B5}"/>
              </a:ext>
            </a:extLst>
          </p:cNvPr>
          <p:cNvSpPr txBox="1"/>
          <p:nvPr/>
        </p:nvSpPr>
        <p:spPr>
          <a:xfrm>
            <a:off x="1257842" y="2028418"/>
            <a:ext cx="4931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1-2 months of elective time dedicated to Global Health individualized learning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Online Course at JHBSPH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Begin capstone project</a:t>
            </a:r>
            <a:endParaRPr lang="ru-RU" sz="2000" dirty="0">
              <a:latin typeface="Calibri" panose="020F0502020204030204" pitchFamily="34" charset="0"/>
              <a:ea typeface="Merriweather Bold" panose="02060503050406030704" pitchFamily="18" charset="-52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6084FB-06D9-824A-9416-4E76A5BF7092}"/>
              </a:ext>
            </a:extLst>
          </p:cNvPr>
          <p:cNvSpPr txBox="1"/>
          <p:nvPr/>
        </p:nvSpPr>
        <p:spPr>
          <a:xfrm>
            <a:off x="1257842" y="489986"/>
            <a:ext cx="5506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1-2 months of elective time dedicated to Global Health individualized learning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Complete capstone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Merriweather Bold" panose="02060503050406030704" pitchFamily="18" charset="-52"/>
                <a:cs typeface="Calibri" panose="020F0502020204030204" pitchFamily="34" charset="0"/>
              </a:rPr>
              <a:t>Attend national meeting</a:t>
            </a:r>
            <a:endParaRPr lang="ru-RU" sz="2000" dirty="0">
              <a:latin typeface="Calibri" panose="020F0502020204030204" pitchFamily="34" charset="0"/>
              <a:ea typeface="Merriweather Bold" panose="02060503050406030704" pitchFamily="18" charset="-5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3DEB6-9242-D44A-8DFB-D53CB045A6B4}"/>
              </a:ext>
            </a:extLst>
          </p:cNvPr>
          <p:cNvSpPr txBox="1"/>
          <p:nvPr/>
        </p:nvSpPr>
        <p:spPr>
          <a:xfrm>
            <a:off x="168939" y="4801851"/>
            <a:ext cx="2301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Throughout residency: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269A-2A89-BC4F-875F-82DA65895140}"/>
              </a:ext>
            </a:extLst>
          </p:cNvPr>
          <p:cNvSpPr txBox="1"/>
          <p:nvPr/>
        </p:nvSpPr>
        <p:spPr>
          <a:xfrm>
            <a:off x="100995" y="5320229"/>
            <a:ext cx="355802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Center for Global Health Curriculum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DF2F7-991E-3B4C-BEEA-47D6740CDFB6}"/>
              </a:ext>
            </a:extLst>
          </p:cNvPr>
          <p:cNvSpPr txBox="1"/>
          <p:nvPr/>
        </p:nvSpPr>
        <p:spPr>
          <a:xfrm>
            <a:off x="3905676" y="5014965"/>
            <a:ext cx="2457315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Quarterly meetings with </a:t>
            </a:r>
          </a:p>
          <a:p>
            <a:pPr algn="ctr"/>
            <a:r>
              <a:rPr lang="en-US" dirty="0"/>
              <a:t>Track advisory board/project mentor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0A391-E9C4-1A43-B483-6103999D4FA2}"/>
              </a:ext>
            </a:extLst>
          </p:cNvPr>
          <p:cNvSpPr txBox="1"/>
          <p:nvPr/>
        </p:nvSpPr>
        <p:spPr>
          <a:xfrm>
            <a:off x="6723493" y="5338130"/>
            <a:ext cx="245731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Global Health</a:t>
            </a:r>
          </a:p>
          <a:p>
            <a:pPr algn="ctr"/>
            <a:r>
              <a:rPr lang="en-US" dirty="0"/>
              <a:t> Journal Clubs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6F6B65-474D-2344-87F7-B323E8C377E3}"/>
              </a:ext>
            </a:extLst>
          </p:cNvPr>
          <p:cNvSpPr txBox="1"/>
          <p:nvPr/>
        </p:nvSpPr>
        <p:spPr>
          <a:xfrm>
            <a:off x="9541310" y="5014965"/>
            <a:ext cx="245731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Serve on Global Health Track Advisory Board</a:t>
            </a:r>
          </a:p>
        </p:txBody>
      </p:sp>
    </p:spTree>
    <p:extLst>
      <p:ext uri="{BB962C8B-B14F-4D97-AF65-F5344CB8AC3E}">
        <p14:creationId xmlns:p14="http://schemas.microsoft.com/office/powerpoint/2010/main" val="41176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6" grpId="0" animBg="1"/>
      <p:bldP spid="63" grpId="0"/>
      <p:bldP spid="64" grpId="0" animBg="1"/>
      <p:bldP spid="30" grpId="0"/>
      <p:bldP spid="31" grpId="0"/>
      <p:bldP spid="2" grpId="0"/>
      <p:bldP spid="3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7335520" cy="4023360"/>
          </a:xfrm>
        </p:spPr>
        <p:txBody>
          <a:bodyPr>
            <a:normAutofit/>
          </a:bodyPr>
          <a:lstStyle/>
          <a:p>
            <a:pPr marL="165100" indent="-165100">
              <a:buFont typeface="Arial" charset="0"/>
              <a:buChar char="•"/>
            </a:pPr>
            <a:r>
              <a:rPr lang="en-US" sz="3600" dirty="0"/>
              <a:t>Why global health?</a:t>
            </a:r>
          </a:p>
          <a:p>
            <a:pPr marL="165100" indent="-165100">
              <a:buFont typeface="Arial" charset="0"/>
              <a:buChar char="•"/>
            </a:pPr>
            <a:r>
              <a:rPr lang="en-US" sz="3600" dirty="0"/>
              <a:t>Institutional resources</a:t>
            </a:r>
          </a:p>
          <a:p>
            <a:pPr marL="165100" indent="-165100">
              <a:buFont typeface="Arial" charset="0"/>
              <a:buChar char="•"/>
            </a:pPr>
            <a:r>
              <a:rPr lang="en-US" sz="3600" dirty="0"/>
              <a:t>Track structure overview</a:t>
            </a:r>
          </a:p>
          <a:p>
            <a:pPr marL="165100" indent="-165100">
              <a:buFont typeface="Arial" charset="0"/>
              <a:buChar char="•"/>
            </a:pPr>
            <a:r>
              <a:rPr lang="en-US" sz="3600" dirty="0"/>
              <a:t>Mentorship and advisory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0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94CAFB-5457-1040-A797-4BE20892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Established Pediatric Elective Opportunities Abroad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60ACE-16AE-4544-9722-710F6E39C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470523" cy="4023360"/>
          </a:xfrm>
        </p:spPr>
        <p:txBody>
          <a:bodyPr>
            <a:normAutofit fontScale="85000" lnSpcReduction="20000"/>
          </a:bodyPr>
          <a:lstStyle/>
          <a:p>
            <a:pPr marL="285750" lvl="1" indent="-223838"/>
            <a:r>
              <a:rPr lang="en-US" sz="2200" dirty="0"/>
              <a:t>Malawi</a:t>
            </a:r>
          </a:p>
          <a:p>
            <a:pPr marL="285750" lvl="1" indent="-223838"/>
            <a:r>
              <a:rPr lang="en-US" sz="2200" dirty="0"/>
              <a:t>Madagascar</a:t>
            </a:r>
          </a:p>
          <a:p>
            <a:pPr marL="285750" lvl="1" indent="-223838"/>
            <a:r>
              <a:rPr lang="en-US" sz="2200" dirty="0"/>
              <a:t>Morocco</a:t>
            </a:r>
          </a:p>
          <a:p>
            <a:pPr marL="285750" lvl="1" indent="-223838"/>
            <a:r>
              <a:rPr lang="en-US" sz="2200" dirty="0"/>
              <a:t>Bangladesh</a:t>
            </a:r>
          </a:p>
          <a:p>
            <a:pPr marL="285750" lvl="1" indent="-223838"/>
            <a:r>
              <a:rPr lang="en-US" sz="2200" dirty="0"/>
              <a:t>India</a:t>
            </a:r>
          </a:p>
          <a:p>
            <a:pPr marL="285750" lvl="1" indent="-223838"/>
            <a:r>
              <a:rPr lang="en-US" sz="2200" dirty="0"/>
              <a:t>Lesotho</a:t>
            </a:r>
          </a:p>
          <a:p>
            <a:pPr marL="285750" lvl="1" indent="-223838"/>
            <a:r>
              <a:rPr lang="en-US" sz="2200" dirty="0"/>
              <a:t>Nigeria</a:t>
            </a:r>
          </a:p>
          <a:p>
            <a:pPr marL="285750" lvl="1" indent="-223838"/>
            <a:r>
              <a:rPr lang="en-US" sz="2200" dirty="0"/>
              <a:t>Kenya</a:t>
            </a:r>
          </a:p>
          <a:p>
            <a:pPr marL="285750" lvl="1" indent="-223838"/>
            <a:r>
              <a:rPr lang="en-US" sz="2200" dirty="0"/>
              <a:t>Philippines</a:t>
            </a:r>
          </a:p>
          <a:p>
            <a:pPr marL="285750" lvl="1" indent="-223838"/>
            <a:r>
              <a:rPr lang="en-US" sz="2200" dirty="0"/>
              <a:t>Peru</a:t>
            </a:r>
          </a:p>
          <a:p>
            <a:pPr marL="285750" lvl="1" indent="-223838"/>
            <a:r>
              <a:rPr lang="en-US" sz="2200" dirty="0"/>
              <a:t>Haiti</a:t>
            </a:r>
          </a:p>
          <a:p>
            <a:pPr marL="285750" lvl="1" indent="-223838"/>
            <a:r>
              <a:rPr lang="en-US" sz="2200" dirty="0"/>
              <a:t>South Africa</a:t>
            </a:r>
          </a:p>
          <a:p>
            <a:pPr marL="285750" lvl="1" indent="-223838"/>
            <a:r>
              <a:rPr lang="en-US" sz="2200" dirty="0"/>
              <a:t>Sierra Leone</a:t>
            </a:r>
          </a:p>
          <a:p>
            <a:pPr marL="285750" lvl="1" indent="-223838"/>
            <a:r>
              <a:rPr lang="en-US" sz="2200" dirty="0"/>
              <a:t>Create your own</a:t>
            </a:r>
          </a:p>
          <a:p>
            <a:pPr marL="285750" lvl="1" indent="-223838"/>
            <a:endParaRPr lang="en-US" sz="2200" dirty="0"/>
          </a:p>
          <a:p>
            <a:pPr marL="285750" lvl="1" indent="-223838"/>
            <a:endParaRPr lang="en-US" sz="2200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F63A3-19FE-974D-ABA4-102CF046D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3B6CA6-CC2D-364B-9E1B-50FD6AC5A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947" y="2099194"/>
            <a:ext cx="2619711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F1F45C-3E8B-403A-9BC4-823CBA123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559" y="4534456"/>
            <a:ext cx="1989287" cy="1404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672669-23BC-4F24-B667-4ECB079A5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866" y="1928165"/>
            <a:ext cx="2207322" cy="1253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B284E8-184A-4C75-80B1-B9DC8F9C0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820" y="1928165"/>
            <a:ext cx="1985165" cy="1296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806C3D-4E77-4CAD-B3C2-0CCF24A71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8356" y="1928165"/>
            <a:ext cx="1944410" cy="12304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922A69-8367-4AE5-8AFF-8AD405BC8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8657" y="4207338"/>
            <a:ext cx="2312485" cy="20852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A575FA-DF39-43F7-B527-0BEBD5A72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9530" y="3141340"/>
            <a:ext cx="2013236" cy="14230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68587B-9C42-4591-B779-13C32E4472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754914" y="3162122"/>
            <a:ext cx="1970792" cy="14443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3A2F8-8970-4E02-B398-CF328643A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5120" y="1928164"/>
            <a:ext cx="2013235" cy="1274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580AF1-E857-434B-A537-FFD1BF64A3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5120" y="4534456"/>
            <a:ext cx="1980586" cy="14170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9E83E0-15C4-46D2-9B97-21EA5A8AE1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2367" y="3141340"/>
            <a:ext cx="2217617" cy="1444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040900-68E1-4139-B99C-06B131A87B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5706" y="4551543"/>
            <a:ext cx="1977060" cy="1387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D962-5E88-4143-9EFE-E08582D34A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2821" y="3174301"/>
            <a:ext cx="1985165" cy="136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97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46EA-EAC2-458E-B1FB-6A6D0220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116" y="-198306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Pre-Departure Simulation Training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713D0A-D5B1-4E3E-9279-CB0DEF5B0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079" y="1937703"/>
            <a:ext cx="5381171" cy="402272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B8FABA-1BFA-4439-AED5-EF694EA9F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6319"/>
            <a:ext cx="6269640" cy="46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54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713C-A196-46D8-986C-B456671B4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394656"/>
            <a:ext cx="8743950" cy="1450757"/>
          </a:xfrm>
        </p:spPr>
        <p:txBody>
          <a:bodyPr/>
          <a:lstStyle/>
          <a:p>
            <a:pPr algn="ctr"/>
            <a:r>
              <a:rPr lang="en-US" dirty="0"/>
              <a:t>	Leveraging	Virtual Learning for Training in Madagascar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1F5B0-16EA-4171-B709-E686103D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59EC3-6012-4ED6-9502-9FBED30C2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155" y="2802185"/>
            <a:ext cx="6414296" cy="4268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458185-2D8D-44A4-B740-876B383EB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9" y="-22544"/>
            <a:ext cx="4486918" cy="336518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29BAA7-7B70-4B21-8734-C850779D2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549" y="2802185"/>
            <a:ext cx="6045451" cy="4022725"/>
          </a:xfrm>
        </p:spPr>
      </p:pic>
    </p:spTree>
    <p:extLst>
      <p:ext uri="{BB962C8B-B14F-4D97-AF65-F5344CB8AC3E}">
        <p14:creationId xmlns:p14="http://schemas.microsoft.com/office/powerpoint/2010/main" val="780969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970D4-A264-41D7-B498-AC5F9ECC9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5139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Collaborative Case Discussion Series with International Partners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BB6F425-982C-494F-80D4-7E6F6B63A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9381" y="1505896"/>
            <a:ext cx="4956809" cy="53075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1A79F-5045-430A-BB31-F1020F97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A16325-B73D-493D-B50C-8928E0AE3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" y="1517369"/>
            <a:ext cx="4606290" cy="5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22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Nigeria- Perioperative Research on sedation protocols in LRS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24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607ABF-3B40-49D4-A11B-D77E6A986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8058" y="1737360"/>
            <a:ext cx="7695883" cy="5803978"/>
          </a:xfrm>
        </p:spPr>
      </p:pic>
    </p:spTree>
    <p:extLst>
      <p:ext uri="{BB962C8B-B14F-4D97-AF65-F5344CB8AC3E}">
        <p14:creationId xmlns:p14="http://schemas.microsoft.com/office/powerpoint/2010/main" val="2035510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E0AA-6057-48B3-9565-473FE7B0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233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Health System Capacity Building: Creating Train the Trainer Programs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E491F8-B625-4785-90DE-75A61F980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" y="1513697"/>
            <a:ext cx="4373880" cy="58076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F68F4-CC3B-4EFF-BA28-AAC4C85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B9B5F-CD4F-4526-88E3-7472082D2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10" y="2137409"/>
            <a:ext cx="7212426" cy="51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75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849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Public Health Epi Research:</a:t>
            </a:r>
            <a:br>
              <a:rPr lang="en-US" dirty="0"/>
            </a:br>
            <a:r>
              <a:rPr lang="en-US" dirty="0"/>
              <a:t>Dengue Season in Philippines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26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371600"/>
            <a:ext cx="9486900" cy="641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98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7A15D-77FD-4F0B-A9F1-2185B9AF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0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Clinical Immersion:  </a:t>
            </a:r>
            <a:br>
              <a:rPr lang="en-US" dirty="0"/>
            </a:br>
            <a:r>
              <a:rPr lang="en-US" dirty="0"/>
              <a:t>Kamuzu University of Health Sciences, Malawi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80A889-6EAE-43F2-B29D-2854BAAD5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745" y="1623060"/>
            <a:ext cx="8652509" cy="5132070"/>
          </a:xfrm>
        </p:spPr>
      </p:pic>
    </p:spTree>
    <p:extLst>
      <p:ext uri="{BB962C8B-B14F-4D97-AF65-F5344CB8AC3E}">
        <p14:creationId xmlns:p14="http://schemas.microsoft.com/office/powerpoint/2010/main" val="2080681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1813-85FB-8E45-849A-43AECCA85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-212161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Teaching WHO ETAT courses in Lesotho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BBB00F-DB9A-5B45-8B57-84E86DB81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6573" y="1238596"/>
            <a:ext cx="6913419" cy="54256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55CB7-1FEC-584D-A9AE-508835C52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8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47AB-1157-421D-BBDA-483A8D31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-11281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Bidirectional Longitudinal Partnerships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01E724-CC56-4478-BB56-D2A18122F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898559"/>
            <a:ext cx="5999547" cy="4926351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33F3454-479C-4B82-A12B-58147920B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95072" y="1898559"/>
            <a:ext cx="3360558" cy="5527287"/>
          </a:xfrm>
        </p:spPr>
      </p:pic>
    </p:spTree>
    <p:extLst>
      <p:ext uri="{BB962C8B-B14F-4D97-AF65-F5344CB8AC3E}">
        <p14:creationId xmlns:p14="http://schemas.microsoft.com/office/powerpoint/2010/main" val="172252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2A48BD-C613-4244-9297-30EEB46EC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2032" y="2060011"/>
            <a:ext cx="2266884" cy="804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Hopkins Pediatric Global Health Track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7335520" cy="4614051"/>
          </a:xfrm>
        </p:spPr>
        <p:txBody>
          <a:bodyPr>
            <a:normAutofit lnSpcReduction="10000"/>
          </a:bodyPr>
          <a:lstStyle/>
          <a:p>
            <a:pPr marL="165100" indent="-165100">
              <a:buFont typeface="Arial" charset="0"/>
              <a:buChar char="•"/>
            </a:pPr>
            <a:r>
              <a:rPr lang="en-US" sz="2600" dirty="0"/>
              <a:t>We envision a world where every child, regardless of their background, has the opportunity to reach their full potential. </a:t>
            </a:r>
          </a:p>
          <a:p>
            <a:pPr marL="165100" indent="-165100">
              <a:buFont typeface="Arial" charset="0"/>
              <a:buChar char="•"/>
            </a:pPr>
            <a:r>
              <a:rPr lang="en-US" sz="2600" b="1" dirty="0"/>
              <a:t>We aim to train pediatric leaders who will work in the field of global health to eliminate health disparities through advocacy, research, community partnership, education, and clinical care. </a:t>
            </a:r>
          </a:p>
          <a:p>
            <a:pPr marL="165100" indent="-165100">
              <a:buFont typeface="Arial" charset="0"/>
              <a:buChar char="•"/>
            </a:pPr>
            <a:r>
              <a:rPr lang="en-US" sz="2600" dirty="0"/>
              <a:t>The program will leverage world-renown resources across Johns Hopkins to provide graduates with a unique skill set that will equip them to make an impact for children both domestically and in limited resource settings.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B4CDA-D645-3E49-A488-D9D2CB8FC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021" y="4191925"/>
            <a:ext cx="2039158" cy="1310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2C116-1AC4-3940-B26A-EF5F450C9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200" y="2864469"/>
            <a:ext cx="3860800" cy="1178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E11150-F5D9-403F-AD46-AF5DF0580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876" y="5538716"/>
            <a:ext cx="2867448" cy="97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54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94CAFB-5457-1040-A797-4BE20892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Elective Opportunities:</a:t>
            </a:r>
            <a:br>
              <a:rPr lang="en-US" dirty="0"/>
            </a:br>
            <a:r>
              <a:rPr lang="en-US" dirty="0"/>
              <a:t>Domestic = “Local Global”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60ACE-16AE-4544-9722-710F6E39C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470523" cy="4023360"/>
          </a:xfrm>
        </p:spPr>
        <p:txBody>
          <a:bodyPr>
            <a:normAutofit fontScale="92500" lnSpcReduction="20000"/>
          </a:bodyPr>
          <a:lstStyle/>
          <a:p>
            <a:pPr marL="285750" lvl="1" indent="-223838"/>
            <a:r>
              <a:rPr lang="en-US" sz="2200" dirty="0"/>
              <a:t>Advocacy rotations</a:t>
            </a:r>
          </a:p>
          <a:p>
            <a:pPr marL="468630" lvl="2" indent="-223838"/>
            <a:r>
              <a:rPr lang="en-US" sz="1800" dirty="0"/>
              <a:t>Baltimore city health department</a:t>
            </a:r>
          </a:p>
          <a:p>
            <a:pPr marL="468630" lvl="2" indent="-223838"/>
            <a:r>
              <a:rPr lang="en-US" sz="1800" dirty="0"/>
              <a:t>Maryland state health department</a:t>
            </a:r>
          </a:p>
          <a:p>
            <a:pPr marL="468630" lvl="2" indent="-223838"/>
            <a:r>
              <a:rPr lang="en-US" sz="1800" dirty="0"/>
              <a:t>National AAP elective</a:t>
            </a:r>
          </a:p>
          <a:p>
            <a:pPr marL="285750" lvl="1" indent="-223838"/>
            <a:r>
              <a:rPr lang="en-US" sz="2200" dirty="0"/>
              <a:t>Latino Health Elective</a:t>
            </a:r>
          </a:p>
          <a:p>
            <a:pPr marL="285750" lvl="1" indent="-223838"/>
            <a:r>
              <a:rPr lang="en-US" sz="2200" dirty="0"/>
              <a:t>International Adoption Elective</a:t>
            </a:r>
          </a:p>
          <a:p>
            <a:pPr marL="285750" lvl="1" indent="-223838"/>
            <a:r>
              <a:rPr lang="en-US" sz="2200" dirty="0"/>
              <a:t>Immigrant and Refugee Health Elective</a:t>
            </a:r>
          </a:p>
          <a:p>
            <a:pPr marL="285750" lvl="1" indent="-223838"/>
            <a:r>
              <a:rPr lang="en-US" sz="2200" dirty="0"/>
              <a:t>International Rescue Committee (IRC) project</a:t>
            </a:r>
          </a:p>
          <a:p>
            <a:pPr marL="285750" lvl="1" indent="-223838"/>
            <a:r>
              <a:rPr lang="en-US" sz="2200" dirty="0"/>
              <a:t>Baltimore Child Abuse Center</a:t>
            </a:r>
          </a:p>
          <a:p>
            <a:pPr marL="285750" lvl="1" indent="-223838"/>
            <a:r>
              <a:rPr lang="en-US" sz="2200" dirty="0"/>
              <a:t>Centro Sol</a:t>
            </a:r>
          </a:p>
          <a:p>
            <a:pPr marL="285750" lvl="1" indent="-223838"/>
            <a:r>
              <a:rPr lang="en-US" sz="2200" dirty="0"/>
              <a:t>Indian Health Service – Tuba City, Arizona</a:t>
            </a:r>
          </a:p>
          <a:p>
            <a:pPr marL="285750" lvl="1" indent="-223838"/>
            <a:r>
              <a:rPr lang="en-US" sz="2200" dirty="0"/>
              <a:t>Disaster Medicine</a:t>
            </a:r>
          </a:p>
          <a:p>
            <a:pPr marL="285750" lvl="1" indent="-223838"/>
            <a:r>
              <a:rPr lang="en-US" sz="2200" dirty="0"/>
              <a:t>Pandemic local global health electives and research projects</a:t>
            </a:r>
          </a:p>
          <a:p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3B6CA6-CC2D-364B-9E1B-50FD6AC5A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947" y="2099194"/>
            <a:ext cx="2619711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4" descr="woman sitting on rock">
            <a:extLst>
              <a:ext uri="{FF2B5EF4-FFF2-40B4-BE49-F238E27FC236}">
                <a16:creationId xmlns:a16="http://schemas.microsoft.com/office/drawing/2014/main" id="{E5E419CB-BC7A-5B48-9DE2-FE369BDE6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000" y="1737360"/>
            <a:ext cx="4445000" cy="452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881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98F129-592C-C742-AA61-502A28B12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8700" y="740977"/>
            <a:ext cx="10183783" cy="61170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B65D5-B26F-E449-908D-48874A37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DDA3F-4DF8-3942-816D-91D1DA06C82E}"/>
              </a:ext>
            </a:extLst>
          </p:cNvPr>
          <p:cNvSpPr txBox="1"/>
          <p:nvPr/>
        </p:nvSpPr>
        <p:spPr>
          <a:xfrm>
            <a:off x="2648762" y="33090"/>
            <a:ext cx="6975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Local Global Health in Baltimore:</a:t>
            </a:r>
          </a:p>
          <a:p>
            <a:pPr algn="ctr"/>
            <a:r>
              <a:rPr lang="en-US" sz="2000" b="1" dirty="0"/>
              <a:t>Centro Sol – Center for </a:t>
            </a:r>
            <a:r>
              <a:rPr lang="en-US" sz="2000" b="1" dirty="0" err="1"/>
              <a:t>Salud</a:t>
            </a:r>
            <a:r>
              <a:rPr lang="en-US" sz="2000" b="1" dirty="0"/>
              <a:t> Health &amp; Opportunities for Latinos</a:t>
            </a:r>
          </a:p>
        </p:txBody>
      </p:sp>
    </p:spTree>
    <p:extLst>
      <p:ext uri="{BB962C8B-B14F-4D97-AF65-F5344CB8AC3E}">
        <p14:creationId xmlns:p14="http://schemas.microsoft.com/office/powerpoint/2010/main" val="2338685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0BE07-8F9D-7140-9DC9-9F3B6B9C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BB99A-966A-F245-8DD4-852F5C3B8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0"/>
            <a:ext cx="59563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3F26ED-B6B3-664C-8F5E-C402EF1BD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431" y="-33090"/>
            <a:ext cx="5626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67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D1A22EE-35C7-424F-80A6-BB749408A7B1}"/>
              </a:ext>
            </a:extLst>
          </p:cNvPr>
          <p:cNvGrpSpPr/>
          <p:nvPr/>
        </p:nvGrpSpPr>
        <p:grpSpPr>
          <a:xfrm>
            <a:off x="7561313" y="-33090"/>
            <a:ext cx="5156467" cy="6858000"/>
            <a:chOff x="7561313" y="-33090"/>
            <a:chExt cx="5156467" cy="6858000"/>
          </a:xfrm>
        </p:grpSpPr>
        <p:pic>
          <p:nvPicPr>
            <p:cNvPr id="21" name="Picture 20" descr="A person standing in front of 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id="{7E662938-D422-4040-BFF3-5288287FE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1313" y="-33090"/>
              <a:ext cx="5143500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921942-B346-9747-BAB2-D6E192F68E7F}"/>
                </a:ext>
              </a:extLst>
            </p:cNvPr>
            <p:cNvSpPr txBox="1"/>
            <p:nvPr/>
          </p:nvSpPr>
          <p:spPr>
            <a:xfrm>
              <a:off x="7671724" y="33090"/>
              <a:ext cx="5046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AAP Advocacy Elective in DC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8FF7F2B-BC0D-D84F-887E-B707878F69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924" y="3361620"/>
            <a:ext cx="4617720" cy="34632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367ED-01FD-7348-B600-A484170EB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33</a:t>
            </a:fld>
            <a:endParaRPr lang="en-US"/>
          </a:p>
        </p:txBody>
      </p:sp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3E54950-9C17-874D-982F-8F65E23DC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22254" cy="402272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D783F7-DAEF-0549-8A62-18EA7D3CB255}"/>
              </a:ext>
            </a:extLst>
          </p:cNvPr>
          <p:cNvSpPr txBox="1"/>
          <p:nvPr/>
        </p:nvSpPr>
        <p:spPr>
          <a:xfrm>
            <a:off x="278563" y="1048306"/>
            <a:ext cx="287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State Capital Advocacy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45C1A-821C-E146-8374-55075B5484A2}"/>
              </a:ext>
            </a:extLst>
          </p:cNvPr>
          <p:cNvSpPr txBox="1"/>
          <p:nvPr/>
        </p:nvSpPr>
        <p:spPr>
          <a:xfrm>
            <a:off x="4309651" y="6277355"/>
            <a:ext cx="287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B’More</a:t>
            </a:r>
            <a:r>
              <a:rPr lang="en-US" b="1" dirty="0"/>
              <a:t> Fit for Kids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0BEC44-30D0-7F4D-8DCA-01E05D5438DA}"/>
              </a:ext>
            </a:extLst>
          </p:cNvPr>
          <p:cNvSpPr txBox="1"/>
          <p:nvPr/>
        </p:nvSpPr>
        <p:spPr>
          <a:xfrm>
            <a:off x="3093350" y="707332"/>
            <a:ext cx="43322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Domestic Health Equity and Advocacy</a:t>
            </a:r>
          </a:p>
          <a:p>
            <a:pPr algn="ctr"/>
            <a:r>
              <a:rPr lang="en-US" sz="3600" b="1" dirty="0"/>
              <a:t>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705006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Global Health Opportunities at</a:t>
            </a:r>
            <a:br>
              <a:rPr lang="en-US" dirty="0"/>
            </a:br>
            <a:r>
              <a:rPr lang="en-US" dirty="0"/>
              <a:t> School of Public Health- Coursework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0" y="1930400"/>
            <a:ext cx="10363200" cy="43434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Coursework at SPH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Residents can take up to </a:t>
            </a:r>
            <a:r>
              <a:rPr lang="en-US" sz="2200" b="1" dirty="0"/>
              <a:t>16 credits per year free </a:t>
            </a:r>
            <a:r>
              <a:rPr lang="en-US" sz="2200" dirty="0"/>
              <a:t>of charge!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Some courses are available online and can be done during elective 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All track residents required to do Coursera (online) </a:t>
            </a:r>
            <a:r>
              <a:rPr lang="en-US" sz="2200" b="1" dirty="0"/>
              <a:t>International Travel Preparation course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Some examples of other courses offered at SPH: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220.601 Foundations of International Health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221.627 Issues in the Reduction of Maternal and Neonatal Mortality in Low Income Countries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221.646 Health Systems in Low and Middle Income Countries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223.663 Infectious Diseases and Child Survival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223.686 Child and Public Health in the Tropics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9984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A679-4DA1-D947-A9C5-D65D5C37B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Scholarship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50B38-D125-E14D-8FF3-163E8E60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F59FF-8865-C744-AB04-7011F630A348}"/>
              </a:ext>
            </a:extLst>
          </p:cNvPr>
          <p:cNvSpPr txBox="1"/>
          <p:nvPr/>
        </p:nvSpPr>
        <p:spPr>
          <a:xfrm>
            <a:off x="278563" y="5719017"/>
            <a:ext cx="4767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Devan </a:t>
            </a:r>
            <a:r>
              <a:rPr lang="en-US" b="1" dirty="0" err="1">
                <a:solidFill>
                  <a:schemeClr val="bg1"/>
                </a:solidFill>
              </a:rPr>
              <a:t>Jaganath</a:t>
            </a:r>
            <a:r>
              <a:rPr lang="en-US" b="1" dirty="0">
                <a:solidFill>
                  <a:schemeClr val="bg1"/>
                </a:solidFill>
              </a:rPr>
              <a:t> presenting on “Financial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0"/>
            <a:ext cx="12192000" cy="5275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5" y="3802584"/>
            <a:ext cx="3491683" cy="19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73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"/>
            <a:ext cx="10205720" cy="60833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5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Track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</a:pPr>
            <a:r>
              <a:rPr lang="en-US" sz="3200" dirty="0"/>
              <a:t> Residents in track receive $5000 grant from Johns Hopkins Center for Global Health</a:t>
            </a:r>
          </a:p>
          <a:p>
            <a:pPr>
              <a:buFont typeface="Arial" charset="0"/>
              <a:buChar char="•"/>
            </a:pPr>
            <a:r>
              <a:rPr lang="en-US" sz="3200" dirty="0"/>
              <a:t> Can be spent on travel, accommodations, research support, project needs</a:t>
            </a:r>
          </a:p>
          <a:p>
            <a:pPr>
              <a:buFont typeface="Arial" charset="0"/>
              <a:buChar char="•"/>
            </a:pPr>
            <a:r>
              <a:rPr lang="en-US" sz="3200" dirty="0"/>
              <a:t> Often supplemented by faculty research grants</a:t>
            </a:r>
          </a:p>
          <a:p>
            <a:pPr>
              <a:buFont typeface="Arial" charset="0"/>
              <a:buChar char="•"/>
            </a:pPr>
            <a:r>
              <a:rPr lang="en-US" sz="3200" dirty="0"/>
              <a:t> Paul S. Lietman Global Travel Grant for Residents &amp; Fellows </a:t>
            </a:r>
            <a:r>
              <a:rPr lang="en-US" sz="3200" dirty="0">
                <a:hlinkClick r:id="rId2"/>
              </a:rPr>
              <a:t>http://hopkinsglobalhealth.org/funding-opportunities/student-and-trainee-grants/housestaff-grant/</a:t>
            </a:r>
            <a:endParaRPr lang="en-US" sz="3200" dirty="0"/>
          </a:p>
          <a:p>
            <a:pPr>
              <a:buFont typeface="Arial" charset="0"/>
              <a:buChar char="•"/>
            </a:pPr>
            <a:r>
              <a:rPr lang="en-US" sz="3200" dirty="0"/>
              <a:t>Alliance for Healthier World Launchpad and Impact Grants:</a:t>
            </a:r>
          </a:p>
          <a:p>
            <a:pPr marL="0" indent="0">
              <a:buNone/>
            </a:pPr>
            <a:r>
              <a:rPr lang="en-US" sz="3000" dirty="0">
                <a:hlinkClick r:id="rId3"/>
              </a:rPr>
              <a:t> </a:t>
            </a:r>
            <a:r>
              <a:rPr lang="en-US" sz="3200" dirty="0">
                <a:hlinkClick r:id="rId3"/>
              </a:rPr>
              <a:t>https://www.ahealthierworld.jhu.edu/funding</a:t>
            </a:r>
            <a:endParaRPr lang="en-US" sz="3200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24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1DF6-0C32-4EBC-96A3-B28689F2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GH Track Residents- PGY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047D-1B04-4EE1-901D-628A959D6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870" y="1222588"/>
            <a:ext cx="3051810" cy="425238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Dr. Elshaddai Ephrem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Interests: primary care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Experience: certificate in global health from Princeton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Project site: Ethiopia, newborn resuscitation and care prior to discharge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6D0DB-05A0-49CC-AC29-2EB47F105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43" y="2537460"/>
            <a:ext cx="1736217" cy="2480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40B85-79D8-4479-B316-B8A02B41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780" y="2389293"/>
            <a:ext cx="2000769" cy="2708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2FC34A-33B1-4376-9013-EC2F3BA704A0}"/>
              </a:ext>
            </a:extLst>
          </p:cNvPr>
          <p:cNvSpPr txBox="1"/>
          <p:nvPr/>
        </p:nvSpPr>
        <p:spPr>
          <a:xfrm>
            <a:off x="8458200" y="2537460"/>
            <a:ext cx="35852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Dr. Katherine Cummings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Interests: Cross cultural communication, HIV/AIDS prevention, maternal/child health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Experience: Peace Corps Volunteer in Tanzania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 site:  Lesotho</a:t>
            </a:r>
          </a:p>
        </p:txBody>
      </p:sp>
    </p:spTree>
    <p:extLst>
      <p:ext uri="{BB962C8B-B14F-4D97-AF65-F5344CB8AC3E}">
        <p14:creationId xmlns:p14="http://schemas.microsoft.com/office/powerpoint/2010/main" val="3995185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1DF6-0C32-4EBC-96A3-B28689F2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GH Track Residents- PGY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047D-1B04-4EE1-901D-628A959D6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034" y="1325458"/>
            <a:ext cx="3268979" cy="4378112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Dr. Mallika Rajamani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Interests: neonatology, cardiology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Experience: MPH in maternal and child health, work in Haiti and India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Research plans: working with mentor at Johns Hopkins International Vaccine Access Center (IVAC) in India</a:t>
            </a:r>
          </a:p>
          <a:p>
            <a:endParaRPr lang="en-US" dirty="0"/>
          </a:p>
          <a:p>
            <a:endParaRPr lang="en-US" sz="23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2FC34A-33B1-4376-9013-EC2F3BA704A0}"/>
              </a:ext>
            </a:extLst>
          </p:cNvPr>
          <p:cNvSpPr txBox="1"/>
          <p:nvPr/>
        </p:nvSpPr>
        <p:spPr>
          <a:xfrm>
            <a:off x="8583930" y="2253371"/>
            <a:ext cx="32689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Dr. Kaysha Henry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Interests: adolescent health/primary care, mental health in pediatrics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Experience: MPH capstone project in Belize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Plans: menstrual hygiene management in low resource settings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C0351-1D44-418E-9BEE-3FB80E3A4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518" y="2431280"/>
            <a:ext cx="2080412" cy="2506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399105-173F-4348-9442-194D0E14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81" y="2471086"/>
            <a:ext cx="2556054" cy="24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76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1676400"/>
            <a:ext cx="38100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>
                <a:latin typeface="Verdana" charset="0"/>
                <a:ea typeface="ＭＳ Ｐゴシック" charset="-128"/>
              </a:rPr>
              <a:t>	</a:t>
            </a:r>
            <a:r>
              <a:rPr lang="en-US" altLang="en-US" b="1">
                <a:ea typeface="ＭＳ Ｐゴシック" charset="-128"/>
              </a:rPr>
              <a:t>9.2 Million Children &lt; 5 yrs of age die every year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99% of these deaths are in developing countries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8.4 million are avoidable</a:t>
            </a:r>
          </a:p>
          <a:p>
            <a:pPr lvl="1" algn="r">
              <a:buFontTx/>
              <a:buNone/>
            </a:pPr>
            <a:r>
              <a:rPr lang="en-US" altLang="en-US" sz="1800">
                <a:ea typeface="ＭＳ Ｐゴシック" charset="-128"/>
              </a:rPr>
              <a:t>Shann, </a:t>
            </a:r>
            <a:r>
              <a:rPr lang="en-US" altLang="en-US" sz="1800" i="1">
                <a:ea typeface="ＭＳ Ｐゴシック" charset="-128"/>
              </a:rPr>
              <a:t>PCCM</a:t>
            </a:r>
            <a:r>
              <a:rPr lang="en-US" altLang="en-US" sz="1800">
                <a:ea typeface="ＭＳ Ｐゴシック" charset="-128"/>
              </a:rPr>
              <a:t> 2009</a:t>
            </a:r>
          </a:p>
          <a:p>
            <a:pPr>
              <a:buFont typeface="Wingdings" charset="2"/>
              <a:buNone/>
            </a:pPr>
            <a:endParaRPr lang="en-US" altLang="en-US" sz="2400" b="1">
              <a:ea typeface="ＭＳ Ｐゴシック" charset="-128"/>
            </a:endParaRPr>
          </a:p>
          <a:p>
            <a:pPr>
              <a:buFont typeface="Wingdings" charset="2"/>
              <a:buNone/>
            </a:pPr>
            <a:endParaRPr lang="en-US" altLang="en-US" sz="2400" b="1">
              <a:ea typeface="ＭＳ Ｐゴシック" charset="-128"/>
            </a:endParaRPr>
          </a:p>
          <a:p>
            <a:pPr>
              <a:buFont typeface="Wingdings" charset="2"/>
              <a:buNone/>
            </a:pPr>
            <a:endParaRPr lang="en-US" altLang="en-US" sz="2400" b="1">
              <a:ea typeface="ＭＳ Ｐゴシック" charset="-128"/>
            </a:endParaRPr>
          </a:p>
        </p:txBody>
      </p:sp>
      <p:sp>
        <p:nvSpPr>
          <p:cNvPr id="393221" name="Rectangle 5"/>
          <p:cNvSpPr>
            <a:spLocks noChangeArrowheads="1"/>
          </p:cNvSpPr>
          <p:nvPr/>
        </p:nvSpPr>
        <p:spPr bwMode="auto">
          <a:xfrm>
            <a:off x="1600200" y="381001"/>
            <a:ext cx="8991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dirty="0">
                <a:solidFill>
                  <a:srgbClr val="2D2D8A"/>
                </a:solidFill>
              </a:rPr>
              <a:t>Global Health Threats to Children</a:t>
            </a:r>
            <a:endParaRPr lang="en-US" sz="2600" b="1" dirty="0">
              <a:solidFill>
                <a:srgbClr val="2D2D8A"/>
              </a:solidFill>
            </a:endParaRPr>
          </a:p>
        </p:txBody>
      </p:sp>
      <p:pic>
        <p:nvPicPr>
          <p:cNvPr id="512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1"/>
            <a:ext cx="428625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 descr="causes_death_u5_neonates_2004_pie_char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66800"/>
            <a:ext cx="4876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8915400" y="3048000"/>
            <a:ext cx="12192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300" i="1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715000" y="4495800"/>
            <a:ext cx="18288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300" i="1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239000" y="5105400"/>
            <a:ext cx="18288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300" i="1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5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1DF6-0C32-4EBC-96A3-B28689F2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GH Track Residents- PGY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047D-1B04-4EE1-901D-628A959D6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7800" y="1011981"/>
            <a:ext cx="3268979" cy="4378112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Dr. Andy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Koltun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Interests: infectious diseases and equitable population health systems in LMICs</a:t>
            </a:r>
          </a:p>
          <a:p>
            <a:pPr>
              <a:lnSpc>
                <a:spcPct val="12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Experience: community health and redevelopment initiatives in Uganda and Columbia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2FC34A-33B1-4376-9013-EC2F3BA704A0}"/>
              </a:ext>
            </a:extLst>
          </p:cNvPr>
          <p:cNvSpPr txBox="1"/>
          <p:nvPr/>
        </p:nvSpPr>
        <p:spPr>
          <a:xfrm>
            <a:off x="8923020" y="2289304"/>
            <a:ext cx="32689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Dr. Sarah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Benett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Interests: Medical Education, Implementation of developmental screening in limited resource settings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Experience: Project in neurodevelopment in children in Uganda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35B589-1034-204B-96AB-B030CE3A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9447"/>
            <a:ext cx="2717800" cy="2441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C034C2-FE6C-2544-84E1-C504512CD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602865"/>
            <a:ext cx="2730500" cy="256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5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10A3-0043-4F27-A8EB-F0A7DDBB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02" y="145062"/>
            <a:ext cx="11292840" cy="1450757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Sierra Leone Postgraduate College of Health Specialties- Residency Program Curriculum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AE13C-4B79-48B1-8592-9DD53526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C7AC75-6D3F-4CDC-8248-D3C117DDD59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" y="2458280"/>
            <a:ext cx="3736203" cy="315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0E489-1B5E-4CF0-B3C7-DD4055936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765" y="2243022"/>
            <a:ext cx="3736203" cy="3746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9B27B2-3482-46D4-A34C-7D5961AA1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170" y="1806858"/>
            <a:ext cx="3200400" cy="3994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6DC640-4491-4B8A-96FB-3E3A16B4FD73}"/>
              </a:ext>
            </a:extLst>
          </p:cNvPr>
          <p:cNvSpPr txBox="1"/>
          <p:nvPr/>
        </p:nvSpPr>
        <p:spPr>
          <a:xfrm>
            <a:off x="4164330" y="5736067"/>
            <a:ext cx="386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Sunaina Kapoor MD, MPH</a:t>
            </a:r>
          </a:p>
          <a:p>
            <a:pPr algn="ctr"/>
            <a:r>
              <a:rPr lang="en-US" dirty="0"/>
              <a:t>Harriet Lane Chief Resident 2022-2023</a:t>
            </a:r>
          </a:p>
        </p:txBody>
      </p:sp>
    </p:spTree>
    <p:extLst>
      <p:ext uri="{BB962C8B-B14F-4D97-AF65-F5344CB8AC3E}">
        <p14:creationId xmlns:p14="http://schemas.microsoft.com/office/powerpoint/2010/main" val="710422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58" y="5693651"/>
            <a:ext cx="1312025" cy="365125"/>
          </a:xfrm>
        </p:spPr>
        <p:txBody>
          <a:bodyPr/>
          <a:lstStyle/>
          <a:p>
            <a:fld id="{A4251E3D-D864-1047-80FA-C579885B9E66}" type="slidenum">
              <a:rPr lang="en-US" smtClean="0"/>
              <a:t>42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990600" y="139577"/>
            <a:ext cx="13893799" cy="825178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/>
              <a:t>Pediatric Residency Global Health Track</a:t>
            </a:r>
            <a:br>
              <a:rPr lang="en-US" sz="3200" b="1" u="sng" dirty="0"/>
            </a:br>
            <a:r>
              <a:rPr lang="en-US" sz="3200" b="1" u="sng" dirty="0"/>
              <a:t> Advisory Board and Mentors</a:t>
            </a:r>
          </a:p>
        </p:txBody>
      </p:sp>
      <p:pic>
        <p:nvPicPr>
          <p:cNvPr id="20" name="Picture 49" descr="JHM_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5200" y="1066800"/>
            <a:ext cx="58943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9" descr="JHM_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7600" y="1219200"/>
            <a:ext cx="58943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9" descr="JHM_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0" y="1371600"/>
            <a:ext cx="58943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05015" y="787044"/>
            <a:ext cx="255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Eric McCollum, MD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Division of Pediatric Pulmonology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Lesotho, Africa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South Africa, Malawi, Bangladesh</a:t>
            </a:r>
            <a:endParaRPr lang="ru-RU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80354" y="2703312"/>
            <a:ext cx="3295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libri" charset="0"/>
                <a:ea typeface="Calibri" charset="0"/>
                <a:cs typeface="Calibri" charset="0"/>
              </a:rPr>
              <a:t>Naor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Bar- </a:t>
            </a:r>
            <a:r>
              <a:rPr lang="en-US" sz="1400" b="1" dirty="0" err="1">
                <a:latin typeface="Calibri" charset="0"/>
                <a:ea typeface="Calibri" charset="0"/>
                <a:cs typeface="Calibri" charset="0"/>
              </a:rPr>
              <a:t>Zeev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, MD, PhD, MPH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Director of Epidemiology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JH International Vaccine 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Access Center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80354" y="1031005"/>
            <a:ext cx="3295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Nicole Salazar-Austin, MD MPH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Division of Pediatric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Infectious Diseases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BPAI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04165" y="975836"/>
            <a:ext cx="276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libri" charset="0"/>
                <a:ea typeface="Calibri" charset="0"/>
                <a:cs typeface="Calibri" charset="0"/>
              </a:rPr>
              <a:t>Mathuram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b="1" dirty="0" err="1">
                <a:latin typeface="Calibri" charset="0"/>
                <a:ea typeface="Calibri" charset="0"/>
                <a:cs typeface="Calibri" charset="0"/>
              </a:rPr>
              <a:t>Santosham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, MD, MPH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Senior Advisor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International Vaccine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Access Center</a:t>
            </a:r>
            <a:endParaRPr lang="ru-RU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81016" y="3764595"/>
            <a:ext cx="2651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Julia Johnson, MD, PhD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Division of Neonatology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Neonatal sepsis research (India)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Quality improvement research (Ethiopia)</a:t>
            </a:r>
            <a:endParaRPr lang="ru-RU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7598" y="2659375"/>
            <a:ext cx="23400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Bob Bollinger, MD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Director of Center for Clinical Global Health Education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1468D5-F75E-4044-8F84-8FE132E5A062}"/>
              </a:ext>
            </a:extLst>
          </p:cNvPr>
          <p:cNvSpPr txBox="1"/>
          <p:nvPr/>
        </p:nvSpPr>
        <p:spPr>
          <a:xfrm>
            <a:off x="9456485" y="4344784"/>
            <a:ext cx="2255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Anna </a:t>
            </a:r>
            <a:r>
              <a:rPr lang="en-US" sz="1400" b="1" dirty="0" err="1">
                <a:latin typeface="Calibri" charset="0"/>
                <a:ea typeface="Calibri" charset="0"/>
                <a:cs typeface="Calibri" charset="0"/>
              </a:rPr>
              <a:t>Kalbarczyk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 MPH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Assistant Director,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JH Center for Global Health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358DC7-876D-674B-8AC7-C20535C89778}"/>
              </a:ext>
            </a:extLst>
          </p:cNvPr>
          <p:cNvSpPr txBox="1"/>
          <p:nvPr/>
        </p:nvSpPr>
        <p:spPr>
          <a:xfrm>
            <a:off x="1327598" y="5123731"/>
            <a:ext cx="2651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Anita </a:t>
            </a:r>
            <a:r>
              <a:rPr lang="en-US" sz="1400" b="1" dirty="0" err="1">
                <a:latin typeface="Calibri" charset="0"/>
                <a:ea typeface="Calibri" charset="0"/>
                <a:cs typeface="Calibri" charset="0"/>
              </a:rPr>
              <a:t>Shet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, MD PhD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IVAC and Department of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International Health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School of Public Health</a:t>
            </a:r>
            <a:endParaRPr lang="ru-RU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A59695-3537-5F4C-ABC7-DB1A59F9C1D6}"/>
              </a:ext>
            </a:extLst>
          </p:cNvPr>
          <p:cNvSpPr txBox="1"/>
          <p:nvPr/>
        </p:nvSpPr>
        <p:spPr>
          <a:xfrm>
            <a:off x="1327598" y="3784362"/>
            <a:ext cx="2651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Karen Schneider, MD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Division of Pediatric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Emerg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Med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Clinical Immersion Tropical Medicine Rotations: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Haiti, Kenya, Nigeria, Guyana</a:t>
            </a:r>
            <a:endParaRPr lang="ru-RU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A225E4-171E-1E47-A727-362ECE4BD00E}"/>
              </a:ext>
            </a:extLst>
          </p:cNvPr>
          <p:cNvSpPr txBox="1"/>
          <p:nvPr/>
        </p:nvSpPr>
        <p:spPr>
          <a:xfrm>
            <a:off x="5344191" y="2420248"/>
            <a:ext cx="2651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Andrea Ruff, MD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Program Director,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Global Disease Epidemiology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and Control JHSPH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559" y="4214175"/>
            <a:ext cx="1347795" cy="14794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9" y="884710"/>
            <a:ext cx="1007676" cy="118966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" y="3767893"/>
            <a:ext cx="1104648" cy="131555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35" y="873217"/>
            <a:ext cx="1345189" cy="158381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05" y="3632200"/>
            <a:ext cx="1237943" cy="1549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83" y="896015"/>
            <a:ext cx="1168230" cy="139999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" y="2176467"/>
            <a:ext cx="1096424" cy="148095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83" y="2239612"/>
            <a:ext cx="1215482" cy="138953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" y="5156200"/>
            <a:ext cx="1187012" cy="11239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92" y="2510132"/>
            <a:ext cx="1414286" cy="1502076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403039" y="5234502"/>
            <a:ext cx="2651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Abdulla </a:t>
            </a:r>
            <a:r>
              <a:rPr lang="en-US" sz="1400" b="1" dirty="0" err="1">
                <a:latin typeface="Calibri" charset="0"/>
                <a:ea typeface="Calibri" charset="0"/>
                <a:cs typeface="Calibri" charset="0"/>
              </a:rPr>
              <a:t>Baqui</a:t>
            </a: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, MBBS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Director, International Center</a:t>
            </a:r>
          </a:p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For Maternal and Newborn Health</a:t>
            </a:r>
            <a:endParaRPr lang="ru-RU" sz="1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588" y="5181600"/>
            <a:ext cx="1313802" cy="121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9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1524000"/>
          </a:xfrm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53250" name="Picture 6" descr="worldmapper infant mortality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597" b="-69597"/>
          <a:stretch>
            <a:fillRect/>
          </a:stretch>
        </p:blipFill>
        <p:spPr bwMode="auto">
          <a:xfrm>
            <a:off x="990600" y="304801"/>
            <a:ext cx="4895850" cy="7116763"/>
          </a:xfrm>
        </p:spPr>
      </p:pic>
      <p:pic>
        <p:nvPicPr>
          <p:cNvPr id="53251" name="Picture 9" descr="worldmapper nurses working.png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61" b="-7861"/>
          <a:stretch>
            <a:fillRect/>
          </a:stretch>
        </p:blipFill>
        <p:spPr bwMode="auto">
          <a:xfrm>
            <a:off x="5724526" y="990600"/>
            <a:ext cx="4943475" cy="3163888"/>
          </a:xfrm>
        </p:spPr>
      </p:pic>
      <p:pic>
        <p:nvPicPr>
          <p:cNvPr id="53252" name="Picture 10" descr="worldmapper MDs working.png"/>
          <p:cNvPicPr>
            <a:picLocks noGrp="1" noChangeAspect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03" b="-7903"/>
          <a:stretch>
            <a:fillRect/>
          </a:stretch>
        </p:blipFill>
        <p:spPr bwMode="auto">
          <a:xfrm>
            <a:off x="5770564" y="4191001"/>
            <a:ext cx="4897437" cy="2943225"/>
          </a:xfrm>
        </p:spPr>
      </p:pic>
      <p:sp>
        <p:nvSpPr>
          <p:cNvPr id="9" name="Text Placeholder 5"/>
          <p:cNvSpPr txBox="1">
            <a:spLocks/>
          </p:cNvSpPr>
          <p:nvPr/>
        </p:nvSpPr>
        <p:spPr bwMode="auto">
          <a:xfrm>
            <a:off x="1524001" y="1524001"/>
            <a:ext cx="4194175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2D2D8A"/>
                </a:solidFill>
                <a:ea typeface="ヒラギノ角ゴ Pro W3" pitchFamily="-65" charset="-128"/>
                <a:cs typeface="ヒラギノ角ゴ Pro W3" pitchFamily="-65" charset="-128"/>
              </a:rPr>
              <a:t>Under 5 Mortality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 bwMode="auto">
          <a:xfrm>
            <a:off x="6448426" y="685800"/>
            <a:ext cx="34512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2D2D8A"/>
                </a:solidFill>
                <a:ea typeface="ヒラギノ角ゴ Pro W3" pitchFamily="-65" charset="-128"/>
                <a:cs typeface="ヒラギノ角ゴ Pro W3" pitchFamily="-65" charset="-128"/>
              </a:rPr>
              <a:t>Nurses Working</a:t>
            </a:r>
          </a:p>
        </p:txBody>
      </p:sp>
      <p:sp>
        <p:nvSpPr>
          <p:cNvPr id="11" name="Text Placeholder 5"/>
          <p:cNvSpPr txBox="1">
            <a:spLocks/>
          </p:cNvSpPr>
          <p:nvPr/>
        </p:nvSpPr>
        <p:spPr bwMode="auto">
          <a:xfrm>
            <a:off x="6400801" y="3886200"/>
            <a:ext cx="397351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2D2D8A"/>
                </a:solidFill>
                <a:ea typeface="ヒラギノ角ゴ Pro W3" pitchFamily="-65" charset="-128"/>
                <a:cs typeface="ヒラギノ角ゴ Pro W3" pitchFamily="-65" charset="-128"/>
              </a:rPr>
              <a:t>Doctors Working</a:t>
            </a:r>
            <a:endParaRPr lang="en-US" sz="3200" kern="0" dirty="0">
              <a:solidFill>
                <a:srgbClr val="2D2D8A"/>
              </a:solidFill>
              <a:ea typeface="ヒラギノ角ゴ Pro W3" pitchFamily="-65" charset="-128"/>
              <a:cs typeface="ヒラギノ角ゴ Pro W3" pitchFamily="-65" charset="-128"/>
            </a:endParaRPr>
          </a:p>
        </p:txBody>
      </p:sp>
      <p:sp>
        <p:nvSpPr>
          <p:cNvPr id="12" name="Text Placeholder 5"/>
          <p:cNvSpPr txBox="1">
            <a:spLocks/>
          </p:cNvSpPr>
          <p:nvPr/>
        </p:nvSpPr>
        <p:spPr bwMode="auto">
          <a:xfrm>
            <a:off x="1871663" y="6024563"/>
            <a:ext cx="398621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300" i="1" kern="0" dirty="0">
                <a:solidFill>
                  <a:srgbClr val="000000"/>
                </a:solidFill>
                <a:ea typeface="ヒラギノ角ゴ Pro W3" pitchFamily="-65" charset="-128"/>
                <a:cs typeface="ヒラギノ角ゴ Pro W3" pitchFamily="-65" charset="-128"/>
              </a:rPr>
              <a:t>www.worldmapper.com</a:t>
            </a:r>
            <a:endParaRPr lang="en-US" sz="2300" kern="0" dirty="0">
              <a:solidFill>
                <a:srgbClr val="000000"/>
              </a:solidFill>
              <a:ea typeface="ヒラギノ角ゴ Pro W3" pitchFamily="-65" charset="-128"/>
              <a:cs typeface="ヒラギノ角ゴ Pro W3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759990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charset="-128"/>
              </a:rPr>
              <a:t>United Nations Millennium and Sustainable Development Goals</a:t>
            </a:r>
          </a:p>
        </p:txBody>
      </p:sp>
      <p:pic>
        <p:nvPicPr>
          <p:cNvPr id="54274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9093200" cy="5181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6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146E3E5-8473-7946-A618-D11CEE7638A2}"/>
              </a:ext>
            </a:extLst>
          </p:cNvPr>
          <p:cNvGraphicFramePr/>
          <p:nvPr>
            <p:extLst/>
          </p:nvPr>
        </p:nvGraphicFramePr>
        <p:xfrm>
          <a:off x="1047757" y="247621"/>
          <a:ext cx="9940955" cy="6392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8117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EB2044DA-654A-1F44-98B4-4AE0EDC6A780}"/>
              </a:ext>
            </a:extLst>
          </p:cNvPr>
          <p:cNvSpPr/>
          <p:nvPr/>
        </p:nvSpPr>
        <p:spPr>
          <a:xfrm rot="7998396">
            <a:off x="4745053" y="1255905"/>
            <a:ext cx="304800" cy="3200400"/>
          </a:xfrm>
          <a:prstGeom prst="triangle">
            <a:avLst/>
          </a:prstGeom>
          <a:gradFill flip="none" rotWithShape="1">
            <a:gsLst>
              <a:gs pos="0">
                <a:srgbClr val="D1D1D1">
                  <a:shade val="30000"/>
                  <a:satMod val="115000"/>
                </a:srgbClr>
              </a:gs>
              <a:gs pos="50000">
                <a:srgbClr val="D1D1D1">
                  <a:shade val="67500"/>
                  <a:satMod val="115000"/>
                </a:srgbClr>
              </a:gs>
              <a:gs pos="100000">
                <a:srgbClr val="D1D1D1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E844865D-55FA-2F4D-AF66-EC7437943BD5}"/>
              </a:ext>
            </a:extLst>
          </p:cNvPr>
          <p:cNvSpPr/>
          <p:nvPr/>
        </p:nvSpPr>
        <p:spPr>
          <a:xfrm rot="2720289">
            <a:off x="4807523" y="3384889"/>
            <a:ext cx="304800" cy="3200400"/>
          </a:xfrm>
          <a:prstGeom prst="triangle">
            <a:avLst/>
          </a:prstGeom>
          <a:gradFill flip="none" rotWithShape="1">
            <a:gsLst>
              <a:gs pos="0">
                <a:srgbClr val="D1D1D1">
                  <a:shade val="30000"/>
                  <a:satMod val="115000"/>
                </a:srgbClr>
              </a:gs>
              <a:gs pos="50000">
                <a:srgbClr val="D1D1D1">
                  <a:shade val="67500"/>
                  <a:satMod val="115000"/>
                </a:srgbClr>
              </a:gs>
              <a:gs pos="100000">
                <a:srgbClr val="D1D1D1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7BDD676-950A-1C4A-AC2B-B738796D569A}"/>
              </a:ext>
            </a:extLst>
          </p:cNvPr>
          <p:cNvSpPr/>
          <p:nvPr/>
        </p:nvSpPr>
        <p:spPr>
          <a:xfrm rot="13627480">
            <a:off x="7028868" y="1265143"/>
            <a:ext cx="304800" cy="3200400"/>
          </a:xfrm>
          <a:prstGeom prst="triangle">
            <a:avLst/>
          </a:prstGeom>
          <a:gradFill flip="none" rotWithShape="1">
            <a:gsLst>
              <a:gs pos="0">
                <a:srgbClr val="D1D1D1">
                  <a:shade val="30000"/>
                  <a:satMod val="115000"/>
                </a:srgbClr>
              </a:gs>
              <a:gs pos="50000">
                <a:srgbClr val="D1D1D1">
                  <a:shade val="67500"/>
                  <a:satMod val="115000"/>
                </a:srgbClr>
              </a:gs>
              <a:gs pos="100000">
                <a:srgbClr val="D1D1D1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61A92AD2-F9B7-7748-9108-BCC56AD8DBDE}"/>
              </a:ext>
            </a:extLst>
          </p:cNvPr>
          <p:cNvSpPr/>
          <p:nvPr/>
        </p:nvSpPr>
        <p:spPr>
          <a:xfrm rot="18935772">
            <a:off x="6975620" y="3440311"/>
            <a:ext cx="304800" cy="3200400"/>
          </a:xfrm>
          <a:prstGeom prst="triangle">
            <a:avLst/>
          </a:prstGeom>
          <a:gradFill flip="none" rotWithShape="1">
            <a:gsLst>
              <a:gs pos="0">
                <a:srgbClr val="D1D1D1">
                  <a:shade val="30000"/>
                  <a:satMod val="115000"/>
                </a:srgbClr>
              </a:gs>
              <a:gs pos="50000">
                <a:srgbClr val="D1D1D1">
                  <a:shade val="67500"/>
                  <a:satMod val="115000"/>
                </a:srgbClr>
              </a:gs>
              <a:gs pos="100000">
                <a:srgbClr val="D1D1D1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CFE429-DC49-574E-8965-8DE58E5B2B89}"/>
              </a:ext>
            </a:extLst>
          </p:cNvPr>
          <p:cNvSpPr/>
          <p:nvPr/>
        </p:nvSpPr>
        <p:spPr>
          <a:xfrm>
            <a:off x="8067675" y="5849939"/>
            <a:ext cx="2184400" cy="647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425F0-3345-6848-B4DA-EF281DFD50B6}"/>
              </a:ext>
            </a:extLst>
          </p:cNvPr>
          <p:cNvSpPr/>
          <p:nvPr/>
        </p:nvSpPr>
        <p:spPr>
          <a:xfrm>
            <a:off x="1852616" y="5849939"/>
            <a:ext cx="2054225" cy="647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91535" name="Picture 2">
            <a:extLst>
              <a:ext uri="{FF2B5EF4-FFF2-40B4-BE49-F238E27FC236}">
                <a16:creationId xmlns:a16="http://schemas.microsoft.com/office/drawing/2014/main" id="{84DD483D-0802-A144-BDAD-577598A38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49" y="1485900"/>
            <a:ext cx="4783139" cy="48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36" name="TextBox 23">
            <a:extLst>
              <a:ext uri="{FF2B5EF4-FFF2-40B4-BE49-F238E27FC236}">
                <a16:creationId xmlns:a16="http://schemas.microsoft.com/office/drawing/2014/main" id="{908CD5C1-C881-BD4F-BE3C-0BEE6916C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540" y="1849439"/>
            <a:ext cx="94397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377">
              <a:lnSpc>
                <a:spcPts val="1800"/>
              </a:lnSpc>
            </a:pPr>
            <a:r>
              <a:rPr lang="en-US" altLang="en-US" sz="1700" b="1">
                <a:solidFill>
                  <a:srgbClr val="984807"/>
                </a:solidFill>
                <a:latin typeface="Calibri" panose="020F0502020204030204" pitchFamily="34" charset="0"/>
              </a:rPr>
              <a:t>Women </a:t>
            </a:r>
          </a:p>
          <a:p>
            <a:pPr algn="ctr" defTabSz="914377">
              <a:lnSpc>
                <a:spcPts val="1800"/>
              </a:lnSpc>
            </a:pPr>
            <a:r>
              <a:rPr lang="en-US" altLang="en-US" sz="1700" b="1">
                <a:solidFill>
                  <a:srgbClr val="984807"/>
                </a:solidFill>
                <a:latin typeface="Calibri" panose="020F0502020204030204" pitchFamily="34" charset="0"/>
              </a:rPr>
              <a:t>and </a:t>
            </a:r>
          </a:p>
          <a:p>
            <a:pPr algn="ctr" defTabSz="914377">
              <a:lnSpc>
                <a:spcPts val="1800"/>
              </a:lnSpc>
            </a:pPr>
            <a:r>
              <a:rPr lang="en-US" altLang="en-US" sz="1700" b="1">
                <a:solidFill>
                  <a:srgbClr val="984807"/>
                </a:solidFill>
                <a:latin typeface="Calibri" panose="020F0502020204030204" pitchFamily="34" charset="0"/>
              </a:rPr>
              <a:t>Children</a:t>
            </a:r>
          </a:p>
        </p:txBody>
      </p:sp>
      <p:sp>
        <p:nvSpPr>
          <p:cNvPr id="491537" name="TextBox 24">
            <a:extLst>
              <a:ext uri="{FF2B5EF4-FFF2-40B4-BE49-F238E27FC236}">
                <a16:creationId xmlns:a16="http://schemas.microsoft.com/office/drawing/2014/main" id="{1F0C8CFB-43F0-0B4C-A733-A7437D8A3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1" y="5665790"/>
            <a:ext cx="11811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377">
              <a:lnSpc>
                <a:spcPts val="1800"/>
              </a:lnSpc>
            </a:pPr>
            <a:r>
              <a:rPr lang="en-US" altLang="en-US" sz="1700" b="1">
                <a:solidFill>
                  <a:srgbClr val="984807"/>
                </a:solidFill>
                <a:latin typeface="Calibri" panose="020F0502020204030204" pitchFamily="34" charset="0"/>
              </a:rPr>
              <a:t>Infectious</a:t>
            </a:r>
          </a:p>
          <a:p>
            <a:pPr algn="ctr" defTabSz="914377">
              <a:lnSpc>
                <a:spcPts val="1800"/>
              </a:lnSpc>
            </a:pPr>
            <a:r>
              <a:rPr lang="en-US" altLang="en-US" sz="1700" b="1">
                <a:solidFill>
                  <a:srgbClr val="984807"/>
                </a:solidFill>
                <a:latin typeface="Calibri" panose="020F0502020204030204" pitchFamily="34" charset="0"/>
              </a:rPr>
              <a:t>Diseases</a:t>
            </a:r>
          </a:p>
        </p:txBody>
      </p:sp>
      <p:sp>
        <p:nvSpPr>
          <p:cNvPr id="491538" name="TextBox 25">
            <a:extLst>
              <a:ext uri="{FF2B5EF4-FFF2-40B4-BE49-F238E27FC236}">
                <a16:creationId xmlns:a16="http://schemas.microsoft.com/office/drawing/2014/main" id="{C61C3FCA-A3E3-684A-8819-81EB26197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651" y="5716589"/>
            <a:ext cx="101341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377"/>
            <a:r>
              <a:rPr lang="en-US" altLang="en-US" sz="1700" b="1">
                <a:solidFill>
                  <a:srgbClr val="984807"/>
                </a:solidFill>
                <a:latin typeface="Calibri" panose="020F0502020204030204" pitchFamily="34" charset="0"/>
              </a:rPr>
              <a:t>Nutrition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B4E029-F76B-6E46-85D7-0A16AD1ADEAE}"/>
              </a:ext>
            </a:extLst>
          </p:cNvPr>
          <p:cNvSpPr txBox="1"/>
          <p:nvPr/>
        </p:nvSpPr>
        <p:spPr>
          <a:xfrm>
            <a:off x="6132514" y="1849440"/>
            <a:ext cx="1866900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lnSpc>
                <a:spcPts val="1800"/>
              </a:lnSpc>
              <a:defRPr/>
            </a:pPr>
            <a:r>
              <a:rPr lang="en-US" sz="1700" b="1" spc="-71" dirty="0">
                <a:solidFill>
                  <a:srgbClr val="F79646">
                    <a:lumMod val="50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Chronic Diseases </a:t>
            </a:r>
          </a:p>
          <a:p>
            <a:pPr algn="ctr" defTabSz="914377">
              <a:lnSpc>
                <a:spcPts val="1800"/>
              </a:lnSpc>
              <a:defRPr/>
            </a:pPr>
            <a:r>
              <a:rPr lang="en-US" sz="1700" b="1" spc="-71" dirty="0">
                <a:solidFill>
                  <a:srgbClr val="F79646">
                    <a:lumMod val="50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and </a:t>
            </a:r>
          </a:p>
          <a:p>
            <a:pPr algn="ctr" defTabSz="914377">
              <a:lnSpc>
                <a:spcPts val="1800"/>
              </a:lnSpc>
              <a:defRPr/>
            </a:pPr>
            <a:r>
              <a:rPr lang="en-US" sz="1700" b="1" spc="-71" dirty="0">
                <a:solidFill>
                  <a:srgbClr val="F79646">
                    <a:lumMod val="50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Injuries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9E6C4B-AE06-6341-B1DD-1C5DAB0DA68C}"/>
              </a:ext>
            </a:extLst>
          </p:cNvPr>
          <p:cNvSpPr txBox="1"/>
          <p:nvPr/>
        </p:nvSpPr>
        <p:spPr>
          <a:xfrm>
            <a:off x="8083324" y="5895976"/>
            <a:ext cx="2200731" cy="553998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/>
          <a:p>
            <a:pPr algn="ctr" defTabSz="914377">
              <a:lnSpc>
                <a:spcPts val="1800"/>
              </a:lnSpc>
              <a:defRPr/>
            </a:pPr>
            <a:r>
              <a:rPr lang="en-US" sz="1867" b="1" spc="-7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Education, Economics </a:t>
            </a:r>
          </a:p>
          <a:p>
            <a:pPr algn="ctr" defTabSz="914377">
              <a:lnSpc>
                <a:spcPts val="1800"/>
              </a:lnSpc>
              <a:defRPr/>
            </a:pPr>
            <a:r>
              <a:rPr lang="en-US" sz="1867" b="1" spc="-7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and Development</a:t>
            </a:r>
          </a:p>
        </p:txBody>
      </p:sp>
      <p:sp>
        <p:nvSpPr>
          <p:cNvPr id="491541" name="TextBox 30">
            <a:extLst>
              <a:ext uri="{FF2B5EF4-FFF2-40B4-BE49-F238E27FC236}">
                <a16:creationId xmlns:a16="http://schemas.microsoft.com/office/drawing/2014/main" id="{9C5FFAA3-CE65-DE4D-9A35-2F6B8457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4" y="5989639"/>
            <a:ext cx="1830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7"/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Ethics and Values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085359A-4AEC-534E-9302-71AA3A29CB53}"/>
              </a:ext>
            </a:extLst>
          </p:cNvPr>
          <p:cNvSpPr/>
          <p:nvPr/>
        </p:nvSpPr>
        <p:spPr>
          <a:xfrm>
            <a:off x="8215315" y="1431926"/>
            <a:ext cx="2143125" cy="647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DD8AF9-C31A-9041-823A-4E1B0E7B8CAA}"/>
              </a:ext>
            </a:extLst>
          </p:cNvPr>
          <p:cNvSpPr/>
          <p:nvPr/>
        </p:nvSpPr>
        <p:spPr>
          <a:xfrm>
            <a:off x="1819275" y="1431926"/>
            <a:ext cx="2078039" cy="647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8A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351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1544" name="TextBox 27">
            <a:extLst>
              <a:ext uri="{FF2B5EF4-FFF2-40B4-BE49-F238E27FC236}">
                <a16:creationId xmlns:a16="http://schemas.microsoft.com/office/drawing/2014/main" id="{1A299517-4C86-6042-9465-CD797CAC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946" y="1476376"/>
            <a:ext cx="17244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377">
              <a:lnSpc>
                <a:spcPts val="1800"/>
              </a:lnSpc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Technology and </a:t>
            </a:r>
          </a:p>
          <a:p>
            <a:pPr algn="ctr" defTabSz="914377">
              <a:lnSpc>
                <a:spcPts val="1800"/>
              </a:lnSpc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Innovation</a:t>
            </a:r>
          </a:p>
        </p:txBody>
      </p:sp>
      <p:sp>
        <p:nvSpPr>
          <p:cNvPr id="491545" name="TextBox 28">
            <a:extLst>
              <a:ext uri="{FF2B5EF4-FFF2-40B4-BE49-F238E27FC236}">
                <a16:creationId xmlns:a16="http://schemas.microsoft.com/office/drawing/2014/main" id="{329D95AF-9DC3-6F4B-A1A4-49CC6AA06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5492" y="1476376"/>
            <a:ext cx="17284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377">
              <a:lnSpc>
                <a:spcPts val="1800"/>
              </a:lnSpc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Politics, Culture </a:t>
            </a:r>
          </a:p>
          <a:p>
            <a:pPr algn="ctr" defTabSz="914377">
              <a:lnSpc>
                <a:spcPts val="1800"/>
              </a:lnSpc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and Behavior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EC24146-CC43-1E4C-9996-1EBFB886946B}"/>
              </a:ext>
            </a:extLst>
          </p:cNvPr>
          <p:cNvSpPr txBox="1">
            <a:spLocks/>
          </p:cNvSpPr>
          <p:nvPr/>
        </p:nvSpPr>
        <p:spPr>
          <a:xfrm>
            <a:off x="82658" y="46421"/>
            <a:ext cx="12109343" cy="9890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Global Health for the 21</a:t>
            </a:r>
            <a:r>
              <a:rPr lang="en-US" sz="4800" b="1" baseline="30000" dirty="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3702548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B2CAE1-311A-CE46-AC65-CF4F87EF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Institutional 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3B1034-5D0C-A94F-AD15-8E573DE6B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2CD50-869D-104B-9340-FF7FD61CE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1E3D-D864-1047-80FA-C579885B9E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073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Dome template">
  <a:themeElements>
    <a:clrScheme name="Dom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om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Dom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ome template">
  <a:themeElements>
    <a:clrScheme name="Dom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om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Dom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ome template">
  <a:themeElements>
    <a:clrScheme name="Dom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om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Dom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ome template">
  <a:themeElements>
    <a:clrScheme name="Dom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om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Dom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om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om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4725</TotalTime>
  <Words>2262</Words>
  <Application>Microsoft Macintosh PowerPoint</Application>
  <PresentationFormat>Widescreen</PresentationFormat>
  <Paragraphs>385</Paragraphs>
  <Slides>42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ＭＳ Ｐゴシック</vt:lpstr>
      <vt:lpstr>ＭＳ Ｐゴシック</vt:lpstr>
      <vt:lpstr>游ゴシック Light</vt:lpstr>
      <vt:lpstr>ヒラギノ角ゴ Pro W3</vt:lpstr>
      <vt:lpstr>Arial</vt:lpstr>
      <vt:lpstr>Calibri</vt:lpstr>
      <vt:lpstr>Calibri Light</vt:lpstr>
      <vt:lpstr>Mangal</vt:lpstr>
      <vt:lpstr>Merriweather Bold</vt:lpstr>
      <vt:lpstr>Roboto Black</vt:lpstr>
      <vt:lpstr>Times</vt:lpstr>
      <vt:lpstr>Times New Roman</vt:lpstr>
      <vt:lpstr>Verdana</vt:lpstr>
      <vt:lpstr>Wingdings</vt:lpstr>
      <vt:lpstr>Retrospect</vt:lpstr>
      <vt:lpstr>Dome template</vt:lpstr>
      <vt:lpstr>1_Dome template</vt:lpstr>
      <vt:lpstr>2_Dome template</vt:lpstr>
      <vt:lpstr>3_Dome template</vt:lpstr>
      <vt:lpstr>Office Theme</vt:lpstr>
      <vt:lpstr>The Harriet Lane Pediatric Residency Program Global Health Track   </vt:lpstr>
      <vt:lpstr>Overview</vt:lpstr>
      <vt:lpstr>Hopkins Pediatric Global Health Track</vt:lpstr>
      <vt:lpstr>PowerPoint Presentation</vt:lpstr>
      <vt:lpstr>PowerPoint Presentation</vt:lpstr>
      <vt:lpstr>United Nations Millennium and Sustainable Development Goals</vt:lpstr>
      <vt:lpstr>PowerPoint Presentation</vt:lpstr>
      <vt:lpstr>PowerPoint Presentation</vt:lpstr>
      <vt:lpstr>Institutional Resources</vt:lpstr>
      <vt:lpstr>PowerPoint Presentation</vt:lpstr>
      <vt:lpstr>Hopkins Pediatric Global Health Track</vt:lpstr>
      <vt:lpstr>Global Health Opportunities at JHU: Faculty Research Sites</vt:lpstr>
      <vt:lpstr>JHU Faculty Global Health Projects</vt:lpstr>
      <vt:lpstr>Track Structure</vt:lpstr>
      <vt:lpstr>PowerPoint Presentation</vt:lpstr>
      <vt:lpstr>PowerPoint Presentation</vt:lpstr>
      <vt:lpstr>Elective Requirements:  AAP Section on International Child Health</vt:lpstr>
      <vt:lpstr>PowerPoint Presentation</vt:lpstr>
      <vt:lpstr>PowerPoint Presentation</vt:lpstr>
      <vt:lpstr>Established Pediatric Elective Opportunities Abroad</vt:lpstr>
      <vt:lpstr>Pre-Departure Simulation Training</vt:lpstr>
      <vt:lpstr> Leveraging Virtual Learning for Training in Madagascar</vt:lpstr>
      <vt:lpstr>Collaborative Case Discussion Series with International Partners</vt:lpstr>
      <vt:lpstr>Nigeria- Perioperative Research on sedation protocols in LRS</vt:lpstr>
      <vt:lpstr>Health System Capacity Building: Creating Train the Trainer Programs</vt:lpstr>
      <vt:lpstr>Public Health Epi Research: Dengue Season in Philippines</vt:lpstr>
      <vt:lpstr>Clinical Immersion:   Kamuzu University of Health Sciences, Malawi</vt:lpstr>
      <vt:lpstr>Teaching WHO ETAT courses in Lesotho</vt:lpstr>
      <vt:lpstr>Bidirectional Longitudinal Partnerships</vt:lpstr>
      <vt:lpstr>Elective Opportunities: Domestic = “Local Global”</vt:lpstr>
      <vt:lpstr>PowerPoint Presentation</vt:lpstr>
      <vt:lpstr>PowerPoint Presentation</vt:lpstr>
      <vt:lpstr>PowerPoint Presentation</vt:lpstr>
      <vt:lpstr>Global Health Opportunities at  School of Public Health- Coursework</vt:lpstr>
      <vt:lpstr>Scholarship Opportunities</vt:lpstr>
      <vt:lpstr>PowerPoint Presentation</vt:lpstr>
      <vt:lpstr>Track Funding</vt:lpstr>
      <vt:lpstr>Current GH Track Residents- PGY 3</vt:lpstr>
      <vt:lpstr>Current GH Track Residents- PGY 2</vt:lpstr>
      <vt:lpstr>Current GH Track Residents- PGY 1</vt:lpstr>
      <vt:lpstr>Sierra Leone Postgraduate College of Health Specialties- Residency Program Curriculum Development</vt:lpstr>
      <vt:lpstr>Pediatric Residency Global Health Track  Advisory Board and Mentors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Patient-Centered Care for Underserved Children</dc:title>
  <dc:creator>Microsoft Office User</dc:creator>
  <cp:lastModifiedBy>Nicole Shilkofski</cp:lastModifiedBy>
  <cp:revision>173</cp:revision>
  <dcterms:created xsi:type="dcterms:W3CDTF">2017-11-22T17:47:47Z</dcterms:created>
  <dcterms:modified xsi:type="dcterms:W3CDTF">2022-08-05T21:04:47Z</dcterms:modified>
</cp:coreProperties>
</file>