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 id="267" r:id="rId6"/>
    <p:sldId id="257" r:id="rId7"/>
    <p:sldId id="258" r:id="rId8"/>
    <p:sldId id="259" r:id="rId9"/>
    <p:sldId id="260" r:id="rId10"/>
    <p:sldId id="261" r:id="rId11"/>
    <p:sldId id="262" r:id="rId12"/>
    <p:sldId id="264" r:id="rId13"/>
    <p:sldId id="266" r:id="rId14"/>
    <p:sldId id="271"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D48C41-6AA7-0D06-C01E-3DE7A17AC706}" v="14" dt="2022-08-19T16:53:57.481"/>
    <p1510:client id="{9AFF672B-ABA6-48A2-978A-380A2FC98EAD}" v="23" dt="2021-07-30T18:35:05.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tx1">
                    <a:lumMod val="65000"/>
                    <a:lumOff val="35000"/>
                  </a:schemeClr>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tx1">
                    <a:lumMod val="65000"/>
                    <a:lumOff val="35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tx1">
                    <a:lumMod val="65000"/>
                    <a:lumOff val="35000"/>
                  </a:schemeClr>
                </a:solidFill>
              </a:defRPr>
            </a:lvl1pPr>
          </a:lstStyle>
          <a:p>
            <a:fld id="{6BD534A2-95CD-47EA-A30C-63F97F0EB865}"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4571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13986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794556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55551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BD534A2-95CD-47EA-A30C-63F97F0EB865}"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192749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81024284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1">
                    <a:lumMod val="85000"/>
                    <a:lumOff val="1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1E1235-4E7A-4E2A-B6E8-D18BDE42063A}"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258807705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1E1235-4E7A-4E2A-B6E8-D18BDE42063A}"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287383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1E1235-4E7A-4E2A-B6E8-D18BDE42063A}"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396717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6BD534A2-95CD-47EA-A30C-63F97F0EB865}"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977153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521E1235-4E7A-4E2A-B6E8-D18BDE42063A}" type="datetimeFigureOut">
              <a:rPr lang="en-US" smtClean="0"/>
              <a:t>10/17/2023</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6BD534A2-95CD-47EA-A30C-63F97F0EB865}" type="slidenum">
              <a:rPr lang="en-US" smtClean="0"/>
              <a:t>‹#›</a:t>
            </a:fld>
            <a:endParaRPr lang="en-US"/>
          </a:p>
        </p:txBody>
      </p:sp>
    </p:spTree>
    <p:extLst>
      <p:ext uri="{BB962C8B-B14F-4D97-AF65-F5344CB8AC3E}">
        <p14:creationId xmlns:p14="http://schemas.microsoft.com/office/powerpoint/2010/main" val="49886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521E1235-4E7A-4E2A-B6E8-D18BDE42063A}" type="datetimeFigureOut">
              <a:rPr lang="en-US" smtClean="0"/>
              <a:t>10/17/2023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BD534A2-95CD-47EA-A30C-63F97F0EB865}"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866768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emf"/></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655999" y="1839135"/>
            <a:ext cx="5152441" cy="2966536"/>
          </a:xfrm>
        </p:spPr>
        <p:txBody>
          <a:bodyPr/>
          <a:lstStyle/>
          <a:p>
            <a:r>
              <a:rPr lang="en-US" sz="6000" dirty="0"/>
              <a:t>PGY-3 CLASS</a:t>
            </a:r>
            <a:br>
              <a:rPr lang="en-US" sz="6000" dirty="0"/>
            </a:br>
            <a:r>
              <a:rPr lang="en-US" sz="6000" dirty="0"/>
              <a:t>2023-2024</a:t>
            </a:r>
            <a:endParaRPr lang="en-US" dirty="0"/>
          </a:p>
        </p:txBody>
      </p:sp>
    </p:spTree>
    <p:extLst>
      <p:ext uri="{BB962C8B-B14F-4D97-AF65-F5344CB8AC3E}">
        <p14:creationId xmlns:p14="http://schemas.microsoft.com/office/powerpoint/2010/main" val="1653991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67194904"/>
              </p:ext>
            </p:extLst>
          </p:nvPr>
        </p:nvGraphicFramePr>
        <p:xfrm>
          <a:off x="986826" y="244444"/>
          <a:ext cx="10601116" cy="6473227"/>
        </p:xfrm>
        <a:graphic>
          <a:graphicData uri="http://schemas.openxmlformats.org/drawingml/2006/table">
            <a:tbl>
              <a:tblPr firstRow="1" bandRow="1">
                <a:tableStyleId>{5C22544A-7EE6-4342-B048-85BDC9FD1C3A}</a:tableStyleId>
              </a:tblPr>
              <a:tblGrid>
                <a:gridCol w="2677413">
                  <a:extLst>
                    <a:ext uri="{9D8B030D-6E8A-4147-A177-3AD203B41FA5}">
                      <a16:colId xmlns:a16="http://schemas.microsoft.com/office/drawing/2014/main" val="4183890785"/>
                    </a:ext>
                  </a:extLst>
                </a:gridCol>
                <a:gridCol w="2680141">
                  <a:extLst>
                    <a:ext uri="{9D8B030D-6E8A-4147-A177-3AD203B41FA5}">
                      <a16:colId xmlns:a16="http://schemas.microsoft.com/office/drawing/2014/main" val="117490699"/>
                    </a:ext>
                  </a:extLst>
                </a:gridCol>
                <a:gridCol w="2593282">
                  <a:extLst>
                    <a:ext uri="{9D8B030D-6E8A-4147-A177-3AD203B41FA5}">
                      <a16:colId xmlns:a16="http://schemas.microsoft.com/office/drawing/2014/main" val="2614951688"/>
                    </a:ext>
                  </a:extLst>
                </a:gridCol>
                <a:gridCol w="2650280">
                  <a:extLst>
                    <a:ext uri="{9D8B030D-6E8A-4147-A177-3AD203B41FA5}">
                      <a16:colId xmlns:a16="http://schemas.microsoft.com/office/drawing/2014/main" val="341871053"/>
                    </a:ext>
                  </a:extLst>
                </a:gridCol>
              </a:tblGrid>
              <a:tr h="6473227">
                <a:tc>
                  <a:txBody>
                    <a:bodyPr/>
                    <a:lstStyle/>
                    <a:p>
                      <a:pPr algn="ctr"/>
                      <a:r>
                        <a:rPr lang="en-US" u="sng" dirty="0">
                          <a:solidFill>
                            <a:schemeClr val="tx1"/>
                          </a:solidFill>
                        </a:rPr>
                        <a:t>Edward</a:t>
                      </a:r>
                      <a:r>
                        <a:rPr lang="en-US" u="sng" baseline="0" dirty="0">
                          <a:solidFill>
                            <a:schemeClr val="tx1"/>
                          </a:solidFill>
                        </a:rPr>
                        <a:t> Corty</a:t>
                      </a:r>
                    </a:p>
                    <a:p>
                      <a:pPr algn="ctr"/>
                      <a:r>
                        <a:rPr lang="en-US" sz="1200" u="sng" baseline="0" dirty="0">
                          <a:solidFill>
                            <a:schemeClr val="tx1"/>
                          </a:solidFill>
                        </a:rPr>
                        <a:t>M.D., M.P.H.</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Ross</a:t>
                      </a:r>
                      <a:r>
                        <a:rPr lang="en-US" u="sng" baseline="0" dirty="0">
                          <a:solidFill>
                            <a:schemeClr val="tx1"/>
                          </a:solidFill>
                        </a:rPr>
                        <a:t> Gilbert</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Vianca</a:t>
                      </a:r>
                      <a:r>
                        <a:rPr lang="en-US" u="sng" baseline="0" dirty="0">
                          <a:solidFill>
                            <a:schemeClr val="tx1"/>
                          </a:solidFill>
                        </a:rPr>
                        <a:t> Masucci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Andrea</a:t>
                      </a:r>
                      <a:r>
                        <a:rPr lang="en-US" u="sng" baseline="0" dirty="0">
                          <a:solidFill>
                            <a:schemeClr val="tx1"/>
                          </a:solidFill>
                        </a:rPr>
                        <a:t> Silvas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7" name="TextBox 6"/>
          <p:cNvSpPr txBox="1"/>
          <p:nvPr/>
        </p:nvSpPr>
        <p:spPr>
          <a:xfrm>
            <a:off x="1134444" y="2453019"/>
            <a:ext cx="2356901" cy="3970318"/>
          </a:xfrm>
          <a:prstGeom prst="rect">
            <a:avLst/>
          </a:prstGeom>
          <a:noFill/>
          <a:ln>
            <a:solidFill>
              <a:schemeClr val="tx1"/>
            </a:solidFill>
          </a:ln>
        </p:spPr>
        <p:txBody>
          <a:bodyPr wrap="square" rtlCol="0">
            <a:spAutoFit/>
          </a:bodyPr>
          <a:lstStyle/>
          <a:p>
            <a:r>
              <a:rPr lang="en-US" sz="900" b="1" dirty="0"/>
              <a:t>Hometown: </a:t>
            </a:r>
            <a:r>
              <a:rPr lang="en-US" sz="900" dirty="0"/>
              <a:t>St. Petersburg, FL</a:t>
            </a:r>
          </a:p>
          <a:p>
            <a:r>
              <a:rPr lang="en-US" sz="900" b="1" dirty="0"/>
              <a:t>Medical School: </a:t>
            </a:r>
            <a:r>
              <a:rPr lang="en-US" sz="900" dirty="0"/>
              <a:t>Florida State University</a:t>
            </a:r>
          </a:p>
          <a:p>
            <a:r>
              <a:rPr lang="en-US" sz="900" b="1" dirty="0"/>
              <a:t>For Fun I</a:t>
            </a:r>
            <a:r>
              <a:rPr lang="en-US" sz="900" dirty="0"/>
              <a:t>: Read the Harriet Lane Handbook. But seriously, I enjoy jogging, taking my dog, Annie to Patterson Park, and trying new coffee shops. </a:t>
            </a:r>
          </a:p>
          <a:p>
            <a:r>
              <a:rPr lang="en-US" sz="900" b="1" dirty="0"/>
              <a:t>Why did you choose Hopkins</a:t>
            </a:r>
            <a:r>
              <a:rPr lang="en-US" sz="900" dirty="0"/>
              <a:t>? Location was important to me and my </a:t>
            </a:r>
            <a:r>
              <a:rPr lang="en-US" sz="900" dirty="0" err="1"/>
              <a:t>fiance</a:t>
            </a:r>
            <a:r>
              <a:rPr lang="en-US" sz="900" dirty="0"/>
              <a:t>, </a:t>
            </a:r>
            <a:r>
              <a:rPr lang="en-US" sz="900" dirty="0" err="1"/>
              <a:t>Courtnee</a:t>
            </a:r>
            <a:r>
              <a:rPr lang="en-US" sz="900" dirty="0"/>
              <a:t> and we LOVE Baltimore. In addition, I have always found the Hopkins community to be forward thinking yet humble. I wanted to be in an environment where it was encouraged to say "I don't know" because the patient's well-being is prioritized far above pride. I have found this to be repeatedly true at Hopkins. </a:t>
            </a:r>
          </a:p>
          <a:p>
            <a:r>
              <a:rPr lang="en-US" sz="900" b="1" dirty="0"/>
              <a:t>What excites you most about living in Baltimore? </a:t>
            </a:r>
            <a:r>
              <a:rPr lang="en-US" sz="900" dirty="0"/>
              <a:t>From Fell's Point to Hampden to </a:t>
            </a:r>
            <a:r>
              <a:rPr lang="en-US" sz="900" dirty="0" err="1"/>
              <a:t>Highlandtown</a:t>
            </a:r>
            <a:r>
              <a:rPr lang="en-US" sz="900" dirty="0"/>
              <a:t>, every Baltimore neighborhood has a different feel. A common thread, however, is that everyone says hello (it really is Charm City). I love being out in the city and trying the new restaurants that are always popping up. In addition, I feel immensely privileged to work in partnership with individuals and communities in Baltimore towards improved health and well being. </a:t>
            </a:r>
          </a:p>
          <a:p>
            <a:pPr algn="ctr"/>
            <a:r>
              <a:rPr lang="en-US" sz="900" i="1" dirty="0"/>
              <a:t>He/Him</a:t>
            </a:r>
          </a:p>
        </p:txBody>
      </p:sp>
      <p:sp>
        <p:nvSpPr>
          <p:cNvPr id="8" name="TextBox 7"/>
          <p:cNvSpPr txBox="1"/>
          <p:nvPr/>
        </p:nvSpPr>
        <p:spPr>
          <a:xfrm>
            <a:off x="3739702" y="2367607"/>
            <a:ext cx="2468711" cy="3816429"/>
          </a:xfrm>
          <a:prstGeom prst="rect">
            <a:avLst/>
          </a:prstGeom>
          <a:noFill/>
          <a:ln>
            <a:solidFill>
              <a:schemeClr val="tx1"/>
            </a:solidFill>
          </a:ln>
        </p:spPr>
        <p:txBody>
          <a:bodyPr wrap="square" rtlCol="0">
            <a:spAutoFit/>
          </a:bodyPr>
          <a:lstStyle/>
          <a:p>
            <a:r>
              <a:rPr lang="en-US" sz="1100" b="1" dirty="0"/>
              <a:t>Hometown</a:t>
            </a:r>
            <a:r>
              <a:rPr lang="en-US" sz="1100" dirty="0"/>
              <a:t>: Howards Grove, WI</a:t>
            </a:r>
          </a:p>
          <a:p>
            <a:r>
              <a:rPr lang="en-US" sz="1100" b="1" dirty="0"/>
              <a:t>Medical School: </a:t>
            </a:r>
            <a:r>
              <a:rPr lang="en-US" sz="1100" dirty="0"/>
              <a:t>University of Wisconsin</a:t>
            </a:r>
            <a:br>
              <a:rPr lang="en-US" sz="1100" dirty="0"/>
            </a:br>
            <a:r>
              <a:rPr lang="en-US" sz="1100" b="1" dirty="0"/>
              <a:t>For Fun I</a:t>
            </a:r>
            <a:r>
              <a:rPr lang="en-US" sz="1100" dirty="0"/>
              <a:t>: </a:t>
            </a:r>
          </a:p>
          <a:p>
            <a:r>
              <a:rPr lang="en-US" sz="1100" dirty="0"/>
              <a:t>Go for walks to Patterson Park and </a:t>
            </a:r>
            <a:r>
              <a:rPr lang="en-US" sz="1100" dirty="0" err="1"/>
              <a:t>BMore</a:t>
            </a:r>
            <a:r>
              <a:rPr lang="en-US" sz="1100" dirty="0"/>
              <a:t> Licks with my wife, daughter, and dog. </a:t>
            </a:r>
            <a:br>
              <a:rPr lang="en-US" sz="1100" dirty="0"/>
            </a:br>
            <a:r>
              <a:rPr lang="en-US" sz="1100" b="1" dirty="0"/>
              <a:t>Why did you choose Hopkins? </a:t>
            </a:r>
          </a:p>
          <a:p>
            <a:r>
              <a:rPr lang="en-US" sz="1100" dirty="0"/>
              <a:t>I was so impressed by the Med-</a:t>
            </a:r>
            <a:r>
              <a:rPr lang="en-US" sz="1100" dirty="0" err="1"/>
              <a:t>Peds</a:t>
            </a:r>
            <a:r>
              <a:rPr lang="en-US" sz="1100" dirty="0"/>
              <a:t> program's commitment to urban underserved primary care and urban health leadership. Plus everybody I met on interview day (from IM to Med-</a:t>
            </a:r>
            <a:r>
              <a:rPr lang="en-US" sz="1100" dirty="0" err="1"/>
              <a:t>Peds</a:t>
            </a:r>
            <a:r>
              <a:rPr lang="en-US" sz="1100" dirty="0"/>
              <a:t> to </a:t>
            </a:r>
            <a:r>
              <a:rPr lang="en-US" sz="1100" dirty="0" err="1"/>
              <a:t>Peds</a:t>
            </a:r>
            <a:r>
              <a:rPr lang="en-US" sz="1100" dirty="0"/>
              <a:t>) was absolutely incredible!</a:t>
            </a:r>
            <a:br>
              <a:rPr lang="en-US" sz="1100" dirty="0"/>
            </a:br>
            <a:r>
              <a:rPr lang="en-US" sz="1100" b="1" dirty="0"/>
              <a:t>What excites you most about living in Baltimore? </a:t>
            </a:r>
            <a:r>
              <a:rPr lang="en-US" sz="1100" dirty="0"/>
              <a:t>Top 3 reasons, in no particular order: (1) Baltimore is so walkable with countless great restaurants abound. (2) Mr. Trash is an icon.(3) My daughter has a set of grandparents just 2.5 hours away!</a:t>
            </a:r>
          </a:p>
          <a:p>
            <a:pPr algn="ctr"/>
            <a:r>
              <a:rPr lang="en-US" sz="1100" i="1" dirty="0"/>
              <a:t>He/Him</a:t>
            </a:r>
          </a:p>
        </p:txBody>
      </p:sp>
      <p:sp>
        <p:nvSpPr>
          <p:cNvPr id="11" name="TextBox 10"/>
          <p:cNvSpPr txBox="1"/>
          <p:nvPr/>
        </p:nvSpPr>
        <p:spPr>
          <a:xfrm>
            <a:off x="8961289" y="2367607"/>
            <a:ext cx="2535213" cy="4247317"/>
          </a:xfrm>
          <a:prstGeom prst="rect">
            <a:avLst/>
          </a:prstGeom>
          <a:noFill/>
          <a:ln>
            <a:solidFill>
              <a:schemeClr val="tx1"/>
            </a:solidFill>
          </a:ln>
        </p:spPr>
        <p:txBody>
          <a:bodyPr wrap="square" rtlCol="0">
            <a:spAutoFit/>
          </a:bodyPr>
          <a:lstStyle/>
          <a:p>
            <a:r>
              <a:rPr lang="en-US" sz="900" b="1" dirty="0"/>
              <a:t>Hometown</a:t>
            </a:r>
            <a:r>
              <a:rPr lang="en-US" sz="900" dirty="0"/>
              <a:t>: El Paso, TX</a:t>
            </a:r>
          </a:p>
          <a:p>
            <a:r>
              <a:rPr lang="en-US" sz="900" b="1" dirty="0"/>
              <a:t>Medical School</a:t>
            </a:r>
            <a:r>
              <a:rPr lang="en-US" sz="900" dirty="0"/>
              <a:t>: Texas Tech</a:t>
            </a:r>
          </a:p>
          <a:p>
            <a:r>
              <a:rPr lang="en-US" sz="900" b="1" dirty="0"/>
              <a:t>For Fun I: </a:t>
            </a:r>
            <a:r>
              <a:rPr lang="en-US" sz="900" dirty="0"/>
              <a:t>Do lots of yoga (especially like practicing handstands), learn dance choreographies on </a:t>
            </a:r>
            <a:r>
              <a:rPr lang="en-US" sz="900" dirty="0" err="1"/>
              <a:t>TMilly</a:t>
            </a:r>
            <a:r>
              <a:rPr lang="en-US" sz="900" dirty="0"/>
              <a:t> TV or </a:t>
            </a:r>
            <a:r>
              <a:rPr lang="en-US" sz="900" dirty="0" err="1"/>
              <a:t>Youtube</a:t>
            </a:r>
            <a:r>
              <a:rPr lang="en-US" sz="900" dirty="0"/>
              <a:t> and share them videos on IG (or just record myself and never share them), take dogs on walks (mostly just Molly because Pico doesn't listen), and help my husband create guitar videos (although the majority of the time I just watch him rock out). </a:t>
            </a:r>
          </a:p>
          <a:p>
            <a:r>
              <a:rPr lang="en-US" sz="900" b="1" dirty="0"/>
              <a:t>Why did you choose Hopkins?</a:t>
            </a:r>
            <a:r>
              <a:rPr lang="en-US" sz="900" dirty="0"/>
              <a:t>: I chose Hopkins because of the Urban Health Primary Care focus the Med/</a:t>
            </a:r>
            <a:r>
              <a:rPr lang="en-US" sz="900" dirty="0" err="1"/>
              <a:t>Peds</a:t>
            </a:r>
            <a:r>
              <a:rPr lang="en-US" sz="900" dirty="0"/>
              <a:t> program has. I knew it would best prepare me to one day return to my hometown and influence/improve the primary care scene there. The program also seemed incredibly family friendly and mega sensitive to resident wellbeing, all things which I desired. However, I ultimately came here because I had met Dr. Lenny Feldman and Dr. Angela Orozco before interview season formally started and I just knew I wanted them to be my bosses. </a:t>
            </a:r>
          </a:p>
          <a:p>
            <a:r>
              <a:rPr lang="en-US" sz="900" b="1" dirty="0"/>
              <a:t>What excites you most about living in Baltimore? </a:t>
            </a:r>
            <a:r>
              <a:rPr lang="en-US" sz="900" dirty="0"/>
              <a:t>Being surrounded by water! As someone who has lived the majority of my life in a desert, I have already loved quick beach/river getaways and running by the harbor. </a:t>
            </a:r>
          </a:p>
          <a:p>
            <a:pPr algn="ctr"/>
            <a:r>
              <a:rPr lang="en-US" sz="900" i="1" dirty="0"/>
              <a:t>She/Her</a:t>
            </a:r>
          </a:p>
        </p:txBody>
      </p:sp>
      <p:sp>
        <p:nvSpPr>
          <p:cNvPr id="15" name="TextBox 14"/>
          <p:cNvSpPr txBox="1"/>
          <p:nvPr/>
        </p:nvSpPr>
        <p:spPr>
          <a:xfrm>
            <a:off x="6484383" y="2453019"/>
            <a:ext cx="2046175" cy="1754326"/>
          </a:xfrm>
          <a:prstGeom prst="rect">
            <a:avLst/>
          </a:prstGeom>
          <a:noFill/>
          <a:ln>
            <a:solidFill>
              <a:schemeClr val="tx1"/>
            </a:solidFill>
          </a:ln>
        </p:spPr>
        <p:txBody>
          <a:bodyPr wrap="square" rtlCol="0">
            <a:spAutoFit/>
          </a:bodyPr>
          <a:lstStyle/>
          <a:p>
            <a:r>
              <a:rPr lang="en-US" sz="1200" b="1" dirty="0"/>
              <a:t>Hometown</a:t>
            </a:r>
            <a:r>
              <a:rPr lang="en-US" sz="1200" dirty="0"/>
              <a:t>: Newark, NJ</a:t>
            </a:r>
          </a:p>
          <a:p>
            <a:r>
              <a:rPr lang="en-US" sz="1200" b="1" dirty="0"/>
              <a:t>Medical School</a:t>
            </a:r>
            <a:r>
              <a:rPr lang="en-US" sz="1200" dirty="0"/>
              <a:t>: Penn State</a:t>
            </a:r>
          </a:p>
          <a:p>
            <a:r>
              <a:rPr lang="en-US" sz="1200" b="1" dirty="0"/>
              <a:t>For Fun I: </a:t>
            </a:r>
            <a:r>
              <a:rPr lang="en-US" sz="1200" dirty="0"/>
              <a:t>Weight lifting; attending live theatrical performances; acting; writing poetry; dog training; travel; finding everyday adventures; cooking</a:t>
            </a:r>
          </a:p>
          <a:p>
            <a:pPr algn="ctr"/>
            <a:r>
              <a:rPr lang="en-US" sz="1200" i="1" dirty="0"/>
              <a:t>She/Her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355" y="781599"/>
            <a:ext cx="1557654" cy="1486851"/>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896" y="759615"/>
            <a:ext cx="1599411" cy="1526710"/>
          </a:xfrm>
          <a:prstGeom prst="rect">
            <a:avLst/>
          </a:prstGeom>
          <a:ln>
            <a:solidFill>
              <a:schemeClr val="tx1"/>
            </a:solidFill>
          </a:ln>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2693" y="781599"/>
            <a:ext cx="1647407" cy="1572524"/>
          </a:xfrm>
          <a:prstGeom prst="rect">
            <a:avLst/>
          </a:prstGeom>
          <a:ln>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7565" y="747410"/>
            <a:ext cx="1612197" cy="1538915"/>
          </a:xfrm>
          <a:prstGeom prst="rect">
            <a:avLst/>
          </a:prstGeom>
          <a:ln>
            <a:solidFill>
              <a:schemeClr val="tx1"/>
            </a:solidFill>
          </a:ln>
        </p:spPr>
      </p:pic>
      <p:sp>
        <p:nvSpPr>
          <p:cNvPr id="5" name="Rectangle 4"/>
          <p:cNvSpPr/>
          <p:nvPr/>
        </p:nvSpPr>
        <p:spPr>
          <a:xfrm rot="20659609">
            <a:off x="224444" y="660171"/>
            <a:ext cx="1022465" cy="827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dirty="0"/>
              <a:t>3rd- Year Med-Peds Residents!</a:t>
            </a:r>
          </a:p>
        </p:txBody>
      </p:sp>
    </p:spTree>
    <p:extLst>
      <p:ext uri="{BB962C8B-B14F-4D97-AF65-F5344CB8AC3E}">
        <p14:creationId xmlns:p14="http://schemas.microsoft.com/office/powerpoint/2010/main" val="189379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14AF65-6B04-4BA6-953B-F5CDD45EE9BD}"/>
              </a:ext>
            </a:extLst>
          </p:cNvPr>
          <p:cNvSpPr/>
          <p:nvPr/>
        </p:nvSpPr>
        <p:spPr>
          <a:xfrm rot="20340000">
            <a:off x="136892" y="320635"/>
            <a:ext cx="1499753" cy="813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4rd Year Med-Peds Residents</a:t>
            </a:r>
          </a:p>
        </p:txBody>
      </p:sp>
      <p:graphicFrame>
        <p:nvGraphicFramePr>
          <p:cNvPr id="6" name="Table 5">
            <a:extLst>
              <a:ext uri="{FF2B5EF4-FFF2-40B4-BE49-F238E27FC236}">
                <a16:creationId xmlns:a16="http://schemas.microsoft.com/office/drawing/2014/main" id="{09666F1C-518A-477C-B22B-42330423AE0B}"/>
              </a:ext>
            </a:extLst>
          </p:cNvPr>
          <p:cNvGraphicFramePr>
            <a:graphicFrameLocks noGrp="1"/>
          </p:cNvGraphicFramePr>
          <p:nvPr>
            <p:extLst>
              <p:ext uri="{D42A27DB-BD31-4B8C-83A1-F6EECF244321}">
                <p14:modId xmlns:p14="http://schemas.microsoft.com/office/powerpoint/2010/main" val="1241488399"/>
              </p:ext>
            </p:extLst>
          </p:nvPr>
        </p:nvGraphicFramePr>
        <p:xfrm>
          <a:off x="1799166" y="317500"/>
          <a:ext cx="9934720" cy="6343726"/>
        </p:xfrm>
        <a:graphic>
          <a:graphicData uri="http://schemas.openxmlformats.org/drawingml/2006/table">
            <a:tbl>
              <a:tblPr firstRow="1" bandRow="1">
                <a:tableStyleId>{5C22544A-7EE6-4342-B048-85BDC9FD1C3A}</a:tableStyleId>
              </a:tblPr>
              <a:tblGrid>
                <a:gridCol w="2318437">
                  <a:extLst>
                    <a:ext uri="{9D8B030D-6E8A-4147-A177-3AD203B41FA5}">
                      <a16:colId xmlns:a16="http://schemas.microsoft.com/office/drawing/2014/main" val="4005983710"/>
                    </a:ext>
                  </a:extLst>
                </a:gridCol>
                <a:gridCol w="2947743">
                  <a:extLst>
                    <a:ext uri="{9D8B030D-6E8A-4147-A177-3AD203B41FA5}">
                      <a16:colId xmlns:a16="http://schemas.microsoft.com/office/drawing/2014/main" val="2066317831"/>
                    </a:ext>
                  </a:extLst>
                </a:gridCol>
                <a:gridCol w="2184858">
                  <a:extLst>
                    <a:ext uri="{9D8B030D-6E8A-4147-A177-3AD203B41FA5}">
                      <a16:colId xmlns:a16="http://schemas.microsoft.com/office/drawing/2014/main" val="3561433618"/>
                    </a:ext>
                  </a:extLst>
                </a:gridCol>
                <a:gridCol w="2483682">
                  <a:extLst>
                    <a:ext uri="{9D8B030D-6E8A-4147-A177-3AD203B41FA5}">
                      <a16:colId xmlns:a16="http://schemas.microsoft.com/office/drawing/2014/main" val="1718175936"/>
                    </a:ext>
                  </a:extLst>
                </a:gridCol>
              </a:tblGrid>
              <a:tr h="6343726">
                <a:tc>
                  <a:txBody>
                    <a:bodyPr/>
                    <a:lstStyle/>
                    <a:p>
                      <a:pPr lvl="0" algn="ctr">
                        <a:buNone/>
                      </a:pPr>
                      <a:r>
                        <a:rPr lang="en-US" sz="1800" b="1" i="0" u="sng" strike="noStrike" noProof="0" dirty="0">
                          <a:solidFill>
                            <a:schemeClr val="tx1"/>
                          </a:solidFill>
                          <a:effectLst/>
                          <a:latin typeface="Gill Sans MT"/>
                        </a:rPr>
                        <a:t>Joniqua Ceasar </a:t>
                      </a:r>
                      <a:endParaRPr lang="en-US" sz="1800" b="1" i="0" u="sng" strike="noStrike" noProof="0" dirty="0">
                        <a:effectLst/>
                        <a:latin typeface="Gill Sans MT"/>
                      </a:endParaRPr>
                    </a:p>
                    <a:p>
                      <a:pPr lvl="0" algn="ctr">
                        <a:buNone/>
                      </a:pPr>
                      <a:r>
                        <a:rPr lang="en-US" sz="1200" b="1" i="0" u="sng" strike="noStrike" noProof="0" dirty="0">
                          <a:solidFill>
                            <a:schemeClr val="tx1"/>
                          </a:solidFill>
                          <a:effectLst/>
                          <a:latin typeface="Gill Sans MT"/>
                        </a:rPr>
                        <a:t>M.D. </a:t>
                      </a:r>
                      <a:endParaRPr lang="en-US" sz="1200" u="sng" dirty="0"/>
                    </a:p>
                    <a:p>
                      <a:pPr algn="ctr" rtl="0" fontAlgn="base"/>
                      <a:r>
                        <a:rPr lang="en-US" dirty="0">
                          <a:solidFill>
                            <a:schemeClr val="tx1"/>
                          </a:solidFill>
                          <a:effectLst/>
                        </a:rPr>
                        <a:t>​</a:t>
                      </a:r>
                      <a:endParaRPr lang="en-US" b="1" dirty="0">
                        <a:solidFill>
                          <a:schemeClr val="tx1"/>
                        </a:solidFill>
                        <a:effectLst/>
                      </a:endParaRPr>
                    </a:p>
                  </a:txBody>
                  <a:tcPr>
                    <a:solidFill>
                      <a:schemeClr val="accent1">
                        <a:lumMod val="40000"/>
                        <a:lumOff val="60000"/>
                      </a:schemeClr>
                    </a:solidFill>
                  </a:tcPr>
                </a:tc>
                <a:tc>
                  <a:txBody>
                    <a:bodyPr/>
                    <a:lstStyle/>
                    <a:p>
                      <a:pPr lvl="0" algn="ctr">
                        <a:buNone/>
                      </a:pPr>
                      <a:r>
                        <a:rPr lang="en-US" sz="1800" b="1" i="0" u="sng" strike="noStrike" noProof="0" dirty="0">
                          <a:solidFill>
                            <a:schemeClr val="tx1"/>
                          </a:solidFill>
                          <a:effectLst/>
                          <a:latin typeface="Gill Sans MT"/>
                        </a:rPr>
                        <a:t>Sophie Crinion</a:t>
                      </a:r>
                    </a:p>
                    <a:p>
                      <a:pPr lvl="0" algn="ctr">
                        <a:buNone/>
                      </a:pPr>
                      <a:r>
                        <a:rPr lang="en-US" sz="1200" b="1" i="0" u="sng" strike="noStrike" noProof="0" dirty="0">
                          <a:solidFill>
                            <a:schemeClr val="tx1"/>
                          </a:solidFill>
                          <a:effectLst/>
                          <a:latin typeface="Gill Sans MT"/>
                        </a:rPr>
                        <a:t>M.D.</a:t>
                      </a:r>
                    </a:p>
                  </a:txBody>
                  <a:tcPr>
                    <a:solidFill>
                      <a:schemeClr val="accent1">
                        <a:lumMod val="40000"/>
                        <a:lumOff val="60000"/>
                      </a:schemeClr>
                    </a:solidFill>
                  </a:tcPr>
                </a:tc>
                <a:tc>
                  <a:txBody>
                    <a:bodyPr/>
                    <a:lstStyle/>
                    <a:p>
                      <a:pPr lvl="0" algn="ctr">
                        <a:buNone/>
                      </a:pPr>
                      <a:r>
                        <a:rPr lang="en-US" sz="1800" b="1" i="0" u="sng" strike="noStrike" noProof="0" dirty="0">
                          <a:solidFill>
                            <a:schemeClr val="tx1"/>
                          </a:solidFill>
                          <a:effectLst/>
                          <a:latin typeface="Gill Sans MT"/>
                        </a:rPr>
                        <a:t>Christle </a:t>
                      </a:r>
                      <a:r>
                        <a:rPr lang="en-US" sz="1800" b="1" i="0" u="sng" strike="noStrike" noProof="0" dirty="0" err="1">
                          <a:solidFill>
                            <a:schemeClr val="tx1"/>
                          </a:solidFill>
                          <a:effectLst/>
                          <a:latin typeface="Gill Sans MT"/>
                        </a:rPr>
                        <a:t>Nwora</a:t>
                      </a:r>
                      <a:endParaRPr lang="en-US" sz="1800" b="1" i="0" u="none" strike="noStrike" noProof="0" dirty="0" err="1">
                        <a:effectLst/>
                        <a:latin typeface="Gill Sans MT"/>
                      </a:endParaRPr>
                    </a:p>
                    <a:p>
                      <a:pPr lvl="0" algn="ctr">
                        <a:buNone/>
                      </a:pPr>
                      <a:r>
                        <a:rPr lang="en-US" sz="1200" b="1" i="0" u="sng" strike="noStrike" noProof="0" dirty="0">
                          <a:solidFill>
                            <a:schemeClr val="tx1"/>
                          </a:solidFill>
                          <a:effectLst/>
                          <a:latin typeface="Gill Sans MT"/>
                        </a:rPr>
                        <a:t>M.D.</a:t>
                      </a:r>
                      <a:endParaRPr lang="en-US" sz="1200" dirty="0"/>
                    </a:p>
                  </a:txBody>
                  <a:tcPr>
                    <a:solidFill>
                      <a:schemeClr val="accent1">
                        <a:lumMod val="40000"/>
                        <a:lumOff val="60000"/>
                      </a:schemeClr>
                    </a:solidFill>
                  </a:tcPr>
                </a:tc>
                <a:tc>
                  <a:txBody>
                    <a:bodyPr/>
                    <a:lstStyle/>
                    <a:p>
                      <a:pPr marL="0" marR="0" lvl="0" indent="0" algn="ctr">
                        <a:lnSpc>
                          <a:spcPct val="100000"/>
                        </a:lnSpc>
                        <a:spcBef>
                          <a:spcPts val="0"/>
                        </a:spcBef>
                        <a:spcAft>
                          <a:spcPts val="0"/>
                        </a:spcAft>
                        <a:buNone/>
                      </a:pPr>
                      <a:r>
                        <a:rPr lang="en-US" sz="1800" b="1" i="0" u="sng" strike="noStrike" noProof="0" dirty="0" err="1">
                          <a:solidFill>
                            <a:schemeClr val="tx1"/>
                          </a:solidFill>
                          <a:effectLst/>
                          <a:latin typeface="Gill Sans MT"/>
                        </a:rPr>
                        <a:t>Urveel</a:t>
                      </a:r>
                      <a:r>
                        <a:rPr lang="en-US" sz="1800" b="1" i="0" u="sng" strike="noStrike" noProof="0" dirty="0">
                          <a:solidFill>
                            <a:schemeClr val="tx1"/>
                          </a:solidFill>
                          <a:effectLst/>
                          <a:latin typeface="Gill Sans MT"/>
                        </a:rPr>
                        <a:t> Shah</a:t>
                      </a:r>
                      <a:endParaRPr lang="en-US" sz="1800" b="1" i="0" u="none" strike="noStrike" noProof="0" dirty="0">
                        <a:effectLst/>
                        <a:latin typeface="Gill Sans MT"/>
                      </a:endParaRPr>
                    </a:p>
                    <a:p>
                      <a:pPr marL="0" marR="0" lvl="0" indent="0" algn="ctr">
                        <a:lnSpc>
                          <a:spcPct val="100000"/>
                        </a:lnSpc>
                        <a:spcBef>
                          <a:spcPts val="0"/>
                        </a:spcBef>
                        <a:spcAft>
                          <a:spcPts val="0"/>
                        </a:spcAft>
                        <a:buNone/>
                      </a:pPr>
                      <a:r>
                        <a:rPr lang="en-US" sz="1200" b="1" i="0" u="sng" strike="noStrike" noProof="0" dirty="0">
                          <a:solidFill>
                            <a:schemeClr val="tx1"/>
                          </a:solidFill>
                          <a:effectLst/>
                          <a:latin typeface="Gill Sans MT"/>
                        </a:rPr>
                        <a:t>M.D.</a:t>
                      </a:r>
                      <a:endParaRPr lang="en-US" sz="1200" dirty="0"/>
                    </a:p>
                  </a:txBody>
                  <a:tcPr>
                    <a:solidFill>
                      <a:schemeClr val="accent1">
                        <a:lumMod val="40000"/>
                        <a:lumOff val="60000"/>
                      </a:schemeClr>
                    </a:solidFill>
                  </a:tcPr>
                </a:tc>
                <a:extLst>
                  <a:ext uri="{0D108BD9-81ED-4DB2-BD59-A6C34878D82A}">
                    <a16:rowId xmlns:a16="http://schemas.microsoft.com/office/drawing/2014/main" val="4131303456"/>
                  </a:ext>
                </a:extLst>
              </a:tr>
            </a:tbl>
          </a:graphicData>
        </a:graphic>
      </p:graphicFrame>
      <p:pic>
        <p:nvPicPr>
          <p:cNvPr id="8" name="Picture 7" descr="A person smiling for the camera&#10;&#10;Description automatically generated">
            <a:extLst>
              <a:ext uri="{FF2B5EF4-FFF2-40B4-BE49-F238E27FC236}">
                <a16:creationId xmlns:a16="http://schemas.microsoft.com/office/drawing/2014/main" id="{3DDD352F-DB99-4159-9E76-D26E46CF998A}"/>
              </a:ext>
            </a:extLst>
          </p:cNvPr>
          <p:cNvPicPr>
            <a:picLocks noChangeAspect="1"/>
          </p:cNvPicPr>
          <p:nvPr/>
        </p:nvPicPr>
        <p:blipFill>
          <a:blip r:embed="rId2"/>
          <a:stretch>
            <a:fillRect/>
          </a:stretch>
        </p:blipFill>
        <p:spPr>
          <a:xfrm>
            <a:off x="2291351" y="1017901"/>
            <a:ext cx="1456959" cy="1243318"/>
          </a:xfrm>
          <a:prstGeom prst="rect">
            <a:avLst/>
          </a:prstGeom>
          <a:ln>
            <a:solidFill>
              <a:schemeClr val="tx1"/>
            </a:solidFill>
          </a:ln>
        </p:spPr>
      </p:pic>
      <p:pic>
        <p:nvPicPr>
          <p:cNvPr id="10" name="Picture 9" descr="A person wearing glasses and smiling at the camera&#10;&#10;Description automatically generated">
            <a:extLst>
              <a:ext uri="{FF2B5EF4-FFF2-40B4-BE49-F238E27FC236}">
                <a16:creationId xmlns:a16="http://schemas.microsoft.com/office/drawing/2014/main" id="{4193E494-1D9E-4688-B08A-45A02CCCE3B1}"/>
              </a:ext>
            </a:extLst>
          </p:cNvPr>
          <p:cNvPicPr>
            <a:picLocks noChangeAspect="1"/>
          </p:cNvPicPr>
          <p:nvPr/>
        </p:nvPicPr>
        <p:blipFill>
          <a:blip r:embed="rId3"/>
          <a:stretch>
            <a:fillRect/>
          </a:stretch>
        </p:blipFill>
        <p:spPr>
          <a:xfrm>
            <a:off x="5007395" y="1116616"/>
            <a:ext cx="1478957" cy="1280789"/>
          </a:xfrm>
          <a:prstGeom prst="rect">
            <a:avLst/>
          </a:prstGeom>
          <a:ln>
            <a:solidFill>
              <a:schemeClr val="tx1"/>
            </a:solidFill>
          </a:ln>
        </p:spPr>
      </p:pic>
      <p:sp>
        <p:nvSpPr>
          <p:cNvPr id="12" name="TextBox 11">
            <a:extLst>
              <a:ext uri="{FF2B5EF4-FFF2-40B4-BE49-F238E27FC236}">
                <a16:creationId xmlns:a16="http://schemas.microsoft.com/office/drawing/2014/main" id="{57C3D7B8-597C-47A3-A695-C3C819590E96}"/>
              </a:ext>
            </a:extLst>
          </p:cNvPr>
          <p:cNvSpPr txBox="1"/>
          <p:nvPr/>
        </p:nvSpPr>
        <p:spPr>
          <a:xfrm>
            <a:off x="1845657" y="2325876"/>
            <a:ext cx="2209668" cy="3939540"/>
          </a:xfrm>
          <a:prstGeom prst="rect">
            <a:avLst/>
          </a:prstGeom>
          <a:noFill/>
          <a:ln>
            <a:solidFill>
              <a:schemeClr val="tx1"/>
            </a:solidFill>
          </a:ln>
        </p:spPr>
        <p:txBody>
          <a:bodyPr wrap="square" lIns="91440" tIns="45720" rIns="91440" bIns="45720" rtlCol="0" anchor="t">
            <a:spAutoFit/>
          </a:bodyPr>
          <a:lstStyle/>
          <a:p>
            <a:r>
              <a:rPr lang="en-US" sz="1000" b="1" dirty="0">
                <a:ea typeface="+mn-lt"/>
                <a:cs typeface="+mn-lt"/>
              </a:rPr>
              <a:t>Medical School</a:t>
            </a:r>
            <a:r>
              <a:rPr lang="en-US" sz="1000" dirty="0">
                <a:ea typeface="+mn-lt"/>
                <a:cs typeface="+mn-lt"/>
              </a:rPr>
              <a:t>: Baylor College of Medicine </a:t>
            </a:r>
            <a:endParaRPr lang="en-US" sz="1000" dirty="0"/>
          </a:p>
          <a:p>
            <a:r>
              <a:rPr lang="en-US" sz="1000" b="1" dirty="0">
                <a:ea typeface="+mn-lt"/>
                <a:cs typeface="+mn-lt"/>
              </a:rPr>
              <a:t>For Fun I: </a:t>
            </a:r>
            <a:r>
              <a:rPr lang="en-US" sz="1000" dirty="0">
                <a:ea typeface="+mn-lt"/>
                <a:cs typeface="+mn-lt"/>
              </a:rPr>
              <a:t>like to dance (especially bachata), practice yoga, go thrifting and take care of my plants.   </a:t>
            </a:r>
            <a:endParaRPr lang="en-US" sz="1000" dirty="0"/>
          </a:p>
          <a:p>
            <a:r>
              <a:rPr lang="en-US" sz="1000" b="1" dirty="0">
                <a:ea typeface="+mn-lt"/>
                <a:cs typeface="+mn-lt"/>
              </a:rPr>
              <a:t>Why did you choose Hopkins? </a:t>
            </a:r>
            <a:r>
              <a:rPr lang="en-US" sz="1000" dirty="0">
                <a:ea typeface="+mn-lt"/>
                <a:cs typeface="+mn-lt"/>
              </a:rPr>
              <a:t>As soon as I discovered the </a:t>
            </a:r>
            <a:r>
              <a:rPr lang="en-US" sz="1000" dirty="0" err="1">
                <a:ea typeface="+mn-lt"/>
                <a:cs typeface="+mn-lt"/>
              </a:rPr>
              <a:t>MedPeds</a:t>
            </a:r>
            <a:r>
              <a:rPr lang="en-US" sz="1000" dirty="0">
                <a:ea typeface="+mn-lt"/>
                <a:cs typeface="+mn-lt"/>
              </a:rPr>
              <a:t> program here, I fell in love. Its mission aligns so perfectly with my career goals of becoming a community physician committed to anti-racism and interested in public health. I had the opportunity to do an away rotation and was impressed by the brilliance, humility and passion of the </a:t>
            </a:r>
            <a:r>
              <a:rPr lang="en-US" sz="1000" dirty="0" err="1">
                <a:ea typeface="+mn-lt"/>
                <a:cs typeface="+mn-lt"/>
              </a:rPr>
              <a:t>housestaff</a:t>
            </a:r>
            <a:r>
              <a:rPr lang="en-US" sz="1000" dirty="0">
                <a:ea typeface="+mn-lt"/>
                <a:cs typeface="+mn-lt"/>
              </a:rPr>
              <a:t> and faculty. </a:t>
            </a:r>
            <a:endParaRPr lang="en-US" sz="1000" dirty="0"/>
          </a:p>
          <a:p>
            <a:r>
              <a:rPr lang="en-US" sz="1000" b="1" dirty="0">
                <a:ea typeface="+mn-lt"/>
                <a:cs typeface="+mn-lt"/>
              </a:rPr>
              <a:t>What excites you most about living in Baltimore?</a:t>
            </a:r>
            <a:r>
              <a:rPr lang="en-US" sz="1000" dirty="0">
                <a:ea typeface="+mn-lt"/>
                <a:cs typeface="+mn-lt"/>
              </a:rPr>
              <a:t> I love being near the water and so much greenery! </a:t>
            </a:r>
            <a:endParaRPr lang="en-US" sz="1000" dirty="0"/>
          </a:p>
          <a:p>
            <a:r>
              <a:rPr lang="en-US" sz="1000" b="1" dirty="0">
                <a:ea typeface="+mn-lt"/>
                <a:cs typeface="+mn-lt"/>
              </a:rPr>
              <a:t>Ask me about: </a:t>
            </a:r>
            <a:r>
              <a:rPr lang="en-US" sz="1000" dirty="0">
                <a:ea typeface="+mn-lt"/>
                <a:cs typeface="+mn-lt"/>
              </a:rPr>
              <a:t> moving from the "real" south/to a new place, being a Black female resident, apartment hunting in Baltimore, Jordan Peele's movies and shows.</a:t>
            </a:r>
            <a:endParaRPr lang="en-US" sz="1000" dirty="0"/>
          </a:p>
          <a:p>
            <a:pPr algn="ctr"/>
            <a:r>
              <a:rPr lang="en-US" sz="1000" i="1" dirty="0"/>
              <a:t>She/Her</a:t>
            </a:r>
          </a:p>
        </p:txBody>
      </p:sp>
      <p:sp>
        <p:nvSpPr>
          <p:cNvPr id="14" name="TextBox 13">
            <a:extLst>
              <a:ext uri="{FF2B5EF4-FFF2-40B4-BE49-F238E27FC236}">
                <a16:creationId xmlns:a16="http://schemas.microsoft.com/office/drawing/2014/main" id="{1BE07983-9636-4278-B93C-9A7B592F9944}"/>
              </a:ext>
            </a:extLst>
          </p:cNvPr>
          <p:cNvSpPr txBox="1"/>
          <p:nvPr/>
        </p:nvSpPr>
        <p:spPr>
          <a:xfrm>
            <a:off x="4316729" y="2456049"/>
            <a:ext cx="2588376" cy="3831818"/>
          </a:xfrm>
          <a:prstGeom prst="rect">
            <a:avLst/>
          </a:prstGeom>
          <a:noFill/>
          <a:ln>
            <a:solidFill>
              <a:schemeClr val="tx1"/>
            </a:solidFill>
          </a:ln>
        </p:spPr>
        <p:txBody>
          <a:bodyPr wrap="square" lIns="91440" tIns="45720" rIns="91440" bIns="45720" rtlCol="0" anchor="t">
            <a:spAutoFit/>
          </a:bodyPr>
          <a:lstStyle/>
          <a:p>
            <a:r>
              <a:rPr lang="en-US" sz="900" b="1" dirty="0"/>
              <a:t>Hometown</a:t>
            </a:r>
            <a:r>
              <a:rPr lang="en-US" sz="900" dirty="0"/>
              <a:t>: San Jose, CA</a:t>
            </a:r>
          </a:p>
          <a:p>
            <a:r>
              <a:rPr lang="en-US" sz="900" b="1" dirty="0"/>
              <a:t>Medical School: </a:t>
            </a:r>
            <a:r>
              <a:rPr lang="en-US" sz="900" dirty="0"/>
              <a:t>UCSF</a:t>
            </a:r>
          </a:p>
          <a:p>
            <a:r>
              <a:rPr lang="en-US" sz="900" b="1" dirty="0"/>
              <a:t>For Fun I: </a:t>
            </a:r>
            <a:r>
              <a:rPr lang="en-US" sz="900" dirty="0"/>
              <a:t>Like to run, hike, do anything outside! I've also been loving caring for my growing indoor plant collection! </a:t>
            </a:r>
          </a:p>
          <a:p>
            <a:r>
              <a:rPr lang="en-US" sz="900" b="1" dirty="0"/>
              <a:t>Why did you choose Hopkins?</a:t>
            </a:r>
          </a:p>
          <a:p>
            <a:r>
              <a:rPr lang="en-US" sz="900" dirty="0"/>
              <a:t>I am doing </a:t>
            </a:r>
            <a:r>
              <a:rPr lang="en-US" sz="900" dirty="0" err="1"/>
              <a:t>MedPeds</a:t>
            </a:r>
            <a:r>
              <a:rPr lang="en-US" sz="900" dirty="0"/>
              <a:t> and I love the urban health, primary care focus of the </a:t>
            </a:r>
            <a:r>
              <a:rPr lang="en-US" sz="900" dirty="0" err="1"/>
              <a:t>MedPeds</a:t>
            </a:r>
            <a:r>
              <a:rPr lang="en-US" sz="900" dirty="0"/>
              <a:t> program! Both categorical programs and </a:t>
            </a:r>
            <a:r>
              <a:rPr lang="en-US" sz="900" dirty="0" err="1"/>
              <a:t>MedPeds</a:t>
            </a:r>
            <a:r>
              <a:rPr lang="en-US" sz="900" dirty="0"/>
              <a:t> attract super smart, driven residents and I'm humbled and excited to get to learn from them.</a:t>
            </a:r>
          </a:p>
          <a:p>
            <a:r>
              <a:rPr lang="en-US" sz="900" b="1" dirty="0"/>
              <a:t>What excites you most about living in Baltimore?</a:t>
            </a:r>
          </a:p>
          <a:p>
            <a:r>
              <a:rPr lang="en-US" sz="900" dirty="0"/>
              <a:t>My favorite Baltimore story so far is when my partner and I first moved in and bought our couch. We bought it used from someone who lived just a few blocks away. It was too big to fit in the car and I thought "we can carry it!" Big mistake. We (okay, actually just me) were struggling carrying the couch down the street and several strangers offered to help carry it for a block or two to give me a break. A group of kids even cheered us on! It was such a sweet welcome to Baltimore. I'm so excited to get to spend some time with this community over the next few years! </a:t>
            </a:r>
          </a:p>
          <a:p>
            <a:pPr algn="ctr"/>
            <a:r>
              <a:rPr lang="en-US" sz="900" i="1" dirty="0"/>
              <a:t>She/Her</a:t>
            </a:r>
          </a:p>
        </p:txBody>
      </p:sp>
      <p:pic>
        <p:nvPicPr>
          <p:cNvPr id="2" name="Picture 1" descr="A person wearing glasses and smiling at the camera&#10;&#10;Description automatically generated">
            <a:extLst>
              <a:ext uri="{FF2B5EF4-FFF2-40B4-BE49-F238E27FC236}">
                <a16:creationId xmlns:a16="http://schemas.microsoft.com/office/drawing/2014/main" id="{0DCB08C8-93C3-4AAA-B3BD-1BD3D32ACFD4}"/>
              </a:ext>
            </a:extLst>
          </p:cNvPr>
          <p:cNvPicPr>
            <a:picLocks noChangeAspect="1"/>
          </p:cNvPicPr>
          <p:nvPr/>
        </p:nvPicPr>
        <p:blipFill>
          <a:blip r:embed="rId4"/>
          <a:stretch>
            <a:fillRect/>
          </a:stretch>
        </p:blipFill>
        <p:spPr>
          <a:xfrm>
            <a:off x="7443569" y="1063450"/>
            <a:ext cx="1554500" cy="1333793"/>
          </a:xfrm>
          <a:prstGeom prst="rect">
            <a:avLst/>
          </a:prstGeom>
          <a:ln>
            <a:solidFill>
              <a:schemeClr val="tx1"/>
            </a:solidFill>
          </a:ln>
        </p:spPr>
      </p:pic>
      <p:sp>
        <p:nvSpPr>
          <p:cNvPr id="3" name="TextBox 2">
            <a:extLst>
              <a:ext uri="{FF2B5EF4-FFF2-40B4-BE49-F238E27FC236}">
                <a16:creationId xmlns:a16="http://schemas.microsoft.com/office/drawing/2014/main" id="{3C97948E-155E-4A62-B532-3AC4D661A31D}"/>
              </a:ext>
            </a:extLst>
          </p:cNvPr>
          <p:cNvSpPr txBox="1"/>
          <p:nvPr/>
        </p:nvSpPr>
        <p:spPr>
          <a:xfrm>
            <a:off x="7301671" y="2445824"/>
            <a:ext cx="1820978" cy="3231654"/>
          </a:xfrm>
          <a:prstGeom prst="rect">
            <a:avLst/>
          </a:prstGeom>
          <a:noFill/>
          <a:ln>
            <a:solidFill>
              <a:schemeClr val="tx1"/>
            </a:solidFill>
          </a:ln>
        </p:spPr>
        <p:txBody>
          <a:bodyPr wrap="square" rtlCol="0">
            <a:spAutoFit/>
          </a:bodyPr>
          <a:lstStyle/>
          <a:p>
            <a:r>
              <a:rPr lang="en-US" sz="1200" b="1" dirty="0"/>
              <a:t>Hometown: </a:t>
            </a:r>
            <a:r>
              <a:rPr lang="en-US" sz="1200" dirty="0"/>
              <a:t>Murphy, Texas</a:t>
            </a:r>
          </a:p>
          <a:p>
            <a:r>
              <a:rPr lang="en-US" sz="1200" b="1" dirty="0"/>
              <a:t>Medical School</a:t>
            </a:r>
            <a:r>
              <a:rPr lang="en-US" sz="1200" dirty="0"/>
              <a:t>: McGovern Medical School</a:t>
            </a:r>
          </a:p>
          <a:p>
            <a:r>
              <a:rPr lang="en-US" sz="1200" b="1" dirty="0"/>
              <a:t>For Fun I: </a:t>
            </a:r>
            <a:r>
              <a:rPr lang="en-US" sz="1200" dirty="0"/>
              <a:t>Going to boxing and watching live performances in the park.</a:t>
            </a:r>
          </a:p>
          <a:p>
            <a:r>
              <a:rPr lang="en-US" sz="1200" b="1" dirty="0"/>
              <a:t>Why did you choose Hopkins? </a:t>
            </a:r>
            <a:r>
              <a:rPr lang="en-US" sz="1200" dirty="0"/>
              <a:t>The Urban Health Program and the great residents I met around the interview day!</a:t>
            </a:r>
          </a:p>
          <a:p>
            <a:r>
              <a:rPr lang="en-US" sz="1200" b="1" dirty="0"/>
              <a:t>What excites you most about living in Baltimore</a:t>
            </a:r>
            <a:r>
              <a:rPr lang="en-US" sz="1200" dirty="0"/>
              <a:t>? All the green space within city limits.</a:t>
            </a:r>
          </a:p>
          <a:p>
            <a:pPr algn="ctr"/>
            <a:r>
              <a:rPr lang="en-US" sz="1200" i="1" dirty="0"/>
              <a:t>She/Her</a:t>
            </a:r>
          </a:p>
        </p:txBody>
      </p:sp>
      <p:pic>
        <p:nvPicPr>
          <p:cNvPr id="5" name="Picture 6" descr="A person wearing glasses and smiling at the camera&#10;&#10;Description automatically generated">
            <a:extLst>
              <a:ext uri="{FF2B5EF4-FFF2-40B4-BE49-F238E27FC236}">
                <a16:creationId xmlns:a16="http://schemas.microsoft.com/office/drawing/2014/main" id="{000ADEB3-A6D5-4211-92DD-482F694AF5CA}"/>
              </a:ext>
            </a:extLst>
          </p:cNvPr>
          <p:cNvPicPr>
            <a:picLocks noChangeAspect="1"/>
          </p:cNvPicPr>
          <p:nvPr/>
        </p:nvPicPr>
        <p:blipFill>
          <a:blip r:embed="rId5"/>
          <a:stretch>
            <a:fillRect/>
          </a:stretch>
        </p:blipFill>
        <p:spPr>
          <a:xfrm>
            <a:off x="9776114" y="1061605"/>
            <a:ext cx="1515341" cy="1392381"/>
          </a:xfrm>
          <a:prstGeom prst="rect">
            <a:avLst/>
          </a:prstGeom>
        </p:spPr>
      </p:pic>
      <p:sp>
        <p:nvSpPr>
          <p:cNvPr id="13" name="TextBox 1">
            <a:extLst>
              <a:ext uri="{FF2B5EF4-FFF2-40B4-BE49-F238E27FC236}">
                <a16:creationId xmlns:a16="http://schemas.microsoft.com/office/drawing/2014/main" id="{ACEC0063-0C1F-4D55-BC6C-79BC4B767024}"/>
              </a:ext>
            </a:extLst>
          </p:cNvPr>
          <p:cNvSpPr txBox="1"/>
          <p:nvPr/>
        </p:nvSpPr>
        <p:spPr>
          <a:xfrm>
            <a:off x="9391811" y="2478178"/>
            <a:ext cx="2207375" cy="3647152"/>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b="1" dirty="0"/>
              <a:t>Hometown: </a:t>
            </a:r>
            <a:r>
              <a:rPr lang="en-US" sz="1100" dirty="0"/>
              <a:t>Morton Grove, Illinois</a:t>
            </a:r>
          </a:p>
          <a:p>
            <a:r>
              <a:rPr lang="en-US" sz="1100" b="1" dirty="0"/>
              <a:t>Medical School: </a:t>
            </a:r>
          </a:p>
          <a:p>
            <a:pPr lvl="0"/>
            <a:r>
              <a:rPr lang="en-US" sz="1100" dirty="0"/>
              <a:t>University of Illinois College of Medicine</a:t>
            </a:r>
          </a:p>
          <a:p>
            <a:r>
              <a:rPr lang="en-US" sz="1100" b="1" dirty="0"/>
              <a:t>For Fun I: </a:t>
            </a:r>
          </a:p>
          <a:p>
            <a:pPr lvl="0"/>
            <a:r>
              <a:rPr lang="en-US" sz="1100" dirty="0"/>
              <a:t>Make pizza, watch Avatar: The Last </a:t>
            </a:r>
            <a:r>
              <a:rPr lang="en-US" sz="1100" dirty="0" err="1"/>
              <a:t>Airbender</a:t>
            </a:r>
            <a:r>
              <a:rPr lang="en-US" sz="1100" dirty="0"/>
              <a:t>, and watch baseball</a:t>
            </a:r>
          </a:p>
          <a:p>
            <a:r>
              <a:rPr lang="en-US" sz="1100" b="1" dirty="0"/>
              <a:t>Why did you choose Hopkins? </a:t>
            </a:r>
          </a:p>
          <a:p>
            <a:pPr lvl="0"/>
            <a:r>
              <a:rPr lang="en-US" sz="1100" dirty="0"/>
              <a:t>I chose Med-</a:t>
            </a:r>
            <a:r>
              <a:rPr lang="en-US" sz="1100" dirty="0" err="1"/>
              <a:t>Peds</a:t>
            </a:r>
            <a:r>
              <a:rPr lang="en-US" sz="1100" dirty="0"/>
              <a:t> at Hopkins because the program has a dedicated focus on urban health and underserved populations. It was also the program with the clearest emphasis on teaching and medical education. </a:t>
            </a:r>
          </a:p>
          <a:p>
            <a:r>
              <a:rPr lang="en-US" sz="1100" b="1" dirty="0"/>
              <a:t>What excites you most about living in Baltimore?</a:t>
            </a:r>
          </a:p>
          <a:p>
            <a:pPr lvl="0"/>
            <a:r>
              <a:rPr lang="en-US" sz="1100" dirty="0"/>
              <a:t>Living close to the water and exploring the restaurant scene!</a:t>
            </a:r>
          </a:p>
          <a:p>
            <a:pPr lvl="0" algn="ctr"/>
            <a:r>
              <a:rPr lang="en-US" sz="1100" i="1" dirty="0"/>
              <a:t>He/Him</a:t>
            </a:r>
          </a:p>
        </p:txBody>
      </p:sp>
    </p:spTree>
    <p:extLst>
      <p:ext uri="{BB962C8B-B14F-4D97-AF65-F5344CB8AC3E}">
        <p14:creationId xmlns:p14="http://schemas.microsoft.com/office/powerpoint/2010/main" val="61324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21621134"/>
              </p:ext>
            </p:extLst>
          </p:nvPr>
        </p:nvGraphicFramePr>
        <p:xfrm>
          <a:off x="3012659" y="329045"/>
          <a:ext cx="6166682" cy="6052704"/>
        </p:xfrm>
        <a:graphic>
          <a:graphicData uri="http://schemas.openxmlformats.org/drawingml/2006/table">
            <a:tbl>
              <a:tblPr firstRow="1" bandRow="1">
                <a:tableStyleId>{5C22544A-7EE6-4342-B048-85BDC9FD1C3A}</a:tableStyleId>
              </a:tblPr>
              <a:tblGrid>
                <a:gridCol w="3083341">
                  <a:extLst>
                    <a:ext uri="{9D8B030D-6E8A-4147-A177-3AD203B41FA5}">
                      <a16:colId xmlns:a16="http://schemas.microsoft.com/office/drawing/2014/main" val="4095973248"/>
                    </a:ext>
                  </a:extLst>
                </a:gridCol>
                <a:gridCol w="3083341">
                  <a:extLst>
                    <a:ext uri="{9D8B030D-6E8A-4147-A177-3AD203B41FA5}">
                      <a16:colId xmlns:a16="http://schemas.microsoft.com/office/drawing/2014/main" val="1814390980"/>
                    </a:ext>
                  </a:extLst>
                </a:gridCol>
              </a:tblGrid>
              <a:tr h="6052704">
                <a:tc>
                  <a:txBody>
                    <a:bodyPr/>
                    <a:lstStyle/>
                    <a:p>
                      <a:pPr algn="ctr"/>
                      <a:r>
                        <a:rPr lang="en-US" u="sng" dirty="0">
                          <a:solidFill>
                            <a:schemeClr val="tx1"/>
                          </a:solidFill>
                        </a:rPr>
                        <a:t>Sapna</a:t>
                      </a:r>
                      <a:r>
                        <a:rPr lang="en-US" u="sng" baseline="0" dirty="0">
                          <a:solidFill>
                            <a:schemeClr val="tx1"/>
                          </a:solidFill>
                        </a:rPr>
                        <a:t> Desai</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sz="1800" u="sng" dirty="0">
                          <a:solidFill>
                            <a:schemeClr val="tx1"/>
                          </a:solidFill>
                        </a:rPr>
                        <a:t>Alex Jaksic</a:t>
                      </a:r>
                    </a:p>
                    <a:p>
                      <a:pPr algn="ctr"/>
                      <a:r>
                        <a:rPr lang="en-US" sz="1800" u="sng" dirty="0">
                          <a:solidFill>
                            <a:schemeClr val="tx1"/>
                          </a:solidFill>
                        </a:rPr>
                        <a:t>M.D.</a:t>
                      </a:r>
                    </a:p>
                    <a:p>
                      <a:pPr algn="ct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695391346"/>
                  </a:ext>
                </a:extLst>
              </a:tr>
            </a:tbl>
          </a:graphicData>
        </a:graphic>
      </p:graphicFrame>
      <p:sp>
        <p:nvSpPr>
          <p:cNvPr id="11" name="TextBox 10"/>
          <p:cNvSpPr txBox="1"/>
          <p:nvPr/>
        </p:nvSpPr>
        <p:spPr>
          <a:xfrm>
            <a:off x="3479608" y="2697224"/>
            <a:ext cx="2150976" cy="3231654"/>
          </a:xfrm>
          <a:prstGeom prst="rect">
            <a:avLst/>
          </a:prstGeom>
          <a:noFill/>
          <a:ln>
            <a:solidFill>
              <a:schemeClr val="tx1"/>
            </a:solidFill>
          </a:ln>
        </p:spPr>
        <p:txBody>
          <a:bodyPr wrap="square" rtlCol="0">
            <a:spAutoFit/>
          </a:bodyPr>
          <a:lstStyle/>
          <a:p>
            <a:r>
              <a:rPr lang="en-US" sz="1200" b="1" dirty="0"/>
              <a:t>Hometown</a:t>
            </a:r>
            <a:r>
              <a:rPr lang="en-US" sz="1200" dirty="0"/>
              <a:t>: </a:t>
            </a:r>
            <a:r>
              <a:rPr lang="en-US" sz="1200" dirty="0">
                <a:solidFill>
                  <a:srgbClr val="000000"/>
                </a:solidFill>
                <a:ea typeface="Calibri" panose="020F0502020204030204" pitchFamily="34" charset="0"/>
              </a:rPr>
              <a:t>Melbourne, Florida</a:t>
            </a:r>
            <a:endParaRPr lang="en-US" sz="1200" dirty="0"/>
          </a:p>
          <a:p>
            <a:r>
              <a:rPr lang="en-US" sz="1200" b="1" dirty="0"/>
              <a:t>Medical School: </a:t>
            </a:r>
            <a:r>
              <a:rPr lang="en-US" sz="1200" dirty="0">
                <a:solidFill>
                  <a:srgbClr val="000000"/>
                </a:solidFill>
                <a:ea typeface="Calibri" panose="020F0502020204030204" pitchFamily="34" charset="0"/>
              </a:rPr>
              <a:t>University of Central Florida</a:t>
            </a:r>
            <a:endParaRPr lang="en-US" sz="1200" b="1" dirty="0"/>
          </a:p>
          <a:p>
            <a:r>
              <a:rPr lang="en-US" sz="1200" b="1" dirty="0"/>
              <a:t>For fun I: </a:t>
            </a:r>
            <a:r>
              <a:rPr lang="en-US" sz="1200" dirty="0">
                <a:solidFill>
                  <a:srgbClr val="000000"/>
                </a:solidFill>
                <a:ea typeface="Calibri" panose="020F0502020204030204" pitchFamily="34" charset="0"/>
              </a:rPr>
              <a:t>Hangout with friends, play board games, rock climb, travel</a:t>
            </a:r>
          </a:p>
          <a:p>
            <a:r>
              <a:rPr lang="en-US" sz="1200" b="1" dirty="0">
                <a:solidFill>
                  <a:srgbClr val="000000"/>
                </a:solidFill>
              </a:rPr>
              <a:t>Why did you choose Hopkins?</a:t>
            </a:r>
            <a:r>
              <a:rPr lang="en-US" sz="1000" b="1" dirty="0">
                <a:solidFill>
                  <a:srgbClr val="000000"/>
                </a:solidFill>
              </a:rPr>
              <a:t> </a:t>
            </a:r>
            <a:r>
              <a:rPr lang="en-US" sz="1200" dirty="0"/>
              <a:t>The leadership truly supports the residents, everyone is happy, good work life balance</a:t>
            </a:r>
            <a:endParaRPr lang="en-US" sz="1000" b="1" dirty="0"/>
          </a:p>
          <a:p>
            <a:r>
              <a:rPr lang="en-US" sz="1200" b="1" dirty="0"/>
              <a:t>What excites you most about living in Baltimore</a:t>
            </a:r>
            <a:r>
              <a:rPr lang="en-US" sz="1200" dirty="0"/>
              <a:t>: The crab and charm of all the different neighborhoods</a:t>
            </a:r>
            <a:r>
              <a:rPr lang="en-US" sz="1000" dirty="0"/>
              <a:t> </a:t>
            </a:r>
          </a:p>
          <a:p>
            <a:pPr algn="ctr"/>
            <a:r>
              <a:rPr lang="en-US" sz="1200" i="1" dirty="0"/>
              <a:t>She/Her</a:t>
            </a:r>
          </a:p>
        </p:txBody>
      </p:sp>
      <p:pic>
        <p:nvPicPr>
          <p:cNvPr id="13" name="Picture 12"/>
          <p:cNvPicPr>
            <a:picLocks noChangeAspect="1"/>
          </p:cNvPicPr>
          <p:nvPr/>
        </p:nvPicPr>
        <p:blipFill>
          <a:blip r:embed="rId2"/>
          <a:stretch>
            <a:fillRect/>
          </a:stretch>
        </p:blipFill>
        <p:spPr>
          <a:xfrm>
            <a:off x="3799348" y="951816"/>
            <a:ext cx="1580767" cy="1535485"/>
          </a:xfrm>
          <a:prstGeom prst="rect">
            <a:avLst/>
          </a:prstGeom>
          <a:ln>
            <a:solidFill>
              <a:schemeClr val="tx1"/>
            </a:solidFill>
          </a:ln>
        </p:spPr>
      </p:pic>
      <p:sp>
        <p:nvSpPr>
          <p:cNvPr id="9" name="TextBox 8">
            <a:extLst>
              <a:ext uri="{FF2B5EF4-FFF2-40B4-BE49-F238E27FC236}">
                <a16:creationId xmlns:a16="http://schemas.microsoft.com/office/drawing/2014/main" id="{11956503-C4A2-4216-B257-B073E3C17FD5}"/>
              </a:ext>
            </a:extLst>
          </p:cNvPr>
          <p:cNvSpPr txBox="1"/>
          <p:nvPr/>
        </p:nvSpPr>
        <p:spPr>
          <a:xfrm>
            <a:off x="6563843" y="2437734"/>
            <a:ext cx="2215516" cy="3831818"/>
          </a:xfrm>
          <a:prstGeom prst="rect">
            <a:avLst/>
          </a:prstGeom>
          <a:noFill/>
          <a:ln>
            <a:solidFill>
              <a:schemeClr val="tx1"/>
            </a:solidFill>
          </a:ln>
        </p:spPr>
        <p:txBody>
          <a:bodyPr wrap="square" lIns="91440" tIns="45720" rIns="91440" bIns="45720" rtlCol="0" anchor="t">
            <a:spAutoFit/>
          </a:bodyPr>
          <a:lstStyle/>
          <a:p>
            <a:r>
              <a:rPr lang="en-US" sz="900" b="1" dirty="0"/>
              <a:t>Hometown</a:t>
            </a:r>
            <a:r>
              <a:rPr lang="en-US" sz="900" dirty="0"/>
              <a:t>: Wellesley MA</a:t>
            </a:r>
          </a:p>
          <a:p>
            <a:r>
              <a:rPr lang="en-US" sz="900" b="1" dirty="0"/>
              <a:t>Medical School:</a:t>
            </a:r>
            <a:r>
              <a:rPr lang="en-US" sz="900" dirty="0"/>
              <a:t> Zucker School of Medicine and Hofstra/Northwell</a:t>
            </a:r>
            <a:br>
              <a:rPr lang="en-US" sz="900" dirty="0"/>
            </a:br>
            <a:r>
              <a:rPr lang="en-US" sz="900" b="1" dirty="0"/>
              <a:t>For Fun I: </a:t>
            </a:r>
            <a:r>
              <a:rPr lang="en-US" sz="900" dirty="0"/>
              <a:t>I enjoy walking to new places, working out, peanut butter, and cooking. Big fan of dogs. I picked up drawing with charcoal in undergrad at Union College, it has been a mix of a relaxing (sometimes a novel source of stress).</a:t>
            </a:r>
            <a:br>
              <a:rPr lang="en-US" sz="900" dirty="0"/>
            </a:br>
            <a:r>
              <a:rPr lang="en-US" sz="900" b="1" dirty="0"/>
              <a:t>Why did you choose Hopkins? </a:t>
            </a:r>
            <a:r>
              <a:rPr lang="en-US" sz="900" dirty="0"/>
              <a:t>I am in the Combined Pediatrics-Anesthesiology Residency Track, and the established culture of cooperative/interdisciplinary training at Hopkins allowed me to pursue my interest in pediatrics as well as anesthesia in parallel. </a:t>
            </a:r>
            <a:br>
              <a:rPr lang="en-US" sz="900" dirty="0"/>
            </a:br>
            <a:r>
              <a:rPr lang="en-US" sz="900" b="1" dirty="0"/>
              <a:t>What excites you most about living in Baltimore? </a:t>
            </a:r>
            <a:r>
              <a:rPr lang="en-US" sz="900" dirty="0"/>
              <a:t>I am living in the inner harbor area and have found it to be a very lively and fun area to explore. Since arriving I started hiking in some of the surrounding areas. I have only great things about the food scene here and once restaurants open up again, I am looking forward to trying places out! </a:t>
            </a:r>
          </a:p>
          <a:p>
            <a:pPr algn="ctr"/>
            <a:r>
              <a:rPr lang="en-US" sz="900" i="1" dirty="0"/>
              <a:t>He/Him</a:t>
            </a:r>
          </a:p>
        </p:txBody>
      </p:sp>
      <p:pic>
        <p:nvPicPr>
          <p:cNvPr id="15" name="Picture 14">
            <a:extLst>
              <a:ext uri="{FF2B5EF4-FFF2-40B4-BE49-F238E27FC236}">
                <a16:creationId xmlns:a16="http://schemas.microsoft.com/office/drawing/2014/main" id="{670568FD-892D-4A58-B54D-D6CC7347DAEF}"/>
              </a:ext>
            </a:extLst>
          </p:cNvPr>
          <p:cNvPicPr>
            <a:picLocks noChangeAspect="1"/>
          </p:cNvPicPr>
          <p:nvPr/>
        </p:nvPicPr>
        <p:blipFill>
          <a:blip r:embed="rId3"/>
          <a:stretch>
            <a:fillRect/>
          </a:stretch>
        </p:blipFill>
        <p:spPr>
          <a:xfrm>
            <a:off x="6888909" y="920932"/>
            <a:ext cx="1580767" cy="1471459"/>
          </a:xfrm>
          <a:prstGeom prst="rect">
            <a:avLst/>
          </a:prstGeom>
          <a:ln>
            <a:solidFill>
              <a:schemeClr val="tx1"/>
            </a:solidFill>
          </a:ln>
        </p:spPr>
      </p:pic>
      <p:sp>
        <p:nvSpPr>
          <p:cNvPr id="16" name="Rectangle 15">
            <a:extLst>
              <a:ext uri="{FF2B5EF4-FFF2-40B4-BE49-F238E27FC236}">
                <a16:creationId xmlns:a16="http://schemas.microsoft.com/office/drawing/2014/main" id="{AB9135F3-1C42-4473-8C2F-5F2406551381}"/>
              </a:ext>
            </a:extLst>
          </p:cNvPr>
          <p:cNvSpPr/>
          <p:nvPr/>
        </p:nvSpPr>
        <p:spPr>
          <a:xfrm rot="20340000">
            <a:off x="753987" y="514388"/>
            <a:ext cx="1499753" cy="813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4thYear Peds-  </a:t>
            </a:r>
            <a:r>
              <a:rPr lang="en-US" dirty="0" err="1"/>
              <a:t>Anes</a:t>
            </a:r>
            <a:r>
              <a:rPr lang="en-US" dirty="0"/>
              <a:t> Residents</a:t>
            </a:r>
          </a:p>
        </p:txBody>
      </p:sp>
    </p:spTree>
    <p:extLst>
      <p:ext uri="{BB962C8B-B14F-4D97-AF65-F5344CB8AC3E}">
        <p14:creationId xmlns:p14="http://schemas.microsoft.com/office/powerpoint/2010/main" val="153915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77557283"/>
              </p:ext>
            </p:extLst>
          </p:nvPr>
        </p:nvGraphicFramePr>
        <p:xfrm>
          <a:off x="3012659" y="329045"/>
          <a:ext cx="6166682" cy="6052704"/>
        </p:xfrm>
        <a:graphic>
          <a:graphicData uri="http://schemas.openxmlformats.org/drawingml/2006/table">
            <a:tbl>
              <a:tblPr firstRow="1" bandRow="1">
                <a:tableStyleId>{5C22544A-7EE6-4342-B048-85BDC9FD1C3A}</a:tableStyleId>
              </a:tblPr>
              <a:tblGrid>
                <a:gridCol w="3083341">
                  <a:extLst>
                    <a:ext uri="{9D8B030D-6E8A-4147-A177-3AD203B41FA5}">
                      <a16:colId xmlns:a16="http://schemas.microsoft.com/office/drawing/2014/main" val="4095973248"/>
                    </a:ext>
                  </a:extLst>
                </a:gridCol>
                <a:gridCol w="3083341">
                  <a:extLst>
                    <a:ext uri="{9D8B030D-6E8A-4147-A177-3AD203B41FA5}">
                      <a16:colId xmlns:a16="http://schemas.microsoft.com/office/drawing/2014/main" val="1814390980"/>
                    </a:ext>
                  </a:extLst>
                </a:gridCol>
              </a:tblGrid>
              <a:tr h="6052704">
                <a:tc>
                  <a:txBody>
                    <a:bodyPr/>
                    <a:lstStyle/>
                    <a:p>
                      <a:pPr algn="ctr"/>
                      <a:r>
                        <a:rPr lang="en-US" sz="1600" u="sng" dirty="0">
                          <a:solidFill>
                            <a:schemeClr val="tx1"/>
                          </a:solidFill>
                        </a:rPr>
                        <a:t>Ian Drummond</a:t>
                      </a:r>
                    </a:p>
                    <a:p>
                      <a:pPr algn="ctr"/>
                      <a:r>
                        <a:rPr lang="en-US" sz="1600" u="sng" dirty="0">
                          <a:solidFill>
                            <a:schemeClr val="tx1"/>
                          </a:solidFill>
                        </a:rPr>
                        <a:t>M.D., M.B.A.</a:t>
                      </a:r>
                      <a:endParaRPr lang="en-US" sz="1100" u="sng" dirty="0">
                        <a:solidFill>
                          <a:schemeClr val="tx1"/>
                        </a:solidFill>
                      </a:endParaRPr>
                    </a:p>
                  </a:txBody>
                  <a:tcPr>
                    <a:solidFill>
                      <a:schemeClr val="accent1">
                        <a:lumMod val="40000"/>
                        <a:lumOff val="60000"/>
                      </a:schemeClr>
                    </a:solidFill>
                  </a:tcPr>
                </a:tc>
                <a:tc>
                  <a:txBody>
                    <a:bodyPr/>
                    <a:lstStyle/>
                    <a:p>
                      <a:pPr algn="ctr"/>
                      <a:r>
                        <a:rPr lang="en-US" sz="1600" u="sng" dirty="0">
                          <a:solidFill>
                            <a:schemeClr val="tx1"/>
                          </a:solidFill>
                        </a:rPr>
                        <a:t>Kristen Penberthy</a:t>
                      </a:r>
                    </a:p>
                    <a:p>
                      <a:pPr algn="ctr"/>
                      <a:r>
                        <a:rPr lang="en-US" sz="1600" u="sng" dirty="0">
                          <a:solidFill>
                            <a:schemeClr val="tx1"/>
                          </a:solidFill>
                        </a:rPr>
                        <a:t>M.D., Ph.D.</a:t>
                      </a:r>
                    </a:p>
                  </a:txBody>
                  <a:tcPr>
                    <a:solidFill>
                      <a:schemeClr val="accent1">
                        <a:lumMod val="40000"/>
                        <a:lumOff val="60000"/>
                      </a:schemeClr>
                    </a:solidFill>
                  </a:tcPr>
                </a:tc>
                <a:extLst>
                  <a:ext uri="{0D108BD9-81ED-4DB2-BD59-A6C34878D82A}">
                    <a16:rowId xmlns:a16="http://schemas.microsoft.com/office/drawing/2014/main" val="3695391346"/>
                  </a:ext>
                </a:extLst>
              </a:tr>
            </a:tbl>
          </a:graphicData>
        </a:graphic>
      </p:graphicFrame>
      <p:sp>
        <p:nvSpPr>
          <p:cNvPr id="11" name="TextBox 10"/>
          <p:cNvSpPr txBox="1"/>
          <p:nvPr/>
        </p:nvSpPr>
        <p:spPr>
          <a:xfrm>
            <a:off x="3473042" y="2512469"/>
            <a:ext cx="2417601" cy="3631763"/>
          </a:xfrm>
          <a:prstGeom prst="rect">
            <a:avLst/>
          </a:prstGeom>
          <a:noFill/>
          <a:ln>
            <a:solidFill>
              <a:schemeClr val="tx1"/>
            </a:solidFill>
          </a:ln>
        </p:spPr>
        <p:txBody>
          <a:bodyPr wrap="square" rtlCol="0">
            <a:spAutoFit/>
          </a:bodyPr>
          <a:lstStyle/>
          <a:p>
            <a:r>
              <a:rPr lang="en-US" sz="1000" b="1" dirty="0"/>
              <a:t>Hometown: </a:t>
            </a:r>
            <a:r>
              <a:rPr lang="en-US" sz="1000" dirty="0"/>
              <a:t>Del Mar, CA</a:t>
            </a:r>
          </a:p>
          <a:p>
            <a:r>
              <a:rPr lang="en-US" sz="1000" b="1" dirty="0"/>
              <a:t>Medical School: </a:t>
            </a:r>
            <a:r>
              <a:rPr lang="en-US" sz="1000" dirty="0"/>
              <a:t>Case Western Reserve</a:t>
            </a:r>
          </a:p>
          <a:p>
            <a:r>
              <a:rPr lang="en-US" sz="1000" b="1" dirty="0"/>
              <a:t>For Fun: </a:t>
            </a:r>
            <a:r>
              <a:rPr lang="en-US" sz="1000" dirty="0"/>
              <a:t>Play ice hockey. Think about what to make in my crockpot next week.</a:t>
            </a:r>
          </a:p>
          <a:p>
            <a:r>
              <a:rPr lang="en-US" sz="1000" b="1" dirty="0"/>
              <a:t>Favorite thing about Baltimore: </a:t>
            </a:r>
            <a:r>
              <a:rPr lang="en-US" sz="1000" dirty="0"/>
              <a:t>I like how Baltimore is overlooked by most people. Keeps the hidden gem hidden, and the rent down, baby.</a:t>
            </a:r>
          </a:p>
          <a:p>
            <a:r>
              <a:rPr lang="en-US" sz="1000" b="1" dirty="0"/>
              <a:t>What do you like most about our residency program : </a:t>
            </a:r>
            <a:r>
              <a:rPr lang="en-US" sz="1000" dirty="0"/>
              <a:t>By and large, the residents and attendings are kind and patient people. The residency is associated with a med school and university that’ve got it going on (amenities, research, opportunities to collaborate with the other professional and graduate schools). The Bloomberg Children’s Center is a newer building with wide hallways and lots of windows.</a:t>
            </a:r>
          </a:p>
          <a:p>
            <a:r>
              <a:rPr lang="en-US" sz="1000" dirty="0"/>
              <a:t>Call me superficial, but honestly its</a:t>
            </a:r>
          </a:p>
          <a:p>
            <a:r>
              <a:rPr lang="en-US" sz="1000" dirty="0"/>
              <a:t>awesome.</a:t>
            </a:r>
          </a:p>
          <a:p>
            <a:r>
              <a:rPr lang="en-US" sz="1000" b="1" dirty="0"/>
              <a:t>Ask me about...</a:t>
            </a:r>
            <a:r>
              <a:rPr lang="en-US" sz="1000" dirty="0"/>
              <a:t>the Pediatrics</a:t>
            </a:r>
          </a:p>
          <a:p>
            <a:r>
              <a:rPr lang="en-US" sz="1000" dirty="0"/>
              <a:t>Anesthesia Program!</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rcRect/>
          <a:stretch/>
        </p:blipFill>
        <p:spPr>
          <a:xfrm>
            <a:off x="4052312" y="951816"/>
            <a:ext cx="1074839" cy="1535485"/>
          </a:xfrm>
          <a:prstGeom prst="rect">
            <a:avLst/>
          </a:prstGeom>
          <a:ln>
            <a:solidFill>
              <a:schemeClr val="tx1"/>
            </a:solidFill>
          </a:ln>
        </p:spPr>
      </p:pic>
      <p:sp>
        <p:nvSpPr>
          <p:cNvPr id="9" name="TextBox 8">
            <a:extLst>
              <a:ext uri="{FF2B5EF4-FFF2-40B4-BE49-F238E27FC236}">
                <a16:creationId xmlns:a16="http://schemas.microsoft.com/office/drawing/2014/main" id="{11956503-C4A2-4216-B257-B073E3C17FD5}"/>
              </a:ext>
            </a:extLst>
          </p:cNvPr>
          <p:cNvSpPr txBox="1"/>
          <p:nvPr/>
        </p:nvSpPr>
        <p:spPr>
          <a:xfrm>
            <a:off x="6563843" y="2437734"/>
            <a:ext cx="2215516" cy="3416320"/>
          </a:xfrm>
          <a:prstGeom prst="rect">
            <a:avLst/>
          </a:prstGeom>
          <a:noFill/>
          <a:ln>
            <a:solidFill>
              <a:schemeClr val="tx1"/>
            </a:solidFill>
          </a:ln>
        </p:spPr>
        <p:txBody>
          <a:bodyPr wrap="square" lIns="91440" tIns="45720" rIns="91440" bIns="45720" rtlCol="0" anchor="t">
            <a:spAutoFit/>
          </a:bodyPr>
          <a:lstStyle/>
          <a:p>
            <a:r>
              <a:rPr lang="en-US" sz="900" b="1" i="0" u="none" strike="noStrike" baseline="0" dirty="0">
                <a:latin typeface="Gill Sans MT" panose="020B0502020104020203" pitchFamily="34" charset="0"/>
              </a:rPr>
              <a:t>Hometown</a:t>
            </a:r>
            <a:r>
              <a:rPr lang="en-US" sz="900" b="0" i="0" u="none" strike="noStrike" baseline="0" dirty="0">
                <a:latin typeface="Gill Sans MT" panose="020B0502020104020203" pitchFamily="34" charset="0"/>
              </a:rPr>
              <a:t>: Pelham, NY</a:t>
            </a:r>
          </a:p>
          <a:p>
            <a:r>
              <a:rPr lang="en-US" sz="900" b="1" i="0" u="none" strike="noStrike" baseline="0" dirty="0">
                <a:latin typeface="Gill Sans MT" panose="020B0502020104020203" pitchFamily="34" charset="0"/>
              </a:rPr>
              <a:t>Medical School</a:t>
            </a:r>
            <a:r>
              <a:rPr lang="en-US" sz="900" b="0" i="0" u="none" strike="noStrike" baseline="0" dirty="0">
                <a:latin typeface="Gill Sans MT" panose="020B0502020104020203" pitchFamily="34" charset="0"/>
              </a:rPr>
              <a:t>: University of Virginia</a:t>
            </a:r>
          </a:p>
          <a:p>
            <a:r>
              <a:rPr lang="en-US" sz="900" b="1" i="0" u="none" strike="noStrike" baseline="0" dirty="0">
                <a:latin typeface="Gill Sans MT" panose="020B0502020104020203" pitchFamily="34" charset="0"/>
              </a:rPr>
              <a:t>For Fun I: </a:t>
            </a:r>
            <a:r>
              <a:rPr lang="en-US" sz="900" b="0" i="0" u="none" strike="noStrike" baseline="0" dirty="0">
                <a:latin typeface="Gill Sans MT" panose="020B0502020104020203" pitchFamily="34" charset="0"/>
              </a:rPr>
              <a:t>enjoy spending time with my dog, Ozzie in Patterson Park, exploring the Baltimore restaurants and bars and doing aerial silks and yoga.</a:t>
            </a:r>
          </a:p>
          <a:p>
            <a:r>
              <a:rPr lang="en-US" sz="900" b="1" i="0" u="none" strike="noStrike" baseline="0" dirty="0">
                <a:latin typeface="Gill Sans MT" panose="020B0502020104020203" pitchFamily="34" charset="0"/>
              </a:rPr>
              <a:t>Favorite thing about </a:t>
            </a:r>
            <a:r>
              <a:rPr lang="en-US" sz="900" b="1" i="0" u="none" strike="noStrike" baseline="0" dirty="0" err="1">
                <a:latin typeface="Gill Sans MT" panose="020B0502020104020203" pitchFamily="34" charset="0"/>
              </a:rPr>
              <a:t>Baltimore:</a:t>
            </a:r>
            <a:r>
              <a:rPr lang="en-US" sz="900" b="0" i="0" u="none" strike="noStrike" baseline="0" dirty="0" err="1">
                <a:latin typeface="Gill Sans MT" panose="020B0502020104020203" pitchFamily="34" charset="0"/>
              </a:rPr>
              <a:t>I</a:t>
            </a:r>
            <a:r>
              <a:rPr lang="en-US" sz="900" b="0" i="0" u="none" strike="noStrike" baseline="0" dirty="0">
                <a:latin typeface="Gill Sans MT" panose="020B0502020104020203" pitchFamily="34" charset="0"/>
              </a:rPr>
              <a:t> love Patterson Park and how you can forget that you're in a city while you're there. I also love how there are many small neighborhoods within Baltimore, some only spanning a few blocks, and yet they all have unique personalities that you can appreciate while walking through the city.</a:t>
            </a:r>
          </a:p>
          <a:p>
            <a:r>
              <a:rPr lang="en-US" sz="900" b="1" i="0" u="none" strike="noStrike" baseline="0" dirty="0">
                <a:latin typeface="Gill Sans MT" panose="020B0502020104020203" pitchFamily="34" charset="0"/>
              </a:rPr>
              <a:t>What do you like most about our residency program: </a:t>
            </a:r>
            <a:endParaRPr lang="en-US" sz="900" b="0" i="0" u="none" strike="noStrike" baseline="0" dirty="0">
              <a:latin typeface="Gill Sans MT" panose="020B0502020104020203" pitchFamily="34" charset="0"/>
            </a:endParaRPr>
          </a:p>
          <a:p>
            <a:r>
              <a:rPr lang="en-US" sz="900" b="0" i="0" u="none" strike="noStrike" baseline="0" dirty="0">
                <a:latin typeface="Gill Sans MT" panose="020B0502020104020203" pitchFamily="34" charset="0"/>
              </a:rPr>
              <a:t>The people here are what make this program fantastic. I love my class and spending time with them. Everyone looks out for one another and value each other for the things they bring to the program. My co-residents make the difficult days of residency manageable and the good days </a:t>
            </a:r>
            <a:r>
              <a:rPr lang="en-US" sz="900" b="0" i="0" u="none" strike="noStrike" baseline="0">
                <a:latin typeface="Gill Sans MT" panose="020B0502020104020203" pitchFamily="34" charset="0"/>
              </a:rPr>
              <a:t>excellent.</a:t>
            </a:r>
            <a:endParaRPr lang="en-US" sz="900" b="0" i="0" u="none" strike="noStrike" baseline="0" dirty="0">
              <a:latin typeface="Gill Sans MT" panose="020B0502020104020203" pitchFamily="34" charset="0"/>
            </a:endParaRPr>
          </a:p>
        </p:txBody>
      </p:sp>
      <p:pic>
        <p:nvPicPr>
          <p:cNvPr id="15" name="Picture 14">
            <a:extLst>
              <a:ext uri="{FF2B5EF4-FFF2-40B4-BE49-F238E27FC236}">
                <a16:creationId xmlns:a16="http://schemas.microsoft.com/office/drawing/2014/main" id="{670568FD-892D-4A58-B54D-D6CC7347DA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164057" y="920932"/>
            <a:ext cx="1030471" cy="1471459"/>
          </a:xfrm>
          <a:prstGeom prst="rect">
            <a:avLst/>
          </a:prstGeom>
          <a:ln>
            <a:solidFill>
              <a:schemeClr val="tx1"/>
            </a:solidFill>
          </a:ln>
        </p:spPr>
      </p:pic>
      <p:sp>
        <p:nvSpPr>
          <p:cNvPr id="7" name="Rectangle 6">
            <a:extLst>
              <a:ext uri="{FF2B5EF4-FFF2-40B4-BE49-F238E27FC236}">
                <a16:creationId xmlns:a16="http://schemas.microsoft.com/office/drawing/2014/main" id="{42CC41F4-A447-4932-B8DC-C6404A0EFADC}"/>
              </a:ext>
            </a:extLst>
          </p:cNvPr>
          <p:cNvSpPr/>
          <p:nvPr/>
        </p:nvSpPr>
        <p:spPr>
          <a:xfrm rot="20340000">
            <a:off x="753987" y="514388"/>
            <a:ext cx="1499753" cy="813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5thYear Peds-  </a:t>
            </a:r>
            <a:r>
              <a:rPr lang="en-US" dirty="0" err="1"/>
              <a:t>Anes</a:t>
            </a:r>
            <a:r>
              <a:rPr lang="en-US" dirty="0"/>
              <a:t> Residents</a:t>
            </a:r>
          </a:p>
        </p:txBody>
      </p:sp>
    </p:spTree>
    <p:extLst>
      <p:ext uri="{BB962C8B-B14F-4D97-AF65-F5344CB8AC3E}">
        <p14:creationId xmlns:p14="http://schemas.microsoft.com/office/powerpoint/2010/main" val="497126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870" y="396931"/>
            <a:ext cx="6697287" cy="502296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62395">
            <a:off x="6492242" y="3025993"/>
            <a:ext cx="4942511" cy="3289923"/>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746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02027641"/>
              </p:ext>
            </p:extLst>
          </p:nvPr>
        </p:nvGraphicFramePr>
        <p:xfrm>
          <a:off x="872836" y="232756"/>
          <a:ext cx="10781607" cy="6342612"/>
        </p:xfrm>
        <a:graphic>
          <a:graphicData uri="http://schemas.openxmlformats.org/drawingml/2006/table">
            <a:tbl>
              <a:tblPr firstRow="1" bandRow="1">
                <a:tableStyleId>{5C22544A-7EE6-4342-B048-85BDC9FD1C3A}</a:tableStyleId>
              </a:tblPr>
              <a:tblGrid>
                <a:gridCol w="2499104">
                  <a:extLst>
                    <a:ext uri="{9D8B030D-6E8A-4147-A177-3AD203B41FA5}">
                      <a16:colId xmlns:a16="http://schemas.microsoft.com/office/drawing/2014/main" val="548534535"/>
                    </a:ext>
                  </a:extLst>
                </a:gridCol>
                <a:gridCol w="3070424">
                  <a:extLst>
                    <a:ext uri="{9D8B030D-6E8A-4147-A177-3AD203B41FA5}">
                      <a16:colId xmlns:a16="http://schemas.microsoft.com/office/drawing/2014/main" val="2542149412"/>
                    </a:ext>
                  </a:extLst>
                </a:gridCol>
                <a:gridCol w="2516677">
                  <a:extLst>
                    <a:ext uri="{9D8B030D-6E8A-4147-A177-3AD203B41FA5}">
                      <a16:colId xmlns:a16="http://schemas.microsoft.com/office/drawing/2014/main" val="1833744703"/>
                    </a:ext>
                  </a:extLst>
                </a:gridCol>
                <a:gridCol w="2695402">
                  <a:extLst>
                    <a:ext uri="{9D8B030D-6E8A-4147-A177-3AD203B41FA5}">
                      <a16:colId xmlns:a16="http://schemas.microsoft.com/office/drawing/2014/main" val="3343335556"/>
                    </a:ext>
                  </a:extLst>
                </a:gridCol>
              </a:tblGrid>
              <a:tr h="6342612">
                <a:tc>
                  <a:txBody>
                    <a:bodyPr/>
                    <a:lstStyle/>
                    <a:p>
                      <a:pPr algn="ctr"/>
                      <a:r>
                        <a:rPr lang="en-US" u="sng" baseline="0" dirty="0">
                          <a:solidFill>
                            <a:schemeClr val="tx1"/>
                          </a:solidFill>
                        </a:rPr>
                        <a:t>Saher Ali</a:t>
                      </a:r>
                    </a:p>
                    <a:p>
                      <a:pPr algn="ctr"/>
                      <a:r>
                        <a:rPr lang="en-US" sz="1200" u="sng" dirty="0">
                          <a:solidFill>
                            <a:schemeClr val="tx1"/>
                          </a:solidFill>
                        </a:rPr>
                        <a:t>M.D.,</a:t>
                      </a:r>
                      <a:r>
                        <a:rPr lang="en-US" sz="1200" u="sng" baseline="0" dirty="0">
                          <a:solidFill>
                            <a:schemeClr val="tx1"/>
                          </a:solidFill>
                        </a:rPr>
                        <a:t> M.S.</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Halei</a:t>
                      </a:r>
                      <a:r>
                        <a:rPr lang="en-US" u="sng" baseline="0" dirty="0">
                          <a:solidFill>
                            <a:schemeClr val="tx1"/>
                          </a:solidFill>
                        </a:rPr>
                        <a:t> Benefield</a:t>
                      </a:r>
                    </a:p>
                    <a:p>
                      <a:pPr algn="ctr"/>
                      <a:r>
                        <a:rPr lang="en-US" sz="1200" u="sng" baseline="0" dirty="0">
                          <a:solidFill>
                            <a:schemeClr val="tx1"/>
                          </a:solidFill>
                        </a:rPr>
                        <a:t>M.D., Ph.D.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Anna</a:t>
                      </a:r>
                      <a:r>
                        <a:rPr lang="en-US" u="sng" baseline="0" dirty="0">
                          <a:solidFill>
                            <a:schemeClr val="tx1"/>
                          </a:solidFill>
                        </a:rPr>
                        <a:t> Bitners</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baseline="0" dirty="0">
                          <a:solidFill>
                            <a:schemeClr val="tx1"/>
                          </a:solidFill>
                        </a:rPr>
                        <a:t>Kyla Cordrey</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078944078"/>
                  </a:ext>
                </a:extLst>
              </a:tr>
            </a:tbl>
          </a:graphicData>
        </a:graphic>
      </p:graphicFrame>
      <p:sp>
        <p:nvSpPr>
          <p:cNvPr id="9" name="TextBox 8"/>
          <p:cNvSpPr txBox="1"/>
          <p:nvPr/>
        </p:nvSpPr>
        <p:spPr>
          <a:xfrm>
            <a:off x="1024454" y="2354145"/>
            <a:ext cx="2231929" cy="3600986"/>
          </a:xfrm>
          <a:prstGeom prst="rect">
            <a:avLst/>
          </a:prstGeom>
          <a:noFill/>
          <a:ln>
            <a:solidFill>
              <a:schemeClr val="tx1"/>
            </a:solidFill>
          </a:ln>
        </p:spPr>
        <p:txBody>
          <a:bodyPr wrap="square" rtlCol="0">
            <a:spAutoFit/>
          </a:bodyPr>
          <a:lstStyle/>
          <a:p>
            <a:r>
              <a:rPr lang="en-US" sz="1200" b="1" dirty="0"/>
              <a:t>Hometown: </a:t>
            </a:r>
            <a:r>
              <a:rPr lang="en-US" sz="1200" dirty="0"/>
              <a:t>Latham, MD</a:t>
            </a:r>
          </a:p>
          <a:p>
            <a:r>
              <a:rPr lang="en-US" sz="1200" b="1" dirty="0"/>
              <a:t>Medical School: </a:t>
            </a:r>
            <a:r>
              <a:rPr lang="en-US" sz="1200" dirty="0"/>
              <a:t>Penn State</a:t>
            </a:r>
          </a:p>
          <a:p>
            <a:r>
              <a:rPr lang="en-US" sz="1200" b="1" dirty="0"/>
              <a:t>For Fun I</a:t>
            </a:r>
            <a:r>
              <a:rPr lang="en-US" sz="1200" dirty="0"/>
              <a:t>: Gardening/taking care of my fruit trees, cooking, volleyball and tennis, taking naps (especially in my hammock!)</a:t>
            </a:r>
          </a:p>
          <a:p>
            <a:r>
              <a:rPr lang="en-US" sz="1200" b="1" dirty="0"/>
              <a:t>Why did I choose Hopkins: </a:t>
            </a:r>
            <a:r>
              <a:rPr lang="en-US" sz="1200" dirty="0"/>
              <a:t>Combined pediatrics-anesthesiology program, friendly and down-to-earth people, being close to my family, and the opportunities to make advocacy and service part of my training</a:t>
            </a:r>
          </a:p>
          <a:p>
            <a:r>
              <a:rPr lang="en-US" sz="1200" b="1" dirty="0"/>
              <a:t>What excites me most about Baltimore</a:t>
            </a:r>
            <a:r>
              <a:rPr lang="en-US" sz="1200" dirty="0"/>
              <a:t>: Food scene, being by the water. Being in the DMV overall - culture, community, close to everything</a:t>
            </a:r>
          </a:p>
          <a:p>
            <a:pPr algn="ctr"/>
            <a:r>
              <a:rPr lang="en-US" sz="1200" i="1" dirty="0"/>
              <a:t>She/Her</a:t>
            </a:r>
          </a:p>
        </p:txBody>
      </p:sp>
      <p:sp>
        <p:nvSpPr>
          <p:cNvPr id="10" name="TextBox 9"/>
          <p:cNvSpPr txBox="1"/>
          <p:nvPr/>
        </p:nvSpPr>
        <p:spPr>
          <a:xfrm>
            <a:off x="3475970" y="2257627"/>
            <a:ext cx="2737336" cy="4247317"/>
          </a:xfrm>
          <a:prstGeom prst="rect">
            <a:avLst/>
          </a:prstGeom>
          <a:noFill/>
          <a:ln>
            <a:solidFill>
              <a:schemeClr val="tx1"/>
            </a:solidFill>
          </a:ln>
        </p:spPr>
        <p:txBody>
          <a:bodyPr wrap="square" lIns="91440" tIns="45720" rIns="91440" bIns="45720" rtlCol="0" anchor="t">
            <a:spAutoFit/>
          </a:bodyPr>
          <a:lstStyle/>
          <a:p>
            <a:r>
              <a:rPr lang="en-US" sz="900" b="1" dirty="0"/>
              <a:t>Hometown: </a:t>
            </a:r>
            <a:r>
              <a:rPr lang="en-US" sz="900" dirty="0"/>
              <a:t>New Smyrna Beach, FL</a:t>
            </a:r>
          </a:p>
          <a:p>
            <a:r>
              <a:rPr lang="en-US" sz="900" b="1" dirty="0"/>
              <a:t>Medical School:</a:t>
            </a:r>
            <a:r>
              <a:rPr lang="en-US" sz="900" dirty="0"/>
              <a:t> University of North Carolina - Chapel Hill</a:t>
            </a:r>
          </a:p>
          <a:p>
            <a:r>
              <a:rPr lang="en-US" sz="900" b="1" dirty="0"/>
              <a:t>For Fun I:</a:t>
            </a:r>
            <a:r>
              <a:rPr lang="en-US" sz="900" dirty="0"/>
              <a:t> run, hike, read (mostly fiction and journalism), bake, and sample the Baltimore food scene with my husband</a:t>
            </a:r>
          </a:p>
          <a:p>
            <a:r>
              <a:rPr lang="en-US" sz="900" b="1" dirty="0"/>
              <a:t>Why did you choose Hopkins? </a:t>
            </a:r>
            <a:r>
              <a:rPr lang="en-US" sz="900" dirty="0"/>
              <a:t>Two of my favorite mentors from medical school were Harriet Lane alums, so I knew firsthand the caliber of pediatrician Hopkins produces. I loved how intentional the program is about educating its residents, and training residents to be educators. I was excited by the graduated autonomy throughout training, variety of electives, and ample opportunities to develop career interests outside of clinical medicine. What really sealed the deal, though, were the stellar interactions I had on interview day! The PDs, residents, and staff were all exceptionally warm and kind and I knew I was joining a family and not just a training program.    </a:t>
            </a:r>
          </a:p>
          <a:p>
            <a:r>
              <a:rPr lang="en-US" sz="900" b="1" dirty="0"/>
              <a:t>What excites you most about living in Baltimore? </a:t>
            </a:r>
            <a:r>
              <a:rPr lang="en-US" sz="900" dirty="0"/>
              <a:t>I love being able to walk everywhere! My husband and I live near Patterson Park and have easy access to the park, waterfront, and very delicious dining, not to mention I can walk to work most days. This is also my first time living outside the South and in a big city, and I was surprised at how genuinely kind everyone in Baltimore has been. I'm excited to explore this new community for the next few years!</a:t>
            </a:r>
          </a:p>
          <a:p>
            <a:pPr algn="ctr"/>
            <a:r>
              <a:rPr lang="en-US" sz="900" i="1" dirty="0"/>
              <a:t>She/Her</a:t>
            </a:r>
          </a:p>
        </p:txBody>
      </p:sp>
      <p:sp>
        <p:nvSpPr>
          <p:cNvPr id="11" name="TextBox 10"/>
          <p:cNvSpPr txBox="1"/>
          <p:nvPr/>
        </p:nvSpPr>
        <p:spPr>
          <a:xfrm>
            <a:off x="6537408" y="2354145"/>
            <a:ext cx="2310940" cy="3416320"/>
          </a:xfrm>
          <a:prstGeom prst="rect">
            <a:avLst/>
          </a:prstGeom>
          <a:noFill/>
          <a:ln>
            <a:solidFill>
              <a:schemeClr val="tx1"/>
            </a:solidFill>
          </a:ln>
        </p:spPr>
        <p:txBody>
          <a:bodyPr wrap="square" rtlCol="0">
            <a:spAutoFit/>
          </a:bodyPr>
          <a:lstStyle/>
          <a:p>
            <a:r>
              <a:rPr lang="en-US" sz="1200" b="1" dirty="0"/>
              <a:t>Hometown: </a:t>
            </a:r>
            <a:r>
              <a:rPr lang="en-US" sz="1200" dirty="0"/>
              <a:t>Seattle, WA</a:t>
            </a:r>
          </a:p>
          <a:p>
            <a:r>
              <a:rPr lang="en-US" sz="1200" b="1" dirty="0"/>
              <a:t>Medical School</a:t>
            </a:r>
            <a:r>
              <a:rPr lang="en-US" sz="1200" dirty="0"/>
              <a:t>: Albert Einstein</a:t>
            </a:r>
          </a:p>
          <a:p>
            <a:r>
              <a:rPr lang="en-US" sz="1200" b="1" dirty="0"/>
              <a:t>For Fun I: </a:t>
            </a:r>
            <a:r>
              <a:rPr lang="en-US" sz="1200" dirty="0"/>
              <a:t>cook with my significant other, explore the outdoors nearby (hiking, kayaking, etc.), and try out new restaurants.</a:t>
            </a:r>
          </a:p>
          <a:p>
            <a:r>
              <a:rPr lang="en-US" sz="1200" b="1" dirty="0"/>
              <a:t>Why did you choose Hopkins: </a:t>
            </a:r>
            <a:r>
              <a:rPr lang="en-US" sz="1200" dirty="0"/>
              <a:t>The incredible people, patient population, focus on education, impressive history, clinical exposure, and supportive leadership! </a:t>
            </a:r>
          </a:p>
          <a:p>
            <a:r>
              <a:rPr lang="en-US" sz="1200" b="1" dirty="0"/>
              <a:t>What excites you most about living in Baltimore: </a:t>
            </a:r>
            <a:r>
              <a:rPr lang="en-US" sz="1200" dirty="0"/>
              <a:t>Getting to explore a new city filled with kind people, great food, and easy access to the outdoors.</a:t>
            </a:r>
          </a:p>
          <a:p>
            <a:pPr algn="ctr"/>
            <a:r>
              <a:rPr lang="en-US" sz="1200" i="1" dirty="0"/>
              <a:t>She/Her</a:t>
            </a:r>
            <a:endParaRPr lang="en-US" sz="1000" i="1" dirty="0"/>
          </a:p>
        </p:txBody>
      </p:sp>
      <p:sp>
        <p:nvSpPr>
          <p:cNvPr id="12" name="TextBox 11"/>
          <p:cNvSpPr txBox="1"/>
          <p:nvPr/>
        </p:nvSpPr>
        <p:spPr>
          <a:xfrm>
            <a:off x="9172450" y="2380726"/>
            <a:ext cx="2302627" cy="3970318"/>
          </a:xfrm>
          <a:prstGeom prst="rect">
            <a:avLst/>
          </a:prstGeom>
          <a:noFill/>
          <a:ln>
            <a:solidFill>
              <a:schemeClr val="tx1"/>
            </a:solidFill>
          </a:ln>
        </p:spPr>
        <p:txBody>
          <a:bodyPr wrap="square" rtlCol="0">
            <a:spAutoFit/>
          </a:bodyPr>
          <a:lstStyle/>
          <a:p>
            <a:r>
              <a:rPr lang="en-US" sz="1200" b="1" dirty="0"/>
              <a:t>Hometown</a:t>
            </a:r>
            <a:r>
              <a:rPr lang="en-US" sz="1200" dirty="0"/>
              <a:t>: Summit, NJ </a:t>
            </a:r>
          </a:p>
          <a:p>
            <a:r>
              <a:rPr lang="en-US" sz="1200" b="1" dirty="0"/>
              <a:t>Medical School: </a:t>
            </a:r>
            <a:r>
              <a:rPr lang="en-US" sz="1200" dirty="0"/>
              <a:t>Johns Hopkins</a:t>
            </a:r>
          </a:p>
          <a:p>
            <a:r>
              <a:rPr lang="en-US" sz="1200" b="1" dirty="0"/>
              <a:t>For Fun I: </a:t>
            </a:r>
            <a:r>
              <a:rPr lang="en-US" sz="1200" dirty="0"/>
              <a:t>cook, run along the harbor, and play/coach field hockey. </a:t>
            </a:r>
          </a:p>
          <a:p>
            <a:r>
              <a:rPr lang="en-US" sz="1200" b="1" dirty="0"/>
              <a:t>Why did you choose Hopkins?</a:t>
            </a:r>
          </a:p>
          <a:p>
            <a:r>
              <a:rPr lang="en-US" sz="1200" dirty="0"/>
              <a:t>The emphasis on education and teaching. I loved the culture of the pediatric program here as a medical student, and I wanted to be part of a program that appreciated its residents and deeply cared for its patient population. </a:t>
            </a:r>
          </a:p>
          <a:p>
            <a:r>
              <a:rPr lang="en-US" sz="1200" b="1" dirty="0"/>
              <a:t>What excites you most about living in Baltimore?</a:t>
            </a:r>
          </a:p>
          <a:p>
            <a:r>
              <a:rPr lang="en-US" sz="1200" dirty="0" err="1"/>
              <a:t>B'more</a:t>
            </a:r>
            <a:r>
              <a:rPr lang="en-US" sz="1200" dirty="0"/>
              <a:t> Licks ice cream, </a:t>
            </a:r>
            <a:r>
              <a:rPr lang="en-US" sz="1200" dirty="0" err="1"/>
              <a:t>Hoehn's</a:t>
            </a:r>
            <a:r>
              <a:rPr lang="en-US" sz="1200" dirty="0"/>
              <a:t> donuts, and all the different neighborhoods in the city. </a:t>
            </a:r>
          </a:p>
          <a:p>
            <a:pPr algn="ctr"/>
            <a:r>
              <a:rPr lang="en-US" sz="1200" i="1" dirty="0"/>
              <a:t>She/Her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7645" y="811834"/>
            <a:ext cx="1473405" cy="1406431"/>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4833" y="789926"/>
            <a:ext cx="1466274" cy="1399626"/>
          </a:xfrm>
          <a:prstGeom prst="rect">
            <a:avLst/>
          </a:prstGeom>
          <a:ln>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9974" y="811834"/>
            <a:ext cx="1465808" cy="1399181"/>
          </a:xfrm>
          <a:prstGeom prst="rect">
            <a:avLst/>
          </a:prstGeom>
          <a:ln>
            <a:solidFill>
              <a:schemeClr val="tx1"/>
            </a:solidFill>
          </a:ln>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r="1607" b="33330"/>
          <a:stretch/>
        </p:blipFill>
        <p:spPr>
          <a:xfrm>
            <a:off x="9590031" y="766112"/>
            <a:ext cx="1467466" cy="1491515"/>
          </a:xfrm>
          <a:prstGeom prst="rect">
            <a:avLst/>
          </a:prstGeom>
          <a:ln>
            <a:solidFill>
              <a:schemeClr val="tx1"/>
            </a:solidFill>
          </a:ln>
        </p:spPr>
      </p:pic>
    </p:spTree>
    <p:extLst>
      <p:ext uri="{BB962C8B-B14F-4D97-AF65-F5344CB8AC3E}">
        <p14:creationId xmlns:p14="http://schemas.microsoft.com/office/powerpoint/2010/main" val="31477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71512968"/>
              </p:ext>
            </p:extLst>
          </p:nvPr>
        </p:nvGraphicFramePr>
        <p:xfrm>
          <a:off x="1479665" y="332509"/>
          <a:ext cx="9892148" cy="6360522"/>
        </p:xfrm>
        <a:graphic>
          <a:graphicData uri="http://schemas.openxmlformats.org/drawingml/2006/table">
            <a:tbl>
              <a:tblPr firstRow="1" bandRow="1">
                <a:tableStyleId>{5C22544A-7EE6-4342-B048-85BDC9FD1C3A}</a:tableStyleId>
              </a:tblPr>
              <a:tblGrid>
                <a:gridCol w="2473037">
                  <a:extLst>
                    <a:ext uri="{9D8B030D-6E8A-4147-A177-3AD203B41FA5}">
                      <a16:colId xmlns:a16="http://schemas.microsoft.com/office/drawing/2014/main" val="581946562"/>
                    </a:ext>
                  </a:extLst>
                </a:gridCol>
                <a:gridCol w="2473037">
                  <a:extLst>
                    <a:ext uri="{9D8B030D-6E8A-4147-A177-3AD203B41FA5}">
                      <a16:colId xmlns:a16="http://schemas.microsoft.com/office/drawing/2014/main" val="2776494075"/>
                    </a:ext>
                  </a:extLst>
                </a:gridCol>
                <a:gridCol w="2473037">
                  <a:extLst>
                    <a:ext uri="{9D8B030D-6E8A-4147-A177-3AD203B41FA5}">
                      <a16:colId xmlns:a16="http://schemas.microsoft.com/office/drawing/2014/main" val="4095973248"/>
                    </a:ext>
                  </a:extLst>
                </a:gridCol>
                <a:gridCol w="2473037">
                  <a:extLst>
                    <a:ext uri="{9D8B030D-6E8A-4147-A177-3AD203B41FA5}">
                      <a16:colId xmlns:a16="http://schemas.microsoft.com/office/drawing/2014/main" val="1814390980"/>
                    </a:ext>
                  </a:extLst>
                </a:gridCol>
              </a:tblGrid>
              <a:tr h="6360522">
                <a:tc>
                  <a:txBody>
                    <a:bodyPr/>
                    <a:lstStyle/>
                    <a:p>
                      <a:pPr algn="ctr"/>
                      <a:r>
                        <a:rPr lang="en-US" u="sng" dirty="0">
                          <a:solidFill>
                            <a:schemeClr val="tx1"/>
                          </a:solidFill>
                        </a:rPr>
                        <a:t>Rachel</a:t>
                      </a:r>
                      <a:r>
                        <a:rPr lang="en-US" u="sng" baseline="0" dirty="0">
                          <a:solidFill>
                            <a:schemeClr val="tx1"/>
                          </a:solidFill>
                        </a:rPr>
                        <a:t> Darko</a:t>
                      </a:r>
                    </a:p>
                    <a:p>
                      <a:pPr algn="ctr"/>
                      <a:r>
                        <a:rPr lang="en-US" sz="1200" u="sng" baseline="0" dirty="0">
                          <a:solidFill>
                            <a:schemeClr val="tx1"/>
                          </a:solidFill>
                        </a:rPr>
                        <a:t>M.D.</a:t>
                      </a:r>
                    </a:p>
                    <a:p>
                      <a:pPr algn="ctr"/>
                      <a:endParaRPr lang="en-US"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Becca</a:t>
                      </a:r>
                      <a:r>
                        <a:rPr lang="en-US" u="sng" baseline="0" dirty="0">
                          <a:solidFill>
                            <a:schemeClr val="tx1"/>
                          </a:solidFill>
                        </a:rPr>
                        <a:t> Dryer</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Tolulope</a:t>
                      </a:r>
                      <a:r>
                        <a:rPr lang="en-US" u="sng" baseline="0" dirty="0">
                          <a:solidFill>
                            <a:schemeClr val="tx1"/>
                          </a:solidFill>
                        </a:rPr>
                        <a:t> Fatola</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Devki</a:t>
                      </a:r>
                      <a:r>
                        <a:rPr lang="en-US" u="sng" baseline="0" dirty="0">
                          <a:solidFill>
                            <a:schemeClr val="tx1"/>
                          </a:solidFill>
                        </a:rPr>
                        <a:t> Gami</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695391346"/>
                  </a:ext>
                </a:extLst>
              </a:tr>
            </a:tbl>
          </a:graphicData>
        </a:graphic>
      </p:graphicFrame>
      <p:sp>
        <p:nvSpPr>
          <p:cNvPr id="9" name="TextBox 8"/>
          <p:cNvSpPr txBox="1"/>
          <p:nvPr/>
        </p:nvSpPr>
        <p:spPr>
          <a:xfrm>
            <a:off x="1605658" y="2438485"/>
            <a:ext cx="2271675" cy="3477875"/>
          </a:xfrm>
          <a:prstGeom prst="rect">
            <a:avLst/>
          </a:prstGeom>
          <a:noFill/>
          <a:ln>
            <a:solidFill>
              <a:schemeClr val="tx1"/>
            </a:solidFill>
          </a:ln>
        </p:spPr>
        <p:txBody>
          <a:bodyPr wrap="square" rtlCol="0">
            <a:spAutoFit/>
          </a:bodyPr>
          <a:lstStyle/>
          <a:p>
            <a:r>
              <a:rPr lang="en-US" sz="1000" b="1" dirty="0"/>
              <a:t>Hometown</a:t>
            </a:r>
            <a:r>
              <a:rPr lang="en-US" sz="1000" dirty="0"/>
              <a:t>: Silver Spring, MD</a:t>
            </a:r>
          </a:p>
          <a:p>
            <a:r>
              <a:rPr lang="en-US" sz="1000" b="1" dirty="0"/>
              <a:t>Medical School: </a:t>
            </a:r>
            <a:r>
              <a:rPr lang="en-US" sz="1000" dirty="0" err="1"/>
              <a:t>Meharry</a:t>
            </a:r>
            <a:r>
              <a:rPr lang="en-US" sz="1000" dirty="0"/>
              <a:t> Medical College School of Medicine</a:t>
            </a:r>
          </a:p>
          <a:p>
            <a:r>
              <a:rPr lang="en-US" sz="1000" b="1" dirty="0"/>
              <a:t>For fun I: </a:t>
            </a:r>
            <a:r>
              <a:rPr lang="en-US" sz="1000" dirty="0"/>
              <a:t>watch reality TV, listen to podcasts, do yoga +/- peloton, and eat brunch! </a:t>
            </a:r>
          </a:p>
          <a:p>
            <a:r>
              <a:rPr lang="en-US" sz="1000" b="1" dirty="0"/>
              <a:t>Why did you choose Hopkins: </a:t>
            </a:r>
            <a:r>
              <a:rPr lang="en-US" sz="1000" dirty="0"/>
              <a:t>I chose Hopkins because I felt like I could be myself around everyone.  It is a truly welcoming environment full of genuinely kind-hearted and supportive people.  I don't feel afraid to hide a particular part of my personality, background, or struggles.  Here, I feel as though all parts of me are nurtured and valued. </a:t>
            </a:r>
            <a:r>
              <a:rPr lang="en-US" sz="1000" b="1" dirty="0"/>
              <a:t>What excites you most living in Baltimore</a:t>
            </a:r>
            <a:r>
              <a:rPr lang="en-US" sz="1000" dirty="0"/>
              <a:t>? In addition to being close to family and friends in the area, I LOVE seafood and am happy to get back into the food scene here with all of my new friends! </a:t>
            </a:r>
          </a:p>
          <a:p>
            <a:pPr algn="ctr"/>
            <a:r>
              <a:rPr lang="en-US" sz="1000" i="1" dirty="0"/>
              <a:t>She/Her</a:t>
            </a:r>
          </a:p>
        </p:txBody>
      </p:sp>
      <p:sp>
        <p:nvSpPr>
          <p:cNvPr id="10" name="TextBox 9"/>
          <p:cNvSpPr txBox="1"/>
          <p:nvPr/>
        </p:nvSpPr>
        <p:spPr>
          <a:xfrm>
            <a:off x="4037214" y="2438485"/>
            <a:ext cx="2275145" cy="3970318"/>
          </a:xfrm>
          <a:prstGeom prst="rect">
            <a:avLst/>
          </a:prstGeom>
          <a:noFill/>
          <a:ln>
            <a:solidFill>
              <a:schemeClr val="tx1"/>
            </a:solidFill>
          </a:ln>
        </p:spPr>
        <p:txBody>
          <a:bodyPr wrap="square" rtlCol="0">
            <a:spAutoFit/>
          </a:bodyPr>
          <a:lstStyle/>
          <a:p>
            <a:pPr lvl="0" fontAlgn="base"/>
            <a:r>
              <a:rPr lang="en-US" sz="1050" b="1" dirty="0"/>
              <a:t>Hometown: </a:t>
            </a:r>
            <a:r>
              <a:rPr lang="en-US" sz="1050" dirty="0"/>
              <a:t>Minneapolis, MN</a:t>
            </a:r>
          </a:p>
          <a:p>
            <a:pPr lvl="0" fontAlgn="base"/>
            <a:r>
              <a:rPr lang="en-US" sz="1050" b="1" dirty="0"/>
              <a:t>Medical School: </a:t>
            </a:r>
            <a:r>
              <a:rPr lang="en-US" sz="1050" dirty="0"/>
              <a:t>Emory</a:t>
            </a:r>
          </a:p>
          <a:p>
            <a:pPr lvl="0" fontAlgn="base"/>
            <a:r>
              <a:rPr lang="en-US" sz="1050" b="1" dirty="0"/>
              <a:t>For Fun I: </a:t>
            </a:r>
            <a:r>
              <a:rPr lang="en-US" sz="1050" dirty="0"/>
              <a:t>Run, read, play soccer, do literally anything outdoors!, eat a lot of ice cream, go to concerts &amp; sporting events </a:t>
            </a:r>
          </a:p>
          <a:p>
            <a:pPr lvl="0" fontAlgn="base"/>
            <a:r>
              <a:rPr lang="en-US" sz="1050" b="1" dirty="0"/>
              <a:t>Why did you choose Hopkins?: </a:t>
            </a:r>
            <a:r>
              <a:rPr lang="en-US" sz="1050" dirty="0"/>
              <a:t>I remember at the end of my (virtual) interview day feeling like I really KNEW the program and the people. I was so impressed with Hopkins' dedication to not only its patients, but also its residents. There is an emphasis on teaching by all members of the patient care team, a focus on leadership early on in residency, and endless opportunities available. </a:t>
            </a:r>
          </a:p>
          <a:p>
            <a:pPr lvl="0" fontAlgn="base"/>
            <a:r>
              <a:rPr lang="en-US" sz="1050" b="1" dirty="0"/>
              <a:t>What excites you most about living in Baltimore? </a:t>
            </a:r>
            <a:r>
              <a:rPr lang="en-US" sz="1050" dirty="0"/>
              <a:t>The food scene (everyone talks about it), judging for myself </a:t>
            </a:r>
            <a:r>
              <a:rPr lang="en-US" sz="1050" dirty="0" err="1"/>
              <a:t>Bmore's</a:t>
            </a:r>
            <a:r>
              <a:rPr lang="en-US" sz="1050" dirty="0"/>
              <a:t> best ice cream, exploring local running trails, and being on the water! </a:t>
            </a:r>
          </a:p>
          <a:p>
            <a:pPr lvl="0" algn="ctr" fontAlgn="base"/>
            <a:r>
              <a:rPr lang="en-US" sz="1050" i="1" dirty="0"/>
              <a:t>She/Her</a:t>
            </a:r>
          </a:p>
        </p:txBody>
      </p:sp>
      <p:sp>
        <p:nvSpPr>
          <p:cNvPr id="11" name="TextBox 10"/>
          <p:cNvSpPr txBox="1"/>
          <p:nvPr/>
        </p:nvSpPr>
        <p:spPr>
          <a:xfrm>
            <a:off x="6561647" y="2469262"/>
            <a:ext cx="2150976" cy="3785652"/>
          </a:xfrm>
          <a:prstGeom prst="rect">
            <a:avLst/>
          </a:prstGeom>
          <a:noFill/>
          <a:ln>
            <a:solidFill>
              <a:schemeClr val="tx1"/>
            </a:solidFill>
          </a:ln>
        </p:spPr>
        <p:txBody>
          <a:bodyPr wrap="square" rtlCol="0">
            <a:spAutoFit/>
          </a:bodyPr>
          <a:lstStyle/>
          <a:p>
            <a:r>
              <a:rPr lang="en-US" sz="1000" b="1" dirty="0"/>
              <a:t>Hometown</a:t>
            </a:r>
            <a:r>
              <a:rPr lang="en-US" sz="1000" dirty="0"/>
              <a:t>: </a:t>
            </a:r>
            <a:r>
              <a:rPr lang="en-US" sz="1000" dirty="0">
                <a:solidFill>
                  <a:srgbClr val="000000"/>
                </a:solidFill>
                <a:ea typeface="Calibri" panose="020F0502020204030204" pitchFamily="34" charset="0"/>
              </a:rPr>
              <a:t>Toronto, Canada</a:t>
            </a:r>
            <a:endParaRPr lang="en-US" sz="1000" dirty="0"/>
          </a:p>
          <a:p>
            <a:r>
              <a:rPr lang="en-US" sz="1000" b="1" dirty="0"/>
              <a:t>Medical School: </a:t>
            </a:r>
            <a:r>
              <a:rPr lang="en-US" sz="1000" dirty="0" err="1">
                <a:solidFill>
                  <a:srgbClr val="000000"/>
                </a:solidFill>
                <a:ea typeface="Calibri" panose="020F0502020204030204" pitchFamily="34" charset="0"/>
              </a:rPr>
              <a:t>Meharry</a:t>
            </a:r>
            <a:r>
              <a:rPr lang="en-US" sz="1000" dirty="0">
                <a:solidFill>
                  <a:srgbClr val="000000"/>
                </a:solidFill>
                <a:ea typeface="Calibri" panose="020F0502020204030204" pitchFamily="34" charset="0"/>
              </a:rPr>
              <a:t> Medical College School of Medicine</a:t>
            </a:r>
            <a:endParaRPr lang="en-US" sz="1000" b="1" dirty="0"/>
          </a:p>
          <a:p>
            <a:r>
              <a:rPr lang="en-US" sz="1000" b="1" dirty="0"/>
              <a:t>For fun I: </a:t>
            </a:r>
            <a:r>
              <a:rPr lang="en-US" sz="1000" dirty="0">
                <a:solidFill>
                  <a:srgbClr val="000000"/>
                </a:solidFill>
                <a:ea typeface="Calibri" panose="020F0502020204030204" pitchFamily="34" charset="0"/>
              </a:rPr>
              <a:t>Love to try new restaurants, binge-watch shows, watch hair, fashion and makeup </a:t>
            </a:r>
            <a:r>
              <a:rPr lang="en-US" sz="1000" dirty="0" err="1">
                <a:solidFill>
                  <a:srgbClr val="000000"/>
                </a:solidFill>
                <a:ea typeface="Calibri" panose="020F0502020204030204" pitchFamily="34" charset="0"/>
              </a:rPr>
              <a:t>youtubers</a:t>
            </a:r>
            <a:r>
              <a:rPr lang="en-US" sz="1000" dirty="0">
                <a:solidFill>
                  <a:srgbClr val="000000"/>
                </a:solidFill>
                <a:ea typeface="Calibri" panose="020F0502020204030204" pitchFamily="34" charset="0"/>
              </a:rPr>
              <a:t>, blog, and eat ice cream. </a:t>
            </a:r>
          </a:p>
          <a:p>
            <a:r>
              <a:rPr lang="en-US" sz="1000" b="1" dirty="0">
                <a:solidFill>
                  <a:srgbClr val="000000"/>
                </a:solidFill>
              </a:rPr>
              <a:t>Why did you choose Hopkins?</a:t>
            </a:r>
            <a:r>
              <a:rPr lang="en-US" sz="700" b="1" dirty="0">
                <a:solidFill>
                  <a:srgbClr val="000000"/>
                </a:solidFill>
              </a:rPr>
              <a:t> </a:t>
            </a:r>
            <a:r>
              <a:rPr lang="en-US" sz="1000" dirty="0"/>
              <a:t>I did an online virtual away rotation here and met a lot of faculty members, residents and got to listen in on rounds. I loved the learning environment, I felt it was very easy-going and non-confrontational. The residents here were very friendly and willing to further answer questions and would check in on me throughout the interview cycle! </a:t>
            </a:r>
          </a:p>
          <a:p>
            <a:r>
              <a:rPr lang="en-US" sz="1000" b="1" dirty="0"/>
              <a:t>What excites you most about living in Baltimore</a:t>
            </a:r>
            <a:r>
              <a:rPr lang="en-US" sz="1000" dirty="0"/>
              <a:t>: The food options, Being a part of a culturally diverse city, Being able to take public transportation or walk places! </a:t>
            </a:r>
          </a:p>
          <a:p>
            <a:pPr algn="ctr"/>
            <a:r>
              <a:rPr lang="en-US" sz="1000" i="1" dirty="0"/>
              <a:t>She/Her</a:t>
            </a:r>
            <a:endParaRPr lang="en-US" sz="1200" i="1" dirty="0"/>
          </a:p>
        </p:txBody>
      </p:sp>
      <p:sp>
        <p:nvSpPr>
          <p:cNvPr id="12" name="TextBox 11"/>
          <p:cNvSpPr txBox="1"/>
          <p:nvPr/>
        </p:nvSpPr>
        <p:spPr>
          <a:xfrm>
            <a:off x="8961911" y="2469262"/>
            <a:ext cx="2254312" cy="3647152"/>
          </a:xfrm>
          <a:prstGeom prst="rect">
            <a:avLst/>
          </a:prstGeom>
          <a:noFill/>
          <a:ln>
            <a:solidFill>
              <a:schemeClr val="tx1"/>
            </a:solidFill>
          </a:ln>
        </p:spPr>
        <p:txBody>
          <a:bodyPr wrap="square" rtlCol="0">
            <a:spAutoFit/>
          </a:bodyPr>
          <a:lstStyle/>
          <a:p>
            <a:r>
              <a:rPr lang="en-US" sz="1100" b="1" dirty="0"/>
              <a:t>Hometown</a:t>
            </a:r>
            <a:r>
              <a:rPr lang="en-US" sz="1100" dirty="0"/>
              <a:t>: York, PA</a:t>
            </a:r>
          </a:p>
          <a:p>
            <a:r>
              <a:rPr lang="en-US" sz="1100" b="1" dirty="0"/>
              <a:t>Medical School</a:t>
            </a:r>
            <a:r>
              <a:rPr lang="en-US" sz="1100" dirty="0"/>
              <a:t>: Temple</a:t>
            </a:r>
          </a:p>
          <a:p>
            <a:r>
              <a:rPr lang="en-US" sz="1100" b="1" dirty="0"/>
              <a:t>For Fun I</a:t>
            </a:r>
            <a:r>
              <a:rPr lang="en-US" sz="1100" dirty="0"/>
              <a:t>: like to dance, try new vegan foods, watch 76ers games, watch Bollywood movies, do henna, craft, and host gatherings with my friends </a:t>
            </a:r>
          </a:p>
          <a:p>
            <a:r>
              <a:rPr lang="en-US" sz="1100" b="1" dirty="0"/>
              <a:t>Why did you choose Hopkins? </a:t>
            </a:r>
            <a:r>
              <a:rPr lang="en-US" sz="1100" dirty="0"/>
              <a:t>the opportunity to advocate for children and their communities through the Health Equity track, the genuineness of the people, the supportive culture, and the amazing clinical training </a:t>
            </a:r>
          </a:p>
          <a:p>
            <a:r>
              <a:rPr lang="en-US" sz="1100" b="1" dirty="0"/>
              <a:t>What excites you most about living in Baltimore? </a:t>
            </a:r>
            <a:r>
              <a:rPr lang="en-US" sz="1100" dirty="0"/>
              <a:t>being close to the water! also being only an hour away from home so my family and I can appreciate Baltimore together! </a:t>
            </a:r>
          </a:p>
          <a:p>
            <a:pPr algn="ctr"/>
            <a:r>
              <a:rPr lang="en-US" sz="1100" i="1" dirty="0"/>
              <a:t>She/Her</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9372" y="862011"/>
            <a:ext cx="1510147" cy="1441504"/>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6710" y="878762"/>
            <a:ext cx="1521646" cy="1452480"/>
          </a:xfrm>
          <a:prstGeom prst="rect">
            <a:avLst/>
          </a:prstGeom>
          <a:ln>
            <a:solidFill>
              <a:schemeClr val="tx1"/>
            </a:solidFill>
          </a:ln>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752" y="862011"/>
            <a:ext cx="1580767" cy="1508913"/>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5589" y="906873"/>
            <a:ext cx="1519021" cy="1449974"/>
          </a:xfrm>
          <a:prstGeom prst="rect">
            <a:avLst/>
          </a:prstGeom>
          <a:ln>
            <a:solidFill>
              <a:schemeClr val="tx1"/>
            </a:solidFill>
          </a:ln>
        </p:spPr>
      </p:pic>
    </p:spTree>
    <p:extLst>
      <p:ext uri="{BB962C8B-B14F-4D97-AF65-F5344CB8AC3E}">
        <p14:creationId xmlns:p14="http://schemas.microsoft.com/office/powerpoint/2010/main" val="4116595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57967419"/>
              </p:ext>
            </p:extLst>
          </p:nvPr>
        </p:nvGraphicFramePr>
        <p:xfrm>
          <a:off x="959667" y="135803"/>
          <a:ext cx="10755517" cy="6722198"/>
        </p:xfrm>
        <a:graphic>
          <a:graphicData uri="http://schemas.openxmlformats.org/drawingml/2006/table">
            <a:tbl>
              <a:tblPr firstRow="1" bandRow="1">
                <a:tableStyleId>{5C22544A-7EE6-4342-B048-85BDC9FD1C3A}</a:tableStyleId>
              </a:tblPr>
              <a:tblGrid>
                <a:gridCol w="2085191">
                  <a:extLst>
                    <a:ext uri="{9D8B030D-6E8A-4147-A177-3AD203B41FA5}">
                      <a16:colId xmlns:a16="http://schemas.microsoft.com/office/drawing/2014/main" val="141670681"/>
                    </a:ext>
                  </a:extLst>
                </a:gridCol>
                <a:gridCol w="3547135">
                  <a:extLst>
                    <a:ext uri="{9D8B030D-6E8A-4147-A177-3AD203B41FA5}">
                      <a16:colId xmlns:a16="http://schemas.microsoft.com/office/drawing/2014/main" val="1237913406"/>
                    </a:ext>
                  </a:extLst>
                </a:gridCol>
                <a:gridCol w="2576945">
                  <a:extLst>
                    <a:ext uri="{9D8B030D-6E8A-4147-A177-3AD203B41FA5}">
                      <a16:colId xmlns:a16="http://schemas.microsoft.com/office/drawing/2014/main" val="530441948"/>
                    </a:ext>
                  </a:extLst>
                </a:gridCol>
                <a:gridCol w="2546246">
                  <a:extLst>
                    <a:ext uri="{9D8B030D-6E8A-4147-A177-3AD203B41FA5}">
                      <a16:colId xmlns:a16="http://schemas.microsoft.com/office/drawing/2014/main" val="3661237876"/>
                    </a:ext>
                  </a:extLst>
                </a:gridCol>
              </a:tblGrid>
              <a:tr h="6722198">
                <a:tc>
                  <a:txBody>
                    <a:bodyPr/>
                    <a:lstStyle/>
                    <a:p>
                      <a:pPr algn="ctr"/>
                      <a:r>
                        <a:rPr lang="en-US" u="sng" dirty="0">
                          <a:solidFill>
                            <a:schemeClr val="tx1"/>
                          </a:solidFill>
                        </a:rPr>
                        <a:t>Megan</a:t>
                      </a:r>
                      <a:r>
                        <a:rPr lang="en-US" u="sng" baseline="0" dirty="0">
                          <a:solidFill>
                            <a:schemeClr val="tx1"/>
                          </a:solidFill>
                        </a:rPr>
                        <a:t> Gates</a:t>
                      </a:r>
                    </a:p>
                    <a:p>
                      <a:pPr algn="ctr"/>
                      <a:r>
                        <a:rPr lang="en-US" sz="1200" u="sng" baseline="0" dirty="0">
                          <a:solidFill>
                            <a:schemeClr val="tx1"/>
                          </a:solidFill>
                        </a:rPr>
                        <a:t>M.D., M.S.</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Jillian</a:t>
                      </a:r>
                      <a:r>
                        <a:rPr lang="en-US" u="sng" baseline="0" dirty="0">
                          <a:solidFill>
                            <a:schemeClr val="tx1"/>
                          </a:solidFill>
                        </a:rPr>
                        <a:t> Heckman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Laura</a:t>
                      </a:r>
                      <a:r>
                        <a:rPr lang="en-US" u="sng" baseline="0" dirty="0">
                          <a:solidFill>
                            <a:schemeClr val="tx1"/>
                          </a:solidFill>
                        </a:rPr>
                        <a:t> Henderson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Kaysha</a:t>
                      </a:r>
                      <a:r>
                        <a:rPr lang="en-US" u="sng" baseline="0" dirty="0">
                          <a:solidFill>
                            <a:schemeClr val="tx1"/>
                          </a:solidFill>
                        </a:rPr>
                        <a:t> Henry</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1857484062"/>
                  </a:ext>
                </a:extLst>
              </a:tr>
            </a:tbl>
          </a:graphicData>
        </a:graphic>
      </p:graphicFrame>
      <p:sp>
        <p:nvSpPr>
          <p:cNvPr id="9" name="TextBox 8"/>
          <p:cNvSpPr txBox="1"/>
          <p:nvPr/>
        </p:nvSpPr>
        <p:spPr>
          <a:xfrm>
            <a:off x="1093509" y="2473302"/>
            <a:ext cx="1784622" cy="1869743"/>
          </a:xfrm>
          <a:prstGeom prst="rect">
            <a:avLst/>
          </a:prstGeom>
          <a:noFill/>
          <a:ln>
            <a:solidFill>
              <a:schemeClr val="tx1"/>
            </a:solidFill>
          </a:ln>
        </p:spPr>
        <p:txBody>
          <a:bodyPr wrap="square" rtlCol="0">
            <a:spAutoFit/>
          </a:bodyPr>
          <a:lstStyle/>
          <a:p>
            <a:r>
              <a:rPr lang="en-US" sz="1050" b="1" dirty="0"/>
              <a:t>Hometown</a:t>
            </a:r>
            <a:r>
              <a:rPr lang="en-US" sz="1050" dirty="0"/>
              <a:t>: Ashburn, VA</a:t>
            </a:r>
          </a:p>
          <a:p>
            <a:r>
              <a:rPr lang="en-US" sz="1050" b="1" dirty="0"/>
              <a:t>Medical school</a:t>
            </a:r>
            <a:r>
              <a:rPr lang="en-US" sz="1050" dirty="0"/>
              <a:t>: Texas Tech</a:t>
            </a:r>
          </a:p>
          <a:p>
            <a:r>
              <a:rPr lang="en-US" sz="1050" b="1" dirty="0"/>
              <a:t>For fun I</a:t>
            </a:r>
            <a:r>
              <a:rPr lang="en-US" sz="1050" dirty="0"/>
              <a:t>:  Avid baseball and hockey fan, playing intramural sports, taking care of my labradoodle, Griffin, and tortoiseshell cat, Roux, hoping to one day make the perfect gumbo from scratch</a:t>
            </a:r>
          </a:p>
          <a:p>
            <a:pPr algn="ctr"/>
            <a:r>
              <a:rPr lang="en-US" sz="1050" i="1" dirty="0"/>
              <a:t>She/Her</a:t>
            </a:r>
          </a:p>
        </p:txBody>
      </p:sp>
      <p:sp>
        <p:nvSpPr>
          <p:cNvPr id="10" name="TextBox 9"/>
          <p:cNvSpPr txBox="1"/>
          <p:nvPr/>
        </p:nvSpPr>
        <p:spPr>
          <a:xfrm>
            <a:off x="3063711" y="2222501"/>
            <a:ext cx="3448461" cy="4401205"/>
          </a:xfrm>
          <a:prstGeom prst="rect">
            <a:avLst/>
          </a:prstGeom>
          <a:noFill/>
          <a:ln>
            <a:solidFill>
              <a:schemeClr val="tx1"/>
            </a:solidFill>
          </a:ln>
        </p:spPr>
        <p:txBody>
          <a:bodyPr wrap="square" rtlCol="0">
            <a:spAutoFit/>
          </a:bodyPr>
          <a:lstStyle/>
          <a:p>
            <a:r>
              <a:rPr lang="en-US" sz="800" b="1" dirty="0"/>
              <a:t>Hometown: </a:t>
            </a:r>
            <a:r>
              <a:rPr lang="en-US" sz="800" dirty="0"/>
              <a:t>Lancaster, PA</a:t>
            </a:r>
            <a:endParaRPr lang="en-US" sz="800" b="1" dirty="0"/>
          </a:p>
          <a:p>
            <a:r>
              <a:rPr lang="en-US" sz="800" b="1" dirty="0"/>
              <a:t>Medical School: </a:t>
            </a:r>
            <a:r>
              <a:rPr lang="en-US" sz="800" dirty="0"/>
              <a:t>Drexel</a:t>
            </a:r>
            <a:endParaRPr lang="en-US" sz="800" b="1" dirty="0"/>
          </a:p>
          <a:p>
            <a:r>
              <a:rPr lang="en-US" sz="800" b="1" dirty="0"/>
              <a:t>For Fun I: </a:t>
            </a:r>
            <a:r>
              <a:rPr lang="en-US" sz="800" dirty="0"/>
              <a:t>I love to spend time with my family and family and look for reasons to plan celebrations for my loved ones, which typically include a charcuterie board! I enjoy trying new places and foods, and you can typically find me at a Farmer's market most Saturday mornings. I love a good exercise spin class and have been enjoying safely getting back into group fitness classes. </a:t>
            </a:r>
          </a:p>
          <a:p>
            <a:r>
              <a:rPr lang="en-US" sz="800" b="1" dirty="0"/>
              <a:t>Why did you choose Hopkins? </a:t>
            </a:r>
            <a:r>
              <a:rPr lang="en-US" sz="800" dirty="0"/>
              <a:t>I choose Hopkins because I desired a training environment that would challenge and support me, expose me to cutting-edge medical practice and complex medical conditions while staying grounded in the principle of caring for the local community. On my interview day, during virtual rounds, I saw a breadth of cases in just 30 minutes: from an international child seeking care for a rare metabolic disorder to asthma in the local child complicated by household smoking and smoking cessation support for the family. I was inspired by how children come from all over the world to receive their care from Hopkins, but how the physicians never abandoned the needs of the children in their own neighborhood. I realized that Hopkins would lay an excellent foundation for whatever path my career decided to take me, whether community general pediatrics to subspecialized care. I knew I would be surrounded by brilliant and hardworking individuals just trying to deliver the best care to their patients and do the right thing for the families and communities they serve. To be a part of this team is truly a humbling experience.</a:t>
            </a:r>
          </a:p>
          <a:p>
            <a:r>
              <a:rPr lang="en-US" sz="800" b="1" dirty="0"/>
              <a:t>What excites you most about living in Baltimore? </a:t>
            </a:r>
            <a:r>
              <a:rPr lang="en-US" sz="800" dirty="0"/>
              <a:t>The waterfront! I love being able to see the docks and sailboats and be able to just grab a nice meal along the water with fresh, salty air blowing in the wind. Coming from a small town, I also find this city the PERFECT size for me - there is so much to see and do, but I already feel like I can navigate the neighborhoods well and it is super </a:t>
            </a:r>
            <a:r>
              <a:rPr lang="en-US" sz="800" dirty="0" err="1"/>
              <a:t>driveable</a:t>
            </a:r>
            <a:r>
              <a:rPr lang="en-US" sz="800" dirty="0"/>
              <a:t> - And so many FARMERS MARKETS with amazing fresh fish! Baltimore gives me the perfect balance of feeling like a local, but also the option to explore and try new things during my time off. My neighborhood and individuals I have met have also been friendly and welcoming, and it is nice to have a sense of support and belonging in a new community. </a:t>
            </a:r>
          </a:p>
          <a:p>
            <a:pPr algn="ctr"/>
            <a:r>
              <a:rPr lang="en-US" sz="800" i="1" dirty="0"/>
              <a:t>She/Her</a:t>
            </a:r>
          </a:p>
        </p:txBody>
      </p:sp>
      <p:sp>
        <p:nvSpPr>
          <p:cNvPr id="11" name="TextBox 10"/>
          <p:cNvSpPr txBox="1"/>
          <p:nvPr/>
        </p:nvSpPr>
        <p:spPr>
          <a:xfrm>
            <a:off x="6863165" y="2233605"/>
            <a:ext cx="1903232" cy="4108817"/>
          </a:xfrm>
          <a:prstGeom prst="rect">
            <a:avLst/>
          </a:prstGeom>
          <a:noFill/>
          <a:ln>
            <a:solidFill>
              <a:schemeClr val="tx1"/>
            </a:solidFill>
          </a:ln>
        </p:spPr>
        <p:txBody>
          <a:bodyPr wrap="square" rtlCol="0">
            <a:spAutoFit/>
          </a:bodyPr>
          <a:lstStyle/>
          <a:p>
            <a:pPr lvl="0"/>
            <a:r>
              <a:rPr lang="en-US" sz="900" b="1" dirty="0"/>
              <a:t>Hometown: </a:t>
            </a:r>
            <a:r>
              <a:rPr lang="en-US" sz="900" dirty="0"/>
              <a:t>Concord, MA</a:t>
            </a:r>
          </a:p>
          <a:p>
            <a:pPr lvl="0"/>
            <a:r>
              <a:rPr lang="en-US" sz="900" b="1" dirty="0"/>
              <a:t>Med School: </a:t>
            </a:r>
            <a:r>
              <a:rPr lang="en-US" sz="900" dirty="0"/>
              <a:t>Drexel</a:t>
            </a:r>
          </a:p>
          <a:p>
            <a:pPr lvl="0"/>
            <a:r>
              <a:rPr lang="en-US" sz="900" b="1" dirty="0"/>
              <a:t>For fun: </a:t>
            </a:r>
            <a:r>
              <a:rPr lang="en-US" sz="900" dirty="0"/>
              <a:t>love running, cooking and eating food of all kinds, playing board games, and reading books (especially sci-fi, fantasy, and history)</a:t>
            </a:r>
          </a:p>
          <a:p>
            <a:pPr lvl="0"/>
            <a:r>
              <a:rPr lang="en-US" sz="900" b="1" dirty="0"/>
              <a:t>Why did you choose Hopkins? </a:t>
            </a:r>
            <a:r>
              <a:rPr lang="en-US" sz="900" dirty="0"/>
              <a:t>The strong focus on education was very important to me - I am interested in Medical Education and also wanted to be in a program that prioritized resident learning. Between that, the sense of community and camaraderie, and the opportunities available in Baltimore for my spouse (who is not in a medical field), it just seemed right!</a:t>
            </a:r>
          </a:p>
          <a:p>
            <a:pPr lvl="0"/>
            <a:r>
              <a:rPr lang="en-US" sz="900" b="1" dirty="0"/>
              <a:t>What excites me about Baltimore: </a:t>
            </a:r>
            <a:r>
              <a:rPr lang="en-US" sz="900" dirty="0"/>
              <a:t>I love the sense of community - people are very friendly and involved. There is also lots of great food to try and activities and neighborhoods to explore within Baltimore, but it is easy to get out of the city if you're craving more nature.</a:t>
            </a:r>
          </a:p>
          <a:p>
            <a:pPr lvl="0" algn="ctr"/>
            <a:r>
              <a:rPr lang="en-US" sz="900" i="1" dirty="0"/>
              <a:t>She/Her</a:t>
            </a:r>
          </a:p>
        </p:txBody>
      </p:sp>
      <p:sp>
        <p:nvSpPr>
          <p:cNvPr id="12" name="TextBox 11"/>
          <p:cNvSpPr txBox="1"/>
          <p:nvPr/>
        </p:nvSpPr>
        <p:spPr>
          <a:xfrm>
            <a:off x="9293629" y="2222946"/>
            <a:ext cx="2302626" cy="4662815"/>
          </a:xfrm>
          <a:prstGeom prst="rect">
            <a:avLst/>
          </a:prstGeom>
          <a:noFill/>
          <a:ln>
            <a:solidFill>
              <a:schemeClr val="tx1"/>
            </a:solidFill>
          </a:ln>
        </p:spPr>
        <p:txBody>
          <a:bodyPr wrap="square" rtlCol="0">
            <a:spAutoFit/>
          </a:bodyPr>
          <a:lstStyle/>
          <a:p>
            <a:r>
              <a:rPr lang="en-US" sz="900" b="1" dirty="0"/>
              <a:t>Hometown</a:t>
            </a:r>
            <a:r>
              <a:rPr lang="en-US" sz="900" dirty="0"/>
              <a:t>: Antigua, West Indies and Chicago, Illinois</a:t>
            </a:r>
          </a:p>
          <a:p>
            <a:r>
              <a:rPr lang="en-US" sz="900" b="1" dirty="0"/>
              <a:t>Medical School: </a:t>
            </a:r>
            <a:r>
              <a:rPr lang="en-US" sz="900" dirty="0"/>
              <a:t>University of Illinois College of Medicine</a:t>
            </a:r>
            <a:endParaRPr lang="en-US" sz="900" b="1" dirty="0"/>
          </a:p>
          <a:p>
            <a:r>
              <a:rPr lang="en-US" sz="900" b="1" dirty="0"/>
              <a:t>For Fun I: </a:t>
            </a:r>
            <a:r>
              <a:rPr lang="en-US" sz="900" dirty="0"/>
              <a:t>paint, do creative writing (mainly poems), and watch historical documentaries or fictional shows/movies. I really love Masterpiece Classics on PBS!</a:t>
            </a:r>
          </a:p>
          <a:p>
            <a:r>
              <a:rPr lang="en-US" sz="900" b="1" dirty="0"/>
              <a:t>Why did you choose Hopkins? </a:t>
            </a:r>
            <a:r>
              <a:rPr lang="en-US" sz="900" dirty="0"/>
              <a:t>I absolutely enjoyed my virtual interview day and felt the warmth and camaraderie between the current residents even through the virtual environment. I was fully sold by the program when I sat through the global health second look day and learned about the amazing projects current attending faculty were working on and the diverse locations I could potentially go to for global health experiences. I was even more impressed by how humble and approachable all the faculty were throughout the entire application process, making it clear that this was the right place for me to train in pediatrics and global health. </a:t>
            </a:r>
          </a:p>
          <a:p>
            <a:r>
              <a:rPr lang="en-US" sz="900" b="1" dirty="0"/>
              <a:t>What excites you most about living in Baltimore? </a:t>
            </a:r>
            <a:r>
              <a:rPr lang="en-US" sz="900" dirty="0"/>
              <a:t>Coming from the </a:t>
            </a:r>
            <a:r>
              <a:rPr lang="en-US" sz="900" dirty="0" err="1"/>
              <a:t>midwest</a:t>
            </a:r>
            <a:r>
              <a:rPr lang="en-US" sz="900" dirty="0"/>
              <a:t> it was hard to find Caribbean food and supermarkets. I've been excited to try to test out all the Caribbean restaurants that are in Baltimore and even experiment with all of the international cuisine. </a:t>
            </a:r>
          </a:p>
          <a:p>
            <a:pPr algn="ctr"/>
            <a:r>
              <a:rPr lang="en-US" sz="900" i="1" dirty="0"/>
              <a:t>She/Her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887" y="702859"/>
            <a:ext cx="1603638" cy="1530746"/>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5283" y="661542"/>
            <a:ext cx="1590729" cy="1518423"/>
          </a:xfrm>
          <a:prstGeom prst="rect">
            <a:avLst/>
          </a:prstGeom>
          <a:ln>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1367" y="661542"/>
            <a:ext cx="1491317" cy="1423530"/>
          </a:xfrm>
          <a:prstGeom prst="rect">
            <a:avLst/>
          </a:prstGeom>
          <a:ln>
            <a:solidFill>
              <a:schemeClr val="tx1"/>
            </a:solidFill>
          </a:ln>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8169" y="756499"/>
            <a:ext cx="1491250" cy="1423466"/>
          </a:xfrm>
          <a:prstGeom prst="rect">
            <a:avLst/>
          </a:prstGeom>
          <a:ln>
            <a:solidFill>
              <a:schemeClr val="tx1"/>
            </a:solidFill>
          </a:ln>
        </p:spPr>
      </p:pic>
    </p:spTree>
    <p:extLst>
      <p:ext uri="{BB962C8B-B14F-4D97-AF65-F5344CB8AC3E}">
        <p14:creationId xmlns:p14="http://schemas.microsoft.com/office/powerpoint/2010/main" val="89117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09423278"/>
              </p:ext>
            </p:extLst>
          </p:nvPr>
        </p:nvGraphicFramePr>
        <p:xfrm>
          <a:off x="2095173" y="232756"/>
          <a:ext cx="7741272" cy="6625244"/>
        </p:xfrm>
        <a:graphic>
          <a:graphicData uri="http://schemas.openxmlformats.org/drawingml/2006/table">
            <a:tbl>
              <a:tblPr firstRow="1" bandRow="1">
                <a:tableStyleId>{5C22544A-7EE6-4342-B048-85BDC9FD1C3A}</a:tableStyleId>
              </a:tblPr>
              <a:tblGrid>
                <a:gridCol w="2580424">
                  <a:extLst>
                    <a:ext uri="{9D8B030D-6E8A-4147-A177-3AD203B41FA5}">
                      <a16:colId xmlns:a16="http://schemas.microsoft.com/office/drawing/2014/main" val="251707454"/>
                    </a:ext>
                  </a:extLst>
                </a:gridCol>
                <a:gridCol w="2580424">
                  <a:extLst>
                    <a:ext uri="{9D8B030D-6E8A-4147-A177-3AD203B41FA5}">
                      <a16:colId xmlns:a16="http://schemas.microsoft.com/office/drawing/2014/main" val="492754484"/>
                    </a:ext>
                  </a:extLst>
                </a:gridCol>
                <a:gridCol w="2580424">
                  <a:extLst>
                    <a:ext uri="{9D8B030D-6E8A-4147-A177-3AD203B41FA5}">
                      <a16:colId xmlns:a16="http://schemas.microsoft.com/office/drawing/2014/main" val="3661251563"/>
                    </a:ext>
                  </a:extLst>
                </a:gridCol>
              </a:tblGrid>
              <a:tr h="6625244">
                <a:tc>
                  <a:txBody>
                    <a:bodyPr/>
                    <a:lstStyle/>
                    <a:p>
                      <a:pPr algn="ctr"/>
                      <a:r>
                        <a:rPr lang="en-US" u="sng" dirty="0">
                          <a:solidFill>
                            <a:schemeClr val="tx1"/>
                          </a:solidFill>
                        </a:rPr>
                        <a:t>Zainab</a:t>
                      </a:r>
                      <a:r>
                        <a:rPr lang="en-US" u="sng" baseline="0" dirty="0">
                          <a:solidFill>
                            <a:schemeClr val="tx1"/>
                          </a:solidFill>
                        </a:rPr>
                        <a:t> Khan</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Andy</a:t>
                      </a:r>
                      <a:r>
                        <a:rPr lang="en-US" u="sng" baseline="0" dirty="0">
                          <a:solidFill>
                            <a:schemeClr val="tx1"/>
                          </a:solidFill>
                        </a:rPr>
                        <a:t> Kleist</a:t>
                      </a:r>
                    </a:p>
                    <a:p>
                      <a:pPr algn="ctr"/>
                      <a:r>
                        <a:rPr lang="en-US" sz="1200" u="sng" baseline="0" dirty="0">
                          <a:solidFill>
                            <a:schemeClr val="tx1"/>
                          </a:solidFill>
                        </a:rPr>
                        <a:t>M.D., Ph.D.</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Matthew</a:t>
                      </a:r>
                      <a:r>
                        <a:rPr lang="en-US" u="sng" baseline="0" dirty="0">
                          <a:solidFill>
                            <a:schemeClr val="tx1"/>
                          </a:solidFill>
                        </a:rPr>
                        <a:t> Kosasih</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524624486"/>
                  </a:ext>
                </a:extLst>
              </a:tr>
            </a:tbl>
          </a:graphicData>
        </a:graphic>
      </p:graphicFrame>
      <p:sp>
        <p:nvSpPr>
          <p:cNvPr id="10" name="TextBox 9"/>
          <p:cNvSpPr txBox="1"/>
          <p:nvPr/>
        </p:nvSpPr>
        <p:spPr>
          <a:xfrm>
            <a:off x="2314903" y="2363986"/>
            <a:ext cx="2227811" cy="3816429"/>
          </a:xfrm>
          <a:prstGeom prst="rect">
            <a:avLst/>
          </a:prstGeom>
          <a:noFill/>
          <a:ln>
            <a:solidFill>
              <a:schemeClr val="tx1"/>
            </a:solidFill>
          </a:ln>
        </p:spPr>
        <p:txBody>
          <a:bodyPr wrap="square" rtlCol="0">
            <a:spAutoFit/>
          </a:bodyPr>
          <a:lstStyle/>
          <a:p>
            <a:r>
              <a:rPr lang="en-US" sz="1100" b="1" dirty="0"/>
              <a:t>Hometown: </a:t>
            </a:r>
            <a:r>
              <a:rPr lang="en-US" sz="1100" dirty="0"/>
              <a:t>Phoenix, AZ</a:t>
            </a:r>
          </a:p>
          <a:p>
            <a:r>
              <a:rPr lang="en-US" sz="1100" b="1" dirty="0"/>
              <a:t>Medical School</a:t>
            </a:r>
            <a:r>
              <a:rPr lang="en-US" sz="1100" dirty="0"/>
              <a:t>: University of Arizona College of Medicine- Phoenix</a:t>
            </a:r>
          </a:p>
          <a:p>
            <a:r>
              <a:rPr lang="en-US" sz="1100" b="1" dirty="0"/>
              <a:t>For fun I</a:t>
            </a:r>
            <a:r>
              <a:rPr lang="en-US" sz="1100" dirty="0"/>
              <a:t>: I like to travel, eat great food, and spend time in nature. </a:t>
            </a:r>
            <a:r>
              <a:rPr lang="en-US" sz="1100" b="1" dirty="0"/>
              <a:t>Why did you choose Hopkins</a:t>
            </a:r>
            <a:r>
              <a:rPr lang="en-US" sz="1100" dirty="0"/>
              <a:t>: I chose to come to Hopkins to pursue my training in pediatrics surrounded by great minds and kind souls. I loved the idea of having 1:1 senior to intern ratio and feel well supported in each environment. </a:t>
            </a:r>
          </a:p>
          <a:p>
            <a:r>
              <a:rPr lang="en-US" sz="1100" b="1" dirty="0"/>
              <a:t>What excited you most about living in Baltimore: </a:t>
            </a:r>
            <a:r>
              <a:rPr lang="en-US" sz="1100" dirty="0"/>
              <a:t>Moving across country to Baltimore has given me and my husband so many local and nearby places to explore. We're excited to explore the east coast over the three years! </a:t>
            </a:r>
          </a:p>
          <a:p>
            <a:pPr algn="ctr"/>
            <a:r>
              <a:rPr lang="en-US" sz="1100" dirty="0"/>
              <a:t>S</a:t>
            </a:r>
            <a:r>
              <a:rPr lang="en-US" sz="1100" i="1" dirty="0"/>
              <a:t>he/Her</a:t>
            </a:r>
            <a:endParaRPr lang="en-US" sz="1050" i="1" dirty="0"/>
          </a:p>
        </p:txBody>
      </p:sp>
      <p:sp>
        <p:nvSpPr>
          <p:cNvPr id="12" name="TextBox 11"/>
          <p:cNvSpPr txBox="1"/>
          <p:nvPr/>
        </p:nvSpPr>
        <p:spPr>
          <a:xfrm>
            <a:off x="4884188" y="2363986"/>
            <a:ext cx="2139936" cy="2631490"/>
          </a:xfrm>
          <a:prstGeom prst="rect">
            <a:avLst/>
          </a:prstGeom>
          <a:noFill/>
          <a:ln>
            <a:solidFill>
              <a:schemeClr val="tx1"/>
            </a:solidFill>
          </a:ln>
        </p:spPr>
        <p:txBody>
          <a:bodyPr wrap="square" rtlCol="0">
            <a:spAutoFit/>
          </a:bodyPr>
          <a:lstStyle/>
          <a:p>
            <a:r>
              <a:rPr lang="en-US" sz="1100" b="1" dirty="0"/>
              <a:t>Hometown: </a:t>
            </a:r>
            <a:r>
              <a:rPr lang="en-US" sz="1100" dirty="0"/>
              <a:t> Pittsburgh, PA</a:t>
            </a:r>
          </a:p>
          <a:p>
            <a:r>
              <a:rPr lang="en-US" sz="1100" b="1" dirty="0"/>
              <a:t>Med school</a:t>
            </a:r>
            <a:r>
              <a:rPr lang="en-US" sz="1100" dirty="0"/>
              <a:t>: Medical College of Wisconsin</a:t>
            </a:r>
          </a:p>
          <a:p>
            <a:r>
              <a:rPr lang="en-US" sz="1100" b="1" dirty="0"/>
              <a:t>For fun I: </a:t>
            </a:r>
            <a:r>
              <a:rPr lang="en-US" sz="1100" dirty="0"/>
              <a:t>Play with our cats, go to running trails, try new breweries, play ice hockey </a:t>
            </a:r>
          </a:p>
          <a:p>
            <a:r>
              <a:rPr lang="en-US" sz="1100" b="1" dirty="0"/>
              <a:t>Why did I choose Hopkins:  </a:t>
            </a:r>
            <a:r>
              <a:rPr lang="en-US" sz="1100" dirty="0"/>
              <a:t> Great basic science research environment </a:t>
            </a:r>
          </a:p>
          <a:p>
            <a:r>
              <a:rPr lang="en-US" sz="1100" b="1" dirty="0"/>
              <a:t>What excites you the most about living in Baltimore: </a:t>
            </a:r>
            <a:r>
              <a:rPr lang="en-US" sz="1100" dirty="0"/>
              <a:t>Surprisingly large vegan food scene, lots of breweries, close to many historical sites </a:t>
            </a:r>
          </a:p>
          <a:p>
            <a:pPr algn="ctr"/>
            <a:r>
              <a:rPr lang="en-US" sz="1100" i="1" dirty="0"/>
              <a:t>He/Him</a:t>
            </a:r>
          </a:p>
        </p:txBody>
      </p:sp>
      <p:sp>
        <p:nvSpPr>
          <p:cNvPr id="13" name="TextBox 12"/>
          <p:cNvSpPr txBox="1"/>
          <p:nvPr/>
        </p:nvSpPr>
        <p:spPr>
          <a:xfrm>
            <a:off x="7510294" y="2363986"/>
            <a:ext cx="2050216" cy="3000821"/>
          </a:xfrm>
          <a:prstGeom prst="rect">
            <a:avLst/>
          </a:prstGeom>
          <a:noFill/>
          <a:ln>
            <a:solidFill>
              <a:schemeClr val="tx1"/>
            </a:solidFill>
          </a:ln>
        </p:spPr>
        <p:txBody>
          <a:bodyPr wrap="square" rtlCol="0">
            <a:spAutoFit/>
          </a:bodyPr>
          <a:lstStyle/>
          <a:p>
            <a:r>
              <a:rPr lang="en-US" sz="1050" b="1" dirty="0"/>
              <a:t>Hometown</a:t>
            </a:r>
            <a:r>
              <a:rPr lang="en-US" sz="1050" dirty="0"/>
              <a:t>: Milwaukee, WI</a:t>
            </a:r>
          </a:p>
          <a:p>
            <a:r>
              <a:rPr lang="en-US" sz="1050" b="1" dirty="0"/>
              <a:t>Medical School: </a:t>
            </a:r>
            <a:r>
              <a:rPr lang="en-US" sz="1050" dirty="0"/>
              <a:t>Medical College of Wisconsin</a:t>
            </a:r>
          </a:p>
          <a:p>
            <a:r>
              <a:rPr lang="en-US" sz="1050" b="1" dirty="0"/>
              <a:t>For Fun I</a:t>
            </a:r>
            <a:r>
              <a:rPr lang="en-US" sz="1050" dirty="0"/>
              <a:t>: I love to eat out as much as I can, drink bubble tea every waking moment, and hang out with my lovely wife and two "daughters" (they're cats). </a:t>
            </a:r>
            <a:r>
              <a:rPr lang="en-US" sz="1050" b="1" dirty="0"/>
              <a:t>Why did you choose Hopkins</a:t>
            </a:r>
            <a:r>
              <a:rPr lang="en-US" sz="1050" dirty="0"/>
              <a:t>? Program and faculty are incredibly supportive with a superior focus on teaching and resident autonomy. Residents are kind, admirable, and down to earth. </a:t>
            </a:r>
          </a:p>
          <a:p>
            <a:r>
              <a:rPr lang="en-US" sz="1050" b="1" dirty="0"/>
              <a:t>What excites you most about living in Baltimore? </a:t>
            </a:r>
            <a:r>
              <a:rPr lang="en-US" sz="1050" dirty="0"/>
              <a:t>THE FOOD!!!! </a:t>
            </a:r>
          </a:p>
          <a:p>
            <a:pPr algn="ctr"/>
            <a:r>
              <a:rPr lang="en-US" sz="1050" i="1" dirty="0"/>
              <a:t>He/Him</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5342" y="792982"/>
            <a:ext cx="1536335" cy="1466501"/>
          </a:xfrm>
          <a:prstGeom prst="rect">
            <a:avLst/>
          </a:prstGeom>
          <a:ln>
            <a:solidFill>
              <a:schemeClr val="tx1"/>
            </a:solid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889" y="785081"/>
            <a:ext cx="1506177" cy="1437714"/>
          </a:xfrm>
          <a:prstGeom prst="rect">
            <a:avLst/>
          </a:prstGeom>
          <a:ln>
            <a:solidFill>
              <a:schemeClr val="tx1"/>
            </a:solidFill>
          </a:ln>
        </p:spPr>
      </p:pic>
      <p:pic>
        <p:nvPicPr>
          <p:cNvPr id="14" name="Picture 13"/>
          <p:cNvPicPr>
            <a:picLocks noChangeAspect="1"/>
          </p:cNvPicPr>
          <p:nvPr/>
        </p:nvPicPr>
        <p:blipFill rotWithShape="1">
          <a:blip r:embed="rId4" cstate="print">
            <a:extLst>
              <a:ext uri="{28A0092B-C50C-407E-A947-70E740481C1C}">
                <a14:useLocalDpi xmlns:a14="http://schemas.microsoft.com/office/drawing/2010/main" val="0"/>
              </a:ext>
            </a:extLst>
          </a:blip>
          <a:srcRect r="1840" b="32169"/>
          <a:stretch/>
        </p:blipFill>
        <p:spPr>
          <a:xfrm>
            <a:off x="7863456" y="763868"/>
            <a:ext cx="1427953" cy="1480141"/>
          </a:xfrm>
          <a:prstGeom prst="rect">
            <a:avLst/>
          </a:prstGeom>
          <a:ln>
            <a:solidFill>
              <a:schemeClr val="tx1"/>
            </a:solidFill>
          </a:ln>
        </p:spPr>
      </p:pic>
    </p:spTree>
    <p:extLst>
      <p:ext uri="{BB962C8B-B14F-4D97-AF65-F5344CB8AC3E}">
        <p14:creationId xmlns:p14="http://schemas.microsoft.com/office/powerpoint/2010/main" val="86092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32282487"/>
              </p:ext>
            </p:extLst>
          </p:nvPr>
        </p:nvGraphicFramePr>
        <p:xfrm>
          <a:off x="1510019" y="286312"/>
          <a:ext cx="8539995" cy="6509853"/>
        </p:xfrm>
        <a:graphic>
          <a:graphicData uri="http://schemas.openxmlformats.org/drawingml/2006/table">
            <a:tbl>
              <a:tblPr firstRow="1" bandRow="1">
                <a:tableStyleId>{5C22544A-7EE6-4342-B048-85BDC9FD1C3A}</a:tableStyleId>
              </a:tblPr>
              <a:tblGrid>
                <a:gridCol w="2846665">
                  <a:extLst>
                    <a:ext uri="{9D8B030D-6E8A-4147-A177-3AD203B41FA5}">
                      <a16:colId xmlns:a16="http://schemas.microsoft.com/office/drawing/2014/main" val="3694664753"/>
                    </a:ext>
                  </a:extLst>
                </a:gridCol>
                <a:gridCol w="2846665">
                  <a:extLst>
                    <a:ext uri="{9D8B030D-6E8A-4147-A177-3AD203B41FA5}">
                      <a16:colId xmlns:a16="http://schemas.microsoft.com/office/drawing/2014/main" val="1715525732"/>
                    </a:ext>
                  </a:extLst>
                </a:gridCol>
                <a:gridCol w="2846665">
                  <a:extLst>
                    <a:ext uri="{9D8B030D-6E8A-4147-A177-3AD203B41FA5}">
                      <a16:colId xmlns:a16="http://schemas.microsoft.com/office/drawing/2014/main" val="861725683"/>
                    </a:ext>
                  </a:extLst>
                </a:gridCol>
              </a:tblGrid>
              <a:tr h="6509853">
                <a:tc>
                  <a:txBody>
                    <a:bodyPr/>
                    <a:lstStyle/>
                    <a:p>
                      <a:pPr algn="ctr"/>
                      <a:r>
                        <a:rPr lang="en-US" u="sng" dirty="0">
                          <a:solidFill>
                            <a:schemeClr val="tx1"/>
                          </a:solidFill>
                        </a:rPr>
                        <a:t>Jackie</a:t>
                      </a:r>
                      <a:r>
                        <a:rPr lang="en-US" u="sng" baseline="0" dirty="0">
                          <a:solidFill>
                            <a:schemeClr val="tx1"/>
                          </a:solidFill>
                        </a:rPr>
                        <a:t> Kruglyakova</a:t>
                      </a:r>
                    </a:p>
                    <a:p>
                      <a:pPr algn="ctr"/>
                      <a:r>
                        <a:rPr lang="en-US" sz="1200" u="sng" baseline="0" dirty="0">
                          <a:solidFill>
                            <a:schemeClr val="tx1"/>
                          </a:solidFill>
                        </a:rPr>
                        <a:t>M.D., M.S.</a:t>
                      </a:r>
                      <a:endParaRPr lang="en-US" sz="1200" u="sng" dirty="0">
                        <a:solidFill>
                          <a:schemeClr val="tx1"/>
                        </a:solidFill>
                      </a:endParaRPr>
                    </a:p>
                  </a:txBody>
                  <a:tcPr>
                    <a:solidFill>
                      <a:schemeClr val="accent1">
                        <a:lumMod val="40000"/>
                        <a:lumOff val="60000"/>
                      </a:schemeClr>
                    </a:solidFill>
                  </a:tcPr>
                </a:tc>
                <a:tc>
                  <a:txBody>
                    <a:bodyPr/>
                    <a:lstStyle/>
                    <a:p>
                      <a:pPr algn="ctr"/>
                      <a:r>
                        <a:rPr lang="en-US" u="sng" dirty="0">
                          <a:solidFill>
                            <a:schemeClr val="tx1"/>
                          </a:solidFill>
                        </a:rPr>
                        <a:t>Fred</a:t>
                      </a:r>
                      <a:r>
                        <a:rPr lang="en-US" u="sng" baseline="0" dirty="0">
                          <a:solidFill>
                            <a:schemeClr val="tx1"/>
                          </a:solidFill>
                        </a:rPr>
                        <a:t> Lam</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algn="ctr"/>
                      <a:r>
                        <a:rPr lang="en-US" sz="1800" u="sng" dirty="0">
                          <a:solidFill>
                            <a:schemeClr val="tx1"/>
                          </a:solidFill>
                        </a:rPr>
                        <a:t>Roshni</a:t>
                      </a:r>
                      <a:r>
                        <a:rPr lang="en-US" sz="1800" u="sng" baseline="0" dirty="0">
                          <a:solidFill>
                            <a:schemeClr val="tx1"/>
                          </a:solidFill>
                        </a:rPr>
                        <a:t> Patel</a:t>
                      </a:r>
                    </a:p>
                    <a:p>
                      <a:pPr algn="ctr"/>
                      <a:r>
                        <a:rPr lang="en-US" sz="1800" u="sng" baseline="0" dirty="0">
                          <a:solidFill>
                            <a:schemeClr val="tx1"/>
                          </a:solidFill>
                        </a:rPr>
                        <a:t>M.D.</a:t>
                      </a:r>
                      <a:endParaRPr lang="en-US" sz="1800" u="sng" dirty="0">
                        <a:solidFill>
                          <a:schemeClr val="tx1"/>
                        </a:solidFill>
                      </a:endParaRPr>
                    </a:p>
                    <a:p>
                      <a:pPr algn="ctr"/>
                      <a:endParaRPr lang="en-US" sz="1200"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849892251"/>
                  </a:ext>
                </a:extLst>
              </a:tr>
            </a:tbl>
          </a:graphicData>
        </a:graphic>
      </p:graphicFrame>
      <p:sp>
        <p:nvSpPr>
          <p:cNvPr id="9" name="TextBox 8"/>
          <p:cNvSpPr txBox="1"/>
          <p:nvPr/>
        </p:nvSpPr>
        <p:spPr>
          <a:xfrm>
            <a:off x="1719892" y="2616273"/>
            <a:ext cx="2215516" cy="3323987"/>
          </a:xfrm>
          <a:prstGeom prst="rect">
            <a:avLst/>
          </a:prstGeom>
          <a:noFill/>
          <a:ln>
            <a:solidFill>
              <a:schemeClr val="tx1"/>
            </a:solidFill>
          </a:ln>
        </p:spPr>
        <p:txBody>
          <a:bodyPr wrap="square" lIns="91440" tIns="45720" rIns="91440" bIns="45720" rtlCol="0" anchor="t">
            <a:spAutoFit/>
          </a:bodyPr>
          <a:lstStyle/>
          <a:p>
            <a:r>
              <a:rPr lang="en-US" sz="1050" b="1" dirty="0"/>
              <a:t>Hometown</a:t>
            </a:r>
            <a:r>
              <a:rPr lang="en-US" sz="1050" dirty="0"/>
              <a:t>: Los Angeles, CA</a:t>
            </a:r>
          </a:p>
          <a:p>
            <a:r>
              <a:rPr lang="en-US" sz="1050" b="1" dirty="0"/>
              <a:t>Medical School</a:t>
            </a:r>
            <a:r>
              <a:rPr lang="en-US" sz="1050" dirty="0"/>
              <a:t>: Georgetown</a:t>
            </a:r>
            <a:br>
              <a:rPr lang="en-US" sz="1050" dirty="0"/>
            </a:br>
            <a:r>
              <a:rPr lang="en-US" sz="1050" b="1" dirty="0"/>
              <a:t>For Fun I: </a:t>
            </a:r>
            <a:r>
              <a:rPr lang="en-US" sz="1050" dirty="0"/>
              <a:t>like to do yoga/</a:t>
            </a:r>
            <a:r>
              <a:rPr lang="en-US" sz="1050" dirty="0" err="1"/>
              <a:t>pilates</a:t>
            </a:r>
            <a:r>
              <a:rPr lang="en-US" sz="1050" dirty="0"/>
              <a:t>, explore new hiking trails, watch true crime documentaries, and spend time with my boyfriend and pup, Atlas! </a:t>
            </a:r>
            <a:br>
              <a:rPr lang="en-US" sz="1050" dirty="0"/>
            </a:br>
            <a:r>
              <a:rPr lang="en-US" sz="1050" b="1" dirty="0"/>
              <a:t>Why did you choose Hopkins? </a:t>
            </a:r>
            <a:r>
              <a:rPr lang="en-US" sz="1050" dirty="0"/>
              <a:t>the people! I love how supportive and collaborative everyone is, especially the senior residents who have been so helpful during my first month of residency. I'm also excited to be at a program that offers so many incredible research and global health opportunities! </a:t>
            </a:r>
            <a:br>
              <a:rPr lang="en-US" sz="1050" dirty="0"/>
            </a:br>
            <a:r>
              <a:rPr lang="en-US" sz="1050" b="1" dirty="0"/>
              <a:t>What excites you most about living in Baltimore? </a:t>
            </a:r>
            <a:r>
              <a:rPr lang="en-US" sz="1050" dirty="0"/>
              <a:t>being so close to the water and all the delicious food spots! </a:t>
            </a:r>
          </a:p>
          <a:p>
            <a:pPr algn="ctr"/>
            <a:r>
              <a:rPr lang="en-US" sz="1050" i="1" dirty="0"/>
              <a:t>She/Her</a:t>
            </a:r>
          </a:p>
        </p:txBody>
      </p:sp>
      <p:sp>
        <p:nvSpPr>
          <p:cNvPr id="10" name="TextBox 9"/>
          <p:cNvSpPr txBox="1"/>
          <p:nvPr/>
        </p:nvSpPr>
        <p:spPr>
          <a:xfrm>
            <a:off x="4680461" y="2520205"/>
            <a:ext cx="2255228" cy="4093428"/>
          </a:xfrm>
          <a:prstGeom prst="rect">
            <a:avLst/>
          </a:prstGeom>
          <a:noFill/>
          <a:ln>
            <a:solidFill>
              <a:schemeClr val="tx1"/>
            </a:solidFill>
          </a:ln>
        </p:spPr>
        <p:txBody>
          <a:bodyPr wrap="square" rtlCol="0">
            <a:spAutoFit/>
          </a:bodyPr>
          <a:lstStyle/>
          <a:p>
            <a:r>
              <a:rPr lang="en-US" sz="1000" b="1" dirty="0"/>
              <a:t>Hometown</a:t>
            </a:r>
            <a:r>
              <a:rPr lang="en-US" sz="1000" dirty="0"/>
              <a:t>: Johnson City, TN</a:t>
            </a:r>
          </a:p>
          <a:p>
            <a:r>
              <a:rPr lang="en-US" sz="1000" b="1" dirty="0"/>
              <a:t>Medical School</a:t>
            </a:r>
            <a:r>
              <a:rPr lang="en-US" sz="1000" dirty="0"/>
              <a:t>: East Tennessee State University</a:t>
            </a:r>
          </a:p>
          <a:p>
            <a:r>
              <a:rPr lang="en-US" sz="1000" b="1" dirty="0"/>
              <a:t>For Fun I</a:t>
            </a:r>
            <a:r>
              <a:rPr lang="en-US" sz="1000" dirty="0"/>
              <a:t>: Powerlift, Collect comic books and sneakers, Read short stories &amp; literature, and eat out with friends.</a:t>
            </a:r>
          </a:p>
          <a:p>
            <a:r>
              <a:rPr lang="en-US" sz="1000" b="1" dirty="0"/>
              <a:t>Why did I choose Hopkins: </a:t>
            </a:r>
            <a:r>
              <a:rPr lang="en-US" sz="1000" dirty="0"/>
              <a:t>I chose Hopkins after how well I meshed with all of the faculty and residents I had met on interview day.  The minute the day was over, I immediately got that gut feeling that this was where I needed to be. Aside from knowing that I would receive top tier training at Hopkins, I knew I would be able to do it surrounded by people that would support my ambitions and who I could end up calling family. </a:t>
            </a:r>
          </a:p>
          <a:p>
            <a:r>
              <a:rPr lang="en-US" sz="1000" b="1" dirty="0"/>
              <a:t>What excites me about living in Baltimore: </a:t>
            </a:r>
            <a:r>
              <a:rPr lang="en-US" sz="1000" dirty="0"/>
              <a:t>The amazing food scene, the unique atmosphere and the variety of different experiences that each neighborhood here has to offer, and Ravens games. </a:t>
            </a:r>
          </a:p>
          <a:p>
            <a:pPr algn="ctr"/>
            <a:r>
              <a:rPr lang="en-US" sz="1000" i="1" dirty="0"/>
              <a:t>He/Him</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 t="7271" r="3891" b="12945"/>
          <a:stretch/>
        </p:blipFill>
        <p:spPr>
          <a:xfrm>
            <a:off x="2160150" y="840047"/>
            <a:ext cx="1335001" cy="1662360"/>
          </a:xfrm>
          <a:prstGeom prst="rect">
            <a:avLst/>
          </a:prstGeom>
          <a:ln>
            <a:solidFill>
              <a:schemeClr val="tx1"/>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9013" y="840047"/>
            <a:ext cx="1573942" cy="1502400"/>
          </a:xfrm>
          <a:prstGeom prst="rect">
            <a:avLst/>
          </a:prstGeom>
          <a:ln>
            <a:solidFill>
              <a:schemeClr val="tx1"/>
            </a:solidFill>
          </a:ln>
        </p:spPr>
      </p:pic>
      <p:sp>
        <p:nvSpPr>
          <p:cNvPr id="11" name="TextBox 10">
            <a:extLst>
              <a:ext uri="{FF2B5EF4-FFF2-40B4-BE49-F238E27FC236}">
                <a16:creationId xmlns:a16="http://schemas.microsoft.com/office/drawing/2014/main" id="{FA8FD7EA-C269-40F8-8885-CD4F97FF6327}"/>
              </a:ext>
            </a:extLst>
          </p:cNvPr>
          <p:cNvSpPr txBox="1"/>
          <p:nvPr/>
        </p:nvSpPr>
        <p:spPr>
          <a:xfrm>
            <a:off x="7503363" y="2532536"/>
            <a:ext cx="2136371" cy="3647152"/>
          </a:xfrm>
          <a:prstGeom prst="rect">
            <a:avLst/>
          </a:prstGeom>
          <a:noFill/>
          <a:ln>
            <a:solidFill>
              <a:schemeClr val="tx1"/>
            </a:solidFill>
          </a:ln>
        </p:spPr>
        <p:txBody>
          <a:bodyPr wrap="square" lIns="91440" tIns="45720" rIns="91440" bIns="45720" rtlCol="0" anchor="t">
            <a:spAutoFit/>
          </a:bodyPr>
          <a:lstStyle/>
          <a:p>
            <a:r>
              <a:rPr lang="en-US" sz="1100" b="1" dirty="0"/>
              <a:t>Hometown: </a:t>
            </a:r>
            <a:r>
              <a:rPr lang="en-US" sz="1100" dirty="0"/>
              <a:t>Indianapolis, IN</a:t>
            </a:r>
            <a:endParaRPr lang="en-US" sz="1100" b="1" dirty="0"/>
          </a:p>
          <a:p>
            <a:r>
              <a:rPr lang="en-US" sz="1100" b="1" dirty="0"/>
              <a:t>Medical School</a:t>
            </a:r>
            <a:r>
              <a:rPr lang="en-US" sz="1100" dirty="0"/>
              <a:t>: Indiana University</a:t>
            </a:r>
          </a:p>
          <a:p>
            <a:r>
              <a:rPr lang="en-US" sz="1100" b="1" dirty="0"/>
              <a:t>For Fun I</a:t>
            </a:r>
            <a:r>
              <a:rPr lang="en-US" sz="1100" dirty="0"/>
              <a:t>: Cook, try new restaurants, hike in the Fall, hang with my cat Petal Patel, read sci-fi, watch reality TV </a:t>
            </a:r>
          </a:p>
          <a:p>
            <a:r>
              <a:rPr lang="en-US" sz="1100" b="1" dirty="0"/>
              <a:t>Why did you choose Hopkins?</a:t>
            </a:r>
            <a:r>
              <a:rPr lang="en-US" sz="1100" dirty="0"/>
              <a:t> </a:t>
            </a:r>
          </a:p>
          <a:p>
            <a:r>
              <a:rPr lang="en-US" sz="1100" dirty="0"/>
              <a:t>I really liked the emphasis put on both on supporting resident education and training residents to be educators. Also, there are amazing opportunities in global health education, research and practice. </a:t>
            </a:r>
          </a:p>
          <a:p>
            <a:r>
              <a:rPr lang="en-US" sz="1100" b="1" dirty="0"/>
              <a:t>What excites you most about living in Baltimore? </a:t>
            </a:r>
            <a:r>
              <a:rPr lang="en-US" sz="1100" dirty="0"/>
              <a:t>Trying out new restaurants, being close to DC and so many amazing places to hike.</a:t>
            </a:r>
          </a:p>
          <a:p>
            <a:pPr algn="ctr"/>
            <a:r>
              <a:rPr lang="en-US" sz="1100" i="1" dirty="0"/>
              <a:t>She/Her</a:t>
            </a:r>
          </a:p>
        </p:txBody>
      </p:sp>
      <p:pic>
        <p:nvPicPr>
          <p:cNvPr id="13" name="Picture 12">
            <a:extLst>
              <a:ext uri="{FF2B5EF4-FFF2-40B4-BE49-F238E27FC236}">
                <a16:creationId xmlns:a16="http://schemas.microsoft.com/office/drawing/2014/main" id="{00039EEF-6F95-490F-957B-1871D0B5A2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2458" y="896168"/>
            <a:ext cx="1427379" cy="1362498"/>
          </a:xfrm>
          <a:prstGeom prst="rect">
            <a:avLst/>
          </a:prstGeom>
          <a:ln>
            <a:solidFill>
              <a:schemeClr val="tx1"/>
            </a:solidFill>
          </a:ln>
        </p:spPr>
      </p:pic>
    </p:spTree>
    <p:extLst>
      <p:ext uri="{BB962C8B-B14F-4D97-AF65-F5344CB8AC3E}">
        <p14:creationId xmlns:p14="http://schemas.microsoft.com/office/powerpoint/2010/main" val="244550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8444894"/>
              </p:ext>
            </p:extLst>
          </p:nvPr>
        </p:nvGraphicFramePr>
        <p:xfrm>
          <a:off x="2320706" y="181069"/>
          <a:ext cx="7550589" cy="6580038"/>
        </p:xfrm>
        <a:graphic>
          <a:graphicData uri="http://schemas.openxmlformats.org/drawingml/2006/table">
            <a:tbl>
              <a:tblPr firstRow="1" bandRow="1">
                <a:tableStyleId>{5C22544A-7EE6-4342-B048-85BDC9FD1C3A}</a:tableStyleId>
              </a:tblPr>
              <a:tblGrid>
                <a:gridCol w="2516863">
                  <a:extLst>
                    <a:ext uri="{9D8B030D-6E8A-4147-A177-3AD203B41FA5}">
                      <a16:colId xmlns:a16="http://schemas.microsoft.com/office/drawing/2014/main" val="117490699"/>
                    </a:ext>
                  </a:extLst>
                </a:gridCol>
                <a:gridCol w="2516863">
                  <a:extLst>
                    <a:ext uri="{9D8B030D-6E8A-4147-A177-3AD203B41FA5}">
                      <a16:colId xmlns:a16="http://schemas.microsoft.com/office/drawing/2014/main" val="2614951688"/>
                    </a:ext>
                  </a:extLst>
                </a:gridCol>
                <a:gridCol w="2516863">
                  <a:extLst>
                    <a:ext uri="{9D8B030D-6E8A-4147-A177-3AD203B41FA5}">
                      <a16:colId xmlns:a16="http://schemas.microsoft.com/office/drawing/2014/main" val="341871053"/>
                    </a:ext>
                  </a:extLst>
                </a:gridCol>
              </a:tblGrid>
              <a:tr h="6580038">
                <a:tc>
                  <a:txBody>
                    <a:bodyPr/>
                    <a:lstStyle/>
                    <a:p>
                      <a:pPr algn="ctr"/>
                      <a:r>
                        <a:rPr lang="en-US" u="sng" dirty="0">
                          <a:solidFill>
                            <a:schemeClr val="tx1"/>
                          </a:solidFill>
                        </a:rPr>
                        <a:t>Mallika</a:t>
                      </a:r>
                      <a:r>
                        <a:rPr lang="en-US" u="sng" baseline="0" dirty="0">
                          <a:solidFill>
                            <a:schemeClr val="tx1"/>
                          </a:solidFill>
                        </a:rPr>
                        <a:t> Rajamani</a:t>
                      </a:r>
                    </a:p>
                    <a:p>
                      <a:pPr algn="ctr"/>
                      <a:r>
                        <a:rPr lang="en-US" sz="1200" u="sng" baseline="0" dirty="0">
                          <a:solidFill>
                            <a:schemeClr val="tx1"/>
                          </a:solidFill>
                        </a:rPr>
                        <a:t>M.D., M.P.H</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Maneesha</a:t>
                      </a:r>
                      <a:r>
                        <a:rPr lang="en-US" u="sng" baseline="0" dirty="0">
                          <a:solidFill>
                            <a:schemeClr val="tx1"/>
                          </a:solidFill>
                        </a:rPr>
                        <a:t> Sakhuja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 MHS</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Nisha</a:t>
                      </a:r>
                      <a:r>
                        <a:rPr lang="en-US" u="sng" baseline="0" dirty="0">
                          <a:solidFill>
                            <a:schemeClr val="tx1"/>
                          </a:solidFill>
                        </a:rPr>
                        <a:t> Shah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2420617" y="2381534"/>
            <a:ext cx="2271363" cy="3816429"/>
          </a:xfrm>
          <a:prstGeom prst="rect">
            <a:avLst/>
          </a:prstGeom>
          <a:noFill/>
          <a:ln>
            <a:solidFill>
              <a:schemeClr val="tx1"/>
            </a:solidFill>
          </a:ln>
        </p:spPr>
        <p:txBody>
          <a:bodyPr wrap="square" lIns="91440" tIns="45720" rIns="91440" bIns="45720" rtlCol="0" anchor="t">
            <a:spAutoFit/>
          </a:bodyPr>
          <a:lstStyle/>
          <a:p>
            <a:r>
              <a:rPr lang="en-US" sz="1100" b="1" dirty="0"/>
              <a:t>Hometown</a:t>
            </a:r>
            <a:r>
              <a:rPr lang="en-US" sz="1100" dirty="0"/>
              <a:t>: Rochester, NY</a:t>
            </a:r>
            <a:br>
              <a:rPr lang="en-US" sz="1100" dirty="0"/>
            </a:br>
            <a:r>
              <a:rPr lang="en-US" sz="1100" b="1" dirty="0"/>
              <a:t>Medical school</a:t>
            </a:r>
            <a:r>
              <a:rPr lang="en-US" sz="1100" dirty="0"/>
              <a:t>: SUNY Upstate</a:t>
            </a:r>
          </a:p>
          <a:p>
            <a:r>
              <a:rPr lang="en-US" sz="1100" b="1" dirty="0"/>
              <a:t>For Fun I: </a:t>
            </a:r>
            <a:r>
              <a:rPr lang="en-US" sz="1100" dirty="0"/>
              <a:t>Love to hang out with friends and do anything outside - running, hiking, skiing, water sports, etc. I also love trivia, musicals (Les Mis will always be my #1) and watching lots of Netflix.</a:t>
            </a:r>
          </a:p>
          <a:p>
            <a:r>
              <a:rPr lang="en-US" sz="1100" b="1" dirty="0"/>
              <a:t>Why did you choose Hopkins? </a:t>
            </a:r>
            <a:r>
              <a:rPr lang="en-US" sz="1100" dirty="0"/>
              <a:t>Incredible faculty and staff, opportunities for global health work &amp; research (I'm in the global health track), the clear commitment to underserved and diverse patient populations, and the truly genuine residents that I met on my interview day. </a:t>
            </a:r>
          </a:p>
          <a:p>
            <a:r>
              <a:rPr lang="en-US" sz="1100" b="1" dirty="0"/>
              <a:t>What excites you most about living in Baltimore? </a:t>
            </a:r>
            <a:r>
              <a:rPr lang="en-US" sz="1100" dirty="0"/>
              <a:t>Being in a non-landlocked city, milder winters, and seafood! </a:t>
            </a:r>
          </a:p>
          <a:p>
            <a:pPr algn="ctr"/>
            <a:r>
              <a:rPr lang="en-US" sz="1100" i="1" dirty="0"/>
              <a:t>She/Her</a:t>
            </a:r>
          </a:p>
        </p:txBody>
      </p:sp>
      <p:sp>
        <p:nvSpPr>
          <p:cNvPr id="10" name="TextBox 9"/>
          <p:cNvSpPr txBox="1"/>
          <p:nvPr/>
        </p:nvSpPr>
        <p:spPr>
          <a:xfrm>
            <a:off x="4989036" y="2381534"/>
            <a:ext cx="2233384" cy="3139321"/>
          </a:xfrm>
          <a:prstGeom prst="rect">
            <a:avLst/>
          </a:prstGeom>
          <a:noFill/>
          <a:ln>
            <a:solidFill>
              <a:schemeClr val="tx1"/>
            </a:solidFill>
          </a:ln>
        </p:spPr>
        <p:txBody>
          <a:bodyPr wrap="square" rtlCol="0">
            <a:spAutoFit/>
          </a:bodyPr>
          <a:lstStyle/>
          <a:p>
            <a:r>
              <a:rPr lang="en-US" sz="1100" b="1" dirty="0"/>
              <a:t>Hometown: </a:t>
            </a:r>
            <a:r>
              <a:rPr lang="en-US" sz="1100" dirty="0"/>
              <a:t>Rockville, MD</a:t>
            </a:r>
          </a:p>
          <a:p>
            <a:r>
              <a:rPr lang="en-US" sz="1100" b="1" dirty="0"/>
              <a:t>Medical School: </a:t>
            </a:r>
            <a:r>
              <a:rPr lang="en-US" sz="1100" dirty="0"/>
              <a:t>University of Nevada, Las Vegas</a:t>
            </a:r>
          </a:p>
          <a:p>
            <a:r>
              <a:rPr lang="en-US" sz="1100" b="1" dirty="0"/>
              <a:t>For Fun I: </a:t>
            </a:r>
            <a:r>
              <a:rPr lang="en-US" sz="1100" dirty="0"/>
              <a:t>Travel, ski, play tennis, and spend time with friends and family.</a:t>
            </a:r>
          </a:p>
          <a:p>
            <a:r>
              <a:rPr lang="en-US" sz="1100" b="1" dirty="0"/>
              <a:t>Why did you choose Hopkins? </a:t>
            </a:r>
            <a:r>
              <a:rPr lang="en-US" sz="1100" dirty="0"/>
              <a:t>The rigorous clinical training, the resident camaraderie, and the incredible breadth of academic opportunities and mentorship, including in public health, bioethics, and policy. </a:t>
            </a:r>
          </a:p>
          <a:p>
            <a:r>
              <a:rPr lang="en-US" sz="1100" b="1" dirty="0"/>
              <a:t>What excites you most about living in Baltimore? </a:t>
            </a:r>
            <a:r>
              <a:rPr lang="en-US" sz="1100" dirty="0"/>
              <a:t>Learning about the culture of Baltimore and being close to family. </a:t>
            </a:r>
          </a:p>
          <a:p>
            <a:pPr algn="ctr"/>
            <a:r>
              <a:rPr lang="en-US" sz="1100" i="1" dirty="0"/>
              <a:t>She/Her</a:t>
            </a:r>
          </a:p>
        </p:txBody>
      </p:sp>
      <p:sp>
        <p:nvSpPr>
          <p:cNvPr id="11" name="TextBox 10"/>
          <p:cNvSpPr txBox="1"/>
          <p:nvPr/>
        </p:nvSpPr>
        <p:spPr>
          <a:xfrm>
            <a:off x="7411596" y="2381534"/>
            <a:ext cx="2319251" cy="3970318"/>
          </a:xfrm>
          <a:prstGeom prst="rect">
            <a:avLst/>
          </a:prstGeom>
          <a:noFill/>
          <a:ln>
            <a:solidFill>
              <a:schemeClr val="tx1"/>
            </a:solidFill>
          </a:ln>
        </p:spPr>
        <p:txBody>
          <a:bodyPr wrap="square" rtlCol="0">
            <a:spAutoFit/>
          </a:bodyPr>
          <a:lstStyle/>
          <a:p>
            <a:r>
              <a:rPr lang="en-US" sz="1050" b="1" dirty="0"/>
              <a:t>Hometown: </a:t>
            </a:r>
            <a:r>
              <a:rPr lang="en-US" sz="1050" dirty="0"/>
              <a:t>Bethpage, NY</a:t>
            </a:r>
          </a:p>
          <a:p>
            <a:r>
              <a:rPr lang="en-US" sz="1050" b="1" dirty="0"/>
              <a:t>Medical School: </a:t>
            </a:r>
          </a:p>
          <a:p>
            <a:pPr lvl="0"/>
            <a:r>
              <a:rPr lang="en-US" sz="1050" dirty="0"/>
              <a:t>Albert Einstein </a:t>
            </a:r>
          </a:p>
          <a:p>
            <a:r>
              <a:rPr lang="en-US" sz="1050" b="1" dirty="0"/>
              <a:t>For Fun I: </a:t>
            </a:r>
          </a:p>
          <a:p>
            <a:pPr lvl="0"/>
            <a:r>
              <a:rPr lang="en-US" sz="1050" dirty="0"/>
              <a:t>crochet, craft, cook, play board games, bike along the waterfront or Patterson Park! </a:t>
            </a:r>
          </a:p>
          <a:p>
            <a:pPr lvl="0"/>
            <a:r>
              <a:rPr lang="en-US" sz="1050" b="1" dirty="0"/>
              <a:t>Why did you choose Hopkins? </a:t>
            </a:r>
          </a:p>
          <a:p>
            <a:pPr lvl="0"/>
            <a:r>
              <a:rPr lang="en-US" sz="1050" dirty="0"/>
              <a:t>The residents are all warm, intelligent, and caring individuals that I'm grateful to work with every day. The administration is very approachable and supportive and puts a lot of emphasis on resident education. Also, the breadth of clinical exposure and patient diversity at Hopkins was very important to me. </a:t>
            </a:r>
          </a:p>
          <a:p>
            <a:pPr lvl="0"/>
            <a:r>
              <a:rPr lang="en-US" sz="1050" b="1" dirty="0"/>
              <a:t>What excites you most about living in Baltimore?</a:t>
            </a:r>
          </a:p>
          <a:p>
            <a:pPr lvl="0"/>
            <a:r>
              <a:rPr lang="en-US" sz="1050" dirty="0"/>
              <a:t>All of the neighborhoods are so unique and have tons of character! The food is AMAZING and Baltimore has a great craft beer scene! </a:t>
            </a:r>
          </a:p>
          <a:p>
            <a:pPr lvl="0" algn="ctr"/>
            <a:r>
              <a:rPr lang="en-US" sz="1050" i="1" dirty="0"/>
              <a:t>She/Her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2735" y="719999"/>
            <a:ext cx="1526861" cy="1457459"/>
          </a:xfrm>
          <a:prstGeom prst="rect">
            <a:avLst/>
          </a:prstGeom>
          <a:ln>
            <a:solidFill>
              <a:schemeClr val="tx1"/>
            </a:solidFill>
          </a:ln>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441" y="719999"/>
            <a:ext cx="1584384" cy="1512367"/>
          </a:xfrm>
          <a:prstGeom prst="rect">
            <a:avLst/>
          </a:prstGeom>
          <a:ln>
            <a:solidFill>
              <a:schemeClr val="tx1"/>
            </a:solidFill>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3670" y="719999"/>
            <a:ext cx="1619729" cy="1546106"/>
          </a:xfrm>
          <a:prstGeom prst="rect">
            <a:avLst/>
          </a:prstGeom>
          <a:ln>
            <a:solidFill>
              <a:schemeClr val="tx1"/>
            </a:solidFill>
          </a:ln>
        </p:spPr>
      </p:pic>
    </p:spTree>
    <p:extLst>
      <p:ext uri="{BB962C8B-B14F-4D97-AF65-F5344CB8AC3E}">
        <p14:creationId xmlns:p14="http://schemas.microsoft.com/office/powerpoint/2010/main" val="2630549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434449833"/>
              </p:ext>
            </p:extLst>
          </p:nvPr>
        </p:nvGraphicFramePr>
        <p:xfrm>
          <a:off x="1282045" y="124691"/>
          <a:ext cx="9316682" cy="6662608"/>
        </p:xfrm>
        <a:graphic>
          <a:graphicData uri="http://schemas.openxmlformats.org/drawingml/2006/table">
            <a:tbl>
              <a:tblPr firstRow="1" bandRow="1">
                <a:tableStyleId>{5C22544A-7EE6-4342-B048-85BDC9FD1C3A}</a:tableStyleId>
              </a:tblPr>
              <a:tblGrid>
                <a:gridCol w="3244890">
                  <a:extLst>
                    <a:ext uri="{9D8B030D-6E8A-4147-A177-3AD203B41FA5}">
                      <a16:colId xmlns:a16="http://schemas.microsoft.com/office/drawing/2014/main" val="117490699"/>
                    </a:ext>
                  </a:extLst>
                </a:gridCol>
                <a:gridCol w="3002896">
                  <a:extLst>
                    <a:ext uri="{9D8B030D-6E8A-4147-A177-3AD203B41FA5}">
                      <a16:colId xmlns:a16="http://schemas.microsoft.com/office/drawing/2014/main" val="2614951688"/>
                    </a:ext>
                  </a:extLst>
                </a:gridCol>
                <a:gridCol w="3068896">
                  <a:extLst>
                    <a:ext uri="{9D8B030D-6E8A-4147-A177-3AD203B41FA5}">
                      <a16:colId xmlns:a16="http://schemas.microsoft.com/office/drawing/2014/main" val="341871053"/>
                    </a:ext>
                  </a:extLst>
                </a:gridCol>
              </a:tblGrid>
              <a:tr h="6662608">
                <a:tc>
                  <a:txBody>
                    <a:bodyPr/>
                    <a:lstStyle/>
                    <a:p>
                      <a:pPr algn="ctr"/>
                      <a:r>
                        <a:rPr lang="en-US" u="sng" dirty="0">
                          <a:solidFill>
                            <a:schemeClr val="tx1"/>
                          </a:solidFill>
                        </a:rPr>
                        <a:t>Nate</a:t>
                      </a:r>
                      <a:r>
                        <a:rPr lang="en-US" u="sng" baseline="0" dirty="0">
                          <a:solidFill>
                            <a:schemeClr val="tx1"/>
                          </a:solidFill>
                        </a:rPr>
                        <a:t> Silvestri</a:t>
                      </a:r>
                    </a:p>
                    <a:p>
                      <a:pPr algn="ctr"/>
                      <a:r>
                        <a:rPr lang="en-US" sz="1200" u="sng" baseline="0" dirty="0">
                          <a:solidFill>
                            <a:schemeClr val="tx1"/>
                          </a:solidFill>
                        </a:rPr>
                        <a:t>M.D.</a:t>
                      </a:r>
                      <a:endParaRPr lang="en-US" sz="1200" u="sng" dirty="0">
                        <a:solidFill>
                          <a:schemeClr val="tx1"/>
                        </a:solidFill>
                      </a:endParaRP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u="sng" dirty="0">
                          <a:solidFill>
                            <a:schemeClr val="tx1"/>
                          </a:solidFill>
                        </a:rPr>
                        <a:t>Will</a:t>
                      </a:r>
                      <a:r>
                        <a:rPr lang="en-US" u="sng" baseline="0" dirty="0">
                          <a:solidFill>
                            <a:schemeClr val="tx1"/>
                          </a:solidFill>
                        </a:rPr>
                        <a:t> Squiers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sng" baseline="0" dirty="0">
                          <a:solidFill>
                            <a:schemeClr val="tx1"/>
                          </a:solidFill>
                        </a:rPr>
                        <a:t>M.D.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tc>
                  <a:txBody>
                    <a:bodyPr/>
                    <a:lstStyle/>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8" name="TextBox 7"/>
          <p:cNvSpPr txBox="1"/>
          <p:nvPr/>
        </p:nvSpPr>
        <p:spPr>
          <a:xfrm>
            <a:off x="1502478" y="2297191"/>
            <a:ext cx="2808777" cy="4385816"/>
          </a:xfrm>
          <a:prstGeom prst="rect">
            <a:avLst/>
          </a:prstGeom>
          <a:noFill/>
          <a:ln>
            <a:solidFill>
              <a:schemeClr val="tx1"/>
            </a:solidFill>
          </a:ln>
        </p:spPr>
        <p:txBody>
          <a:bodyPr wrap="square" rtlCol="0">
            <a:spAutoFit/>
          </a:bodyPr>
          <a:lstStyle/>
          <a:p>
            <a:r>
              <a:rPr lang="en-US" sz="900" b="1" dirty="0"/>
              <a:t>Hometown</a:t>
            </a:r>
            <a:r>
              <a:rPr lang="en-US" sz="900" dirty="0"/>
              <a:t>: Charleston, SC</a:t>
            </a:r>
          </a:p>
          <a:p>
            <a:r>
              <a:rPr lang="en-US" sz="900" b="1" dirty="0"/>
              <a:t>Medical School: </a:t>
            </a:r>
            <a:r>
              <a:rPr lang="en-US" sz="900" dirty="0"/>
              <a:t>Medical University of South Carolina</a:t>
            </a:r>
            <a:br>
              <a:rPr lang="en-US" sz="900" dirty="0"/>
            </a:br>
            <a:r>
              <a:rPr lang="en-US" sz="900" b="1" dirty="0"/>
              <a:t>For Fun I</a:t>
            </a:r>
            <a:r>
              <a:rPr lang="en-US" sz="900" dirty="0"/>
              <a:t>: Like to be outside!!!  Hiking and Camping and Fishing, OH MY!  We have already gone hiking as an Intern class, we have camping trips planned and we also hang out at restaurants (an outside activity for sure).  You can also find me on my bike, playing golf with co-interns and their significant others or jogging the inner harbor!</a:t>
            </a:r>
            <a:br>
              <a:rPr lang="en-US" sz="900" dirty="0"/>
            </a:br>
            <a:r>
              <a:rPr lang="en-US" sz="900" b="1" dirty="0"/>
              <a:t>Why did you choose Hopkins? </a:t>
            </a:r>
            <a:r>
              <a:rPr lang="en-US" sz="900" dirty="0"/>
              <a:t>It has the acuity and the crazy cases of a huge 600+ bed hospital, but our class is not huge and you can get to know everybody!  It is so nice to be able to take care of the sickest kids with the rarest diseases from around the world, but to also have your bread and butter gen </a:t>
            </a:r>
            <a:r>
              <a:rPr lang="en-US" sz="900" dirty="0" err="1"/>
              <a:t>peds</a:t>
            </a:r>
            <a:r>
              <a:rPr lang="en-US" sz="900" dirty="0"/>
              <a:t>. The Children's Center is big enough to provide that experience but not so big that you don't get to know the people who work with you (like your co-interns, the nursing staff and ancillary services). I have been here for less than a month and I already find familiar places wherever I go!</a:t>
            </a:r>
            <a:br>
              <a:rPr lang="en-US" sz="900" dirty="0"/>
            </a:br>
            <a:r>
              <a:rPr lang="en-US" sz="900" b="1" dirty="0"/>
              <a:t>What excites you most about living in Baltimore? </a:t>
            </a:r>
            <a:r>
              <a:rPr lang="en-US" sz="900" dirty="0"/>
              <a:t>I am excited super excited to be living in Baltimore! There is a ton to do on the weekend like O's games, farmers markets, festivals and a great restaurant scene.  We are also super close to other cities to visit friends in NY, DC, Philly and you can get anywhere for your vacations from our airports in the area. I also LOVE my neighborhood and jog a different route every time so I can explore! </a:t>
            </a:r>
            <a:endParaRPr lang="en-US" sz="900" b="1" dirty="0"/>
          </a:p>
          <a:p>
            <a:pPr algn="ctr"/>
            <a:r>
              <a:rPr lang="en-US" sz="900" i="1" dirty="0"/>
              <a:t>He/Him</a:t>
            </a:r>
          </a:p>
        </p:txBody>
      </p:sp>
      <p:sp>
        <p:nvSpPr>
          <p:cNvPr id="15" name="TextBox 14"/>
          <p:cNvSpPr txBox="1"/>
          <p:nvPr/>
        </p:nvSpPr>
        <p:spPr>
          <a:xfrm>
            <a:off x="4893898" y="2345586"/>
            <a:ext cx="2205626" cy="2462213"/>
          </a:xfrm>
          <a:prstGeom prst="rect">
            <a:avLst/>
          </a:prstGeom>
          <a:noFill/>
          <a:ln>
            <a:solidFill>
              <a:schemeClr val="tx1"/>
            </a:solidFill>
          </a:ln>
        </p:spPr>
        <p:txBody>
          <a:bodyPr wrap="square" rtlCol="0">
            <a:spAutoFit/>
          </a:bodyPr>
          <a:lstStyle/>
          <a:p>
            <a:r>
              <a:rPr lang="en-US" sz="1100" b="1" dirty="0"/>
              <a:t>Hometown</a:t>
            </a:r>
            <a:r>
              <a:rPr lang="en-US" sz="1100" dirty="0"/>
              <a:t>: Dallas, TX</a:t>
            </a:r>
          </a:p>
          <a:p>
            <a:r>
              <a:rPr lang="en-US" sz="1100" b="1" dirty="0"/>
              <a:t>Medical School</a:t>
            </a:r>
            <a:r>
              <a:rPr lang="en-US" sz="1100" dirty="0"/>
              <a:t>: Dell Medical School</a:t>
            </a:r>
          </a:p>
          <a:p>
            <a:r>
              <a:rPr lang="en-US" sz="1100" b="1" dirty="0"/>
              <a:t>For Fun I: </a:t>
            </a:r>
            <a:r>
              <a:rPr lang="en-US" sz="1100" dirty="0"/>
              <a:t>Play board games, pick up sports, and watch Dallas sports teams</a:t>
            </a:r>
          </a:p>
          <a:p>
            <a:r>
              <a:rPr lang="en-US" sz="1100" b="1" dirty="0"/>
              <a:t>Why did you choose Hopkins?:</a:t>
            </a:r>
            <a:r>
              <a:rPr lang="en-US" sz="1100" dirty="0"/>
              <a:t> The program's focus on making residents great teachers as well as physicians</a:t>
            </a:r>
          </a:p>
          <a:p>
            <a:r>
              <a:rPr lang="en-US" sz="1100" b="1" dirty="0"/>
              <a:t>What excites you most about living in Baltimore?: </a:t>
            </a:r>
            <a:r>
              <a:rPr lang="en-US" sz="1100" dirty="0"/>
              <a:t>The food and being close to the water</a:t>
            </a:r>
          </a:p>
          <a:p>
            <a:pPr algn="ctr"/>
            <a:r>
              <a:rPr lang="en-US" sz="1100" i="1" dirty="0"/>
              <a:t>He/Him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160" y="665850"/>
            <a:ext cx="1599411" cy="1526711"/>
          </a:xfrm>
          <a:prstGeom prst="rect">
            <a:avLst/>
          </a:prstGeom>
          <a:ln>
            <a:solidFill>
              <a:schemeClr val="tx1"/>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6643" y="642942"/>
            <a:ext cx="1647407" cy="1572525"/>
          </a:xfrm>
          <a:prstGeom prst="rect">
            <a:avLst/>
          </a:prstGeom>
          <a:ln>
            <a:solidFill>
              <a:schemeClr val="tx1"/>
            </a:solidFill>
          </a:ln>
        </p:spPr>
      </p:pic>
      <p:graphicFrame>
        <p:nvGraphicFramePr>
          <p:cNvPr id="9" name="Table 8">
            <a:extLst>
              <a:ext uri="{FF2B5EF4-FFF2-40B4-BE49-F238E27FC236}">
                <a16:creationId xmlns:a16="http://schemas.microsoft.com/office/drawing/2014/main" id="{E6F71526-000C-4B40-9364-A245FA24D046}"/>
              </a:ext>
            </a:extLst>
          </p:cNvPr>
          <p:cNvGraphicFramePr>
            <a:graphicFrameLocks noGrp="1"/>
          </p:cNvGraphicFramePr>
          <p:nvPr>
            <p:extLst>
              <p:ext uri="{D42A27DB-BD31-4B8C-83A1-F6EECF244321}">
                <p14:modId xmlns:p14="http://schemas.microsoft.com/office/powerpoint/2010/main" val="3542337163"/>
              </p:ext>
            </p:extLst>
          </p:nvPr>
        </p:nvGraphicFramePr>
        <p:xfrm>
          <a:off x="7515750" y="124691"/>
          <a:ext cx="3082977" cy="6662608"/>
        </p:xfrm>
        <a:graphic>
          <a:graphicData uri="http://schemas.openxmlformats.org/drawingml/2006/table">
            <a:tbl>
              <a:tblPr firstRow="1" bandRow="1">
                <a:tableStyleId>{5C22544A-7EE6-4342-B048-85BDC9FD1C3A}</a:tableStyleId>
              </a:tblPr>
              <a:tblGrid>
                <a:gridCol w="3082977">
                  <a:extLst>
                    <a:ext uri="{9D8B030D-6E8A-4147-A177-3AD203B41FA5}">
                      <a16:colId xmlns:a16="http://schemas.microsoft.com/office/drawing/2014/main" val="4183890785"/>
                    </a:ext>
                  </a:extLst>
                </a:gridCol>
              </a:tblGrid>
              <a:tr h="6662608">
                <a:tc>
                  <a:txBody>
                    <a:bodyPr/>
                    <a:lstStyle/>
                    <a:p>
                      <a:pPr algn="ctr"/>
                      <a:r>
                        <a:rPr lang="en-US" u="sng" dirty="0">
                          <a:solidFill>
                            <a:schemeClr val="tx1"/>
                          </a:solidFill>
                        </a:rPr>
                        <a:t>Nadav</a:t>
                      </a:r>
                      <a:r>
                        <a:rPr lang="en-US" u="sng" baseline="0" dirty="0">
                          <a:solidFill>
                            <a:schemeClr val="tx1"/>
                          </a:solidFill>
                        </a:rPr>
                        <a:t> Weinstock</a:t>
                      </a:r>
                    </a:p>
                    <a:p>
                      <a:pPr algn="ctr"/>
                      <a:r>
                        <a:rPr lang="en-US" sz="1200" u="sng" baseline="0" dirty="0">
                          <a:solidFill>
                            <a:schemeClr val="tx1"/>
                          </a:solidFill>
                        </a:rPr>
                        <a:t>M.D., Ph.D.</a:t>
                      </a:r>
                      <a:endParaRPr lang="en-US" sz="1200" u="sng" dirty="0">
                        <a:solidFill>
                          <a:schemeClr val="tx1"/>
                        </a:solidFill>
                      </a:endParaRPr>
                    </a:p>
                    <a:p>
                      <a:pPr algn="ctr"/>
                      <a:endParaRPr lang="en-US" u="sng"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781488685"/>
                  </a:ext>
                </a:extLst>
              </a:tr>
            </a:tbl>
          </a:graphicData>
        </a:graphic>
      </p:graphicFrame>
      <p:sp>
        <p:nvSpPr>
          <p:cNvPr id="12" name="TextBox 11">
            <a:extLst>
              <a:ext uri="{FF2B5EF4-FFF2-40B4-BE49-F238E27FC236}">
                <a16:creationId xmlns:a16="http://schemas.microsoft.com/office/drawing/2014/main" id="{5B641744-12F6-4204-A502-83FAC4054E33}"/>
              </a:ext>
            </a:extLst>
          </p:cNvPr>
          <p:cNvSpPr txBox="1"/>
          <p:nvPr/>
        </p:nvSpPr>
        <p:spPr>
          <a:xfrm>
            <a:off x="7762026" y="2563094"/>
            <a:ext cx="2536067" cy="2800767"/>
          </a:xfrm>
          <a:prstGeom prst="rect">
            <a:avLst/>
          </a:prstGeom>
          <a:noFill/>
          <a:ln>
            <a:solidFill>
              <a:schemeClr val="tx1"/>
            </a:solidFill>
          </a:ln>
        </p:spPr>
        <p:txBody>
          <a:bodyPr wrap="square" rtlCol="0">
            <a:spAutoFit/>
          </a:bodyPr>
          <a:lstStyle/>
          <a:p>
            <a:r>
              <a:rPr lang="en-US" sz="1100" b="1" dirty="0"/>
              <a:t>Hometown: </a:t>
            </a:r>
            <a:r>
              <a:rPr lang="en-US" sz="1100" dirty="0"/>
              <a:t>Buffalo, NY</a:t>
            </a:r>
          </a:p>
          <a:p>
            <a:r>
              <a:rPr lang="en-US" sz="1100" b="1" dirty="0"/>
              <a:t>Medical School: </a:t>
            </a:r>
            <a:r>
              <a:rPr lang="en-US" sz="1100" dirty="0"/>
              <a:t>Jacobs School of Medicine, SUNY Buffalo</a:t>
            </a:r>
          </a:p>
          <a:p>
            <a:r>
              <a:rPr lang="en-US" sz="1100" b="1" dirty="0"/>
              <a:t>For Fun I: </a:t>
            </a:r>
            <a:r>
              <a:rPr lang="en-US" sz="1100" dirty="0"/>
              <a:t>Eat, travel, squash, golf, board games, escape rooms, fantasy books.</a:t>
            </a:r>
          </a:p>
          <a:p>
            <a:r>
              <a:rPr lang="en-US" sz="1100" b="1" dirty="0"/>
              <a:t>Why did you choose Hopkins?</a:t>
            </a:r>
          </a:p>
          <a:p>
            <a:r>
              <a:rPr lang="en-US" sz="1100" dirty="0"/>
              <a:t>Great research opportunities for physician scientists, robust pediatrics and genetics training programs, affordable east coast city.</a:t>
            </a:r>
          </a:p>
          <a:p>
            <a:r>
              <a:rPr lang="en-US" sz="1100" b="1" dirty="0"/>
              <a:t>What excites you most about living in Baltimore? </a:t>
            </a:r>
          </a:p>
          <a:p>
            <a:r>
              <a:rPr lang="en-US" sz="1100" dirty="0"/>
              <a:t>Affordability to buy house, explore the area, proximity to DC and outdoors.</a:t>
            </a:r>
          </a:p>
          <a:p>
            <a:pPr algn="ctr"/>
            <a:r>
              <a:rPr lang="en-US" sz="1100" i="1" dirty="0"/>
              <a:t>He/Him</a:t>
            </a:r>
          </a:p>
        </p:txBody>
      </p:sp>
      <p:pic>
        <p:nvPicPr>
          <p:cNvPr id="14" name="Picture 13">
            <a:extLst>
              <a:ext uri="{FF2B5EF4-FFF2-40B4-BE49-F238E27FC236}">
                <a16:creationId xmlns:a16="http://schemas.microsoft.com/office/drawing/2014/main" id="{C2F8C27B-FA46-46D8-A6A5-7FE8A62538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996" b="23403"/>
          <a:stretch/>
        </p:blipFill>
        <p:spPr>
          <a:xfrm>
            <a:off x="8163122" y="670666"/>
            <a:ext cx="1567595" cy="1856469"/>
          </a:xfrm>
          <a:prstGeom prst="rect">
            <a:avLst/>
          </a:prstGeom>
          <a:ln>
            <a:solidFill>
              <a:schemeClr val="tx1"/>
            </a:solidFill>
          </a:ln>
        </p:spPr>
      </p:pic>
    </p:spTree>
    <p:extLst>
      <p:ext uri="{BB962C8B-B14F-4D97-AF65-F5344CB8AC3E}">
        <p14:creationId xmlns:p14="http://schemas.microsoft.com/office/powerpoint/2010/main" val="2885731646"/>
      </p:ext>
    </p:extLst>
  </p:cSld>
  <p:clrMapOvr>
    <a:masterClrMapping/>
  </p:clrMapOvr>
</p:sld>
</file>

<file path=ppt/theme/theme1.xml><?xml version="1.0" encoding="utf-8"?>
<a:theme xmlns:a="http://schemas.openxmlformats.org/drawingml/2006/main" name="Badge">
  <a:themeElements>
    <a:clrScheme name="Custom 12">
      <a:dk1>
        <a:sysClr val="windowText" lastClr="000000"/>
      </a:dk1>
      <a:lt1>
        <a:sysClr val="window" lastClr="FFFFFF"/>
      </a:lt1>
      <a:dk2>
        <a:srgbClr val="1B2F36"/>
      </a:dk2>
      <a:lt2>
        <a:srgbClr val="F3F3F2"/>
      </a:lt2>
      <a:accent1>
        <a:srgbClr val="F08214"/>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BBD3D1D480C44F8BEAE65D6CFC0AAB" ma:contentTypeVersion="16" ma:contentTypeDescription="Create a new document." ma:contentTypeScope="" ma:versionID="52a680d2ab2d2171f5e4b8ba86d1450b">
  <xsd:schema xmlns:xsd="http://www.w3.org/2001/XMLSchema" xmlns:xs="http://www.w3.org/2001/XMLSchema" xmlns:p="http://schemas.microsoft.com/office/2006/metadata/properties" xmlns:ns3="31700ef8-d7b3-42cb-927b-0d158527bfd1" xmlns:ns4="c1a29f26-6802-4e40-bc7e-3c6136645cbe" targetNamespace="http://schemas.microsoft.com/office/2006/metadata/properties" ma:root="true" ma:fieldsID="e4f6f2bccbdef42e2061d93861fb1f20" ns3:_="" ns4:_="">
    <xsd:import namespace="31700ef8-d7b3-42cb-927b-0d158527bfd1"/>
    <xsd:import namespace="c1a29f26-6802-4e40-bc7e-3c6136645cbe"/>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LengthInSeconds"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700ef8-d7b3-42cb-927b-0d158527bf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1a29f26-6802-4e40-bc7e-3c6136645cb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CBBB88-C343-4960-A485-F3571231FAF7}">
  <ds:schemaRefs>
    <ds:schemaRef ds:uri="31700ef8-d7b3-42cb-927b-0d158527bfd1"/>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c1a29f26-6802-4e40-bc7e-3c6136645cbe"/>
    <ds:schemaRef ds:uri="http://schemas.microsoft.com/office/2006/metadata/properties"/>
  </ds:schemaRefs>
</ds:datastoreItem>
</file>

<file path=customXml/itemProps2.xml><?xml version="1.0" encoding="utf-8"?>
<ds:datastoreItem xmlns:ds="http://schemas.openxmlformats.org/officeDocument/2006/customXml" ds:itemID="{AFFCDE1A-7C48-4C5E-AF00-E3EEA2093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700ef8-d7b3-42cb-927b-0d158527bfd1"/>
    <ds:schemaRef ds:uri="c1a29f26-6802-4e40-bc7e-3c6136645c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A75833-68FC-47EC-99C2-EE981AC276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Badge</Template>
  <TotalTime>6491</TotalTime>
  <Words>5518</Words>
  <Application>Microsoft Office PowerPoint</Application>
  <PresentationFormat>Widescreen</PresentationFormat>
  <Paragraphs>294</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Gill Sans MT</vt:lpstr>
      <vt:lpstr>Impact</vt:lpstr>
      <vt:lpstr>Badge</vt:lpstr>
      <vt:lpstr>PGY-3 CLASS 2023-2024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SAR’s  2019-2020</dc:title>
  <dc:creator>Carly Hyde</dc:creator>
  <cp:lastModifiedBy>Cozumel Pruette</cp:lastModifiedBy>
  <cp:revision>106</cp:revision>
  <dcterms:created xsi:type="dcterms:W3CDTF">2019-09-18T14:27:48Z</dcterms:created>
  <dcterms:modified xsi:type="dcterms:W3CDTF">2023-10-17T17:37:28Z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0x0101003BBBD3D1D480C44F8BEAE65D6CFC0AAB</vt:lpwstr>
  </property>
</Properties>
</file>