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6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85" r:id="rId11"/>
    <p:sldId id="270" r:id="rId12"/>
    <p:sldId id="271" r:id="rId13"/>
    <p:sldId id="286" r:id="rId14"/>
    <p:sldId id="287" r:id="rId15"/>
    <p:sldId id="273" r:id="rId16"/>
    <p:sldId id="297" r:id="rId17"/>
    <p:sldId id="288" r:id="rId18"/>
    <p:sldId id="272" r:id="rId19"/>
    <p:sldId id="279" r:id="rId20"/>
    <p:sldId id="281" r:id="rId21"/>
    <p:sldId id="282" r:id="rId22"/>
    <p:sldId id="296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Singleton" initials="MS" lastIdx="3" clrIdx="0">
    <p:extLst>
      <p:ext uri="{19B8F6BF-5375-455C-9EA6-DF929625EA0E}">
        <p15:presenceInfo xmlns:p15="http://schemas.microsoft.com/office/powerpoint/2012/main" userId="S-1-5-21-1214440339-484763869-725345543-4773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4F0"/>
    <a:srgbClr val="A0D0F2"/>
    <a:srgbClr val="E9EDF4"/>
    <a:srgbClr val="F5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Williams" userId="19257c1a-619c-4288-980c-2233191ff877" providerId="ADAL" clId="{D6C2414F-1B9A-4E98-919F-4B1BEABE6950}"/>
    <pc:docChg chg="custSel modSld modShowInfo">
      <pc:chgData name="Jessica Williams" userId="19257c1a-619c-4288-980c-2233191ff877" providerId="ADAL" clId="{D6C2414F-1B9A-4E98-919F-4B1BEABE6950}" dt="2023-12-07T13:33:47.949" v="3" actId="2744"/>
      <pc:docMkLst>
        <pc:docMk/>
      </pc:docMkLst>
      <pc:sldChg chg="modSp mod">
        <pc:chgData name="Jessica Williams" userId="19257c1a-619c-4288-980c-2233191ff877" providerId="ADAL" clId="{D6C2414F-1B9A-4E98-919F-4B1BEABE6950}" dt="2023-11-28T18:32:58.015" v="1" actId="27636"/>
        <pc:sldMkLst>
          <pc:docMk/>
          <pc:sldMk cId="1771733476" sldId="292"/>
        </pc:sldMkLst>
        <pc:spChg chg="mod">
          <ac:chgData name="Jessica Williams" userId="19257c1a-619c-4288-980c-2233191ff877" providerId="ADAL" clId="{D6C2414F-1B9A-4E98-919F-4B1BEABE6950}" dt="2023-11-28T18:32:58.015" v="1" actId="27636"/>
          <ac:spMkLst>
            <pc:docMk/>
            <pc:sldMk cId="1771733476" sldId="292"/>
            <ac:spMk id="3" creationId="{FA257298-E7B3-D18D-FDFD-9BAA6C1336E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opkinsmedicine.org/research/resources/offices-policies/iscro/index.html" TargetMode="External"/><Relationship Id="rId1" Type="http://schemas.openxmlformats.org/officeDocument/2006/relationships/hyperlink" Target="https://www.hopkinsmedicine.org/research/resources/offices-policies/iscro/PoliciesProcedures.html" TargetMode="External"/><Relationship Id="rId4" Type="http://schemas.openxmlformats.org/officeDocument/2006/relationships/image" Target="../media/image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l.com/stem-cell-reports/fulltext/S2213-6711(21)00263-0?_returnURL=https%3A%2F%2Flinkinghub.elsevier.com%2Fretrieve%2Fpii%2FS2213671121002630%3Fshowall%3Dtrue" TargetMode="External"/><Relationship Id="rId2" Type="http://schemas.openxmlformats.org/officeDocument/2006/relationships/hyperlink" Target="https://www.isscr.org/guidelines" TargetMode="External"/><Relationship Id="rId1" Type="http://schemas.openxmlformats.org/officeDocument/2006/relationships/hyperlink" Target="https://www.hopkinsmedicine.org/research/resources/offices-policies/iscro/PoliciesProcedures.html" TargetMode="External"/><Relationship Id="rId4" Type="http://schemas.openxmlformats.org/officeDocument/2006/relationships/hyperlink" Target="https://doi.org/10.1016/j.stemcr.2021.05.012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research/resources/offices-policies/iscro/PoliciesProcedures.html" TargetMode="External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hyperlink" Target="https://www.hopkinsmedicine.org/research/resources/offices-policies/iscro/index.html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temcr.2021.05.012" TargetMode="External"/><Relationship Id="rId2" Type="http://schemas.openxmlformats.org/officeDocument/2006/relationships/hyperlink" Target="https://www.isscr.org/guidelines" TargetMode="External"/><Relationship Id="rId1" Type="http://schemas.openxmlformats.org/officeDocument/2006/relationships/hyperlink" Target="https://www.hopkinsmedicine.org/research/resources/offices-policies/iscro/PoliciesProcedures.html" TargetMode="External"/><Relationship Id="rId4" Type="http://schemas.openxmlformats.org/officeDocument/2006/relationships/hyperlink" Target="https://www.cell.com/stem-cell-reports/fulltext/S2213-6711(21)00263-0?_returnURL=https%3A%2F%2Flinkinghub.elsevier.com%2Fretrieve%2Fpii%2FS2213671121002630%3Fshowall%3Dtru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6E75E-6F2B-437C-8D1B-C5027A3A2F83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1A5074-1253-4581-A280-39AD5A767C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Lucida Sans" panose="020B0602030504020204" pitchFamily="34" charset="0"/>
            </a:rPr>
            <a:t>Effective January 1, 2023</a:t>
          </a:r>
        </a:p>
      </dgm:t>
    </dgm:pt>
    <dgm:pt modelId="{8319CCDD-CC88-4FD9-B454-59BC4E14A072}" type="parTrans" cxnId="{48792912-624D-4D80-921A-1B13339723EE}">
      <dgm:prSet/>
      <dgm:spPr/>
      <dgm:t>
        <a:bodyPr/>
        <a:lstStyle/>
        <a:p>
          <a:endParaRPr lang="en-US"/>
        </a:p>
      </dgm:t>
    </dgm:pt>
    <dgm:pt modelId="{CFCD1294-CB9A-46C4-B0DB-2E584748E0D4}" type="sibTrans" cxnId="{48792912-624D-4D80-921A-1B13339723EE}">
      <dgm:prSet/>
      <dgm:spPr/>
      <dgm:t>
        <a:bodyPr/>
        <a:lstStyle/>
        <a:p>
          <a:endParaRPr lang="en-US"/>
        </a:p>
      </dgm:t>
    </dgm:pt>
    <dgm:pt modelId="{92879486-1B6C-4229-9681-7B4496CF1D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Lucida Sans" panose="020B0602030504020204" pitchFamily="34" charset="0"/>
            </a:rPr>
            <a:t>Response to update in the 2021 ISSCR Guidelines update by the ISSCR to address new developments in the field and ensure stem cell research remains safe and ethically sound</a:t>
          </a:r>
        </a:p>
      </dgm:t>
    </dgm:pt>
    <dgm:pt modelId="{BF01FA46-B707-4668-93C8-685FD5660521}" type="parTrans" cxnId="{65C1E1C2-A8D0-4B47-9758-874B47BA0E76}">
      <dgm:prSet/>
      <dgm:spPr/>
      <dgm:t>
        <a:bodyPr/>
        <a:lstStyle/>
        <a:p>
          <a:endParaRPr lang="en-US"/>
        </a:p>
      </dgm:t>
    </dgm:pt>
    <dgm:pt modelId="{C5334357-30BD-4CB6-9159-AF9C0C4ECE94}" type="sibTrans" cxnId="{65C1E1C2-A8D0-4B47-9758-874B47BA0E76}">
      <dgm:prSet/>
      <dgm:spPr/>
      <dgm:t>
        <a:bodyPr/>
        <a:lstStyle/>
        <a:p>
          <a:endParaRPr lang="en-US"/>
        </a:p>
      </dgm:t>
    </dgm:pt>
    <dgm:pt modelId="{6F5D831D-A506-4372-9EB2-B4500CA379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Lucida Sans" panose="020B0602030504020204" pitchFamily="34" charset="0"/>
            </a:rPr>
            <a:t>Accessible from the </a:t>
          </a:r>
          <a:r>
            <a:rPr lang="en-US">
              <a:latin typeface="Lucida Sans" panose="020B0602030504020204" pitchFamily="34" charset="0"/>
              <a:hlinkClick xmlns:r="http://schemas.openxmlformats.org/officeDocument/2006/relationships" r:id="rId1"/>
            </a:rPr>
            <a:t>Policies and Procedures</a:t>
          </a:r>
          <a:r>
            <a:rPr lang="en-US">
              <a:latin typeface="Lucida Sans" panose="020B0602030504020204" pitchFamily="34" charset="0"/>
            </a:rPr>
            <a:t> page on </a:t>
          </a:r>
          <a:r>
            <a:rPr lang="en-US">
              <a:latin typeface="Lucida Sans" panose="020B0602030504020204" pitchFamily="34" charset="0"/>
              <a:hlinkClick xmlns:r="http://schemas.openxmlformats.org/officeDocument/2006/relationships" r:id="rId2"/>
            </a:rPr>
            <a:t>ISCRO website</a:t>
          </a:r>
          <a:endParaRPr lang="en-US">
            <a:latin typeface="Lucida Sans" panose="020B0602030504020204" pitchFamily="34" charset="0"/>
          </a:endParaRPr>
        </a:p>
      </dgm:t>
    </dgm:pt>
    <dgm:pt modelId="{2BBD2B88-14A4-4644-BFCE-6D69A876585D}" type="parTrans" cxnId="{5249D5DC-75C1-4B1E-BA39-575F7F98B560}">
      <dgm:prSet/>
      <dgm:spPr/>
      <dgm:t>
        <a:bodyPr/>
        <a:lstStyle/>
        <a:p>
          <a:endParaRPr lang="en-US"/>
        </a:p>
      </dgm:t>
    </dgm:pt>
    <dgm:pt modelId="{4167E6B1-EF10-4A86-97E0-5C95A2A5A0B5}" type="sibTrans" cxnId="{5249D5DC-75C1-4B1E-BA39-575F7F98B560}">
      <dgm:prSet/>
      <dgm:spPr/>
      <dgm:t>
        <a:bodyPr/>
        <a:lstStyle/>
        <a:p>
          <a:endParaRPr lang="en-US"/>
        </a:p>
      </dgm:t>
    </dgm:pt>
    <dgm:pt modelId="{45B60487-74E1-4941-90BF-F7B687E8D823}" type="pres">
      <dgm:prSet presAssocID="{2686E75E-6F2B-437C-8D1B-C5027A3A2F83}" presName="root" presStyleCnt="0">
        <dgm:presLayoutVars>
          <dgm:dir/>
          <dgm:resizeHandles val="exact"/>
        </dgm:presLayoutVars>
      </dgm:prSet>
      <dgm:spPr/>
    </dgm:pt>
    <dgm:pt modelId="{4A7DD9D4-2C53-4E01-BD1C-7BF414F9F414}" type="pres">
      <dgm:prSet presAssocID="{011A5074-1253-4581-A280-39AD5A767CAA}" presName="compNode" presStyleCnt="0"/>
      <dgm:spPr/>
    </dgm:pt>
    <dgm:pt modelId="{0BD79E2F-4772-4D98-81A1-3D128E0DEF49}" type="pres">
      <dgm:prSet presAssocID="{011A5074-1253-4581-A280-39AD5A767CAA}" presName="bgRect" presStyleLbl="bgShp" presStyleIdx="0" presStyleCnt="3"/>
      <dgm:spPr/>
    </dgm:pt>
    <dgm:pt modelId="{29CDD33E-455F-46FE-B8FA-1DB2EE33E501}" type="pres">
      <dgm:prSet presAssocID="{011A5074-1253-4581-A280-39AD5A767CAA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EE50E5A0-5CCA-40AB-A123-B12C38550149}" type="pres">
      <dgm:prSet presAssocID="{011A5074-1253-4581-A280-39AD5A767CAA}" presName="spaceRect" presStyleCnt="0"/>
      <dgm:spPr/>
    </dgm:pt>
    <dgm:pt modelId="{A497BE5B-AEC4-4D36-9D88-BA0C36B3F001}" type="pres">
      <dgm:prSet presAssocID="{011A5074-1253-4581-A280-39AD5A767CAA}" presName="parTx" presStyleLbl="revTx" presStyleIdx="0" presStyleCnt="3">
        <dgm:presLayoutVars>
          <dgm:chMax val="0"/>
          <dgm:chPref val="0"/>
        </dgm:presLayoutVars>
      </dgm:prSet>
      <dgm:spPr/>
    </dgm:pt>
    <dgm:pt modelId="{26CB665A-9BEF-4655-AF00-9AF724B203E9}" type="pres">
      <dgm:prSet presAssocID="{CFCD1294-CB9A-46C4-B0DB-2E584748E0D4}" presName="sibTrans" presStyleCnt="0"/>
      <dgm:spPr/>
    </dgm:pt>
    <dgm:pt modelId="{43DCA4ED-08F6-490E-91A1-EC801BF0587A}" type="pres">
      <dgm:prSet presAssocID="{92879486-1B6C-4229-9681-7B4496CF1D09}" presName="compNode" presStyleCnt="0"/>
      <dgm:spPr/>
    </dgm:pt>
    <dgm:pt modelId="{3A31237A-B9ED-4908-AADF-52A2EF456F34}" type="pres">
      <dgm:prSet presAssocID="{92879486-1B6C-4229-9681-7B4496CF1D09}" presName="bgRect" presStyleLbl="bgShp" presStyleIdx="1" presStyleCnt="3"/>
      <dgm:spPr/>
    </dgm:pt>
    <dgm:pt modelId="{B0F50275-A6B8-4150-9A56-BF02737D4167}" type="pres">
      <dgm:prSet presAssocID="{92879486-1B6C-4229-9681-7B4496CF1D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B7C4E0FE-8357-43ED-A3C9-C1F07EAAD624}" type="pres">
      <dgm:prSet presAssocID="{92879486-1B6C-4229-9681-7B4496CF1D09}" presName="spaceRect" presStyleCnt="0"/>
      <dgm:spPr/>
    </dgm:pt>
    <dgm:pt modelId="{BD372713-0E4A-4F9D-8D75-CE1D595FB9FF}" type="pres">
      <dgm:prSet presAssocID="{92879486-1B6C-4229-9681-7B4496CF1D09}" presName="parTx" presStyleLbl="revTx" presStyleIdx="1" presStyleCnt="3">
        <dgm:presLayoutVars>
          <dgm:chMax val="0"/>
          <dgm:chPref val="0"/>
        </dgm:presLayoutVars>
      </dgm:prSet>
      <dgm:spPr/>
    </dgm:pt>
    <dgm:pt modelId="{89917F7F-FCED-446F-8707-450D7CB28251}" type="pres">
      <dgm:prSet presAssocID="{C5334357-30BD-4CB6-9159-AF9C0C4ECE94}" presName="sibTrans" presStyleCnt="0"/>
      <dgm:spPr/>
    </dgm:pt>
    <dgm:pt modelId="{8163578C-1A20-4D92-9353-D40BB092DC8D}" type="pres">
      <dgm:prSet presAssocID="{6F5D831D-A506-4372-9EB2-B4500CA379A4}" presName="compNode" presStyleCnt="0"/>
      <dgm:spPr/>
    </dgm:pt>
    <dgm:pt modelId="{7B0E7AE1-49DD-47DB-8531-F119E77ECF93}" type="pres">
      <dgm:prSet presAssocID="{6F5D831D-A506-4372-9EB2-B4500CA379A4}" presName="bgRect" presStyleLbl="bgShp" presStyleIdx="2" presStyleCnt="3"/>
      <dgm:spPr/>
    </dgm:pt>
    <dgm:pt modelId="{5A7671D8-C443-4812-AE31-832FF2978D83}" type="pres">
      <dgm:prSet presAssocID="{6F5D831D-A506-4372-9EB2-B4500CA379A4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71A4B599-F999-463B-B83A-219017D7C01D}" type="pres">
      <dgm:prSet presAssocID="{6F5D831D-A506-4372-9EB2-B4500CA379A4}" presName="spaceRect" presStyleCnt="0"/>
      <dgm:spPr/>
    </dgm:pt>
    <dgm:pt modelId="{AB89B7A3-3D3E-485C-A6C2-90DF4DD5022D}" type="pres">
      <dgm:prSet presAssocID="{6F5D831D-A506-4372-9EB2-B4500CA379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792912-624D-4D80-921A-1B13339723EE}" srcId="{2686E75E-6F2B-437C-8D1B-C5027A3A2F83}" destId="{011A5074-1253-4581-A280-39AD5A767CAA}" srcOrd="0" destOrd="0" parTransId="{8319CCDD-CC88-4FD9-B454-59BC4E14A072}" sibTransId="{CFCD1294-CB9A-46C4-B0DB-2E584748E0D4}"/>
    <dgm:cxn modelId="{5F487C30-A418-4648-A9E8-9BB72A1DBAAF}" type="presOf" srcId="{6F5D831D-A506-4372-9EB2-B4500CA379A4}" destId="{AB89B7A3-3D3E-485C-A6C2-90DF4DD5022D}" srcOrd="0" destOrd="0" presId="urn:microsoft.com/office/officeart/2018/2/layout/IconVerticalSolidList"/>
    <dgm:cxn modelId="{165F5F40-849B-4D73-81C8-D2F8C5309DFE}" type="presOf" srcId="{011A5074-1253-4581-A280-39AD5A767CAA}" destId="{A497BE5B-AEC4-4D36-9D88-BA0C36B3F001}" srcOrd="0" destOrd="0" presId="urn:microsoft.com/office/officeart/2018/2/layout/IconVerticalSolidList"/>
    <dgm:cxn modelId="{65C1E1C2-A8D0-4B47-9758-874B47BA0E76}" srcId="{2686E75E-6F2B-437C-8D1B-C5027A3A2F83}" destId="{92879486-1B6C-4229-9681-7B4496CF1D09}" srcOrd="1" destOrd="0" parTransId="{BF01FA46-B707-4668-93C8-685FD5660521}" sibTransId="{C5334357-30BD-4CB6-9159-AF9C0C4ECE94}"/>
    <dgm:cxn modelId="{70A15DCC-B4A0-4AAF-8A15-EFA8C6D1BFF6}" type="presOf" srcId="{2686E75E-6F2B-437C-8D1B-C5027A3A2F83}" destId="{45B60487-74E1-4941-90BF-F7B687E8D823}" srcOrd="0" destOrd="0" presId="urn:microsoft.com/office/officeart/2018/2/layout/IconVerticalSolidList"/>
    <dgm:cxn modelId="{5249D5DC-75C1-4B1E-BA39-575F7F98B560}" srcId="{2686E75E-6F2B-437C-8D1B-C5027A3A2F83}" destId="{6F5D831D-A506-4372-9EB2-B4500CA379A4}" srcOrd="2" destOrd="0" parTransId="{2BBD2B88-14A4-4644-BFCE-6D69A876585D}" sibTransId="{4167E6B1-EF10-4A86-97E0-5C95A2A5A0B5}"/>
    <dgm:cxn modelId="{FC3E91F4-7C8E-422F-ABD6-BF75D6E479CA}" type="presOf" srcId="{92879486-1B6C-4229-9681-7B4496CF1D09}" destId="{BD372713-0E4A-4F9D-8D75-CE1D595FB9FF}" srcOrd="0" destOrd="0" presId="urn:microsoft.com/office/officeart/2018/2/layout/IconVerticalSolidList"/>
    <dgm:cxn modelId="{8CDC2343-67CB-4146-93AC-63E6BE137ADC}" type="presParOf" srcId="{45B60487-74E1-4941-90BF-F7B687E8D823}" destId="{4A7DD9D4-2C53-4E01-BD1C-7BF414F9F414}" srcOrd="0" destOrd="0" presId="urn:microsoft.com/office/officeart/2018/2/layout/IconVerticalSolidList"/>
    <dgm:cxn modelId="{8BB6C297-80DD-44AF-B1C5-55571839F30A}" type="presParOf" srcId="{4A7DD9D4-2C53-4E01-BD1C-7BF414F9F414}" destId="{0BD79E2F-4772-4D98-81A1-3D128E0DEF49}" srcOrd="0" destOrd="0" presId="urn:microsoft.com/office/officeart/2018/2/layout/IconVerticalSolidList"/>
    <dgm:cxn modelId="{2EF54A2B-860E-4E2A-A9CC-C0B65A67E4C8}" type="presParOf" srcId="{4A7DD9D4-2C53-4E01-BD1C-7BF414F9F414}" destId="{29CDD33E-455F-46FE-B8FA-1DB2EE33E501}" srcOrd="1" destOrd="0" presId="urn:microsoft.com/office/officeart/2018/2/layout/IconVerticalSolidList"/>
    <dgm:cxn modelId="{79B8EA96-D4C0-489A-B1B1-AE543772E858}" type="presParOf" srcId="{4A7DD9D4-2C53-4E01-BD1C-7BF414F9F414}" destId="{EE50E5A0-5CCA-40AB-A123-B12C38550149}" srcOrd="2" destOrd="0" presId="urn:microsoft.com/office/officeart/2018/2/layout/IconVerticalSolidList"/>
    <dgm:cxn modelId="{8B61E4D6-616D-41C0-934F-B8D4EC5FE950}" type="presParOf" srcId="{4A7DD9D4-2C53-4E01-BD1C-7BF414F9F414}" destId="{A497BE5B-AEC4-4D36-9D88-BA0C36B3F001}" srcOrd="3" destOrd="0" presId="urn:microsoft.com/office/officeart/2018/2/layout/IconVerticalSolidList"/>
    <dgm:cxn modelId="{475C555E-D9C5-453E-8D6B-A454A48D5111}" type="presParOf" srcId="{45B60487-74E1-4941-90BF-F7B687E8D823}" destId="{26CB665A-9BEF-4655-AF00-9AF724B203E9}" srcOrd="1" destOrd="0" presId="urn:microsoft.com/office/officeart/2018/2/layout/IconVerticalSolidList"/>
    <dgm:cxn modelId="{DB85DC66-6D37-43D5-855E-FAB4D40BF356}" type="presParOf" srcId="{45B60487-74E1-4941-90BF-F7B687E8D823}" destId="{43DCA4ED-08F6-490E-91A1-EC801BF0587A}" srcOrd="2" destOrd="0" presId="urn:microsoft.com/office/officeart/2018/2/layout/IconVerticalSolidList"/>
    <dgm:cxn modelId="{4FB421A7-1195-4CBB-8F8D-E6EC94D0B4D7}" type="presParOf" srcId="{43DCA4ED-08F6-490E-91A1-EC801BF0587A}" destId="{3A31237A-B9ED-4908-AADF-52A2EF456F34}" srcOrd="0" destOrd="0" presId="urn:microsoft.com/office/officeart/2018/2/layout/IconVerticalSolidList"/>
    <dgm:cxn modelId="{4521ECDD-83BB-4B4F-AD40-79FDE5940605}" type="presParOf" srcId="{43DCA4ED-08F6-490E-91A1-EC801BF0587A}" destId="{B0F50275-A6B8-4150-9A56-BF02737D4167}" srcOrd="1" destOrd="0" presId="urn:microsoft.com/office/officeart/2018/2/layout/IconVerticalSolidList"/>
    <dgm:cxn modelId="{45726694-55C8-4EAF-9F18-4EC7BF7D592D}" type="presParOf" srcId="{43DCA4ED-08F6-490E-91A1-EC801BF0587A}" destId="{B7C4E0FE-8357-43ED-A3C9-C1F07EAAD624}" srcOrd="2" destOrd="0" presId="urn:microsoft.com/office/officeart/2018/2/layout/IconVerticalSolidList"/>
    <dgm:cxn modelId="{55EECE33-3B57-48BB-928C-21459AA79DBD}" type="presParOf" srcId="{43DCA4ED-08F6-490E-91A1-EC801BF0587A}" destId="{BD372713-0E4A-4F9D-8D75-CE1D595FB9FF}" srcOrd="3" destOrd="0" presId="urn:microsoft.com/office/officeart/2018/2/layout/IconVerticalSolidList"/>
    <dgm:cxn modelId="{99E5F711-FE4A-4BC9-84BE-57BFE6B3705C}" type="presParOf" srcId="{45B60487-74E1-4941-90BF-F7B687E8D823}" destId="{89917F7F-FCED-446F-8707-450D7CB28251}" srcOrd="3" destOrd="0" presId="urn:microsoft.com/office/officeart/2018/2/layout/IconVerticalSolidList"/>
    <dgm:cxn modelId="{1855FD5C-0545-4126-A496-E97271A0BA0B}" type="presParOf" srcId="{45B60487-74E1-4941-90BF-F7B687E8D823}" destId="{8163578C-1A20-4D92-9353-D40BB092DC8D}" srcOrd="4" destOrd="0" presId="urn:microsoft.com/office/officeart/2018/2/layout/IconVerticalSolidList"/>
    <dgm:cxn modelId="{B8FF27BE-5D8F-4BE1-B285-5C54D93C6830}" type="presParOf" srcId="{8163578C-1A20-4D92-9353-D40BB092DC8D}" destId="{7B0E7AE1-49DD-47DB-8531-F119E77ECF93}" srcOrd="0" destOrd="0" presId="urn:microsoft.com/office/officeart/2018/2/layout/IconVerticalSolidList"/>
    <dgm:cxn modelId="{A467BFC2-FBD8-4362-9CDE-4396F0D94FBB}" type="presParOf" srcId="{8163578C-1A20-4D92-9353-D40BB092DC8D}" destId="{5A7671D8-C443-4812-AE31-832FF2978D83}" srcOrd="1" destOrd="0" presId="urn:microsoft.com/office/officeart/2018/2/layout/IconVerticalSolidList"/>
    <dgm:cxn modelId="{7F527AC0-3E23-4F68-ADED-729EA0A4796E}" type="presParOf" srcId="{8163578C-1A20-4D92-9353-D40BB092DC8D}" destId="{71A4B599-F999-463B-B83A-219017D7C01D}" srcOrd="2" destOrd="0" presId="urn:microsoft.com/office/officeart/2018/2/layout/IconVerticalSolidList"/>
    <dgm:cxn modelId="{328B62FA-E27A-4974-9CDC-8CAD918C7018}" type="presParOf" srcId="{8163578C-1A20-4D92-9353-D40BB092DC8D}" destId="{AB89B7A3-3D3E-485C-A6C2-90DF4DD502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2CF79-A305-4F20-91F7-8BFB9C6BDAC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E524A-C189-4E44-889E-FACE546154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cida Sans"/>
            </a:rPr>
            <a:t>ISCRO committee oversight for </a:t>
          </a:r>
          <a:r>
            <a:rPr lang="en-US" sz="2000" dirty="0" err="1">
              <a:latin typeface="Lucida Sans"/>
            </a:rPr>
            <a:t>hPSCs</a:t>
          </a:r>
          <a:r>
            <a:rPr lang="en-US" sz="2000" dirty="0">
              <a:latin typeface="Lucida Sans"/>
            </a:rPr>
            <a:t> and </a:t>
          </a:r>
          <a:r>
            <a:rPr lang="en-US" sz="2000" dirty="0" err="1">
              <a:latin typeface="Lucida Sans"/>
            </a:rPr>
            <a:t>hEGCs</a:t>
          </a:r>
          <a:r>
            <a:rPr lang="en-US" sz="2000" dirty="0">
              <a:latin typeface="Lucida Sans"/>
            </a:rPr>
            <a:t> where the research involves formation of integrated embryo models or </a:t>
          </a:r>
          <a:r>
            <a:rPr lang="en-US" sz="2000" i="1" dirty="0">
              <a:latin typeface="Lucida Sans"/>
            </a:rPr>
            <a:t>in vitro</a:t>
          </a:r>
          <a:r>
            <a:rPr lang="en-US" sz="2000" dirty="0">
              <a:latin typeface="Lucida Sans"/>
            </a:rPr>
            <a:t> culture of chimeric embryos</a:t>
          </a:r>
        </a:p>
      </dgm:t>
    </dgm:pt>
    <dgm:pt modelId="{57ECE5C9-4760-40F9-9C48-9B3F9D08406C}" type="parTrans" cxnId="{026ABE3F-A520-4E2B-9D70-783C7DF20746}">
      <dgm:prSet/>
      <dgm:spPr/>
      <dgm:t>
        <a:bodyPr/>
        <a:lstStyle/>
        <a:p>
          <a:endParaRPr lang="en-US"/>
        </a:p>
      </dgm:t>
    </dgm:pt>
    <dgm:pt modelId="{CABF2D22-D3F1-40BA-BF76-B4AE13FE930D}" type="sibTrans" cxnId="{026ABE3F-A520-4E2B-9D70-783C7DF20746}">
      <dgm:prSet/>
      <dgm:spPr/>
      <dgm:t>
        <a:bodyPr/>
        <a:lstStyle/>
        <a:p>
          <a:endParaRPr lang="en-US"/>
        </a:p>
      </dgm:t>
    </dgm:pt>
    <dgm:pt modelId="{CC1CCF3F-A5E2-4C61-A646-CEDC4BB15B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Lucida Sans"/>
            </a:rPr>
            <a:t>Additional explicit prohibitions regarding new potential research applications which may lack safety, compelling scientific rationale, or are otherwise ethically concerning</a:t>
          </a:r>
        </a:p>
      </dgm:t>
    </dgm:pt>
    <dgm:pt modelId="{53AC2ABB-297B-4099-AD7E-653F729BBCE6}" type="parTrans" cxnId="{2C67FBD8-A171-4ACE-863F-653E84C4AE61}">
      <dgm:prSet/>
      <dgm:spPr/>
      <dgm:t>
        <a:bodyPr/>
        <a:lstStyle/>
        <a:p>
          <a:endParaRPr lang="en-US"/>
        </a:p>
      </dgm:t>
    </dgm:pt>
    <dgm:pt modelId="{59414647-8A7D-4632-8A7E-8EDBE2711716}" type="sibTrans" cxnId="{2C67FBD8-A171-4ACE-863F-653E84C4AE61}">
      <dgm:prSet/>
      <dgm:spPr/>
      <dgm:t>
        <a:bodyPr/>
        <a:lstStyle/>
        <a:p>
          <a:endParaRPr lang="en-US"/>
        </a:p>
      </dgm:t>
    </dgm:pt>
    <dgm:pt modelId="{BF7CE5E7-854C-4DB1-8A7B-8EB7A5DDD83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Lucida Sans"/>
            </a:rPr>
            <a:t>Formation/generation of organoids are included among the required disclosures for informed consent</a:t>
          </a:r>
        </a:p>
      </dgm:t>
    </dgm:pt>
    <dgm:pt modelId="{9412F42A-C83C-493F-9E24-CD30A603ADC2}" type="parTrans" cxnId="{ECF773EE-904A-4FDE-B2B1-70A2D28968E3}">
      <dgm:prSet/>
      <dgm:spPr/>
      <dgm:t>
        <a:bodyPr/>
        <a:lstStyle/>
        <a:p>
          <a:endParaRPr lang="en-US"/>
        </a:p>
      </dgm:t>
    </dgm:pt>
    <dgm:pt modelId="{C2B12DF4-DC0F-4340-ABC8-B9E8B3E4AD5A}" type="sibTrans" cxnId="{ECF773EE-904A-4FDE-B2B1-70A2D28968E3}">
      <dgm:prSet/>
      <dgm:spPr/>
      <dgm:t>
        <a:bodyPr/>
        <a:lstStyle/>
        <a:p>
          <a:endParaRPr lang="en-US"/>
        </a:p>
      </dgm:t>
    </dgm:pt>
    <dgm:pt modelId="{9F90BC94-685C-411F-8AE2-5072F20D81C7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Lucida Sans"/>
            </a:rPr>
            <a:t>Additional review processes for some types of research</a:t>
          </a:r>
        </a:p>
      </dgm:t>
    </dgm:pt>
    <dgm:pt modelId="{88667FCF-6CBE-4429-8AA5-77DB6C7015DB}" type="parTrans" cxnId="{4456F0E2-9390-4E6C-87EB-76E9D2100CBE}">
      <dgm:prSet/>
      <dgm:spPr/>
      <dgm:t>
        <a:bodyPr/>
        <a:lstStyle/>
        <a:p>
          <a:endParaRPr lang="en-US"/>
        </a:p>
      </dgm:t>
    </dgm:pt>
    <dgm:pt modelId="{A7C426C6-0AD7-41D3-B366-CBB3AE41E7B3}" type="sibTrans" cxnId="{4456F0E2-9390-4E6C-87EB-76E9D2100CBE}">
      <dgm:prSet/>
      <dgm:spPr/>
      <dgm:t>
        <a:bodyPr/>
        <a:lstStyle/>
        <a:p>
          <a:endParaRPr lang="en-US"/>
        </a:p>
      </dgm:t>
    </dgm:pt>
    <dgm:pt modelId="{B9DF4143-17D3-4812-A9E6-9BACE6655452}" type="pres">
      <dgm:prSet presAssocID="{F432CF79-A305-4F20-91F7-8BFB9C6BDACF}" presName="root" presStyleCnt="0">
        <dgm:presLayoutVars>
          <dgm:dir/>
          <dgm:resizeHandles val="exact"/>
        </dgm:presLayoutVars>
      </dgm:prSet>
      <dgm:spPr/>
    </dgm:pt>
    <dgm:pt modelId="{69FA88D3-8C63-4552-88AD-3DD550363FAD}" type="pres">
      <dgm:prSet presAssocID="{D62E524A-C189-4E44-889E-FACE54615443}" presName="compNode" presStyleCnt="0"/>
      <dgm:spPr/>
    </dgm:pt>
    <dgm:pt modelId="{618B1BC4-38BA-47B6-83D1-FFCE3A9FFE94}" type="pres">
      <dgm:prSet presAssocID="{D62E524A-C189-4E44-889E-FACE54615443}" presName="bgRect" presStyleLbl="bgShp" presStyleIdx="0" presStyleCnt="4"/>
      <dgm:spPr/>
    </dgm:pt>
    <dgm:pt modelId="{57EB51F1-3485-45A3-8BD3-C18F2836B155}" type="pres">
      <dgm:prSet presAssocID="{D62E524A-C189-4E44-889E-FACE5461544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FF6D5546-A775-45A4-A341-D23EFF9495BE}" type="pres">
      <dgm:prSet presAssocID="{D62E524A-C189-4E44-889E-FACE54615443}" presName="spaceRect" presStyleCnt="0"/>
      <dgm:spPr/>
    </dgm:pt>
    <dgm:pt modelId="{B8282178-0417-48DA-80AC-50D9072E26D5}" type="pres">
      <dgm:prSet presAssocID="{D62E524A-C189-4E44-889E-FACE54615443}" presName="parTx" presStyleLbl="revTx" presStyleIdx="0" presStyleCnt="4">
        <dgm:presLayoutVars>
          <dgm:chMax val="0"/>
          <dgm:chPref val="0"/>
        </dgm:presLayoutVars>
      </dgm:prSet>
      <dgm:spPr/>
    </dgm:pt>
    <dgm:pt modelId="{9D2B81FF-B9E6-482B-8567-8C6FE3DFC821}" type="pres">
      <dgm:prSet presAssocID="{CABF2D22-D3F1-40BA-BF76-B4AE13FE930D}" presName="sibTrans" presStyleCnt="0"/>
      <dgm:spPr/>
    </dgm:pt>
    <dgm:pt modelId="{D09C6224-A756-46E7-8111-40E966F3F119}" type="pres">
      <dgm:prSet presAssocID="{CC1CCF3F-A5E2-4C61-A646-CEDC4BB15B54}" presName="compNode" presStyleCnt="0"/>
      <dgm:spPr/>
    </dgm:pt>
    <dgm:pt modelId="{6BE7EC16-27C3-4AD3-B36B-F2A37CF00FA0}" type="pres">
      <dgm:prSet presAssocID="{CC1CCF3F-A5E2-4C61-A646-CEDC4BB15B54}" presName="bgRect" presStyleLbl="bgShp" presStyleIdx="1" presStyleCnt="4"/>
      <dgm:spPr/>
    </dgm:pt>
    <dgm:pt modelId="{826DC040-F2B8-42E5-A319-A7B64022A228}" type="pres">
      <dgm:prSet presAssocID="{CC1CCF3F-A5E2-4C61-A646-CEDC4BB15B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80158AB-4F14-45C8-BF5D-C25554688314}" type="pres">
      <dgm:prSet presAssocID="{CC1CCF3F-A5E2-4C61-A646-CEDC4BB15B54}" presName="spaceRect" presStyleCnt="0"/>
      <dgm:spPr/>
    </dgm:pt>
    <dgm:pt modelId="{682DE5E5-DE37-40CC-99C8-C5A00691BE78}" type="pres">
      <dgm:prSet presAssocID="{CC1CCF3F-A5E2-4C61-A646-CEDC4BB15B54}" presName="parTx" presStyleLbl="revTx" presStyleIdx="1" presStyleCnt="4">
        <dgm:presLayoutVars>
          <dgm:chMax val="0"/>
          <dgm:chPref val="0"/>
        </dgm:presLayoutVars>
      </dgm:prSet>
      <dgm:spPr/>
    </dgm:pt>
    <dgm:pt modelId="{B95E508A-1106-4E50-8228-A2D33B015855}" type="pres">
      <dgm:prSet presAssocID="{59414647-8A7D-4632-8A7E-8EDBE2711716}" presName="sibTrans" presStyleCnt="0"/>
      <dgm:spPr/>
    </dgm:pt>
    <dgm:pt modelId="{CC024097-21BF-4A27-A7DB-1E46F18F5706}" type="pres">
      <dgm:prSet presAssocID="{BF7CE5E7-854C-4DB1-8A7B-8EB7A5DDD83D}" presName="compNode" presStyleCnt="0"/>
      <dgm:spPr/>
    </dgm:pt>
    <dgm:pt modelId="{ACB3A980-1604-4160-A37B-D868BEFB81B6}" type="pres">
      <dgm:prSet presAssocID="{BF7CE5E7-854C-4DB1-8A7B-8EB7A5DDD83D}" presName="bgRect" presStyleLbl="bgShp" presStyleIdx="2" presStyleCnt="4"/>
      <dgm:spPr/>
    </dgm:pt>
    <dgm:pt modelId="{E0A6146B-C2B6-4CD3-8C73-368BC5BB3580}" type="pres">
      <dgm:prSet presAssocID="{BF7CE5E7-854C-4DB1-8A7B-8EB7A5DDD8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distancing with solid fill"/>
        </a:ext>
      </dgm:extLst>
    </dgm:pt>
    <dgm:pt modelId="{B2A8C061-694C-4475-9547-4ADCB93A42CB}" type="pres">
      <dgm:prSet presAssocID="{BF7CE5E7-854C-4DB1-8A7B-8EB7A5DDD83D}" presName="spaceRect" presStyleCnt="0"/>
      <dgm:spPr/>
    </dgm:pt>
    <dgm:pt modelId="{09B437E6-DD5A-4B8D-ABA6-CC5A39DB8B2F}" type="pres">
      <dgm:prSet presAssocID="{BF7CE5E7-854C-4DB1-8A7B-8EB7A5DDD83D}" presName="parTx" presStyleLbl="revTx" presStyleIdx="2" presStyleCnt="4">
        <dgm:presLayoutVars>
          <dgm:chMax val="0"/>
          <dgm:chPref val="0"/>
        </dgm:presLayoutVars>
      </dgm:prSet>
      <dgm:spPr/>
    </dgm:pt>
    <dgm:pt modelId="{11D15A44-D9B5-492E-A41A-7FBC635CA5CF}" type="pres">
      <dgm:prSet presAssocID="{C2B12DF4-DC0F-4340-ABC8-B9E8B3E4AD5A}" presName="sibTrans" presStyleCnt="0"/>
      <dgm:spPr/>
    </dgm:pt>
    <dgm:pt modelId="{DFA643A2-A109-4F49-BAB5-35C58EB9162E}" type="pres">
      <dgm:prSet presAssocID="{9F90BC94-685C-411F-8AE2-5072F20D81C7}" presName="compNode" presStyleCnt="0"/>
      <dgm:spPr/>
    </dgm:pt>
    <dgm:pt modelId="{B8EFBD61-D058-430B-B82C-FC070B467DC7}" type="pres">
      <dgm:prSet presAssocID="{9F90BC94-685C-411F-8AE2-5072F20D81C7}" presName="bgRect" presStyleLbl="bgShp" presStyleIdx="3" presStyleCnt="4"/>
      <dgm:spPr/>
    </dgm:pt>
    <dgm:pt modelId="{748B7D4F-635D-43F2-AD39-37C2B309E6FB}" type="pres">
      <dgm:prSet presAssocID="{9F90BC94-685C-411F-8AE2-5072F20D81C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BFEF7DBC-17DF-40F7-BD67-2DC71E595B22}" type="pres">
      <dgm:prSet presAssocID="{9F90BC94-685C-411F-8AE2-5072F20D81C7}" presName="spaceRect" presStyleCnt="0"/>
      <dgm:spPr/>
    </dgm:pt>
    <dgm:pt modelId="{91A82866-DE39-4D42-BF29-B4A7C6D6B35C}" type="pres">
      <dgm:prSet presAssocID="{9F90BC94-685C-411F-8AE2-5072F20D81C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F3FD105-F40B-423B-B2BE-9394808F4AAE}" type="presOf" srcId="{9F90BC94-685C-411F-8AE2-5072F20D81C7}" destId="{91A82866-DE39-4D42-BF29-B4A7C6D6B35C}" srcOrd="0" destOrd="0" presId="urn:microsoft.com/office/officeart/2018/2/layout/IconVerticalSolidList"/>
    <dgm:cxn modelId="{7601DF0D-B54A-4231-8FDD-AEF66382F0A3}" type="presOf" srcId="{CC1CCF3F-A5E2-4C61-A646-CEDC4BB15B54}" destId="{682DE5E5-DE37-40CC-99C8-C5A00691BE78}" srcOrd="0" destOrd="0" presId="urn:microsoft.com/office/officeart/2018/2/layout/IconVerticalSolidList"/>
    <dgm:cxn modelId="{026ABE3F-A520-4E2B-9D70-783C7DF20746}" srcId="{F432CF79-A305-4F20-91F7-8BFB9C6BDACF}" destId="{D62E524A-C189-4E44-889E-FACE54615443}" srcOrd="0" destOrd="0" parTransId="{57ECE5C9-4760-40F9-9C48-9B3F9D08406C}" sibTransId="{CABF2D22-D3F1-40BA-BF76-B4AE13FE930D}"/>
    <dgm:cxn modelId="{3FC8038D-B7A8-46B1-9874-4994C3E67E50}" type="presOf" srcId="{D62E524A-C189-4E44-889E-FACE54615443}" destId="{B8282178-0417-48DA-80AC-50D9072E26D5}" srcOrd="0" destOrd="0" presId="urn:microsoft.com/office/officeart/2018/2/layout/IconVerticalSolidList"/>
    <dgm:cxn modelId="{F865C990-D130-4D96-BD59-60D794451F47}" type="presOf" srcId="{BF7CE5E7-854C-4DB1-8A7B-8EB7A5DDD83D}" destId="{09B437E6-DD5A-4B8D-ABA6-CC5A39DB8B2F}" srcOrd="0" destOrd="0" presId="urn:microsoft.com/office/officeart/2018/2/layout/IconVerticalSolidList"/>
    <dgm:cxn modelId="{8B4728A9-1C93-41D8-B0AD-46BF61C5ADB7}" type="presOf" srcId="{F432CF79-A305-4F20-91F7-8BFB9C6BDACF}" destId="{B9DF4143-17D3-4812-A9E6-9BACE6655452}" srcOrd="0" destOrd="0" presId="urn:microsoft.com/office/officeart/2018/2/layout/IconVerticalSolidList"/>
    <dgm:cxn modelId="{2C67FBD8-A171-4ACE-863F-653E84C4AE61}" srcId="{F432CF79-A305-4F20-91F7-8BFB9C6BDACF}" destId="{CC1CCF3F-A5E2-4C61-A646-CEDC4BB15B54}" srcOrd="1" destOrd="0" parTransId="{53AC2ABB-297B-4099-AD7E-653F729BBCE6}" sibTransId="{59414647-8A7D-4632-8A7E-8EDBE2711716}"/>
    <dgm:cxn modelId="{4456F0E2-9390-4E6C-87EB-76E9D2100CBE}" srcId="{F432CF79-A305-4F20-91F7-8BFB9C6BDACF}" destId="{9F90BC94-685C-411F-8AE2-5072F20D81C7}" srcOrd="3" destOrd="0" parTransId="{88667FCF-6CBE-4429-8AA5-77DB6C7015DB}" sibTransId="{A7C426C6-0AD7-41D3-B366-CBB3AE41E7B3}"/>
    <dgm:cxn modelId="{ECF773EE-904A-4FDE-B2B1-70A2D28968E3}" srcId="{F432CF79-A305-4F20-91F7-8BFB9C6BDACF}" destId="{BF7CE5E7-854C-4DB1-8A7B-8EB7A5DDD83D}" srcOrd="2" destOrd="0" parTransId="{9412F42A-C83C-493F-9E24-CD30A603ADC2}" sibTransId="{C2B12DF4-DC0F-4340-ABC8-B9E8B3E4AD5A}"/>
    <dgm:cxn modelId="{325FDB0A-DCF5-4477-A23C-8E4C10E70642}" type="presParOf" srcId="{B9DF4143-17D3-4812-A9E6-9BACE6655452}" destId="{69FA88D3-8C63-4552-88AD-3DD550363FAD}" srcOrd="0" destOrd="0" presId="urn:microsoft.com/office/officeart/2018/2/layout/IconVerticalSolidList"/>
    <dgm:cxn modelId="{2D577D6D-48D6-4CB4-8BD3-4D42B6C42B08}" type="presParOf" srcId="{69FA88D3-8C63-4552-88AD-3DD550363FAD}" destId="{618B1BC4-38BA-47B6-83D1-FFCE3A9FFE94}" srcOrd="0" destOrd="0" presId="urn:microsoft.com/office/officeart/2018/2/layout/IconVerticalSolidList"/>
    <dgm:cxn modelId="{357A1693-71A7-42AE-ABAE-AD7244B72A2F}" type="presParOf" srcId="{69FA88D3-8C63-4552-88AD-3DD550363FAD}" destId="{57EB51F1-3485-45A3-8BD3-C18F2836B155}" srcOrd="1" destOrd="0" presId="urn:microsoft.com/office/officeart/2018/2/layout/IconVerticalSolidList"/>
    <dgm:cxn modelId="{5B6A5E93-2252-4770-B7B1-F31FB030AE0A}" type="presParOf" srcId="{69FA88D3-8C63-4552-88AD-3DD550363FAD}" destId="{FF6D5546-A775-45A4-A341-D23EFF9495BE}" srcOrd="2" destOrd="0" presId="urn:microsoft.com/office/officeart/2018/2/layout/IconVerticalSolidList"/>
    <dgm:cxn modelId="{CABCC002-1A0B-4A39-B7CF-6D2E910BD55D}" type="presParOf" srcId="{69FA88D3-8C63-4552-88AD-3DD550363FAD}" destId="{B8282178-0417-48DA-80AC-50D9072E26D5}" srcOrd="3" destOrd="0" presId="urn:microsoft.com/office/officeart/2018/2/layout/IconVerticalSolidList"/>
    <dgm:cxn modelId="{210B14E9-A246-41FD-81C2-9269DCC00693}" type="presParOf" srcId="{B9DF4143-17D3-4812-A9E6-9BACE6655452}" destId="{9D2B81FF-B9E6-482B-8567-8C6FE3DFC821}" srcOrd="1" destOrd="0" presId="urn:microsoft.com/office/officeart/2018/2/layout/IconVerticalSolidList"/>
    <dgm:cxn modelId="{7B19271D-1A0E-4C3C-9601-B2C6E75BAF8D}" type="presParOf" srcId="{B9DF4143-17D3-4812-A9E6-9BACE6655452}" destId="{D09C6224-A756-46E7-8111-40E966F3F119}" srcOrd="2" destOrd="0" presId="urn:microsoft.com/office/officeart/2018/2/layout/IconVerticalSolidList"/>
    <dgm:cxn modelId="{16DED694-1272-4BBA-8A66-D243111D411D}" type="presParOf" srcId="{D09C6224-A756-46E7-8111-40E966F3F119}" destId="{6BE7EC16-27C3-4AD3-B36B-F2A37CF00FA0}" srcOrd="0" destOrd="0" presId="urn:microsoft.com/office/officeart/2018/2/layout/IconVerticalSolidList"/>
    <dgm:cxn modelId="{86B2ADBE-7A53-4166-B3EF-FEDA3B5ED2D7}" type="presParOf" srcId="{D09C6224-A756-46E7-8111-40E966F3F119}" destId="{826DC040-F2B8-42E5-A319-A7B64022A228}" srcOrd="1" destOrd="0" presId="urn:microsoft.com/office/officeart/2018/2/layout/IconVerticalSolidList"/>
    <dgm:cxn modelId="{C73A1229-50ED-47D1-8247-B69F6C033E6E}" type="presParOf" srcId="{D09C6224-A756-46E7-8111-40E966F3F119}" destId="{680158AB-4F14-45C8-BF5D-C25554688314}" srcOrd="2" destOrd="0" presId="urn:microsoft.com/office/officeart/2018/2/layout/IconVerticalSolidList"/>
    <dgm:cxn modelId="{87BD6C06-1E19-40E0-ADB8-9D9B53BCAEC6}" type="presParOf" srcId="{D09C6224-A756-46E7-8111-40E966F3F119}" destId="{682DE5E5-DE37-40CC-99C8-C5A00691BE78}" srcOrd="3" destOrd="0" presId="urn:microsoft.com/office/officeart/2018/2/layout/IconVerticalSolidList"/>
    <dgm:cxn modelId="{5019ACB6-E75A-48EE-A5DA-D6182C0F88F1}" type="presParOf" srcId="{B9DF4143-17D3-4812-A9E6-9BACE6655452}" destId="{B95E508A-1106-4E50-8228-A2D33B015855}" srcOrd="3" destOrd="0" presId="urn:microsoft.com/office/officeart/2018/2/layout/IconVerticalSolidList"/>
    <dgm:cxn modelId="{B6109FBA-17C9-4B51-8B11-59CDCDB1FAFD}" type="presParOf" srcId="{B9DF4143-17D3-4812-A9E6-9BACE6655452}" destId="{CC024097-21BF-4A27-A7DB-1E46F18F5706}" srcOrd="4" destOrd="0" presId="urn:microsoft.com/office/officeart/2018/2/layout/IconVerticalSolidList"/>
    <dgm:cxn modelId="{C02CA234-7CAD-417A-BA45-1B93642CE9AF}" type="presParOf" srcId="{CC024097-21BF-4A27-A7DB-1E46F18F5706}" destId="{ACB3A980-1604-4160-A37B-D868BEFB81B6}" srcOrd="0" destOrd="0" presId="urn:microsoft.com/office/officeart/2018/2/layout/IconVerticalSolidList"/>
    <dgm:cxn modelId="{34CDE87B-6596-46F4-B5CA-8ED077E9826F}" type="presParOf" srcId="{CC024097-21BF-4A27-A7DB-1E46F18F5706}" destId="{E0A6146B-C2B6-4CD3-8C73-368BC5BB3580}" srcOrd="1" destOrd="0" presId="urn:microsoft.com/office/officeart/2018/2/layout/IconVerticalSolidList"/>
    <dgm:cxn modelId="{6ADAE871-8E81-43AD-AA40-A4E336F12903}" type="presParOf" srcId="{CC024097-21BF-4A27-A7DB-1E46F18F5706}" destId="{B2A8C061-694C-4475-9547-4ADCB93A42CB}" srcOrd="2" destOrd="0" presId="urn:microsoft.com/office/officeart/2018/2/layout/IconVerticalSolidList"/>
    <dgm:cxn modelId="{47403E0D-1F76-4D29-8B18-AE61062976FB}" type="presParOf" srcId="{CC024097-21BF-4A27-A7DB-1E46F18F5706}" destId="{09B437E6-DD5A-4B8D-ABA6-CC5A39DB8B2F}" srcOrd="3" destOrd="0" presId="urn:microsoft.com/office/officeart/2018/2/layout/IconVerticalSolidList"/>
    <dgm:cxn modelId="{0FF3DE06-9B28-4B36-BA54-D18732C6527D}" type="presParOf" srcId="{B9DF4143-17D3-4812-A9E6-9BACE6655452}" destId="{11D15A44-D9B5-492E-A41A-7FBC635CA5CF}" srcOrd="5" destOrd="0" presId="urn:microsoft.com/office/officeart/2018/2/layout/IconVerticalSolidList"/>
    <dgm:cxn modelId="{C905DDB6-608D-4F2C-B966-941A64C02915}" type="presParOf" srcId="{B9DF4143-17D3-4812-A9E6-9BACE6655452}" destId="{DFA643A2-A109-4F49-BAB5-35C58EB9162E}" srcOrd="6" destOrd="0" presId="urn:microsoft.com/office/officeart/2018/2/layout/IconVerticalSolidList"/>
    <dgm:cxn modelId="{08C4018E-08D7-4F7C-9C03-3D9DEC521769}" type="presParOf" srcId="{DFA643A2-A109-4F49-BAB5-35C58EB9162E}" destId="{B8EFBD61-D058-430B-B82C-FC070B467DC7}" srcOrd="0" destOrd="0" presId="urn:microsoft.com/office/officeart/2018/2/layout/IconVerticalSolidList"/>
    <dgm:cxn modelId="{00E056A5-2348-448A-914B-BF569E3214AD}" type="presParOf" srcId="{DFA643A2-A109-4F49-BAB5-35C58EB9162E}" destId="{748B7D4F-635D-43F2-AD39-37C2B309E6FB}" srcOrd="1" destOrd="0" presId="urn:microsoft.com/office/officeart/2018/2/layout/IconVerticalSolidList"/>
    <dgm:cxn modelId="{4D64BED3-E8C6-4136-AE65-67AD7D3CD5CA}" type="presParOf" srcId="{DFA643A2-A109-4F49-BAB5-35C58EB9162E}" destId="{BFEF7DBC-17DF-40F7-BD67-2DC71E595B22}" srcOrd="2" destOrd="0" presId="urn:microsoft.com/office/officeart/2018/2/layout/IconVerticalSolidList"/>
    <dgm:cxn modelId="{7CA7D418-3F6F-4527-8D49-272DDE2F378D}" type="presParOf" srcId="{DFA643A2-A109-4F49-BAB5-35C58EB9162E}" destId="{91A82866-DE39-4D42-BF29-B4A7C6D6B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292A5-F46E-4504-9DA2-888370A235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746734-86E3-4A39-907E-654E38EFD94C}">
      <dgm:prSet/>
      <dgm:spPr/>
      <dgm:t>
        <a:bodyPr/>
        <a:lstStyle/>
        <a:p>
          <a:r>
            <a:rPr lang="en-US">
              <a:latin typeface="Lucida Sans" panose="020B0602030504020204" pitchFamily="34" charset="0"/>
              <a:hlinkClick xmlns:r="http://schemas.openxmlformats.org/officeDocument/2006/relationships" r:id="rId1"/>
            </a:rPr>
            <a:t>Policy</a:t>
          </a:r>
          <a:endParaRPr lang="en-US">
            <a:latin typeface="Lucida Sans" panose="020B0602030504020204" pitchFamily="34" charset="0"/>
          </a:endParaRPr>
        </a:p>
      </dgm:t>
    </dgm:pt>
    <dgm:pt modelId="{D20FB61F-A10F-4DF7-84C5-183779F2D727}" type="parTrans" cxnId="{145F8BC8-493F-4D37-80EB-BE3A3CD74853}">
      <dgm:prSet/>
      <dgm:spPr/>
      <dgm:t>
        <a:bodyPr/>
        <a:lstStyle/>
        <a:p>
          <a:endParaRPr lang="en-US"/>
        </a:p>
      </dgm:t>
    </dgm:pt>
    <dgm:pt modelId="{98514373-F7C7-4DC8-BBF5-F6F4635BF3BC}" type="sibTrans" cxnId="{145F8BC8-493F-4D37-80EB-BE3A3CD74853}">
      <dgm:prSet/>
      <dgm:spPr/>
      <dgm:t>
        <a:bodyPr/>
        <a:lstStyle/>
        <a:p>
          <a:endParaRPr lang="en-US"/>
        </a:p>
      </dgm:t>
    </dgm:pt>
    <dgm:pt modelId="{2988412B-3795-4F79-A071-D86BB657F648}">
      <dgm:prSet custT="1"/>
      <dgm:spPr/>
      <dgm:t>
        <a:bodyPr/>
        <a:lstStyle/>
        <a:p>
          <a:r>
            <a:rPr lang="en-US" sz="2400">
              <a:latin typeface="Lucida Sans" panose="020B0602030504020204" pitchFamily="34" charset="0"/>
              <a:hlinkClick xmlns:r="http://schemas.openxmlformats.org/officeDocument/2006/relationships" r:id="rId1"/>
            </a:rPr>
            <a:t>https://www.hopkinsmedicine.org/research/resources/offices-policies/iscro/PoliciesProcedures.html</a:t>
          </a:r>
          <a:r>
            <a:rPr lang="en-US" sz="2400">
              <a:latin typeface="Lucida Sans" panose="020B0602030504020204" pitchFamily="34" charset="0"/>
            </a:rPr>
            <a:t> </a:t>
          </a:r>
        </a:p>
      </dgm:t>
    </dgm:pt>
    <dgm:pt modelId="{6F7CC6D6-5914-4F62-A685-433575B861E2}" type="parTrans" cxnId="{A3601EDE-CF95-4006-B0CF-720ECFE465D6}">
      <dgm:prSet/>
      <dgm:spPr/>
      <dgm:t>
        <a:bodyPr/>
        <a:lstStyle/>
        <a:p>
          <a:endParaRPr lang="en-US"/>
        </a:p>
      </dgm:t>
    </dgm:pt>
    <dgm:pt modelId="{C70EAA77-DD2B-4719-ACFF-6678C7883C9B}" type="sibTrans" cxnId="{A3601EDE-CF95-4006-B0CF-720ECFE465D6}">
      <dgm:prSet/>
      <dgm:spPr/>
      <dgm:t>
        <a:bodyPr/>
        <a:lstStyle/>
        <a:p>
          <a:endParaRPr lang="en-US"/>
        </a:p>
      </dgm:t>
    </dgm:pt>
    <dgm:pt modelId="{89EE963B-0D3C-4F75-B42D-F3C85620455F}">
      <dgm:prSet/>
      <dgm:spPr/>
      <dgm:t>
        <a:bodyPr/>
        <a:lstStyle/>
        <a:p>
          <a:r>
            <a:rPr lang="en-US">
              <a:latin typeface="Lucida Sans" panose="020B0602030504020204" pitchFamily="34" charset="0"/>
              <a:hlinkClick xmlns:r="http://schemas.openxmlformats.org/officeDocument/2006/relationships" r:id="rId2"/>
            </a:rPr>
            <a:t>ISSCR Guidelines</a:t>
          </a:r>
          <a:endParaRPr lang="en-US">
            <a:latin typeface="Lucida Sans" panose="020B0602030504020204" pitchFamily="34" charset="0"/>
          </a:endParaRPr>
        </a:p>
      </dgm:t>
    </dgm:pt>
    <dgm:pt modelId="{286D489E-9313-4471-9374-424EF7B9E577}" type="parTrans" cxnId="{9C061ABA-381E-4DF2-9978-31E304CFF784}">
      <dgm:prSet/>
      <dgm:spPr/>
      <dgm:t>
        <a:bodyPr/>
        <a:lstStyle/>
        <a:p>
          <a:endParaRPr lang="en-US"/>
        </a:p>
      </dgm:t>
    </dgm:pt>
    <dgm:pt modelId="{85AFCA43-A4C8-4DAB-B54C-DA993BCF60E8}" type="sibTrans" cxnId="{9C061ABA-381E-4DF2-9978-31E304CFF784}">
      <dgm:prSet/>
      <dgm:spPr/>
      <dgm:t>
        <a:bodyPr/>
        <a:lstStyle/>
        <a:p>
          <a:endParaRPr lang="en-US"/>
        </a:p>
      </dgm:t>
    </dgm:pt>
    <dgm:pt modelId="{D4C8CD34-5FA3-4D97-898D-349AA751CB3E}">
      <dgm:prSet custT="1"/>
      <dgm:spPr/>
      <dgm:t>
        <a:bodyPr/>
        <a:lstStyle/>
        <a:p>
          <a:r>
            <a:rPr lang="en-US" sz="2800">
              <a:latin typeface="Lucida Sans" panose="020B0602030504020204" pitchFamily="34" charset="0"/>
              <a:hlinkClick xmlns:r="http://schemas.openxmlformats.org/officeDocument/2006/relationships" r:id="rId2"/>
            </a:rPr>
            <a:t>https://www.isscr.org/guidelines</a:t>
          </a:r>
          <a:r>
            <a:rPr lang="en-US" sz="2800">
              <a:latin typeface="Lucida Sans" panose="020B0602030504020204" pitchFamily="34" charset="0"/>
            </a:rPr>
            <a:t> </a:t>
          </a:r>
        </a:p>
      </dgm:t>
    </dgm:pt>
    <dgm:pt modelId="{725EFC81-FEDC-4345-B177-BBE1A862333E}" type="parTrans" cxnId="{69E13C56-8AB6-4F40-99FD-15898EF207FB}">
      <dgm:prSet/>
      <dgm:spPr/>
      <dgm:t>
        <a:bodyPr/>
        <a:lstStyle/>
        <a:p>
          <a:endParaRPr lang="en-US"/>
        </a:p>
      </dgm:t>
    </dgm:pt>
    <dgm:pt modelId="{B250FEF2-FBBD-4712-9F13-11FB0EF94366}" type="sibTrans" cxnId="{69E13C56-8AB6-4F40-99FD-15898EF207FB}">
      <dgm:prSet/>
      <dgm:spPr/>
      <dgm:t>
        <a:bodyPr/>
        <a:lstStyle/>
        <a:p>
          <a:endParaRPr lang="en-US"/>
        </a:p>
      </dgm:t>
    </dgm:pt>
    <dgm:pt modelId="{69F96D67-32E9-46E2-9523-64F4395DA12D}">
      <dgm:prSet/>
      <dgm:spPr/>
      <dgm:t>
        <a:bodyPr/>
        <a:lstStyle/>
        <a:p>
          <a:r>
            <a:rPr lang="en-US">
              <a:latin typeface="Lucida Sans" panose="020B0602030504020204" pitchFamily="34" charset="0"/>
              <a:hlinkClick xmlns:r="http://schemas.openxmlformats.org/officeDocument/2006/relationships" r:id="rId3"/>
            </a:rPr>
            <a:t>ISSCR Guidelines for Stem Cell Research and Clinical Translation: The 2021 update </a:t>
          </a:r>
          <a:endParaRPr lang="en-US">
            <a:latin typeface="Lucida Sans" panose="020B0602030504020204" pitchFamily="34" charset="0"/>
          </a:endParaRPr>
        </a:p>
      </dgm:t>
    </dgm:pt>
    <dgm:pt modelId="{C16D3503-D4F9-4F0A-87ED-32399CD8FF15}" type="parTrans" cxnId="{C81615CB-E25E-4D80-AD36-80470C7E0727}">
      <dgm:prSet/>
      <dgm:spPr/>
      <dgm:t>
        <a:bodyPr/>
        <a:lstStyle/>
        <a:p>
          <a:endParaRPr lang="en-US"/>
        </a:p>
      </dgm:t>
    </dgm:pt>
    <dgm:pt modelId="{2ABAE844-C2AB-4104-971D-E9D6B68F98F3}" type="sibTrans" cxnId="{C81615CB-E25E-4D80-AD36-80470C7E0727}">
      <dgm:prSet/>
      <dgm:spPr/>
      <dgm:t>
        <a:bodyPr/>
        <a:lstStyle/>
        <a:p>
          <a:endParaRPr lang="en-US"/>
        </a:p>
      </dgm:t>
    </dgm:pt>
    <dgm:pt modelId="{7F3BD831-1108-4603-A216-EE1480882003}">
      <dgm:prSet/>
      <dgm:spPr/>
      <dgm:t>
        <a:bodyPr/>
        <a:lstStyle/>
        <a:p>
          <a:r>
            <a:rPr lang="en-US" i="1">
              <a:latin typeface="Lucida Sans" panose="020B0602030504020204" pitchFamily="34" charset="0"/>
            </a:rPr>
            <a:t>Stem Cell Reports </a:t>
          </a:r>
          <a:r>
            <a:rPr lang="en-US">
              <a:latin typeface="Lucida Sans" panose="020B0602030504020204" pitchFamily="34" charset="0"/>
            </a:rPr>
            <a:t> vol. 16, pp 1398-1408. Jun 8, 2021</a:t>
          </a:r>
          <a:br>
            <a:rPr lang="en-US">
              <a:latin typeface="Lucida Sans" panose="020B0602030504020204" pitchFamily="34" charset="0"/>
            </a:rPr>
          </a:br>
          <a:r>
            <a:rPr lang="en-US">
              <a:latin typeface="Lucida Sans" panose="020B0602030504020204" pitchFamily="34" charset="0"/>
            </a:rPr>
            <a:t>DOI: </a:t>
          </a:r>
          <a:r>
            <a:rPr lang="en-US">
              <a:latin typeface="Lucida Sans" panose="020B0602030504020204" pitchFamily="34" charset="0"/>
              <a:hlinkClick xmlns:r="http://schemas.openxmlformats.org/officeDocument/2006/relationships" r:id="rId4"/>
            </a:rPr>
            <a:t>https://doi.org/10.1016/j.stemcr.2021.05.012</a:t>
          </a:r>
          <a:r>
            <a:rPr lang="en-US">
              <a:latin typeface="Lucida Sans" panose="020B0602030504020204" pitchFamily="34" charset="0"/>
            </a:rPr>
            <a:t> </a:t>
          </a:r>
        </a:p>
      </dgm:t>
    </dgm:pt>
    <dgm:pt modelId="{8796E622-0CE2-4CE8-8AAD-05652F040604}" type="parTrans" cxnId="{BF80AC53-06C4-4C62-A8C7-A60C38CB42BB}">
      <dgm:prSet/>
      <dgm:spPr/>
      <dgm:t>
        <a:bodyPr/>
        <a:lstStyle/>
        <a:p>
          <a:endParaRPr lang="en-US"/>
        </a:p>
      </dgm:t>
    </dgm:pt>
    <dgm:pt modelId="{AE97B944-CC3F-4627-A1CD-14FE3FCCE6DF}" type="sibTrans" cxnId="{BF80AC53-06C4-4C62-A8C7-A60C38CB42BB}">
      <dgm:prSet/>
      <dgm:spPr/>
      <dgm:t>
        <a:bodyPr/>
        <a:lstStyle/>
        <a:p>
          <a:endParaRPr lang="en-US"/>
        </a:p>
      </dgm:t>
    </dgm:pt>
    <dgm:pt modelId="{001E16D2-62AA-4D05-A221-6A4FF3F0BA3D}" type="pres">
      <dgm:prSet presAssocID="{685292A5-F46E-4504-9DA2-888370A2350A}" presName="Name0" presStyleCnt="0">
        <dgm:presLayoutVars>
          <dgm:dir/>
          <dgm:animLvl val="lvl"/>
          <dgm:resizeHandles val="exact"/>
        </dgm:presLayoutVars>
      </dgm:prSet>
      <dgm:spPr/>
    </dgm:pt>
    <dgm:pt modelId="{41CCF846-C6B2-4911-9456-5F703C91C01C}" type="pres">
      <dgm:prSet presAssocID="{81746734-86E3-4A39-907E-654E38EFD94C}" presName="linNode" presStyleCnt="0"/>
      <dgm:spPr/>
    </dgm:pt>
    <dgm:pt modelId="{0B9008C3-5C72-4E82-B7FB-36950109D32D}" type="pres">
      <dgm:prSet presAssocID="{81746734-86E3-4A39-907E-654E38EFD94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7C7F77B-ECAE-44A9-8FE9-91D32015D34E}" type="pres">
      <dgm:prSet presAssocID="{81746734-86E3-4A39-907E-654E38EFD94C}" presName="descendantText" presStyleLbl="alignAccFollowNode1" presStyleIdx="0" presStyleCnt="3">
        <dgm:presLayoutVars>
          <dgm:bulletEnabled val="1"/>
        </dgm:presLayoutVars>
      </dgm:prSet>
      <dgm:spPr/>
    </dgm:pt>
    <dgm:pt modelId="{77B54C6A-6A8E-49E8-9864-6CD688E11E3F}" type="pres">
      <dgm:prSet presAssocID="{98514373-F7C7-4DC8-BBF5-F6F4635BF3BC}" presName="sp" presStyleCnt="0"/>
      <dgm:spPr/>
    </dgm:pt>
    <dgm:pt modelId="{133FFF49-E223-4361-A5C4-1E71221C1A6F}" type="pres">
      <dgm:prSet presAssocID="{89EE963B-0D3C-4F75-B42D-F3C85620455F}" presName="linNode" presStyleCnt="0"/>
      <dgm:spPr/>
    </dgm:pt>
    <dgm:pt modelId="{3E56639C-A5D8-4BF8-9E57-BE3F7D9E27C8}" type="pres">
      <dgm:prSet presAssocID="{89EE963B-0D3C-4F75-B42D-F3C85620455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FCE93AF-DB49-40AE-8694-9CEDD51AD09A}" type="pres">
      <dgm:prSet presAssocID="{89EE963B-0D3C-4F75-B42D-F3C85620455F}" presName="descendantText" presStyleLbl="alignAccFollowNode1" presStyleIdx="1" presStyleCnt="3">
        <dgm:presLayoutVars>
          <dgm:bulletEnabled val="1"/>
        </dgm:presLayoutVars>
      </dgm:prSet>
      <dgm:spPr/>
    </dgm:pt>
    <dgm:pt modelId="{26118E98-FD61-44E2-9746-27A8CD8879B7}" type="pres">
      <dgm:prSet presAssocID="{85AFCA43-A4C8-4DAB-B54C-DA993BCF60E8}" presName="sp" presStyleCnt="0"/>
      <dgm:spPr/>
    </dgm:pt>
    <dgm:pt modelId="{9C236003-931B-4869-A69B-808E94A4D576}" type="pres">
      <dgm:prSet presAssocID="{69F96D67-32E9-46E2-9523-64F4395DA12D}" presName="linNode" presStyleCnt="0"/>
      <dgm:spPr/>
    </dgm:pt>
    <dgm:pt modelId="{3FECF200-7234-4F04-B865-1197706D2701}" type="pres">
      <dgm:prSet presAssocID="{69F96D67-32E9-46E2-9523-64F4395DA12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200167B-E39A-4B54-86CB-87490C1F4EBD}" type="pres">
      <dgm:prSet presAssocID="{69F96D67-32E9-46E2-9523-64F4395DA12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474F824-9B50-405D-A1DE-E97E17988662}" type="presOf" srcId="{D4C8CD34-5FA3-4D97-898D-349AA751CB3E}" destId="{6FCE93AF-DB49-40AE-8694-9CEDD51AD09A}" srcOrd="0" destOrd="0" presId="urn:microsoft.com/office/officeart/2005/8/layout/vList5"/>
    <dgm:cxn modelId="{10F0732A-C036-4E1F-A89D-E11183E0C2C4}" type="presOf" srcId="{2988412B-3795-4F79-A071-D86BB657F648}" destId="{47C7F77B-ECAE-44A9-8FE9-91D32015D34E}" srcOrd="0" destOrd="0" presId="urn:microsoft.com/office/officeart/2005/8/layout/vList5"/>
    <dgm:cxn modelId="{2034E130-5AA2-4CE8-B9CA-8306B7D92127}" type="presOf" srcId="{81746734-86E3-4A39-907E-654E38EFD94C}" destId="{0B9008C3-5C72-4E82-B7FB-36950109D32D}" srcOrd="0" destOrd="0" presId="urn:microsoft.com/office/officeart/2005/8/layout/vList5"/>
    <dgm:cxn modelId="{CB341837-038E-43C0-92DC-4C0DCB45EF23}" type="presOf" srcId="{69F96D67-32E9-46E2-9523-64F4395DA12D}" destId="{3FECF200-7234-4F04-B865-1197706D2701}" srcOrd="0" destOrd="0" presId="urn:microsoft.com/office/officeart/2005/8/layout/vList5"/>
    <dgm:cxn modelId="{3E426A51-873E-4C4A-958C-CDBB327207E5}" type="presOf" srcId="{7F3BD831-1108-4603-A216-EE1480882003}" destId="{0200167B-E39A-4B54-86CB-87490C1F4EBD}" srcOrd="0" destOrd="0" presId="urn:microsoft.com/office/officeart/2005/8/layout/vList5"/>
    <dgm:cxn modelId="{BF80AC53-06C4-4C62-A8C7-A60C38CB42BB}" srcId="{69F96D67-32E9-46E2-9523-64F4395DA12D}" destId="{7F3BD831-1108-4603-A216-EE1480882003}" srcOrd="0" destOrd="0" parTransId="{8796E622-0CE2-4CE8-8AAD-05652F040604}" sibTransId="{AE97B944-CC3F-4627-A1CD-14FE3FCCE6DF}"/>
    <dgm:cxn modelId="{69E13C56-8AB6-4F40-99FD-15898EF207FB}" srcId="{89EE963B-0D3C-4F75-B42D-F3C85620455F}" destId="{D4C8CD34-5FA3-4D97-898D-349AA751CB3E}" srcOrd="0" destOrd="0" parTransId="{725EFC81-FEDC-4345-B177-BBE1A862333E}" sibTransId="{B250FEF2-FBBD-4712-9F13-11FB0EF94366}"/>
    <dgm:cxn modelId="{97DA379B-6E80-43CB-A4F4-365E049DC634}" type="presOf" srcId="{89EE963B-0D3C-4F75-B42D-F3C85620455F}" destId="{3E56639C-A5D8-4BF8-9E57-BE3F7D9E27C8}" srcOrd="0" destOrd="0" presId="urn:microsoft.com/office/officeart/2005/8/layout/vList5"/>
    <dgm:cxn modelId="{B4B246A6-A515-4743-B4FF-9949927FEEFA}" type="presOf" srcId="{685292A5-F46E-4504-9DA2-888370A2350A}" destId="{001E16D2-62AA-4D05-A221-6A4FF3F0BA3D}" srcOrd="0" destOrd="0" presId="urn:microsoft.com/office/officeart/2005/8/layout/vList5"/>
    <dgm:cxn modelId="{9C061ABA-381E-4DF2-9978-31E304CFF784}" srcId="{685292A5-F46E-4504-9DA2-888370A2350A}" destId="{89EE963B-0D3C-4F75-B42D-F3C85620455F}" srcOrd="1" destOrd="0" parTransId="{286D489E-9313-4471-9374-424EF7B9E577}" sibTransId="{85AFCA43-A4C8-4DAB-B54C-DA993BCF60E8}"/>
    <dgm:cxn modelId="{145F8BC8-493F-4D37-80EB-BE3A3CD74853}" srcId="{685292A5-F46E-4504-9DA2-888370A2350A}" destId="{81746734-86E3-4A39-907E-654E38EFD94C}" srcOrd="0" destOrd="0" parTransId="{D20FB61F-A10F-4DF7-84C5-183779F2D727}" sibTransId="{98514373-F7C7-4DC8-BBF5-F6F4635BF3BC}"/>
    <dgm:cxn modelId="{C81615CB-E25E-4D80-AD36-80470C7E0727}" srcId="{685292A5-F46E-4504-9DA2-888370A2350A}" destId="{69F96D67-32E9-46E2-9523-64F4395DA12D}" srcOrd="2" destOrd="0" parTransId="{C16D3503-D4F9-4F0A-87ED-32399CD8FF15}" sibTransId="{2ABAE844-C2AB-4104-971D-E9D6B68F98F3}"/>
    <dgm:cxn modelId="{A3601EDE-CF95-4006-B0CF-720ECFE465D6}" srcId="{81746734-86E3-4A39-907E-654E38EFD94C}" destId="{2988412B-3795-4F79-A071-D86BB657F648}" srcOrd="0" destOrd="0" parTransId="{6F7CC6D6-5914-4F62-A685-433575B861E2}" sibTransId="{C70EAA77-DD2B-4719-ACFF-6678C7883C9B}"/>
    <dgm:cxn modelId="{72D5D19C-F3BD-409D-AC53-8C5FDBE5290E}" type="presParOf" srcId="{001E16D2-62AA-4D05-A221-6A4FF3F0BA3D}" destId="{41CCF846-C6B2-4911-9456-5F703C91C01C}" srcOrd="0" destOrd="0" presId="urn:microsoft.com/office/officeart/2005/8/layout/vList5"/>
    <dgm:cxn modelId="{241CC8AB-F39C-4FBE-BB3A-B8E13FE82801}" type="presParOf" srcId="{41CCF846-C6B2-4911-9456-5F703C91C01C}" destId="{0B9008C3-5C72-4E82-B7FB-36950109D32D}" srcOrd="0" destOrd="0" presId="urn:microsoft.com/office/officeart/2005/8/layout/vList5"/>
    <dgm:cxn modelId="{08334700-9068-488B-977C-CC6D0D4CD1C7}" type="presParOf" srcId="{41CCF846-C6B2-4911-9456-5F703C91C01C}" destId="{47C7F77B-ECAE-44A9-8FE9-91D32015D34E}" srcOrd="1" destOrd="0" presId="urn:microsoft.com/office/officeart/2005/8/layout/vList5"/>
    <dgm:cxn modelId="{83173C6C-DF02-4949-9163-45B11C66D0DC}" type="presParOf" srcId="{001E16D2-62AA-4D05-A221-6A4FF3F0BA3D}" destId="{77B54C6A-6A8E-49E8-9864-6CD688E11E3F}" srcOrd="1" destOrd="0" presId="urn:microsoft.com/office/officeart/2005/8/layout/vList5"/>
    <dgm:cxn modelId="{5D7C9CB6-BE4B-414E-8927-CB9526BE5153}" type="presParOf" srcId="{001E16D2-62AA-4D05-A221-6A4FF3F0BA3D}" destId="{133FFF49-E223-4361-A5C4-1E71221C1A6F}" srcOrd="2" destOrd="0" presId="urn:microsoft.com/office/officeart/2005/8/layout/vList5"/>
    <dgm:cxn modelId="{B1FAE74F-F002-411D-A6FE-539A80B9B4D4}" type="presParOf" srcId="{133FFF49-E223-4361-A5C4-1E71221C1A6F}" destId="{3E56639C-A5D8-4BF8-9E57-BE3F7D9E27C8}" srcOrd="0" destOrd="0" presId="urn:microsoft.com/office/officeart/2005/8/layout/vList5"/>
    <dgm:cxn modelId="{B5347ABC-8843-4E2C-8670-90003831EA4E}" type="presParOf" srcId="{133FFF49-E223-4361-A5C4-1E71221C1A6F}" destId="{6FCE93AF-DB49-40AE-8694-9CEDD51AD09A}" srcOrd="1" destOrd="0" presId="urn:microsoft.com/office/officeart/2005/8/layout/vList5"/>
    <dgm:cxn modelId="{FEC68827-6116-414E-923D-678BBEAF189E}" type="presParOf" srcId="{001E16D2-62AA-4D05-A221-6A4FF3F0BA3D}" destId="{26118E98-FD61-44E2-9746-27A8CD8879B7}" srcOrd="3" destOrd="0" presId="urn:microsoft.com/office/officeart/2005/8/layout/vList5"/>
    <dgm:cxn modelId="{8139E6F8-0C13-4482-97A8-2A49EDA7EEA6}" type="presParOf" srcId="{001E16D2-62AA-4D05-A221-6A4FF3F0BA3D}" destId="{9C236003-931B-4869-A69B-808E94A4D576}" srcOrd="4" destOrd="0" presId="urn:microsoft.com/office/officeart/2005/8/layout/vList5"/>
    <dgm:cxn modelId="{51388A1F-3A15-4411-A366-65CE463FAEC2}" type="presParOf" srcId="{9C236003-931B-4869-A69B-808E94A4D576}" destId="{3FECF200-7234-4F04-B865-1197706D2701}" srcOrd="0" destOrd="0" presId="urn:microsoft.com/office/officeart/2005/8/layout/vList5"/>
    <dgm:cxn modelId="{2E1E8033-AEBD-4F58-AEC8-BFC182629FC3}" type="presParOf" srcId="{9C236003-931B-4869-A69B-808E94A4D576}" destId="{0200167B-E39A-4B54-86CB-87490C1F4E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9E2F-4772-4D98-81A1-3D128E0DEF49}">
      <dsp:nvSpPr>
        <dsp:cNvPr id="0" name=""/>
        <dsp:cNvSpPr/>
      </dsp:nvSpPr>
      <dsp:spPr>
        <a:xfrm>
          <a:off x="0" y="523"/>
          <a:ext cx="8595340" cy="12241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CDD33E-455F-46FE-B8FA-1DB2EE33E501}">
      <dsp:nvSpPr>
        <dsp:cNvPr id="0" name=""/>
        <dsp:cNvSpPr/>
      </dsp:nvSpPr>
      <dsp:spPr>
        <a:xfrm>
          <a:off x="370298" y="275951"/>
          <a:ext cx="673269" cy="673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97BE5B-AEC4-4D36-9D88-BA0C36B3F001}">
      <dsp:nvSpPr>
        <dsp:cNvPr id="0" name=""/>
        <dsp:cNvSpPr/>
      </dsp:nvSpPr>
      <dsp:spPr>
        <a:xfrm>
          <a:off x="1413866" y="523"/>
          <a:ext cx="7181473" cy="12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53" tIns="129553" rIns="129553" bIns="1295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Lucida Sans" panose="020B0602030504020204" pitchFamily="34" charset="0"/>
            </a:rPr>
            <a:t>Effective January 1, 2023</a:t>
          </a:r>
        </a:p>
      </dsp:txBody>
      <dsp:txXfrm>
        <a:off x="1413866" y="523"/>
        <a:ext cx="7181473" cy="1224127"/>
      </dsp:txXfrm>
    </dsp:sp>
    <dsp:sp modelId="{3A31237A-B9ED-4908-AADF-52A2EF456F34}">
      <dsp:nvSpPr>
        <dsp:cNvPr id="0" name=""/>
        <dsp:cNvSpPr/>
      </dsp:nvSpPr>
      <dsp:spPr>
        <a:xfrm>
          <a:off x="0" y="1530681"/>
          <a:ext cx="8595340" cy="12241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F50275-A6B8-4150-9A56-BF02737D4167}">
      <dsp:nvSpPr>
        <dsp:cNvPr id="0" name=""/>
        <dsp:cNvSpPr/>
      </dsp:nvSpPr>
      <dsp:spPr>
        <a:xfrm>
          <a:off x="370298" y="1806110"/>
          <a:ext cx="673269" cy="673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72713-0E4A-4F9D-8D75-CE1D595FB9FF}">
      <dsp:nvSpPr>
        <dsp:cNvPr id="0" name=""/>
        <dsp:cNvSpPr/>
      </dsp:nvSpPr>
      <dsp:spPr>
        <a:xfrm>
          <a:off x="1413866" y="1530681"/>
          <a:ext cx="7181473" cy="12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53" tIns="129553" rIns="129553" bIns="1295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Lucida Sans" panose="020B0602030504020204" pitchFamily="34" charset="0"/>
            </a:rPr>
            <a:t>Response to update in the 2021 ISSCR Guidelines update by the ISSCR to address new developments in the field and ensure stem cell research remains safe and ethically sound</a:t>
          </a:r>
        </a:p>
      </dsp:txBody>
      <dsp:txXfrm>
        <a:off x="1413866" y="1530681"/>
        <a:ext cx="7181473" cy="1224127"/>
      </dsp:txXfrm>
    </dsp:sp>
    <dsp:sp modelId="{7B0E7AE1-49DD-47DB-8531-F119E77ECF93}">
      <dsp:nvSpPr>
        <dsp:cNvPr id="0" name=""/>
        <dsp:cNvSpPr/>
      </dsp:nvSpPr>
      <dsp:spPr>
        <a:xfrm>
          <a:off x="0" y="3060840"/>
          <a:ext cx="8595340" cy="12241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7671D8-C443-4812-AE31-832FF2978D83}">
      <dsp:nvSpPr>
        <dsp:cNvPr id="0" name=""/>
        <dsp:cNvSpPr/>
      </dsp:nvSpPr>
      <dsp:spPr>
        <a:xfrm>
          <a:off x="370298" y="3336269"/>
          <a:ext cx="673269" cy="673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89B7A3-3D3E-485C-A6C2-90DF4DD5022D}">
      <dsp:nvSpPr>
        <dsp:cNvPr id="0" name=""/>
        <dsp:cNvSpPr/>
      </dsp:nvSpPr>
      <dsp:spPr>
        <a:xfrm>
          <a:off x="1413866" y="3060840"/>
          <a:ext cx="7181473" cy="12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53" tIns="129553" rIns="129553" bIns="1295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Lucida Sans" panose="020B0602030504020204" pitchFamily="34" charset="0"/>
            </a:rPr>
            <a:t>Accessible from the </a:t>
          </a:r>
          <a:r>
            <a:rPr lang="en-US" sz="1800" kern="1200">
              <a:latin typeface="Lucida Sans" panose="020B0602030504020204" pitchFamily="34" charset="0"/>
              <a:hlinkClick xmlns:r="http://schemas.openxmlformats.org/officeDocument/2006/relationships" r:id="rId3"/>
            </a:rPr>
            <a:t>Policies and Procedures</a:t>
          </a:r>
          <a:r>
            <a:rPr lang="en-US" sz="1800" kern="1200">
              <a:latin typeface="Lucida Sans" panose="020B0602030504020204" pitchFamily="34" charset="0"/>
            </a:rPr>
            <a:t> page on </a:t>
          </a:r>
          <a:r>
            <a:rPr lang="en-US" sz="1800" kern="1200">
              <a:latin typeface="Lucida Sans" panose="020B0602030504020204" pitchFamily="34" charset="0"/>
              <a:hlinkClick xmlns:r="http://schemas.openxmlformats.org/officeDocument/2006/relationships" r:id="rId4"/>
            </a:rPr>
            <a:t>ISCRO website</a:t>
          </a:r>
          <a:endParaRPr lang="en-US" sz="1800" kern="1200">
            <a:latin typeface="Lucida Sans" panose="020B0602030504020204" pitchFamily="34" charset="0"/>
          </a:endParaRPr>
        </a:p>
      </dsp:txBody>
      <dsp:txXfrm>
        <a:off x="1413866" y="3060840"/>
        <a:ext cx="7181473" cy="1224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B1BC4-38BA-47B6-83D1-FFCE3A9FFE94}">
      <dsp:nvSpPr>
        <dsp:cNvPr id="0" name=""/>
        <dsp:cNvSpPr/>
      </dsp:nvSpPr>
      <dsp:spPr>
        <a:xfrm>
          <a:off x="0" y="4786"/>
          <a:ext cx="11058736" cy="10803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B51F1-3485-45A3-8BD3-C18F2836B155}">
      <dsp:nvSpPr>
        <dsp:cNvPr id="0" name=""/>
        <dsp:cNvSpPr/>
      </dsp:nvSpPr>
      <dsp:spPr>
        <a:xfrm>
          <a:off x="326798" y="247859"/>
          <a:ext cx="594759" cy="59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82178-0417-48DA-80AC-50D9072E26D5}">
      <dsp:nvSpPr>
        <dsp:cNvPr id="0" name=""/>
        <dsp:cNvSpPr/>
      </dsp:nvSpPr>
      <dsp:spPr>
        <a:xfrm>
          <a:off x="1248355" y="4786"/>
          <a:ext cx="9791154" cy="1114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07" tIns="117907" rIns="117907" bIns="1179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cida Sans"/>
            </a:rPr>
            <a:t>ISCRO committee oversight for </a:t>
          </a:r>
          <a:r>
            <a:rPr lang="en-US" sz="2000" kern="1200" dirty="0" err="1">
              <a:latin typeface="Lucida Sans"/>
            </a:rPr>
            <a:t>hPSCs</a:t>
          </a:r>
          <a:r>
            <a:rPr lang="en-US" sz="2000" kern="1200" dirty="0">
              <a:latin typeface="Lucida Sans"/>
            </a:rPr>
            <a:t> and </a:t>
          </a:r>
          <a:r>
            <a:rPr lang="en-US" sz="2000" kern="1200" dirty="0" err="1">
              <a:latin typeface="Lucida Sans"/>
            </a:rPr>
            <a:t>hEGCs</a:t>
          </a:r>
          <a:r>
            <a:rPr lang="en-US" sz="2000" kern="1200" dirty="0">
              <a:latin typeface="Lucida Sans"/>
            </a:rPr>
            <a:t> where the research involves formation of integrated embryo models or </a:t>
          </a:r>
          <a:r>
            <a:rPr lang="en-US" sz="2000" i="1" kern="1200" dirty="0">
              <a:latin typeface="Lucida Sans"/>
            </a:rPr>
            <a:t>in vitro</a:t>
          </a:r>
          <a:r>
            <a:rPr lang="en-US" sz="2000" kern="1200" dirty="0">
              <a:latin typeface="Lucida Sans"/>
            </a:rPr>
            <a:t> culture of chimeric embryos</a:t>
          </a:r>
        </a:p>
      </dsp:txBody>
      <dsp:txXfrm>
        <a:off x="1248355" y="4786"/>
        <a:ext cx="9791154" cy="1114084"/>
      </dsp:txXfrm>
    </dsp:sp>
    <dsp:sp modelId="{6BE7EC16-27C3-4AD3-B36B-F2A37CF00FA0}">
      <dsp:nvSpPr>
        <dsp:cNvPr id="0" name=""/>
        <dsp:cNvSpPr/>
      </dsp:nvSpPr>
      <dsp:spPr>
        <a:xfrm>
          <a:off x="0" y="1397392"/>
          <a:ext cx="11058736" cy="10803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DC040-F2B8-42E5-A319-A7B64022A228}">
      <dsp:nvSpPr>
        <dsp:cNvPr id="0" name=""/>
        <dsp:cNvSpPr/>
      </dsp:nvSpPr>
      <dsp:spPr>
        <a:xfrm>
          <a:off x="326798" y="1640466"/>
          <a:ext cx="594759" cy="5941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DE5E5-DE37-40CC-99C8-C5A00691BE78}">
      <dsp:nvSpPr>
        <dsp:cNvPr id="0" name=""/>
        <dsp:cNvSpPr/>
      </dsp:nvSpPr>
      <dsp:spPr>
        <a:xfrm>
          <a:off x="1248355" y="1397392"/>
          <a:ext cx="9791154" cy="1114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07" tIns="117907" rIns="117907" bIns="1179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Lucida Sans"/>
            </a:rPr>
            <a:t>Additional explicit prohibitions regarding new potential research applications which may lack safety, compelling scientific rationale, or are otherwise ethically concerning</a:t>
          </a:r>
        </a:p>
      </dsp:txBody>
      <dsp:txXfrm>
        <a:off x="1248355" y="1397392"/>
        <a:ext cx="9791154" cy="1114084"/>
      </dsp:txXfrm>
    </dsp:sp>
    <dsp:sp modelId="{ACB3A980-1604-4160-A37B-D868BEFB81B6}">
      <dsp:nvSpPr>
        <dsp:cNvPr id="0" name=""/>
        <dsp:cNvSpPr/>
      </dsp:nvSpPr>
      <dsp:spPr>
        <a:xfrm>
          <a:off x="0" y="2789999"/>
          <a:ext cx="11058736" cy="10803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6146B-C2B6-4CD3-8C73-368BC5BB3580}">
      <dsp:nvSpPr>
        <dsp:cNvPr id="0" name=""/>
        <dsp:cNvSpPr/>
      </dsp:nvSpPr>
      <dsp:spPr>
        <a:xfrm>
          <a:off x="326798" y="3033072"/>
          <a:ext cx="594759" cy="5941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437E6-DD5A-4B8D-ABA6-CC5A39DB8B2F}">
      <dsp:nvSpPr>
        <dsp:cNvPr id="0" name=""/>
        <dsp:cNvSpPr/>
      </dsp:nvSpPr>
      <dsp:spPr>
        <a:xfrm>
          <a:off x="1248355" y="2789999"/>
          <a:ext cx="9791154" cy="1114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07" tIns="117907" rIns="117907" bIns="117907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ucida Sans"/>
            </a:rPr>
            <a:t>Formation/generation of organoids are included among the required disclosures for informed consent</a:t>
          </a:r>
        </a:p>
      </dsp:txBody>
      <dsp:txXfrm>
        <a:off x="1248355" y="2789999"/>
        <a:ext cx="9791154" cy="1114084"/>
      </dsp:txXfrm>
    </dsp:sp>
    <dsp:sp modelId="{B8EFBD61-D058-430B-B82C-FC070B467DC7}">
      <dsp:nvSpPr>
        <dsp:cNvPr id="0" name=""/>
        <dsp:cNvSpPr/>
      </dsp:nvSpPr>
      <dsp:spPr>
        <a:xfrm>
          <a:off x="0" y="4182605"/>
          <a:ext cx="11058736" cy="10803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B7D4F-635D-43F2-AD39-37C2B309E6FB}">
      <dsp:nvSpPr>
        <dsp:cNvPr id="0" name=""/>
        <dsp:cNvSpPr/>
      </dsp:nvSpPr>
      <dsp:spPr>
        <a:xfrm>
          <a:off x="326798" y="4425678"/>
          <a:ext cx="594759" cy="5941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82866-DE39-4D42-BF29-B4A7C6D6B35C}">
      <dsp:nvSpPr>
        <dsp:cNvPr id="0" name=""/>
        <dsp:cNvSpPr/>
      </dsp:nvSpPr>
      <dsp:spPr>
        <a:xfrm>
          <a:off x="1248355" y="4182605"/>
          <a:ext cx="9791154" cy="1114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07" tIns="117907" rIns="117907" bIns="117907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Lucida Sans"/>
            </a:rPr>
            <a:t>Additional review processes for some types of research</a:t>
          </a:r>
        </a:p>
      </dsp:txBody>
      <dsp:txXfrm>
        <a:off x="1248355" y="4182605"/>
        <a:ext cx="9791154" cy="1114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7F77B-ECAE-44A9-8FE9-91D32015D34E}">
      <dsp:nvSpPr>
        <dsp:cNvPr id="0" name=""/>
        <dsp:cNvSpPr/>
      </dsp:nvSpPr>
      <dsp:spPr>
        <a:xfrm rot="5400000">
          <a:off x="6679307" y="-2647062"/>
          <a:ext cx="1266958" cy="68826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Lucida Sans" panose="020B0602030504020204" pitchFamily="34" charset="0"/>
              <a:hlinkClick xmlns:r="http://schemas.openxmlformats.org/officeDocument/2006/relationships" r:id="rId1"/>
            </a:rPr>
            <a:t>https://www.hopkinsmedicine.org/research/resources/offices-policies/iscro/PoliciesProcedures.html</a:t>
          </a:r>
          <a:r>
            <a:rPr lang="en-US" sz="2400" kern="1200">
              <a:latin typeface="Lucida Sans" panose="020B0602030504020204" pitchFamily="34" charset="0"/>
            </a:rPr>
            <a:t> </a:t>
          </a:r>
        </a:p>
      </dsp:txBody>
      <dsp:txXfrm rot="-5400000">
        <a:off x="3871475" y="222618"/>
        <a:ext cx="6820774" cy="1143262"/>
      </dsp:txXfrm>
    </dsp:sp>
    <dsp:sp modelId="{0B9008C3-5C72-4E82-B7FB-36950109D32D}">
      <dsp:nvSpPr>
        <dsp:cNvPr id="0" name=""/>
        <dsp:cNvSpPr/>
      </dsp:nvSpPr>
      <dsp:spPr>
        <a:xfrm>
          <a:off x="0" y="2399"/>
          <a:ext cx="3871475" cy="1583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Lucida Sans" panose="020B0602030504020204" pitchFamily="34" charset="0"/>
              <a:hlinkClick xmlns:r="http://schemas.openxmlformats.org/officeDocument/2006/relationships" r:id="rId1"/>
            </a:rPr>
            <a:t>Policy</a:t>
          </a:r>
          <a:endParaRPr lang="en-US" sz="2400" kern="1200">
            <a:latin typeface="Lucida Sans" panose="020B0602030504020204" pitchFamily="34" charset="0"/>
          </a:endParaRPr>
        </a:p>
      </dsp:txBody>
      <dsp:txXfrm>
        <a:off x="77310" y="79709"/>
        <a:ext cx="3716855" cy="1429078"/>
      </dsp:txXfrm>
    </dsp:sp>
    <dsp:sp modelId="{6FCE93AF-DB49-40AE-8694-9CEDD51AD09A}">
      <dsp:nvSpPr>
        <dsp:cNvPr id="0" name=""/>
        <dsp:cNvSpPr/>
      </dsp:nvSpPr>
      <dsp:spPr>
        <a:xfrm rot="5400000">
          <a:off x="6679307" y="-984179"/>
          <a:ext cx="1266958" cy="68826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Lucida Sans" panose="020B0602030504020204" pitchFamily="34" charset="0"/>
              <a:hlinkClick xmlns:r="http://schemas.openxmlformats.org/officeDocument/2006/relationships" r:id="rId2"/>
            </a:rPr>
            <a:t>https://www.isscr.org/guidelines</a:t>
          </a:r>
          <a:r>
            <a:rPr lang="en-US" sz="2800" kern="1200">
              <a:latin typeface="Lucida Sans" panose="020B0602030504020204" pitchFamily="34" charset="0"/>
            </a:rPr>
            <a:t> </a:t>
          </a:r>
        </a:p>
      </dsp:txBody>
      <dsp:txXfrm rot="-5400000">
        <a:off x="3871475" y="1885501"/>
        <a:ext cx="6820774" cy="1143262"/>
      </dsp:txXfrm>
    </dsp:sp>
    <dsp:sp modelId="{3E56639C-A5D8-4BF8-9E57-BE3F7D9E27C8}">
      <dsp:nvSpPr>
        <dsp:cNvPr id="0" name=""/>
        <dsp:cNvSpPr/>
      </dsp:nvSpPr>
      <dsp:spPr>
        <a:xfrm>
          <a:off x="0" y="1665282"/>
          <a:ext cx="3871475" cy="1583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Lucida Sans" panose="020B0602030504020204" pitchFamily="34" charset="0"/>
              <a:hlinkClick xmlns:r="http://schemas.openxmlformats.org/officeDocument/2006/relationships" r:id="rId2"/>
            </a:rPr>
            <a:t>ISSCR Guidelines</a:t>
          </a:r>
          <a:endParaRPr lang="en-US" sz="2400" kern="1200">
            <a:latin typeface="Lucida Sans" panose="020B0602030504020204" pitchFamily="34" charset="0"/>
          </a:endParaRPr>
        </a:p>
      </dsp:txBody>
      <dsp:txXfrm>
        <a:off x="77310" y="1742592"/>
        <a:ext cx="3716855" cy="1429078"/>
      </dsp:txXfrm>
    </dsp:sp>
    <dsp:sp modelId="{0200167B-E39A-4B54-86CB-87490C1F4EBD}">
      <dsp:nvSpPr>
        <dsp:cNvPr id="0" name=""/>
        <dsp:cNvSpPr/>
      </dsp:nvSpPr>
      <dsp:spPr>
        <a:xfrm rot="5400000">
          <a:off x="6679307" y="678703"/>
          <a:ext cx="1266958" cy="68826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>
              <a:latin typeface="Lucida Sans" panose="020B0602030504020204" pitchFamily="34" charset="0"/>
            </a:rPr>
            <a:t>Stem Cell Reports </a:t>
          </a:r>
          <a:r>
            <a:rPr lang="en-US" sz="1900" kern="1200">
              <a:latin typeface="Lucida Sans" panose="020B0602030504020204" pitchFamily="34" charset="0"/>
            </a:rPr>
            <a:t> vol. 16, pp 1398-1408. Jun 8, 2021</a:t>
          </a:r>
          <a:br>
            <a:rPr lang="en-US" sz="1900" kern="1200">
              <a:latin typeface="Lucida Sans" panose="020B0602030504020204" pitchFamily="34" charset="0"/>
            </a:rPr>
          </a:br>
          <a:r>
            <a:rPr lang="en-US" sz="1900" kern="1200">
              <a:latin typeface="Lucida Sans" panose="020B0602030504020204" pitchFamily="34" charset="0"/>
            </a:rPr>
            <a:t>DOI: </a:t>
          </a:r>
          <a:r>
            <a:rPr lang="en-US" sz="1900" kern="1200">
              <a:latin typeface="Lucida Sans" panose="020B0602030504020204" pitchFamily="34" charset="0"/>
              <a:hlinkClick xmlns:r="http://schemas.openxmlformats.org/officeDocument/2006/relationships" r:id="rId3"/>
            </a:rPr>
            <a:t>https://doi.org/10.1016/j.stemcr.2021.05.012</a:t>
          </a:r>
          <a:r>
            <a:rPr lang="en-US" sz="1900" kern="1200">
              <a:latin typeface="Lucida Sans" panose="020B0602030504020204" pitchFamily="34" charset="0"/>
            </a:rPr>
            <a:t> </a:t>
          </a:r>
        </a:p>
      </dsp:txBody>
      <dsp:txXfrm rot="-5400000">
        <a:off x="3871475" y="3548383"/>
        <a:ext cx="6820774" cy="1143262"/>
      </dsp:txXfrm>
    </dsp:sp>
    <dsp:sp modelId="{3FECF200-7234-4F04-B865-1197706D2701}">
      <dsp:nvSpPr>
        <dsp:cNvPr id="0" name=""/>
        <dsp:cNvSpPr/>
      </dsp:nvSpPr>
      <dsp:spPr>
        <a:xfrm>
          <a:off x="0" y="3328166"/>
          <a:ext cx="3871475" cy="1583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Lucida Sans" panose="020B0602030504020204" pitchFamily="34" charset="0"/>
              <a:hlinkClick xmlns:r="http://schemas.openxmlformats.org/officeDocument/2006/relationships" r:id="rId4"/>
            </a:rPr>
            <a:t>ISSCR Guidelines for Stem Cell Research and Clinical Translation: The 2021 update </a:t>
          </a:r>
          <a:endParaRPr lang="en-US" sz="2400" kern="1200">
            <a:latin typeface="Lucida Sans" panose="020B0602030504020204" pitchFamily="34" charset="0"/>
          </a:endParaRPr>
        </a:p>
      </dsp:txBody>
      <dsp:txXfrm>
        <a:off x="77310" y="3405476"/>
        <a:ext cx="3716855" cy="14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2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19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53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6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7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6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7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research/resources/offices-policies/iscro/human-stem-cell-related-research.html" TargetMode="External"/><Relationship Id="rId2" Type="http://schemas.openxmlformats.org/officeDocument/2006/relationships/hyperlink" Target="https://www.hopkinsmedicine.org/research/resources/offices-policies/iscro/forms/Committee-Entit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opkinsmedicine.org/research/resources/offices-policies/iscro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research/resources/offices-policies/iscro/index.html" TargetMode="External"/><Relationship Id="rId2" Type="http://schemas.openxmlformats.org/officeDocument/2006/relationships/hyperlink" Target="https://www.hopkinsmedicine.org/research/resources/offices-policies/iscro/human-stem-cell-related-researc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opkinsmedicine.org/research/resources/offices-policies/iscro/faq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will420@jh.edu" TargetMode="External"/><Relationship Id="rId2" Type="http://schemas.openxmlformats.org/officeDocument/2006/relationships/hyperlink" Target="mailto:iscro@jhmi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tomer1@jhmi.ed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8170"/>
            <a:ext cx="9144000" cy="2601735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Institutional Stem Cell Research Oversight (ISCRO) Updates</a:t>
            </a:r>
            <a:endParaRPr lang="en-US" sz="3600" b="1">
              <a:solidFill>
                <a:srgbClr val="0070C0"/>
              </a:solidFill>
              <a:latin typeface="Georgia" panose="02040502050405020303" pitchFamily="18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0809" y="3470129"/>
            <a:ext cx="9144000" cy="299957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>
                <a:solidFill>
                  <a:srgbClr val="333333"/>
                </a:solidFill>
                <a:effectLst/>
                <a:latin typeface="Lucida Sans"/>
                <a:ea typeface="Calibri" panose="020F0502020204030204" pitchFamily="34" charset="0"/>
                <a:cs typeface="Calibri"/>
              </a:rPr>
              <a:t>Speakers: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 panose="05050102010706020507" pitchFamily="18" charset="2"/>
              <a:buChar char=""/>
            </a:pPr>
            <a:r>
              <a:rPr lang="en-US" sz="2200" kern="100">
                <a:solidFill>
                  <a:srgbClr val="333333"/>
                </a:solidFill>
                <a:latin typeface="Lucida Sans"/>
                <a:ea typeface="Calibri" panose="020F0502020204030204" pitchFamily="34" charset="0"/>
                <a:cs typeface="Calibri"/>
              </a:rPr>
              <a:t>Debra Mathews, PhD, MA, Associate Director for Research and Programs, Berman Institute of Bioethics and Professor, Genetic Medicine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>
                <a:solidFill>
                  <a:srgbClr val="333333"/>
                </a:solidFill>
                <a:effectLst/>
                <a:latin typeface="Lucida Sans"/>
                <a:ea typeface="Calibri" panose="020F0502020204030204" pitchFamily="34" charset="0"/>
                <a:cs typeface="Calibri"/>
              </a:rPr>
              <a:t>Alan </a:t>
            </a:r>
            <a:r>
              <a:rPr lang="en-US" sz="2400" kern="100" err="1">
                <a:solidFill>
                  <a:srgbClr val="333333"/>
                </a:solidFill>
                <a:effectLst/>
                <a:latin typeface="Lucida Sans"/>
                <a:ea typeface="Calibri" panose="020F0502020204030204" pitchFamily="34" charset="0"/>
                <a:cs typeface="Calibri"/>
              </a:rPr>
              <a:t>Regenberg</a:t>
            </a:r>
            <a:r>
              <a:rPr lang="en-US" sz="2400" kern="100">
                <a:solidFill>
                  <a:srgbClr val="333333"/>
                </a:solidFill>
                <a:effectLst/>
                <a:latin typeface="Lucida Sans"/>
                <a:ea typeface="Calibri" panose="020F0502020204030204" pitchFamily="34" charset="0"/>
                <a:cs typeface="Calibri"/>
              </a:rPr>
              <a:t>, MBE, Director of Outreach and Research Support and Core Faculty, Berman Institute of Bioethics</a:t>
            </a:r>
            <a:endParaRPr lang="en-US" sz="2400" kern="100">
              <a:effectLst/>
              <a:latin typeface="Lucida Sans"/>
              <a:ea typeface="Calibri" panose="020F0502020204030204" pitchFamily="34" charset="0"/>
              <a:cs typeface="Calibri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>
                <a:solidFill>
                  <a:srgbClr val="333333"/>
                </a:solidFill>
                <a:effectLst/>
                <a:latin typeface="Lucida Sans"/>
                <a:ea typeface="Calibri" panose="020F0502020204030204" pitchFamily="34" charset="0"/>
                <a:cs typeface="Calibri"/>
              </a:rPr>
              <a:t>Jessica Williams, MA, MS, CIP, Biospecimen Program/ISCRO Administrator</a:t>
            </a:r>
            <a:endParaRPr lang="en-US" sz="2400" kern="100">
              <a:effectLst/>
              <a:latin typeface="Lucida Sans"/>
              <a:ea typeface="Calibri" panose="020F0502020204030204" pitchFamily="34" charset="0"/>
              <a:cs typeface="Calibri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Megan Singleton, JD, MBE, CIP, Associate Dean, Human Research Protections and Director of the Human Research Protections Program</a:t>
            </a:r>
            <a:endParaRPr lang="en-US" sz="2400" kern="100">
              <a:effectLst/>
              <a:latin typeface="Lucida Sans" panose="020B0602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>
              <a:latin typeface="Georgia" panose="02040502050405020303" pitchFamily="18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3600">
              <a:latin typeface="Lucida Sans" panose="020B0602030504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3600">
              <a:latin typeface="Lucida Sans" panose="020B0602030504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254-1389-148C-7EF9-52F3790D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70" y="476192"/>
            <a:ext cx="10100229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JHU’s Response to Revised ISSCR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7298-E7B3-D18D-FDFD-9BAA6C13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757082"/>
            <a:ext cx="9944753" cy="494851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Lucida Sans" panose="020B0602030504020204" pitchFamily="34" charset="0"/>
              </a:rPr>
              <a:t>Updated Human Stem Cell Research Policy</a:t>
            </a:r>
          </a:p>
          <a:p>
            <a:pPr marL="0" indent="0">
              <a:buNone/>
            </a:pPr>
            <a:endParaRPr lang="en-US" sz="2800" dirty="0">
              <a:latin typeface="Lucida Sans" panose="020B0602030504020204" pitchFamily="34" charset="0"/>
            </a:endParaRPr>
          </a:p>
          <a:p>
            <a:r>
              <a:rPr lang="en-US" sz="2800" dirty="0">
                <a:latin typeface="Lucida Sans" panose="020B0602030504020204" pitchFamily="34" charset="0"/>
              </a:rPr>
              <a:t>Updated language to categories that fall under JHU ISCRO purview</a:t>
            </a:r>
          </a:p>
          <a:p>
            <a:pPr lvl="1"/>
            <a:r>
              <a:rPr lang="en-US" sz="2600" dirty="0">
                <a:latin typeface="Lucida Sans" panose="020B0602030504020204" pitchFamily="34" charset="0"/>
              </a:rPr>
              <a:t>Addition of embryo model formation and in vitro culture of chimeric embryos</a:t>
            </a:r>
          </a:p>
          <a:p>
            <a:endParaRPr lang="en-US" sz="2800" dirty="0">
              <a:latin typeface="Lucida Sans" panose="020B0602030504020204" pitchFamily="34" charset="0"/>
            </a:endParaRPr>
          </a:p>
          <a:p>
            <a:r>
              <a:rPr lang="en-US" sz="2800" dirty="0">
                <a:latin typeface="Lucida Sans" panose="020B0602030504020204" pitchFamily="34" charset="0"/>
              </a:rPr>
              <a:t>Revised/created new guidance</a:t>
            </a:r>
          </a:p>
          <a:p>
            <a:endParaRPr lang="en-US" sz="2400" dirty="0">
              <a:latin typeface="Lucida Sans" panose="020B0602030504020204" pitchFamily="34" charset="0"/>
            </a:endParaRPr>
          </a:p>
          <a:p>
            <a:r>
              <a:rPr lang="en-US" sz="2800" dirty="0">
                <a:latin typeface="Lucida Sans" panose="020B0602030504020204" pitchFamily="34" charset="0"/>
              </a:rPr>
              <a:t>Updated training module in MyLearning</a:t>
            </a:r>
          </a:p>
          <a:p>
            <a:endParaRPr lang="en-US" sz="2400" dirty="0">
              <a:latin typeface="Lucida Sans" panose="020B0602030504020204" pitchFamily="34" charset="0"/>
            </a:endParaRPr>
          </a:p>
          <a:p>
            <a:endParaRPr lang="en-US" sz="2400" dirty="0">
              <a:latin typeface="Lucida Sans" panose="020B0602030504020204" pitchFamily="34" charset="0"/>
            </a:endParaRPr>
          </a:p>
          <a:p>
            <a:endParaRPr lang="en-US" sz="2400" dirty="0">
              <a:latin typeface="Lucida Sans" panose="020B0602030504020204" pitchFamily="34" charset="0"/>
            </a:endParaRPr>
          </a:p>
          <a:p>
            <a:endParaRPr lang="en-US" sz="2400" dirty="0">
              <a:latin typeface="Lucida Sans" panose="020B0602030504020204" pitchFamily="34" charset="0"/>
            </a:endParaRPr>
          </a:p>
          <a:p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1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C9A0B-3049-C8EC-6E1B-C24E2A8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401" y="603671"/>
            <a:ext cx="4516753" cy="103990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Policy Update</a:t>
            </a: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C670E-AA04-C54E-A7A3-4FB70D032E4D}"/>
              </a:ext>
            </a:extLst>
          </p:cNvPr>
          <p:cNvSpPr txBox="1"/>
          <p:nvPr/>
        </p:nvSpPr>
        <p:spPr>
          <a:xfrm>
            <a:off x="4594152" y="3569233"/>
            <a:ext cx="813753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0896">
              <a:spcAft>
                <a:spcPts val="600"/>
              </a:spcAft>
            </a:pPr>
            <a:r>
              <a:rPr lang="en-US" sz="3264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rPr>
              <a:t>2.</a:t>
            </a:r>
            <a:endParaRPr lang="en-US" sz="48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8B599B1-1E25-B579-CC80-1909F1D56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149190"/>
              </p:ext>
            </p:extLst>
          </p:nvPr>
        </p:nvGraphicFramePr>
        <p:xfrm>
          <a:off x="1584338" y="2439602"/>
          <a:ext cx="8595340" cy="428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95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9A0B-3049-C8EC-6E1B-C24E2A8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234" y="687553"/>
            <a:ext cx="7396319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Key Changes to JHU Policy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C670E-AA04-C54E-A7A3-4FB70D032E4D}"/>
              </a:ext>
            </a:extLst>
          </p:cNvPr>
          <p:cNvSpPr txBox="1"/>
          <p:nvPr/>
        </p:nvSpPr>
        <p:spPr>
          <a:xfrm>
            <a:off x="4029693" y="2342528"/>
            <a:ext cx="119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FD59383-571E-CA41-EF8F-101929CF9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604066"/>
              </p:ext>
            </p:extLst>
          </p:nvPr>
        </p:nvGraphicFramePr>
        <p:xfrm>
          <a:off x="616688" y="1350335"/>
          <a:ext cx="11058736" cy="530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5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7AEA-B9BA-30DC-4E85-002F72F6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957" y="476192"/>
            <a:ext cx="8911687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HSC Research at Hopkins Covered by JHU Policy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187F-88A9-A1B3-336F-1BE8EB8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751" y="1757082"/>
            <a:ext cx="10252861" cy="4930588"/>
          </a:xfrm>
        </p:spPr>
        <p:txBody>
          <a:bodyPr>
            <a:normAutofit fontScale="77500" lnSpcReduction="20000"/>
          </a:bodyPr>
          <a:lstStyle/>
          <a:p>
            <a:r>
              <a:rPr lang="en-US" sz="3100"/>
              <a:t>All research using human embryonic stem cells (</a:t>
            </a:r>
            <a:r>
              <a:rPr lang="en-US" sz="3100" err="1"/>
              <a:t>hESCs</a:t>
            </a:r>
            <a:r>
              <a:rPr lang="en-US" sz="3100"/>
              <a:t>);</a:t>
            </a:r>
          </a:p>
          <a:p>
            <a:r>
              <a:rPr lang="en-US" sz="3100"/>
              <a:t>All research using somatic cell nuclear transfer (SCNT) involving human cells;</a:t>
            </a:r>
          </a:p>
          <a:p>
            <a:r>
              <a:rPr lang="en-US" sz="3100"/>
              <a:t>Other </a:t>
            </a:r>
            <a:r>
              <a:rPr lang="en-US" sz="3100" err="1"/>
              <a:t>hPSCs</a:t>
            </a:r>
            <a:r>
              <a:rPr lang="en-US" sz="3100"/>
              <a:t> (e.g., human inducted pluripotent stem cells [iPSCs] and human embryonic germ cells [</a:t>
            </a:r>
            <a:r>
              <a:rPr lang="en-US" sz="3100" err="1"/>
              <a:t>hEGCs</a:t>
            </a:r>
            <a:r>
              <a:rPr lang="en-US" sz="3100"/>
              <a:t>] where research involves:</a:t>
            </a:r>
          </a:p>
          <a:p>
            <a:pPr lvl="1"/>
            <a:r>
              <a:rPr lang="en-US" sz="2300"/>
              <a:t>Introduction of such cells into humans;</a:t>
            </a:r>
          </a:p>
          <a:p>
            <a:pPr lvl="1"/>
            <a:r>
              <a:rPr lang="en-US" sz="2300"/>
              <a:t>Introduction of such cells into the central nervous system of non-human primates;</a:t>
            </a:r>
          </a:p>
          <a:p>
            <a:pPr lvl="1"/>
            <a:r>
              <a:rPr lang="en-US" sz="2300"/>
              <a:t>Introduction of such cells into non-human animals and there is a reasonable possibility of the cells giving rise to gametes;</a:t>
            </a:r>
          </a:p>
          <a:p>
            <a:pPr lvl="1"/>
            <a:r>
              <a:rPr lang="en-US" sz="2300"/>
              <a:t>Derivation of gametes or embryos from such cells;</a:t>
            </a:r>
          </a:p>
          <a:p>
            <a:pPr lvl="1"/>
            <a:r>
              <a:rPr lang="en-US" sz="2300"/>
              <a:t>Formation of embryo models derived from such cells; or</a:t>
            </a:r>
          </a:p>
          <a:p>
            <a:pPr lvl="1"/>
            <a:r>
              <a:rPr lang="en-US" sz="2300"/>
              <a:t>In vitro culture of chimeric embryos (</a:t>
            </a:r>
            <a:r>
              <a:rPr lang="en-US" sz="2300" err="1"/>
              <a:t>hPSCs</a:t>
            </a:r>
            <a:r>
              <a:rPr lang="en-US" sz="2300"/>
              <a:t> introduced into non-human embryos)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0323-B3FA-67F4-DCE8-942341A9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24" y="403988"/>
            <a:ext cx="8911687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How does this affect you (the researcher)?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68EB-B80F-8ED9-2EEE-2B102E5A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24" y="1594884"/>
            <a:ext cx="10296032" cy="5188688"/>
          </a:xfrm>
        </p:spPr>
        <p:txBody>
          <a:bodyPr/>
          <a:lstStyle/>
          <a:p>
            <a:r>
              <a:rPr lang="en-US" sz="2800">
                <a:latin typeface="Lucida Sans" panose="020B0602030504020204" pitchFamily="34" charset="0"/>
              </a:rPr>
              <a:t>Largely, the ISCRO review process is the same</a:t>
            </a:r>
          </a:p>
          <a:p>
            <a:r>
              <a:rPr lang="en-US" sz="2800">
                <a:latin typeface="Lucida Sans" panose="020B0602030504020204" pitchFamily="34" charset="0"/>
              </a:rPr>
              <a:t>You may notice: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Change in some of the language regarding which research is under ISCRO purview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Updated website and guidance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FAQs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Example Scenarios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Committee and Entity Chart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New and improved training module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Possibility of specialized review process for certain types of stem cell research</a:t>
            </a:r>
          </a:p>
          <a:p>
            <a:pPr lvl="1"/>
            <a:endParaRPr lang="en-US" sz="2200">
              <a:latin typeface="Lucida Sans" panose="020B0602030504020204" pitchFamily="34" charset="0"/>
            </a:endParaRPr>
          </a:p>
          <a:p>
            <a:endParaRPr lang="en-US" sz="2400">
              <a:latin typeface="Lucida Sans" panose="020B0602030504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2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9A0B-3049-C8EC-6E1B-C24E2A8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050" y="340659"/>
            <a:ext cx="9592234" cy="12433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Additional Review Processes for Certain Types of Research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C670E-AA04-C54E-A7A3-4FB70D032E4D}"/>
              </a:ext>
            </a:extLst>
          </p:cNvPr>
          <p:cNvSpPr txBox="1"/>
          <p:nvPr/>
        </p:nvSpPr>
        <p:spPr>
          <a:xfrm>
            <a:off x="4029693" y="2342528"/>
            <a:ext cx="119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DA9C7-2C69-2948-BCBF-51D4EFC79656}"/>
              </a:ext>
            </a:extLst>
          </p:cNvPr>
          <p:cNvSpPr txBox="1">
            <a:spLocks/>
          </p:cNvSpPr>
          <p:nvPr/>
        </p:nvSpPr>
        <p:spPr>
          <a:xfrm>
            <a:off x="921326" y="17273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4000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Maternal Fetal Medicine Tissue Committee (MFMTC)</a:t>
            </a:r>
          </a:p>
          <a:p>
            <a:pPr marL="457200" lvl="1" indent="0">
              <a:lnSpc>
                <a:spcPct val="120000"/>
              </a:lnSpc>
              <a:buClr>
                <a:srgbClr val="002060"/>
              </a:buClr>
              <a:buNone/>
            </a:pPr>
            <a:r>
              <a:rPr lang="en-US" sz="3000">
                <a:solidFill>
                  <a:srgbClr val="002060"/>
                </a:solidFill>
                <a:latin typeface="Lucida Sans" panose="020B0602030504020204" pitchFamily="34" charset="77"/>
              </a:rPr>
              <a:t>Evaluates if proposed research protocols involving</a:t>
            </a:r>
            <a:r>
              <a:rPr lang="en-US" sz="3000">
                <a:solidFill>
                  <a:srgbClr val="00B0F0"/>
                </a:solidFill>
                <a:latin typeface="Lucida Sans" panose="020B0602030504020204" pitchFamily="34" charset="77"/>
              </a:rPr>
              <a:t> </a:t>
            </a:r>
            <a:r>
              <a:rPr lang="en-US" sz="3000" b="1" u="sng">
                <a:latin typeface="Lucida Sans" panose="020B0602030504020204" pitchFamily="34" charset="77"/>
              </a:rPr>
              <a:t>fetal tissue</a:t>
            </a:r>
            <a:r>
              <a:rPr lang="en-US" sz="3000" u="sng">
                <a:latin typeface="Lucida Sans" panose="020B0602030504020204" pitchFamily="34" charset="77"/>
              </a:rPr>
              <a:t>, </a:t>
            </a:r>
            <a:r>
              <a:rPr lang="en-US" sz="3000" b="1" u="sng">
                <a:latin typeface="Lucida Sans" panose="020B0602030504020204" pitchFamily="34" charset="77"/>
              </a:rPr>
              <a:t>cord blood, or placenta</a:t>
            </a:r>
            <a:r>
              <a:rPr lang="en-US" sz="3000" b="1">
                <a:solidFill>
                  <a:srgbClr val="00B0F0"/>
                </a:solidFill>
                <a:latin typeface="Lucida Sans" panose="020B0602030504020204" pitchFamily="34" charset="77"/>
              </a:rPr>
              <a:t> </a:t>
            </a:r>
            <a:r>
              <a:rPr lang="en-US" sz="3000">
                <a:solidFill>
                  <a:srgbClr val="002060"/>
                </a:solidFill>
                <a:latin typeface="Lucida Sans" panose="020B0602030504020204" pitchFamily="34" charset="77"/>
              </a:rPr>
              <a:t>from JHH will be conducted according to current guidelines and regulations, and determines whether there are enough specimens that can be used for research</a:t>
            </a:r>
          </a:p>
          <a:p>
            <a:pPr marL="457200" lvl="1" indent="0">
              <a:buClr>
                <a:srgbClr val="002060"/>
              </a:buClr>
              <a:buNone/>
            </a:pPr>
            <a:endParaRPr lang="en-US" sz="3000">
              <a:solidFill>
                <a:srgbClr val="002060"/>
              </a:solidFill>
              <a:latin typeface="Lucida Sans" panose="020B0602030504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002060"/>
              </a:buClr>
            </a:pPr>
            <a:r>
              <a:rPr lang="en-US" sz="4000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Reproductive Endocrinology and Infertility Tissue Committee (REITC)</a:t>
            </a:r>
          </a:p>
          <a:p>
            <a:pPr marL="457200" lvl="1" indent="0">
              <a:lnSpc>
                <a:spcPct val="120000"/>
              </a:lnSpc>
              <a:buClr>
                <a:srgbClr val="002060"/>
              </a:buClr>
              <a:buNone/>
            </a:pPr>
            <a:r>
              <a:rPr lang="en-US" sz="3000">
                <a:solidFill>
                  <a:srgbClr val="002060"/>
                </a:solidFill>
                <a:latin typeface="Lucida Sans" panose="020B0602030504020204" pitchFamily="34" charset="77"/>
              </a:rPr>
              <a:t>Evaluates if proposed research involving </a:t>
            </a:r>
            <a:r>
              <a:rPr lang="en-US" sz="3000" b="1" u="sng">
                <a:latin typeface="Lucida Sans" panose="020B0602030504020204" pitchFamily="34" charset="77"/>
              </a:rPr>
              <a:t>human embryos, eggs, or sperm</a:t>
            </a:r>
            <a:r>
              <a:rPr lang="en-US" sz="3000">
                <a:solidFill>
                  <a:srgbClr val="00B0F0"/>
                </a:solidFill>
                <a:latin typeface="Lucida Sans" panose="020B0602030504020204" pitchFamily="34" charset="77"/>
              </a:rPr>
              <a:t> </a:t>
            </a:r>
            <a:r>
              <a:rPr lang="en-US" sz="3000">
                <a:solidFill>
                  <a:srgbClr val="002060"/>
                </a:solidFill>
                <a:latin typeface="Lucida Sans" panose="020B0602030504020204" pitchFamily="34" charset="77"/>
              </a:rPr>
              <a:t>will be conducted according to current guidelines and regulations, and </a:t>
            </a:r>
            <a:r>
              <a:rPr lang="en-US" sz="3000" b="1" u="sng">
                <a:latin typeface="Lucida Sans" panose="020B0602030504020204" pitchFamily="34" charset="77"/>
              </a:rPr>
              <a:t>oversees the procurement of human embryos, eggs, or sperm</a:t>
            </a:r>
          </a:p>
          <a:p>
            <a:pPr marL="457200" lvl="1" indent="0">
              <a:buClr>
                <a:srgbClr val="002060"/>
              </a:buClr>
              <a:buNone/>
            </a:pPr>
            <a:endParaRPr lang="en-US">
              <a:latin typeface="Lucida Sans" panose="020B0602030504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2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0323-B3FA-67F4-DCE8-942341A9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76" y="597477"/>
            <a:ext cx="8911687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Refresher: ISCRO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68EB-B80F-8ED9-2EEE-2B102E5A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476" y="1340528"/>
            <a:ext cx="9507136" cy="4570694"/>
          </a:xfrm>
        </p:spPr>
        <p:txBody>
          <a:bodyPr/>
          <a:lstStyle/>
          <a:p>
            <a:r>
              <a:rPr lang="en-US" sz="2800">
                <a:latin typeface="Lucida Sans" panose="020B0602030504020204" pitchFamily="34" charset="0"/>
              </a:rPr>
              <a:t>Convened meetings occur the second Monday of each month</a:t>
            </a:r>
          </a:p>
          <a:p>
            <a:r>
              <a:rPr lang="en-US" sz="2800">
                <a:latin typeface="Lucida Sans" panose="020B0602030504020204" pitchFamily="34" charset="0"/>
              </a:rPr>
              <a:t>All initial ISCRO applications are reviewed by the convened ISCRO committee</a:t>
            </a:r>
          </a:p>
          <a:p>
            <a:r>
              <a:rPr lang="en-US" sz="2800">
                <a:latin typeface="Lucida Sans" panose="020B0602030504020204" pitchFamily="34" charset="0"/>
              </a:rPr>
              <a:t>Most amendments and annual/continuing reviews are reviewed via the expedited process by a single committee member</a:t>
            </a:r>
          </a:p>
          <a:p>
            <a:r>
              <a:rPr lang="en-US" sz="2800">
                <a:latin typeface="Lucida Sans" panose="020B0602030504020204" pitchFamily="34" charset="0"/>
              </a:rPr>
              <a:t>Continuing reviews must occur at least every year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7BC3-DE26-D457-EB80-38179C0E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46" y="604600"/>
            <a:ext cx="10322089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Components of Online ISCRO Application</a:t>
            </a:r>
          </a:p>
        </p:txBody>
      </p:sp>
      <p:pic>
        <p:nvPicPr>
          <p:cNvPr id="1026" name="Picture 2" descr="slide32">
            <a:extLst>
              <a:ext uri="{FF2B5EF4-FFF2-40B4-BE49-F238E27FC236}">
                <a16:creationId xmlns:a16="http://schemas.microsoft.com/office/drawing/2014/main" id="{64EE1B91-E906-97B6-B210-AAE9BC0704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77" y="1384015"/>
            <a:ext cx="4685243" cy="53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9AD91A-65D0-73FF-5561-E16141A5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739" y="2115880"/>
            <a:ext cx="3974066" cy="40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General information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Study team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Conflict of interest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Experimental design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Support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Location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 err="1"/>
              <a:t>hESC</a:t>
            </a:r>
            <a:r>
              <a:rPr lang="en-US" altLang="en-US" sz="1600" b="1"/>
              <a:t>/</a:t>
            </a:r>
            <a:r>
              <a:rPr lang="en-US" altLang="en-US" sz="1600" b="1" err="1"/>
              <a:t>hPSC</a:t>
            </a:r>
            <a:r>
              <a:rPr lang="en-US" altLang="en-US" sz="1600" b="1"/>
              <a:t> lines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Biosafety registration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Introduction of </a:t>
            </a:r>
            <a:r>
              <a:rPr lang="en-US" altLang="en-US" sz="1600" b="1" err="1"/>
              <a:t>hPSCs</a:t>
            </a:r>
            <a:r>
              <a:rPr lang="en-US" altLang="en-US" sz="1600" b="1"/>
              <a:t> into non-human animals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Introduction of </a:t>
            </a:r>
            <a:r>
              <a:rPr lang="en-US" altLang="en-US" sz="1600" b="1" err="1"/>
              <a:t>hPSCs</a:t>
            </a:r>
            <a:r>
              <a:rPr lang="en-US" altLang="en-US" sz="1600" b="1"/>
              <a:t> into humans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Supplemental documents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1600" b="1"/>
              <a:t>Investigator certification</a:t>
            </a:r>
            <a:endParaRPr lang="en-US" altLang="en-US" sz="1400" b="1"/>
          </a:p>
        </p:txBody>
      </p:sp>
    </p:spTree>
    <p:extLst>
      <p:ext uri="{BB962C8B-B14F-4D97-AF65-F5344CB8AC3E}">
        <p14:creationId xmlns:p14="http://schemas.microsoft.com/office/powerpoint/2010/main" val="322335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9A0B-3049-C8EC-6E1B-C24E2A8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616665"/>
            <a:ext cx="454427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C670E-AA04-C54E-A7A3-4FB70D032E4D}"/>
              </a:ext>
            </a:extLst>
          </p:cNvPr>
          <p:cNvSpPr txBox="1"/>
          <p:nvPr/>
        </p:nvSpPr>
        <p:spPr>
          <a:xfrm>
            <a:off x="4029693" y="2342528"/>
            <a:ext cx="119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9D90C6B-1B1D-E39C-D860-54785B88D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843955"/>
              </p:ext>
            </p:extLst>
          </p:nvPr>
        </p:nvGraphicFramePr>
        <p:xfrm>
          <a:off x="921326" y="1541929"/>
          <a:ext cx="10754098" cy="491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36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9A0B-3049-C8EC-6E1B-C24E2A8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605" y="579120"/>
            <a:ext cx="4936176" cy="849944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 Scenarios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C670E-AA04-C54E-A7A3-4FB70D032E4D}"/>
              </a:ext>
            </a:extLst>
          </p:cNvPr>
          <p:cNvSpPr txBox="1"/>
          <p:nvPr/>
        </p:nvSpPr>
        <p:spPr>
          <a:xfrm>
            <a:off x="4029693" y="2342528"/>
            <a:ext cx="119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DA9C7-2C69-2948-BCBF-51D4EFC79656}"/>
              </a:ext>
            </a:extLst>
          </p:cNvPr>
          <p:cNvSpPr txBox="1">
            <a:spLocks/>
          </p:cNvSpPr>
          <p:nvPr/>
        </p:nvSpPr>
        <p:spPr>
          <a:xfrm>
            <a:off x="921326" y="1727370"/>
            <a:ext cx="10515600" cy="455151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3200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May be used to understand how certain reviews may be triggered and which applications should be submitted by providing a research scenario and explaining what may trigger a review</a:t>
            </a:r>
          </a:p>
          <a:p>
            <a:pPr>
              <a:buClr>
                <a:srgbClr val="002060"/>
              </a:buClr>
            </a:pPr>
            <a:r>
              <a:rPr lang="en-US" sz="3200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Proposed actions or items that may trigger a review and are underlined and color coded to correspond to the color coding on the </a:t>
            </a:r>
            <a:r>
              <a:rPr lang="en-US" sz="3200" b="1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Committee and Entity Chart</a:t>
            </a:r>
            <a:endParaRPr lang="en-US" sz="3200" b="1">
              <a:latin typeface="Lucida Sans" panose="020B0602030504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002060"/>
              </a:buClr>
            </a:pPr>
            <a:r>
              <a:rPr lang="en-US" sz="3200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Accessible and available for download from the </a:t>
            </a:r>
            <a:r>
              <a:rPr lang="en-US" sz="3200" b="1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Research Guidance page</a:t>
            </a:r>
            <a:r>
              <a:rPr lang="en-US" sz="3200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en-US" sz="3200" b="1">
                <a:latin typeface="Lucida Sans" panose="020B0602030504020204" pitchFamily="34" charset="77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ISCRO website</a:t>
            </a:r>
            <a:endParaRPr lang="en-US" sz="3200" b="1">
              <a:latin typeface="Lucida Sans" panose="020B0602030504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C9A0B-3049-C8EC-6E1B-C24E2A8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1088286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Topics to be Discussed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F7BC2E-F792-BF42-A0BE-EEA38E61201D}"/>
              </a:ext>
            </a:extLst>
          </p:cNvPr>
          <p:cNvSpPr txBox="1">
            <a:spLocks/>
          </p:cNvSpPr>
          <p:nvPr/>
        </p:nvSpPr>
        <p:spPr>
          <a:xfrm>
            <a:off x="531628" y="1509823"/>
            <a:ext cx="11893544" cy="539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2021 ISSCR Guidelines Update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Key Policy Changes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JHU’s Response to Guidelines Update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on ISCRO Review Process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Website Update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32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 Module Update</a:t>
            </a:r>
          </a:p>
        </p:txBody>
      </p:sp>
    </p:spTree>
    <p:extLst>
      <p:ext uri="{BB962C8B-B14F-4D97-AF65-F5344CB8AC3E}">
        <p14:creationId xmlns:p14="http://schemas.microsoft.com/office/powerpoint/2010/main" val="114819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9A0B-3049-C8EC-6E1B-C24E2A8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32" y="614235"/>
            <a:ext cx="4160859" cy="805556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Website Update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C670E-AA04-C54E-A7A3-4FB70D032E4D}"/>
              </a:ext>
            </a:extLst>
          </p:cNvPr>
          <p:cNvSpPr txBox="1"/>
          <p:nvPr/>
        </p:nvSpPr>
        <p:spPr>
          <a:xfrm>
            <a:off x="4029693" y="2342528"/>
            <a:ext cx="119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DA9C7-2C69-2948-BCBF-51D4EFC79656}"/>
              </a:ext>
            </a:extLst>
          </p:cNvPr>
          <p:cNvSpPr txBox="1">
            <a:spLocks/>
          </p:cNvSpPr>
          <p:nvPr/>
        </p:nvSpPr>
        <p:spPr>
          <a:xfrm>
            <a:off x="921326" y="17273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36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is a new page for </a:t>
            </a:r>
            <a:r>
              <a:rPr lang="en-US"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Guidance</a:t>
            </a:r>
            <a:r>
              <a:rPr lang="en-US" sz="36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, where the Committee and Entity Chart and Example Scenarios can be accessed.</a:t>
            </a:r>
          </a:p>
          <a:p>
            <a:pPr>
              <a:buClr>
                <a:srgbClr val="002060"/>
              </a:buClr>
            </a:pPr>
            <a:r>
              <a:rPr lang="en-US" sz="36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The new ISCRO website can be accessed here:</a:t>
            </a:r>
          </a:p>
          <a:p>
            <a:pPr marL="457200" lvl="1" indent="0">
              <a:buClr>
                <a:srgbClr val="002060"/>
              </a:buClr>
              <a:buNone/>
            </a:pPr>
            <a:r>
              <a:rPr lang="en-US" sz="3600" u="sng">
                <a:solidFill>
                  <a:schemeClr val="accent1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https://www.hopkinsmedicine.org/research/resources/offices-policies/iscro/index.html</a:t>
            </a:r>
            <a:r>
              <a:rPr lang="en-US" sz="3600" u="sng">
                <a:solidFill>
                  <a:srgbClr val="00B0F0"/>
                </a:solidFill>
                <a:latin typeface="Lucida Sans" panose="020B0602030504020204" pitchFamily="34" charset="0"/>
              </a:rPr>
              <a:t>  </a:t>
            </a:r>
            <a:endParaRPr lang="en-US" sz="3600">
              <a:latin typeface="Lucida Sans" panose="020B0602030504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002060"/>
              </a:buClr>
            </a:pPr>
            <a:r>
              <a:rPr lang="en-US" sz="36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Use of the </a:t>
            </a:r>
            <a:r>
              <a:rPr lang="en-US"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r>
              <a:rPr lang="en-US" sz="3600">
                <a:latin typeface="Lucida Sans" panose="020B0602030504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is encouraged.</a:t>
            </a:r>
          </a:p>
          <a:p>
            <a:pPr marL="457200" lvl="1" indent="0">
              <a:buClr>
                <a:srgbClr val="002060"/>
              </a:buClr>
              <a:buNone/>
            </a:pPr>
            <a:endParaRPr lang="en-US" u="sng">
              <a:solidFill>
                <a:srgbClr val="00B0F0"/>
              </a:solidFill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US" u="sng">
              <a:solidFill>
                <a:srgbClr val="00B0F0"/>
              </a:solidFill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US" u="sng">
              <a:solidFill>
                <a:srgbClr val="00B0F0"/>
              </a:solidFill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US">
              <a:solidFill>
                <a:srgbClr val="00B0F0"/>
              </a:solidFill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US">
              <a:latin typeface="Lucida Sans" panose="020B0602030504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52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9A0B-3049-C8EC-6E1B-C24E2A8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368" y="631990"/>
            <a:ext cx="6264503" cy="109538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Updated Training Module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C670E-AA04-C54E-A7A3-4FB70D032E4D}"/>
              </a:ext>
            </a:extLst>
          </p:cNvPr>
          <p:cNvSpPr txBox="1"/>
          <p:nvPr/>
        </p:nvSpPr>
        <p:spPr>
          <a:xfrm>
            <a:off x="4029693" y="2342528"/>
            <a:ext cx="119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DA9C7-2C69-2948-BCBF-51D4EFC79656}"/>
              </a:ext>
            </a:extLst>
          </p:cNvPr>
          <p:cNvSpPr txBox="1">
            <a:spLocks/>
          </p:cNvSpPr>
          <p:nvPr/>
        </p:nvSpPr>
        <p:spPr>
          <a:xfrm>
            <a:off x="921326" y="17273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3600">
                <a:latin typeface="Lucida Sans" panose="020B0602030504020204" pitchFamily="34" charset="77"/>
              </a:rPr>
              <a:t>A new version of the required training module, previously titled “Ethical Oversight of </a:t>
            </a:r>
            <a:r>
              <a:rPr lang="en-US" sz="3600" err="1">
                <a:latin typeface="Lucida Sans" panose="020B0602030504020204" pitchFamily="34" charset="77"/>
              </a:rPr>
              <a:t>hSC</a:t>
            </a:r>
            <a:r>
              <a:rPr lang="en-US" sz="3600">
                <a:latin typeface="Lucida Sans" panose="020B0602030504020204" pitchFamily="34" charset="77"/>
              </a:rPr>
              <a:t> Research 2010” has been created to reflect the presented changes and can be accessed through MyLearning.</a:t>
            </a:r>
          </a:p>
          <a:p>
            <a:pPr>
              <a:buClr>
                <a:srgbClr val="002060"/>
              </a:buClr>
            </a:pPr>
            <a:r>
              <a:rPr lang="en-US" sz="3600">
                <a:latin typeface="Lucida Sans" panose="020B0602030504020204" pitchFamily="34" charset="77"/>
              </a:rPr>
              <a:t>New Title: “Ethical Oversight of Human Stem Cell Research”</a:t>
            </a:r>
          </a:p>
          <a:p>
            <a:pPr>
              <a:buClr>
                <a:srgbClr val="002060"/>
              </a:buClr>
            </a:pPr>
            <a:r>
              <a:rPr lang="en-US" sz="3600">
                <a:latin typeface="Lucida Sans" panose="020B0602030504020204" pitchFamily="34" charset="77"/>
              </a:rPr>
              <a:t>Completion of the updated training module is mandatory upon submission of a </a:t>
            </a:r>
            <a:r>
              <a:rPr lang="en-US" sz="3600" b="1" u="sng">
                <a:latin typeface="Lucida Sans" panose="020B0602030504020204" pitchFamily="34" charset="77"/>
              </a:rPr>
              <a:t>new initial</a:t>
            </a:r>
            <a:r>
              <a:rPr lang="en-US" sz="3600">
                <a:latin typeface="Lucida Sans" panose="020B0602030504020204" pitchFamily="34" charset="77"/>
              </a:rPr>
              <a:t> </a:t>
            </a:r>
            <a:r>
              <a:rPr lang="en-US" sz="3600" err="1">
                <a:latin typeface="Lucida Sans" panose="020B0602030504020204" pitchFamily="34" charset="77"/>
              </a:rPr>
              <a:t>eISCRO</a:t>
            </a:r>
            <a:r>
              <a:rPr lang="en-US" sz="3600">
                <a:latin typeface="Lucida Sans" panose="020B0602030504020204" pitchFamily="34" charset="77"/>
              </a:rPr>
              <a:t> application (requirement applies to all listed personnel) as of July 1, 2024.</a:t>
            </a:r>
            <a:endParaRPr lang="en-US" sz="3600" u="sng">
              <a:solidFill>
                <a:srgbClr val="00B0F0"/>
              </a:solidFill>
              <a:latin typeface="Lucida Sans" panose="020B0602030504020204" pitchFamily="34" charset="77"/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US" u="sng">
              <a:solidFill>
                <a:srgbClr val="00B0F0"/>
              </a:solidFill>
              <a:latin typeface="Lucida Sans" panose="020B0602030504020204" pitchFamily="34" charset="77"/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US" u="sng">
              <a:solidFill>
                <a:srgbClr val="00B0F0"/>
              </a:solidFill>
              <a:latin typeface="Lucida Sans" panose="020B0602030504020204" pitchFamily="34" charset="77"/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US">
              <a:solidFill>
                <a:srgbClr val="00B0F0"/>
              </a:solidFill>
              <a:latin typeface="Lucida Sans" panose="020B0602030504020204" pitchFamily="34" charset="77"/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US">
              <a:latin typeface="Lucida Sans" panose="020B0602030504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2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0ECC-C834-28F1-696F-58860EF6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66" y="650743"/>
            <a:ext cx="8911687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55D5-9EDA-1477-8FA1-DFF2D1A6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818" y="1689717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tx1"/>
                </a:solidFill>
                <a:latin typeface="Lucida Sans" panose="020B0602030504020204" pitchFamily="34" charset="0"/>
              </a:rPr>
              <a:t>Stem Cell Research Resource Email: </a:t>
            </a:r>
            <a:r>
              <a:rPr lang="en-US" sz="3200">
                <a:solidFill>
                  <a:schemeClr val="accent2"/>
                </a:solidFill>
                <a:latin typeface="Lucida Sans" panose="020B0602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iscro@jhmi.edu</a:t>
            </a:r>
            <a:r>
              <a:rPr lang="en-US" sz="3200">
                <a:solidFill>
                  <a:schemeClr val="accent2"/>
                </a:solidFill>
                <a:latin typeface="Lucida Sans" panose="020B0602030504020204" pitchFamily="34" charset="0"/>
              </a:rPr>
              <a:t> </a:t>
            </a:r>
          </a:p>
          <a:p>
            <a:r>
              <a:rPr lang="en-US" sz="3200">
                <a:solidFill>
                  <a:schemeClr val="tx1"/>
                </a:solidFill>
                <a:latin typeface="Lucida Sans" panose="020B0602030504020204" pitchFamily="34" charset="0"/>
              </a:rPr>
              <a:t>Jessica Williams: </a:t>
            </a:r>
            <a:r>
              <a:rPr lang="en-US" sz="3200">
                <a:solidFill>
                  <a:schemeClr val="accent2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jwill420@jh.edu</a:t>
            </a:r>
            <a:endParaRPr lang="en-US" sz="3200">
              <a:solidFill>
                <a:schemeClr val="accent2"/>
              </a:solidFill>
              <a:latin typeface="Lucida Sans" panose="020B0602030504020204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Lucida Sans" panose="020B0602030504020204" pitchFamily="34" charset="0"/>
              </a:rPr>
              <a:t>Andrew Tomer: </a:t>
            </a:r>
            <a:r>
              <a:rPr lang="en-US" sz="3200">
                <a:solidFill>
                  <a:schemeClr val="accent2"/>
                </a:solidFill>
                <a:latin typeface="Lucida Sans" panose="020B0602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atomer1@jhmi.edu</a:t>
            </a:r>
            <a:r>
              <a:rPr lang="en-US" sz="3200">
                <a:solidFill>
                  <a:schemeClr val="accent2"/>
                </a:solidFill>
                <a:latin typeface="Lucida Sans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040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65C3-A0A5-772C-6FDE-B22F5D4C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Questions?</a:t>
            </a:r>
            <a:endParaRPr lang="en-US" sz="3600" b="1" u="sng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Content Placeholder 4" descr="Wooden blocks with question marks">
            <a:extLst>
              <a:ext uri="{FF2B5EF4-FFF2-40B4-BE49-F238E27FC236}">
                <a16:creationId xmlns:a16="http://schemas.microsoft.com/office/drawing/2014/main" id="{C22FD73B-8BA4-F4CC-4E5E-CC3C77F33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3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254-1389-148C-7EF9-52F3790D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849" y="401994"/>
            <a:ext cx="9944753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Why are we here?:</a:t>
            </a:r>
            <a:b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Key Updates to the ISSCR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7298-E7B3-D18D-FDFD-9BAA6C13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757082"/>
            <a:ext cx="9944753" cy="4948518"/>
          </a:xfrm>
        </p:spPr>
        <p:txBody>
          <a:bodyPr>
            <a:normAutofit/>
          </a:bodyPr>
          <a:lstStyle/>
          <a:p>
            <a:r>
              <a:rPr lang="en-US" sz="2400">
                <a:latin typeface="Lucida Sans" panose="020B0602030504020204" pitchFamily="34" charset="0"/>
              </a:rPr>
              <a:t>Specialized review/oversight processes 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Research that: 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Involves preimplantation stages of human development, in vitro human embryo culture, derivation of new embryo-derived cells or lines, integrated stem cell-based embryo models; or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Entails the production of human gametes in vitro when such gametes are tested by fertilization or used for the creation of embryos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These types of research are subject to review, approval, and ongoing monitoring, as appropriate, through a specialized oversight process capable of evaluating the unique aspects of the science and the associated ethical issues</a:t>
            </a:r>
          </a:p>
        </p:txBody>
      </p:sp>
    </p:spTree>
    <p:extLst>
      <p:ext uri="{BB962C8B-B14F-4D97-AF65-F5344CB8AC3E}">
        <p14:creationId xmlns:p14="http://schemas.microsoft.com/office/powerpoint/2010/main" val="416977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254-1389-148C-7EF9-52F3790D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48" y="606181"/>
            <a:ext cx="9944753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Key Updates to the ISSCR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7298-E7B3-D18D-FDFD-9BAA6C13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343949"/>
            <a:ext cx="9944753" cy="578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Lucida Sans"/>
              </a:rPr>
              <a:t>Categories of Review</a:t>
            </a:r>
            <a:endParaRPr lang="en-US" sz="2400">
              <a:latin typeface="Lucida Sans" panose="020B0602030504020204" pitchFamily="34" charset="0"/>
            </a:endParaRPr>
          </a:p>
          <a:p>
            <a:pPr lvl="1"/>
            <a:endParaRPr lang="en-US" sz="2000">
              <a:latin typeface="Lucida Sans" panose="020B0602030504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2DF8FF-8808-336D-826C-C53B007D5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59895"/>
              </p:ext>
            </p:extLst>
          </p:nvPr>
        </p:nvGraphicFramePr>
        <p:xfrm>
          <a:off x="2867551" y="1923323"/>
          <a:ext cx="732817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896">
                  <a:extLst>
                    <a:ext uri="{9D8B030D-6E8A-4147-A177-3AD203B41FA5}">
                      <a16:colId xmlns:a16="http://schemas.microsoft.com/office/drawing/2014/main" val="1867857115"/>
                    </a:ext>
                  </a:extLst>
                </a:gridCol>
                <a:gridCol w="2435137">
                  <a:extLst>
                    <a:ext uri="{9D8B030D-6E8A-4147-A177-3AD203B41FA5}">
                      <a16:colId xmlns:a16="http://schemas.microsoft.com/office/drawing/2014/main" val="3874104989"/>
                    </a:ext>
                  </a:extLst>
                </a:gridCol>
                <a:gridCol w="2435137">
                  <a:extLst>
                    <a:ext uri="{9D8B030D-6E8A-4147-A177-3AD203B41FA5}">
                      <a16:colId xmlns:a16="http://schemas.microsoft.com/office/drawing/2014/main" val="813927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 1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 2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 3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985916"/>
                  </a:ext>
                </a:extLst>
              </a:tr>
              <a:tr h="1407625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1A – Exempt from review by a specialized oversight process</a:t>
                      </a: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Most in vitro pluripotent stem cell research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Most in vitro organoid research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Transfer of human stem cells into postnatal animal hosts</a:t>
                      </a:r>
                      <a:endParaRPr lang="en-US" sz="1100" b="0">
                        <a:effectLst/>
                        <a:latin typeface="Calibri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– Reviewed by a specialized oversight process</a:t>
                      </a: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 of embryos, or gametes for the creation of embryos, for in vitro research 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Derivation of cell lines from human embryos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Genetic alteration of embryos or gametes 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vitro culture of human embryos for research 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 cells transplanted into nonhuman embryos that are gestated in a non-human uterus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Integrated stem cell-based embryo models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Transferring human embryos following MRT into a human uterus</a:t>
                      </a:r>
                      <a:endParaRPr lang="en-US" sz="1100" b="0">
                        <a:effectLst/>
                        <a:latin typeface="Calibri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rgbClr val="A0D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3A – Not allowed: currently unsafe</a:t>
                      </a: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Germline genome editing for reproductive purposes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Transferring </a:t>
                      </a:r>
                      <a:r>
                        <a:rPr lang="en-US" sz="1100" b="0" kern="120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mtDNA</a:t>
                      </a: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-modified (not including MRT) embryos into a uterus 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gametes differentiated from human stem cells for reproduction</a:t>
                      </a:r>
                      <a:endParaRPr lang="en-US" sz="1100" b="0">
                        <a:effectLst/>
                        <a:latin typeface="Calibri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rgbClr val="A0D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53610"/>
                  </a:ext>
                </a:extLst>
              </a:tr>
              <a:tr h="227793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1B – Reportable, but not typically reviewed by a specialized oversight process</a:t>
                      </a: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Non-integrated stem cell-based embryo models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 vitro culture of chimeric embryos (human cells into non-human embryos) 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 vitro gametogenesis without fertilization or generation of embryos</a:t>
                      </a:r>
                      <a:endParaRPr lang="en-US" sz="1100" b="0">
                        <a:effectLst/>
                        <a:latin typeface="Calibri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3B – Not allowed: lacks compelling scientific rationale and/or is ethically concerning </a:t>
                      </a: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Gestating integrated human stem cell-based embryo models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 reproductive cloning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Breeding human-animal chimeras where there may be human germ cells.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Transferring human-animal chimeric embryo(s) to a human or non-human primate uterus</a:t>
                      </a:r>
                      <a:endParaRPr lang="en-US" sz="1100" b="0">
                        <a:effectLst/>
                        <a:latin typeface="Calibri"/>
                      </a:endParaRPr>
                    </a:p>
                    <a:p>
                      <a:pPr marL="347345" marR="0" indent="-34734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Transferring human embryo(s), irrespective of origins, to an animal uterus</a:t>
                      </a:r>
                      <a:endParaRPr lang="en-US" sz="1100" b="0">
                        <a:effectLst/>
                        <a:latin typeface="Calibri"/>
                      </a:endParaRPr>
                    </a:p>
                  </a:txBody>
                  <a:tcPr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  <a:solidFill>
                      <a:srgbClr val="D3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5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10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254-1389-148C-7EF9-52F3790D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48" y="606181"/>
            <a:ext cx="9944753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Category 1A and 1B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7298-E7B3-D18D-FDFD-9BAA6C13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757082"/>
            <a:ext cx="9944753" cy="437738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>
                <a:latin typeface="Lucida Sans" panose="020B0602030504020204" pitchFamily="34" charset="0"/>
              </a:rPr>
              <a:t>Category 1A: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Most in vitro pluripotent stem cell research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Most in vitro organoid research</a:t>
            </a:r>
          </a:p>
          <a:p>
            <a:pPr lvl="2"/>
            <a:r>
              <a:rPr lang="en-US" sz="2200">
                <a:highlight>
                  <a:srgbClr val="00FFFF"/>
                </a:highlight>
                <a:latin typeface="Lucida Sans" panose="020B0602030504020204" pitchFamily="34" charset="0"/>
              </a:rPr>
              <a:t>Transfer of human stem cells into postnatal animal hosts*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Category 1B: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Non-integrated stem cell-based embryo models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In vitro culture of chimeric embryos (human cells into non-human embryos)</a:t>
            </a:r>
          </a:p>
          <a:p>
            <a:pPr lvl="2"/>
            <a:r>
              <a:rPr lang="en-US" sz="2200">
                <a:latin typeface="Lucida Sans" panose="020B0602030504020204" pitchFamily="34" charset="0"/>
              </a:rPr>
              <a:t>In vitro gametogenesis without fertilization or generation of embryos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4D4F4-1B7C-6119-5333-289A37FC60F1}"/>
              </a:ext>
            </a:extLst>
          </p:cNvPr>
          <p:cNvSpPr txBox="1"/>
          <p:nvPr/>
        </p:nvSpPr>
        <p:spPr>
          <a:xfrm>
            <a:off x="1790679" y="6329779"/>
            <a:ext cx="595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00FFFF"/>
                </a:highlight>
              </a:rPr>
              <a:t>*Blue Highlight</a:t>
            </a:r>
            <a:r>
              <a:rPr lang="en-US"/>
              <a:t>: IACUC Review Required</a:t>
            </a:r>
          </a:p>
        </p:txBody>
      </p:sp>
    </p:spTree>
    <p:extLst>
      <p:ext uri="{BB962C8B-B14F-4D97-AF65-F5344CB8AC3E}">
        <p14:creationId xmlns:p14="http://schemas.microsoft.com/office/powerpoint/2010/main" val="125971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254-1389-148C-7EF9-52F3790D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48" y="606181"/>
            <a:ext cx="9944753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Category 2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7298-E7B3-D18D-FDFD-9BAA6C13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757082"/>
            <a:ext cx="9944753" cy="4377388"/>
          </a:xfrm>
        </p:spPr>
        <p:txBody>
          <a:bodyPr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Lucida Sans" panose="020B0602030504020204" pitchFamily="34" charset="0"/>
              </a:rPr>
              <a:t>Procurement of embryos, or gametes for the creation of embryos, for in vitro research</a:t>
            </a:r>
          </a:p>
          <a:p>
            <a:r>
              <a:rPr lang="en-US" sz="2400" dirty="0">
                <a:highlight>
                  <a:srgbClr val="FFFF00"/>
                </a:highlight>
                <a:latin typeface="Lucida Sans" panose="020B0602030504020204" pitchFamily="34" charset="0"/>
              </a:rPr>
              <a:t>Derivation of cell lines from human embryos</a:t>
            </a:r>
          </a:p>
          <a:p>
            <a:r>
              <a:rPr lang="en-US" sz="2400" dirty="0">
                <a:latin typeface="Lucida Sans" panose="020B0602030504020204" pitchFamily="34" charset="0"/>
              </a:rPr>
              <a:t>Genetic alteration of embryos or gametes</a:t>
            </a:r>
          </a:p>
          <a:p>
            <a:r>
              <a:rPr lang="en-US" sz="2400" dirty="0">
                <a:highlight>
                  <a:srgbClr val="FFFF00"/>
                </a:highlight>
                <a:latin typeface="Lucida Sans" panose="020B0602030504020204" pitchFamily="34" charset="0"/>
              </a:rPr>
              <a:t>In vitro culture of human embryos for research for up to 14 days</a:t>
            </a:r>
          </a:p>
          <a:p>
            <a:r>
              <a:rPr lang="en-US" sz="2400" dirty="0">
                <a:highlight>
                  <a:srgbClr val="00FFFF"/>
                </a:highlight>
                <a:latin typeface="Lucida Sans" panose="020B0602030504020204" pitchFamily="34" charset="0"/>
              </a:rPr>
              <a:t>Human cells transplanted into nonhuman embryos that are gestated in a non-human uterus</a:t>
            </a:r>
          </a:p>
          <a:p>
            <a:r>
              <a:rPr lang="en-US" sz="2400" dirty="0">
                <a:latin typeface="Lucida Sans" panose="020B0602030504020204" pitchFamily="34" charset="0"/>
              </a:rPr>
              <a:t>Integrated stem cell-based </a:t>
            </a:r>
            <a:r>
              <a:rPr lang="en-US" sz="2400">
                <a:latin typeface="Lucida Sans" panose="020B0602030504020204" pitchFamily="34" charset="0"/>
              </a:rPr>
              <a:t>embryo models</a:t>
            </a:r>
            <a:endParaRPr lang="en-US" sz="2400" dirty="0">
              <a:latin typeface="Lucida Sans" panose="020B0602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4D4F4-1B7C-6119-5333-289A37FC60F1}"/>
              </a:ext>
            </a:extLst>
          </p:cNvPr>
          <p:cNvSpPr txBox="1"/>
          <p:nvPr/>
        </p:nvSpPr>
        <p:spPr>
          <a:xfrm>
            <a:off x="1435573" y="6288810"/>
            <a:ext cx="458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00FFFF"/>
                </a:highlight>
              </a:rPr>
              <a:t>*Blue Highlight</a:t>
            </a:r>
            <a:r>
              <a:rPr lang="en-US"/>
              <a:t>: IACUC Review Required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9849C-AD84-A83C-780D-670C868C43C0}"/>
              </a:ext>
            </a:extLst>
          </p:cNvPr>
          <p:cNvSpPr txBox="1"/>
          <p:nvPr/>
        </p:nvSpPr>
        <p:spPr>
          <a:xfrm>
            <a:off x="6096000" y="6288810"/>
            <a:ext cx="54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*Yellow Highlight</a:t>
            </a:r>
            <a:r>
              <a:rPr lang="en-US"/>
              <a:t>: IRB Review Required</a:t>
            </a:r>
          </a:p>
        </p:txBody>
      </p:sp>
    </p:spTree>
    <p:extLst>
      <p:ext uri="{BB962C8B-B14F-4D97-AF65-F5344CB8AC3E}">
        <p14:creationId xmlns:p14="http://schemas.microsoft.com/office/powerpoint/2010/main" val="17717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254-1389-148C-7EF9-52F3790D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37" y="597304"/>
            <a:ext cx="9944753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Category 3A and 3B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7298-E7B3-D18D-FDFD-9BAA6C13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757082"/>
            <a:ext cx="9944753" cy="4377388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latin typeface="Lucida Sans" panose="020B0602030504020204" pitchFamily="34" charset="0"/>
              </a:rPr>
              <a:t>Category 3A:</a:t>
            </a:r>
          </a:p>
          <a:p>
            <a:pPr lvl="1"/>
            <a:r>
              <a:rPr lang="en-US" sz="2200">
                <a:latin typeface="Lucida Sans" panose="020B0602030504020204" pitchFamily="34" charset="0"/>
              </a:rPr>
              <a:t>Germline genome editing</a:t>
            </a:r>
          </a:p>
          <a:p>
            <a:pPr lvl="1"/>
            <a:r>
              <a:rPr lang="en-US" sz="2200">
                <a:latin typeface="Lucida Sans" panose="020B0602030504020204" pitchFamily="34" charset="0"/>
              </a:rPr>
              <a:t>Transferring </a:t>
            </a:r>
            <a:r>
              <a:rPr lang="en-US" sz="2200" err="1">
                <a:latin typeface="Lucida Sans" panose="020B0602030504020204" pitchFamily="34" charset="0"/>
              </a:rPr>
              <a:t>mtDNA</a:t>
            </a:r>
            <a:r>
              <a:rPr lang="en-US" sz="2200">
                <a:latin typeface="Lucida Sans" panose="020B0602030504020204" pitchFamily="34" charset="0"/>
              </a:rPr>
              <a:t>-modified (not including MRT) embryos into a uterus</a:t>
            </a:r>
          </a:p>
          <a:p>
            <a:pPr lvl="1"/>
            <a:r>
              <a:rPr lang="en-US" sz="2200">
                <a:latin typeface="Lucida Sans" panose="020B0602030504020204" pitchFamily="34" charset="0"/>
              </a:rPr>
              <a:t>Using gametes differentiated from human stem cells for reproduction</a:t>
            </a:r>
          </a:p>
          <a:p>
            <a:r>
              <a:rPr lang="en-US" sz="2400">
                <a:latin typeface="Lucida Sans" panose="020B0602030504020204" pitchFamily="34" charset="0"/>
              </a:rPr>
              <a:t>Category 3B:</a:t>
            </a:r>
          </a:p>
          <a:p>
            <a:pPr lvl="1"/>
            <a:r>
              <a:rPr lang="en-US" sz="2200">
                <a:latin typeface="Lucida Sans" panose="020B0602030504020204" pitchFamily="34" charset="0"/>
              </a:rPr>
              <a:t>Gestating human stem cell-based embryo models</a:t>
            </a:r>
          </a:p>
          <a:p>
            <a:pPr lvl="1"/>
            <a:r>
              <a:rPr lang="en-US" sz="2200">
                <a:latin typeface="Lucida Sans" panose="020B0602030504020204" pitchFamily="34" charset="0"/>
              </a:rPr>
              <a:t>Human reproductive cloning</a:t>
            </a:r>
          </a:p>
          <a:p>
            <a:pPr lvl="1"/>
            <a:r>
              <a:rPr lang="en-US" sz="2200">
                <a:latin typeface="Lucida Sans" panose="020B0602030504020204" pitchFamily="34" charset="0"/>
              </a:rPr>
              <a:t>Breeding human-animal chimeras where there may be human germ cells</a:t>
            </a:r>
          </a:p>
          <a:p>
            <a:pPr lvl="1"/>
            <a:r>
              <a:rPr lang="en-US" sz="2200">
                <a:latin typeface="Lucida Sans" panose="020B0602030504020204" pitchFamily="34" charset="0"/>
              </a:rPr>
              <a:t>Transferring human-animal chimeric embryo(s) to a human or ape uterus</a:t>
            </a:r>
          </a:p>
          <a:p>
            <a:pPr lvl="1"/>
            <a:r>
              <a:rPr lang="en-US" sz="2200">
                <a:latin typeface="Lucida Sans" panose="020B0602030504020204" pitchFamily="34" charset="0"/>
              </a:rPr>
              <a:t>Transferring human embryo(s), irrespective of origins, to an animal uterus</a:t>
            </a:r>
          </a:p>
          <a:p>
            <a:endParaRPr lang="en-US" sz="2400">
              <a:highlight>
                <a:srgbClr val="FFFF00"/>
              </a:highlight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1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254-1389-148C-7EF9-52F3790D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48" y="606181"/>
            <a:ext cx="9944753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Key Updates to the ISSCR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7298-E7B3-D18D-FDFD-9BAA6C13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260629"/>
            <a:ext cx="9944753" cy="5444971"/>
          </a:xfrm>
        </p:spPr>
        <p:txBody>
          <a:bodyPr>
            <a:normAutofit/>
          </a:bodyPr>
          <a:lstStyle/>
          <a:p>
            <a:r>
              <a:rPr lang="en-US" sz="2400">
                <a:latin typeface="Lucida Sans" panose="020B0602030504020204" pitchFamily="34" charset="0"/>
              </a:rPr>
              <a:t>Procurement of Biospecimens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Tier 1: Banked and historical lines</a:t>
            </a:r>
          </a:p>
          <a:p>
            <a:pPr lvl="2"/>
            <a:r>
              <a:rPr lang="en-US" sz="2000">
                <a:latin typeface="Lucida Sans" panose="020B0602030504020204" pitchFamily="34" charset="0"/>
              </a:rPr>
              <a:t>Cell lines from repositories  or commercial entities</a:t>
            </a:r>
          </a:p>
          <a:p>
            <a:pPr lvl="2"/>
            <a:r>
              <a:rPr lang="en-US" sz="2000">
                <a:latin typeface="Lucida Sans" panose="020B0602030504020204" pitchFamily="34" charset="0"/>
              </a:rPr>
              <a:t>Does not require additional review, provided that cell lines are deposited and distributed in compliance with tissue donor informed consent associated with MTAs and ISSCR guidelines</a:t>
            </a:r>
          </a:p>
          <a:p>
            <a:pPr lvl="1"/>
            <a:r>
              <a:rPr lang="en-US" sz="2400">
                <a:latin typeface="Lucida Sans" panose="020B0602030504020204" pitchFamily="34" charset="0"/>
              </a:rPr>
              <a:t>Tier 2: Fresh human somatic cells and tissues</a:t>
            </a:r>
          </a:p>
          <a:p>
            <a:pPr lvl="2"/>
            <a:r>
              <a:rPr lang="en-US" sz="2000">
                <a:latin typeface="Lucida Sans" panose="020B0602030504020204" pitchFamily="34" charset="0"/>
              </a:rPr>
              <a:t>Review by research committee with stem cell expertise in accordance with research ethics, laws and regulations</a:t>
            </a:r>
          </a:p>
          <a:p>
            <a:pPr lvl="2"/>
            <a:r>
              <a:rPr lang="en-US" sz="2000">
                <a:latin typeface="Lucida Sans" panose="020B0602030504020204" pitchFamily="34" charset="0"/>
              </a:rPr>
              <a:t>Considerations: </a:t>
            </a:r>
          </a:p>
          <a:p>
            <a:pPr lvl="3"/>
            <a:r>
              <a:rPr lang="en-US" sz="1800">
                <a:latin typeface="Lucida Sans" panose="020B0602030504020204" pitchFamily="34" charset="0"/>
              </a:rPr>
              <a:t>PI should develop policy for incidental findings</a:t>
            </a:r>
          </a:p>
          <a:p>
            <a:pPr lvl="3"/>
            <a:r>
              <a:rPr lang="en-US" sz="1800">
                <a:latin typeface="Lucida Sans" panose="020B0602030504020204" pitchFamily="34" charset="0"/>
              </a:rPr>
              <a:t>PI should discuss potential for genomic sequencing, possibility of animal research and generation of small organ models, and immortal cell line sharing</a:t>
            </a:r>
          </a:p>
        </p:txBody>
      </p:sp>
    </p:spTree>
    <p:extLst>
      <p:ext uri="{BB962C8B-B14F-4D97-AF65-F5344CB8AC3E}">
        <p14:creationId xmlns:p14="http://schemas.microsoft.com/office/powerpoint/2010/main" val="74719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254-1389-148C-7EF9-52F3790D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48" y="606181"/>
            <a:ext cx="9944753" cy="1280890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Georgia" panose="02040502050405020303" pitchFamily="18" charset="0"/>
              </a:rPr>
              <a:t>Key Updates to the ISSCR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7298-E7B3-D18D-FDFD-9BAA6C13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859" y="1260629"/>
            <a:ext cx="9944753" cy="5444971"/>
          </a:xfrm>
        </p:spPr>
        <p:txBody>
          <a:bodyPr>
            <a:normAutofit fontScale="92500" lnSpcReduction="10000"/>
          </a:bodyPr>
          <a:lstStyle/>
          <a:p>
            <a:r>
              <a:rPr lang="en-US" sz="3000">
                <a:latin typeface="Lucida Sans" panose="020B0602030504020204" pitchFamily="34" charset="0"/>
              </a:rPr>
              <a:t>Procurement of Biospecimens</a:t>
            </a:r>
          </a:p>
          <a:p>
            <a:pPr lvl="1"/>
            <a:r>
              <a:rPr lang="en-US" sz="2800">
                <a:latin typeface="Lucida Sans" panose="020B0602030504020204" pitchFamily="34" charset="0"/>
              </a:rPr>
              <a:t>Tier 3: Gametes and embryos</a:t>
            </a:r>
          </a:p>
          <a:p>
            <a:pPr lvl="2"/>
            <a:r>
              <a:rPr lang="en-US" sz="2400">
                <a:latin typeface="Lucida Sans" panose="020B0602030504020204" pitchFamily="34" charset="0"/>
              </a:rPr>
              <a:t>Specialized oversight process and review by research ethics committees in accordance with research ethics, laws and regulations</a:t>
            </a:r>
          </a:p>
          <a:p>
            <a:pPr lvl="2"/>
            <a:r>
              <a:rPr lang="en-US" sz="2400">
                <a:latin typeface="Lucida Sans" panose="020B0602030504020204" pitchFamily="34" charset="0"/>
              </a:rPr>
              <a:t>Considerations: </a:t>
            </a:r>
          </a:p>
          <a:p>
            <a:pPr lvl="3"/>
            <a:r>
              <a:rPr lang="en-US" sz="2200">
                <a:latin typeface="Lucida Sans" panose="020B0602030504020204" pitchFamily="34" charset="0"/>
              </a:rPr>
              <a:t>Informed consent by embryo donors and 3</a:t>
            </a:r>
            <a:r>
              <a:rPr lang="en-US" sz="2200" baseline="30000">
                <a:latin typeface="Lucida Sans" panose="020B0602030504020204" pitchFamily="34" charset="0"/>
              </a:rPr>
              <a:t>rd</a:t>
            </a:r>
            <a:r>
              <a:rPr lang="en-US" sz="2200">
                <a:latin typeface="Lucida Sans" panose="020B0602030504020204" pitchFamily="34" charset="0"/>
              </a:rPr>
              <a:t> party gamete donors</a:t>
            </a:r>
          </a:p>
          <a:p>
            <a:pPr lvl="3"/>
            <a:r>
              <a:rPr lang="en-US" sz="2200">
                <a:latin typeface="Lucida Sans" panose="020B0602030504020204" pitchFamily="34" charset="0"/>
              </a:rPr>
              <a:t>Reimbursements are permitted if donors incur out-of-pocket expenses as a direct result of research participation</a:t>
            </a:r>
          </a:p>
          <a:p>
            <a:pPr lvl="3"/>
            <a:r>
              <a:rPr lang="en-US" sz="2200">
                <a:latin typeface="Lucida Sans" panose="020B0602030504020204" pitchFamily="34" charset="0"/>
              </a:rPr>
              <a:t>Compensation for time, effort, and inconvenience (non-financial burdens) are permitted for women who undergo hormonal induction and egg retrieval to provide oocytes for basic research</a:t>
            </a:r>
          </a:p>
          <a:p>
            <a:pPr lvl="4"/>
            <a:r>
              <a:rPr lang="en-US" sz="2200">
                <a:latin typeface="Lucida Sans" panose="020B0602030504020204" pitchFamily="34" charset="0"/>
              </a:rPr>
              <a:t>Compensation amounts should be commensurate to similar burdens incurred by healthy research volunteers and must not constitute undue inducement</a:t>
            </a:r>
          </a:p>
          <a:p>
            <a:pPr lvl="2"/>
            <a:endParaRPr lang="en-US" sz="240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959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1793</Words>
  <Application>Microsoft Office PowerPoint</Application>
  <PresentationFormat>Widescreen</PresentationFormat>
  <Paragraphs>208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Georgia</vt:lpstr>
      <vt:lpstr>Lucida Sans</vt:lpstr>
      <vt:lpstr>Symbol</vt:lpstr>
      <vt:lpstr>Symbol,Sans-Serif</vt:lpstr>
      <vt:lpstr>Wingdings 3</vt:lpstr>
      <vt:lpstr>Wisp</vt:lpstr>
      <vt:lpstr>Institutional Stem Cell Research Oversight (ISCRO) Updates</vt:lpstr>
      <vt:lpstr>Topics to be Discussed</vt:lpstr>
      <vt:lpstr>Why are we here?: Key Updates to the ISSCR Guidelines</vt:lpstr>
      <vt:lpstr>Key Updates to the ISSCR Guidelines</vt:lpstr>
      <vt:lpstr>Category 1A and 1B examples</vt:lpstr>
      <vt:lpstr>Category 2 examples</vt:lpstr>
      <vt:lpstr>Category 3A and 3B examples</vt:lpstr>
      <vt:lpstr>Key Updates to the ISSCR Guidelines</vt:lpstr>
      <vt:lpstr>Key Updates to the ISSCR Guidelines</vt:lpstr>
      <vt:lpstr>JHU’s Response to Revised ISSCR Guidelines</vt:lpstr>
      <vt:lpstr>Policy Update</vt:lpstr>
      <vt:lpstr>Key Changes to JHU Policy</vt:lpstr>
      <vt:lpstr>HSC Research at Hopkins Covered by JHU Policy</vt:lpstr>
      <vt:lpstr>How does this affect you (the researcher)?</vt:lpstr>
      <vt:lpstr>Additional Review Processes for Certain Types of Research</vt:lpstr>
      <vt:lpstr>Refresher: ISCRO Review Process</vt:lpstr>
      <vt:lpstr>Components of Online ISCRO Application</vt:lpstr>
      <vt:lpstr>Resources</vt:lpstr>
      <vt:lpstr>Example Scenarios</vt:lpstr>
      <vt:lpstr>Website Update</vt:lpstr>
      <vt:lpstr>Updated Training Module</vt:lpstr>
      <vt:lpstr>Contact Us!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Williams</dc:creator>
  <cp:lastModifiedBy>Jessica Williams</cp:lastModifiedBy>
  <cp:revision>2</cp:revision>
  <dcterms:created xsi:type="dcterms:W3CDTF">2023-06-06T17:21:20Z</dcterms:created>
  <dcterms:modified xsi:type="dcterms:W3CDTF">2023-12-07T13:33:58Z</dcterms:modified>
</cp:coreProperties>
</file>