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88" r:id="rId2"/>
  </p:sldMasterIdLst>
  <p:notesMasterIdLst>
    <p:notesMasterId r:id="rId21"/>
  </p:notesMasterIdLst>
  <p:sldIdLst>
    <p:sldId id="442" r:id="rId3"/>
    <p:sldId id="453" r:id="rId4"/>
    <p:sldId id="1019" r:id="rId5"/>
    <p:sldId id="1017" r:id="rId6"/>
    <p:sldId id="1013" r:id="rId7"/>
    <p:sldId id="1006" r:id="rId8"/>
    <p:sldId id="1010" r:id="rId9"/>
    <p:sldId id="1004" r:id="rId10"/>
    <p:sldId id="1014" r:id="rId11"/>
    <p:sldId id="1012" r:id="rId12"/>
    <p:sldId id="1008" r:id="rId13"/>
    <p:sldId id="1005" r:id="rId14"/>
    <p:sldId id="512" r:id="rId15"/>
    <p:sldId id="1018" r:id="rId16"/>
    <p:sldId id="454" r:id="rId17"/>
    <p:sldId id="1003" r:id="rId18"/>
    <p:sldId id="458" r:id="rId19"/>
    <p:sldId id="455" r:id="rId2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a Damon" initials="KD" lastIdx="7" clrIdx="0"/>
  <p:cmAuthor id="2" name="Erika Profili" initials="EP" lastIdx="3" clrIdx="1"/>
  <p:cmAuthor id="3" name="Devon Forbes" initials="DF" lastIdx="3" clrIdx="2">
    <p:extLst>
      <p:ext uri="{19B8F6BF-5375-455C-9EA6-DF929625EA0E}">
        <p15:presenceInfo xmlns:p15="http://schemas.microsoft.com/office/powerpoint/2012/main" userId="Devon Forbes" providerId="None"/>
      </p:ext>
    </p:extLst>
  </p:cmAuthor>
  <p:cmAuthor id="4" name="Mara Metroka" initials="MM" lastIdx="8" clrIdx="3">
    <p:extLst>
      <p:ext uri="{19B8F6BF-5375-455C-9EA6-DF929625EA0E}">
        <p15:presenceInfo xmlns:p15="http://schemas.microsoft.com/office/powerpoint/2012/main" userId="S::mmetroka@wellnesscorporatesolutions.com::765337b0-f557-4579-a979-cac81c4f2a64" providerId="AD"/>
      </p:ext>
    </p:extLst>
  </p:cmAuthor>
  <p:cmAuthor id="5" name="Carolyn Cumpsty Fowler" initials="CCF" lastIdx="1" clrIdx="4">
    <p:extLst>
      <p:ext uri="{19B8F6BF-5375-455C-9EA6-DF929625EA0E}">
        <p15:presenceInfo xmlns:p15="http://schemas.microsoft.com/office/powerpoint/2012/main" userId="S-1-5-21-1214440339-484763869-725345543-858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54B8E"/>
    <a:srgbClr val="FF6600"/>
    <a:srgbClr val="FFCC66"/>
    <a:srgbClr val="FFFF66"/>
    <a:srgbClr val="FFCC00"/>
    <a:srgbClr val="33CC33"/>
    <a:srgbClr val="00FFFF"/>
    <a:srgbClr val="006600"/>
    <a:srgbClr val="72AF2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1B1326-B2D6-41BB-84EB-A7C92473F7C2}" v="2" dt="2022-04-27T15:42:25.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87E6E089-2618-46F4-B0BC-B0DFD7522E77}" type="datetimeFigureOut">
              <a:rPr lang="en-US" smtClean="0"/>
              <a:pPr/>
              <a:t>5/5/2022</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A597559E-C779-4200-BB98-DE62BE6B8912}" type="slidenum">
              <a:rPr lang="en-US" smtClean="0"/>
              <a:pPr/>
              <a:t>‹#›</a:t>
            </a:fld>
            <a:endParaRPr lang="en-US"/>
          </a:p>
        </p:txBody>
      </p:sp>
    </p:spTree>
    <p:extLst>
      <p:ext uri="{BB962C8B-B14F-4D97-AF65-F5344CB8AC3E}">
        <p14:creationId xmlns:p14="http://schemas.microsoft.com/office/powerpoint/2010/main" val="3547643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xfordleadership.com/wp-content/uploads/2017/07/OL-White-Paper-Collaborative-Leadership.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5"/>
          <p:cNvSpPr>
            <a:spLocks noGrp="1" noChangeArrowheads="1"/>
          </p:cNvSpPr>
          <p:nvPr>
            <p:ph type="sldNum" sz="quarter" idx="5"/>
          </p:nvPr>
        </p:nvSpPr>
        <p:spPr>
          <a:noFill/>
        </p:spPr>
        <p:txBody>
          <a:bodyPr/>
          <a:lstStyle/>
          <a:p>
            <a:fld id="{0EFB80E7-F046-4B10-B340-42E214E771C4}" type="slidenum">
              <a:rPr lang="en-US" smtClean="0"/>
              <a:pPr/>
              <a:t>1</a:t>
            </a:fld>
            <a:endParaRPr lang="en-US"/>
          </a:p>
        </p:txBody>
      </p:sp>
      <p:sp>
        <p:nvSpPr>
          <p:cNvPr id="147459" name="Rectangle 2"/>
          <p:cNvSpPr>
            <a:spLocks noGrp="1" noRot="1" noChangeAspect="1" noChangeArrowheads="1" noTextEdit="1"/>
          </p:cNvSpPr>
          <p:nvPr>
            <p:ph type="sldImg"/>
          </p:nvPr>
        </p:nvSpPr>
        <p:spPr>
          <a:xfrm>
            <a:off x="1168400" y="695325"/>
            <a:ext cx="4611688" cy="3459163"/>
          </a:xfrm>
          <a:ln cap="flat"/>
        </p:spPr>
      </p:sp>
      <p:sp>
        <p:nvSpPr>
          <p:cNvPr id="147460" name="Rectangle 3"/>
          <p:cNvSpPr>
            <a:spLocks noGrp="1" noChangeArrowheads="1"/>
          </p:cNvSpPr>
          <p:nvPr>
            <p:ph type="body" idx="1"/>
          </p:nvPr>
        </p:nvSpPr>
        <p:spPr>
          <a:noFill/>
          <a:ln/>
        </p:spPr>
        <p:txBody>
          <a:bodyPr>
            <a:normAutofit/>
          </a:bodyPr>
          <a:lstStyle/>
          <a:p>
            <a:pPr lvl="0">
              <a:defRPr/>
            </a:pPr>
            <a:r>
              <a:rPr lang="en-US" sz="1200" b="1" i="1" kern="1200">
                <a:solidFill>
                  <a:srgbClr val="FF0000"/>
                </a:solidFill>
                <a:effectLst/>
                <a:latin typeface="+mn-lt"/>
                <a:ea typeface="+mn-ea"/>
                <a:cs typeface="+mn-cs"/>
              </a:rPr>
              <a:t>Good morning.  We’re starting</a:t>
            </a:r>
            <a:r>
              <a:rPr lang="en-US" sz="1200" b="1" i="1" kern="1200" baseline="0">
                <a:solidFill>
                  <a:srgbClr val="FF0000"/>
                </a:solidFill>
                <a:effectLst/>
                <a:latin typeface="+mn-lt"/>
                <a:ea typeface="+mn-ea"/>
                <a:cs typeface="+mn-cs"/>
              </a:rPr>
              <a:t> in a few seconds. </a:t>
            </a:r>
            <a:r>
              <a:rPr lang="en-US" sz="1200" b="1" i="1" kern="1200">
                <a:solidFill>
                  <a:srgbClr val="FF0000"/>
                </a:solidFill>
                <a:effectLst/>
                <a:latin typeface="+mn-lt"/>
                <a:ea typeface="+mn-ea"/>
                <a:cs typeface="+mn-cs"/>
              </a:rPr>
              <a:t>Notice</a:t>
            </a:r>
            <a:r>
              <a:rPr lang="en-US" sz="1200" b="1" i="1" kern="1200" baseline="0">
                <a:solidFill>
                  <a:srgbClr val="FF0000"/>
                </a:solidFill>
                <a:effectLst/>
                <a:latin typeface="+mn-lt"/>
                <a:ea typeface="+mn-ea"/>
                <a:cs typeface="+mn-cs"/>
              </a:rPr>
              <a:t> that this meeting will be recorded. </a:t>
            </a:r>
            <a:r>
              <a:rPr lang="en-US" b="1">
                <a:solidFill>
                  <a:srgbClr val="FF0000"/>
                </a:solidFill>
              </a:rPr>
              <a:t>Please keep yourself on mute</a:t>
            </a:r>
            <a:r>
              <a:rPr lang="en-US"/>
              <a:t>.</a:t>
            </a:r>
            <a:endParaRPr lang="en-US" sz="1200" b="1" i="1" kern="120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a:solidFill>
                  <a:srgbClr val="FF0000"/>
                </a:solidFill>
                <a:effectLst/>
                <a:latin typeface="+mn-lt"/>
                <a:ea typeface="+mn-ea"/>
                <a:cs typeface="+mn-cs"/>
              </a:rPr>
              <a:t>(When ready to record, be sure all others not showing)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a:solidFill>
                  <a:srgbClr val="FF0000"/>
                </a:solidFill>
                <a:effectLst/>
                <a:latin typeface="+mn-lt"/>
                <a:ea typeface="+mn-ea"/>
                <a:cs typeface="+mn-cs"/>
              </a:rPr>
              <a:t>Speaking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mn-lt"/>
                <a:ea typeface="+mn-ea"/>
                <a:cs typeface="+mn-cs"/>
              </a:rPr>
              <a:t>Good morning and thank you</a:t>
            </a:r>
            <a:r>
              <a:rPr lang="en-US" sz="1400" kern="1200" baseline="0">
                <a:solidFill>
                  <a:schemeClr val="tx1"/>
                </a:solidFill>
                <a:effectLst/>
                <a:latin typeface="+mn-lt"/>
                <a:ea typeface="+mn-ea"/>
                <a:cs typeface="+mn-cs"/>
              </a:rPr>
              <a:t> for joining our learning community for ten minutes to explore how we can support wellbeing within our teams.  </a:t>
            </a:r>
            <a:endParaRPr lang="en-US" sz="1400"/>
          </a:p>
        </p:txBody>
      </p:sp>
    </p:spTree>
    <p:extLst>
      <p:ext uri="{BB962C8B-B14F-4D97-AF65-F5344CB8AC3E}">
        <p14:creationId xmlns:p14="http://schemas.microsoft.com/office/powerpoint/2010/main" val="4206966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challenge is that even though collaboration is essential to our well-being (individually and collectively), and in some ways programmed into our biology, supporting collaboration as a leader is a learned skill. </a:t>
            </a:r>
          </a:p>
          <a:p>
            <a:endParaRPr lang="en-US"/>
          </a:p>
          <a:p>
            <a:r>
              <a:rPr lang="en-US"/>
              <a:t>Sometimes, as we’ve discussed in earlier sessions, our pro-social tendencies to nurture, care, help or problem-solve may actually get in the way of us being truly effective collaborative leaders.  </a:t>
            </a:r>
          </a:p>
        </p:txBody>
      </p:sp>
      <p:sp>
        <p:nvSpPr>
          <p:cNvPr id="4" name="Slide Number Placeholder 3"/>
          <p:cNvSpPr>
            <a:spLocks noGrp="1"/>
          </p:cNvSpPr>
          <p:nvPr>
            <p:ph type="sldNum" sz="quarter" idx="5"/>
          </p:nvPr>
        </p:nvSpPr>
        <p:spPr/>
        <p:txBody>
          <a:bodyPr/>
          <a:lstStyle/>
          <a:p>
            <a:fld id="{A597559E-C779-4200-BB98-DE62BE6B8912}" type="slidenum">
              <a:rPr lang="en-US" smtClean="0"/>
              <a:pPr/>
              <a:t>10</a:t>
            </a:fld>
            <a:endParaRPr lang="en-US"/>
          </a:p>
        </p:txBody>
      </p:sp>
    </p:spTree>
    <p:extLst>
      <p:ext uri="{BB962C8B-B14F-4D97-AF65-F5344CB8AC3E}">
        <p14:creationId xmlns:p14="http://schemas.microsoft.com/office/powerpoint/2010/main" val="3831437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Another challenge is that some of our organizational structures may be barriers to true collaboration. Oxford Leadership produced a white paper on collaborative leadership that I recommend. Meg will put a link to this resource in the chat.  </a:t>
            </a:r>
          </a:p>
          <a:p>
            <a:r>
              <a:rPr lang="en-US">
                <a:hlinkClick r:id="rId3"/>
              </a:rPr>
              <a:t>https://www.oxfordleadership.com/wp-content/uploads/2017/07/OL-White-Paper-Collaborative-Leadership.pdf </a:t>
            </a:r>
            <a:endParaRPr lang="en-US"/>
          </a:p>
          <a:p>
            <a:endParaRPr lang="en-US"/>
          </a:p>
          <a:p>
            <a:r>
              <a:rPr lang="en-US"/>
              <a:t>They describe key shifts that collaborative leaders make as they move from an individually-focused leadership “it’s about me” Ego System to a collaboratively focused “it’s about us” Ecosystem.</a:t>
            </a:r>
          </a:p>
          <a:p>
            <a:pPr marL="171450" indent="-171450">
              <a:buFont typeface="Arial" panose="020B0604020202020204" pitchFamily="34" charset="0"/>
              <a:buChar char="•"/>
            </a:pPr>
            <a:r>
              <a:rPr lang="en-US"/>
              <a:t>Collaborative leaders focus on influencing others (not controlling them)</a:t>
            </a:r>
          </a:p>
          <a:p>
            <a:pPr marL="171450" indent="-171450">
              <a:buFont typeface="Arial" panose="020B0604020202020204" pitchFamily="34" charset="0"/>
              <a:buChar char="•"/>
            </a:pPr>
            <a:r>
              <a:rPr lang="en-US"/>
              <a:t>They invest in wide-ranging conversations and listening</a:t>
            </a:r>
          </a:p>
          <a:p>
            <a:pPr marL="171450" indent="-171450">
              <a:buFont typeface="Arial" panose="020B0604020202020204" pitchFamily="34" charset="0"/>
              <a:buChar char="•"/>
            </a:pPr>
            <a:r>
              <a:rPr lang="en-US"/>
              <a:t>They are flexible. They respect individual skills, expertise  and even structures while seeking opportunities to reach across divides and disciplines, align and adjust.</a:t>
            </a:r>
          </a:p>
          <a:p>
            <a:pPr marL="171450" indent="-171450">
              <a:buFont typeface="Arial" panose="020B0604020202020204" pitchFamily="34" charset="0"/>
              <a:buChar char="•"/>
            </a:pPr>
            <a:r>
              <a:rPr lang="en-US"/>
              <a:t>They build and participate in partnerships and don’t engage in turf battles. They are less invested in ownership and more invested in results.</a:t>
            </a:r>
          </a:p>
          <a:p>
            <a:pPr marL="171450" indent="-171450">
              <a:buFont typeface="Arial" panose="020B0604020202020204" pitchFamily="34" charset="0"/>
              <a:buChar char="•"/>
            </a:pPr>
            <a:r>
              <a:rPr lang="en-US"/>
              <a:t>They believe that when we empower one, we empower all. That when leaders share power, our collective power to achieve the outcomes we care about increases. </a:t>
            </a:r>
          </a:p>
          <a:p>
            <a:pPr marL="171450" indent="-171450">
              <a:buFont typeface="Arial" panose="020B0604020202020204" pitchFamily="34" charset="0"/>
              <a:buChar char="•"/>
            </a:pPr>
            <a:r>
              <a:rPr lang="en-US"/>
              <a:t>This connects to a collaborative leader’s belief in the importance of mutual support, sharing information and developmental opportunities, and mutual accountability. </a:t>
            </a:r>
          </a:p>
        </p:txBody>
      </p:sp>
      <p:sp>
        <p:nvSpPr>
          <p:cNvPr id="4" name="Slide Number Placeholder 3"/>
          <p:cNvSpPr>
            <a:spLocks noGrp="1"/>
          </p:cNvSpPr>
          <p:nvPr>
            <p:ph type="sldNum" sz="quarter" idx="5"/>
          </p:nvPr>
        </p:nvSpPr>
        <p:spPr/>
        <p:txBody>
          <a:bodyPr/>
          <a:lstStyle/>
          <a:p>
            <a:fld id="{A597559E-C779-4200-BB98-DE62BE6B8912}" type="slidenum">
              <a:rPr lang="en-US" smtClean="0"/>
              <a:pPr/>
              <a:t>11</a:t>
            </a:fld>
            <a:endParaRPr lang="en-US"/>
          </a:p>
        </p:txBody>
      </p:sp>
    </p:spTree>
    <p:extLst>
      <p:ext uri="{BB962C8B-B14F-4D97-AF65-F5344CB8AC3E}">
        <p14:creationId xmlns:p14="http://schemas.microsoft.com/office/powerpoint/2010/main" val="575634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a:t>Above all collaborative leaders know that the foundation of our success is people, and the need to care about people always.  And that brings us back to well-being.</a:t>
            </a:r>
          </a:p>
          <a:p>
            <a:r>
              <a:rPr lang="en-US"/>
              <a:t>Last year, Tait Shanfelt and colleagues from Stanford published a Wellness Centered Leadership Model. Their model integrates core leadership skills from prominent leadership philosophies (such as authentic and transformational leadership) and the evidence about how leaders support clinician well-being and performance. </a:t>
            </a:r>
          </a:p>
          <a:p>
            <a:r>
              <a:rPr lang="en-US">
                <a:solidFill>
                  <a:srgbClr val="254B8E"/>
                </a:solidFill>
              </a:rPr>
              <a:t>“Caring about people always – they say -  is the only reliable foundation on which to build </a:t>
            </a:r>
            <a:r>
              <a:rPr lang="en-US" b="1">
                <a:solidFill>
                  <a:srgbClr val="254B8E"/>
                </a:solidFill>
              </a:rPr>
              <a:t>relational leadership skills</a:t>
            </a:r>
            <a:r>
              <a:rPr lang="en-US">
                <a:solidFill>
                  <a:srgbClr val="254B8E"/>
                </a:solidFill>
              </a:rPr>
              <a:t> that inspire individual and team performance” </a:t>
            </a:r>
          </a:p>
          <a:p>
            <a:r>
              <a:rPr lang="en-US">
                <a:solidFill>
                  <a:srgbClr val="254B8E"/>
                </a:solidFill>
              </a:rPr>
              <a:t>Without this foundation we are unable to inspire and lead change </a:t>
            </a:r>
            <a:endParaRPr lang="en-US"/>
          </a:p>
          <a:p>
            <a:endParaRPr lang="en-US"/>
          </a:p>
          <a:p>
            <a:r>
              <a:rPr lang="en-US"/>
              <a:t> </a:t>
            </a:r>
          </a:p>
        </p:txBody>
      </p:sp>
      <p:sp>
        <p:nvSpPr>
          <p:cNvPr id="4" name="Slide Number Placeholder 3"/>
          <p:cNvSpPr>
            <a:spLocks noGrp="1"/>
          </p:cNvSpPr>
          <p:nvPr>
            <p:ph type="sldNum" sz="quarter" idx="5"/>
          </p:nvPr>
        </p:nvSpPr>
        <p:spPr/>
        <p:txBody>
          <a:bodyPr/>
          <a:lstStyle/>
          <a:p>
            <a:fld id="{A597559E-C779-4200-BB98-DE62BE6B8912}" type="slidenum">
              <a:rPr lang="en-US" smtClean="0"/>
              <a:pPr/>
              <a:t>12</a:t>
            </a:fld>
            <a:endParaRPr lang="en-US"/>
          </a:p>
        </p:txBody>
      </p:sp>
    </p:spTree>
    <p:extLst>
      <p:ext uri="{BB962C8B-B14F-4D97-AF65-F5344CB8AC3E}">
        <p14:creationId xmlns:p14="http://schemas.microsoft.com/office/powerpoint/2010/main" val="1903875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look at 10 important collaborative leadership practices. A collaborative leader</a:t>
            </a:r>
          </a:p>
          <a:p>
            <a:endParaRPr lang="en-US"/>
          </a:p>
          <a:p>
            <a:pPr marL="228600" indent="-228600">
              <a:buFont typeface="+mj-lt"/>
              <a:buAutoNum type="arabicPeriod"/>
            </a:pPr>
            <a:r>
              <a:rPr lang="en-US"/>
              <a:t>Connects with team members on a personal level</a:t>
            </a:r>
          </a:p>
          <a:p>
            <a:pPr marL="228600" indent="-228600">
              <a:buFont typeface="+mj-lt"/>
              <a:buAutoNum type="arabicPeriod"/>
            </a:pPr>
            <a:r>
              <a:rPr lang="en-US"/>
              <a:t>Is transparent and trustworthy </a:t>
            </a:r>
          </a:p>
          <a:p>
            <a:pPr marL="228600" indent="-228600">
              <a:buFont typeface="+mj-lt"/>
              <a:buAutoNum type="arabicPeriod"/>
            </a:pPr>
            <a:r>
              <a:rPr lang="en-US"/>
              <a:t>Listens with humility and curiosity</a:t>
            </a:r>
          </a:p>
          <a:p>
            <a:pPr marL="228600" indent="-228600">
              <a:buFont typeface="+mj-lt"/>
              <a:buAutoNum type="arabicPeriod"/>
            </a:pPr>
            <a:r>
              <a:rPr lang="en-US"/>
              <a:t>Welcomes, respects and honors diverse perspectives</a:t>
            </a:r>
          </a:p>
          <a:p>
            <a:pPr marL="228600" indent="-228600">
              <a:buFont typeface="+mj-lt"/>
              <a:buAutoNum type="arabicPeriod"/>
            </a:pPr>
            <a:r>
              <a:rPr lang="en-US"/>
              <a:t>Encourages a sense of shared purpose, and shared goals</a:t>
            </a:r>
          </a:p>
          <a:p>
            <a:pPr marL="228600" indent="-228600">
              <a:buFont typeface="+mj-lt"/>
              <a:buAutoNum type="arabicPeriod"/>
            </a:pPr>
            <a:r>
              <a:rPr lang="en-US"/>
              <a:t>Suspends premature judgment</a:t>
            </a:r>
          </a:p>
          <a:p>
            <a:pPr marL="228600" indent="-228600">
              <a:buFont typeface="+mj-lt"/>
              <a:buAutoNum type="arabicPeriod"/>
            </a:pPr>
            <a:r>
              <a:rPr lang="en-US"/>
              <a:t>Explores assumptions and beliefs</a:t>
            </a:r>
          </a:p>
          <a:p>
            <a:pPr marL="228600" indent="-228600">
              <a:buFont typeface="+mj-lt"/>
              <a:buAutoNum type="arabicPeriod"/>
            </a:pPr>
            <a:r>
              <a:rPr lang="en-US"/>
              <a:t>Embraces ambiguity and not-knowing</a:t>
            </a:r>
          </a:p>
          <a:p>
            <a:pPr marL="228600" indent="-228600">
              <a:buFont typeface="+mj-lt"/>
              <a:buAutoNum type="arabicPeriod"/>
            </a:pPr>
            <a:r>
              <a:rPr lang="en-US"/>
              <a:t>Creates a climate that welcomes and supports discovery and the emergence of new ideas and practices</a:t>
            </a:r>
          </a:p>
          <a:p>
            <a:pPr marL="228600" indent="-228600">
              <a:buFont typeface="+mj-lt"/>
              <a:buAutoNum type="arabicPeriod"/>
            </a:pPr>
            <a:r>
              <a:rPr lang="en-US"/>
              <a:t>“Focuses on setting the stage, not necessarily performing on it” (Linda Hall)</a:t>
            </a:r>
          </a:p>
          <a:p>
            <a:endParaRPr lang="en-US"/>
          </a:p>
        </p:txBody>
      </p:sp>
      <p:sp>
        <p:nvSpPr>
          <p:cNvPr id="4" name="Slide Number Placeholder 3"/>
          <p:cNvSpPr>
            <a:spLocks noGrp="1"/>
          </p:cNvSpPr>
          <p:nvPr>
            <p:ph type="sldNum" sz="quarter" idx="10"/>
          </p:nvPr>
        </p:nvSpPr>
        <p:spPr/>
        <p:txBody>
          <a:bodyPr/>
          <a:lstStyle/>
          <a:p>
            <a:fld id="{5FB47D48-738D-4A6A-A60F-8CD94621F270}" type="slidenum">
              <a:rPr lang="en-US" smtClean="0"/>
              <a:pPr/>
              <a:t>13</a:t>
            </a:fld>
            <a:endParaRPr lang="en-US"/>
          </a:p>
        </p:txBody>
      </p:sp>
    </p:spTree>
    <p:extLst>
      <p:ext uri="{BB962C8B-B14F-4D97-AF65-F5344CB8AC3E}">
        <p14:creationId xmlns:p14="http://schemas.microsoft.com/office/powerpoint/2010/main" val="1316866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 thought for</a:t>
            </a:r>
            <a:r>
              <a:rPr lang="en-US" baseline="0"/>
              <a:t> today:</a:t>
            </a:r>
          </a:p>
          <a:p>
            <a:endParaRPr lang="en-US" baseline="0"/>
          </a:p>
          <a:p>
            <a:r>
              <a:rPr lang="en-US" baseline="0"/>
              <a:t>Some of the ideas I shared today may sound familiar to those of you who have attended other talks in this series. </a:t>
            </a:r>
          </a:p>
          <a:p>
            <a:r>
              <a:rPr lang="en-US" baseline="0"/>
              <a:t>That’s because collaborative leaders have learned to weave together many of the skills we have discussed in earlier sessions.</a:t>
            </a:r>
          </a:p>
          <a:p>
            <a:r>
              <a:rPr lang="en-US" baseline="0"/>
              <a:t>In doing so, they create a culture of collaboration that supports a healthy and positive work environment.</a:t>
            </a:r>
            <a:endParaRPr lang="en-US"/>
          </a:p>
        </p:txBody>
      </p:sp>
      <p:sp>
        <p:nvSpPr>
          <p:cNvPr id="4" name="Slide Number Placeholder 3"/>
          <p:cNvSpPr>
            <a:spLocks noGrp="1"/>
          </p:cNvSpPr>
          <p:nvPr>
            <p:ph type="sldNum" sz="quarter" idx="5"/>
          </p:nvPr>
        </p:nvSpPr>
        <p:spPr/>
        <p:txBody>
          <a:bodyPr/>
          <a:lstStyle/>
          <a:p>
            <a:fld id="{A597559E-C779-4200-BB98-DE62BE6B8912}" type="slidenum">
              <a:rPr lang="en-US" smtClean="0"/>
              <a:pPr/>
              <a:t>14</a:t>
            </a:fld>
            <a:endParaRPr lang="en-US"/>
          </a:p>
        </p:txBody>
      </p:sp>
    </p:spTree>
    <p:extLst>
      <p:ext uri="{BB962C8B-B14F-4D97-AF65-F5344CB8AC3E}">
        <p14:creationId xmlns:p14="http://schemas.microsoft.com/office/powerpoint/2010/main" val="1482610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defTabSz="914400" eaLnBrk="1" fontAlgn="base" latinLnBrk="0" hangingPunct="1">
              <a:lnSpc>
                <a:spcPct val="10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54B8E"/>
                </a:solidFill>
                <a:effectLst/>
                <a:uLnTx/>
                <a:uFillTx/>
              </a:rPr>
              <a:t>Here are today’s tips</a:t>
            </a:r>
          </a:p>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a:ln>
                <a:noFill/>
              </a:ln>
              <a:solidFill>
                <a:srgbClr val="254B8E"/>
              </a:solidFill>
              <a:effectLst/>
              <a:uLnTx/>
              <a:uFillTx/>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kern="0">
                <a:solidFill>
                  <a:srgbClr val="254B8E"/>
                </a:solidFill>
              </a:rPr>
              <a:t>Manager tip #</a:t>
            </a:r>
            <a:r>
              <a:rPr lang="en-US" kern="0">
                <a:solidFill>
                  <a:srgbClr val="254B8E"/>
                </a:solidFill>
              </a:rPr>
              <a:t>31</a:t>
            </a:r>
            <a:r>
              <a:rPr lang="en-US" sz="1200" kern="0">
                <a:solidFill>
                  <a:srgbClr val="254B8E"/>
                </a:solidFill>
              </a:rPr>
              <a:t>: </a:t>
            </a:r>
            <a:r>
              <a:rPr lang="en-US" sz="1200" kern="0"/>
              <a:t>Remember that relationships are your greatest resource mobilizers!</a:t>
            </a:r>
            <a:endParaRPr lang="en-US" sz="1200" kern="0">
              <a:solidFill>
                <a:srgbClr val="254B8E"/>
              </a:solidFill>
            </a:endParaRPr>
          </a:p>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a:ln>
                <a:noFill/>
              </a:ln>
              <a:solidFill>
                <a:srgbClr val="254B8E"/>
              </a:solidFill>
              <a:effectLst/>
              <a:uLnTx/>
              <a:uFillTx/>
            </a:endParaRPr>
          </a:p>
          <a:p>
            <a:pPr marL="0" marR="0" lvl="0" indent="0" defTabSz="914400" eaLnBrk="1" fontAlgn="base" latinLnBrk="0" hangingPunct="1">
              <a:lnSpc>
                <a:spcPct val="100000"/>
              </a:lnSpc>
              <a:spcBef>
                <a:spcPct val="20000"/>
              </a:spcBef>
              <a:spcAft>
                <a:spcPct val="0"/>
              </a:spcAft>
              <a:buClrTx/>
              <a:buSzTx/>
              <a:buFontTx/>
              <a:buNone/>
              <a:tabLst/>
              <a:defRPr/>
            </a:pPr>
            <a:r>
              <a:rPr kumimoji="0" lang="en-US" sz="1200" b="0" i="0" u="none" strike="noStrike" kern="0" cap="none" spc="0" normalizeH="0" baseline="0" noProof="0">
                <a:ln>
                  <a:noFill/>
                </a:ln>
                <a:solidFill>
                  <a:srgbClr val="254B8E"/>
                </a:solidFill>
                <a:effectLst/>
                <a:uLnTx/>
                <a:uFillTx/>
              </a:rPr>
              <a:t>Agenda tip #35: Make sure that you leave time on your agenda for conversations about how and why you collaborate.  </a:t>
            </a:r>
          </a:p>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a:ln>
                <a:noFill/>
              </a:ln>
              <a:solidFill>
                <a:srgbClr val="254B8E"/>
              </a:solidFill>
              <a:effectLst/>
              <a:uLnTx/>
              <a:uFillTx/>
            </a:endParaRPr>
          </a:p>
          <a:p>
            <a:pPr marL="0" marR="0" lvl="0" indent="0" defTabSz="91440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a:ln>
                <a:noFill/>
              </a:ln>
              <a:solidFill>
                <a:srgbClr val="254B8E"/>
              </a:solidFill>
              <a:effectLst/>
              <a:uLnTx/>
              <a:uFillTx/>
            </a:endParaRPr>
          </a:p>
          <a:p>
            <a:pPr marL="0" marR="0" lvl="0" indent="0" defTabSz="914400" eaLnBrk="1" fontAlgn="base" latinLnBrk="0" hangingPunct="1">
              <a:lnSpc>
                <a:spcPct val="100000"/>
              </a:lnSpc>
              <a:spcBef>
                <a:spcPct val="20000"/>
              </a:spcBef>
              <a:spcAft>
                <a:spcPct val="0"/>
              </a:spcAft>
              <a:buClrTx/>
              <a:buSzTx/>
              <a:buFontTx/>
              <a:buNone/>
              <a:tabLst/>
              <a:defRPr/>
            </a:pPr>
            <a:endParaRPr lang="en-US" b="1" baseline="0"/>
          </a:p>
        </p:txBody>
      </p:sp>
      <p:sp>
        <p:nvSpPr>
          <p:cNvPr id="4" name="Slide Number Placeholder 3"/>
          <p:cNvSpPr>
            <a:spLocks noGrp="1"/>
          </p:cNvSpPr>
          <p:nvPr>
            <p:ph type="sldNum" sz="quarter" idx="5"/>
          </p:nvPr>
        </p:nvSpPr>
        <p:spPr/>
        <p:txBody>
          <a:bodyPr/>
          <a:lstStyle/>
          <a:p>
            <a:fld id="{A597559E-C779-4200-BB98-DE62BE6B8912}" type="slidenum">
              <a:rPr lang="en-US" smtClean="0"/>
              <a:pPr/>
              <a:t>15</a:t>
            </a:fld>
            <a:endParaRPr lang="en-US"/>
          </a:p>
        </p:txBody>
      </p:sp>
    </p:spTree>
    <p:extLst>
      <p:ext uri="{BB962C8B-B14F-4D97-AF65-F5344CB8AC3E}">
        <p14:creationId xmlns:p14="http://schemas.microsoft.com/office/powerpoint/2010/main" val="3266867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r>
              <a:rPr lang="en-US" sz="1400"/>
              <a:t>Next week Dr Safeer will be back with us to discuss the importance of </a:t>
            </a:r>
            <a:r>
              <a:rPr lang="en-US" sz="1400" b="1"/>
              <a:t>celebration and taking time to acknowledge accomplishments in a healthy way</a:t>
            </a:r>
            <a:r>
              <a:rPr lang="en-US" sz="1400"/>
              <a:t>.</a:t>
            </a:r>
            <a:endParaRPr lang="en-US" sz="1400" b="1"/>
          </a:p>
          <a:p>
            <a:pPr marL="0" marR="0" lvl="0" indent="0" defTabSz="914400" eaLnBrk="1" fontAlgn="base" latinLnBrk="0" hangingPunct="1">
              <a:lnSpc>
                <a:spcPct val="100000"/>
              </a:lnSpc>
              <a:spcBef>
                <a:spcPct val="20000"/>
              </a:spcBef>
              <a:spcAft>
                <a:spcPct val="0"/>
              </a:spcAft>
              <a:buClrTx/>
              <a:buSzTx/>
              <a:buFontTx/>
              <a:buNone/>
              <a:tabLst/>
              <a:defRPr/>
            </a:pPr>
            <a:endParaRPr lang="en-US" sz="140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863D97B-375B-4F3B-8EF9-B68985525DDA}"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3378891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always, we encourage you to use and share the resources at H@H and the Office of Well-Being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97559E-C779-4200-BB98-DE62BE6B89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0463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look forward to hearing your questions or insights</a:t>
            </a:r>
          </a:p>
        </p:txBody>
      </p:sp>
      <p:sp>
        <p:nvSpPr>
          <p:cNvPr id="4" name="Slide Number Placeholder 3"/>
          <p:cNvSpPr>
            <a:spLocks noGrp="1"/>
          </p:cNvSpPr>
          <p:nvPr>
            <p:ph type="sldNum" sz="quarter" idx="5"/>
          </p:nvPr>
        </p:nvSpPr>
        <p:spPr/>
        <p:txBody>
          <a:bodyPr/>
          <a:lstStyle/>
          <a:p>
            <a:fld id="{A597559E-C779-4200-BB98-DE62BE6B8912}" type="slidenum">
              <a:rPr lang="en-US" smtClean="0"/>
              <a:pPr/>
              <a:t>18</a:t>
            </a:fld>
            <a:endParaRPr lang="en-US"/>
          </a:p>
        </p:txBody>
      </p:sp>
    </p:spTree>
    <p:extLst>
      <p:ext uri="{BB962C8B-B14F-4D97-AF65-F5344CB8AC3E}">
        <p14:creationId xmlns:p14="http://schemas.microsoft.com/office/powerpoint/2010/main" val="582035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base" latinLnBrk="0" hangingPunct="1">
              <a:lnSpc>
                <a:spcPct val="100000"/>
              </a:lnSpc>
              <a:spcBef>
                <a:spcPct val="20000"/>
              </a:spcBef>
              <a:spcAft>
                <a:spcPct val="0"/>
              </a:spcAft>
              <a:buClrTx/>
              <a:buSzTx/>
              <a:buFontTx/>
              <a:buNone/>
              <a:tabLst/>
              <a:defRPr/>
            </a:pPr>
            <a:r>
              <a:rPr lang="en-US" sz="1400"/>
              <a:t>This morning we return to the Leadership Support building block of well-being  - and an important  theme: Leading with Well-Being in Mind. </a:t>
            </a:r>
          </a:p>
          <a:p>
            <a:pPr marL="0" marR="0" lvl="0" indent="0" defTabSz="914400" eaLnBrk="1" fontAlgn="base" latinLnBrk="0" hangingPunct="1">
              <a:lnSpc>
                <a:spcPct val="100000"/>
              </a:lnSpc>
              <a:spcBef>
                <a:spcPct val="20000"/>
              </a:spcBef>
              <a:spcAft>
                <a:spcPct val="0"/>
              </a:spcAft>
              <a:buClrTx/>
              <a:buSzTx/>
              <a:buFontTx/>
              <a:buNone/>
              <a:tabLst/>
              <a:defRPr/>
            </a:pPr>
            <a:r>
              <a:rPr lang="en-US" sz="1400" b="1"/>
              <a:t>Those of you who’ve worked with me, already know that collaborative leadership is something I care very deeply about. </a:t>
            </a:r>
            <a:r>
              <a:rPr lang="en-US" sz="1400"/>
              <a:t>I’m grateful to be able share some of the reasons why with you.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863D97B-375B-4F3B-8EF9-B68985525DDA}"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4266547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Collaborative Leadership Leverages the power of</a:t>
            </a:r>
          </a:p>
          <a:p>
            <a:pPr>
              <a:lnSpc>
                <a:spcPct val="150000"/>
              </a:lnSpc>
            </a:pPr>
            <a:r>
              <a:rPr lang="en-US"/>
              <a:t>People (and the things they are passionate about)</a:t>
            </a:r>
          </a:p>
          <a:p>
            <a:pPr>
              <a:lnSpc>
                <a:spcPct val="150000"/>
              </a:lnSpc>
            </a:pPr>
            <a:r>
              <a:rPr lang="en-US"/>
              <a:t>Perspectives</a:t>
            </a:r>
          </a:p>
          <a:p>
            <a:pPr>
              <a:lnSpc>
                <a:spcPct val="150000"/>
              </a:lnSpc>
            </a:pPr>
            <a:r>
              <a:rPr lang="en-US"/>
              <a:t>Possibilities</a:t>
            </a:r>
          </a:p>
          <a:p>
            <a:pPr>
              <a:lnSpc>
                <a:spcPct val="150000"/>
              </a:lnSpc>
            </a:pPr>
            <a:r>
              <a:rPr lang="en-US"/>
              <a:t>Partnerships (often unlikely or non-traditional)</a:t>
            </a:r>
          </a:p>
          <a:p>
            <a:pPr>
              <a:lnSpc>
                <a:spcPct val="150000"/>
              </a:lnSpc>
            </a:pPr>
            <a:r>
              <a:rPr lang="en-US"/>
              <a:t>In many ways, it is a force multiplier!</a:t>
            </a:r>
          </a:p>
        </p:txBody>
      </p:sp>
      <p:sp>
        <p:nvSpPr>
          <p:cNvPr id="4" name="Slide Number Placeholder 3"/>
          <p:cNvSpPr>
            <a:spLocks noGrp="1"/>
          </p:cNvSpPr>
          <p:nvPr>
            <p:ph type="sldNum" sz="quarter" idx="5"/>
          </p:nvPr>
        </p:nvSpPr>
        <p:spPr/>
        <p:txBody>
          <a:bodyPr/>
          <a:lstStyle/>
          <a:p>
            <a:fld id="{A597559E-C779-4200-BB98-DE62BE6B8912}" type="slidenum">
              <a:rPr lang="en-US" smtClean="0"/>
              <a:pPr/>
              <a:t>3</a:t>
            </a:fld>
            <a:endParaRPr lang="en-US"/>
          </a:p>
        </p:txBody>
      </p:sp>
    </p:spTree>
    <p:extLst>
      <p:ext uri="{BB962C8B-B14F-4D97-AF65-F5344CB8AC3E}">
        <p14:creationId xmlns:p14="http://schemas.microsoft.com/office/powerpoint/2010/main" val="916889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Mother Theresa reminded us of the power of collaboration:</a:t>
            </a:r>
          </a:p>
          <a:p>
            <a:endParaRPr lang="en-US"/>
          </a:p>
          <a:p>
            <a:r>
              <a:rPr lang="en-US"/>
              <a:t>“I can do things you cannot, you can do things I cannot; </a:t>
            </a:r>
          </a:p>
          <a:p>
            <a:r>
              <a:rPr lang="en-US"/>
              <a:t>together we can do great things.” </a:t>
            </a:r>
          </a:p>
          <a:p>
            <a:endParaRPr lang="en-US"/>
          </a:p>
          <a:p>
            <a:r>
              <a:rPr lang="en-US"/>
              <a:t>							</a:t>
            </a:r>
          </a:p>
          <a:p>
            <a:endParaRPr lang="en-US"/>
          </a:p>
        </p:txBody>
      </p:sp>
      <p:sp>
        <p:nvSpPr>
          <p:cNvPr id="4" name="Slide Number Placeholder 3"/>
          <p:cNvSpPr>
            <a:spLocks noGrp="1"/>
          </p:cNvSpPr>
          <p:nvPr>
            <p:ph type="sldNum" sz="quarter" idx="10"/>
          </p:nvPr>
        </p:nvSpPr>
        <p:spPr/>
        <p:txBody>
          <a:bodyPr/>
          <a:lstStyle/>
          <a:p>
            <a:fld id="{5FB47D48-738D-4A6A-A60F-8CD94621F270}" type="slidenum">
              <a:rPr lang="en-US" smtClean="0"/>
              <a:pPr/>
              <a:t>4</a:t>
            </a:fld>
            <a:endParaRPr lang="en-US"/>
          </a:p>
        </p:txBody>
      </p:sp>
    </p:spTree>
    <p:extLst>
      <p:ext uri="{BB962C8B-B14F-4D97-AF65-F5344CB8AC3E}">
        <p14:creationId xmlns:p14="http://schemas.microsoft.com/office/powerpoint/2010/main" val="451409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387136"/>
            <a:ext cx="5560060" cy="1907301"/>
          </a:xfrm>
        </p:spPr>
        <p:txBody>
          <a:bodyPr>
            <a:normAutofit fontScale="92500" lnSpcReduction="10000"/>
          </a:bodyPr>
          <a:lstStyle/>
          <a:p>
            <a:r>
              <a:rPr lang="en-US"/>
              <a:t>But it’s not enough though to acknowledge we all have skills and talents.  In a well-known quote, the baseball legend Babe Ruth warns:</a:t>
            </a:r>
          </a:p>
          <a:p>
            <a:r>
              <a:rPr lang="en-US" b="1"/>
              <a:t>“The way a team plays as a whole determines success. You may have the greatest bunch of individual stars in the world, but if they don’t play together, the club won’t be worth a dime.”</a:t>
            </a:r>
          </a:p>
          <a:p>
            <a:r>
              <a:rPr lang="en-US"/>
              <a:t>We are not competing as professional athletes, but </a:t>
            </a:r>
            <a:r>
              <a:rPr lang="en-US" b="1"/>
              <a:t>the successes and wins we must achieve together as healthcare teams go far beyond the hunt for a trophy or title. </a:t>
            </a:r>
          </a:p>
          <a:p>
            <a:endParaRPr lang="en-US"/>
          </a:p>
          <a:p>
            <a:r>
              <a:rPr lang="en-US"/>
              <a:t>In our complex and high-stakes professional world, no team will be successful if the only leader they have is a manager or a coach. </a:t>
            </a:r>
          </a:p>
          <a:p>
            <a:r>
              <a:rPr lang="en-US"/>
              <a:t>Winning teams invest in creating a culture of collaborative leadership that welcomes, supports and leverages their combined strengths.</a:t>
            </a:r>
          </a:p>
        </p:txBody>
      </p:sp>
      <p:sp>
        <p:nvSpPr>
          <p:cNvPr id="4" name="Slide Number Placeholder 3"/>
          <p:cNvSpPr>
            <a:spLocks noGrp="1"/>
          </p:cNvSpPr>
          <p:nvPr>
            <p:ph type="sldNum" sz="quarter" idx="5"/>
          </p:nvPr>
        </p:nvSpPr>
        <p:spPr/>
        <p:txBody>
          <a:bodyPr/>
          <a:lstStyle/>
          <a:p>
            <a:fld id="{A597559E-C779-4200-BB98-DE62BE6B8912}" type="slidenum">
              <a:rPr lang="en-US" smtClean="0"/>
              <a:pPr/>
              <a:t>5</a:t>
            </a:fld>
            <a:endParaRPr lang="en-US"/>
          </a:p>
        </p:txBody>
      </p:sp>
    </p:spTree>
    <p:extLst>
      <p:ext uri="{BB962C8B-B14F-4D97-AF65-F5344CB8AC3E}">
        <p14:creationId xmlns:p14="http://schemas.microsoft.com/office/powerpoint/2010/main" val="751337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Oxford Leadership’s definition of Collaborative Leadership is long, but I share it because it contains important ideas.</a:t>
            </a:r>
          </a:p>
          <a:p>
            <a:endParaRPr lang="en-US"/>
          </a:p>
          <a:p>
            <a:r>
              <a:rPr lang="en-US"/>
              <a:t>Collaborative leadership “Is grounded in a belief that all of us together can be smarter, more creative, and more competent than any of us alone, especially when it comes to addressing the kinds of novel, complex, and multi-faceted problems that organizations face today.</a:t>
            </a:r>
            <a:br>
              <a:rPr lang="en-US"/>
            </a:br>
            <a:r>
              <a:rPr lang="en-US"/>
              <a:t> </a:t>
            </a:r>
          </a:p>
          <a:p>
            <a:r>
              <a:rPr lang="en-US"/>
              <a:t>It calls on leaders to use the power of influence rather than positional authority to engage and align people, focus their teams, sustain momentum, and perform.</a:t>
            </a:r>
            <a:br>
              <a:rPr lang="en-US"/>
            </a:br>
            <a:endParaRPr lang="en-US"/>
          </a:p>
          <a:p>
            <a:r>
              <a:rPr lang="en-US"/>
              <a:t>Success depends on creating an environment of trust, mutual respect, and shared aspiration in which </a:t>
            </a:r>
            <a:r>
              <a:rPr lang="en-US" b="1"/>
              <a:t>all can contribute fully and openly to achieving collective goals</a:t>
            </a:r>
            <a:r>
              <a:rPr lang="en-US"/>
              <a:t>. </a:t>
            </a:r>
            <a:br>
              <a:rPr lang="en-US"/>
            </a:br>
            <a:endParaRPr lang="en-US"/>
          </a:p>
          <a:p>
            <a:r>
              <a:rPr lang="en-US"/>
              <a:t>Leaders must thus focus on </a:t>
            </a:r>
            <a:r>
              <a:rPr lang="en-US" b="1"/>
              <a:t>relationships as well as results</a:t>
            </a:r>
            <a:r>
              <a:rPr lang="en-US"/>
              <a:t>, and the medium through which they operate is high-quality conversation.”</a:t>
            </a:r>
          </a:p>
          <a:p>
            <a:endParaRPr lang="en-US"/>
          </a:p>
        </p:txBody>
      </p:sp>
      <p:sp>
        <p:nvSpPr>
          <p:cNvPr id="4" name="Slide Number Placeholder 3"/>
          <p:cNvSpPr>
            <a:spLocks noGrp="1"/>
          </p:cNvSpPr>
          <p:nvPr>
            <p:ph type="sldNum" sz="quarter" idx="5"/>
          </p:nvPr>
        </p:nvSpPr>
        <p:spPr/>
        <p:txBody>
          <a:bodyPr/>
          <a:lstStyle/>
          <a:p>
            <a:fld id="{A597559E-C779-4200-BB98-DE62BE6B8912}" type="slidenum">
              <a:rPr lang="en-US" smtClean="0"/>
              <a:pPr/>
              <a:t>6</a:t>
            </a:fld>
            <a:endParaRPr lang="en-US"/>
          </a:p>
        </p:txBody>
      </p:sp>
    </p:spTree>
    <p:extLst>
      <p:ext uri="{BB962C8B-B14F-4D97-AF65-F5344CB8AC3E}">
        <p14:creationId xmlns:p14="http://schemas.microsoft.com/office/powerpoint/2010/main" val="2542085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collaboration support well-being?</a:t>
            </a:r>
          </a:p>
          <a:p>
            <a:r>
              <a:rPr lang="en-US"/>
              <a:t>This has its roots in our evolutionary history and the fact that living in a collaborative group was essential for survival. </a:t>
            </a:r>
          </a:p>
          <a:p>
            <a:r>
              <a:rPr lang="en-US"/>
              <a:t>The ability to collaborate to create a pro-social community made it possible to meet basic human needs such as safety, shelter, food and water, rest, relationships, reproduction; and the ability to adapt to challenges in the environment.</a:t>
            </a:r>
          </a:p>
          <a:p>
            <a:endParaRPr lang="en-US"/>
          </a:p>
          <a:p>
            <a:r>
              <a:rPr lang="en-US"/>
              <a:t>These basic needs remain as true today as they were then. As humans we are biologically programmed to monitor our environment for risks, and also for signs that we are safe and supported.</a:t>
            </a:r>
          </a:p>
          <a:p>
            <a:endParaRPr lang="en-US"/>
          </a:p>
          <a:p>
            <a:endParaRPr lang="en-US"/>
          </a:p>
        </p:txBody>
      </p:sp>
      <p:sp>
        <p:nvSpPr>
          <p:cNvPr id="4" name="Slide Number Placeholder 3"/>
          <p:cNvSpPr>
            <a:spLocks noGrp="1"/>
          </p:cNvSpPr>
          <p:nvPr>
            <p:ph type="sldNum" sz="quarter" idx="5"/>
          </p:nvPr>
        </p:nvSpPr>
        <p:spPr/>
        <p:txBody>
          <a:bodyPr/>
          <a:lstStyle/>
          <a:p>
            <a:fld id="{A597559E-C779-4200-BB98-DE62BE6B8912}" type="slidenum">
              <a:rPr lang="en-US" smtClean="0"/>
              <a:pPr/>
              <a:t>7</a:t>
            </a:fld>
            <a:endParaRPr lang="en-US"/>
          </a:p>
        </p:txBody>
      </p:sp>
    </p:spTree>
    <p:extLst>
      <p:ext uri="{BB962C8B-B14F-4D97-AF65-F5344CB8AC3E}">
        <p14:creationId xmlns:p14="http://schemas.microsoft.com/office/powerpoint/2010/main" val="1927017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a:t>So what are the signs that our work culture is collaborative and safe? </a:t>
            </a:r>
          </a:p>
          <a:p>
            <a:r>
              <a:rPr lang="en-US" b="1"/>
              <a:t>We have a felt sense of </a:t>
            </a:r>
          </a:p>
          <a:p>
            <a:pPr marL="171450" indent="-171450">
              <a:buFont typeface="Arial" panose="020B0604020202020204" pitchFamily="34" charset="0"/>
              <a:buChar char="•"/>
            </a:pPr>
            <a:r>
              <a:rPr lang="en-US"/>
              <a:t>Connection &amp;</a:t>
            </a:r>
          </a:p>
          <a:p>
            <a:pPr marL="171450" indent="-171450">
              <a:buFont typeface="Arial" panose="020B0604020202020204" pitchFamily="34" charset="0"/>
              <a:buChar char="•"/>
            </a:pPr>
            <a:r>
              <a:rPr lang="en-US"/>
              <a:t>Community (a sense of shared identity and belonging)</a:t>
            </a:r>
          </a:p>
          <a:p>
            <a:pPr marL="171450" indent="-171450">
              <a:buFont typeface="Arial" panose="020B0604020202020204" pitchFamily="34" charset="0"/>
              <a:buChar char="•"/>
            </a:pPr>
            <a:r>
              <a:rPr lang="en-US"/>
              <a:t>Caring (for people and purpose)</a:t>
            </a:r>
          </a:p>
          <a:p>
            <a:pPr marL="171450" indent="-171450">
              <a:buFont typeface="Arial" panose="020B0604020202020204" pitchFamily="34" charset="0"/>
              <a:buChar char="•"/>
            </a:pPr>
            <a:r>
              <a:rPr lang="en-US"/>
              <a:t>Communication (open, transparent and trustworthy)</a:t>
            </a:r>
          </a:p>
          <a:p>
            <a:pPr marL="171450" indent="-171450">
              <a:buFont typeface="Arial" panose="020B0604020202020204" pitchFamily="34" charset="0"/>
              <a:buChar char="•"/>
            </a:pPr>
            <a:r>
              <a:rPr lang="en-US"/>
              <a:t>Curiosity (open to new ways of being and doing)</a:t>
            </a:r>
          </a:p>
          <a:p>
            <a:pPr marL="171450" indent="-171450">
              <a:buFont typeface="Arial" panose="020B0604020202020204" pitchFamily="34" charset="0"/>
              <a:buChar char="•"/>
            </a:pPr>
            <a:r>
              <a:rPr lang="en-US"/>
              <a:t>Creativity (supports our ability to solution-find and adapt)</a:t>
            </a:r>
          </a:p>
          <a:p>
            <a:pPr marL="171450" indent="-171450">
              <a:buFont typeface="Arial" panose="020B0604020202020204" pitchFamily="34" charset="0"/>
              <a:buChar char="•"/>
            </a:pPr>
            <a:r>
              <a:rPr lang="en-US"/>
              <a:t>Choices (and a sense of shared control)</a:t>
            </a:r>
          </a:p>
          <a:p>
            <a:pPr marL="171450" indent="-171450">
              <a:buFont typeface="Arial" panose="020B0604020202020204" pitchFamily="34" charset="0"/>
              <a:buChar char="•"/>
            </a:pPr>
            <a:r>
              <a:rPr lang="en-US"/>
              <a:t>Contributing (welcoming diverse and numerous)</a:t>
            </a:r>
          </a:p>
          <a:p>
            <a:endParaRPr lang="en-US"/>
          </a:p>
        </p:txBody>
      </p:sp>
      <p:sp>
        <p:nvSpPr>
          <p:cNvPr id="4" name="Slide Number Placeholder 3"/>
          <p:cNvSpPr>
            <a:spLocks noGrp="1"/>
          </p:cNvSpPr>
          <p:nvPr>
            <p:ph type="sldNum" sz="quarter" idx="5"/>
          </p:nvPr>
        </p:nvSpPr>
        <p:spPr/>
        <p:txBody>
          <a:bodyPr/>
          <a:lstStyle/>
          <a:p>
            <a:fld id="{A597559E-C779-4200-BB98-DE62BE6B8912}" type="slidenum">
              <a:rPr lang="en-US" smtClean="0"/>
              <a:pPr/>
              <a:t>8</a:t>
            </a:fld>
            <a:endParaRPr lang="en-US"/>
          </a:p>
        </p:txBody>
      </p:sp>
    </p:spTree>
    <p:extLst>
      <p:ext uri="{BB962C8B-B14F-4D97-AF65-F5344CB8AC3E}">
        <p14:creationId xmlns:p14="http://schemas.microsoft.com/office/powerpoint/2010/main" val="2145936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Collaborative leaders and teams create conditions that support several key dimensions of well-being. These are:</a:t>
            </a:r>
          </a:p>
          <a:p>
            <a:endParaRPr lang="en-US"/>
          </a:p>
          <a:p>
            <a:pPr marL="171450" indent="-171450">
              <a:buFont typeface="Arial" panose="020B0604020202020204" pitchFamily="34" charset="0"/>
              <a:buChar char="•"/>
            </a:pPr>
            <a:r>
              <a:rPr lang="en-US"/>
              <a:t>Safety</a:t>
            </a:r>
          </a:p>
          <a:p>
            <a:pPr marL="171450" indent="-171450">
              <a:buFont typeface="Arial" panose="020B0604020202020204" pitchFamily="34" charset="0"/>
              <a:buChar char="•"/>
            </a:pPr>
            <a:r>
              <a:rPr lang="en-US"/>
              <a:t>The space and opportunity to take care of needs such as food, hydration and rest</a:t>
            </a:r>
          </a:p>
          <a:p>
            <a:pPr marL="171450" indent="-171450">
              <a:buFont typeface="Arial" panose="020B0604020202020204" pitchFamily="34" charset="0"/>
              <a:buChar char="•"/>
            </a:pPr>
            <a:r>
              <a:rPr lang="en-US"/>
              <a:t>Social well-being and the reduced stress that results from trusting relationships and social support</a:t>
            </a:r>
          </a:p>
          <a:p>
            <a:pPr marL="171450" indent="-171450">
              <a:buFont typeface="Arial" panose="020B0604020202020204" pitchFamily="34" charset="0"/>
              <a:buChar char="•"/>
            </a:pPr>
            <a:r>
              <a:rPr lang="en-US"/>
              <a:t>Professional life satisfaction  - through Work enjoyment, enhanced teamwork, and an enhanced sense of autonomy</a:t>
            </a:r>
          </a:p>
          <a:p>
            <a:pPr marL="171450" indent="-171450">
              <a:buFont typeface="Arial" panose="020B0604020202020204" pitchFamily="34" charset="0"/>
              <a:buChar char="•"/>
            </a:pPr>
            <a:r>
              <a:rPr lang="en-US"/>
              <a:t>The presence of opportunities for learning &amp; growth</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97559E-C779-4200-BB98-DE62BE6B89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4473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60" name="Picture 12" descr="PP_Title_C.jpg                                                 0033966FKarls G4                       C0DC18D5:"/>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2051" name="Rectangle 3"/>
          <p:cNvSpPr>
            <a:spLocks noGrp="1" noChangeArrowheads="1"/>
          </p:cNvSpPr>
          <p:nvPr>
            <p:ph type="ctrTitle"/>
          </p:nvPr>
        </p:nvSpPr>
        <p:spPr bwMode="white">
          <a:xfrm>
            <a:off x="809625" y="876300"/>
            <a:ext cx="7800975" cy="1143000"/>
          </a:xfrm>
        </p:spPr>
        <p:txBody>
          <a:bodyPr/>
          <a:lstStyle>
            <a:lvl1pPr>
              <a:defRPr>
                <a:solidFill>
                  <a:schemeClr val="bg1"/>
                </a:solidFill>
              </a:defRPr>
            </a:lvl1pPr>
          </a:lstStyle>
          <a:p>
            <a:r>
              <a:rPr lang="en-US"/>
              <a:t>Click to edit Master title style</a:t>
            </a:r>
          </a:p>
        </p:txBody>
      </p:sp>
      <p:sp>
        <p:nvSpPr>
          <p:cNvPr id="2052" name="Rectangle 4"/>
          <p:cNvSpPr>
            <a:spLocks noGrp="1" noChangeArrowheads="1"/>
          </p:cNvSpPr>
          <p:nvPr>
            <p:ph type="subTitle" idx="1"/>
          </p:nvPr>
        </p:nvSpPr>
        <p:spPr bwMode="white">
          <a:xfrm>
            <a:off x="809625" y="2057400"/>
            <a:ext cx="7800975" cy="914400"/>
          </a:xfrm>
        </p:spPr>
        <p:txBody>
          <a:bodyPr/>
          <a:lstStyle>
            <a:lvl1pPr marL="0" indent="0">
              <a:buFontTx/>
              <a:buNone/>
              <a:defRPr sz="2400">
                <a:solidFill>
                  <a:schemeClr val="bg1"/>
                </a:solidFill>
              </a:defRPr>
            </a:lvl1pPr>
          </a:lstStyle>
          <a:p>
            <a:r>
              <a:rPr lang="en-US"/>
              <a:t>Click to edit Master subtitle style</a:t>
            </a:r>
          </a:p>
        </p:txBody>
      </p:sp>
      <p:sp>
        <p:nvSpPr>
          <p:cNvPr id="2053" name="Rectangle 5"/>
          <p:cNvSpPr>
            <a:spLocks noGrp="1" noChangeArrowheads="1"/>
          </p:cNvSpPr>
          <p:nvPr>
            <p:ph type="dt" sz="half" idx="2"/>
          </p:nvPr>
        </p:nvSpPr>
        <p:spPr bwMode="auto">
          <a:xfrm>
            <a:off x="819150" y="6400800"/>
            <a:ext cx="1905000" cy="304800"/>
          </a:xfrm>
        </p:spPr>
        <p:txBody>
          <a:bodyPr/>
          <a:lstStyle>
            <a:lvl1pPr>
              <a:defRPr>
                <a:solidFill>
                  <a:srgbClr val="002C77"/>
                </a:solidFill>
              </a:defRPr>
            </a:lvl1pPr>
          </a:lstStyle>
          <a:p>
            <a:fld id="{380424FD-C985-40A4-8C97-EC1F4A5DFBDC}" type="datetimeFigureOut">
              <a:rPr lang="en-US" smtClean="0"/>
              <a:pPr/>
              <a:t>5/5/2022</a:t>
            </a:fld>
            <a:endParaRPr lang="en-US"/>
          </a:p>
        </p:txBody>
      </p:sp>
      <p:sp>
        <p:nvSpPr>
          <p:cNvPr id="2054" name="Rectangle 6"/>
          <p:cNvSpPr>
            <a:spLocks noGrp="1" noChangeArrowheads="1"/>
          </p:cNvSpPr>
          <p:nvPr>
            <p:ph type="ftr" sz="quarter" idx="3"/>
          </p:nvPr>
        </p:nvSpPr>
        <p:spPr bwMode="white">
          <a:xfrm>
            <a:off x="3124200" y="6400800"/>
            <a:ext cx="2895600" cy="304800"/>
          </a:xfrm>
        </p:spPr>
        <p:txBody>
          <a:bodyPr/>
          <a:lstStyle>
            <a:lvl1pPr>
              <a:defRPr>
                <a:solidFill>
                  <a:srgbClr val="002C77"/>
                </a:solidFill>
              </a:defRPr>
            </a:lvl1pPr>
          </a:lstStyle>
          <a:p>
            <a:endParaRPr lang="en-US"/>
          </a:p>
        </p:txBody>
      </p:sp>
      <p:sp>
        <p:nvSpPr>
          <p:cNvPr id="2055" name="Rectangle 7"/>
          <p:cNvSpPr>
            <a:spLocks noGrp="1" noChangeArrowheads="1"/>
          </p:cNvSpPr>
          <p:nvPr>
            <p:ph type="sldNum" sz="quarter" idx="4"/>
          </p:nvPr>
        </p:nvSpPr>
        <p:spPr bwMode="white">
          <a:xfrm>
            <a:off x="6705600" y="6400800"/>
            <a:ext cx="1905000" cy="304800"/>
          </a:xfrm>
        </p:spPr>
        <p:txBody>
          <a:bodyPr/>
          <a:lstStyle>
            <a:lvl1pPr>
              <a:defRPr>
                <a:solidFill>
                  <a:srgbClr val="002C77"/>
                </a:solidFill>
              </a:defRPr>
            </a:lvl1pPr>
          </a:lstStyle>
          <a:p>
            <a:fld id="{AD775D9B-8CAC-447F-A66F-86C0E76ADA55}" type="slidenum">
              <a:rPr lang="en-US" smtClean="0"/>
              <a:pPr/>
              <a:t>‹#›</a:t>
            </a:fld>
            <a:endParaRPr lang="en-US"/>
          </a:p>
        </p:txBody>
      </p:sp>
    </p:spTree>
  </p:cSld>
  <p:clrMapOvr>
    <a:masterClrMapping/>
  </p:clrMapOvr>
  <p:transition spd="slow">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80424FD-C985-40A4-8C97-EC1F4A5DFBDC}" type="datetimeFigureOut">
              <a:rPr lang="en-US" smtClean="0"/>
              <a:pPr/>
              <a:t>5/5/2022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775D9B-8CAC-447F-A66F-86C0E76ADA55}" type="slidenum">
              <a:rPr lang="en-US" smtClean="0"/>
              <a:pPr/>
              <a:t>‹#›</a:t>
            </a:fld>
            <a:endParaRPr lang="en-US"/>
          </a:p>
        </p:txBody>
      </p:sp>
    </p:spTree>
  </p:cSld>
  <p:clrMapOvr>
    <a:masterClrMapping/>
  </p:clrMapOvr>
  <p:transition spd="slow">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90525"/>
            <a:ext cx="1943100" cy="57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9625" y="390525"/>
            <a:ext cx="5676900" cy="5705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80424FD-C985-40A4-8C97-EC1F4A5DFBDC}" type="datetimeFigureOut">
              <a:rPr lang="en-US" smtClean="0"/>
              <a:pPr/>
              <a:t>5/5/2022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775D9B-8CAC-447F-A66F-86C0E76ADA55}" type="slidenum">
              <a:rPr lang="en-US" smtClean="0"/>
              <a:pPr/>
              <a:t>‹#›</a:t>
            </a:fld>
            <a:endParaRPr lang="en-US"/>
          </a:p>
        </p:txBody>
      </p:sp>
    </p:spTree>
  </p:cSld>
  <p:clrMapOvr>
    <a:masterClrMapping/>
  </p:clrMapOvr>
  <p:transition spd="slow">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PP_Title_B.jpg                                                 0033966FKarls G4                       C0DC18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bwMode="white">
          <a:xfrm>
            <a:off x="809625" y="3429000"/>
            <a:ext cx="7800975" cy="1143000"/>
          </a:xfrm>
        </p:spPr>
        <p:txBody>
          <a:bodyPr/>
          <a:lstStyle>
            <a:lvl1pPr>
              <a:defRPr>
                <a:solidFill>
                  <a:schemeClr val="bg1"/>
                </a:solidFill>
              </a:defRPr>
            </a:lvl1pPr>
          </a:lstStyle>
          <a:p>
            <a:r>
              <a:rPr lang="en-US"/>
              <a:t>Click to edit Master title style</a:t>
            </a:r>
          </a:p>
        </p:txBody>
      </p:sp>
      <p:sp>
        <p:nvSpPr>
          <p:cNvPr id="2052" name="Rectangle 4"/>
          <p:cNvSpPr>
            <a:spLocks noGrp="1" noChangeArrowheads="1"/>
          </p:cNvSpPr>
          <p:nvPr>
            <p:ph type="subTitle" idx="1"/>
          </p:nvPr>
        </p:nvSpPr>
        <p:spPr bwMode="white">
          <a:xfrm>
            <a:off x="809625" y="4610100"/>
            <a:ext cx="7800975" cy="914400"/>
          </a:xfrm>
        </p:spPr>
        <p:txBody>
          <a:bodyPr/>
          <a:lstStyle>
            <a:lvl1pPr marL="0" indent="0">
              <a:buFontTx/>
              <a:buNone/>
              <a:defRPr sz="2400">
                <a:solidFill>
                  <a:schemeClr val="bg1"/>
                </a:solidFill>
              </a:defRPr>
            </a:lvl1pPr>
          </a:lstStyle>
          <a:p>
            <a:r>
              <a:rPr lang="en-US"/>
              <a:t>Click to edit Master subtitle style</a:t>
            </a:r>
          </a:p>
        </p:txBody>
      </p:sp>
      <p:sp>
        <p:nvSpPr>
          <p:cNvPr id="5" name="Rectangle 5"/>
          <p:cNvSpPr>
            <a:spLocks noGrp="1" noChangeArrowheads="1"/>
          </p:cNvSpPr>
          <p:nvPr>
            <p:ph type="dt" sz="half" idx="10"/>
          </p:nvPr>
        </p:nvSpPr>
        <p:spPr bwMode="white">
          <a:xfrm>
            <a:off x="819150" y="6477000"/>
            <a:ext cx="1905000" cy="381000"/>
          </a:xfrm>
        </p:spPr>
        <p:txBody>
          <a:bodyPr/>
          <a:lstStyle>
            <a:lvl1pPr>
              <a:defRPr>
                <a:solidFill>
                  <a:schemeClr val="bg1"/>
                </a:solidFill>
              </a:defRPr>
            </a:lvl1pPr>
          </a:lstStyle>
          <a:p>
            <a:fld id="{B68C24F1-45D9-44CE-BA81-9E637236724E}" type="datetime1">
              <a:rPr lang="en-US" altLang="en-US" smtClean="0"/>
              <a:t>5/5/2022</a:t>
            </a:fld>
            <a:endParaRPr lang="en-US" altLang="en-US">
              <a:latin typeface="Times" panose="02020603050405020304" pitchFamily="18" charset="0"/>
            </a:endParaRPr>
          </a:p>
        </p:txBody>
      </p:sp>
      <p:sp>
        <p:nvSpPr>
          <p:cNvPr id="6" name="Rectangle 6"/>
          <p:cNvSpPr>
            <a:spLocks noGrp="1" noChangeArrowheads="1"/>
          </p:cNvSpPr>
          <p:nvPr>
            <p:ph type="ftr" sz="quarter" idx="11"/>
          </p:nvPr>
        </p:nvSpPr>
        <p:spPr bwMode="white">
          <a:xfrm>
            <a:off x="3124200" y="6477000"/>
            <a:ext cx="2895600" cy="381000"/>
          </a:xfrm>
        </p:spPr>
        <p:txBody>
          <a:bodyPr/>
          <a:lstStyle>
            <a:lvl1pPr>
              <a:defRPr>
                <a:solidFill>
                  <a:schemeClr val="bg1"/>
                </a:solidFill>
              </a:defRPr>
            </a:lvl1pPr>
          </a:lstStyle>
          <a:p>
            <a:endParaRPr lang="en-US" altLang="en-US"/>
          </a:p>
        </p:txBody>
      </p:sp>
      <p:sp>
        <p:nvSpPr>
          <p:cNvPr id="7" name="Rectangle 7"/>
          <p:cNvSpPr>
            <a:spLocks noGrp="1" noChangeArrowheads="1"/>
          </p:cNvSpPr>
          <p:nvPr>
            <p:ph type="sldNum" sz="quarter" idx="12"/>
          </p:nvPr>
        </p:nvSpPr>
        <p:spPr bwMode="white">
          <a:xfrm>
            <a:off x="6705600" y="6477000"/>
            <a:ext cx="1905000" cy="381000"/>
          </a:xfrm>
        </p:spPr>
        <p:txBody>
          <a:bodyPr/>
          <a:lstStyle>
            <a:lvl1pPr>
              <a:defRPr>
                <a:solidFill>
                  <a:schemeClr val="bg1"/>
                </a:solidFill>
              </a:defRPr>
            </a:lvl1pPr>
          </a:lstStyle>
          <a:p>
            <a:fld id="{D59E066B-93B4-453D-9F7A-4B3E9D99CAF7}" type="slidenum">
              <a:rPr lang="en-US" altLang="en-US"/>
              <a:pPr/>
              <a:t>‹#›</a:t>
            </a:fld>
            <a:endParaRPr lang="en-US" altLang="en-US"/>
          </a:p>
        </p:txBody>
      </p:sp>
    </p:spTree>
    <p:extLst>
      <p:ext uri="{BB962C8B-B14F-4D97-AF65-F5344CB8AC3E}">
        <p14:creationId xmlns:p14="http://schemas.microsoft.com/office/powerpoint/2010/main" val="3864522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8E7F541-CB46-48E7-8585-4B2C659274AA}" type="datetime1">
              <a:rPr lang="en-US" altLang="en-US" smtClean="0"/>
              <a:t>5/5/2022</a:t>
            </a:fld>
            <a:endParaRPr lang="en-US" altLang="en-US">
              <a:latin typeface="Times"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41AF85D-8F4E-4BD4-B0D1-F192B448B6F3}"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1038969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20A7C2F9-E553-4993-889A-7D9D0F4B8F4B}" type="datetime1">
              <a:rPr lang="en-US" altLang="en-US" smtClean="0"/>
              <a:t>5/5/2022</a:t>
            </a:fld>
            <a:endParaRPr lang="en-US" altLang="en-US">
              <a:latin typeface="Times"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32E9980-6625-44E8-BA7A-37D98286D6F5}"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1365733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9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72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C0BAED5E-FA08-4093-B6DF-EE44877F03A5}" type="datetime1">
              <a:rPr lang="en-US" altLang="en-US" smtClean="0"/>
              <a:t>5/5/2022</a:t>
            </a:fld>
            <a:endParaRPr lang="en-US" altLang="en-US">
              <a:latin typeface="Times" panose="02020603050405020304" pitchFamily="18" charset="0"/>
            </a:endParaRP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631121E-0581-4560-8F28-F90DED9F06F4}"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2337245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85AD771E-3560-4F8A-83DB-E4859D8633DD}" type="datetime1">
              <a:rPr lang="en-US" altLang="en-US" smtClean="0"/>
              <a:t>5/5/2022</a:t>
            </a:fld>
            <a:endParaRPr lang="en-US" altLang="en-US">
              <a:latin typeface="Times" panose="02020603050405020304" pitchFamily="18" charset="0"/>
            </a:endParaRPr>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045D46B-5E7C-43A1-84D3-CFC82090F0AF}"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3338011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09F1EBF0-6553-412A-A010-1DD84F28E8C4}" type="datetime1">
              <a:rPr lang="en-US" altLang="en-US" smtClean="0"/>
              <a:t>5/5/2022</a:t>
            </a:fld>
            <a:endParaRPr lang="en-US" altLang="en-US">
              <a:latin typeface="Times" panose="02020603050405020304" pitchFamily="18" charset="0"/>
            </a:endParaRPr>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FDB7CED-DD59-4127-ADA4-8145B5619524}"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3639091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3A9BAC9-21EE-47AA-8D6E-50CF2824B21C}" type="datetime1">
              <a:rPr lang="en-US" altLang="en-US" smtClean="0"/>
              <a:t>5/5/2022</a:t>
            </a:fld>
            <a:endParaRPr lang="en-US" altLang="en-US">
              <a:latin typeface="Times" panose="02020603050405020304" pitchFamily="18" charset="0"/>
            </a:endParaRPr>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85658B6-438A-4EB9-BF96-79FB5EAC267C}"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719084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CD00341A-43AF-4A62-A74B-4EFA68E4913F}" type="datetime1">
              <a:rPr lang="en-US" altLang="en-US" smtClean="0"/>
              <a:t>5/5/2022</a:t>
            </a:fld>
            <a:endParaRPr lang="en-US" altLang="en-US">
              <a:latin typeface="Times" panose="02020603050405020304" pitchFamily="18" charset="0"/>
            </a:endParaRP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4B41770-CF7E-44E8-BE71-2246425C512B}"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218209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90525"/>
            <a:ext cx="7972425" cy="1143000"/>
          </a:xfrm>
        </p:spPr>
        <p:txBody>
          <a:bodyPr anchor="b"/>
          <a:lstStyle/>
          <a:p>
            <a:r>
              <a:rPr lang="en-US"/>
              <a:t>Click to edit Master title style</a:t>
            </a:r>
          </a:p>
        </p:txBody>
      </p:sp>
      <p:sp>
        <p:nvSpPr>
          <p:cNvPr id="3" name="Content Placeholder 2"/>
          <p:cNvSpPr>
            <a:spLocks noGrp="1"/>
          </p:cNvSpPr>
          <p:nvPr>
            <p:ph idx="1" hasCustomPrompt="1"/>
          </p:nvPr>
        </p:nvSpPr>
        <p:spPr>
          <a:xfrm>
            <a:off x="609599" y="1981200"/>
            <a:ext cx="7972425" cy="4114800"/>
          </a:xfrm>
        </p:spPr>
        <p:txBody>
          <a:bodyPr>
            <a:normAutofit/>
          </a:bodyPr>
          <a:lstStyle>
            <a:lvl3pPr marL="1143000" indent="-228600">
              <a:buFont typeface="Courier New" panose="02070309020205020404" pitchFamily="49" charset="0"/>
              <a:buChar char="o"/>
              <a:defRPr/>
            </a:lvl3pPr>
            <a:lvl4pPr marL="1600200" indent="-228600">
              <a:buFont typeface="Wingdings" panose="05000000000000000000"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80424FD-C985-40A4-8C97-EC1F4A5DFBDC}" type="datetimeFigureOut">
              <a:rPr lang="en-US" smtClean="0"/>
              <a:pPr/>
              <a:t>5/5/2022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775D9B-8CAC-447F-A66F-86C0E76ADA55}" type="slidenum">
              <a:rPr lang="en-US" smtClean="0"/>
              <a:pPr/>
              <a:t>‹#›</a:t>
            </a:fld>
            <a:endParaRPr lang="en-US"/>
          </a:p>
        </p:txBody>
      </p:sp>
    </p:spTree>
  </p:cSld>
  <p:clrMapOvr>
    <a:masterClrMapping/>
  </p:clrMapOvr>
  <p:transition spd="slow">
    <p:pull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DD70898E-227E-479C-AFD1-FA63FAFF5E65}" type="datetime1">
              <a:rPr lang="en-US" altLang="en-US" smtClean="0"/>
              <a:t>5/5/2022</a:t>
            </a:fld>
            <a:endParaRPr lang="en-US" altLang="en-US">
              <a:latin typeface="Times" panose="02020603050405020304" pitchFamily="18" charset="0"/>
            </a:endParaRP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327A3BA-9F1F-43A1-9B7F-6488B21853AC}"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3635291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2764B30-DC86-4E87-913D-5890D6FEA93E}" type="datetime1">
              <a:rPr lang="en-US" altLang="en-US" smtClean="0"/>
              <a:t>5/5/2022</a:t>
            </a:fld>
            <a:endParaRPr lang="en-US" altLang="en-US">
              <a:latin typeface="Times"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DAFA950-9A8F-4B06-9B35-553DB4018B82}"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4205849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90525"/>
            <a:ext cx="1943100" cy="57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9625" y="390525"/>
            <a:ext cx="5676900" cy="5705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BBB76E1-B1AF-497B-9DA0-73C1BAD47403}" type="datetime1">
              <a:rPr lang="en-US" altLang="en-US" smtClean="0"/>
              <a:t>5/5/2022</a:t>
            </a:fld>
            <a:endParaRPr lang="en-US" altLang="en-US">
              <a:latin typeface="Times"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84F286E-FFA4-4051-96B8-06A71DB592C4}"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891434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380424FD-C985-40A4-8C97-EC1F4A5DFBDC}" type="datetimeFigureOut">
              <a:rPr lang="en-US" smtClean="0"/>
              <a:pPr/>
              <a:t>5/5/2022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775D9B-8CAC-447F-A66F-86C0E76ADA55}" type="slidenum">
              <a:rPr lang="en-US" smtClean="0"/>
              <a:pPr/>
              <a:t>‹#›</a:t>
            </a:fld>
            <a:endParaRPr lang="en-US"/>
          </a:p>
        </p:txBody>
      </p:sp>
    </p:spTree>
  </p:cSld>
  <p:clrMapOvr>
    <a:masterClrMapping/>
  </p:clrMapOvr>
  <p:transition spd="slow">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9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72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380424FD-C985-40A4-8C97-EC1F4A5DFBDC}" type="datetimeFigureOut">
              <a:rPr lang="en-US" smtClean="0"/>
              <a:pPr/>
              <a:t>5/5/2022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D775D9B-8CAC-447F-A66F-86C0E76ADA55}" type="slidenum">
              <a:rPr lang="en-US" smtClean="0"/>
              <a:pPr/>
              <a:t>‹#›</a:t>
            </a:fld>
            <a:endParaRPr lang="en-US"/>
          </a:p>
        </p:txBody>
      </p:sp>
    </p:spTree>
  </p:cSld>
  <p:clrMapOvr>
    <a:masterClrMapping/>
  </p:clrMapOvr>
  <p:transition spd="slow">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380424FD-C985-40A4-8C97-EC1F4A5DFBDC}" type="datetimeFigureOut">
              <a:rPr lang="en-US" smtClean="0"/>
              <a:pPr/>
              <a:t>5/5/2022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D775D9B-8CAC-447F-A66F-86C0E76ADA55}" type="slidenum">
              <a:rPr lang="en-US" smtClean="0"/>
              <a:pPr/>
              <a:t>‹#›</a:t>
            </a:fld>
            <a:endParaRPr lang="en-US"/>
          </a:p>
        </p:txBody>
      </p:sp>
    </p:spTree>
  </p:cSld>
  <p:clrMapOvr>
    <a:masterClrMapping/>
  </p:clrMapOvr>
  <p:transition spd="slow">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380424FD-C985-40A4-8C97-EC1F4A5DFBDC}" type="datetimeFigureOut">
              <a:rPr lang="en-US" smtClean="0"/>
              <a:pPr/>
              <a:t>5/5/2022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D775D9B-8CAC-447F-A66F-86C0E76ADA55}" type="slidenum">
              <a:rPr lang="en-US" smtClean="0"/>
              <a:pPr/>
              <a:t>‹#›</a:t>
            </a:fld>
            <a:endParaRPr lang="en-US"/>
          </a:p>
        </p:txBody>
      </p:sp>
    </p:spTree>
  </p:cSld>
  <p:clrMapOvr>
    <a:masterClrMapping/>
  </p:clrMapOvr>
  <p:transition spd="slow">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80424FD-C985-40A4-8C97-EC1F4A5DFBDC}" type="datetimeFigureOut">
              <a:rPr lang="en-US" smtClean="0"/>
              <a:pPr/>
              <a:t>5/5/2022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D775D9B-8CAC-447F-A66F-86C0E76ADA55}" type="slidenum">
              <a:rPr lang="en-US" smtClean="0"/>
              <a:pPr/>
              <a:t>‹#›</a:t>
            </a:fld>
            <a:endParaRPr lang="en-US"/>
          </a:p>
        </p:txBody>
      </p:sp>
    </p:spTree>
  </p:cSld>
  <p:clrMapOvr>
    <a:masterClrMapping/>
  </p:clrMapOvr>
  <p:transition spd="slow">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80424FD-C985-40A4-8C97-EC1F4A5DFBDC}" type="datetimeFigureOut">
              <a:rPr lang="en-US" smtClean="0"/>
              <a:pPr/>
              <a:t>5/5/2022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D775D9B-8CAC-447F-A66F-86C0E76ADA55}" type="slidenum">
              <a:rPr lang="en-US" smtClean="0"/>
              <a:pPr/>
              <a:t>‹#›</a:t>
            </a:fld>
            <a:endParaRPr lang="en-US"/>
          </a:p>
        </p:txBody>
      </p:sp>
    </p:spTree>
  </p:cSld>
  <p:clrMapOvr>
    <a:masterClrMapping/>
  </p:clrMapOvr>
  <p:transition spd="slow">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80424FD-C985-40A4-8C97-EC1F4A5DFBDC}" type="datetimeFigureOut">
              <a:rPr lang="en-US" smtClean="0"/>
              <a:pPr/>
              <a:t>5/5/2022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D775D9B-8CAC-447F-A66F-86C0E76ADA55}" type="slidenum">
              <a:rPr lang="en-US" smtClean="0"/>
              <a:pPr/>
              <a:t>‹#›</a:t>
            </a:fld>
            <a:endParaRPr lang="en-US"/>
          </a:p>
        </p:txBody>
      </p:sp>
    </p:spTree>
  </p:cSld>
  <p:clrMapOvr>
    <a:masterClrMapping/>
  </p:clrMapOvr>
  <p:transition spd="slow">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PP_Second_C.jpg                                                0033966FKarls G4                       C0DC18D5:"/>
          <p:cNvPicPr>
            <a:picLocks noChangeAspect="1" noChangeArrowheads="1"/>
          </p:cNvPicPr>
          <p:nvPr/>
        </p:nvPicPr>
        <p:blipFill>
          <a:blip r:embed="rId13" cstate="print"/>
          <a:srcRect/>
          <a:stretch>
            <a:fillRect/>
          </a:stretch>
        </p:blipFill>
        <p:spPr bwMode="auto">
          <a:xfrm>
            <a:off x="0" y="0"/>
            <a:ext cx="9145588" cy="6859588"/>
          </a:xfrm>
          <a:prstGeom prst="rect">
            <a:avLst/>
          </a:prstGeom>
          <a:noFill/>
        </p:spPr>
      </p:pic>
      <p:sp>
        <p:nvSpPr>
          <p:cNvPr id="1026" name="Rectangle 2"/>
          <p:cNvSpPr>
            <a:spLocks noGrp="1" noChangeArrowheads="1"/>
          </p:cNvSpPr>
          <p:nvPr>
            <p:ph type="title"/>
          </p:nvPr>
        </p:nvSpPr>
        <p:spPr bwMode="black">
          <a:xfrm>
            <a:off x="809625" y="390525"/>
            <a:ext cx="77724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black">
          <a:xfrm>
            <a:off x="809625"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black">
          <a:xfrm>
            <a:off x="809625"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254B8E"/>
                </a:solidFill>
                <a:latin typeface="+mn-lt"/>
              </a:defRPr>
            </a:lvl1pPr>
          </a:lstStyle>
          <a:p>
            <a:fld id="{380424FD-C985-40A4-8C97-EC1F4A5DFBDC}" type="datetimeFigureOut">
              <a:rPr lang="en-US" smtClean="0"/>
              <a:pPr/>
              <a:t>5/5/2022</a:t>
            </a:fld>
            <a:endParaRPr lang="en-US"/>
          </a:p>
        </p:txBody>
      </p:sp>
      <p:sp>
        <p:nvSpPr>
          <p:cNvPr id="1029" name="Rectangle 5"/>
          <p:cNvSpPr>
            <a:spLocks noGrp="1" noChangeArrowheads="1"/>
          </p:cNvSpPr>
          <p:nvPr>
            <p:ph type="ftr" sz="quarter" idx="3"/>
          </p:nvPr>
        </p:nvSpPr>
        <p:spPr bwMode="black">
          <a:xfrm>
            <a:off x="2895600" y="63246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254B8E"/>
                </a:solidFill>
                <a:latin typeface="+mn-lt"/>
              </a:defRPr>
            </a:lvl1pPr>
          </a:lstStyle>
          <a:p>
            <a:endParaRPr lang="en-US"/>
          </a:p>
        </p:txBody>
      </p:sp>
      <p:sp>
        <p:nvSpPr>
          <p:cNvPr id="1030" name="Rectangle 6"/>
          <p:cNvSpPr>
            <a:spLocks noGrp="1" noChangeArrowheads="1"/>
          </p:cNvSpPr>
          <p:nvPr>
            <p:ph type="sldNum" sz="quarter" idx="4"/>
          </p:nvPr>
        </p:nvSpPr>
        <p:spPr bwMode="black">
          <a:xfrm>
            <a:off x="6172200" y="6324600"/>
            <a:ext cx="1066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254B8E"/>
                </a:solidFill>
                <a:latin typeface="+mn-lt"/>
              </a:defRPr>
            </a:lvl1pPr>
          </a:lstStyle>
          <a:p>
            <a:fld id="{AD775D9B-8CAC-447F-A66F-86C0E76ADA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spd="slow">
    <p:pull dir="r"/>
  </p:transition>
  <p:txStyles>
    <p:titleStyle>
      <a:lvl1pPr algn="l" rtl="0" eaLnBrk="1" fontAlgn="base" hangingPunct="1">
        <a:spcBef>
          <a:spcPct val="0"/>
        </a:spcBef>
        <a:spcAft>
          <a:spcPct val="0"/>
        </a:spcAft>
        <a:defRPr sz="3600" b="1">
          <a:solidFill>
            <a:srgbClr val="254B8E"/>
          </a:solidFill>
          <a:latin typeface="+mj-lt"/>
          <a:ea typeface="+mj-ea"/>
          <a:cs typeface="+mj-cs"/>
        </a:defRPr>
      </a:lvl1pPr>
      <a:lvl2pPr algn="l" rtl="0" eaLnBrk="1" fontAlgn="base" hangingPunct="1">
        <a:spcBef>
          <a:spcPct val="0"/>
        </a:spcBef>
        <a:spcAft>
          <a:spcPct val="0"/>
        </a:spcAft>
        <a:defRPr sz="3600" b="1">
          <a:solidFill>
            <a:srgbClr val="254B8E"/>
          </a:solidFill>
          <a:latin typeface="Arial" charset="0"/>
        </a:defRPr>
      </a:lvl2pPr>
      <a:lvl3pPr algn="l" rtl="0" eaLnBrk="1" fontAlgn="base" hangingPunct="1">
        <a:spcBef>
          <a:spcPct val="0"/>
        </a:spcBef>
        <a:spcAft>
          <a:spcPct val="0"/>
        </a:spcAft>
        <a:defRPr sz="3600" b="1">
          <a:solidFill>
            <a:srgbClr val="254B8E"/>
          </a:solidFill>
          <a:latin typeface="Arial" charset="0"/>
        </a:defRPr>
      </a:lvl3pPr>
      <a:lvl4pPr algn="l" rtl="0" eaLnBrk="1" fontAlgn="base" hangingPunct="1">
        <a:spcBef>
          <a:spcPct val="0"/>
        </a:spcBef>
        <a:spcAft>
          <a:spcPct val="0"/>
        </a:spcAft>
        <a:defRPr sz="3600" b="1">
          <a:solidFill>
            <a:srgbClr val="254B8E"/>
          </a:solidFill>
          <a:latin typeface="Arial" charset="0"/>
        </a:defRPr>
      </a:lvl4pPr>
      <a:lvl5pPr algn="l" rtl="0" eaLnBrk="1" fontAlgn="base" hangingPunct="1">
        <a:spcBef>
          <a:spcPct val="0"/>
        </a:spcBef>
        <a:spcAft>
          <a:spcPct val="0"/>
        </a:spcAft>
        <a:defRPr sz="3600" b="1">
          <a:solidFill>
            <a:srgbClr val="254B8E"/>
          </a:solidFill>
          <a:latin typeface="Arial" charset="0"/>
        </a:defRPr>
      </a:lvl5pPr>
      <a:lvl6pPr marL="457200" algn="l" rtl="0" eaLnBrk="1" fontAlgn="base" hangingPunct="1">
        <a:spcBef>
          <a:spcPct val="0"/>
        </a:spcBef>
        <a:spcAft>
          <a:spcPct val="0"/>
        </a:spcAft>
        <a:defRPr sz="3600" b="1">
          <a:solidFill>
            <a:srgbClr val="254B8E"/>
          </a:solidFill>
          <a:latin typeface="Arial" charset="0"/>
        </a:defRPr>
      </a:lvl6pPr>
      <a:lvl7pPr marL="914400" algn="l" rtl="0" eaLnBrk="1" fontAlgn="base" hangingPunct="1">
        <a:spcBef>
          <a:spcPct val="0"/>
        </a:spcBef>
        <a:spcAft>
          <a:spcPct val="0"/>
        </a:spcAft>
        <a:defRPr sz="3600" b="1">
          <a:solidFill>
            <a:srgbClr val="254B8E"/>
          </a:solidFill>
          <a:latin typeface="Arial" charset="0"/>
        </a:defRPr>
      </a:lvl7pPr>
      <a:lvl8pPr marL="1371600" algn="l" rtl="0" eaLnBrk="1" fontAlgn="base" hangingPunct="1">
        <a:spcBef>
          <a:spcPct val="0"/>
        </a:spcBef>
        <a:spcAft>
          <a:spcPct val="0"/>
        </a:spcAft>
        <a:defRPr sz="3600" b="1">
          <a:solidFill>
            <a:srgbClr val="254B8E"/>
          </a:solidFill>
          <a:latin typeface="Arial" charset="0"/>
        </a:defRPr>
      </a:lvl8pPr>
      <a:lvl9pPr marL="1828800" algn="l" rtl="0" eaLnBrk="1" fontAlgn="base" hangingPunct="1">
        <a:spcBef>
          <a:spcPct val="0"/>
        </a:spcBef>
        <a:spcAft>
          <a:spcPct val="0"/>
        </a:spcAft>
        <a:defRPr sz="3600" b="1">
          <a:solidFill>
            <a:srgbClr val="254B8E"/>
          </a:solidFill>
          <a:latin typeface="Arial" charset="0"/>
        </a:defRPr>
      </a:lvl9pPr>
    </p:titleStyle>
    <p:bodyStyle>
      <a:lvl1pPr marL="342900" indent="-342900" algn="l" rtl="0" eaLnBrk="1" fontAlgn="base" hangingPunct="1">
        <a:spcBef>
          <a:spcPct val="20000"/>
        </a:spcBef>
        <a:spcAft>
          <a:spcPct val="0"/>
        </a:spcAft>
        <a:buChar char="•"/>
        <a:defRPr sz="3200">
          <a:solidFill>
            <a:srgbClr val="254B8E"/>
          </a:solidFill>
          <a:latin typeface="+mn-lt"/>
          <a:ea typeface="+mn-ea"/>
          <a:cs typeface="+mn-cs"/>
        </a:defRPr>
      </a:lvl1pPr>
      <a:lvl2pPr marL="742950" indent="-285750" algn="l" rtl="0" eaLnBrk="1" fontAlgn="base" hangingPunct="1">
        <a:spcBef>
          <a:spcPct val="20000"/>
        </a:spcBef>
        <a:spcAft>
          <a:spcPct val="0"/>
        </a:spcAft>
        <a:buChar char="–"/>
        <a:defRPr sz="2800">
          <a:solidFill>
            <a:srgbClr val="254B8E"/>
          </a:solidFill>
          <a:latin typeface="+mn-lt"/>
        </a:defRPr>
      </a:lvl2pPr>
      <a:lvl3pPr marL="1143000" indent="-228600" algn="l" rtl="0" eaLnBrk="1" fontAlgn="base" hangingPunct="1">
        <a:spcBef>
          <a:spcPct val="20000"/>
        </a:spcBef>
        <a:spcAft>
          <a:spcPct val="0"/>
        </a:spcAft>
        <a:buChar char="•"/>
        <a:defRPr sz="2400">
          <a:solidFill>
            <a:srgbClr val="254B8E"/>
          </a:solidFill>
          <a:latin typeface="+mn-lt"/>
        </a:defRPr>
      </a:lvl3pPr>
      <a:lvl4pPr marL="1600200" indent="-228600" algn="l" rtl="0" eaLnBrk="1" fontAlgn="base" hangingPunct="1">
        <a:spcBef>
          <a:spcPct val="20000"/>
        </a:spcBef>
        <a:spcAft>
          <a:spcPct val="0"/>
        </a:spcAft>
        <a:buChar char="–"/>
        <a:defRPr sz="2000">
          <a:solidFill>
            <a:srgbClr val="254B8E"/>
          </a:solidFill>
          <a:latin typeface="+mn-lt"/>
        </a:defRPr>
      </a:lvl4pPr>
      <a:lvl5pPr marL="2057400" indent="-228600" algn="l" rtl="0" eaLnBrk="1" fontAlgn="base" hangingPunct="1">
        <a:spcBef>
          <a:spcPct val="20000"/>
        </a:spcBef>
        <a:spcAft>
          <a:spcPct val="0"/>
        </a:spcAft>
        <a:buChar char="»"/>
        <a:defRPr sz="2000">
          <a:solidFill>
            <a:srgbClr val="254B8E"/>
          </a:solidFill>
          <a:latin typeface="+mn-lt"/>
        </a:defRPr>
      </a:lvl5pPr>
      <a:lvl6pPr marL="2514600" indent="-228600" algn="l" rtl="0" eaLnBrk="1" fontAlgn="base" hangingPunct="1">
        <a:spcBef>
          <a:spcPct val="20000"/>
        </a:spcBef>
        <a:spcAft>
          <a:spcPct val="0"/>
        </a:spcAft>
        <a:buChar char="»"/>
        <a:defRPr sz="2000">
          <a:solidFill>
            <a:srgbClr val="254B8E"/>
          </a:solidFill>
          <a:latin typeface="+mn-lt"/>
        </a:defRPr>
      </a:lvl6pPr>
      <a:lvl7pPr marL="2971800" indent="-228600" algn="l" rtl="0" eaLnBrk="1" fontAlgn="base" hangingPunct="1">
        <a:spcBef>
          <a:spcPct val="20000"/>
        </a:spcBef>
        <a:spcAft>
          <a:spcPct val="0"/>
        </a:spcAft>
        <a:buChar char="»"/>
        <a:defRPr sz="2000">
          <a:solidFill>
            <a:srgbClr val="254B8E"/>
          </a:solidFill>
          <a:latin typeface="+mn-lt"/>
        </a:defRPr>
      </a:lvl7pPr>
      <a:lvl8pPr marL="3429000" indent="-228600" algn="l" rtl="0" eaLnBrk="1" fontAlgn="base" hangingPunct="1">
        <a:spcBef>
          <a:spcPct val="20000"/>
        </a:spcBef>
        <a:spcAft>
          <a:spcPct val="0"/>
        </a:spcAft>
        <a:buChar char="»"/>
        <a:defRPr sz="2000">
          <a:solidFill>
            <a:srgbClr val="254B8E"/>
          </a:solidFill>
          <a:latin typeface="+mn-lt"/>
        </a:defRPr>
      </a:lvl8pPr>
      <a:lvl9pPr marL="3886200" indent="-228600" algn="l" rtl="0" eaLnBrk="1" fontAlgn="base" hangingPunct="1">
        <a:spcBef>
          <a:spcPct val="20000"/>
        </a:spcBef>
        <a:spcAft>
          <a:spcPct val="0"/>
        </a:spcAft>
        <a:buChar char="»"/>
        <a:defRPr sz="2000">
          <a:solidFill>
            <a:srgbClr val="254B8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PP_Second_B.jpg                                                0033966FKarls G4                       C0DC18D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black">
          <a:xfrm>
            <a:off x="809625" y="39052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black">
          <a:xfrm>
            <a:off x="809625"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black">
          <a:xfrm>
            <a:off x="809625"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254B8E"/>
                </a:solidFill>
                <a:latin typeface="Arial" panose="020B0604020202020204" pitchFamily="34" charset="0"/>
              </a:defRPr>
            </a:lvl1pPr>
          </a:lstStyle>
          <a:p>
            <a:fld id="{48427BB7-2939-4A14-9493-CB3BDAE42F1E}" type="datetime1">
              <a:rPr lang="en-US" altLang="en-US" smtClean="0"/>
              <a:t>5/5/2022</a:t>
            </a:fld>
            <a:endParaRPr lang="en-US" altLang="en-US"/>
          </a:p>
        </p:txBody>
      </p:sp>
      <p:sp>
        <p:nvSpPr>
          <p:cNvPr id="1029" name="Rectangle 5"/>
          <p:cNvSpPr>
            <a:spLocks noGrp="1" noChangeArrowheads="1"/>
          </p:cNvSpPr>
          <p:nvPr>
            <p:ph type="ftr" sz="quarter" idx="3"/>
          </p:nvPr>
        </p:nvSpPr>
        <p:spPr bwMode="black">
          <a:xfrm>
            <a:off x="3124200" y="63246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254B8E"/>
                </a:solidFill>
                <a:latin typeface="Arial" panose="020B0604020202020204" pitchFamily="34" charset="0"/>
              </a:defRPr>
            </a:lvl1pPr>
          </a:lstStyle>
          <a:p>
            <a:endParaRPr lang="en-US" altLang="en-US"/>
          </a:p>
        </p:txBody>
      </p:sp>
      <p:sp>
        <p:nvSpPr>
          <p:cNvPr id="1030" name="Rectangle 6"/>
          <p:cNvSpPr>
            <a:spLocks noGrp="1" noChangeArrowheads="1"/>
          </p:cNvSpPr>
          <p:nvPr>
            <p:ph type="sldNum" sz="quarter" idx="4"/>
          </p:nvPr>
        </p:nvSpPr>
        <p:spPr bwMode="black">
          <a:xfrm>
            <a:off x="6667500"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254B8E"/>
                </a:solidFill>
                <a:latin typeface="Arial" panose="020B0604020202020204" pitchFamily="34" charset="0"/>
              </a:defRPr>
            </a:lvl1pPr>
          </a:lstStyle>
          <a:p>
            <a:fld id="{9F92128B-638A-4E0A-B02D-1F9A059ED611}"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234484227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l" rtl="0" eaLnBrk="1" fontAlgn="base" hangingPunct="1">
        <a:spcBef>
          <a:spcPct val="0"/>
        </a:spcBef>
        <a:spcAft>
          <a:spcPct val="0"/>
        </a:spcAft>
        <a:defRPr sz="3600" b="1">
          <a:solidFill>
            <a:srgbClr val="254B8E"/>
          </a:solidFill>
          <a:latin typeface="+mj-lt"/>
          <a:ea typeface="ＭＳ Ｐゴシック" charset="-128"/>
          <a:cs typeface="ＭＳ Ｐゴシック" charset="-128"/>
        </a:defRPr>
      </a:lvl1pPr>
      <a:lvl2pPr algn="l" rtl="0" eaLnBrk="1" fontAlgn="base" hangingPunct="1">
        <a:spcBef>
          <a:spcPct val="0"/>
        </a:spcBef>
        <a:spcAft>
          <a:spcPct val="0"/>
        </a:spcAft>
        <a:defRPr sz="3600" b="1">
          <a:solidFill>
            <a:srgbClr val="254B8E"/>
          </a:solidFill>
          <a:latin typeface="Arial" charset="0"/>
          <a:ea typeface="ＭＳ Ｐゴシック" charset="-128"/>
          <a:cs typeface="ＭＳ Ｐゴシック" charset="-128"/>
        </a:defRPr>
      </a:lvl2pPr>
      <a:lvl3pPr algn="l" rtl="0" eaLnBrk="1" fontAlgn="base" hangingPunct="1">
        <a:spcBef>
          <a:spcPct val="0"/>
        </a:spcBef>
        <a:spcAft>
          <a:spcPct val="0"/>
        </a:spcAft>
        <a:defRPr sz="3600" b="1">
          <a:solidFill>
            <a:srgbClr val="254B8E"/>
          </a:solidFill>
          <a:latin typeface="Arial" charset="0"/>
          <a:ea typeface="ＭＳ Ｐゴシック" charset="-128"/>
          <a:cs typeface="ＭＳ Ｐゴシック" charset="-128"/>
        </a:defRPr>
      </a:lvl3pPr>
      <a:lvl4pPr algn="l" rtl="0" eaLnBrk="1" fontAlgn="base" hangingPunct="1">
        <a:spcBef>
          <a:spcPct val="0"/>
        </a:spcBef>
        <a:spcAft>
          <a:spcPct val="0"/>
        </a:spcAft>
        <a:defRPr sz="3600" b="1">
          <a:solidFill>
            <a:srgbClr val="254B8E"/>
          </a:solidFill>
          <a:latin typeface="Arial" charset="0"/>
          <a:ea typeface="ＭＳ Ｐゴシック" charset="-128"/>
          <a:cs typeface="ＭＳ Ｐゴシック" charset="-128"/>
        </a:defRPr>
      </a:lvl4pPr>
      <a:lvl5pPr algn="l" rtl="0" eaLnBrk="1" fontAlgn="base" hangingPunct="1">
        <a:spcBef>
          <a:spcPct val="0"/>
        </a:spcBef>
        <a:spcAft>
          <a:spcPct val="0"/>
        </a:spcAft>
        <a:defRPr sz="3600" b="1">
          <a:solidFill>
            <a:srgbClr val="254B8E"/>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600" b="1">
          <a:solidFill>
            <a:srgbClr val="254B8E"/>
          </a:solidFill>
          <a:latin typeface="Arial" charset="0"/>
        </a:defRPr>
      </a:lvl6pPr>
      <a:lvl7pPr marL="914400" algn="l" rtl="0" eaLnBrk="1" fontAlgn="base" hangingPunct="1">
        <a:spcBef>
          <a:spcPct val="0"/>
        </a:spcBef>
        <a:spcAft>
          <a:spcPct val="0"/>
        </a:spcAft>
        <a:defRPr sz="3600" b="1">
          <a:solidFill>
            <a:srgbClr val="254B8E"/>
          </a:solidFill>
          <a:latin typeface="Arial" charset="0"/>
        </a:defRPr>
      </a:lvl7pPr>
      <a:lvl8pPr marL="1371600" algn="l" rtl="0" eaLnBrk="1" fontAlgn="base" hangingPunct="1">
        <a:spcBef>
          <a:spcPct val="0"/>
        </a:spcBef>
        <a:spcAft>
          <a:spcPct val="0"/>
        </a:spcAft>
        <a:defRPr sz="3600" b="1">
          <a:solidFill>
            <a:srgbClr val="254B8E"/>
          </a:solidFill>
          <a:latin typeface="Arial" charset="0"/>
        </a:defRPr>
      </a:lvl8pPr>
      <a:lvl9pPr marL="1828800" algn="l" rtl="0" eaLnBrk="1" fontAlgn="base" hangingPunct="1">
        <a:spcBef>
          <a:spcPct val="0"/>
        </a:spcBef>
        <a:spcAft>
          <a:spcPct val="0"/>
        </a:spcAft>
        <a:defRPr sz="3600" b="1">
          <a:solidFill>
            <a:srgbClr val="254B8E"/>
          </a:solidFill>
          <a:latin typeface="Arial" charset="0"/>
        </a:defRPr>
      </a:lvl9pPr>
    </p:titleStyle>
    <p:bodyStyle>
      <a:lvl1pPr marL="342900" indent="-342900" algn="l" rtl="0" eaLnBrk="1" fontAlgn="base" hangingPunct="1">
        <a:spcBef>
          <a:spcPct val="20000"/>
        </a:spcBef>
        <a:spcAft>
          <a:spcPct val="0"/>
        </a:spcAft>
        <a:buChar char="•"/>
        <a:defRPr sz="3200">
          <a:solidFill>
            <a:srgbClr val="254B8E"/>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rgbClr val="254B8E"/>
          </a:solidFill>
          <a:latin typeface="+mn-lt"/>
          <a:ea typeface="ＭＳ Ｐゴシック" charset="-128"/>
        </a:defRPr>
      </a:lvl2pPr>
      <a:lvl3pPr marL="1143000" indent="-228600" algn="l" rtl="0" eaLnBrk="1" fontAlgn="base" hangingPunct="1">
        <a:spcBef>
          <a:spcPct val="20000"/>
        </a:spcBef>
        <a:spcAft>
          <a:spcPct val="0"/>
        </a:spcAft>
        <a:buChar char="•"/>
        <a:defRPr sz="2400">
          <a:solidFill>
            <a:srgbClr val="254B8E"/>
          </a:solidFill>
          <a:latin typeface="+mn-lt"/>
          <a:ea typeface="ＭＳ Ｐゴシック" charset="-128"/>
        </a:defRPr>
      </a:lvl3pPr>
      <a:lvl4pPr marL="1600200" indent="-228600" algn="l" rtl="0" eaLnBrk="1" fontAlgn="base" hangingPunct="1">
        <a:spcBef>
          <a:spcPct val="20000"/>
        </a:spcBef>
        <a:spcAft>
          <a:spcPct val="0"/>
        </a:spcAft>
        <a:buChar char="–"/>
        <a:defRPr sz="2000">
          <a:solidFill>
            <a:srgbClr val="254B8E"/>
          </a:solidFill>
          <a:latin typeface="+mn-lt"/>
          <a:ea typeface="ＭＳ Ｐゴシック" charset="-128"/>
        </a:defRPr>
      </a:lvl4pPr>
      <a:lvl5pPr marL="2057400" indent="-228600" algn="l" rtl="0" eaLnBrk="1" fontAlgn="base" hangingPunct="1">
        <a:spcBef>
          <a:spcPct val="20000"/>
        </a:spcBef>
        <a:spcAft>
          <a:spcPct val="0"/>
        </a:spcAft>
        <a:buChar char="»"/>
        <a:defRPr sz="2000">
          <a:solidFill>
            <a:srgbClr val="254B8E"/>
          </a:solidFill>
          <a:latin typeface="+mn-lt"/>
          <a:ea typeface="ＭＳ Ｐゴシック" charset="-128"/>
        </a:defRPr>
      </a:lvl5pPr>
      <a:lvl6pPr marL="2514600" indent="-228600" algn="l" rtl="0" eaLnBrk="1" fontAlgn="base" hangingPunct="1">
        <a:spcBef>
          <a:spcPct val="20000"/>
        </a:spcBef>
        <a:spcAft>
          <a:spcPct val="0"/>
        </a:spcAft>
        <a:buChar char="»"/>
        <a:defRPr sz="2000">
          <a:solidFill>
            <a:srgbClr val="254B8E"/>
          </a:solidFill>
          <a:latin typeface="+mn-lt"/>
          <a:ea typeface="ＭＳ Ｐゴシック" charset="-128"/>
        </a:defRPr>
      </a:lvl6pPr>
      <a:lvl7pPr marL="2971800" indent="-228600" algn="l" rtl="0" eaLnBrk="1" fontAlgn="base" hangingPunct="1">
        <a:spcBef>
          <a:spcPct val="20000"/>
        </a:spcBef>
        <a:spcAft>
          <a:spcPct val="0"/>
        </a:spcAft>
        <a:buChar char="»"/>
        <a:defRPr sz="2000">
          <a:solidFill>
            <a:srgbClr val="254B8E"/>
          </a:solidFill>
          <a:latin typeface="+mn-lt"/>
          <a:ea typeface="ＭＳ Ｐゴシック" charset="-128"/>
        </a:defRPr>
      </a:lvl7pPr>
      <a:lvl8pPr marL="3429000" indent="-228600" algn="l" rtl="0" eaLnBrk="1" fontAlgn="base" hangingPunct="1">
        <a:spcBef>
          <a:spcPct val="20000"/>
        </a:spcBef>
        <a:spcAft>
          <a:spcPct val="0"/>
        </a:spcAft>
        <a:buChar char="»"/>
        <a:defRPr sz="2000">
          <a:solidFill>
            <a:srgbClr val="254B8E"/>
          </a:solidFill>
          <a:latin typeface="+mn-lt"/>
          <a:ea typeface="ＭＳ Ｐゴシック" charset="-128"/>
        </a:defRPr>
      </a:lvl8pPr>
      <a:lvl9pPr marL="3886200" indent="-228600" algn="l" rtl="0" eaLnBrk="1" fontAlgn="base" hangingPunct="1">
        <a:spcBef>
          <a:spcPct val="20000"/>
        </a:spcBef>
        <a:spcAft>
          <a:spcPct val="0"/>
        </a:spcAft>
        <a:buChar char="»"/>
        <a:defRPr sz="2000">
          <a:solidFill>
            <a:srgbClr val="254B8E"/>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opkinsbayview.org/index.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oxfordleadership.com/wp-content/uploads/2017/07/OL-White-Paper-Collaborative-Leadership.pdf"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strategy-business.com/article/00315" TargetMode="External"/><Relationship Id="rId4" Type="http://schemas.openxmlformats.org/officeDocument/2006/relationships/hyperlink" Target="https://www.oxfordleadership.com/wp-content/uploads/2017/07/OL-White-Paper-Collaborative-Leadership.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oxfordleadership.com/wp-content/uploads/2017/07/OL-White-Paper-Collaborative-Leadership.pdf"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AutoShape 1032" descr="Hopkins Bayview logo">
            <a:hlinkClick r:id="rId3"/>
          </p:cNvPr>
          <p:cNvSpPr>
            <a:spLocks noChangeAspect="1" noChangeArrowheads="1"/>
          </p:cNvSpPr>
          <p:nvPr/>
        </p:nvSpPr>
        <p:spPr bwMode="auto">
          <a:xfrm>
            <a:off x="130175" y="46038"/>
            <a:ext cx="1152525" cy="952500"/>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5870" y="2215094"/>
            <a:ext cx="6324600" cy="1599384"/>
          </a:xfrm>
          <a:prstGeom prst="rect">
            <a:avLst/>
          </a:prstGeom>
        </p:spPr>
      </p:pic>
      <p:sp>
        <p:nvSpPr>
          <p:cNvPr id="4" name="Content Placeholder 2"/>
          <p:cNvSpPr>
            <a:spLocks noGrp="1"/>
          </p:cNvSpPr>
          <p:nvPr>
            <p:ph idx="1"/>
          </p:nvPr>
        </p:nvSpPr>
        <p:spPr>
          <a:xfrm>
            <a:off x="814387" y="4572000"/>
            <a:ext cx="7772400" cy="838200"/>
          </a:xfrm>
        </p:spPr>
        <p:txBody>
          <a:bodyPr>
            <a:normAutofit/>
          </a:bodyPr>
          <a:lstStyle/>
          <a:p>
            <a:pPr marL="0" indent="0" algn="ctr">
              <a:buNone/>
            </a:pPr>
            <a:r>
              <a:rPr lang="en-US" sz="2400" i="1"/>
              <a:t>Vision: For our employees to leave work at the end of the day healthier than when they arrived</a:t>
            </a:r>
          </a:p>
        </p:txBody>
      </p:sp>
      <p:sp>
        <p:nvSpPr>
          <p:cNvPr id="3" name="TextBox 2"/>
          <p:cNvSpPr txBox="1"/>
          <p:nvPr/>
        </p:nvSpPr>
        <p:spPr>
          <a:xfrm>
            <a:off x="-125413" y="575513"/>
            <a:ext cx="9394825" cy="646331"/>
          </a:xfrm>
          <a:prstGeom prst="rect">
            <a:avLst/>
          </a:prstGeom>
          <a:noFill/>
        </p:spPr>
        <p:txBody>
          <a:bodyPr wrap="square" rtlCol="0">
            <a:spAutoFit/>
          </a:bodyPr>
          <a:lstStyle/>
          <a:p>
            <a:pPr algn="ctr"/>
            <a:r>
              <a:rPr lang="en-US" sz="3600">
                <a:solidFill>
                  <a:srgbClr val="254B8E"/>
                </a:solidFill>
              </a:rPr>
              <a:t>Ten Minute Wellbeing Tips for Managers </a:t>
            </a:r>
          </a:p>
        </p:txBody>
      </p:sp>
      <p:sp>
        <p:nvSpPr>
          <p:cNvPr id="5" name="TextBox 4"/>
          <p:cNvSpPr txBox="1"/>
          <p:nvPr/>
        </p:nvSpPr>
        <p:spPr>
          <a:xfrm>
            <a:off x="2696147" y="4037784"/>
            <a:ext cx="3784049" cy="369332"/>
          </a:xfrm>
          <a:prstGeom prst="rect">
            <a:avLst/>
          </a:prstGeom>
          <a:noFill/>
        </p:spPr>
        <p:txBody>
          <a:bodyPr wrap="none" rtlCol="0">
            <a:spAutoFit/>
          </a:bodyPr>
          <a:lstStyle/>
          <a:p>
            <a:pPr algn="ctr"/>
            <a:r>
              <a:rPr lang="en-US" i="1"/>
              <a:t>Powered by the Office of Wellbeing</a:t>
            </a:r>
          </a:p>
        </p:txBody>
      </p:sp>
      <p:sp>
        <p:nvSpPr>
          <p:cNvPr id="7" name="TextBox 5">
            <a:extLst>
              <a:ext uri="{FF2B5EF4-FFF2-40B4-BE49-F238E27FC236}">
                <a16:creationId xmlns:a16="http://schemas.microsoft.com/office/drawing/2014/main" id="{EC40E957-0725-4BEF-8E5C-8BC1F4911DDB}"/>
              </a:ext>
            </a:extLst>
          </p:cNvPr>
          <p:cNvSpPr txBox="1"/>
          <p:nvPr/>
        </p:nvSpPr>
        <p:spPr>
          <a:xfrm>
            <a:off x="2438400" y="5844556"/>
            <a:ext cx="39624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t>Carolyn J. Cumpsty-Fowler, PhD, MPH, ACC</a:t>
            </a:r>
          </a:p>
          <a:p>
            <a:pPr algn="ctr"/>
            <a:r>
              <a:rPr lang="en-US" sz="1200"/>
              <a:t>Senior Director for Nursing Well-Being</a:t>
            </a:r>
          </a:p>
          <a:p>
            <a:pPr algn="ctr"/>
            <a:r>
              <a:rPr lang="en-US" sz="1200"/>
              <a:t>Johns Hopkins Health System</a:t>
            </a:r>
          </a:p>
        </p:txBody>
      </p:sp>
    </p:spTree>
    <p:extLst>
      <p:ext uri="{BB962C8B-B14F-4D97-AF65-F5344CB8AC3E}">
        <p14:creationId xmlns:p14="http://schemas.microsoft.com/office/powerpoint/2010/main" val="27846415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85DE43A-D1E1-4707-AECF-DC0F1E7EABDB}"/>
              </a:ext>
            </a:extLst>
          </p:cNvPr>
          <p:cNvSpPr>
            <a:spLocks noGrp="1"/>
          </p:cNvSpPr>
          <p:nvPr>
            <p:ph type="title"/>
          </p:nvPr>
        </p:nvSpPr>
        <p:spPr>
          <a:xfrm>
            <a:off x="228600" y="304800"/>
            <a:ext cx="7772400" cy="1066800"/>
          </a:xfrm>
        </p:spPr>
        <p:txBody>
          <a:bodyPr/>
          <a:lstStyle/>
          <a:p>
            <a:r>
              <a:rPr lang="en-US"/>
              <a:t>Collaborative leadership is a learned skill</a:t>
            </a:r>
          </a:p>
        </p:txBody>
      </p:sp>
      <p:sp>
        <p:nvSpPr>
          <p:cNvPr id="7" name="Slide Number Placeholder 6">
            <a:extLst>
              <a:ext uri="{FF2B5EF4-FFF2-40B4-BE49-F238E27FC236}">
                <a16:creationId xmlns:a16="http://schemas.microsoft.com/office/drawing/2014/main" id="{F3D4EF8D-98C7-4DD8-9790-12AC019B4AA5}"/>
              </a:ext>
            </a:extLst>
          </p:cNvPr>
          <p:cNvSpPr>
            <a:spLocks noGrp="1"/>
          </p:cNvSpPr>
          <p:nvPr>
            <p:ph type="sldNum" sz="quarter" idx="12"/>
          </p:nvPr>
        </p:nvSpPr>
        <p:spPr/>
        <p:txBody>
          <a:bodyPr/>
          <a:lstStyle/>
          <a:p>
            <a:fld id="{E045D46B-5E7C-43A1-84D3-CFC82090F0AF}" type="slidenum">
              <a:rPr lang="en-US" altLang="en-US" smtClean="0"/>
              <a:pPr/>
              <a:t>10</a:t>
            </a:fld>
            <a:endParaRPr lang="en-US" altLang="en-US">
              <a:solidFill>
                <a:srgbClr val="002C77"/>
              </a:solidFill>
            </a:endParaRPr>
          </a:p>
        </p:txBody>
      </p:sp>
      <p:pic>
        <p:nvPicPr>
          <p:cNvPr id="14" name="Content Placeholder 13">
            <a:extLst>
              <a:ext uri="{FF2B5EF4-FFF2-40B4-BE49-F238E27FC236}">
                <a16:creationId xmlns:a16="http://schemas.microsoft.com/office/drawing/2014/main" id="{4411E816-F75A-40C3-8E6B-5ADAACB8596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2743200"/>
            <a:ext cx="8534400" cy="2133600"/>
          </a:xfrm>
        </p:spPr>
      </p:pic>
    </p:spTree>
    <p:extLst>
      <p:ext uri="{BB962C8B-B14F-4D97-AF65-F5344CB8AC3E}">
        <p14:creationId xmlns:p14="http://schemas.microsoft.com/office/powerpoint/2010/main" val="3166005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D8C9B-3AB3-4AD7-AC9E-C088ADD3767B}"/>
              </a:ext>
            </a:extLst>
          </p:cNvPr>
          <p:cNvSpPr>
            <a:spLocks noGrp="1"/>
          </p:cNvSpPr>
          <p:nvPr>
            <p:ph type="title"/>
          </p:nvPr>
        </p:nvSpPr>
        <p:spPr>
          <a:xfrm>
            <a:off x="457200" y="348350"/>
            <a:ext cx="8229600" cy="1143000"/>
          </a:xfrm>
        </p:spPr>
        <p:txBody>
          <a:bodyPr/>
          <a:lstStyle/>
          <a:p>
            <a:r>
              <a:rPr lang="en-US"/>
              <a:t>Shifting towards collaborative leadership</a:t>
            </a:r>
          </a:p>
        </p:txBody>
      </p:sp>
      <p:sp>
        <p:nvSpPr>
          <p:cNvPr id="6" name="Text Placeholder 5">
            <a:extLst>
              <a:ext uri="{FF2B5EF4-FFF2-40B4-BE49-F238E27FC236}">
                <a16:creationId xmlns:a16="http://schemas.microsoft.com/office/drawing/2014/main" id="{6A6339B3-53BD-4441-98CB-8E4DFA0D83FD}"/>
              </a:ext>
            </a:extLst>
          </p:cNvPr>
          <p:cNvSpPr>
            <a:spLocks noGrp="1"/>
          </p:cNvSpPr>
          <p:nvPr>
            <p:ph type="body" idx="1"/>
          </p:nvPr>
        </p:nvSpPr>
        <p:spPr/>
        <p:txBody>
          <a:bodyPr/>
          <a:lstStyle/>
          <a:p>
            <a:r>
              <a:rPr lang="en-US">
                <a:solidFill>
                  <a:srgbClr val="FF6600"/>
                </a:solidFill>
              </a:rPr>
              <a:t>Ego</a:t>
            </a:r>
            <a:r>
              <a:rPr lang="en-US"/>
              <a:t> System</a:t>
            </a:r>
          </a:p>
        </p:txBody>
      </p:sp>
      <p:sp>
        <p:nvSpPr>
          <p:cNvPr id="7" name="Content Placeholder 6">
            <a:extLst>
              <a:ext uri="{FF2B5EF4-FFF2-40B4-BE49-F238E27FC236}">
                <a16:creationId xmlns:a16="http://schemas.microsoft.com/office/drawing/2014/main" id="{AD0C3A7E-40B6-459A-A346-F557047F86D7}"/>
              </a:ext>
            </a:extLst>
          </p:cNvPr>
          <p:cNvSpPr>
            <a:spLocks noGrp="1"/>
          </p:cNvSpPr>
          <p:nvPr>
            <p:ph sz="half" idx="2"/>
          </p:nvPr>
        </p:nvSpPr>
        <p:spPr>
          <a:xfrm>
            <a:off x="512238" y="2292350"/>
            <a:ext cx="3373962" cy="3951288"/>
          </a:xfrm>
        </p:spPr>
        <p:txBody>
          <a:bodyPr/>
          <a:lstStyle/>
          <a:p>
            <a:r>
              <a:rPr lang="en-US" sz="2000">
                <a:solidFill>
                  <a:srgbClr val="FF6600"/>
                </a:solidFill>
              </a:rPr>
              <a:t>“It’s About Me” </a:t>
            </a:r>
          </a:p>
          <a:p>
            <a:r>
              <a:rPr lang="en-US" sz="2000">
                <a:solidFill>
                  <a:schemeClr val="tx1"/>
                </a:solidFill>
              </a:rPr>
              <a:t>Top down control</a:t>
            </a:r>
          </a:p>
          <a:p>
            <a:r>
              <a:rPr lang="en-US" sz="2000">
                <a:solidFill>
                  <a:schemeClr val="tx1"/>
                </a:solidFill>
              </a:rPr>
              <a:t>Command </a:t>
            </a:r>
          </a:p>
          <a:p>
            <a:r>
              <a:rPr lang="en-US" sz="2000">
                <a:solidFill>
                  <a:schemeClr val="tx1"/>
                </a:solidFill>
              </a:rPr>
              <a:t>Independent silos</a:t>
            </a:r>
          </a:p>
          <a:p>
            <a:r>
              <a:rPr lang="en-US" sz="2000">
                <a:solidFill>
                  <a:schemeClr val="tx1"/>
                </a:solidFill>
              </a:rPr>
              <a:t>Territoriality</a:t>
            </a:r>
          </a:p>
          <a:p>
            <a:r>
              <a:rPr lang="en-US" sz="2000">
                <a:solidFill>
                  <a:schemeClr val="tx1"/>
                </a:solidFill>
              </a:rPr>
              <a:t>Power Struggles</a:t>
            </a:r>
          </a:p>
          <a:p>
            <a:r>
              <a:rPr lang="en-US" sz="2000">
                <a:solidFill>
                  <a:schemeClr val="tx1"/>
                </a:solidFill>
              </a:rPr>
              <a:t>Self-Interest </a:t>
            </a:r>
          </a:p>
          <a:p>
            <a:r>
              <a:rPr lang="en-US" sz="2000">
                <a:solidFill>
                  <a:schemeClr val="tx1"/>
                </a:solidFill>
              </a:rPr>
              <a:t>Withholding Information </a:t>
            </a:r>
          </a:p>
          <a:p>
            <a:r>
              <a:rPr lang="en-US" sz="2000">
                <a:solidFill>
                  <a:schemeClr val="tx1"/>
                </a:solidFill>
              </a:rPr>
              <a:t>Blaming  </a:t>
            </a:r>
          </a:p>
          <a:p>
            <a:endParaRPr lang="en-US">
              <a:solidFill>
                <a:schemeClr val="tx1"/>
              </a:solidFill>
            </a:endParaRPr>
          </a:p>
        </p:txBody>
      </p:sp>
      <p:sp>
        <p:nvSpPr>
          <p:cNvPr id="8" name="Text Placeholder 7">
            <a:extLst>
              <a:ext uri="{FF2B5EF4-FFF2-40B4-BE49-F238E27FC236}">
                <a16:creationId xmlns:a16="http://schemas.microsoft.com/office/drawing/2014/main" id="{531D2F70-21A4-4DA9-A90A-DCB3F5DBC0E3}"/>
              </a:ext>
            </a:extLst>
          </p:cNvPr>
          <p:cNvSpPr>
            <a:spLocks noGrp="1"/>
          </p:cNvSpPr>
          <p:nvPr>
            <p:ph type="body" sz="quarter" idx="3"/>
          </p:nvPr>
        </p:nvSpPr>
        <p:spPr>
          <a:xfrm>
            <a:off x="4800600" y="1535113"/>
            <a:ext cx="3387055" cy="639762"/>
          </a:xfrm>
        </p:spPr>
        <p:txBody>
          <a:bodyPr/>
          <a:lstStyle/>
          <a:p>
            <a:r>
              <a:rPr lang="en-US">
                <a:solidFill>
                  <a:srgbClr val="00B050"/>
                </a:solidFill>
              </a:rPr>
              <a:t>Eco</a:t>
            </a:r>
            <a:r>
              <a:rPr lang="en-US"/>
              <a:t> System</a:t>
            </a:r>
          </a:p>
        </p:txBody>
      </p:sp>
      <p:sp>
        <p:nvSpPr>
          <p:cNvPr id="9" name="Content Placeholder 8">
            <a:extLst>
              <a:ext uri="{FF2B5EF4-FFF2-40B4-BE49-F238E27FC236}">
                <a16:creationId xmlns:a16="http://schemas.microsoft.com/office/drawing/2014/main" id="{6C8018AE-2D1A-4CC3-AB97-D75F41E801D5}"/>
              </a:ext>
            </a:extLst>
          </p:cNvPr>
          <p:cNvSpPr>
            <a:spLocks noGrp="1"/>
          </p:cNvSpPr>
          <p:nvPr>
            <p:ph sz="quarter" idx="4"/>
          </p:nvPr>
        </p:nvSpPr>
        <p:spPr>
          <a:xfrm>
            <a:off x="4800600" y="2276969"/>
            <a:ext cx="4041775" cy="3951288"/>
          </a:xfrm>
        </p:spPr>
        <p:txBody>
          <a:bodyPr/>
          <a:lstStyle/>
          <a:p>
            <a:r>
              <a:rPr lang="en-US" sz="2000">
                <a:solidFill>
                  <a:srgbClr val="00B050"/>
                </a:solidFill>
              </a:rPr>
              <a:t>“It’s About Us” </a:t>
            </a:r>
          </a:p>
          <a:p>
            <a:r>
              <a:rPr lang="en-US" sz="2000">
                <a:solidFill>
                  <a:schemeClr val="tx1"/>
                </a:solidFill>
              </a:rPr>
              <a:t>Influence</a:t>
            </a:r>
          </a:p>
          <a:p>
            <a:r>
              <a:rPr lang="en-US" sz="2000">
                <a:solidFill>
                  <a:schemeClr val="tx1"/>
                </a:solidFill>
              </a:rPr>
              <a:t>Conversation</a:t>
            </a:r>
          </a:p>
          <a:p>
            <a:r>
              <a:rPr lang="en-US" sz="2000">
                <a:solidFill>
                  <a:schemeClr val="tx1"/>
                </a:solidFill>
              </a:rPr>
              <a:t>Aligned agility</a:t>
            </a:r>
          </a:p>
          <a:p>
            <a:r>
              <a:rPr lang="en-US" sz="2000">
                <a:solidFill>
                  <a:schemeClr val="tx1"/>
                </a:solidFill>
              </a:rPr>
              <a:t>Partnership </a:t>
            </a:r>
          </a:p>
          <a:p>
            <a:r>
              <a:rPr lang="en-US" sz="2000">
                <a:solidFill>
                  <a:schemeClr val="tx1"/>
                </a:solidFill>
              </a:rPr>
              <a:t>Mutual Empowerment </a:t>
            </a:r>
          </a:p>
          <a:p>
            <a:r>
              <a:rPr lang="en-US" sz="2000">
                <a:solidFill>
                  <a:schemeClr val="tx1"/>
                </a:solidFill>
              </a:rPr>
              <a:t>Mutual Support </a:t>
            </a:r>
          </a:p>
          <a:p>
            <a:r>
              <a:rPr lang="en-US" sz="2000">
                <a:solidFill>
                  <a:schemeClr val="tx1"/>
                </a:solidFill>
              </a:rPr>
              <a:t>Joint Knowledge Development </a:t>
            </a:r>
          </a:p>
          <a:p>
            <a:r>
              <a:rPr lang="en-US" sz="2000">
                <a:solidFill>
                  <a:schemeClr val="tx1"/>
                </a:solidFill>
              </a:rPr>
              <a:t>Mutual Accountability</a:t>
            </a:r>
          </a:p>
          <a:p>
            <a:endParaRPr lang="en-US">
              <a:solidFill>
                <a:schemeClr val="tx1"/>
              </a:solidFill>
            </a:endParaRPr>
          </a:p>
        </p:txBody>
      </p:sp>
      <p:sp>
        <p:nvSpPr>
          <p:cNvPr id="4" name="Slide Number Placeholder 3">
            <a:extLst>
              <a:ext uri="{FF2B5EF4-FFF2-40B4-BE49-F238E27FC236}">
                <a16:creationId xmlns:a16="http://schemas.microsoft.com/office/drawing/2014/main" id="{A164CAEA-EC35-480C-BA9A-70434141C0B9}"/>
              </a:ext>
            </a:extLst>
          </p:cNvPr>
          <p:cNvSpPr>
            <a:spLocks noGrp="1"/>
          </p:cNvSpPr>
          <p:nvPr>
            <p:ph type="sldNum" sz="quarter" idx="12"/>
          </p:nvPr>
        </p:nvSpPr>
        <p:spPr/>
        <p:txBody>
          <a:bodyPr/>
          <a:lstStyle/>
          <a:p>
            <a:fld id="{541AF85D-8F4E-4BD4-B0D1-F192B448B6F3}" type="slidenum">
              <a:rPr lang="en-US" altLang="en-US" smtClean="0"/>
              <a:pPr/>
              <a:t>11</a:t>
            </a:fld>
            <a:endParaRPr lang="en-US" altLang="en-US">
              <a:solidFill>
                <a:srgbClr val="002C77"/>
              </a:solidFill>
            </a:endParaRPr>
          </a:p>
        </p:txBody>
      </p:sp>
      <p:sp>
        <p:nvSpPr>
          <p:cNvPr id="10" name="Rectangle 9">
            <a:extLst>
              <a:ext uri="{FF2B5EF4-FFF2-40B4-BE49-F238E27FC236}">
                <a16:creationId xmlns:a16="http://schemas.microsoft.com/office/drawing/2014/main" id="{7BBE8A78-9EA4-4665-985C-C14FB0102980}"/>
              </a:ext>
            </a:extLst>
          </p:cNvPr>
          <p:cNvSpPr/>
          <p:nvPr/>
        </p:nvSpPr>
        <p:spPr>
          <a:xfrm>
            <a:off x="209550" y="6272020"/>
            <a:ext cx="8724899" cy="461665"/>
          </a:xfrm>
          <a:prstGeom prst="rect">
            <a:avLst/>
          </a:prstGeom>
        </p:spPr>
        <p:txBody>
          <a:bodyPr wrap="square">
            <a:spAutoFit/>
          </a:bodyPr>
          <a:lstStyle/>
          <a:p>
            <a:r>
              <a:rPr lang="en-US" sz="1200"/>
              <a:t>Source - </a:t>
            </a:r>
            <a:r>
              <a:rPr lang="en-US" sz="1200">
                <a:hlinkClick r:id="rId3"/>
              </a:rPr>
              <a:t>https://www.oxfordleadership.com/wp-content/uploads/2017/07/OL-White-Paper-Collaborative-Leadership.pdf</a:t>
            </a:r>
            <a:endParaRPr lang="en-US" sz="1200"/>
          </a:p>
          <a:p>
            <a:endParaRPr lang="en-US" sz="1200"/>
          </a:p>
        </p:txBody>
      </p:sp>
      <p:sp>
        <p:nvSpPr>
          <p:cNvPr id="11" name="Arrow: Right 10">
            <a:extLst>
              <a:ext uri="{FF2B5EF4-FFF2-40B4-BE49-F238E27FC236}">
                <a16:creationId xmlns:a16="http://schemas.microsoft.com/office/drawing/2014/main" id="{A990C055-A32E-4584-9F4A-D4ABD6063C5B}"/>
              </a:ext>
            </a:extLst>
          </p:cNvPr>
          <p:cNvSpPr/>
          <p:nvPr/>
        </p:nvSpPr>
        <p:spPr bwMode="auto">
          <a:xfrm>
            <a:off x="3003958" y="2362200"/>
            <a:ext cx="1600200" cy="228600"/>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2034078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8786F-C12D-4193-B4F9-F95445817AE7}"/>
              </a:ext>
            </a:extLst>
          </p:cNvPr>
          <p:cNvSpPr>
            <a:spLocks noGrp="1"/>
          </p:cNvSpPr>
          <p:nvPr>
            <p:ph type="title"/>
          </p:nvPr>
        </p:nvSpPr>
        <p:spPr>
          <a:xfrm>
            <a:off x="152400" y="302568"/>
            <a:ext cx="7772400" cy="1143000"/>
          </a:xfrm>
        </p:spPr>
        <p:txBody>
          <a:bodyPr/>
          <a:lstStyle/>
          <a:p>
            <a:r>
              <a:rPr lang="en-US"/>
              <a:t>Wellness-Centered Leadership (WCL) is Collaborative</a:t>
            </a:r>
          </a:p>
        </p:txBody>
      </p:sp>
      <p:pic>
        <p:nvPicPr>
          <p:cNvPr id="6" name="Content Placeholder 5">
            <a:extLst>
              <a:ext uri="{FF2B5EF4-FFF2-40B4-BE49-F238E27FC236}">
                <a16:creationId xmlns:a16="http://schemas.microsoft.com/office/drawing/2014/main" id="{85705A96-AA0B-4B48-BA46-9EB121B460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81200"/>
            <a:ext cx="5011480" cy="4040505"/>
          </a:xfrm>
        </p:spPr>
      </p:pic>
      <p:sp>
        <p:nvSpPr>
          <p:cNvPr id="4" name="Slide Number Placeholder 3">
            <a:extLst>
              <a:ext uri="{FF2B5EF4-FFF2-40B4-BE49-F238E27FC236}">
                <a16:creationId xmlns:a16="http://schemas.microsoft.com/office/drawing/2014/main" id="{98CE1C89-1A06-4D4A-860D-0F466C277F60}"/>
              </a:ext>
            </a:extLst>
          </p:cNvPr>
          <p:cNvSpPr>
            <a:spLocks noGrp="1"/>
          </p:cNvSpPr>
          <p:nvPr>
            <p:ph type="sldNum" sz="quarter" idx="12"/>
          </p:nvPr>
        </p:nvSpPr>
        <p:spPr/>
        <p:txBody>
          <a:bodyPr/>
          <a:lstStyle/>
          <a:p>
            <a:fld id="{541AF85D-8F4E-4BD4-B0D1-F192B448B6F3}" type="slidenum">
              <a:rPr lang="en-US" altLang="en-US" smtClean="0"/>
              <a:pPr/>
              <a:t>12</a:t>
            </a:fld>
            <a:endParaRPr lang="en-US" altLang="en-US">
              <a:solidFill>
                <a:srgbClr val="002C77"/>
              </a:solidFill>
            </a:endParaRPr>
          </a:p>
        </p:txBody>
      </p:sp>
      <p:sp>
        <p:nvSpPr>
          <p:cNvPr id="7" name="TextBox 6">
            <a:extLst>
              <a:ext uri="{FF2B5EF4-FFF2-40B4-BE49-F238E27FC236}">
                <a16:creationId xmlns:a16="http://schemas.microsoft.com/office/drawing/2014/main" id="{95FE7C58-5E2D-46C0-AF31-6A8019B1E979}"/>
              </a:ext>
            </a:extLst>
          </p:cNvPr>
          <p:cNvSpPr txBox="1"/>
          <p:nvPr/>
        </p:nvSpPr>
        <p:spPr>
          <a:xfrm>
            <a:off x="304800" y="6246167"/>
            <a:ext cx="7467600" cy="461665"/>
          </a:xfrm>
          <a:prstGeom prst="rect">
            <a:avLst/>
          </a:prstGeom>
          <a:noFill/>
        </p:spPr>
        <p:txBody>
          <a:bodyPr wrap="square" rtlCol="0">
            <a:spAutoFit/>
          </a:bodyPr>
          <a:lstStyle/>
          <a:p>
            <a:r>
              <a:rPr lang="en-US" sz="1200"/>
              <a:t>Shanafelt T, Trockel M, Rodriguez A, Logan D. Wellness-Centered Leadership: equipping health leaders to cultivate physician well-being and professional fulfillment. </a:t>
            </a:r>
            <a:r>
              <a:rPr lang="en-US" sz="1200" i="1" err="1"/>
              <a:t>Acad</a:t>
            </a:r>
            <a:r>
              <a:rPr lang="en-US" sz="1200" i="1"/>
              <a:t> Med</a:t>
            </a:r>
            <a:r>
              <a:rPr lang="en-US" sz="1200"/>
              <a:t>. 2021; 96(5): 641-651</a:t>
            </a:r>
          </a:p>
        </p:txBody>
      </p:sp>
      <p:sp>
        <p:nvSpPr>
          <p:cNvPr id="8" name="TextBox 7">
            <a:extLst>
              <a:ext uri="{FF2B5EF4-FFF2-40B4-BE49-F238E27FC236}">
                <a16:creationId xmlns:a16="http://schemas.microsoft.com/office/drawing/2014/main" id="{C0412FF0-F32A-41F7-8683-777738906B81}"/>
              </a:ext>
            </a:extLst>
          </p:cNvPr>
          <p:cNvSpPr txBox="1"/>
          <p:nvPr/>
        </p:nvSpPr>
        <p:spPr>
          <a:xfrm>
            <a:off x="4876800" y="1981200"/>
            <a:ext cx="4038600" cy="2683876"/>
          </a:xfrm>
          <a:prstGeom prst="rect">
            <a:avLst/>
          </a:prstGeom>
          <a:noFill/>
        </p:spPr>
        <p:txBody>
          <a:bodyPr wrap="square" rtlCol="0">
            <a:spAutoFit/>
          </a:bodyPr>
          <a:lstStyle/>
          <a:p>
            <a:pPr>
              <a:lnSpc>
                <a:spcPct val="150000"/>
              </a:lnSpc>
            </a:pPr>
            <a:r>
              <a:rPr lang="en-US" sz="2000">
                <a:solidFill>
                  <a:srgbClr val="254B8E"/>
                </a:solidFill>
              </a:rPr>
              <a:t>“Caring about people always is the only reliable foundation on which to build relational leadership skills that inspire individual and team performance” </a:t>
            </a:r>
            <a:r>
              <a:rPr lang="en-US" sz="1400"/>
              <a:t>(p. 642)</a:t>
            </a:r>
          </a:p>
        </p:txBody>
      </p:sp>
    </p:spTree>
    <p:extLst>
      <p:ext uri="{BB962C8B-B14F-4D97-AF65-F5344CB8AC3E}">
        <p14:creationId xmlns:p14="http://schemas.microsoft.com/office/powerpoint/2010/main" val="1682691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324" y="419160"/>
            <a:ext cx="8224007" cy="990599"/>
          </a:xfrm>
        </p:spPr>
        <p:txBody>
          <a:bodyPr/>
          <a:lstStyle/>
          <a:p>
            <a:r>
              <a:rPr lang="en-US" sz="3200"/>
              <a:t>10 Collaborative Leadership</a:t>
            </a:r>
            <a:br>
              <a:rPr lang="en-US" sz="3200"/>
            </a:br>
            <a:r>
              <a:rPr lang="en-US" sz="3200"/>
              <a:t>Practices</a:t>
            </a:r>
          </a:p>
        </p:txBody>
      </p:sp>
      <p:pic>
        <p:nvPicPr>
          <p:cNvPr id="5" name="Picture 4">
            <a:extLst>
              <a:ext uri="{FF2B5EF4-FFF2-40B4-BE49-F238E27FC236}">
                <a16:creationId xmlns:a16="http://schemas.microsoft.com/office/drawing/2014/main" id="{2F723BF3-F53B-46C2-946F-89769566A358}"/>
              </a:ext>
            </a:extLst>
          </p:cNvPr>
          <p:cNvPicPr>
            <a:picLocks noChangeAspect="1"/>
          </p:cNvPicPr>
          <p:nvPr/>
        </p:nvPicPr>
        <p:blipFill>
          <a:blip r:embed="rId3"/>
          <a:stretch>
            <a:fillRect/>
          </a:stretch>
        </p:blipFill>
        <p:spPr>
          <a:xfrm>
            <a:off x="6477000" y="228718"/>
            <a:ext cx="2677486" cy="1782193"/>
          </a:xfrm>
          <a:prstGeom prst="rect">
            <a:avLst/>
          </a:prstGeom>
        </p:spPr>
      </p:pic>
      <p:sp>
        <p:nvSpPr>
          <p:cNvPr id="9" name="Rectangle 8">
            <a:extLst>
              <a:ext uri="{FF2B5EF4-FFF2-40B4-BE49-F238E27FC236}">
                <a16:creationId xmlns:a16="http://schemas.microsoft.com/office/drawing/2014/main" id="{2CE914A2-3CCE-4562-897B-08271A1B4275}"/>
              </a:ext>
            </a:extLst>
          </p:cNvPr>
          <p:cNvSpPr/>
          <p:nvPr/>
        </p:nvSpPr>
        <p:spPr>
          <a:xfrm>
            <a:off x="304800" y="1600200"/>
            <a:ext cx="8305450" cy="4611519"/>
          </a:xfrm>
          <a:prstGeom prst="rect">
            <a:avLst/>
          </a:prstGeom>
        </p:spPr>
        <p:txBody>
          <a:bodyPr wrap="square">
            <a:spAutoFit/>
          </a:bodyPr>
          <a:lstStyle/>
          <a:p>
            <a:pPr marL="342900" indent="-342900">
              <a:lnSpc>
                <a:spcPct val="150000"/>
              </a:lnSpc>
              <a:buFont typeface="+mj-lt"/>
              <a:buAutoNum type="arabicPeriod"/>
            </a:pPr>
            <a:r>
              <a:rPr lang="en-US"/>
              <a:t>Connects with team members on a personal level</a:t>
            </a:r>
          </a:p>
          <a:p>
            <a:pPr marL="342900" indent="-342900">
              <a:lnSpc>
                <a:spcPct val="150000"/>
              </a:lnSpc>
              <a:buFont typeface="+mj-lt"/>
              <a:buAutoNum type="arabicPeriod"/>
            </a:pPr>
            <a:r>
              <a:rPr lang="en-US"/>
              <a:t>Is transparent and trustworthy </a:t>
            </a:r>
          </a:p>
          <a:p>
            <a:pPr marL="342900" indent="-342900">
              <a:lnSpc>
                <a:spcPct val="150000"/>
              </a:lnSpc>
              <a:buFont typeface="+mj-lt"/>
              <a:buAutoNum type="arabicPeriod"/>
            </a:pPr>
            <a:r>
              <a:rPr lang="en-US"/>
              <a:t>Listens with humility and curiosity</a:t>
            </a:r>
          </a:p>
          <a:p>
            <a:pPr marL="342900" indent="-342900">
              <a:lnSpc>
                <a:spcPct val="150000"/>
              </a:lnSpc>
              <a:buFont typeface="+mj-lt"/>
              <a:buAutoNum type="arabicPeriod"/>
            </a:pPr>
            <a:r>
              <a:rPr lang="en-US"/>
              <a:t>Welcomes, respects and honors diverse perspectives</a:t>
            </a:r>
          </a:p>
          <a:p>
            <a:pPr marL="342900" indent="-342900">
              <a:lnSpc>
                <a:spcPct val="150000"/>
              </a:lnSpc>
              <a:buFont typeface="+mj-lt"/>
              <a:buAutoNum type="arabicPeriod"/>
            </a:pPr>
            <a:r>
              <a:rPr lang="en-US"/>
              <a:t>Encourages a sense of shared purpose, and shared goals</a:t>
            </a:r>
          </a:p>
          <a:p>
            <a:pPr marL="342900" indent="-342900">
              <a:lnSpc>
                <a:spcPct val="150000"/>
              </a:lnSpc>
              <a:buFont typeface="+mj-lt"/>
              <a:buAutoNum type="arabicPeriod"/>
            </a:pPr>
            <a:r>
              <a:rPr lang="en-US"/>
              <a:t>Suspends premature judgment</a:t>
            </a:r>
          </a:p>
          <a:p>
            <a:pPr marL="342900" indent="-342900">
              <a:lnSpc>
                <a:spcPct val="150000"/>
              </a:lnSpc>
              <a:buFont typeface="+mj-lt"/>
              <a:buAutoNum type="arabicPeriod"/>
            </a:pPr>
            <a:r>
              <a:rPr lang="en-US"/>
              <a:t>Explores assumptions and beliefs</a:t>
            </a:r>
          </a:p>
          <a:p>
            <a:pPr marL="342900" indent="-342900">
              <a:lnSpc>
                <a:spcPct val="150000"/>
              </a:lnSpc>
              <a:buFont typeface="+mj-lt"/>
              <a:buAutoNum type="arabicPeriod"/>
            </a:pPr>
            <a:r>
              <a:rPr lang="en-US"/>
              <a:t>Embraces ambiguity and not-knowing</a:t>
            </a:r>
          </a:p>
          <a:p>
            <a:pPr marL="342900" indent="-342900">
              <a:lnSpc>
                <a:spcPct val="150000"/>
              </a:lnSpc>
              <a:buFont typeface="+mj-lt"/>
              <a:buAutoNum type="arabicPeriod"/>
            </a:pPr>
            <a:r>
              <a:rPr lang="en-US"/>
              <a:t>Creates a climate that welcomes and supports discovery and the emergence of new ideas and practices</a:t>
            </a:r>
          </a:p>
          <a:p>
            <a:pPr marL="342900" indent="-342900">
              <a:lnSpc>
                <a:spcPct val="150000"/>
              </a:lnSpc>
              <a:buFont typeface="+mj-lt"/>
              <a:buAutoNum type="arabicPeriod"/>
            </a:pPr>
            <a:r>
              <a:rPr lang="en-US"/>
              <a:t>“Focuses on setting the stage, not necessarily performing on it” (Linda Hall)</a:t>
            </a:r>
          </a:p>
        </p:txBody>
      </p:sp>
      <p:sp>
        <p:nvSpPr>
          <p:cNvPr id="12" name="Rectangle 11">
            <a:extLst>
              <a:ext uri="{FF2B5EF4-FFF2-40B4-BE49-F238E27FC236}">
                <a16:creationId xmlns:a16="http://schemas.microsoft.com/office/drawing/2014/main" id="{EE22BA5E-A77C-497D-857C-7C72ACAA8C1A}"/>
              </a:ext>
            </a:extLst>
          </p:cNvPr>
          <p:cNvSpPr/>
          <p:nvPr/>
        </p:nvSpPr>
        <p:spPr>
          <a:xfrm>
            <a:off x="80918" y="6324600"/>
            <a:ext cx="8448413" cy="769441"/>
          </a:xfrm>
          <a:prstGeom prst="rect">
            <a:avLst/>
          </a:prstGeom>
        </p:spPr>
        <p:txBody>
          <a:bodyPr wrap="square">
            <a:spAutoFit/>
          </a:bodyPr>
          <a:lstStyle/>
          <a:p>
            <a:r>
              <a:rPr lang="en-US" sz="800"/>
              <a:t>Some content drawn from </a:t>
            </a:r>
            <a:r>
              <a:rPr lang="en-US" sz="800">
                <a:hlinkClick r:id="rId4"/>
              </a:rPr>
              <a:t>https://www.oxfordleadership.com/wp-content/uploads/2017/07/OL-White-Paper-Collaborative-Leadership.pdf</a:t>
            </a:r>
            <a:endParaRPr lang="en-US" sz="800"/>
          </a:p>
          <a:p>
            <a:endParaRPr lang="en-US" sz="800"/>
          </a:p>
          <a:p>
            <a:r>
              <a:rPr lang="en-US" sz="800"/>
              <a:t>Linda A. Hill quote: </a:t>
            </a:r>
            <a:r>
              <a:rPr lang="en-US" sz="800">
                <a:hlinkClick r:id="rId5"/>
              </a:rPr>
              <a:t>https://www.strategy-business.com/article/00315</a:t>
            </a:r>
            <a:endParaRPr lang="en-US" sz="800"/>
          </a:p>
          <a:p>
            <a:endParaRPr lang="en-US" sz="800"/>
          </a:p>
          <a:p>
            <a:endParaRPr lang="en-US" sz="1200"/>
          </a:p>
        </p:txBody>
      </p:sp>
    </p:spTree>
    <p:extLst>
      <p:ext uri="{BB962C8B-B14F-4D97-AF65-F5344CB8AC3E}">
        <p14:creationId xmlns:p14="http://schemas.microsoft.com/office/powerpoint/2010/main" val="2553789609"/>
      </p:ext>
    </p:extLst>
  </p:cSld>
  <p:clrMapOvr>
    <a:masterClrMapping/>
  </p:clrMapOvr>
  <p:transition spd="slow">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9CAF-1816-45C4-A682-2D501FA3B8BE}"/>
              </a:ext>
            </a:extLst>
          </p:cNvPr>
          <p:cNvSpPr>
            <a:spLocks noGrp="1"/>
          </p:cNvSpPr>
          <p:nvPr>
            <p:ph type="title"/>
          </p:nvPr>
        </p:nvSpPr>
        <p:spPr>
          <a:xfrm>
            <a:off x="304800" y="304800"/>
            <a:ext cx="7972425" cy="990600"/>
          </a:xfrm>
        </p:spPr>
        <p:txBody>
          <a:bodyPr/>
          <a:lstStyle/>
          <a:p>
            <a:r>
              <a:rPr lang="en-US"/>
              <a:t>Final thought for today</a:t>
            </a:r>
          </a:p>
        </p:txBody>
      </p:sp>
      <p:pic>
        <p:nvPicPr>
          <p:cNvPr id="4" name="Picture 3">
            <a:extLst>
              <a:ext uri="{FF2B5EF4-FFF2-40B4-BE49-F238E27FC236}">
                <a16:creationId xmlns:a16="http://schemas.microsoft.com/office/drawing/2014/main" id="{FB7B4E89-8723-4CD5-871C-B6FE5E6B176E}"/>
              </a:ext>
            </a:extLst>
          </p:cNvPr>
          <p:cNvPicPr>
            <a:picLocks noChangeAspect="1"/>
          </p:cNvPicPr>
          <p:nvPr/>
        </p:nvPicPr>
        <p:blipFill>
          <a:blip r:embed="rId3"/>
          <a:stretch>
            <a:fillRect/>
          </a:stretch>
        </p:blipFill>
        <p:spPr>
          <a:xfrm>
            <a:off x="201706" y="1676400"/>
            <a:ext cx="8942294" cy="5029200"/>
          </a:xfrm>
          <a:prstGeom prst="rect">
            <a:avLst/>
          </a:prstGeom>
        </p:spPr>
      </p:pic>
    </p:spTree>
    <p:extLst>
      <p:ext uri="{BB962C8B-B14F-4D97-AF65-F5344CB8AC3E}">
        <p14:creationId xmlns:p14="http://schemas.microsoft.com/office/powerpoint/2010/main" val="1681073525"/>
      </p:ext>
    </p:extLst>
  </p:cSld>
  <p:clrMapOvr>
    <a:masterClrMapping/>
  </p:clrMapOvr>
  <p:transition spd="slow">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F9CC2A-FE89-479A-9DA5-EF74FC4EF71A}"/>
              </a:ext>
            </a:extLst>
          </p:cNvPr>
          <p:cNvPicPr>
            <a:picLocks noChangeAspect="1"/>
          </p:cNvPicPr>
          <p:nvPr/>
        </p:nvPicPr>
        <p:blipFill>
          <a:blip r:embed="rId3"/>
          <a:stretch>
            <a:fillRect/>
          </a:stretch>
        </p:blipFill>
        <p:spPr>
          <a:xfrm>
            <a:off x="6509123" y="2286000"/>
            <a:ext cx="2560854" cy="2802631"/>
          </a:xfrm>
          <a:prstGeom prst="rect">
            <a:avLst/>
          </a:prstGeom>
        </p:spPr>
      </p:pic>
      <p:sp>
        <p:nvSpPr>
          <p:cNvPr id="7" name="Slide Number Placeholder 6">
            <a:extLst>
              <a:ext uri="{FF2B5EF4-FFF2-40B4-BE49-F238E27FC236}">
                <a16:creationId xmlns:a16="http://schemas.microsoft.com/office/drawing/2014/main" id="{433FC5CE-567A-4CBF-AF9D-5362AFBE0237}"/>
              </a:ext>
            </a:extLst>
          </p:cNvPr>
          <p:cNvSpPr>
            <a:spLocks noGrp="1"/>
          </p:cNvSpPr>
          <p:nvPr>
            <p:ph type="sldNum" sz="quarter" idx="12"/>
          </p:nvPr>
        </p:nvSpPr>
        <p:spPr/>
        <p:txBody>
          <a:bodyPr/>
          <a:lstStyle/>
          <a:p>
            <a:fld id="{E045D46B-5E7C-43A1-84D3-CFC82090F0AF}" type="slidenum">
              <a:rPr lang="en-US" altLang="en-US" smtClean="0"/>
              <a:pPr/>
              <a:t>15</a:t>
            </a:fld>
            <a:endParaRPr lang="en-US" altLang="en-US">
              <a:solidFill>
                <a:srgbClr val="002C77"/>
              </a:solidFill>
            </a:endParaRPr>
          </a:p>
        </p:txBody>
      </p:sp>
      <p:pic>
        <p:nvPicPr>
          <p:cNvPr id="8" name="Picture 7">
            <a:extLst>
              <a:ext uri="{FF2B5EF4-FFF2-40B4-BE49-F238E27FC236}">
                <a16:creationId xmlns:a16="http://schemas.microsoft.com/office/drawing/2014/main" id="{B2A07B1F-393D-4844-8981-35212B0B2DBA}"/>
              </a:ext>
            </a:extLst>
          </p:cNvPr>
          <p:cNvPicPr>
            <a:picLocks noChangeAspect="1"/>
          </p:cNvPicPr>
          <p:nvPr/>
        </p:nvPicPr>
        <p:blipFill>
          <a:blip r:embed="rId4"/>
          <a:stretch>
            <a:fillRect/>
          </a:stretch>
        </p:blipFill>
        <p:spPr>
          <a:xfrm>
            <a:off x="571500" y="6192738"/>
            <a:ext cx="1549733" cy="433155"/>
          </a:xfrm>
          <a:prstGeom prst="rect">
            <a:avLst/>
          </a:prstGeom>
        </p:spPr>
      </p:pic>
      <p:sp>
        <p:nvSpPr>
          <p:cNvPr id="13" name="Rectangle 12">
            <a:extLst>
              <a:ext uri="{FF2B5EF4-FFF2-40B4-BE49-F238E27FC236}">
                <a16:creationId xmlns:a16="http://schemas.microsoft.com/office/drawing/2014/main" id="{55B06800-17B2-4648-8535-EC3122CBAC9C}"/>
              </a:ext>
            </a:extLst>
          </p:cNvPr>
          <p:cNvSpPr/>
          <p:nvPr/>
        </p:nvSpPr>
        <p:spPr>
          <a:xfrm>
            <a:off x="386891" y="1966344"/>
            <a:ext cx="6157525" cy="4672048"/>
          </a:xfrm>
          <a:prstGeom prst="rect">
            <a:avLst/>
          </a:prstGeom>
        </p:spPr>
        <p:txBody>
          <a:bodyPr wrap="square">
            <a:spAutoFit/>
          </a:bodyPr>
          <a:lstStyle/>
          <a:p>
            <a:pPr lvl="0" fontAlgn="base">
              <a:spcBef>
                <a:spcPct val="20000"/>
              </a:spcBef>
              <a:spcAft>
                <a:spcPct val="0"/>
              </a:spcAft>
              <a:defRPr/>
            </a:pPr>
            <a:endParaRPr lang="en-US" sz="2400" kern="0">
              <a:solidFill>
                <a:srgbClr val="254B8E"/>
              </a:solidFill>
            </a:endParaRPr>
          </a:p>
          <a:p>
            <a:pPr lvl="0" fontAlgn="base">
              <a:spcBef>
                <a:spcPct val="20000"/>
              </a:spcBef>
              <a:spcAft>
                <a:spcPct val="0"/>
              </a:spcAft>
              <a:defRPr/>
            </a:pPr>
            <a:r>
              <a:rPr lang="en-US" sz="2400" kern="0">
                <a:solidFill>
                  <a:srgbClr val="254B8E"/>
                </a:solidFill>
              </a:rPr>
              <a:t>Manager tip #31: </a:t>
            </a:r>
          </a:p>
          <a:p>
            <a:pPr lvl="0" fontAlgn="base">
              <a:spcBef>
                <a:spcPct val="20000"/>
              </a:spcBef>
              <a:spcAft>
                <a:spcPct val="0"/>
              </a:spcAft>
              <a:defRPr/>
            </a:pPr>
            <a:r>
              <a:rPr lang="en-US" sz="2400" kern="0"/>
              <a:t>Remember that relationships are your greatest resource mobilizers! </a:t>
            </a:r>
          </a:p>
          <a:p>
            <a:pPr marR="0" lvl="0" defTabSz="914400" eaLnBrk="1" fontAlgn="base" latinLnBrk="0" hangingPunct="1">
              <a:lnSpc>
                <a:spcPct val="100000"/>
              </a:lnSpc>
              <a:spcBef>
                <a:spcPct val="20000"/>
              </a:spcBef>
              <a:spcAft>
                <a:spcPct val="0"/>
              </a:spcAft>
              <a:buClrTx/>
              <a:buSzTx/>
              <a:tabLst/>
              <a:defRPr/>
            </a:pPr>
            <a:endParaRPr lang="en-US" sz="2400" kern="0">
              <a:solidFill>
                <a:srgbClr val="254B8E"/>
              </a:solidFill>
            </a:endParaRPr>
          </a:p>
          <a:p>
            <a:pPr marR="0" lvl="0" defTabSz="914400" eaLnBrk="1" fontAlgn="base" latinLnBrk="0" hangingPunct="1">
              <a:lnSpc>
                <a:spcPct val="100000"/>
              </a:lnSpc>
              <a:spcBef>
                <a:spcPct val="20000"/>
              </a:spcBef>
              <a:spcAft>
                <a:spcPct val="0"/>
              </a:spcAft>
              <a:buClrTx/>
              <a:buSzTx/>
              <a:tabLst/>
              <a:defRPr/>
            </a:pPr>
            <a:r>
              <a:rPr kumimoji="0" lang="en-US" sz="2400" b="0" i="0" u="none" strike="noStrike" kern="0" cap="none" spc="0" normalizeH="0" baseline="0" noProof="0">
                <a:ln>
                  <a:noFill/>
                </a:ln>
                <a:solidFill>
                  <a:srgbClr val="254B8E"/>
                </a:solidFill>
                <a:effectLst/>
                <a:uLnTx/>
                <a:uFillTx/>
              </a:rPr>
              <a:t>Agenda tip #35: </a:t>
            </a:r>
          </a:p>
          <a:p>
            <a:pPr marR="0" lvl="0" defTabSz="914400" eaLnBrk="1" fontAlgn="base" latinLnBrk="0" hangingPunct="1">
              <a:lnSpc>
                <a:spcPct val="100000"/>
              </a:lnSpc>
              <a:spcBef>
                <a:spcPct val="20000"/>
              </a:spcBef>
              <a:spcAft>
                <a:spcPct val="0"/>
              </a:spcAft>
              <a:buClrTx/>
              <a:buSzTx/>
              <a:tabLst/>
              <a:defRPr/>
            </a:pPr>
            <a:r>
              <a:rPr kumimoji="0" lang="en-US" sz="2400" b="0" i="0" u="none" strike="noStrike" kern="0" cap="none" spc="0" normalizeH="0" baseline="0" noProof="0">
                <a:ln>
                  <a:noFill/>
                </a:ln>
                <a:effectLst/>
                <a:uLnTx/>
                <a:uFillTx/>
              </a:rPr>
              <a:t>Make sure that you leave time on your</a:t>
            </a:r>
            <a:r>
              <a:rPr kumimoji="0" lang="en-US" sz="2400" b="0" i="0" u="none" strike="noStrike" kern="0" cap="none" spc="0" normalizeH="0" noProof="0">
                <a:ln>
                  <a:noFill/>
                </a:ln>
                <a:effectLst/>
                <a:uLnTx/>
                <a:uFillTx/>
              </a:rPr>
              <a:t> agenda for conversations about how and why you collaborate </a:t>
            </a:r>
            <a:endParaRPr kumimoji="0" lang="en-US" sz="2400" b="0" i="0" u="none" strike="noStrike" kern="0" cap="none" spc="0" normalizeH="0" baseline="0" noProof="0">
              <a:ln>
                <a:noFill/>
              </a:ln>
              <a:effectLst/>
              <a:uLnTx/>
              <a:uFillTx/>
            </a:endParaRPr>
          </a:p>
          <a:p>
            <a:pPr marR="0" lvl="0" defTabSz="914400" eaLnBrk="1" fontAlgn="base" latinLnBrk="0" hangingPunct="1">
              <a:lnSpc>
                <a:spcPct val="100000"/>
              </a:lnSpc>
              <a:spcBef>
                <a:spcPct val="20000"/>
              </a:spcBef>
              <a:spcAft>
                <a:spcPct val="0"/>
              </a:spcAft>
              <a:buClrTx/>
              <a:buSzTx/>
              <a:tabLst/>
              <a:defRPr/>
            </a:pPr>
            <a:endParaRPr lang="en-US" sz="2400" kern="0">
              <a:solidFill>
                <a:srgbClr val="254B8E"/>
              </a:solidFill>
            </a:endParaRPr>
          </a:p>
          <a:p>
            <a:pPr marR="0" lvl="0" defTabSz="914400" eaLnBrk="1" fontAlgn="base" latinLnBrk="0" hangingPunct="1">
              <a:lnSpc>
                <a:spcPct val="100000"/>
              </a:lnSpc>
              <a:spcBef>
                <a:spcPct val="20000"/>
              </a:spcBef>
              <a:spcAft>
                <a:spcPct val="0"/>
              </a:spcAft>
              <a:buClrTx/>
              <a:buSzTx/>
              <a:tabLst/>
              <a:defRPr/>
            </a:pPr>
            <a:r>
              <a:rPr lang="en-US" sz="2400" kern="0">
                <a:solidFill>
                  <a:srgbClr val="254B8E"/>
                </a:solidFill>
              </a:rPr>
              <a:t>                                                                                                                                                                                                                                                                                                                                                                                                                                                                                                                                                                                                                                                                                                                                                                                                                                                                                                                                                                                                                                                                                                                                                                                                                                                                                                                                                                                                                                                                                                                                                                                                                                                                                                                                                                                                                                                                                                                                                                                                                                                                                                                                                                                                                                                                                                                                                                                                                                                                                                                                                                                                                                                                                                                                                                                                                                                                                                                                                                                                                                                                                                                                                                                                                                                                                                                                                                                                                                                                                                                                                                                                                                                                                                                                                                                                                                                                                                                                                                                                                                                                                                                                                                                                                                                                                                                                                                                                                                                                                                                                                                                                                                                                                                                                                                                                                                                                                                                                                                                                                                                                                                                                                                                                                                                                                                                                                                                                                                                                                                                                                                                                                                                                                                                                                                                                                                                                                                                                                                                                                                                                                                                                                                                                                                                                                                                                                                                                                                                                                                                                                                                                                                                                                                                                                                                                                                                                                                                                                                                                                                                                                                                                                                                                                                                                                                                                                                                                                                                                                                                                                                                                                                                                                                                                                                                                                                                                                                                                                                                                                                                                                                                                                                                                                                                                                                                                                                                                                                                                                                                                                                                                                                                                                                                                                                                                                                                                                                                                                                                                                                                                                                                                                                                                                                                                                                                                                                                                                                                                                                                                                                                                                                                                                                                                                                                                                                                                                                                                                                                                                                                                                                                                                                                                                                                                                                                                                                                                                                                                                                                                                                                                                                                                                                                                                                                                                                                                                                                                                                                                                                                                                                                                                                                                                                                                                                                                                                                                                                                                                                                                                                                                                                                                                                                                                                                                                                                                                                                                                                                      </a:t>
            </a:r>
          </a:p>
        </p:txBody>
      </p:sp>
      <p:sp>
        <p:nvSpPr>
          <p:cNvPr id="9" name="Title 1">
            <a:extLst>
              <a:ext uri="{FF2B5EF4-FFF2-40B4-BE49-F238E27FC236}">
                <a16:creationId xmlns:a16="http://schemas.microsoft.com/office/drawing/2014/main" id="{075CC048-CE10-46D5-9253-D2F462FB68EC}"/>
              </a:ext>
            </a:extLst>
          </p:cNvPr>
          <p:cNvSpPr>
            <a:spLocks noGrp="1"/>
          </p:cNvSpPr>
          <p:nvPr>
            <p:ph type="title"/>
          </p:nvPr>
        </p:nvSpPr>
        <p:spPr>
          <a:xfrm>
            <a:off x="76200" y="334477"/>
            <a:ext cx="8993777" cy="1143000"/>
          </a:xfrm>
        </p:spPr>
        <p:txBody>
          <a:bodyPr/>
          <a:lstStyle/>
          <a:p>
            <a:r>
              <a:rPr lang="en-US" sz="3200" b="0"/>
              <a:t>Theme: Leading with Well-being in Mind</a:t>
            </a:r>
            <a:br>
              <a:rPr lang="en-US" sz="3200" b="0"/>
            </a:br>
            <a:r>
              <a:rPr lang="en-US" sz="3200" b="0"/>
              <a:t>Episode 29: Collaborative Leadership</a:t>
            </a:r>
            <a:br>
              <a:rPr lang="en-US" sz="3200"/>
            </a:br>
            <a:br>
              <a:rPr lang="en-US"/>
            </a:br>
            <a:endParaRPr lang="en-US"/>
          </a:p>
        </p:txBody>
      </p:sp>
    </p:spTree>
    <p:extLst>
      <p:ext uri="{BB962C8B-B14F-4D97-AF65-F5344CB8AC3E}">
        <p14:creationId xmlns:p14="http://schemas.microsoft.com/office/powerpoint/2010/main" val="1341309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CCCD22-99F0-4D9B-9843-4575C51DAECB}"/>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41AF85D-8F4E-4BD4-B0D1-F192B448B6F3}" type="slidenum">
              <a:rPr kumimoji="0" lang="en-US" altLang="en-US" sz="1200" b="0" i="0" u="none" strike="noStrike" kern="1200" cap="none" spc="0" normalizeH="0" baseline="0" noProof="0" smtClean="0">
                <a:ln>
                  <a:noFill/>
                </a:ln>
                <a:solidFill>
                  <a:srgbClr val="254B8E"/>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2C77"/>
              </a:solidFill>
              <a:effectLst/>
              <a:uLnTx/>
              <a:uFillTx/>
              <a:latin typeface="Arial" panose="020B0604020202020204" pitchFamily="34" charset="0"/>
              <a:ea typeface="ＭＳ Ｐゴシック" panose="020B0600070205080204" pitchFamily="34" charset="-128"/>
              <a:cs typeface="+mn-cs"/>
            </a:endParaRPr>
          </a:p>
        </p:txBody>
      </p:sp>
      <p:pic>
        <p:nvPicPr>
          <p:cNvPr id="5" name="Picture 4">
            <a:extLst>
              <a:ext uri="{FF2B5EF4-FFF2-40B4-BE49-F238E27FC236}">
                <a16:creationId xmlns:a16="http://schemas.microsoft.com/office/drawing/2014/main" id="{8515E060-2E75-4D09-9380-B31934C11D44}"/>
              </a:ext>
            </a:extLst>
          </p:cNvPr>
          <p:cNvPicPr>
            <a:picLocks noChangeAspect="1"/>
          </p:cNvPicPr>
          <p:nvPr/>
        </p:nvPicPr>
        <p:blipFill>
          <a:blip r:embed="rId3"/>
          <a:stretch>
            <a:fillRect/>
          </a:stretch>
        </p:blipFill>
        <p:spPr>
          <a:xfrm>
            <a:off x="571500" y="6192738"/>
            <a:ext cx="1549733" cy="433155"/>
          </a:xfrm>
          <a:prstGeom prst="rect">
            <a:avLst/>
          </a:prstGeom>
        </p:spPr>
      </p:pic>
      <p:pic>
        <p:nvPicPr>
          <p:cNvPr id="8" name="Content Placeholder 19">
            <a:extLst>
              <a:ext uri="{FF2B5EF4-FFF2-40B4-BE49-F238E27FC236}">
                <a16:creationId xmlns:a16="http://schemas.microsoft.com/office/drawing/2014/main" id="{44CA4955-975C-44C3-A690-2A01DFDBADDC}"/>
              </a:ext>
            </a:extLst>
          </p:cNvPr>
          <p:cNvPicPr>
            <a:picLocks noChangeAspect="1"/>
          </p:cNvPicPr>
          <p:nvPr/>
        </p:nvPicPr>
        <p:blipFill>
          <a:blip r:embed="rId4"/>
          <a:stretch>
            <a:fillRect/>
          </a:stretch>
        </p:blipFill>
        <p:spPr>
          <a:xfrm>
            <a:off x="4529428" y="3531929"/>
            <a:ext cx="4276144" cy="2602871"/>
          </a:xfrm>
          <a:prstGeom prst="rect">
            <a:avLst/>
          </a:prstGeom>
        </p:spPr>
      </p:pic>
      <p:sp>
        <p:nvSpPr>
          <p:cNvPr id="12" name="Rectangle: Rounded Corners 11">
            <a:extLst>
              <a:ext uri="{FF2B5EF4-FFF2-40B4-BE49-F238E27FC236}">
                <a16:creationId xmlns:a16="http://schemas.microsoft.com/office/drawing/2014/main" id="{7C16574A-3BD9-4B6E-AAF5-1E4D8908756F}"/>
              </a:ext>
            </a:extLst>
          </p:cNvPr>
          <p:cNvSpPr/>
          <p:nvPr/>
        </p:nvSpPr>
        <p:spPr bwMode="auto">
          <a:xfrm>
            <a:off x="5791200" y="3468848"/>
            <a:ext cx="2038350" cy="555955"/>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Rectangle 6">
            <a:extLst>
              <a:ext uri="{FF2B5EF4-FFF2-40B4-BE49-F238E27FC236}">
                <a16:creationId xmlns:a16="http://schemas.microsoft.com/office/drawing/2014/main" id="{740A196D-B88E-49D9-A343-83D6672A1030}"/>
              </a:ext>
            </a:extLst>
          </p:cNvPr>
          <p:cNvSpPr/>
          <p:nvPr/>
        </p:nvSpPr>
        <p:spPr>
          <a:xfrm>
            <a:off x="76200" y="294381"/>
            <a:ext cx="8991600" cy="1077218"/>
          </a:xfrm>
          <a:prstGeom prst="rect">
            <a:avLst/>
          </a:prstGeom>
        </p:spPr>
        <p:txBody>
          <a:bodyPr wrap="square">
            <a:spAutoFit/>
          </a:bodyPr>
          <a:lstStyle/>
          <a:p>
            <a:r>
              <a:rPr lang="en-US" sz="3200" kern="0">
                <a:solidFill>
                  <a:srgbClr val="254B8E"/>
                </a:solidFill>
                <a:ea typeface="ＭＳ Ｐゴシック" charset="-128"/>
              </a:rPr>
              <a:t>Theme: Leading with Well-being in Mind</a:t>
            </a:r>
          </a:p>
          <a:p>
            <a:r>
              <a:rPr lang="en-US" sz="3200" kern="0">
                <a:solidFill>
                  <a:srgbClr val="254B8E"/>
                </a:solidFill>
                <a:ea typeface="ＭＳ Ｐゴシック" charset="-128"/>
              </a:rPr>
              <a:t>Episode 29: Collaborative Leadership</a:t>
            </a:r>
          </a:p>
        </p:txBody>
      </p:sp>
      <p:sp>
        <p:nvSpPr>
          <p:cNvPr id="9" name="Rectangle 8">
            <a:extLst>
              <a:ext uri="{FF2B5EF4-FFF2-40B4-BE49-F238E27FC236}">
                <a16:creationId xmlns:a16="http://schemas.microsoft.com/office/drawing/2014/main" id="{71DB98DB-A0CE-4A60-9278-9063DA859BD9}"/>
              </a:ext>
            </a:extLst>
          </p:cNvPr>
          <p:cNvSpPr/>
          <p:nvPr/>
        </p:nvSpPr>
        <p:spPr>
          <a:xfrm>
            <a:off x="304800" y="1867224"/>
            <a:ext cx="6019800" cy="1114151"/>
          </a:xfrm>
          <a:prstGeom prst="rect">
            <a:avLst/>
          </a:prstGeom>
        </p:spPr>
        <p:txBody>
          <a:bodyPr wrap="square">
            <a:spAutoFit/>
          </a:bodyPr>
          <a:lstStyle/>
          <a:p>
            <a:pPr lvl="0" fontAlgn="base">
              <a:spcBef>
                <a:spcPct val="20000"/>
              </a:spcBef>
              <a:spcAft>
                <a:spcPct val="0"/>
              </a:spcAft>
              <a:defRPr/>
            </a:pPr>
            <a:endParaRPr lang="en-US" sz="2800" kern="0">
              <a:solidFill>
                <a:srgbClr val="254B8E"/>
              </a:solidFill>
            </a:endParaRPr>
          </a:p>
          <a:p>
            <a:pPr lvl="0" fontAlgn="base">
              <a:spcBef>
                <a:spcPct val="20000"/>
              </a:spcBef>
              <a:spcAft>
                <a:spcPct val="0"/>
              </a:spcAft>
              <a:defRPr/>
            </a:pPr>
            <a:r>
              <a:rPr lang="en-US" sz="3200" kern="0">
                <a:solidFill>
                  <a:srgbClr val="254B8E"/>
                </a:solidFill>
              </a:rPr>
              <a:t>Next session: Celebration</a:t>
            </a:r>
          </a:p>
        </p:txBody>
      </p:sp>
    </p:spTree>
    <p:extLst>
      <p:ext uri="{BB962C8B-B14F-4D97-AF65-F5344CB8AC3E}">
        <p14:creationId xmlns:p14="http://schemas.microsoft.com/office/powerpoint/2010/main" val="1280248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0C74-746C-4399-A8FE-79DF2CBFBB8C}"/>
              </a:ext>
            </a:extLst>
          </p:cNvPr>
          <p:cNvSpPr>
            <a:spLocks noGrp="1"/>
          </p:cNvSpPr>
          <p:nvPr>
            <p:ph type="title"/>
          </p:nvPr>
        </p:nvSpPr>
        <p:spPr>
          <a:xfrm>
            <a:off x="369093" y="838200"/>
            <a:ext cx="8405813" cy="619124"/>
          </a:xfrm>
        </p:spPr>
        <p:txBody>
          <a:bodyPr/>
          <a:lstStyle/>
          <a:p>
            <a:pPr algn="ctr"/>
            <a:r>
              <a:rPr lang="en-US"/>
              <a:t> </a:t>
            </a:r>
            <a:br>
              <a:rPr lang="en-US"/>
            </a:br>
            <a:r>
              <a:rPr lang="en-US"/>
              <a:t>Connect with Healthy at Hopkins and the Office of Wellbeing</a:t>
            </a:r>
          </a:p>
        </p:txBody>
      </p:sp>
      <p:sp>
        <p:nvSpPr>
          <p:cNvPr id="4" name="Content Placeholder 2">
            <a:extLst>
              <a:ext uri="{FF2B5EF4-FFF2-40B4-BE49-F238E27FC236}">
                <a16:creationId xmlns:a16="http://schemas.microsoft.com/office/drawing/2014/main" id="{800D6F69-DBF7-4651-83BC-894769ABEB3D}"/>
              </a:ext>
            </a:extLst>
          </p:cNvPr>
          <p:cNvSpPr>
            <a:spLocks noGrp="1"/>
          </p:cNvSpPr>
          <p:nvPr>
            <p:ph idx="1"/>
          </p:nvPr>
        </p:nvSpPr>
        <p:spPr>
          <a:xfrm>
            <a:off x="533398" y="1752600"/>
            <a:ext cx="8610601" cy="4525963"/>
          </a:xfrm>
        </p:spPr>
        <p:txBody>
          <a:bodyPr>
            <a:normAutofit fontScale="77500" lnSpcReduction="20000"/>
          </a:bodyPr>
          <a:lstStyle/>
          <a:p>
            <a:pPr marL="0" indent="0">
              <a:buNone/>
            </a:pPr>
            <a:r>
              <a:rPr lang="en-US" sz="3300" b="1"/>
              <a:t>Healthy at Hopkins </a:t>
            </a:r>
          </a:p>
          <a:p>
            <a:pPr marL="0" indent="0">
              <a:buNone/>
            </a:pPr>
            <a:r>
              <a:rPr lang="en-US" sz="2500"/>
              <a:t>-    Access the portal via my.jh.edu an click on the ‘Healthy at Hopkins’ tile</a:t>
            </a:r>
          </a:p>
          <a:p>
            <a:pPr>
              <a:buFontTx/>
              <a:buChar char="-"/>
            </a:pPr>
            <a:r>
              <a:rPr lang="en-US" sz="2500"/>
              <a:t>833-554-4554</a:t>
            </a:r>
          </a:p>
          <a:p>
            <a:pPr>
              <a:buFontTx/>
              <a:buChar char="-"/>
            </a:pPr>
            <a:r>
              <a:rPr lang="en-US" sz="2500"/>
              <a:t>healthyathopkins@jhmi.edu </a:t>
            </a:r>
          </a:p>
          <a:p>
            <a:pPr marL="0" indent="0">
              <a:buNone/>
            </a:pPr>
            <a:endParaRPr lang="en-US" b="1"/>
          </a:p>
          <a:p>
            <a:pPr marL="0" indent="0">
              <a:buNone/>
            </a:pPr>
            <a:r>
              <a:rPr lang="en-US" b="1"/>
              <a:t>Office of Wellbeing</a:t>
            </a:r>
          </a:p>
          <a:p>
            <a:pPr>
              <a:buFontTx/>
              <a:buChar char="-"/>
            </a:pPr>
            <a:r>
              <a:rPr lang="en-US" sz="2500"/>
              <a:t>https://www.hopkinsmedicine.org/joy-at-jhm/office-of-well-being </a:t>
            </a:r>
          </a:p>
          <a:p>
            <a:pPr>
              <a:buFontTx/>
              <a:buChar char="-"/>
            </a:pPr>
            <a:r>
              <a:rPr lang="en-US" sz="2500"/>
              <a:t>OWB@jhmi.edu </a:t>
            </a:r>
          </a:p>
          <a:p>
            <a:pPr marL="0" indent="0">
              <a:buNone/>
            </a:pPr>
            <a:br>
              <a:rPr lang="en-US" sz="1600"/>
            </a:br>
            <a:endParaRPr lang="en-US" sz="1600"/>
          </a:p>
          <a:p>
            <a:pPr marL="0" indent="0">
              <a:buNone/>
            </a:pPr>
            <a:r>
              <a:rPr lang="en-US" sz="3300" b="1"/>
              <a:t>Follow us on Twitter and Instagram </a:t>
            </a:r>
          </a:p>
          <a:p>
            <a:pPr marL="0" indent="0">
              <a:buNone/>
            </a:pPr>
            <a:r>
              <a:rPr lang="en-US" sz="3300"/>
              <a:t>	</a:t>
            </a:r>
            <a:r>
              <a:rPr lang="en-US" sz="2900"/>
              <a:t>@HealthyHopkins </a:t>
            </a:r>
          </a:p>
          <a:p>
            <a:pPr marL="0" indent="0">
              <a:buNone/>
            </a:pPr>
            <a:r>
              <a:rPr lang="en-US" sz="2900"/>
              <a:t>	@HealthyatHopkins </a:t>
            </a:r>
          </a:p>
          <a:p>
            <a:endParaRPr lang="en-US"/>
          </a:p>
        </p:txBody>
      </p:sp>
      <p:pic>
        <p:nvPicPr>
          <p:cNvPr id="5" name="Picture 4">
            <a:extLst>
              <a:ext uri="{FF2B5EF4-FFF2-40B4-BE49-F238E27FC236}">
                <a16:creationId xmlns:a16="http://schemas.microsoft.com/office/drawing/2014/main" id="{7BB2D741-651F-4CC8-920F-AC964A9D6034}"/>
              </a:ext>
            </a:extLst>
          </p:cNvPr>
          <p:cNvPicPr>
            <a:picLocks noChangeAspect="1"/>
          </p:cNvPicPr>
          <p:nvPr/>
        </p:nvPicPr>
        <p:blipFill>
          <a:blip r:embed="rId3"/>
          <a:stretch>
            <a:fillRect/>
          </a:stretch>
        </p:blipFill>
        <p:spPr>
          <a:xfrm>
            <a:off x="1020950" y="5055069"/>
            <a:ext cx="538163" cy="412557"/>
          </a:xfrm>
          <a:prstGeom prst="rect">
            <a:avLst/>
          </a:prstGeom>
        </p:spPr>
      </p:pic>
      <p:sp>
        <p:nvSpPr>
          <p:cNvPr id="6" name="Rectangle: Rounded Corners 5">
            <a:extLst>
              <a:ext uri="{FF2B5EF4-FFF2-40B4-BE49-F238E27FC236}">
                <a16:creationId xmlns:a16="http://schemas.microsoft.com/office/drawing/2014/main" id="{A37CDF23-9018-4C24-94D5-23FED05983ED}"/>
              </a:ext>
            </a:extLst>
          </p:cNvPr>
          <p:cNvSpPr/>
          <p:nvPr/>
        </p:nvSpPr>
        <p:spPr bwMode="auto">
          <a:xfrm>
            <a:off x="4724400" y="5238512"/>
            <a:ext cx="4267200" cy="978950"/>
          </a:xfrm>
          <a:prstGeom prst="roundRect">
            <a:avLst/>
          </a:prstGeom>
          <a:gradFill flip="none" rotWithShape="1">
            <a:gsLst>
              <a:gs pos="0">
                <a:srgbClr val="254B8E">
                  <a:tint val="66000"/>
                  <a:satMod val="160000"/>
                </a:srgbClr>
              </a:gs>
              <a:gs pos="50000">
                <a:srgbClr val="254B8E">
                  <a:tint val="44500"/>
                  <a:satMod val="160000"/>
                </a:srgbClr>
              </a:gs>
              <a:gs pos="100000">
                <a:srgbClr val="254B8E">
                  <a:tint val="23500"/>
                  <a:satMod val="160000"/>
                </a:srgbClr>
              </a:gs>
            </a:gsLst>
            <a:lin ang="81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8" charset="0"/>
              <a:ea typeface="+mn-ea"/>
              <a:cs typeface="+mn-cs"/>
            </a:endParaRPr>
          </a:p>
        </p:txBody>
      </p:sp>
      <p:sp>
        <p:nvSpPr>
          <p:cNvPr id="7" name="TextBox 6">
            <a:extLst>
              <a:ext uri="{FF2B5EF4-FFF2-40B4-BE49-F238E27FC236}">
                <a16:creationId xmlns:a16="http://schemas.microsoft.com/office/drawing/2014/main" id="{FF4C75C9-B051-4099-8331-A66FEE799D0E}"/>
              </a:ext>
            </a:extLst>
          </p:cNvPr>
          <p:cNvSpPr txBox="1"/>
          <p:nvPr/>
        </p:nvSpPr>
        <p:spPr>
          <a:xfrm>
            <a:off x="4518063" y="5402556"/>
            <a:ext cx="4679615" cy="10618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50" b="1" i="0" u="sng" strike="noStrike" kern="1200" cap="none" spc="0" normalizeH="0" baseline="0" noProof="0">
                <a:ln>
                  <a:noFill/>
                </a:ln>
                <a:solidFill>
                  <a:srgbClr val="254B8E"/>
                </a:solidFill>
                <a:effectLst/>
                <a:uLnTx/>
                <a:uFillTx/>
                <a:latin typeface="Arial"/>
                <a:ea typeface="+mn-ea"/>
                <a:cs typeface="+mn-cs"/>
              </a:rPr>
              <a:t>Additional Wellbeing and Leadership Resources</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254B8E"/>
                </a:solidFill>
                <a:effectLst/>
                <a:uLnTx/>
                <a:uFillTx/>
                <a:latin typeface="Arial"/>
                <a:ea typeface="+mn-ea"/>
                <a:cs typeface="+mn-cs"/>
              </a:rPr>
              <a:t>LinkedIn Learning</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254B8E"/>
                </a:solidFill>
                <a:effectLst/>
                <a:uLnTx/>
                <a:uFillTx/>
                <a:latin typeface="Arial"/>
                <a:ea typeface="+mn-ea"/>
                <a:cs typeface="+mn-cs"/>
              </a:rPr>
              <a:t>Sure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1026" name="Picture 2" descr="Instagram: A guide for parents">
            <a:extLst>
              <a:ext uri="{FF2B5EF4-FFF2-40B4-BE49-F238E27FC236}">
                <a16:creationId xmlns:a16="http://schemas.microsoft.com/office/drawing/2014/main" id="{9C81F922-C750-4BEC-B63B-6D0CD373EE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7504" y="5447170"/>
            <a:ext cx="325057" cy="32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911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972425" cy="771525"/>
          </a:xfrm>
        </p:spPr>
        <p:txBody>
          <a:bodyPr/>
          <a:lstStyle/>
          <a:p>
            <a:pPr algn="ctr"/>
            <a:br>
              <a:rPr lang="en-US"/>
            </a:br>
            <a:r>
              <a:rPr lang="en-US"/>
              <a:t>What Question Do You Have?</a:t>
            </a:r>
          </a:p>
        </p:txBody>
      </p:sp>
      <p:pic>
        <p:nvPicPr>
          <p:cNvPr id="4" name="Picture 3">
            <a:extLst>
              <a:ext uri="{FF2B5EF4-FFF2-40B4-BE49-F238E27FC236}">
                <a16:creationId xmlns:a16="http://schemas.microsoft.com/office/drawing/2014/main" id="{FC20FDAC-3AC4-4BA4-AFF4-A378C58F8B11}"/>
              </a:ext>
            </a:extLst>
          </p:cNvPr>
          <p:cNvPicPr>
            <a:picLocks noChangeAspect="1"/>
          </p:cNvPicPr>
          <p:nvPr/>
        </p:nvPicPr>
        <p:blipFill>
          <a:blip r:embed="rId3"/>
          <a:stretch>
            <a:fillRect/>
          </a:stretch>
        </p:blipFill>
        <p:spPr>
          <a:xfrm>
            <a:off x="838200" y="2209800"/>
            <a:ext cx="4985338" cy="3483930"/>
          </a:xfrm>
          <a:prstGeom prst="rect">
            <a:avLst/>
          </a:prstGeom>
        </p:spPr>
      </p:pic>
    </p:spTree>
    <p:extLst>
      <p:ext uri="{BB962C8B-B14F-4D97-AF65-F5344CB8AC3E}">
        <p14:creationId xmlns:p14="http://schemas.microsoft.com/office/powerpoint/2010/main" val="4157459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CCCD22-99F0-4D9B-9843-4575C51DAECB}"/>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41AF85D-8F4E-4BD4-B0D1-F192B448B6F3}" type="slidenum">
              <a:rPr kumimoji="0" lang="en-US" altLang="en-US" sz="1200" b="0" i="0" u="none" strike="noStrike" kern="1200" cap="none" spc="0" normalizeH="0" baseline="0" noProof="0" smtClean="0">
                <a:ln>
                  <a:noFill/>
                </a:ln>
                <a:solidFill>
                  <a:srgbClr val="254B8E"/>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2C77"/>
              </a:solidFill>
              <a:effectLst/>
              <a:uLnTx/>
              <a:uFillTx/>
              <a:latin typeface="Arial" panose="020B0604020202020204" pitchFamily="34" charset="0"/>
              <a:ea typeface="ＭＳ Ｐゴシック" panose="020B0600070205080204" pitchFamily="34" charset="-128"/>
              <a:cs typeface="+mn-cs"/>
            </a:endParaRPr>
          </a:p>
        </p:txBody>
      </p:sp>
      <p:pic>
        <p:nvPicPr>
          <p:cNvPr id="5" name="Picture 4">
            <a:extLst>
              <a:ext uri="{FF2B5EF4-FFF2-40B4-BE49-F238E27FC236}">
                <a16:creationId xmlns:a16="http://schemas.microsoft.com/office/drawing/2014/main" id="{8515E060-2E75-4D09-9380-B31934C11D44}"/>
              </a:ext>
            </a:extLst>
          </p:cNvPr>
          <p:cNvPicPr>
            <a:picLocks noChangeAspect="1"/>
          </p:cNvPicPr>
          <p:nvPr/>
        </p:nvPicPr>
        <p:blipFill>
          <a:blip r:embed="rId3"/>
          <a:stretch>
            <a:fillRect/>
          </a:stretch>
        </p:blipFill>
        <p:spPr>
          <a:xfrm>
            <a:off x="571500" y="6192738"/>
            <a:ext cx="1549733" cy="433155"/>
          </a:xfrm>
          <a:prstGeom prst="rect">
            <a:avLst/>
          </a:prstGeom>
        </p:spPr>
      </p:pic>
      <p:pic>
        <p:nvPicPr>
          <p:cNvPr id="8" name="Content Placeholder 19">
            <a:extLst>
              <a:ext uri="{FF2B5EF4-FFF2-40B4-BE49-F238E27FC236}">
                <a16:creationId xmlns:a16="http://schemas.microsoft.com/office/drawing/2014/main" id="{44CA4955-975C-44C3-A690-2A01DFDBADDC}"/>
              </a:ext>
            </a:extLst>
          </p:cNvPr>
          <p:cNvPicPr>
            <a:picLocks noChangeAspect="1"/>
          </p:cNvPicPr>
          <p:nvPr/>
        </p:nvPicPr>
        <p:blipFill>
          <a:blip r:embed="rId4"/>
          <a:stretch>
            <a:fillRect/>
          </a:stretch>
        </p:blipFill>
        <p:spPr>
          <a:xfrm>
            <a:off x="2297931" y="2494369"/>
            <a:ext cx="6250101" cy="3804410"/>
          </a:xfrm>
          <a:prstGeom prst="rect">
            <a:avLst/>
          </a:prstGeom>
        </p:spPr>
      </p:pic>
      <p:sp>
        <p:nvSpPr>
          <p:cNvPr id="12" name="Rectangle: Rounded Corners 11">
            <a:extLst>
              <a:ext uri="{FF2B5EF4-FFF2-40B4-BE49-F238E27FC236}">
                <a16:creationId xmlns:a16="http://schemas.microsoft.com/office/drawing/2014/main" id="{7C16574A-3BD9-4B6E-AAF5-1E4D8908756F}"/>
              </a:ext>
            </a:extLst>
          </p:cNvPr>
          <p:cNvSpPr/>
          <p:nvPr/>
        </p:nvSpPr>
        <p:spPr bwMode="auto">
          <a:xfrm>
            <a:off x="4572000" y="2502806"/>
            <a:ext cx="2038350" cy="680210"/>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Rectangle 6">
            <a:extLst>
              <a:ext uri="{FF2B5EF4-FFF2-40B4-BE49-F238E27FC236}">
                <a16:creationId xmlns:a16="http://schemas.microsoft.com/office/drawing/2014/main" id="{740A196D-B88E-49D9-A343-83D6672A1030}"/>
              </a:ext>
            </a:extLst>
          </p:cNvPr>
          <p:cNvSpPr/>
          <p:nvPr/>
        </p:nvSpPr>
        <p:spPr>
          <a:xfrm>
            <a:off x="152400" y="381000"/>
            <a:ext cx="8991600" cy="1015663"/>
          </a:xfrm>
          <a:prstGeom prst="rect">
            <a:avLst/>
          </a:prstGeom>
        </p:spPr>
        <p:txBody>
          <a:bodyPr wrap="square">
            <a:spAutoFit/>
          </a:bodyPr>
          <a:lstStyle/>
          <a:p>
            <a:r>
              <a:rPr lang="en-US" sz="3200" kern="0">
                <a:solidFill>
                  <a:srgbClr val="254B8E"/>
                </a:solidFill>
                <a:ea typeface="ＭＳ Ｐゴシック" charset="-128"/>
              </a:rPr>
              <a:t>Theme: Leading with Well-being in Mind</a:t>
            </a:r>
          </a:p>
          <a:p>
            <a:r>
              <a:rPr lang="en-US" sz="2800" b="1" kern="0">
                <a:solidFill>
                  <a:srgbClr val="254B8E"/>
                </a:solidFill>
                <a:ea typeface="ＭＳ Ｐゴシック" charset="-128"/>
              </a:rPr>
              <a:t>Episode 26: Collaborative Leadership</a:t>
            </a:r>
            <a:endParaRPr lang="en-US" sz="2800"/>
          </a:p>
        </p:txBody>
      </p:sp>
    </p:spTree>
    <p:extLst>
      <p:ext uri="{BB962C8B-B14F-4D97-AF65-F5344CB8AC3E}">
        <p14:creationId xmlns:p14="http://schemas.microsoft.com/office/powerpoint/2010/main" val="38667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A3F3578-3658-45B8-AE45-786B5E0636A4}"/>
              </a:ext>
            </a:extLst>
          </p:cNvPr>
          <p:cNvSpPr>
            <a:spLocks noGrp="1"/>
          </p:cNvSpPr>
          <p:nvPr>
            <p:ph type="title"/>
          </p:nvPr>
        </p:nvSpPr>
        <p:spPr>
          <a:xfrm>
            <a:off x="381000" y="560362"/>
            <a:ext cx="7772400" cy="1143000"/>
          </a:xfrm>
        </p:spPr>
        <p:txBody>
          <a:bodyPr/>
          <a:lstStyle/>
          <a:p>
            <a:r>
              <a:rPr lang="en-US"/>
              <a:t>Collaborative Leadership</a:t>
            </a:r>
          </a:p>
        </p:txBody>
      </p:sp>
      <p:sp>
        <p:nvSpPr>
          <p:cNvPr id="12" name="Content Placeholder 11">
            <a:extLst>
              <a:ext uri="{FF2B5EF4-FFF2-40B4-BE49-F238E27FC236}">
                <a16:creationId xmlns:a16="http://schemas.microsoft.com/office/drawing/2014/main" id="{1AF43CA3-0654-491E-8977-A0832E324FAA}"/>
              </a:ext>
            </a:extLst>
          </p:cNvPr>
          <p:cNvSpPr>
            <a:spLocks noGrp="1"/>
          </p:cNvSpPr>
          <p:nvPr>
            <p:ph sz="half" idx="1"/>
          </p:nvPr>
        </p:nvSpPr>
        <p:spPr>
          <a:xfrm>
            <a:off x="381000" y="2280139"/>
            <a:ext cx="4191000" cy="4114800"/>
          </a:xfrm>
        </p:spPr>
        <p:txBody>
          <a:bodyPr/>
          <a:lstStyle/>
          <a:p>
            <a:pPr marL="0" indent="0">
              <a:buNone/>
            </a:pPr>
            <a:r>
              <a:rPr lang="en-US"/>
              <a:t>Leverages the power of</a:t>
            </a:r>
          </a:p>
          <a:p>
            <a:pPr>
              <a:lnSpc>
                <a:spcPct val="150000"/>
              </a:lnSpc>
            </a:pPr>
            <a:r>
              <a:rPr lang="en-US"/>
              <a:t>People</a:t>
            </a:r>
          </a:p>
          <a:p>
            <a:pPr>
              <a:lnSpc>
                <a:spcPct val="150000"/>
              </a:lnSpc>
            </a:pPr>
            <a:r>
              <a:rPr lang="en-US"/>
              <a:t>Perspectives</a:t>
            </a:r>
          </a:p>
          <a:p>
            <a:pPr>
              <a:lnSpc>
                <a:spcPct val="150000"/>
              </a:lnSpc>
            </a:pPr>
            <a:r>
              <a:rPr lang="en-US"/>
              <a:t>Possibilities</a:t>
            </a:r>
          </a:p>
          <a:p>
            <a:pPr>
              <a:lnSpc>
                <a:spcPct val="150000"/>
              </a:lnSpc>
            </a:pPr>
            <a:r>
              <a:rPr lang="en-US"/>
              <a:t>Partnerships</a:t>
            </a:r>
            <a:br>
              <a:rPr lang="en-US"/>
            </a:br>
            <a:endParaRPr lang="en-US"/>
          </a:p>
        </p:txBody>
      </p:sp>
      <p:sp>
        <p:nvSpPr>
          <p:cNvPr id="7" name="Slide Number Placeholder 6">
            <a:extLst>
              <a:ext uri="{FF2B5EF4-FFF2-40B4-BE49-F238E27FC236}">
                <a16:creationId xmlns:a16="http://schemas.microsoft.com/office/drawing/2014/main" id="{31C4A9E2-9A12-46DA-B5A9-E44873199DD8}"/>
              </a:ext>
            </a:extLst>
          </p:cNvPr>
          <p:cNvSpPr>
            <a:spLocks noGrp="1"/>
          </p:cNvSpPr>
          <p:nvPr>
            <p:ph type="sldNum" sz="quarter" idx="12"/>
          </p:nvPr>
        </p:nvSpPr>
        <p:spPr/>
        <p:txBody>
          <a:bodyPr/>
          <a:lstStyle/>
          <a:p>
            <a:fld id="{E045D46B-5E7C-43A1-84D3-CFC82090F0AF}" type="slidenum">
              <a:rPr lang="en-US" altLang="en-US" smtClean="0"/>
              <a:pPr/>
              <a:t>3</a:t>
            </a:fld>
            <a:endParaRPr lang="en-US" altLang="en-US">
              <a:solidFill>
                <a:srgbClr val="002C77"/>
              </a:solidFill>
            </a:endParaRPr>
          </a:p>
        </p:txBody>
      </p:sp>
      <p:pic>
        <p:nvPicPr>
          <p:cNvPr id="10" name="Picture 9">
            <a:extLst>
              <a:ext uri="{FF2B5EF4-FFF2-40B4-BE49-F238E27FC236}">
                <a16:creationId xmlns:a16="http://schemas.microsoft.com/office/drawing/2014/main" id="{AFED5C4F-D779-4769-BA21-41FAB2EBF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771" y="2280139"/>
            <a:ext cx="3733800" cy="3733800"/>
          </a:xfrm>
          <a:prstGeom prst="rect">
            <a:avLst/>
          </a:prstGeom>
        </p:spPr>
      </p:pic>
    </p:spTree>
    <p:extLst>
      <p:ext uri="{BB962C8B-B14F-4D97-AF65-F5344CB8AC3E}">
        <p14:creationId xmlns:p14="http://schemas.microsoft.com/office/powerpoint/2010/main" val="2258590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0D48DCA-D469-44DA-8C32-5E99930379C4}"/>
              </a:ext>
            </a:extLst>
          </p:cNvPr>
          <p:cNvSpPr txBox="1">
            <a:spLocks/>
          </p:cNvSpPr>
          <p:nvPr/>
        </p:nvSpPr>
        <p:spPr bwMode="black">
          <a:xfrm>
            <a:off x="0" y="533400"/>
            <a:ext cx="9144000" cy="2133600"/>
          </a:xfrm>
          <a:prstGeom prst="rect">
            <a:avLst/>
          </a:prstGeom>
          <a:solidFill>
            <a:schemeClr val="accent2"/>
          </a:solidFill>
          <a:ln>
            <a:noFill/>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2000">
                <a:solidFill>
                  <a:srgbClr val="254B8E"/>
                </a:solidFill>
                <a:latin typeface="+mn-lt"/>
                <a:ea typeface="+mn-ea"/>
                <a:cs typeface="+mn-cs"/>
              </a:defRPr>
            </a:lvl1pPr>
            <a:lvl2pPr marL="742950" indent="-285750" algn="l" rtl="0" eaLnBrk="1" fontAlgn="base" hangingPunct="1">
              <a:spcBef>
                <a:spcPct val="20000"/>
              </a:spcBef>
              <a:spcAft>
                <a:spcPct val="0"/>
              </a:spcAft>
              <a:buChar char="–"/>
              <a:defRPr sz="2800">
                <a:solidFill>
                  <a:srgbClr val="254B8E"/>
                </a:solidFill>
                <a:latin typeface="+mn-lt"/>
              </a:defRPr>
            </a:lvl2pPr>
            <a:lvl3pPr marL="1143000" indent="-228600" algn="l" rtl="0" eaLnBrk="1" fontAlgn="base" hangingPunct="1">
              <a:spcBef>
                <a:spcPct val="20000"/>
              </a:spcBef>
              <a:spcAft>
                <a:spcPct val="0"/>
              </a:spcAft>
              <a:buChar char="•"/>
              <a:defRPr sz="2400">
                <a:solidFill>
                  <a:srgbClr val="254B8E"/>
                </a:solidFill>
                <a:latin typeface="+mn-lt"/>
              </a:defRPr>
            </a:lvl3pPr>
            <a:lvl4pPr marL="1600200" indent="-228600" algn="l" rtl="0" eaLnBrk="1" fontAlgn="base" hangingPunct="1">
              <a:spcBef>
                <a:spcPct val="20000"/>
              </a:spcBef>
              <a:spcAft>
                <a:spcPct val="0"/>
              </a:spcAft>
              <a:buChar char="–"/>
              <a:defRPr sz="2000">
                <a:solidFill>
                  <a:srgbClr val="254B8E"/>
                </a:solidFill>
                <a:latin typeface="+mn-lt"/>
              </a:defRPr>
            </a:lvl4pPr>
            <a:lvl5pPr marL="2057400" indent="-228600" algn="l" rtl="0" eaLnBrk="1" fontAlgn="base" hangingPunct="1">
              <a:spcBef>
                <a:spcPct val="20000"/>
              </a:spcBef>
              <a:spcAft>
                <a:spcPct val="0"/>
              </a:spcAft>
              <a:buChar char="»"/>
              <a:defRPr sz="2000">
                <a:solidFill>
                  <a:srgbClr val="254B8E"/>
                </a:solidFill>
                <a:latin typeface="+mn-lt"/>
              </a:defRPr>
            </a:lvl5pPr>
            <a:lvl6pPr marL="2514600" indent="-228600" algn="l" rtl="0" eaLnBrk="1" fontAlgn="base" hangingPunct="1">
              <a:spcBef>
                <a:spcPct val="20000"/>
              </a:spcBef>
              <a:spcAft>
                <a:spcPct val="0"/>
              </a:spcAft>
              <a:buChar char="»"/>
              <a:defRPr sz="2000">
                <a:solidFill>
                  <a:srgbClr val="254B8E"/>
                </a:solidFill>
                <a:latin typeface="+mn-lt"/>
              </a:defRPr>
            </a:lvl6pPr>
            <a:lvl7pPr marL="2971800" indent="-228600" algn="l" rtl="0" eaLnBrk="1" fontAlgn="base" hangingPunct="1">
              <a:spcBef>
                <a:spcPct val="20000"/>
              </a:spcBef>
              <a:spcAft>
                <a:spcPct val="0"/>
              </a:spcAft>
              <a:buChar char="»"/>
              <a:defRPr sz="2000">
                <a:solidFill>
                  <a:srgbClr val="254B8E"/>
                </a:solidFill>
                <a:latin typeface="+mn-lt"/>
              </a:defRPr>
            </a:lvl7pPr>
            <a:lvl8pPr marL="3429000" indent="-228600" algn="l" rtl="0" eaLnBrk="1" fontAlgn="base" hangingPunct="1">
              <a:spcBef>
                <a:spcPct val="20000"/>
              </a:spcBef>
              <a:spcAft>
                <a:spcPct val="0"/>
              </a:spcAft>
              <a:buChar char="»"/>
              <a:defRPr sz="2000">
                <a:solidFill>
                  <a:srgbClr val="254B8E"/>
                </a:solidFill>
                <a:latin typeface="+mn-lt"/>
              </a:defRPr>
            </a:lvl8pPr>
            <a:lvl9pPr marL="3886200" indent="-228600" algn="l" rtl="0" eaLnBrk="1" fontAlgn="base" hangingPunct="1">
              <a:spcBef>
                <a:spcPct val="20000"/>
              </a:spcBef>
              <a:spcAft>
                <a:spcPct val="0"/>
              </a:spcAft>
              <a:buChar char="»"/>
              <a:defRPr sz="2000">
                <a:solidFill>
                  <a:srgbClr val="254B8E"/>
                </a:solidFill>
                <a:latin typeface="+mn-lt"/>
              </a:defRPr>
            </a:lvl9pPr>
          </a:lstStyle>
          <a:p>
            <a:pPr algn="ctr">
              <a:lnSpc>
                <a:spcPct val="150000"/>
              </a:lnSpc>
            </a:pPr>
            <a:r>
              <a:rPr lang="en-US" sz="2400" i="1" kern="0">
                <a:solidFill>
                  <a:schemeClr val="bg1"/>
                </a:solidFill>
              </a:rPr>
              <a:t>“I can do things you cannot, you can do things I cannot; </a:t>
            </a:r>
          </a:p>
          <a:p>
            <a:pPr algn="ctr">
              <a:lnSpc>
                <a:spcPct val="150000"/>
              </a:lnSpc>
            </a:pPr>
            <a:r>
              <a:rPr lang="en-US" sz="2400" i="1" kern="0">
                <a:solidFill>
                  <a:schemeClr val="bg1"/>
                </a:solidFill>
              </a:rPr>
              <a:t>together we can do great things.”</a:t>
            </a:r>
          </a:p>
          <a:p>
            <a:pPr algn="ctr"/>
            <a:r>
              <a:rPr lang="en-US" sz="2400" i="1" kern="0">
                <a:solidFill>
                  <a:schemeClr val="bg1"/>
                </a:solidFill>
              </a:rPr>
              <a:t>							</a:t>
            </a:r>
          </a:p>
          <a:p>
            <a:pPr algn="ctr"/>
            <a:r>
              <a:rPr lang="en-US" sz="2400" i="1" kern="0">
                <a:solidFill>
                  <a:schemeClr val="bg1"/>
                </a:solidFill>
              </a:rPr>
              <a:t>~ Mother Teresa	</a:t>
            </a:r>
            <a:endParaRPr lang="en-US" kern="0">
              <a:solidFill>
                <a:schemeClr val="bg1"/>
              </a:solidFill>
            </a:endParaRPr>
          </a:p>
        </p:txBody>
      </p:sp>
      <p:pic>
        <p:nvPicPr>
          <p:cNvPr id="5" name="Picture 4">
            <a:extLst>
              <a:ext uri="{FF2B5EF4-FFF2-40B4-BE49-F238E27FC236}">
                <a16:creationId xmlns:a16="http://schemas.microsoft.com/office/drawing/2014/main" id="{2F723BF3-F53B-46C2-946F-89769566A358}"/>
              </a:ext>
            </a:extLst>
          </p:cNvPr>
          <p:cNvPicPr>
            <a:picLocks noChangeAspect="1"/>
          </p:cNvPicPr>
          <p:nvPr/>
        </p:nvPicPr>
        <p:blipFill>
          <a:blip r:embed="rId3"/>
          <a:stretch>
            <a:fillRect/>
          </a:stretch>
        </p:blipFill>
        <p:spPr>
          <a:xfrm>
            <a:off x="1828800" y="2895600"/>
            <a:ext cx="5562600" cy="3702587"/>
          </a:xfrm>
          <a:prstGeom prst="rect">
            <a:avLst/>
          </a:prstGeom>
        </p:spPr>
      </p:pic>
    </p:spTree>
    <p:extLst>
      <p:ext uri="{BB962C8B-B14F-4D97-AF65-F5344CB8AC3E}">
        <p14:creationId xmlns:p14="http://schemas.microsoft.com/office/powerpoint/2010/main" val="665926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7DF9309-25D3-4AFB-9E01-0670D32FA307}"/>
              </a:ext>
            </a:extLst>
          </p:cNvPr>
          <p:cNvSpPr>
            <a:spLocks noGrp="1"/>
          </p:cNvSpPr>
          <p:nvPr>
            <p:ph type="title"/>
          </p:nvPr>
        </p:nvSpPr>
        <p:spPr>
          <a:xfrm>
            <a:off x="228600" y="304800"/>
            <a:ext cx="7772400" cy="1143000"/>
          </a:xfrm>
        </p:spPr>
        <p:txBody>
          <a:bodyPr/>
          <a:lstStyle/>
          <a:p>
            <a:endParaRPr lang="en-US"/>
          </a:p>
        </p:txBody>
      </p:sp>
      <p:sp>
        <p:nvSpPr>
          <p:cNvPr id="7" name="Slide Number Placeholder 6">
            <a:extLst>
              <a:ext uri="{FF2B5EF4-FFF2-40B4-BE49-F238E27FC236}">
                <a16:creationId xmlns:a16="http://schemas.microsoft.com/office/drawing/2014/main" id="{8AB6A8AE-160F-4CF0-B1CF-224BEC96646C}"/>
              </a:ext>
            </a:extLst>
          </p:cNvPr>
          <p:cNvSpPr>
            <a:spLocks noGrp="1"/>
          </p:cNvSpPr>
          <p:nvPr>
            <p:ph type="sldNum" sz="quarter" idx="12"/>
          </p:nvPr>
        </p:nvSpPr>
        <p:spPr/>
        <p:txBody>
          <a:bodyPr/>
          <a:lstStyle/>
          <a:p>
            <a:fld id="{E045D46B-5E7C-43A1-84D3-CFC82090F0AF}" type="slidenum">
              <a:rPr lang="en-US" altLang="en-US" smtClean="0"/>
              <a:pPr/>
              <a:t>5</a:t>
            </a:fld>
            <a:endParaRPr lang="en-US" altLang="en-US">
              <a:solidFill>
                <a:srgbClr val="002C77"/>
              </a:solidFill>
            </a:endParaRPr>
          </a:p>
        </p:txBody>
      </p:sp>
      <p:pic>
        <p:nvPicPr>
          <p:cNvPr id="10" name="Picture 9">
            <a:extLst>
              <a:ext uri="{FF2B5EF4-FFF2-40B4-BE49-F238E27FC236}">
                <a16:creationId xmlns:a16="http://schemas.microsoft.com/office/drawing/2014/main" id="{AF1651D6-6438-44DF-BB26-9DFEBB7C6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9144000" cy="6553200"/>
          </a:xfrm>
          <a:prstGeom prst="rect">
            <a:avLst/>
          </a:prstGeom>
        </p:spPr>
      </p:pic>
    </p:spTree>
    <p:extLst>
      <p:ext uri="{BB962C8B-B14F-4D97-AF65-F5344CB8AC3E}">
        <p14:creationId xmlns:p14="http://schemas.microsoft.com/office/powerpoint/2010/main" val="295062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E355D-B13F-4209-98CF-4DBE99465E48}"/>
              </a:ext>
            </a:extLst>
          </p:cNvPr>
          <p:cNvSpPr>
            <a:spLocks noGrp="1"/>
          </p:cNvSpPr>
          <p:nvPr>
            <p:ph type="title"/>
          </p:nvPr>
        </p:nvSpPr>
        <p:spPr>
          <a:xfrm>
            <a:off x="372262" y="342900"/>
            <a:ext cx="7628738" cy="1143000"/>
          </a:xfrm>
        </p:spPr>
        <p:txBody>
          <a:bodyPr/>
          <a:lstStyle/>
          <a:p>
            <a:r>
              <a:rPr lang="en-US"/>
              <a:t>Collaborative Leadership: </a:t>
            </a:r>
            <a:br>
              <a:rPr lang="en-US"/>
            </a:br>
            <a:r>
              <a:rPr lang="en-US"/>
              <a:t>A Definition</a:t>
            </a:r>
          </a:p>
        </p:txBody>
      </p:sp>
      <p:sp>
        <p:nvSpPr>
          <p:cNvPr id="3" name="Content Placeholder 2">
            <a:extLst>
              <a:ext uri="{FF2B5EF4-FFF2-40B4-BE49-F238E27FC236}">
                <a16:creationId xmlns:a16="http://schemas.microsoft.com/office/drawing/2014/main" id="{065FD24D-AEEB-42A7-BEC5-5E2D5D960D42}"/>
              </a:ext>
            </a:extLst>
          </p:cNvPr>
          <p:cNvSpPr>
            <a:spLocks noGrp="1"/>
          </p:cNvSpPr>
          <p:nvPr>
            <p:ph idx="1"/>
          </p:nvPr>
        </p:nvSpPr>
        <p:spPr>
          <a:xfrm>
            <a:off x="372262" y="1828800"/>
            <a:ext cx="8458200" cy="4114800"/>
          </a:xfrm>
        </p:spPr>
        <p:txBody>
          <a:bodyPr/>
          <a:lstStyle/>
          <a:p>
            <a:pPr marL="0" indent="0">
              <a:buNone/>
            </a:pPr>
            <a:r>
              <a:rPr lang="en-US" sz="1800"/>
              <a:t>“Is grounded in a belief that all of us together can be smarter, more creative, and more competent than any of us alone, especially when it comes to addressing the kinds of novel, complex, and multi-faceted problems that organizations face today. It calls on leaders to use the power of influence rather than positional authority to engage and align people, focus their teams, sustain momentum, and perform.</a:t>
            </a:r>
            <a:br>
              <a:rPr lang="en-US" sz="1800"/>
            </a:br>
            <a:endParaRPr lang="en-US" sz="1800"/>
          </a:p>
          <a:p>
            <a:pPr marL="0" indent="0">
              <a:buNone/>
            </a:pPr>
            <a:r>
              <a:rPr lang="en-US" sz="1800"/>
              <a:t>Success depends on creating an environment of trust, mutual respect, and shared aspiration in which all can contribute fully and openly to achieving collective goals. </a:t>
            </a:r>
            <a:br>
              <a:rPr lang="en-US" sz="1800"/>
            </a:br>
            <a:endParaRPr lang="en-US" sz="1800"/>
          </a:p>
          <a:p>
            <a:pPr marL="0" indent="0">
              <a:buNone/>
            </a:pPr>
            <a:r>
              <a:rPr lang="en-US" sz="1800"/>
              <a:t>Leaders must thus focus on relationships as well as results, and the medium through which they operate is high-quality conversation.”</a:t>
            </a:r>
          </a:p>
        </p:txBody>
      </p:sp>
      <p:sp>
        <p:nvSpPr>
          <p:cNvPr id="4" name="Slide Number Placeholder 3">
            <a:extLst>
              <a:ext uri="{FF2B5EF4-FFF2-40B4-BE49-F238E27FC236}">
                <a16:creationId xmlns:a16="http://schemas.microsoft.com/office/drawing/2014/main" id="{D80E7664-86EC-4AD2-8D58-F49EAAE0EBBC}"/>
              </a:ext>
            </a:extLst>
          </p:cNvPr>
          <p:cNvSpPr>
            <a:spLocks noGrp="1"/>
          </p:cNvSpPr>
          <p:nvPr>
            <p:ph type="sldNum" sz="quarter" idx="12"/>
          </p:nvPr>
        </p:nvSpPr>
        <p:spPr/>
        <p:txBody>
          <a:bodyPr/>
          <a:lstStyle/>
          <a:p>
            <a:fld id="{541AF85D-8F4E-4BD4-B0D1-F192B448B6F3}" type="slidenum">
              <a:rPr lang="en-US" altLang="en-US" smtClean="0"/>
              <a:pPr/>
              <a:t>6</a:t>
            </a:fld>
            <a:endParaRPr lang="en-US" altLang="en-US">
              <a:solidFill>
                <a:srgbClr val="002C77"/>
              </a:solidFill>
            </a:endParaRPr>
          </a:p>
        </p:txBody>
      </p:sp>
      <p:sp>
        <p:nvSpPr>
          <p:cNvPr id="5" name="Rectangle 4">
            <a:extLst>
              <a:ext uri="{FF2B5EF4-FFF2-40B4-BE49-F238E27FC236}">
                <a16:creationId xmlns:a16="http://schemas.microsoft.com/office/drawing/2014/main" id="{CA09D5FC-DC83-4F03-9EED-03EEE2911636}"/>
              </a:ext>
            </a:extLst>
          </p:cNvPr>
          <p:cNvSpPr/>
          <p:nvPr/>
        </p:nvSpPr>
        <p:spPr>
          <a:xfrm>
            <a:off x="228600" y="6320537"/>
            <a:ext cx="8525399" cy="446276"/>
          </a:xfrm>
          <a:prstGeom prst="rect">
            <a:avLst/>
          </a:prstGeom>
        </p:spPr>
        <p:txBody>
          <a:bodyPr wrap="square">
            <a:spAutoFit/>
          </a:bodyPr>
          <a:lstStyle/>
          <a:p>
            <a:r>
              <a:rPr lang="en-US" sz="1100"/>
              <a:t>Resource - </a:t>
            </a:r>
            <a:r>
              <a:rPr lang="en-US" sz="1100">
                <a:hlinkClick r:id="rId3"/>
              </a:rPr>
              <a:t>https://www.oxfordleadership.com/wp-content/uploads/2017/07/OL-White-Paper-Collaborative-Leadership.pdf</a:t>
            </a:r>
            <a:endParaRPr lang="en-US" sz="1100"/>
          </a:p>
          <a:p>
            <a:endParaRPr lang="en-US" sz="1200"/>
          </a:p>
        </p:txBody>
      </p:sp>
    </p:spTree>
    <p:extLst>
      <p:ext uri="{BB962C8B-B14F-4D97-AF65-F5344CB8AC3E}">
        <p14:creationId xmlns:p14="http://schemas.microsoft.com/office/powerpoint/2010/main" val="309628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85DE43A-D1E1-4707-AECF-DC0F1E7EABDB}"/>
              </a:ext>
            </a:extLst>
          </p:cNvPr>
          <p:cNvSpPr>
            <a:spLocks noGrp="1"/>
          </p:cNvSpPr>
          <p:nvPr>
            <p:ph type="title"/>
          </p:nvPr>
        </p:nvSpPr>
        <p:spPr>
          <a:xfrm>
            <a:off x="152400" y="282485"/>
            <a:ext cx="7772400" cy="1066800"/>
          </a:xfrm>
        </p:spPr>
        <p:txBody>
          <a:bodyPr/>
          <a:lstStyle/>
          <a:p>
            <a:r>
              <a:rPr lang="en-US"/>
              <a:t>How does collaboration support well-being?</a:t>
            </a:r>
          </a:p>
        </p:txBody>
      </p:sp>
      <p:sp>
        <p:nvSpPr>
          <p:cNvPr id="7" name="Slide Number Placeholder 6">
            <a:extLst>
              <a:ext uri="{FF2B5EF4-FFF2-40B4-BE49-F238E27FC236}">
                <a16:creationId xmlns:a16="http://schemas.microsoft.com/office/drawing/2014/main" id="{F3D4EF8D-98C7-4DD8-9790-12AC019B4AA5}"/>
              </a:ext>
            </a:extLst>
          </p:cNvPr>
          <p:cNvSpPr>
            <a:spLocks noGrp="1"/>
          </p:cNvSpPr>
          <p:nvPr>
            <p:ph type="sldNum" sz="quarter" idx="12"/>
          </p:nvPr>
        </p:nvSpPr>
        <p:spPr/>
        <p:txBody>
          <a:bodyPr/>
          <a:lstStyle/>
          <a:p>
            <a:fld id="{E045D46B-5E7C-43A1-84D3-CFC82090F0AF}" type="slidenum">
              <a:rPr lang="en-US" altLang="en-US" smtClean="0"/>
              <a:pPr/>
              <a:t>7</a:t>
            </a:fld>
            <a:endParaRPr lang="en-US" altLang="en-US">
              <a:solidFill>
                <a:srgbClr val="002C77"/>
              </a:solidFill>
            </a:endParaRPr>
          </a:p>
        </p:txBody>
      </p:sp>
      <p:pic>
        <p:nvPicPr>
          <p:cNvPr id="6" name="Picture 5">
            <a:extLst>
              <a:ext uri="{FF2B5EF4-FFF2-40B4-BE49-F238E27FC236}">
                <a16:creationId xmlns:a16="http://schemas.microsoft.com/office/drawing/2014/main" id="{818E7A0D-5A40-4494-8784-86B1BC778857}"/>
              </a:ext>
            </a:extLst>
          </p:cNvPr>
          <p:cNvPicPr>
            <a:picLocks noChangeAspect="1"/>
          </p:cNvPicPr>
          <p:nvPr/>
        </p:nvPicPr>
        <p:blipFill>
          <a:blip r:embed="rId3"/>
          <a:stretch>
            <a:fillRect/>
          </a:stretch>
        </p:blipFill>
        <p:spPr>
          <a:xfrm>
            <a:off x="0" y="1620529"/>
            <a:ext cx="9144000" cy="5248656"/>
          </a:xfrm>
          <a:prstGeom prst="rect">
            <a:avLst/>
          </a:prstGeom>
        </p:spPr>
      </p:pic>
    </p:spTree>
    <p:extLst>
      <p:ext uri="{BB962C8B-B14F-4D97-AF65-F5344CB8AC3E}">
        <p14:creationId xmlns:p14="http://schemas.microsoft.com/office/powerpoint/2010/main" val="1911706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85DE43A-D1E1-4707-AECF-DC0F1E7EABDB}"/>
              </a:ext>
            </a:extLst>
          </p:cNvPr>
          <p:cNvSpPr>
            <a:spLocks noGrp="1"/>
          </p:cNvSpPr>
          <p:nvPr>
            <p:ph type="title"/>
          </p:nvPr>
        </p:nvSpPr>
        <p:spPr>
          <a:xfrm>
            <a:off x="456151" y="548961"/>
            <a:ext cx="5334000" cy="990600"/>
          </a:xfrm>
        </p:spPr>
        <p:txBody>
          <a:bodyPr/>
          <a:lstStyle/>
          <a:p>
            <a:r>
              <a:rPr lang="en-US" sz="3200"/>
              <a:t>Signs of Collaboration</a:t>
            </a:r>
          </a:p>
        </p:txBody>
      </p:sp>
      <p:sp>
        <p:nvSpPr>
          <p:cNvPr id="21" name="Content Placeholder 20">
            <a:extLst>
              <a:ext uri="{FF2B5EF4-FFF2-40B4-BE49-F238E27FC236}">
                <a16:creationId xmlns:a16="http://schemas.microsoft.com/office/drawing/2014/main" id="{104F63AC-2671-444E-9716-861B162DD6A6}"/>
              </a:ext>
            </a:extLst>
          </p:cNvPr>
          <p:cNvSpPr>
            <a:spLocks noGrp="1"/>
          </p:cNvSpPr>
          <p:nvPr>
            <p:ph sz="half" idx="2"/>
          </p:nvPr>
        </p:nvSpPr>
        <p:spPr>
          <a:xfrm>
            <a:off x="533400" y="1828800"/>
            <a:ext cx="7543800" cy="3733799"/>
          </a:xfrm>
        </p:spPr>
        <p:txBody>
          <a:bodyPr/>
          <a:lstStyle/>
          <a:p>
            <a:r>
              <a:rPr lang="en-US"/>
              <a:t>Connection</a:t>
            </a:r>
          </a:p>
          <a:p>
            <a:r>
              <a:rPr lang="en-US"/>
              <a:t>Community (a sense of belonging)</a:t>
            </a:r>
          </a:p>
          <a:p>
            <a:r>
              <a:rPr lang="en-US"/>
              <a:t>Caring (for people and purpose)</a:t>
            </a:r>
          </a:p>
          <a:p>
            <a:r>
              <a:rPr lang="en-US"/>
              <a:t>Communication</a:t>
            </a:r>
          </a:p>
          <a:p>
            <a:r>
              <a:rPr lang="en-US"/>
              <a:t>Curiosity</a:t>
            </a:r>
          </a:p>
          <a:p>
            <a:r>
              <a:rPr lang="en-US"/>
              <a:t>Creativity</a:t>
            </a:r>
          </a:p>
          <a:p>
            <a:r>
              <a:rPr lang="en-US"/>
              <a:t>Choices (and sense of shared control)</a:t>
            </a:r>
          </a:p>
          <a:p>
            <a:r>
              <a:rPr lang="en-US"/>
              <a:t>Contributing (diverse and numerous)</a:t>
            </a:r>
          </a:p>
          <a:p>
            <a:endParaRPr lang="en-US"/>
          </a:p>
        </p:txBody>
      </p:sp>
      <p:sp>
        <p:nvSpPr>
          <p:cNvPr id="7" name="Slide Number Placeholder 6">
            <a:extLst>
              <a:ext uri="{FF2B5EF4-FFF2-40B4-BE49-F238E27FC236}">
                <a16:creationId xmlns:a16="http://schemas.microsoft.com/office/drawing/2014/main" id="{F3D4EF8D-98C7-4DD8-9790-12AC019B4AA5}"/>
              </a:ext>
            </a:extLst>
          </p:cNvPr>
          <p:cNvSpPr>
            <a:spLocks noGrp="1"/>
          </p:cNvSpPr>
          <p:nvPr>
            <p:ph type="sldNum" sz="quarter" idx="12"/>
          </p:nvPr>
        </p:nvSpPr>
        <p:spPr/>
        <p:txBody>
          <a:bodyPr/>
          <a:lstStyle/>
          <a:p>
            <a:fld id="{E045D46B-5E7C-43A1-84D3-CFC82090F0AF}" type="slidenum">
              <a:rPr lang="en-US" altLang="en-US" smtClean="0"/>
              <a:pPr/>
              <a:t>8</a:t>
            </a:fld>
            <a:endParaRPr lang="en-US" altLang="en-US">
              <a:solidFill>
                <a:srgbClr val="002C77"/>
              </a:solidFill>
            </a:endParaRPr>
          </a:p>
        </p:txBody>
      </p:sp>
      <p:pic>
        <p:nvPicPr>
          <p:cNvPr id="22" name="Picture 21">
            <a:extLst>
              <a:ext uri="{FF2B5EF4-FFF2-40B4-BE49-F238E27FC236}">
                <a16:creationId xmlns:a16="http://schemas.microsoft.com/office/drawing/2014/main" id="{B5075323-95BE-4A79-950C-6EE008713888}"/>
              </a:ext>
            </a:extLst>
          </p:cNvPr>
          <p:cNvPicPr>
            <a:picLocks noChangeAspect="1"/>
          </p:cNvPicPr>
          <p:nvPr/>
        </p:nvPicPr>
        <p:blipFill>
          <a:blip r:embed="rId3"/>
          <a:stretch>
            <a:fillRect/>
          </a:stretch>
        </p:blipFill>
        <p:spPr>
          <a:xfrm>
            <a:off x="6858000" y="228600"/>
            <a:ext cx="2283903" cy="1310961"/>
          </a:xfrm>
          <a:prstGeom prst="rect">
            <a:avLst/>
          </a:prstGeom>
        </p:spPr>
      </p:pic>
    </p:spTree>
    <p:extLst>
      <p:ext uri="{BB962C8B-B14F-4D97-AF65-F5344CB8AC3E}">
        <p14:creationId xmlns:p14="http://schemas.microsoft.com/office/powerpoint/2010/main" val="3039077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85DE43A-D1E1-4707-AECF-DC0F1E7EABDB}"/>
              </a:ext>
            </a:extLst>
          </p:cNvPr>
          <p:cNvSpPr>
            <a:spLocks noGrp="1"/>
          </p:cNvSpPr>
          <p:nvPr>
            <p:ph type="title"/>
          </p:nvPr>
        </p:nvSpPr>
        <p:spPr>
          <a:xfrm>
            <a:off x="307946" y="457200"/>
            <a:ext cx="5334000" cy="1143000"/>
          </a:xfrm>
        </p:spPr>
        <p:txBody>
          <a:bodyPr/>
          <a:lstStyle/>
          <a:p>
            <a:endParaRPr lang="en-US" sz="3200"/>
          </a:p>
        </p:txBody>
      </p:sp>
      <p:sp>
        <p:nvSpPr>
          <p:cNvPr id="7" name="Slide Number Placeholder 6">
            <a:extLst>
              <a:ext uri="{FF2B5EF4-FFF2-40B4-BE49-F238E27FC236}">
                <a16:creationId xmlns:a16="http://schemas.microsoft.com/office/drawing/2014/main" id="{F3D4EF8D-98C7-4DD8-9790-12AC019B4A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45D46B-5E7C-43A1-84D3-CFC82090F0AF}" type="slidenum">
              <a:rPr kumimoji="0" lang="en-US" altLang="en-US" sz="1200" b="0" i="0" u="none" strike="noStrike" kern="1200" cap="none" spc="0" normalizeH="0" baseline="0" noProof="0" smtClean="0">
                <a:ln>
                  <a:noFill/>
                </a:ln>
                <a:solidFill>
                  <a:srgbClr val="254B8E"/>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2C77"/>
              </a:solidFill>
              <a:effectLst/>
              <a:uLnTx/>
              <a:uFillTx/>
              <a:latin typeface="Arial" panose="020B0604020202020204" pitchFamily="34" charset="0"/>
              <a:ea typeface="+mn-ea"/>
              <a:cs typeface="+mn-cs"/>
            </a:endParaRPr>
          </a:p>
        </p:txBody>
      </p:sp>
      <p:pic>
        <p:nvPicPr>
          <p:cNvPr id="20" name="Picture 19">
            <a:extLst>
              <a:ext uri="{FF2B5EF4-FFF2-40B4-BE49-F238E27FC236}">
                <a16:creationId xmlns:a16="http://schemas.microsoft.com/office/drawing/2014/main" id="{89D1DFD0-9D88-45A4-809C-07E723E6E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 y="228600"/>
            <a:ext cx="9078508" cy="6477000"/>
          </a:xfrm>
          <a:prstGeom prst="rect">
            <a:avLst/>
          </a:prstGeom>
        </p:spPr>
      </p:pic>
    </p:spTree>
    <p:extLst>
      <p:ext uri="{BB962C8B-B14F-4D97-AF65-F5344CB8AC3E}">
        <p14:creationId xmlns:p14="http://schemas.microsoft.com/office/powerpoint/2010/main" val="501837995"/>
      </p:ext>
    </p:extLst>
  </p:cSld>
  <p:clrMapOvr>
    <a:masterClrMapping/>
  </p:clrMapOvr>
</p:sld>
</file>

<file path=ppt/theme/theme1.xml><?xml version="1.0" encoding="utf-8"?>
<a:theme xmlns:a="http://schemas.openxmlformats.org/drawingml/2006/main" name="JHM_Dome[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HH Temaplate 2.potx" id="{D63CEBDE-44FE-467C-8324-363C4CEB7FEC}" vid="{E8DD61A6-2616-4A2D-8AE5-76DA2A9A2F7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18</Slides>
  <Notes>18</Notes>
  <HiddenSlides>0</HiddenSlide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JHM_Dome[1]</vt:lpstr>
      <vt:lpstr>Office Theme</vt:lpstr>
      <vt:lpstr>PowerPoint Presentation</vt:lpstr>
      <vt:lpstr>PowerPoint Presentation</vt:lpstr>
      <vt:lpstr>Collaborative Leadership</vt:lpstr>
      <vt:lpstr>PowerPoint Presentation</vt:lpstr>
      <vt:lpstr>PowerPoint Presentation</vt:lpstr>
      <vt:lpstr>Collaborative Leadership:  A Definition</vt:lpstr>
      <vt:lpstr>How does collaboration support well-being?</vt:lpstr>
      <vt:lpstr>Signs of Collaboration</vt:lpstr>
      <vt:lpstr>PowerPoint Presentation</vt:lpstr>
      <vt:lpstr>Collaborative leadership is a learned skill</vt:lpstr>
      <vt:lpstr>Shifting towards collaborative leadership</vt:lpstr>
      <vt:lpstr>Wellness-Centered Leadership (WCL) is Collaborative</vt:lpstr>
      <vt:lpstr>10 Collaborative Leadership Practices</vt:lpstr>
      <vt:lpstr>Final thought for today</vt:lpstr>
      <vt:lpstr>Theme: Leading with Well-being in Mind Episode 29: Collaborative Leadership  </vt:lpstr>
      <vt:lpstr>PowerPoint Presentation</vt:lpstr>
      <vt:lpstr>  Connect with Healthy at Hopkins and the Office of Wellbeing</vt:lpstr>
      <vt:lpstr> What Question Do You Have?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Devon Forbes</dc:creator>
  <cp:revision>2</cp:revision>
  <dcterms:created xsi:type="dcterms:W3CDTF">2020-01-06T16:50:25Z</dcterms:created>
  <dcterms:modified xsi:type="dcterms:W3CDTF">2022-05-05T16:31:20Z</dcterms:modified>
</cp:coreProperties>
</file>