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algn="l" defTabSz="2403475" rtl="0" eaLnBrk="0" fontAlgn="base" hangingPunct="0">
      <a:spcBef>
        <a:spcPct val="0"/>
      </a:spcBef>
      <a:spcAft>
        <a:spcPct val="0"/>
      </a:spcAft>
      <a:defRPr sz="9500" kern="1200">
        <a:solidFill>
          <a:schemeClr val="tx1"/>
        </a:solidFill>
        <a:latin typeface="Calibri" panose="020F0502020204030204" pitchFamily="34" charset="0"/>
        <a:ea typeface="MS PGothic" panose="020B0600070205080204" pitchFamily="34" charset="-128"/>
        <a:cs typeface="+mn-cs"/>
      </a:defRPr>
    </a:lvl1pPr>
    <a:lvl2pPr marL="2403475" indent="-1946275" algn="l" defTabSz="2403475" rtl="0" eaLnBrk="0" fontAlgn="base" hangingPunct="0">
      <a:spcBef>
        <a:spcPct val="0"/>
      </a:spcBef>
      <a:spcAft>
        <a:spcPct val="0"/>
      </a:spcAft>
      <a:defRPr sz="9500" kern="1200">
        <a:solidFill>
          <a:schemeClr val="tx1"/>
        </a:solidFill>
        <a:latin typeface="Calibri" panose="020F0502020204030204" pitchFamily="34" charset="0"/>
        <a:ea typeface="MS PGothic" panose="020B0600070205080204" pitchFamily="34" charset="-128"/>
        <a:cs typeface="+mn-cs"/>
      </a:defRPr>
    </a:lvl2pPr>
    <a:lvl3pPr marL="4806950" indent="-3892550" algn="l" defTabSz="2403475" rtl="0" eaLnBrk="0" fontAlgn="base" hangingPunct="0">
      <a:spcBef>
        <a:spcPct val="0"/>
      </a:spcBef>
      <a:spcAft>
        <a:spcPct val="0"/>
      </a:spcAft>
      <a:defRPr sz="9500" kern="1200">
        <a:solidFill>
          <a:schemeClr val="tx1"/>
        </a:solidFill>
        <a:latin typeface="Calibri" panose="020F0502020204030204" pitchFamily="34" charset="0"/>
        <a:ea typeface="MS PGothic" panose="020B0600070205080204" pitchFamily="34" charset="-128"/>
        <a:cs typeface="+mn-cs"/>
      </a:defRPr>
    </a:lvl3pPr>
    <a:lvl4pPr marL="7210425" indent="-5838825" algn="l" defTabSz="2403475" rtl="0" eaLnBrk="0" fontAlgn="base" hangingPunct="0">
      <a:spcBef>
        <a:spcPct val="0"/>
      </a:spcBef>
      <a:spcAft>
        <a:spcPct val="0"/>
      </a:spcAft>
      <a:defRPr sz="9500" kern="1200">
        <a:solidFill>
          <a:schemeClr val="tx1"/>
        </a:solidFill>
        <a:latin typeface="Calibri" panose="020F0502020204030204" pitchFamily="34" charset="0"/>
        <a:ea typeface="MS PGothic" panose="020B0600070205080204" pitchFamily="34" charset="-128"/>
        <a:cs typeface="+mn-cs"/>
      </a:defRPr>
    </a:lvl4pPr>
    <a:lvl5pPr marL="9613900" indent="-7785100" algn="l" defTabSz="2403475" rtl="0" eaLnBrk="0" fontAlgn="base" hangingPunct="0">
      <a:spcBef>
        <a:spcPct val="0"/>
      </a:spcBef>
      <a:spcAft>
        <a:spcPct val="0"/>
      </a:spcAft>
      <a:defRPr sz="95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95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95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95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95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Morrison"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E"/>
    <a:srgbClr val="264162"/>
    <a:srgbClr val="D93230"/>
    <a:srgbClr val="152043"/>
    <a:srgbClr val="CED84A"/>
    <a:srgbClr val="3C669A"/>
    <a:srgbClr val="4B7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F44508-CC2C-62DE-43DF-A2C780E88DF6}" v="1" dt="2021-10-25T20:10:02.311"/>
    <p1510:client id="{D8C1395C-E693-EBE9-9120-C3E9D880A6BD}" v="2" dt="2021-10-25T20:01:06.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0" d="100"/>
          <a:sy n="20" d="100"/>
        </p:scale>
        <p:origin x="160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eline Mier" userId="S::mmier1@jh.edu::11184484-2644-42bc-983a-90ed55a21757" providerId="AD" clId="Web-{D8C1395C-E693-EBE9-9120-C3E9D880A6BD}"/>
    <pc:docChg chg="modSld">
      <pc:chgData name="Madeline Mier" userId="S::mmier1@jh.edu::11184484-2644-42bc-983a-90ed55a21757" providerId="AD" clId="Web-{D8C1395C-E693-EBE9-9120-C3E9D880A6BD}" dt="2021-10-25T20:01:06.577" v="1" actId="1076"/>
      <pc:docMkLst>
        <pc:docMk/>
      </pc:docMkLst>
      <pc:sldChg chg="modSp">
        <pc:chgData name="Madeline Mier" userId="S::mmier1@jh.edu::11184484-2644-42bc-983a-90ed55a21757" providerId="AD" clId="Web-{D8C1395C-E693-EBE9-9120-C3E9D880A6BD}" dt="2021-10-25T20:01:06.577" v="1" actId="1076"/>
        <pc:sldMkLst>
          <pc:docMk/>
          <pc:sldMk cId="0" sldId="256"/>
        </pc:sldMkLst>
        <pc:picChg chg="mod">
          <ac:chgData name="Madeline Mier" userId="S::mmier1@jh.edu::11184484-2644-42bc-983a-90ed55a21757" providerId="AD" clId="Web-{D8C1395C-E693-EBE9-9120-C3E9D880A6BD}" dt="2021-10-25T20:01:06.577" v="1" actId="1076"/>
          <ac:picMkLst>
            <pc:docMk/>
            <pc:sldMk cId="0" sldId="256"/>
            <ac:picMk id="3090" creationId="{27F8B485-0F45-4AD9-AC72-ACCFFB89E438}"/>
          </ac:picMkLst>
        </pc:picChg>
      </pc:sldChg>
    </pc:docChg>
  </pc:docChgLst>
  <pc:docChgLst>
    <pc:chgData name="Madeline Mier" userId="S::mmier1@jh.edu::11184484-2644-42bc-983a-90ed55a21757" providerId="AD" clId="Web-{D7F44508-CC2C-62DE-43DF-A2C780E88DF6}"/>
    <pc:docChg chg="modSld">
      <pc:chgData name="Madeline Mier" userId="S::mmier1@jh.edu::11184484-2644-42bc-983a-90ed55a21757" providerId="AD" clId="Web-{D7F44508-CC2C-62DE-43DF-A2C780E88DF6}" dt="2021-10-25T20:10:02.311" v="0" actId="1076"/>
      <pc:docMkLst>
        <pc:docMk/>
      </pc:docMkLst>
      <pc:sldChg chg="modSp">
        <pc:chgData name="Madeline Mier" userId="S::mmier1@jh.edu::11184484-2644-42bc-983a-90ed55a21757" providerId="AD" clId="Web-{D7F44508-CC2C-62DE-43DF-A2C780E88DF6}" dt="2021-10-25T20:10:02.311" v="0" actId="1076"/>
        <pc:sldMkLst>
          <pc:docMk/>
          <pc:sldMk cId="0" sldId="256"/>
        </pc:sldMkLst>
        <pc:spChg chg="mod">
          <ac:chgData name="Madeline Mier" userId="S::mmier1@jh.edu::11184484-2644-42bc-983a-90ed55a21757" providerId="AD" clId="Web-{D7F44508-CC2C-62DE-43DF-A2C780E88DF6}" dt="2021-10-25T20:10:02.311" v="0" actId="1076"/>
          <ac:spMkLst>
            <pc:docMk/>
            <pc:sldMk cId="0" sldId="256"/>
            <ac:spMk id="3292" creationId="{1E066067-F982-4939-A4CA-9A7AB2795175}"/>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Macintosh%20HD:Users:Derek:Desktop:Experimental%20data:ZY's%20Sutent%20vs.%20Vx.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572449619601401"/>
          <c:y val="5.7222375804997297E-2"/>
          <c:w val="0.74466515897765995"/>
          <c:h val="0.71598789734616497"/>
        </c:manualLayout>
      </c:layout>
      <c:lineChart>
        <c:grouping val="standard"/>
        <c:varyColors val="0"/>
        <c:dLbls>
          <c:showLegendKey val="0"/>
          <c:showVal val="0"/>
          <c:showCatName val="0"/>
          <c:showSerName val="0"/>
          <c:showPercent val="0"/>
          <c:showBubbleSize val="0"/>
        </c:dLbls>
        <c:marker val="1"/>
        <c:smooth val="0"/>
        <c:axId val="-2137491848"/>
        <c:axId val="-2113907768"/>
      </c:lineChart>
      <c:catAx>
        <c:axId val="-2137491848"/>
        <c:scaling>
          <c:orientation val="minMax"/>
        </c:scaling>
        <c:delete val="0"/>
        <c:axPos val="b"/>
        <c:title>
          <c:tx>
            <c:rich>
              <a:bodyPr/>
              <a:lstStyle/>
              <a:p>
                <a:pPr>
                  <a:defRPr sz="2400"/>
                </a:pPr>
                <a:r>
                  <a:rPr lang="en-US" sz="2400"/>
                  <a:t>Dose (nM)</a:t>
                </a:r>
              </a:p>
            </c:rich>
          </c:tx>
          <c:overlay val="0"/>
        </c:title>
        <c:numFmt formatCode="General" sourceLinked="1"/>
        <c:majorTickMark val="out"/>
        <c:minorTickMark val="none"/>
        <c:tickLblPos val="nextTo"/>
        <c:crossAx val="-2113907768"/>
        <c:crosses val="autoZero"/>
        <c:auto val="1"/>
        <c:lblAlgn val="ctr"/>
        <c:lblOffset val="100"/>
        <c:noMultiLvlLbl val="0"/>
      </c:catAx>
      <c:valAx>
        <c:axId val="-2113907768"/>
        <c:scaling>
          <c:orientation val="minMax"/>
        </c:scaling>
        <c:delete val="0"/>
        <c:axPos val="l"/>
        <c:majorGridlines>
          <c:spPr>
            <a:ln>
              <a:noFill/>
            </a:ln>
          </c:spPr>
        </c:majorGridlines>
        <c:title>
          <c:tx>
            <c:rich>
              <a:bodyPr rot="-5400000" vert="horz"/>
              <a:lstStyle/>
              <a:p>
                <a:pPr>
                  <a:defRPr sz="2400"/>
                </a:pPr>
                <a:r>
                  <a:rPr lang="en-US" sz="2400" dirty="0"/>
                  <a:t>Viable cells (95% CI)</a:t>
                </a:r>
              </a:p>
            </c:rich>
          </c:tx>
          <c:overlay val="0"/>
        </c:title>
        <c:numFmt formatCode="General" sourceLinked="1"/>
        <c:majorTickMark val="out"/>
        <c:minorTickMark val="none"/>
        <c:tickLblPos val="nextTo"/>
        <c:crossAx val="-2137491848"/>
        <c:crosses val="autoZero"/>
        <c:crossBetween val="between"/>
        <c:majorUnit val="250"/>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52500-CADE-485A-B643-CAC9C5EA665F}" type="doc">
      <dgm:prSet loTypeId="urn:microsoft.com/office/officeart/2005/8/layout/lProcess2" loCatId="list" qsTypeId="urn:microsoft.com/office/officeart/2005/8/quickstyle/simple1" qsCatId="simple" csTypeId="urn:microsoft.com/office/officeart/2005/8/colors/accent5_2" csCatId="accent5" phldr="1"/>
      <dgm:spPr/>
      <dgm:t>
        <a:bodyPr/>
        <a:lstStyle/>
        <a:p>
          <a:endParaRPr lang="en-US"/>
        </a:p>
      </dgm:t>
    </dgm:pt>
    <dgm:pt modelId="{AD68E6B7-4410-4BB2-BD5B-150240BA307E}">
      <dgm:prSet phldrT="[Text]" custT="1"/>
      <dgm:spPr/>
      <dgm:t>
        <a:bodyPr/>
        <a:lstStyle/>
        <a:p>
          <a:r>
            <a:rPr lang="en-US" sz="3000" b="1" dirty="0"/>
            <a:t>Domain 1. Patient and Clinical Practice Characteristics</a:t>
          </a:r>
        </a:p>
      </dgm:t>
    </dgm:pt>
    <dgm:pt modelId="{89D6FC75-79F0-4532-BBBA-181AC13C0F15}" type="parTrans" cxnId="{BB102443-5D79-4C68-92FE-1F3348883A2E}">
      <dgm:prSet/>
      <dgm:spPr/>
      <dgm:t>
        <a:bodyPr/>
        <a:lstStyle/>
        <a:p>
          <a:endParaRPr lang="en-US"/>
        </a:p>
      </dgm:t>
    </dgm:pt>
    <dgm:pt modelId="{F854241D-D188-4A47-AA71-FD1822DB5849}" type="sibTrans" cxnId="{BB102443-5D79-4C68-92FE-1F3348883A2E}">
      <dgm:prSet/>
      <dgm:spPr/>
      <dgm:t>
        <a:bodyPr/>
        <a:lstStyle/>
        <a:p>
          <a:endParaRPr lang="en-US"/>
        </a:p>
      </dgm:t>
    </dgm:pt>
    <dgm:pt modelId="{EF531323-DC14-4B27-9AA1-B33AC897F07E}">
      <dgm:prSet phldrT="[Text]" custT="1"/>
      <dgm:spPr/>
      <dgm:t>
        <a:bodyPr/>
        <a:lstStyle/>
        <a:p>
          <a:r>
            <a:rPr lang="en-US" sz="2400" dirty="0"/>
            <a:t>Practice location</a:t>
          </a:r>
        </a:p>
      </dgm:t>
    </dgm:pt>
    <dgm:pt modelId="{66040B7C-E445-4B74-A93F-CAF1E2919C13}" type="parTrans" cxnId="{57D291B7-CA4C-4794-8071-B644AFDF3310}">
      <dgm:prSet/>
      <dgm:spPr/>
      <dgm:t>
        <a:bodyPr/>
        <a:lstStyle/>
        <a:p>
          <a:endParaRPr lang="en-US"/>
        </a:p>
      </dgm:t>
    </dgm:pt>
    <dgm:pt modelId="{D912FFAF-E7B6-4B7C-8256-CF10F5CB6A39}" type="sibTrans" cxnId="{57D291B7-CA4C-4794-8071-B644AFDF3310}">
      <dgm:prSet/>
      <dgm:spPr/>
      <dgm:t>
        <a:bodyPr/>
        <a:lstStyle/>
        <a:p>
          <a:endParaRPr lang="en-US"/>
        </a:p>
      </dgm:t>
    </dgm:pt>
    <dgm:pt modelId="{AF307D24-7581-463E-B872-62804D606DCB}">
      <dgm:prSet phldrT="[Text]" custT="1"/>
      <dgm:spPr/>
      <dgm:t>
        <a:bodyPr/>
        <a:lstStyle/>
        <a:p>
          <a:r>
            <a:rPr lang="en-US" sz="3000" b="1" dirty="0"/>
            <a:t>Domain 2. Perceived Social Needs of Patient Population</a:t>
          </a:r>
        </a:p>
      </dgm:t>
    </dgm:pt>
    <dgm:pt modelId="{9C4522DB-1AFC-45ED-8BF8-B84B43E8970D}" type="parTrans" cxnId="{05D807B2-493C-46F3-B6A3-9FC40C1B010E}">
      <dgm:prSet/>
      <dgm:spPr/>
      <dgm:t>
        <a:bodyPr/>
        <a:lstStyle/>
        <a:p>
          <a:endParaRPr lang="en-US"/>
        </a:p>
      </dgm:t>
    </dgm:pt>
    <dgm:pt modelId="{181B0739-D187-44BE-AADF-8FD42AF8AE3D}" type="sibTrans" cxnId="{05D807B2-493C-46F3-B6A3-9FC40C1B010E}">
      <dgm:prSet/>
      <dgm:spPr/>
      <dgm:t>
        <a:bodyPr/>
        <a:lstStyle/>
        <a:p>
          <a:endParaRPr lang="en-US"/>
        </a:p>
      </dgm:t>
    </dgm:pt>
    <dgm:pt modelId="{41F2159C-4865-47A9-B9F4-3F39F886DDEB}">
      <dgm:prSet phldrT="[Text]" custT="1"/>
      <dgm:spPr/>
      <dgm:t>
        <a:bodyPr/>
        <a:lstStyle/>
        <a:p>
          <a:r>
            <a:rPr lang="en-US" sz="2400" dirty="0"/>
            <a:t>Prevalence of various social needs</a:t>
          </a:r>
        </a:p>
      </dgm:t>
    </dgm:pt>
    <dgm:pt modelId="{605850FF-E2F7-4CD6-BB77-BEB8D88A4EBD}" type="parTrans" cxnId="{A54E5098-B6F8-4259-B61C-A2170619C32F}">
      <dgm:prSet/>
      <dgm:spPr/>
      <dgm:t>
        <a:bodyPr/>
        <a:lstStyle/>
        <a:p>
          <a:endParaRPr lang="en-US"/>
        </a:p>
      </dgm:t>
    </dgm:pt>
    <dgm:pt modelId="{2F2F974B-1D70-473A-AC46-9EB90631DB69}" type="sibTrans" cxnId="{A54E5098-B6F8-4259-B61C-A2170619C32F}">
      <dgm:prSet/>
      <dgm:spPr/>
      <dgm:t>
        <a:bodyPr/>
        <a:lstStyle/>
        <a:p>
          <a:endParaRPr lang="en-US"/>
        </a:p>
      </dgm:t>
    </dgm:pt>
    <dgm:pt modelId="{D18DA853-7C39-449A-8893-CD8E15A7591F}">
      <dgm:prSet phldrT="[Text]" custT="1"/>
      <dgm:spPr/>
      <dgm:t>
        <a:bodyPr/>
        <a:lstStyle/>
        <a:p>
          <a:r>
            <a:rPr lang="en-US" sz="2400" dirty="0"/>
            <a:t>Patients with one or more </a:t>
          </a:r>
          <a:r>
            <a:rPr lang="en-US" sz="2400" b="1" u="sng" dirty="0"/>
            <a:t>UNMET</a:t>
          </a:r>
          <a:r>
            <a:rPr lang="en-US" sz="2400" dirty="0"/>
            <a:t> social needs</a:t>
          </a:r>
        </a:p>
      </dgm:t>
    </dgm:pt>
    <dgm:pt modelId="{9E651432-7533-42B0-B77B-A3E9414491B8}" type="parTrans" cxnId="{08C0FBCE-177A-4340-A383-07785959CE27}">
      <dgm:prSet/>
      <dgm:spPr/>
      <dgm:t>
        <a:bodyPr/>
        <a:lstStyle/>
        <a:p>
          <a:endParaRPr lang="en-US"/>
        </a:p>
      </dgm:t>
    </dgm:pt>
    <dgm:pt modelId="{9C886864-4D27-4257-A4F0-090F1E2A0213}" type="sibTrans" cxnId="{08C0FBCE-177A-4340-A383-07785959CE27}">
      <dgm:prSet/>
      <dgm:spPr/>
      <dgm:t>
        <a:bodyPr/>
        <a:lstStyle/>
        <a:p>
          <a:endParaRPr lang="en-US"/>
        </a:p>
      </dgm:t>
    </dgm:pt>
    <dgm:pt modelId="{54DE6BA0-ABF3-4A5B-BFA3-FEF21B52C1AD}">
      <dgm:prSet phldrT="[Text]" custT="1"/>
      <dgm:spPr/>
      <dgm:t>
        <a:bodyPr/>
        <a:lstStyle/>
        <a:p>
          <a:r>
            <a:rPr lang="en-US" sz="3000" b="1" dirty="0"/>
            <a:t>Domain 3. Hospital Discharge Handoff Practices</a:t>
          </a:r>
        </a:p>
      </dgm:t>
    </dgm:pt>
    <dgm:pt modelId="{3F2F87A9-5121-4F51-B7DF-A278EAC90343}" type="parTrans" cxnId="{D728381B-61CD-4B4F-AF3D-038CCA28DFB4}">
      <dgm:prSet/>
      <dgm:spPr/>
      <dgm:t>
        <a:bodyPr/>
        <a:lstStyle/>
        <a:p>
          <a:endParaRPr lang="en-US"/>
        </a:p>
      </dgm:t>
    </dgm:pt>
    <dgm:pt modelId="{C647D1CD-5A8E-47F9-AD71-603C1E680F50}" type="sibTrans" cxnId="{D728381B-61CD-4B4F-AF3D-038CCA28DFB4}">
      <dgm:prSet/>
      <dgm:spPr/>
      <dgm:t>
        <a:bodyPr/>
        <a:lstStyle/>
        <a:p>
          <a:endParaRPr lang="en-US"/>
        </a:p>
      </dgm:t>
    </dgm:pt>
    <dgm:pt modelId="{A86D74A2-8FEB-4C13-BB5B-8B9E198E06CE}">
      <dgm:prSet phldrT="[Text]" custT="1"/>
      <dgm:spPr/>
      <dgm:t>
        <a:bodyPr/>
        <a:lstStyle/>
        <a:p>
          <a:r>
            <a:rPr lang="en-US" sz="2400" dirty="0"/>
            <a:t>Current discharge handoff practices</a:t>
          </a:r>
        </a:p>
      </dgm:t>
    </dgm:pt>
    <dgm:pt modelId="{B0416759-6479-4EB0-904C-486E5E0FBDD0}" type="parTrans" cxnId="{29F8A70A-5B1A-428E-ACD0-631FA99C15F7}">
      <dgm:prSet/>
      <dgm:spPr/>
      <dgm:t>
        <a:bodyPr/>
        <a:lstStyle/>
        <a:p>
          <a:endParaRPr lang="en-US"/>
        </a:p>
      </dgm:t>
    </dgm:pt>
    <dgm:pt modelId="{D6F5B602-783B-4F17-ACD8-C7EB54BC13E8}" type="sibTrans" cxnId="{29F8A70A-5B1A-428E-ACD0-631FA99C15F7}">
      <dgm:prSet/>
      <dgm:spPr/>
      <dgm:t>
        <a:bodyPr/>
        <a:lstStyle/>
        <a:p>
          <a:endParaRPr lang="en-US"/>
        </a:p>
      </dgm:t>
    </dgm:pt>
    <dgm:pt modelId="{CBD1A6A6-DD2E-4C2C-8B48-B53E449A05BE}">
      <dgm:prSet phldrT="[Text]" custT="1"/>
      <dgm:spPr/>
      <dgm:t>
        <a:bodyPr/>
        <a:lstStyle/>
        <a:p>
          <a:r>
            <a:rPr lang="en-US" sz="2400" dirty="0"/>
            <a:t>Percentage of handoffs including unmet social needs</a:t>
          </a:r>
        </a:p>
      </dgm:t>
    </dgm:pt>
    <dgm:pt modelId="{AD085F1F-E59C-42E7-9772-56206D947502}" type="parTrans" cxnId="{DA621CD8-F253-4D80-A385-87E98B66F969}">
      <dgm:prSet/>
      <dgm:spPr/>
      <dgm:t>
        <a:bodyPr/>
        <a:lstStyle/>
        <a:p>
          <a:endParaRPr lang="en-US"/>
        </a:p>
      </dgm:t>
    </dgm:pt>
    <dgm:pt modelId="{EF0DA5A0-25AE-47FC-AD8D-8FC754C23A63}" type="sibTrans" cxnId="{DA621CD8-F253-4D80-A385-87E98B66F969}">
      <dgm:prSet/>
      <dgm:spPr/>
      <dgm:t>
        <a:bodyPr/>
        <a:lstStyle/>
        <a:p>
          <a:endParaRPr lang="en-US"/>
        </a:p>
      </dgm:t>
    </dgm:pt>
    <dgm:pt modelId="{1C52702F-73F3-473F-B8B1-AF566603E1A9}">
      <dgm:prSet phldrT="[Text]" custT="1"/>
      <dgm:spPr/>
      <dgm:t>
        <a:bodyPr/>
        <a:lstStyle/>
        <a:p>
          <a:r>
            <a:rPr lang="en-US" sz="2400" dirty="0"/>
            <a:t>Years since residency</a:t>
          </a:r>
        </a:p>
      </dgm:t>
    </dgm:pt>
    <dgm:pt modelId="{E5EA8B7E-2094-427F-B18E-2B6B834FEDA9}" type="parTrans" cxnId="{48F36607-646B-49E8-8F12-0E641547C365}">
      <dgm:prSet/>
      <dgm:spPr/>
      <dgm:t>
        <a:bodyPr/>
        <a:lstStyle/>
        <a:p>
          <a:endParaRPr lang="en-US"/>
        </a:p>
      </dgm:t>
    </dgm:pt>
    <dgm:pt modelId="{AE2F5676-9020-4F37-ABDB-D2A2A14266C9}" type="sibTrans" cxnId="{48F36607-646B-49E8-8F12-0E641547C365}">
      <dgm:prSet/>
      <dgm:spPr/>
      <dgm:t>
        <a:bodyPr/>
        <a:lstStyle/>
        <a:p>
          <a:endParaRPr lang="en-US"/>
        </a:p>
      </dgm:t>
    </dgm:pt>
    <dgm:pt modelId="{49D768AB-5EC3-4836-8A6B-068835DBDB16}">
      <dgm:prSet phldrT="[Text]" custT="1"/>
      <dgm:spPr/>
      <dgm:t>
        <a:bodyPr/>
        <a:lstStyle/>
        <a:p>
          <a:r>
            <a:rPr lang="en-US" sz="2400" dirty="0"/>
            <a:t>Patient volume / time spent</a:t>
          </a:r>
        </a:p>
      </dgm:t>
    </dgm:pt>
    <dgm:pt modelId="{CA48D8A1-26A1-46E6-9683-FBC9617F94CB}" type="parTrans" cxnId="{C224F079-C75E-4353-B136-FA03DDD476C2}">
      <dgm:prSet/>
      <dgm:spPr/>
      <dgm:t>
        <a:bodyPr/>
        <a:lstStyle/>
        <a:p>
          <a:endParaRPr lang="en-US"/>
        </a:p>
      </dgm:t>
    </dgm:pt>
    <dgm:pt modelId="{3DAA5C48-D664-42DA-A3D4-5CADD2CFE726}" type="sibTrans" cxnId="{C224F079-C75E-4353-B136-FA03DDD476C2}">
      <dgm:prSet/>
      <dgm:spPr/>
      <dgm:t>
        <a:bodyPr/>
        <a:lstStyle/>
        <a:p>
          <a:endParaRPr lang="en-US"/>
        </a:p>
      </dgm:t>
    </dgm:pt>
    <dgm:pt modelId="{80BAF054-2AF1-43A7-AD3F-CD82F31B2DCE}">
      <dgm:prSet phldrT="[Text]" custT="1"/>
      <dgm:spPr/>
      <dgm:t>
        <a:bodyPr/>
        <a:lstStyle/>
        <a:p>
          <a:r>
            <a:rPr lang="en-US" sz="3000" b="1" dirty="0"/>
            <a:t>Domain 4. Perceived Value and Benefits</a:t>
          </a:r>
        </a:p>
      </dgm:t>
    </dgm:pt>
    <dgm:pt modelId="{880E1381-85D9-43B1-A427-74E013A5B7CA}" type="parTrans" cxnId="{98E81885-1923-4D22-B8F6-6AB67EBACF7B}">
      <dgm:prSet/>
      <dgm:spPr/>
      <dgm:t>
        <a:bodyPr/>
        <a:lstStyle/>
        <a:p>
          <a:endParaRPr lang="en-US"/>
        </a:p>
      </dgm:t>
    </dgm:pt>
    <dgm:pt modelId="{472F9B18-D6AD-4FB4-A0EF-B469F350C76F}" type="sibTrans" cxnId="{98E81885-1923-4D22-B8F6-6AB67EBACF7B}">
      <dgm:prSet/>
      <dgm:spPr/>
      <dgm:t>
        <a:bodyPr/>
        <a:lstStyle/>
        <a:p>
          <a:endParaRPr lang="en-US"/>
        </a:p>
      </dgm:t>
    </dgm:pt>
    <dgm:pt modelId="{C81960A3-AA41-4A65-A53D-2EB1EDB2FF0D}">
      <dgm:prSet phldrT="[Text]" custT="1"/>
      <dgm:spPr/>
      <dgm:t>
        <a:bodyPr/>
        <a:lstStyle/>
        <a:p>
          <a:r>
            <a:rPr lang="en-US" sz="3000" b="1" dirty="0"/>
            <a:t>Domain 6. Acceptability, Barriers and Confidence / Willingness</a:t>
          </a:r>
        </a:p>
      </dgm:t>
    </dgm:pt>
    <dgm:pt modelId="{A5337C49-24D0-44BA-BA7D-030328944404}" type="parTrans" cxnId="{2A3E9155-3CD5-4BFE-8FA8-6DCA745BBF28}">
      <dgm:prSet/>
      <dgm:spPr/>
      <dgm:t>
        <a:bodyPr/>
        <a:lstStyle/>
        <a:p>
          <a:endParaRPr lang="en-US"/>
        </a:p>
      </dgm:t>
    </dgm:pt>
    <dgm:pt modelId="{7E9F92AA-58EA-4EBC-95CF-3D89E0CED59B}" type="sibTrans" cxnId="{2A3E9155-3CD5-4BFE-8FA8-6DCA745BBF28}">
      <dgm:prSet/>
      <dgm:spPr/>
      <dgm:t>
        <a:bodyPr/>
        <a:lstStyle/>
        <a:p>
          <a:endParaRPr lang="en-US"/>
        </a:p>
      </dgm:t>
    </dgm:pt>
    <dgm:pt modelId="{396212B0-510D-43AD-B9E4-F62CA334A652}">
      <dgm:prSet phldrT="[Text]" custT="1"/>
      <dgm:spPr/>
      <dgm:t>
        <a:bodyPr/>
        <a:lstStyle/>
        <a:p>
          <a:r>
            <a:rPr lang="en-US" sz="2400" dirty="0"/>
            <a:t>Value of social needs handoff &amp; degree of value</a:t>
          </a:r>
        </a:p>
      </dgm:t>
    </dgm:pt>
    <dgm:pt modelId="{899001D3-30A0-44B8-8936-E7BCBE7B675C}" type="parTrans" cxnId="{2DAA737E-A6D4-479C-BC22-0AF5D2DA205F}">
      <dgm:prSet/>
      <dgm:spPr/>
      <dgm:t>
        <a:bodyPr/>
        <a:lstStyle/>
        <a:p>
          <a:endParaRPr lang="en-US"/>
        </a:p>
      </dgm:t>
    </dgm:pt>
    <dgm:pt modelId="{7096117A-4E9B-4718-8626-1C0DB0D0A686}" type="sibTrans" cxnId="{2DAA737E-A6D4-479C-BC22-0AF5D2DA205F}">
      <dgm:prSet/>
      <dgm:spPr/>
      <dgm:t>
        <a:bodyPr/>
        <a:lstStyle/>
        <a:p>
          <a:endParaRPr lang="en-US"/>
        </a:p>
      </dgm:t>
    </dgm:pt>
    <dgm:pt modelId="{D79DF475-EA18-4BF7-9272-8E52C316A5B4}">
      <dgm:prSet phldrT="[Text]" custT="1"/>
      <dgm:spPr/>
      <dgm:t>
        <a:bodyPr/>
        <a:lstStyle/>
        <a:p>
          <a:r>
            <a:rPr lang="en-US" sz="2400" dirty="0"/>
            <a:t>Rank 6 clinical scenarios based on the importance of communicating social needs identified</a:t>
          </a:r>
        </a:p>
      </dgm:t>
    </dgm:pt>
    <dgm:pt modelId="{D81E8520-03C7-437E-8416-A49DD3174843}" type="parTrans" cxnId="{706EE57D-D98C-4D6A-BF53-29394D8B6976}">
      <dgm:prSet/>
      <dgm:spPr/>
      <dgm:t>
        <a:bodyPr/>
        <a:lstStyle/>
        <a:p>
          <a:endParaRPr lang="en-US"/>
        </a:p>
      </dgm:t>
    </dgm:pt>
    <dgm:pt modelId="{164B3251-8ECD-4038-A1A6-5F8AD940B6AC}" type="sibTrans" cxnId="{706EE57D-D98C-4D6A-BF53-29394D8B6976}">
      <dgm:prSet/>
      <dgm:spPr/>
      <dgm:t>
        <a:bodyPr/>
        <a:lstStyle/>
        <a:p>
          <a:endParaRPr lang="en-US"/>
        </a:p>
      </dgm:t>
    </dgm:pt>
    <dgm:pt modelId="{B9AE3B51-5E88-41EE-835F-23EFE40A6C43}">
      <dgm:prSet phldrT="[Text]" custT="1"/>
      <dgm:spPr/>
      <dgm:t>
        <a:bodyPr/>
        <a:lstStyle/>
        <a:p>
          <a:r>
            <a:rPr lang="en-US" sz="2400" dirty="0"/>
            <a:t>Acceptability</a:t>
          </a:r>
        </a:p>
      </dgm:t>
    </dgm:pt>
    <dgm:pt modelId="{02B93774-B57D-48B3-BB98-06B93A520589}" type="parTrans" cxnId="{2FFDA989-4EA5-4606-BD52-1316074ED082}">
      <dgm:prSet/>
      <dgm:spPr/>
      <dgm:t>
        <a:bodyPr/>
        <a:lstStyle/>
        <a:p>
          <a:endParaRPr lang="en-US"/>
        </a:p>
      </dgm:t>
    </dgm:pt>
    <dgm:pt modelId="{3549ED34-6C18-452C-B148-C97FAD916925}" type="sibTrans" cxnId="{2FFDA989-4EA5-4606-BD52-1316074ED082}">
      <dgm:prSet/>
      <dgm:spPr/>
      <dgm:t>
        <a:bodyPr/>
        <a:lstStyle/>
        <a:p>
          <a:endParaRPr lang="en-US"/>
        </a:p>
      </dgm:t>
    </dgm:pt>
    <dgm:pt modelId="{E19B0D1B-EF2E-4074-8723-82D192348C6A}">
      <dgm:prSet phldrT="[Text]" custT="1"/>
      <dgm:spPr/>
      <dgm:t>
        <a:bodyPr/>
        <a:lstStyle/>
        <a:p>
          <a:r>
            <a:rPr lang="en-US" sz="2400" dirty="0"/>
            <a:t>Clinical setting</a:t>
          </a:r>
        </a:p>
      </dgm:t>
    </dgm:pt>
    <dgm:pt modelId="{0B0FF066-80A4-44FE-BB99-1D6B44D16573}" type="parTrans" cxnId="{D3E80302-3B98-4C31-96FD-0C85BAFB2126}">
      <dgm:prSet/>
      <dgm:spPr/>
      <dgm:t>
        <a:bodyPr/>
        <a:lstStyle/>
        <a:p>
          <a:endParaRPr lang="en-US"/>
        </a:p>
      </dgm:t>
    </dgm:pt>
    <dgm:pt modelId="{7FA746F6-2997-4E76-8264-EC2CCA34A68D}" type="sibTrans" cxnId="{D3E80302-3B98-4C31-96FD-0C85BAFB2126}">
      <dgm:prSet/>
      <dgm:spPr/>
      <dgm:t>
        <a:bodyPr/>
        <a:lstStyle/>
        <a:p>
          <a:endParaRPr lang="en-US"/>
        </a:p>
      </dgm:t>
    </dgm:pt>
    <dgm:pt modelId="{2C0B24DC-C649-4886-8555-3593D9B6C5AB}">
      <dgm:prSet phldrT="[Text]" custT="1"/>
      <dgm:spPr/>
      <dgm:t>
        <a:bodyPr/>
        <a:lstStyle/>
        <a:p>
          <a:r>
            <a:rPr lang="en-US" sz="2400" dirty="0"/>
            <a:t>Limited English Proficiency</a:t>
          </a:r>
        </a:p>
      </dgm:t>
    </dgm:pt>
    <dgm:pt modelId="{821C45CC-D53D-45A9-A288-5B0C8571DFBE}" type="parTrans" cxnId="{45E7647E-7EEC-4966-98F8-138C9A9F95CF}">
      <dgm:prSet/>
      <dgm:spPr/>
      <dgm:t>
        <a:bodyPr/>
        <a:lstStyle/>
        <a:p>
          <a:endParaRPr lang="en-US"/>
        </a:p>
      </dgm:t>
    </dgm:pt>
    <dgm:pt modelId="{F9065D15-C5C3-457C-B659-77B4AC11B80D}" type="sibTrans" cxnId="{45E7647E-7EEC-4966-98F8-138C9A9F95CF}">
      <dgm:prSet/>
      <dgm:spPr/>
      <dgm:t>
        <a:bodyPr/>
        <a:lstStyle/>
        <a:p>
          <a:endParaRPr lang="en-US"/>
        </a:p>
      </dgm:t>
    </dgm:pt>
    <dgm:pt modelId="{20004DD7-BD10-4B6A-B053-AFBA1DC8C6CB}">
      <dgm:prSet phldrT="[Text]" custT="1"/>
      <dgm:spPr/>
      <dgm:t>
        <a:bodyPr/>
        <a:lstStyle/>
        <a:p>
          <a:r>
            <a:rPr lang="en-US" sz="2400" dirty="0"/>
            <a:t>Race &amp; Ethnicity</a:t>
          </a:r>
        </a:p>
      </dgm:t>
    </dgm:pt>
    <dgm:pt modelId="{57D9618C-7EF9-41D0-8D46-08C81D077BC5}" type="parTrans" cxnId="{30E3E371-967C-4451-B152-07CA4913CEF5}">
      <dgm:prSet/>
      <dgm:spPr/>
      <dgm:t>
        <a:bodyPr/>
        <a:lstStyle/>
        <a:p>
          <a:endParaRPr lang="en-US"/>
        </a:p>
      </dgm:t>
    </dgm:pt>
    <dgm:pt modelId="{5E917646-D47B-4329-8652-88CE75F88E2F}" type="sibTrans" cxnId="{30E3E371-967C-4451-B152-07CA4913CEF5}">
      <dgm:prSet/>
      <dgm:spPr/>
      <dgm:t>
        <a:bodyPr/>
        <a:lstStyle/>
        <a:p>
          <a:endParaRPr lang="en-US"/>
        </a:p>
      </dgm:t>
    </dgm:pt>
    <dgm:pt modelId="{CDB043E6-5E42-405A-90B0-2FE526F45E28}">
      <dgm:prSet phldrT="[Text]" custT="1"/>
      <dgm:spPr/>
      <dgm:t>
        <a:bodyPr/>
        <a:lstStyle/>
        <a:p>
          <a:r>
            <a:rPr lang="en-US" sz="2400" dirty="0"/>
            <a:t>Medicaid use</a:t>
          </a:r>
        </a:p>
      </dgm:t>
    </dgm:pt>
    <dgm:pt modelId="{8BA63950-F5AE-4287-B52F-E2910B545F34}" type="parTrans" cxnId="{7B5413C5-91D1-4133-9A3E-00435EE156C6}">
      <dgm:prSet/>
      <dgm:spPr/>
      <dgm:t>
        <a:bodyPr/>
        <a:lstStyle/>
        <a:p>
          <a:endParaRPr lang="en-US"/>
        </a:p>
      </dgm:t>
    </dgm:pt>
    <dgm:pt modelId="{7C9641DF-C949-4B36-BFAB-C082054C083A}" type="sibTrans" cxnId="{7B5413C5-91D1-4133-9A3E-00435EE156C6}">
      <dgm:prSet/>
      <dgm:spPr/>
      <dgm:t>
        <a:bodyPr/>
        <a:lstStyle/>
        <a:p>
          <a:endParaRPr lang="en-US"/>
        </a:p>
      </dgm:t>
    </dgm:pt>
    <dgm:pt modelId="{36A29443-BAB3-4BBD-9D47-FFB3096E5F8F}">
      <dgm:prSet phldrT="[Text]" custT="1"/>
      <dgm:spPr/>
      <dgm:t>
        <a:bodyPr/>
        <a:lstStyle/>
        <a:p>
          <a:r>
            <a:rPr lang="en-US" sz="2400" dirty="0"/>
            <a:t>Social need with the greatest impact</a:t>
          </a:r>
        </a:p>
      </dgm:t>
    </dgm:pt>
    <dgm:pt modelId="{A2BAFE4D-510D-4F01-BB4E-949FF2B5DB5F}" type="parTrans" cxnId="{A1F160C5-BC28-4EB2-B710-90C6AB328B65}">
      <dgm:prSet/>
      <dgm:spPr/>
      <dgm:t>
        <a:bodyPr/>
        <a:lstStyle/>
        <a:p>
          <a:endParaRPr lang="en-US"/>
        </a:p>
      </dgm:t>
    </dgm:pt>
    <dgm:pt modelId="{50466ECC-220F-4F6B-ADE8-65BD01B8870D}" type="sibTrans" cxnId="{A1F160C5-BC28-4EB2-B710-90C6AB328B65}">
      <dgm:prSet/>
      <dgm:spPr/>
      <dgm:t>
        <a:bodyPr/>
        <a:lstStyle/>
        <a:p>
          <a:endParaRPr lang="en-US"/>
        </a:p>
      </dgm:t>
    </dgm:pt>
    <dgm:pt modelId="{D2ABCEB2-B9C7-46AC-B508-ABD436975163}">
      <dgm:prSet phldrT="[Text]" custT="1"/>
      <dgm:spPr/>
      <dgm:t>
        <a:bodyPr/>
        <a:lstStyle/>
        <a:p>
          <a:r>
            <a:rPr lang="en-US" sz="2400" dirty="0"/>
            <a:t>Availability of social work and/or resources</a:t>
          </a:r>
        </a:p>
      </dgm:t>
    </dgm:pt>
    <dgm:pt modelId="{100D26F4-339F-4287-8527-FA870C2CE47B}" type="parTrans" cxnId="{F430760D-E1AD-4A43-AB33-4FB91BC903F7}">
      <dgm:prSet/>
      <dgm:spPr/>
      <dgm:t>
        <a:bodyPr/>
        <a:lstStyle/>
        <a:p>
          <a:endParaRPr lang="en-US"/>
        </a:p>
      </dgm:t>
    </dgm:pt>
    <dgm:pt modelId="{DA51989C-41A0-4F6B-89FA-2DFEF31DA13E}" type="sibTrans" cxnId="{F430760D-E1AD-4A43-AB33-4FB91BC903F7}">
      <dgm:prSet/>
      <dgm:spPr/>
      <dgm:t>
        <a:bodyPr/>
        <a:lstStyle/>
        <a:p>
          <a:endParaRPr lang="en-US"/>
        </a:p>
      </dgm:t>
    </dgm:pt>
    <dgm:pt modelId="{AD86CB4C-09A2-4952-9191-FE53696D0E2B}">
      <dgm:prSet phldrT="[Text]" custT="1"/>
      <dgm:spPr/>
      <dgm:t>
        <a:bodyPr/>
        <a:lstStyle/>
        <a:p>
          <a:r>
            <a:rPr lang="en-US" sz="2400" b="1" u="sng" dirty="0"/>
            <a:t>PREFERRED</a:t>
          </a:r>
          <a:r>
            <a:rPr lang="en-US" sz="2400" dirty="0"/>
            <a:t> handoff method</a:t>
          </a:r>
        </a:p>
      </dgm:t>
    </dgm:pt>
    <dgm:pt modelId="{E5D07B22-DAA8-4B61-8F2F-5A65253606D2}" type="parTrans" cxnId="{963604A3-7A25-4399-8152-E13C7E61904C}">
      <dgm:prSet/>
      <dgm:spPr/>
      <dgm:t>
        <a:bodyPr/>
        <a:lstStyle/>
        <a:p>
          <a:endParaRPr lang="en-US"/>
        </a:p>
      </dgm:t>
    </dgm:pt>
    <dgm:pt modelId="{F580AFC1-F053-40BF-9D81-C535E8D44782}" type="sibTrans" cxnId="{963604A3-7A25-4399-8152-E13C7E61904C}">
      <dgm:prSet/>
      <dgm:spPr/>
      <dgm:t>
        <a:bodyPr/>
        <a:lstStyle/>
        <a:p>
          <a:endParaRPr lang="en-US"/>
        </a:p>
      </dgm:t>
    </dgm:pt>
    <dgm:pt modelId="{E181990D-E117-4E46-AA56-3B1EF90D06EC}">
      <dgm:prSet phldrT="[Text]" custT="1"/>
      <dgm:spPr/>
      <dgm:t>
        <a:bodyPr/>
        <a:lstStyle/>
        <a:p>
          <a:r>
            <a:rPr lang="en-US" sz="2400" dirty="0"/>
            <a:t>Most </a:t>
          </a:r>
          <a:r>
            <a:rPr lang="en-US" sz="2400" b="1" u="sng" dirty="0"/>
            <a:t>REALISTIC</a:t>
          </a:r>
          <a:r>
            <a:rPr lang="en-US" sz="2400" dirty="0"/>
            <a:t> handoff method</a:t>
          </a:r>
        </a:p>
      </dgm:t>
    </dgm:pt>
    <dgm:pt modelId="{B7893AAF-5263-42C4-A101-8D0C7E9B254B}" type="parTrans" cxnId="{B3B5AC48-399F-4E05-98AF-0637222C640E}">
      <dgm:prSet/>
      <dgm:spPr/>
      <dgm:t>
        <a:bodyPr/>
        <a:lstStyle/>
        <a:p>
          <a:endParaRPr lang="en-US"/>
        </a:p>
      </dgm:t>
    </dgm:pt>
    <dgm:pt modelId="{CEF9CCF1-D132-488B-A87E-85609F61C20D}" type="sibTrans" cxnId="{B3B5AC48-399F-4E05-98AF-0637222C640E}">
      <dgm:prSet/>
      <dgm:spPr/>
      <dgm:t>
        <a:bodyPr/>
        <a:lstStyle/>
        <a:p>
          <a:endParaRPr lang="en-US"/>
        </a:p>
      </dgm:t>
    </dgm:pt>
    <dgm:pt modelId="{659302AF-A1DD-412B-B16F-7A5207190CA1}">
      <dgm:prSet phldrT="[Text]" custT="1"/>
      <dgm:spPr/>
      <dgm:t>
        <a:bodyPr/>
        <a:lstStyle/>
        <a:p>
          <a:r>
            <a:rPr lang="en-US" sz="2400" dirty="0"/>
            <a:t>Potential benefits</a:t>
          </a:r>
        </a:p>
      </dgm:t>
    </dgm:pt>
    <dgm:pt modelId="{8789E96F-71B4-4C46-A848-728ECB900AAA}" type="parTrans" cxnId="{63492BED-F7C0-4BB8-B4C8-C4D611832B8A}">
      <dgm:prSet/>
      <dgm:spPr/>
      <dgm:t>
        <a:bodyPr/>
        <a:lstStyle/>
        <a:p>
          <a:endParaRPr lang="en-US"/>
        </a:p>
      </dgm:t>
    </dgm:pt>
    <dgm:pt modelId="{7B1768B6-ED28-4333-BA92-6FDE36DF8606}" type="sibTrans" cxnId="{63492BED-F7C0-4BB8-B4C8-C4D611832B8A}">
      <dgm:prSet/>
      <dgm:spPr/>
      <dgm:t>
        <a:bodyPr/>
        <a:lstStyle/>
        <a:p>
          <a:endParaRPr lang="en-US"/>
        </a:p>
      </dgm:t>
    </dgm:pt>
    <dgm:pt modelId="{3889A3E6-319C-4C90-A5BA-3DF8621CD937}">
      <dgm:prSet phldrT="[Text]" custT="1"/>
      <dgm:spPr/>
      <dgm:t>
        <a:bodyPr/>
        <a:lstStyle/>
        <a:p>
          <a:r>
            <a:rPr lang="en-US" sz="2400" dirty="0"/>
            <a:t>Factors affecting how clinical scenarios were prioritized</a:t>
          </a:r>
        </a:p>
      </dgm:t>
    </dgm:pt>
    <dgm:pt modelId="{0AA0D089-8B1A-406C-8CA1-E285D863BD0B}" type="parTrans" cxnId="{A98FA16D-AC82-4594-AFAE-A405EF9D7A3B}">
      <dgm:prSet/>
      <dgm:spPr/>
      <dgm:t>
        <a:bodyPr/>
        <a:lstStyle/>
        <a:p>
          <a:endParaRPr lang="en-US"/>
        </a:p>
      </dgm:t>
    </dgm:pt>
    <dgm:pt modelId="{2485CB7E-8CD3-4CB5-A672-4DAAD6AC1EAF}" type="sibTrans" cxnId="{A98FA16D-AC82-4594-AFAE-A405EF9D7A3B}">
      <dgm:prSet/>
      <dgm:spPr/>
      <dgm:t>
        <a:bodyPr/>
        <a:lstStyle/>
        <a:p>
          <a:endParaRPr lang="en-US"/>
        </a:p>
      </dgm:t>
    </dgm:pt>
    <dgm:pt modelId="{94DAA243-8597-4248-AC46-E79F4BEDF2BF}">
      <dgm:prSet phldrT="[Text]" custT="1"/>
      <dgm:spPr/>
      <dgm:t>
        <a:bodyPr/>
        <a:lstStyle/>
        <a:p>
          <a:r>
            <a:rPr lang="en-US" sz="2400" dirty="0"/>
            <a:t>Potential barriers</a:t>
          </a:r>
        </a:p>
      </dgm:t>
    </dgm:pt>
    <dgm:pt modelId="{16E47AEC-FDFD-4AD9-8977-893996D84510}" type="parTrans" cxnId="{F00B4D46-C691-4FD9-807C-2A16250C614A}">
      <dgm:prSet/>
      <dgm:spPr/>
      <dgm:t>
        <a:bodyPr/>
        <a:lstStyle/>
        <a:p>
          <a:endParaRPr lang="en-US"/>
        </a:p>
      </dgm:t>
    </dgm:pt>
    <dgm:pt modelId="{F6C36E5A-03A3-407A-A535-48D2E5A945FE}" type="sibTrans" cxnId="{F00B4D46-C691-4FD9-807C-2A16250C614A}">
      <dgm:prSet/>
      <dgm:spPr/>
      <dgm:t>
        <a:bodyPr/>
        <a:lstStyle/>
        <a:p>
          <a:endParaRPr lang="en-US"/>
        </a:p>
      </dgm:t>
    </dgm:pt>
    <dgm:pt modelId="{662A950A-F2DC-4B66-80CD-BF6823872ECF}">
      <dgm:prSet phldrT="[Text]" custT="1"/>
      <dgm:spPr/>
      <dgm:t>
        <a:bodyPr/>
        <a:lstStyle/>
        <a:p>
          <a:r>
            <a:rPr lang="en-US" sz="2400" dirty="0"/>
            <a:t>Inpatient providers' </a:t>
          </a:r>
          <a:r>
            <a:rPr lang="en-US" sz="2400" b="1" u="sng" dirty="0"/>
            <a:t>willingness</a:t>
          </a:r>
          <a:r>
            <a:rPr lang="en-US" sz="2400" dirty="0"/>
            <a:t> to provide handoff</a:t>
          </a:r>
        </a:p>
      </dgm:t>
    </dgm:pt>
    <dgm:pt modelId="{2AF16D0B-5788-4892-AE75-F91E057CD5D1}" type="parTrans" cxnId="{82F87AB4-8E3E-4229-8F65-4CC3716C083A}">
      <dgm:prSet/>
      <dgm:spPr/>
      <dgm:t>
        <a:bodyPr/>
        <a:lstStyle/>
        <a:p>
          <a:endParaRPr lang="en-US"/>
        </a:p>
      </dgm:t>
    </dgm:pt>
    <dgm:pt modelId="{AFBC15EA-1D67-4193-837D-6E9E0DE8A8BB}" type="sibTrans" cxnId="{82F87AB4-8E3E-4229-8F65-4CC3716C083A}">
      <dgm:prSet/>
      <dgm:spPr/>
      <dgm:t>
        <a:bodyPr/>
        <a:lstStyle/>
        <a:p>
          <a:endParaRPr lang="en-US"/>
        </a:p>
      </dgm:t>
    </dgm:pt>
    <dgm:pt modelId="{DFBD46FE-DA64-4E99-ABE5-664A554D2219}">
      <dgm:prSet phldrT="[Text]" custT="1"/>
      <dgm:spPr/>
      <dgm:t>
        <a:bodyPr/>
        <a:lstStyle/>
        <a:p>
          <a:r>
            <a:rPr lang="en-US" sz="2400" dirty="0"/>
            <a:t>Outpatient providers' </a:t>
          </a:r>
          <a:r>
            <a:rPr lang="en-US" sz="2400" b="1" u="sng" dirty="0"/>
            <a:t>confidence</a:t>
          </a:r>
          <a:r>
            <a:rPr lang="en-US" sz="2400" dirty="0"/>
            <a:t> to utilize handoff</a:t>
          </a:r>
        </a:p>
      </dgm:t>
    </dgm:pt>
    <dgm:pt modelId="{ED7A4B3A-4BBB-4D6F-9EB0-BA166FED5986}" type="parTrans" cxnId="{F60806A5-CB48-49CF-9599-8AE6EEDD3D73}">
      <dgm:prSet/>
      <dgm:spPr/>
      <dgm:t>
        <a:bodyPr/>
        <a:lstStyle/>
        <a:p>
          <a:endParaRPr lang="en-US"/>
        </a:p>
      </dgm:t>
    </dgm:pt>
    <dgm:pt modelId="{95A598D0-02B6-41B5-B743-7645A7F8809C}" type="sibTrans" cxnId="{F60806A5-CB48-49CF-9599-8AE6EEDD3D73}">
      <dgm:prSet/>
      <dgm:spPr/>
      <dgm:t>
        <a:bodyPr/>
        <a:lstStyle/>
        <a:p>
          <a:endParaRPr lang="en-US"/>
        </a:p>
      </dgm:t>
    </dgm:pt>
    <dgm:pt modelId="{8769B793-1311-4CCA-AA81-D7FD47189502}">
      <dgm:prSet phldrT="[Text]" custT="1"/>
      <dgm:spPr/>
      <dgm:t>
        <a:bodyPr/>
        <a:lstStyle/>
        <a:p>
          <a:r>
            <a:rPr lang="en-US" sz="3000" b="1" dirty="0"/>
            <a:t>Domain 5. Clinical Scenarios</a:t>
          </a:r>
          <a:endParaRPr lang="en-US" sz="3000" dirty="0"/>
        </a:p>
      </dgm:t>
    </dgm:pt>
    <dgm:pt modelId="{C70397CB-25BE-4FEC-A362-2217032E6E54}" type="parTrans" cxnId="{1B35893F-A68A-4B7D-B62E-3C4FE34AE380}">
      <dgm:prSet/>
      <dgm:spPr/>
      <dgm:t>
        <a:bodyPr/>
        <a:lstStyle/>
        <a:p>
          <a:endParaRPr lang="en-US"/>
        </a:p>
      </dgm:t>
    </dgm:pt>
    <dgm:pt modelId="{2653B83C-A38D-4086-ADC2-4276360DDFCE}" type="sibTrans" cxnId="{1B35893F-A68A-4B7D-B62E-3C4FE34AE380}">
      <dgm:prSet/>
      <dgm:spPr/>
      <dgm:t>
        <a:bodyPr/>
        <a:lstStyle/>
        <a:p>
          <a:endParaRPr lang="en-US"/>
        </a:p>
      </dgm:t>
    </dgm:pt>
    <dgm:pt modelId="{CB5F3997-79A3-43A3-A755-21FFFD0579DE}" type="pres">
      <dgm:prSet presAssocID="{89A52500-CADE-485A-B643-CAC9C5EA665F}" presName="theList" presStyleCnt="0">
        <dgm:presLayoutVars>
          <dgm:dir/>
          <dgm:animLvl val="lvl"/>
          <dgm:resizeHandles val="exact"/>
        </dgm:presLayoutVars>
      </dgm:prSet>
      <dgm:spPr/>
    </dgm:pt>
    <dgm:pt modelId="{0EBA393C-7286-42E8-9C50-56E62305EB92}" type="pres">
      <dgm:prSet presAssocID="{AD68E6B7-4410-4BB2-BD5B-150240BA307E}" presName="compNode" presStyleCnt="0"/>
      <dgm:spPr/>
    </dgm:pt>
    <dgm:pt modelId="{29F8F3E4-7582-43C7-8777-CEBE167DE3EF}" type="pres">
      <dgm:prSet presAssocID="{AD68E6B7-4410-4BB2-BD5B-150240BA307E}" presName="aNode" presStyleLbl="bgShp" presStyleIdx="0" presStyleCnt="6"/>
      <dgm:spPr/>
    </dgm:pt>
    <dgm:pt modelId="{8A046C10-96A1-4942-9633-43194AA1F4CC}" type="pres">
      <dgm:prSet presAssocID="{AD68E6B7-4410-4BB2-BD5B-150240BA307E}" presName="textNode" presStyleLbl="bgShp" presStyleIdx="0" presStyleCnt="6"/>
      <dgm:spPr/>
    </dgm:pt>
    <dgm:pt modelId="{2252B8A0-B3D8-4209-BE52-873EFCDB3BAE}" type="pres">
      <dgm:prSet presAssocID="{AD68E6B7-4410-4BB2-BD5B-150240BA307E}" presName="compChildNode" presStyleCnt="0"/>
      <dgm:spPr/>
    </dgm:pt>
    <dgm:pt modelId="{44AC4B91-0891-4C1F-A775-98782319333D}" type="pres">
      <dgm:prSet presAssocID="{AD68E6B7-4410-4BB2-BD5B-150240BA307E}" presName="theInnerList" presStyleCnt="0"/>
      <dgm:spPr/>
    </dgm:pt>
    <dgm:pt modelId="{C9B3DBEC-EFB9-4F4F-96AD-5B38D0E73E2C}" type="pres">
      <dgm:prSet presAssocID="{EF531323-DC14-4B27-9AA1-B33AC897F07E}" presName="childNode" presStyleLbl="node1" presStyleIdx="0" presStyleCnt="23">
        <dgm:presLayoutVars>
          <dgm:bulletEnabled val="1"/>
        </dgm:presLayoutVars>
      </dgm:prSet>
      <dgm:spPr/>
    </dgm:pt>
    <dgm:pt modelId="{BC9C334B-747A-40E7-9AB7-444B042F4C49}" type="pres">
      <dgm:prSet presAssocID="{EF531323-DC14-4B27-9AA1-B33AC897F07E}" presName="aSpace2" presStyleCnt="0"/>
      <dgm:spPr/>
    </dgm:pt>
    <dgm:pt modelId="{26907396-C8F7-4441-9134-C08BB62CB268}" type="pres">
      <dgm:prSet presAssocID="{1C52702F-73F3-473F-B8B1-AF566603E1A9}" presName="childNode" presStyleLbl="node1" presStyleIdx="1" presStyleCnt="23">
        <dgm:presLayoutVars>
          <dgm:bulletEnabled val="1"/>
        </dgm:presLayoutVars>
      </dgm:prSet>
      <dgm:spPr/>
    </dgm:pt>
    <dgm:pt modelId="{54177168-44C2-4D3C-89EA-202CBD6439E0}" type="pres">
      <dgm:prSet presAssocID="{1C52702F-73F3-473F-B8B1-AF566603E1A9}" presName="aSpace2" presStyleCnt="0"/>
      <dgm:spPr/>
    </dgm:pt>
    <dgm:pt modelId="{18A5B763-852B-4E19-BECC-5B6E490D2EF5}" type="pres">
      <dgm:prSet presAssocID="{E19B0D1B-EF2E-4074-8723-82D192348C6A}" presName="childNode" presStyleLbl="node1" presStyleIdx="2" presStyleCnt="23">
        <dgm:presLayoutVars>
          <dgm:bulletEnabled val="1"/>
        </dgm:presLayoutVars>
      </dgm:prSet>
      <dgm:spPr/>
    </dgm:pt>
    <dgm:pt modelId="{FAC0F773-8F33-4223-BC90-2345D44F9BF1}" type="pres">
      <dgm:prSet presAssocID="{E19B0D1B-EF2E-4074-8723-82D192348C6A}" presName="aSpace2" presStyleCnt="0"/>
      <dgm:spPr/>
    </dgm:pt>
    <dgm:pt modelId="{36C5EABC-1B2E-4BA2-B98C-F27DAC9346BC}" type="pres">
      <dgm:prSet presAssocID="{49D768AB-5EC3-4836-8A6B-068835DBDB16}" presName="childNode" presStyleLbl="node1" presStyleIdx="3" presStyleCnt="23">
        <dgm:presLayoutVars>
          <dgm:bulletEnabled val="1"/>
        </dgm:presLayoutVars>
      </dgm:prSet>
      <dgm:spPr/>
    </dgm:pt>
    <dgm:pt modelId="{60465799-199A-4B77-85F6-9BB9B1D60AC1}" type="pres">
      <dgm:prSet presAssocID="{49D768AB-5EC3-4836-8A6B-068835DBDB16}" presName="aSpace2" presStyleCnt="0"/>
      <dgm:spPr/>
    </dgm:pt>
    <dgm:pt modelId="{71292696-0076-4E3B-BC3D-32983A79B608}" type="pres">
      <dgm:prSet presAssocID="{CDB043E6-5E42-405A-90B0-2FE526F45E28}" presName="childNode" presStyleLbl="node1" presStyleIdx="4" presStyleCnt="23">
        <dgm:presLayoutVars>
          <dgm:bulletEnabled val="1"/>
        </dgm:presLayoutVars>
      </dgm:prSet>
      <dgm:spPr/>
    </dgm:pt>
    <dgm:pt modelId="{6651D1FC-34C8-4675-83D7-C250E51B1BD5}" type="pres">
      <dgm:prSet presAssocID="{CDB043E6-5E42-405A-90B0-2FE526F45E28}" presName="aSpace2" presStyleCnt="0"/>
      <dgm:spPr/>
    </dgm:pt>
    <dgm:pt modelId="{2FEE74FB-0644-4AB4-BB8F-BFCA0B274874}" type="pres">
      <dgm:prSet presAssocID="{2C0B24DC-C649-4886-8555-3593D9B6C5AB}" presName="childNode" presStyleLbl="node1" presStyleIdx="5" presStyleCnt="23">
        <dgm:presLayoutVars>
          <dgm:bulletEnabled val="1"/>
        </dgm:presLayoutVars>
      </dgm:prSet>
      <dgm:spPr/>
    </dgm:pt>
    <dgm:pt modelId="{14F947ED-7B5D-4A29-ADFD-4D8FDFDDE9D1}" type="pres">
      <dgm:prSet presAssocID="{2C0B24DC-C649-4886-8555-3593D9B6C5AB}" presName="aSpace2" presStyleCnt="0"/>
      <dgm:spPr/>
    </dgm:pt>
    <dgm:pt modelId="{B83B7939-EAFA-479D-B982-0745E28F43E5}" type="pres">
      <dgm:prSet presAssocID="{20004DD7-BD10-4B6A-B053-AFBA1DC8C6CB}" presName="childNode" presStyleLbl="node1" presStyleIdx="6" presStyleCnt="23">
        <dgm:presLayoutVars>
          <dgm:bulletEnabled val="1"/>
        </dgm:presLayoutVars>
      </dgm:prSet>
      <dgm:spPr/>
    </dgm:pt>
    <dgm:pt modelId="{25C1E21B-3E33-4784-976D-F651E2657E43}" type="pres">
      <dgm:prSet presAssocID="{AD68E6B7-4410-4BB2-BD5B-150240BA307E}" presName="aSpace" presStyleCnt="0"/>
      <dgm:spPr/>
    </dgm:pt>
    <dgm:pt modelId="{42CFC274-C609-4507-9FBA-7879BAB04992}" type="pres">
      <dgm:prSet presAssocID="{AF307D24-7581-463E-B872-62804D606DCB}" presName="compNode" presStyleCnt="0"/>
      <dgm:spPr/>
    </dgm:pt>
    <dgm:pt modelId="{F9D66CB9-9974-4BD7-B351-E9B04F454052}" type="pres">
      <dgm:prSet presAssocID="{AF307D24-7581-463E-B872-62804D606DCB}" presName="aNode" presStyleLbl="bgShp" presStyleIdx="1" presStyleCnt="6"/>
      <dgm:spPr/>
    </dgm:pt>
    <dgm:pt modelId="{0DFBF290-A968-42A5-B374-9D50ABCEC7F2}" type="pres">
      <dgm:prSet presAssocID="{AF307D24-7581-463E-B872-62804D606DCB}" presName="textNode" presStyleLbl="bgShp" presStyleIdx="1" presStyleCnt="6"/>
      <dgm:spPr/>
    </dgm:pt>
    <dgm:pt modelId="{462F4679-B8F1-4278-AEAB-C774D5BE6AA5}" type="pres">
      <dgm:prSet presAssocID="{AF307D24-7581-463E-B872-62804D606DCB}" presName="compChildNode" presStyleCnt="0"/>
      <dgm:spPr/>
    </dgm:pt>
    <dgm:pt modelId="{A93447A5-EB52-4089-AF37-89047442E971}" type="pres">
      <dgm:prSet presAssocID="{AF307D24-7581-463E-B872-62804D606DCB}" presName="theInnerList" presStyleCnt="0"/>
      <dgm:spPr/>
    </dgm:pt>
    <dgm:pt modelId="{C08E721F-8F2F-4330-95F1-99504070567E}" type="pres">
      <dgm:prSet presAssocID="{41F2159C-4865-47A9-B9F4-3F39F886DDEB}" presName="childNode" presStyleLbl="node1" presStyleIdx="7" presStyleCnt="23">
        <dgm:presLayoutVars>
          <dgm:bulletEnabled val="1"/>
        </dgm:presLayoutVars>
      </dgm:prSet>
      <dgm:spPr/>
    </dgm:pt>
    <dgm:pt modelId="{4FDC0A73-A6C9-4017-9B39-D9F4A55C54FD}" type="pres">
      <dgm:prSet presAssocID="{41F2159C-4865-47A9-B9F4-3F39F886DDEB}" presName="aSpace2" presStyleCnt="0"/>
      <dgm:spPr/>
    </dgm:pt>
    <dgm:pt modelId="{0F4FD69A-0405-4D2D-B096-C790BF26E62F}" type="pres">
      <dgm:prSet presAssocID="{D18DA853-7C39-449A-8893-CD8E15A7591F}" presName="childNode" presStyleLbl="node1" presStyleIdx="8" presStyleCnt="23">
        <dgm:presLayoutVars>
          <dgm:bulletEnabled val="1"/>
        </dgm:presLayoutVars>
      </dgm:prSet>
      <dgm:spPr/>
    </dgm:pt>
    <dgm:pt modelId="{9B7102DB-C8D3-4DAB-85A4-0861DC55EF09}" type="pres">
      <dgm:prSet presAssocID="{D18DA853-7C39-449A-8893-CD8E15A7591F}" presName="aSpace2" presStyleCnt="0"/>
      <dgm:spPr/>
    </dgm:pt>
    <dgm:pt modelId="{B318B297-9470-465B-A7DD-0596D54B1A9A}" type="pres">
      <dgm:prSet presAssocID="{36A29443-BAB3-4BBD-9D47-FFB3096E5F8F}" presName="childNode" presStyleLbl="node1" presStyleIdx="9" presStyleCnt="23">
        <dgm:presLayoutVars>
          <dgm:bulletEnabled val="1"/>
        </dgm:presLayoutVars>
      </dgm:prSet>
      <dgm:spPr/>
    </dgm:pt>
    <dgm:pt modelId="{8323221F-767F-49C0-A292-A6F434DBD671}" type="pres">
      <dgm:prSet presAssocID="{36A29443-BAB3-4BBD-9D47-FFB3096E5F8F}" presName="aSpace2" presStyleCnt="0"/>
      <dgm:spPr/>
    </dgm:pt>
    <dgm:pt modelId="{AFECB812-BB79-4AF3-8EB9-838233404F86}" type="pres">
      <dgm:prSet presAssocID="{D2ABCEB2-B9C7-46AC-B508-ABD436975163}" presName="childNode" presStyleLbl="node1" presStyleIdx="10" presStyleCnt="23">
        <dgm:presLayoutVars>
          <dgm:bulletEnabled val="1"/>
        </dgm:presLayoutVars>
      </dgm:prSet>
      <dgm:spPr/>
    </dgm:pt>
    <dgm:pt modelId="{AEF87EE9-F5A5-42F5-A6ED-B06A508F21C0}" type="pres">
      <dgm:prSet presAssocID="{AF307D24-7581-463E-B872-62804D606DCB}" presName="aSpace" presStyleCnt="0"/>
      <dgm:spPr/>
    </dgm:pt>
    <dgm:pt modelId="{03498B8D-F7AA-455F-808D-DF6050621731}" type="pres">
      <dgm:prSet presAssocID="{54DE6BA0-ABF3-4A5B-BFA3-FEF21B52C1AD}" presName="compNode" presStyleCnt="0"/>
      <dgm:spPr/>
    </dgm:pt>
    <dgm:pt modelId="{734140EF-BD32-47A2-9B48-C8166187D28C}" type="pres">
      <dgm:prSet presAssocID="{54DE6BA0-ABF3-4A5B-BFA3-FEF21B52C1AD}" presName="aNode" presStyleLbl="bgShp" presStyleIdx="2" presStyleCnt="6"/>
      <dgm:spPr/>
    </dgm:pt>
    <dgm:pt modelId="{B46AE9D6-1C0A-49F1-8EB2-CF881AE9DB25}" type="pres">
      <dgm:prSet presAssocID="{54DE6BA0-ABF3-4A5B-BFA3-FEF21B52C1AD}" presName="textNode" presStyleLbl="bgShp" presStyleIdx="2" presStyleCnt="6"/>
      <dgm:spPr/>
    </dgm:pt>
    <dgm:pt modelId="{6F893AF1-8BC3-4EFF-BAA6-50360E236255}" type="pres">
      <dgm:prSet presAssocID="{54DE6BA0-ABF3-4A5B-BFA3-FEF21B52C1AD}" presName="compChildNode" presStyleCnt="0"/>
      <dgm:spPr/>
    </dgm:pt>
    <dgm:pt modelId="{7D9C8812-7EE8-469E-AEB4-77A3C7325CFA}" type="pres">
      <dgm:prSet presAssocID="{54DE6BA0-ABF3-4A5B-BFA3-FEF21B52C1AD}" presName="theInnerList" presStyleCnt="0"/>
      <dgm:spPr/>
    </dgm:pt>
    <dgm:pt modelId="{14032931-6357-4550-BB9E-A3074EBBABE0}" type="pres">
      <dgm:prSet presAssocID="{A86D74A2-8FEB-4C13-BB5B-8B9E198E06CE}" presName="childNode" presStyleLbl="node1" presStyleIdx="11" presStyleCnt="23">
        <dgm:presLayoutVars>
          <dgm:bulletEnabled val="1"/>
        </dgm:presLayoutVars>
      </dgm:prSet>
      <dgm:spPr/>
    </dgm:pt>
    <dgm:pt modelId="{21765FAE-07B1-4239-8C4B-AFDA52B3ECC2}" type="pres">
      <dgm:prSet presAssocID="{A86D74A2-8FEB-4C13-BB5B-8B9E198E06CE}" presName="aSpace2" presStyleCnt="0"/>
      <dgm:spPr/>
    </dgm:pt>
    <dgm:pt modelId="{8361072A-2127-4459-B7D3-B63412CE50CF}" type="pres">
      <dgm:prSet presAssocID="{CBD1A6A6-DD2E-4C2C-8B48-B53E449A05BE}" presName="childNode" presStyleLbl="node1" presStyleIdx="12" presStyleCnt="23">
        <dgm:presLayoutVars>
          <dgm:bulletEnabled val="1"/>
        </dgm:presLayoutVars>
      </dgm:prSet>
      <dgm:spPr/>
    </dgm:pt>
    <dgm:pt modelId="{DDE7E373-9236-46DB-8B52-91AFAAFC147E}" type="pres">
      <dgm:prSet presAssocID="{CBD1A6A6-DD2E-4C2C-8B48-B53E449A05BE}" presName="aSpace2" presStyleCnt="0"/>
      <dgm:spPr/>
    </dgm:pt>
    <dgm:pt modelId="{F510A9D4-77FF-438D-83BF-34B93FBC5CC2}" type="pres">
      <dgm:prSet presAssocID="{AD86CB4C-09A2-4952-9191-FE53696D0E2B}" presName="childNode" presStyleLbl="node1" presStyleIdx="13" presStyleCnt="23">
        <dgm:presLayoutVars>
          <dgm:bulletEnabled val="1"/>
        </dgm:presLayoutVars>
      </dgm:prSet>
      <dgm:spPr/>
    </dgm:pt>
    <dgm:pt modelId="{08ABEC67-6ECD-470E-9CA0-54611685338C}" type="pres">
      <dgm:prSet presAssocID="{AD86CB4C-09A2-4952-9191-FE53696D0E2B}" presName="aSpace2" presStyleCnt="0"/>
      <dgm:spPr/>
    </dgm:pt>
    <dgm:pt modelId="{1F31E133-7CB4-4762-B7A8-A55A03D53E54}" type="pres">
      <dgm:prSet presAssocID="{E181990D-E117-4E46-AA56-3B1EF90D06EC}" presName="childNode" presStyleLbl="node1" presStyleIdx="14" presStyleCnt="23">
        <dgm:presLayoutVars>
          <dgm:bulletEnabled val="1"/>
        </dgm:presLayoutVars>
      </dgm:prSet>
      <dgm:spPr/>
    </dgm:pt>
    <dgm:pt modelId="{26891A0F-002B-45A6-8E1C-7E59AAD9DFFF}" type="pres">
      <dgm:prSet presAssocID="{54DE6BA0-ABF3-4A5B-BFA3-FEF21B52C1AD}" presName="aSpace" presStyleCnt="0"/>
      <dgm:spPr/>
    </dgm:pt>
    <dgm:pt modelId="{6BFF8A64-FFA9-4ABC-BE1A-F95885043387}" type="pres">
      <dgm:prSet presAssocID="{80BAF054-2AF1-43A7-AD3F-CD82F31B2DCE}" presName="compNode" presStyleCnt="0"/>
      <dgm:spPr/>
    </dgm:pt>
    <dgm:pt modelId="{27DEEAC0-1FF4-4647-9209-46ABE2186988}" type="pres">
      <dgm:prSet presAssocID="{80BAF054-2AF1-43A7-AD3F-CD82F31B2DCE}" presName="aNode" presStyleLbl="bgShp" presStyleIdx="3" presStyleCnt="6"/>
      <dgm:spPr/>
    </dgm:pt>
    <dgm:pt modelId="{C0D625E4-B2D4-47B7-B7CD-92C9C79638DA}" type="pres">
      <dgm:prSet presAssocID="{80BAF054-2AF1-43A7-AD3F-CD82F31B2DCE}" presName="textNode" presStyleLbl="bgShp" presStyleIdx="3" presStyleCnt="6"/>
      <dgm:spPr/>
    </dgm:pt>
    <dgm:pt modelId="{1EF73AD3-A3BA-4B54-B011-21EDBD4C556E}" type="pres">
      <dgm:prSet presAssocID="{80BAF054-2AF1-43A7-AD3F-CD82F31B2DCE}" presName="compChildNode" presStyleCnt="0"/>
      <dgm:spPr/>
    </dgm:pt>
    <dgm:pt modelId="{AF304022-0E6B-49FC-A391-370656337AF0}" type="pres">
      <dgm:prSet presAssocID="{80BAF054-2AF1-43A7-AD3F-CD82F31B2DCE}" presName="theInnerList" presStyleCnt="0"/>
      <dgm:spPr/>
    </dgm:pt>
    <dgm:pt modelId="{B2314A29-DD20-4CEF-B544-68055386CF5D}" type="pres">
      <dgm:prSet presAssocID="{396212B0-510D-43AD-B9E4-F62CA334A652}" presName="childNode" presStyleLbl="node1" presStyleIdx="15" presStyleCnt="23">
        <dgm:presLayoutVars>
          <dgm:bulletEnabled val="1"/>
        </dgm:presLayoutVars>
      </dgm:prSet>
      <dgm:spPr/>
    </dgm:pt>
    <dgm:pt modelId="{48B6E8EB-E379-4B73-9141-50355B2EF610}" type="pres">
      <dgm:prSet presAssocID="{396212B0-510D-43AD-B9E4-F62CA334A652}" presName="aSpace2" presStyleCnt="0"/>
      <dgm:spPr/>
    </dgm:pt>
    <dgm:pt modelId="{C5ED53BC-18C6-45D0-9F0D-30E6C7F70D7D}" type="pres">
      <dgm:prSet presAssocID="{659302AF-A1DD-412B-B16F-7A5207190CA1}" presName="childNode" presStyleLbl="node1" presStyleIdx="16" presStyleCnt="23">
        <dgm:presLayoutVars>
          <dgm:bulletEnabled val="1"/>
        </dgm:presLayoutVars>
      </dgm:prSet>
      <dgm:spPr/>
    </dgm:pt>
    <dgm:pt modelId="{C9793874-75DC-4C9B-8F11-44F17BDAFDE3}" type="pres">
      <dgm:prSet presAssocID="{80BAF054-2AF1-43A7-AD3F-CD82F31B2DCE}" presName="aSpace" presStyleCnt="0"/>
      <dgm:spPr/>
    </dgm:pt>
    <dgm:pt modelId="{7032573B-B18F-4AF0-8A9E-5E946EF0CF56}" type="pres">
      <dgm:prSet presAssocID="{8769B793-1311-4CCA-AA81-D7FD47189502}" presName="compNode" presStyleCnt="0"/>
      <dgm:spPr/>
    </dgm:pt>
    <dgm:pt modelId="{D79D117C-4448-44E6-B093-8AE07683B3BF}" type="pres">
      <dgm:prSet presAssocID="{8769B793-1311-4CCA-AA81-D7FD47189502}" presName="aNode" presStyleLbl="bgShp" presStyleIdx="4" presStyleCnt="6"/>
      <dgm:spPr/>
    </dgm:pt>
    <dgm:pt modelId="{3020250C-A0E3-4BE1-BB75-28ED5981D0C2}" type="pres">
      <dgm:prSet presAssocID="{8769B793-1311-4CCA-AA81-D7FD47189502}" presName="textNode" presStyleLbl="bgShp" presStyleIdx="4" presStyleCnt="6"/>
      <dgm:spPr/>
    </dgm:pt>
    <dgm:pt modelId="{D837094D-8231-4727-BF81-7D6B206EC1EE}" type="pres">
      <dgm:prSet presAssocID="{8769B793-1311-4CCA-AA81-D7FD47189502}" presName="compChildNode" presStyleCnt="0"/>
      <dgm:spPr/>
    </dgm:pt>
    <dgm:pt modelId="{F037F99A-C916-4AE0-AE05-4D6A526CFAE9}" type="pres">
      <dgm:prSet presAssocID="{8769B793-1311-4CCA-AA81-D7FD47189502}" presName="theInnerList" presStyleCnt="0"/>
      <dgm:spPr/>
    </dgm:pt>
    <dgm:pt modelId="{DE5EC7AA-5A69-4DA2-A1DE-915F81195080}" type="pres">
      <dgm:prSet presAssocID="{D79DF475-EA18-4BF7-9272-8E52C316A5B4}" presName="childNode" presStyleLbl="node1" presStyleIdx="17" presStyleCnt="23">
        <dgm:presLayoutVars>
          <dgm:bulletEnabled val="1"/>
        </dgm:presLayoutVars>
      </dgm:prSet>
      <dgm:spPr/>
    </dgm:pt>
    <dgm:pt modelId="{F549B902-2F1C-4E8E-B4EB-C9713D0AAEAE}" type="pres">
      <dgm:prSet presAssocID="{D79DF475-EA18-4BF7-9272-8E52C316A5B4}" presName="aSpace2" presStyleCnt="0"/>
      <dgm:spPr/>
    </dgm:pt>
    <dgm:pt modelId="{AD2D50F6-6BA6-4E18-90BD-2304CBA7A843}" type="pres">
      <dgm:prSet presAssocID="{3889A3E6-319C-4C90-A5BA-3DF8621CD937}" presName="childNode" presStyleLbl="node1" presStyleIdx="18" presStyleCnt="23">
        <dgm:presLayoutVars>
          <dgm:bulletEnabled val="1"/>
        </dgm:presLayoutVars>
      </dgm:prSet>
      <dgm:spPr/>
    </dgm:pt>
    <dgm:pt modelId="{8A309CAE-544F-4457-BEE3-8C2007D65FD4}" type="pres">
      <dgm:prSet presAssocID="{8769B793-1311-4CCA-AA81-D7FD47189502}" presName="aSpace" presStyleCnt="0"/>
      <dgm:spPr/>
    </dgm:pt>
    <dgm:pt modelId="{7434EAB1-562A-40C9-A988-E34CD0FE5AC1}" type="pres">
      <dgm:prSet presAssocID="{C81960A3-AA41-4A65-A53D-2EB1EDB2FF0D}" presName="compNode" presStyleCnt="0"/>
      <dgm:spPr/>
    </dgm:pt>
    <dgm:pt modelId="{89E8F1B8-A41D-42B1-9D84-6F2D110791B4}" type="pres">
      <dgm:prSet presAssocID="{C81960A3-AA41-4A65-A53D-2EB1EDB2FF0D}" presName="aNode" presStyleLbl="bgShp" presStyleIdx="5" presStyleCnt="6"/>
      <dgm:spPr/>
    </dgm:pt>
    <dgm:pt modelId="{B9069756-2166-4FAC-A2EE-72364D050AD0}" type="pres">
      <dgm:prSet presAssocID="{C81960A3-AA41-4A65-A53D-2EB1EDB2FF0D}" presName="textNode" presStyleLbl="bgShp" presStyleIdx="5" presStyleCnt="6"/>
      <dgm:spPr/>
    </dgm:pt>
    <dgm:pt modelId="{218B85D5-EF22-4455-84F3-C39563A5AAF3}" type="pres">
      <dgm:prSet presAssocID="{C81960A3-AA41-4A65-A53D-2EB1EDB2FF0D}" presName="compChildNode" presStyleCnt="0"/>
      <dgm:spPr/>
    </dgm:pt>
    <dgm:pt modelId="{D53AF319-FA84-4D60-8160-3F59A4C6CCAB}" type="pres">
      <dgm:prSet presAssocID="{C81960A3-AA41-4A65-A53D-2EB1EDB2FF0D}" presName="theInnerList" presStyleCnt="0"/>
      <dgm:spPr/>
    </dgm:pt>
    <dgm:pt modelId="{69FF7561-DDFA-4D40-AC0B-6EF751A935EF}" type="pres">
      <dgm:prSet presAssocID="{B9AE3B51-5E88-41EE-835F-23EFE40A6C43}" presName="childNode" presStyleLbl="node1" presStyleIdx="19" presStyleCnt="23">
        <dgm:presLayoutVars>
          <dgm:bulletEnabled val="1"/>
        </dgm:presLayoutVars>
      </dgm:prSet>
      <dgm:spPr/>
    </dgm:pt>
    <dgm:pt modelId="{3FA69F62-FF4C-4C0B-B5E7-AF52F0D279C2}" type="pres">
      <dgm:prSet presAssocID="{B9AE3B51-5E88-41EE-835F-23EFE40A6C43}" presName="aSpace2" presStyleCnt="0"/>
      <dgm:spPr/>
    </dgm:pt>
    <dgm:pt modelId="{3508E85A-C4E1-48CE-BE70-612A1AB95073}" type="pres">
      <dgm:prSet presAssocID="{94DAA243-8597-4248-AC46-E79F4BEDF2BF}" presName="childNode" presStyleLbl="node1" presStyleIdx="20" presStyleCnt="23">
        <dgm:presLayoutVars>
          <dgm:bulletEnabled val="1"/>
        </dgm:presLayoutVars>
      </dgm:prSet>
      <dgm:spPr/>
    </dgm:pt>
    <dgm:pt modelId="{A08AF992-53ED-41C0-A227-3A085FF38961}" type="pres">
      <dgm:prSet presAssocID="{94DAA243-8597-4248-AC46-E79F4BEDF2BF}" presName="aSpace2" presStyleCnt="0"/>
      <dgm:spPr/>
    </dgm:pt>
    <dgm:pt modelId="{20A49FF2-A1E5-401F-B68F-A02357F768D8}" type="pres">
      <dgm:prSet presAssocID="{662A950A-F2DC-4B66-80CD-BF6823872ECF}" presName="childNode" presStyleLbl="node1" presStyleIdx="21" presStyleCnt="23">
        <dgm:presLayoutVars>
          <dgm:bulletEnabled val="1"/>
        </dgm:presLayoutVars>
      </dgm:prSet>
      <dgm:spPr/>
    </dgm:pt>
    <dgm:pt modelId="{A1994267-55B4-4044-8187-BD355ED5DC75}" type="pres">
      <dgm:prSet presAssocID="{662A950A-F2DC-4B66-80CD-BF6823872ECF}" presName="aSpace2" presStyleCnt="0"/>
      <dgm:spPr/>
    </dgm:pt>
    <dgm:pt modelId="{A814FEC8-5D9E-493A-B8E4-CF6FD844F8D4}" type="pres">
      <dgm:prSet presAssocID="{DFBD46FE-DA64-4E99-ABE5-664A554D2219}" presName="childNode" presStyleLbl="node1" presStyleIdx="22" presStyleCnt="23">
        <dgm:presLayoutVars>
          <dgm:bulletEnabled val="1"/>
        </dgm:presLayoutVars>
      </dgm:prSet>
      <dgm:spPr/>
    </dgm:pt>
  </dgm:ptLst>
  <dgm:cxnLst>
    <dgm:cxn modelId="{7441DC00-C752-4FEA-9CA5-D6D9AC5FF82C}" type="presOf" srcId="{20004DD7-BD10-4B6A-B053-AFBA1DC8C6CB}" destId="{B83B7939-EAFA-479D-B982-0745E28F43E5}" srcOrd="0" destOrd="0" presId="urn:microsoft.com/office/officeart/2005/8/layout/lProcess2"/>
    <dgm:cxn modelId="{D3E80302-3B98-4C31-96FD-0C85BAFB2126}" srcId="{AD68E6B7-4410-4BB2-BD5B-150240BA307E}" destId="{E19B0D1B-EF2E-4074-8723-82D192348C6A}" srcOrd="2" destOrd="0" parTransId="{0B0FF066-80A4-44FE-BB99-1D6B44D16573}" sibTransId="{7FA746F6-2997-4E76-8264-EC2CCA34A68D}"/>
    <dgm:cxn modelId="{48F36607-646B-49E8-8F12-0E641547C365}" srcId="{AD68E6B7-4410-4BB2-BD5B-150240BA307E}" destId="{1C52702F-73F3-473F-B8B1-AF566603E1A9}" srcOrd="1" destOrd="0" parTransId="{E5EA8B7E-2094-427F-B18E-2B6B834FEDA9}" sibTransId="{AE2F5676-9020-4F37-ABDB-D2A2A14266C9}"/>
    <dgm:cxn modelId="{75830208-C22B-4D5C-B14D-3486DDA2254C}" type="presOf" srcId="{E181990D-E117-4E46-AA56-3B1EF90D06EC}" destId="{1F31E133-7CB4-4762-B7A8-A55A03D53E54}" srcOrd="0" destOrd="0" presId="urn:microsoft.com/office/officeart/2005/8/layout/lProcess2"/>
    <dgm:cxn modelId="{29F8A70A-5B1A-428E-ACD0-631FA99C15F7}" srcId="{54DE6BA0-ABF3-4A5B-BFA3-FEF21B52C1AD}" destId="{A86D74A2-8FEB-4C13-BB5B-8B9E198E06CE}" srcOrd="0" destOrd="0" parTransId="{B0416759-6479-4EB0-904C-486E5E0FBDD0}" sibTransId="{D6F5B602-783B-4F17-ACD8-C7EB54BC13E8}"/>
    <dgm:cxn modelId="{F430760D-E1AD-4A43-AB33-4FB91BC903F7}" srcId="{AF307D24-7581-463E-B872-62804D606DCB}" destId="{D2ABCEB2-B9C7-46AC-B508-ABD436975163}" srcOrd="3" destOrd="0" parTransId="{100D26F4-339F-4287-8527-FA870C2CE47B}" sibTransId="{DA51989C-41A0-4F6B-89FA-2DFEF31DA13E}"/>
    <dgm:cxn modelId="{CC8E3110-A943-4F6B-A5BC-53ABFB83553B}" type="presOf" srcId="{89A52500-CADE-485A-B643-CAC9C5EA665F}" destId="{CB5F3997-79A3-43A3-A755-21FFFD0579DE}" srcOrd="0" destOrd="0" presId="urn:microsoft.com/office/officeart/2005/8/layout/lProcess2"/>
    <dgm:cxn modelId="{E7A28411-0AEE-415B-81B0-7ECE97451ABD}" type="presOf" srcId="{36A29443-BAB3-4BBD-9D47-FFB3096E5F8F}" destId="{B318B297-9470-465B-A7DD-0596D54B1A9A}" srcOrd="0" destOrd="0" presId="urn:microsoft.com/office/officeart/2005/8/layout/lProcess2"/>
    <dgm:cxn modelId="{6FE34114-EA8D-4CED-B27C-385175E29C82}" type="presOf" srcId="{D18DA853-7C39-449A-8893-CD8E15A7591F}" destId="{0F4FD69A-0405-4D2D-B096-C790BF26E62F}" srcOrd="0" destOrd="0" presId="urn:microsoft.com/office/officeart/2005/8/layout/lProcess2"/>
    <dgm:cxn modelId="{D728381B-61CD-4B4F-AF3D-038CCA28DFB4}" srcId="{89A52500-CADE-485A-B643-CAC9C5EA665F}" destId="{54DE6BA0-ABF3-4A5B-BFA3-FEF21B52C1AD}" srcOrd="2" destOrd="0" parTransId="{3F2F87A9-5121-4F51-B7DF-A278EAC90343}" sibTransId="{C647D1CD-5A8E-47F9-AD71-603C1E680F50}"/>
    <dgm:cxn modelId="{F7334320-47A1-4FF8-A72F-0438AE05A0BC}" type="presOf" srcId="{E19B0D1B-EF2E-4074-8723-82D192348C6A}" destId="{18A5B763-852B-4E19-BECC-5B6E490D2EF5}" srcOrd="0" destOrd="0" presId="urn:microsoft.com/office/officeart/2005/8/layout/lProcess2"/>
    <dgm:cxn modelId="{66BED235-E299-4FD7-B608-A98E023FDB25}" type="presOf" srcId="{8769B793-1311-4CCA-AA81-D7FD47189502}" destId="{3020250C-A0E3-4BE1-BB75-28ED5981D0C2}" srcOrd="1" destOrd="0" presId="urn:microsoft.com/office/officeart/2005/8/layout/lProcess2"/>
    <dgm:cxn modelId="{1B35893F-A68A-4B7D-B62E-3C4FE34AE380}" srcId="{89A52500-CADE-485A-B643-CAC9C5EA665F}" destId="{8769B793-1311-4CCA-AA81-D7FD47189502}" srcOrd="4" destOrd="0" parTransId="{C70397CB-25BE-4FEC-A362-2217032E6E54}" sibTransId="{2653B83C-A38D-4086-ADC2-4276360DDFCE}"/>
    <dgm:cxn modelId="{ADFF365D-F4F3-4FD2-A4BC-815E6DE931C3}" type="presOf" srcId="{A86D74A2-8FEB-4C13-BB5B-8B9E198E06CE}" destId="{14032931-6357-4550-BB9E-A3074EBBABE0}" srcOrd="0" destOrd="0" presId="urn:microsoft.com/office/officeart/2005/8/layout/lProcess2"/>
    <dgm:cxn modelId="{CC45A75F-8943-4EDC-B4C5-DBC692EC2E9B}" type="presOf" srcId="{EF531323-DC14-4B27-9AA1-B33AC897F07E}" destId="{C9B3DBEC-EFB9-4F4F-96AD-5B38D0E73E2C}" srcOrd="0" destOrd="0" presId="urn:microsoft.com/office/officeart/2005/8/layout/lProcess2"/>
    <dgm:cxn modelId="{BB102443-5D79-4C68-92FE-1F3348883A2E}" srcId="{89A52500-CADE-485A-B643-CAC9C5EA665F}" destId="{AD68E6B7-4410-4BB2-BD5B-150240BA307E}" srcOrd="0" destOrd="0" parTransId="{89D6FC75-79F0-4532-BBBA-181AC13C0F15}" sibTransId="{F854241D-D188-4A47-AA71-FD1822DB5849}"/>
    <dgm:cxn modelId="{A8F24A65-8259-479B-9799-CCDB4A90E441}" type="presOf" srcId="{D79DF475-EA18-4BF7-9272-8E52C316A5B4}" destId="{DE5EC7AA-5A69-4DA2-A1DE-915F81195080}" srcOrd="0" destOrd="0" presId="urn:microsoft.com/office/officeart/2005/8/layout/lProcess2"/>
    <dgm:cxn modelId="{F00B4D46-C691-4FD9-807C-2A16250C614A}" srcId="{C81960A3-AA41-4A65-A53D-2EB1EDB2FF0D}" destId="{94DAA243-8597-4248-AC46-E79F4BEDF2BF}" srcOrd="1" destOrd="0" parTransId="{16E47AEC-FDFD-4AD9-8977-893996D84510}" sibTransId="{F6C36E5A-03A3-407A-A535-48D2E5A945FE}"/>
    <dgm:cxn modelId="{5A37C947-ECE4-4BE1-9F10-7FC3B4151684}" type="presOf" srcId="{AF307D24-7581-463E-B872-62804D606DCB}" destId="{0DFBF290-A968-42A5-B374-9D50ABCEC7F2}" srcOrd="1" destOrd="0" presId="urn:microsoft.com/office/officeart/2005/8/layout/lProcess2"/>
    <dgm:cxn modelId="{B3B5AC48-399F-4E05-98AF-0637222C640E}" srcId="{54DE6BA0-ABF3-4A5B-BFA3-FEF21B52C1AD}" destId="{E181990D-E117-4E46-AA56-3B1EF90D06EC}" srcOrd="3" destOrd="0" parTransId="{B7893AAF-5263-42C4-A101-8D0C7E9B254B}" sibTransId="{CEF9CCF1-D132-488B-A87E-85609F61C20D}"/>
    <dgm:cxn modelId="{9B1EFD4B-1390-4A7E-B5C4-C53FAA5F9821}" type="presOf" srcId="{AD68E6B7-4410-4BB2-BD5B-150240BA307E}" destId="{8A046C10-96A1-4942-9633-43194AA1F4CC}" srcOrd="1" destOrd="0" presId="urn:microsoft.com/office/officeart/2005/8/layout/lProcess2"/>
    <dgm:cxn modelId="{A98FA16D-AC82-4594-AFAE-A405EF9D7A3B}" srcId="{8769B793-1311-4CCA-AA81-D7FD47189502}" destId="{3889A3E6-319C-4C90-A5BA-3DF8621CD937}" srcOrd="1" destOrd="0" parTransId="{0AA0D089-8B1A-406C-8CA1-E285D863BD0B}" sibTransId="{2485CB7E-8CD3-4CB5-A672-4DAAD6AC1EAF}"/>
    <dgm:cxn modelId="{36F04C6E-6DE3-4E54-8892-40A47F217FB4}" type="presOf" srcId="{B9AE3B51-5E88-41EE-835F-23EFE40A6C43}" destId="{69FF7561-DDFA-4D40-AC0B-6EF751A935EF}" srcOrd="0" destOrd="0" presId="urn:microsoft.com/office/officeart/2005/8/layout/lProcess2"/>
    <dgm:cxn modelId="{11AE464F-5B58-4CED-876B-331B3B780C3B}" type="presOf" srcId="{DFBD46FE-DA64-4E99-ABE5-664A554D2219}" destId="{A814FEC8-5D9E-493A-B8E4-CF6FD844F8D4}" srcOrd="0" destOrd="0" presId="urn:microsoft.com/office/officeart/2005/8/layout/lProcess2"/>
    <dgm:cxn modelId="{30E3E371-967C-4451-B152-07CA4913CEF5}" srcId="{AD68E6B7-4410-4BB2-BD5B-150240BA307E}" destId="{20004DD7-BD10-4B6A-B053-AFBA1DC8C6CB}" srcOrd="6" destOrd="0" parTransId="{57D9618C-7EF9-41D0-8D46-08C81D077BC5}" sibTransId="{5E917646-D47B-4329-8652-88CE75F88E2F}"/>
    <dgm:cxn modelId="{6E628D73-6567-4A72-AC11-A58371FDBBFE}" type="presOf" srcId="{94DAA243-8597-4248-AC46-E79F4BEDF2BF}" destId="{3508E85A-C4E1-48CE-BE70-612A1AB95073}" srcOrd="0" destOrd="0" presId="urn:microsoft.com/office/officeart/2005/8/layout/lProcess2"/>
    <dgm:cxn modelId="{2A3E9155-3CD5-4BFE-8FA8-6DCA745BBF28}" srcId="{89A52500-CADE-485A-B643-CAC9C5EA665F}" destId="{C81960A3-AA41-4A65-A53D-2EB1EDB2FF0D}" srcOrd="5" destOrd="0" parTransId="{A5337C49-24D0-44BA-BA7D-030328944404}" sibTransId="{7E9F92AA-58EA-4EBC-95CF-3D89E0CED59B}"/>
    <dgm:cxn modelId="{C224F079-C75E-4353-B136-FA03DDD476C2}" srcId="{AD68E6B7-4410-4BB2-BD5B-150240BA307E}" destId="{49D768AB-5EC3-4836-8A6B-068835DBDB16}" srcOrd="3" destOrd="0" parTransId="{CA48D8A1-26A1-46E6-9683-FBC9617F94CB}" sibTransId="{3DAA5C48-D664-42DA-A3D4-5CADD2CFE726}"/>
    <dgm:cxn modelId="{793A3B5A-A31D-4A5E-9E21-A9416078447C}" type="presOf" srcId="{80BAF054-2AF1-43A7-AD3F-CD82F31B2DCE}" destId="{27DEEAC0-1FF4-4647-9209-46ABE2186988}" srcOrd="0" destOrd="0" presId="urn:microsoft.com/office/officeart/2005/8/layout/lProcess2"/>
    <dgm:cxn modelId="{4E766F5A-F951-4CC1-BBAE-D30668E0FDC2}" type="presOf" srcId="{1C52702F-73F3-473F-B8B1-AF566603E1A9}" destId="{26907396-C8F7-4441-9134-C08BB62CB268}" srcOrd="0" destOrd="0" presId="urn:microsoft.com/office/officeart/2005/8/layout/lProcess2"/>
    <dgm:cxn modelId="{706EE57D-D98C-4D6A-BF53-29394D8B6976}" srcId="{8769B793-1311-4CCA-AA81-D7FD47189502}" destId="{D79DF475-EA18-4BF7-9272-8E52C316A5B4}" srcOrd="0" destOrd="0" parTransId="{D81E8520-03C7-437E-8416-A49DD3174843}" sibTransId="{164B3251-8ECD-4038-A1A6-5F8AD940B6AC}"/>
    <dgm:cxn modelId="{45E7647E-7EEC-4966-98F8-138C9A9F95CF}" srcId="{AD68E6B7-4410-4BB2-BD5B-150240BA307E}" destId="{2C0B24DC-C649-4886-8555-3593D9B6C5AB}" srcOrd="5" destOrd="0" parTransId="{821C45CC-D53D-45A9-A288-5B0C8571DFBE}" sibTransId="{F9065D15-C5C3-457C-B659-77B4AC11B80D}"/>
    <dgm:cxn modelId="{2DAA737E-A6D4-479C-BC22-0AF5D2DA205F}" srcId="{80BAF054-2AF1-43A7-AD3F-CD82F31B2DCE}" destId="{396212B0-510D-43AD-B9E4-F62CA334A652}" srcOrd="0" destOrd="0" parTransId="{899001D3-30A0-44B8-8936-E7BCBE7B675C}" sibTransId="{7096117A-4E9B-4718-8626-1C0DB0D0A686}"/>
    <dgm:cxn modelId="{98E81885-1923-4D22-B8F6-6AB67EBACF7B}" srcId="{89A52500-CADE-485A-B643-CAC9C5EA665F}" destId="{80BAF054-2AF1-43A7-AD3F-CD82F31B2DCE}" srcOrd="3" destOrd="0" parTransId="{880E1381-85D9-43B1-A427-74E013A5B7CA}" sibTransId="{472F9B18-D6AD-4FB4-A0EF-B469F350C76F}"/>
    <dgm:cxn modelId="{0E6B1E85-745F-4364-BA50-B2266CFB0313}" type="presOf" srcId="{D2ABCEB2-B9C7-46AC-B508-ABD436975163}" destId="{AFECB812-BB79-4AF3-8EB9-838233404F86}" srcOrd="0" destOrd="0" presId="urn:microsoft.com/office/officeart/2005/8/layout/lProcess2"/>
    <dgm:cxn modelId="{948A1C86-A813-41FC-BABA-15E55712B911}" type="presOf" srcId="{396212B0-510D-43AD-B9E4-F62CA334A652}" destId="{B2314A29-DD20-4CEF-B544-68055386CF5D}" srcOrd="0" destOrd="0" presId="urn:microsoft.com/office/officeart/2005/8/layout/lProcess2"/>
    <dgm:cxn modelId="{2FFDA989-4EA5-4606-BD52-1316074ED082}" srcId="{C81960A3-AA41-4A65-A53D-2EB1EDB2FF0D}" destId="{B9AE3B51-5E88-41EE-835F-23EFE40A6C43}" srcOrd="0" destOrd="0" parTransId="{02B93774-B57D-48B3-BB98-06B93A520589}" sibTransId="{3549ED34-6C18-452C-B148-C97FAD916925}"/>
    <dgm:cxn modelId="{8979DE8B-E7AD-4176-AA09-568E3BED8D84}" type="presOf" srcId="{8769B793-1311-4CCA-AA81-D7FD47189502}" destId="{D79D117C-4448-44E6-B093-8AE07683B3BF}" srcOrd="0" destOrd="0" presId="urn:microsoft.com/office/officeart/2005/8/layout/lProcess2"/>
    <dgm:cxn modelId="{78DC4F8D-0F2C-4BA9-A028-D78C39959BD9}" type="presOf" srcId="{2C0B24DC-C649-4886-8555-3593D9B6C5AB}" destId="{2FEE74FB-0644-4AB4-BB8F-BFCA0B274874}" srcOrd="0" destOrd="0" presId="urn:microsoft.com/office/officeart/2005/8/layout/lProcess2"/>
    <dgm:cxn modelId="{A54E5098-B6F8-4259-B61C-A2170619C32F}" srcId="{AF307D24-7581-463E-B872-62804D606DCB}" destId="{41F2159C-4865-47A9-B9F4-3F39F886DDEB}" srcOrd="0" destOrd="0" parTransId="{605850FF-E2F7-4CD6-BB77-BEB8D88A4EBD}" sibTransId="{2F2F974B-1D70-473A-AC46-9EB90631DB69}"/>
    <dgm:cxn modelId="{129B1CA1-E6BB-432B-ABA4-6A4A130BAB1A}" type="presOf" srcId="{AD86CB4C-09A2-4952-9191-FE53696D0E2B}" destId="{F510A9D4-77FF-438D-83BF-34B93FBC5CC2}" srcOrd="0" destOrd="0" presId="urn:microsoft.com/office/officeart/2005/8/layout/lProcess2"/>
    <dgm:cxn modelId="{963604A3-7A25-4399-8152-E13C7E61904C}" srcId="{54DE6BA0-ABF3-4A5B-BFA3-FEF21B52C1AD}" destId="{AD86CB4C-09A2-4952-9191-FE53696D0E2B}" srcOrd="2" destOrd="0" parTransId="{E5D07B22-DAA8-4B61-8F2F-5A65253606D2}" sibTransId="{F580AFC1-F053-40BF-9D81-C535E8D44782}"/>
    <dgm:cxn modelId="{D61EC4A3-900B-43E1-A655-8FA44BB44B95}" type="presOf" srcId="{41F2159C-4865-47A9-B9F4-3F39F886DDEB}" destId="{C08E721F-8F2F-4330-95F1-99504070567E}" srcOrd="0" destOrd="0" presId="urn:microsoft.com/office/officeart/2005/8/layout/lProcess2"/>
    <dgm:cxn modelId="{F60806A5-CB48-49CF-9599-8AE6EEDD3D73}" srcId="{C81960A3-AA41-4A65-A53D-2EB1EDB2FF0D}" destId="{DFBD46FE-DA64-4E99-ABE5-664A554D2219}" srcOrd="3" destOrd="0" parTransId="{ED7A4B3A-4BBB-4D6F-9EB0-BA166FED5986}" sibTransId="{95A598D0-02B6-41B5-B743-7645A7F8809C}"/>
    <dgm:cxn modelId="{8DE5ACB0-2675-4783-A1F9-C608426023CF}" type="presOf" srcId="{AD68E6B7-4410-4BB2-BD5B-150240BA307E}" destId="{29F8F3E4-7582-43C7-8777-CEBE167DE3EF}" srcOrd="0" destOrd="0" presId="urn:microsoft.com/office/officeart/2005/8/layout/lProcess2"/>
    <dgm:cxn modelId="{05D807B2-493C-46F3-B6A3-9FC40C1B010E}" srcId="{89A52500-CADE-485A-B643-CAC9C5EA665F}" destId="{AF307D24-7581-463E-B872-62804D606DCB}" srcOrd="1" destOrd="0" parTransId="{9C4522DB-1AFC-45ED-8BF8-B84B43E8970D}" sibTransId="{181B0739-D187-44BE-AADF-8FD42AF8AE3D}"/>
    <dgm:cxn modelId="{E4FCEFB3-F0EF-4DC2-8FC3-E9CB66A91A64}" type="presOf" srcId="{54DE6BA0-ABF3-4A5B-BFA3-FEF21B52C1AD}" destId="{B46AE9D6-1C0A-49F1-8EB2-CF881AE9DB25}" srcOrd="1" destOrd="0" presId="urn:microsoft.com/office/officeart/2005/8/layout/lProcess2"/>
    <dgm:cxn modelId="{82F87AB4-8E3E-4229-8F65-4CC3716C083A}" srcId="{C81960A3-AA41-4A65-A53D-2EB1EDB2FF0D}" destId="{662A950A-F2DC-4B66-80CD-BF6823872ECF}" srcOrd="2" destOrd="0" parTransId="{2AF16D0B-5788-4892-AE75-F91E057CD5D1}" sibTransId="{AFBC15EA-1D67-4193-837D-6E9E0DE8A8BB}"/>
    <dgm:cxn modelId="{BE910FB5-5F36-48ED-9610-BB0CE1DFCF37}" type="presOf" srcId="{CBD1A6A6-DD2E-4C2C-8B48-B53E449A05BE}" destId="{8361072A-2127-4459-B7D3-B63412CE50CF}" srcOrd="0" destOrd="0" presId="urn:microsoft.com/office/officeart/2005/8/layout/lProcess2"/>
    <dgm:cxn modelId="{57D291B7-CA4C-4794-8071-B644AFDF3310}" srcId="{AD68E6B7-4410-4BB2-BD5B-150240BA307E}" destId="{EF531323-DC14-4B27-9AA1-B33AC897F07E}" srcOrd="0" destOrd="0" parTransId="{66040B7C-E445-4B74-A93F-CAF1E2919C13}" sibTransId="{D912FFAF-E7B6-4B7C-8256-CF10F5CB6A39}"/>
    <dgm:cxn modelId="{019805BB-4653-462F-A413-06F42A0F2ABD}" type="presOf" srcId="{80BAF054-2AF1-43A7-AD3F-CD82F31B2DCE}" destId="{C0D625E4-B2D4-47B7-B7CD-92C9C79638DA}" srcOrd="1" destOrd="0" presId="urn:microsoft.com/office/officeart/2005/8/layout/lProcess2"/>
    <dgm:cxn modelId="{BD26E9BC-5420-4E3B-8A81-02F60D7E4E8E}" type="presOf" srcId="{C81960A3-AA41-4A65-A53D-2EB1EDB2FF0D}" destId="{B9069756-2166-4FAC-A2EE-72364D050AD0}" srcOrd="1" destOrd="0" presId="urn:microsoft.com/office/officeart/2005/8/layout/lProcess2"/>
    <dgm:cxn modelId="{D4347EC4-BAEA-4257-B6D5-15C3D881FE30}" type="presOf" srcId="{3889A3E6-319C-4C90-A5BA-3DF8621CD937}" destId="{AD2D50F6-6BA6-4E18-90BD-2304CBA7A843}" srcOrd="0" destOrd="0" presId="urn:microsoft.com/office/officeart/2005/8/layout/lProcess2"/>
    <dgm:cxn modelId="{7B5413C5-91D1-4133-9A3E-00435EE156C6}" srcId="{AD68E6B7-4410-4BB2-BD5B-150240BA307E}" destId="{CDB043E6-5E42-405A-90B0-2FE526F45E28}" srcOrd="4" destOrd="0" parTransId="{8BA63950-F5AE-4287-B52F-E2910B545F34}" sibTransId="{7C9641DF-C949-4B36-BFAB-C082054C083A}"/>
    <dgm:cxn modelId="{A1F160C5-BC28-4EB2-B710-90C6AB328B65}" srcId="{AF307D24-7581-463E-B872-62804D606DCB}" destId="{36A29443-BAB3-4BBD-9D47-FFB3096E5F8F}" srcOrd="2" destOrd="0" parTransId="{A2BAFE4D-510D-4F01-BB4E-949FF2B5DB5F}" sibTransId="{50466ECC-220F-4F6B-ADE8-65BD01B8870D}"/>
    <dgm:cxn modelId="{50EF78C9-C269-43C9-B240-81AAF985E10A}" type="presOf" srcId="{662A950A-F2DC-4B66-80CD-BF6823872ECF}" destId="{20A49FF2-A1E5-401F-B68F-A02357F768D8}" srcOrd="0" destOrd="0" presId="urn:microsoft.com/office/officeart/2005/8/layout/lProcess2"/>
    <dgm:cxn modelId="{08C0FBCE-177A-4340-A383-07785959CE27}" srcId="{AF307D24-7581-463E-B872-62804D606DCB}" destId="{D18DA853-7C39-449A-8893-CD8E15A7591F}" srcOrd="1" destOrd="0" parTransId="{9E651432-7533-42B0-B77B-A3E9414491B8}" sibTransId="{9C886864-4D27-4257-A4F0-090F1E2A0213}"/>
    <dgm:cxn modelId="{DA621CD8-F253-4D80-A385-87E98B66F969}" srcId="{54DE6BA0-ABF3-4A5B-BFA3-FEF21B52C1AD}" destId="{CBD1A6A6-DD2E-4C2C-8B48-B53E449A05BE}" srcOrd="1" destOrd="0" parTransId="{AD085F1F-E59C-42E7-9772-56206D947502}" sibTransId="{EF0DA5A0-25AE-47FC-AD8D-8FC754C23A63}"/>
    <dgm:cxn modelId="{29FD9CD9-FB49-4EF6-8724-DDC007210850}" type="presOf" srcId="{AF307D24-7581-463E-B872-62804D606DCB}" destId="{F9D66CB9-9974-4BD7-B351-E9B04F454052}" srcOrd="0" destOrd="0" presId="urn:microsoft.com/office/officeart/2005/8/layout/lProcess2"/>
    <dgm:cxn modelId="{63492BED-F7C0-4BB8-B4C8-C4D611832B8A}" srcId="{80BAF054-2AF1-43A7-AD3F-CD82F31B2DCE}" destId="{659302AF-A1DD-412B-B16F-7A5207190CA1}" srcOrd="1" destOrd="0" parTransId="{8789E96F-71B4-4C46-A848-728ECB900AAA}" sibTransId="{7B1768B6-ED28-4333-BA92-6FDE36DF8606}"/>
    <dgm:cxn modelId="{F876D1ED-A6A9-4857-B2BC-ECD4456D9E10}" type="presOf" srcId="{C81960A3-AA41-4A65-A53D-2EB1EDB2FF0D}" destId="{89E8F1B8-A41D-42B1-9D84-6F2D110791B4}" srcOrd="0" destOrd="0" presId="urn:microsoft.com/office/officeart/2005/8/layout/lProcess2"/>
    <dgm:cxn modelId="{604980F3-A32F-4758-A527-11D64DC22134}" type="presOf" srcId="{659302AF-A1DD-412B-B16F-7A5207190CA1}" destId="{C5ED53BC-18C6-45D0-9F0D-30E6C7F70D7D}" srcOrd="0" destOrd="0" presId="urn:microsoft.com/office/officeart/2005/8/layout/lProcess2"/>
    <dgm:cxn modelId="{6FF6D0F3-E8B9-44AB-9D0A-0DA3C3C6E944}" type="presOf" srcId="{54DE6BA0-ABF3-4A5B-BFA3-FEF21B52C1AD}" destId="{734140EF-BD32-47A2-9B48-C8166187D28C}" srcOrd="0" destOrd="0" presId="urn:microsoft.com/office/officeart/2005/8/layout/lProcess2"/>
    <dgm:cxn modelId="{02C903F4-8EBA-43B9-A82B-DEAD810C4763}" type="presOf" srcId="{49D768AB-5EC3-4836-8A6B-068835DBDB16}" destId="{36C5EABC-1B2E-4BA2-B98C-F27DAC9346BC}" srcOrd="0" destOrd="0" presId="urn:microsoft.com/office/officeart/2005/8/layout/lProcess2"/>
    <dgm:cxn modelId="{2C4CABFF-4988-42BC-A80B-3069F471B286}" type="presOf" srcId="{CDB043E6-5E42-405A-90B0-2FE526F45E28}" destId="{71292696-0076-4E3B-BC3D-32983A79B608}" srcOrd="0" destOrd="0" presId="urn:microsoft.com/office/officeart/2005/8/layout/lProcess2"/>
    <dgm:cxn modelId="{4752C512-D52E-49E9-8762-3AE001A5BA77}" type="presParOf" srcId="{CB5F3997-79A3-43A3-A755-21FFFD0579DE}" destId="{0EBA393C-7286-42E8-9C50-56E62305EB92}" srcOrd="0" destOrd="0" presId="urn:microsoft.com/office/officeart/2005/8/layout/lProcess2"/>
    <dgm:cxn modelId="{CAB6D7EE-C996-446C-8EEA-181601B2B861}" type="presParOf" srcId="{0EBA393C-7286-42E8-9C50-56E62305EB92}" destId="{29F8F3E4-7582-43C7-8777-CEBE167DE3EF}" srcOrd="0" destOrd="0" presId="urn:microsoft.com/office/officeart/2005/8/layout/lProcess2"/>
    <dgm:cxn modelId="{0C61AAAF-61B6-4833-AD48-9C8BFA9860B7}" type="presParOf" srcId="{0EBA393C-7286-42E8-9C50-56E62305EB92}" destId="{8A046C10-96A1-4942-9633-43194AA1F4CC}" srcOrd="1" destOrd="0" presId="urn:microsoft.com/office/officeart/2005/8/layout/lProcess2"/>
    <dgm:cxn modelId="{8A990943-BCCD-4072-866C-4982E0FC09A4}" type="presParOf" srcId="{0EBA393C-7286-42E8-9C50-56E62305EB92}" destId="{2252B8A0-B3D8-4209-BE52-873EFCDB3BAE}" srcOrd="2" destOrd="0" presId="urn:microsoft.com/office/officeart/2005/8/layout/lProcess2"/>
    <dgm:cxn modelId="{3C4AFB9D-D1A6-4905-B26E-9888EB504E1C}" type="presParOf" srcId="{2252B8A0-B3D8-4209-BE52-873EFCDB3BAE}" destId="{44AC4B91-0891-4C1F-A775-98782319333D}" srcOrd="0" destOrd="0" presId="urn:microsoft.com/office/officeart/2005/8/layout/lProcess2"/>
    <dgm:cxn modelId="{D829E100-EE30-499B-9068-8A3BB7405393}" type="presParOf" srcId="{44AC4B91-0891-4C1F-A775-98782319333D}" destId="{C9B3DBEC-EFB9-4F4F-96AD-5B38D0E73E2C}" srcOrd="0" destOrd="0" presId="urn:microsoft.com/office/officeart/2005/8/layout/lProcess2"/>
    <dgm:cxn modelId="{AAA8ECAA-6CBB-4C61-8616-E449F449861E}" type="presParOf" srcId="{44AC4B91-0891-4C1F-A775-98782319333D}" destId="{BC9C334B-747A-40E7-9AB7-444B042F4C49}" srcOrd="1" destOrd="0" presId="urn:microsoft.com/office/officeart/2005/8/layout/lProcess2"/>
    <dgm:cxn modelId="{3ABB44F7-9ABD-4F7E-B9B1-896DFD9EBBB8}" type="presParOf" srcId="{44AC4B91-0891-4C1F-A775-98782319333D}" destId="{26907396-C8F7-4441-9134-C08BB62CB268}" srcOrd="2" destOrd="0" presId="urn:microsoft.com/office/officeart/2005/8/layout/lProcess2"/>
    <dgm:cxn modelId="{A3994331-C149-42EC-8983-34F1BBE6DE06}" type="presParOf" srcId="{44AC4B91-0891-4C1F-A775-98782319333D}" destId="{54177168-44C2-4D3C-89EA-202CBD6439E0}" srcOrd="3" destOrd="0" presId="urn:microsoft.com/office/officeart/2005/8/layout/lProcess2"/>
    <dgm:cxn modelId="{CD577BC2-F6CA-47AC-8154-7C5D80F09E1E}" type="presParOf" srcId="{44AC4B91-0891-4C1F-A775-98782319333D}" destId="{18A5B763-852B-4E19-BECC-5B6E490D2EF5}" srcOrd="4" destOrd="0" presId="urn:microsoft.com/office/officeart/2005/8/layout/lProcess2"/>
    <dgm:cxn modelId="{66E859C4-35DC-41B6-BE02-BC638DAA9A64}" type="presParOf" srcId="{44AC4B91-0891-4C1F-A775-98782319333D}" destId="{FAC0F773-8F33-4223-BC90-2345D44F9BF1}" srcOrd="5" destOrd="0" presId="urn:microsoft.com/office/officeart/2005/8/layout/lProcess2"/>
    <dgm:cxn modelId="{263C4295-F530-4C42-83B3-2D430F043A16}" type="presParOf" srcId="{44AC4B91-0891-4C1F-A775-98782319333D}" destId="{36C5EABC-1B2E-4BA2-B98C-F27DAC9346BC}" srcOrd="6" destOrd="0" presId="urn:microsoft.com/office/officeart/2005/8/layout/lProcess2"/>
    <dgm:cxn modelId="{21DF0625-3AF9-416C-8CF4-BA3BBA1E4408}" type="presParOf" srcId="{44AC4B91-0891-4C1F-A775-98782319333D}" destId="{60465799-199A-4B77-85F6-9BB9B1D60AC1}" srcOrd="7" destOrd="0" presId="urn:microsoft.com/office/officeart/2005/8/layout/lProcess2"/>
    <dgm:cxn modelId="{CC854288-525F-4414-B221-0B9365C9F788}" type="presParOf" srcId="{44AC4B91-0891-4C1F-A775-98782319333D}" destId="{71292696-0076-4E3B-BC3D-32983A79B608}" srcOrd="8" destOrd="0" presId="urn:microsoft.com/office/officeart/2005/8/layout/lProcess2"/>
    <dgm:cxn modelId="{3E5E6A2D-4D5B-4501-A22F-5B16692E9989}" type="presParOf" srcId="{44AC4B91-0891-4C1F-A775-98782319333D}" destId="{6651D1FC-34C8-4675-83D7-C250E51B1BD5}" srcOrd="9" destOrd="0" presId="urn:microsoft.com/office/officeart/2005/8/layout/lProcess2"/>
    <dgm:cxn modelId="{33B086AF-3E5C-4FFB-BFEB-2F2500D87867}" type="presParOf" srcId="{44AC4B91-0891-4C1F-A775-98782319333D}" destId="{2FEE74FB-0644-4AB4-BB8F-BFCA0B274874}" srcOrd="10" destOrd="0" presId="urn:microsoft.com/office/officeart/2005/8/layout/lProcess2"/>
    <dgm:cxn modelId="{3C38B8A0-0873-4703-AFC2-B09E42F3652C}" type="presParOf" srcId="{44AC4B91-0891-4C1F-A775-98782319333D}" destId="{14F947ED-7B5D-4A29-ADFD-4D8FDFDDE9D1}" srcOrd="11" destOrd="0" presId="urn:microsoft.com/office/officeart/2005/8/layout/lProcess2"/>
    <dgm:cxn modelId="{B054871F-E502-4B40-BB50-26F04918CFD9}" type="presParOf" srcId="{44AC4B91-0891-4C1F-A775-98782319333D}" destId="{B83B7939-EAFA-479D-B982-0745E28F43E5}" srcOrd="12" destOrd="0" presId="urn:microsoft.com/office/officeart/2005/8/layout/lProcess2"/>
    <dgm:cxn modelId="{379282BB-9623-467C-9A96-F09BB080E324}" type="presParOf" srcId="{CB5F3997-79A3-43A3-A755-21FFFD0579DE}" destId="{25C1E21B-3E33-4784-976D-F651E2657E43}" srcOrd="1" destOrd="0" presId="urn:microsoft.com/office/officeart/2005/8/layout/lProcess2"/>
    <dgm:cxn modelId="{F1548936-81B4-43A0-B220-045E0CDEF7B8}" type="presParOf" srcId="{CB5F3997-79A3-43A3-A755-21FFFD0579DE}" destId="{42CFC274-C609-4507-9FBA-7879BAB04992}" srcOrd="2" destOrd="0" presId="urn:microsoft.com/office/officeart/2005/8/layout/lProcess2"/>
    <dgm:cxn modelId="{E7BE427B-2C3D-4BE8-B24F-BCCDB1D89EC2}" type="presParOf" srcId="{42CFC274-C609-4507-9FBA-7879BAB04992}" destId="{F9D66CB9-9974-4BD7-B351-E9B04F454052}" srcOrd="0" destOrd="0" presId="urn:microsoft.com/office/officeart/2005/8/layout/lProcess2"/>
    <dgm:cxn modelId="{E5B10950-BF86-4718-BF75-822435470D79}" type="presParOf" srcId="{42CFC274-C609-4507-9FBA-7879BAB04992}" destId="{0DFBF290-A968-42A5-B374-9D50ABCEC7F2}" srcOrd="1" destOrd="0" presId="urn:microsoft.com/office/officeart/2005/8/layout/lProcess2"/>
    <dgm:cxn modelId="{B91ABA31-F7B0-4AF7-8E34-A01EDC743D77}" type="presParOf" srcId="{42CFC274-C609-4507-9FBA-7879BAB04992}" destId="{462F4679-B8F1-4278-AEAB-C774D5BE6AA5}" srcOrd="2" destOrd="0" presId="urn:microsoft.com/office/officeart/2005/8/layout/lProcess2"/>
    <dgm:cxn modelId="{2C5137EB-4DC2-40EB-A55C-4D75B22AFB06}" type="presParOf" srcId="{462F4679-B8F1-4278-AEAB-C774D5BE6AA5}" destId="{A93447A5-EB52-4089-AF37-89047442E971}" srcOrd="0" destOrd="0" presId="urn:microsoft.com/office/officeart/2005/8/layout/lProcess2"/>
    <dgm:cxn modelId="{88D67BFB-D6FE-4531-BA7D-64AF18C29860}" type="presParOf" srcId="{A93447A5-EB52-4089-AF37-89047442E971}" destId="{C08E721F-8F2F-4330-95F1-99504070567E}" srcOrd="0" destOrd="0" presId="urn:microsoft.com/office/officeart/2005/8/layout/lProcess2"/>
    <dgm:cxn modelId="{97F5CC41-1277-4557-91A7-194D07BC1A4B}" type="presParOf" srcId="{A93447A5-EB52-4089-AF37-89047442E971}" destId="{4FDC0A73-A6C9-4017-9B39-D9F4A55C54FD}" srcOrd="1" destOrd="0" presId="urn:microsoft.com/office/officeart/2005/8/layout/lProcess2"/>
    <dgm:cxn modelId="{7489854E-ADB3-45BA-99CC-63352286695F}" type="presParOf" srcId="{A93447A5-EB52-4089-AF37-89047442E971}" destId="{0F4FD69A-0405-4D2D-B096-C790BF26E62F}" srcOrd="2" destOrd="0" presId="urn:microsoft.com/office/officeart/2005/8/layout/lProcess2"/>
    <dgm:cxn modelId="{0ABE84F6-40C9-4CD0-B7AB-85506DBA5AA7}" type="presParOf" srcId="{A93447A5-EB52-4089-AF37-89047442E971}" destId="{9B7102DB-C8D3-4DAB-85A4-0861DC55EF09}" srcOrd="3" destOrd="0" presId="urn:microsoft.com/office/officeart/2005/8/layout/lProcess2"/>
    <dgm:cxn modelId="{FA1F9078-7452-4635-BE52-DFBABA2DB311}" type="presParOf" srcId="{A93447A5-EB52-4089-AF37-89047442E971}" destId="{B318B297-9470-465B-A7DD-0596D54B1A9A}" srcOrd="4" destOrd="0" presId="urn:microsoft.com/office/officeart/2005/8/layout/lProcess2"/>
    <dgm:cxn modelId="{BB8F02EC-5E50-4170-B5F8-1CB55FA63C17}" type="presParOf" srcId="{A93447A5-EB52-4089-AF37-89047442E971}" destId="{8323221F-767F-49C0-A292-A6F434DBD671}" srcOrd="5" destOrd="0" presId="urn:microsoft.com/office/officeart/2005/8/layout/lProcess2"/>
    <dgm:cxn modelId="{44D097D3-CE52-401D-A139-BA8F36309478}" type="presParOf" srcId="{A93447A5-EB52-4089-AF37-89047442E971}" destId="{AFECB812-BB79-4AF3-8EB9-838233404F86}" srcOrd="6" destOrd="0" presId="urn:microsoft.com/office/officeart/2005/8/layout/lProcess2"/>
    <dgm:cxn modelId="{730A89B2-50D3-4CD7-8ED9-858777142FCF}" type="presParOf" srcId="{CB5F3997-79A3-43A3-A755-21FFFD0579DE}" destId="{AEF87EE9-F5A5-42F5-A6ED-B06A508F21C0}" srcOrd="3" destOrd="0" presId="urn:microsoft.com/office/officeart/2005/8/layout/lProcess2"/>
    <dgm:cxn modelId="{CC4C0E11-79F3-4EE5-ACFE-1DC43432B9EB}" type="presParOf" srcId="{CB5F3997-79A3-43A3-A755-21FFFD0579DE}" destId="{03498B8D-F7AA-455F-808D-DF6050621731}" srcOrd="4" destOrd="0" presId="urn:microsoft.com/office/officeart/2005/8/layout/lProcess2"/>
    <dgm:cxn modelId="{3C110A77-43C6-4D47-AB41-86C645AC633B}" type="presParOf" srcId="{03498B8D-F7AA-455F-808D-DF6050621731}" destId="{734140EF-BD32-47A2-9B48-C8166187D28C}" srcOrd="0" destOrd="0" presId="urn:microsoft.com/office/officeart/2005/8/layout/lProcess2"/>
    <dgm:cxn modelId="{EA79A9D5-C470-41DD-B44E-C2AB3319E521}" type="presParOf" srcId="{03498B8D-F7AA-455F-808D-DF6050621731}" destId="{B46AE9D6-1C0A-49F1-8EB2-CF881AE9DB25}" srcOrd="1" destOrd="0" presId="urn:microsoft.com/office/officeart/2005/8/layout/lProcess2"/>
    <dgm:cxn modelId="{CF82352E-5C26-46EF-B2FE-3F8BABD587BD}" type="presParOf" srcId="{03498B8D-F7AA-455F-808D-DF6050621731}" destId="{6F893AF1-8BC3-4EFF-BAA6-50360E236255}" srcOrd="2" destOrd="0" presId="urn:microsoft.com/office/officeart/2005/8/layout/lProcess2"/>
    <dgm:cxn modelId="{BC9D1F43-93AF-4EE1-BEBE-9CBB2D2CEDD7}" type="presParOf" srcId="{6F893AF1-8BC3-4EFF-BAA6-50360E236255}" destId="{7D9C8812-7EE8-469E-AEB4-77A3C7325CFA}" srcOrd="0" destOrd="0" presId="urn:microsoft.com/office/officeart/2005/8/layout/lProcess2"/>
    <dgm:cxn modelId="{03A9A14D-6C60-43DB-B13F-7816E34D60EF}" type="presParOf" srcId="{7D9C8812-7EE8-469E-AEB4-77A3C7325CFA}" destId="{14032931-6357-4550-BB9E-A3074EBBABE0}" srcOrd="0" destOrd="0" presId="urn:microsoft.com/office/officeart/2005/8/layout/lProcess2"/>
    <dgm:cxn modelId="{E4E293A0-84B7-4F70-ADDA-79F1F8007A40}" type="presParOf" srcId="{7D9C8812-7EE8-469E-AEB4-77A3C7325CFA}" destId="{21765FAE-07B1-4239-8C4B-AFDA52B3ECC2}" srcOrd="1" destOrd="0" presId="urn:microsoft.com/office/officeart/2005/8/layout/lProcess2"/>
    <dgm:cxn modelId="{60DEB948-C7DB-45E1-9ECB-7DF401593E2E}" type="presParOf" srcId="{7D9C8812-7EE8-469E-AEB4-77A3C7325CFA}" destId="{8361072A-2127-4459-B7D3-B63412CE50CF}" srcOrd="2" destOrd="0" presId="urn:microsoft.com/office/officeart/2005/8/layout/lProcess2"/>
    <dgm:cxn modelId="{1498ACA4-D88D-439E-B59D-EA1FC81A8453}" type="presParOf" srcId="{7D9C8812-7EE8-469E-AEB4-77A3C7325CFA}" destId="{DDE7E373-9236-46DB-8B52-91AFAAFC147E}" srcOrd="3" destOrd="0" presId="urn:microsoft.com/office/officeart/2005/8/layout/lProcess2"/>
    <dgm:cxn modelId="{8D71C54E-EFBC-4053-8CC1-DA25DAF081AE}" type="presParOf" srcId="{7D9C8812-7EE8-469E-AEB4-77A3C7325CFA}" destId="{F510A9D4-77FF-438D-83BF-34B93FBC5CC2}" srcOrd="4" destOrd="0" presId="urn:microsoft.com/office/officeart/2005/8/layout/lProcess2"/>
    <dgm:cxn modelId="{08149698-6387-46D6-AEC5-EE2734AA3D5B}" type="presParOf" srcId="{7D9C8812-7EE8-469E-AEB4-77A3C7325CFA}" destId="{08ABEC67-6ECD-470E-9CA0-54611685338C}" srcOrd="5" destOrd="0" presId="urn:microsoft.com/office/officeart/2005/8/layout/lProcess2"/>
    <dgm:cxn modelId="{75582B17-1E41-4F6A-9534-AF0C4DE18CB4}" type="presParOf" srcId="{7D9C8812-7EE8-469E-AEB4-77A3C7325CFA}" destId="{1F31E133-7CB4-4762-B7A8-A55A03D53E54}" srcOrd="6" destOrd="0" presId="urn:microsoft.com/office/officeart/2005/8/layout/lProcess2"/>
    <dgm:cxn modelId="{53292E4F-1C51-45B2-8605-8F20B741B592}" type="presParOf" srcId="{CB5F3997-79A3-43A3-A755-21FFFD0579DE}" destId="{26891A0F-002B-45A6-8E1C-7E59AAD9DFFF}" srcOrd="5" destOrd="0" presId="urn:microsoft.com/office/officeart/2005/8/layout/lProcess2"/>
    <dgm:cxn modelId="{F4B0F70C-B454-441F-ACF5-68365CB8535E}" type="presParOf" srcId="{CB5F3997-79A3-43A3-A755-21FFFD0579DE}" destId="{6BFF8A64-FFA9-4ABC-BE1A-F95885043387}" srcOrd="6" destOrd="0" presId="urn:microsoft.com/office/officeart/2005/8/layout/lProcess2"/>
    <dgm:cxn modelId="{A51BE977-A179-40EA-81CB-D0151A42B30D}" type="presParOf" srcId="{6BFF8A64-FFA9-4ABC-BE1A-F95885043387}" destId="{27DEEAC0-1FF4-4647-9209-46ABE2186988}" srcOrd="0" destOrd="0" presId="urn:microsoft.com/office/officeart/2005/8/layout/lProcess2"/>
    <dgm:cxn modelId="{DEFE3A8D-AC91-44E8-AA30-C14D5A264045}" type="presParOf" srcId="{6BFF8A64-FFA9-4ABC-BE1A-F95885043387}" destId="{C0D625E4-B2D4-47B7-B7CD-92C9C79638DA}" srcOrd="1" destOrd="0" presId="urn:microsoft.com/office/officeart/2005/8/layout/lProcess2"/>
    <dgm:cxn modelId="{4BDD14A7-9596-462E-8D05-5B649286ABC7}" type="presParOf" srcId="{6BFF8A64-FFA9-4ABC-BE1A-F95885043387}" destId="{1EF73AD3-A3BA-4B54-B011-21EDBD4C556E}" srcOrd="2" destOrd="0" presId="urn:microsoft.com/office/officeart/2005/8/layout/lProcess2"/>
    <dgm:cxn modelId="{15B955BC-4A6C-420F-BF1F-3641CF072E46}" type="presParOf" srcId="{1EF73AD3-A3BA-4B54-B011-21EDBD4C556E}" destId="{AF304022-0E6B-49FC-A391-370656337AF0}" srcOrd="0" destOrd="0" presId="urn:microsoft.com/office/officeart/2005/8/layout/lProcess2"/>
    <dgm:cxn modelId="{36FBB10A-A1D6-4019-A8AD-6FCCEDD8BA55}" type="presParOf" srcId="{AF304022-0E6B-49FC-A391-370656337AF0}" destId="{B2314A29-DD20-4CEF-B544-68055386CF5D}" srcOrd="0" destOrd="0" presId="urn:microsoft.com/office/officeart/2005/8/layout/lProcess2"/>
    <dgm:cxn modelId="{53959751-81A8-4399-AEA1-EE9CCC98A6FF}" type="presParOf" srcId="{AF304022-0E6B-49FC-A391-370656337AF0}" destId="{48B6E8EB-E379-4B73-9141-50355B2EF610}" srcOrd="1" destOrd="0" presId="urn:microsoft.com/office/officeart/2005/8/layout/lProcess2"/>
    <dgm:cxn modelId="{7B64F77E-E76F-4A98-9664-3FE2AFECAB9D}" type="presParOf" srcId="{AF304022-0E6B-49FC-A391-370656337AF0}" destId="{C5ED53BC-18C6-45D0-9F0D-30E6C7F70D7D}" srcOrd="2" destOrd="0" presId="urn:microsoft.com/office/officeart/2005/8/layout/lProcess2"/>
    <dgm:cxn modelId="{791E1621-EF8D-4924-8AF6-68E902B586D8}" type="presParOf" srcId="{CB5F3997-79A3-43A3-A755-21FFFD0579DE}" destId="{C9793874-75DC-4C9B-8F11-44F17BDAFDE3}" srcOrd="7" destOrd="0" presId="urn:microsoft.com/office/officeart/2005/8/layout/lProcess2"/>
    <dgm:cxn modelId="{0E3679EE-CAF4-4DAF-90B2-CDF56D7C85A4}" type="presParOf" srcId="{CB5F3997-79A3-43A3-A755-21FFFD0579DE}" destId="{7032573B-B18F-4AF0-8A9E-5E946EF0CF56}" srcOrd="8" destOrd="0" presId="urn:microsoft.com/office/officeart/2005/8/layout/lProcess2"/>
    <dgm:cxn modelId="{50B28892-04C7-4920-B0C4-6C5B5BCBEE6C}" type="presParOf" srcId="{7032573B-B18F-4AF0-8A9E-5E946EF0CF56}" destId="{D79D117C-4448-44E6-B093-8AE07683B3BF}" srcOrd="0" destOrd="0" presId="urn:microsoft.com/office/officeart/2005/8/layout/lProcess2"/>
    <dgm:cxn modelId="{71CF373E-0EF1-4369-AD19-BDF9977577A6}" type="presParOf" srcId="{7032573B-B18F-4AF0-8A9E-5E946EF0CF56}" destId="{3020250C-A0E3-4BE1-BB75-28ED5981D0C2}" srcOrd="1" destOrd="0" presId="urn:microsoft.com/office/officeart/2005/8/layout/lProcess2"/>
    <dgm:cxn modelId="{06FB5D3B-30EC-475A-B1BE-CE7CDAF2E757}" type="presParOf" srcId="{7032573B-B18F-4AF0-8A9E-5E946EF0CF56}" destId="{D837094D-8231-4727-BF81-7D6B206EC1EE}" srcOrd="2" destOrd="0" presId="urn:microsoft.com/office/officeart/2005/8/layout/lProcess2"/>
    <dgm:cxn modelId="{DEFF8DB8-45D0-43E8-A7B2-E2C90B8FAD30}" type="presParOf" srcId="{D837094D-8231-4727-BF81-7D6B206EC1EE}" destId="{F037F99A-C916-4AE0-AE05-4D6A526CFAE9}" srcOrd="0" destOrd="0" presId="urn:microsoft.com/office/officeart/2005/8/layout/lProcess2"/>
    <dgm:cxn modelId="{57FED6C3-4363-488C-A5AF-2083E18561B5}" type="presParOf" srcId="{F037F99A-C916-4AE0-AE05-4D6A526CFAE9}" destId="{DE5EC7AA-5A69-4DA2-A1DE-915F81195080}" srcOrd="0" destOrd="0" presId="urn:microsoft.com/office/officeart/2005/8/layout/lProcess2"/>
    <dgm:cxn modelId="{D89D27CB-9472-4AAE-B2C6-BA2E4C45032D}" type="presParOf" srcId="{F037F99A-C916-4AE0-AE05-4D6A526CFAE9}" destId="{F549B902-2F1C-4E8E-B4EB-C9713D0AAEAE}" srcOrd="1" destOrd="0" presId="urn:microsoft.com/office/officeart/2005/8/layout/lProcess2"/>
    <dgm:cxn modelId="{6CDEFB4B-1539-440B-B1F0-873EAF68069E}" type="presParOf" srcId="{F037F99A-C916-4AE0-AE05-4D6A526CFAE9}" destId="{AD2D50F6-6BA6-4E18-90BD-2304CBA7A843}" srcOrd="2" destOrd="0" presId="urn:microsoft.com/office/officeart/2005/8/layout/lProcess2"/>
    <dgm:cxn modelId="{48603CEB-C451-4BE0-B071-7C1B9AF24834}" type="presParOf" srcId="{CB5F3997-79A3-43A3-A755-21FFFD0579DE}" destId="{8A309CAE-544F-4457-BEE3-8C2007D65FD4}" srcOrd="9" destOrd="0" presId="urn:microsoft.com/office/officeart/2005/8/layout/lProcess2"/>
    <dgm:cxn modelId="{D125F371-CBA3-4836-B561-4C825F6FADBC}" type="presParOf" srcId="{CB5F3997-79A3-43A3-A755-21FFFD0579DE}" destId="{7434EAB1-562A-40C9-A988-E34CD0FE5AC1}" srcOrd="10" destOrd="0" presId="urn:microsoft.com/office/officeart/2005/8/layout/lProcess2"/>
    <dgm:cxn modelId="{40BEF3FD-DF70-40C9-B30A-945B49CEB78E}" type="presParOf" srcId="{7434EAB1-562A-40C9-A988-E34CD0FE5AC1}" destId="{89E8F1B8-A41D-42B1-9D84-6F2D110791B4}" srcOrd="0" destOrd="0" presId="urn:microsoft.com/office/officeart/2005/8/layout/lProcess2"/>
    <dgm:cxn modelId="{95713DCC-67CE-47CE-9E6D-DB8EF0EA02CE}" type="presParOf" srcId="{7434EAB1-562A-40C9-A988-E34CD0FE5AC1}" destId="{B9069756-2166-4FAC-A2EE-72364D050AD0}" srcOrd="1" destOrd="0" presId="urn:microsoft.com/office/officeart/2005/8/layout/lProcess2"/>
    <dgm:cxn modelId="{AF1A45ED-6DED-4546-B4C9-902660635378}" type="presParOf" srcId="{7434EAB1-562A-40C9-A988-E34CD0FE5AC1}" destId="{218B85D5-EF22-4455-84F3-C39563A5AAF3}" srcOrd="2" destOrd="0" presId="urn:microsoft.com/office/officeart/2005/8/layout/lProcess2"/>
    <dgm:cxn modelId="{A1E049E9-A570-4767-8BA6-A67F76C74EFE}" type="presParOf" srcId="{218B85D5-EF22-4455-84F3-C39563A5AAF3}" destId="{D53AF319-FA84-4D60-8160-3F59A4C6CCAB}" srcOrd="0" destOrd="0" presId="urn:microsoft.com/office/officeart/2005/8/layout/lProcess2"/>
    <dgm:cxn modelId="{A23457D3-BB8B-45C2-881A-B5F7C21D15D3}" type="presParOf" srcId="{D53AF319-FA84-4D60-8160-3F59A4C6CCAB}" destId="{69FF7561-DDFA-4D40-AC0B-6EF751A935EF}" srcOrd="0" destOrd="0" presId="urn:microsoft.com/office/officeart/2005/8/layout/lProcess2"/>
    <dgm:cxn modelId="{56C73727-305F-4B01-97B6-8F67859A8F23}" type="presParOf" srcId="{D53AF319-FA84-4D60-8160-3F59A4C6CCAB}" destId="{3FA69F62-FF4C-4C0B-B5E7-AF52F0D279C2}" srcOrd="1" destOrd="0" presId="urn:microsoft.com/office/officeart/2005/8/layout/lProcess2"/>
    <dgm:cxn modelId="{9AFCABFD-81CB-4A66-A9F5-0F4626375DD4}" type="presParOf" srcId="{D53AF319-FA84-4D60-8160-3F59A4C6CCAB}" destId="{3508E85A-C4E1-48CE-BE70-612A1AB95073}" srcOrd="2" destOrd="0" presId="urn:microsoft.com/office/officeart/2005/8/layout/lProcess2"/>
    <dgm:cxn modelId="{BB773A4C-59E5-4CE1-BFD1-132F8E0C86F8}" type="presParOf" srcId="{D53AF319-FA84-4D60-8160-3F59A4C6CCAB}" destId="{A08AF992-53ED-41C0-A227-3A085FF38961}" srcOrd="3" destOrd="0" presId="urn:microsoft.com/office/officeart/2005/8/layout/lProcess2"/>
    <dgm:cxn modelId="{46D78E37-4698-427E-B706-A68B01E7A084}" type="presParOf" srcId="{D53AF319-FA84-4D60-8160-3F59A4C6CCAB}" destId="{20A49FF2-A1E5-401F-B68F-A02357F768D8}" srcOrd="4" destOrd="0" presId="urn:microsoft.com/office/officeart/2005/8/layout/lProcess2"/>
    <dgm:cxn modelId="{81FA49C7-8801-43D2-866D-F45389600416}" type="presParOf" srcId="{D53AF319-FA84-4D60-8160-3F59A4C6CCAB}" destId="{A1994267-55B4-4044-8187-BD355ED5DC75}" srcOrd="5" destOrd="0" presId="urn:microsoft.com/office/officeart/2005/8/layout/lProcess2"/>
    <dgm:cxn modelId="{6FD7D905-59B2-4F57-890A-3B1F9BD18620}" type="presParOf" srcId="{D53AF319-FA84-4D60-8160-3F59A4C6CCAB}" destId="{A814FEC8-5D9E-493A-B8E4-CF6FD844F8D4}" srcOrd="6"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8F3E4-7582-43C7-8777-CEBE167DE3EF}">
      <dsp:nvSpPr>
        <dsp:cNvPr id="0" name=""/>
        <dsp:cNvSpPr/>
      </dsp:nvSpPr>
      <dsp:spPr>
        <a:xfrm>
          <a:off x="7999"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1. Patient and Clinical Practice Characteristics</a:t>
          </a:r>
        </a:p>
      </dsp:txBody>
      <dsp:txXfrm>
        <a:off x="7999" y="0"/>
        <a:ext cx="3160337" cy="2820563"/>
      </dsp:txXfrm>
    </dsp:sp>
    <dsp:sp modelId="{C9B3DBEC-EFB9-4F4F-96AD-5B38D0E73E2C}">
      <dsp:nvSpPr>
        <dsp:cNvPr id="0" name=""/>
        <dsp:cNvSpPr/>
      </dsp:nvSpPr>
      <dsp:spPr>
        <a:xfrm>
          <a:off x="324033" y="2826302"/>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Practice location</a:t>
          </a:r>
        </a:p>
      </dsp:txBody>
      <dsp:txXfrm>
        <a:off x="346582" y="2848851"/>
        <a:ext cx="2483171" cy="724772"/>
      </dsp:txXfrm>
    </dsp:sp>
    <dsp:sp modelId="{26907396-C8F7-4441-9134-C08BB62CB268}">
      <dsp:nvSpPr>
        <dsp:cNvPr id="0" name=""/>
        <dsp:cNvSpPr/>
      </dsp:nvSpPr>
      <dsp:spPr>
        <a:xfrm>
          <a:off x="324033" y="3714614"/>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Years since residency</a:t>
          </a:r>
        </a:p>
      </dsp:txBody>
      <dsp:txXfrm>
        <a:off x="346582" y="3737163"/>
        <a:ext cx="2483171" cy="724772"/>
      </dsp:txXfrm>
    </dsp:sp>
    <dsp:sp modelId="{18A5B763-852B-4E19-BECC-5B6E490D2EF5}">
      <dsp:nvSpPr>
        <dsp:cNvPr id="0" name=""/>
        <dsp:cNvSpPr/>
      </dsp:nvSpPr>
      <dsp:spPr>
        <a:xfrm>
          <a:off x="324033" y="4602926"/>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Clinical setting</a:t>
          </a:r>
        </a:p>
      </dsp:txBody>
      <dsp:txXfrm>
        <a:off x="346582" y="4625475"/>
        <a:ext cx="2483171" cy="724772"/>
      </dsp:txXfrm>
    </dsp:sp>
    <dsp:sp modelId="{36C5EABC-1B2E-4BA2-B98C-F27DAC9346BC}">
      <dsp:nvSpPr>
        <dsp:cNvPr id="0" name=""/>
        <dsp:cNvSpPr/>
      </dsp:nvSpPr>
      <dsp:spPr>
        <a:xfrm>
          <a:off x="324033" y="5491239"/>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Patient volume / time spent</a:t>
          </a:r>
        </a:p>
      </dsp:txBody>
      <dsp:txXfrm>
        <a:off x="346582" y="5513788"/>
        <a:ext cx="2483171" cy="724772"/>
      </dsp:txXfrm>
    </dsp:sp>
    <dsp:sp modelId="{71292696-0076-4E3B-BC3D-32983A79B608}">
      <dsp:nvSpPr>
        <dsp:cNvPr id="0" name=""/>
        <dsp:cNvSpPr/>
      </dsp:nvSpPr>
      <dsp:spPr>
        <a:xfrm>
          <a:off x="324033" y="6379551"/>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Medicaid use</a:t>
          </a:r>
        </a:p>
      </dsp:txBody>
      <dsp:txXfrm>
        <a:off x="346582" y="6402100"/>
        <a:ext cx="2483171" cy="724772"/>
      </dsp:txXfrm>
    </dsp:sp>
    <dsp:sp modelId="{2FEE74FB-0644-4AB4-BB8F-BFCA0B274874}">
      <dsp:nvSpPr>
        <dsp:cNvPr id="0" name=""/>
        <dsp:cNvSpPr/>
      </dsp:nvSpPr>
      <dsp:spPr>
        <a:xfrm>
          <a:off x="324033" y="7267863"/>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Limited English Proficiency</a:t>
          </a:r>
        </a:p>
      </dsp:txBody>
      <dsp:txXfrm>
        <a:off x="346582" y="7290412"/>
        <a:ext cx="2483171" cy="724772"/>
      </dsp:txXfrm>
    </dsp:sp>
    <dsp:sp modelId="{B83B7939-EAFA-479D-B982-0745E28F43E5}">
      <dsp:nvSpPr>
        <dsp:cNvPr id="0" name=""/>
        <dsp:cNvSpPr/>
      </dsp:nvSpPr>
      <dsp:spPr>
        <a:xfrm>
          <a:off x="324033" y="8156175"/>
          <a:ext cx="2528269" cy="7698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Race &amp; Ethnicity</a:t>
          </a:r>
        </a:p>
      </dsp:txBody>
      <dsp:txXfrm>
        <a:off x="346582" y="8178724"/>
        <a:ext cx="2483171" cy="724772"/>
      </dsp:txXfrm>
    </dsp:sp>
    <dsp:sp modelId="{F9D66CB9-9974-4BD7-B351-E9B04F454052}">
      <dsp:nvSpPr>
        <dsp:cNvPr id="0" name=""/>
        <dsp:cNvSpPr/>
      </dsp:nvSpPr>
      <dsp:spPr>
        <a:xfrm>
          <a:off x="3405362"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2. Perceived Social Needs of Patient Population</a:t>
          </a:r>
        </a:p>
      </dsp:txBody>
      <dsp:txXfrm>
        <a:off x="3405362" y="0"/>
        <a:ext cx="3160337" cy="2820563"/>
      </dsp:txXfrm>
    </dsp:sp>
    <dsp:sp modelId="{C08E721F-8F2F-4330-95F1-99504070567E}">
      <dsp:nvSpPr>
        <dsp:cNvPr id="0" name=""/>
        <dsp:cNvSpPr/>
      </dsp:nvSpPr>
      <dsp:spPr>
        <a:xfrm>
          <a:off x="3721395" y="2820793"/>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Prevalence of various social needs</a:t>
          </a:r>
        </a:p>
      </dsp:txBody>
      <dsp:txXfrm>
        <a:off x="3761511" y="2860909"/>
        <a:ext cx="2448037" cy="1289421"/>
      </dsp:txXfrm>
    </dsp:sp>
    <dsp:sp modelId="{0F4FD69A-0405-4D2D-B096-C790BF26E62F}">
      <dsp:nvSpPr>
        <dsp:cNvPr id="0" name=""/>
        <dsp:cNvSpPr/>
      </dsp:nvSpPr>
      <dsp:spPr>
        <a:xfrm>
          <a:off x="3721395" y="440116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Patients with one or more </a:t>
          </a:r>
          <a:r>
            <a:rPr lang="en-US" sz="2400" b="1" u="sng" kern="1200" dirty="0"/>
            <a:t>UNMET</a:t>
          </a:r>
          <a:r>
            <a:rPr lang="en-US" sz="2400" kern="1200" dirty="0"/>
            <a:t> social needs</a:t>
          </a:r>
        </a:p>
      </dsp:txBody>
      <dsp:txXfrm>
        <a:off x="3761511" y="4441278"/>
        <a:ext cx="2448037" cy="1289421"/>
      </dsp:txXfrm>
    </dsp:sp>
    <dsp:sp modelId="{B318B297-9470-465B-A7DD-0596D54B1A9A}">
      <dsp:nvSpPr>
        <dsp:cNvPr id="0" name=""/>
        <dsp:cNvSpPr/>
      </dsp:nvSpPr>
      <dsp:spPr>
        <a:xfrm>
          <a:off x="3721395" y="598153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Social need with the greatest impact</a:t>
          </a:r>
        </a:p>
      </dsp:txBody>
      <dsp:txXfrm>
        <a:off x="3761511" y="6021648"/>
        <a:ext cx="2448037" cy="1289421"/>
      </dsp:txXfrm>
    </dsp:sp>
    <dsp:sp modelId="{AFECB812-BB79-4AF3-8EB9-838233404F86}">
      <dsp:nvSpPr>
        <dsp:cNvPr id="0" name=""/>
        <dsp:cNvSpPr/>
      </dsp:nvSpPr>
      <dsp:spPr>
        <a:xfrm>
          <a:off x="3721395" y="7561901"/>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Availability of social work and/or resources</a:t>
          </a:r>
        </a:p>
      </dsp:txBody>
      <dsp:txXfrm>
        <a:off x="3761511" y="7602017"/>
        <a:ext cx="2448037" cy="1289421"/>
      </dsp:txXfrm>
    </dsp:sp>
    <dsp:sp modelId="{734140EF-BD32-47A2-9B48-C8166187D28C}">
      <dsp:nvSpPr>
        <dsp:cNvPr id="0" name=""/>
        <dsp:cNvSpPr/>
      </dsp:nvSpPr>
      <dsp:spPr>
        <a:xfrm>
          <a:off x="6802724"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3. Hospital Discharge Handoff Practices</a:t>
          </a:r>
        </a:p>
      </dsp:txBody>
      <dsp:txXfrm>
        <a:off x="6802724" y="0"/>
        <a:ext cx="3160337" cy="2820563"/>
      </dsp:txXfrm>
    </dsp:sp>
    <dsp:sp modelId="{14032931-6357-4550-BB9E-A3074EBBABE0}">
      <dsp:nvSpPr>
        <dsp:cNvPr id="0" name=""/>
        <dsp:cNvSpPr/>
      </dsp:nvSpPr>
      <dsp:spPr>
        <a:xfrm>
          <a:off x="7118758" y="2820793"/>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Current discharge handoff practices</a:t>
          </a:r>
        </a:p>
      </dsp:txBody>
      <dsp:txXfrm>
        <a:off x="7158874" y="2860909"/>
        <a:ext cx="2448037" cy="1289421"/>
      </dsp:txXfrm>
    </dsp:sp>
    <dsp:sp modelId="{8361072A-2127-4459-B7D3-B63412CE50CF}">
      <dsp:nvSpPr>
        <dsp:cNvPr id="0" name=""/>
        <dsp:cNvSpPr/>
      </dsp:nvSpPr>
      <dsp:spPr>
        <a:xfrm>
          <a:off x="7118758" y="440116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Percentage of handoffs including unmet social needs</a:t>
          </a:r>
        </a:p>
      </dsp:txBody>
      <dsp:txXfrm>
        <a:off x="7158874" y="4441278"/>
        <a:ext cx="2448037" cy="1289421"/>
      </dsp:txXfrm>
    </dsp:sp>
    <dsp:sp modelId="{F510A9D4-77FF-438D-83BF-34B93FBC5CC2}">
      <dsp:nvSpPr>
        <dsp:cNvPr id="0" name=""/>
        <dsp:cNvSpPr/>
      </dsp:nvSpPr>
      <dsp:spPr>
        <a:xfrm>
          <a:off x="7118758" y="598153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b="1" u="sng" kern="1200" dirty="0"/>
            <a:t>PREFERRED</a:t>
          </a:r>
          <a:r>
            <a:rPr lang="en-US" sz="2400" kern="1200" dirty="0"/>
            <a:t> handoff method</a:t>
          </a:r>
        </a:p>
      </dsp:txBody>
      <dsp:txXfrm>
        <a:off x="7158874" y="6021648"/>
        <a:ext cx="2448037" cy="1289421"/>
      </dsp:txXfrm>
    </dsp:sp>
    <dsp:sp modelId="{1F31E133-7CB4-4762-B7A8-A55A03D53E54}">
      <dsp:nvSpPr>
        <dsp:cNvPr id="0" name=""/>
        <dsp:cNvSpPr/>
      </dsp:nvSpPr>
      <dsp:spPr>
        <a:xfrm>
          <a:off x="7118758" y="7561901"/>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Most </a:t>
          </a:r>
          <a:r>
            <a:rPr lang="en-US" sz="2400" b="1" u="sng" kern="1200" dirty="0"/>
            <a:t>REALISTIC</a:t>
          </a:r>
          <a:r>
            <a:rPr lang="en-US" sz="2400" kern="1200" dirty="0"/>
            <a:t> handoff method</a:t>
          </a:r>
        </a:p>
      </dsp:txBody>
      <dsp:txXfrm>
        <a:off x="7158874" y="7602017"/>
        <a:ext cx="2448037" cy="1289421"/>
      </dsp:txXfrm>
    </dsp:sp>
    <dsp:sp modelId="{27DEEAC0-1FF4-4647-9209-46ABE2186988}">
      <dsp:nvSpPr>
        <dsp:cNvPr id="0" name=""/>
        <dsp:cNvSpPr/>
      </dsp:nvSpPr>
      <dsp:spPr>
        <a:xfrm>
          <a:off x="10200087"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4. Perceived Value and Benefits</a:t>
          </a:r>
        </a:p>
      </dsp:txBody>
      <dsp:txXfrm>
        <a:off x="10200087" y="0"/>
        <a:ext cx="3160337" cy="2820563"/>
      </dsp:txXfrm>
    </dsp:sp>
    <dsp:sp modelId="{B2314A29-DD20-4CEF-B544-68055386CF5D}">
      <dsp:nvSpPr>
        <dsp:cNvPr id="0" name=""/>
        <dsp:cNvSpPr/>
      </dsp:nvSpPr>
      <dsp:spPr>
        <a:xfrm>
          <a:off x="10516121" y="2823318"/>
          <a:ext cx="2528269" cy="283479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Value of social needs handoff &amp; degree of value</a:t>
          </a:r>
        </a:p>
      </dsp:txBody>
      <dsp:txXfrm>
        <a:off x="10590171" y="2897368"/>
        <a:ext cx="2380169" cy="2686695"/>
      </dsp:txXfrm>
    </dsp:sp>
    <dsp:sp modelId="{C5ED53BC-18C6-45D0-9F0D-30E6C7F70D7D}">
      <dsp:nvSpPr>
        <dsp:cNvPr id="0" name=""/>
        <dsp:cNvSpPr/>
      </dsp:nvSpPr>
      <dsp:spPr>
        <a:xfrm>
          <a:off x="10516121" y="6094235"/>
          <a:ext cx="2528269" cy="283479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Potential benefits</a:t>
          </a:r>
        </a:p>
      </dsp:txBody>
      <dsp:txXfrm>
        <a:off x="10590171" y="6168285"/>
        <a:ext cx="2380169" cy="2686695"/>
      </dsp:txXfrm>
    </dsp:sp>
    <dsp:sp modelId="{D79D117C-4448-44E6-B093-8AE07683B3BF}">
      <dsp:nvSpPr>
        <dsp:cNvPr id="0" name=""/>
        <dsp:cNvSpPr/>
      </dsp:nvSpPr>
      <dsp:spPr>
        <a:xfrm>
          <a:off x="13597450"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5. Clinical Scenarios</a:t>
          </a:r>
          <a:endParaRPr lang="en-US" sz="3000" kern="1200" dirty="0"/>
        </a:p>
      </dsp:txBody>
      <dsp:txXfrm>
        <a:off x="13597450" y="0"/>
        <a:ext cx="3160337" cy="2820563"/>
      </dsp:txXfrm>
    </dsp:sp>
    <dsp:sp modelId="{DE5EC7AA-5A69-4DA2-A1DE-915F81195080}">
      <dsp:nvSpPr>
        <dsp:cNvPr id="0" name=""/>
        <dsp:cNvSpPr/>
      </dsp:nvSpPr>
      <dsp:spPr>
        <a:xfrm>
          <a:off x="13913484" y="2823318"/>
          <a:ext cx="2528269" cy="283479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Rank 6 clinical scenarios based on the importance of communicating social needs identified</a:t>
          </a:r>
        </a:p>
      </dsp:txBody>
      <dsp:txXfrm>
        <a:off x="13987534" y="2897368"/>
        <a:ext cx="2380169" cy="2686695"/>
      </dsp:txXfrm>
    </dsp:sp>
    <dsp:sp modelId="{AD2D50F6-6BA6-4E18-90BD-2304CBA7A843}">
      <dsp:nvSpPr>
        <dsp:cNvPr id="0" name=""/>
        <dsp:cNvSpPr/>
      </dsp:nvSpPr>
      <dsp:spPr>
        <a:xfrm>
          <a:off x="13913484" y="6094235"/>
          <a:ext cx="2528269" cy="283479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Factors affecting how clinical scenarios were prioritized</a:t>
          </a:r>
        </a:p>
      </dsp:txBody>
      <dsp:txXfrm>
        <a:off x="13987534" y="6168285"/>
        <a:ext cx="2380169" cy="2686695"/>
      </dsp:txXfrm>
    </dsp:sp>
    <dsp:sp modelId="{89E8F1B8-A41D-42B1-9D84-6F2D110791B4}">
      <dsp:nvSpPr>
        <dsp:cNvPr id="0" name=""/>
        <dsp:cNvSpPr/>
      </dsp:nvSpPr>
      <dsp:spPr>
        <a:xfrm>
          <a:off x="16994813" y="0"/>
          <a:ext cx="3160337" cy="940187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Domain 6. Acceptability, Barriers and Confidence / Willingness</a:t>
          </a:r>
        </a:p>
      </dsp:txBody>
      <dsp:txXfrm>
        <a:off x="16994813" y="0"/>
        <a:ext cx="3160337" cy="2820563"/>
      </dsp:txXfrm>
    </dsp:sp>
    <dsp:sp modelId="{69FF7561-DDFA-4D40-AC0B-6EF751A935EF}">
      <dsp:nvSpPr>
        <dsp:cNvPr id="0" name=""/>
        <dsp:cNvSpPr/>
      </dsp:nvSpPr>
      <dsp:spPr>
        <a:xfrm>
          <a:off x="17310846" y="2820793"/>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Acceptability</a:t>
          </a:r>
        </a:p>
      </dsp:txBody>
      <dsp:txXfrm>
        <a:off x="17350962" y="2860909"/>
        <a:ext cx="2448037" cy="1289421"/>
      </dsp:txXfrm>
    </dsp:sp>
    <dsp:sp modelId="{3508E85A-C4E1-48CE-BE70-612A1AB95073}">
      <dsp:nvSpPr>
        <dsp:cNvPr id="0" name=""/>
        <dsp:cNvSpPr/>
      </dsp:nvSpPr>
      <dsp:spPr>
        <a:xfrm>
          <a:off x="17310846" y="440116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Potential barriers</a:t>
          </a:r>
        </a:p>
      </dsp:txBody>
      <dsp:txXfrm>
        <a:off x="17350962" y="4441278"/>
        <a:ext cx="2448037" cy="1289421"/>
      </dsp:txXfrm>
    </dsp:sp>
    <dsp:sp modelId="{20A49FF2-A1E5-401F-B68F-A02357F768D8}">
      <dsp:nvSpPr>
        <dsp:cNvPr id="0" name=""/>
        <dsp:cNvSpPr/>
      </dsp:nvSpPr>
      <dsp:spPr>
        <a:xfrm>
          <a:off x="17310846" y="5981532"/>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Inpatient providers' </a:t>
          </a:r>
          <a:r>
            <a:rPr lang="en-US" sz="2400" b="1" u="sng" kern="1200" dirty="0"/>
            <a:t>willingness</a:t>
          </a:r>
          <a:r>
            <a:rPr lang="en-US" sz="2400" kern="1200" dirty="0"/>
            <a:t> to provide handoff</a:t>
          </a:r>
        </a:p>
      </dsp:txBody>
      <dsp:txXfrm>
        <a:off x="17350962" y="6021648"/>
        <a:ext cx="2448037" cy="1289421"/>
      </dsp:txXfrm>
    </dsp:sp>
    <dsp:sp modelId="{A814FEC8-5D9E-493A-B8E4-CF6FD844F8D4}">
      <dsp:nvSpPr>
        <dsp:cNvPr id="0" name=""/>
        <dsp:cNvSpPr/>
      </dsp:nvSpPr>
      <dsp:spPr>
        <a:xfrm>
          <a:off x="17310846" y="7561901"/>
          <a:ext cx="2528269" cy="13696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Outpatient providers' </a:t>
          </a:r>
          <a:r>
            <a:rPr lang="en-US" sz="2400" b="1" u="sng" kern="1200" dirty="0"/>
            <a:t>confidence</a:t>
          </a:r>
          <a:r>
            <a:rPr lang="en-US" sz="2400" kern="1200" dirty="0"/>
            <a:t> to utilize handoff</a:t>
          </a:r>
        </a:p>
      </dsp:txBody>
      <dsp:txXfrm>
        <a:off x="17350962" y="7602017"/>
        <a:ext cx="2448037" cy="12894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499B24-E129-43BF-B9F9-E557DB7E89B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403546"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F10A6A6F-54CD-4A23-8EB8-CCA14C12644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3DCCD9E-E558-4F0E-BD2C-25E5726370B1}" type="datetimeFigureOut">
              <a:rPr lang="en-US" altLang="en-US"/>
              <a:pPr>
                <a:defRPr/>
              </a:pPr>
              <a:t>10/25/2021</a:t>
            </a:fld>
            <a:endParaRPr lang="en-US" altLang="en-US"/>
          </a:p>
        </p:txBody>
      </p:sp>
      <p:sp>
        <p:nvSpPr>
          <p:cNvPr id="4" name="Slide Image Placeholder 3">
            <a:extLst>
              <a:ext uri="{FF2B5EF4-FFF2-40B4-BE49-F238E27FC236}">
                <a16:creationId xmlns:a16="http://schemas.microsoft.com/office/drawing/2014/main" id="{FB13C2E3-BFBE-40B4-ACF8-8163A7D81C27}"/>
              </a:ext>
            </a:extLst>
          </p:cNvPr>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4AE491E-79E7-48E0-919A-C7AEDD40E8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0640CE6-0995-45B5-8D00-A49362DABB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403546"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a:extLst>
              <a:ext uri="{FF2B5EF4-FFF2-40B4-BE49-F238E27FC236}">
                <a16:creationId xmlns:a16="http://schemas.microsoft.com/office/drawing/2014/main" id="{A161B2E2-BDC0-458E-B543-8C4817F421D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39379AB-7E24-41FA-AA19-238F1D182EF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a:t>Click to edit Master title style</a:t>
            </a:r>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133D5D1-92B5-466A-8F39-74E7E83D21A5}"/>
              </a:ext>
            </a:extLst>
          </p:cNvPr>
          <p:cNvSpPr>
            <a:spLocks noGrp="1"/>
          </p:cNvSpPr>
          <p:nvPr>
            <p:ph type="dt" sz="half" idx="10"/>
          </p:nvPr>
        </p:nvSpPr>
        <p:spPr/>
        <p:txBody>
          <a:bodyPr/>
          <a:lstStyle>
            <a:lvl1pPr>
              <a:defRPr/>
            </a:lvl1pPr>
          </a:lstStyle>
          <a:p>
            <a:pPr>
              <a:defRPr/>
            </a:pPr>
            <a:fld id="{4C58A9D0-F3F7-4073-8636-6D23BFB936DF}"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F821D0C4-366A-4412-B32A-A68134AE89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2AC65C-BA3D-4D4D-8641-588BC3D46674}"/>
              </a:ext>
            </a:extLst>
          </p:cNvPr>
          <p:cNvSpPr>
            <a:spLocks noGrp="1"/>
          </p:cNvSpPr>
          <p:nvPr>
            <p:ph type="sldNum" sz="quarter" idx="12"/>
          </p:nvPr>
        </p:nvSpPr>
        <p:spPr/>
        <p:txBody>
          <a:bodyPr/>
          <a:lstStyle>
            <a:lvl1pPr>
              <a:defRPr/>
            </a:lvl1pPr>
          </a:lstStyle>
          <a:p>
            <a:fld id="{B4680BA7-E9BB-4021-88A4-840B2AD090ED}" type="slidenum">
              <a:rPr lang="en-US" altLang="en-US"/>
              <a:pPr/>
              <a:t>‹#›</a:t>
            </a:fld>
            <a:endParaRPr lang="en-US" altLang="en-US"/>
          </a:p>
        </p:txBody>
      </p:sp>
    </p:spTree>
    <p:extLst>
      <p:ext uri="{BB962C8B-B14F-4D97-AF65-F5344CB8AC3E}">
        <p14:creationId xmlns:p14="http://schemas.microsoft.com/office/powerpoint/2010/main" val="45504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C95E3-B8D7-4B22-9C0C-0D6A49F477E3}"/>
              </a:ext>
            </a:extLst>
          </p:cNvPr>
          <p:cNvSpPr>
            <a:spLocks noGrp="1"/>
          </p:cNvSpPr>
          <p:nvPr>
            <p:ph type="dt" sz="half" idx="10"/>
          </p:nvPr>
        </p:nvSpPr>
        <p:spPr/>
        <p:txBody>
          <a:bodyPr/>
          <a:lstStyle>
            <a:lvl1pPr>
              <a:defRPr/>
            </a:lvl1pPr>
          </a:lstStyle>
          <a:p>
            <a:pPr>
              <a:defRPr/>
            </a:pPr>
            <a:fld id="{FFF49455-DA84-4E65-A9FC-FB1827D48D6C}"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B8453DC9-0EC5-48FF-B35F-F8F58E7FF0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0EA904-CBC7-45CC-92FD-FD41EF5B216F}"/>
              </a:ext>
            </a:extLst>
          </p:cNvPr>
          <p:cNvSpPr>
            <a:spLocks noGrp="1"/>
          </p:cNvSpPr>
          <p:nvPr>
            <p:ph type="sldNum" sz="quarter" idx="12"/>
          </p:nvPr>
        </p:nvSpPr>
        <p:spPr/>
        <p:txBody>
          <a:bodyPr/>
          <a:lstStyle>
            <a:lvl1pPr>
              <a:defRPr/>
            </a:lvl1pPr>
          </a:lstStyle>
          <a:p>
            <a:fld id="{76747C91-A274-47DD-A571-9A99FDC97C37}" type="slidenum">
              <a:rPr lang="en-US" altLang="en-US"/>
              <a:pPr/>
              <a:t>‹#›</a:t>
            </a:fld>
            <a:endParaRPr lang="en-US" altLang="en-US"/>
          </a:p>
        </p:txBody>
      </p:sp>
    </p:spTree>
    <p:extLst>
      <p:ext uri="{BB962C8B-B14F-4D97-AF65-F5344CB8AC3E}">
        <p14:creationId xmlns:p14="http://schemas.microsoft.com/office/powerpoint/2010/main" val="140825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6324600"/>
            <a:ext cx="64514733"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6324600"/>
            <a:ext cx="192708527"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EC843-CEE4-4503-8F0C-15F938082C52}"/>
              </a:ext>
            </a:extLst>
          </p:cNvPr>
          <p:cNvSpPr>
            <a:spLocks noGrp="1"/>
          </p:cNvSpPr>
          <p:nvPr>
            <p:ph type="dt" sz="half" idx="10"/>
          </p:nvPr>
        </p:nvSpPr>
        <p:spPr/>
        <p:txBody>
          <a:bodyPr/>
          <a:lstStyle>
            <a:lvl1pPr>
              <a:defRPr/>
            </a:lvl1pPr>
          </a:lstStyle>
          <a:p>
            <a:pPr>
              <a:defRPr/>
            </a:pPr>
            <a:fld id="{0C83B90E-F200-4A81-B951-7FB34B6F84C0}"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CBCC53B9-7EFC-4C8D-809B-7B810C11CB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7DD240-EC90-435E-A493-1288FC98EAF3}"/>
              </a:ext>
            </a:extLst>
          </p:cNvPr>
          <p:cNvSpPr>
            <a:spLocks noGrp="1"/>
          </p:cNvSpPr>
          <p:nvPr>
            <p:ph type="sldNum" sz="quarter" idx="12"/>
          </p:nvPr>
        </p:nvSpPr>
        <p:spPr/>
        <p:txBody>
          <a:bodyPr/>
          <a:lstStyle>
            <a:lvl1pPr>
              <a:defRPr/>
            </a:lvl1pPr>
          </a:lstStyle>
          <a:p>
            <a:fld id="{DCD53873-67A7-45C5-A4CC-F349EB6A4801}" type="slidenum">
              <a:rPr lang="en-US" altLang="en-US"/>
              <a:pPr/>
              <a:t>‹#›</a:t>
            </a:fld>
            <a:endParaRPr lang="en-US" altLang="en-US"/>
          </a:p>
        </p:txBody>
      </p:sp>
    </p:spTree>
    <p:extLst>
      <p:ext uri="{BB962C8B-B14F-4D97-AF65-F5344CB8AC3E}">
        <p14:creationId xmlns:p14="http://schemas.microsoft.com/office/powerpoint/2010/main" val="316253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11C9A-4AF8-40F8-A839-454EA4A39446}"/>
              </a:ext>
            </a:extLst>
          </p:cNvPr>
          <p:cNvSpPr>
            <a:spLocks noGrp="1"/>
          </p:cNvSpPr>
          <p:nvPr>
            <p:ph type="dt" sz="half" idx="10"/>
          </p:nvPr>
        </p:nvSpPr>
        <p:spPr/>
        <p:txBody>
          <a:bodyPr/>
          <a:lstStyle>
            <a:lvl1pPr>
              <a:defRPr/>
            </a:lvl1pPr>
          </a:lstStyle>
          <a:p>
            <a:pPr>
              <a:defRPr/>
            </a:pPr>
            <a:fld id="{C0B09657-CA06-43C5-9DD7-9183B3829CEF}"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FCB8649F-228C-40A9-AC1D-3194D4ED54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C2F175-C773-4CC4-8979-485994554968}"/>
              </a:ext>
            </a:extLst>
          </p:cNvPr>
          <p:cNvSpPr>
            <a:spLocks noGrp="1"/>
          </p:cNvSpPr>
          <p:nvPr>
            <p:ph type="sldNum" sz="quarter" idx="12"/>
          </p:nvPr>
        </p:nvSpPr>
        <p:spPr/>
        <p:txBody>
          <a:bodyPr/>
          <a:lstStyle>
            <a:lvl1pPr>
              <a:defRPr/>
            </a:lvl1pPr>
          </a:lstStyle>
          <a:p>
            <a:fld id="{B3531F93-B020-4930-BC0B-143CCC31D439}" type="slidenum">
              <a:rPr lang="en-US" altLang="en-US"/>
              <a:pPr/>
              <a:t>‹#›</a:t>
            </a:fld>
            <a:endParaRPr lang="en-US" altLang="en-US"/>
          </a:p>
        </p:txBody>
      </p:sp>
    </p:spTree>
    <p:extLst>
      <p:ext uri="{BB962C8B-B14F-4D97-AF65-F5344CB8AC3E}">
        <p14:creationId xmlns:p14="http://schemas.microsoft.com/office/powerpoint/2010/main" val="334465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a:t>Click to edit Master title style</a:t>
            </a:r>
          </a:p>
        </p:txBody>
      </p:sp>
      <p:sp>
        <p:nvSpPr>
          <p:cNvPr id="3" name="Text Placeholder 2"/>
          <p:cNvSpPr>
            <a:spLocks noGrp="1"/>
          </p:cNvSpPr>
          <p:nvPr>
            <p:ph type="body" idx="1"/>
          </p:nvPr>
        </p:nvSpPr>
        <p:spPr>
          <a:xfrm>
            <a:off x="4044953" y="13952225"/>
            <a:ext cx="4352544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92B086-36F3-4645-A16F-CEE0116242C5}"/>
              </a:ext>
            </a:extLst>
          </p:cNvPr>
          <p:cNvSpPr>
            <a:spLocks noGrp="1"/>
          </p:cNvSpPr>
          <p:nvPr>
            <p:ph type="dt" sz="half" idx="10"/>
          </p:nvPr>
        </p:nvSpPr>
        <p:spPr/>
        <p:txBody>
          <a:bodyPr/>
          <a:lstStyle>
            <a:lvl1pPr>
              <a:defRPr/>
            </a:lvl1pPr>
          </a:lstStyle>
          <a:p>
            <a:pPr>
              <a:defRPr/>
            </a:pPr>
            <a:fld id="{E6007C63-82B1-4A85-9452-3C7A7944221B}"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CF459132-E8FE-49AB-90BF-39003101D3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622C79-59A6-4E4F-A51A-24BA4A2CCD2D}"/>
              </a:ext>
            </a:extLst>
          </p:cNvPr>
          <p:cNvSpPr>
            <a:spLocks noGrp="1"/>
          </p:cNvSpPr>
          <p:nvPr>
            <p:ph type="sldNum" sz="quarter" idx="12"/>
          </p:nvPr>
        </p:nvSpPr>
        <p:spPr/>
        <p:txBody>
          <a:bodyPr/>
          <a:lstStyle>
            <a:lvl1pPr>
              <a:defRPr/>
            </a:lvl1pPr>
          </a:lstStyle>
          <a:p>
            <a:fld id="{A7F55AD5-9D78-429C-837E-0DE9DE68F5EC}" type="slidenum">
              <a:rPr lang="en-US" altLang="en-US"/>
              <a:pPr/>
              <a:t>‹#›</a:t>
            </a:fld>
            <a:endParaRPr lang="en-US" altLang="en-US"/>
          </a:p>
        </p:txBody>
      </p:sp>
    </p:spTree>
    <p:extLst>
      <p:ext uri="{BB962C8B-B14F-4D97-AF65-F5344CB8AC3E}">
        <p14:creationId xmlns:p14="http://schemas.microsoft.com/office/powerpoint/2010/main" val="157839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36865560"/>
            <a:ext cx="12861162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36865560"/>
            <a:ext cx="12861163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12C34CF-5EF7-4D2C-AAC5-705A93C465DC}"/>
              </a:ext>
            </a:extLst>
          </p:cNvPr>
          <p:cNvSpPr>
            <a:spLocks noGrp="1"/>
          </p:cNvSpPr>
          <p:nvPr>
            <p:ph type="dt" sz="half" idx="10"/>
          </p:nvPr>
        </p:nvSpPr>
        <p:spPr/>
        <p:txBody>
          <a:bodyPr/>
          <a:lstStyle>
            <a:lvl1pPr>
              <a:defRPr/>
            </a:lvl1pPr>
          </a:lstStyle>
          <a:p>
            <a:pPr>
              <a:defRPr/>
            </a:pPr>
            <a:fld id="{8A93FCED-57CA-4DE9-ABED-11E533FC743E}" type="datetimeFigureOut">
              <a:rPr lang="en-US" altLang="en-US"/>
              <a:pPr>
                <a:defRPr/>
              </a:pPr>
              <a:t>10/25/2021</a:t>
            </a:fld>
            <a:endParaRPr lang="en-US" altLang="en-US"/>
          </a:p>
        </p:txBody>
      </p:sp>
      <p:sp>
        <p:nvSpPr>
          <p:cNvPr id="6" name="Footer Placeholder 4">
            <a:extLst>
              <a:ext uri="{FF2B5EF4-FFF2-40B4-BE49-F238E27FC236}">
                <a16:creationId xmlns:a16="http://schemas.microsoft.com/office/drawing/2014/main" id="{705AE7B4-473F-4EAA-A4C9-34C6432CC6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98307E9-473B-4D9F-8005-55013BAD8CE3}"/>
              </a:ext>
            </a:extLst>
          </p:cNvPr>
          <p:cNvSpPr>
            <a:spLocks noGrp="1"/>
          </p:cNvSpPr>
          <p:nvPr>
            <p:ph type="sldNum" sz="quarter" idx="12"/>
          </p:nvPr>
        </p:nvSpPr>
        <p:spPr/>
        <p:txBody>
          <a:bodyPr/>
          <a:lstStyle>
            <a:lvl1pPr>
              <a:defRPr/>
            </a:lvl1pPr>
          </a:lstStyle>
          <a:p>
            <a:fld id="{6DB6F2EE-D9C2-4875-AF91-98017534ED72}" type="slidenum">
              <a:rPr lang="en-US" altLang="en-US"/>
              <a:pPr/>
              <a:t>‹#›</a:t>
            </a:fld>
            <a:endParaRPr lang="en-US" altLang="en-US"/>
          </a:p>
        </p:txBody>
      </p:sp>
    </p:spTree>
    <p:extLst>
      <p:ext uri="{BB962C8B-B14F-4D97-AF65-F5344CB8AC3E}">
        <p14:creationId xmlns:p14="http://schemas.microsoft.com/office/powerpoint/2010/main" val="139921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7368542"/>
            <a:ext cx="2263394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6" name="Content Placeholder 5"/>
          <p:cNvSpPr>
            <a:spLocks noGrp="1"/>
          </p:cNvSpPr>
          <p:nvPr>
            <p:ph sz="quarter" idx="4"/>
          </p:nvPr>
        </p:nvSpPr>
        <p:spPr>
          <a:xfrm>
            <a:off x="26012143"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F8AE970-A8B6-46BE-922C-4F3A3DA479FC}"/>
              </a:ext>
            </a:extLst>
          </p:cNvPr>
          <p:cNvSpPr>
            <a:spLocks noGrp="1"/>
          </p:cNvSpPr>
          <p:nvPr>
            <p:ph type="dt" sz="half" idx="10"/>
          </p:nvPr>
        </p:nvSpPr>
        <p:spPr/>
        <p:txBody>
          <a:bodyPr/>
          <a:lstStyle>
            <a:lvl1pPr>
              <a:defRPr/>
            </a:lvl1pPr>
          </a:lstStyle>
          <a:p>
            <a:pPr>
              <a:defRPr/>
            </a:pPr>
            <a:fld id="{F9E5C622-98EB-4FF1-AB72-7CAC7EC2246F}" type="datetimeFigureOut">
              <a:rPr lang="en-US" altLang="en-US"/>
              <a:pPr>
                <a:defRPr/>
              </a:pPr>
              <a:t>10/25/2021</a:t>
            </a:fld>
            <a:endParaRPr lang="en-US" altLang="en-US"/>
          </a:p>
        </p:txBody>
      </p:sp>
      <p:sp>
        <p:nvSpPr>
          <p:cNvPr id="8" name="Footer Placeholder 4">
            <a:extLst>
              <a:ext uri="{FF2B5EF4-FFF2-40B4-BE49-F238E27FC236}">
                <a16:creationId xmlns:a16="http://schemas.microsoft.com/office/drawing/2014/main" id="{374C6004-9A38-495D-9EE8-F719ACC0097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1D580ED-2060-4C75-91D0-5346DCEC6DDD}"/>
              </a:ext>
            </a:extLst>
          </p:cNvPr>
          <p:cNvSpPr>
            <a:spLocks noGrp="1"/>
          </p:cNvSpPr>
          <p:nvPr>
            <p:ph type="sldNum" sz="quarter" idx="12"/>
          </p:nvPr>
        </p:nvSpPr>
        <p:spPr/>
        <p:txBody>
          <a:bodyPr/>
          <a:lstStyle>
            <a:lvl1pPr>
              <a:defRPr/>
            </a:lvl1pPr>
          </a:lstStyle>
          <a:p>
            <a:fld id="{EC8D88FD-D3FF-4218-99F1-E25BC26B50A0}" type="slidenum">
              <a:rPr lang="en-US" altLang="en-US"/>
              <a:pPr/>
              <a:t>‹#›</a:t>
            </a:fld>
            <a:endParaRPr lang="en-US" altLang="en-US"/>
          </a:p>
        </p:txBody>
      </p:sp>
    </p:spTree>
    <p:extLst>
      <p:ext uri="{BB962C8B-B14F-4D97-AF65-F5344CB8AC3E}">
        <p14:creationId xmlns:p14="http://schemas.microsoft.com/office/powerpoint/2010/main" val="102517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910094B-5712-4F70-BC6F-83DAC231AC34}"/>
              </a:ext>
            </a:extLst>
          </p:cNvPr>
          <p:cNvSpPr>
            <a:spLocks noGrp="1"/>
          </p:cNvSpPr>
          <p:nvPr>
            <p:ph type="dt" sz="half" idx="10"/>
          </p:nvPr>
        </p:nvSpPr>
        <p:spPr/>
        <p:txBody>
          <a:bodyPr/>
          <a:lstStyle>
            <a:lvl1pPr>
              <a:defRPr/>
            </a:lvl1pPr>
          </a:lstStyle>
          <a:p>
            <a:pPr>
              <a:defRPr/>
            </a:pPr>
            <a:fld id="{3264E7ED-26B4-4FB8-AE71-E514FF086098}" type="datetimeFigureOut">
              <a:rPr lang="en-US" altLang="en-US"/>
              <a:pPr>
                <a:defRPr/>
              </a:pPr>
              <a:t>10/25/2021</a:t>
            </a:fld>
            <a:endParaRPr lang="en-US" altLang="en-US"/>
          </a:p>
        </p:txBody>
      </p:sp>
      <p:sp>
        <p:nvSpPr>
          <p:cNvPr id="4" name="Footer Placeholder 4">
            <a:extLst>
              <a:ext uri="{FF2B5EF4-FFF2-40B4-BE49-F238E27FC236}">
                <a16:creationId xmlns:a16="http://schemas.microsoft.com/office/drawing/2014/main" id="{B691709A-A70C-44AF-9905-680F1954066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CA6B39E-8DA4-45F9-935A-4FB1EB2C979E}"/>
              </a:ext>
            </a:extLst>
          </p:cNvPr>
          <p:cNvSpPr>
            <a:spLocks noGrp="1"/>
          </p:cNvSpPr>
          <p:nvPr>
            <p:ph type="sldNum" sz="quarter" idx="12"/>
          </p:nvPr>
        </p:nvSpPr>
        <p:spPr/>
        <p:txBody>
          <a:bodyPr/>
          <a:lstStyle>
            <a:lvl1pPr>
              <a:defRPr/>
            </a:lvl1pPr>
          </a:lstStyle>
          <a:p>
            <a:fld id="{E5D26F95-58CC-4A59-884D-DA855CD88ACD}" type="slidenum">
              <a:rPr lang="en-US" altLang="en-US"/>
              <a:pPr/>
              <a:t>‹#›</a:t>
            </a:fld>
            <a:endParaRPr lang="en-US" altLang="en-US"/>
          </a:p>
        </p:txBody>
      </p:sp>
    </p:spTree>
    <p:extLst>
      <p:ext uri="{BB962C8B-B14F-4D97-AF65-F5344CB8AC3E}">
        <p14:creationId xmlns:p14="http://schemas.microsoft.com/office/powerpoint/2010/main" val="397762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BE7DA7-4B4A-4FEF-99D1-4BE022426166}"/>
              </a:ext>
            </a:extLst>
          </p:cNvPr>
          <p:cNvSpPr>
            <a:spLocks noGrp="1"/>
          </p:cNvSpPr>
          <p:nvPr>
            <p:ph type="dt" sz="half" idx="10"/>
          </p:nvPr>
        </p:nvSpPr>
        <p:spPr/>
        <p:txBody>
          <a:bodyPr/>
          <a:lstStyle>
            <a:lvl1pPr>
              <a:defRPr/>
            </a:lvl1pPr>
          </a:lstStyle>
          <a:p>
            <a:pPr>
              <a:defRPr/>
            </a:pPr>
            <a:fld id="{93A69C0B-25B9-49C4-88D2-93708F45F789}" type="datetimeFigureOut">
              <a:rPr lang="en-US" altLang="en-US"/>
              <a:pPr>
                <a:defRPr/>
              </a:pPr>
              <a:t>10/25/2021</a:t>
            </a:fld>
            <a:endParaRPr lang="en-US" altLang="en-US"/>
          </a:p>
        </p:txBody>
      </p:sp>
      <p:sp>
        <p:nvSpPr>
          <p:cNvPr id="3" name="Footer Placeholder 4">
            <a:extLst>
              <a:ext uri="{FF2B5EF4-FFF2-40B4-BE49-F238E27FC236}">
                <a16:creationId xmlns:a16="http://schemas.microsoft.com/office/drawing/2014/main" id="{5B3ED8AC-7123-470A-8EED-F75094F38B0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CC52726-ACF6-4DC9-AC81-FC9A3063E048}"/>
              </a:ext>
            </a:extLst>
          </p:cNvPr>
          <p:cNvSpPr>
            <a:spLocks noGrp="1"/>
          </p:cNvSpPr>
          <p:nvPr>
            <p:ph type="sldNum" sz="quarter" idx="12"/>
          </p:nvPr>
        </p:nvSpPr>
        <p:spPr/>
        <p:txBody>
          <a:bodyPr/>
          <a:lstStyle>
            <a:lvl1pPr>
              <a:defRPr/>
            </a:lvl1pPr>
          </a:lstStyle>
          <a:p>
            <a:fld id="{9C37BC19-A85F-4192-8F72-6CDC9F9AE385}" type="slidenum">
              <a:rPr lang="en-US" altLang="en-US"/>
              <a:pPr/>
              <a:t>‹#›</a:t>
            </a:fld>
            <a:endParaRPr lang="en-US" altLang="en-US"/>
          </a:p>
        </p:txBody>
      </p:sp>
    </p:spTree>
    <p:extLst>
      <p:ext uri="{BB962C8B-B14F-4D97-AF65-F5344CB8AC3E}">
        <p14:creationId xmlns:p14="http://schemas.microsoft.com/office/powerpoint/2010/main" val="265773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310640"/>
            <a:ext cx="16846553" cy="5577840"/>
          </a:xfrm>
        </p:spPr>
        <p:txBody>
          <a:bodyPr anchor="b"/>
          <a:lstStyle>
            <a:lvl1pPr algn="l">
              <a:defRPr sz="10500" b="1"/>
            </a:lvl1pPr>
          </a:lstStyle>
          <a:p>
            <a:r>
              <a:rPr lang="en-US"/>
              <a:t>Click to edit Master title style</a:t>
            </a:r>
          </a:p>
        </p:txBody>
      </p:sp>
      <p:sp>
        <p:nvSpPr>
          <p:cNvPr id="3" name="Content Placeholder 2"/>
          <p:cNvSpPr>
            <a:spLocks noGrp="1"/>
          </p:cNvSpPr>
          <p:nvPr>
            <p:ph idx="1"/>
          </p:nvPr>
        </p:nvSpPr>
        <p:spPr>
          <a:xfrm>
            <a:off x="20020280" y="1310643"/>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6888483"/>
            <a:ext cx="1684655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3">
            <a:extLst>
              <a:ext uri="{FF2B5EF4-FFF2-40B4-BE49-F238E27FC236}">
                <a16:creationId xmlns:a16="http://schemas.microsoft.com/office/drawing/2014/main" id="{4E6B440B-B7DD-448C-8E7D-E8A18825C611}"/>
              </a:ext>
            </a:extLst>
          </p:cNvPr>
          <p:cNvSpPr>
            <a:spLocks noGrp="1"/>
          </p:cNvSpPr>
          <p:nvPr>
            <p:ph type="dt" sz="half" idx="10"/>
          </p:nvPr>
        </p:nvSpPr>
        <p:spPr/>
        <p:txBody>
          <a:bodyPr/>
          <a:lstStyle>
            <a:lvl1pPr>
              <a:defRPr/>
            </a:lvl1pPr>
          </a:lstStyle>
          <a:p>
            <a:pPr>
              <a:defRPr/>
            </a:pPr>
            <a:fld id="{BDD5A7F5-FA7C-40C1-B42C-5F9C8CE68AC1}" type="datetimeFigureOut">
              <a:rPr lang="en-US" altLang="en-US"/>
              <a:pPr>
                <a:defRPr/>
              </a:pPr>
              <a:t>10/25/2021</a:t>
            </a:fld>
            <a:endParaRPr lang="en-US" altLang="en-US"/>
          </a:p>
        </p:txBody>
      </p:sp>
      <p:sp>
        <p:nvSpPr>
          <p:cNvPr id="6" name="Footer Placeholder 4">
            <a:extLst>
              <a:ext uri="{FF2B5EF4-FFF2-40B4-BE49-F238E27FC236}">
                <a16:creationId xmlns:a16="http://schemas.microsoft.com/office/drawing/2014/main" id="{52914072-9B0F-474E-815C-8FF3B6CBCB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A2099AB-E9E4-40B4-9CCF-B76DCFC3D7F8}"/>
              </a:ext>
            </a:extLst>
          </p:cNvPr>
          <p:cNvSpPr>
            <a:spLocks noGrp="1"/>
          </p:cNvSpPr>
          <p:nvPr>
            <p:ph type="sldNum" sz="quarter" idx="12"/>
          </p:nvPr>
        </p:nvSpPr>
        <p:spPr/>
        <p:txBody>
          <a:bodyPr/>
          <a:lstStyle>
            <a:lvl1pPr>
              <a:defRPr/>
            </a:lvl1pPr>
          </a:lstStyle>
          <a:p>
            <a:fld id="{C70E205E-F8E1-4D5E-B017-83667E712418}" type="slidenum">
              <a:rPr lang="en-US" altLang="en-US"/>
              <a:pPr/>
              <a:t>‹#›</a:t>
            </a:fld>
            <a:endParaRPr lang="en-US" altLang="en-US"/>
          </a:p>
        </p:txBody>
      </p:sp>
    </p:spTree>
    <p:extLst>
      <p:ext uri="{BB962C8B-B14F-4D97-AF65-F5344CB8AC3E}">
        <p14:creationId xmlns:p14="http://schemas.microsoft.com/office/powerpoint/2010/main" val="403370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a:t>Click to edit Master title style</a:t>
            </a:r>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pPr lvl="0"/>
            <a:r>
              <a:rPr lang="en-US" noProof="0"/>
              <a:t>Drag picture to placeholder or click icon to add</a:t>
            </a:r>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3">
            <a:extLst>
              <a:ext uri="{FF2B5EF4-FFF2-40B4-BE49-F238E27FC236}">
                <a16:creationId xmlns:a16="http://schemas.microsoft.com/office/drawing/2014/main" id="{10631FDE-8652-4B41-92D2-1D35ACE173B9}"/>
              </a:ext>
            </a:extLst>
          </p:cNvPr>
          <p:cNvSpPr>
            <a:spLocks noGrp="1"/>
          </p:cNvSpPr>
          <p:nvPr>
            <p:ph type="dt" sz="half" idx="10"/>
          </p:nvPr>
        </p:nvSpPr>
        <p:spPr/>
        <p:txBody>
          <a:bodyPr/>
          <a:lstStyle>
            <a:lvl1pPr>
              <a:defRPr/>
            </a:lvl1pPr>
          </a:lstStyle>
          <a:p>
            <a:pPr>
              <a:defRPr/>
            </a:pPr>
            <a:fld id="{2A383E95-2DE2-4F7F-9399-5D7813162DA4}" type="datetimeFigureOut">
              <a:rPr lang="en-US" altLang="en-US"/>
              <a:pPr>
                <a:defRPr/>
              </a:pPr>
              <a:t>10/25/2021</a:t>
            </a:fld>
            <a:endParaRPr lang="en-US" altLang="en-US"/>
          </a:p>
        </p:txBody>
      </p:sp>
      <p:sp>
        <p:nvSpPr>
          <p:cNvPr id="6" name="Footer Placeholder 4">
            <a:extLst>
              <a:ext uri="{FF2B5EF4-FFF2-40B4-BE49-F238E27FC236}">
                <a16:creationId xmlns:a16="http://schemas.microsoft.com/office/drawing/2014/main" id="{52A65005-FC1E-4799-918E-1E1C17F7D0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E9A6E2-42CA-4BDD-9ED7-7F0BBB00B09F}"/>
              </a:ext>
            </a:extLst>
          </p:cNvPr>
          <p:cNvSpPr>
            <a:spLocks noGrp="1"/>
          </p:cNvSpPr>
          <p:nvPr>
            <p:ph type="sldNum" sz="quarter" idx="12"/>
          </p:nvPr>
        </p:nvSpPr>
        <p:spPr/>
        <p:txBody>
          <a:bodyPr/>
          <a:lstStyle>
            <a:lvl1pPr>
              <a:defRPr/>
            </a:lvl1pPr>
          </a:lstStyle>
          <a:p>
            <a:fld id="{042CBC74-37F7-4720-B246-BCD17C083B10}" type="slidenum">
              <a:rPr lang="en-US" altLang="en-US"/>
              <a:pPr/>
              <a:t>‹#›</a:t>
            </a:fld>
            <a:endParaRPr lang="en-US" altLang="en-US"/>
          </a:p>
        </p:txBody>
      </p:sp>
    </p:spTree>
    <p:extLst>
      <p:ext uri="{BB962C8B-B14F-4D97-AF65-F5344CB8AC3E}">
        <p14:creationId xmlns:p14="http://schemas.microsoft.com/office/powerpoint/2010/main" val="99780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57AFE5C-27CA-48BF-A1EF-7704DAD1763F}"/>
              </a:ext>
            </a:extLst>
          </p:cNvPr>
          <p:cNvSpPr>
            <a:spLocks noGrp="1"/>
          </p:cNvSpPr>
          <p:nvPr>
            <p:ph type="title"/>
          </p:nvPr>
        </p:nvSpPr>
        <p:spPr bwMode="auto">
          <a:xfrm>
            <a:off x="2560638" y="1317625"/>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2A63A48-6A09-478F-B37D-7C27E88465F6}"/>
              </a:ext>
            </a:extLst>
          </p:cNvPr>
          <p:cNvSpPr>
            <a:spLocks noGrp="1"/>
          </p:cNvSpPr>
          <p:nvPr>
            <p:ph type="body" idx="1"/>
          </p:nvPr>
        </p:nvSpPr>
        <p:spPr bwMode="auto">
          <a:xfrm>
            <a:off x="2560638" y="7680325"/>
            <a:ext cx="4608512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9E2A98-446E-4EE7-A05C-5D88054903B4}"/>
              </a:ext>
            </a:extLst>
          </p:cNvPr>
          <p:cNvSpPr>
            <a:spLocks noGrp="1"/>
          </p:cNvSpPr>
          <p:nvPr>
            <p:ph type="dt" sz="half" idx="2"/>
          </p:nvPr>
        </p:nvSpPr>
        <p:spPr>
          <a:xfrm>
            <a:off x="2560638" y="30510163"/>
            <a:ext cx="11947525" cy="1752600"/>
          </a:xfrm>
          <a:prstGeom prst="rect">
            <a:avLst/>
          </a:prstGeom>
        </p:spPr>
        <p:txBody>
          <a:bodyPr vert="horz" wrap="square" lIns="480709" tIns="240355" rIns="480709" bIns="240355" numCol="1" anchor="ctr" anchorCtr="0" compatLnSpc="1">
            <a:prstTxWarp prst="textNoShape">
              <a:avLst/>
            </a:prstTxWarp>
          </a:bodyPr>
          <a:lstStyle>
            <a:lvl1pPr eaLnBrk="1" hangingPunct="1">
              <a:defRPr sz="6300">
                <a:solidFill>
                  <a:srgbClr val="898989"/>
                </a:solidFill>
              </a:defRPr>
            </a:lvl1pPr>
          </a:lstStyle>
          <a:p>
            <a:pPr>
              <a:defRPr/>
            </a:pPr>
            <a:fld id="{707C66D2-F796-4584-AA0C-FBC13A78086A}" type="datetimeFigureOut">
              <a:rPr lang="en-US" altLang="en-US"/>
              <a:pPr>
                <a:defRPr/>
              </a:pPr>
              <a:t>10/25/2021</a:t>
            </a:fld>
            <a:endParaRPr lang="en-US" altLang="en-US"/>
          </a:p>
        </p:txBody>
      </p:sp>
      <p:sp>
        <p:nvSpPr>
          <p:cNvPr id="5" name="Footer Placeholder 4">
            <a:extLst>
              <a:ext uri="{FF2B5EF4-FFF2-40B4-BE49-F238E27FC236}">
                <a16:creationId xmlns:a16="http://schemas.microsoft.com/office/drawing/2014/main" id="{36F321F8-1552-47EC-A20D-C2AE4D308C52}"/>
              </a:ext>
            </a:extLst>
          </p:cNvPr>
          <p:cNvSpPr>
            <a:spLocks noGrp="1"/>
          </p:cNvSpPr>
          <p:nvPr>
            <p:ph type="ftr" sz="quarter" idx="3"/>
          </p:nvPr>
        </p:nvSpPr>
        <p:spPr>
          <a:xfrm>
            <a:off x="17495838" y="30510163"/>
            <a:ext cx="16214725" cy="1752600"/>
          </a:xfrm>
          <a:prstGeom prst="rect">
            <a:avLst/>
          </a:prstGeom>
        </p:spPr>
        <p:txBody>
          <a:bodyPr vert="horz" lIns="480709" tIns="240355" rIns="480709" bIns="240355" rtlCol="0" anchor="ctr"/>
          <a:lstStyle>
            <a:lvl1pPr algn="ctr" defTabSz="2403546" eaLnBrk="1" fontAlgn="auto" hangingPunct="1">
              <a:spcBef>
                <a:spcPts val="0"/>
              </a:spcBef>
              <a:spcAft>
                <a:spcPts val="0"/>
              </a:spcAft>
              <a:defRPr sz="63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A5F72B63-0F89-4FCF-92A6-A5AC2D6C6E15}"/>
              </a:ext>
            </a:extLst>
          </p:cNvPr>
          <p:cNvSpPr>
            <a:spLocks noGrp="1"/>
          </p:cNvSpPr>
          <p:nvPr>
            <p:ph type="sldNum" sz="quarter" idx="4"/>
          </p:nvPr>
        </p:nvSpPr>
        <p:spPr>
          <a:xfrm>
            <a:off x="36698238" y="30510163"/>
            <a:ext cx="11947525" cy="1752600"/>
          </a:xfrm>
          <a:prstGeom prst="rect">
            <a:avLst/>
          </a:prstGeom>
        </p:spPr>
        <p:txBody>
          <a:bodyPr vert="horz" wrap="square" lIns="480709" tIns="240355" rIns="480709" bIns="240355" numCol="1" anchor="ctr" anchorCtr="0" compatLnSpc="1">
            <a:prstTxWarp prst="textNoShape">
              <a:avLst/>
            </a:prstTxWarp>
          </a:bodyPr>
          <a:lstStyle>
            <a:lvl1pPr algn="r" eaLnBrk="1" hangingPunct="1">
              <a:defRPr sz="6300">
                <a:solidFill>
                  <a:srgbClr val="898989"/>
                </a:solidFill>
              </a:defRPr>
            </a:lvl1pPr>
          </a:lstStyle>
          <a:p>
            <a:fld id="{0578FA2D-70B4-479B-BCED-965736321C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475" rtl="0" eaLnBrk="0" fontAlgn="base" hangingPunct="0">
        <a:spcBef>
          <a:spcPct val="0"/>
        </a:spcBef>
        <a:spcAft>
          <a:spcPct val="0"/>
        </a:spcAft>
        <a:defRPr sz="23100" kern="1200">
          <a:solidFill>
            <a:schemeClr val="tx1"/>
          </a:solidFill>
          <a:latin typeface="+mj-lt"/>
          <a:ea typeface="MS PGothic" panose="020B0600070205080204" pitchFamily="34" charset="-128"/>
          <a:cs typeface="+mj-cs"/>
        </a:defRPr>
      </a:lvl1pPr>
      <a:lvl2pPr algn="ctr" defTabSz="2403475" rtl="0" eaLnBrk="0" fontAlgn="base" hangingPunct="0">
        <a:spcBef>
          <a:spcPct val="0"/>
        </a:spcBef>
        <a:spcAft>
          <a:spcPct val="0"/>
        </a:spcAft>
        <a:defRPr sz="23100">
          <a:solidFill>
            <a:schemeClr val="tx1"/>
          </a:solidFill>
          <a:latin typeface="Calibri" panose="020F0502020204030204" pitchFamily="34" charset="0"/>
          <a:ea typeface="MS PGothic" panose="020B0600070205080204" pitchFamily="34" charset="-128"/>
        </a:defRPr>
      </a:lvl2pPr>
      <a:lvl3pPr algn="ctr" defTabSz="2403475" rtl="0" eaLnBrk="0" fontAlgn="base" hangingPunct="0">
        <a:spcBef>
          <a:spcPct val="0"/>
        </a:spcBef>
        <a:spcAft>
          <a:spcPct val="0"/>
        </a:spcAft>
        <a:defRPr sz="23100">
          <a:solidFill>
            <a:schemeClr val="tx1"/>
          </a:solidFill>
          <a:latin typeface="Calibri" panose="020F0502020204030204" pitchFamily="34" charset="0"/>
          <a:ea typeface="MS PGothic" panose="020B0600070205080204" pitchFamily="34" charset="-128"/>
        </a:defRPr>
      </a:lvl3pPr>
      <a:lvl4pPr algn="ctr" defTabSz="2403475" rtl="0" eaLnBrk="0" fontAlgn="base" hangingPunct="0">
        <a:spcBef>
          <a:spcPct val="0"/>
        </a:spcBef>
        <a:spcAft>
          <a:spcPct val="0"/>
        </a:spcAft>
        <a:defRPr sz="23100">
          <a:solidFill>
            <a:schemeClr val="tx1"/>
          </a:solidFill>
          <a:latin typeface="Calibri" panose="020F0502020204030204" pitchFamily="34" charset="0"/>
          <a:ea typeface="MS PGothic" panose="020B0600070205080204" pitchFamily="34" charset="-128"/>
        </a:defRPr>
      </a:lvl4pPr>
      <a:lvl5pPr algn="ctr" defTabSz="2403475" rtl="0" eaLnBrk="0" fontAlgn="base" hangingPunct="0">
        <a:spcBef>
          <a:spcPct val="0"/>
        </a:spcBef>
        <a:spcAft>
          <a:spcPct val="0"/>
        </a:spcAft>
        <a:defRPr sz="23100">
          <a:solidFill>
            <a:schemeClr val="tx1"/>
          </a:solidFill>
          <a:latin typeface="Calibri" panose="020F0502020204030204" pitchFamily="34" charset="0"/>
          <a:ea typeface="MS PGothic" panose="020B0600070205080204" pitchFamily="34" charset="-128"/>
        </a:defRPr>
      </a:lvl5pPr>
      <a:lvl6pPr marL="457200" algn="ctr" defTabSz="2403475" rtl="0" fontAlgn="base">
        <a:spcBef>
          <a:spcPct val="0"/>
        </a:spcBef>
        <a:spcAft>
          <a:spcPct val="0"/>
        </a:spcAft>
        <a:defRPr sz="23100">
          <a:solidFill>
            <a:schemeClr val="tx1"/>
          </a:solidFill>
          <a:latin typeface="Calibri" panose="020F0502020204030204" pitchFamily="34" charset="0"/>
          <a:ea typeface="MS PGothic" panose="020B0600070205080204" pitchFamily="34" charset="-128"/>
        </a:defRPr>
      </a:lvl6pPr>
      <a:lvl7pPr marL="914400" algn="ctr" defTabSz="2403475" rtl="0" fontAlgn="base">
        <a:spcBef>
          <a:spcPct val="0"/>
        </a:spcBef>
        <a:spcAft>
          <a:spcPct val="0"/>
        </a:spcAft>
        <a:defRPr sz="23100">
          <a:solidFill>
            <a:schemeClr val="tx1"/>
          </a:solidFill>
          <a:latin typeface="Calibri" panose="020F0502020204030204" pitchFamily="34" charset="0"/>
          <a:ea typeface="MS PGothic" panose="020B0600070205080204" pitchFamily="34" charset="-128"/>
        </a:defRPr>
      </a:lvl7pPr>
      <a:lvl8pPr marL="1371600" algn="ctr" defTabSz="2403475" rtl="0" fontAlgn="base">
        <a:spcBef>
          <a:spcPct val="0"/>
        </a:spcBef>
        <a:spcAft>
          <a:spcPct val="0"/>
        </a:spcAft>
        <a:defRPr sz="23100">
          <a:solidFill>
            <a:schemeClr val="tx1"/>
          </a:solidFill>
          <a:latin typeface="Calibri" panose="020F0502020204030204" pitchFamily="34" charset="0"/>
          <a:ea typeface="MS PGothic" panose="020B0600070205080204" pitchFamily="34" charset="-128"/>
        </a:defRPr>
      </a:lvl8pPr>
      <a:lvl9pPr marL="1828800" algn="ctr" defTabSz="2403475" rtl="0" fontAlgn="base">
        <a:spcBef>
          <a:spcPct val="0"/>
        </a:spcBef>
        <a:spcAft>
          <a:spcPct val="0"/>
        </a:spcAft>
        <a:defRPr sz="23100">
          <a:solidFill>
            <a:schemeClr val="tx1"/>
          </a:solidFill>
          <a:latin typeface="Calibri" panose="020F0502020204030204" pitchFamily="34" charset="0"/>
          <a:ea typeface="MS PGothic" panose="020B0600070205080204" pitchFamily="34" charset="-128"/>
        </a:defRPr>
      </a:lvl9pPr>
    </p:titleStyle>
    <p:bodyStyle>
      <a:lvl1pPr marL="1801813" indent="-1801813" algn="l" defTabSz="2403475" rtl="0" eaLnBrk="0" fontAlgn="base" hangingPunct="0">
        <a:spcBef>
          <a:spcPct val="20000"/>
        </a:spcBef>
        <a:spcAft>
          <a:spcPct val="0"/>
        </a:spcAft>
        <a:buFont typeface="Arial" panose="020B0604020202020204" pitchFamily="34" charset="0"/>
        <a:buChar char="•"/>
        <a:defRPr sz="16800" kern="1200">
          <a:solidFill>
            <a:schemeClr val="tx1"/>
          </a:solidFill>
          <a:latin typeface="+mn-lt"/>
          <a:ea typeface="MS PGothic" panose="020B0600070205080204" pitchFamily="34" charset="-128"/>
          <a:cs typeface="+mn-cs"/>
        </a:defRPr>
      </a:lvl1pPr>
      <a:lvl2pPr marL="3905250" indent="-1501775" algn="l" defTabSz="2403475" rtl="0" eaLnBrk="0" fontAlgn="base" hangingPunct="0">
        <a:spcBef>
          <a:spcPct val="20000"/>
        </a:spcBef>
        <a:spcAft>
          <a:spcPct val="0"/>
        </a:spcAft>
        <a:buFont typeface="Arial" panose="020B0604020202020204" pitchFamily="34" charset="0"/>
        <a:buChar char="–"/>
        <a:defRPr sz="14700" kern="1200">
          <a:solidFill>
            <a:schemeClr val="tx1"/>
          </a:solidFill>
          <a:latin typeface="+mn-lt"/>
          <a:ea typeface="MS PGothic" panose="020B0600070205080204" pitchFamily="34" charset="-128"/>
          <a:cs typeface="+mn-cs"/>
        </a:defRPr>
      </a:lvl2pPr>
      <a:lvl3pPr marL="6008688" indent="-1201738" algn="l" defTabSz="2403475" rtl="0" eaLnBrk="0" fontAlgn="base" hangingPunct="0">
        <a:spcBef>
          <a:spcPct val="20000"/>
        </a:spcBef>
        <a:spcAft>
          <a:spcPct val="0"/>
        </a:spcAft>
        <a:buFont typeface="Arial" panose="020B0604020202020204" pitchFamily="34" charset="0"/>
        <a:buChar char="•"/>
        <a:defRPr sz="12600" kern="1200">
          <a:solidFill>
            <a:schemeClr val="tx1"/>
          </a:solidFill>
          <a:latin typeface="+mn-lt"/>
          <a:ea typeface="MS PGothic" panose="020B0600070205080204" pitchFamily="34" charset="-128"/>
          <a:cs typeface="+mn-cs"/>
        </a:defRPr>
      </a:lvl3pPr>
      <a:lvl4pPr marL="8412163" indent="-1201738" algn="l" defTabSz="2403475" rtl="0" eaLnBrk="0" fontAlgn="base" hangingPunct="0">
        <a:spcBef>
          <a:spcPct val="20000"/>
        </a:spcBef>
        <a:spcAft>
          <a:spcPct val="0"/>
        </a:spcAft>
        <a:buFont typeface="Arial" panose="020B0604020202020204" pitchFamily="34" charset="0"/>
        <a:buChar char="–"/>
        <a:defRPr sz="10500" kern="1200">
          <a:solidFill>
            <a:schemeClr val="tx1"/>
          </a:solidFill>
          <a:latin typeface="+mn-lt"/>
          <a:ea typeface="MS PGothic" panose="020B0600070205080204" pitchFamily="34" charset="-128"/>
          <a:cs typeface="+mn-cs"/>
        </a:defRPr>
      </a:lvl4pPr>
      <a:lvl5pPr marL="10815638" indent="-1201738" algn="l" defTabSz="2403475" rtl="0" eaLnBrk="0" fontAlgn="base" hangingPunct="0">
        <a:spcBef>
          <a:spcPct val="20000"/>
        </a:spcBef>
        <a:spcAft>
          <a:spcPct val="0"/>
        </a:spcAft>
        <a:buFont typeface="Arial" panose="020B0604020202020204" pitchFamily="34" charset="0"/>
        <a:buChar char="»"/>
        <a:defRPr sz="10500" kern="1200">
          <a:solidFill>
            <a:schemeClr val="tx1"/>
          </a:solidFill>
          <a:latin typeface="+mn-lt"/>
          <a:ea typeface="MS PGothic" panose="020B0600070205080204" pitchFamily="34" charset="-128"/>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emf"/><Relationship Id="rId7" Type="http://schemas.openxmlformats.org/officeDocument/2006/relationships/diagramQuickStyle" Target="../diagrams/quickStyle1.xml"/><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chart" Target="../charts/chart1.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BDE1549-BB47-4099-BF48-61850E3DF7F3}"/>
              </a:ext>
            </a:extLst>
          </p:cNvPr>
          <p:cNvSpPr/>
          <p:nvPr/>
        </p:nvSpPr>
        <p:spPr>
          <a:xfrm>
            <a:off x="0" y="0"/>
            <a:ext cx="51206400" cy="5253038"/>
          </a:xfrm>
          <a:prstGeom prst="rect">
            <a:avLst/>
          </a:prstGeom>
          <a:solidFill>
            <a:srgbClr val="264162"/>
          </a:solidFill>
          <a:ln>
            <a:solidFill>
              <a:srgbClr val="26416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a:p>
        </p:txBody>
      </p:sp>
      <p:sp>
        <p:nvSpPr>
          <p:cNvPr id="3075" name="Title 1">
            <a:extLst>
              <a:ext uri="{FF2B5EF4-FFF2-40B4-BE49-F238E27FC236}">
                <a16:creationId xmlns:a16="http://schemas.microsoft.com/office/drawing/2014/main" id="{489AEF7B-414A-48F3-9A65-AD8282A3079D}"/>
              </a:ext>
            </a:extLst>
          </p:cNvPr>
          <p:cNvSpPr txBox="1">
            <a:spLocks/>
          </p:cNvSpPr>
          <p:nvPr/>
        </p:nvSpPr>
        <p:spPr bwMode="auto">
          <a:xfrm>
            <a:off x="1143000" y="571500"/>
            <a:ext cx="38488938"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8800" b="1">
                <a:solidFill>
                  <a:srgbClr val="FFD96E"/>
                </a:solidFill>
              </a:rPr>
              <a:t>Early Results from Doc 2 Doc: Provider Handoffs of Pediatric Unmet Social Needs at Hospital Discharge</a:t>
            </a:r>
          </a:p>
        </p:txBody>
      </p:sp>
      <p:sp>
        <p:nvSpPr>
          <p:cNvPr id="3076" name="Text Placeholder 4">
            <a:extLst>
              <a:ext uri="{FF2B5EF4-FFF2-40B4-BE49-F238E27FC236}">
                <a16:creationId xmlns:a16="http://schemas.microsoft.com/office/drawing/2014/main" id="{9A5D7563-5A1C-456F-BE04-99D1F241AD59}"/>
              </a:ext>
            </a:extLst>
          </p:cNvPr>
          <p:cNvSpPr txBox="1">
            <a:spLocks/>
          </p:cNvSpPr>
          <p:nvPr/>
        </p:nvSpPr>
        <p:spPr bwMode="auto">
          <a:xfrm>
            <a:off x="669925" y="2990850"/>
            <a:ext cx="44772263"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80709" tIns="240355" rIns="480709" bIns="240355" anchor="ct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4800" b="1">
                <a:solidFill>
                  <a:srgbClr val="FFFFFF"/>
                </a:solidFill>
              </a:rPr>
              <a:t>Madeline Mier, MD</a:t>
            </a:r>
            <a:r>
              <a:rPr lang="en-US" altLang="en-US" sz="4800" b="1" baseline="30000">
                <a:solidFill>
                  <a:srgbClr val="FFFFFF"/>
                </a:solidFill>
              </a:rPr>
              <a:t>1</a:t>
            </a:r>
            <a:r>
              <a:rPr lang="en-US" altLang="en-US" sz="4800" b="1">
                <a:solidFill>
                  <a:srgbClr val="FFFFFF"/>
                </a:solidFill>
              </a:rPr>
              <a:t>; John Morrison, MD, PhD</a:t>
            </a:r>
            <a:r>
              <a:rPr lang="en-US" altLang="en-US" sz="4800" b="1" baseline="30000">
                <a:solidFill>
                  <a:srgbClr val="FFFFFF"/>
                </a:solidFill>
              </a:rPr>
              <a:t>1,3,4</a:t>
            </a:r>
            <a:r>
              <a:rPr lang="en-US" altLang="en-US" sz="4800" b="1">
                <a:solidFill>
                  <a:srgbClr val="FFFFFF"/>
                </a:solidFill>
              </a:rPr>
              <a:t>; Raquel Hernandez, MD, MPH</a:t>
            </a:r>
            <a:r>
              <a:rPr lang="en-US" altLang="en-US" sz="4800" b="1" baseline="30000">
                <a:solidFill>
                  <a:srgbClr val="FFFFFF"/>
                </a:solidFill>
              </a:rPr>
              <a:t>2,3,4</a:t>
            </a:r>
          </a:p>
        </p:txBody>
      </p:sp>
      <p:sp>
        <p:nvSpPr>
          <p:cNvPr id="3077" name="TextBox 8">
            <a:extLst>
              <a:ext uri="{FF2B5EF4-FFF2-40B4-BE49-F238E27FC236}">
                <a16:creationId xmlns:a16="http://schemas.microsoft.com/office/drawing/2014/main" id="{FF7BFD19-492A-4CA4-A6D0-2E39EAF05B3C}"/>
              </a:ext>
            </a:extLst>
          </p:cNvPr>
          <p:cNvSpPr txBox="1">
            <a:spLocks noChangeArrowheads="1"/>
          </p:cNvSpPr>
          <p:nvPr/>
        </p:nvSpPr>
        <p:spPr bwMode="auto">
          <a:xfrm>
            <a:off x="1143000" y="4002088"/>
            <a:ext cx="51206400"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900" baseline="30000">
                <a:solidFill>
                  <a:srgbClr val="FFFFFF"/>
                </a:solidFill>
              </a:rPr>
              <a:t>1</a:t>
            </a:r>
            <a:r>
              <a:rPr lang="en-US" altLang="en-US" sz="3900">
                <a:solidFill>
                  <a:srgbClr val="FFFFFF"/>
                </a:solidFill>
              </a:rPr>
              <a:t>Division of Pediatric Hospital Medicine, </a:t>
            </a:r>
            <a:r>
              <a:rPr lang="en-US" altLang="en-US" sz="3900" baseline="30000">
                <a:solidFill>
                  <a:srgbClr val="FFFFFF"/>
                </a:solidFill>
              </a:rPr>
              <a:t>2</a:t>
            </a:r>
            <a:r>
              <a:rPr lang="en-US" altLang="en-US" sz="3900">
                <a:solidFill>
                  <a:srgbClr val="FFFFFF"/>
                </a:solidFill>
              </a:rPr>
              <a:t>Division of General Pediatrics and Adolescent Medicine, Department of Medicine; </a:t>
            </a:r>
            <a:r>
              <a:rPr lang="en-US" altLang="en-US" sz="3900" baseline="30000">
                <a:solidFill>
                  <a:srgbClr val="FFFFFF"/>
                </a:solidFill>
              </a:rPr>
              <a:t>3</a:t>
            </a:r>
            <a:r>
              <a:rPr lang="en-US" altLang="en-US" sz="3900">
                <a:solidFill>
                  <a:srgbClr val="FFFFFF"/>
                </a:solidFill>
              </a:rPr>
              <a:t>Institute for Clinical and Translational Research; Johns Hopkins All Children’s Hospital, St. Petersburg FL</a:t>
            </a:r>
          </a:p>
          <a:p>
            <a:pPr eaLnBrk="1" hangingPunct="1"/>
            <a:r>
              <a:rPr lang="en-US" altLang="en-US" sz="3900" baseline="30000">
                <a:solidFill>
                  <a:srgbClr val="FFFFFF"/>
                </a:solidFill>
              </a:rPr>
              <a:t>4</a:t>
            </a:r>
            <a:r>
              <a:rPr lang="en-US" altLang="en-US" sz="3900">
                <a:solidFill>
                  <a:srgbClr val="FFFFFF"/>
                </a:solidFill>
              </a:rPr>
              <a:t>Department of Pediatrics, Johns Hopkins University School of Medicine, Baltimore, MD</a:t>
            </a:r>
          </a:p>
          <a:p>
            <a:pPr eaLnBrk="1" hangingPunct="1"/>
            <a:endParaRPr lang="en-US" altLang="en-US" sz="3600">
              <a:solidFill>
                <a:srgbClr val="FFFFFF"/>
              </a:solidFill>
            </a:endParaRPr>
          </a:p>
        </p:txBody>
      </p:sp>
      <p:sp>
        <p:nvSpPr>
          <p:cNvPr id="3078" name="TextBox 11">
            <a:extLst>
              <a:ext uri="{FF2B5EF4-FFF2-40B4-BE49-F238E27FC236}">
                <a16:creationId xmlns:a16="http://schemas.microsoft.com/office/drawing/2014/main" id="{F143BB82-0D3F-4F28-B57D-BA428C320B61}"/>
              </a:ext>
            </a:extLst>
          </p:cNvPr>
          <p:cNvSpPr txBox="1">
            <a:spLocks noChangeArrowheads="1"/>
          </p:cNvSpPr>
          <p:nvPr/>
        </p:nvSpPr>
        <p:spPr bwMode="auto">
          <a:xfrm>
            <a:off x="660400" y="6330950"/>
            <a:ext cx="141859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buFont typeface="Arial" panose="020B0604020202020204" pitchFamily="34" charset="0"/>
              <a:buChar char="•"/>
            </a:pPr>
            <a:r>
              <a:rPr lang="en-US" altLang="en-US" sz="4000"/>
              <a:t>The AAP currently recommends screening for unmet social needs (USN) at </a:t>
            </a:r>
            <a:r>
              <a:rPr lang="en-US" altLang="en-US" sz="4000" b="1" u="sng"/>
              <a:t>every</a:t>
            </a:r>
            <a:r>
              <a:rPr lang="en-US" altLang="en-US" sz="4000"/>
              <a:t> patient encounter</a:t>
            </a:r>
            <a:endParaRPr lang="en-US" altLang="en-US" sz="4000" baseline="30000"/>
          </a:p>
          <a:p>
            <a:pPr eaLnBrk="1" hangingPunct="1">
              <a:buFont typeface="Arial" panose="020B0604020202020204" pitchFamily="34" charset="0"/>
              <a:buChar char="•"/>
            </a:pPr>
            <a:r>
              <a:rPr lang="en-US" altLang="en-US" sz="4000"/>
              <a:t>There has been recent focus on the development &amp; implementation of screening protocols in many outpatient and inpatient settings </a:t>
            </a:r>
          </a:p>
          <a:p>
            <a:pPr eaLnBrk="1" hangingPunct="1">
              <a:buFont typeface="Arial" panose="020B0604020202020204" pitchFamily="34" charset="0"/>
              <a:buChar char="•"/>
            </a:pPr>
            <a:r>
              <a:rPr lang="en-US" altLang="en-US" sz="4000"/>
              <a:t>Critical gaps remain in understanding how to bridge identified USN from inpatient to outpatient settings </a:t>
            </a:r>
          </a:p>
          <a:p>
            <a:pPr eaLnBrk="1" hangingPunct="1">
              <a:buFont typeface="Arial" panose="020B0604020202020204" pitchFamily="34" charset="0"/>
              <a:buChar char="•"/>
            </a:pPr>
            <a:r>
              <a:rPr lang="en-US" altLang="en-US" sz="4000"/>
              <a:t>Exploration of how USN can be handed off between inpatient and outpatient providers could inform best practices for communication and improve the health of hospitalized children</a:t>
            </a:r>
          </a:p>
        </p:txBody>
      </p:sp>
      <p:sp>
        <p:nvSpPr>
          <p:cNvPr id="14" name="Text Placeholder 20">
            <a:extLst>
              <a:ext uri="{FF2B5EF4-FFF2-40B4-BE49-F238E27FC236}">
                <a16:creationId xmlns:a16="http://schemas.microsoft.com/office/drawing/2014/main" id="{DE54BECB-7A1D-44C8-9D98-5AD2E0C945C2}"/>
              </a:ext>
            </a:extLst>
          </p:cNvPr>
          <p:cNvSpPr>
            <a:spLocks noGrp="1"/>
          </p:cNvSpPr>
          <p:nvPr/>
        </p:nvSpPr>
        <p:spPr>
          <a:xfrm>
            <a:off x="669925" y="13669963"/>
            <a:ext cx="14185900" cy="6554787"/>
          </a:xfrm>
          <a:prstGeom prst="rect">
            <a:avLst/>
          </a:prstGeom>
        </p:spPr>
        <p:txBody>
          <a:bodyPr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fontAlgn="auto">
              <a:spcAft>
                <a:spcPts val="0"/>
              </a:spcAft>
              <a:defRPr/>
            </a:pPr>
            <a:r>
              <a:rPr lang="en-US" sz="4000" b="1" u="sng" dirty="0">
                <a:latin typeface="+mn-lt"/>
              </a:rPr>
              <a:t>AIM 1</a:t>
            </a:r>
            <a:r>
              <a:rPr lang="en-US" sz="4000" b="1" dirty="0">
                <a:latin typeface="+mn-lt"/>
              </a:rPr>
              <a:t>: </a:t>
            </a:r>
            <a:r>
              <a:rPr lang="en-US" sz="4000" dirty="0">
                <a:latin typeface="+mn-lt"/>
              </a:rPr>
              <a:t>Describe the self-identified beliefs, perceptions, benefits and barriers of both outpatient pediatricians and hospitalists regarding the concept of an USN handoff</a:t>
            </a:r>
          </a:p>
          <a:p>
            <a:pPr fontAlgn="auto">
              <a:spcAft>
                <a:spcPts val="0"/>
              </a:spcAft>
              <a:defRPr/>
            </a:pPr>
            <a:endParaRPr lang="en-US" sz="4000" dirty="0">
              <a:latin typeface="+mn-lt"/>
            </a:endParaRPr>
          </a:p>
          <a:p>
            <a:pPr fontAlgn="auto">
              <a:spcAft>
                <a:spcPts val="0"/>
              </a:spcAft>
              <a:defRPr/>
            </a:pPr>
            <a:r>
              <a:rPr lang="en-US" sz="4000" b="1" u="sng" dirty="0">
                <a:latin typeface="+mn-lt"/>
              </a:rPr>
              <a:t>AIM 2</a:t>
            </a:r>
            <a:r>
              <a:rPr lang="en-US" sz="4000" b="1" dirty="0">
                <a:latin typeface="+mn-lt"/>
              </a:rPr>
              <a:t>:</a:t>
            </a:r>
            <a:r>
              <a:rPr lang="en-US" sz="4000" dirty="0">
                <a:latin typeface="+mn-lt"/>
              </a:rPr>
              <a:t> Among outpatient pediatricians, identify what factors are associated with perceived value in </a:t>
            </a:r>
            <a:r>
              <a:rPr lang="en-US" sz="4000" u="sng" dirty="0">
                <a:latin typeface="+mn-lt"/>
              </a:rPr>
              <a:t>receiving</a:t>
            </a:r>
            <a:r>
              <a:rPr lang="en-US" sz="4000" dirty="0">
                <a:latin typeface="+mn-lt"/>
              </a:rPr>
              <a:t> an USN handoff</a:t>
            </a:r>
          </a:p>
          <a:p>
            <a:pPr fontAlgn="auto">
              <a:spcAft>
                <a:spcPts val="0"/>
              </a:spcAft>
              <a:defRPr/>
            </a:pPr>
            <a:endParaRPr lang="en-US" sz="4000" dirty="0">
              <a:latin typeface="+mn-lt"/>
            </a:endParaRPr>
          </a:p>
          <a:p>
            <a:pPr fontAlgn="auto">
              <a:spcAft>
                <a:spcPts val="0"/>
              </a:spcAft>
              <a:defRPr/>
            </a:pPr>
            <a:r>
              <a:rPr lang="en-US" sz="4000" b="1" u="sng" dirty="0">
                <a:latin typeface="+mn-lt"/>
              </a:rPr>
              <a:t>AIM 3</a:t>
            </a:r>
            <a:r>
              <a:rPr lang="en-US" sz="4000" b="1" dirty="0">
                <a:latin typeface="+mn-lt"/>
              </a:rPr>
              <a:t>:</a:t>
            </a:r>
            <a:r>
              <a:rPr lang="en-US" sz="4000" dirty="0">
                <a:latin typeface="+mn-lt"/>
              </a:rPr>
              <a:t> Among hospitalists, identify what factors are associated with willingness to </a:t>
            </a:r>
            <a:r>
              <a:rPr lang="en-US" sz="4000" u="sng" dirty="0">
                <a:latin typeface="+mn-lt"/>
              </a:rPr>
              <a:t>provide</a:t>
            </a:r>
            <a:r>
              <a:rPr lang="en-US" sz="4000" dirty="0">
                <a:latin typeface="+mn-lt"/>
              </a:rPr>
              <a:t> an USN handoff</a:t>
            </a:r>
          </a:p>
          <a:p>
            <a:pPr fontAlgn="auto">
              <a:spcAft>
                <a:spcPts val="0"/>
              </a:spcAft>
              <a:defRPr/>
            </a:pPr>
            <a:endParaRPr lang="en-US" dirty="0">
              <a:latin typeface="+mn-lt"/>
            </a:endParaRPr>
          </a:p>
        </p:txBody>
      </p:sp>
      <p:grpSp>
        <p:nvGrpSpPr>
          <p:cNvPr id="3080" name="Group 12">
            <a:extLst>
              <a:ext uri="{FF2B5EF4-FFF2-40B4-BE49-F238E27FC236}">
                <a16:creationId xmlns:a16="http://schemas.microsoft.com/office/drawing/2014/main" id="{F3EA2251-16C0-4498-AAD4-9A85C974E1C1}"/>
              </a:ext>
            </a:extLst>
          </p:cNvPr>
          <p:cNvGrpSpPr>
            <a:grpSpLocks/>
          </p:cNvGrpSpPr>
          <p:nvPr/>
        </p:nvGrpSpPr>
        <p:grpSpPr bwMode="auto">
          <a:xfrm>
            <a:off x="660400" y="12761913"/>
            <a:ext cx="14185900" cy="923925"/>
            <a:chOff x="660400" y="14276388"/>
            <a:chExt cx="14185900" cy="923925"/>
          </a:xfrm>
        </p:grpSpPr>
        <p:sp>
          <p:nvSpPr>
            <p:cNvPr id="15" name="Rectangle 14">
              <a:extLst>
                <a:ext uri="{FF2B5EF4-FFF2-40B4-BE49-F238E27FC236}">
                  <a16:creationId xmlns:a16="http://schemas.microsoft.com/office/drawing/2014/main" id="{6BA811B1-6865-4131-9EF9-AD13A599AC52}"/>
                </a:ext>
              </a:extLst>
            </p:cNvPr>
            <p:cNvSpPr/>
            <p:nvPr/>
          </p:nvSpPr>
          <p:spPr>
            <a:xfrm>
              <a:off x="660400" y="14351000"/>
              <a:ext cx="14185900"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sz="6600" dirty="0"/>
            </a:p>
          </p:txBody>
        </p:sp>
        <p:sp>
          <p:nvSpPr>
            <p:cNvPr id="3300" name="TextBox 15">
              <a:extLst>
                <a:ext uri="{FF2B5EF4-FFF2-40B4-BE49-F238E27FC236}">
                  <a16:creationId xmlns:a16="http://schemas.microsoft.com/office/drawing/2014/main" id="{D227B6BC-3236-434C-8CD7-AA8245DB14C7}"/>
                </a:ext>
              </a:extLst>
            </p:cNvPr>
            <p:cNvSpPr txBox="1">
              <a:spLocks noChangeArrowheads="1"/>
            </p:cNvSpPr>
            <p:nvPr/>
          </p:nvSpPr>
          <p:spPr bwMode="auto">
            <a:xfrm>
              <a:off x="819150" y="14276388"/>
              <a:ext cx="28590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5400">
                  <a:solidFill>
                    <a:schemeClr val="bg1"/>
                  </a:solidFill>
                </a:rPr>
                <a:t>Objectives</a:t>
              </a:r>
            </a:p>
          </p:txBody>
        </p:sp>
      </p:grpSp>
      <p:grpSp>
        <p:nvGrpSpPr>
          <p:cNvPr id="3081" name="Group 11">
            <a:extLst>
              <a:ext uri="{FF2B5EF4-FFF2-40B4-BE49-F238E27FC236}">
                <a16:creationId xmlns:a16="http://schemas.microsoft.com/office/drawing/2014/main" id="{7270278D-6F8E-41B1-BBC4-B6AD6A115C0F}"/>
              </a:ext>
            </a:extLst>
          </p:cNvPr>
          <p:cNvGrpSpPr>
            <a:grpSpLocks/>
          </p:cNvGrpSpPr>
          <p:nvPr/>
        </p:nvGrpSpPr>
        <p:grpSpPr bwMode="auto">
          <a:xfrm>
            <a:off x="669925" y="5362575"/>
            <a:ext cx="14185900" cy="922338"/>
            <a:chOff x="660400" y="6646863"/>
            <a:chExt cx="14185900" cy="922337"/>
          </a:xfrm>
        </p:grpSpPr>
        <p:sp>
          <p:nvSpPr>
            <p:cNvPr id="19" name="Rectangle 18">
              <a:extLst>
                <a:ext uri="{FF2B5EF4-FFF2-40B4-BE49-F238E27FC236}">
                  <a16:creationId xmlns:a16="http://schemas.microsoft.com/office/drawing/2014/main" id="{9F42BAC6-C107-40A9-B84A-31BE0881B780}"/>
                </a:ext>
              </a:extLst>
            </p:cNvPr>
            <p:cNvSpPr/>
            <p:nvPr/>
          </p:nvSpPr>
          <p:spPr>
            <a:xfrm>
              <a:off x="660400" y="6719888"/>
              <a:ext cx="14185900" cy="812799"/>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sz="6600" dirty="0"/>
            </a:p>
          </p:txBody>
        </p:sp>
        <p:sp>
          <p:nvSpPr>
            <p:cNvPr id="3298" name="TextBox 19">
              <a:extLst>
                <a:ext uri="{FF2B5EF4-FFF2-40B4-BE49-F238E27FC236}">
                  <a16:creationId xmlns:a16="http://schemas.microsoft.com/office/drawing/2014/main" id="{184F08F0-295C-487D-B22D-CB5FD856C11E}"/>
                </a:ext>
              </a:extLst>
            </p:cNvPr>
            <p:cNvSpPr txBox="1">
              <a:spLocks noChangeArrowheads="1"/>
            </p:cNvSpPr>
            <p:nvPr/>
          </p:nvSpPr>
          <p:spPr bwMode="auto">
            <a:xfrm>
              <a:off x="819150" y="6646863"/>
              <a:ext cx="33845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5400">
                  <a:solidFill>
                    <a:schemeClr val="bg1"/>
                  </a:solidFill>
                </a:rPr>
                <a:t>Introduction</a:t>
              </a:r>
            </a:p>
          </p:txBody>
        </p:sp>
      </p:grpSp>
      <p:grpSp>
        <p:nvGrpSpPr>
          <p:cNvPr id="3082" name="Group 1">
            <a:extLst>
              <a:ext uri="{FF2B5EF4-FFF2-40B4-BE49-F238E27FC236}">
                <a16:creationId xmlns:a16="http://schemas.microsoft.com/office/drawing/2014/main" id="{E732D74B-5FCA-4A16-B12C-BC109F27098C}"/>
              </a:ext>
            </a:extLst>
          </p:cNvPr>
          <p:cNvGrpSpPr>
            <a:grpSpLocks/>
          </p:cNvGrpSpPr>
          <p:nvPr/>
        </p:nvGrpSpPr>
        <p:grpSpPr bwMode="auto">
          <a:xfrm>
            <a:off x="669925" y="20054888"/>
            <a:ext cx="14185900" cy="1754187"/>
            <a:chOff x="660400" y="18227675"/>
            <a:chExt cx="14185900" cy="1754188"/>
          </a:xfrm>
        </p:grpSpPr>
        <p:sp>
          <p:nvSpPr>
            <p:cNvPr id="22" name="Rectangle 21">
              <a:extLst>
                <a:ext uri="{FF2B5EF4-FFF2-40B4-BE49-F238E27FC236}">
                  <a16:creationId xmlns:a16="http://schemas.microsoft.com/office/drawing/2014/main" id="{5CAB9AD7-EE24-4DB8-AD17-B435C2E0159B}"/>
                </a:ext>
              </a:extLst>
            </p:cNvPr>
            <p:cNvSpPr/>
            <p:nvPr/>
          </p:nvSpPr>
          <p:spPr>
            <a:xfrm>
              <a:off x="660400" y="18297525"/>
              <a:ext cx="14185900"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sz="6600" dirty="0"/>
            </a:p>
          </p:txBody>
        </p:sp>
        <p:sp>
          <p:nvSpPr>
            <p:cNvPr id="3296" name="TextBox 22">
              <a:extLst>
                <a:ext uri="{FF2B5EF4-FFF2-40B4-BE49-F238E27FC236}">
                  <a16:creationId xmlns:a16="http://schemas.microsoft.com/office/drawing/2014/main" id="{8B4FCFDC-0A64-4B6C-9992-664E3DD47D05}"/>
                </a:ext>
              </a:extLst>
            </p:cNvPr>
            <p:cNvSpPr txBox="1">
              <a:spLocks noChangeArrowheads="1"/>
            </p:cNvSpPr>
            <p:nvPr/>
          </p:nvSpPr>
          <p:spPr bwMode="auto">
            <a:xfrm>
              <a:off x="819150" y="18227675"/>
              <a:ext cx="61817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5400">
                  <a:solidFill>
                    <a:schemeClr val="bg1"/>
                  </a:solidFill>
                </a:rPr>
                <a:t>Materials and Methods</a:t>
              </a:r>
            </a:p>
            <a:p>
              <a:pPr eaLnBrk="1" hangingPunct="1"/>
              <a:endParaRPr lang="en-US" altLang="en-US" sz="5400">
                <a:solidFill>
                  <a:schemeClr val="bg1"/>
                </a:solidFill>
              </a:endParaRPr>
            </a:p>
          </p:txBody>
        </p:sp>
      </p:grpSp>
      <p:sp>
        <p:nvSpPr>
          <p:cNvPr id="25" name="Text Placeholder 9">
            <a:extLst>
              <a:ext uri="{FF2B5EF4-FFF2-40B4-BE49-F238E27FC236}">
                <a16:creationId xmlns:a16="http://schemas.microsoft.com/office/drawing/2014/main" id="{EE8F54E1-8F96-4539-9B26-0FAAF31E5B93}"/>
              </a:ext>
            </a:extLst>
          </p:cNvPr>
          <p:cNvSpPr>
            <a:spLocks noGrp="1"/>
          </p:cNvSpPr>
          <p:nvPr/>
        </p:nvSpPr>
        <p:spPr>
          <a:xfrm>
            <a:off x="669925" y="20989925"/>
            <a:ext cx="14185900" cy="10358438"/>
          </a:xfrm>
          <a:prstGeom prst="rect">
            <a:avLst/>
          </a:prstGeom>
        </p:spPr>
        <p:txBody>
          <a:bodyPr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571500" indent="-571500" fontAlgn="auto">
              <a:spcAft>
                <a:spcPts val="0"/>
              </a:spcAft>
              <a:buFont typeface="Arial" pitchFamily="34" charset="0"/>
              <a:buChar char="•"/>
              <a:defRPr/>
            </a:pPr>
            <a:r>
              <a:rPr lang="en-US" sz="4000" dirty="0">
                <a:latin typeface="+mn-lt"/>
              </a:rPr>
              <a:t>Cross-sectional, electronic survey of two provider populations –</a:t>
            </a:r>
          </a:p>
          <a:p>
            <a:pPr marL="1420543" lvl="1" indent="-571500" fontAlgn="auto">
              <a:spcAft>
                <a:spcPts val="0"/>
              </a:spcAft>
              <a:buFont typeface="Arial" pitchFamily="34" charset="0"/>
              <a:buChar char="•"/>
              <a:defRPr/>
            </a:pPr>
            <a:r>
              <a:rPr lang="en-US" sz="4000" dirty="0">
                <a:latin typeface="+mn-lt"/>
              </a:rPr>
              <a:t>Pediatric hospitalists</a:t>
            </a:r>
          </a:p>
          <a:p>
            <a:pPr marL="1420543" lvl="1" indent="-571500" fontAlgn="auto">
              <a:spcAft>
                <a:spcPts val="0"/>
              </a:spcAft>
              <a:buFont typeface="Arial" pitchFamily="34" charset="0"/>
              <a:buChar char="•"/>
              <a:defRPr/>
            </a:pPr>
            <a:r>
              <a:rPr lang="en-US" sz="4000" dirty="0">
                <a:latin typeface="+mn-lt"/>
              </a:rPr>
              <a:t>Ambulatory general pediatricians</a:t>
            </a:r>
          </a:p>
          <a:p>
            <a:pPr marL="571500" indent="-571500" fontAlgn="auto">
              <a:spcAft>
                <a:spcPts val="0"/>
              </a:spcAft>
              <a:buFont typeface="Arial" pitchFamily="34" charset="0"/>
              <a:buChar char="•"/>
              <a:defRPr/>
            </a:pPr>
            <a:r>
              <a:rPr lang="en-US" sz="4000" dirty="0">
                <a:latin typeface="+mn-lt"/>
              </a:rPr>
              <a:t>Both samples were directly recruited via email from JHACH and the JHACH community provider network</a:t>
            </a:r>
          </a:p>
          <a:p>
            <a:pPr marL="571500" indent="-571500" fontAlgn="auto">
              <a:spcAft>
                <a:spcPts val="0"/>
              </a:spcAft>
              <a:buFont typeface="Arial" pitchFamily="34" charset="0"/>
              <a:buChar char="•"/>
              <a:defRPr/>
            </a:pPr>
            <a:r>
              <a:rPr lang="en-US" sz="4000" dirty="0">
                <a:latin typeface="+mn-lt"/>
              </a:rPr>
              <a:t>Surveys developed based on the Health Beliefs Model (Fig. 1) with six major question domains (Fig. 2)</a:t>
            </a:r>
          </a:p>
          <a:p>
            <a:pPr marL="571500" indent="-571500" fontAlgn="auto">
              <a:spcAft>
                <a:spcPts val="0"/>
              </a:spcAft>
              <a:buFont typeface="Arial" pitchFamily="34" charset="0"/>
              <a:buChar char="•"/>
              <a:defRPr/>
            </a:pPr>
            <a:r>
              <a:rPr lang="en-US" sz="4000" dirty="0">
                <a:latin typeface="+mn-lt"/>
              </a:rPr>
              <a:t>Questions explored motivators associated with either willingness to provide an USN handoff (hospitalists) or confidence to utilize an USN handoff (general pediatricians)</a:t>
            </a:r>
          </a:p>
          <a:p>
            <a:pPr marL="571500" indent="-571500" fontAlgn="auto">
              <a:spcAft>
                <a:spcPts val="0"/>
              </a:spcAft>
              <a:buFont typeface="Arial" pitchFamily="34" charset="0"/>
              <a:buChar char="•"/>
              <a:defRPr/>
            </a:pPr>
            <a:r>
              <a:rPr lang="en-US" sz="4000" dirty="0">
                <a:latin typeface="+mn-lt"/>
              </a:rPr>
              <a:t>Reported frequencies, means and medians for responses, along with general sample trends and comparisons between inpatient and outpatient provider groups, performed with Fisher’s exact test as appropriate</a:t>
            </a:r>
          </a:p>
          <a:p>
            <a:pPr marL="571500" indent="-571500" fontAlgn="auto">
              <a:spcAft>
                <a:spcPts val="0"/>
              </a:spcAft>
              <a:buFont typeface="Arial" pitchFamily="34" charset="0"/>
              <a:buChar char="•"/>
              <a:defRPr/>
            </a:pPr>
            <a:r>
              <a:rPr lang="en-US" sz="4000" dirty="0">
                <a:latin typeface="+mn-lt"/>
              </a:rPr>
              <a:t>All participants received remuneration with a $5 gift card</a:t>
            </a:r>
          </a:p>
        </p:txBody>
      </p:sp>
      <p:grpSp>
        <p:nvGrpSpPr>
          <p:cNvPr id="3084" name="Group 4">
            <a:extLst>
              <a:ext uri="{FF2B5EF4-FFF2-40B4-BE49-F238E27FC236}">
                <a16:creationId xmlns:a16="http://schemas.microsoft.com/office/drawing/2014/main" id="{E0074532-13E1-47DA-84C3-8211C091B730}"/>
              </a:ext>
            </a:extLst>
          </p:cNvPr>
          <p:cNvGrpSpPr>
            <a:grpSpLocks/>
          </p:cNvGrpSpPr>
          <p:nvPr/>
        </p:nvGrpSpPr>
        <p:grpSpPr bwMode="auto">
          <a:xfrm>
            <a:off x="15014575" y="23996650"/>
            <a:ext cx="20858163" cy="1754188"/>
            <a:chOff x="15378113" y="6645275"/>
            <a:chExt cx="20477161" cy="1754188"/>
          </a:xfrm>
        </p:grpSpPr>
        <p:sp>
          <p:nvSpPr>
            <p:cNvPr id="31" name="Rectangle 30">
              <a:extLst>
                <a:ext uri="{FF2B5EF4-FFF2-40B4-BE49-F238E27FC236}">
                  <a16:creationId xmlns:a16="http://schemas.microsoft.com/office/drawing/2014/main" id="{AC8B793B-7A10-416A-A54D-C9CD64B13278}"/>
                </a:ext>
              </a:extLst>
            </p:cNvPr>
            <p:cNvSpPr/>
            <p:nvPr/>
          </p:nvSpPr>
          <p:spPr>
            <a:xfrm>
              <a:off x="15378113" y="6719888"/>
              <a:ext cx="20477161" cy="78105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sz="6600" dirty="0"/>
            </a:p>
          </p:txBody>
        </p:sp>
        <p:sp>
          <p:nvSpPr>
            <p:cNvPr id="3294" name="TextBox 31">
              <a:extLst>
                <a:ext uri="{FF2B5EF4-FFF2-40B4-BE49-F238E27FC236}">
                  <a16:creationId xmlns:a16="http://schemas.microsoft.com/office/drawing/2014/main" id="{1EAB7659-E8D9-4643-A43B-7B2D287AF1C8}"/>
                </a:ext>
              </a:extLst>
            </p:cNvPr>
            <p:cNvSpPr txBox="1">
              <a:spLocks noChangeArrowheads="1"/>
            </p:cNvSpPr>
            <p:nvPr/>
          </p:nvSpPr>
          <p:spPr bwMode="auto">
            <a:xfrm>
              <a:off x="15755938" y="6645275"/>
              <a:ext cx="22002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5400">
                  <a:solidFill>
                    <a:schemeClr val="bg1"/>
                  </a:solidFill>
                </a:rPr>
                <a:t>Results</a:t>
              </a:r>
            </a:p>
            <a:p>
              <a:pPr eaLnBrk="1" hangingPunct="1"/>
              <a:endParaRPr lang="en-US" altLang="en-US" sz="5400">
                <a:solidFill>
                  <a:schemeClr val="bg1"/>
                </a:solidFill>
              </a:endParaRPr>
            </a:p>
          </p:txBody>
        </p:sp>
      </p:grpSp>
      <p:grpSp>
        <p:nvGrpSpPr>
          <p:cNvPr id="3085" name="Group 15">
            <a:extLst>
              <a:ext uri="{FF2B5EF4-FFF2-40B4-BE49-F238E27FC236}">
                <a16:creationId xmlns:a16="http://schemas.microsoft.com/office/drawing/2014/main" id="{26C4353D-9BF6-4036-9DF2-9B0C5F547FA1}"/>
              </a:ext>
            </a:extLst>
          </p:cNvPr>
          <p:cNvGrpSpPr>
            <a:grpSpLocks/>
          </p:cNvGrpSpPr>
          <p:nvPr/>
        </p:nvGrpSpPr>
        <p:grpSpPr bwMode="auto">
          <a:xfrm>
            <a:off x="36064825" y="27602611"/>
            <a:ext cx="14509750" cy="1754188"/>
            <a:chOff x="36028313" y="28780536"/>
            <a:chExt cx="14509750" cy="1754188"/>
          </a:xfrm>
        </p:grpSpPr>
        <p:sp>
          <p:nvSpPr>
            <p:cNvPr id="311" name="Rectangle 310">
              <a:extLst>
                <a:ext uri="{FF2B5EF4-FFF2-40B4-BE49-F238E27FC236}">
                  <a16:creationId xmlns:a16="http://schemas.microsoft.com/office/drawing/2014/main" id="{F22423D1-D731-44F1-87DF-F4A83B1F531F}"/>
                </a:ext>
              </a:extLst>
            </p:cNvPr>
            <p:cNvSpPr/>
            <p:nvPr/>
          </p:nvSpPr>
          <p:spPr>
            <a:xfrm>
              <a:off x="36028313" y="28838525"/>
              <a:ext cx="14509750"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sz="6600" dirty="0"/>
            </a:p>
          </p:txBody>
        </p:sp>
        <p:sp>
          <p:nvSpPr>
            <p:cNvPr id="3292" name="TextBox 311">
              <a:extLst>
                <a:ext uri="{FF2B5EF4-FFF2-40B4-BE49-F238E27FC236}">
                  <a16:creationId xmlns:a16="http://schemas.microsoft.com/office/drawing/2014/main" id="{1E066067-F982-4939-A4CA-9A7AB2795175}"/>
                </a:ext>
              </a:extLst>
            </p:cNvPr>
            <p:cNvSpPr txBox="1">
              <a:spLocks noChangeArrowheads="1"/>
            </p:cNvSpPr>
            <p:nvPr/>
          </p:nvSpPr>
          <p:spPr bwMode="auto">
            <a:xfrm>
              <a:off x="36174363" y="28780536"/>
              <a:ext cx="34210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5400">
                  <a:solidFill>
                    <a:schemeClr val="bg1"/>
                  </a:solidFill>
                </a:rPr>
                <a:t>Conclusion</a:t>
              </a:r>
            </a:p>
            <a:p>
              <a:pPr eaLnBrk="1" hangingPunct="1"/>
              <a:endParaRPr lang="en-US" altLang="en-US" sz="5400">
                <a:solidFill>
                  <a:schemeClr val="bg1"/>
                </a:solidFill>
              </a:endParaRPr>
            </a:p>
          </p:txBody>
        </p:sp>
      </p:grpSp>
      <p:sp>
        <p:nvSpPr>
          <p:cNvPr id="313" name="Text Placeholder 20">
            <a:extLst>
              <a:ext uri="{FF2B5EF4-FFF2-40B4-BE49-F238E27FC236}">
                <a16:creationId xmlns:a16="http://schemas.microsoft.com/office/drawing/2014/main" id="{4965391D-CF38-431F-A00E-B02149AE57DC}"/>
              </a:ext>
            </a:extLst>
          </p:cNvPr>
          <p:cNvSpPr>
            <a:spLocks noGrp="1"/>
          </p:cNvSpPr>
          <p:nvPr/>
        </p:nvSpPr>
        <p:spPr>
          <a:xfrm>
            <a:off x="36064825" y="28474988"/>
            <a:ext cx="14454188" cy="4572000"/>
          </a:xfrm>
          <a:prstGeom prst="rect">
            <a:avLst/>
          </a:prstGeom>
        </p:spPr>
        <p:txBody>
          <a:bodyPr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fontAlgn="auto">
              <a:spcAft>
                <a:spcPts val="0"/>
              </a:spcAft>
              <a:defRPr/>
            </a:pPr>
            <a:r>
              <a:rPr lang="en-US" sz="4000" dirty="0">
                <a:latin typeface="+mn-lt"/>
              </a:rPr>
              <a:t>Our early data demonstrate both hospitalists and general pediatricians in our community find an USN handoff to be valuable – with hospitalists willing to provide a handoff and general pediatricians confident to utilize USN information. Further analysis of our results are ongoing and may inform the most feasible way to implement the use of an USN handoff, as well as what unmet needs providers find the most important to be included in a handoff.</a:t>
            </a:r>
          </a:p>
        </p:txBody>
      </p:sp>
      <p:sp>
        <p:nvSpPr>
          <p:cNvPr id="3087" name="TextBox 318">
            <a:extLst>
              <a:ext uri="{FF2B5EF4-FFF2-40B4-BE49-F238E27FC236}">
                <a16:creationId xmlns:a16="http://schemas.microsoft.com/office/drawing/2014/main" id="{B18B1908-CCD9-419B-A17E-D952371B796E}"/>
              </a:ext>
            </a:extLst>
          </p:cNvPr>
          <p:cNvSpPr txBox="1">
            <a:spLocks noChangeArrowheads="1"/>
          </p:cNvSpPr>
          <p:nvPr/>
        </p:nvSpPr>
        <p:spPr bwMode="auto">
          <a:xfrm>
            <a:off x="15041563" y="24876125"/>
            <a:ext cx="20831175" cy="74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9500">
                <a:solidFill>
                  <a:schemeClr val="tx1"/>
                </a:solidFill>
                <a:latin typeface="Calibri" panose="020F0502020204030204" pitchFamily="34" charset="0"/>
                <a:ea typeface="MS PGothic" panose="020B0600070205080204" pitchFamily="34" charset="-128"/>
              </a:defRPr>
            </a:lvl1pPr>
            <a:lvl2pPr marL="1314450" indent="-57150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buFont typeface="Arial" panose="020B0604020202020204" pitchFamily="34" charset="0"/>
              <a:buChar char="•"/>
            </a:pPr>
            <a:r>
              <a:rPr lang="en-US" altLang="en-US" sz="4000"/>
              <a:t>Total of 32 participants completed the survey – </a:t>
            </a:r>
          </a:p>
          <a:p>
            <a:pPr lvl="1" eaLnBrk="1" hangingPunct="1">
              <a:buFont typeface="Arial" panose="020B0604020202020204" pitchFamily="34" charset="0"/>
              <a:buChar char="•"/>
            </a:pPr>
            <a:r>
              <a:rPr lang="en-US" altLang="en-US" sz="4000"/>
              <a:t>16 self-identified hospitalists and 16 self-identified general pediatricians</a:t>
            </a:r>
          </a:p>
          <a:p>
            <a:pPr eaLnBrk="1" hangingPunct="1">
              <a:buFont typeface="Arial" panose="020B0604020202020204" pitchFamily="34" charset="0"/>
              <a:buChar char="•"/>
            </a:pPr>
            <a:r>
              <a:rPr lang="en-US" altLang="en-US" sz="4000"/>
              <a:t>81% of hospitalists stated they have ever provided a handoff including information on USN while only 25% of outpatient pediatricians reported they have ever received such a handoff</a:t>
            </a:r>
          </a:p>
          <a:p>
            <a:pPr eaLnBrk="1" hangingPunct="1">
              <a:buFont typeface="Arial" panose="020B0604020202020204" pitchFamily="34" charset="0"/>
              <a:buChar char="•"/>
            </a:pPr>
            <a:r>
              <a:rPr lang="en-US" altLang="en-US" sz="4000"/>
              <a:t>Most participants of both groups recognize faxed written discharge summaries as the most realistic method for USN handoffs</a:t>
            </a:r>
          </a:p>
          <a:p>
            <a:pPr eaLnBrk="1" hangingPunct="1">
              <a:buFont typeface="Arial" panose="020B0604020202020204" pitchFamily="34" charset="0"/>
              <a:buChar char="•"/>
            </a:pPr>
            <a:r>
              <a:rPr lang="en-US" altLang="en-US" sz="4000"/>
              <a:t>More hospitalists ranked </a:t>
            </a:r>
            <a:r>
              <a:rPr lang="en-US" altLang="en-US" sz="4000" b="1" u="sng"/>
              <a:t>lack of transportation</a:t>
            </a:r>
            <a:r>
              <a:rPr lang="en-US" altLang="en-US" sz="4000"/>
              <a:t> and </a:t>
            </a:r>
            <a:r>
              <a:rPr lang="en-US" altLang="en-US" sz="4000" b="1" u="sng"/>
              <a:t>housing conditions</a:t>
            </a:r>
            <a:r>
              <a:rPr lang="en-US" altLang="en-US" sz="4000"/>
              <a:t> as the most important USN to be communicated among six clinical scenarios, while more outpatient providers ranked </a:t>
            </a:r>
            <a:r>
              <a:rPr lang="en-US" altLang="en-US" sz="4000" b="1" u="sng"/>
              <a:t>housing insecurity</a:t>
            </a:r>
            <a:r>
              <a:rPr lang="en-US" altLang="en-US" sz="4000"/>
              <a:t> as the top issue; both groups based their prioritization on which issues they perceived to be most life-threatening</a:t>
            </a:r>
          </a:p>
          <a:p>
            <a:pPr eaLnBrk="1" hangingPunct="1">
              <a:buFont typeface="Arial" panose="020B0604020202020204" pitchFamily="34" charset="0"/>
              <a:buChar char="•"/>
            </a:pPr>
            <a:r>
              <a:rPr lang="en-US" altLang="en-US" sz="4000"/>
              <a:t>All hospitalists were “willing” or “very willing” to provide a USN handoff, while the median IQR of outpatient pediatricians’ confidence to utilize such a handoff was 8/10 (IQR 6-10)</a:t>
            </a:r>
          </a:p>
        </p:txBody>
      </p:sp>
      <p:sp>
        <p:nvSpPr>
          <p:cNvPr id="352" name="Rectangle 351">
            <a:extLst>
              <a:ext uri="{FF2B5EF4-FFF2-40B4-BE49-F238E27FC236}">
                <a16:creationId xmlns:a16="http://schemas.microsoft.com/office/drawing/2014/main" id="{EA8EF3D4-4CC2-40C6-8035-AA843A2ACF36}"/>
              </a:ext>
            </a:extLst>
          </p:cNvPr>
          <p:cNvSpPr/>
          <p:nvPr/>
        </p:nvSpPr>
        <p:spPr>
          <a:xfrm>
            <a:off x="36064825" y="5434013"/>
            <a:ext cx="14509750" cy="12525375"/>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a:p>
        </p:txBody>
      </p:sp>
      <p:sp>
        <p:nvSpPr>
          <p:cNvPr id="355" name="Rectangle 354">
            <a:extLst>
              <a:ext uri="{FF2B5EF4-FFF2-40B4-BE49-F238E27FC236}">
                <a16:creationId xmlns:a16="http://schemas.microsoft.com/office/drawing/2014/main" id="{14A651AF-F2CC-4636-B5BC-E13E9E610F5B}"/>
              </a:ext>
            </a:extLst>
          </p:cNvPr>
          <p:cNvSpPr/>
          <p:nvPr/>
        </p:nvSpPr>
        <p:spPr>
          <a:xfrm>
            <a:off x="36064825" y="18148300"/>
            <a:ext cx="14509750" cy="9336088"/>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a:p>
        </p:txBody>
      </p:sp>
      <p:pic>
        <p:nvPicPr>
          <p:cNvPr id="3090" name="Picture 1">
            <a:extLst>
              <a:ext uri="{FF2B5EF4-FFF2-40B4-BE49-F238E27FC236}">
                <a16:creationId xmlns:a16="http://schemas.microsoft.com/office/drawing/2014/main" id="{27F8B485-0F45-4AD9-AC72-ACCFFB89E4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138271" y="215262"/>
            <a:ext cx="7608887" cy="350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32">
            <a:extLst>
              <a:ext uri="{FF2B5EF4-FFF2-40B4-BE49-F238E27FC236}">
                <a16:creationId xmlns:a16="http://schemas.microsoft.com/office/drawing/2014/main" id="{35102681-D37C-46B7-B81D-52CB50A301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0" y="32208788"/>
            <a:ext cx="4214813"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2" name="Group 5">
            <a:extLst>
              <a:ext uri="{FF2B5EF4-FFF2-40B4-BE49-F238E27FC236}">
                <a16:creationId xmlns:a16="http://schemas.microsoft.com/office/drawing/2014/main" id="{6867DD08-1D28-4417-822F-01901D850C05}"/>
              </a:ext>
            </a:extLst>
          </p:cNvPr>
          <p:cNvGrpSpPr>
            <a:grpSpLocks/>
          </p:cNvGrpSpPr>
          <p:nvPr/>
        </p:nvGrpSpPr>
        <p:grpSpPr bwMode="auto">
          <a:xfrm>
            <a:off x="15014575" y="5435600"/>
            <a:ext cx="20839113" cy="7824788"/>
            <a:chOff x="15378113" y="7667625"/>
            <a:chExt cx="20539075" cy="7824788"/>
          </a:xfrm>
        </p:grpSpPr>
        <p:graphicFrame>
          <p:nvGraphicFramePr>
            <p:cNvPr id="67" name="Chart 66">
              <a:extLst>
                <a:ext uri="{FF2B5EF4-FFF2-40B4-BE49-F238E27FC236}">
                  <a16:creationId xmlns:a16="http://schemas.microsoft.com/office/drawing/2014/main" id="{4ED302CF-12FB-49E2-B672-18D533E3DA65}"/>
                </a:ext>
              </a:extLst>
            </p:cNvPr>
            <p:cNvGraphicFramePr/>
            <p:nvPr/>
          </p:nvGraphicFramePr>
          <p:xfrm>
            <a:off x="15631828" y="7824969"/>
            <a:ext cx="5475046" cy="4132549"/>
          </p:xfrm>
          <a:graphic>
            <a:graphicData uri="http://schemas.openxmlformats.org/drawingml/2006/chart">
              <c:chart xmlns:c="http://schemas.openxmlformats.org/drawingml/2006/chart" xmlns:r="http://schemas.openxmlformats.org/officeDocument/2006/relationships" r:id="rId4"/>
            </a:graphicData>
          </a:graphic>
        </p:graphicFrame>
        <p:sp>
          <p:nvSpPr>
            <p:cNvPr id="3268" name="TextBox 332">
              <a:extLst>
                <a:ext uri="{FF2B5EF4-FFF2-40B4-BE49-F238E27FC236}">
                  <a16:creationId xmlns:a16="http://schemas.microsoft.com/office/drawing/2014/main" id="{8E624C6F-A8F3-4502-AAC4-2117DFD42CB2}"/>
                </a:ext>
              </a:extLst>
            </p:cNvPr>
            <p:cNvSpPr txBox="1">
              <a:spLocks noChangeArrowheads="1"/>
            </p:cNvSpPr>
            <p:nvPr/>
          </p:nvSpPr>
          <p:spPr bwMode="auto">
            <a:xfrm>
              <a:off x="15504167" y="14712511"/>
              <a:ext cx="200993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4000" b="1"/>
                <a:t>Figure 1. Health Beliefs Model</a:t>
              </a:r>
              <a:endParaRPr lang="en-US" altLang="en-US" sz="3200"/>
            </a:p>
          </p:txBody>
        </p:sp>
        <p:sp>
          <p:nvSpPr>
            <p:cNvPr id="3" name="Rectangle 2">
              <a:extLst>
                <a:ext uri="{FF2B5EF4-FFF2-40B4-BE49-F238E27FC236}">
                  <a16:creationId xmlns:a16="http://schemas.microsoft.com/office/drawing/2014/main" id="{5F8B7B6C-C346-465F-A8ED-E9F5695AD6B0}"/>
                </a:ext>
              </a:extLst>
            </p:cNvPr>
            <p:cNvSpPr/>
            <p:nvPr/>
          </p:nvSpPr>
          <p:spPr>
            <a:xfrm>
              <a:off x="15378113" y="7667625"/>
              <a:ext cx="20539075" cy="7824788"/>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a:p>
          </p:txBody>
        </p:sp>
        <p:grpSp>
          <p:nvGrpSpPr>
            <p:cNvPr id="3270" name="Group 54">
              <a:extLst>
                <a:ext uri="{FF2B5EF4-FFF2-40B4-BE49-F238E27FC236}">
                  <a16:creationId xmlns:a16="http://schemas.microsoft.com/office/drawing/2014/main" id="{ADA5942B-FCFA-41E1-984B-F04D2A3FC198}"/>
                </a:ext>
              </a:extLst>
            </p:cNvPr>
            <p:cNvGrpSpPr>
              <a:grpSpLocks/>
            </p:cNvGrpSpPr>
            <p:nvPr/>
          </p:nvGrpSpPr>
          <p:grpSpPr bwMode="auto">
            <a:xfrm>
              <a:off x="19055293" y="8019127"/>
              <a:ext cx="13184713" cy="7200835"/>
              <a:chOff x="0" y="0"/>
              <a:chExt cx="8382000" cy="4229100"/>
            </a:xfrm>
          </p:grpSpPr>
          <p:grpSp>
            <p:nvGrpSpPr>
              <p:cNvPr id="3271" name="Group 55">
                <a:extLst>
                  <a:ext uri="{FF2B5EF4-FFF2-40B4-BE49-F238E27FC236}">
                    <a16:creationId xmlns:a16="http://schemas.microsoft.com/office/drawing/2014/main" id="{71C6F97C-FEA6-42D9-8C9A-64A7FB8C47CE}"/>
                  </a:ext>
                </a:extLst>
              </p:cNvPr>
              <p:cNvGrpSpPr>
                <a:grpSpLocks/>
              </p:cNvGrpSpPr>
              <p:nvPr/>
            </p:nvGrpSpPr>
            <p:grpSpPr bwMode="auto">
              <a:xfrm>
                <a:off x="0" y="666750"/>
                <a:ext cx="2209800" cy="2981325"/>
                <a:chOff x="0" y="0"/>
                <a:chExt cx="2209800" cy="2981325"/>
              </a:xfrm>
            </p:grpSpPr>
            <p:sp>
              <p:nvSpPr>
                <p:cNvPr id="3288" name="Text Box 9">
                  <a:extLst>
                    <a:ext uri="{FF2B5EF4-FFF2-40B4-BE49-F238E27FC236}">
                      <a16:creationId xmlns:a16="http://schemas.microsoft.com/office/drawing/2014/main" id="{78C4086D-7E65-4069-A5DD-5EB31C31E94C}"/>
                    </a:ext>
                  </a:extLst>
                </p:cNvPr>
                <p:cNvSpPr txBox="1">
                  <a:spLocks noChangeArrowheads="1"/>
                </p:cNvSpPr>
                <p:nvPr/>
              </p:nvSpPr>
              <p:spPr bwMode="auto">
                <a:xfrm>
                  <a:off x="247650" y="304799"/>
                  <a:ext cx="1676400" cy="981075"/>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b="1" u="sng">
                      <a:ea typeface="Calibri" panose="020F0502020204030204" pitchFamily="34" charset="0"/>
                      <a:cs typeface="Times New Roman" panose="02020603050405020304" pitchFamily="18" charset="0"/>
                    </a:rPr>
                    <a:t>Demographic Variables</a:t>
                  </a:r>
                  <a:endParaRPr lang="en-US" altLang="en-US" sz="2000">
                    <a:ea typeface="Calibri" panose="020F0502020204030204" pitchFamily="34" charset="0"/>
                    <a:cs typeface="Times New Roman" panose="02020603050405020304" pitchFamily="18" charset="0"/>
                  </a:endParaRPr>
                </a:p>
                <a:p>
                  <a:pPr algn="ctr">
                    <a:lnSpc>
                      <a:spcPct val="107000"/>
                    </a:lnSpc>
                  </a:pPr>
                  <a:r>
                    <a:rPr lang="en-US" altLang="en-US" sz="2000">
                      <a:ea typeface="Calibri" panose="020F0502020204030204" pitchFamily="34" charset="0"/>
                      <a:cs typeface="Times New Roman" panose="02020603050405020304" pitchFamily="18" charset="0"/>
                    </a:rPr>
                    <a:t> </a:t>
                  </a:r>
                </a:p>
                <a:p>
                  <a:pPr algn="ctr">
                    <a:lnSpc>
                      <a:spcPct val="107000"/>
                    </a:lnSpc>
                  </a:pPr>
                  <a:r>
                    <a:rPr lang="en-US" altLang="en-US" sz="2000">
                      <a:ea typeface="Calibri" panose="020F0502020204030204" pitchFamily="34" charset="0"/>
                      <a:cs typeface="Times New Roman" panose="02020603050405020304" pitchFamily="18" charset="0"/>
                    </a:rPr>
                    <a:t>age, location, clinical practice, etc.</a:t>
                  </a:r>
                </a:p>
              </p:txBody>
            </p:sp>
            <p:sp>
              <p:nvSpPr>
                <p:cNvPr id="3289" name="Text Box 10">
                  <a:extLst>
                    <a:ext uri="{FF2B5EF4-FFF2-40B4-BE49-F238E27FC236}">
                      <a16:creationId xmlns:a16="http://schemas.microsoft.com/office/drawing/2014/main" id="{8C52E1D9-BFC9-41AA-992E-3BBEAE290D85}"/>
                    </a:ext>
                  </a:extLst>
                </p:cNvPr>
                <p:cNvSpPr txBox="1">
                  <a:spLocks noChangeArrowheads="1"/>
                </p:cNvSpPr>
                <p:nvPr/>
              </p:nvSpPr>
              <p:spPr bwMode="auto">
                <a:xfrm>
                  <a:off x="247650" y="1581150"/>
                  <a:ext cx="1676400" cy="1066800"/>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b="1" u="sng">
                      <a:ea typeface="Calibri" panose="020F0502020204030204" pitchFamily="34" charset="0"/>
                      <a:cs typeface="Times New Roman" panose="02020603050405020304" pitchFamily="18" charset="0"/>
                    </a:rPr>
                    <a:t>Psychological Characteristics</a:t>
                  </a:r>
                  <a:endParaRPr lang="en-US" altLang="en-US" sz="2000">
                    <a:ea typeface="Calibri" panose="020F0502020204030204" pitchFamily="34" charset="0"/>
                    <a:cs typeface="Times New Roman" panose="02020603050405020304" pitchFamily="18" charset="0"/>
                  </a:endParaRPr>
                </a:p>
                <a:p>
                  <a:pPr algn="ctr">
                    <a:lnSpc>
                      <a:spcPct val="107000"/>
                    </a:lnSpc>
                  </a:pPr>
                  <a:r>
                    <a:rPr lang="en-US" altLang="en-US" sz="2000">
                      <a:ea typeface="Calibri" panose="020F0502020204030204" pitchFamily="34" charset="0"/>
                      <a:cs typeface="Times New Roman" panose="02020603050405020304" pitchFamily="18" charset="0"/>
                    </a:rPr>
                    <a:t> </a:t>
                  </a:r>
                </a:p>
                <a:p>
                  <a:pPr algn="ctr">
                    <a:lnSpc>
                      <a:spcPct val="107000"/>
                    </a:lnSpc>
                  </a:pPr>
                  <a:r>
                    <a:rPr lang="en-US" altLang="en-US" sz="2000">
                      <a:ea typeface="Calibri" panose="020F0502020204030204" pitchFamily="34" charset="0"/>
                      <a:cs typeface="Times New Roman" panose="02020603050405020304" pitchFamily="18" charset="0"/>
                    </a:rPr>
                    <a:t>Personality, peer group pressure, etc.</a:t>
                  </a:r>
                </a:p>
              </p:txBody>
            </p:sp>
            <p:sp>
              <p:nvSpPr>
                <p:cNvPr id="76" name="Rectangle 75">
                  <a:extLst>
                    <a:ext uri="{FF2B5EF4-FFF2-40B4-BE49-F238E27FC236}">
                      <a16:creationId xmlns:a16="http://schemas.microsoft.com/office/drawing/2014/main" id="{C359C90C-0998-423F-888B-B17EB3FA6B48}"/>
                    </a:ext>
                  </a:extLst>
                </p:cNvPr>
                <p:cNvSpPr/>
                <p:nvPr/>
              </p:nvSpPr>
              <p:spPr>
                <a:xfrm>
                  <a:off x="-170" y="-5172"/>
                  <a:ext cx="2210225" cy="298631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72" name="Text Box 12">
                <a:extLst>
                  <a:ext uri="{FF2B5EF4-FFF2-40B4-BE49-F238E27FC236}">
                    <a16:creationId xmlns:a16="http://schemas.microsoft.com/office/drawing/2014/main" id="{973EB1B7-9FBD-414C-8849-1663B9ED7307}"/>
                  </a:ext>
                </a:extLst>
              </p:cNvPr>
              <p:cNvSpPr txBox="1">
                <a:spLocks noChangeArrowheads="1"/>
              </p:cNvSpPr>
              <p:nvPr/>
            </p:nvSpPr>
            <p:spPr bwMode="auto">
              <a:xfrm>
                <a:off x="3295650" y="209549"/>
                <a:ext cx="2095501" cy="552449"/>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a:ea typeface="Calibri" panose="020F0502020204030204" pitchFamily="34" charset="0"/>
                    <a:cs typeface="Times New Roman" panose="02020603050405020304" pitchFamily="18" charset="0"/>
                  </a:rPr>
                  <a:t>Perceived </a:t>
                </a:r>
                <a:r>
                  <a:rPr lang="en-US" altLang="en-US" sz="2000" b="1" u="sng">
                    <a:ea typeface="Calibri" panose="020F0502020204030204" pitchFamily="34" charset="0"/>
                    <a:cs typeface="Times New Roman" panose="02020603050405020304" pitchFamily="18" charset="0"/>
                  </a:rPr>
                  <a:t>Susceptibility</a:t>
                </a:r>
                <a:r>
                  <a:rPr lang="en-US" altLang="en-US" sz="2000">
                    <a:ea typeface="Calibri" panose="020F0502020204030204" pitchFamily="34" charset="0"/>
                    <a:cs typeface="Times New Roman" panose="02020603050405020304" pitchFamily="18" charset="0"/>
                  </a:rPr>
                  <a:t> of Patients to Unmet Social Needs</a:t>
                </a:r>
              </a:p>
            </p:txBody>
          </p:sp>
          <p:sp>
            <p:nvSpPr>
              <p:cNvPr id="3273" name="Text Box 13">
                <a:extLst>
                  <a:ext uri="{FF2B5EF4-FFF2-40B4-BE49-F238E27FC236}">
                    <a16:creationId xmlns:a16="http://schemas.microsoft.com/office/drawing/2014/main" id="{DF9DDBEE-C5AA-484E-A753-C5AE53D288EF}"/>
                  </a:ext>
                </a:extLst>
              </p:cNvPr>
              <p:cNvSpPr txBox="1">
                <a:spLocks noChangeArrowheads="1"/>
              </p:cNvSpPr>
              <p:nvPr/>
            </p:nvSpPr>
            <p:spPr bwMode="auto">
              <a:xfrm>
                <a:off x="3295650" y="876300"/>
                <a:ext cx="2095501" cy="552449"/>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a:ea typeface="Calibri" panose="020F0502020204030204" pitchFamily="34" charset="0"/>
                    <a:cs typeface="Times New Roman" panose="02020603050405020304" pitchFamily="18" charset="0"/>
                  </a:rPr>
                  <a:t>Perceived </a:t>
                </a:r>
                <a:r>
                  <a:rPr lang="en-US" altLang="en-US" sz="2000" b="1" u="sng">
                    <a:ea typeface="Calibri" panose="020F0502020204030204" pitchFamily="34" charset="0"/>
                    <a:cs typeface="Times New Roman" panose="02020603050405020304" pitchFamily="18" charset="0"/>
                  </a:rPr>
                  <a:t>Severity</a:t>
                </a:r>
                <a:r>
                  <a:rPr lang="en-US" altLang="en-US" sz="2000">
                    <a:ea typeface="Calibri" panose="020F0502020204030204" pitchFamily="34" charset="0"/>
                    <a:cs typeface="Times New Roman" panose="02020603050405020304" pitchFamily="18" charset="0"/>
                  </a:rPr>
                  <a:t> of Impact of Unmet Social Needs</a:t>
                </a:r>
              </a:p>
            </p:txBody>
          </p:sp>
          <p:sp>
            <p:nvSpPr>
              <p:cNvPr id="3274" name="Text Box 14">
                <a:extLst>
                  <a:ext uri="{FF2B5EF4-FFF2-40B4-BE49-F238E27FC236}">
                    <a16:creationId xmlns:a16="http://schemas.microsoft.com/office/drawing/2014/main" id="{2E71CD27-20F3-4FA6-9143-33CF9E6F5018}"/>
                  </a:ext>
                </a:extLst>
              </p:cNvPr>
              <p:cNvSpPr txBox="1">
                <a:spLocks noChangeArrowheads="1"/>
              </p:cNvSpPr>
              <p:nvPr/>
            </p:nvSpPr>
            <p:spPr bwMode="auto">
              <a:xfrm>
                <a:off x="3295650" y="1971675"/>
                <a:ext cx="2000250" cy="323850"/>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200" b="1">
                    <a:ea typeface="Calibri" panose="020F0502020204030204" pitchFamily="34" charset="0"/>
                    <a:cs typeface="Times New Roman" panose="02020603050405020304" pitchFamily="18" charset="0"/>
                  </a:rPr>
                  <a:t>Health Motivation</a:t>
                </a:r>
              </a:p>
            </p:txBody>
          </p:sp>
          <p:sp>
            <p:nvSpPr>
              <p:cNvPr id="3275" name="Text Box 15">
                <a:extLst>
                  <a:ext uri="{FF2B5EF4-FFF2-40B4-BE49-F238E27FC236}">
                    <a16:creationId xmlns:a16="http://schemas.microsoft.com/office/drawing/2014/main" id="{3CEFBEED-3C61-42C6-8B6D-A3F4E6211F2A}"/>
                  </a:ext>
                </a:extLst>
              </p:cNvPr>
              <p:cNvSpPr txBox="1">
                <a:spLocks noChangeArrowheads="1"/>
              </p:cNvSpPr>
              <p:nvPr/>
            </p:nvSpPr>
            <p:spPr bwMode="auto">
              <a:xfrm>
                <a:off x="3295650" y="2809874"/>
                <a:ext cx="2095501" cy="564007"/>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a:ea typeface="Calibri" panose="020F0502020204030204" pitchFamily="34" charset="0"/>
                    <a:cs typeface="Times New Roman" panose="02020603050405020304" pitchFamily="18" charset="0"/>
                  </a:rPr>
                  <a:t>Perceived </a:t>
                </a:r>
                <a:r>
                  <a:rPr lang="en-US" altLang="en-US" sz="2000" b="1" u="sng">
                    <a:ea typeface="Calibri" panose="020F0502020204030204" pitchFamily="34" charset="0"/>
                    <a:cs typeface="Times New Roman" panose="02020603050405020304" pitchFamily="18" charset="0"/>
                  </a:rPr>
                  <a:t>Benefits</a:t>
                </a:r>
                <a:r>
                  <a:rPr lang="en-US" altLang="en-US" sz="2000">
                    <a:ea typeface="Calibri" panose="020F0502020204030204" pitchFamily="34" charset="0"/>
                    <a:cs typeface="Times New Roman" panose="02020603050405020304" pitchFamily="18" charset="0"/>
                  </a:rPr>
                  <a:t> of Unmet Social Needs Handoff</a:t>
                </a:r>
              </a:p>
            </p:txBody>
          </p:sp>
          <p:sp>
            <p:nvSpPr>
              <p:cNvPr id="3276" name="Text Box 16">
                <a:extLst>
                  <a:ext uri="{FF2B5EF4-FFF2-40B4-BE49-F238E27FC236}">
                    <a16:creationId xmlns:a16="http://schemas.microsoft.com/office/drawing/2014/main" id="{478689B6-1FDE-4BB9-9517-4DD304630F35}"/>
                  </a:ext>
                </a:extLst>
              </p:cNvPr>
              <p:cNvSpPr txBox="1">
                <a:spLocks noChangeArrowheads="1"/>
              </p:cNvSpPr>
              <p:nvPr/>
            </p:nvSpPr>
            <p:spPr bwMode="auto">
              <a:xfrm>
                <a:off x="3295650" y="3505200"/>
                <a:ext cx="2095501" cy="533399"/>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a:ea typeface="Calibri" panose="020F0502020204030204" pitchFamily="34" charset="0"/>
                    <a:cs typeface="Times New Roman" panose="02020603050405020304" pitchFamily="18" charset="0"/>
                  </a:rPr>
                  <a:t>Perceived </a:t>
                </a:r>
                <a:r>
                  <a:rPr lang="en-US" altLang="en-US" sz="2000" b="1" u="sng">
                    <a:ea typeface="Calibri" panose="020F0502020204030204" pitchFamily="34" charset="0"/>
                    <a:cs typeface="Times New Roman" panose="02020603050405020304" pitchFamily="18" charset="0"/>
                  </a:rPr>
                  <a:t>Barriers</a:t>
                </a:r>
                <a:r>
                  <a:rPr lang="en-US" altLang="en-US" sz="2000">
                    <a:ea typeface="Calibri" panose="020F0502020204030204" pitchFamily="34" charset="0"/>
                    <a:cs typeface="Times New Roman" panose="02020603050405020304" pitchFamily="18" charset="0"/>
                  </a:rPr>
                  <a:t> to Unmet Social Needs Handoff</a:t>
                </a:r>
              </a:p>
            </p:txBody>
          </p:sp>
          <p:sp>
            <p:nvSpPr>
              <p:cNvPr id="3277" name="Text Box 17">
                <a:extLst>
                  <a:ext uri="{FF2B5EF4-FFF2-40B4-BE49-F238E27FC236}">
                    <a16:creationId xmlns:a16="http://schemas.microsoft.com/office/drawing/2014/main" id="{6E2C0234-CD9B-47F1-A1DC-9C864C718EFD}"/>
                  </a:ext>
                </a:extLst>
              </p:cNvPr>
              <p:cNvSpPr txBox="1">
                <a:spLocks noChangeArrowheads="1"/>
              </p:cNvSpPr>
              <p:nvPr/>
            </p:nvSpPr>
            <p:spPr bwMode="auto">
              <a:xfrm>
                <a:off x="6381750" y="1832610"/>
                <a:ext cx="1985742" cy="577215"/>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b="1" u="sng">
                    <a:ea typeface="Calibri" panose="020F0502020204030204" pitchFamily="34" charset="0"/>
                    <a:cs typeface="Times New Roman" panose="02020603050405020304" pitchFamily="18" charset="0"/>
                  </a:rPr>
                  <a:t>Action</a:t>
                </a:r>
                <a:r>
                  <a:rPr lang="en-US" altLang="en-US" sz="2000">
                    <a:ea typeface="Calibri" panose="020F0502020204030204" pitchFamily="34" charset="0"/>
                    <a:cs typeface="Times New Roman" panose="02020603050405020304" pitchFamily="18" charset="0"/>
                  </a:rPr>
                  <a:t> - Providing / Receiving Unmet Social Needs Handoff</a:t>
                </a:r>
              </a:p>
            </p:txBody>
          </p:sp>
          <p:sp>
            <p:nvSpPr>
              <p:cNvPr id="3278" name="Text Box 18">
                <a:extLst>
                  <a:ext uri="{FF2B5EF4-FFF2-40B4-BE49-F238E27FC236}">
                    <a16:creationId xmlns:a16="http://schemas.microsoft.com/office/drawing/2014/main" id="{9E68CB52-6C1D-41A7-BD74-BA5B1866E9B7}"/>
                  </a:ext>
                </a:extLst>
              </p:cNvPr>
              <p:cNvSpPr txBox="1">
                <a:spLocks noChangeArrowheads="1"/>
              </p:cNvSpPr>
              <p:nvPr/>
            </p:nvSpPr>
            <p:spPr bwMode="auto">
              <a:xfrm>
                <a:off x="6381750" y="3114675"/>
                <a:ext cx="2000250" cy="314325"/>
              </a:xfrm>
              <a:prstGeom prst="rect">
                <a:avLst/>
              </a:prstGeom>
              <a:solidFill>
                <a:schemeClr val="bg1"/>
              </a:solidFill>
              <a:ln w="6350">
                <a:solidFill>
                  <a:srgbClr val="000000"/>
                </a:solidFill>
                <a:miter lim="800000"/>
                <a:headEnd/>
                <a:tailEnd/>
              </a:ln>
            </p:spPr>
            <p:txBody>
              <a:bodyPr/>
              <a:lstStyle/>
              <a:p>
                <a:pPr algn="ctr">
                  <a:lnSpc>
                    <a:spcPct val="107000"/>
                  </a:lnSpc>
                </a:pPr>
                <a:r>
                  <a:rPr lang="en-US" altLang="en-US" sz="2000">
                    <a:ea typeface="Calibri" panose="020F0502020204030204" pitchFamily="34" charset="0"/>
                    <a:cs typeface="Times New Roman" panose="02020603050405020304" pitchFamily="18" charset="0"/>
                  </a:rPr>
                  <a:t>Cues to Action</a:t>
                </a:r>
              </a:p>
            </p:txBody>
          </p:sp>
          <p:sp>
            <p:nvSpPr>
              <p:cNvPr id="64" name="Rectangle 63">
                <a:extLst>
                  <a:ext uri="{FF2B5EF4-FFF2-40B4-BE49-F238E27FC236}">
                    <a16:creationId xmlns:a16="http://schemas.microsoft.com/office/drawing/2014/main" id="{D6A8E5D6-DD1E-419A-9E38-179DBBED976C}"/>
                  </a:ext>
                </a:extLst>
              </p:cNvPr>
              <p:cNvSpPr/>
              <p:nvPr/>
            </p:nvSpPr>
            <p:spPr>
              <a:xfrm>
                <a:off x="3124184" y="-390"/>
                <a:ext cx="2429059" cy="1590589"/>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5" name="Rectangle 64">
                <a:extLst>
                  <a:ext uri="{FF2B5EF4-FFF2-40B4-BE49-F238E27FC236}">
                    <a16:creationId xmlns:a16="http://schemas.microsoft.com/office/drawing/2014/main" id="{07569532-ABA5-429A-A0B6-8F1AE50696BC}"/>
                  </a:ext>
                </a:extLst>
              </p:cNvPr>
              <p:cNvSpPr/>
              <p:nvPr/>
            </p:nvSpPr>
            <p:spPr>
              <a:xfrm>
                <a:off x="3124184" y="2638160"/>
                <a:ext cx="2429059" cy="1590589"/>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66" name="Straight Arrow Connector 65">
                <a:extLst>
                  <a:ext uri="{FF2B5EF4-FFF2-40B4-BE49-F238E27FC236}">
                    <a16:creationId xmlns:a16="http://schemas.microsoft.com/office/drawing/2014/main" id="{8FFA0DE2-6F90-417B-B932-5A38CFB0F296}"/>
                  </a:ext>
                </a:extLst>
              </p:cNvPr>
              <p:cNvCxnSpPr/>
              <p:nvPr/>
            </p:nvCxnSpPr>
            <p:spPr>
              <a:xfrm>
                <a:off x="2210054" y="2161729"/>
                <a:ext cx="108521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83823F1-A8DA-45E2-92E1-E32103C52009}"/>
                  </a:ext>
                </a:extLst>
              </p:cNvPr>
              <p:cNvCxnSpPr/>
              <p:nvPr/>
            </p:nvCxnSpPr>
            <p:spPr>
              <a:xfrm flipV="1">
                <a:off x="2210054" y="876019"/>
                <a:ext cx="914130" cy="12857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4B1C4270-FCF9-4D46-AA0B-DC5059A69704}"/>
                  </a:ext>
                </a:extLst>
              </p:cNvPr>
              <p:cNvCxnSpPr/>
              <p:nvPr/>
            </p:nvCxnSpPr>
            <p:spPr>
              <a:xfrm>
                <a:off x="2210054" y="2161729"/>
                <a:ext cx="857432" cy="13435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03848DF2-4320-473F-B117-71BA28B294B8}"/>
                  </a:ext>
                </a:extLst>
              </p:cNvPr>
              <p:cNvCxnSpPr/>
              <p:nvPr/>
            </p:nvCxnSpPr>
            <p:spPr>
              <a:xfrm>
                <a:off x="5295615" y="2161729"/>
                <a:ext cx="108621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0DC1E3FD-1A6C-4E47-90E1-A6972CCD4771}"/>
                  </a:ext>
                </a:extLst>
              </p:cNvPr>
              <p:cNvCxnSpPr/>
              <p:nvPr/>
            </p:nvCxnSpPr>
            <p:spPr>
              <a:xfrm flipV="1">
                <a:off x="7391450" y="2409734"/>
                <a:ext cx="0" cy="7048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C36D3E0-F0C5-4968-8008-E3D663D4C9E2}"/>
                  </a:ext>
                </a:extLst>
              </p:cNvPr>
              <p:cNvCxnSpPr/>
              <p:nvPr/>
            </p:nvCxnSpPr>
            <p:spPr>
              <a:xfrm>
                <a:off x="5553243" y="761339"/>
                <a:ext cx="828585" cy="13528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818100F-D223-4A41-A8C6-B0E7BB9DD4D1}"/>
                  </a:ext>
                </a:extLst>
              </p:cNvPr>
              <p:cNvCxnSpPr/>
              <p:nvPr/>
            </p:nvCxnSpPr>
            <p:spPr>
              <a:xfrm flipV="1">
                <a:off x="5553243" y="2247505"/>
                <a:ext cx="828585" cy="11812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3093" name="Group 6">
            <a:extLst>
              <a:ext uri="{FF2B5EF4-FFF2-40B4-BE49-F238E27FC236}">
                <a16:creationId xmlns:a16="http://schemas.microsoft.com/office/drawing/2014/main" id="{87F4E390-1667-457B-A78F-759E67F4CE3D}"/>
              </a:ext>
            </a:extLst>
          </p:cNvPr>
          <p:cNvGrpSpPr>
            <a:grpSpLocks/>
          </p:cNvGrpSpPr>
          <p:nvPr/>
        </p:nvGrpSpPr>
        <p:grpSpPr bwMode="auto">
          <a:xfrm>
            <a:off x="15014575" y="13406438"/>
            <a:ext cx="20858163" cy="10514012"/>
            <a:chOff x="15378113" y="15598775"/>
            <a:chExt cx="20539075" cy="9935174"/>
          </a:xfrm>
        </p:grpSpPr>
        <p:sp>
          <p:nvSpPr>
            <p:cNvPr id="3264" name="TextBox 305">
              <a:extLst>
                <a:ext uri="{FF2B5EF4-FFF2-40B4-BE49-F238E27FC236}">
                  <a16:creationId xmlns:a16="http://schemas.microsoft.com/office/drawing/2014/main" id="{62A79C46-7416-41CB-96AA-2C31E44D1820}"/>
                </a:ext>
              </a:extLst>
            </p:cNvPr>
            <p:cNvSpPr txBox="1">
              <a:spLocks noChangeArrowheads="1"/>
            </p:cNvSpPr>
            <p:nvPr/>
          </p:nvSpPr>
          <p:spPr bwMode="auto">
            <a:xfrm>
              <a:off x="15631828" y="24778142"/>
              <a:ext cx="200517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500">
                  <a:solidFill>
                    <a:schemeClr val="tx1"/>
                  </a:solidFill>
                  <a:latin typeface="Calibri" panose="020F0502020204030204" pitchFamily="34" charset="0"/>
                  <a:ea typeface="MS PGothic" panose="020B0600070205080204" pitchFamily="34" charset="-128"/>
                </a:defRPr>
              </a:lvl1pPr>
              <a:lvl2pPr marL="742950" indent="-285750">
                <a:defRPr sz="9500">
                  <a:solidFill>
                    <a:schemeClr val="tx1"/>
                  </a:solidFill>
                  <a:latin typeface="Calibri" panose="020F0502020204030204" pitchFamily="34" charset="0"/>
                  <a:ea typeface="MS PGothic" panose="020B0600070205080204" pitchFamily="34" charset="-128"/>
                </a:defRPr>
              </a:lvl2pPr>
              <a:lvl3pPr marL="1143000" indent="-228600">
                <a:defRPr sz="9500">
                  <a:solidFill>
                    <a:schemeClr val="tx1"/>
                  </a:solidFill>
                  <a:latin typeface="Calibri" panose="020F0502020204030204" pitchFamily="34" charset="0"/>
                  <a:ea typeface="MS PGothic" panose="020B0600070205080204" pitchFamily="34" charset="-128"/>
                </a:defRPr>
              </a:lvl3pPr>
              <a:lvl4pPr marL="1600200" indent="-228600">
                <a:defRPr sz="9500">
                  <a:solidFill>
                    <a:schemeClr val="tx1"/>
                  </a:solidFill>
                  <a:latin typeface="Calibri" panose="020F0502020204030204" pitchFamily="34" charset="0"/>
                  <a:ea typeface="MS PGothic" panose="020B0600070205080204" pitchFamily="34" charset="-128"/>
                </a:defRPr>
              </a:lvl4pPr>
              <a:lvl5pPr marL="2057400" indent="-228600">
                <a:defRPr sz="9500">
                  <a:solidFill>
                    <a:schemeClr val="tx1"/>
                  </a:solidFill>
                  <a:latin typeface="Calibri" panose="020F0502020204030204" pitchFamily="34" charset="0"/>
                  <a:ea typeface="MS PGothic" panose="020B0600070205080204" pitchFamily="34" charset="-128"/>
                </a:defRPr>
              </a:lvl5pPr>
              <a:lvl6pPr marL="25146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6pPr>
              <a:lvl7pPr marL="29718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7pPr>
              <a:lvl8pPr marL="34290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8pPr>
              <a:lvl9pPr marL="3886200" indent="-228600" defTabSz="2403475" eaLnBrk="0" fontAlgn="base" hangingPunct="0">
                <a:spcBef>
                  <a:spcPct val="0"/>
                </a:spcBef>
                <a:spcAft>
                  <a:spcPct val="0"/>
                </a:spcAft>
                <a:defRPr sz="95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4000" b="1"/>
                <a:t>Figure 2. Doc 2 Doc Survey Domains</a:t>
              </a:r>
              <a:endParaRPr lang="en-US" altLang="en-US" sz="3200"/>
            </a:p>
          </p:txBody>
        </p:sp>
        <p:sp>
          <p:nvSpPr>
            <p:cNvPr id="340" name="Rectangle 339">
              <a:extLst>
                <a:ext uri="{FF2B5EF4-FFF2-40B4-BE49-F238E27FC236}">
                  <a16:creationId xmlns:a16="http://schemas.microsoft.com/office/drawing/2014/main" id="{7F79D5B6-529F-4FDC-80A1-699FB4233669}"/>
                </a:ext>
              </a:extLst>
            </p:cNvPr>
            <p:cNvSpPr/>
            <p:nvPr/>
          </p:nvSpPr>
          <p:spPr>
            <a:xfrm>
              <a:off x="15378113" y="15598775"/>
              <a:ext cx="20539075" cy="9935174"/>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403546" eaLnBrk="1" fontAlgn="auto" hangingPunct="1">
                <a:spcBef>
                  <a:spcPts val="0"/>
                </a:spcBef>
                <a:spcAft>
                  <a:spcPts val="0"/>
                </a:spcAft>
                <a:defRPr/>
              </a:pPr>
              <a:endParaRPr lang="en-US"/>
            </a:p>
          </p:txBody>
        </p:sp>
        <p:graphicFrame>
          <p:nvGraphicFramePr>
            <p:cNvPr id="77" name="Diagram 76">
              <a:extLst>
                <a:ext uri="{FF2B5EF4-FFF2-40B4-BE49-F238E27FC236}">
                  <a16:creationId xmlns:a16="http://schemas.microsoft.com/office/drawing/2014/main" id="{80DF563D-F5E3-411E-9A22-F000C12F7BFE}"/>
                </a:ext>
              </a:extLst>
            </p:cNvPr>
            <p:cNvGraphicFramePr/>
            <p:nvPr/>
          </p:nvGraphicFramePr>
          <p:xfrm>
            <a:off x="15730337" y="15845953"/>
            <a:ext cx="19854694" cy="88842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graphicFrame>
        <p:nvGraphicFramePr>
          <p:cNvPr id="10" name="Table 9">
            <a:extLst>
              <a:ext uri="{FF2B5EF4-FFF2-40B4-BE49-F238E27FC236}">
                <a16:creationId xmlns:a16="http://schemas.microsoft.com/office/drawing/2014/main" id="{1DCE555B-3E9E-42F7-9D48-55D9951EBCD0}"/>
              </a:ext>
            </a:extLst>
          </p:cNvPr>
          <p:cNvGraphicFramePr>
            <a:graphicFrameLocks noGrp="1"/>
          </p:cNvGraphicFramePr>
          <p:nvPr/>
        </p:nvGraphicFramePr>
        <p:xfrm>
          <a:off x="36237863" y="5586413"/>
          <a:ext cx="14163675" cy="12096750"/>
        </p:xfrm>
        <a:graphic>
          <a:graphicData uri="http://schemas.openxmlformats.org/drawingml/2006/table">
            <a:tbl>
              <a:tblPr firstRow="1" firstCol="1" bandRow="1"/>
              <a:tblGrid>
                <a:gridCol w="9399529">
                  <a:extLst>
                    <a:ext uri="{9D8B030D-6E8A-4147-A177-3AD203B41FA5}">
                      <a16:colId xmlns:a16="http://schemas.microsoft.com/office/drawing/2014/main" val="1787808175"/>
                    </a:ext>
                  </a:extLst>
                </a:gridCol>
                <a:gridCol w="1908688">
                  <a:extLst>
                    <a:ext uri="{9D8B030D-6E8A-4147-A177-3AD203B41FA5}">
                      <a16:colId xmlns:a16="http://schemas.microsoft.com/office/drawing/2014/main" val="2554264526"/>
                    </a:ext>
                  </a:extLst>
                </a:gridCol>
                <a:gridCol w="1908688">
                  <a:extLst>
                    <a:ext uri="{9D8B030D-6E8A-4147-A177-3AD203B41FA5}">
                      <a16:colId xmlns:a16="http://schemas.microsoft.com/office/drawing/2014/main" val="436939677"/>
                    </a:ext>
                  </a:extLst>
                </a:gridCol>
                <a:gridCol w="946770">
                  <a:extLst>
                    <a:ext uri="{9D8B030D-6E8A-4147-A177-3AD203B41FA5}">
                      <a16:colId xmlns:a16="http://schemas.microsoft.com/office/drawing/2014/main" val="3131376236"/>
                    </a:ext>
                  </a:extLst>
                </a:gridCol>
              </a:tblGrid>
              <a:tr h="436399">
                <a:tc gridSpan="4">
                  <a:txBody>
                    <a:bodyPr/>
                    <a:lstStyle/>
                    <a:p>
                      <a:pPr marL="0" marR="0">
                        <a:lnSpc>
                          <a:spcPct val="107000"/>
                        </a:lnSpc>
                        <a:spcBef>
                          <a:spcPts val="0"/>
                        </a:spcBef>
                        <a:spcAft>
                          <a:spcPts val="0"/>
                        </a:spcAft>
                      </a:pPr>
                      <a:r>
                        <a:rPr lang="en-US" sz="2600" b="1" dirty="0">
                          <a:effectLst/>
                          <a:latin typeface="+mn-lt"/>
                          <a:ea typeface="Calibri" panose="020F0502020204030204" pitchFamily="34" charset="0"/>
                          <a:cs typeface="Times New Roman" panose="02020603050405020304" pitchFamily="18" charset="0"/>
                        </a:rPr>
                        <a:t>Table 1. Motivating Factors and Discharge Handoff Practices/Preferences</a:t>
                      </a:r>
                      <a:endParaRPr lang="en-US" sz="26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46593633"/>
                  </a:ext>
                </a:extLst>
              </a:tr>
              <a:tr h="436399">
                <a:tc>
                  <a:txBody>
                    <a:bodyPr/>
                    <a:lstStyle/>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Inpatient</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Outpatient</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i="1" dirty="0">
                          <a:effectLst/>
                          <a:latin typeface="+mn-lt"/>
                          <a:ea typeface="Calibri" panose="020F0502020204030204" pitchFamily="34" charset="0"/>
                          <a:cs typeface="Times New Roman" panose="02020603050405020304" pitchFamily="18" charset="0"/>
                        </a:rPr>
                        <a:t>P</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666190"/>
                  </a:ext>
                </a:extLst>
              </a:tr>
              <a:tr h="436399">
                <a:tc>
                  <a:txBody>
                    <a:bodyPr/>
                    <a:lstStyle/>
                    <a:p>
                      <a:pPr marL="0" marR="0">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Mean years since residency (SD)</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13.4 (11.0)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20.4 (2.2)</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588870"/>
                  </a:ext>
                </a:extLst>
              </a:tr>
              <a:tr h="436399">
                <a:tc gridSpan="4">
                  <a:txBody>
                    <a:bodyPr/>
                    <a:lstStyle/>
                    <a:p>
                      <a:pPr marL="0" marR="0">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Self-reported prevalence of patients with various SDOH, N (%)</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5080440"/>
                  </a:ext>
                </a:extLst>
              </a:tr>
              <a:tr h="436399">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&gt;20% Medically Complex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12 (75)</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 (38)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.07</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695523"/>
                  </a:ext>
                </a:extLst>
              </a:tr>
              <a:tr h="436399">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&gt;20% Publicly Insured</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16 (100)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10 (63)</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.02</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485738"/>
                  </a:ext>
                </a:extLst>
              </a:tr>
              <a:tr h="436399">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&gt;20% Limited English Proficiency</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5 (31)</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 (38)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&gt;.99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187120"/>
                  </a:ext>
                </a:extLst>
              </a:tr>
              <a:tr h="436399">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&gt;20% of Patients in Practice with ≥1 Unmet Social Need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11 (69)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5 (31)</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972249"/>
                  </a:ext>
                </a:extLst>
              </a:tr>
              <a:tr h="436399">
                <a:tc>
                  <a:txBody>
                    <a:bodyPr/>
                    <a:lstStyle/>
                    <a:p>
                      <a:pPr marL="0" marR="0">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Poverty as the greatest impact on health and well-being, N (%)</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9 (56)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 (38)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.48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360605"/>
                  </a:ext>
                </a:extLst>
              </a:tr>
              <a:tr h="1288792">
                <a:tc>
                  <a:txBody>
                    <a:bodyPr/>
                    <a:lstStyle/>
                    <a:p>
                      <a:pPr marL="0" marR="0">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Ever provided/received a discharge handoff that included information regarding a patient or family’s unmet social needs, N (%)</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13 (81)</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4 (25)</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&lt;.01</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6711510"/>
                  </a:ext>
                </a:extLst>
              </a:tr>
              <a:tr h="436399">
                <a:tc>
                  <a:txBody>
                    <a:bodyPr/>
                    <a:lstStyle/>
                    <a:p>
                      <a:pPr marL="0" marR="0">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Preferred method for receiving USN handoff, N (%)</a:t>
                      </a:r>
                      <a:r>
                        <a:rPr lang="en-US" sz="2400" b="1" baseline="30000" dirty="0">
                          <a:effectLst/>
                          <a:latin typeface="+mn-lt"/>
                          <a:ea typeface="Calibri" panose="020F0502020204030204" pitchFamily="34" charset="0"/>
                          <a:cs typeface="Times New Roman" panose="02020603050405020304" pitchFamily="18" charset="0"/>
                        </a:rPr>
                        <a:t>1</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430608"/>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Direct phone call</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11 (69)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 (38)</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35491"/>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Voicemail</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3 (19)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2 (13)</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&gt;.99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5537671"/>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Message left with staff member</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3 (19)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137979"/>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Faxed discharge summary</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12 (75)</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11 (69)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&gt;.99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517813"/>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EMR message</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11 (69)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9 (56)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.72</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611749"/>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Other</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 (0)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&gt;.99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599509"/>
                  </a:ext>
                </a:extLst>
              </a:tr>
              <a:tr h="429598">
                <a:tc>
                  <a:txBody>
                    <a:bodyPr/>
                    <a:lstStyle/>
                    <a:p>
                      <a:pPr marL="0" marR="0">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Most realistic method for receiving USN handoff, N (%)</a:t>
                      </a:r>
                      <a:r>
                        <a:rPr lang="en-US" sz="2400" b="1" baseline="30000" dirty="0">
                          <a:effectLst/>
                          <a:latin typeface="+mn-lt"/>
                          <a:ea typeface="Calibri" panose="020F0502020204030204" pitchFamily="34" charset="0"/>
                          <a:cs typeface="Times New Roman" panose="02020603050405020304" pitchFamily="18" charset="0"/>
                        </a:rPr>
                        <a:t>2</a:t>
                      </a:r>
                      <a:endParaRPr lang="en-US" sz="2400" dirty="0">
                        <a:effectLst/>
                        <a:latin typeface="+mn-lt"/>
                        <a:ea typeface="Calibri" panose="020F0502020204030204" pitchFamily="34" charset="0"/>
                        <a:cs typeface="Times New Roman" panose="02020603050405020304" pitchFamily="18" charset="0"/>
                      </a:endParaRP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416566"/>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Direct phone call</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 (0)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.89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568553"/>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Voicemail</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0 (0)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54518"/>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Message left with staff member</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2 (13)</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20424"/>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Faxed discharge summary</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10 (63)</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8 (50)</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06999"/>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EMR message</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4 (25)</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3 (19)</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7081813"/>
                  </a:ext>
                </a:extLst>
              </a:tr>
              <a:tr h="429598">
                <a:tc>
                  <a:txBody>
                    <a:bodyPr/>
                    <a:lstStyle/>
                    <a:p>
                      <a:pPr marL="0" marR="0" indent="268605">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Other</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 </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00597"/>
                  </a:ext>
                </a:extLst>
              </a:tr>
              <a:tr h="859194">
                <a:tc gridSpan="4">
                  <a:txBody>
                    <a:bodyPr/>
                    <a:lstStyle/>
                    <a:p>
                      <a:pPr marL="0" marR="0" indent="-17145">
                        <a:spcBef>
                          <a:spcPts val="0"/>
                        </a:spcBef>
                        <a:spcAft>
                          <a:spcPts val="0"/>
                        </a:spcAft>
                      </a:pPr>
                      <a:r>
                        <a:rPr lang="en-US" sz="2400" baseline="30000" dirty="0">
                          <a:effectLst/>
                          <a:latin typeface="+mn-lt"/>
                          <a:ea typeface="Calibri" panose="020F0502020204030204" pitchFamily="34" charset="0"/>
                          <a:cs typeface="Times New Roman" panose="02020603050405020304" pitchFamily="18" charset="0"/>
                        </a:rPr>
                        <a:t>1 </a:t>
                      </a:r>
                      <a:r>
                        <a:rPr lang="en-US" sz="2400" dirty="0">
                          <a:effectLst/>
                          <a:latin typeface="+mn-lt"/>
                          <a:ea typeface="Calibri" panose="020F0502020204030204" pitchFamily="34" charset="0"/>
                          <a:cs typeface="Times New Roman" panose="02020603050405020304" pitchFamily="18" charset="0"/>
                        </a:rPr>
                        <a:t>Respondents could choose more than one answer</a:t>
                      </a:r>
                    </a:p>
                    <a:p>
                      <a:pPr marL="0" marR="0">
                        <a:spcBef>
                          <a:spcPts val="0"/>
                        </a:spcBef>
                        <a:spcAft>
                          <a:spcPts val="0"/>
                        </a:spcAft>
                      </a:pPr>
                      <a:r>
                        <a:rPr lang="en-US" sz="2400" baseline="30000" dirty="0">
                          <a:effectLst/>
                          <a:latin typeface="+mn-lt"/>
                          <a:ea typeface="Calibri" panose="020F0502020204030204" pitchFamily="34" charset="0"/>
                          <a:cs typeface="Times New Roman" panose="02020603050405020304" pitchFamily="18" charset="0"/>
                        </a:rPr>
                        <a:t>2 </a:t>
                      </a:r>
                      <a:r>
                        <a:rPr lang="en-US" sz="2400" dirty="0">
                          <a:effectLst/>
                          <a:latin typeface="+mn-lt"/>
                          <a:ea typeface="Calibri" panose="020F0502020204030204" pitchFamily="34" charset="0"/>
                          <a:cs typeface="Times New Roman" panose="02020603050405020304" pitchFamily="18" charset="0"/>
                        </a:rPr>
                        <a:t>Respondents could only choose one answer</a:t>
                      </a:r>
                    </a:p>
                  </a:txBody>
                  <a:tcPr marL="68587" marR="68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2163494"/>
                  </a:ext>
                </a:extLst>
              </a:tr>
            </a:tbl>
          </a:graphicData>
        </a:graphic>
      </p:graphicFrame>
      <p:graphicFrame>
        <p:nvGraphicFramePr>
          <p:cNvPr id="11" name="Table 10">
            <a:extLst>
              <a:ext uri="{FF2B5EF4-FFF2-40B4-BE49-F238E27FC236}">
                <a16:creationId xmlns:a16="http://schemas.microsoft.com/office/drawing/2014/main" id="{42D9A1C9-F9DC-47CE-B314-56CF84CB8ED1}"/>
              </a:ext>
            </a:extLst>
          </p:cNvPr>
          <p:cNvGraphicFramePr>
            <a:graphicFrameLocks noGrp="1"/>
          </p:cNvGraphicFramePr>
          <p:nvPr/>
        </p:nvGraphicFramePr>
        <p:xfrm>
          <a:off x="36252150" y="18378488"/>
          <a:ext cx="14135100" cy="8888413"/>
        </p:xfrm>
        <a:graphic>
          <a:graphicData uri="http://schemas.openxmlformats.org/drawingml/2006/table">
            <a:tbl>
              <a:tblPr firstRow="1" firstCol="1" bandRow="1"/>
              <a:tblGrid>
                <a:gridCol w="4902998">
                  <a:extLst>
                    <a:ext uri="{9D8B030D-6E8A-4147-A177-3AD203B41FA5}">
                      <a16:colId xmlns:a16="http://schemas.microsoft.com/office/drawing/2014/main" val="2418593266"/>
                    </a:ext>
                  </a:extLst>
                </a:gridCol>
                <a:gridCol w="3368739">
                  <a:extLst>
                    <a:ext uri="{9D8B030D-6E8A-4147-A177-3AD203B41FA5}">
                      <a16:colId xmlns:a16="http://schemas.microsoft.com/office/drawing/2014/main" val="1059572010"/>
                    </a:ext>
                  </a:extLst>
                </a:gridCol>
                <a:gridCol w="3902827">
                  <a:extLst>
                    <a:ext uri="{9D8B030D-6E8A-4147-A177-3AD203B41FA5}">
                      <a16:colId xmlns:a16="http://schemas.microsoft.com/office/drawing/2014/main" val="1682719730"/>
                    </a:ext>
                  </a:extLst>
                </a:gridCol>
                <a:gridCol w="1960536">
                  <a:extLst>
                    <a:ext uri="{9D8B030D-6E8A-4147-A177-3AD203B41FA5}">
                      <a16:colId xmlns:a16="http://schemas.microsoft.com/office/drawing/2014/main" val="58185699"/>
                    </a:ext>
                  </a:extLst>
                </a:gridCol>
              </a:tblGrid>
              <a:tr h="1283783">
                <a:tc gridSpan="4">
                  <a:txBody>
                    <a:bodyPr/>
                    <a:lstStyle/>
                    <a:p>
                      <a:pPr marL="0" marR="0">
                        <a:spcBef>
                          <a:spcPts val="0"/>
                        </a:spcBef>
                        <a:spcAft>
                          <a:spcPts val="0"/>
                        </a:spcAft>
                      </a:pPr>
                      <a:r>
                        <a:rPr lang="en-US" sz="2600" b="1" dirty="0">
                          <a:effectLst/>
                          <a:latin typeface="+mn-lt"/>
                          <a:ea typeface="Calibri" panose="020F0502020204030204" pitchFamily="34" charset="0"/>
                          <a:cs typeface="Times New Roman" panose="02020603050405020304" pitchFamily="18" charset="0"/>
                        </a:rPr>
                        <a:t>Table 2. Top rank order frequency (%) of Unmet Social Needs Clinical Scenarios.</a:t>
                      </a:r>
                      <a:endParaRPr lang="en-US" sz="2600"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2600" b="1" dirty="0">
                          <a:effectLst/>
                          <a:latin typeface="+mn-lt"/>
                          <a:ea typeface="Calibri" panose="020F0502020204030204" pitchFamily="34" charset="0"/>
                          <a:cs typeface="Times New Roman" panose="02020603050405020304" pitchFamily="18" charset="0"/>
                        </a:rPr>
                        <a:t>(Providers instructed to rank scenarios in order of importance with “1” reflecting highest priority social need and “6” lowest priority social need) </a:t>
                      </a:r>
                      <a:endParaRPr lang="en-US" sz="2600" dirty="0">
                        <a:effectLst/>
                        <a:latin typeface="+mn-lt"/>
                        <a:ea typeface="Calibri" panose="020F0502020204030204" pitchFamily="34" charset="0"/>
                        <a:cs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1350540"/>
                  </a:ext>
                </a:extLst>
              </a:tr>
              <a:tr h="427928">
                <a:tc>
                  <a:txBody>
                    <a:bodyPr/>
                    <a:lstStyle/>
                    <a:p>
                      <a:pPr marL="0" marR="0">
                        <a:spcBef>
                          <a:spcPts val="0"/>
                        </a:spcBef>
                        <a:spcAft>
                          <a:spcPts val="0"/>
                        </a:spcAft>
                      </a:pPr>
                      <a:r>
                        <a:rPr lang="en-US" sz="2400" b="1">
                          <a:effectLst/>
                          <a:latin typeface="+mn-lt"/>
                          <a:ea typeface="Calibri" panose="020F0502020204030204" pitchFamily="34" charset="0"/>
                          <a:cs typeface="Times New Roman" panose="02020603050405020304" pitchFamily="18" charset="0"/>
                        </a:rPr>
                        <a:t> </a:t>
                      </a:r>
                      <a:endParaRPr lang="en-US" sz="2400">
                        <a:effectLst/>
                        <a:latin typeface="+mn-lt"/>
                        <a:ea typeface="Calibri" panose="020F0502020204030204" pitchFamily="34" charset="0"/>
                        <a:cs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mn-lt"/>
                          <a:ea typeface="Calibri" panose="020F0502020204030204" pitchFamily="34" charset="0"/>
                          <a:cs typeface="Times New Roman" panose="02020603050405020304" pitchFamily="18" charset="0"/>
                        </a:rPr>
                        <a:t>Inpatient </a:t>
                      </a:r>
                      <a:endParaRPr lang="en-US" sz="2400" dirty="0">
                        <a:effectLst/>
                        <a:latin typeface="+mn-lt"/>
                        <a:ea typeface="Calibri" panose="020F0502020204030204" pitchFamily="34" charset="0"/>
                        <a:cs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effectLst/>
                          <a:latin typeface="+mn-lt"/>
                          <a:ea typeface="Calibri" panose="020F0502020204030204" pitchFamily="34" charset="0"/>
                          <a:cs typeface="Times New Roman" panose="02020603050405020304" pitchFamily="18" charset="0"/>
                        </a:rPr>
                        <a:t>Outpatient</a:t>
                      </a:r>
                      <a:endParaRPr lang="en-US" sz="2400">
                        <a:effectLst/>
                        <a:latin typeface="+mn-lt"/>
                        <a:ea typeface="Calibri" panose="020F0502020204030204" pitchFamily="34" charset="0"/>
                        <a:cs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i="1">
                          <a:effectLst/>
                          <a:latin typeface="+mn-lt"/>
                          <a:ea typeface="Calibri" panose="020F0502020204030204" pitchFamily="34" charset="0"/>
                          <a:cs typeface="Times New Roman" panose="02020603050405020304" pitchFamily="18" charset="0"/>
                        </a:rPr>
                        <a:t>P</a:t>
                      </a:r>
                      <a:endParaRPr lang="en-US" sz="2400">
                        <a:effectLst/>
                        <a:latin typeface="+mn-lt"/>
                        <a:ea typeface="Calibri" panose="020F0502020204030204" pitchFamily="34" charset="0"/>
                        <a:cs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440312"/>
                  </a:ext>
                </a:extLst>
              </a:tr>
              <a:tr h="1524492">
                <a:tc>
                  <a:txBody>
                    <a:bodyPr/>
                    <a:lstStyle/>
                    <a:p>
                      <a:pPr marL="0" marR="0">
                        <a:spcBef>
                          <a:spcPts val="0"/>
                        </a:spcBef>
                        <a:spcAft>
                          <a:spcPts val="0"/>
                        </a:spcAft>
                      </a:pPr>
                      <a:r>
                        <a:rPr lang="en-US" sz="2400">
                          <a:effectLst/>
                          <a:latin typeface="+mn-lt"/>
                          <a:ea typeface="Calibri" panose="020F0502020204030204" pitchFamily="34" charset="0"/>
                          <a:cs typeface="Times New Roman" panose="02020603050405020304" pitchFamily="18" charset="0"/>
                        </a:rPr>
                        <a:t>Scenario A – asthma, housing conditions</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4 (25)</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1 (6)</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.33</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719186"/>
                  </a:ext>
                </a:extLst>
              </a:tr>
              <a:tr h="1135791">
                <a:tc>
                  <a:txBody>
                    <a:bodyPr/>
                    <a:lstStyle/>
                    <a:p>
                      <a:pPr marL="0" marR="0">
                        <a:spcBef>
                          <a:spcPts val="0"/>
                        </a:spcBef>
                        <a:spcAft>
                          <a:spcPts val="0"/>
                        </a:spcAft>
                      </a:pPr>
                      <a:r>
                        <a:rPr lang="en-US" sz="2400">
                          <a:effectLst/>
                          <a:latin typeface="+mn-lt"/>
                          <a:ea typeface="Calibri" panose="020F0502020204030204" pitchFamily="34" charset="0"/>
                          <a:cs typeface="Times New Roman" panose="02020603050405020304" pitchFamily="18" charset="0"/>
                        </a:rPr>
                        <a:t>Scenario B – seizures, lack of transportation</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5 (31)</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4 (25)</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&gt;.99</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578107"/>
                  </a:ext>
                </a:extLst>
              </a:tr>
              <a:tr h="1135791">
                <a:tc>
                  <a:txBody>
                    <a:bodyPr/>
                    <a:lstStyle/>
                    <a:p>
                      <a:pPr marL="0" marR="0">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Scenario C – cellulitis, living in shelter</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3 (19)</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7 (44)</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.25</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567003"/>
                  </a:ext>
                </a:extLst>
              </a:tr>
              <a:tr h="1109046">
                <a:tc>
                  <a:txBody>
                    <a:bodyPr/>
                    <a:lstStyle/>
                    <a:p>
                      <a:pPr marL="0" marR="0">
                        <a:spcBef>
                          <a:spcPts val="0"/>
                        </a:spcBef>
                        <a:spcAft>
                          <a:spcPts val="0"/>
                        </a:spcAft>
                      </a:pPr>
                      <a:r>
                        <a:rPr lang="en-US" sz="2400">
                          <a:effectLst/>
                          <a:latin typeface="+mn-lt"/>
                          <a:ea typeface="Calibri" panose="020F0502020204030204" pitchFamily="34" charset="0"/>
                          <a:cs typeface="Times New Roman" panose="02020603050405020304" pitchFamily="18" charset="0"/>
                        </a:rPr>
                        <a:t>Scenario D – DKA, immigration</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1 (6)</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3 (19)</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.60</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1605167"/>
                  </a:ext>
                </a:extLst>
              </a:tr>
              <a:tr h="1135791">
                <a:tc>
                  <a:txBody>
                    <a:bodyPr/>
                    <a:lstStyle/>
                    <a:p>
                      <a:pPr marL="0" marR="0">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Scenario E – gastroenteritis, food insecurity</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3 (19)</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 (6)</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.60</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8431219"/>
                  </a:ext>
                </a:extLst>
              </a:tr>
              <a:tr h="1135791">
                <a:tc>
                  <a:txBody>
                    <a:bodyPr/>
                    <a:lstStyle/>
                    <a:p>
                      <a:pPr marL="0" marR="0">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Scenario F – bronchiolitis, utilities</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0 (0)</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mn-lt"/>
                          <a:ea typeface="Calibri" panose="020F0502020204030204" pitchFamily="34" charset="0"/>
                          <a:cs typeface="Times New Roman" panose="02020603050405020304" pitchFamily="18" charset="0"/>
                        </a:rPr>
                        <a:t>0 (0)</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&gt;.99</a:t>
                      </a: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6707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310</TotalTime>
  <Words>1326</Words>
  <Application>Microsoft Office PowerPoint</Application>
  <PresentationFormat>Custom</PresentationFormat>
  <Paragraphs>201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Tracy</dc:creator>
  <cp:lastModifiedBy>Madeline Mier</cp:lastModifiedBy>
  <cp:revision>36</cp:revision>
  <dcterms:created xsi:type="dcterms:W3CDTF">2016-04-11T14:31:47Z</dcterms:created>
  <dcterms:modified xsi:type="dcterms:W3CDTF">2021-10-25T20:10:02Z</dcterms:modified>
</cp:coreProperties>
</file>