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shifts</a:t>
            </a:r>
            <a:r>
              <a:rPr lang="en-US" baseline="0"/>
              <a:t> with documentation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Summary!$E$5</c:f>
              <c:strCache>
                <c:ptCount val="1"/>
                <c:pt idx="0">
                  <c:v>Feeding Times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Summary!$D$6:$D$20</c:f>
              <c:numCache>
                <c:formatCode>mmm\-yy</c:formatCode>
                <c:ptCount val="15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</c:numCache>
            </c:numRef>
          </c:cat>
          <c:val>
            <c:numRef>
              <c:f>Summary!$E$6:$E$20</c:f>
              <c:numCache>
                <c:formatCode>0.000</c:formatCode>
                <c:ptCount val="15"/>
                <c:pt idx="0">
                  <c:v>0.74782608695652175</c:v>
                </c:pt>
                <c:pt idx="1">
                  <c:v>0.85593220338983056</c:v>
                </c:pt>
                <c:pt idx="2">
                  <c:v>0.70992366412213737</c:v>
                </c:pt>
                <c:pt idx="3">
                  <c:v>0.83653846153846156</c:v>
                </c:pt>
                <c:pt idx="4">
                  <c:v>0.80341880341880345</c:v>
                </c:pt>
                <c:pt idx="5">
                  <c:v>0.82758620689655171</c:v>
                </c:pt>
                <c:pt idx="6">
                  <c:v>0.66086956521739126</c:v>
                </c:pt>
                <c:pt idx="7">
                  <c:v>0.83177570093457942</c:v>
                </c:pt>
                <c:pt idx="8">
                  <c:v>0.86274509803921573</c:v>
                </c:pt>
                <c:pt idx="9">
                  <c:v>0.839622641509434</c:v>
                </c:pt>
                <c:pt idx="10">
                  <c:v>0.84693877551020413</c:v>
                </c:pt>
                <c:pt idx="11">
                  <c:v>0.85123966942148765</c:v>
                </c:pt>
                <c:pt idx="12">
                  <c:v>0.91869918699186992</c:v>
                </c:pt>
                <c:pt idx="13">
                  <c:v>0.83739837398373984</c:v>
                </c:pt>
                <c:pt idx="14">
                  <c:v>0.93913043478260871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70-4B6C-AFE1-A2A8AABDFE13}"/>
            </c:ext>
          </c:extLst>
        </c:ser>
        <c:ser>
          <c:idx val="1"/>
          <c:order val="1"/>
          <c:tx>
            <c:strRef>
              <c:f>Summary!$F$5</c:f>
              <c:strCache>
                <c:ptCount val="1"/>
                <c:pt idx="0">
                  <c:v>Latch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Summary!$D$6:$D$20</c:f>
              <c:numCache>
                <c:formatCode>mmm\-yy</c:formatCode>
                <c:ptCount val="15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</c:numCache>
            </c:numRef>
          </c:cat>
          <c:val>
            <c:numRef>
              <c:f>Summary!$F$6:$F$20</c:f>
              <c:numCache>
                <c:formatCode>0.000</c:formatCode>
                <c:ptCount val="15"/>
                <c:pt idx="0">
                  <c:v>8.4210526315789472E-2</c:v>
                </c:pt>
                <c:pt idx="1">
                  <c:v>0.21052631578947367</c:v>
                </c:pt>
                <c:pt idx="2">
                  <c:v>0.23275862068965517</c:v>
                </c:pt>
                <c:pt idx="3">
                  <c:v>0.73529411764705888</c:v>
                </c:pt>
                <c:pt idx="4">
                  <c:v>0.63461538461538458</c:v>
                </c:pt>
                <c:pt idx="5">
                  <c:v>0.55752212389380529</c:v>
                </c:pt>
                <c:pt idx="6">
                  <c:v>0.40952380952380951</c:v>
                </c:pt>
                <c:pt idx="7">
                  <c:v>0.72549019607843135</c:v>
                </c:pt>
                <c:pt idx="8">
                  <c:v>0.70707070707070707</c:v>
                </c:pt>
                <c:pt idx="9">
                  <c:v>0.62650602409638556</c:v>
                </c:pt>
                <c:pt idx="10">
                  <c:v>0.94897959183673475</c:v>
                </c:pt>
                <c:pt idx="11">
                  <c:v>0.94174757281553401</c:v>
                </c:pt>
                <c:pt idx="12">
                  <c:v>0.88596491228070173</c:v>
                </c:pt>
                <c:pt idx="13">
                  <c:v>0.78991596638655459</c:v>
                </c:pt>
                <c:pt idx="14">
                  <c:v>0.91743119266055051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70-4B6C-AFE1-A2A8AABDFE13}"/>
            </c:ext>
          </c:extLst>
        </c:ser>
        <c:ser>
          <c:idx val="2"/>
          <c:order val="2"/>
          <c:tx>
            <c:strRef>
              <c:f>Summary!$G$5</c:f>
              <c:strCache>
                <c:ptCount val="1"/>
                <c:pt idx="0">
                  <c:v>Stool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Summary!$D$6:$D$20</c:f>
              <c:numCache>
                <c:formatCode>mmm\-yy</c:formatCode>
                <c:ptCount val="15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</c:numCache>
            </c:numRef>
          </c:cat>
          <c:val>
            <c:numRef>
              <c:f>Summary!$G$6:$G$20</c:f>
              <c:numCache>
                <c:formatCode>0.000</c:formatCode>
                <c:ptCount val="15"/>
                <c:pt idx="0">
                  <c:v>4.3478260869565216E-2</c:v>
                </c:pt>
                <c:pt idx="1">
                  <c:v>6.7796610169491525E-2</c:v>
                </c:pt>
                <c:pt idx="2">
                  <c:v>7.6335877862595422E-2</c:v>
                </c:pt>
                <c:pt idx="3">
                  <c:v>3.8461538461538464E-2</c:v>
                </c:pt>
                <c:pt idx="4">
                  <c:v>0.68376068376068377</c:v>
                </c:pt>
                <c:pt idx="5">
                  <c:v>0.66379310344827591</c:v>
                </c:pt>
                <c:pt idx="6">
                  <c:v>0.6</c:v>
                </c:pt>
                <c:pt idx="7">
                  <c:v>0.78504672897196259</c:v>
                </c:pt>
                <c:pt idx="8">
                  <c:v>0.73529411764705888</c:v>
                </c:pt>
                <c:pt idx="9">
                  <c:v>0.89622641509433965</c:v>
                </c:pt>
                <c:pt idx="10">
                  <c:v>0.95918367346938771</c:v>
                </c:pt>
                <c:pt idx="11">
                  <c:v>0.96694214876033058</c:v>
                </c:pt>
                <c:pt idx="12">
                  <c:v>0.88617886178861793</c:v>
                </c:pt>
                <c:pt idx="13">
                  <c:v>0.88617886178861793</c:v>
                </c:pt>
                <c:pt idx="14">
                  <c:v>0.95652173913043481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0-4B6C-AFE1-A2A8AABDF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412016"/>
        <c:axId val="401411360"/>
      </c:lineChart>
      <c:catAx>
        <c:axId val="40141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1360"/>
        <c:crosses val="autoZero"/>
        <c:auto val="0"/>
        <c:lblAlgn val="ctr"/>
        <c:lblOffset val="100"/>
        <c:noMultiLvlLbl val="0"/>
      </c:catAx>
      <c:valAx>
        <c:axId val="40141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0.51333</cdr:x>
      <cdr:y>0.15139</cdr:y>
    </cdr:from>
    <cdr:to>
      <cdr:x>0.51333</cdr:x>
      <cdr:y>0.82917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88ECD1E-41DE-420E-8DE2-3A03B3BAE550}"/>
            </a:ext>
          </a:extLst>
        </cdr:cNvPr>
        <cdr:cNvCxnSpPr/>
      </cdr:nvCxnSpPr>
      <cdr:spPr>
        <a:xfrm xmlns:a="http://schemas.openxmlformats.org/drawingml/2006/main">
          <a:off x="2346960" y="415290"/>
          <a:ext cx="0" cy="185928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0.06781</cdr:x>
      <cdr:y>0.2759</cdr:y>
    </cdr:from>
    <cdr:to>
      <cdr:x>0.97934</cdr:x>
      <cdr:y>0.28083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997EA62-A015-4007-95CB-1B9A2D8C839B}"/>
            </a:ext>
          </a:extLst>
        </cdr:cNvPr>
        <cdr:cNvCxnSpPr/>
      </cdr:nvCxnSpPr>
      <cdr:spPr>
        <a:xfrm xmlns:a="http://schemas.openxmlformats.org/drawingml/2006/main" flipV="1">
          <a:off x="464535" y="1095325"/>
          <a:ext cx="6244325" cy="195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66B761-9941-467B-A234-AAF7DF5F3A2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609576-883F-408D-8BA1-989DB352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4A1-424D-47B4-A32B-21183B804A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00D1-315F-45AB-B439-68CA54563EE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F45D-1A19-4B17-A016-470D3267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887682" y="0"/>
            <a:ext cx="8001000" cy="7273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909" dirty="0"/>
              <a:t>Improving Documentation of Infant Feeding Assessments</a:t>
            </a:r>
          </a:p>
          <a:p>
            <a:pPr>
              <a:spcBef>
                <a:spcPts val="0"/>
              </a:spcBef>
            </a:pPr>
            <a:r>
              <a:rPr lang="en-US" sz="1909" dirty="0"/>
              <a:t>JHBMC Maternal Child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732" y="1880405"/>
            <a:ext cx="2398568" cy="197347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62339" tIns="31169" rIns="62339" bIns="31169">
            <a:spAutoFit/>
          </a:bodyPr>
          <a:lstStyle/>
          <a:p>
            <a:pPr defTabSz="997401">
              <a:defRPr/>
            </a:pPr>
            <a:r>
              <a:rPr lang="en-US" sz="955" b="1" u="sng" dirty="0"/>
              <a:t>Objective / Goal / Scope</a:t>
            </a:r>
            <a:r>
              <a:rPr lang="en-US" sz="955" b="1" dirty="0"/>
              <a:t>:</a:t>
            </a:r>
            <a:endParaRPr lang="en-US" sz="955" dirty="0"/>
          </a:p>
          <a:p>
            <a:pPr indent="-62344" defTabSz="997401">
              <a:defRPr/>
            </a:pPr>
            <a:r>
              <a:rPr lang="en-US" sz="955" dirty="0"/>
              <a:t>The %  total shifts with feeding assessment documentation meeting expectations will meet or exceed 95% benchmark by July 2021</a:t>
            </a:r>
          </a:p>
          <a:p>
            <a:pPr indent="-62344" defTabSz="997401">
              <a:buFont typeface="Arial" pitchFamily="34" charset="0"/>
              <a:buChar char="•"/>
              <a:defRPr/>
            </a:pPr>
            <a:r>
              <a:rPr lang="en-US" sz="955" dirty="0"/>
              <a:t> % shifts with </a:t>
            </a:r>
            <a:r>
              <a:rPr lang="en-US" sz="955" b="1" dirty="0">
                <a:solidFill>
                  <a:srgbClr val="00B050"/>
                </a:solidFill>
              </a:rPr>
              <a:t>Infant feeding times </a:t>
            </a:r>
            <a:r>
              <a:rPr lang="en-US" sz="955" dirty="0"/>
              <a:t>documented per order will meet or exceed 95% benchmark by July 21</a:t>
            </a:r>
          </a:p>
          <a:p>
            <a:pPr indent="-62344" defTabSz="997401">
              <a:buFont typeface="Arial" pitchFamily="34" charset="0"/>
              <a:buChar char="•"/>
              <a:defRPr/>
            </a:pPr>
            <a:r>
              <a:rPr lang="en-US" sz="955" dirty="0"/>
              <a:t>% shifts with </a:t>
            </a:r>
            <a:r>
              <a:rPr lang="en-US" sz="955" b="1" dirty="0">
                <a:solidFill>
                  <a:srgbClr val="00B050"/>
                </a:solidFill>
              </a:rPr>
              <a:t>Latch scores and feeding readiness </a:t>
            </a:r>
            <a:r>
              <a:rPr lang="en-US" sz="955" dirty="0"/>
              <a:t>documented will meet or exceed 95% benchmark by July 2021</a:t>
            </a:r>
          </a:p>
          <a:p>
            <a:pPr indent="-62344" defTabSz="997401">
              <a:buFont typeface="Arial" pitchFamily="34" charset="0"/>
              <a:buChar char="•"/>
              <a:defRPr/>
            </a:pPr>
            <a:r>
              <a:rPr lang="en-US" sz="955" dirty="0"/>
              <a:t>% shifts with</a:t>
            </a:r>
            <a:r>
              <a:rPr lang="en-US" sz="955" dirty="0">
                <a:solidFill>
                  <a:srgbClr val="00B050"/>
                </a:solidFill>
              </a:rPr>
              <a:t> </a:t>
            </a:r>
            <a:r>
              <a:rPr lang="en-US" sz="955" b="1" dirty="0">
                <a:solidFill>
                  <a:srgbClr val="00B050"/>
                </a:solidFill>
              </a:rPr>
              <a:t>Stool assessment </a:t>
            </a:r>
            <a:r>
              <a:rPr lang="en-US" sz="955" dirty="0"/>
              <a:t>documented will meet or exceed 95% benchmark by July 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476" y="2560364"/>
            <a:ext cx="2686482" cy="1238653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62339" tIns="31169" rIns="62339" bIns="31169">
            <a:spAutoFit/>
          </a:bodyPr>
          <a:lstStyle/>
          <a:p>
            <a:pPr indent="-62344" defTabSz="997401">
              <a:defRPr/>
            </a:pPr>
            <a:r>
              <a:rPr lang="en-US" sz="955" b="1" u="sng" dirty="0">
                <a:latin typeface="+mj-lt"/>
              </a:rPr>
              <a:t>Key Metrics</a:t>
            </a:r>
            <a:r>
              <a:rPr lang="en-US" sz="955" b="1" dirty="0">
                <a:latin typeface="+mj-lt"/>
              </a:rPr>
              <a:t>:</a:t>
            </a:r>
          </a:p>
          <a:p>
            <a:pPr indent="-62344" defTabSz="997401">
              <a:defRPr/>
            </a:pPr>
            <a:r>
              <a:rPr lang="en-US" sz="955" dirty="0">
                <a:latin typeface="+mj-lt"/>
              </a:rPr>
              <a:t>% shifts with feeding assessment documentation meeting expectations</a:t>
            </a:r>
          </a:p>
          <a:p>
            <a:pPr indent="-62344" defTabSz="997401">
              <a:defRPr/>
            </a:pPr>
            <a:r>
              <a:rPr lang="en-US" sz="955" b="1" u="sng" dirty="0">
                <a:latin typeface="+mj-lt"/>
              </a:rPr>
              <a:t>Scope</a:t>
            </a:r>
            <a:r>
              <a:rPr lang="en-US" sz="955" dirty="0">
                <a:latin typeface="+mj-lt"/>
              </a:rPr>
              <a:t>: Limited to maternal and infant patient charts for deliveries that occur in JHBMC and remain admitted throughout their postpartum/newborn care in A2W and NBN</a:t>
            </a:r>
          </a:p>
          <a:p>
            <a:pPr indent="-62344" defTabSz="997401">
              <a:defRPr/>
            </a:pPr>
            <a:endParaRPr lang="en-US" sz="955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9499" y="1880405"/>
            <a:ext cx="2686483" cy="6508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lIns="62339" tIns="31169" rIns="62339" bIns="31169">
            <a:spAutoFit/>
          </a:bodyPr>
          <a:lstStyle/>
          <a:p>
            <a:pPr marL="161255" indent="-161255" defTabSz="997401">
              <a:defRPr/>
            </a:pPr>
            <a:r>
              <a:rPr lang="en-US" sz="955" b="1" u="sng" dirty="0"/>
              <a:t>Core Team Members</a:t>
            </a:r>
            <a:r>
              <a:rPr lang="en-US" sz="955" b="1" dirty="0"/>
              <a:t>:</a:t>
            </a:r>
            <a:endParaRPr lang="en-US" sz="955" dirty="0"/>
          </a:p>
          <a:p>
            <a:pPr marL="194824" indent="-194824" defTabSz="997401">
              <a:buFont typeface="Arial" panose="020B0604020202020204" pitchFamily="34" charset="0"/>
              <a:buChar char="•"/>
              <a:defRPr/>
            </a:pPr>
            <a:r>
              <a:rPr lang="en-US" sz="955" dirty="0"/>
              <a:t>Cusp Team</a:t>
            </a:r>
          </a:p>
          <a:p>
            <a:pPr marL="194824" indent="-194824" defTabSz="997401">
              <a:buFont typeface="Arial" panose="020B0604020202020204" pitchFamily="34" charset="0"/>
              <a:buChar char="•"/>
              <a:defRPr/>
            </a:pPr>
            <a:r>
              <a:rPr lang="en-US" sz="955" dirty="0"/>
              <a:t>Unit Management</a:t>
            </a:r>
          </a:p>
          <a:p>
            <a:pPr marL="194824" indent="-194824" defTabSz="997401">
              <a:buFont typeface="Arial" panose="020B0604020202020204" pitchFamily="34" charset="0"/>
              <a:buChar char="•"/>
              <a:defRPr/>
            </a:pPr>
            <a:r>
              <a:rPr lang="en-US" sz="955" dirty="0"/>
              <a:t>Pediatric Providers, FNPs, and PAs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52500" y="735469"/>
            <a:ext cx="5091545" cy="1100702"/>
            <a:chOff x="152400" y="1066800"/>
            <a:chExt cx="7467600" cy="2548244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087664"/>
              <a:ext cx="7467600" cy="2527380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lIns="62339" tIns="31169" rIns="62339" bIns="31169">
              <a:spAutoFit/>
            </a:bodyPr>
            <a:lstStyle/>
            <a:p>
              <a:pPr marL="161255" indent="-161255" defTabSz="997401">
                <a:defRPr/>
              </a:pPr>
              <a:endParaRPr lang="en-US" sz="955" b="1" u="sng" dirty="0"/>
            </a:p>
            <a:p>
              <a:pPr marL="43294" indent="-43294" defTabSz="997401">
                <a:defRPr/>
              </a:pPr>
              <a:r>
                <a:rPr lang="en-US" sz="955" b="1" u="sng" dirty="0"/>
                <a:t>Background / Problem Statement</a:t>
              </a:r>
              <a:r>
                <a:rPr lang="en-US" sz="955" b="1" dirty="0"/>
                <a:t>:</a:t>
              </a:r>
            </a:p>
            <a:p>
              <a:pPr marL="43294" indent="-43294" defTabSz="997401">
                <a:buFont typeface="Arial" pitchFamily="34" charset="0"/>
                <a:buChar char="•"/>
                <a:defRPr/>
              </a:pPr>
              <a:r>
                <a:rPr lang="en-US" sz="955" dirty="0"/>
                <a:t>Nursing documentation of infant Feeding, latch documentation and score, and stool assessment do not meet regulatory or best practice standards 20-100% of nursing shifts potentially leading to increased incidences of formula supplementation and delay of discharge</a:t>
              </a:r>
            </a:p>
            <a:p>
              <a:pPr algn="ctr" defTabSz="997401">
                <a:defRPr/>
              </a:pPr>
              <a:endParaRPr lang="en-US" sz="955" dirty="0"/>
            </a:p>
            <a:p>
              <a:pPr algn="ctr" defTabSz="997401">
                <a:defRPr/>
              </a:pPr>
              <a:r>
                <a:rPr lang="en-US" sz="955" dirty="0"/>
                <a:t>JHM Strategic Priority to Improve the Quality and Affordability of Health Care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00" y="1066800"/>
              <a:ext cx="7467600" cy="228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339" tIns="31169" rIns="62339" bIns="31169" anchor="ctr"/>
            <a:lstStyle/>
            <a:p>
              <a:pPr indent="161255" defTabSz="997401">
                <a:defRPr/>
              </a:pPr>
              <a:r>
                <a:rPr lang="en-US" sz="1091" b="1" dirty="0">
                  <a:solidFill>
                    <a:schemeClr val="tx1"/>
                  </a:solidFill>
                </a:rPr>
                <a:t>Define:  “Characterize the Current State”</a:t>
              </a:r>
              <a:endParaRPr lang="en-US" sz="1227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52500" y="3805033"/>
            <a:ext cx="5085050" cy="2905146"/>
            <a:chOff x="152400" y="5486400"/>
            <a:chExt cx="7467600" cy="4276072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5495272"/>
              <a:ext cx="7467600" cy="4267200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lIns="62339" tIns="31169" rIns="62339" bIns="31169">
              <a:noAutofit/>
            </a:bodyPr>
            <a:lstStyle/>
            <a:p>
              <a:pPr marL="161255" indent="-161255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b="1" dirty="0"/>
            </a:p>
            <a:p>
              <a:pPr marL="158009" indent="-158009" defTabSz="997401">
                <a:defRPr/>
              </a:pPr>
              <a:endParaRPr lang="en-US" sz="955" dirty="0"/>
            </a:p>
            <a:p>
              <a:pPr marL="158009" indent="-158009" defTabSz="997401">
                <a:defRPr/>
              </a:pPr>
              <a:endParaRPr lang="en-US" sz="955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" y="5486400"/>
              <a:ext cx="7467600" cy="2397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339" tIns="31169" rIns="62339" bIns="31169" anchor="ctr"/>
            <a:lstStyle/>
            <a:p>
              <a:pPr indent="161255" defTabSz="997401">
                <a:defRPr/>
              </a:pPr>
              <a:r>
                <a:rPr lang="en-US" sz="1091" b="1" dirty="0">
                  <a:solidFill>
                    <a:schemeClr val="tx1"/>
                  </a:solidFill>
                </a:rPr>
                <a:t>Measure:  “Baseline the Process and Current Trends”</a:t>
              </a:r>
            </a:p>
          </p:txBody>
        </p:sp>
      </p:grpSp>
      <p:grpSp>
        <p:nvGrpSpPr>
          <p:cNvPr id="2058" name="Group 65"/>
          <p:cNvGrpSpPr>
            <a:grpSpLocks/>
          </p:cNvGrpSpPr>
          <p:nvPr/>
        </p:nvGrpSpPr>
        <p:grpSpPr bwMode="auto">
          <a:xfrm>
            <a:off x="6091670" y="727364"/>
            <a:ext cx="5145096" cy="2162915"/>
            <a:chOff x="7848599" y="1295400"/>
            <a:chExt cx="7467601" cy="2709442"/>
          </a:xfrm>
        </p:grpSpPr>
        <p:sp>
          <p:nvSpPr>
            <p:cNvPr id="25" name="TextBox 24"/>
            <p:cNvSpPr txBox="1"/>
            <p:nvPr/>
          </p:nvSpPr>
          <p:spPr>
            <a:xfrm>
              <a:off x="7848599" y="1311669"/>
              <a:ext cx="7467600" cy="2693173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lIns="62339" tIns="31169" rIns="62339" bIns="31169">
              <a:spAutoFit/>
            </a:bodyPr>
            <a:lstStyle/>
            <a:p>
              <a:pPr marL="161255" indent="-161255" defTabSz="997401">
                <a:defRPr/>
              </a:pPr>
              <a:endParaRPr lang="en-US" sz="955" dirty="0"/>
            </a:p>
            <a:p>
              <a:pPr marL="161255" indent="-161255" defTabSz="997401">
                <a:defRPr/>
              </a:pPr>
              <a:endParaRPr lang="en-US" sz="136" dirty="0"/>
            </a:p>
            <a:p>
              <a:pPr marL="35718" lvl="1" defTabSz="997401">
                <a:defRPr/>
              </a:pPr>
              <a:endParaRPr lang="en-US" sz="955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  <a:p>
              <a:pPr marL="269507" lvl="1" indent="-233789" defTabSz="997401">
                <a:buFontTx/>
                <a:buAutoNum type="arabicPeriod"/>
                <a:defRPr/>
              </a:pPr>
              <a:endParaRPr lang="en-US" sz="886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48600" y="1295400"/>
              <a:ext cx="7467600" cy="2223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339" tIns="31169" rIns="62339" bIns="31169" anchor="ctr"/>
            <a:lstStyle/>
            <a:p>
              <a:pPr indent="161255" defTabSz="997401">
                <a:defRPr/>
              </a:pPr>
              <a:r>
                <a:rPr lang="en-US" sz="1091" b="1" dirty="0">
                  <a:solidFill>
                    <a:schemeClr val="tx1"/>
                  </a:solidFill>
                </a:rPr>
                <a:t>Analyze:  “Identifying Problem Root Causes”</a:t>
              </a:r>
              <a:endParaRPr lang="en-US" sz="1227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9" name="Group 64"/>
          <p:cNvGrpSpPr>
            <a:grpSpLocks/>
          </p:cNvGrpSpPr>
          <p:nvPr/>
        </p:nvGrpSpPr>
        <p:grpSpPr bwMode="auto">
          <a:xfrm>
            <a:off x="6091669" y="2912518"/>
            <a:ext cx="5145095" cy="2110750"/>
            <a:chOff x="7772400" y="4430867"/>
            <a:chExt cx="7467600" cy="3714254"/>
          </a:xfrm>
        </p:grpSpPr>
        <p:sp>
          <p:nvSpPr>
            <p:cNvPr id="20" name="TextBox 19"/>
            <p:cNvSpPr txBox="1"/>
            <p:nvPr/>
          </p:nvSpPr>
          <p:spPr>
            <a:xfrm>
              <a:off x="7772400" y="4495799"/>
              <a:ext cx="7467600" cy="364932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lIns="62339" tIns="31169" rIns="62339" bIns="31169" numCol="2">
              <a:noAutofit/>
            </a:bodyPr>
            <a:lstStyle/>
            <a:p>
              <a:pPr marL="158009" indent="-158009" defTabSz="997401">
                <a:defRPr/>
              </a:pPr>
              <a:endParaRPr lang="en-US" sz="955" b="1" u="sng" dirty="0"/>
            </a:p>
            <a:p>
              <a:pPr marL="233789" indent="-233789" defTabSz="997401">
                <a:buFont typeface="+mj-lt"/>
                <a:buAutoNum type="arabicPeriod"/>
                <a:defRPr/>
              </a:pPr>
              <a:endParaRPr lang="en-US" sz="136" dirty="0"/>
            </a:p>
            <a:p>
              <a:pPr defTabSz="997401">
                <a:defRPr/>
              </a:pPr>
              <a:endParaRPr lang="en-US" sz="955" b="1" i="1" dirty="0">
                <a:solidFill>
                  <a:srgbClr val="FF0000"/>
                </a:solidFill>
              </a:endParaRPr>
            </a:p>
            <a:p>
              <a:pPr defTabSz="997401">
                <a:defRPr/>
              </a:pPr>
              <a:endParaRPr lang="en-US" sz="955" b="1" i="1" dirty="0">
                <a:solidFill>
                  <a:srgbClr val="FF0000"/>
                </a:solidFill>
              </a:endParaRPr>
            </a:p>
            <a:p>
              <a:pPr defTabSz="997401">
                <a:defRPr/>
              </a:pPr>
              <a:endParaRPr lang="en-US" sz="955" b="1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72400" y="4430867"/>
              <a:ext cx="7467600" cy="3386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339" tIns="31169" rIns="62339" bIns="31169" anchor="ctr"/>
            <a:lstStyle/>
            <a:p>
              <a:pPr indent="161255" defTabSz="997401">
                <a:defRPr/>
              </a:pPr>
              <a:r>
                <a:rPr lang="en-US" sz="1091" b="1" dirty="0">
                  <a:solidFill>
                    <a:schemeClr val="tx1"/>
                  </a:solidFill>
                </a:rPr>
                <a:t>Improve:  “Identifying, Prioritizing and Piloting Logical Interventions”</a:t>
              </a:r>
              <a:endParaRPr lang="en-US" sz="1227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60" name="Group 43"/>
          <p:cNvGrpSpPr>
            <a:grpSpLocks/>
          </p:cNvGrpSpPr>
          <p:nvPr/>
        </p:nvGrpSpPr>
        <p:grpSpPr bwMode="auto">
          <a:xfrm>
            <a:off x="1158154" y="136381"/>
            <a:ext cx="729528" cy="487074"/>
            <a:chOff x="4489" y="3099"/>
            <a:chExt cx="674" cy="450"/>
          </a:xfrm>
        </p:grpSpPr>
        <p:sp>
          <p:nvSpPr>
            <p:cNvPr id="21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89" y="3099"/>
              <a:ext cx="67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27"/>
            </a:p>
          </p:txBody>
        </p:sp>
        <p:sp>
          <p:nvSpPr>
            <p:cNvPr id="2127" name="Freeform 31"/>
            <p:cNvSpPr>
              <a:spLocks/>
            </p:cNvSpPr>
            <p:nvPr/>
          </p:nvSpPr>
          <p:spPr bwMode="auto">
            <a:xfrm>
              <a:off x="4712" y="3101"/>
              <a:ext cx="228" cy="222"/>
            </a:xfrm>
            <a:custGeom>
              <a:avLst/>
              <a:gdLst>
                <a:gd name="T0" fmla="*/ 9 w 1139"/>
                <a:gd name="T1" fmla="*/ 8 h 1110"/>
                <a:gd name="T2" fmla="*/ 9 w 1139"/>
                <a:gd name="T3" fmla="*/ 7 h 1110"/>
                <a:gd name="T4" fmla="*/ 9 w 1139"/>
                <a:gd name="T5" fmla="*/ 7 h 1110"/>
                <a:gd name="T6" fmla="*/ 9 w 1139"/>
                <a:gd name="T7" fmla="*/ 6 h 1110"/>
                <a:gd name="T8" fmla="*/ 9 w 1139"/>
                <a:gd name="T9" fmla="*/ 5 h 1110"/>
                <a:gd name="T10" fmla="*/ 8 w 1139"/>
                <a:gd name="T11" fmla="*/ 5 h 1110"/>
                <a:gd name="T12" fmla="*/ 8 w 1139"/>
                <a:gd name="T13" fmla="*/ 4 h 1110"/>
                <a:gd name="T14" fmla="*/ 8 w 1139"/>
                <a:gd name="T15" fmla="*/ 3 h 1110"/>
                <a:gd name="T16" fmla="*/ 7 w 1139"/>
                <a:gd name="T17" fmla="*/ 3 h 1110"/>
                <a:gd name="T18" fmla="*/ 7 w 1139"/>
                <a:gd name="T19" fmla="*/ 2 h 1110"/>
                <a:gd name="T20" fmla="*/ 7 w 1139"/>
                <a:gd name="T21" fmla="*/ 2 h 1110"/>
                <a:gd name="T22" fmla="*/ 6 w 1139"/>
                <a:gd name="T23" fmla="*/ 1 h 1110"/>
                <a:gd name="T24" fmla="*/ 6 w 1139"/>
                <a:gd name="T25" fmla="*/ 1 h 1110"/>
                <a:gd name="T26" fmla="*/ 5 w 1139"/>
                <a:gd name="T27" fmla="*/ 0 h 1110"/>
                <a:gd name="T28" fmla="*/ 5 w 1139"/>
                <a:gd name="T29" fmla="*/ 0 h 1110"/>
                <a:gd name="T30" fmla="*/ 4 w 1139"/>
                <a:gd name="T31" fmla="*/ 0 h 1110"/>
                <a:gd name="T32" fmla="*/ 4 w 1139"/>
                <a:gd name="T33" fmla="*/ 1 h 1110"/>
                <a:gd name="T34" fmla="*/ 3 w 1139"/>
                <a:gd name="T35" fmla="*/ 1 h 1110"/>
                <a:gd name="T36" fmla="*/ 3 w 1139"/>
                <a:gd name="T37" fmla="*/ 2 h 1110"/>
                <a:gd name="T38" fmla="*/ 2 w 1139"/>
                <a:gd name="T39" fmla="*/ 2 h 1110"/>
                <a:gd name="T40" fmla="*/ 2 w 1139"/>
                <a:gd name="T41" fmla="*/ 3 h 1110"/>
                <a:gd name="T42" fmla="*/ 1 w 1139"/>
                <a:gd name="T43" fmla="*/ 3 h 1110"/>
                <a:gd name="T44" fmla="*/ 1 w 1139"/>
                <a:gd name="T45" fmla="*/ 4 h 1110"/>
                <a:gd name="T46" fmla="*/ 1 w 1139"/>
                <a:gd name="T47" fmla="*/ 5 h 1110"/>
                <a:gd name="T48" fmla="*/ 1 w 1139"/>
                <a:gd name="T49" fmla="*/ 5 h 1110"/>
                <a:gd name="T50" fmla="*/ 0 w 1139"/>
                <a:gd name="T51" fmla="*/ 6 h 1110"/>
                <a:gd name="T52" fmla="*/ 0 w 1139"/>
                <a:gd name="T53" fmla="*/ 7 h 1110"/>
                <a:gd name="T54" fmla="*/ 0 w 1139"/>
                <a:gd name="T55" fmla="*/ 7 h 1110"/>
                <a:gd name="T56" fmla="*/ 0 w 1139"/>
                <a:gd name="T57" fmla="*/ 8 h 1110"/>
                <a:gd name="T58" fmla="*/ 0 w 1139"/>
                <a:gd name="T59" fmla="*/ 8 h 1110"/>
                <a:gd name="T60" fmla="*/ 1 w 1139"/>
                <a:gd name="T61" fmla="*/ 8 h 1110"/>
                <a:gd name="T62" fmla="*/ 1 w 1139"/>
                <a:gd name="T63" fmla="*/ 8 h 1110"/>
                <a:gd name="T64" fmla="*/ 2 w 1139"/>
                <a:gd name="T65" fmla="*/ 9 h 1110"/>
                <a:gd name="T66" fmla="*/ 3 w 1139"/>
                <a:gd name="T67" fmla="*/ 9 h 1110"/>
                <a:gd name="T68" fmla="*/ 4 w 1139"/>
                <a:gd name="T69" fmla="*/ 9 h 1110"/>
                <a:gd name="T70" fmla="*/ 4 w 1139"/>
                <a:gd name="T71" fmla="*/ 9 h 1110"/>
                <a:gd name="T72" fmla="*/ 5 w 1139"/>
                <a:gd name="T73" fmla="*/ 9 h 1110"/>
                <a:gd name="T74" fmla="*/ 6 w 1139"/>
                <a:gd name="T75" fmla="*/ 9 h 1110"/>
                <a:gd name="T76" fmla="*/ 6 w 1139"/>
                <a:gd name="T77" fmla="*/ 9 h 1110"/>
                <a:gd name="T78" fmla="*/ 7 w 1139"/>
                <a:gd name="T79" fmla="*/ 9 h 1110"/>
                <a:gd name="T80" fmla="*/ 8 w 1139"/>
                <a:gd name="T81" fmla="*/ 8 h 1110"/>
                <a:gd name="T82" fmla="*/ 8 w 1139"/>
                <a:gd name="T83" fmla="*/ 8 h 1110"/>
                <a:gd name="T84" fmla="*/ 9 w 1139"/>
                <a:gd name="T85" fmla="*/ 8 h 1110"/>
                <a:gd name="T86" fmla="*/ 9 w 1139"/>
                <a:gd name="T87" fmla="*/ 8 h 1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9"/>
                <a:gd name="T133" fmla="*/ 0 h 1110"/>
                <a:gd name="T134" fmla="*/ 1139 w 1139"/>
                <a:gd name="T135" fmla="*/ 1110 h 11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9" h="1110">
                  <a:moveTo>
                    <a:pt x="1139" y="986"/>
                  </a:moveTo>
                  <a:lnTo>
                    <a:pt x="1129" y="900"/>
                  </a:lnTo>
                  <a:lnTo>
                    <a:pt x="1113" y="815"/>
                  </a:lnTo>
                  <a:lnTo>
                    <a:pt x="1091" y="732"/>
                  </a:lnTo>
                  <a:lnTo>
                    <a:pt x="1066" y="652"/>
                  </a:lnTo>
                  <a:lnTo>
                    <a:pt x="1035" y="573"/>
                  </a:lnTo>
                  <a:lnTo>
                    <a:pt x="1000" y="498"/>
                  </a:lnTo>
                  <a:lnTo>
                    <a:pt x="960" y="424"/>
                  </a:lnTo>
                  <a:lnTo>
                    <a:pt x="915" y="354"/>
                  </a:lnTo>
                  <a:lnTo>
                    <a:pt x="867" y="286"/>
                  </a:lnTo>
                  <a:lnTo>
                    <a:pt x="815" y="222"/>
                  </a:lnTo>
                  <a:lnTo>
                    <a:pt x="758" y="162"/>
                  </a:lnTo>
                  <a:lnTo>
                    <a:pt x="699" y="104"/>
                  </a:lnTo>
                  <a:lnTo>
                    <a:pt x="636" y="50"/>
                  </a:lnTo>
                  <a:lnTo>
                    <a:pt x="569" y="0"/>
                  </a:lnTo>
                  <a:lnTo>
                    <a:pt x="503" y="50"/>
                  </a:lnTo>
                  <a:lnTo>
                    <a:pt x="441" y="104"/>
                  </a:lnTo>
                  <a:lnTo>
                    <a:pt x="382" y="162"/>
                  </a:lnTo>
                  <a:lnTo>
                    <a:pt x="325" y="222"/>
                  </a:lnTo>
                  <a:lnTo>
                    <a:pt x="273" y="286"/>
                  </a:lnTo>
                  <a:lnTo>
                    <a:pt x="225" y="354"/>
                  </a:lnTo>
                  <a:lnTo>
                    <a:pt x="181" y="424"/>
                  </a:lnTo>
                  <a:lnTo>
                    <a:pt x="141" y="498"/>
                  </a:lnTo>
                  <a:lnTo>
                    <a:pt x="106" y="573"/>
                  </a:lnTo>
                  <a:lnTo>
                    <a:pt x="75" y="652"/>
                  </a:lnTo>
                  <a:lnTo>
                    <a:pt x="50" y="732"/>
                  </a:lnTo>
                  <a:lnTo>
                    <a:pt x="28" y="815"/>
                  </a:lnTo>
                  <a:lnTo>
                    <a:pt x="12" y="900"/>
                  </a:lnTo>
                  <a:lnTo>
                    <a:pt x="2" y="986"/>
                  </a:lnTo>
                  <a:lnTo>
                    <a:pt x="0" y="986"/>
                  </a:lnTo>
                  <a:lnTo>
                    <a:pt x="87" y="1023"/>
                  </a:lnTo>
                  <a:lnTo>
                    <a:pt x="175" y="1052"/>
                  </a:lnTo>
                  <a:lnTo>
                    <a:pt x="264" y="1076"/>
                  </a:lnTo>
                  <a:lnTo>
                    <a:pt x="353" y="1094"/>
                  </a:lnTo>
                  <a:lnTo>
                    <a:pt x="443" y="1105"/>
                  </a:lnTo>
                  <a:lnTo>
                    <a:pt x="533" y="1110"/>
                  </a:lnTo>
                  <a:lnTo>
                    <a:pt x="623" y="1110"/>
                  </a:lnTo>
                  <a:lnTo>
                    <a:pt x="711" y="1104"/>
                  </a:lnTo>
                  <a:lnTo>
                    <a:pt x="800" y="1092"/>
                  </a:lnTo>
                  <a:lnTo>
                    <a:pt x="887" y="1074"/>
                  </a:lnTo>
                  <a:lnTo>
                    <a:pt x="973" y="1050"/>
                  </a:lnTo>
                  <a:lnTo>
                    <a:pt x="1058" y="1022"/>
                  </a:lnTo>
                  <a:lnTo>
                    <a:pt x="1139" y="987"/>
                  </a:lnTo>
                  <a:lnTo>
                    <a:pt x="1139" y="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27"/>
            </a:p>
          </p:txBody>
        </p:sp>
        <p:grpSp>
          <p:nvGrpSpPr>
            <p:cNvPr id="2128" name="Group 42"/>
            <p:cNvGrpSpPr>
              <a:grpSpLocks/>
            </p:cNvGrpSpPr>
            <p:nvPr/>
          </p:nvGrpSpPr>
          <p:grpSpPr bwMode="auto">
            <a:xfrm>
              <a:off x="4491" y="3106"/>
              <a:ext cx="672" cy="405"/>
              <a:chOff x="4491" y="3106"/>
              <a:chExt cx="672" cy="405"/>
            </a:xfrm>
          </p:grpSpPr>
          <p:sp>
            <p:nvSpPr>
              <p:cNvPr id="2129" name="Freeform 11"/>
              <p:cNvSpPr>
                <a:spLocks/>
              </p:cNvSpPr>
              <p:nvPr/>
            </p:nvSpPr>
            <p:spPr bwMode="auto">
              <a:xfrm>
                <a:off x="4630" y="3487"/>
                <a:ext cx="26" cy="24"/>
              </a:xfrm>
              <a:custGeom>
                <a:avLst/>
                <a:gdLst>
                  <a:gd name="T0" fmla="*/ 1 w 131"/>
                  <a:gd name="T1" fmla="*/ 0 h 121"/>
                  <a:gd name="T2" fmla="*/ 1 w 131"/>
                  <a:gd name="T3" fmla="*/ 0 h 121"/>
                  <a:gd name="T4" fmla="*/ 1 w 131"/>
                  <a:gd name="T5" fmla="*/ 1 h 121"/>
                  <a:gd name="T6" fmla="*/ 1 w 131"/>
                  <a:gd name="T7" fmla="*/ 1 h 121"/>
                  <a:gd name="T8" fmla="*/ 1 w 131"/>
                  <a:gd name="T9" fmla="*/ 0 h 121"/>
                  <a:gd name="T10" fmla="*/ 1 w 131"/>
                  <a:gd name="T11" fmla="*/ 1 h 121"/>
                  <a:gd name="T12" fmla="*/ 1 w 131"/>
                  <a:gd name="T13" fmla="*/ 1 h 121"/>
                  <a:gd name="T14" fmla="*/ 0 w 131"/>
                  <a:gd name="T15" fmla="*/ 0 h 121"/>
                  <a:gd name="T16" fmla="*/ 0 w 131"/>
                  <a:gd name="T17" fmla="*/ 1 h 121"/>
                  <a:gd name="T18" fmla="*/ 0 w 131"/>
                  <a:gd name="T19" fmla="*/ 1 h 121"/>
                  <a:gd name="T20" fmla="*/ 0 w 131"/>
                  <a:gd name="T21" fmla="*/ 0 h 121"/>
                  <a:gd name="T22" fmla="*/ 0 w 131"/>
                  <a:gd name="T23" fmla="*/ 0 h 121"/>
                  <a:gd name="T24" fmla="*/ 1 w 131"/>
                  <a:gd name="T25" fmla="*/ 0 h 121"/>
                  <a:gd name="T26" fmla="*/ 1 w 131"/>
                  <a:gd name="T27" fmla="*/ 0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121"/>
                  <a:gd name="T44" fmla="*/ 131 w 131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121">
                    <a:moveTo>
                      <a:pt x="104" y="0"/>
                    </a:moveTo>
                    <a:lnTo>
                      <a:pt x="131" y="0"/>
                    </a:lnTo>
                    <a:lnTo>
                      <a:pt x="131" y="121"/>
                    </a:lnTo>
                    <a:lnTo>
                      <a:pt x="100" y="121"/>
                    </a:lnTo>
                    <a:lnTo>
                      <a:pt x="100" y="44"/>
                    </a:lnTo>
                    <a:lnTo>
                      <a:pt x="67" y="83"/>
                    </a:lnTo>
                    <a:lnTo>
                      <a:pt x="63" y="83"/>
                    </a:lnTo>
                    <a:lnTo>
                      <a:pt x="31" y="44"/>
                    </a:lnTo>
                    <a:lnTo>
                      <a:pt x="31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65" y="4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0" name="Freeform 12"/>
              <p:cNvSpPr>
                <a:spLocks/>
              </p:cNvSpPr>
              <p:nvPr/>
            </p:nvSpPr>
            <p:spPr bwMode="auto">
              <a:xfrm>
                <a:off x="4692" y="3487"/>
                <a:ext cx="18" cy="24"/>
              </a:xfrm>
              <a:custGeom>
                <a:avLst/>
                <a:gdLst>
                  <a:gd name="T0" fmla="*/ 1 w 89"/>
                  <a:gd name="T1" fmla="*/ 1 h 121"/>
                  <a:gd name="T2" fmla="*/ 0 w 89"/>
                  <a:gd name="T3" fmla="*/ 1 h 121"/>
                  <a:gd name="T4" fmla="*/ 0 w 89"/>
                  <a:gd name="T5" fmla="*/ 0 h 121"/>
                  <a:gd name="T6" fmla="*/ 1 w 89"/>
                  <a:gd name="T7" fmla="*/ 0 h 121"/>
                  <a:gd name="T8" fmla="*/ 1 w 89"/>
                  <a:gd name="T9" fmla="*/ 0 h 121"/>
                  <a:gd name="T10" fmla="*/ 0 w 89"/>
                  <a:gd name="T11" fmla="*/ 0 h 121"/>
                  <a:gd name="T12" fmla="*/ 0 w 89"/>
                  <a:gd name="T13" fmla="*/ 0 h 121"/>
                  <a:gd name="T14" fmla="*/ 1 w 89"/>
                  <a:gd name="T15" fmla="*/ 0 h 121"/>
                  <a:gd name="T16" fmla="*/ 1 w 89"/>
                  <a:gd name="T17" fmla="*/ 1 h 121"/>
                  <a:gd name="T18" fmla="*/ 0 w 89"/>
                  <a:gd name="T19" fmla="*/ 1 h 121"/>
                  <a:gd name="T20" fmla="*/ 0 w 89"/>
                  <a:gd name="T21" fmla="*/ 1 h 121"/>
                  <a:gd name="T22" fmla="*/ 1 w 89"/>
                  <a:gd name="T23" fmla="*/ 1 h 121"/>
                  <a:gd name="T24" fmla="*/ 1 w 89"/>
                  <a:gd name="T25" fmla="*/ 1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121"/>
                  <a:gd name="T41" fmla="*/ 89 w 89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121">
                    <a:moveTo>
                      <a:pt x="89" y="121"/>
                    </a:moveTo>
                    <a:lnTo>
                      <a:pt x="0" y="121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88" y="21"/>
                    </a:lnTo>
                    <a:lnTo>
                      <a:pt x="30" y="21"/>
                    </a:lnTo>
                    <a:lnTo>
                      <a:pt x="30" y="46"/>
                    </a:lnTo>
                    <a:lnTo>
                      <a:pt x="86" y="46"/>
                    </a:lnTo>
                    <a:lnTo>
                      <a:pt x="86" y="69"/>
                    </a:lnTo>
                    <a:lnTo>
                      <a:pt x="30" y="69"/>
                    </a:lnTo>
                    <a:lnTo>
                      <a:pt x="30" y="99"/>
                    </a:lnTo>
                    <a:lnTo>
                      <a:pt x="89" y="99"/>
                    </a:lnTo>
                    <a:lnTo>
                      <a:pt x="89" y="121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1" name="Freeform 13"/>
              <p:cNvSpPr>
                <a:spLocks noEditPoints="1"/>
              </p:cNvSpPr>
              <p:nvPr/>
            </p:nvSpPr>
            <p:spPr bwMode="auto">
              <a:xfrm>
                <a:off x="4744" y="3487"/>
                <a:ext cx="24" cy="24"/>
              </a:xfrm>
              <a:custGeom>
                <a:avLst/>
                <a:gdLst>
                  <a:gd name="T0" fmla="*/ 0 w 120"/>
                  <a:gd name="T1" fmla="*/ 0 h 121"/>
                  <a:gd name="T2" fmla="*/ 1 w 120"/>
                  <a:gd name="T3" fmla="*/ 0 h 121"/>
                  <a:gd name="T4" fmla="*/ 1 w 120"/>
                  <a:gd name="T5" fmla="*/ 0 h 121"/>
                  <a:gd name="T6" fmla="*/ 1 w 120"/>
                  <a:gd name="T7" fmla="*/ 0 h 121"/>
                  <a:gd name="T8" fmla="*/ 1 w 120"/>
                  <a:gd name="T9" fmla="*/ 0 h 121"/>
                  <a:gd name="T10" fmla="*/ 1 w 120"/>
                  <a:gd name="T11" fmla="*/ 0 h 121"/>
                  <a:gd name="T12" fmla="*/ 1 w 120"/>
                  <a:gd name="T13" fmla="*/ 0 h 121"/>
                  <a:gd name="T14" fmla="*/ 1 w 120"/>
                  <a:gd name="T15" fmla="*/ 0 h 121"/>
                  <a:gd name="T16" fmla="*/ 1 w 120"/>
                  <a:gd name="T17" fmla="*/ 1 h 121"/>
                  <a:gd name="T18" fmla="*/ 1 w 120"/>
                  <a:gd name="T19" fmla="*/ 1 h 121"/>
                  <a:gd name="T20" fmla="*/ 1 w 120"/>
                  <a:gd name="T21" fmla="*/ 1 h 121"/>
                  <a:gd name="T22" fmla="*/ 1 w 120"/>
                  <a:gd name="T23" fmla="*/ 1 h 121"/>
                  <a:gd name="T24" fmla="*/ 1 w 120"/>
                  <a:gd name="T25" fmla="*/ 1 h 121"/>
                  <a:gd name="T26" fmla="*/ 1 w 120"/>
                  <a:gd name="T27" fmla="*/ 1 h 121"/>
                  <a:gd name="T28" fmla="*/ 0 w 120"/>
                  <a:gd name="T29" fmla="*/ 1 h 121"/>
                  <a:gd name="T30" fmla="*/ 0 w 120"/>
                  <a:gd name="T31" fmla="*/ 1 h 121"/>
                  <a:gd name="T32" fmla="*/ 0 w 120"/>
                  <a:gd name="T33" fmla="*/ 0 h 121"/>
                  <a:gd name="T34" fmla="*/ 0 w 120"/>
                  <a:gd name="T35" fmla="*/ 0 h 121"/>
                  <a:gd name="T36" fmla="*/ 0 w 120"/>
                  <a:gd name="T37" fmla="*/ 1 h 121"/>
                  <a:gd name="T38" fmla="*/ 0 w 120"/>
                  <a:gd name="T39" fmla="*/ 1 h 121"/>
                  <a:gd name="T40" fmla="*/ 1 w 120"/>
                  <a:gd name="T41" fmla="*/ 1 h 121"/>
                  <a:gd name="T42" fmla="*/ 1 w 120"/>
                  <a:gd name="T43" fmla="*/ 1 h 121"/>
                  <a:gd name="T44" fmla="*/ 1 w 120"/>
                  <a:gd name="T45" fmla="*/ 1 h 121"/>
                  <a:gd name="T46" fmla="*/ 1 w 120"/>
                  <a:gd name="T47" fmla="*/ 1 h 121"/>
                  <a:gd name="T48" fmla="*/ 1 w 120"/>
                  <a:gd name="T49" fmla="*/ 1 h 121"/>
                  <a:gd name="T50" fmla="*/ 1 w 120"/>
                  <a:gd name="T51" fmla="*/ 0 h 121"/>
                  <a:gd name="T52" fmla="*/ 1 w 120"/>
                  <a:gd name="T53" fmla="*/ 0 h 121"/>
                  <a:gd name="T54" fmla="*/ 1 w 120"/>
                  <a:gd name="T55" fmla="*/ 0 h 121"/>
                  <a:gd name="T56" fmla="*/ 1 w 120"/>
                  <a:gd name="T57" fmla="*/ 0 h 121"/>
                  <a:gd name="T58" fmla="*/ 1 w 120"/>
                  <a:gd name="T59" fmla="*/ 0 h 121"/>
                  <a:gd name="T60" fmla="*/ 1 w 120"/>
                  <a:gd name="T61" fmla="*/ 0 h 121"/>
                  <a:gd name="T62" fmla="*/ 0 w 120"/>
                  <a:gd name="T63" fmla="*/ 0 h 121"/>
                  <a:gd name="T64" fmla="*/ 0 w 120"/>
                  <a:gd name="T65" fmla="*/ 0 h 121"/>
                  <a:gd name="T66" fmla="*/ 0 w 120"/>
                  <a:gd name="T67" fmla="*/ 1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21"/>
                  <a:gd name="T104" fmla="*/ 120 w 120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21">
                    <a:moveTo>
                      <a:pt x="53" y="0"/>
                    </a:moveTo>
                    <a:lnTo>
                      <a:pt x="71" y="2"/>
                    </a:lnTo>
                    <a:lnTo>
                      <a:pt x="86" y="6"/>
                    </a:lnTo>
                    <a:lnTo>
                      <a:pt x="98" y="13"/>
                    </a:lnTo>
                    <a:lnTo>
                      <a:pt x="108" y="22"/>
                    </a:lnTo>
                    <a:lnTo>
                      <a:pt x="115" y="33"/>
                    </a:lnTo>
                    <a:lnTo>
                      <a:pt x="119" y="46"/>
                    </a:lnTo>
                    <a:lnTo>
                      <a:pt x="120" y="60"/>
                    </a:lnTo>
                    <a:lnTo>
                      <a:pt x="119" y="74"/>
                    </a:lnTo>
                    <a:lnTo>
                      <a:pt x="115" y="87"/>
                    </a:lnTo>
                    <a:lnTo>
                      <a:pt x="108" y="99"/>
                    </a:lnTo>
                    <a:lnTo>
                      <a:pt x="98" y="108"/>
                    </a:lnTo>
                    <a:lnTo>
                      <a:pt x="86" y="115"/>
                    </a:lnTo>
                    <a:lnTo>
                      <a:pt x="69" y="120"/>
                    </a:lnTo>
                    <a:lnTo>
                      <a:pt x="50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  <a:moveTo>
                      <a:pt x="30" y="99"/>
                    </a:moveTo>
                    <a:lnTo>
                      <a:pt x="50" y="99"/>
                    </a:lnTo>
                    <a:lnTo>
                      <a:pt x="63" y="97"/>
                    </a:lnTo>
                    <a:lnTo>
                      <a:pt x="73" y="92"/>
                    </a:lnTo>
                    <a:lnTo>
                      <a:pt x="82" y="86"/>
                    </a:lnTo>
                    <a:lnTo>
                      <a:pt x="87" y="78"/>
                    </a:lnTo>
                    <a:lnTo>
                      <a:pt x="89" y="69"/>
                    </a:lnTo>
                    <a:lnTo>
                      <a:pt x="90" y="60"/>
                    </a:lnTo>
                    <a:lnTo>
                      <a:pt x="89" y="50"/>
                    </a:lnTo>
                    <a:lnTo>
                      <a:pt x="86" y="40"/>
                    </a:lnTo>
                    <a:lnTo>
                      <a:pt x="81" y="33"/>
                    </a:lnTo>
                    <a:lnTo>
                      <a:pt x="73" y="26"/>
                    </a:lnTo>
                    <a:lnTo>
                      <a:pt x="63" y="22"/>
                    </a:lnTo>
                    <a:lnTo>
                      <a:pt x="50" y="21"/>
                    </a:lnTo>
                    <a:lnTo>
                      <a:pt x="30" y="21"/>
                    </a:lnTo>
                    <a:lnTo>
                      <a:pt x="30" y="99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2" name="Rectangle 14"/>
              <p:cNvSpPr>
                <a:spLocks noChangeArrowheads="1"/>
              </p:cNvSpPr>
              <p:nvPr/>
            </p:nvSpPr>
            <p:spPr bwMode="auto">
              <a:xfrm>
                <a:off x="4803" y="3487"/>
                <a:ext cx="6" cy="24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>
                  <a:latin typeface="Calibri" pitchFamily="34" charset="0"/>
                </a:endParaRPr>
              </a:p>
            </p:txBody>
          </p:sp>
          <p:sp>
            <p:nvSpPr>
              <p:cNvPr id="2133" name="Freeform 15"/>
              <p:cNvSpPr>
                <a:spLocks/>
              </p:cNvSpPr>
              <p:nvPr/>
            </p:nvSpPr>
            <p:spPr bwMode="auto">
              <a:xfrm>
                <a:off x="4844" y="3486"/>
                <a:ext cx="24" cy="25"/>
              </a:xfrm>
              <a:custGeom>
                <a:avLst/>
                <a:gdLst>
                  <a:gd name="T0" fmla="*/ 1 w 119"/>
                  <a:gd name="T1" fmla="*/ 1 h 125"/>
                  <a:gd name="T2" fmla="*/ 1 w 119"/>
                  <a:gd name="T3" fmla="*/ 1 h 125"/>
                  <a:gd name="T4" fmla="*/ 1 w 119"/>
                  <a:gd name="T5" fmla="*/ 1 h 125"/>
                  <a:gd name="T6" fmla="*/ 1 w 119"/>
                  <a:gd name="T7" fmla="*/ 1 h 125"/>
                  <a:gd name="T8" fmla="*/ 0 w 119"/>
                  <a:gd name="T9" fmla="*/ 1 h 125"/>
                  <a:gd name="T10" fmla="*/ 0 w 119"/>
                  <a:gd name="T11" fmla="*/ 1 h 125"/>
                  <a:gd name="T12" fmla="*/ 0 w 119"/>
                  <a:gd name="T13" fmla="*/ 1 h 125"/>
                  <a:gd name="T14" fmla="*/ 0 w 119"/>
                  <a:gd name="T15" fmla="*/ 1 h 125"/>
                  <a:gd name="T16" fmla="*/ 0 w 119"/>
                  <a:gd name="T17" fmla="*/ 1 h 125"/>
                  <a:gd name="T18" fmla="*/ 0 w 119"/>
                  <a:gd name="T19" fmla="*/ 1 h 125"/>
                  <a:gd name="T20" fmla="*/ 0 w 119"/>
                  <a:gd name="T21" fmla="*/ 1 h 125"/>
                  <a:gd name="T22" fmla="*/ 0 w 119"/>
                  <a:gd name="T23" fmla="*/ 0 h 125"/>
                  <a:gd name="T24" fmla="*/ 0 w 119"/>
                  <a:gd name="T25" fmla="*/ 0 h 125"/>
                  <a:gd name="T26" fmla="*/ 0 w 119"/>
                  <a:gd name="T27" fmla="*/ 0 h 125"/>
                  <a:gd name="T28" fmla="*/ 0 w 119"/>
                  <a:gd name="T29" fmla="*/ 0 h 125"/>
                  <a:gd name="T30" fmla="*/ 0 w 119"/>
                  <a:gd name="T31" fmla="*/ 0 h 125"/>
                  <a:gd name="T32" fmla="*/ 0 w 119"/>
                  <a:gd name="T33" fmla="*/ 0 h 125"/>
                  <a:gd name="T34" fmla="*/ 1 w 119"/>
                  <a:gd name="T35" fmla="*/ 0 h 125"/>
                  <a:gd name="T36" fmla="*/ 1 w 119"/>
                  <a:gd name="T37" fmla="*/ 0 h 125"/>
                  <a:gd name="T38" fmla="*/ 1 w 119"/>
                  <a:gd name="T39" fmla="*/ 0 h 125"/>
                  <a:gd name="T40" fmla="*/ 1 w 119"/>
                  <a:gd name="T41" fmla="*/ 0 h 125"/>
                  <a:gd name="T42" fmla="*/ 1 w 119"/>
                  <a:gd name="T43" fmla="*/ 0 h 125"/>
                  <a:gd name="T44" fmla="*/ 1 w 119"/>
                  <a:gd name="T45" fmla="*/ 0 h 125"/>
                  <a:gd name="T46" fmla="*/ 1 w 119"/>
                  <a:gd name="T47" fmla="*/ 0 h 125"/>
                  <a:gd name="T48" fmla="*/ 1 w 119"/>
                  <a:gd name="T49" fmla="*/ 0 h 125"/>
                  <a:gd name="T50" fmla="*/ 0 w 119"/>
                  <a:gd name="T51" fmla="*/ 0 h 125"/>
                  <a:gd name="T52" fmla="*/ 0 w 119"/>
                  <a:gd name="T53" fmla="*/ 0 h 125"/>
                  <a:gd name="T54" fmla="*/ 0 w 119"/>
                  <a:gd name="T55" fmla="*/ 0 h 125"/>
                  <a:gd name="T56" fmla="*/ 0 w 119"/>
                  <a:gd name="T57" fmla="*/ 0 h 125"/>
                  <a:gd name="T58" fmla="*/ 0 w 119"/>
                  <a:gd name="T59" fmla="*/ 1 h 125"/>
                  <a:gd name="T60" fmla="*/ 0 w 119"/>
                  <a:gd name="T61" fmla="*/ 1 h 125"/>
                  <a:gd name="T62" fmla="*/ 0 w 119"/>
                  <a:gd name="T63" fmla="*/ 1 h 125"/>
                  <a:gd name="T64" fmla="*/ 0 w 119"/>
                  <a:gd name="T65" fmla="*/ 1 h 125"/>
                  <a:gd name="T66" fmla="*/ 0 w 119"/>
                  <a:gd name="T67" fmla="*/ 1 h 125"/>
                  <a:gd name="T68" fmla="*/ 1 w 119"/>
                  <a:gd name="T69" fmla="*/ 1 h 125"/>
                  <a:gd name="T70" fmla="*/ 1 w 119"/>
                  <a:gd name="T71" fmla="*/ 1 h 125"/>
                  <a:gd name="T72" fmla="*/ 1 w 119"/>
                  <a:gd name="T73" fmla="*/ 1 h 125"/>
                  <a:gd name="T74" fmla="*/ 1 w 119"/>
                  <a:gd name="T75" fmla="*/ 1 h 125"/>
                  <a:gd name="T76" fmla="*/ 1 w 119"/>
                  <a:gd name="T77" fmla="*/ 1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9"/>
                  <a:gd name="T118" fmla="*/ 0 h 125"/>
                  <a:gd name="T119" fmla="*/ 119 w 119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9" h="125">
                    <a:moveTo>
                      <a:pt x="119" y="113"/>
                    </a:moveTo>
                    <a:lnTo>
                      <a:pt x="103" y="120"/>
                    </a:lnTo>
                    <a:lnTo>
                      <a:pt x="87" y="124"/>
                    </a:lnTo>
                    <a:lnTo>
                      <a:pt x="71" y="125"/>
                    </a:lnTo>
                    <a:lnTo>
                      <a:pt x="52" y="123"/>
                    </a:lnTo>
                    <a:lnTo>
                      <a:pt x="36" y="118"/>
                    </a:lnTo>
                    <a:lnTo>
                      <a:pt x="24" y="111"/>
                    </a:lnTo>
                    <a:lnTo>
                      <a:pt x="14" y="101"/>
                    </a:lnTo>
                    <a:lnTo>
                      <a:pt x="7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7" y="36"/>
                    </a:lnTo>
                    <a:lnTo>
                      <a:pt x="15" y="25"/>
                    </a:lnTo>
                    <a:lnTo>
                      <a:pt x="25" y="15"/>
                    </a:lnTo>
                    <a:lnTo>
                      <a:pt x="38" y="8"/>
                    </a:lnTo>
                    <a:lnTo>
                      <a:pt x="55" y="3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5" y="5"/>
                    </a:lnTo>
                    <a:lnTo>
                      <a:pt x="117" y="11"/>
                    </a:lnTo>
                    <a:lnTo>
                      <a:pt x="117" y="38"/>
                    </a:lnTo>
                    <a:lnTo>
                      <a:pt x="104" y="32"/>
                    </a:lnTo>
                    <a:lnTo>
                      <a:pt x="89" y="28"/>
                    </a:lnTo>
                    <a:lnTo>
                      <a:pt x="75" y="26"/>
                    </a:lnTo>
                    <a:lnTo>
                      <a:pt x="61" y="28"/>
                    </a:lnTo>
                    <a:lnTo>
                      <a:pt x="48" y="33"/>
                    </a:lnTo>
                    <a:lnTo>
                      <a:pt x="39" y="40"/>
                    </a:lnTo>
                    <a:lnTo>
                      <a:pt x="33" y="51"/>
                    </a:lnTo>
                    <a:lnTo>
                      <a:pt x="31" y="63"/>
                    </a:lnTo>
                    <a:lnTo>
                      <a:pt x="33" y="75"/>
                    </a:lnTo>
                    <a:lnTo>
                      <a:pt x="39" y="85"/>
                    </a:lnTo>
                    <a:lnTo>
                      <a:pt x="48" y="92"/>
                    </a:lnTo>
                    <a:lnTo>
                      <a:pt x="61" y="97"/>
                    </a:lnTo>
                    <a:lnTo>
                      <a:pt x="75" y="100"/>
                    </a:lnTo>
                    <a:lnTo>
                      <a:pt x="89" y="99"/>
                    </a:lnTo>
                    <a:lnTo>
                      <a:pt x="104" y="93"/>
                    </a:lnTo>
                    <a:lnTo>
                      <a:pt x="119" y="86"/>
                    </a:lnTo>
                    <a:lnTo>
                      <a:pt x="119" y="11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4" name="Rectangle 16"/>
              <p:cNvSpPr>
                <a:spLocks noChangeArrowheads="1"/>
              </p:cNvSpPr>
              <p:nvPr/>
            </p:nvSpPr>
            <p:spPr bwMode="auto">
              <a:xfrm>
                <a:off x="4903" y="3487"/>
                <a:ext cx="6" cy="24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>
                  <a:latin typeface="Calibri" pitchFamily="34" charset="0"/>
                </a:endParaRPr>
              </a:p>
            </p:txBody>
          </p:sp>
          <p:sp>
            <p:nvSpPr>
              <p:cNvPr id="2135" name="Freeform 17"/>
              <p:cNvSpPr>
                <a:spLocks/>
              </p:cNvSpPr>
              <p:nvPr/>
            </p:nvSpPr>
            <p:spPr bwMode="auto">
              <a:xfrm>
                <a:off x="4944" y="3487"/>
                <a:ext cx="25" cy="24"/>
              </a:xfrm>
              <a:custGeom>
                <a:avLst/>
                <a:gdLst>
                  <a:gd name="T0" fmla="*/ 1 w 124"/>
                  <a:gd name="T1" fmla="*/ 1 h 121"/>
                  <a:gd name="T2" fmla="*/ 1 w 124"/>
                  <a:gd name="T3" fmla="*/ 1 h 121"/>
                  <a:gd name="T4" fmla="*/ 0 w 124"/>
                  <a:gd name="T5" fmla="*/ 0 h 121"/>
                  <a:gd name="T6" fmla="*/ 0 w 124"/>
                  <a:gd name="T7" fmla="*/ 1 h 121"/>
                  <a:gd name="T8" fmla="*/ 0 w 124"/>
                  <a:gd name="T9" fmla="*/ 1 h 121"/>
                  <a:gd name="T10" fmla="*/ 0 w 124"/>
                  <a:gd name="T11" fmla="*/ 0 h 121"/>
                  <a:gd name="T12" fmla="*/ 0 w 124"/>
                  <a:gd name="T13" fmla="*/ 0 h 121"/>
                  <a:gd name="T14" fmla="*/ 1 w 124"/>
                  <a:gd name="T15" fmla="*/ 1 h 121"/>
                  <a:gd name="T16" fmla="*/ 1 w 124"/>
                  <a:gd name="T17" fmla="*/ 0 h 121"/>
                  <a:gd name="T18" fmla="*/ 1 w 124"/>
                  <a:gd name="T19" fmla="*/ 0 h 121"/>
                  <a:gd name="T20" fmla="*/ 1 w 124"/>
                  <a:gd name="T21" fmla="*/ 1 h 1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4"/>
                  <a:gd name="T34" fmla="*/ 0 h 121"/>
                  <a:gd name="T35" fmla="*/ 124 w 124"/>
                  <a:gd name="T36" fmla="*/ 121 h 1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4" h="121">
                    <a:moveTo>
                      <a:pt x="124" y="121"/>
                    </a:moveTo>
                    <a:lnTo>
                      <a:pt x="98" y="121"/>
                    </a:lnTo>
                    <a:lnTo>
                      <a:pt x="31" y="42"/>
                    </a:lnTo>
                    <a:lnTo>
                      <a:pt x="31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93" y="73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124" y="121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6" name="Freeform 18"/>
              <p:cNvSpPr>
                <a:spLocks/>
              </p:cNvSpPr>
              <p:nvPr/>
            </p:nvSpPr>
            <p:spPr bwMode="auto">
              <a:xfrm>
                <a:off x="5004" y="3487"/>
                <a:ext cx="18" cy="24"/>
              </a:xfrm>
              <a:custGeom>
                <a:avLst/>
                <a:gdLst>
                  <a:gd name="T0" fmla="*/ 1 w 90"/>
                  <a:gd name="T1" fmla="*/ 1 h 121"/>
                  <a:gd name="T2" fmla="*/ 0 w 90"/>
                  <a:gd name="T3" fmla="*/ 1 h 121"/>
                  <a:gd name="T4" fmla="*/ 0 w 90"/>
                  <a:gd name="T5" fmla="*/ 0 h 121"/>
                  <a:gd name="T6" fmla="*/ 1 w 90"/>
                  <a:gd name="T7" fmla="*/ 0 h 121"/>
                  <a:gd name="T8" fmla="*/ 1 w 90"/>
                  <a:gd name="T9" fmla="*/ 0 h 121"/>
                  <a:gd name="T10" fmla="*/ 0 w 90"/>
                  <a:gd name="T11" fmla="*/ 0 h 121"/>
                  <a:gd name="T12" fmla="*/ 0 w 90"/>
                  <a:gd name="T13" fmla="*/ 0 h 121"/>
                  <a:gd name="T14" fmla="*/ 1 w 90"/>
                  <a:gd name="T15" fmla="*/ 0 h 121"/>
                  <a:gd name="T16" fmla="*/ 1 w 90"/>
                  <a:gd name="T17" fmla="*/ 1 h 121"/>
                  <a:gd name="T18" fmla="*/ 0 w 90"/>
                  <a:gd name="T19" fmla="*/ 1 h 121"/>
                  <a:gd name="T20" fmla="*/ 0 w 90"/>
                  <a:gd name="T21" fmla="*/ 1 h 121"/>
                  <a:gd name="T22" fmla="*/ 1 w 90"/>
                  <a:gd name="T23" fmla="*/ 1 h 121"/>
                  <a:gd name="T24" fmla="*/ 1 w 90"/>
                  <a:gd name="T25" fmla="*/ 1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121"/>
                  <a:gd name="T41" fmla="*/ 90 w 90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121">
                    <a:moveTo>
                      <a:pt x="90" y="121"/>
                    </a:moveTo>
                    <a:lnTo>
                      <a:pt x="0" y="121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88" y="21"/>
                    </a:lnTo>
                    <a:lnTo>
                      <a:pt x="30" y="21"/>
                    </a:lnTo>
                    <a:lnTo>
                      <a:pt x="30" y="46"/>
                    </a:lnTo>
                    <a:lnTo>
                      <a:pt x="86" y="46"/>
                    </a:lnTo>
                    <a:lnTo>
                      <a:pt x="86" y="69"/>
                    </a:lnTo>
                    <a:lnTo>
                      <a:pt x="30" y="69"/>
                    </a:lnTo>
                    <a:lnTo>
                      <a:pt x="30" y="99"/>
                    </a:lnTo>
                    <a:lnTo>
                      <a:pt x="90" y="99"/>
                    </a:lnTo>
                    <a:lnTo>
                      <a:pt x="90" y="121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7" name="Freeform 19"/>
              <p:cNvSpPr>
                <a:spLocks/>
              </p:cNvSpPr>
              <p:nvPr/>
            </p:nvSpPr>
            <p:spPr bwMode="auto">
              <a:xfrm>
                <a:off x="4491" y="3362"/>
                <a:ext cx="40" cy="110"/>
              </a:xfrm>
              <a:custGeom>
                <a:avLst/>
                <a:gdLst>
                  <a:gd name="T0" fmla="*/ 1 w 201"/>
                  <a:gd name="T1" fmla="*/ 0 h 548"/>
                  <a:gd name="T2" fmla="*/ 1 w 201"/>
                  <a:gd name="T3" fmla="*/ 0 h 548"/>
                  <a:gd name="T4" fmla="*/ 1 w 201"/>
                  <a:gd name="T5" fmla="*/ 0 h 548"/>
                  <a:gd name="T6" fmla="*/ 1 w 201"/>
                  <a:gd name="T7" fmla="*/ 0 h 548"/>
                  <a:gd name="T8" fmla="*/ 0 w 201"/>
                  <a:gd name="T9" fmla="*/ 0 h 548"/>
                  <a:gd name="T10" fmla="*/ 0 w 201"/>
                  <a:gd name="T11" fmla="*/ 0 h 548"/>
                  <a:gd name="T12" fmla="*/ 1 w 201"/>
                  <a:gd name="T13" fmla="*/ 0 h 548"/>
                  <a:gd name="T14" fmla="*/ 1 w 201"/>
                  <a:gd name="T15" fmla="*/ 0 h 548"/>
                  <a:gd name="T16" fmla="*/ 1 w 201"/>
                  <a:gd name="T17" fmla="*/ 0 h 548"/>
                  <a:gd name="T18" fmla="*/ 1 w 201"/>
                  <a:gd name="T19" fmla="*/ 0 h 548"/>
                  <a:gd name="T20" fmla="*/ 1 w 201"/>
                  <a:gd name="T21" fmla="*/ 0 h 548"/>
                  <a:gd name="T22" fmla="*/ 2 w 201"/>
                  <a:gd name="T23" fmla="*/ 0 h 548"/>
                  <a:gd name="T24" fmla="*/ 2 w 201"/>
                  <a:gd name="T25" fmla="*/ 0 h 548"/>
                  <a:gd name="T26" fmla="*/ 2 w 201"/>
                  <a:gd name="T27" fmla="*/ 0 h 548"/>
                  <a:gd name="T28" fmla="*/ 2 w 201"/>
                  <a:gd name="T29" fmla="*/ 0 h 548"/>
                  <a:gd name="T30" fmla="*/ 1 w 201"/>
                  <a:gd name="T31" fmla="*/ 0 h 548"/>
                  <a:gd name="T32" fmla="*/ 1 w 201"/>
                  <a:gd name="T33" fmla="*/ 0 h 548"/>
                  <a:gd name="T34" fmla="*/ 1 w 201"/>
                  <a:gd name="T35" fmla="*/ 0 h 548"/>
                  <a:gd name="T36" fmla="*/ 1 w 201"/>
                  <a:gd name="T37" fmla="*/ 0 h 548"/>
                  <a:gd name="T38" fmla="*/ 1 w 201"/>
                  <a:gd name="T39" fmla="*/ 1 h 548"/>
                  <a:gd name="T40" fmla="*/ 1 w 201"/>
                  <a:gd name="T41" fmla="*/ 3 h 548"/>
                  <a:gd name="T42" fmla="*/ 1 w 201"/>
                  <a:gd name="T43" fmla="*/ 4 h 548"/>
                  <a:gd name="T44" fmla="*/ 1 w 201"/>
                  <a:gd name="T45" fmla="*/ 4 h 548"/>
                  <a:gd name="T46" fmla="*/ 1 w 201"/>
                  <a:gd name="T47" fmla="*/ 4 h 548"/>
                  <a:gd name="T48" fmla="*/ 0 w 201"/>
                  <a:gd name="T49" fmla="*/ 4 h 548"/>
                  <a:gd name="T50" fmla="*/ 0 w 201"/>
                  <a:gd name="T51" fmla="*/ 4 h 548"/>
                  <a:gd name="T52" fmla="*/ 0 w 201"/>
                  <a:gd name="T53" fmla="*/ 4 h 548"/>
                  <a:gd name="T54" fmla="*/ 0 w 201"/>
                  <a:gd name="T55" fmla="*/ 4 h 548"/>
                  <a:gd name="T56" fmla="*/ 0 w 201"/>
                  <a:gd name="T57" fmla="*/ 4 h 548"/>
                  <a:gd name="T58" fmla="*/ 0 w 201"/>
                  <a:gd name="T59" fmla="*/ 4 h 548"/>
                  <a:gd name="T60" fmla="*/ 0 w 201"/>
                  <a:gd name="T61" fmla="*/ 4 h 548"/>
                  <a:gd name="T62" fmla="*/ 0 w 201"/>
                  <a:gd name="T63" fmla="*/ 4 h 548"/>
                  <a:gd name="T64" fmla="*/ 0 w 201"/>
                  <a:gd name="T65" fmla="*/ 4 h 548"/>
                  <a:gd name="T66" fmla="*/ 1 w 201"/>
                  <a:gd name="T67" fmla="*/ 4 h 548"/>
                  <a:gd name="T68" fmla="*/ 1 w 201"/>
                  <a:gd name="T69" fmla="*/ 4 h 548"/>
                  <a:gd name="T70" fmla="*/ 1 w 201"/>
                  <a:gd name="T71" fmla="*/ 4 h 548"/>
                  <a:gd name="T72" fmla="*/ 1 w 201"/>
                  <a:gd name="T73" fmla="*/ 4 h 548"/>
                  <a:gd name="T74" fmla="*/ 1 w 201"/>
                  <a:gd name="T75" fmla="*/ 0 h 5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1"/>
                  <a:gd name="T115" fmla="*/ 0 h 548"/>
                  <a:gd name="T116" fmla="*/ 201 w 201"/>
                  <a:gd name="T117" fmla="*/ 548 h 5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1" h="548">
                    <a:moveTo>
                      <a:pt x="110" y="53"/>
                    </a:moveTo>
                    <a:lnTo>
                      <a:pt x="109" y="38"/>
                    </a:lnTo>
                    <a:lnTo>
                      <a:pt x="106" y="29"/>
                    </a:lnTo>
                    <a:lnTo>
                      <a:pt x="102" y="23"/>
                    </a:lnTo>
                    <a:lnTo>
                      <a:pt x="95" y="20"/>
                    </a:lnTo>
                    <a:lnTo>
                      <a:pt x="86" y="19"/>
                    </a:lnTo>
                    <a:lnTo>
                      <a:pt x="74" y="18"/>
                    </a:lnTo>
                    <a:lnTo>
                      <a:pt x="67" y="16"/>
                    </a:lnTo>
                    <a:lnTo>
                      <a:pt x="61" y="15"/>
                    </a:lnTo>
                    <a:lnTo>
                      <a:pt x="59" y="12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85" y="0"/>
                    </a:lnTo>
                    <a:lnTo>
                      <a:pt x="99" y="2"/>
                    </a:lnTo>
                    <a:lnTo>
                      <a:pt x="118" y="3"/>
                    </a:lnTo>
                    <a:lnTo>
                      <a:pt x="153" y="3"/>
                    </a:lnTo>
                    <a:lnTo>
                      <a:pt x="167" y="2"/>
                    </a:lnTo>
                    <a:lnTo>
                      <a:pt x="176" y="1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196" y="1"/>
                    </a:lnTo>
                    <a:lnTo>
                      <a:pt x="198" y="2"/>
                    </a:lnTo>
                    <a:lnTo>
                      <a:pt x="200" y="4"/>
                    </a:lnTo>
                    <a:lnTo>
                      <a:pt x="201" y="6"/>
                    </a:lnTo>
                    <a:lnTo>
                      <a:pt x="201" y="8"/>
                    </a:lnTo>
                    <a:lnTo>
                      <a:pt x="200" y="13"/>
                    </a:lnTo>
                    <a:lnTo>
                      <a:pt x="197" y="15"/>
                    </a:lnTo>
                    <a:lnTo>
                      <a:pt x="192" y="16"/>
                    </a:lnTo>
                    <a:lnTo>
                      <a:pt x="185" y="17"/>
                    </a:lnTo>
                    <a:lnTo>
                      <a:pt x="175" y="19"/>
                    </a:lnTo>
                    <a:lnTo>
                      <a:pt x="169" y="21"/>
                    </a:lnTo>
                    <a:lnTo>
                      <a:pt x="164" y="23"/>
                    </a:lnTo>
                    <a:lnTo>
                      <a:pt x="160" y="27"/>
                    </a:lnTo>
                    <a:lnTo>
                      <a:pt x="157" y="34"/>
                    </a:lnTo>
                    <a:lnTo>
                      <a:pt x="155" y="43"/>
                    </a:lnTo>
                    <a:lnTo>
                      <a:pt x="154" y="59"/>
                    </a:lnTo>
                    <a:lnTo>
                      <a:pt x="153" y="78"/>
                    </a:lnTo>
                    <a:lnTo>
                      <a:pt x="153" y="363"/>
                    </a:lnTo>
                    <a:lnTo>
                      <a:pt x="151" y="400"/>
                    </a:lnTo>
                    <a:lnTo>
                      <a:pt x="145" y="433"/>
                    </a:lnTo>
                    <a:lnTo>
                      <a:pt x="137" y="462"/>
                    </a:lnTo>
                    <a:lnTo>
                      <a:pt x="125" y="488"/>
                    </a:lnTo>
                    <a:lnTo>
                      <a:pt x="110" y="508"/>
                    </a:lnTo>
                    <a:lnTo>
                      <a:pt x="94" y="525"/>
                    </a:lnTo>
                    <a:lnTo>
                      <a:pt x="77" y="538"/>
                    </a:lnTo>
                    <a:lnTo>
                      <a:pt x="58" y="545"/>
                    </a:lnTo>
                    <a:lnTo>
                      <a:pt x="39" y="548"/>
                    </a:lnTo>
                    <a:lnTo>
                      <a:pt x="26" y="547"/>
                    </a:lnTo>
                    <a:lnTo>
                      <a:pt x="17" y="543"/>
                    </a:lnTo>
                    <a:lnTo>
                      <a:pt x="8" y="537"/>
                    </a:lnTo>
                    <a:lnTo>
                      <a:pt x="4" y="530"/>
                    </a:lnTo>
                    <a:lnTo>
                      <a:pt x="1" y="521"/>
                    </a:lnTo>
                    <a:lnTo>
                      <a:pt x="0" y="512"/>
                    </a:lnTo>
                    <a:lnTo>
                      <a:pt x="2" y="501"/>
                    </a:lnTo>
                    <a:lnTo>
                      <a:pt x="7" y="493"/>
                    </a:lnTo>
                    <a:lnTo>
                      <a:pt x="15" y="487"/>
                    </a:lnTo>
                    <a:lnTo>
                      <a:pt x="26" y="485"/>
                    </a:lnTo>
                    <a:lnTo>
                      <a:pt x="35" y="487"/>
                    </a:lnTo>
                    <a:lnTo>
                      <a:pt x="42" y="491"/>
                    </a:lnTo>
                    <a:lnTo>
                      <a:pt x="46" y="497"/>
                    </a:lnTo>
                    <a:lnTo>
                      <a:pt x="49" y="504"/>
                    </a:lnTo>
                    <a:lnTo>
                      <a:pt x="51" y="510"/>
                    </a:lnTo>
                    <a:lnTo>
                      <a:pt x="54" y="516"/>
                    </a:lnTo>
                    <a:lnTo>
                      <a:pt x="57" y="520"/>
                    </a:lnTo>
                    <a:lnTo>
                      <a:pt x="64" y="522"/>
                    </a:lnTo>
                    <a:lnTo>
                      <a:pt x="74" y="520"/>
                    </a:lnTo>
                    <a:lnTo>
                      <a:pt x="84" y="512"/>
                    </a:lnTo>
                    <a:lnTo>
                      <a:pt x="92" y="501"/>
                    </a:lnTo>
                    <a:lnTo>
                      <a:pt x="99" y="485"/>
                    </a:lnTo>
                    <a:lnTo>
                      <a:pt x="105" y="464"/>
                    </a:lnTo>
                    <a:lnTo>
                      <a:pt x="109" y="440"/>
                    </a:lnTo>
                    <a:lnTo>
                      <a:pt x="110" y="412"/>
                    </a:lnTo>
                    <a:lnTo>
                      <a:pt x="110" y="5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8" name="Freeform 20"/>
              <p:cNvSpPr>
                <a:spLocks noEditPoints="1"/>
              </p:cNvSpPr>
              <p:nvPr/>
            </p:nvSpPr>
            <p:spPr bwMode="auto">
              <a:xfrm>
                <a:off x="4529" y="3361"/>
                <a:ext cx="58" cy="87"/>
              </a:xfrm>
              <a:custGeom>
                <a:avLst/>
                <a:gdLst>
                  <a:gd name="T0" fmla="*/ 1 w 292"/>
                  <a:gd name="T1" fmla="*/ 0 h 437"/>
                  <a:gd name="T2" fmla="*/ 2 w 292"/>
                  <a:gd name="T3" fmla="*/ 0 h 437"/>
                  <a:gd name="T4" fmla="*/ 2 w 292"/>
                  <a:gd name="T5" fmla="*/ 1 h 437"/>
                  <a:gd name="T6" fmla="*/ 2 w 292"/>
                  <a:gd name="T7" fmla="*/ 1 h 437"/>
                  <a:gd name="T8" fmla="*/ 2 w 292"/>
                  <a:gd name="T9" fmla="*/ 2 h 437"/>
                  <a:gd name="T10" fmla="*/ 2 w 292"/>
                  <a:gd name="T11" fmla="*/ 2 h 437"/>
                  <a:gd name="T12" fmla="*/ 2 w 292"/>
                  <a:gd name="T13" fmla="*/ 3 h 437"/>
                  <a:gd name="T14" fmla="*/ 2 w 292"/>
                  <a:gd name="T15" fmla="*/ 3 h 437"/>
                  <a:gd name="T16" fmla="*/ 1 w 292"/>
                  <a:gd name="T17" fmla="*/ 3 h 437"/>
                  <a:gd name="T18" fmla="*/ 1 w 292"/>
                  <a:gd name="T19" fmla="*/ 3 h 437"/>
                  <a:gd name="T20" fmla="*/ 1 w 292"/>
                  <a:gd name="T21" fmla="*/ 3 h 437"/>
                  <a:gd name="T22" fmla="*/ 0 w 292"/>
                  <a:gd name="T23" fmla="*/ 3 h 437"/>
                  <a:gd name="T24" fmla="*/ 0 w 292"/>
                  <a:gd name="T25" fmla="*/ 2 h 437"/>
                  <a:gd name="T26" fmla="*/ 0 w 292"/>
                  <a:gd name="T27" fmla="*/ 2 h 437"/>
                  <a:gd name="T28" fmla="*/ 0 w 292"/>
                  <a:gd name="T29" fmla="*/ 1 h 437"/>
                  <a:gd name="T30" fmla="*/ 0 w 292"/>
                  <a:gd name="T31" fmla="*/ 1 h 437"/>
                  <a:gd name="T32" fmla="*/ 1 w 292"/>
                  <a:gd name="T33" fmla="*/ 0 h 437"/>
                  <a:gd name="T34" fmla="*/ 1 w 292"/>
                  <a:gd name="T35" fmla="*/ 0 h 437"/>
                  <a:gd name="T36" fmla="*/ 1 w 292"/>
                  <a:gd name="T37" fmla="*/ 3 h 437"/>
                  <a:gd name="T38" fmla="*/ 1 w 292"/>
                  <a:gd name="T39" fmla="*/ 3 h 437"/>
                  <a:gd name="T40" fmla="*/ 2 w 292"/>
                  <a:gd name="T41" fmla="*/ 3 h 437"/>
                  <a:gd name="T42" fmla="*/ 2 w 292"/>
                  <a:gd name="T43" fmla="*/ 3 h 437"/>
                  <a:gd name="T44" fmla="*/ 2 w 292"/>
                  <a:gd name="T45" fmla="*/ 3 h 437"/>
                  <a:gd name="T46" fmla="*/ 2 w 292"/>
                  <a:gd name="T47" fmla="*/ 2 h 437"/>
                  <a:gd name="T48" fmla="*/ 2 w 292"/>
                  <a:gd name="T49" fmla="*/ 1 h 437"/>
                  <a:gd name="T50" fmla="*/ 2 w 292"/>
                  <a:gd name="T51" fmla="*/ 1 h 437"/>
                  <a:gd name="T52" fmla="*/ 2 w 292"/>
                  <a:gd name="T53" fmla="*/ 1 h 437"/>
                  <a:gd name="T54" fmla="*/ 2 w 292"/>
                  <a:gd name="T55" fmla="*/ 0 h 437"/>
                  <a:gd name="T56" fmla="*/ 1 w 292"/>
                  <a:gd name="T57" fmla="*/ 0 h 437"/>
                  <a:gd name="T58" fmla="*/ 1 w 292"/>
                  <a:gd name="T59" fmla="*/ 0 h 437"/>
                  <a:gd name="T60" fmla="*/ 1 w 292"/>
                  <a:gd name="T61" fmla="*/ 0 h 437"/>
                  <a:gd name="T62" fmla="*/ 1 w 292"/>
                  <a:gd name="T63" fmla="*/ 0 h 437"/>
                  <a:gd name="T64" fmla="*/ 1 w 292"/>
                  <a:gd name="T65" fmla="*/ 1 h 437"/>
                  <a:gd name="T66" fmla="*/ 1 w 292"/>
                  <a:gd name="T67" fmla="*/ 1 h 437"/>
                  <a:gd name="T68" fmla="*/ 0 w 292"/>
                  <a:gd name="T69" fmla="*/ 1 h 437"/>
                  <a:gd name="T70" fmla="*/ 0 w 292"/>
                  <a:gd name="T71" fmla="*/ 2 h 437"/>
                  <a:gd name="T72" fmla="*/ 1 w 292"/>
                  <a:gd name="T73" fmla="*/ 3 h 437"/>
                  <a:gd name="T74" fmla="*/ 1 w 292"/>
                  <a:gd name="T75" fmla="*/ 3 h 437"/>
                  <a:gd name="T76" fmla="*/ 1 w 292"/>
                  <a:gd name="T77" fmla="*/ 3 h 437"/>
                  <a:gd name="T78" fmla="*/ 1 w 292"/>
                  <a:gd name="T79" fmla="*/ 3 h 437"/>
                  <a:gd name="T80" fmla="*/ 1 w 292"/>
                  <a:gd name="T81" fmla="*/ 3 h 4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2"/>
                  <a:gd name="T124" fmla="*/ 0 h 437"/>
                  <a:gd name="T125" fmla="*/ 292 w 292"/>
                  <a:gd name="T126" fmla="*/ 437 h 4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2" h="437">
                    <a:moveTo>
                      <a:pt x="146" y="0"/>
                    </a:moveTo>
                    <a:lnTo>
                      <a:pt x="172" y="3"/>
                    </a:lnTo>
                    <a:lnTo>
                      <a:pt x="195" y="14"/>
                    </a:lnTo>
                    <a:lnTo>
                      <a:pt x="218" y="29"/>
                    </a:lnTo>
                    <a:lnTo>
                      <a:pt x="238" y="50"/>
                    </a:lnTo>
                    <a:lnTo>
                      <a:pt x="257" y="77"/>
                    </a:lnTo>
                    <a:lnTo>
                      <a:pt x="272" y="107"/>
                    </a:lnTo>
                    <a:lnTo>
                      <a:pt x="283" y="141"/>
                    </a:lnTo>
                    <a:lnTo>
                      <a:pt x="290" y="179"/>
                    </a:lnTo>
                    <a:lnTo>
                      <a:pt x="292" y="219"/>
                    </a:lnTo>
                    <a:lnTo>
                      <a:pt x="290" y="259"/>
                    </a:lnTo>
                    <a:lnTo>
                      <a:pt x="283" y="297"/>
                    </a:lnTo>
                    <a:lnTo>
                      <a:pt x="272" y="331"/>
                    </a:lnTo>
                    <a:lnTo>
                      <a:pt x="257" y="361"/>
                    </a:lnTo>
                    <a:lnTo>
                      <a:pt x="238" y="387"/>
                    </a:lnTo>
                    <a:lnTo>
                      <a:pt x="218" y="409"/>
                    </a:lnTo>
                    <a:lnTo>
                      <a:pt x="195" y="424"/>
                    </a:lnTo>
                    <a:lnTo>
                      <a:pt x="172" y="434"/>
                    </a:lnTo>
                    <a:lnTo>
                      <a:pt x="146" y="437"/>
                    </a:lnTo>
                    <a:lnTo>
                      <a:pt x="121" y="434"/>
                    </a:lnTo>
                    <a:lnTo>
                      <a:pt x="97" y="424"/>
                    </a:lnTo>
                    <a:lnTo>
                      <a:pt x="75" y="409"/>
                    </a:lnTo>
                    <a:lnTo>
                      <a:pt x="54" y="387"/>
                    </a:lnTo>
                    <a:lnTo>
                      <a:pt x="36" y="361"/>
                    </a:lnTo>
                    <a:lnTo>
                      <a:pt x="21" y="331"/>
                    </a:lnTo>
                    <a:lnTo>
                      <a:pt x="9" y="297"/>
                    </a:lnTo>
                    <a:lnTo>
                      <a:pt x="2" y="259"/>
                    </a:lnTo>
                    <a:lnTo>
                      <a:pt x="0" y="219"/>
                    </a:lnTo>
                    <a:lnTo>
                      <a:pt x="2" y="179"/>
                    </a:lnTo>
                    <a:lnTo>
                      <a:pt x="9" y="141"/>
                    </a:lnTo>
                    <a:lnTo>
                      <a:pt x="21" y="107"/>
                    </a:lnTo>
                    <a:lnTo>
                      <a:pt x="36" y="77"/>
                    </a:lnTo>
                    <a:lnTo>
                      <a:pt x="54" y="50"/>
                    </a:lnTo>
                    <a:lnTo>
                      <a:pt x="75" y="29"/>
                    </a:lnTo>
                    <a:lnTo>
                      <a:pt x="97" y="14"/>
                    </a:lnTo>
                    <a:lnTo>
                      <a:pt x="121" y="3"/>
                    </a:lnTo>
                    <a:lnTo>
                      <a:pt x="146" y="0"/>
                    </a:lnTo>
                    <a:close/>
                    <a:moveTo>
                      <a:pt x="146" y="421"/>
                    </a:moveTo>
                    <a:lnTo>
                      <a:pt x="159" y="420"/>
                    </a:lnTo>
                    <a:lnTo>
                      <a:pt x="170" y="416"/>
                    </a:lnTo>
                    <a:lnTo>
                      <a:pt x="182" y="409"/>
                    </a:lnTo>
                    <a:lnTo>
                      <a:pt x="193" y="399"/>
                    </a:lnTo>
                    <a:lnTo>
                      <a:pt x="203" y="384"/>
                    </a:lnTo>
                    <a:lnTo>
                      <a:pt x="214" y="367"/>
                    </a:lnTo>
                    <a:lnTo>
                      <a:pt x="222" y="346"/>
                    </a:lnTo>
                    <a:lnTo>
                      <a:pt x="229" y="321"/>
                    </a:lnTo>
                    <a:lnTo>
                      <a:pt x="234" y="291"/>
                    </a:lnTo>
                    <a:lnTo>
                      <a:pt x="238" y="258"/>
                    </a:lnTo>
                    <a:lnTo>
                      <a:pt x="239" y="219"/>
                    </a:lnTo>
                    <a:lnTo>
                      <a:pt x="238" y="180"/>
                    </a:lnTo>
                    <a:lnTo>
                      <a:pt x="234" y="146"/>
                    </a:lnTo>
                    <a:lnTo>
                      <a:pt x="229" y="117"/>
                    </a:lnTo>
                    <a:lnTo>
                      <a:pt x="222" y="92"/>
                    </a:lnTo>
                    <a:lnTo>
                      <a:pt x="214" y="71"/>
                    </a:lnTo>
                    <a:lnTo>
                      <a:pt x="203" y="53"/>
                    </a:lnTo>
                    <a:lnTo>
                      <a:pt x="193" y="39"/>
                    </a:lnTo>
                    <a:lnTo>
                      <a:pt x="182" y="29"/>
                    </a:lnTo>
                    <a:lnTo>
                      <a:pt x="170" y="22"/>
                    </a:lnTo>
                    <a:lnTo>
                      <a:pt x="159" y="18"/>
                    </a:lnTo>
                    <a:lnTo>
                      <a:pt x="146" y="17"/>
                    </a:lnTo>
                    <a:lnTo>
                      <a:pt x="134" y="18"/>
                    </a:lnTo>
                    <a:lnTo>
                      <a:pt x="123" y="22"/>
                    </a:lnTo>
                    <a:lnTo>
                      <a:pt x="110" y="29"/>
                    </a:lnTo>
                    <a:lnTo>
                      <a:pt x="99" y="39"/>
                    </a:lnTo>
                    <a:lnTo>
                      <a:pt x="89" y="53"/>
                    </a:lnTo>
                    <a:lnTo>
                      <a:pt x="79" y="71"/>
                    </a:lnTo>
                    <a:lnTo>
                      <a:pt x="71" y="92"/>
                    </a:lnTo>
                    <a:lnTo>
                      <a:pt x="64" y="117"/>
                    </a:lnTo>
                    <a:lnTo>
                      <a:pt x="58" y="146"/>
                    </a:lnTo>
                    <a:lnTo>
                      <a:pt x="54" y="180"/>
                    </a:lnTo>
                    <a:lnTo>
                      <a:pt x="53" y="219"/>
                    </a:lnTo>
                    <a:lnTo>
                      <a:pt x="54" y="258"/>
                    </a:lnTo>
                    <a:lnTo>
                      <a:pt x="58" y="291"/>
                    </a:lnTo>
                    <a:lnTo>
                      <a:pt x="64" y="321"/>
                    </a:lnTo>
                    <a:lnTo>
                      <a:pt x="71" y="346"/>
                    </a:lnTo>
                    <a:lnTo>
                      <a:pt x="79" y="367"/>
                    </a:lnTo>
                    <a:lnTo>
                      <a:pt x="89" y="384"/>
                    </a:lnTo>
                    <a:lnTo>
                      <a:pt x="99" y="399"/>
                    </a:lnTo>
                    <a:lnTo>
                      <a:pt x="110" y="409"/>
                    </a:lnTo>
                    <a:lnTo>
                      <a:pt x="123" y="416"/>
                    </a:lnTo>
                    <a:lnTo>
                      <a:pt x="134" y="420"/>
                    </a:lnTo>
                    <a:lnTo>
                      <a:pt x="146" y="421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39" name="Freeform 21"/>
              <p:cNvSpPr>
                <a:spLocks/>
              </p:cNvSpPr>
              <p:nvPr/>
            </p:nvSpPr>
            <p:spPr bwMode="auto">
              <a:xfrm>
                <a:off x="4587" y="3362"/>
                <a:ext cx="62" cy="84"/>
              </a:xfrm>
              <a:custGeom>
                <a:avLst/>
                <a:gdLst>
                  <a:gd name="T0" fmla="*/ 2 w 314"/>
                  <a:gd name="T1" fmla="*/ 0 h 420"/>
                  <a:gd name="T2" fmla="*/ 2 w 314"/>
                  <a:gd name="T3" fmla="*/ 0 h 420"/>
                  <a:gd name="T4" fmla="*/ 2 w 314"/>
                  <a:gd name="T5" fmla="*/ 0 h 420"/>
                  <a:gd name="T6" fmla="*/ 2 w 314"/>
                  <a:gd name="T7" fmla="*/ 0 h 420"/>
                  <a:gd name="T8" fmla="*/ 2 w 314"/>
                  <a:gd name="T9" fmla="*/ 0 h 420"/>
                  <a:gd name="T10" fmla="*/ 2 w 314"/>
                  <a:gd name="T11" fmla="*/ 0 h 420"/>
                  <a:gd name="T12" fmla="*/ 2 w 314"/>
                  <a:gd name="T13" fmla="*/ 0 h 420"/>
                  <a:gd name="T14" fmla="*/ 2 w 314"/>
                  <a:gd name="T15" fmla="*/ 0 h 420"/>
                  <a:gd name="T16" fmla="*/ 2 w 314"/>
                  <a:gd name="T17" fmla="*/ 0 h 420"/>
                  <a:gd name="T18" fmla="*/ 2 w 314"/>
                  <a:gd name="T19" fmla="*/ 0 h 420"/>
                  <a:gd name="T20" fmla="*/ 2 w 314"/>
                  <a:gd name="T21" fmla="*/ 0 h 420"/>
                  <a:gd name="T22" fmla="*/ 2 w 314"/>
                  <a:gd name="T23" fmla="*/ 3 h 420"/>
                  <a:gd name="T24" fmla="*/ 2 w 314"/>
                  <a:gd name="T25" fmla="*/ 3 h 420"/>
                  <a:gd name="T26" fmla="*/ 2 w 314"/>
                  <a:gd name="T27" fmla="*/ 3 h 420"/>
                  <a:gd name="T28" fmla="*/ 2 w 314"/>
                  <a:gd name="T29" fmla="*/ 3 h 420"/>
                  <a:gd name="T30" fmla="*/ 2 w 314"/>
                  <a:gd name="T31" fmla="*/ 3 h 420"/>
                  <a:gd name="T32" fmla="*/ 2 w 314"/>
                  <a:gd name="T33" fmla="*/ 3 h 420"/>
                  <a:gd name="T34" fmla="*/ 2 w 314"/>
                  <a:gd name="T35" fmla="*/ 3 h 420"/>
                  <a:gd name="T36" fmla="*/ 2 w 314"/>
                  <a:gd name="T37" fmla="*/ 3 h 420"/>
                  <a:gd name="T38" fmla="*/ 2 w 314"/>
                  <a:gd name="T39" fmla="*/ 3 h 420"/>
                  <a:gd name="T40" fmla="*/ 2 w 314"/>
                  <a:gd name="T41" fmla="*/ 3 h 420"/>
                  <a:gd name="T42" fmla="*/ 2 w 314"/>
                  <a:gd name="T43" fmla="*/ 3 h 420"/>
                  <a:gd name="T44" fmla="*/ 2 w 314"/>
                  <a:gd name="T45" fmla="*/ 2 h 420"/>
                  <a:gd name="T46" fmla="*/ 1 w 314"/>
                  <a:gd name="T47" fmla="*/ 2 h 420"/>
                  <a:gd name="T48" fmla="*/ 1 w 314"/>
                  <a:gd name="T49" fmla="*/ 3 h 420"/>
                  <a:gd name="T50" fmla="*/ 1 w 314"/>
                  <a:gd name="T51" fmla="*/ 3 h 420"/>
                  <a:gd name="T52" fmla="*/ 1 w 314"/>
                  <a:gd name="T53" fmla="*/ 3 h 420"/>
                  <a:gd name="T54" fmla="*/ 1 w 314"/>
                  <a:gd name="T55" fmla="*/ 3 h 420"/>
                  <a:gd name="T56" fmla="*/ 1 w 314"/>
                  <a:gd name="T57" fmla="*/ 3 h 420"/>
                  <a:gd name="T58" fmla="*/ 0 w 314"/>
                  <a:gd name="T59" fmla="*/ 3 h 420"/>
                  <a:gd name="T60" fmla="*/ 0 w 314"/>
                  <a:gd name="T61" fmla="*/ 3 h 420"/>
                  <a:gd name="T62" fmla="*/ 0 w 314"/>
                  <a:gd name="T63" fmla="*/ 3 h 420"/>
                  <a:gd name="T64" fmla="*/ 0 w 314"/>
                  <a:gd name="T65" fmla="*/ 3 h 420"/>
                  <a:gd name="T66" fmla="*/ 0 w 314"/>
                  <a:gd name="T67" fmla="*/ 3 h 420"/>
                  <a:gd name="T68" fmla="*/ 0 w 314"/>
                  <a:gd name="T69" fmla="*/ 3 h 420"/>
                  <a:gd name="T70" fmla="*/ 0 w 314"/>
                  <a:gd name="T71" fmla="*/ 0 h 420"/>
                  <a:gd name="T72" fmla="*/ 0 w 314"/>
                  <a:gd name="T73" fmla="*/ 0 h 420"/>
                  <a:gd name="T74" fmla="*/ 0 w 314"/>
                  <a:gd name="T75" fmla="*/ 0 h 420"/>
                  <a:gd name="T76" fmla="*/ 0 w 314"/>
                  <a:gd name="T77" fmla="*/ 0 h 420"/>
                  <a:gd name="T78" fmla="*/ 0 w 314"/>
                  <a:gd name="T79" fmla="*/ 0 h 420"/>
                  <a:gd name="T80" fmla="*/ 1 w 314"/>
                  <a:gd name="T81" fmla="*/ 0 h 420"/>
                  <a:gd name="T82" fmla="*/ 1 w 314"/>
                  <a:gd name="T83" fmla="*/ 0 h 420"/>
                  <a:gd name="T84" fmla="*/ 1 w 314"/>
                  <a:gd name="T85" fmla="*/ 0 h 420"/>
                  <a:gd name="T86" fmla="*/ 1 w 314"/>
                  <a:gd name="T87" fmla="*/ 0 h 420"/>
                  <a:gd name="T88" fmla="*/ 1 w 314"/>
                  <a:gd name="T89" fmla="*/ 0 h 420"/>
                  <a:gd name="T90" fmla="*/ 1 w 314"/>
                  <a:gd name="T91" fmla="*/ 0 h 420"/>
                  <a:gd name="T92" fmla="*/ 1 w 314"/>
                  <a:gd name="T93" fmla="*/ 1 h 420"/>
                  <a:gd name="T94" fmla="*/ 2 w 314"/>
                  <a:gd name="T95" fmla="*/ 1 h 420"/>
                  <a:gd name="T96" fmla="*/ 2 w 314"/>
                  <a:gd name="T97" fmla="*/ 0 h 4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4"/>
                  <a:gd name="T148" fmla="*/ 0 h 420"/>
                  <a:gd name="T149" fmla="*/ 314 w 314"/>
                  <a:gd name="T150" fmla="*/ 420 h 4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4" h="420">
                    <a:moveTo>
                      <a:pt x="231" y="45"/>
                    </a:moveTo>
                    <a:lnTo>
                      <a:pt x="230" y="34"/>
                    </a:lnTo>
                    <a:lnTo>
                      <a:pt x="228" y="26"/>
                    </a:lnTo>
                    <a:lnTo>
                      <a:pt x="223" y="21"/>
                    </a:lnTo>
                    <a:lnTo>
                      <a:pt x="216" y="18"/>
                    </a:lnTo>
                    <a:lnTo>
                      <a:pt x="206" y="17"/>
                    </a:lnTo>
                    <a:lnTo>
                      <a:pt x="197" y="15"/>
                    </a:lnTo>
                    <a:lnTo>
                      <a:pt x="193" y="13"/>
                    </a:lnTo>
                    <a:lnTo>
                      <a:pt x="191" y="9"/>
                    </a:lnTo>
                    <a:lnTo>
                      <a:pt x="191" y="6"/>
                    </a:lnTo>
                    <a:lnTo>
                      <a:pt x="195" y="2"/>
                    </a:lnTo>
                    <a:lnTo>
                      <a:pt x="198" y="1"/>
                    </a:lnTo>
                    <a:lnTo>
                      <a:pt x="203" y="0"/>
                    </a:lnTo>
                    <a:lnTo>
                      <a:pt x="216" y="0"/>
                    </a:lnTo>
                    <a:lnTo>
                      <a:pt x="226" y="2"/>
                    </a:lnTo>
                    <a:lnTo>
                      <a:pt x="238" y="3"/>
                    </a:lnTo>
                    <a:lnTo>
                      <a:pt x="271" y="3"/>
                    </a:lnTo>
                    <a:lnTo>
                      <a:pt x="282" y="2"/>
                    </a:lnTo>
                    <a:lnTo>
                      <a:pt x="290" y="1"/>
                    </a:lnTo>
                    <a:lnTo>
                      <a:pt x="297" y="0"/>
                    </a:lnTo>
                    <a:lnTo>
                      <a:pt x="308" y="0"/>
                    </a:lnTo>
                    <a:lnTo>
                      <a:pt x="312" y="2"/>
                    </a:lnTo>
                    <a:lnTo>
                      <a:pt x="313" y="3"/>
                    </a:lnTo>
                    <a:lnTo>
                      <a:pt x="314" y="5"/>
                    </a:lnTo>
                    <a:lnTo>
                      <a:pt x="314" y="6"/>
                    </a:lnTo>
                    <a:lnTo>
                      <a:pt x="312" y="11"/>
                    </a:lnTo>
                    <a:lnTo>
                      <a:pt x="307" y="14"/>
                    </a:lnTo>
                    <a:lnTo>
                      <a:pt x="299" y="16"/>
                    </a:lnTo>
                    <a:lnTo>
                      <a:pt x="288" y="18"/>
                    </a:lnTo>
                    <a:lnTo>
                      <a:pt x="283" y="20"/>
                    </a:lnTo>
                    <a:lnTo>
                      <a:pt x="277" y="24"/>
                    </a:lnTo>
                    <a:lnTo>
                      <a:pt x="275" y="28"/>
                    </a:lnTo>
                    <a:lnTo>
                      <a:pt x="274" y="31"/>
                    </a:lnTo>
                    <a:lnTo>
                      <a:pt x="274" y="374"/>
                    </a:lnTo>
                    <a:lnTo>
                      <a:pt x="275" y="388"/>
                    </a:lnTo>
                    <a:lnTo>
                      <a:pt x="279" y="397"/>
                    </a:lnTo>
                    <a:lnTo>
                      <a:pt x="285" y="402"/>
                    </a:lnTo>
                    <a:lnTo>
                      <a:pt x="293" y="404"/>
                    </a:lnTo>
                    <a:lnTo>
                      <a:pt x="301" y="406"/>
                    </a:lnTo>
                    <a:lnTo>
                      <a:pt x="307" y="407"/>
                    </a:lnTo>
                    <a:lnTo>
                      <a:pt x="311" y="409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1" y="417"/>
                    </a:lnTo>
                    <a:lnTo>
                      <a:pt x="310" y="418"/>
                    </a:lnTo>
                    <a:lnTo>
                      <a:pt x="308" y="419"/>
                    </a:lnTo>
                    <a:lnTo>
                      <a:pt x="305" y="420"/>
                    </a:lnTo>
                    <a:lnTo>
                      <a:pt x="292" y="420"/>
                    </a:lnTo>
                    <a:lnTo>
                      <a:pt x="283" y="419"/>
                    </a:lnTo>
                    <a:lnTo>
                      <a:pt x="270" y="418"/>
                    </a:lnTo>
                    <a:lnTo>
                      <a:pt x="238" y="418"/>
                    </a:lnTo>
                    <a:lnTo>
                      <a:pt x="228" y="419"/>
                    </a:lnTo>
                    <a:lnTo>
                      <a:pt x="221" y="419"/>
                    </a:lnTo>
                    <a:lnTo>
                      <a:pt x="216" y="420"/>
                    </a:lnTo>
                    <a:lnTo>
                      <a:pt x="202" y="420"/>
                    </a:lnTo>
                    <a:lnTo>
                      <a:pt x="196" y="418"/>
                    </a:lnTo>
                    <a:lnTo>
                      <a:pt x="193" y="415"/>
                    </a:lnTo>
                    <a:lnTo>
                      <a:pt x="192" y="411"/>
                    </a:lnTo>
                    <a:lnTo>
                      <a:pt x="193" y="408"/>
                    </a:lnTo>
                    <a:lnTo>
                      <a:pt x="196" y="406"/>
                    </a:lnTo>
                    <a:lnTo>
                      <a:pt x="203" y="404"/>
                    </a:lnTo>
                    <a:lnTo>
                      <a:pt x="212" y="402"/>
                    </a:lnTo>
                    <a:lnTo>
                      <a:pt x="221" y="399"/>
                    </a:lnTo>
                    <a:lnTo>
                      <a:pt x="227" y="394"/>
                    </a:lnTo>
                    <a:lnTo>
                      <a:pt x="230" y="386"/>
                    </a:lnTo>
                    <a:lnTo>
                      <a:pt x="231" y="374"/>
                    </a:lnTo>
                    <a:lnTo>
                      <a:pt x="231" y="209"/>
                    </a:lnTo>
                    <a:lnTo>
                      <a:pt x="229" y="208"/>
                    </a:lnTo>
                    <a:lnTo>
                      <a:pt x="228" y="206"/>
                    </a:lnTo>
                    <a:lnTo>
                      <a:pt x="86" y="206"/>
                    </a:lnTo>
                    <a:lnTo>
                      <a:pt x="84" y="208"/>
                    </a:lnTo>
                    <a:lnTo>
                      <a:pt x="83" y="210"/>
                    </a:lnTo>
                    <a:lnTo>
                      <a:pt x="83" y="374"/>
                    </a:lnTo>
                    <a:lnTo>
                      <a:pt x="84" y="387"/>
                    </a:lnTo>
                    <a:lnTo>
                      <a:pt x="88" y="395"/>
                    </a:lnTo>
                    <a:lnTo>
                      <a:pt x="94" y="400"/>
                    </a:lnTo>
                    <a:lnTo>
                      <a:pt x="101" y="402"/>
                    </a:lnTo>
                    <a:lnTo>
                      <a:pt x="109" y="403"/>
                    </a:lnTo>
                    <a:lnTo>
                      <a:pt x="116" y="405"/>
                    </a:lnTo>
                    <a:lnTo>
                      <a:pt x="120" y="408"/>
                    </a:lnTo>
                    <a:lnTo>
                      <a:pt x="122" y="412"/>
                    </a:lnTo>
                    <a:lnTo>
                      <a:pt x="122" y="414"/>
                    </a:lnTo>
                    <a:lnTo>
                      <a:pt x="120" y="418"/>
                    </a:lnTo>
                    <a:lnTo>
                      <a:pt x="118" y="419"/>
                    </a:lnTo>
                    <a:lnTo>
                      <a:pt x="114" y="420"/>
                    </a:lnTo>
                    <a:lnTo>
                      <a:pt x="106" y="420"/>
                    </a:lnTo>
                    <a:lnTo>
                      <a:pt x="101" y="419"/>
                    </a:lnTo>
                    <a:lnTo>
                      <a:pt x="88" y="419"/>
                    </a:lnTo>
                    <a:lnTo>
                      <a:pt x="78" y="418"/>
                    </a:lnTo>
                    <a:lnTo>
                      <a:pt x="45" y="418"/>
                    </a:lnTo>
                    <a:lnTo>
                      <a:pt x="34" y="419"/>
                    </a:lnTo>
                    <a:lnTo>
                      <a:pt x="21" y="419"/>
                    </a:lnTo>
                    <a:lnTo>
                      <a:pt x="16" y="420"/>
                    </a:lnTo>
                    <a:lnTo>
                      <a:pt x="6" y="420"/>
                    </a:lnTo>
                    <a:lnTo>
                      <a:pt x="3" y="418"/>
                    </a:lnTo>
                    <a:lnTo>
                      <a:pt x="2" y="417"/>
                    </a:lnTo>
                    <a:lnTo>
                      <a:pt x="0" y="414"/>
                    </a:lnTo>
                    <a:lnTo>
                      <a:pt x="0" y="410"/>
                    </a:lnTo>
                    <a:lnTo>
                      <a:pt x="2" y="406"/>
                    </a:lnTo>
                    <a:lnTo>
                      <a:pt x="5" y="404"/>
                    </a:lnTo>
                    <a:lnTo>
                      <a:pt x="8" y="403"/>
                    </a:lnTo>
                    <a:lnTo>
                      <a:pt x="23" y="399"/>
                    </a:lnTo>
                    <a:lnTo>
                      <a:pt x="32" y="395"/>
                    </a:lnTo>
                    <a:lnTo>
                      <a:pt x="37" y="390"/>
                    </a:lnTo>
                    <a:lnTo>
                      <a:pt x="39" y="383"/>
                    </a:lnTo>
                    <a:lnTo>
                      <a:pt x="39" y="31"/>
                    </a:lnTo>
                    <a:lnTo>
                      <a:pt x="37" y="24"/>
                    </a:lnTo>
                    <a:lnTo>
                      <a:pt x="34" y="20"/>
                    </a:lnTo>
                    <a:lnTo>
                      <a:pt x="30" y="18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2"/>
                    </a:lnTo>
                    <a:lnTo>
                      <a:pt x="47" y="3"/>
                    </a:lnTo>
                    <a:lnTo>
                      <a:pt x="61" y="3"/>
                    </a:lnTo>
                    <a:lnTo>
                      <a:pt x="79" y="2"/>
                    </a:lnTo>
                    <a:lnTo>
                      <a:pt x="94" y="1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1"/>
                    </a:lnTo>
                    <a:lnTo>
                      <a:pt x="118" y="2"/>
                    </a:lnTo>
                    <a:lnTo>
                      <a:pt x="120" y="4"/>
                    </a:lnTo>
                    <a:lnTo>
                      <a:pt x="121" y="6"/>
                    </a:lnTo>
                    <a:lnTo>
                      <a:pt x="121" y="8"/>
                    </a:lnTo>
                    <a:lnTo>
                      <a:pt x="120" y="13"/>
                    </a:lnTo>
                    <a:lnTo>
                      <a:pt x="116" y="16"/>
                    </a:lnTo>
                    <a:lnTo>
                      <a:pt x="110" y="17"/>
                    </a:lnTo>
                    <a:lnTo>
                      <a:pt x="100" y="18"/>
                    </a:lnTo>
                    <a:lnTo>
                      <a:pt x="93" y="20"/>
                    </a:lnTo>
                    <a:lnTo>
                      <a:pt x="88" y="23"/>
                    </a:lnTo>
                    <a:lnTo>
                      <a:pt x="84" y="28"/>
                    </a:lnTo>
                    <a:lnTo>
                      <a:pt x="83" y="36"/>
                    </a:lnTo>
                    <a:lnTo>
                      <a:pt x="83" y="182"/>
                    </a:lnTo>
                    <a:lnTo>
                      <a:pt x="84" y="184"/>
                    </a:lnTo>
                    <a:lnTo>
                      <a:pt x="86" y="186"/>
                    </a:lnTo>
                    <a:lnTo>
                      <a:pt x="228" y="186"/>
                    </a:lnTo>
                    <a:lnTo>
                      <a:pt x="229" y="185"/>
                    </a:lnTo>
                    <a:lnTo>
                      <a:pt x="231" y="181"/>
                    </a:lnTo>
                    <a:lnTo>
                      <a:pt x="231" y="178"/>
                    </a:lnTo>
                    <a:lnTo>
                      <a:pt x="231" y="45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0" name="Freeform 22"/>
              <p:cNvSpPr>
                <a:spLocks/>
              </p:cNvSpPr>
              <p:nvPr/>
            </p:nvSpPr>
            <p:spPr bwMode="auto">
              <a:xfrm>
                <a:off x="4653" y="3362"/>
                <a:ext cx="64" cy="87"/>
              </a:xfrm>
              <a:custGeom>
                <a:avLst/>
                <a:gdLst>
                  <a:gd name="T0" fmla="*/ 2 w 320"/>
                  <a:gd name="T1" fmla="*/ 3 h 433"/>
                  <a:gd name="T2" fmla="*/ 2 w 320"/>
                  <a:gd name="T3" fmla="*/ 3 h 433"/>
                  <a:gd name="T4" fmla="*/ 2 w 320"/>
                  <a:gd name="T5" fmla="*/ 3 h 433"/>
                  <a:gd name="T6" fmla="*/ 2 w 320"/>
                  <a:gd name="T7" fmla="*/ 3 h 433"/>
                  <a:gd name="T8" fmla="*/ 2 w 320"/>
                  <a:gd name="T9" fmla="*/ 3 h 433"/>
                  <a:gd name="T10" fmla="*/ 1 w 320"/>
                  <a:gd name="T11" fmla="*/ 2 h 433"/>
                  <a:gd name="T12" fmla="*/ 1 w 320"/>
                  <a:gd name="T13" fmla="*/ 1 h 433"/>
                  <a:gd name="T14" fmla="*/ 1 w 320"/>
                  <a:gd name="T15" fmla="*/ 1 h 433"/>
                  <a:gd name="T16" fmla="*/ 1 w 320"/>
                  <a:gd name="T17" fmla="*/ 1 h 433"/>
                  <a:gd name="T18" fmla="*/ 1 w 320"/>
                  <a:gd name="T19" fmla="*/ 1 h 433"/>
                  <a:gd name="T20" fmla="*/ 1 w 320"/>
                  <a:gd name="T21" fmla="*/ 1 h 433"/>
                  <a:gd name="T22" fmla="*/ 1 w 320"/>
                  <a:gd name="T23" fmla="*/ 3 h 433"/>
                  <a:gd name="T24" fmla="*/ 1 w 320"/>
                  <a:gd name="T25" fmla="*/ 3 h 433"/>
                  <a:gd name="T26" fmla="*/ 1 w 320"/>
                  <a:gd name="T27" fmla="*/ 3 h 433"/>
                  <a:gd name="T28" fmla="*/ 1 w 320"/>
                  <a:gd name="T29" fmla="*/ 3 h 433"/>
                  <a:gd name="T30" fmla="*/ 1 w 320"/>
                  <a:gd name="T31" fmla="*/ 3 h 433"/>
                  <a:gd name="T32" fmla="*/ 1 w 320"/>
                  <a:gd name="T33" fmla="*/ 3 h 433"/>
                  <a:gd name="T34" fmla="*/ 0 w 320"/>
                  <a:gd name="T35" fmla="*/ 3 h 433"/>
                  <a:gd name="T36" fmla="*/ 0 w 320"/>
                  <a:gd name="T37" fmla="*/ 3 h 433"/>
                  <a:gd name="T38" fmla="*/ 0 w 320"/>
                  <a:gd name="T39" fmla="*/ 3 h 433"/>
                  <a:gd name="T40" fmla="*/ 0 w 320"/>
                  <a:gd name="T41" fmla="*/ 3 h 433"/>
                  <a:gd name="T42" fmla="*/ 0 w 320"/>
                  <a:gd name="T43" fmla="*/ 3 h 433"/>
                  <a:gd name="T44" fmla="*/ 0 w 320"/>
                  <a:gd name="T45" fmla="*/ 3 h 433"/>
                  <a:gd name="T46" fmla="*/ 0 w 320"/>
                  <a:gd name="T47" fmla="*/ 0 h 433"/>
                  <a:gd name="T48" fmla="*/ 0 w 320"/>
                  <a:gd name="T49" fmla="*/ 0 h 433"/>
                  <a:gd name="T50" fmla="*/ 0 w 320"/>
                  <a:gd name="T51" fmla="*/ 0 h 433"/>
                  <a:gd name="T52" fmla="*/ 0 w 320"/>
                  <a:gd name="T53" fmla="*/ 0 h 433"/>
                  <a:gd name="T54" fmla="*/ 0 w 320"/>
                  <a:gd name="T55" fmla="*/ 0 h 433"/>
                  <a:gd name="T56" fmla="*/ 1 w 320"/>
                  <a:gd name="T57" fmla="*/ 0 h 433"/>
                  <a:gd name="T58" fmla="*/ 1 w 320"/>
                  <a:gd name="T59" fmla="*/ 0 h 433"/>
                  <a:gd name="T60" fmla="*/ 2 w 320"/>
                  <a:gd name="T61" fmla="*/ 2 h 433"/>
                  <a:gd name="T62" fmla="*/ 2 w 320"/>
                  <a:gd name="T63" fmla="*/ 2 h 433"/>
                  <a:gd name="T64" fmla="*/ 2 w 320"/>
                  <a:gd name="T65" fmla="*/ 3 h 433"/>
                  <a:gd name="T66" fmla="*/ 2 w 320"/>
                  <a:gd name="T67" fmla="*/ 3 h 433"/>
                  <a:gd name="T68" fmla="*/ 2 w 320"/>
                  <a:gd name="T69" fmla="*/ 3 h 433"/>
                  <a:gd name="T70" fmla="*/ 2 w 320"/>
                  <a:gd name="T71" fmla="*/ 0 h 433"/>
                  <a:gd name="T72" fmla="*/ 2 w 320"/>
                  <a:gd name="T73" fmla="*/ 0 h 433"/>
                  <a:gd name="T74" fmla="*/ 2 w 320"/>
                  <a:gd name="T75" fmla="*/ 0 h 433"/>
                  <a:gd name="T76" fmla="*/ 2 w 320"/>
                  <a:gd name="T77" fmla="*/ 0 h 433"/>
                  <a:gd name="T78" fmla="*/ 2 w 320"/>
                  <a:gd name="T79" fmla="*/ 0 h 433"/>
                  <a:gd name="T80" fmla="*/ 2 w 320"/>
                  <a:gd name="T81" fmla="*/ 0 h 433"/>
                  <a:gd name="T82" fmla="*/ 2 w 320"/>
                  <a:gd name="T83" fmla="*/ 0 h 433"/>
                  <a:gd name="T84" fmla="*/ 3 w 320"/>
                  <a:gd name="T85" fmla="*/ 0 h 433"/>
                  <a:gd name="T86" fmla="*/ 3 w 320"/>
                  <a:gd name="T87" fmla="*/ 0 h 433"/>
                  <a:gd name="T88" fmla="*/ 3 w 320"/>
                  <a:gd name="T89" fmla="*/ 0 h 433"/>
                  <a:gd name="T90" fmla="*/ 2 w 320"/>
                  <a:gd name="T91" fmla="*/ 0 h 433"/>
                  <a:gd name="T92" fmla="*/ 2 w 320"/>
                  <a:gd name="T93" fmla="*/ 0 h 4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0"/>
                  <a:gd name="T142" fmla="*/ 0 h 433"/>
                  <a:gd name="T143" fmla="*/ 320 w 320"/>
                  <a:gd name="T144" fmla="*/ 433 h 4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0" h="433">
                    <a:moveTo>
                      <a:pt x="278" y="413"/>
                    </a:moveTo>
                    <a:lnTo>
                      <a:pt x="278" y="424"/>
                    </a:lnTo>
                    <a:lnTo>
                      <a:pt x="277" y="429"/>
                    </a:lnTo>
                    <a:lnTo>
                      <a:pt x="275" y="433"/>
                    </a:lnTo>
                    <a:lnTo>
                      <a:pt x="269" y="433"/>
                    </a:lnTo>
                    <a:lnTo>
                      <a:pt x="268" y="432"/>
                    </a:lnTo>
                    <a:lnTo>
                      <a:pt x="266" y="431"/>
                    </a:lnTo>
                    <a:lnTo>
                      <a:pt x="264" y="427"/>
                    </a:lnTo>
                    <a:lnTo>
                      <a:pt x="262" y="423"/>
                    </a:lnTo>
                    <a:lnTo>
                      <a:pt x="259" y="418"/>
                    </a:lnTo>
                    <a:lnTo>
                      <a:pt x="255" y="410"/>
                    </a:lnTo>
                    <a:lnTo>
                      <a:pt x="248" y="401"/>
                    </a:lnTo>
                    <a:lnTo>
                      <a:pt x="242" y="388"/>
                    </a:lnTo>
                    <a:lnTo>
                      <a:pt x="234" y="372"/>
                    </a:lnTo>
                    <a:lnTo>
                      <a:pt x="224" y="353"/>
                    </a:lnTo>
                    <a:lnTo>
                      <a:pt x="212" y="331"/>
                    </a:lnTo>
                    <a:lnTo>
                      <a:pt x="198" y="305"/>
                    </a:lnTo>
                    <a:lnTo>
                      <a:pt x="181" y="274"/>
                    </a:lnTo>
                    <a:lnTo>
                      <a:pt x="163" y="240"/>
                    </a:lnTo>
                    <a:lnTo>
                      <a:pt x="145" y="207"/>
                    </a:lnTo>
                    <a:lnTo>
                      <a:pt x="130" y="177"/>
                    </a:lnTo>
                    <a:lnTo>
                      <a:pt x="117" y="153"/>
                    </a:lnTo>
                    <a:lnTo>
                      <a:pt x="106" y="132"/>
                    </a:lnTo>
                    <a:lnTo>
                      <a:pt x="97" y="115"/>
                    </a:lnTo>
                    <a:lnTo>
                      <a:pt x="90" y="101"/>
                    </a:lnTo>
                    <a:lnTo>
                      <a:pt x="84" y="89"/>
                    </a:lnTo>
                    <a:lnTo>
                      <a:pt x="80" y="80"/>
                    </a:lnTo>
                    <a:lnTo>
                      <a:pt x="76" y="74"/>
                    </a:lnTo>
                    <a:lnTo>
                      <a:pt x="74" y="69"/>
                    </a:lnTo>
                    <a:lnTo>
                      <a:pt x="72" y="66"/>
                    </a:lnTo>
                    <a:lnTo>
                      <a:pt x="69" y="63"/>
                    </a:lnTo>
                    <a:lnTo>
                      <a:pt x="67" y="63"/>
                    </a:lnTo>
                    <a:lnTo>
                      <a:pt x="65" y="65"/>
                    </a:lnTo>
                    <a:lnTo>
                      <a:pt x="63" y="69"/>
                    </a:lnTo>
                    <a:lnTo>
                      <a:pt x="63" y="341"/>
                    </a:lnTo>
                    <a:lnTo>
                      <a:pt x="65" y="363"/>
                    </a:lnTo>
                    <a:lnTo>
                      <a:pt x="67" y="380"/>
                    </a:lnTo>
                    <a:lnTo>
                      <a:pt x="71" y="392"/>
                    </a:lnTo>
                    <a:lnTo>
                      <a:pt x="76" y="399"/>
                    </a:lnTo>
                    <a:lnTo>
                      <a:pt x="83" y="402"/>
                    </a:lnTo>
                    <a:lnTo>
                      <a:pt x="94" y="404"/>
                    </a:lnTo>
                    <a:lnTo>
                      <a:pt x="103" y="405"/>
                    </a:lnTo>
                    <a:lnTo>
                      <a:pt x="112" y="406"/>
                    </a:lnTo>
                    <a:lnTo>
                      <a:pt x="116" y="409"/>
                    </a:lnTo>
                    <a:lnTo>
                      <a:pt x="118" y="414"/>
                    </a:lnTo>
                    <a:lnTo>
                      <a:pt x="118" y="417"/>
                    </a:lnTo>
                    <a:lnTo>
                      <a:pt x="114" y="419"/>
                    </a:lnTo>
                    <a:lnTo>
                      <a:pt x="111" y="420"/>
                    </a:lnTo>
                    <a:lnTo>
                      <a:pt x="103" y="420"/>
                    </a:lnTo>
                    <a:lnTo>
                      <a:pt x="100" y="419"/>
                    </a:lnTo>
                    <a:lnTo>
                      <a:pt x="88" y="419"/>
                    </a:lnTo>
                    <a:lnTo>
                      <a:pt x="77" y="418"/>
                    </a:lnTo>
                    <a:lnTo>
                      <a:pt x="43" y="418"/>
                    </a:lnTo>
                    <a:lnTo>
                      <a:pt x="31" y="419"/>
                    </a:lnTo>
                    <a:lnTo>
                      <a:pt x="22" y="419"/>
                    </a:lnTo>
                    <a:lnTo>
                      <a:pt x="15" y="420"/>
                    </a:lnTo>
                    <a:lnTo>
                      <a:pt x="4" y="420"/>
                    </a:lnTo>
                    <a:lnTo>
                      <a:pt x="2" y="419"/>
                    </a:lnTo>
                    <a:lnTo>
                      <a:pt x="0" y="417"/>
                    </a:lnTo>
                    <a:lnTo>
                      <a:pt x="0" y="414"/>
                    </a:lnTo>
                    <a:lnTo>
                      <a:pt x="2" y="410"/>
                    </a:lnTo>
                    <a:lnTo>
                      <a:pt x="8" y="407"/>
                    </a:lnTo>
                    <a:lnTo>
                      <a:pt x="16" y="405"/>
                    </a:lnTo>
                    <a:lnTo>
                      <a:pt x="23" y="404"/>
                    </a:lnTo>
                    <a:lnTo>
                      <a:pt x="29" y="402"/>
                    </a:lnTo>
                    <a:lnTo>
                      <a:pt x="36" y="397"/>
                    </a:lnTo>
                    <a:lnTo>
                      <a:pt x="41" y="389"/>
                    </a:lnTo>
                    <a:lnTo>
                      <a:pt x="43" y="377"/>
                    </a:lnTo>
                    <a:lnTo>
                      <a:pt x="44" y="363"/>
                    </a:lnTo>
                    <a:lnTo>
                      <a:pt x="44" y="55"/>
                    </a:lnTo>
                    <a:lnTo>
                      <a:pt x="43" y="39"/>
                    </a:lnTo>
                    <a:lnTo>
                      <a:pt x="41" y="28"/>
                    </a:lnTo>
                    <a:lnTo>
                      <a:pt x="36" y="21"/>
                    </a:lnTo>
                    <a:lnTo>
                      <a:pt x="29" y="18"/>
                    </a:lnTo>
                    <a:lnTo>
                      <a:pt x="19" y="17"/>
                    </a:lnTo>
                    <a:lnTo>
                      <a:pt x="11" y="15"/>
                    </a:lnTo>
                    <a:lnTo>
                      <a:pt x="7" y="13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5" y="1"/>
                    </a:lnTo>
                    <a:lnTo>
                      <a:pt x="67" y="1"/>
                    </a:lnTo>
                    <a:lnTo>
                      <a:pt x="80" y="2"/>
                    </a:lnTo>
                    <a:lnTo>
                      <a:pt x="86" y="5"/>
                    </a:lnTo>
                    <a:lnTo>
                      <a:pt x="91" y="11"/>
                    </a:lnTo>
                    <a:lnTo>
                      <a:pt x="95" y="20"/>
                    </a:lnTo>
                    <a:lnTo>
                      <a:pt x="100" y="31"/>
                    </a:lnTo>
                    <a:lnTo>
                      <a:pt x="195" y="213"/>
                    </a:lnTo>
                    <a:lnTo>
                      <a:pt x="210" y="240"/>
                    </a:lnTo>
                    <a:lnTo>
                      <a:pt x="221" y="261"/>
                    </a:lnTo>
                    <a:lnTo>
                      <a:pt x="230" y="278"/>
                    </a:lnTo>
                    <a:lnTo>
                      <a:pt x="237" y="292"/>
                    </a:lnTo>
                    <a:lnTo>
                      <a:pt x="243" y="303"/>
                    </a:lnTo>
                    <a:lnTo>
                      <a:pt x="247" y="310"/>
                    </a:lnTo>
                    <a:lnTo>
                      <a:pt x="251" y="315"/>
                    </a:lnTo>
                    <a:lnTo>
                      <a:pt x="253" y="318"/>
                    </a:lnTo>
                    <a:lnTo>
                      <a:pt x="255" y="320"/>
                    </a:lnTo>
                    <a:lnTo>
                      <a:pt x="255" y="321"/>
                    </a:lnTo>
                    <a:lnTo>
                      <a:pt x="258" y="321"/>
                    </a:lnTo>
                    <a:lnTo>
                      <a:pt x="259" y="319"/>
                    </a:lnTo>
                    <a:lnTo>
                      <a:pt x="259" y="317"/>
                    </a:lnTo>
                    <a:lnTo>
                      <a:pt x="260" y="315"/>
                    </a:lnTo>
                    <a:lnTo>
                      <a:pt x="260" y="67"/>
                    </a:lnTo>
                    <a:lnTo>
                      <a:pt x="259" y="51"/>
                    </a:lnTo>
                    <a:lnTo>
                      <a:pt x="257" y="38"/>
                    </a:lnTo>
                    <a:lnTo>
                      <a:pt x="254" y="29"/>
                    </a:lnTo>
                    <a:lnTo>
                      <a:pt x="250" y="23"/>
                    </a:lnTo>
                    <a:lnTo>
                      <a:pt x="243" y="20"/>
                    </a:lnTo>
                    <a:lnTo>
                      <a:pt x="236" y="18"/>
                    </a:lnTo>
                    <a:lnTo>
                      <a:pt x="227" y="16"/>
                    </a:lnTo>
                    <a:lnTo>
                      <a:pt x="220" y="15"/>
                    </a:lnTo>
                    <a:lnTo>
                      <a:pt x="216" y="12"/>
                    </a:lnTo>
                    <a:lnTo>
                      <a:pt x="214" y="8"/>
                    </a:lnTo>
                    <a:lnTo>
                      <a:pt x="214" y="5"/>
                    </a:lnTo>
                    <a:lnTo>
                      <a:pt x="216" y="3"/>
                    </a:lnTo>
                    <a:lnTo>
                      <a:pt x="217" y="1"/>
                    </a:lnTo>
                    <a:lnTo>
                      <a:pt x="220" y="0"/>
                    </a:lnTo>
                    <a:lnTo>
                      <a:pt x="227" y="0"/>
                    </a:lnTo>
                    <a:lnTo>
                      <a:pt x="233" y="1"/>
                    </a:lnTo>
                    <a:lnTo>
                      <a:pt x="241" y="2"/>
                    </a:lnTo>
                    <a:lnTo>
                      <a:pt x="254" y="3"/>
                    </a:lnTo>
                    <a:lnTo>
                      <a:pt x="269" y="3"/>
                    </a:lnTo>
                    <a:lnTo>
                      <a:pt x="289" y="2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1"/>
                    </a:lnTo>
                    <a:lnTo>
                      <a:pt x="318" y="2"/>
                    </a:lnTo>
                    <a:lnTo>
                      <a:pt x="319" y="3"/>
                    </a:lnTo>
                    <a:lnTo>
                      <a:pt x="320" y="5"/>
                    </a:lnTo>
                    <a:lnTo>
                      <a:pt x="320" y="8"/>
                    </a:lnTo>
                    <a:lnTo>
                      <a:pt x="319" y="13"/>
                    </a:lnTo>
                    <a:lnTo>
                      <a:pt x="315" y="15"/>
                    </a:lnTo>
                    <a:lnTo>
                      <a:pt x="308" y="17"/>
                    </a:lnTo>
                    <a:lnTo>
                      <a:pt x="298" y="18"/>
                    </a:lnTo>
                    <a:lnTo>
                      <a:pt x="288" y="22"/>
                    </a:lnTo>
                    <a:lnTo>
                      <a:pt x="282" y="28"/>
                    </a:lnTo>
                    <a:lnTo>
                      <a:pt x="279" y="39"/>
                    </a:lnTo>
                    <a:lnTo>
                      <a:pt x="278" y="54"/>
                    </a:lnTo>
                    <a:lnTo>
                      <a:pt x="278" y="41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1" name="Freeform 23"/>
              <p:cNvSpPr>
                <a:spLocks/>
              </p:cNvSpPr>
              <p:nvPr/>
            </p:nvSpPr>
            <p:spPr bwMode="auto">
              <a:xfrm>
                <a:off x="4718" y="3361"/>
                <a:ext cx="43" cy="87"/>
              </a:xfrm>
              <a:custGeom>
                <a:avLst/>
                <a:gdLst>
                  <a:gd name="T0" fmla="*/ 0 w 218"/>
                  <a:gd name="T1" fmla="*/ 3 h 437"/>
                  <a:gd name="T2" fmla="*/ 0 w 218"/>
                  <a:gd name="T3" fmla="*/ 3 h 437"/>
                  <a:gd name="T4" fmla="*/ 0 w 218"/>
                  <a:gd name="T5" fmla="*/ 3 h 437"/>
                  <a:gd name="T6" fmla="*/ 0 w 218"/>
                  <a:gd name="T7" fmla="*/ 3 h 437"/>
                  <a:gd name="T8" fmla="*/ 0 w 218"/>
                  <a:gd name="T9" fmla="*/ 3 h 437"/>
                  <a:gd name="T10" fmla="*/ 0 w 218"/>
                  <a:gd name="T11" fmla="*/ 3 h 437"/>
                  <a:gd name="T12" fmla="*/ 0 w 218"/>
                  <a:gd name="T13" fmla="*/ 2 h 437"/>
                  <a:gd name="T14" fmla="*/ 0 w 218"/>
                  <a:gd name="T15" fmla="*/ 2 h 437"/>
                  <a:gd name="T16" fmla="*/ 0 w 218"/>
                  <a:gd name="T17" fmla="*/ 2 h 437"/>
                  <a:gd name="T18" fmla="*/ 0 w 218"/>
                  <a:gd name="T19" fmla="*/ 2 h 437"/>
                  <a:gd name="T20" fmla="*/ 0 w 218"/>
                  <a:gd name="T21" fmla="*/ 2 h 437"/>
                  <a:gd name="T22" fmla="*/ 0 w 218"/>
                  <a:gd name="T23" fmla="*/ 3 h 437"/>
                  <a:gd name="T24" fmla="*/ 0 w 218"/>
                  <a:gd name="T25" fmla="*/ 3 h 437"/>
                  <a:gd name="T26" fmla="*/ 1 w 218"/>
                  <a:gd name="T27" fmla="*/ 3 h 437"/>
                  <a:gd name="T28" fmla="*/ 1 w 218"/>
                  <a:gd name="T29" fmla="*/ 3 h 437"/>
                  <a:gd name="T30" fmla="*/ 1 w 218"/>
                  <a:gd name="T31" fmla="*/ 3 h 437"/>
                  <a:gd name="T32" fmla="*/ 1 w 218"/>
                  <a:gd name="T33" fmla="*/ 3 h 437"/>
                  <a:gd name="T34" fmla="*/ 1 w 218"/>
                  <a:gd name="T35" fmla="*/ 3 h 437"/>
                  <a:gd name="T36" fmla="*/ 1 w 218"/>
                  <a:gd name="T37" fmla="*/ 2 h 437"/>
                  <a:gd name="T38" fmla="*/ 1 w 218"/>
                  <a:gd name="T39" fmla="*/ 2 h 437"/>
                  <a:gd name="T40" fmla="*/ 1 w 218"/>
                  <a:gd name="T41" fmla="*/ 2 h 437"/>
                  <a:gd name="T42" fmla="*/ 0 w 218"/>
                  <a:gd name="T43" fmla="*/ 2 h 437"/>
                  <a:gd name="T44" fmla="*/ 0 w 218"/>
                  <a:gd name="T45" fmla="*/ 1 h 437"/>
                  <a:gd name="T46" fmla="*/ 0 w 218"/>
                  <a:gd name="T47" fmla="*/ 1 h 437"/>
                  <a:gd name="T48" fmla="*/ 0 w 218"/>
                  <a:gd name="T49" fmla="*/ 1 h 437"/>
                  <a:gd name="T50" fmla="*/ 0 w 218"/>
                  <a:gd name="T51" fmla="*/ 0 h 437"/>
                  <a:gd name="T52" fmla="*/ 1 w 218"/>
                  <a:gd name="T53" fmla="*/ 0 h 437"/>
                  <a:gd name="T54" fmla="*/ 1 w 218"/>
                  <a:gd name="T55" fmla="*/ 0 h 437"/>
                  <a:gd name="T56" fmla="*/ 1 w 218"/>
                  <a:gd name="T57" fmla="*/ 0 h 437"/>
                  <a:gd name="T58" fmla="*/ 1 w 218"/>
                  <a:gd name="T59" fmla="*/ 0 h 437"/>
                  <a:gd name="T60" fmla="*/ 1 w 218"/>
                  <a:gd name="T61" fmla="*/ 0 h 437"/>
                  <a:gd name="T62" fmla="*/ 1 w 218"/>
                  <a:gd name="T63" fmla="*/ 0 h 437"/>
                  <a:gd name="T64" fmla="*/ 1 w 218"/>
                  <a:gd name="T65" fmla="*/ 1 h 437"/>
                  <a:gd name="T66" fmla="*/ 1 w 218"/>
                  <a:gd name="T67" fmla="*/ 1 h 437"/>
                  <a:gd name="T68" fmla="*/ 1 w 218"/>
                  <a:gd name="T69" fmla="*/ 1 h 437"/>
                  <a:gd name="T70" fmla="*/ 1 w 218"/>
                  <a:gd name="T71" fmla="*/ 1 h 437"/>
                  <a:gd name="T72" fmla="*/ 1 w 218"/>
                  <a:gd name="T73" fmla="*/ 1 h 437"/>
                  <a:gd name="T74" fmla="*/ 1 w 218"/>
                  <a:gd name="T75" fmla="*/ 0 h 437"/>
                  <a:gd name="T76" fmla="*/ 1 w 218"/>
                  <a:gd name="T77" fmla="*/ 0 h 437"/>
                  <a:gd name="T78" fmla="*/ 1 w 218"/>
                  <a:gd name="T79" fmla="*/ 0 h 437"/>
                  <a:gd name="T80" fmla="*/ 1 w 218"/>
                  <a:gd name="T81" fmla="*/ 0 h 437"/>
                  <a:gd name="T82" fmla="*/ 0 w 218"/>
                  <a:gd name="T83" fmla="*/ 0 h 437"/>
                  <a:gd name="T84" fmla="*/ 0 w 218"/>
                  <a:gd name="T85" fmla="*/ 1 h 437"/>
                  <a:gd name="T86" fmla="*/ 0 w 218"/>
                  <a:gd name="T87" fmla="*/ 1 h 437"/>
                  <a:gd name="T88" fmla="*/ 1 w 218"/>
                  <a:gd name="T89" fmla="*/ 1 h 437"/>
                  <a:gd name="T90" fmla="*/ 1 w 218"/>
                  <a:gd name="T91" fmla="*/ 1 h 437"/>
                  <a:gd name="T92" fmla="*/ 1 w 218"/>
                  <a:gd name="T93" fmla="*/ 2 h 437"/>
                  <a:gd name="T94" fmla="*/ 1 w 218"/>
                  <a:gd name="T95" fmla="*/ 2 h 437"/>
                  <a:gd name="T96" fmla="*/ 1 w 218"/>
                  <a:gd name="T97" fmla="*/ 2 h 437"/>
                  <a:gd name="T98" fmla="*/ 2 w 218"/>
                  <a:gd name="T99" fmla="*/ 2 h 437"/>
                  <a:gd name="T100" fmla="*/ 2 w 218"/>
                  <a:gd name="T101" fmla="*/ 2 h 437"/>
                  <a:gd name="T102" fmla="*/ 2 w 218"/>
                  <a:gd name="T103" fmla="*/ 3 h 437"/>
                  <a:gd name="T104" fmla="*/ 1 w 218"/>
                  <a:gd name="T105" fmla="*/ 3 h 437"/>
                  <a:gd name="T106" fmla="*/ 1 w 218"/>
                  <a:gd name="T107" fmla="*/ 3 h 437"/>
                  <a:gd name="T108" fmla="*/ 1 w 218"/>
                  <a:gd name="T109" fmla="*/ 3 h 4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"/>
                  <a:gd name="T166" fmla="*/ 0 h 437"/>
                  <a:gd name="T167" fmla="*/ 218 w 218"/>
                  <a:gd name="T168" fmla="*/ 437 h 4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" h="437">
                    <a:moveTo>
                      <a:pt x="90" y="437"/>
                    </a:moveTo>
                    <a:lnTo>
                      <a:pt x="63" y="436"/>
                    </a:lnTo>
                    <a:lnTo>
                      <a:pt x="42" y="432"/>
                    </a:lnTo>
                    <a:lnTo>
                      <a:pt x="25" y="427"/>
                    </a:lnTo>
                    <a:lnTo>
                      <a:pt x="12" y="421"/>
                    </a:lnTo>
                    <a:lnTo>
                      <a:pt x="9" y="418"/>
                    </a:lnTo>
                    <a:lnTo>
                      <a:pt x="6" y="414"/>
                    </a:lnTo>
                    <a:lnTo>
                      <a:pt x="3" y="409"/>
                    </a:lnTo>
                    <a:lnTo>
                      <a:pt x="2" y="400"/>
                    </a:lnTo>
                    <a:lnTo>
                      <a:pt x="1" y="387"/>
                    </a:lnTo>
                    <a:lnTo>
                      <a:pt x="0" y="371"/>
                    </a:lnTo>
                    <a:lnTo>
                      <a:pt x="0" y="329"/>
                    </a:lnTo>
                    <a:lnTo>
                      <a:pt x="1" y="315"/>
                    </a:lnTo>
                    <a:lnTo>
                      <a:pt x="2" y="307"/>
                    </a:lnTo>
                    <a:lnTo>
                      <a:pt x="4" y="303"/>
                    </a:lnTo>
                    <a:lnTo>
                      <a:pt x="6" y="301"/>
                    </a:lnTo>
                    <a:lnTo>
                      <a:pt x="12" y="301"/>
                    </a:lnTo>
                    <a:lnTo>
                      <a:pt x="15" y="302"/>
                    </a:lnTo>
                    <a:lnTo>
                      <a:pt x="16" y="303"/>
                    </a:lnTo>
                    <a:lnTo>
                      <a:pt x="17" y="305"/>
                    </a:lnTo>
                    <a:lnTo>
                      <a:pt x="18" y="308"/>
                    </a:lnTo>
                    <a:lnTo>
                      <a:pt x="18" y="311"/>
                    </a:lnTo>
                    <a:lnTo>
                      <a:pt x="27" y="342"/>
                    </a:lnTo>
                    <a:lnTo>
                      <a:pt x="36" y="368"/>
                    </a:lnTo>
                    <a:lnTo>
                      <a:pt x="47" y="388"/>
                    </a:lnTo>
                    <a:lnTo>
                      <a:pt x="59" y="404"/>
                    </a:lnTo>
                    <a:lnTo>
                      <a:pt x="73" y="414"/>
                    </a:lnTo>
                    <a:lnTo>
                      <a:pt x="88" y="419"/>
                    </a:lnTo>
                    <a:lnTo>
                      <a:pt x="104" y="421"/>
                    </a:lnTo>
                    <a:lnTo>
                      <a:pt x="122" y="419"/>
                    </a:lnTo>
                    <a:lnTo>
                      <a:pt x="138" y="412"/>
                    </a:lnTo>
                    <a:lnTo>
                      <a:pt x="151" y="402"/>
                    </a:lnTo>
                    <a:lnTo>
                      <a:pt x="163" y="388"/>
                    </a:lnTo>
                    <a:lnTo>
                      <a:pt x="171" y="372"/>
                    </a:lnTo>
                    <a:lnTo>
                      <a:pt x="176" y="353"/>
                    </a:lnTo>
                    <a:lnTo>
                      <a:pt x="178" y="332"/>
                    </a:lnTo>
                    <a:lnTo>
                      <a:pt x="176" y="311"/>
                    </a:lnTo>
                    <a:lnTo>
                      <a:pt x="170" y="291"/>
                    </a:lnTo>
                    <a:lnTo>
                      <a:pt x="159" y="275"/>
                    </a:lnTo>
                    <a:lnTo>
                      <a:pt x="147" y="261"/>
                    </a:lnTo>
                    <a:lnTo>
                      <a:pt x="133" y="247"/>
                    </a:lnTo>
                    <a:lnTo>
                      <a:pt x="117" y="235"/>
                    </a:lnTo>
                    <a:lnTo>
                      <a:pt x="64" y="202"/>
                    </a:lnTo>
                    <a:lnTo>
                      <a:pt x="48" y="189"/>
                    </a:lnTo>
                    <a:lnTo>
                      <a:pt x="34" y="175"/>
                    </a:lnTo>
                    <a:lnTo>
                      <a:pt x="22" y="160"/>
                    </a:lnTo>
                    <a:lnTo>
                      <a:pt x="11" y="142"/>
                    </a:lnTo>
                    <a:lnTo>
                      <a:pt x="5" y="123"/>
                    </a:lnTo>
                    <a:lnTo>
                      <a:pt x="3" y="99"/>
                    </a:lnTo>
                    <a:lnTo>
                      <a:pt x="6" y="77"/>
                    </a:lnTo>
                    <a:lnTo>
                      <a:pt x="14" y="57"/>
                    </a:lnTo>
                    <a:lnTo>
                      <a:pt x="28" y="38"/>
                    </a:lnTo>
                    <a:lnTo>
                      <a:pt x="45" y="22"/>
                    </a:lnTo>
                    <a:lnTo>
                      <a:pt x="66" y="11"/>
                    </a:lnTo>
                    <a:lnTo>
                      <a:pt x="90" y="3"/>
                    </a:lnTo>
                    <a:lnTo>
                      <a:pt x="116" y="0"/>
                    </a:lnTo>
                    <a:lnTo>
                      <a:pt x="133" y="1"/>
                    </a:lnTo>
                    <a:lnTo>
                      <a:pt x="151" y="4"/>
                    </a:lnTo>
                    <a:lnTo>
                      <a:pt x="168" y="10"/>
                    </a:lnTo>
                    <a:lnTo>
                      <a:pt x="181" y="15"/>
                    </a:lnTo>
                    <a:lnTo>
                      <a:pt x="189" y="21"/>
                    </a:lnTo>
                    <a:lnTo>
                      <a:pt x="190" y="23"/>
                    </a:lnTo>
                    <a:lnTo>
                      <a:pt x="192" y="26"/>
                    </a:lnTo>
                    <a:lnTo>
                      <a:pt x="192" y="30"/>
                    </a:lnTo>
                    <a:lnTo>
                      <a:pt x="193" y="37"/>
                    </a:lnTo>
                    <a:lnTo>
                      <a:pt x="193" y="112"/>
                    </a:lnTo>
                    <a:lnTo>
                      <a:pt x="191" y="117"/>
                    </a:lnTo>
                    <a:lnTo>
                      <a:pt x="189" y="120"/>
                    </a:lnTo>
                    <a:lnTo>
                      <a:pt x="186" y="120"/>
                    </a:lnTo>
                    <a:lnTo>
                      <a:pt x="182" y="119"/>
                    </a:lnTo>
                    <a:lnTo>
                      <a:pt x="179" y="115"/>
                    </a:lnTo>
                    <a:lnTo>
                      <a:pt x="178" y="110"/>
                    </a:lnTo>
                    <a:lnTo>
                      <a:pt x="177" y="102"/>
                    </a:lnTo>
                    <a:lnTo>
                      <a:pt x="175" y="95"/>
                    </a:lnTo>
                    <a:lnTo>
                      <a:pt x="166" y="69"/>
                    </a:lnTo>
                    <a:lnTo>
                      <a:pt x="155" y="48"/>
                    </a:lnTo>
                    <a:lnTo>
                      <a:pt x="144" y="34"/>
                    </a:lnTo>
                    <a:lnTo>
                      <a:pt x="133" y="24"/>
                    </a:lnTo>
                    <a:lnTo>
                      <a:pt x="120" y="19"/>
                    </a:lnTo>
                    <a:lnTo>
                      <a:pt x="105" y="17"/>
                    </a:lnTo>
                    <a:lnTo>
                      <a:pt x="89" y="19"/>
                    </a:lnTo>
                    <a:lnTo>
                      <a:pt x="75" y="26"/>
                    </a:lnTo>
                    <a:lnTo>
                      <a:pt x="61" y="35"/>
                    </a:lnTo>
                    <a:lnTo>
                      <a:pt x="51" y="48"/>
                    </a:lnTo>
                    <a:lnTo>
                      <a:pt x="45" y="64"/>
                    </a:lnTo>
                    <a:lnTo>
                      <a:pt x="43" y="80"/>
                    </a:lnTo>
                    <a:lnTo>
                      <a:pt x="45" y="100"/>
                    </a:lnTo>
                    <a:lnTo>
                      <a:pt x="50" y="118"/>
                    </a:lnTo>
                    <a:lnTo>
                      <a:pt x="59" y="134"/>
                    </a:lnTo>
                    <a:lnTo>
                      <a:pt x="71" y="147"/>
                    </a:lnTo>
                    <a:lnTo>
                      <a:pt x="84" y="160"/>
                    </a:lnTo>
                    <a:lnTo>
                      <a:pt x="98" y="170"/>
                    </a:lnTo>
                    <a:lnTo>
                      <a:pt x="114" y="181"/>
                    </a:lnTo>
                    <a:lnTo>
                      <a:pt x="130" y="190"/>
                    </a:lnTo>
                    <a:lnTo>
                      <a:pt x="146" y="201"/>
                    </a:lnTo>
                    <a:lnTo>
                      <a:pt x="163" y="212"/>
                    </a:lnTo>
                    <a:lnTo>
                      <a:pt x="177" y="224"/>
                    </a:lnTo>
                    <a:lnTo>
                      <a:pt x="190" y="237"/>
                    </a:lnTo>
                    <a:lnTo>
                      <a:pt x="201" y="253"/>
                    </a:lnTo>
                    <a:lnTo>
                      <a:pt x="211" y="270"/>
                    </a:lnTo>
                    <a:lnTo>
                      <a:pt x="216" y="289"/>
                    </a:lnTo>
                    <a:lnTo>
                      <a:pt x="218" y="313"/>
                    </a:lnTo>
                    <a:lnTo>
                      <a:pt x="216" y="339"/>
                    </a:lnTo>
                    <a:lnTo>
                      <a:pt x="208" y="364"/>
                    </a:lnTo>
                    <a:lnTo>
                      <a:pt x="197" y="385"/>
                    </a:lnTo>
                    <a:lnTo>
                      <a:pt x="182" y="404"/>
                    </a:lnTo>
                    <a:lnTo>
                      <a:pt x="164" y="418"/>
                    </a:lnTo>
                    <a:lnTo>
                      <a:pt x="141" y="428"/>
                    </a:lnTo>
                    <a:lnTo>
                      <a:pt x="117" y="435"/>
                    </a:lnTo>
                    <a:lnTo>
                      <a:pt x="90" y="437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2" name="Freeform 24"/>
              <p:cNvSpPr>
                <a:spLocks/>
              </p:cNvSpPr>
              <p:nvPr/>
            </p:nvSpPr>
            <p:spPr bwMode="auto">
              <a:xfrm>
                <a:off x="4788" y="3362"/>
                <a:ext cx="63" cy="84"/>
              </a:xfrm>
              <a:custGeom>
                <a:avLst/>
                <a:gdLst>
                  <a:gd name="T0" fmla="*/ 2 w 312"/>
                  <a:gd name="T1" fmla="*/ 0 h 420"/>
                  <a:gd name="T2" fmla="*/ 2 w 312"/>
                  <a:gd name="T3" fmla="*/ 0 h 420"/>
                  <a:gd name="T4" fmla="*/ 2 w 312"/>
                  <a:gd name="T5" fmla="*/ 0 h 420"/>
                  <a:gd name="T6" fmla="*/ 2 w 312"/>
                  <a:gd name="T7" fmla="*/ 0 h 420"/>
                  <a:gd name="T8" fmla="*/ 2 w 312"/>
                  <a:gd name="T9" fmla="*/ 0 h 420"/>
                  <a:gd name="T10" fmla="*/ 2 w 312"/>
                  <a:gd name="T11" fmla="*/ 0 h 420"/>
                  <a:gd name="T12" fmla="*/ 3 w 312"/>
                  <a:gd name="T13" fmla="*/ 0 h 420"/>
                  <a:gd name="T14" fmla="*/ 3 w 312"/>
                  <a:gd name="T15" fmla="*/ 0 h 420"/>
                  <a:gd name="T16" fmla="*/ 2 w 312"/>
                  <a:gd name="T17" fmla="*/ 0 h 420"/>
                  <a:gd name="T18" fmla="*/ 2 w 312"/>
                  <a:gd name="T19" fmla="*/ 0 h 420"/>
                  <a:gd name="T20" fmla="*/ 2 w 312"/>
                  <a:gd name="T21" fmla="*/ 0 h 420"/>
                  <a:gd name="T22" fmla="*/ 2 w 312"/>
                  <a:gd name="T23" fmla="*/ 3 h 420"/>
                  <a:gd name="T24" fmla="*/ 3 w 312"/>
                  <a:gd name="T25" fmla="*/ 3 h 420"/>
                  <a:gd name="T26" fmla="*/ 3 w 312"/>
                  <a:gd name="T27" fmla="*/ 3 h 420"/>
                  <a:gd name="T28" fmla="*/ 2 w 312"/>
                  <a:gd name="T29" fmla="*/ 3 h 420"/>
                  <a:gd name="T30" fmla="*/ 2 w 312"/>
                  <a:gd name="T31" fmla="*/ 3 h 420"/>
                  <a:gd name="T32" fmla="*/ 2 w 312"/>
                  <a:gd name="T33" fmla="*/ 3 h 420"/>
                  <a:gd name="T34" fmla="*/ 2 w 312"/>
                  <a:gd name="T35" fmla="*/ 3 h 420"/>
                  <a:gd name="T36" fmla="*/ 2 w 312"/>
                  <a:gd name="T37" fmla="*/ 3 h 420"/>
                  <a:gd name="T38" fmla="*/ 2 w 312"/>
                  <a:gd name="T39" fmla="*/ 3 h 420"/>
                  <a:gd name="T40" fmla="*/ 2 w 312"/>
                  <a:gd name="T41" fmla="*/ 3 h 420"/>
                  <a:gd name="T42" fmla="*/ 2 w 312"/>
                  <a:gd name="T43" fmla="*/ 2 h 420"/>
                  <a:gd name="T44" fmla="*/ 1 w 312"/>
                  <a:gd name="T45" fmla="*/ 2 h 420"/>
                  <a:gd name="T46" fmla="*/ 1 w 312"/>
                  <a:gd name="T47" fmla="*/ 3 h 420"/>
                  <a:gd name="T48" fmla="*/ 1 w 312"/>
                  <a:gd name="T49" fmla="*/ 3 h 420"/>
                  <a:gd name="T50" fmla="*/ 1 w 312"/>
                  <a:gd name="T51" fmla="*/ 3 h 420"/>
                  <a:gd name="T52" fmla="*/ 1 w 312"/>
                  <a:gd name="T53" fmla="*/ 3 h 420"/>
                  <a:gd name="T54" fmla="*/ 1 w 312"/>
                  <a:gd name="T55" fmla="*/ 3 h 420"/>
                  <a:gd name="T56" fmla="*/ 0 w 312"/>
                  <a:gd name="T57" fmla="*/ 3 h 420"/>
                  <a:gd name="T58" fmla="*/ 0 w 312"/>
                  <a:gd name="T59" fmla="*/ 3 h 420"/>
                  <a:gd name="T60" fmla="*/ 0 w 312"/>
                  <a:gd name="T61" fmla="*/ 3 h 420"/>
                  <a:gd name="T62" fmla="*/ 0 w 312"/>
                  <a:gd name="T63" fmla="*/ 3 h 420"/>
                  <a:gd name="T64" fmla="*/ 0 w 312"/>
                  <a:gd name="T65" fmla="*/ 3 h 420"/>
                  <a:gd name="T66" fmla="*/ 0 w 312"/>
                  <a:gd name="T67" fmla="*/ 3 h 420"/>
                  <a:gd name="T68" fmla="*/ 0 w 312"/>
                  <a:gd name="T69" fmla="*/ 0 h 420"/>
                  <a:gd name="T70" fmla="*/ 0 w 312"/>
                  <a:gd name="T71" fmla="*/ 0 h 420"/>
                  <a:gd name="T72" fmla="*/ 0 w 312"/>
                  <a:gd name="T73" fmla="*/ 0 h 420"/>
                  <a:gd name="T74" fmla="*/ 0 w 312"/>
                  <a:gd name="T75" fmla="*/ 0 h 420"/>
                  <a:gd name="T76" fmla="*/ 0 w 312"/>
                  <a:gd name="T77" fmla="*/ 0 h 420"/>
                  <a:gd name="T78" fmla="*/ 0 w 312"/>
                  <a:gd name="T79" fmla="*/ 0 h 420"/>
                  <a:gd name="T80" fmla="*/ 1 w 312"/>
                  <a:gd name="T81" fmla="*/ 0 h 420"/>
                  <a:gd name="T82" fmla="*/ 1 w 312"/>
                  <a:gd name="T83" fmla="*/ 0 h 420"/>
                  <a:gd name="T84" fmla="*/ 1 w 312"/>
                  <a:gd name="T85" fmla="*/ 0 h 420"/>
                  <a:gd name="T86" fmla="*/ 1 w 312"/>
                  <a:gd name="T87" fmla="*/ 0 h 420"/>
                  <a:gd name="T88" fmla="*/ 1 w 312"/>
                  <a:gd name="T89" fmla="*/ 0 h 420"/>
                  <a:gd name="T90" fmla="*/ 1 w 312"/>
                  <a:gd name="T91" fmla="*/ 0 h 420"/>
                  <a:gd name="T92" fmla="*/ 1 w 312"/>
                  <a:gd name="T93" fmla="*/ 1 h 420"/>
                  <a:gd name="T94" fmla="*/ 2 w 312"/>
                  <a:gd name="T95" fmla="*/ 1 h 4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2"/>
                  <a:gd name="T145" fmla="*/ 0 h 420"/>
                  <a:gd name="T146" fmla="*/ 312 w 312"/>
                  <a:gd name="T147" fmla="*/ 420 h 4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2" h="420">
                    <a:moveTo>
                      <a:pt x="229" y="45"/>
                    </a:moveTo>
                    <a:lnTo>
                      <a:pt x="229" y="34"/>
                    </a:lnTo>
                    <a:lnTo>
                      <a:pt x="227" y="26"/>
                    </a:lnTo>
                    <a:lnTo>
                      <a:pt x="222" y="21"/>
                    </a:lnTo>
                    <a:lnTo>
                      <a:pt x="215" y="18"/>
                    </a:lnTo>
                    <a:lnTo>
                      <a:pt x="205" y="17"/>
                    </a:lnTo>
                    <a:lnTo>
                      <a:pt x="197" y="15"/>
                    </a:lnTo>
                    <a:lnTo>
                      <a:pt x="193" y="13"/>
                    </a:lnTo>
                    <a:lnTo>
                      <a:pt x="191" y="9"/>
                    </a:lnTo>
                    <a:lnTo>
                      <a:pt x="191" y="6"/>
                    </a:lnTo>
                    <a:lnTo>
                      <a:pt x="195" y="2"/>
                    </a:lnTo>
                    <a:lnTo>
                      <a:pt x="198" y="1"/>
                    </a:lnTo>
                    <a:lnTo>
                      <a:pt x="202" y="0"/>
                    </a:lnTo>
                    <a:lnTo>
                      <a:pt x="215" y="0"/>
                    </a:lnTo>
                    <a:lnTo>
                      <a:pt x="225" y="2"/>
                    </a:lnTo>
                    <a:lnTo>
                      <a:pt x="238" y="3"/>
                    </a:lnTo>
                    <a:lnTo>
                      <a:pt x="270" y="3"/>
                    </a:lnTo>
                    <a:lnTo>
                      <a:pt x="281" y="2"/>
                    </a:lnTo>
                    <a:lnTo>
                      <a:pt x="290" y="1"/>
                    </a:lnTo>
                    <a:lnTo>
                      <a:pt x="296" y="0"/>
                    </a:lnTo>
                    <a:lnTo>
                      <a:pt x="307" y="0"/>
                    </a:lnTo>
                    <a:lnTo>
                      <a:pt x="309" y="1"/>
                    </a:lnTo>
                    <a:lnTo>
                      <a:pt x="312" y="4"/>
                    </a:lnTo>
                    <a:lnTo>
                      <a:pt x="312" y="6"/>
                    </a:lnTo>
                    <a:lnTo>
                      <a:pt x="310" y="11"/>
                    </a:lnTo>
                    <a:lnTo>
                      <a:pt x="305" y="14"/>
                    </a:lnTo>
                    <a:lnTo>
                      <a:pt x="298" y="16"/>
                    </a:lnTo>
                    <a:lnTo>
                      <a:pt x="288" y="18"/>
                    </a:lnTo>
                    <a:lnTo>
                      <a:pt x="282" y="20"/>
                    </a:lnTo>
                    <a:lnTo>
                      <a:pt x="278" y="22"/>
                    </a:lnTo>
                    <a:lnTo>
                      <a:pt x="275" y="24"/>
                    </a:lnTo>
                    <a:lnTo>
                      <a:pt x="274" y="28"/>
                    </a:lnTo>
                    <a:lnTo>
                      <a:pt x="273" y="31"/>
                    </a:lnTo>
                    <a:lnTo>
                      <a:pt x="273" y="374"/>
                    </a:lnTo>
                    <a:lnTo>
                      <a:pt x="274" y="388"/>
                    </a:lnTo>
                    <a:lnTo>
                      <a:pt x="278" y="397"/>
                    </a:lnTo>
                    <a:lnTo>
                      <a:pt x="285" y="402"/>
                    </a:lnTo>
                    <a:lnTo>
                      <a:pt x="299" y="406"/>
                    </a:lnTo>
                    <a:lnTo>
                      <a:pt x="305" y="407"/>
                    </a:lnTo>
                    <a:lnTo>
                      <a:pt x="309" y="409"/>
                    </a:lnTo>
                    <a:lnTo>
                      <a:pt x="310" y="413"/>
                    </a:lnTo>
                    <a:lnTo>
                      <a:pt x="310" y="415"/>
                    </a:lnTo>
                    <a:lnTo>
                      <a:pt x="309" y="417"/>
                    </a:lnTo>
                    <a:lnTo>
                      <a:pt x="307" y="419"/>
                    </a:lnTo>
                    <a:lnTo>
                      <a:pt x="304" y="420"/>
                    </a:lnTo>
                    <a:lnTo>
                      <a:pt x="292" y="420"/>
                    </a:lnTo>
                    <a:lnTo>
                      <a:pt x="281" y="419"/>
                    </a:lnTo>
                    <a:lnTo>
                      <a:pt x="268" y="418"/>
                    </a:lnTo>
                    <a:lnTo>
                      <a:pt x="237" y="418"/>
                    </a:lnTo>
                    <a:lnTo>
                      <a:pt x="227" y="419"/>
                    </a:lnTo>
                    <a:lnTo>
                      <a:pt x="220" y="419"/>
                    </a:lnTo>
                    <a:lnTo>
                      <a:pt x="215" y="420"/>
                    </a:lnTo>
                    <a:lnTo>
                      <a:pt x="201" y="420"/>
                    </a:lnTo>
                    <a:lnTo>
                      <a:pt x="195" y="418"/>
                    </a:lnTo>
                    <a:lnTo>
                      <a:pt x="193" y="415"/>
                    </a:lnTo>
                    <a:lnTo>
                      <a:pt x="192" y="411"/>
                    </a:lnTo>
                    <a:lnTo>
                      <a:pt x="193" y="408"/>
                    </a:lnTo>
                    <a:lnTo>
                      <a:pt x="196" y="406"/>
                    </a:lnTo>
                    <a:lnTo>
                      <a:pt x="201" y="404"/>
                    </a:lnTo>
                    <a:lnTo>
                      <a:pt x="211" y="402"/>
                    </a:lnTo>
                    <a:lnTo>
                      <a:pt x="220" y="399"/>
                    </a:lnTo>
                    <a:lnTo>
                      <a:pt x="225" y="394"/>
                    </a:lnTo>
                    <a:lnTo>
                      <a:pt x="228" y="386"/>
                    </a:lnTo>
                    <a:lnTo>
                      <a:pt x="229" y="374"/>
                    </a:lnTo>
                    <a:lnTo>
                      <a:pt x="229" y="209"/>
                    </a:lnTo>
                    <a:lnTo>
                      <a:pt x="226" y="206"/>
                    </a:lnTo>
                    <a:lnTo>
                      <a:pt x="85" y="206"/>
                    </a:lnTo>
                    <a:lnTo>
                      <a:pt x="83" y="208"/>
                    </a:lnTo>
                    <a:lnTo>
                      <a:pt x="82" y="210"/>
                    </a:lnTo>
                    <a:lnTo>
                      <a:pt x="82" y="374"/>
                    </a:lnTo>
                    <a:lnTo>
                      <a:pt x="83" y="387"/>
                    </a:lnTo>
                    <a:lnTo>
                      <a:pt x="87" y="395"/>
                    </a:lnTo>
                    <a:lnTo>
                      <a:pt x="93" y="400"/>
                    </a:lnTo>
                    <a:lnTo>
                      <a:pt x="101" y="402"/>
                    </a:lnTo>
                    <a:lnTo>
                      <a:pt x="108" y="403"/>
                    </a:lnTo>
                    <a:lnTo>
                      <a:pt x="115" y="405"/>
                    </a:lnTo>
                    <a:lnTo>
                      <a:pt x="119" y="408"/>
                    </a:lnTo>
                    <a:lnTo>
                      <a:pt x="121" y="412"/>
                    </a:lnTo>
                    <a:lnTo>
                      <a:pt x="121" y="414"/>
                    </a:lnTo>
                    <a:lnTo>
                      <a:pt x="120" y="416"/>
                    </a:lnTo>
                    <a:lnTo>
                      <a:pt x="118" y="418"/>
                    </a:lnTo>
                    <a:lnTo>
                      <a:pt x="112" y="420"/>
                    </a:lnTo>
                    <a:lnTo>
                      <a:pt x="104" y="420"/>
                    </a:lnTo>
                    <a:lnTo>
                      <a:pt x="100" y="419"/>
                    </a:lnTo>
                    <a:lnTo>
                      <a:pt x="86" y="419"/>
                    </a:lnTo>
                    <a:lnTo>
                      <a:pt x="76" y="418"/>
                    </a:lnTo>
                    <a:lnTo>
                      <a:pt x="44" y="418"/>
                    </a:lnTo>
                    <a:lnTo>
                      <a:pt x="32" y="419"/>
                    </a:lnTo>
                    <a:lnTo>
                      <a:pt x="19" y="419"/>
                    </a:lnTo>
                    <a:lnTo>
                      <a:pt x="14" y="420"/>
                    </a:lnTo>
                    <a:lnTo>
                      <a:pt x="5" y="420"/>
                    </a:lnTo>
                    <a:lnTo>
                      <a:pt x="3" y="418"/>
                    </a:lnTo>
                    <a:lnTo>
                      <a:pt x="1" y="417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3" y="405"/>
                    </a:lnTo>
                    <a:lnTo>
                      <a:pt x="5" y="404"/>
                    </a:lnTo>
                    <a:lnTo>
                      <a:pt x="8" y="403"/>
                    </a:lnTo>
                    <a:lnTo>
                      <a:pt x="21" y="399"/>
                    </a:lnTo>
                    <a:lnTo>
                      <a:pt x="30" y="395"/>
                    </a:lnTo>
                    <a:lnTo>
                      <a:pt x="35" y="390"/>
                    </a:lnTo>
                    <a:lnTo>
                      <a:pt x="37" y="383"/>
                    </a:lnTo>
                    <a:lnTo>
                      <a:pt x="38" y="372"/>
                    </a:lnTo>
                    <a:lnTo>
                      <a:pt x="38" y="41"/>
                    </a:lnTo>
                    <a:lnTo>
                      <a:pt x="37" y="31"/>
                    </a:lnTo>
                    <a:lnTo>
                      <a:pt x="36" y="24"/>
                    </a:lnTo>
                    <a:lnTo>
                      <a:pt x="33" y="20"/>
                    </a:lnTo>
                    <a:lnTo>
                      <a:pt x="28" y="18"/>
                    </a:lnTo>
                    <a:lnTo>
                      <a:pt x="17" y="15"/>
                    </a:lnTo>
                    <a:lnTo>
                      <a:pt x="9" y="14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33" y="2"/>
                    </a:lnTo>
                    <a:lnTo>
                      <a:pt x="46" y="3"/>
                    </a:lnTo>
                    <a:lnTo>
                      <a:pt x="60" y="3"/>
                    </a:lnTo>
                    <a:lnTo>
                      <a:pt x="78" y="2"/>
                    </a:lnTo>
                    <a:lnTo>
                      <a:pt x="93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18" y="4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8" y="13"/>
                    </a:lnTo>
                    <a:lnTo>
                      <a:pt x="114" y="16"/>
                    </a:lnTo>
                    <a:lnTo>
                      <a:pt x="108" y="17"/>
                    </a:lnTo>
                    <a:lnTo>
                      <a:pt x="100" y="18"/>
                    </a:lnTo>
                    <a:lnTo>
                      <a:pt x="92" y="20"/>
                    </a:lnTo>
                    <a:lnTo>
                      <a:pt x="87" y="23"/>
                    </a:lnTo>
                    <a:lnTo>
                      <a:pt x="83" y="28"/>
                    </a:lnTo>
                    <a:lnTo>
                      <a:pt x="82" y="36"/>
                    </a:lnTo>
                    <a:lnTo>
                      <a:pt x="82" y="182"/>
                    </a:lnTo>
                    <a:lnTo>
                      <a:pt x="83" y="184"/>
                    </a:lnTo>
                    <a:lnTo>
                      <a:pt x="85" y="186"/>
                    </a:lnTo>
                    <a:lnTo>
                      <a:pt x="226" y="186"/>
                    </a:lnTo>
                    <a:lnTo>
                      <a:pt x="228" y="185"/>
                    </a:lnTo>
                    <a:lnTo>
                      <a:pt x="229" y="183"/>
                    </a:lnTo>
                    <a:lnTo>
                      <a:pt x="229" y="178"/>
                    </a:lnTo>
                    <a:lnTo>
                      <a:pt x="229" y="45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3" name="Freeform 25"/>
              <p:cNvSpPr>
                <a:spLocks noEditPoints="1"/>
              </p:cNvSpPr>
              <p:nvPr/>
            </p:nvSpPr>
            <p:spPr bwMode="auto">
              <a:xfrm>
                <a:off x="4851" y="3361"/>
                <a:ext cx="58" cy="87"/>
              </a:xfrm>
              <a:custGeom>
                <a:avLst/>
                <a:gdLst>
                  <a:gd name="T0" fmla="*/ 1 w 292"/>
                  <a:gd name="T1" fmla="*/ 0 h 437"/>
                  <a:gd name="T2" fmla="*/ 2 w 292"/>
                  <a:gd name="T3" fmla="*/ 0 h 437"/>
                  <a:gd name="T4" fmla="*/ 2 w 292"/>
                  <a:gd name="T5" fmla="*/ 1 h 437"/>
                  <a:gd name="T6" fmla="*/ 2 w 292"/>
                  <a:gd name="T7" fmla="*/ 1 h 437"/>
                  <a:gd name="T8" fmla="*/ 2 w 292"/>
                  <a:gd name="T9" fmla="*/ 2 h 437"/>
                  <a:gd name="T10" fmla="*/ 2 w 292"/>
                  <a:gd name="T11" fmla="*/ 2 h 437"/>
                  <a:gd name="T12" fmla="*/ 2 w 292"/>
                  <a:gd name="T13" fmla="*/ 3 h 437"/>
                  <a:gd name="T14" fmla="*/ 2 w 292"/>
                  <a:gd name="T15" fmla="*/ 3 h 437"/>
                  <a:gd name="T16" fmla="*/ 1 w 292"/>
                  <a:gd name="T17" fmla="*/ 3 h 437"/>
                  <a:gd name="T18" fmla="*/ 1 w 292"/>
                  <a:gd name="T19" fmla="*/ 3 h 437"/>
                  <a:gd name="T20" fmla="*/ 1 w 292"/>
                  <a:gd name="T21" fmla="*/ 3 h 437"/>
                  <a:gd name="T22" fmla="*/ 0 w 292"/>
                  <a:gd name="T23" fmla="*/ 3 h 437"/>
                  <a:gd name="T24" fmla="*/ 0 w 292"/>
                  <a:gd name="T25" fmla="*/ 2 h 437"/>
                  <a:gd name="T26" fmla="*/ 0 w 292"/>
                  <a:gd name="T27" fmla="*/ 2 h 437"/>
                  <a:gd name="T28" fmla="*/ 0 w 292"/>
                  <a:gd name="T29" fmla="*/ 1 h 437"/>
                  <a:gd name="T30" fmla="*/ 0 w 292"/>
                  <a:gd name="T31" fmla="*/ 1 h 437"/>
                  <a:gd name="T32" fmla="*/ 1 w 292"/>
                  <a:gd name="T33" fmla="*/ 0 h 437"/>
                  <a:gd name="T34" fmla="*/ 1 w 292"/>
                  <a:gd name="T35" fmla="*/ 0 h 437"/>
                  <a:gd name="T36" fmla="*/ 1 w 292"/>
                  <a:gd name="T37" fmla="*/ 3 h 437"/>
                  <a:gd name="T38" fmla="*/ 1 w 292"/>
                  <a:gd name="T39" fmla="*/ 3 h 437"/>
                  <a:gd name="T40" fmla="*/ 2 w 292"/>
                  <a:gd name="T41" fmla="*/ 3 h 437"/>
                  <a:gd name="T42" fmla="*/ 2 w 292"/>
                  <a:gd name="T43" fmla="*/ 3 h 437"/>
                  <a:gd name="T44" fmla="*/ 2 w 292"/>
                  <a:gd name="T45" fmla="*/ 3 h 437"/>
                  <a:gd name="T46" fmla="*/ 2 w 292"/>
                  <a:gd name="T47" fmla="*/ 2 h 437"/>
                  <a:gd name="T48" fmla="*/ 2 w 292"/>
                  <a:gd name="T49" fmla="*/ 1 h 437"/>
                  <a:gd name="T50" fmla="*/ 2 w 292"/>
                  <a:gd name="T51" fmla="*/ 1 h 437"/>
                  <a:gd name="T52" fmla="*/ 2 w 292"/>
                  <a:gd name="T53" fmla="*/ 1 h 437"/>
                  <a:gd name="T54" fmla="*/ 2 w 292"/>
                  <a:gd name="T55" fmla="*/ 0 h 437"/>
                  <a:gd name="T56" fmla="*/ 1 w 292"/>
                  <a:gd name="T57" fmla="*/ 0 h 437"/>
                  <a:gd name="T58" fmla="*/ 1 w 292"/>
                  <a:gd name="T59" fmla="*/ 0 h 437"/>
                  <a:gd name="T60" fmla="*/ 1 w 292"/>
                  <a:gd name="T61" fmla="*/ 0 h 437"/>
                  <a:gd name="T62" fmla="*/ 1 w 292"/>
                  <a:gd name="T63" fmla="*/ 0 h 437"/>
                  <a:gd name="T64" fmla="*/ 1 w 292"/>
                  <a:gd name="T65" fmla="*/ 1 h 437"/>
                  <a:gd name="T66" fmla="*/ 1 w 292"/>
                  <a:gd name="T67" fmla="*/ 1 h 437"/>
                  <a:gd name="T68" fmla="*/ 0 w 292"/>
                  <a:gd name="T69" fmla="*/ 1 h 437"/>
                  <a:gd name="T70" fmla="*/ 0 w 292"/>
                  <a:gd name="T71" fmla="*/ 2 h 437"/>
                  <a:gd name="T72" fmla="*/ 1 w 292"/>
                  <a:gd name="T73" fmla="*/ 3 h 437"/>
                  <a:gd name="T74" fmla="*/ 1 w 292"/>
                  <a:gd name="T75" fmla="*/ 3 h 437"/>
                  <a:gd name="T76" fmla="*/ 1 w 292"/>
                  <a:gd name="T77" fmla="*/ 3 h 437"/>
                  <a:gd name="T78" fmla="*/ 1 w 292"/>
                  <a:gd name="T79" fmla="*/ 3 h 437"/>
                  <a:gd name="T80" fmla="*/ 1 w 292"/>
                  <a:gd name="T81" fmla="*/ 3 h 4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2"/>
                  <a:gd name="T124" fmla="*/ 0 h 437"/>
                  <a:gd name="T125" fmla="*/ 292 w 292"/>
                  <a:gd name="T126" fmla="*/ 437 h 4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2" h="437">
                    <a:moveTo>
                      <a:pt x="146" y="0"/>
                    </a:moveTo>
                    <a:lnTo>
                      <a:pt x="172" y="3"/>
                    </a:lnTo>
                    <a:lnTo>
                      <a:pt x="195" y="14"/>
                    </a:lnTo>
                    <a:lnTo>
                      <a:pt x="218" y="29"/>
                    </a:lnTo>
                    <a:lnTo>
                      <a:pt x="238" y="50"/>
                    </a:lnTo>
                    <a:lnTo>
                      <a:pt x="257" y="77"/>
                    </a:lnTo>
                    <a:lnTo>
                      <a:pt x="272" y="107"/>
                    </a:lnTo>
                    <a:lnTo>
                      <a:pt x="283" y="141"/>
                    </a:lnTo>
                    <a:lnTo>
                      <a:pt x="290" y="179"/>
                    </a:lnTo>
                    <a:lnTo>
                      <a:pt x="292" y="219"/>
                    </a:lnTo>
                    <a:lnTo>
                      <a:pt x="290" y="259"/>
                    </a:lnTo>
                    <a:lnTo>
                      <a:pt x="283" y="297"/>
                    </a:lnTo>
                    <a:lnTo>
                      <a:pt x="272" y="331"/>
                    </a:lnTo>
                    <a:lnTo>
                      <a:pt x="257" y="361"/>
                    </a:lnTo>
                    <a:lnTo>
                      <a:pt x="238" y="387"/>
                    </a:lnTo>
                    <a:lnTo>
                      <a:pt x="218" y="409"/>
                    </a:lnTo>
                    <a:lnTo>
                      <a:pt x="195" y="424"/>
                    </a:lnTo>
                    <a:lnTo>
                      <a:pt x="172" y="434"/>
                    </a:lnTo>
                    <a:lnTo>
                      <a:pt x="146" y="437"/>
                    </a:lnTo>
                    <a:lnTo>
                      <a:pt x="121" y="434"/>
                    </a:lnTo>
                    <a:lnTo>
                      <a:pt x="97" y="424"/>
                    </a:lnTo>
                    <a:lnTo>
                      <a:pt x="75" y="409"/>
                    </a:lnTo>
                    <a:lnTo>
                      <a:pt x="54" y="387"/>
                    </a:lnTo>
                    <a:lnTo>
                      <a:pt x="36" y="361"/>
                    </a:lnTo>
                    <a:lnTo>
                      <a:pt x="21" y="331"/>
                    </a:lnTo>
                    <a:lnTo>
                      <a:pt x="9" y="297"/>
                    </a:lnTo>
                    <a:lnTo>
                      <a:pt x="2" y="259"/>
                    </a:lnTo>
                    <a:lnTo>
                      <a:pt x="0" y="219"/>
                    </a:lnTo>
                    <a:lnTo>
                      <a:pt x="2" y="179"/>
                    </a:lnTo>
                    <a:lnTo>
                      <a:pt x="9" y="141"/>
                    </a:lnTo>
                    <a:lnTo>
                      <a:pt x="21" y="107"/>
                    </a:lnTo>
                    <a:lnTo>
                      <a:pt x="36" y="77"/>
                    </a:lnTo>
                    <a:lnTo>
                      <a:pt x="54" y="50"/>
                    </a:lnTo>
                    <a:lnTo>
                      <a:pt x="75" y="29"/>
                    </a:lnTo>
                    <a:lnTo>
                      <a:pt x="97" y="14"/>
                    </a:lnTo>
                    <a:lnTo>
                      <a:pt x="121" y="3"/>
                    </a:lnTo>
                    <a:lnTo>
                      <a:pt x="146" y="0"/>
                    </a:lnTo>
                    <a:close/>
                    <a:moveTo>
                      <a:pt x="146" y="421"/>
                    </a:moveTo>
                    <a:lnTo>
                      <a:pt x="158" y="420"/>
                    </a:lnTo>
                    <a:lnTo>
                      <a:pt x="170" y="416"/>
                    </a:lnTo>
                    <a:lnTo>
                      <a:pt x="182" y="409"/>
                    </a:lnTo>
                    <a:lnTo>
                      <a:pt x="193" y="399"/>
                    </a:lnTo>
                    <a:lnTo>
                      <a:pt x="203" y="384"/>
                    </a:lnTo>
                    <a:lnTo>
                      <a:pt x="214" y="367"/>
                    </a:lnTo>
                    <a:lnTo>
                      <a:pt x="222" y="346"/>
                    </a:lnTo>
                    <a:lnTo>
                      <a:pt x="229" y="321"/>
                    </a:lnTo>
                    <a:lnTo>
                      <a:pt x="234" y="291"/>
                    </a:lnTo>
                    <a:lnTo>
                      <a:pt x="238" y="258"/>
                    </a:lnTo>
                    <a:lnTo>
                      <a:pt x="239" y="219"/>
                    </a:lnTo>
                    <a:lnTo>
                      <a:pt x="238" y="180"/>
                    </a:lnTo>
                    <a:lnTo>
                      <a:pt x="234" y="146"/>
                    </a:lnTo>
                    <a:lnTo>
                      <a:pt x="229" y="117"/>
                    </a:lnTo>
                    <a:lnTo>
                      <a:pt x="222" y="92"/>
                    </a:lnTo>
                    <a:lnTo>
                      <a:pt x="214" y="71"/>
                    </a:lnTo>
                    <a:lnTo>
                      <a:pt x="203" y="53"/>
                    </a:lnTo>
                    <a:lnTo>
                      <a:pt x="193" y="39"/>
                    </a:lnTo>
                    <a:lnTo>
                      <a:pt x="182" y="29"/>
                    </a:lnTo>
                    <a:lnTo>
                      <a:pt x="170" y="22"/>
                    </a:lnTo>
                    <a:lnTo>
                      <a:pt x="158" y="18"/>
                    </a:lnTo>
                    <a:lnTo>
                      <a:pt x="146" y="17"/>
                    </a:lnTo>
                    <a:lnTo>
                      <a:pt x="134" y="18"/>
                    </a:lnTo>
                    <a:lnTo>
                      <a:pt x="123" y="22"/>
                    </a:lnTo>
                    <a:lnTo>
                      <a:pt x="110" y="29"/>
                    </a:lnTo>
                    <a:lnTo>
                      <a:pt x="99" y="39"/>
                    </a:lnTo>
                    <a:lnTo>
                      <a:pt x="89" y="53"/>
                    </a:lnTo>
                    <a:lnTo>
                      <a:pt x="79" y="71"/>
                    </a:lnTo>
                    <a:lnTo>
                      <a:pt x="71" y="92"/>
                    </a:lnTo>
                    <a:lnTo>
                      <a:pt x="63" y="117"/>
                    </a:lnTo>
                    <a:lnTo>
                      <a:pt x="58" y="146"/>
                    </a:lnTo>
                    <a:lnTo>
                      <a:pt x="54" y="180"/>
                    </a:lnTo>
                    <a:lnTo>
                      <a:pt x="53" y="219"/>
                    </a:lnTo>
                    <a:lnTo>
                      <a:pt x="54" y="258"/>
                    </a:lnTo>
                    <a:lnTo>
                      <a:pt x="58" y="291"/>
                    </a:lnTo>
                    <a:lnTo>
                      <a:pt x="63" y="321"/>
                    </a:lnTo>
                    <a:lnTo>
                      <a:pt x="71" y="346"/>
                    </a:lnTo>
                    <a:lnTo>
                      <a:pt x="79" y="367"/>
                    </a:lnTo>
                    <a:lnTo>
                      <a:pt x="89" y="384"/>
                    </a:lnTo>
                    <a:lnTo>
                      <a:pt x="99" y="399"/>
                    </a:lnTo>
                    <a:lnTo>
                      <a:pt x="110" y="409"/>
                    </a:lnTo>
                    <a:lnTo>
                      <a:pt x="123" y="416"/>
                    </a:lnTo>
                    <a:lnTo>
                      <a:pt x="134" y="420"/>
                    </a:lnTo>
                    <a:lnTo>
                      <a:pt x="146" y="421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4" name="Freeform 26"/>
              <p:cNvSpPr>
                <a:spLocks noEditPoints="1"/>
              </p:cNvSpPr>
              <p:nvPr/>
            </p:nvSpPr>
            <p:spPr bwMode="auto">
              <a:xfrm>
                <a:off x="4908" y="3362"/>
                <a:ext cx="53" cy="84"/>
              </a:xfrm>
              <a:custGeom>
                <a:avLst/>
                <a:gdLst>
                  <a:gd name="T0" fmla="*/ 0 w 263"/>
                  <a:gd name="T1" fmla="*/ 0 h 420"/>
                  <a:gd name="T2" fmla="*/ 0 w 263"/>
                  <a:gd name="T3" fmla="*/ 0 h 420"/>
                  <a:gd name="T4" fmla="*/ 0 w 263"/>
                  <a:gd name="T5" fmla="*/ 0 h 420"/>
                  <a:gd name="T6" fmla="*/ 0 w 263"/>
                  <a:gd name="T7" fmla="*/ 0 h 420"/>
                  <a:gd name="T8" fmla="*/ 0 w 263"/>
                  <a:gd name="T9" fmla="*/ 0 h 420"/>
                  <a:gd name="T10" fmla="*/ 0 w 263"/>
                  <a:gd name="T11" fmla="*/ 0 h 420"/>
                  <a:gd name="T12" fmla="*/ 0 w 263"/>
                  <a:gd name="T13" fmla="*/ 0 h 420"/>
                  <a:gd name="T14" fmla="*/ 0 w 263"/>
                  <a:gd name="T15" fmla="*/ 0 h 420"/>
                  <a:gd name="T16" fmla="*/ 1 w 263"/>
                  <a:gd name="T17" fmla="*/ 0 h 420"/>
                  <a:gd name="T18" fmla="*/ 1 w 263"/>
                  <a:gd name="T19" fmla="*/ 0 h 420"/>
                  <a:gd name="T20" fmla="*/ 2 w 263"/>
                  <a:gd name="T21" fmla="*/ 0 h 420"/>
                  <a:gd name="T22" fmla="*/ 2 w 263"/>
                  <a:gd name="T23" fmla="*/ 0 h 420"/>
                  <a:gd name="T24" fmla="*/ 2 w 263"/>
                  <a:gd name="T25" fmla="*/ 1 h 420"/>
                  <a:gd name="T26" fmla="*/ 2 w 263"/>
                  <a:gd name="T27" fmla="*/ 1 h 420"/>
                  <a:gd name="T28" fmla="*/ 2 w 263"/>
                  <a:gd name="T29" fmla="*/ 1 h 420"/>
                  <a:gd name="T30" fmla="*/ 2 w 263"/>
                  <a:gd name="T31" fmla="*/ 2 h 420"/>
                  <a:gd name="T32" fmla="*/ 2 w 263"/>
                  <a:gd name="T33" fmla="*/ 2 h 420"/>
                  <a:gd name="T34" fmla="*/ 1 w 263"/>
                  <a:gd name="T35" fmla="*/ 2 h 420"/>
                  <a:gd name="T36" fmla="*/ 1 w 263"/>
                  <a:gd name="T37" fmla="*/ 2 h 420"/>
                  <a:gd name="T38" fmla="*/ 1 w 263"/>
                  <a:gd name="T39" fmla="*/ 2 h 420"/>
                  <a:gd name="T40" fmla="*/ 1 w 263"/>
                  <a:gd name="T41" fmla="*/ 2 h 420"/>
                  <a:gd name="T42" fmla="*/ 1 w 263"/>
                  <a:gd name="T43" fmla="*/ 2 h 420"/>
                  <a:gd name="T44" fmla="*/ 1 w 263"/>
                  <a:gd name="T45" fmla="*/ 3 h 420"/>
                  <a:gd name="T46" fmla="*/ 1 w 263"/>
                  <a:gd name="T47" fmla="*/ 3 h 420"/>
                  <a:gd name="T48" fmla="*/ 1 w 263"/>
                  <a:gd name="T49" fmla="*/ 3 h 420"/>
                  <a:gd name="T50" fmla="*/ 1 w 263"/>
                  <a:gd name="T51" fmla="*/ 3 h 420"/>
                  <a:gd name="T52" fmla="*/ 1 w 263"/>
                  <a:gd name="T53" fmla="*/ 3 h 420"/>
                  <a:gd name="T54" fmla="*/ 1 w 263"/>
                  <a:gd name="T55" fmla="*/ 3 h 420"/>
                  <a:gd name="T56" fmla="*/ 1 w 263"/>
                  <a:gd name="T57" fmla="*/ 3 h 420"/>
                  <a:gd name="T58" fmla="*/ 1 w 263"/>
                  <a:gd name="T59" fmla="*/ 3 h 420"/>
                  <a:gd name="T60" fmla="*/ 0 w 263"/>
                  <a:gd name="T61" fmla="*/ 3 h 420"/>
                  <a:gd name="T62" fmla="*/ 0 w 263"/>
                  <a:gd name="T63" fmla="*/ 3 h 420"/>
                  <a:gd name="T64" fmla="*/ 0 w 263"/>
                  <a:gd name="T65" fmla="*/ 3 h 420"/>
                  <a:gd name="T66" fmla="*/ 0 w 263"/>
                  <a:gd name="T67" fmla="*/ 3 h 420"/>
                  <a:gd name="T68" fmla="*/ 0 w 263"/>
                  <a:gd name="T69" fmla="*/ 3 h 420"/>
                  <a:gd name="T70" fmla="*/ 0 w 263"/>
                  <a:gd name="T71" fmla="*/ 3 h 420"/>
                  <a:gd name="T72" fmla="*/ 0 w 263"/>
                  <a:gd name="T73" fmla="*/ 3 h 420"/>
                  <a:gd name="T74" fmla="*/ 0 w 263"/>
                  <a:gd name="T75" fmla="*/ 3 h 420"/>
                  <a:gd name="T76" fmla="*/ 0 w 263"/>
                  <a:gd name="T77" fmla="*/ 3 h 420"/>
                  <a:gd name="T78" fmla="*/ 1 w 263"/>
                  <a:gd name="T79" fmla="*/ 2 h 420"/>
                  <a:gd name="T80" fmla="*/ 1 w 263"/>
                  <a:gd name="T81" fmla="*/ 2 h 420"/>
                  <a:gd name="T82" fmla="*/ 1 w 263"/>
                  <a:gd name="T83" fmla="*/ 2 h 420"/>
                  <a:gd name="T84" fmla="*/ 1 w 263"/>
                  <a:gd name="T85" fmla="*/ 2 h 420"/>
                  <a:gd name="T86" fmla="*/ 1 w 263"/>
                  <a:gd name="T87" fmla="*/ 2 h 420"/>
                  <a:gd name="T88" fmla="*/ 2 w 263"/>
                  <a:gd name="T89" fmla="*/ 1 h 420"/>
                  <a:gd name="T90" fmla="*/ 2 w 263"/>
                  <a:gd name="T91" fmla="*/ 1 h 420"/>
                  <a:gd name="T92" fmla="*/ 2 w 263"/>
                  <a:gd name="T93" fmla="*/ 1 h 420"/>
                  <a:gd name="T94" fmla="*/ 2 w 263"/>
                  <a:gd name="T95" fmla="*/ 1 h 420"/>
                  <a:gd name="T96" fmla="*/ 2 w 263"/>
                  <a:gd name="T97" fmla="*/ 0 h 420"/>
                  <a:gd name="T98" fmla="*/ 1 w 263"/>
                  <a:gd name="T99" fmla="*/ 0 h 420"/>
                  <a:gd name="T100" fmla="*/ 1 w 263"/>
                  <a:gd name="T101" fmla="*/ 0 h 420"/>
                  <a:gd name="T102" fmla="*/ 1 w 263"/>
                  <a:gd name="T103" fmla="*/ 0 h 420"/>
                  <a:gd name="T104" fmla="*/ 1 w 263"/>
                  <a:gd name="T105" fmla="*/ 0 h 420"/>
                  <a:gd name="T106" fmla="*/ 1 w 263"/>
                  <a:gd name="T107" fmla="*/ 2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3"/>
                  <a:gd name="T163" fmla="*/ 0 h 420"/>
                  <a:gd name="T164" fmla="*/ 263 w 263"/>
                  <a:gd name="T165" fmla="*/ 420 h 4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3" h="420">
                    <a:moveTo>
                      <a:pt x="43" y="50"/>
                    </a:moveTo>
                    <a:lnTo>
                      <a:pt x="42" y="35"/>
                    </a:lnTo>
                    <a:lnTo>
                      <a:pt x="39" y="26"/>
                    </a:lnTo>
                    <a:lnTo>
                      <a:pt x="33" y="21"/>
                    </a:lnTo>
                    <a:lnTo>
                      <a:pt x="25" y="18"/>
                    </a:lnTo>
                    <a:lnTo>
                      <a:pt x="12" y="17"/>
                    </a:lnTo>
                    <a:lnTo>
                      <a:pt x="5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39" y="2"/>
                    </a:lnTo>
                    <a:lnTo>
                      <a:pt x="65" y="3"/>
                    </a:lnTo>
                    <a:lnTo>
                      <a:pt x="116" y="1"/>
                    </a:lnTo>
                    <a:lnTo>
                      <a:pt x="140" y="0"/>
                    </a:lnTo>
                    <a:lnTo>
                      <a:pt x="163" y="2"/>
                    </a:lnTo>
                    <a:lnTo>
                      <a:pt x="183" y="6"/>
                    </a:lnTo>
                    <a:lnTo>
                      <a:pt x="202" y="13"/>
                    </a:lnTo>
                    <a:lnTo>
                      <a:pt x="220" y="24"/>
                    </a:lnTo>
                    <a:lnTo>
                      <a:pt x="234" y="37"/>
                    </a:lnTo>
                    <a:lnTo>
                      <a:pt x="246" y="54"/>
                    </a:lnTo>
                    <a:lnTo>
                      <a:pt x="256" y="73"/>
                    </a:lnTo>
                    <a:lnTo>
                      <a:pt x="261" y="96"/>
                    </a:lnTo>
                    <a:lnTo>
                      <a:pt x="263" y="120"/>
                    </a:lnTo>
                    <a:lnTo>
                      <a:pt x="261" y="144"/>
                    </a:lnTo>
                    <a:lnTo>
                      <a:pt x="254" y="165"/>
                    </a:lnTo>
                    <a:lnTo>
                      <a:pt x="242" y="183"/>
                    </a:lnTo>
                    <a:lnTo>
                      <a:pt x="228" y="200"/>
                    </a:lnTo>
                    <a:lnTo>
                      <a:pt x="211" y="213"/>
                    </a:lnTo>
                    <a:lnTo>
                      <a:pt x="191" y="222"/>
                    </a:lnTo>
                    <a:lnTo>
                      <a:pt x="169" y="228"/>
                    </a:lnTo>
                    <a:lnTo>
                      <a:pt x="145" y="230"/>
                    </a:lnTo>
                    <a:lnTo>
                      <a:pt x="128" y="229"/>
                    </a:lnTo>
                    <a:lnTo>
                      <a:pt x="116" y="228"/>
                    </a:lnTo>
                    <a:lnTo>
                      <a:pt x="106" y="226"/>
                    </a:lnTo>
                    <a:lnTo>
                      <a:pt x="99" y="225"/>
                    </a:lnTo>
                    <a:lnTo>
                      <a:pt x="93" y="224"/>
                    </a:lnTo>
                    <a:lnTo>
                      <a:pt x="90" y="224"/>
                    </a:lnTo>
                    <a:lnTo>
                      <a:pt x="88" y="228"/>
                    </a:lnTo>
                    <a:lnTo>
                      <a:pt x="87" y="231"/>
                    </a:lnTo>
                    <a:lnTo>
                      <a:pt x="87" y="368"/>
                    </a:lnTo>
                    <a:lnTo>
                      <a:pt x="88" y="383"/>
                    </a:lnTo>
                    <a:lnTo>
                      <a:pt x="91" y="393"/>
                    </a:lnTo>
                    <a:lnTo>
                      <a:pt x="97" y="399"/>
                    </a:lnTo>
                    <a:lnTo>
                      <a:pt x="105" y="402"/>
                    </a:lnTo>
                    <a:lnTo>
                      <a:pt x="120" y="404"/>
                    </a:lnTo>
                    <a:lnTo>
                      <a:pt x="131" y="406"/>
                    </a:lnTo>
                    <a:lnTo>
                      <a:pt x="137" y="408"/>
                    </a:lnTo>
                    <a:lnTo>
                      <a:pt x="139" y="412"/>
                    </a:lnTo>
                    <a:lnTo>
                      <a:pt x="139" y="414"/>
                    </a:lnTo>
                    <a:lnTo>
                      <a:pt x="137" y="418"/>
                    </a:lnTo>
                    <a:lnTo>
                      <a:pt x="134" y="419"/>
                    </a:lnTo>
                    <a:lnTo>
                      <a:pt x="132" y="420"/>
                    </a:lnTo>
                    <a:lnTo>
                      <a:pt x="122" y="420"/>
                    </a:lnTo>
                    <a:lnTo>
                      <a:pt x="114" y="419"/>
                    </a:lnTo>
                    <a:lnTo>
                      <a:pt x="102" y="419"/>
                    </a:lnTo>
                    <a:lnTo>
                      <a:pt x="87" y="418"/>
                    </a:lnTo>
                    <a:lnTo>
                      <a:pt x="48" y="418"/>
                    </a:lnTo>
                    <a:lnTo>
                      <a:pt x="35" y="419"/>
                    </a:lnTo>
                    <a:lnTo>
                      <a:pt x="26" y="419"/>
                    </a:lnTo>
                    <a:lnTo>
                      <a:pt x="20" y="420"/>
                    </a:lnTo>
                    <a:lnTo>
                      <a:pt x="9" y="420"/>
                    </a:lnTo>
                    <a:lnTo>
                      <a:pt x="5" y="419"/>
                    </a:lnTo>
                    <a:lnTo>
                      <a:pt x="3" y="419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" y="409"/>
                    </a:lnTo>
                    <a:lnTo>
                      <a:pt x="5" y="406"/>
                    </a:lnTo>
                    <a:lnTo>
                      <a:pt x="13" y="404"/>
                    </a:lnTo>
                    <a:lnTo>
                      <a:pt x="27" y="402"/>
                    </a:lnTo>
                    <a:lnTo>
                      <a:pt x="35" y="400"/>
                    </a:lnTo>
                    <a:lnTo>
                      <a:pt x="40" y="395"/>
                    </a:lnTo>
                    <a:lnTo>
                      <a:pt x="42" y="386"/>
                    </a:lnTo>
                    <a:lnTo>
                      <a:pt x="43" y="374"/>
                    </a:lnTo>
                    <a:lnTo>
                      <a:pt x="43" y="50"/>
                    </a:lnTo>
                    <a:close/>
                    <a:moveTo>
                      <a:pt x="87" y="188"/>
                    </a:moveTo>
                    <a:lnTo>
                      <a:pt x="88" y="195"/>
                    </a:lnTo>
                    <a:lnTo>
                      <a:pt x="90" y="201"/>
                    </a:lnTo>
                    <a:lnTo>
                      <a:pt x="95" y="206"/>
                    </a:lnTo>
                    <a:lnTo>
                      <a:pt x="102" y="211"/>
                    </a:lnTo>
                    <a:lnTo>
                      <a:pt x="113" y="214"/>
                    </a:lnTo>
                    <a:lnTo>
                      <a:pt x="125" y="215"/>
                    </a:lnTo>
                    <a:lnTo>
                      <a:pt x="145" y="213"/>
                    </a:lnTo>
                    <a:lnTo>
                      <a:pt x="164" y="208"/>
                    </a:lnTo>
                    <a:lnTo>
                      <a:pt x="179" y="200"/>
                    </a:lnTo>
                    <a:lnTo>
                      <a:pt x="191" y="187"/>
                    </a:lnTo>
                    <a:lnTo>
                      <a:pt x="201" y="173"/>
                    </a:lnTo>
                    <a:lnTo>
                      <a:pt x="208" y="157"/>
                    </a:lnTo>
                    <a:lnTo>
                      <a:pt x="213" y="137"/>
                    </a:lnTo>
                    <a:lnTo>
                      <a:pt x="214" y="116"/>
                    </a:lnTo>
                    <a:lnTo>
                      <a:pt x="213" y="94"/>
                    </a:lnTo>
                    <a:lnTo>
                      <a:pt x="208" y="75"/>
                    </a:lnTo>
                    <a:lnTo>
                      <a:pt x="200" y="58"/>
                    </a:lnTo>
                    <a:lnTo>
                      <a:pt x="190" y="43"/>
                    </a:lnTo>
                    <a:lnTo>
                      <a:pt x="178" y="31"/>
                    </a:lnTo>
                    <a:lnTo>
                      <a:pt x="162" y="23"/>
                    </a:lnTo>
                    <a:lnTo>
                      <a:pt x="143" y="18"/>
                    </a:lnTo>
                    <a:lnTo>
                      <a:pt x="123" y="16"/>
                    </a:lnTo>
                    <a:lnTo>
                      <a:pt x="108" y="17"/>
                    </a:lnTo>
                    <a:lnTo>
                      <a:pt x="98" y="19"/>
                    </a:lnTo>
                    <a:lnTo>
                      <a:pt x="92" y="23"/>
                    </a:lnTo>
                    <a:lnTo>
                      <a:pt x="88" y="29"/>
                    </a:lnTo>
                    <a:lnTo>
                      <a:pt x="87" y="37"/>
                    </a:lnTo>
                    <a:lnTo>
                      <a:pt x="87" y="188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5" name="Freeform 27"/>
              <p:cNvSpPr>
                <a:spLocks/>
              </p:cNvSpPr>
              <p:nvPr/>
            </p:nvSpPr>
            <p:spPr bwMode="auto">
              <a:xfrm>
                <a:off x="4963" y="3362"/>
                <a:ext cx="57" cy="84"/>
              </a:xfrm>
              <a:custGeom>
                <a:avLst/>
                <a:gdLst>
                  <a:gd name="T0" fmla="*/ 1 w 288"/>
                  <a:gd name="T1" fmla="*/ 3 h 420"/>
                  <a:gd name="T2" fmla="*/ 1 w 288"/>
                  <a:gd name="T3" fmla="*/ 3 h 420"/>
                  <a:gd name="T4" fmla="*/ 1 w 288"/>
                  <a:gd name="T5" fmla="*/ 3 h 420"/>
                  <a:gd name="T6" fmla="*/ 1 w 288"/>
                  <a:gd name="T7" fmla="*/ 3 h 420"/>
                  <a:gd name="T8" fmla="*/ 0 w 288"/>
                  <a:gd name="T9" fmla="*/ 3 h 420"/>
                  <a:gd name="T10" fmla="*/ 0 w 288"/>
                  <a:gd name="T11" fmla="*/ 3 h 420"/>
                  <a:gd name="T12" fmla="*/ 0 w 288"/>
                  <a:gd name="T13" fmla="*/ 3 h 420"/>
                  <a:gd name="T14" fmla="*/ 0 w 288"/>
                  <a:gd name="T15" fmla="*/ 3 h 420"/>
                  <a:gd name="T16" fmla="*/ 0 w 288"/>
                  <a:gd name="T17" fmla="*/ 0 h 420"/>
                  <a:gd name="T18" fmla="*/ 0 w 288"/>
                  <a:gd name="T19" fmla="*/ 0 h 420"/>
                  <a:gd name="T20" fmla="*/ 0 w 288"/>
                  <a:gd name="T21" fmla="*/ 0 h 420"/>
                  <a:gd name="T22" fmla="*/ 0 w 288"/>
                  <a:gd name="T23" fmla="*/ 0 h 420"/>
                  <a:gd name="T24" fmla="*/ 1 w 288"/>
                  <a:gd name="T25" fmla="*/ 0 h 420"/>
                  <a:gd name="T26" fmla="*/ 1 w 288"/>
                  <a:gd name="T27" fmla="*/ 0 h 420"/>
                  <a:gd name="T28" fmla="*/ 1 w 288"/>
                  <a:gd name="T29" fmla="*/ 0 h 420"/>
                  <a:gd name="T30" fmla="*/ 1 w 288"/>
                  <a:gd name="T31" fmla="*/ 1 h 420"/>
                  <a:gd name="T32" fmla="*/ 1 w 288"/>
                  <a:gd name="T33" fmla="*/ 1 h 420"/>
                  <a:gd name="T34" fmla="*/ 1 w 288"/>
                  <a:gd name="T35" fmla="*/ 1 h 420"/>
                  <a:gd name="T36" fmla="*/ 1 w 288"/>
                  <a:gd name="T37" fmla="*/ 1 h 420"/>
                  <a:gd name="T38" fmla="*/ 2 w 288"/>
                  <a:gd name="T39" fmla="*/ 0 h 420"/>
                  <a:gd name="T40" fmla="*/ 1 w 288"/>
                  <a:gd name="T41" fmla="*/ 0 h 420"/>
                  <a:gd name="T42" fmla="*/ 1 w 288"/>
                  <a:gd name="T43" fmla="*/ 0 h 420"/>
                  <a:gd name="T44" fmla="*/ 1 w 288"/>
                  <a:gd name="T45" fmla="*/ 0 h 420"/>
                  <a:gd name="T46" fmla="*/ 2 w 288"/>
                  <a:gd name="T47" fmla="*/ 0 h 420"/>
                  <a:gd name="T48" fmla="*/ 2 w 288"/>
                  <a:gd name="T49" fmla="*/ 0 h 420"/>
                  <a:gd name="T50" fmla="*/ 2 w 288"/>
                  <a:gd name="T51" fmla="*/ 0 h 420"/>
                  <a:gd name="T52" fmla="*/ 2 w 288"/>
                  <a:gd name="T53" fmla="*/ 0 h 420"/>
                  <a:gd name="T54" fmla="*/ 1 w 288"/>
                  <a:gd name="T55" fmla="*/ 1 h 420"/>
                  <a:gd name="T56" fmla="*/ 1 w 288"/>
                  <a:gd name="T57" fmla="*/ 1 h 420"/>
                  <a:gd name="T58" fmla="*/ 1 w 288"/>
                  <a:gd name="T59" fmla="*/ 1 h 420"/>
                  <a:gd name="T60" fmla="*/ 1 w 288"/>
                  <a:gd name="T61" fmla="*/ 1 h 420"/>
                  <a:gd name="T62" fmla="*/ 1 w 288"/>
                  <a:gd name="T63" fmla="*/ 2 h 420"/>
                  <a:gd name="T64" fmla="*/ 2 w 288"/>
                  <a:gd name="T65" fmla="*/ 3 h 420"/>
                  <a:gd name="T66" fmla="*/ 2 w 288"/>
                  <a:gd name="T67" fmla="*/ 3 h 420"/>
                  <a:gd name="T68" fmla="*/ 2 w 288"/>
                  <a:gd name="T69" fmla="*/ 3 h 420"/>
                  <a:gd name="T70" fmla="*/ 2 w 288"/>
                  <a:gd name="T71" fmla="*/ 3 h 420"/>
                  <a:gd name="T72" fmla="*/ 2 w 288"/>
                  <a:gd name="T73" fmla="*/ 3 h 420"/>
                  <a:gd name="T74" fmla="*/ 2 w 288"/>
                  <a:gd name="T75" fmla="*/ 3 h 420"/>
                  <a:gd name="T76" fmla="*/ 2 w 288"/>
                  <a:gd name="T77" fmla="*/ 3 h 420"/>
                  <a:gd name="T78" fmla="*/ 1 w 288"/>
                  <a:gd name="T79" fmla="*/ 3 h 420"/>
                  <a:gd name="T80" fmla="*/ 1 w 288"/>
                  <a:gd name="T81" fmla="*/ 3 h 420"/>
                  <a:gd name="T82" fmla="*/ 2 w 288"/>
                  <a:gd name="T83" fmla="*/ 3 h 420"/>
                  <a:gd name="T84" fmla="*/ 2 w 288"/>
                  <a:gd name="T85" fmla="*/ 3 h 420"/>
                  <a:gd name="T86" fmla="*/ 1 w 288"/>
                  <a:gd name="T87" fmla="*/ 3 h 420"/>
                  <a:gd name="T88" fmla="*/ 1 w 288"/>
                  <a:gd name="T89" fmla="*/ 2 h 420"/>
                  <a:gd name="T90" fmla="*/ 1 w 288"/>
                  <a:gd name="T91" fmla="*/ 2 h 420"/>
                  <a:gd name="T92" fmla="*/ 1 w 288"/>
                  <a:gd name="T93" fmla="*/ 2 h 420"/>
                  <a:gd name="T94" fmla="*/ 1 w 288"/>
                  <a:gd name="T95" fmla="*/ 2 h 4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8"/>
                  <a:gd name="T145" fmla="*/ 0 h 420"/>
                  <a:gd name="T146" fmla="*/ 288 w 288"/>
                  <a:gd name="T147" fmla="*/ 420 h 4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8" h="420">
                    <a:moveTo>
                      <a:pt x="81" y="363"/>
                    </a:moveTo>
                    <a:lnTo>
                      <a:pt x="81" y="379"/>
                    </a:lnTo>
                    <a:lnTo>
                      <a:pt x="83" y="390"/>
                    </a:lnTo>
                    <a:lnTo>
                      <a:pt x="87" y="396"/>
                    </a:lnTo>
                    <a:lnTo>
                      <a:pt x="94" y="400"/>
                    </a:lnTo>
                    <a:lnTo>
                      <a:pt x="105" y="403"/>
                    </a:lnTo>
                    <a:lnTo>
                      <a:pt x="110" y="404"/>
                    </a:lnTo>
                    <a:lnTo>
                      <a:pt x="113" y="406"/>
                    </a:lnTo>
                    <a:lnTo>
                      <a:pt x="116" y="407"/>
                    </a:lnTo>
                    <a:lnTo>
                      <a:pt x="117" y="409"/>
                    </a:lnTo>
                    <a:lnTo>
                      <a:pt x="118" y="410"/>
                    </a:lnTo>
                    <a:lnTo>
                      <a:pt x="118" y="412"/>
                    </a:lnTo>
                    <a:lnTo>
                      <a:pt x="116" y="417"/>
                    </a:lnTo>
                    <a:lnTo>
                      <a:pt x="111" y="419"/>
                    </a:lnTo>
                    <a:lnTo>
                      <a:pt x="101" y="420"/>
                    </a:lnTo>
                    <a:lnTo>
                      <a:pt x="91" y="419"/>
                    </a:lnTo>
                    <a:lnTo>
                      <a:pt x="77" y="419"/>
                    </a:lnTo>
                    <a:lnTo>
                      <a:pt x="60" y="418"/>
                    </a:lnTo>
                    <a:lnTo>
                      <a:pt x="44" y="418"/>
                    </a:lnTo>
                    <a:lnTo>
                      <a:pt x="32" y="419"/>
                    </a:lnTo>
                    <a:lnTo>
                      <a:pt x="21" y="420"/>
                    </a:lnTo>
                    <a:lnTo>
                      <a:pt x="7" y="420"/>
                    </a:lnTo>
                    <a:lnTo>
                      <a:pt x="4" y="419"/>
                    </a:lnTo>
                    <a:lnTo>
                      <a:pt x="0" y="415"/>
                    </a:lnTo>
                    <a:lnTo>
                      <a:pt x="0" y="410"/>
                    </a:lnTo>
                    <a:lnTo>
                      <a:pt x="2" y="406"/>
                    </a:lnTo>
                    <a:lnTo>
                      <a:pt x="4" y="404"/>
                    </a:lnTo>
                    <a:lnTo>
                      <a:pt x="12" y="402"/>
                    </a:lnTo>
                    <a:lnTo>
                      <a:pt x="23" y="400"/>
                    </a:lnTo>
                    <a:lnTo>
                      <a:pt x="31" y="396"/>
                    </a:lnTo>
                    <a:lnTo>
                      <a:pt x="35" y="390"/>
                    </a:lnTo>
                    <a:lnTo>
                      <a:pt x="37" y="379"/>
                    </a:lnTo>
                    <a:lnTo>
                      <a:pt x="37" y="35"/>
                    </a:lnTo>
                    <a:lnTo>
                      <a:pt x="35" y="26"/>
                    </a:lnTo>
                    <a:lnTo>
                      <a:pt x="31" y="21"/>
                    </a:lnTo>
                    <a:lnTo>
                      <a:pt x="24" y="18"/>
                    </a:lnTo>
                    <a:lnTo>
                      <a:pt x="14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32" y="2"/>
                    </a:lnTo>
                    <a:lnTo>
                      <a:pt x="45" y="3"/>
                    </a:lnTo>
                    <a:lnTo>
                      <a:pt x="78" y="3"/>
                    </a:lnTo>
                    <a:lnTo>
                      <a:pt x="91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6" y="2"/>
                    </a:lnTo>
                    <a:lnTo>
                      <a:pt x="118" y="6"/>
                    </a:lnTo>
                    <a:lnTo>
                      <a:pt x="118" y="8"/>
                    </a:lnTo>
                    <a:lnTo>
                      <a:pt x="117" y="13"/>
                    </a:lnTo>
                    <a:lnTo>
                      <a:pt x="113" y="15"/>
                    </a:lnTo>
                    <a:lnTo>
                      <a:pt x="107" y="16"/>
                    </a:lnTo>
                    <a:lnTo>
                      <a:pt x="96" y="18"/>
                    </a:lnTo>
                    <a:lnTo>
                      <a:pt x="88" y="22"/>
                    </a:lnTo>
                    <a:lnTo>
                      <a:pt x="83" y="29"/>
                    </a:lnTo>
                    <a:lnTo>
                      <a:pt x="81" y="39"/>
                    </a:lnTo>
                    <a:lnTo>
                      <a:pt x="81" y="175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5" y="183"/>
                    </a:lnTo>
                    <a:lnTo>
                      <a:pt x="93" y="175"/>
                    </a:lnTo>
                    <a:lnTo>
                      <a:pt x="96" y="171"/>
                    </a:lnTo>
                    <a:lnTo>
                      <a:pt x="107" y="158"/>
                    </a:lnTo>
                    <a:lnTo>
                      <a:pt x="120" y="140"/>
                    </a:lnTo>
                    <a:lnTo>
                      <a:pt x="135" y="122"/>
                    </a:lnTo>
                    <a:lnTo>
                      <a:pt x="165" y="83"/>
                    </a:lnTo>
                    <a:lnTo>
                      <a:pt x="179" y="66"/>
                    </a:lnTo>
                    <a:lnTo>
                      <a:pt x="189" y="50"/>
                    </a:lnTo>
                    <a:lnTo>
                      <a:pt x="193" y="42"/>
                    </a:lnTo>
                    <a:lnTo>
                      <a:pt x="196" y="36"/>
                    </a:lnTo>
                    <a:lnTo>
                      <a:pt x="197" y="31"/>
                    </a:lnTo>
                    <a:lnTo>
                      <a:pt x="195" y="24"/>
                    </a:lnTo>
                    <a:lnTo>
                      <a:pt x="189" y="19"/>
                    </a:lnTo>
                    <a:lnTo>
                      <a:pt x="179" y="16"/>
                    </a:lnTo>
                    <a:lnTo>
                      <a:pt x="169" y="14"/>
                    </a:lnTo>
                    <a:lnTo>
                      <a:pt x="164" y="12"/>
                    </a:lnTo>
                    <a:lnTo>
                      <a:pt x="162" y="7"/>
                    </a:lnTo>
                    <a:lnTo>
                      <a:pt x="162" y="5"/>
                    </a:lnTo>
                    <a:lnTo>
                      <a:pt x="163" y="3"/>
                    </a:lnTo>
                    <a:lnTo>
                      <a:pt x="167" y="1"/>
                    </a:lnTo>
                    <a:lnTo>
                      <a:pt x="170" y="0"/>
                    </a:lnTo>
                    <a:lnTo>
                      <a:pt x="175" y="0"/>
                    </a:lnTo>
                    <a:lnTo>
                      <a:pt x="188" y="1"/>
                    </a:lnTo>
                    <a:lnTo>
                      <a:pt x="204" y="2"/>
                    </a:lnTo>
                    <a:lnTo>
                      <a:pt x="222" y="3"/>
                    </a:lnTo>
                    <a:lnTo>
                      <a:pt x="235" y="3"/>
                    </a:lnTo>
                    <a:lnTo>
                      <a:pt x="247" y="2"/>
                    </a:lnTo>
                    <a:lnTo>
                      <a:pt x="257" y="0"/>
                    </a:lnTo>
                    <a:lnTo>
                      <a:pt x="271" y="0"/>
                    </a:lnTo>
                    <a:lnTo>
                      <a:pt x="277" y="2"/>
                    </a:lnTo>
                    <a:lnTo>
                      <a:pt x="279" y="3"/>
                    </a:lnTo>
                    <a:lnTo>
                      <a:pt x="280" y="5"/>
                    </a:lnTo>
                    <a:lnTo>
                      <a:pt x="280" y="7"/>
                    </a:lnTo>
                    <a:lnTo>
                      <a:pt x="279" y="11"/>
                    </a:lnTo>
                    <a:lnTo>
                      <a:pt x="275" y="13"/>
                    </a:lnTo>
                    <a:lnTo>
                      <a:pt x="269" y="14"/>
                    </a:lnTo>
                    <a:lnTo>
                      <a:pt x="260" y="16"/>
                    </a:lnTo>
                    <a:lnTo>
                      <a:pt x="250" y="20"/>
                    </a:lnTo>
                    <a:lnTo>
                      <a:pt x="238" y="29"/>
                    </a:lnTo>
                    <a:lnTo>
                      <a:pt x="223" y="42"/>
                    </a:lnTo>
                    <a:lnTo>
                      <a:pt x="205" y="62"/>
                    </a:lnTo>
                    <a:lnTo>
                      <a:pt x="185" y="85"/>
                    </a:lnTo>
                    <a:lnTo>
                      <a:pt x="170" y="104"/>
                    </a:lnTo>
                    <a:lnTo>
                      <a:pt x="158" y="118"/>
                    </a:lnTo>
                    <a:lnTo>
                      <a:pt x="150" y="129"/>
                    </a:lnTo>
                    <a:lnTo>
                      <a:pt x="144" y="137"/>
                    </a:lnTo>
                    <a:lnTo>
                      <a:pt x="140" y="144"/>
                    </a:lnTo>
                    <a:lnTo>
                      <a:pt x="137" y="149"/>
                    </a:lnTo>
                    <a:lnTo>
                      <a:pt x="136" y="152"/>
                    </a:lnTo>
                    <a:lnTo>
                      <a:pt x="135" y="154"/>
                    </a:lnTo>
                    <a:lnTo>
                      <a:pt x="135" y="157"/>
                    </a:lnTo>
                    <a:lnTo>
                      <a:pt x="136" y="158"/>
                    </a:lnTo>
                    <a:lnTo>
                      <a:pt x="138" y="164"/>
                    </a:lnTo>
                    <a:lnTo>
                      <a:pt x="141" y="169"/>
                    </a:lnTo>
                    <a:lnTo>
                      <a:pt x="144" y="176"/>
                    </a:lnTo>
                    <a:lnTo>
                      <a:pt x="149" y="185"/>
                    </a:lnTo>
                    <a:lnTo>
                      <a:pt x="154" y="197"/>
                    </a:lnTo>
                    <a:lnTo>
                      <a:pt x="161" y="210"/>
                    </a:lnTo>
                    <a:lnTo>
                      <a:pt x="170" y="227"/>
                    </a:lnTo>
                    <a:lnTo>
                      <a:pt x="181" y="248"/>
                    </a:lnTo>
                    <a:lnTo>
                      <a:pt x="194" y="272"/>
                    </a:lnTo>
                    <a:lnTo>
                      <a:pt x="208" y="301"/>
                    </a:lnTo>
                    <a:lnTo>
                      <a:pt x="225" y="334"/>
                    </a:lnTo>
                    <a:lnTo>
                      <a:pt x="234" y="353"/>
                    </a:lnTo>
                    <a:lnTo>
                      <a:pt x="242" y="367"/>
                    </a:lnTo>
                    <a:lnTo>
                      <a:pt x="248" y="378"/>
                    </a:lnTo>
                    <a:lnTo>
                      <a:pt x="253" y="387"/>
                    </a:lnTo>
                    <a:lnTo>
                      <a:pt x="257" y="393"/>
                    </a:lnTo>
                    <a:lnTo>
                      <a:pt x="260" y="397"/>
                    </a:lnTo>
                    <a:lnTo>
                      <a:pt x="263" y="399"/>
                    </a:lnTo>
                    <a:lnTo>
                      <a:pt x="268" y="401"/>
                    </a:lnTo>
                    <a:lnTo>
                      <a:pt x="277" y="404"/>
                    </a:lnTo>
                    <a:lnTo>
                      <a:pt x="282" y="405"/>
                    </a:lnTo>
                    <a:lnTo>
                      <a:pt x="286" y="407"/>
                    </a:lnTo>
                    <a:lnTo>
                      <a:pt x="288" y="412"/>
                    </a:lnTo>
                    <a:lnTo>
                      <a:pt x="288" y="414"/>
                    </a:lnTo>
                    <a:lnTo>
                      <a:pt x="287" y="416"/>
                    </a:lnTo>
                    <a:lnTo>
                      <a:pt x="285" y="418"/>
                    </a:lnTo>
                    <a:lnTo>
                      <a:pt x="283" y="419"/>
                    </a:lnTo>
                    <a:lnTo>
                      <a:pt x="279" y="420"/>
                    </a:lnTo>
                    <a:lnTo>
                      <a:pt x="269" y="420"/>
                    </a:lnTo>
                    <a:lnTo>
                      <a:pt x="261" y="419"/>
                    </a:lnTo>
                    <a:lnTo>
                      <a:pt x="254" y="419"/>
                    </a:lnTo>
                    <a:lnTo>
                      <a:pt x="244" y="418"/>
                    </a:lnTo>
                    <a:lnTo>
                      <a:pt x="211" y="418"/>
                    </a:lnTo>
                    <a:lnTo>
                      <a:pt x="198" y="419"/>
                    </a:lnTo>
                    <a:lnTo>
                      <a:pt x="190" y="419"/>
                    </a:lnTo>
                    <a:lnTo>
                      <a:pt x="184" y="420"/>
                    </a:lnTo>
                    <a:lnTo>
                      <a:pt x="180" y="420"/>
                    </a:lnTo>
                    <a:lnTo>
                      <a:pt x="170" y="419"/>
                    </a:lnTo>
                    <a:lnTo>
                      <a:pt x="164" y="416"/>
                    </a:lnTo>
                    <a:lnTo>
                      <a:pt x="163" y="411"/>
                    </a:lnTo>
                    <a:lnTo>
                      <a:pt x="164" y="408"/>
                    </a:lnTo>
                    <a:lnTo>
                      <a:pt x="166" y="406"/>
                    </a:lnTo>
                    <a:lnTo>
                      <a:pt x="172" y="404"/>
                    </a:lnTo>
                    <a:lnTo>
                      <a:pt x="181" y="402"/>
                    </a:lnTo>
                    <a:lnTo>
                      <a:pt x="192" y="400"/>
                    </a:lnTo>
                    <a:lnTo>
                      <a:pt x="198" y="397"/>
                    </a:lnTo>
                    <a:lnTo>
                      <a:pt x="201" y="393"/>
                    </a:lnTo>
                    <a:lnTo>
                      <a:pt x="202" y="388"/>
                    </a:lnTo>
                    <a:lnTo>
                      <a:pt x="202" y="385"/>
                    </a:lnTo>
                    <a:lnTo>
                      <a:pt x="200" y="376"/>
                    </a:lnTo>
                    <a:lnTo>
                      <a:pt x="198" y="371"/>
                    </a:lnTo>
                    <a:lnTo>
                      <a:pt x="194" y="363"/>
                    </a:lnTo>
                    <a:lnTo>
                      <a:pt x="189" y="352"/>
                    </a:lnTo>
                    <a:lnTo>
                      <a:pt x="181" y="338"/>
                    </a:lnTo>
                    <a:lnTo>
                      <a:pt x="172" y="319"/>
                    </a:lnTo>
                    <a:lnTo>
                      <a:pt x="157" y="292"/>
                    </a:lnTo>
                    <a:lnTo>
                      <a:pt x="146" y="268"/>
                    </a:lnTo>
                    <a:lnTo>
                      <a:pt x="136" y="249"/>
                    </a:lnTo>
                    <a:lnTo>
                      <a:pt x="128" y="233"/>
                    </a:lnTo>
                    <a:lnTo>
                      <a:pt x="121" y="221"/>
                    </a:lnTo>
                    <a:lnTo>
                      <a:pt x="116" y="212"/>
                    </a:lnTo>
                    <a:lnTo>
                      <a:pt x="112" y="205"/>
                    </a:lnTo>
                    <a:lnTo>
                      <a:pt x="109" y="200"/>
                    </a:lnTo>
                    <a:lnTo>
                      <a:pt x="107" y="197"/>
                    </a:lnTo>
                    <a:lnTo>
                      <a:pt x="104" y="194"/>
                    </a:lnTo>
                    <a:lnTo>
                      <a:pt x="103" y="194"/>
                    </a:lnTo>
                    <a:lnTo>
                      <a:pt x="99" y="196"/>
                    </a:lnTo>
                    <a:lnTo>
                      <a:pt x="93" y="202"/>
                    </a:lnTo>
                    <a:lnTo>
                      <a:pt x="87" y="209"/>
                    </a:lnTo>
                    <a:lnTo>
                      <a:pt x="83" y="216"/>
                    </a:lnTo>
                    <a:lnTo>
                      <a:pt x="81" y="222"/>
                    </a:lnTo>
                    <a:lnTo>
                      <a:pt x="81" y="36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6" name="Freeform 28"/>
              <p:cNvSpPr>
                <a:spLocks/>
              </p:cNvSpPr>
              <p:nvPr/>
            </p:nvSpPr>
            <p:spPr bwMode="auto">
              <a:xfrm>
                <a:off x="5025" y="3362"/>
                <a:ext cx="28" cy="84"/>
              </a:xfrm>
              <a:custGeom>
                <a:avLst/>
                <a:gdLst>
                  <a:gd name="T0" fmla="*/ 1 w 139"/>
                  <a:gd name="T1" fmla="*/ 3 h 420"/>
                  <a:gd name="T2" fmla="*/ 1 w 139"/>
                  <a:gd name="T3" fmla="*/ 3 h 420"/>
                  <a:gd name="T4" fmla="*/ 1 w 139"/>
                  <a:gd name="T5" fmla="*/ 3 h 420"/>
                  <a:gd name="T6" fmla="*/ 1 w 139"/>
                  <a:gd name="T7" fmla="*/ 3 h 420"/>
                  <a:gd name="T8" fmla="*/ 1 w 139"/>
                  <a:gd name="T9" fmla="*/ 3 h 420"/>
                  <a:gd name="T10" fmla="*/ 1 w 139"/>
                  <a:gd name="T11" fmla="*/ 3 h 420"/>
                  <a:gd name="T12" fmla="*/ 1 w 139"/>
                  <a:gd name="T13" fmla="*/ 3 h 420"/>
                  <a:gd name="T14" fmla="*/ 1 w 139"/>
                  <a:gd name="T15" fmla="*/ 3 h 420"/>
                  <a:gd name="T16" fmla="*/ 1 w 139"/>
                  <a:gd name="T17" fmla="*/ 3 h 420"/>
                  <a:gd name="T18" fmla="*/ 0 w 139"/>
                  <a:gd name="T19" fmla="*/ 3 h 420"/>
                  <a:gd name="T20" fmla="*/ 0 w 139"/>
                  <a:gd name="T21" fmla="*/ 3 h 420"/>
                  <a:gd name="T22" fmla="*/ 0 w 139"/>
                  <a:gd name="T23" fmla="*/ 3 h 420"/>
                  <a:gd name="T24" fmla="*/ 0 w 139"/>
                  <a:gd name="T25" fmla="*/ 3 h 420"/>
                  <a:gd name="T26" fmla="*/ 0 w 139"/>
                  <a:gd name="T27" fmla="*/ 3 h 420"/>
                  <a:gd name="T28" fmla="*/ 0 w 139"/>
                  <a:gd name="T29" fmla="*/ 3 h 420"/>
                  <a:gd name="T30" fmla="*/ 0 w 139"/>
                  <a:gd name="T31" fmla="*/ 3 h 420"/>
                  <a:gd name="T32" fmla="*/ 0 w 139"/>
                  <a:gd name="T33" fmla="*/ 3 h 420"/>
                  <a:gd name="T34" fmla="*/ 0 w 139"/>
                  <a:gd name="T35" fmla="*/ 3 h 420"/>
                  <a:gd name="T36" fmla="*/ 0 w 139"/>
                  <a:gd name="T37" fmla="*/ 0 h 420"/>
                  <a:gd name="T38" fmla="*/ 0 w 139"/>
                  <a:gd name="T39" fmla="*/ 0 h 420"/>
                  <a:gd name="T40" fmla="*/ 0 w 139"/>
                  <a:gd name="T41" fmla="*/ 0 h 420"/>
                  <a:gd name="T42" fmla="*/ 0 w 139"/>
                  <a:gd name="T43" fmla="*/ 0 h 420"/>
                  <a:gd name="T44" fmla="*/ 0 w 139"/>
                  <a:gd name="T45" fmla="*/ 0 h 420"/>
                  <a:gd name="T46" fmla="*/ 0 w 139"/>
                  <a:gd name="T47" fmla="*/ 0 h 420"/>
                  <a:gd name="T48" fmla="*/ 0 w 139"/>
                  <a:gd name="T49" fmla="*/ 0 h 420"/>
                  <a:gd name="T50" fmla="*/ 0 w 139"/>
                  <a:gd name="T51" fmla="*/ 0 h 420"/>
                  <a:gd name="T52" fmla="*/ 1 w 139"/>
                  <a:gd name="T53" fmla="*/ 0 h 420"/>
                  <a:gd name="T54" fmla="*/ 1 w 139"/>
                  <a:gd name="T55" fmla="*/ 0 h 420"/>
                  <a:gd name="T56" fmla="*/ 1 w 139"/>
                  <a:gd name="T57" fmla="*/ 0 h 420"/>
                  <a:gd name="T58" fmla="*/ 1 w 139"/>
                  <a:gd name="T59" fmla="*/ 0 h 420"/>
                  <a:gd name="T60" fmla="*/ 1 w 139"/>
                  <a:gd name="T61" fmla="*/ 0 h 420"/>
                  <a:gd name="T62" fmla="*/ 1 w 139"/>
                  <a:gd name="T63" fmla="*/ 0 h 420"/>
                  <a:gd name="T64" fmla="*/ 1 w 139"/>
                  <a:gd name="T65" fmla="*/ 0 h 420"/>
                  <a:gd name="T66" fmla="*/ 1 w 139"/>
                  <a:gd name="T67" fmla="*/ 0 h 420"/>
                  <a:gd name="T68" fmla="*/ 1 w 139"/>
                  <a:gd name="T69" fmla="*/ 3 h 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9"/>
                  <a:gd name="T106" fmla="*/ 0 h 420"/>
                  <a:gd name="T107" fmla="*/ 139 w 139"/>
                  <a:gd name="T108" fmla="*/ 420 h 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9" h="420">
                    <a:moveTo>
                      <a:pt x="90" y="367"/>
                    </a:moveTo>
                    <a:lnTo>
                      <a:pt x="90" y="377"/>
                    </a:lnTo>
                    <a:lnTo>
                      <a:pt x="92" y="387"/>
                    </a:lnTo>
                    <a:lnTo>
                      <a:pt x="96" y="393"/>
                    </a:lnTo>
                    <a:lnTo>
                      <a:pt x="103" y="399"/>
                    </a:lnTo>
                    <a:lnTo>
                      <a:pt x="112" y="402"/>
                    </a:lnTo>
                    <a:lnTo>
                      <a:pt x="119" y="404"/>
                    </a:lnTo>
                    <a:lnTo>
                      <a:pt x="126" y="405"/>
                    </a:lnTo>
                    <a:lnTo>
                      <a:pt x="132" y="407"/>
                    </a:lnTo>
                    <a:lnTo>
                      <a:pt x="136" y="410"/>
                    </a:lnTo>
                    <a:lnTo>
                      <a:pt x="138" y="414"/>
                    </a:lnTo>
                    <a:lnTo>
                      <a:pt x="138" y="416"/>
                    </a:lnTo>
                    <a:lnTo>
                      <a:pt x="135" y="419"/>
                    </a:lnTo>
                    <a:lnTo>
                      <a:pt x="132" y="419"/>
                    </a:lnTo>
                    <a:lnTo>
                      <a:pt x="128" y="420"/>
                    </a:lnTo>
                    <a:lnTo>
                      <a:pt x="120" y="420"/>
                    </a:lnTo>
                    <a:lnTo>
                      <a:pt x="117" y="419"/>
                    </a:lnTo>
                    <a:lnTo>
                      <a:pt x="102" y="419"/>
                    </a:lnTo>
                    <a:lnTo>
                      <a:pt x="87" y="418"/>
                    </a:lnTo>
                    <a:lnTo>
                      <a:pt x="48" y="418"/>
                    </a:lnTo>
                    <a:lnTo>
                      <a:pt x="35" y="419"/>
                    </a:lnTo>
                    <a:lnTo>
                      <a:pt x="21" y="419"/>
                    </a:lnTo>
                    <a:lnTo>
                      <a:pt x="17" y="420"/>
                    </a:lnTo>
                    <a:lnTo>
                      <a:pt x="8" y="420"/>
                    </a:lnTo>
                    <a:lnTo>
                      <a:pt x="6" y="419"/>
                    </a:lnTo>
                    <a:lnTo>
                      <a:pt x="4" y="419"/>
                    </a:lnTo>
                    <a:lnTo>
                      <a:pt x="0" y="416"/>
                    </a:lnTo>
                    <a:lnTo>
                      <a:pt x="0" y="413"/>
                    </a:lnTo>
                    <a:lnTo>
                      <a:pt x="2" y="408"/>
                    </a:lnTo>
                    <a:lnTo>
                      <a:pt x="9" y="406"/>
                    </a:lnTo>
                    <a:lnTo>
                      <a:pt x="16" y="404"/>
                    </a:lnTo>
                    <a:lnTo>
                      <a:pt x="25" y="402"/>
                    </a:lnTo>
                    <a:lnTo>
                      <a:pt x="34" y="399"/>
                    </a:lnTo>
                    <a:lnTo>
                      <a:pt x="41" y="396"/>
                    </a:lnTo>
                    <a:lnTo>
                      <a:pt x="44" y="390"/>
                    </a:lnTo>
                    <a:lnTo>
                      <a:pt x="46" y="383"/>
                    </a:lnTo>
                    <a:lnTo>
                      <a:pt x="46" y="42"/>
                    </a:lnTo>
                    <a:lnTo>
                      <a:pt x="45" y="31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17" y="17"/>
                    </a:lnTo>
                    <a:lnTo>
                      <a:pt x="9" y="16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31" y="1"/>
                    </a:lnTo>
                    <a:lnTo>
                      <a:pt x="68" y="3"/>
                    </a:lnTo>
                    <a:lnTo>
                      <a:pt x="89" y="2"/>
                    </a:lnTo>
                    <a:lnTo>
                      <a:pt x="108" y="1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4" y="1"/>
                    </a:lnTo>
                    <a:lnTo>
                      <a:pt x="137" y="3"/>
                    </a:lnTo>
                    <a:lnTo>
                      <a:pt x="139" y="9"/>
                    </a:lnTo>
                    <a:lnTo>
                      <a:pt x="137" y="13"/>
                    </a:lnTo>
                    <a:lnTo>
                      <a:pt x="132" y="15"/>
                    </a:lnTo>
                    <a:lnTo>
                      <a:pt x="123" y="16"/>
                    </a:lnTo>
                    <a:lnTo>
                      <a:pt x="109" y="18"/>
                    </a:lnTo>
                    <a:lnTo>
                      <a:pt x="100" y="21"/>
                    </a:lnTo>
                    <a:lnTo>
                      <a:pt x="94" y="26"/>
                    </a:lnTo>
                    <a:lnTo>
                      <a:pt x="91" y="33"/>
                    </a:lnTo>
                    <a:lnTo>
                      <a:pt x="90" y="42"/>
                    </a:lnTo>
                    <a:lnTo>
                      <a:pt x="90" y="367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7" name="Freeform 29"/>
              <p:cNvSpPr>
                <a:spLocks/>
              </p:cNvSpPr>
              <p:nvPr/>
            </p:nvSpPr>
            <p:spPr bwMode="auto">
              <a:xfrm>
                <a:off x="5056" y="3362"/>
                <a:ext cx="63" cy="87"/>
              </a:xfrm>
              <a:custGeom>
                <a:avLst/>
                <a:gdLst>
                  <a:gd name="T0" fmla="*/ 2 w 319"/>
                  <a:gd name="T1" fmla="*/ 3 h 433"/>
                  <a:gd name="T2" fmla="*/ 2 w 319"/>
                  <a:gd name="T3" fmla="*/ 3 h 433"/>
                  <a:gd name="T4" fmla="*/ 2 w 319"/>
                  <a:gd name="T5" fmla="*/ 3 h 433"/>
                  <a:gd name="T6" fmla="*/ 2 w 319"/>
                  <a:gd name="T7" fmla="*/ 3 h 433"/>
                  <a:gd name="T8" fmla="*/ 2 w 319"/>
                  <a:gd name="T9" fmla="*/ 3 h 433"/>
                  <a:gd name="T10" fmla="*/ 1 w 319"/>
                  <a:gd name="T11" fmla="*/ 2 h 433"/>
                  <a:gd name="T12" fmla="*/ 1 w 319"/>
                  <a:gd name="T13" fmla="*/ 1 h 433"/>
                  <a:gd name="T14" fmla="*/ 1 w 319"/>
                  <a:gd name="T15" fmla="*/ 1 h 433"/>
                  <a:gd name="T16" fmla="*/ 1 w 319"/>
                  <a:gd name="T17" fmla="*/ 1 h 433"/>
                  <a:gd name="T18" fmla="*/ 1 w 319"/>
                  <a:gd name="T19" fmla="*/ 1 h 433"/>
                  <a:gd name="T20" fmla="*/ 1 w 319"/>
                  <a:gd name="T21" fmla="*/ 1 h 433"/>
                  <a:gd name="T22" fmla="*/ 0 w 319"/>
                  <a:gd name="T23" fmla="*/ 1 h 433"/>
                  <a:gd name="T24" fmla="*/ 1 w 319"/>
                  <a:gd name="T25" fmla="*/ 3 h 433"/>
                  <a:gd name="T26" fmla="*/ 1 w 319"/>
                  <a:gd name="T27" fmla="*/ 3 h 433"/>
                  <a:gd name="T28" fmla="*/ 1 w 319"/>
                  <a:gd name="T29" fmla="*/ 3 h 433"/>
                  <a:gd name="T30" fmla="*/ 1 w 319"/>
                  <a:gd name="T31" fmla="*/ 3 h 433"/>
                  <a:gd name="T32" fmla="*/ 1 w 319"/>
                  <a:gd name="T33" fmla="*/ 3 h 433"/>
                  <a:gd name="T34" fmla="*/ 1 w 319"/>
                  <a:gd name="T35" fmla="*/ 3 h 433"/>
                  <a:gd name="T36" fmla="*/ 0 w 319"/>
                  <a:gd name="T37" fmla="*/ 3 h 433"/>
                  <a:gd name="T38" fmla="*/ 0 w 319"/>
                  <a:gd name="T39" fmla="*/ 3 h 433"/>
                  <a:gd name="T40" fmla="*/ 0 w 319"/>
                  <a:gd name="T41" fmla="*/ 3 h 433"/>
                  <a:gd name="T42" fmla="*/ 0 w 319"/>
                  <a:gd name="T43" fmla="*/ 3 h 433"/>
                  <a:gd name="T44" fmla="*/ 0 w 319"/>
                  <a:gd name="T45" fmla="*/ 3 h 433"/>
                  <a:gd name="T46" fmla="*/ 0 w 319"/>
                  <a:gd name="T47" fmla="*/ 0 h 433"/>
                  <a:gd name="T48" fmla="*/ 0 w 319"/>
                  <a:gd name="T49" fmla="*/ 0 h 433"/>
                  <a:gd name="T50" fmla="*/ 0 w 319"/>
                  <a:gd name="T51" fmla="*/ 0 h 433"/>
                  <a:gd name="T52" fmla="*/ 0 w 319"/>
                  <a:gd name="T53" fmla="*/ 0 h 433"/>
                  <a:gd name="T54" fmla="*/ 0 w 319"/>
                  <a:gd name="T55" fmla="*/ 0 h 433"/>
                  <a:gd name="T56" fmla="*/ 0 w 319"/>
                  <a:gd name="T57" fmla="*/ 0 h 433"/>
                  <a:gd name="T58" fmla="*/ 1 w 319"/>
                  <a:gd name="T59" fmla="*/ 0 h 433"/>
                  <a:gd name="T60" fmla="*/ 1 w 319"/>
                  <a:gd name="T61" fmla="*/ 0 h 433"/>
                  <a:gd name="T62" fmla="*/ 2 w 319"/>
                  <a:gd name="T63" fmla="*/ 2 h 433"/>
                  <a:gd name="T64" fmla="*/ 2 w 319"/>
                  <a:gd name="T65" fmla="*/ 2 h 433"/>
                  <a:gd name="T66" fmla="*/ 2 w 319"/>
                  <a:gd name="T67" fmla="*/ 3 h 433"/>
                  <a:gd name="T68" fmla="*/ 2 w 319"/>
                  <a:gd name="T69" fmla="*/ 3 h 433"/>
                  <a:gd name="T70" fmla="*/ 2 w 319"/>
                  <a:gd name="T71" fmla="*/ 1 h 433"/>
                  <a:gd name="T72" fmla="*/ 2 w 319"/>
                  <a:gd name="T73" fmla="*/ 0 h 433"/>
                  <a:gd name="T74" fmla="*/ 2 w 319"/>
                  <a:gd name="T75" fmla="*/ 0 h 433"/>
                  <a:gd name="T76" fmla="*/ 2 w 319"/>
                  <a:gd name="T77" fmla="*/ 0 h 433"/>
                  <a:gd name="T78" fmla="*/ 2 w 319"/>
                  <a:gd name="T79" fmla="*/ 0 h 433"/>
                  <a:gd name="T80" fmla="*/ 2 w 319"/>
                  <a:gd name="T81" fmla="*/ 0 h 433"/>
                  <a:gd name="T82" fmla="*/ 2 w 319"/>
                  <a:gd name="T83" fmla="*/ 0 h 433"/>
                  <a:gd name="T84" fmla="*/ 2 w 319"/>
                  <a:gd name="T85" fmla="*/ 0 h 433"/>
                  <a:gd name="T86" fmla="*/ 2 w 319"/>
                  <a:gd name="T87" fmla="*/ 0 h 433"/>
                  <a:gd name="T88" fmla="*/ 2 w 319"/>
                  <a:gd name="T89" fmla="*/ 0 h 433"/>
                  <a:gd name="T90" fmla="*/ 2 w 319"/>
                  <a:gd name="T91" fmla="*/ 0 h 433"/>
                  <a:gd name="T92" fmla="*/ 2 w 319"/>
                  <a:gd name="T93" fmla="*/ 0 h 4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19"/>
                  <a:gd name="T142" fmla="*/ 0 h 433"/>
                  <a:gd name="T143" fmla="*/ 319 w 319"/>
                  <a:gd name="T144" fmla="*/ 433 h 4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19" h="433">
                    <a:moveTo>
                      <a:pt x="278" y="413"/>
                    </a:moveTo>
                    <a:lnTo>
                      <a:pt x="278" y="424"/>
                    </a:lnTo>
                    <a:lnTo>
                      <a:pt x="277" y="429"/>
                    </a:lnTo>
                    <a:lnTo>
                      <a:pt x="274" y="433"/>
                    </a:lnTo>
                    <a:lnTo>
                      <a:pt x="269" y="433"/>
                    </a:lnTo>
                    <a:lnTo>
                      <a:pt x="267" y="432"/>
                    </a:lnTo>
                    <a:lnTo>
                      <a:pt x="266" y="431"/>
                    </a:lnTo>
                    <a:lnTo>
                      <a:pt x="264" y="427"/>
                    </a:lnTo>
                    <a:lnTo>
                      <a:pt x="261" y="423"/>
                    </a:lnTo>
                    <a:lnTo>
                      <a:pt x="258" y="418"/>
                    </a:lnTo>
                    <a:lnTo>
                      <a:pt x="254" y="410"/>
                    </a:lnTo>
                    <a:lnTo>
                      <a:pt x="249" y="401"/>
                    </a:lnTo>
                    <a:lnTo>
                      <a:pt x="242" y="388"/>
                    </a:lnTo>
                    <a:lnTo>
                      <a:pt x="234" y="372"/>
                    </a:lnTo>
                    <a:lnTo>
                      <a:pt x="224" y="353"/>
                    </a:lnTo>
                    <a:lnTo>
                      <a:pt x="212" y="331"/>
                    </a:lnTo>
                    <a:lnTo>
                      <a:pt x="198" y="305"/>
                    </a:lnTo>
                    <a:lnTo>
                      <a:pt x="182" y="274"/>
                    </a:lnTo>
                    <a:lnTo>
                      <a:pt x="163" y="240"/>
                    </a:lnTo>
                    <a:lnTo>
                      <a:pt x="145" y="207"/>
                    </a:lnTo>
                    <a:lnTo>
                      <a:pt x="129" y="177"/>
                    </a:lnTo>
                    <a:lnTo>
                      <a:pt x="117" y="153"/>
                    </a:lnTo>
                    <a:lnTo>
                      <a:pt x="106" y="132"/>
                    </a:lnTo>
                    <a:lnTo>
                      <a:pt x="97" y="115"/>
                    </a:lnTo>
                    <a:lnTo>
                      <a:pt x="90" y="101"/>
                    </a:lnTo>
                    <a:lnTo>
                      <a:pt x="84" y="89"/>
                    </a:lnTo>
                    <a:lnTo>
                      <a:pt x="79" y="80"/>
                    </a:lnTo>
                    <a:lnTo>
                      <a:pt x="76" y="74"/>
                    </a:lnTo>
                    <a:lnTo>
                      <a:pt x="73" y="69"/>
                    </a:lnTo>
                    <a:lnTo>
                      <a:pt x="71" y="66"/>
                    </a:lnTo>
                    <a:lnTo>
                      <a:pt x="70" y="64"/>
                    </a:lnTo>
                    <a:lnTo>
                      <a:pt x="68" y="63"/>
                    </a:lnTo>
                    <a:lnTo>
                      <a:pt x="66" y="63"/>
                    </a:lnTo>
                    <a:lnTo>
                      <a:pt x="64" y="65"/>
                    </a:lnTo>
                    <a:lnTo>
                      <a:pt x="64" y="67"/>
                    </a:lnTo>
                    <a:lnTo>
                      <a:pt x="63" y="69"/>
                    </a:lnTo>
                    <a:lnTo>
                      <a:pt x="63" y="341"/>
                    </a:lnTo>
                    <a:lnTo>
                      <a:pt x="64" y="363"/>
                    </a:lnTo>
                    <a:lnTo>
                      <a:pt x="67" y="380"/>
                    </a:lnTo>
                    <a:lnTo>
                      <a:pt x="70" y="392"/>
                    </a:lnTo>
                    <a:lnTo>
                      <a:pt x="76" y="399"/>
                    </a:lnTo>
                    <a:lnTo>
                      <a:pt x="83" y="402"/>
                    </a:lnTo>
                    <a:lnTo>
                      <a:pt x="94" y="404"/>
                    </a:lnTo>
                    <a:lnTo>
                      <a:pt x="103" y="405"/>
                    </a:lnTo>
                    <a:lnTo>
                      <a:pt x="111" y="406"/>
                    </a:lnTo>
                    <a:lnTo>
                      <a:pt x="115" y="409"/>
                    </a:lnTo>
                    <a:lnTo>
                      <a:pt x="117" y="414"/>
                    </a:lnTo>
                    <a:lnTo>
                      <a:pt x="117" y="417"/>
                    </a:lnTo>
                    <a:lnTo>
                      <a:pt x="113" y="419"/>
                    </a:lnTo>
                    <a:lnTo>
                      <a:pt x="110" y="420"/>
                    </a:lnTo>
                    <a:lnTo>
                      <a:pt x="103" y="420"/>
                    </a:lnTo>
                    <a:lnTo>
                      <a:pt x="100" y="419"/>
                    </a:lnTo>
                    <a:lnTo>
                      <a:pt x="88" y="419"/>
                    </a:lnTo>
                    <a:lnTo>
                      <a:pt x="76" y="418"/>
                    </a:lnTo>
                    <a:lnTo>
                      <a:pt x="44" y="418"/>
                    </a:lnTo>
                    <a:lnTo>
                      <a:pt x="30" y="419"/>
                    </a:lnTo>
                    <a:lnTo>
                      <a:pt x="21" y="419"/>
                    </a:lnTo>
                    <a:lnTo>
                      <a:pt x="14" y="420"/>
                    </a:lnTo>
                    <a:lnTo>
                      <a:pt x="5" y="420"/>
                    </a:lnTo>
                    <a:lnTo>
                      <a:pt x="1" y="418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2" y="410"/>
                    </a:lnTo>
                    <a:lnTo>
                      <a:pt x="8" y="407"/>
                    </a:lnTo>
                    <a:lnTo>
                      <a:pt x="15" y="405"/>
                    </a:lnTo>
                    <a:lnTo>
                      <a:pt x="22" y="404"/>
                    </a:lnTo>
                    <a:lnTo>
                      <a:pt x="28" y="402"/>
                    </a:lnTo>
                    <a:lnTo>
                      <a:pt x="36" y="397"/>
                    </a:lnTo>
                    <a:lnTo>
                      <a:pt x="41" y="389"/>
                    </a:lnTo>
                    <a:lnTo>
                      <a:pt x="43" y="377"/>
                    </a:lnTo>
                    <a:lnTo>
                      <a:pt x="44" y="363"/>
                    </a:lnTo>
                    <a:lnTo>
                      <a:pt x="44" y="55"/>
                    </a:lnTo>
                    <a:lnTo>
                      <a:pt x="43" y="39"/>
                    </a:lnTo>
                    <a:lnTo>
                      <a:pt x="41" y="28"/>
                    </a:lnTo>
                    <a:lnTo>
                      <a:pt x="36" y="21"/>
                    </a:lnTo>
                    <a:lnTo>
                      <a:pt x="28" y="18"/>
                    </a:lnTo>
                    <a:lnTo>
                      <a:pt x="18" y="17"/>
                    </a:lnTo>
                    <a:lnTo>
                      <a:pt x="11" y="15"/>
                    </a:lnTo>
                    <a:lnTo>
                      <a:pt x="7" y="13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66" y="1"/>
                    </a:lnTo>
                    <a:lnTo>
                      <a:pt x="79" y="2"/>
                    </a:lnTo>
                    <a:lnTo>
                      <a:pt x="85" y="5"/>
                    </a:lnTo>
                    <a:lnTo>
                      <a:pt x="91" y="11"/>
                    </a:lnTo>
                    <a:lnTo>
                      <a:pt x="96" y="20"/>
                    </a:lnTo>
                    <a:lnTo>
                      <a:pt x="101" y="31"/>
                    </a:lnTo>
                    <a:lnTo>
                      <a:pt x="196" y="213"/>
                    </a:lnTo>
                    <a:lnTo>
                      <a:pt x="209" y="240"/>
                    </a:lnTo>
                    <a:lnTo>
                      <a:pt x="221" y="261"/>
                    </a:lnTo>
                    <a:lnTo>
                      <a:pt x="231" y="278"/>
                    </a:lnTo>
                    <a:lnTo>
                      <a:pt x="238" y="292"/>
                    </a:lnTo>
                    <a:lnTo>
                      <a:pt x="243" y="303"/>
                    </a:lnTo>
                    <a:lnTo>
                      <a:pt x="248" y="310"/>
                    </a:lnTo>
                    <a:lnTo>
                      <a:pt x="251" y="315"/>
                    </a:lnTo>
                    <a:lnTo>
                      <a:pt x="253" y="318"/>
                    </a:lnTo>
                    <a:lnTo>
                      <a:pt x="254" y="320"/>
                    </a:lnTo>
                    <a:lnTo>
                      <a:pt x="255" y="321"/>
                    </a:lnTo>
                    <a:lnTo>
                      <a:pt x="256" y="321"/>
                    </a:lnTo>
                    <a:lnTo>
                      <a:pt x="257" y="320"/>
                    </a:lnTo>
                    <a:lnTo>
                      <a:pt x="259" y="316"/>
                    </a:lnTo>
                    <a:lnTo>
                      <a:pt x="259" y="67"/>
                    </a:lnTo>
                    <a:lnTo>
                      <a:pt x="258" y="51"/>
                    </a:lnTo>
                    <a:lnTo>
                      <a:pt x="256" y="38"/>
                    </a:lnTo>
                    <a:lnTo>
                      <a:pt x="253" y="29"/>
                    </a:lnTo>
                    <a:lnTo>
                      <a:pt x="249" y="23"/>
                    </a:lnTo>
                    <a:lnTo>
                      <a:pt x="243" y="20"/>
                    </a:lnTo>
                    <a:lnTo>
                      <a:pt x="236" y="18"/>
                    </a:lnTo>
                    <a:lnTo>
                      <a:pt x="226" y="16"/>
                    </a:lnTo>
                    <a:lnTo>
                      <a:pt x="219" y="15"/>
                    </a:lnTo>
                    <a:lnTo>
                      <a:pt x="215" y="12"/>
                    </a:lnTo>
                    <a:lnTo>
                      <a:pt x="213" y="8"/>
                    </a:lnTo>
                    <a:lnTo>
                      <a:pt x="213" y="5"/>
                    </a:lnTo>
                    <a:lnTo>
                      <a:pt x="217" y="1"/>
                    </a:lnTo>
                    <a:lnTo>
                      <a:pt x="219" y="0"/>
                    </a:lnTo>
                    <a:lnTo>
                      <a:pt x="227" y="0"/>
                    </a:lnTo>
                    <a:lnTo>
                      <a:pt x="234" y="1"/>
                    </a:lnTo>
                    <a:lnTo>
                      <a:pt x="242" y="2"/>
                    </a:lnTo>
                    <a:lnTo>
                      <a:pt x="253" y="3"/>
                    </a:lnTo>
                    <a:lnTo>
                      <a:pt x="268" y="3"/>
                    </a:lnTo>
                    <a:lnTo>
                      <a:pt x="289" y="2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1"/>
                    </a:lnTo>
                    <a:lnTo>
                      <a:pt x="318" y="3"/>
                    </a:lnTo>
                    <a:lnTo>
                      <a:pt x="319" y="5"/>
                    </a:lnTo>
                    <a:lnTo>
                      <a:pt x="319" y="8"/>
                    </a:lnTo>
                    <a:lnTo>
                      <a:pt x="318" y="13"/>
                    </a:lnTo>
                    <a:lnTo>
                      <a:pt x="314" y="15"/>
                    </a:lnTo>
                    <a:lnTo>
                      <a:pt x="307" y="17"/>
                    </a:lnTo>
                    <a:lnTo>
                      <a:pt x="297" y="18"/>
                    </a:lnTo>
                    <a:lnTo>
                      <a:pt x="288" y="22"/>
                    </a:lnTo>
                    <a:lnTo>
                      <a:pt x="282" y="28"/>
                    </a:lnTo>
                    <a:lnTo>
                      <a:pt x="279" y="39"/>
                    </a:lnTo>
                    <a:lnTo>
                      <a:pt x="278" y="54"/>
                    </a:lnTo>
                    <a:lnTo>
                      <a:pt x="278" y="41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8" name="Freeform 30"/>
              <p:cNvSpPr>
                <a:spLocks/>
              </p:cNvSpPr>
              <p:nvPr/>
            </p:nvSpPr>
            <p:spPr bwMode="auto">
              <a:xfrm>
                <a:off x="5119" y="3361"/>
                <a:ext cx="44" cy="87"/>
              </a:xfrm>
              <a:custGeom>
                <a:avLst/>
                <a:gdLst>
                  <a:gd name="T0" fmla="*/ 1 w 218"/>
                  <a:gd name="T1" fmla="*/ 3 h 437"/>
                  <a:gd name="T2" fmla="*/ 0 w 218"/>
                  <a:gd name="T3" fmla="*/ 3 h 437"/>
                  <a:gd name="T4" fmla="*/ 0 w 218"/>
                  <a:gd name="T5" fmla="*/ 3 h 437"/>
                  <a:gd name="T6" fmla="*/ 0 w 218"/>
                  <a:gd name="T7" fmla="*/ 3 h 437"/>
                  <a:gd name="T8" fmla="*/ 0 w 218"/>
                  <a:gd name="T9" fmla="*/ 3 h 437"/>
                  <a:gd name="T10" fmla="*/ 0 w 218"/>
                  <a:gd name="T11" fmla="*/ 3 h 437"/>
                  <a:gd name="T12" fmla="*/ 0 w 218"/>
                  <a:gd name="T13" fmla="*/ 2 h 437"/>
                  <a:gd name="T14" fmla="*/ 0 w 218"/>
                  <a:gd name="T15" fmla="*/ 2 h 437"/>
                  <a:gd name="T16" fmla="*/ 0 w 218"/>
                  <a:gd name="T17" fmla="*/ 2 h 437"/>
                  <a:gd name="T18" fmla="*/ 0 w 218"/>
                  <a:gd name="T19" fmla="*/ 2 h 437"/>
                  <a:gd name="T20" fmla="*/ 0 w 218"/>
                  <a:gd name="T21" fmla="*/ 2 h 437"/>
                  <a:gd name="T22" fmla="*/ 0 w 218"/>
                  <a:gd name="T23" fmla="*/ 3 h 437"/>
                  <a:gd name="T24" fmla="*/ 0 w 218"/>
                  <a:gd name="T25" fmla="*/ 3 h 437"/>
                  <a:gd name="T26" fmla="*/ 1 w 218"/>
                  <a:gd name="T27" fmla="*/ 3 h 437"/>
                  <a:gd name="T28" fmla="*/ 1 w 218"/>
                  <a:gd name="T29" fmla="*/ 3 h 437"/>
                  <a:gd name="T30" fmla="*/ 1 w 218"/>
                  <a:gd name="T31" fmla="*/ 3 h 437"/>
                  <a:gd name="T32" fmla="*/ 1 w 218"/>
                  <a:gd name="T33" fmla="*/ 3 h 437"/>
                  <a:gd name="T34" fmla="*/ 1 w 218"/>
                  <a:gd name="T35" fmla="*/ 3 h 437"/>
                  <a:gd name="T36" fmla="*/ 1 w 218"/>
                  <a:gd name="T37" fmla="*/ 2 h 437"/>
                  <a:gd name="T38" fmla="*/ 1 w 218"/>
                  <a:gd name="T39" fmla="*/ 2 h 437"/>
                  <a:gd name="T40" fmla="*/ 1 w 218"/>
                  <a:gd name="T41" fmla="*/ 2 h 437"/>
                  <a:gd name="T42" fmla="*/ 0 w 218"/>
                  <a:gd name="T43" fmla="*/ 2 h 437"/>
                  <a:gd name="T44" fmla="*/ 0 w 218"/>
                  <a:gd name="T45" fmla="*/ 1 h 437"/>
                  <a:gd name="T46" fmla="*/ 0 w 218"/>
                  <a:gd name="T47" fmla="*/ 1 h 437"/>
                  <a:gd name="T48" fmla="*/ 0 w 218"/>
                  <a:gd name="T49" fmla="*/ 1 h 437"/>
                  <a:gd name="T50" fmla="*/ 0 w 218"/>
                  <a:gd name="T51" fmla="*/ 0 h 437"/>
                  <a:gd name="T52" fmla="*/ 1 w 218"/>
                  <a:gd name="T53" fmla="*/ 0 h 437"/>
                  <a:gd name="T54" fmla="*/ 1 w 218"/>
                  <a:gd name="T55" fmla="*/ 0 h 437"/>
                  <a:gd name="T56" fmla="*/ 1 w 218"/>
                  <a:gd name="T57" fmla="*/ 0 h 437"/>
                  <a:gd name="T58" fmla="*/ 1 w 218"/>
                  <a:gd name="T59" fmla="*/ 0 h 437"/>
                  <a:gd name="T60" fmla="*/ 2 w 218"/>
                  <a:gd name="T61" fmla="*/ 0 h 437"/>
                  <a:gd name="T62" fmla="*/ 2 w 218"/>
                  <a:gd name="T63" fmla="*/ 0 h 437"/>
                  <a:gd name="T64" fmla="*/ 2 w 218"/>
                  <a:gd name="T65" fmla="*/ 1 h 437"/>
                  <a:gd name="T66" fmla="*/ 2 w 218"/>
                  <a:gd name="T67" fmla="*/ 1 h 437"/>
                  <a:gd name="T68" fmla="*/ 1 w 218"/>
                  <a:gd name="T69" fmla="*/ 1 h 437"/>
                  <a:gd name="T70" fmla="*/ 1 w 218"/>
                  <a:gd name="T71" fmla="*/ 1 h 437"/>
                  <a:gd name="T72" fmla="*/ 1 w 218"/>
                  <a:gd name="T73" fmla="*/ 1 h 437"/>
                  <a:gd name="T74" fmla="*/ 1 w 218"/>
                  <a:gd name="T75" fmla="*/ 0 h 437"/>
                  <a:gd name="T76" fmla="*/ 1 w 218"/>
                  <a:gd name="T77" fmla="*/ 0 h 437"/>
                  <a:gd name="T78" fmla="*/ 1 w 218"/>
                  <a:gd name="T79" fmla="*/ 0 h 437"/>
                  <a:gd name="T80" fmla="*/ 1 w 218"/>
                  <a:gd name="T81" fmla="*/ 0 h 437"/>
                  <a:gd name="T82" fmla="*/ 0 w 218"/>
                  <a:gd name="T83" fmla="*/ 0 h 437"/>
                  <a:gd name="T84" fmla="*/ 0 w 218"/>
                  <a:gd name="T85" fmla="*/ 1 h 437"/>
                  <a:gd name="T86" fmla="*/ 0 w 218"/>
                  <a:gd name="T87" fmla="*/ 1 h 437"/>
                  <a:gd name="T88" fmla="*/ 1 w 218"/>
                  <a:gd name="T89" fmla="*/ 1 h 437"/>
                  <a:gd name="T90" fmla="*/ 1 w 218"/>
                  <a:gd name="T91" fmla="*/ 1 h 437"/>
                  <a:gd name="T92" fmla="*/ 1 w 218"/>
                  <a:gd name="T93" fmla="*/ 2 h 437"/>
                  <a:gd name="T94" fmla="*/ 1 w 218"/>
                  <a:gd name="T95" fmla="*/ 2 h 437"/>
                  <a:gd name="T96" fmla="*/ 2 w 218"/>
                  <a:gd name="T97" fmla="*/ 2 h 437"/>
                  <a:gd name="T98" fmla="*/ 2 w 218"/>
                  <a:gd name="T99" fmla="*/ 2 h 437"/>
                  <a:gd name="T100" fmla="*/ 2 w 218"/>
                  <a:gd name="T101" fmla="*/ 2 h 437"/>
                  <a:gd name="T102" fmla="*/ 2 w 218"/>
                  <a:gd name="T103" fmla="*/ 3 h 437"/>
                  <a:gd name="T104" fmla="*/ 1 w 218"/>
                  <a:gd name="T105" fmla="*/ 3 h 437"/>
                  <a:gd name="T106" fmla="*/ 1 w 218"/>
                  <a:gd name="T107" fmla="*/ 3 h 437"/>
                  <a:gd name="T108" fmla="*/ 1 w 218"/>
                  <a:gd name="T109" fmla="*/ 3 h 4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"/>
                  <a:gd name="T166" fmla="*/ 0 h 437"/>
                  <a:gd name="T167" fmla="*/ 218 w 218"/>
                  <a:gd name="T168" fmla="*/ 437 h 4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" h="437">
                    <a:moveTo>
                      <a:pt x="90" y="437"/>
                    </a:moveTo>
                    <a:lnTo>
                      <a:pt x="64" y="436"/>
                    </a:lnTo>
                    <a:lnTo>
                      <a:pt x="42" y="432"/>
                    </a:lnTo>
                    <a:lnTo>
                      <a:pt x="25" y="427"/>
                    </a:lnTo>
                    <a:lnTo>
                      <a:pt x="13" y="421"/>
                    </a:lnTo>
                    <a:lnTo>
                      <a:pt x="10" y="418"/>
                    </a:lnTo>
                    <a:lnTo>
                      <a:pt x="7" y="414"/>
                    </a:lnTo>
                    <a:lnTo>
                      <a:pt x="3" y="409"/>
                    </a:lnTo>
                    <a:lnTo>
                      <a:pt x="2" y="400"/>
                    </a:lnTo>
                    <a:lnTo>
                      <a:pt x="1" y="387"/>
                    </a:lnTo>
                    <a:lnTo>
                      <a:pt x="0" y="371"/>
                    </a:lnTo>
                    <a:lnTo>
                      <a:pt x="0" y="329"/>
                    </a:lnTo>
                    <a:lnTo>
                      <a:pt x="1" y="315"/>
                    </a:lnTo>
                    <a:lnTo>
                      <a:pt x="2" y="307"/>
                    </a:lnTo>
                    <a:lnTo>
                      <a:pt x="4" y="303"/>
                    </a:lnTo>
                    <a:lnTo>
                      <a:pt x="7" y="301"/>
                    </a:lnTo>
                    <a:lnTo>
                      <a:pt x="13" y="301"/>
                    </a:lnTo>
                    <a:lnTo>
                      <a:pt x="16" y="302"/>
                    </a:lnTo>
                    <a:lnTo>
                      <a:pt x="17" y="303"/>
                    </a:lnTo>
                    <a:lnTo>
                      <a:pt x="18" y="305"/>
                    </a:lnTo>
                    <a:lnTo>
                      <a:pt x="19" y="308"/>
                    </a:lnTo>
                    <a:lnTo>
                      <a:pt x="19" y="311"/>
                    </a:lnTo>
                    <a:lnTo>
                      <a:pt x="27" y="342"/>
                    </a:lnTo>
                    <a:lnTo>
                      <a:pt x="36" y="368"/>
                    </a:lnTo>
                    <a:lnTo>
                      <a:pt x="46" y="388"/>
                    </a:lnTo>
                    <a:lnTo>
                      <a:pt x="59" y="404"/>
                    </a:lnTo>
                    <a:lnTo>
                      <a:pt x="73" y="414"/>
                    </a:lnTo>
                    <a:lnTo>
                      <a:pt x="87" y="419"/>
                    </a:lnTo>
                    <a:lnTo>
                      <a:pt x="104" y="421"/>
                    </a:lnTo>
                    <a:lnTo>
                      <a:pt x="122" y="419"/>
                    </a:lnTo>
                    <a:lnTo>
                      <a:pt x="137" y="412"/>
                    </a:lnTo>
                    <a:lnTo>
                      <a:pt x="152" y="402"/>
                    </a:lnTo>
                    <a:lnTo>
                      <a:pt x="163" y="388"/>
                    </a:lnTo>
                    <a:lnTo>
                      <a:pt x="171" y="372"/>
                    </a:lnTo>
                    <a:lnTo>
                      <a:pt x="176" y="353"/>
                    </a:lnTo>
                    <a:lnTo>
                      <a:pt x="178" y="332"/>
                    </a:lnTo>
                    <a:lnTo>
                      <a:pt x="176" y="311"/>
                    </a:lnTo>
                    <a:lnTo>
                      <a:pt x="170" y="291"/>
                    </a:lnTo>
                    <a:lnTo>
                      <a:pt x="160" y="275"/>
                    </a:lnTo>
                    <a:lnTo>
                      <a:pt x="147" y="261"/>
                    </a:lnTo>
                    <a:lnTo>
                      <a:pt x="133" y="247"/>
                    </a:lnTo>
                    <a:lnTo>
                      <a:pt x="117" y="235"/>
                    </a:lnTo>
                    <a:lnTo>
                      <a:pt x="65" y="202"/>
                    </a:lnTo>
                    <a:lnTo>
                      <a:pt x="48" y="189"/>
                    </a:lnTo>
                    <a:lnTo>
                      <a:pt x="34" y="175"/>
                    </a:lnTo>
                    <a:lnTo>
                      <a:pt x="22" y="160"/>
                    </a:lnTo>
                    <a:lnTo>
                      <a:pt x="12" y="142"/>
                    </a:lnTo>
                    <a:lnTo>
                      <a:pt x="6" y="123"/>
                    </a:lnTo>
                    <a:lnTo>
                      <a:pt x="3" y="99"/>
                    </a:lnTo>
                    <a:lnTo>
                      <a:pt x="7" y="77"/>
                    </a:lnTo>
                    <a:lnTo>
                      <a:pt x="15" y="57"/>
                    </a:lnTo>
                    <a:lnTo>
                      <a:pt x="28" y="38"/>
                    </a:lnTo>
                    <a:lnTo>
                      <a:pt x="45" y="22"/>
                    </a:lnTo>
                    <a:lnTo>
                      <a:pt x="67" y="11"/>
                    </a:lnTo>
                    <a:lnTo>
                      <a:pt x="90" y="3"/>
                    </a:lnTo>
                    <a:lnTo>
                      <a:pt x="116" y="0"/>
                    </a:lnTo>
                    <a:lnTo>
                      <a:pt x="133" y="1"/>
                    </a:lnTo>
                    <a:lnTo>
                      <a:pt x="151" y="4"/>
                    </a:lnTo>
                    <a:lnTo>
                      <a:pt x="167" y="10"/>
                    </a:lnTo>
                    <a:lnTo>
                      <a:pt x="180" y="15"/>
                    </a:lnTo>
                    <a:lnTo>
                      <a:pt x="188" y="21"/>
                    </a:lnTo>
                    <a:lnTo>
                      <a:pt x="189" y="23"/>
                    </a:lnTo>
                    <a:lnTo>
                      <a:pt x="191" y="26"/>
                    </a:lnTo>
                    <a:lnTo>
                      <a:pt x="191" y="30"/>
                    </a:lnTo>
                    <a:lnTo>
                      <a:pt x="192" y="37"/>
                    </a:lnTo>
                    <a:lnTo>
                      <a:pt x="192" y="112"/>
                    </a:lnTo>
                    <a:lnTo>
                      <a:pt x="191" y="117"/>
                    </a:lnTo>
                    <a:lnTo>
                      <a:pt x="189" y="120"/>
                    </a:lnTo>
                    <a:lnTo>
                      <a:pt x="186" y="120"/>
                    </a:lnTo>
                    <a:lnTo>
                      <a:pt x="182" y="119"/>
                    </a:lnTo>
                    <a:lnTo>
                      <a:pt x="179" y="115"/>
                    </a:lnTo>
                    <a:lnTo>
                      <a:pt x="178" y="110"/>
                    </a:lnTo>
                    <a:lnTo>
                      <a:pt x="177" y="102"/>
                    </a:lnTo>
                    <a:lnTo>
                      <a:pt x="175" y="95"/>
                    </a:lnTo>
                    <a:lnTo>
                      <a:pt x="166" y="69"/>
                    </a:lnTo>
                    <a:lnTo>
                      <a:pt x="156" y="48"/>
                    </a:lnTo>
                    <a:lnTo>
                      <a:pt x="145" y="34"/>
                    </a:lnTo>
                    <a:lnTo>
                      <a:pt x="133" y="24"/>
                    </a:lnTo>
                    <a:lnTo>
                      <a:pt x="120" y="19"/>
                    </a:lnTo>
                    <a:lnTo>
                      <a:pt x="106" y="17"/>
                    </a:lnTo>
                    <a:lnTo>
                      <a:pt x="89" y="19"/>
                    </a:lnTo>
                    <a:lnTo>
                      <a:pt x="74" y="26"/>
                    </a:lnTo>
                    <a:lnTo>
                      <a:pt x="62" y="35"/>
                    </a:lnTo>
                    <a:lnTo>
                      <a:pt x="51" y="48"/>
                    </a:lnTo>
                    <a:lnTo>
                      <a:pt x="44" y="64"/>
                    </a:lnTo>
                    <a:lnTo>
                      <a:pt x="42" y="80"/>
                    </a:lnTo>
                    <a:lnTo>
                      <a:pt x="44" y="100"/>
                    </a:lnTo>
                    <a:lnTo>
                      <a:pt x="49" y="118"/>
                    </a:lnTo>
                    <a:lnTo>
                      <a:pt x="59" y="134"/>
                    </a:lnTo>
                    <a:lnTo>
                      <a:pt x="70" y="147"/>
                    </a:lnTo>
                    <a:lnTo>
                      <a:pt x="83" y="160"/>
                    </a:lnTo>
                    <a:lnTo>
                      <a:pt x="97" y="170"/>
                    </a:lnTo>
                    <a:lnTo>
                      <a:pt x="114" y="181"/>
                    </a:lnTo>
                    <a:lnTo>
                      <a:pt x="130" y="190"/>
                    </a:lnTo>
                    <a:lnTo>
                      <a:pt x="146" y="201"/>
                    </a:lnTo>
                    <a:lnTo>
                      <a:pt x="163" y="212"/>
                    </a:lnTo>
                    <a:lnTo>
                      <a:pt x="177" y="224"/>
                    </a:lnTo>
                    <a:lnTo>
                      <a:pt x="190" y="237"/>
                    </a:lnTo>
                    <a:lnTo>
                      <a:pt x="202" y="253"/>
                    </a:lnTo>
                    <a:lnTo>
                      <a:pt x="211" y="270"/>
                    </a:lnTo>
                    <a:lnTo>
                      <a:pt x="216" y="289"/>
                    </a:lnTo>
                    <a:lnTo>
                      <a:pt x="218" y="313"/>
                    </a:lnTo>
                    <a:lnTo>
                      <a:pt x="216" y="339"/>
                    </a:lnTo>
                    <a:lnTo>
                      <a:pt x="209" y="364"/>
                    </a:lnTo>
                    <a:lnTo>
                      <a:pt x="198" y="385"/>
                    </a:lnTo>
                    <a:lnTo>
                      <a:pt x="182" y="404"/>
                    </a:lnTo>
                    <a:lnTo>
                      <a:pt x="164" y="418"/>
                    </a:lnTo>
                    <a:lnTo>
                      <a:pt x="141" y="428"/>
                    </a:lnTo>
                    <a:lnTo>
                      <a:pt x="117" y="435"/>
                    </a:lnTo>
                    <a:lnTo>
                      <a:pt x="90" y="437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49" name="Freeform 32"/>
              <p:cNvSpPr>
                <a:spLocks/>
              </p:cNvSpPr>
              <p:nvPr/>
            </p:nvSpPr>
            <p:spPr bwMode="auto">
              <a:xfrm>
                <a:off x="4742" y="3135"/>
                <a:ext cx="167" cy="161"/>
              </a:xfrm>
              <a:custGeom>
                <a:avLst/>
                <a:gdLst>
                  <a:gd name="T0" fmla="*/ 7 w 833"/>
                  <a:gd name="T1" fmla="*/ 6 h 801"/>
                  <a:gd name="T2" fmla="*/ 7 w 833"/>
                  <a:gd name="T3" fmla="*/ 5 h 801"/>
                  <a:gd name="T4" fmla="*/ 7 w 833"/>
                  <a:gd name="T5" fmla="*/ 5 h 801"/>
                  <a:gd name="T6" fmla="*/ 6 w 833"/>
                  <a:gd name="T7" fmla="*/ 4 h 801"/>
                  <a:gd name="T8" fmla="*/ 6 w 833"/>
                  <a:gd name="T9" fmla="*/ 4 h 801"/>
                  <a:gd name="T10" fmla="*/ 6 w 833"/>
                  <a:gd name="T11" fmla="*/ 3 h 801"/>
                  <a:gd name="T12" fmla="*/ 6 w 833"/>
                  <a:gd name="T13" fmla="*/ 3 h 801"/>
                  <a:gd name="T14" fmla="*/ 5 w 833"/>
                  <a:gd name="T15" fmla="*/ 2 h 801"/>
                  <a:gd name="T16" fmla="*/ 5 w 833"/>
                  <a:gd name="T17" fmla="*/ 2 h 801"/>
                  <a:gd name="T18" fmla="*/ 5 w 833"/>
                  <a:gd name="T19" fmla="*/ 1 h 801"/>
                  <a:gd name="T20" fmla="*/ 4 w 833"/>
                  <a:gd name="T21" fmla="*/ 1 h 801"/>
                  <a:gd name="T22" fmla="*/ 4 w 833"/>
                  <a:gd name="T23" fmla="*/ 1 h 801"/>
                  <a:gd name="T24" fmla="*/ 4 w 833"/>
                  <a:gd name="T25" fmla="*/ 0 h 801"/>
                  <a:gd name="T26" fmla="*/ 3 w 833"/>
                  <a:gd name="T27" fmla="*/ 0 h 801"/>
                  <a:gd name="T28" fmla="*/ 3 w 833"/>
                  <a:gd name="T29" fmla="*/ 0 h 801"/>
                  <a:gd name="T30" fmla="*/ 3 w 833"/>
                  <a:gd name="T31" fmla="*/ 1 h 801"/>
                  <a:gd name="T32" fmla="*/ 2 w 833"/>
                  <a:gd name="T33" fmla="*/ 1 h 801"/>
                  <a:gd name="T34" fmla="*/ 2 w 833"/>
                  <a:gd name="T35" fmla="*/ 1 h 801"/>
                  <a:gd name="T36" fmla="*/ 2 w 833"/>
                  <a:gd name="T37" fmla="*/ 2 h 801"/>
                  <a:gd name="T38" fmla="*/ 1 w 833"/>
                  <a:gd name="T39" fmla="*/ 2 h 801"/>
                  <a:gd name="T40" fmla="*/ 1 w 833"/>
                  <a:gd name="T41" fmla="*/ 3 h 801"/>
                  <a:gd name="T42" fmla="*/ 1 w 833"/>
                  <a:gd name="T43" fmla="*/ 3 h 801"/>
                  <a:gd name="T44" fmla="*/ 1 w 833"/>
                  <a:gd name="T45" fmla="*/ 4 h 801"/>
                  <a:gd name="T46" fmla="*/ 0 w 833"/>
                  <a:gd name="T47" fmla="*/ 4 h 801"/>
                  <a:gd name="T48" fmla="*/ 0 w 833"/>
                  <a:gd name="T49" fmla="*/ 4 h 801"/>
                  <a:gd name="T50" fmla="*/ 0 w 833"/>
                  <a:gd name="T51" fmla="*/ 5 h 801"/>
                  <a:gd name="T52" fmla="*/ 0 w 833"/>
                  <a:gd name="T53" fmla="*/ 5 h 801"/>
                  <a:gd name="T54" fmla="*/ 0 w 833"/>
                  <a:gd name="T55" fmla="*/ 6 h 801"/>
                  <a:gd name="T56" fmla="*/ 0 w 833"/>
                  <a:gd name="T57" fmla="*/ 6 h 801"/>
                  <a:gd name="T58" fmla="*/ 1 w 833"/>
                  <a:gd name="T59" fmla="*/ 6 h 801"/>
                  <a:gd name="T60" fmla="*/ 1 w 833"/>
                  <a:gd name="T61" fmla="*/ 6 h 801"/>
                  <a:gd name="T62" fmla="*/ 2 w 833"/>
                  <a:gd name="T63" fmla="*/ 6 h 801"/>
                  <a:gd name="T64" fmla="*/ 2 w 833"/>
                  <a:gd name="T65" fmla="*/ 6 h 801"/>
                  <a:gd name="T66" fmla="*/ 3 w 833"/>
                  <a:gd name="T67" fmla="*/ 6 h 801"/>
                  <a:gd name="T68" fmla="*/ 3 w 833"/>
                  <a:gd name="T69" fmla="*/ 6 h 801"/>
                  <a:gd name="T70" fmla="*/ 4 w 833"/>
                  <a:gd name="T71" fmla="*/ 6 h 801"/>
                  <a:gd name="T72" fmla="*/ 4 w 833"/>
                  <a:gd name="T73" fmla="*/ 6 h 801"/>
                  <a:gd name="T74" fmla="*/ 5 w 833"/>
                  <a:gd name="T75" fmla="*/ 6 h 801"/>
                  <a:gd name="T76" fmla="*/ 5 w 833"/>
                  <a:gd name="T77" fmla="*/ 6 h 801"/>
                  <a:gd name="T78" fmla="*/ 6 w 833"/>
                  <a:gd name="T79" fmla="*/ 6 h 801"/>
                  <a:gd name="T80" fmla="*/ 6 w 833"/>
                  <a:gd name="T81" fmla="*/ 6 h 801"/>
                  <a:gd name="T82" fmla="*/ 6 w 833"/>
                  <a:gd name="T83" fmla="*/ 6 h 801"/>
                  <a:gd name="T84" fmla="*/ 7 w 833"/>
                  <a:gd name="T85" fmla="*/ 6 h 8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33"/>
                  <a:gd name="T130" fmla="*/ 0 h 801"/>
                  <a:gd name="T131" fmla="*/ 833 w 833"/>
                  <a:gd name="T132" fmla="*/ 801 h 8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33" h="801">
                    <a:moveTo>
                      <a:pt x="833" y="723"/>
                    </a:moveTo>
                    <a:lnTo>
                      <a:pt x="825" y="663"/>
                    </a:lnTo>
                    <a:lnTo>
                      <a:pt x="812" y="600"/>
                    </a:lnTo>
                    <a:lnTo>
                      <a:pt x="793" y="538"/>
                    </a:lnTo>
                    <a:lnTo>
                      <a:pt x="770" y="475"/>
                    </a:lnTo>
                    <a:lnTo>
                      <a:pt x="743" y="412"/>
                    </a:lnTo>
                    <a:lnTo>
                      <a:pt x="713" y="350"/>
                    </a:lnTo>
                    <a:lnTo>
                      <a:pt x="678" y="291"/>
                    </a:lnTo>
                    <a:lnTo>
                      <a:pt x="640" y="233"/>
                    </a:lnTo>
                    <a:lnTo>
                      <a:pt x="600" y="179"/>
                    </a:lnTo>
                    <a:lnTo>
                      <a:pt x="557" y="126"/>
                    </a:lnTo>
                    <a:lnTo>
                      <a:pt x="512" y="79"/>
                    </a:lnTo>
                    <a:lnTo>
                      <a:pt x="466" y="37"/>
                    </a:lnTo>
                    <a:lnTo>
                      <a:pt x="417" y="0"/>
                    </a:lnTo>
                    <a:lnTo>
                      <a:pt x="374" y="34"/>
                    </a:lnTo>
                    <a:lnTo>
                      <a:pt x="332" y="72"/>
                    </a:lnTo>
                    <a:lnTo>
                      <a:pt x="290" y="115"/>
                    </a:lnTo>
                    <a:lnTo>
                      <a:pt x="249" y="162"/>
                    </a:lnTo>
                    <a:lnTo>
                      <a:pt x="211" y="212"/>
                    </a:lnTo>
                    <a:lnTo>
                      <a:pt x="174" y="265"/>
                    </a:lnTo>
                    <a:lnTo>
                      <a:pt x="141" y="320"/>
                    </a:lnTo>
                    <a:lnTo>
                      <a:pt x="110" y="378"/>
                    </a:lnTo>
                    <a:lnTo>
                      <a:pt x="81" y="436"/>
                    </a:lnTo>
                    <a:lnTo>
                      <a:pt x="57" y="494"/>
                    </a:lnTo>
                    <a:lnTo>
                      <a:pt x="36" y="553"/>
                    </a:lnTo>
                    <a:lnTo>
                      <a:pt x="19" y="612"/>
                    </a:lnTo>
                    <a:lnTo>
                      <a:pt x="7" y="669"/>
                    </a:lnTo>
                    <a:lnTo>
                      <a:pt x="0" y="724"/>
                    </a:lnTo>
                    <a:lnTo>
                      <a:pt x="48" y="743"/>
                    </a:lnTo>
                    <a:lnTo>
                      <a:pt x="100" y="761"/>
                    </a:lnTo>
                    <a:lnTo>
                      <a:pt x="154" y="774"/>
                    </a:lnTo>
                    <a:lnTo>
                      <a:pt x="211" y="785"/>
                    </a:lnTo>
                    <a:lnTo>
                      <a:pt x="270" y="793"/>
                    </a:lnTo>
                    <a:lnTo>
                      <a:pt x="331" y="798"/>
                    </a:lnTo>
                    <a:lnTo>
                      <a:pt x="392" y="801"/>
                    </a:lnTo>
                    <a:lnTo>
                      <a:pt x="453" y="800"/>
                    </a:lnTo>
                    <a:lnTo>
                      <a:pt x="514" y="796"/>
                    </a:lnTo>
                    <a:lnTo>
                      <a:pt x="573" y="790"/>
                    </a:lnTo>
                    <a:lnTo>
                      <a:pt x="631" y="782"/>
                    </a:lnTo>
                    <a:lnTo>
                      <a:pt x="686" y="771"/>
                    </a:lnTo>
                    <a:lnTo>
                      <a:pt x="739" y="758"/>
                    </a:lnTo>
                    <a:lnTo>
                      <a:pt x="788" y="741"/>
                    </a:lnTo>
                    <a:lnTo>
                      <a:pt x="833" y="723"/>
                    </a:lnTo>
                    <a:close/>
                  </a:path>
                </a:pathLst>
              </a:custGeom>
              <a:solidFill>
                <a:srgbClr val="F0D6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0" name="Rectangle 33"/>
              <p:cNvSpPr>
                <a:spLocks noChangeArrowheads="1"/>
              </p:cNvSpPr>
              <p:nvPr/>
            </p:nvSpPr>
            <p:spPr bwMode="auto">
              <a:xfrm>
                <a:off x="4785" y="3271"/>
                <a:ext cx="82" cy="11"/>
              </a:xfrm>
              <a:prstGeom prst="rect">
                <a:avLst/>
              </a:pr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>
                  <a:latin typeface="Calibri" pitchFamily="34" charset="0"/>
                </a:endParaRPr>
              </a:p>
            </p:txBody>
          </p:sp>
          <p:sp>
            <p:nvSpPr>
              <p:cNvPr id="2151" name="Freeform 34"/>
              <p:cNvSpPr>
                <a:spLocks/>
              </p:cNvSpPr>
              <p:nvPr/>
            </p:nvSpPr>
            <p:spPr bwMode="auto">
              <a:xfrm>
                <a:off x="4820" y="3150"/>
                <a:ext cx="12" cy="26"/>
              </a:xfrm>
              <a:custGeom>
                <a:avLst/>
                <a:gdLst>
                  <a:gd name="T0" fmla="*/ 0 w 58"/>
                  <a:gd name="T1" fmla="*/ 1 h 130"/>
                  <a:gd name="T2" fmla="*/ 0 w 58"/>
                  <a:gd name="T3" fmla="*/ 1 h 130"/>
                  <a:gd name="T4" fmla="*/ 0 w 58"/>
                  <a:gd name="T5" fmla="*/ 1 h 130"/>
                  <a:gd name="T6" fmla="*/ 0 w 58"/>
                  <a:gd name="T7" fmla="*/ 1 h 130"/>
                  <a:gd name="T8" fmla="*/ 0 w 58"/>
                  <a:gd name="T9" fmla="*/ 1 h 130"/>
                  <a:gd name="T10" fmla="*/ 0 w 58"/>
                  <a:gd name="T11" fmla="*/ 1 h 130"/>
                  <a:gd name="T12" fmla="*/ 0 w 58"/>
                  <a:gd name="T13" fmla="*/ 1 h 130"/>
                  <a:gd name="T14" fmla="*/ 0 w 58"/>
                  <a:gd name="T15" fmla="*/ 1 h 130"/>
                  <a:gd name="T16" fmla="*/ 0 w 58"/>
                  <a:gd name="T17" fmla="*/ 0 h 130"/>
                  <a:gd name="T18" fmla="*/ 0 w 58"/>
                  <a:gd name="T19" fmla="*/ 0 h 130"/>
                  <a:gd name="T20" fmla="*/ 0 w 58"/>
                  <a:gd name="T21" fmla="*/ 0 h 130"/>
                  <a:gd name="T22" fmla="*/ 0 w 58"/>
                  <a:gd name="T23" fmla="*/ 0 h 130"/>
                  <a:gd name="T24" fmla="*/ 0 w 58"/>
                  <a:gd name="T25" fmla="*/ 0 h 130"/>
                  <a:gd name="T26" fmla="*/ 0 w 58"/>
                  <a:gd name="T27" fmla="*/ 0 h 130"/>
                  <a:gd name="T28" fmla="*/ 0 w 58"/>
                  <a:gd name="T29" fmla="*/ 0 h 130"/>
                  <a:gd name="T30" fmla="*/ 0 w 58"/>
                  <a:gd name="T31" fmla="*/ 0 h 130"/>
                  <a:gd name="T32" fmla="*/ 0 w 58"/>
                  <a:gd name="T33" fmla="*/ 0 h 130"/>
                  <a:gd name="T34" fmla="*/ 0 w 58"/>
                  <a:gd name="T35" fmla="*/ 0 h 130"/>
                  <a:gd name="T36" fmla="*/ 0 w 58"/>
                  <a:gd name="T37" fmla="*/ 0 h 130"/>
                  <a:gd name="T38" fmla="*/ 0 w 58"/>
                  <a:gd name="T39" fmla="*/ 1 h 130"/>
                  <a:gd name="T40" fmla="*/ 0 w 58"/>
                  <a:gd name="T41" fmla="*/ 1 h 130"/>
                  <a:gd name="T42" fmla="*/ 0 w 58"/>
                  <a:gd name="T43" fmla="*/ 1 h 130"/>
                  <a:gd name="T44" fmla="*/ 0 w 58"/>
                  <a:gd name="T45" fmla="*/ 1 h 130"/>
                  <a:gd name="T46" fmla="*/ 0 w 58"/>
                  <a:gd name="T47" fmla="*/ 1 h 130"/>
                  <a:gd name="T48" fmla="*/ 0 w 58"/>
                  <a:gd name="T49" fmla="*/ 1 h 130"/>
                  <a:gd name="T50" fmla="*/ 0 w 58"/>
                  <a:gd name="T51" fmla="*/ 1 h 130"/>
                  <a:gd name="T52" fmla="*/ 0 w 58"/>
                  <a:gd name="T53" fmla="*/ 1 h 130"/>
                  <a:gd name="T54" fmla="*/ 0 w 58"/>
                  <a:gd name="T55" fmla="*/ 1 h 1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130"/>
                  <a:gd name="T86" fmla="*/ 58 w 58"/>
                  <a:gd name="T87" fmla="*/ 130 h 1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130">
                    <a:moveTo>
                      <a:pt x="39" y="130"/>
                    </a:moveTo>
                    <a:lnTo>
                      <a:pt x="58" y="130"/>
                    </a:lnTo>
                    <a:lnTo>
                      <a:pt x="58" y="117"/>
                    </a:lnTo>
                    <a:lnTo>
                      <a:pt x="55" y="109"/>
                    </a:lnTo>
                    <a:lnTo>
                      <a:pt x="51" y="102"/>
                    </a:lnTo>
                    <a:lnTo>
                      <a:pt x="43" y="97"/>
                    </a:lnTo>
                    <a:lnTo>
                      <a:pt x="41" y="82"/>
                    </a:lnTo>
                    <a:lnTo>
                      <a:pt x="40" y="65"/>
                    </a:lnTo>
                    <a:lnTo>
                      <a:pt x="39" y="46"/>
                    </a:lnTo>
                    <a:lnTo>
                      <a:pt x="38" y="31"/>
                    </a:lnTo>
                    <a:lnTo>
                      <a:pt x="37" y="18"/>
                    </a:lnTo>
                    <a:lnTo>
                      <a:pt x="36" y="10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25" y="2"/>
                    </a:lnTo>
                    <a:lnTo>
                      <a:pt x="23" y="10"/>
                    </a:lnTo>
                    <a:lnTo>
                      <a:pt x="21" y="18"/>
                    </a:lnTo>
                    <a:lnTo>
                      <a:pt x="20" y="31"/>
                    </a:lnTo>
                    <a:lnTo>
                      <a:pt x="19" y="46"/>
                    </a:lnTo>
                    <a:lnTo>
                      <a:pt x="19" y="65"/>
                    </a:lnTo>
                    <a:lnTo>
                      <a:pt x="18" y="82"/>
                    </a:lnTo>
                    <a:lnTo>
                      <a:pt x="16" y="97"/>
                    </a:lnTo>
                    <a:lnTo>
                      <a:pt x="8" y="102"/>
                    </a:lnTo>
                    <a:lnTo>
                      <a:pt x="3" y="109"/>
                    </a:lnTo>
                    <a:lnTo>
                      <a:pt x="0" y="117"/>
                    </a:lnTo>
                    <a:lnTo>
                      <a:pt x="0" y="130"/>
                    </a:lnTo>
                    <a:lnTo>
                      <a:pt x="20" y="130"/>
                    </a:lnTo>
                    <a:lnTo>
                      <a:pt x="39" y="130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2" name="Freeform 35"/>
              <p:cNvSpPr>
                <a:spLocks/>
              </p:cNvSpPr>
              <p:nvPr/>
            </p:nvSpPr>
            <p:spPr bwMode="auto">
              <a:xfrm>
                <a:off x="4806" y="3179"/>
                <a:ext cx="39" cy="43"/>
              </a:xfrm>
              <a:custGeom>
                <a:avLst/>
                <a:gdLst>
                  <a:gd name="T0" fmla="*/ 1 w 194"/>
                  <a:gd name="T1" fmla="*/ 2 h 217"/>
                  <a:gd name="T2" fmla="*/ 0 w 194"/>
                  <a:gd name="T3" fmla="*/ 2 h 217"/>
                  <a:gd name="T4" fmla="*/ 0 w 194"/>
                  <a:gd name="T5" fmla="*/ 2 h 217"/>
                  <a:gd name="T6" fmla="*/ 0 w 194"/>
                  <a:gd name="T7" fmla="*/ 2 h 217"/>
                  <a:gd name="T8" fmla="*/ 0 w 194"/>
                  <a:gd name="T9" fmla="*/ 2 h 217"/>
                  <a:gd name="T10" fmla="*/ 0 w 194"/>
                  <a:gd name="T11" fmla="*/ 2 h 217"/>
                  <a:gd name="T12" fmla="*/ 0 w 194"/>
                  <a:gd name="T13" fmla="*/ 2 h 217"/>
                  <a:gd name="T14" fmla="*/ 0 w 194"/>
                  <a:gd name="T15" fmla="*/ 1 h 217"/>
                  <a:gd name="T16" fmla="*/ 0 w 194"/>
                  <a:gd name="T17" fmla="*/ 1 h 217"/>
                  <a:gd name="T18" fmla="*/ 0 w 194"/>
                  <a:gd name="T19" fmla="*/ 1 h 217"/>
                  <a:gd name="T20" fmla="*/ 0 w 194"/>
                  <a:gd name="T21" fmla="*/ 1 h 217"/>
                  <a:gd name="T22" fmla="*/ 0 w 194"/>
                  <a:gd name="T23" fmla="*/ 1 h 217"/>
                  <a:gd name="T24" fmla="*/ 1 w 194"/>
                  <a:gd name="T25" fmla="*/ 1 h 217"/>
                  <a:gd name="T26" fmla="*/ 1 w 194"/>
                  <a:gd name="T27" fmla="*/ 1 h 217"/>
                  <a:gd name="T28" fmla="*/ 0 w 194"/>
                  <a:gd name="T29" fmla="*/ 1 h 217"/>
                  <a:gd name="T30" fmla="*/ 0 w 194"/>
                  <a:gd name="T31" fmla="*/ 0 h 217"/>
                  <a:gd name="T32" fmla="*/ 0 w 194"/>
                  <a:gd name="T33" fmla="*/ 0 h 217"/>
                  <a:gd name="T34" fmla="*/ 0 w 194"/>
                  <a:gd name="T35" fmla="*/ 0 h 217"/>
                  <a:gd name="T36" fmla="*/ 0 w 194"/>
                  <a:gd name="T37" fmla="*/ 0 h 217"/>
                  <a:gd name="T38" fmla="*/ 0 w 194"/>
                  <a:gd name="T39" fmla="*/ 0 h 217"/>
                  <a:gd name="T40" fmla="*/ 0 w 194"/>
                  <a:gd name="T41" fmla="*/ 0 h 217"/>
                  <a:gd name="T42" fmla="*/ 1 w 194"/>
                  <a:gd name="T43" fmla="*/ 0 h 217"/>
                  <a:gd name="T44" fmla="*/ 1 w 194"/>
                  <a:gd name="T45" fmla="*/ 0 h 217"/>
                  <a:gd name="T46" fmla="*/ 1 w 194"/>
                  <a:gd name="T47" fmla="*/ 0 h 217"/>
                  <a:gd name="T48" fmla="*/ 1 w 194"/>
                  <a:gd name="T49" fmla="*/ 0 h 217"/>
                  <a:gd name="T50" fmla="*/ 1 w 194"/>
                  <a:gd name="T51" fmla="*/ 0 h 217"/>
                  <a:gd name="T52" fmla="*/ 1 w 194"/>
                  <a:gd name="T53" fmla="*/ 0 h 217"/>
                  <a:gd name="T54" fmla="*/ 1 w 194"/>
                  <a:gd name="T55" fmla="*/ 0 h 217"/>
                  <a:gd name="T56" fmla="*/ 1 w 194"/>
                  <a:gd name="T57" fmla="*/ 0 h 217"/>
                  <a:gd name="T58" fmla="*/ 1 w 194"/>
                  <a:gd name="T59" fmla="*/ 0 h 217"/>
                  <a:gd name="T60" fmla="*/ 1 w 194"/>
                  <a:gd name="T61" fmla="*/ 0 h 217"/>
                  <a:gd name="T62" fmla="*/ 1 w 194"/>
                  <a:gd name="T63" fmla="*/ 0 h 217"/>
                  <a:gd name="T64" fmla="*/ 1 w 194"/>
                  <a:gd name="T65" fmla="*/ 0 h 217"/>
                  <a:gd name="T66" fmla="*/ 1 w 194"/>
                  <a:gd name="T67" fmla="*/ 0 h 217"/>
                  <a:gd name="T68" fmla="*/ 1 w 194"/>
                  <a:gd name="T69" fmla="*/ 0 h 217"/>
                  <a:gd name="T70" fmla="*/ 1 w 194"/>
                  <a:gd name="T71" fmla="*/ 0 h 217"/>
                  <a:gd name="T72" fmla="*/ 1 w 194"/>
                  <a:gd name="T73" fmla="*/ 0 h 217"/>
                  <a:gd name="T74" fmla="*/ 1 w 194"/>
                  <a:gd name="T75" fmla="*/ 0 h 217"/>
                  <a:gd name="T76" fmla="*/ 1 w 194"/>
                  <a:gd name="T77" fmla="*/ 0 h 217"/>
                  <a:gd name="T78" fmla="*/ 1 w 194"/>
                  <a:gd name="T79" fmla="*/ 0 h 217"/>
                  <a:gd name="T80" fmla="*/ 1 w 194"/>
                  <a:gd name="T81" fmla="*/ 0 h 217"/>
                  <a:gd name="T82" fmla="*/ 1 w 194"/>
                  <a:gd name="T83" fmla="*/ 1 h 217"/>
                  <a:gd name="T84" fmla="*/ 1 w 194"/>
                  <a:gd name="T85" fmla="*/ 1 h 217"/>
                  <a:gd name="T86" fmla="*/ 1 w 194"/>
                  <a:gd name="T87" fmla="*/ 1 h 217"/>
                  <a:gd name="T88" fmla="*/ 1 w 194"/>
                  <a:gd name="T89" fmla="*/ 1 h 217"/>
                  <a:gd name="T90" fmla="*/ 1 w 194"/>
                  <a:gd name="T91" fmla="*/ 1 h 217"/>
                  <a:gd name="T92" fmla="*/ 1 w 194"/>
                  <a:gd name="T93" fmla="*/ 1 h 217"/>
                  <a:gd name="T94" fmla="*/ 1 w 194"/>
                  <a:gd name="T95" fmla="*/ 1 h 217"/>
                  <a:gd name="T96" fmla="*/ 1 w 194"/>
                  <a:gd name="T97" fmla="*/ 1 h 217"/>
                  <a:gd name="T98" fmla="*/ 1 w 194"/>
                  <a:gd name="T99" fmla="*/ 2 h 217"/>
                  <a:gd name="T100" fmla="*/ 1 w 194"/>
                  <a:gd name="T101" fmla="*/ 2 h 217"/>
                  <a:gd name="T102" fmla="*/ 1 w 194"/>
                  <a:gd name="T103" fmla="*/ 2 h 217"/>
                  <a:gd name="T104" fmla="*/ 1 w 194"/>
                  <a:gd name="T105" fmla="*/ 2 h 217"/>
                  <a:gd name="T106" fmla="*/ 2 w 194"/>
                  <a:gd name="T107" fmla="*/ 2 h 217"/>
                  <a:gd name="T108" fmla="*/ 2 w 194"/>
                  <a:gd name="T109" fmla="*/ 2 h 217"/>
                  <a:gd name="T110" fmla="*/ 2 w 194"/>
                  <a:gd name="T111" fmla="*/ 2 h 217"/>
                  <a:gd name="T112" fmla="*/ 1 w 194"/>
                  <a:gd name="T113" fmla="*/ 2 h 2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4"/>
                  <a:gd name="T172" fmla="*/ 0 h 217"/>
                  <a:gd name="T173" fmla="*/ 194 w 194"/>
                  <a:gd name="T174" fmla="*/ 217 h 2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4" h="217">
                    <a:moveTo>
                      <a:pt x="70" y="217"/>
                    </a:moveTo>
                    <a:lnTo>
                      <a:pt x="0" y="217"/>
                    </a:lnTo>
                    <a:lnTo>
                      <a:pt x="5" y="210"/>
                    </a:lnTo>
                    <a:lnTo>
                      <a:pt x="9" y="202"/>
                    </a:lnTo>
                    <a:lnTo>
                      <a:pt x="15" y="196"/>
                    </a:lnTo>
                    <a:lnTo>
                      <a:pt x="20" y="195"/>
                    </a:lnTo>
                    <a:lnTo>
                      <a:pt x="33" y="195"/>
                    </a:lnTo>
                    <a:lnTo>
                      <a:pt x="34" y="181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63"/>
                    </a:lnTo>
                    <a:lnTo>
                      <a:pt x="48" y="162"/>
                    </a:lnTo>
                    <a:lnTo>
                      <a:pt x="63" y="162"/>
                    </a:lnTo>
                    <a:lnTo>
                      <a:pt x="63" y="72"/>
                    </a:lnTo>
                    <a:lnTo>
                      <a:pt x="52" y="66"/>
                    </a:lnTo>
                    <a:lnTo>
                      <a:pt x="44" y="58"/>
                    </a:lnTo>
                    <a:lnTo>
                      <a:pt x="40" y="48"/>
                    </a:lnTo>
                    <a:lnTo>
                      <a:pt x="40" y="38"/>
                    </a:lnTo>
                    <a:lnTo>
                      <a:pt x="42" y="29"/>
                    </a:lnTo>
                    <a:lnTo>
                      <a:pt x="48" y="21"/>
                    </a:lnTo>
                    <a:lnTo>
                      <a:pt x="56" y="14"/>
                    </a:lnTo>
                    <a:lnTo>
                      <a:pt x="66" y="11"/>
                    </a:lnTo>
                    <a:lnTo>
                      <a:pt x="66" y="10"/>
                    </a:lnTo>
                    <a:lnTo>
                      <a:pt x="67" y="7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7" y="2"/>
                    </a:lnTo>
                    <a:lnTo>
                      <a:pt x="127" y="4"/>
                    </a:lnTo>
                    <a:lnTo>
                      <a:pt x="128" y="7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9" y="14"/>
                    </a:lnTo>
                    <a:lnTo>
                      <a:pt x="147" y="21"/>
                    </a:lnTo>
                    <a:lnTo>
                      <a:pt x="153" y="29"/>
                    </a:lnTo>
                    <a:lnTo>
                      <a:pt x="155" y="38"/>
                    </a:lnTo>
                    <a:lnTo>
                      <a:pt x="154" y="48"/>
                    </a:lnTo>
                    <a:lnTo>
                      <a:pt x="151" y="58"/>
                    </a:lnTo>
                    <a:lnTo>
                      <a:pt x="142" y="66"/>
                    </a:lnTo>
                    <a:lnTo>
                      <a:pt x="131" y="72"/>
                    </a:lnTo>
                    <a:lnTo>
                      <a:pt x="131" y="162"/>
                    </a:lnTo>
                    <a:lnTo>
                      <a:pt x="153" y="162"/>
                    </a:lnTo>
                    <a:lnTo>
                      <a:pt x="157" y="164"/>
                    </a:lnTo>
                    <a:lnTo>
                      <a:pt x="160" y="168"/>
                    </a:lnTo>
                    <a:lnTo>
                      <a:pt x="160" y="174"/>
                    </a:lnTo>
                    <a:lnTo>
                      <a:pt x="161" y="183"/>
                    </a:lnTo>
                    <a:lnTo>
                      <a:pt x="161" y="195"/>
                    </a:lnTo>
                    <a:lnTo>
                      <a:pt x="174" y="195"/>
                    </a:lnTo>
                    <a:lnTo>
                      <a:pt x="179" y="196"/>
                    </a:lnTo>
                    <a:lnTo>
                      <a:pt x="184" y="201"/>
                    </a:lnTo>
                    <a:lnTo>
                      <a:pt x="188" y="206"/>
                    </a:lnTo>
                    <a:lnTo>
                      <a:pt x="190" y="211"/>
                    </a:lnTo>
                    <a:lnTo>
                      <a:pt x="194" y="217"/>
                    </a:lnTo>
                    <a:lnTo>
                      <a:pt x="70" y="217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3" name="Freeform 36"/>
              <p:cNvSpPr>
                <a:spLocks/>
              </p:cNvSpPr>
              <p:nvPr/>
            </p:nvSpPr>
            <p:spPr bwMode="auto">
              <a:xfrm>
                <a:off x="4786" y="3225"/>
                <a:ext cx="30" cy="42"/>
              </a:xfrm>
              <a:custGeom>
                <a:avLst/>
                <a:gdLst>
                  <a:gd name="T0" fmla="*/ 1 w 149"/>
                  <a:gd name="T1" fmla="*/ 0 h 211"/>
                  <a:gd name="T2" fmla="*/ 1 w 149"/>
                  <a:gd name="T3" fmla="*/ 0 h 211"/>
                  <a:gd name="T4" fmla="*/ 1 w 149"/>
                  <a:gd name="T5" fmla="*/ 0 h 211"/>
                  <a:gd name="T6" fmla="*/ 1 w 149"/>
                  <a:gd name="T7" fmla="*/ 0 h 211"/>
                  <a:gd name="T8" fmla="*/ 1 w 149"/>
                  <a:gd name="T9" fmla="*/ 1 h 211"/>
                  <a:gd name="T10" fmla="*/ 1 w 149"/>
                  <a:gd name="T11" fmla="*/ 1 h 211"/>
                  <a:gd name="T12" fmla="*/ 1 w 149"/>
                  <a:gd name="T13" fmla="*/ 1 h 211"/>
                  <a:gd name="T14" fmla="*/ 1 w 149"/>
                  <a:gd name="T15" fmla="*/ 1 h 211"/>
                  <a:gd name="T16" fmla="*/ 1 w 149"/>
                  <a:gd name="T17" fmla="*/ 1 h 211"/>
                  <a:gd name="T18" fmla="*/ 1 w 149"/>
                  <a:gd name="T19" fmla="*/ 1 h 211"/>
                  <a:gd name="T20" fmla="*/ 1 w 149"/>
                  <a:gd name="T21" fmla="*/ 2 h 211"/>
                  <a:gd name="T22" fmla="*/ 1 w 149"/>
                  <a:gd name="T23" fmla="*/ 2 h 211"/>
                  <a:gd name="T24" fmla="*/ 1 w 149"/>
                  <a:gd name="T25" fmla="*/ 2 h 211"/>
                  <a:gd name="T26" fmla="*/ 0 w 149"/>
                  <a:gd name="T27" fmla="*/ 2 h 211"/>
                  <a:gd name="T28" fmla="*/ 0 w 149"/>
                  <a:gd name="T29" fmla="*/ 2 h 211"/>
                  <a:gd name="T30" fmla="*/ 0 w 149"/>
                  <a:gd name="T31" fmla="*/ 2 h 211"/>
                  <a:gd name="T32" fmla="*/ 0 w 149"/>
                  <a:gd name="T33" fmla="*/ 1 h 211"/>
                  <a:gd name="T34" fmla="*/ 0 w 149"/>
                  <a:gd name="T35" fmla="*/ 1 h 211"/>
                  <a:gd name="T36" fmla="*/ 0 w 149"/>
                  <a:gd name="T37" fmla="*/ 1 h 211"/>
                  <a:gd name="T38" fmla="*/ 0 w 149"/>
                  <a:gd name="T39" fmla="*/ 1 h 211"/>
                  <a:gd name="T40" fmla="*/ 0 w 149"/>
                  <a:gd name="T41" fmla="*/ 1 h 211"/>
                  <a:gd name="T42" fmla="*/ 0 w 149"/>
                  <a:gd name="T43" fmla="*/ 0 h 211"/>
                  <a:gd name="T44" fmla="*/ 0 w 149"/>
                  <a:gd name="T45" fmla="*/ 0 h 211"/>
                  <a:gd name="T46" fmla="*/ 0 w 149"/>
                  <a:gd name="T47" fmla="*/ 0 h 211"/>
                  <a:gd name="T48" fmla="*/ 1 w 149"/>
                  <a:gd name="T49" fmla="*/ 0 h 211"/>
                  <a:gd name="T50" fmla="*/ 1 w 149"/>
                  <a:gd name="T51" fmla="*/ 0 h 2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9"/>
                  <a:gd name="T79" fmla="*/ 0 h 211"/>
                  <a:gd name="T80" fmla="*/ 149 w 149"/>
                  <a:gd name="T81" fmla="*/ 211 h 2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9" h="211">
                    <a:moveTo>
                      <a:pt x="89" y="0"/>
                    </a:moveTo>
                    <a:lnTo>
                      <a:pt x="149" y="0"/>
                    </a:lnTo>
                    <a:lnTo>
                      <a:pt x="140" y="19"/>
                    </a:lnTo>
                    <a:lnTo>
                      <a:pt x="132" y="42"/>
                    </a:lnTo>
                    <a:lnTo>
                      <a:pt x="123" y="70"/>
                    </a:lnTo>
                    <a:lnTo>
                      <a:pt x="116" y="98"/>
                    </a:lnTo>
                    <a:lnTo>
                      <a:pt x="110" y="127"/>
                    </a:lnTo>
                    <a:lnTo>
                      <a:pt x="106" y="154"/>
                    </a:lnTo>
                    <a:lnTo>
                      <a:pt x="104" y="180"/>
                    </a:lnTo>
                    <a:lnTo>
                      <a:pt x="97" y="184"/>
                    </a:lnTo>
                    <a:lnTo>
                      <a:pt x="92" y="192"/>
                    </a:lnTo>
                    <a:lnTo>
                      <a:pt x="90" y="201"/>
                    </a:lnTo>
                    <a:lnTo>
                      <a:pt x="90" y="211"/>
                    </a:lnTo>
                    <a:lnTo>
                      <a:pt x="21" y="211"/>
                    </a:lnTo>
                    <a:lnTo>
                      <a:pt x="20" y="199"/>
                    </a:lnTo>
                    <a:lnTo>
                      <a:pt x="17" y="190"/>
                    </a:lnTo>
                    <a:lnTo>
                      <a:pt x="9" y="182"/>
                    </a:lnTo>
                    <a:lnTo>
                      <a:pt x="0" y="177"/>
                    </a:lnTo>
                    <a:lnTo>
                      <a:pt x="9" y="138"/>
                    </a:lnTo>
                    <a:lnTo>
                      <a:pt x="19" y="105"/>
                    </a:lnTo>
                    <a:lnTo>
                      <a:pt x="29" y="80"/>
                    </a:lnTo>
                    <a:lnTo>
                      <a:pt x="38" y="57"/>
                    </a:lnTo>
                    <a:lnTo>
                      <a:pt x="49" y="40"/>
                    </a:lnTo>
                    <a:lnTo>
                      <a:pt x="62" y="25"/>
                    </a:lnTo>
                    <a:lnTo>
                      <a:pt x="75" y="1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4" name="Freeform 37"/>
              <p:cNvSpPr>
                <a:spLocks/>
              </p:cNvSpPr>
              <p:nvPr/>
            </p:nvSpPr>
            <p:spPr bwMode="auto">
              <a:xfrm>
                <a:off x="4836" y="3225"/>
                <a:ext cx="30" cy="42"/>
              </a:xfrm>
              <a:custGeom>
                <a:avLst/>
                <a:gdLst>
                  <a:gd name="T0" fmla="*/ 0 w 150"/>
                  <a:gd name="T1" fmla="*/ 0 h 211"/>
                  <a:gd name="T2" fmla="*/ 0 w 150"/>
                  <a:gd name="T3" fmla="*/ 0 h 211"/>
                  <a:gd name="T4" fmla="*/ 0 w 150"/>
                  <a:gd name="T5" fmla="*/ 0 h 211"/>
                  <a:gd name="T6" fmla="*/ 0 w 150"/>
                  <a:gd name="T7" fmla="*/ 0 h 211"/>
                  <a:gd name="T8" fmla="*/ 0 w 150"/>
                  <a:gd name="T9" fmla="*/ 1 h 211"/>
                  <a:gd name="T10" fmla="*/ 0 w 150"/>
                  <a:gd name="T11" fmla="*/ 1 h 211"/>
                  <a:gd name="T12" fmla="*/ 0 w 150"/>
                  <a:gd name="T13" fmla="*/ 1 h 211"/>
                  <a:gd name="T14" fmla="*/ 0 w 150"/>
                  <a:gd name="T15" fmla="*/ 1 h 211"/>
                  <a:gd name="T16" fmla="*/ 0 w 150"/>
                  <a:gd name="T17" fmla="*/ 1 h 211"/>
                  <a:gd name="T18" fmla="*/ 0 w 150"/>
                  <a:gd name="T19" fmla="*/ 1 h 211"/>
                  <a:gd name="T20" fmla="*/ 0 w 150"/>
                  <a:gd name="T21" fmla="*/ 2 h 211"/>
                  <a:gd name="T22" fmla="*/ 0 w 150"/>
                  <a:gd name="T23" fmla="*/ 2 h 211"/>
                  <a:gd name="T24" fmla="*/ 0 w 150"/>
                  <a:gd name="T25" fmla="*/ 2 h 211"/>
                  <a:gd name="T26" fmla="*/ 1 w 150"/>
                  <a:gd name="T27" fmla="*/ 2 h 211"/>
                  <a:gd name="T28" fmla="*/ 1 w 150"/>
                  <a:gd name="T29" fmla="*/ 2 h 211"/>
                  <a:gd name="T30" fmla="*/ 1 w 150"/>
                  <a:gd name="T31" fmla="*/ 2 h 211"/>
                  <a:gd name="T32" fmla="*/ 1 w 150"/>
                  <a:gd name="T33" fmla="*/ 1 h 211"/>
                  <a:gd name="T34" fmla="*/ 1 w 150"/>
                  <a:gd name="T35" fmla="*/ 1 h 211"/>
                  <a:gd name="T36" fmla="*/ 1 w 150"/>
                  <a:gd name="T37" fmla="*/ 1 h 211"/>
                  <a:gd name="T38" fmla="*/ 1 w 150"/>
                  <a:gd name="T39" fmla="*/ 1 h 211"/>
                  <a:gd name="T40" fmla="*/ 1 w 150"/>
                  <a:gd name="T41" fmla="*/ 1 h 211"/>
                  <a:gd name="T42" fmla="*/ 1 w 150"/>
                  <a:gd name="T43" fmla="*/ 0 h 211"/>
                  <a:gd name="T44" fmla="*/ 1 w 150"/>
                  <a:gd name="T45" fmla="*/ 0 h 211"/>
                  <a:gd name="T46" fmla="*/ 1 w 150"/>
                  <a:gd name="T47" fmla="*/ 0 h 211"/>
                  <a:gd name="T48" fmla="*/ 1 w 150"/>
                  <a:gd name="T49" fmla="*/ 0 h 211"/>
                  <a:gd name="T50" fmla="*/ 0 w 150"/>
                  <a:gd name="T51" fmla="*/ 0 h 2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0"/>
                  <a:gd name="T79" fmla="*/ 0 h 211"/>
                  <a:gd name="T80" fmla="*/ 150 w 150"/>
                  <a:gd name="T81" fmla="*/ 211 h 2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0" h="211">
                    <a:moveTo>
                      <a:pt x="61" y="0"/>
                    </a:moveTo>
                    <a:lnTo>
                      <a:pt x="0" y="0"/>
                    </a:lnTo>
                    <a:lnTo>
                      <a:pt x="9" y="19"/>
                    </a:lnTo>
                    <a:lnTo>
                      <a:pt x="18" y="42"/>
                    </a:lnTo>
                    <a:lnTo>
                      <a:pt x="27" y="70"/>
                    </a:lnTo>
                    <a:lnTo>
                      <a:pt x="34" y="98"/>
                    </a:lnTo>
                    <a:lnTo>
                      <a:pt x="40" y="127"/>
                    </a:lnTo>
                    <a:lnTo>
                      <a:pt x="44" y="154"/>
                    </a:lnTo>
                    <a:lnTo>
                      <a:pt x="45" y="180"/>
                    </a:lnTo>
                    <a:lnTo>
                      <a:pt x="52" y="184"/>
                    </a:lnTo>
                    <a:lnTo>
                      <a:pt x="57" y="192"/>
                    </a:lnTo>
                    <a:lnTo>
                      <a:pt x="60" y="201"/>
                    </a:lnTo>
                    <a:lnTo>
                      <a:pt x="59" y="211"/>
                    </a:lnTo>
                    <a:lnTo>
                      <a:pt x="128" y="211"/>
                    </a:lnTo>
                    <a:lnTo>
                      <a:pt x="129" y="199"/>
                    </a:lnTo>
                    <a:lnTo>
                      <a:pt x="133" y="190"/>
                    </a:lnTo>
                    <a:lnTo>
                      <a:pt x="139" y="182"/>
                    </a:lnTo>
                    <a:lnTo>
                      <a:pt x="150" y="177"/>
                    </a:lnTo>
                    <a:lnTo>
                      <a:pt x="140" y="138"/>
                    </a:lnTo>
                    <a:lnTo>
                      <a:pt x="130" y="105"/>
                    </a:lnTo>
                    <a:lnTo>
                      <a:pt x="121" y="80"/>
                    </a:lnTo>
                    <a:lnTo>
                      <a:pt x="111" y="57"/>
                    </a:lnTo>
                    <a:lnTo>
                      <a:pt x="101" y="40"/>
                    </a:lnTo>
                    <a:lnTo>
                      <a:pt x="88" y="25"/>
                    </a:lnTo>
                    <a:lnTo>
                      <a:pt x="75" y="1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5" name="Freeform 38"/>
              <p:cNvSpPr>
                <a:spLocks/>
              </p:cNvSpPr>
              <p:nvPr/>
            </p:nvSpPr>
            <p:spPr bwMode="auto">
              <a:xfrm>
                <a:off x="4811" y="3225"/>
                <a:ext cx="30" cy="42"/>
              </a:xfrm>
              <a:custGeom>
                <a:avLst/>
                <a:gdLst>
                  <a:gd name="T0" fmla="*/ 1 w 150"/>
                  <a:gd name="T1" fmla="*/ 2 h 211"/>
                  <a:gd name="T2" fmla="*/ 1 w 150"/>
                  <a:gd name="T3" fmla="*/ 2 h 211"/>
                  <a:gd name="T4" fmla="*/ 1 w 150"/>
                  <a:gd name="T5" fmla="*/ 2 h 211"/>
                  <a:gd name="T6" fmla="*/ 1 w 150"/>
                  <a:gd name="T7" fmla="*/ 2 h 211"/>
                  <a:gd name="T8" fmla="*/ 1 w 150"/>
                  <a:gd name="T9" fmla="*/ 1 h 211"/>
                  <a:gd name="T10" fmla="*/ 1 w 150"/>
                  <a:gd name="T11" fmla="*/ 1 h 211"/>
                  <a:gd name="T12" fmla="*/ 1 w 150"/>
                  <a:gd name="T13" fmla="*/ 1 h 211"/>
                  <a:gd name="T14" fmla="*/ 1 w 150"/>
                  <a:gd name="T15" fmla="*/ 1 h 211"/>
                  <a:gd name="T16" fmla="*/ 1 w 150"/>
                  <a:gd name="T17" fmla="*/ 1 h 211"/>
                  <a:gd name="T18" fmla="*/ 1 w 150"/>
                  <a:gd name="T19" fmla="*/ 1 h 211"/>
                  <a:gd name="T20" fmla="*/ 1 w 150"/>
                  <a:gd name="T21" fmla="*/ 1 h 211"/>
                  <a:gd name="T22" fmla="*/ 1 w 150"/>
                  <a:gd name="T23" fmla="*/ 0 h 211"/>
                  <a:gd name="T24" fmla="*/ 1 w 150"/>
                  <a:gd name="T25" fmla="*/ 0 h 211"/>
                  <a:gd name="T26" fmla="*/ 0 w 150"/>
                  <a:gd name="T27" fmla="*/ 0 h 211"/>
                  <a:gd name="T28" fmla="*/ 0 w 150"/>
                  <a:gd name="T29" fmla="*/ 0 h 211"/>
                  <a:gd name="T30" fmla="*/ 0 w 150"/>
                  <a:gd name="T31" fmla="*/ 1 h 211"/>
                  <a:gd name="T32" fmla="*/ 0 w 150"/>
                  <a:gd name="T33" fmla="*/ 1 h 211"/>
                  <a:gd name="T34" fmla="*/ 0 w 150"/>
                  <a:gd name="T35" fmla="*/ 1 h 211"/>
                  <a:gd name="T36" fmla="*/ 0 w 150"/>
                  <a:gd name="T37" fmla="*/ 1 h 211"/>
                  <a:gd name="T38" fmla="*/ 0 w 150"/>
                  <a:gd name="T39" fmla="*/ 1 h 211"/>
                  <a:gd name="T40" fmla="*/ 0 w 150"/>
                  <a:gd name="T41" fmla="*/ 1 h 211"/>
                  <a:gd name="T42" fmla="*/ 0 w 150"/>
                  <a:gd name="T43" fmla="*/ 1 h 211"/>
                  <a:gd name="T44" fmla="*/ 0 w 150"/>
                  <a:gd name="T45" fmla="*/ 2 h 211"/>
                  <a:gd name="T46" fmla="*/ 0 w 150"/>
                  <a:gd name="T47" fmla="*/ 2 h 211"/>
                  <a:gd name="T48" fmla="*/ 0 w 150"/>
                  <a:gd name="T49" fmla="*/ 2 h 211"/>
                  <a:gd name="T50" fmla="*/ 1 w 150"/>
                  <a:gd name="T51" fmla="*/ 2 h 2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0"/>
                  <a:gd name="T79" fmla="*/ 0 h 211"/>
                  <a:gd name="T80" fmla="*/ 150 w 150"/>
                  <a:gd name="T81" fmla="*/ 211 h 2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0" h="211">
                    <a:moveTo>
                      <a:pt x="86" y="211"/>
                    </a:moveTo>
                    <a:lnTo>
                      <a:pt x="126" y="211"/>
                    </a:lnTo>
                    <a:lnTo>
                      <a:pt x="127" y="199"/>
                    </a:lnTo>
                    <a:lnTo>
                      <a:pt x="131" y="190"/>
                    </a:lnTo>
                    <a:lnTo>
                      <a:pt x="136" y="184"/>
                    </a:lnTo>
                    <a:lnTo>
                      <a:pt x="142" y="181"/>
                    </a:lnTo>
                    <a:lnTo>
                      <a:pt x="149" y="179"/>
                    </a:lnTo>
                    <a:lnTo>
                      <a:pt x="150" y="157"/>
                    </a:lnTo>
                    <a:lnTo>
                      <a:pt x="148" y="132"/>
                    </a:lnTo>
                    <a:lnTo>
                      <a:pt x="144" y="103"/>
                    </a:lnTo>
                    <a:lnTo>
                      <a:pt x="137" y="72"/>
                    </a:lnTo>
                    <a:lnTo>
                      <a:pt x="125" y="37"/>
                    </a:lnTo>
                    <a:lnTo>
                      <a:pt x="108" y="0"/>
                    </a:lnTo>
                    <a:lnTo>
                      <a:pt x="42" y="0"/>
                    </a:lnTo>
                    <a:lnTo>
                      <a:pt x="25" y="37"/>
                    </a:lnTo>
                    <a:lnTo>
                      <a:pt x="13" y="72"/>
                    </a:lnTo>
                    <a:lnTo>
                      <a:pt x="5" y="103"/>
                    </a:lnTo>
                    <a:lnTo>
                      <a:pt x="1" y="132"/>
                    </a:lnTo>
                    <a:lnTo>
                      <a:pt x="0" y="157"/>
                    </a:lnTo>
                    <a:lnTo>
                      <a:pt x="0" y="179"/>
                    </a:lnTo>
                    <a:lnTo>
                      <a:pt x="7" y="181"/>
                    </a:lnTo>
                    <a:lnTo>
                      <a:pt x="13" y="184"/>
                    </a:lnTo>
                    <a:lnTo>
                      <a:pt x="19" y="190"/>
                    </a:lnTo>
                    <a:lnTo>
                      <a:pt x="23" y="199"/>
                    </a:lnTo>
                    <a:lnTo>
                      <a:pt x="24" y="211"/>
                    </a:lnTo>
                    <a:lnTo>
                      <a:pt x="86" y="211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6" name="Freeform 39"/>
              <p:cNvSpPr>
                <a:spLocks/>
              </p:cNvSpPr>
              <p:nvPr/>
            </p:nvSpPr>
            <p:spPr bwMode="auto">
              <a:xfrm>
                <a:off x="4717" y="3106"/>
                <a:ext cx="109" cy="189"/>
              </a:xfrm>
              <a:custGeom>
                <a:avLst/>
                <a:gdLst>
                  <a:gd name="T0" fmla="*/ 1 w 543"/>
                  <a:gd name="T1" fmla="*/ 7 h 942"/>
                  <a:gd name="T2" fmla="*/ 1 w 543"/>
                  <a:gd name="T3" fmla="*/ 6 h 942"/>
                  <a:gd name="T4" fmla="*/ 1 w 543"/>
                  <a:gd name="T5" fmla="*/ 6 h 942"/>
                  <a:gd name="T6" fmla="*/ 2 w 543"/>
                  <a:gd name="T7" fmla="*/ 5 h 942"/>
                  <a:gd name="T8" fmla="*/ 2 w 543"/>
                  <a:gd name="T9" fmla="*/ 5 h 942"/>
                  <a:gd name="T10" fmla="*/ 2 w 543"/>
                  <a:gd name="T11" fmla="*/ 4 h 942"/>
                  <a:gd name="T12" fmla="*/ 2 w 543"/>
                  <a:gd name="T13" fmla="*/ 3 h 942"/>
                  <a:gd name="T14" fmla="*/ 3 w 543"/>
                  <a:gd name="T15" fmla="*/ 3 h 942"/>
                  <a:gd name="T16" fmla="*/ 3 w 543"/>
                  <a:gd name="T17" fmla="*/ 3 h 942"/>
                  <a:gd name="T18" fmla="*/ 3 w 543"/>
                  <a:gd name="T19" fmla="*/ 2 h 942"/>
                  <a:gd name="T20" fmla="*/ 4 w 543"/>
                  <a:gd name="T21" fmla="*/ 2 h 942"/>
                  <a:gd name="T22" fmla="*/ 4 w 543"/>
                  <a:gd name="T23" fmla="*/ 1 h 942"/>
                  <a:gd name="T24" fmla="*/ 4 w 543"/>
                  <a:gd name="T25" fmla="*/ 0 h 942"/>
                  <a:gd name="T26" fmla="*/ 4 w 543"/>
                  <a:gd name="T27" fmla="*/ 0 h 942"/>
                  <a:gd name="T28" fmla="*/ 3 w 543"/>
                  <a:gd name="T29" fmla="*/ 1 h 942"/>
                  <a:gd name="T30" fmla="*/ 3 w 543"/>
                  <a:gd name="T31" fmla="*/ 1 h 942"/>
                  <a:gd name="T32" fmla="*/ 2 w 543"/>
                  <a:gd name="T33" fmla="*/ 2 h 942"/>
                  <a:gd name="T34" fmla="*/ 2 w 543"/>
                  <a:gd name="T35" fmla="*/ 2 h 942"/>
                  <a:gd name="T36" fmla="*/ 2 w 543"/>
                  <a:gd name="T37" fmla="*/ 3 h 942"/>
                  <a:gd name="T38" fmla="*/ 1 w 543"/>
                  <a:gd name="T39" fmla="*/ 4 h 942"/>
                  <a:gd name="T40" fmla="*/ 1 w 543"/>
                  <a:gd name="T41" fmla="*/ 4 h 942"/>
                  <a:gd name="T42" fmla="*/ 1 w 543"/>
                  <a:gd name="T43" fmla="*/ 5 h 942"/>
                  <a:gd name="T44" fmla="*/ 0 w 543"/>
                  <a:gd name="T45" fmla="*/ 5 h 942"/>
                  <a:gd name="T46" fmla="*/ 0 w 543"/>
                  <a:gd name="T47" fmla="*/ 6 h 942"/>
                  <a:gd name="T48" fmla="*/ 0 w 543"/>
                  <a:gd name="T49" fmla="*/ 7 h 942"/>
                  <a:gd name="T50" fmla="*/ 0 w 543"/>
                  <a:gd name="T51" fmla="*/ 8 h 942"/>
                  <a:gd name="T52" fmla="*/ 1 w 543"/>
                  <a:gd name="T53" fmla="*/ 7 h 9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3"/>
                  <a:gd name="T82" fmla="*/ 0 h 942"/>
                  <a:gd name="T83" fmla="*/ 543 w 543"/>
                  <a:gd name="T84" fmla="*/ 942 h 9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3" h="942">
                    <a:moveTo>
                      <a:pt x="132" y="867"/>
                    </a:moveTo>
                    <a:lnTo>
                      <a:pt x="147" y="789"/>
                    </a:lnTo>
                    <a:lnTo>
                      <a:pt x="168" y="714"/>
                    </a:lnTo>
                    <a:lnTo>
                      <a:pt x="193" y="641"/>
                    </a:lnTo>
                    <a:lnTo>
                      <a:pt x="223" y="570"/>
                    </a:lnTo>
                    <a:lnTo>
                      <a:pt x="256" y="501"/>
                    </a:lnTo>
                    <a:lnTo>
                      <a:pt x="295" y="435"/>
                    </a:lnTo>
                    <a:lnTo>
                      <a:pt x="337" y="373"/>
                    </a:lnTo>
                    <a:lnTo>
                      <a:pt x="383" y="312"/>
                    </a:lnTo>
                    <a:lnTo>
                      <a:pt x="433" y="255"/>
                    </a:lnTo>
                    <a:lnTo>
                      <a:pt x="487" y="201"/>
                    </a:lnTo>
                    <a:lnTo>
                      <a:pt x="543" y="151"/>
                    </a:lnTo>
                    <a:lnTo>
                      <a:pt x="543" y="0"/>
                    </a:lnTo>
                    <a:lnTo>
                      <a:pt x="476" y="51"/>
                    </a:lnTo>
                    <a:lnTo>
                      <a:pt x="412" y="107"/>
                    </a:lnTo>
                    <a:lnTo>
                      <a:pt x="351" y="167"/>
                    </a:lnTo>
                    <a:lnTo>
                      <a:pt x="294" y="231"/>
                    </a:lnTo>
                    <a:lnTo>
                      <a:pt x="242" y="298"/>
                    </a:lnTo>
                    <a:lnTo>
                      <a:pt x="194" y="368"/>
                    </a:lnTo>
                    <a:lnTo>
                      <a:pt x="151" y="443"/>
                    </a:lnTo>
                    <a:lnTo>
                      <a:pt x="112" y="520"/>
                    </a:lnTo>
                    <a:lnTo>
                      <a:pt x="80" y="599"/>
                    </a:lnTo>
                    <a:lnTo>
                      <a:pt x="51" y="682"/>
                    </a:lnTo>
                    <a:lnTo>
                      <a:pt x="29" y="767"/>
                    </a:lnTo>
                    <a:lnTo>
                      <a:pt x="11" y="854"/>
                    </a:lnTo>
                    <a:lnTo>
                      <a:pt x="0" y="942"/>
                    </a:lnTo>
                    <a:lnTo>
                      <a:pt x="132" y="867"/>
                    </a:lnTo>
                    <a:close/>
                  </a:path>
                </a:pathLst>
              </a:custGeom>
              <a:solidFill>
                <a:srgbClr val="A3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7" name="Freeform 40"/>
              <p:cNvSpPr>
                <a:spLocks/>
              </p:cNvSpPr>
              <p:nvPr/>
            </p:nvSpPr>
            <p:spPr bwMode="auto">
              <a:xfrm>
                <a:off x="4717" y="3280"/>
                <a:ext cx="218" cy="39"/>
              </a:xfrm>
              <a:custGeom>
                <a:avLst/>
                <a:gdLst>
                  <a:gd name="T0" fmla="*/ 1 w 1089"/>
                  <a:gd name="T1" fmla="*/ 0 h 195"/>
                  <a:gd name="T2" fmla="*/ 2 w 1089"/>
                  <a:gd name="T3" fmla="*/ 0 h 195"/>
                  <a:gd name="T4" fmla="*/ 2 w 1089"/>
                  <a:gd name="T5" fmla="*/ 0 h 195"/>
                  <a:gd name="T6" fmla="*/ 3 w 1089"/>
                  <a:gd name="T7" fmla="*/ 1 h 195"/>
                  <a:gd name="T8" fmla="*/ 4 w 1089"/>
                  <a:gd name="T9" fmla="*/ 1 h 195"/>
                  <a:gd name="T10" fmla="*/ 4 w 1089"/>
                  <a:gd name="T11" fmla="*/ 1 h 195"/>
                  <a:gd name="T12" fmla="*/ 5 w 1089"/>
                  <a:gd name="T13" fmla="*/ 1 h 195"/>
                  <a:gd name="T14" fmla="*/ 6 w 1089"/>
                  <a:gd name="T15" fmla="*/ 0 h 195"/>
                  <a:gd name="T16" fmla="*/ 6 w 1089"/>
                  <a:gd name="T17" fmla="*/ 0 h 195"/>
                  <a:gd name="T18" fmla="*/ 7 w 1089"/>
                  <a:gd name="T19" fmla="*/ 0 h 195"/>
                  <a:gd name="T20" fmla="*/ 8 w 1089"/>
                  <a:gd name="T21" fmla="*/ 0 h 195"/>
                  <a:gd name="T22" fmla="*/ 9 w 1089"/>
                  <a:gd name="T23" fmla="*/ 1 h 195"/>
                  <a:gd name="T24" fmla="*/ 8 w 1089"/>
                  <a:gd name="T25" fmla="*/ 1 h 195"/>
                  <a:gd name="T26" fmla="*/ 7 w 1089"/>
                  <a:gd name="T27" fmla="*/ 1 h 195"/>
                  <a:gd name="T28" fmla="*/ 7 w 1089"/>
                  <a:gd name="T29" fmla="*/ 1 h 195"/>
                  <a:gd name="T30" fmla="*/ 6 w 1089"/>
                  <a:gd name="T31" fmla="*/ 1 h 195"/>
                  <a:gd name="T32" fmla="*/ 5 w 1089"/>
                  <a:gd name="T33" fmla="*/ 2 h 195"/>
                  <a:gd name="T34" fmla="*/ 5 w 1089"/>
                  <a:gd name="T35" fmla="*/ 2 h 195"/>
                  <a:gd name="T36" fmla="*/ 4 w 1089"/>
                  <a:gd name="T37" fmla="*/ 2 h 195"/>
                  <a:gd name="T38" fmla="*/ 3 w 1089"/>
                  <a:gd name="T39" fmla="*/ 2 h 195"/>
                  <a:gd name="T40" fmla="*/ 3 w 1089"/>
                  <a:gd name="T41" fmla="*/ 1 h 195"/>
                  <a:gd name="T42" fmla="*/ 2 w 1089"/>
                  <a:gd name="T43" fmla="*/ 1 h 195"/>
                  <a:gd name="T44" fmla="*/ 1 w 1089"/>
                  <a:gd name="T45" fmla="*/ 1 h 195"/>
                  <a:gd name="T46" fmla="*/ 1 w 1089"/>
                  <a:gd name="T47" fmla="*/ 1 h 195"/>
                  <a:gd name="T48" fmla="*/ 0 w 1089"/>
                  <a:gd name="T49" fmla="*/ 1 h 195"/>
                  <a:gd name="T50" fmla="*/ 1 w 1089"/>
                  <a:gd name="T51" fmla="*/ 0 h 1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9"/>
                  <a:gd name="T79" fmla="*/ 0 h 195"/>
                  <a:gd name="T80" fmla="*/ 1089 w 1089"/>
                  <a:gd name="T81" fmla="*/ 195 h 1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9" h="195">
                    <a:moveTo>
                      <a:pt x="132" y="0"/>
                    </a:moveTo>
                    <a:lnTo>
                      <a:pt x="214" y="27"/>
                    </a:lnTo>
                    <a:lnTo>
                      <a:pt x="297" y="49"/>
                    </a:lnTo>
                    <a:lnTo>
                      <a:pt x="381" y="63"/>
                    </a:lnTo>
                    <a:lnTo>
                      <a:pt x="465" y="72"/>
                    </a:lnTo>
                    <a:lnTo>
                      <a:pt x="549" y="74"/>
                    </a:lnTo>
                    <a:lnTo>
                      <a:pt x="632" y="71"/>
                    </a:lnTo>
                    <a:lnTo>
                      <a:pt x="716" y="62"/>
                    </a:lnTo>
                    <a:lnTo>
                      <a:pt x="798" y="47"/>
                    </a:lnTo>
                    <a:lnTo>
                      <a:pt x="879" y="26"/>
                    </a:lnTo>
                    <a:lnTo>
                      <a:pt x="958" y="0"/>
                    </a:lnTo>
                    <a:lnTo>
                      <a:pt x="1089" y="75"/>
                    </a:lnTo>
                    <a:lnTo>
                      <a:pt x="1010" y="109"/>
                    </a:lnTo>
                    <a:lnTo>
                      <a:pt x="930" y="137"/>
                    </a:lnTo>
                    <a:lnTo>
                      <a:pt x="848" y="159"/>
                    </a:lnTo>
                    <a:lnTo>
                      <a:pt x="764" y="177"/>
                    </a:lnTo>
                    <a:lnTo>
                      <a:pt x="680" y="188"/>
                    </a:lnTo>
                    <a:lnTo>
                      <a:pt x="595" y="194"/>
                    </a:lnTo>
                    <a:lnTo>
                      <a:pt x="509" y="195"/>
                    </a:lnTo>
                    <a:lnTo>
                      <a:pt x="423" y="190"/>
                    </a:lnTo>
                    <a:lnTo>
                      <a:pt x="337" y="179"/>
                    </a:lnTo>
                    <a:lnTo>
                      <a:pt x="251" y="162"/>
                    </a:lnTo>
                    <a:lnTo>
                      <a:pt x="167" y="139"/>
                    </a:lnTo>
                    <a:lnTo>
                      <a:pt x="83" y="110"/>
                    </a:lnTo>
                    <a:lnTo>
                      <a:pt x="0" y="7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1A3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  <p:sp>
            <p:nvSpPr>
              <p:cNvPr id="2158" name="Freeform 41"/>
              <p:cNvSpPr>
                <a:spLocks/>
              </p:cNvSpPr>
              <p:nvPr/>
            </p:nvSpPr>
            <p:spPr bwMode="auto">
              <a:xfrm>
                <a:off x="4826" y="3106"/>
                <a:ext cx="109" cy="189"/>
              </a:xfrm>
              <a:custGeom>
                <a:avLst/>
                <a:gdLst>
                  <a:gd name="T0" fmla="*/ 3 w 546"/>
                  <a:gd name="T1" fmla="*/ 7 h 942"/>
                  <a:gd name="T2" fmla="*/ 3 w 546"/>
                  <a:gd name="T3" fmla="*/ 6 h 942"/>
                  <a:gd name="T4" fmla="*/ 3 w 546"/>
                  <a:gd name="T5" fmla="*/ 6 h 942"/>
                  <a:gd name="T6" fmla="*/ 3 w 546"/>
                  <a:gd name="T7" fmla="*/ 5 h 942"/>
                  <a:gd name="T8" fmla="*/ 3 w 546"/>
                  <a:gd name="T9" fmla="*/ 5 h 942"/>
                  <a:gd name="T10" fmla="*/ 2 w 546"/>
                  <a:gd name="T11" fmla="*/ 4 h 942"/>
                  <a:gd name="T12" fmla="*/ 2 w 546"/>
                  <a:gd name="T13" fmla="*/ 3 h 942"/>
                  <a:gd name="T14" fmla="*/ 2 w 546"/>
                  <a:gd name="T15" fmla="*/ 3 h 942"/>
                  <a:gd name="T16" fmla="*/ 1 w 546"/>
                  <a:gd name="T17" fmla="*/ 3 h 942"/>
                  <a:gd name="T18" fmla="*/ 1 w 546"/>
                  <a:gd name="T19" fmla="*/ 2 h 942"/>
                  <a:gd name="T20" fmla="*/ 0 w 546"/>
                  <a:gd name="T21" fmla="*/ 2 h 942"/>
                  <a:gd name="T22" fmla="*/ 0 w 546"/>
                  <a:gd name="T23" fmla="*/ 1 h 942"/>
                  <a:gd name="T24" fmla="*/ 0 w 546"/>
                  <a:gd name="T25" fmla="*/ 0 h 942"/>
                  <a:gd name="T26" fmla="*/ 1 w 546"/>
                  <a:gd name="T27" fmla="*/ 0 h 942"/>
                  <a:gd name="T28" fmla="*/ 1 w 546"/>
                  <a:gd name="T29" fmla="*/ 1 h 942"/>
                  <a:gd name="T30" fmla="*/ 2 w 546"/>
                  <a:gd name="T31" fmla="*/ 1 h 942"/>
                  <a:gd name="T32" fmla="*/ 2 w 546"/>
                  <a:gd name="T33" fmla="*/ 2 h 942"/>
                  <a:gd name="T34" fmla="*/ 2 w 546"/>
                  <a:gd name="T35" fmla="*/ 2 h 942"/>
                  <a:gd name="T36" fmla="*/ 3 w 546"/>
                  <a:gd name="T37" fmla="*/ 3 h 942"/>
                  <a:gd name="T38" fmla="*/ 3 w 546"/>
                  <a:gd name="T39" fmla="*/ 4 h 942"/>
                  <a:gd name="T40" fmla="*/ 3 w 546"/>
                  <a:gd name="T41" fmla="*/ 4 h 942"/>
                  <a:gd name="T42" fmla="*/ 4 w 546"/>
                  <a:gd name="T43" fmla="*/ 5 h 942"/>
                  <a:gd name="T44" fmla="*/ 4 w 546"/>
                  <a:gd name="T45" fmla="*/ 5 h 942"/>
                  <a:gd name="T46" fmla="*/ 4 w 546"/>
                  <a:gd name="T47" fmla="*/ 6 h 942"/>
                  <a:gd name="T48" fmla="*/ 4 w 546"/>
                  <a:gd name="T49" fmla="*/ 7 h 942"/>
                  <a:gd name="T50" fmla="*/ 4 w 546"/>
                  <a:gd name="T51" fmla="*/ 8 h 942"/>
                  <a:gd name="T52" fmla="*/ 3 w 546"/>
                  <a:gd name="T53" fmla="*/ 7 h 9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6"/>
                  <a:gd name="T82" fmla="*/ 0 h 942"/>
                  <a:gd name="T83" fmla="*/ 546 w 546"/>
                  <a:gd name="T84" fmla="*/ 942 h 9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6" h="942">
                    <a:moveTo>
                      <a:pt x="414" y="867"/>
                    </a:moveTo>
                    <a:lnTo>
                      <a:pt x="399" y="789"/>
                    </a:lnTo>
                    <a:lnTo>
                      <a:pt x="378" y="714"/>
                    </a:lnTo>
                    <a:lnTo>
                      <a:pt x="353" y="641"/>
                    </a:lnTo>
                    <a:lnTo>
                      <a:pt x="323" y="570"/>
                    </a:lnTo>
                    <a:lnTo>
                      <a:pt x="290" y="501"/>
                    </a:lnTo>
                    <a:lnTo>
                      <a:pt x="251" y="435"/>
                    </a:lnTo>
                    <a:lnTo>
                      <a:pt x="208" y="373"/>
                    </a:lnTo>
                    <a:lnTo>
                      <a:pt x="162" y="312"/>
                    </a:lnTo>
                    <a:lnTo>
                      <a:pt x="112" y="255"/>
                    </a:lnTo>
                    <a:lnTo>
                      <a:pt x="58" y="20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70" y="51"/>
                    </a:lnTo>
                    <a:lnTo>
                      <a:pt x="134" y="107"/>
                    </a:lnTo>
                    <a:lnTo>
                      <a:pt x="195" y="167"/>
                    </a:lnTo>
                    <a:lnTo>
                      <a:pt x="251" y="231"/>
                    </a:lnTo>
                    <a:lnTo>
                      <a:pt x="304" y="298"/>
                    </a:lnTo>
                    <a:lnTo>
                      <a:pt x="352" y="368"/>
                    </a:lnTo>
                    <a:lnTo>
                      <a:pt x="395" y="443"/>
                    </a:lnTo>
                    <a:lnTo>
                      <a:pt x="434" y="520"/>
                    </a:lnTo>
                    <a:lnTo>
                      <a:pt x="466" y="599"/>
                    </a:lnTo>
                    <a:lnTo>
                      <a:pt x="495" y="682"/>
                    </a:lnTo>
                    <a:lnTo>
                      <a:pt x="517" y="767"/>
                    </a:lnTo>
                    <a:lnTo>
                      <a:pt x="535" y="854"/>
                    </a:lnTo>
                    <a:lnTo>
                      <a:pt x="546" y="942"/>
                    </a:lnTo>
                    <a:lnTo>
                      <a:pt x="414" y="867"/>
                    </a:lnTo>
                    <a:close/>
                  </a:path>
                </a:pathLst>
              </a:custGeom>
              <a:solidFill>
                <a:srgbClr val="5F7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27"/>
              </a:p>
            </p:txBody>
          </p:sp>
        </p:grpSp>
      </p:grpSp>
      <p:pic>
        <p:nvPicPr>
          <p:cNvPr id="67" name="Picture 10" descr="LsRxlogo288blue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4BB1"/>
              </a:clrFrom>
              <a:clrTo>
                <a:srgbClr val="004BB1">
                  <a:alpha val="0"/>
                </a:srgbClr>
              </a:clrTo>
            </a:clrChange>
          </a:blip>
          <a:srcRect b="7872"/>
          <a:stretch>
            <a:fillRect/>
          </a:stretch>
        </p:blipFill>
        <p:spPr bwMode="auto">
          <a:xfrm>
            <a:off x="10719955" y="103910"/>
            <a:ext cx="675409" cy="40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3" name="TextBox 67"/>
          <p:cNvSpPr txBox="1">
            <a:spLocks noChangeArrowheads="1"/>
          </p:cNvSpPr>
          <p:nvPr/>
        </p:nvSpPr>
        <p:spPr bwMode="auto">
          <a:xfrm>
            <a:off x="8799108" y="199736"/>
            <a:ext cx="2545773" cy="5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55" dirty="0">
                <a:latin typeface="Calibri" pitchFamily="34" charset="0"/>
              </a:rPr>
              <a:t>A3 Owner :  Katharine Giancola MSN RN IBCLC C-EFM</a:t>
            </a:r>
            <a:r>
              <a:rPr lang="en-US" sz="955">
                <a:latin typeface="Calibri" pitchFamily="34" charset="0"/>
              </a:rPr>
              <a:t>, Susan </a:t>
            </a:r>
            <a:r>
              <a:rPr lang="en-US" sz="955" dirty="0">
                <a:latin typeface="Calibri" pitchFamily="34" charset="0"/>
              </a:rPr>
              <a:t>Aronson BSN RN-C C-EFM</a:t>
            </a:r>
          </a:p>
          <a:p>
            <a:pPr eaLnBrk="1" hangingPunct="1"/>
            <a:r>
              <a:rPr lang="en-US" sz="955" dirty="0">
                <a:latin typeface="Calibri" pitchFamily="34" charset="0"/>
              </a:rPr>
              <a:t>Revision Date:  7/28/2021</a:t>
            </a:r>
            <a:endParaRPr lang="en-US" sz="682" dirty="0">
              <a:latin typeface="Calibri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1671" y="5011615"/>
            <a:ext cx="5147830" cy="1698564"/>
            <a:chOff x="9296400" y="5029200"/>
            <a:chExt cx="7467600" cy="3138264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9296400" y="5029200"/>
              <a:ext cx="7467600" cy="3138264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lIns="62339" tIns="31169" rIns="62339" bIns="31169" numCol="2">
              <a:noAutofit/>
            </a:bodyPr>
            <a:lstStyle/>
            <a:p>
              <a:pPr marL="1154860" lvl="2" indent="-158009" defTabSz="997401">
                <a:defRPr/>
              </a:pPr>
              <a:endParaRPr lang="en-US" sz="955" b="1" u="sng" dirty="0"/>
            </a:p>
            <a:p>
              <a:pPr marL="1230641" lvl="2" indent="-233789" defTabSz="997401">
                <a:buFont typeface="+mj-lt"/>
                <a:buAutoNum type="arabicPeriod"/>
                <a:defRPr/>
              </a:pPr>
              <a:endParaRPr lang="en-US" sz="136" dirty="0"/>
            </a:p>
            <a:p>
              <a:pPr lvl="8" defTabSz="997401">
                <a:defRPr/>
              </a:pPr>
              <a:endParaRPr lang="en-US" sz="955" b="1" i="1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296400" y="5029200"/>
              <a:ext cx="7467600" cy="228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339" tIns="31169" rIns="62339" bIns="31169" anchor="ctr"/>
            <a:lstStyle/>
            <a:p>
              <a:pPr indent="161255" defTabSz="997401">
                <a:defRPr/>
              </a:pPr>
              <a:r>
                <a:rPr lang="en-US" sz="1091" b="1" dirty="0">
                  <a:solidFill>
                    <a:schemeClr val="tx1"/>
                  </a:solidFill>
                </a:rPr>
                <a:t>Control:  “Structure and Process Controls to Sustain Improvements”</a:t>
              </a:r>
            </a:p>
          </p:txBody>
        </p:sp>
      </p:grpSp>
      <p:pic>
        <p:nvPicPr>
          <p:cNvPr id="1028" name="Picture 4" descr="n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77" y="1359929"/>
            <a:ext cx="450271" cy="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18" y="1068249"/>
            <a:ext cx="2753591" cy="171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381" y="3187074"/>
            <a:ext cx="2565256" cy="174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868" y="5173140"/>
            <a:ext cx="2647240" cy="1519173"/>
          </a:xfrm>
          <a:prstGeom prst="rect">
            <a:avLst/>
          </a:prstGeom>
        </p:spPr>
      </p:pic>
      <p:graphicFrame>
        <p:nvGraphicFramePr>
          <p:cNvPr id="71" name="Chart 70"/>
          <p:cNvGraphicFramePr/>
          <p:nvPr>
            <p:extLst>
              <p:ext uri="{D42A27DB-BD31-4B8C-83A1-F6EECF244321}">
                <p14:modId xmlns:p14="http://schemas.microsoft.com/office/powerpoint/2010/main" val="704952664"/>
              </p:ext>
            </p:extLst>
          </p:nvPr>
        </p:nvGraphicFramePr>
        <p:xfrm>
          <a:off x="1011702" y="3947507"/>
          <a:ext cx="4966646" cy="278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Rectangle 72"/>
          <p:cNvSpPr/>
          <p:nvPr/>
        </p:nvSpPr>
        <p:spPr>
          <a:xfrm>
            <a:off x="6087077" y="3153720"/>
            <a:ext cx="2406650" cy="165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490" marR="0" indent="-237490">
              <a:spcBef>
                <a:spcPts val="0"/>
              </a:spcBef>
              <a:spcAft>
                <a:spcPts val="0"/>
              </a:spcAft>
            </a:pPr>
            <a:r>
              <a:rPr lang="en-US" sz="95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in Progress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audits conducted monthly by CUSP team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Individualized feedback for charting deficits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Recognition follow-up for “perfect” charts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Newborn Nursery workgroup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 integrated policies for Glucose, newborn care, and thermoregulation of the late preterm </a:t>
            </a:r>
            <a:r>
              <a:rPr lang="en-US" sz="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provide staff education </a:t>
            </a:r>
            <a:r>
              <a:rPr lang="en-US" sz="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target date for NBN implementation </a:t>
            </a:r>
            <a:r>
              <a:rPr lang="en-US" sz="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9179718" y="5290112"/>
            <a:ext cx="1877941" cy="12378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Recruit additional CUSP team members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Collaborate with Education and Lactation teams for staff education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Audit charts for non-NICU late preterm infants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7F3AA-2644-41FA-8B86-CCBC242E1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4931" y="1074784"/>
            <a:ext cx="1520525" cy="555942"/>
          </a:xfrm>
          <a:prstGeom prst="rect">
            <a:avLst/>
          </a:prstGeom>
        </p:spPr>
      </p:pic>
      <p:pic>
        <p:nvPicPr>
          <p:cNvPr id="10" name="Picture 9" descr="File:Emoji u1f4f7.svg - Wiktionar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121" y="983647"/>
            <a:ext cx="193271" cy="229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3328B-2A19-4BF7-AAE7-0F7E0A257A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2756" y="1651431"/>
            <a:ext cx="1572700" cy="519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5DFF6-B193-4FB7-AD96-23CA40D3C7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6255" y="2161100"/>
            <a:ext cx="1572700" cy="547575"/>
          </a:xfrm>
          <a:prstGeom prst="rect">
            <a:avLst/>
          </a:prstGeom>
        </p:spPr>
      </p:pic>
      <p:pic>
        <p:nvPicPr>
          <p:cNvPr id="69" name="Picture 68" descr="File:Emoji u1f4f7.svg - Wiktionary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983" y="1591587"/>
            <a:ext cx="199334" cy="231024"/>
          </a:xfrm>
          <a:prstGeom prst="rect">
            <a:avLst/>
          </a:prstGeom>
        </p:spPr>
      </p:pic>
      <p:pic>
        <p:nvPicPr>
          <p:cNvPr id="70" name="Picture 69" descr="File:Emoji u1f4f7.svg - Wiktionary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983" y="2092758"/>
            <a:ext cx="199334" cy="2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353</Words>
  <Application>Microsoft Office PowerPoint</Application>
  <PresentationFormat>Widescreen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Giancola</dc:creator>
  <cp:lastModifiedBy>Monica Stone</cp:lastModifiedBy>
  <cp:revision>29</cp:revision>
  <cp:lastPrinted>2021-07-28T17:36:05Z</cp:lastPrinted>
  <dcterms:created xsi:type="dcterms:W3CDTF">2020-06-09T12:14:21Z</dcterms:created>
  <dcterms:modified xsi:type="dcterms:W3CDTF">2022-04-21T17:49:46Z</dcterms:modified>
</cp:coreProperties>
</file>