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eps" ContentType="image/png"/>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handoutMasterIdLst>
    <p:handoutMasterId r:id="rId41"/>
  </p:handoutMasterIdLst>
  <p:sldIdLst>
    <p:sldId id="256" r:id="rId2"/>
    <p:sldId id="358" r:id="rId3"/>
    <p:sldId id="393" r:id="rId4"/>
    <p:sldId id="406" r:id="rId5"/>
    <p:sldId id="405" r:id="rId6"/>
    <p:sldId id="403" r:id="rId7"/>
    <p:sldId id="388" r:id="rId8"/>
    <p:sldId id="355" r:id="rId9"/>
    <p:sldId id="404" r:id="rId10"/>
    <p:sldId id="397" r:id="rId11"/>
    <p:sldId id="419" r:id="rId12"/>
    <p:sldId id="411" r:id="rId13"/>
    <p:sldId id="416" r:id="rId14"/>
    <p:sldId id="394" r:id="rId15"/>
    <p:sldId id="409" r:id="rId16"/>
    <p:sldId id="408" r:id="rId17"/>
    <p:sldId id="412" r:id="rId18"/>
    <p:sldId id="422" r:id="rId19"/>
    <p:sldId id="413" r:id="rId20"/>
    <p:sldId id="423" r:id="rId21"/>
    <p:sldId id="414" r:id="rId22"/>
    <p:sldId id="427" r:id="rId23"/>
    <p:sldId id="424" r:id="rId24"/>
    <p:sldId id="420" r:id="rId25"/>
    <p:sldId id="387" r:id="rId26"/>
    <p:sldId id="421" r:id="rId27"/>
    <p:sldId id="390" r:id="rId28"/>
    <p:sldId id="367" r:id="rId29"/>
    <p:sldId id="395" r:id="rId30"/>
    <p:sldId id="396" r:id="rId31"/>
    <p:sldId id="389" r:id="rId32"/>
    <p:sldId id="429" r:id="rId33"/>
    <p:sldId id="398" r:id="rId34"/>
    <p:sldId id="399" r:id="rId35"/>
    <p:sldId id="401" r:id="rId36"/>
    <p:sldId id="392" r:id="rId37"/>
    <p:sldId id="351" r:id="rId38"/>
    <p:sldId id="400" r:id="rId39"/>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760000"/>
    <a:srgbClr val="0066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15" autoAdjust="0"/>
    <p:restoredTop sz="86457" autoAdjust="0"/>
  </p:normalViewPr>
  <p:slideViewPr>
    <p:cSldViewPr snapToGrid="0">
      <p:cViewPr varScale="1">
        <p:scale>
          <a:sx n="100" d="100"/>
          <a:sy n="100" d="100"/>
        </p:scale>
        <p:origin x="1536" y="96"/>
      </p:cViewPr>
      <p:guideLst>
        <p:guide orient="horz" pos="2160"/>
        <p:guide pos="2880"/>
      </p:guideLst>
    </p:cSldViewPr>
  </p:slideViewPr>
  <p:outlineViewPr>
    <p:cViewPr>
      <p:scale>
        <a:sx n="33" d="100"/>
        <a:sy n="33" d="100"/>
      </p:scale>
      <p:origin x="0" y="5131"/>
    </p:cViewPr>
  </p:outlineViewPr>
  <p:notesTextViewPr>
    <p:cViewPr>
      <p:scale>
        <a:sx n="1" d="1"/>
        <a:sy n="1" d="1"/>
      </p:scale>
      <p:origin x="0" y="0"/>
    </p:cViewPr>
  </p:notesTextViewPr>
  <p:sorterViewPr>
    <p:cViewPr>
      <p:scale>
        <a:sx n="160" d="100"/>
        <a:sy n="160" d="100"/>
      </p:scale>
      <p:origin x="0" y="-4092"/>
    </p:cViewPr>
  </p:sorterViewPr>
  <p:notesViewPr>
    <p:cSldViewPr snapToGrid="0">
      <p:cViewPr>
        <p:scale>
          <a:sx n="110" d="100"/>
          <a:sy n="110" d="100"/>
        </p:scale>
        <p:origin x="-2126" y="86"/>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30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95361" y="0"/>
            <a:ext cx="3056308" cy="465138"/>
          </a:xfrm>
          <a:prstGeom prst="rect">
            <a:avLst/>
          </a:prstGeom>
        </p:spPr>
        <p:txBody>
          <a:bodyPr vert="horz" lIns="91440" tIns="45720" rIns="91440" bIns="45720" rtlCol="0"/>
          <a:lstStyle>
            <a:lvl1pPr algn="r">
              <a:defRPr sz="1200"/>
            </a:lvl1pPr>
          </a:lstStyle>
          <a:p>
            <a:fld id="{3AAFDC04-C5A0-4355-B33C-AD0EE5A20896}" type="datetimeFigureOut">
              <a:rPr lang="en-US" smtClean="0"/>
              <a:t>5/6/2019</a:t>
            </a:fld>
            <a:endParaRPr lang="en-US" dirty="0"/>
          </a:p>
        </p:txBody>
      </p:sp>
      <p:sp>
        <p:nvSpPr>
          <p:cNvPr id="4" name="Footer Placeholder 3"/>
          <p:cNvSpPr>
            <a:spLocks noGrp="1"/>
          </p:cNvSpPr>
          <p:nvPr>
            <p:ph type="ftr" sz="quarter" idx="2"/>
          </p:nvPr>
        </p:nvSpPr>
        <p:spPr>
          <a:xfrm>
            <a:off x="0" y="8842375"/>
            <a:ext cx="3056308"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95361" y="8842375"/>
            <a:ext cx="3056308" cy="465138"/>
          </a:xfrm>
          <a:prstGeom prst="rect">
            <a:avLst/>
          </a:prstGeom>
        </p:spPr>
        <p:txBody>
          <a:bodyPr vert="horz" lIns="91440" tIns="45720" rIns="91440" bIns="45720" rtlCol="0" anchor="b"/>
          <a:lstStyle>
            <a:lvl1pPr algn="r">
              <a:defRPr sz="1200"/>
            </a:lvl1pPr>
          </a:lstStyle>
          <a:p>
            <a:fld id="{8F1F7BDB-A079-4F77-9110-2B5E5803656C}" type="slidenum">
              <a:rPr lang="en-US" smtClean="0"/>
              <a:t>‹#›</a:t>
            </a:fld>
            <a:endParaRPr lang="en-US" dirty="0"/>
          </a:p>
        </p:txBody>
      </p:sp>
    </p:spTree>
    <p:extLst>
      <p:ext uri="{BB962C8B-B14F-4D97-AF65-F5344CB8AC3E}">
        <p14:creationId xmlns:p14="http://schemas.microsoft.com/office/powerpoint/2010/main" val="1983807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56414"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95218" y="1"/>
            <a:ext cx="3056414" cy="465455"/>
          </a:xfrm>
          <a:prstGeom prst="rect">
            <a:avLst/>
          </a:prstGeom>
        </p:spPr>
        <p:txBody>
          <a:bodyPr vert="horz" lIns="93324" tIns="46662" rIns="93324" bIns="46662" rtlCol="0"/>
          <a:lstStyle>
            <a:lvl1pPr algn="r">
              <a:defRPr sz="1200"/>
            </a:lvl1pPr>
          </a:lstStyle>
          <a:p>
            <a:fld id="{8575F697-32F1-430A-8F2D-96CF436E0A3B}" type="datetimeFigureOut">
              <a:rPr lang="en-US" smtClean="0"/>
              <a:t>5/6/2019</a:t>
            </a:fld>
            <a:endParaRPr lang="en-US" dirty="0"/>
          </a:p>
        </p:txBody>
      </p:sp>
      <p:sp>
        <p:nvSpPr>
          <p:cNvPr id="4" name="Slide Image Placeholder 3"/>
          <p:cNvSpPr>
            <a:spLocks noGrp="1" noRot="1" noChangeAspect="1"/>
          </p:cNvSpPr>
          <p:nvPr>
            <p:ph type="sldImg" idx="2"/>
          </p:nvPr>
        </p:nvSpPr>
        <p:spPr>
          <a:xfrm>
            <a:off x="1198563" y="698500"/>
            <a:ext cx="4656137"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5327" y="4421824"/>
            <a:ext cx="564261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56414"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8" y="8842030"/>
            <a:ext cx="3056414" cy="465455"/>
          </a:xfrm>
          <a:prstGeom prst="rect">
            <a:avLst/>
          </a:prstGeom>
        </p:spPr>
        <p:txBody>
          <a:bodyPr vert="horz" lIns="93324" tIns="46662" rIns="93324" bIns="46662" rtlCol="0" anchor="b"/>
          <a:lstStyle>
            <a:lvl1pPr algn="r">
              <a:defRPr sz="1200"/>
            </a:lvl1pPr>
          </a:lstStyle>
          <a:p>
            <a:fld id="{6CE96C81-216C-4E74-ADD8-8F066B19DBBC}" type="slidenum">
              <a:rPr lang="en-US" smtClean="0"/>
              <a:t>‹#›</a:t>
            </a:fld>
            <a:endParaRPr lang="en-US" dirty="0"/>
          </a:p>
        </p:txBody>
      </p:sp>
    </p:spTree>
    <p:extLst>
      <p:ext uri="{BB962C8B-B14F-4D97-AF65-F5344CB8AC3E}">
        <p14:creationId xmlns:p14="http://schemas.microsoft.com/office/powerpoint/2010/main" val="2834088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96C81-216C-4E74-ADD8-8F066B19DBBC}" type="slidenum">
              <a:rPr lang="en-US" smtClean="0"/>
              <a:t>1</a:t>
            </a:fld>
            <a:endParaRPr lang="en-US" dirty="0"/>
          </a:p>
        </p:txBody>
      </p:sp>
    </p:spTree>
    <p:extLst>
      <p:ext uri="{BB962C8B-B14F-4D97-AF65-F5344CB8AC3E}">
        <p14:creationId xmlns:p14="http://schemas.microsoft.com/office/powerpoint/2010/main" val="2852057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Exempt doesn’t mean exempt from IRB review.  Exempt research is HSR and The </a:t>
            </a:r>
            <a:r>
              <a:rPr lang="en-US" dirty="0"/>
              <a:t>JHU IRBs will still require exempt research be conducted in accordance with the principles of the Belmont Report and/or other applicable ethical standards.</a:t>
            </a:r>
          </a:p>
          <a:p>
            <a:endParaRPr lang="en-US" dirty="0"/>
          </a:p>
        </p:txBody>
      </p:sp>
      <p:sp>
        <p:nvSpPr>
          <p:cNvPr id="4" name="Slide Number Placeholder 3"/>
          <p:cNvSpPr>
            <a:spLocks noGrp="1"/>
          </p:cNvSpPr>
          <p:nvPr>
            <p:ph type="sldNum" sz="quarter" idx="10"/>
          </p:nvPr>
        </p:nvSpPr>
        <p:spPr/>
        <p:txBody>
          <a:bodyPr/>
          <a:lstStyle/>
          <a:p>
            <a:fld id="{6CE96C81-216C-4E74-ADD8-8F066B19DBBC}" type="slidenum">
              <a:rPr lang="en-US" smtClean="0"/>
              <a:t>14</a:t>
            </a:fld>
            <a:endParaRPr lang="en-US" dirty="0"/>
          </a:p>
        </p:txBody>
      </p:sp>
    </p:spTree>
    <p:extLst>
      <p:ext uri="{BB962C8B-B14F-4D97-AF65-F5344CB8AC3E}">
        <p14:creationId xmlns:p14="http://schemas.microsoft.com/office/powerpoint/2010/main" val="1975028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96C81-216C-4E74-ADD8-8F066B19DBBC}" type="slidenum">
              <a:rPr lang="en-US" smtClean="0"/>
              <a:t>15</a:t>
            </a:fld>
            <a:endParaRPr lang="en-US" dirty="0"/>
          </a:p>
        </p:txBody>
      </p:sp>
    </p:spTree>
    <p:extLst>
      <p:ext uri="{BB962C8B-B14F-4D97-AF65-F5344CB8AC3E}">
        <p14:creationId xmlns:p14="http://schemas.microsoft.com/office/powerpoint/2010/main" val="2561497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Exempt 2: </a:t>
            </a:r>
            <a:r>
              <a:rPr lang="en-US" b="1" dirty="0"/>
              <a:t>unless</a:t>
            </a:r>
            <a:r>
              <a:rPr lang="en-US" dirty="0"/>
              <a:t>  "(i) information  is recorded in such a manner that human subjects can be identified, directly or through identifiers linked to subjects; </a:t>
            </a:r>
            <a:r>
              <a:rPr lang="en-US" b="1" u="sng" dirty="0"/>
              <a:t>and</a:t>
            </a:r>
            <a:r>
              <a:rPr lang="en-US" dirty="0"/>
              <a:t> (ii) any disclosure of the human subjects' responses outside the research could reasonably place the subjects at the risk of criminal or civil liability or be damaging to the subjects' financial standing, employability or reputation."</a:t>
            </a:r>
          </a:p>
        </p:txBody>
      </p:sp>
      <p:sp>
        <p:nvSpPr>
          <p:cNvPr id="4" name="Slide Number Placeholder 3"/>
          <p:cNvSpPr>
            <a:spLocks noGrp="1"/>
          </p:cNvSpPr>
          <p:nvPr>
            <p:ph type="sldNum" sz="quarter" idx="10"/>
          </p:nvPr>
        </p:nvSpPr>
        <p:spPr/>
        <p:txBody>
          <a:bodyPr/>
          <a:lstStyle/>
          <a:p>
            <a:fld id="{6CE96C81-216C-4E74-ADD8-8F066B19DBBC}" type="slidenum">
              <a:rPr lang="en-US" smtClean="0"/>
              <a:t>16</a:t>
            </a:fld>
            <a:endParaRPr lang="en-US" dirty="0"/>
          </a:p>
        </p:txBody>
      </p:sp>
    </p:spTree>
    <p:extLst>
      <p:ext uri="{BB962C8B-B14F-4D97-AF65-F5344CB8AC3E}">
        <p14:creationId xmlns:p14="http://schemas.microsoft.com/office/powerpoint/2010/main" val="4101463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Adult participants are given educational materials (e.g. smoking cessation )with the intent of changing their behavior and then they report sensitive health history via an anonymous survey.   </a:t>
            </a:r>
          </a:p>
          <a:p>
            <a:endParaRPr lang="en-US" dirty="0"/>
          </a:p>
          <a:p>
            <a:r>
              <a:rPr lang="en-US" dirty="0" smtClean="0"/>
              <a:t>Adult participants play a virtual reality (VR) or videogame with the intent of changing behavior (reducing anxiety or de-conditioning  fears).</a:t>
            </a:r>
          </a:p>
          <a:p>
            <a:endParaRPr lang="en-US" dirty="0"/>
          </a:p>
          <a:p>
            <a:r>
              <a:rPr lang="en-US" dirty="0" smtClean="0"/>
              <a:t>In all cases, the investigator describes the study procedures and intervention, and participants prospectively agree to participate.</a:t>
            </a:r>
            <a:endParaRPr lang="en-US" dirty="0"/>
          </a:p>
        </p:txBody>
      </p:sp>
      <p:sp>
        <p:nvSpPr>
          <p:cNvPr id="4" name="Slide Number Placeholder 3"/>
          <p:cNvSpPr>
            <a:spLocks noGrp="1"/>
          </p:cNvSpPr>
          <p:nvPr>
            <p:ph type="sldNum" sz="quarter" idx="10"/>
          </p:nvPr>
        </p:nvSpPr>
        <p:spPr/>
        <p:txBody>
          <a:bodyPr/>
          <a:lstStyle/>
          <a:p>
            <a:fld id="{6CE96C81-216C-4E74-ADD8-8F066B19DBBC}" type="slidenum">
              <a:rPr lang="en-US" smtClean="0"/>
              <a:t>17</a:t>
            </a:fld>
            <a:endParaRPr lang="en-US" dirty="0"/>
          </a:p>
        </p:txBody>
      </p:sp>
    </p:spTree>
    <p:extLst>
      <p:ext uri="{BB962C8B-B14F-4D97-AF65-F5344CB8AC3E}">
        <p14:creationId xmlns:p14="http://schemas.microsoft.com/office/powerpoint/2010/main" val="2818903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Adult participants are given educational materials (e.g. smoking cessation )with the intent of changing their behavior and then they report sensitive health history via an anonymous survey.   </a:t>
            </a:r>
          </a:p>
          <a:p>
            <a:endParaRPr lang="en-US" dirty="0"/>
          </a:p>
          <a:p>
            <a:r>
              <a:rPr lang="en-US" dirty="0"/>
              <a:t>Adult participants play a virtual reality (VR) or videogame with the intent of changing behavior (reducing anxiety or de-conditioning  fears).</a:t>
            </a:r>
          </a:p>
          <a:p>
            <a:endParaRPr lang="en-US" dirty="0"/>
          </a:p>
          <a:p>
            <a:r>
              <a:rPr lang="en-US" dirty="0"/>
              <a:t>In all cases, the investigator describes the study procedures and intervention, and participants prospectively agree to participate.</a:t>
            </a:r>
          </a:p>
          <a:p>
            <a:endParaRPr lang="en-US" dirty="0"/>
          </a:p>
        </p:txBody>
      </p:sp>
      <p:sp>
        <p:nvSpPr>
          <p:cNvPr id="4" name="Slide Number Placeholder 3"/>
          <p:cNvSpPr>
            <a:spLocks noGrp="1"/>
          </p:cNvSpPr>
          <p:nvPr>
            <p:ph type="sldNum" sz="quarter" idx="10"/>
          </p:nvPr>
        </p:nvSpPr>
        <p:spPr/>
        <p:txBody>
          <a:bodyPr/>
          <a:lstStyle/>
          <a:p>
            <a:fld id="{6CE96C81-216C-4E74-ADD8-8F066B19DBBC}" type="slidenum">
              <a:rPr lang="en-US" smtClean="0"/>
              <a:t>18</a:t>
            </a:fld>
            <a:endParaRPr lang="en-US" dirty="0"/>
          </a:p>
        </p:txBody>
      </p:sp>
    </p:spTree>
    <p:extLst>
      <p:ext uri="{BB962C8B-B14F-4D97-AF65-F5344CB8AC3E}">
        <p14:creationId xmlns:p14="http://schemas.microsoft.com/office/powerpoint/2010/main" val="833942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96C81-216C-4E74-ADD8-8F066B19DBBC}" type="slidenum">
              <a:rPr lang="en-US" smtClean="0"/>
              <a:t>19</a:t>
            </a:fld>
            <a:endParaRPr lang="en-US" dirty="0"/>
          </a:p>
        </p:txBody>
      </p:sp>
    </p:spTree>
    <p:extLst>
      <p:ext uri="{BB962C8B-B14F-4D97-AF65-F5344CB8AC3E}">
        <p14:creationId xmlns:p14="http://schemas.microsoft.com/office/powerpoint/2010/main" val="2453199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Projects that involve the secondary use of identifiable private information or identifiable biospecimens where the information is recorded in an identifiable manner [including those projects that involve protected health information[PHI</a:t>
            </a:r>
            <a:r>
              <a:rPr lang="en-US" b="1" dirty="0" smtClean="0"/>
              <a:t>]], a sensitive subject population or confidential data may be determined to require expedited review.</a:t>
            </a:r>
            <a:endParaRPr lang="en-US" b="1" dirty="0"/>
          </a:p>
          <a:p>
            <a:endParaRPr lang="en-US" dirty="0"/>
          </a:p>
        </p:txBody>
      </p:sp>
      <p:sp>
        <p:nvSpPr>
          <p:cNvPr id="4" name="Slide Number Placeholder 3"/>
          <p:cNvSpPr>
            <a:spLocks noGrp="1"/>
          </p:cNvSpPr>
          <p:nvPr>
            <p:ph type="sldNum" sz="quarter" idx="10"/>
          </p:nvPr>
        </p:nvSpPr>
        <p:spPr/>
        <p:txBody>
          <a:bodyPr/>
          <a:lstStyle/>
          <a:p>
            <a:fld id="{6CE96C81-216C-4E74-ADD8-8F066B19DBBC}" type="slidenum">
              <a:rPr lang="en-US" smtClean="0"/>
              <a:t>20</a:t>
            </a:fld>
            <a:endParaRPr lang="en-US" dirty="0"/>
          </a:p>
        </p:txBody>
      </p:sp>
    </p:spTree>
    <p:extLst>
      <p:ext uri="{BB962C8B-B14F-4D97-AF65-F5344CB8AC3E}">
        <p14:creationId xmlns:p14="http://schemas.microsoft.com/office/powerpoint/2010/main" val="2168759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a:t>
            </a:r>
            <a:r>
              <a:rPr lang="en-US" sz="1200" b="0" i="1" kern="1200" dirty="0" smtClean="0">
                <a:solidFill>
                  <a:schemeClr val="tx1"/>
                </a:solidFill>
                <a:effectLst/>
                <a:latin typeface="+mn-lt"/>
                <a:ea typeface="+mn-ea"/>
                <a:cs typeface="+mn-cs"/>
              </a:rPr>
              <a:t>broad consent</a:t>
            </a:r>
            <a:r>
              <a:rPr lang="en-US" sz="1200" b="0" kern="1200" dirty="0" smtClean="0">
                <a:solidFill>
                  <a:schemeClr val="tx1"/>
                </a:solidFill>
                <a:effectLst/>
                <a:latin typeface="+mn-lt"/>
                <a:ea typeface="+mn-ea"/>
                <a:cs typeface="+mn-cs"/>
              </a:rPr>
              <a:t>” as </a:t>
            </a:r>
            <a:r>
              <a:rPr lang="en-US" sz="1200" b="0" i="1" kern="1200" dirty="0" smtClean="0">
                <a:solidFill>
                  <a:schemeClr val="tx1"/>
                </a:solidFill>
                <a:effectLst/>
                <a:latin typeface="+mn-lt"/>
                <a:ea typeface="+mn-ea"/>
                <a:cs typeface="+mn-cs"/>
              </a:rPr>
              <a:t>consent</a:t>
            </a:r>
            <a:r>
              <a:rPr lang="en-US" sz="1200" b="0" kern="1200" dirty="0" smtClean="0">
                <a:solidFill>
                  <a:schemeClr val="tx1"/>
                </a:solidFill>
                <a:effectLst/>
                <a:latin typeface="+mn-lt"/>
                <a:ea typeface="+mn-ea"/>
                <a:cs typeface="+mn-cs"/>
              </a:rPr>
              <a:t> for an unspecified range of future research,  subject to a few content and/or process restrictions. Broad consent is </a:t>
            </a:r>
            <a:r>
              <a:rPr lang="en-US" dirty="0" smtClean="0"/>
              <a:t>a new type of consent specifically defined in the regulation that is intended to serve as a substitute for traditional informed consent for</a:t>
            </a:r>
            <a:r>
              <a:rPr lang="en-US" baseline="0" dirty="0" smtClean="0"/>
              <a:t> </a:t>
            </a:r>
            <a:r>
              <a:rPr lang="en-US" dirty="0" smtClean="0">
                <a:effectLst/>
              </a:rPr>
              <a:t>non-exempt storage, maintenance, and secondary research use of identifiable private information or identifiable biospecimens (collected for either research studies other than the proposed research or no research purposes). https://www.hhs.gov/ohrp/sachrp-committee/recommendations/attachment-c-august-2-2017/index.html</a:t>
            </a:r>
          </a:p>
          <a:p>
            <a:endParaRPr lang="en-US" dirty="0"/>
          </a:p>
        </p:txBody>
      </p:sp>
      <p:sp>
        <p:nvSpPr>
          <p:cNvPr id="4" name="Slide Number Placeholder 3"/>
          <p:cNvSpPr>
            <a:spLocks noGrp="1"/>
          </p:cNvSpPr>
          <p:nvPr>
            <p:ph type="sldNum" sz="quarter" idx="10"/>
          </p:nvPr>
        </p:nvSpPr>
        <p:spPr/>
        <p:txBody>
          <a:bodyPr/>
          <a:lstStyle/>
          <a:p>
            <a:fld id="{6CE96C81-216C-4E74-ADD8-8F066B19DBBC}" type="slidenum">
              <a:rPr lang="en-US" smtClean="0"/>
              <a:t>22</a:t>
            </a:fld>
            <a:endParaRPr lang="en-US" dirty="0"/>
          </a:p>
        </p:txBody>
      </p:sp>
    </p:spTree>
    <p:extLst>
      <p:ext uri="{BB962C8B-B14F-4D97-AF65-F5344CB8AC3E}">
        <p14:creationId xmlns:p14="http://schemas.microsoft.com/office/powerpoint/2010/main" val="837167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96C81-216C-4E74-ADD8-8F066B19DBBC}" type="slidenum">
              <a:rPr lang="en-US" smtClean="0"/>
              <a:t>24</a:t>
            </a:fld>
            <a:endParaRPr lang="en-US" dirty="0"/>
          </a:p>
        </p:txBody>
      </p:sp>
    </p:spTree>
    <p:extLst>
      <p:ext uri="{BB962C8B-B14F-4D97-AF65-F5344CB8AC3E}">
        <p14:creationId xmlns:p14="http://schemas.microsoft.com/office/powerpoint/2010/main" val="2562564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eForm A was for investigator initiated protocols that were not Retrospective  study protocols.</a:t>
            </a:r>
            <a:endParaRPr lang="en-US" dirty="0"/>
          </a:p>
        </p:txBody>
      </p:sp>
      <p:sp>
        <p:nvSpPr>
          <p:cNvPr id="4" name="Slide Number Placeholder 3"/>
          <p:cNvSpPr>
            <a:spLocks noGrp="1"/>
          </p:cNvSpPr>
          <p:nvPr>
            <p:ph type="sldNum" sz="quarter" idx="10"/>
          </p:nvPr>
        </p:nvSpPr>
        <p:spPr/>
        <p:txBody>
          <a:bodyPr/>
          <a:lstStyle/>
          <a:p>
            <a:fld id="{6CE96C81-216C-4E74-ADD8-8F066B19DBBC}" type="slidenum">
              <a:rPr lang="en-US" smtClean="0"/>
              <a:t>25</a:t>
            </a:fld>
            <a:endParaRPr lang="en-US" dirty="0"/>
          </a:p>
        </p:txBody>
      </p:sp>
    </p:spTree>
    <p:extLst>
      <p:ext uri="{BB962C8B-B14F-4D97-AF65-F5344CB8AC3E}">
        <p14:creationId xmlns:p14="http://schemas.microsoft.com/office/powerpoint/2010/main" val="1245447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96C81-216C-4E74-ADD8-8F066B19DBBC}" type="slidenum">
              <a:rPr lang="en-US" smtClean="0"/>
              <a:t>2</a:t>
            </a:fld>
            <a:endParaRPr lang="en-US" dirty="0"/>
          </a:p>
        </p:txBody>
      </p:sp>
    </p:spTree>
    <p:extLst>
      <p:ext uri="{BB962C8B-B14F-4D97-AF65-F5344CB8AC3E}">
        <p14:creationId xmlns:p14="http://schemas.microsoft.com/office/powerpoint/2010/main" val="1973151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19EEA5-54FF-40F1-B24F-A0A1B5E47490}" type="slidenum">
              <a:rPr lang="en-US" smtClean="0"/>
              <a:t>27</a:t>
            </a:fld>
            <a:endParaRPr lang="en-US" dirty="0"/>
          </a:p>
        </p:txBody>
      </p:sp>
    </p:spTree>
    <p:extLst>
      <p:ext uri="{BB962C8B-B14F-4D97-AF65-F5344CB8AC3E}">
        <p14:creationId xmlns:p14="http://schemas.microsoft.com/office/powerpoint/2010/main" val="1595776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use this worksheet to assist in determining if your project is Quality Improvement (QI) versus Human Subjects Research. If you tally the higher number of ‘yes’ marks under the QI header, submit an application to the IRB requesting Not Human Subjects Research (NSHR)/Quality Improvement (QI) review type</a:t>
            </a:r>
          </a:p>
        </p:txBody>
      </p:sp>
      <p:sp>
        <p:nvSpPr>
          <p:cNvPr id="4" name="Slide Number Placeholder 3"/>
          <p:cNvSpPr>
            <a:spLocks noGrp="1"/>
          </p:cNvSpPr>
          <p:nvPr>
            <p:ph type="sldNum" sz="quarter" idx="10"/>
          </p:nvPr>
        </p:nvSpPr>
        <p:spPr/>
        <p:txBody>
          <a:bodyPr/>
          <a:lstStyle/>
          <a:p>
            <a:fld id="{6CE96C81-216C-4E74-ADD8-8F066B19DBBC}" type="slidenum">
              <a:rPr lang="en-US" smtClean="0"/>
              <a:t>32</a:t>
            </a:fld>
            <a:endParaRPr lang="en-US" dirty="0"/>
          </a:p>
        </p:txBody>
      </p:sp>
    </p:spTree>
    <p:extLst>
      <p:ext uri="{BB962C8B-B14F-4D97-AF65-F5344CB8AC3E}">
        <p14:creationId xmlns:p14="http://schemas.microsoft.com/office/powerpoint/2010/main" val="1691803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96C81-216C-4E74-ADD8-8F066B19DBBC}" type="slidenum">
              <a:rPr lang="en-US" smtClean="0"/>
              <a:t>37</a:t>
            </a:fld>
            <a:endParaRPr lang="en-US" dirty="0"/>
          </a:p>
        </p:txBody>
      </p:sp>
    </p:spTree>
    <p:extLst>
      <p:ext uri="{BB962C8B-B14F-4D97-AF65-F5344CB8AC3E}">
        <p14:creationId xmlns:p14="http://schemas.microsoft.com/office/powerpoint/2010/main" val="3568349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factors might JHMIRB consider in determining a</a:t>
            </a:r>
            <a:r>
              <a:rPr lang="en-US" baseline="0" dirty="0" smtClean="0"/>
              <a:t> need for progress report/CR?</a:t>
            </a:r>
          </a:p>
          <a:p>
            <a:endParaRPr lang="en-US" baseline="0" dirty="0" smtClean="0"/>
          </a:p>
          <a:p>
            <a:r>
              <a:rPr lang="en-US" baseline="0" dirty="0" smtClean="0"/>
              <a:t>Community/international context</a:t>
            </a:r>
          </a:p>
          <a:p>
            <a:r>
              <a:rPr lang="en-US" baseline="0" dirty="0" smtClean="0"/>
              <a:t>FDA- CR required</a:t>
            </a:r>
          </a:p>
          <a:p>
            <a:r>
              <a:rPr lang="en-US" baseline="0" dirty="0" smtClean="0"/>
              <a:t>Large scale secondary medical record data (&gt; 500 records)</a:t>
            </a:r>
          </a:p>
          <a:p>
            <a:endParaRPr lang="en-US" dirty="0"/>
          </a:p>
        </p:txBody>
      </p:sp>
      <p:sp>
        <p:nvSpPr>
          <p:cNvPr id="4" name="Slide Number Placeholder 3"/>
          <p:cNvSpPr>
            <a:spLocks noGrp="1"/>
          </p:cNvSpPr>
          <p:nvPr>
            <p:ph type="sldNum" sz="quarter" idx="10"/>
          </p:nvPr>
        </p:nvSpPr>
        <p:spPr/>
        <p:txBody>
          <a:bodyPr/>
          <a:lstStyle/>
          <a:p>
            <a:fld id="{6CE96C81-216C-4E74-ADD8-8F066B19DBBC}" type="slidenum">
              <a:rPr lang="en-US" smtClean="0"/>
              <a:t>38</a:t>
            </a:fld>
            <a:endParaRPr lang="en-US" dirty="0"/>
          </a:p>
        </p:txBody>
      </p:sp>
    </p:spTree>
    <p:extLst>
      <p:ext uri="{BB962C8B-B14F-4D97-AF65-F5344CB8AC3E}">
        <p14:creationId xmlns:p14="http://schemas.microsoft.com/office/powerpoint/2010/main" val="2151059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Studies that use selected genetic sequencing (e.g. WES) , analyzes certain biometric data (e.g. retinal scans, fingerprints), may not be eligible for exempt review.</a:t>
            </a:r>
            <a:endParaRPr lang="en-US" dirty="0"/>
          </a:p>
        </p:txBody>
      </p:sp>
      <p:sp>
        <p:nvSpPr>
          <p:cNvPr id="4" name="Slide Number Placeholder 3"/>
          <p:cNvSpPr>
            <a:spLocks noGrp="1"/>
          </p:cNvSpPr>
          <p:nvPr>
            <p:ph type="sldNum" sz="quarter" idx="10"/>
          </p:nvPr>
        </p:nvSpPr>
        <p:spPr/>
        <p:txBody>
          <a:bodyPr/>
          <a:lstStyle/>
          <a:p>
            <a:fld id="{6CE96C81-216C-4E74-ADD8-8F066B19DBBC}" type="slidenum">
              <a:rPr lang="en-US" smtClean="0"/>
              <a:t>6</a:t>
            </a:fld>
            <a:endParaRPr lang="en-US" dirty="0"/>
          </a:p>
        </p:txBody>
      </p:sp>
    </p:spTree>
    <p:extLst>
      <p:ext uri="{BB962C8B-B14F-4D97-AF65-F5344CB8AC3E}">
        <p14:creationId xmlns:p14="http://schemas.microsoft.com/office/powerpoint/2010/main" val="1878495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these applications which were considered NHSR in past may now require expedited review .</a:t>
            </a:r>
            <a:endParaRPr lang="en-US" dirty="0"/>
          </a:p>
        </p:txBody>
      </p:sp>
      <p:sp>
        <p:nvSpPr>
          <p:cNvPr id="4" name="Slide Number Placeholder 3"/>
          <p:cNvSpPr>
            <a:spLocks noGrp="1"/>
          </p:cNvSpPr>
          <p:nvPr>
            <p:ph type="sldNum" sz="quarter" idx="10"/>
          </p:nvPr>
        </p:nvSpPr>
        <p:spPr/>
        <p:txBody>
          <a:bodyPr/>
          <a:lstStyle/>
          <a:p>
            <a:fld id="{6CE96C81-216C-4E74-ADD8-8F066B19DBBC}" type="slidenum">
              <a:rPr lang="en-US" smtClean="0"/>
              <a:t>7</a:t>
            </a:fld>
            <a:endParaRPr lang="en-US" dirty="0"/>
          </a:p>
        </p:txBody>
      </p:sp>
    </p:spTree>
    <p:extLst>
      <p:ext uri="{BB962C8B-B14F-4D97-AF65-F5344CB8AC3E}">
        <p14:creationId xmlns:p14="http://schemas.microsoft.com/office/powerpoint/2010/main" val="2888708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96C81-216C-4E74-ADD8-8F066B19DBBC}" type="slidenum">
              <a:rPr lang="en-US" smtClean="0"/>
              <a:t>8</a:t>
            </a:fld>
            <a:endParaRPr lang="en-US" dirty="0"/>
          </a:p>
        </p:txBody>
      </p:sp>
    </p:spTree>
    <p:extLst>
      <p:ext uri="{BB962C8B-B14F-4D97-AF65-F5344CB8AC3E}">
        <p14:creationId xmlns:p14="http://schemas.microsoft.com/office/powerpoint/2010/main" val="2731109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96C81-216C-4E74-ADD8-8F066B19DBBC}" type="slidenum">
              <a:rPr lang="en-US" smtClean="0"/>
              <a:t>9</a:t>
            </a:fld>
            <a:endParaRPr lang="en-US" dirty="0"/>
          </a:p>
        </p:txBody>
      </p:sp>
    </p:spTree>
    <p:extLst>
      <p:ext uri="{BB962C8B-B14F-4D97-AF65-F5344CB8AC3E}">
        <p14:creationId xmlns:p14="http://schemas.microsoft.com/office/powerpoint/2010/main" val="579695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 indent="0">
              <a:buNone/>
            </a:pPr>
            <a:r>
              <a:rPr lang="en-US" dirty="0"/>
              <a:t>Examples of such data include information about:</a:t>
            </a:r>
          </a:p>
          <a:p>
            <a:pPr marL="137160" indent="0">
              <a:buNone/>
            </a:pPr>
            <a:r>
              <a:rPr lang="en-US" dirty="0"/>
              <a:t>	The spread and control of communicable diseases</a:t>
            </a:r>
          </a:p>
          <a:p>
            <a:pPr marL="137160" indent="0">
              <a:buNone/>
            </a:pPr>
            <a:r>
              <a:rPr lang="en-US" dirty="0"/>
              <a:t>	Injuries and conditions</a:t>
            </a:r>
          </a:p>
          <a:p>
            <a:pPr marL="137160" indent="0">
              <a:buNone/>
            </a:pPr>
            <a:r>
              <a:rPr lang="en-US" dirty="0"/>
              <a:t>	Population vital statistics</a:t>
            </a:r>
          </a:p>
          <a:p>
            <a:pPr marL="137160" indent="0">
              <a:buNone/>
            </a:pPr>
            <a:r>
              <a:rPr lang="en-US" dirty="0"/>
              <a:t>	Tracking of health risk factors and outcomes</a:t>
            </a:r>
          </a:p>
          <a:p>
            <a:pPr marL="137160" indent="0">
              <a:buNone/>
            </a:pPr>
            <a:r>
              <a:rPr lang="en-US" dirty="0"/>
              <a:t>	Monitoring of environmental hazards and conditions that threaten access to safe </a:t>
            </a:r>
            <a:r>
              <a:rPr lang="en-US" dirty="0" smtClean="0"/>
              <a:t>workplaces </a:t>
            </a:r>
            <a:r>
              <a:rPr lang="en-US" dirty="0"/>
              <a:t>and housing, and clean air, water, and uncontaminated food sources.</a:t>
            </a:r>
          </a:p>
          <a:p>
            <a:endParaRPr lang="en-US" dirty="0"/>
          </a:p>
        </p:txBody>
      </p:sp>
      <p:sp>
        <p:nvSpPr>
          <p:cNvPr id="4" name="Slide Number Placeholder 3"/>
          <p:cNvSpPr>
            <a:spLocks noGrp="1"/>
          </p:cNvSpPr>
          <p:nvPr>
            <p:ph type="sldNum" sz="quarter" idx="10"/>
          </p:nvPr>
        </p:nvSpPr>
        <p:spPr/>
        <p:txBody>
          <a:bodyPr/>
          <a:lstStyle/>
          <a:p>
            <a:fld id="{6CE96C81-216C-4E74-ADD8-8F066B19DBBC}" type="slidenum">
              <a:rPr lang="en-US" smtClean="0"/>
              <a:t>10</a:t>
            </a:fld>
            <a:endParaRPr lang="en-US" dirty="0"/>
          </a:p>
        </p:txBody>
      </p:sp>
    </p:spTree>
    <p:extLst>
      <p:ext uri="{BB962C8B-B14F-4D97-AF65-F5344CB8AC3E}">
        <p14:creationId xmlns:p14="http://schemas.microsoft.com/office/powerpoint/2010/main" val="973505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96C81-216C-4E74-ADD8-8F066B19DBBC}" type="slidenum">
              <a:rPr lang="en-US" smtClean="0"/>
              <a:t>12</a:t>
            </a:fld>
            <a:endParaRPr lang="en-US" dirty="0"/>
          </a:p>
        </p:txBody>
      </p:sp>
    </p:spTree>
    <p:extLst>
      <p:ext uri="{BB962C8B-B14F-4D97-AF65-F5344CB8AC3E}">
        <p14:creationId xmlns:p14="http://schemas.microsoft.com/office/powerpoint/2010/main" val="803106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8E9FFAD-D586-4E7D-942C-FA8CBAEB662B}" type="slidenum">
              <a:rPr lang="en-US">
                <a:solidFill>
                  <a:srgbClr val="000000"/>
                </a:solidFill>
              </a:rPr>
              <a:pPr/>
              <a:t>13</a:t>
            </a:fld>
            <a:endParaRPr lang="en-US" dirty="0">
              <a:solidFill>
                <a:srgbClr val="000000"/>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r>
              <a:rPr lang="en-US" dirty="0" smtClean="0"/>
              <a:t>Research can be categorized as HSR or NHSR.</a:t>
            </a:r>
          </a:p>
        </p:txBody>
      </p:sp>
    </p:spTree>
    <p:extLst>
      <p:ext uri="{BB962C8B-B14F-4D97-AF65-F5344CB8AC3E}">
        <p14:creationId xmlns:p14="http://schemas.microsoft.com/office/powerpoint/2010/main" val="3430611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6D451F7-6524-490B-9F8F-7AFF939B6557}" type="datetimeFigureOut">
              <a:rPr lang="en-US" smtClean="0"/>
              <a:t>5/6/2019</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0258B78D-4D93-477E-AA4A-671DF62E44E1}" type="slidenum">
              <a:rPr lang="en-US" smtClean="0"/>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D451F7-6524-490B-9F8F-7AFF939B6557}" type="datetimeFigureOut">
              <a:rPr lang="en-US" smtClean="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58B78D-4D93-477E-AA4A-671DF62E44E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D451F7-6524-490B-9F8F-7AFF939B6557}" type="datetimeFigureOut">
              <a:rPr lang="en-US" smtClean="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58B78D-4D93-477E-AA4A-671DF62E44E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D451F7-6524-490B-9F8F-7AFF939B6557}" type="datetimeFigureOut">
              <a:rPr lang="en-US" smtClean="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58B78D-4D93-477E-AA4A-671DF62E44E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6D451F7-6524-490B-9F8F-7AFF939B6557}" type="datetimeFigureOut">
              <a:rPr lang="en-US" smtClean="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0258B78D-4D93-477E-AA4A-671DF62E44E1}"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6D451F7-6524-490B-9F8F-7AFF939B6557}" type="datetimeFigureOut">
              <a:rPr lang="en-US" smtClean="0"/>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58B78D-4D93-477E-AA4A-671DF62E44E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6D451F7-6524-490B-9F8F-7AFF939B6557}" type="datetimeFigureOut">
              <a:rPr lang="en-US" smtClean="0"/>
              <a:t>5/6/2019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58B78D-4D93-477E-AA4A-671DF62E44E1}"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6D451F7-6524-490B-9F8F-7AFF939B6557}" type="datetimeFigureOut">
              <a:rPr lang="en-US" smtClean="0"/>
              <a:t>5/6/2019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58B78D-4D93-477E-AA4A-671DF62E44E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D451F7-6524-490B-9F8F-7AFF939B6557}" type="datetimeFigureOut">
              <a:rPr lang="en-US" smtClean="0"/>
              <a:t>5/6/2019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58B78D-4D93-477E-AA4A-671DF62E44E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6D451F7-6524-490B-9F8F-7AFF939B6557}" type="datetimeFigureOut">
              <a:rPr lang="en-US" smtClean="0"/>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58B78D-4D93-477E-AA4A-671DF62E44E1}"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6D451F7-6524-490B-9F8F-7AFF939B6557}" type="datetimeFigureOut">
              <a:rPr lang="en-US" smtClean="0"/>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58B78D-4D93-477E-AA4A-671DF62E44E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6D451F7-6524-490B-9F8F-7AFF939B6557}" type="datetimeFigureOut">
              <a:rPr lang="en-US" smtClean="0"/>
              <a:t>5/6/2019</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258B78D-4D93-477E-AA4A-671DF62E44E1}"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ps"/><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hopkinsmedicine.org/institutional_review_board/guidelines_policies/guidelines/public_health_surveillance_activities.html#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0981" y="276226"/>
            <a:ext cx="8080942" cy="1552574"/>
          </a:xfrm>
        </p:spPr>
        <p:txBody>
          <a:bodyPr>
            <a:normAutofit/>
          </a:bodyPr>
          <a:lstStyle/>
          <a:p>
            <a:r>
              <a:rPr lang="en-US" sz="3200" dirty="0" smtClean="0">
                <a:solidFill>
                  <a:srgbClr val="FFC000"/>
                </a:solidFill>
                <a:effectLst/>
              </a:rPr>
              <a:t>New </a:t>
            </a:r>
            <a:r>
              <a:rPr lang="en-US" sz="3200" dirty="0">
                <a:solidFill>
                  <a:srgbClr val="FFC000"/>
                </a:solidFill>
                <a:effectLst/>
              </a:rPr>
              <a:t>Exempt Categories and Forms </a:t>
            </a:r>
            <a:r>
              <a:rPr lang="en-US" sz="3200" dirty="0" smtClean="0">
                <a:solidFill>
                  <a:srgbClr val="FFC000"/>
                </a:solidFill>
                <a:effectLst/>
              </a:rPr>
              <a:t> – </a:t>
            </a:r>
            <a:r>
              <a:rPr lang="en-US" sz="3200" dirty="0">
                <a:solidFill>
                  <a:srgbClr val="FFC000"/>
                </a:solidFill>
                <a:effectLst/>
              </a:rPr>
              <a:t>Guidance under the New Common </a:t>
            </a:r>
            <a:r>
              <a:rPr lang="en-US" sz="3200" dirty="0" smtClean="0">
                <a:solidFill>
                  <a:srgbClr val="FFC000"/>
                </a:solidFill>
                <a:effectLst/>
              </a:rPr>
              <a:t>Rule </a:t>
            </a:r>
            <a:endParaRPr lang="en-US" sz="3200" dirty="0">
              <a:solidFill>
                <a:srgbClr val="FFC000"/>
              </a:solidFill>
            </a:endParaRPr>
          </a:p>
        </p:txBody>
      </p:sp>
      <p:sp>
        <p:nvSpPr>
          <p:cNvPr id="3" name="Subtitle 2"/>
          <p:cNvSpPr>
            <a:spLocks noGrp="1"/>
          </p:cNvSpPr>
          <p:nvPr>
            <p:ph type="subTitle" idx="1"/>
          </p:nvPr>
        </p:nvSpPr>
        <p:spPr>
          <a:xfrm>
            <a:off x="762000" y="2517568"/>
            <a:ext cx="7841456" cy="1778207"/>
          </a:xfrm>
        </p:spPr>
        <p:txBody>
          <a:bodyPr>
            <a:normAutofit/>
          </a:bodyPr>
          <a:lstStyle/>
          <a:p>
            <a:pPr algn="ctr"/>
            <a:r>
              <a:rPr lang="en-US" sz="2800" dirty="0" smtClean="0"/>
              <a:t>Elaine Stashinko, Ph.D., RN</a:t>
            </a:r>
          </a:p>
          <a:p>
            <a:pPr algn="ctr"/>
            <a:r>
              <a:rPr lang="en-US" sz="2800" dirty="0" smtClean="0"/>
              <a:t>JHMIRB 6 Board Member and Exempt Reviewer</a:t>
            </a:r>
            <a:br>
              <a:rPr lang="en-US" sz="2800" dirty="0" smtClean="0"/>
            </a:br>
            <a:r>
              <a:rPr lang="en-US" dirty="0" smtClean="0"/>
              <a:t>May 17</a:t>
            </a:r>
            <a:r>
              <a:rPr lang="en-US" sz="2800" dirty="0" smtClean="0"/>
              <a:t>, 2019</a:t>
            </a:r>
            <a:endParaRPr lang="en-US" sz="2800" dirty="0"/>
          </a:p>
        </p:txBody>
      </p:sp>
      <p:pic>
        <p:nvPicPr>
          <p:cNvPr id="6" name="Picture 5"/>
          <p:cNvPicPr/>
          <p:nvPr/>
        </p:nvPicPr>
        <p:blipFill>
          <a:blip r:embed="rId3" cstate="print">
            <a:duotone>
              <a:prstClr val="black"/>
              <a:srgbClr val="009999">
                <a:tint val="45000"/>
                <a:satMod val="400000"/>
              </a:srgbClr>
            </a:duotone>
            <a:extLst>
              <a:ext uri="{28A0092B-C50C-407E-A947-70E740481C1C}">
                <a14:useLocalDpi xmlns:a14="http://schemas.microsoft.com/office/drawing/2010/main" val="0"/>
              </a:ext>
            </a:extLst>
          </a:blip>
          <a:stretch>
            <a:fillRect/>
          </a:stretch>
        </p:blipFill>
        <p:spPr>
          <a:xfrm>
            <a:off x="981075" y="5087904"/>
            <a:ext cx="2752726" cy="1553210"/>
          </a:xfrm>
          <a:prstGeom prst="rect">
            <a:avLst/>
          </a:prstGeom>
        </p:spPr>
      </p:pic>
      <p:pic>
        <p:nvPicPr>
          <p:cNvPr id="7" name="Picture 6"/>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705600" y="4624958"/>
            <a:ext cx="1676400" cy="223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3029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FFC000"/>
                </a:solidFill>
                <a:effectLst/>
              </a:rPr>
              <a:t>Public Health Surveillance</a:t>
            </a:r>
          </a:p>
        </p:txBody>
      </p:sp>
      <p:sp>
        <p:nvSpPr>
          <p:cNvPr id="5" name="Content Placeholder 4"/>
          <p:cNvSpPr>
            <a:spLocks noGrp="1"/>
          </p:cNvSpPr>
          <p:nvPr>
            <p:ph idx="1"/>
          </p:nvPr>
        </p:nvSpPr>
        <p:spPr/>
        <p:txBody>
          <a:bodyPr>
            <a:normAutofit/>
          </a:bodyPr>
          <a:lstStyle/>
          <a:p>
            <a:r>
              <a:rPr lang="en-US" dirty="0"/>
              <a:t>“the collection and testing of information or biospecimens, conducted, supported, requested, ordered, required, or authorized by a public health authority.” </a:t>
            </a:r>
            <a:r>
              <a:rPr lang="en-US" dirty="0">
                <a:hlinkClick r:id="rId3"/>
              </a:rPr>
              <a:t>[1</a:t>
            </a:r>
            <a:r>
              <a:rPr lang="en-US" dirty="0" smtClean="0">
                <a:hlinkClick r:id="rId3"/>
              </a:rPr>
              <a:t>]</a:t>
            </a:r>
            <a:endParaRPr lang="en-US" dirty="0" smtClean="0"/>
          </a:p>
          <a:p>
            <a:pPr marL="137160" indent="0">
              <a:buNone/>
            </a:pPr>
            <a:endParaRPr lang="en-US" dirty="0"/>
          </a:p>
          <a:p>
            <a:r>
              <a:rPr lang="en-US" dirty="0"/>
              <a:t>To be considered a public health surveillance activity, these data must be collected, shared and used for health-related policy making, advocacy, and to prepare system responses to new threats. </a:t>
            </a:r>
          </a:p>
          <a:p>
            <a:endParaRPr lang="en-US" dirty="0" smtClean="0"/>
          </a:p>
          <a:p>
            <a:endParaRPr lang="en-US" dirty="0"/>
          </a:p>
        </p:txBody>
      </p:sp>
    </p:spTree>
    <p:extLst>
      <p:ext uri="{BB962C8B-B14F-4D97-AF65-F5344CB8AC3E}">
        <p14:creationId xmlns:p14="http://schemas.microsoft.com/office/powerpoint/2010/main" val="4162287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000"/>
                </a:solidFill>
                <a:effectLst/>
              </a:rPr>
              <a:t>Public Health Surveillance </a:t>
            </a:r>
            <a:r>
              <a:rPr lang="en-US" dirty="0" smtClean="0">
                <a:solidFill>
                  <a:srgbClr val="FFC000"/>
                </a:solidFill>
                <a:effectLst/>
              </a:rPr>
              <a:t/>
            </a:r>
            <a:br>
              <a:rPr lang="en-US" dirty="0" smtClean="0">
                <a:solidFill>
                  <a:srgbClr val="FFC000"/>
                </a:solidFill>
                <a:effectLst/>
              </a:rPr>
            </a:br>
            <a:r>
              <a:rPr lang="en-US" dirty="0" smtClean="0">
                <a:solidFill>
                  <a:srgbClr val="FFC000"/>
                </a:solidFill>
                <a:effectLst/>
              </a:rPr>
              <a:t>IRB Application</a:t>
            </a:r>
            <a:endParaRPr lang="en-US" dirty="0"/>
          </a:p>
        </p:txBody>
      </p:sp>
      <p:sp>
        <p:nvSpPr>
          <p:cNvPr id="3" name="Content Placeholder 2"/>
          <p:cNvSpPr>
            <a:spLocks noGrp="1"/>
          </p:cNvSpPr>
          <p:nvPr>
            <p:ph idx="1"/>
          </p:nvPr>
        </p:nvSpPr>
        <p:spPr/>
        <p:txBody>
          <a:bodyPr>
            <a:normAutofit/>
          </a:bodyPr>
          <a:lstStyle/>
          <a:p>
            <a:r>
              <a:rPr lang="en-US" sz="2400" dirty="0"/>
              <a:t>Unlike other projects that do not qualify as human subjects research, the IRB MUST make a determination that a Public Health Surveillance Activity qualifies as not </a:t>
            </a:r>
            <a:r>
              <a:rPr lang="en-US" sz="2400" dirty="0" smtClean="0"/>
              <a:t>HSR</a:t>
            </a:r>
          </a:p>
          <a:p>
            <a:pPr marL="137160" indent="0">
              <a:buNone/>
            </a:pPr>
            <a:endParaRPr lang="en-US" dirty="0" smtClean="0"/>
          </a:p>
          <a:p>
            <a:r>
              <a:rPr lang="en-US" b="1" dirty="0"/>
              <a:t>Public Health Surveillance Determination Worksheet</a:t>
            </a:r>
          </a:p>
          <a:p>
            <a:pPr marL="0" indent="-45720">
              <a:buNone/>
            </a:pPr>
            <a:r>
              <a:rPr lang="en-US" sz="2400" dirty="0"/>
              <a:t>This form is required where the study team believes their project, or a component of the project, qualifies as a public health surveillance </a:t>
            </a:r>
            <a:r>
              <a:rPr lang="en-US" sz="2400" dirty="0" smtClean="0"/>
              <a:t>activity (upload </a:t>
            </a:r>
            <a:r>
              <a:rPr lang="en-US" sz="2400" dirty="0"/>
              <a:t>in Section 1 of the eIRB </a:t>
            </a:r>
            <a:r>
              <a:rPr lang="en-US" sz="2400" dirty="0" smtClean="0"/>
              <a:t>application).</a:t>
            </a:r>
            <a:endParaRPr lang="en-US" dirty="0"/>
          </a:p>
          <a:p>
            <a:pPr marL="137160" indent="0">
              <a:buNone/>
            </a:pPr>
            <a:endParaRPr lang="en-US" dirty="0"/>
          </a:p>
        </p:txBody>
      </p:sp>
    </p:spTree>
    <p:extLst>
      <p:ext uri="{BB962C8B-B14F-4D97-AF65-F5344CB8AC3E}">
        <p14:creationId xmlns:p14="http://schemas.microsoft.com/office/powerpoint/2010/main" val="3930482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000"/>
                </a:solidFill>
                <a:effectLst/>
              </a:rPr>
              <a:t>Changes to </a:t>
            </a:r>
            <a:r>
              <a:rPr lang="en-US" dirty="0" smtClean="0">
                <a:solidFill>
                  <a:srgbClr val="FFC000"/>
                </a:solidFill>
                <a:effectLst/>
              </a:rPr>
              <a:t>Exempt </a:t>
            </a:r>
            <a:r>
              <a:rPr lang="en-US" dirty="0">
                <a:solidFill>
                  <a:srgbClr val="FFC000"/>
                </a:solidFill>
                <a:effectLst/>
              </a:rPr>
              <a:t>Review Categories</a:t>
            </a:r>
          </a:p>
        </p:txBody>
      </p:sp>
      <p:sp>
        <p:nvSpPr>
          <p:cNvPr id="3" name="Content Placeholder 2"/>
          <p:cNvSpPr>
            <a:spLocks noGrp="1"/>
          </p:cNvSpPr>
          <p:nvPr>
            <p:ph idx="1"/>
          </p:nvPr>
        </p:nvSpPr>
        <p:spPr/>
        <p:txBody>
          <a:bodyPr/>
          <a:lstStyle/>
          <a:p>
            <a:pPr marL="537210" lvl="1" indent="0">
              <a:buNone/>
            </a:pPr>
            <a:endParaRPr lang="en-US" dirty="0" smtClean="0"/>
          </a:p>
          <a:p>
            <a:endParaRPr lang="en-US" dirty="0"/>
          </a:p>
        </p:txBody>
      </p:sp>
      <p:pic>
        <p:nvPicPr>
          <p:cNvPr id="4" name="Content Placeholder 6"/>
          <p:cNvPicPr>
            <a:picLocks noChangeAspect="1"/>
          </p:cNvPicPr>
          <p:nvPr/>
        </p:nvPicPr>
        <p:blipFill rotWithShape="1">
          <a:blip r:embed="rId3">
            <a:extLst>
              <a:ext uri="{28A0092B-C50C-407E-A947-70E740481C1C}">
                <a14:useLocalDpi xmlns:a14="http://schemas.microsoft.com/office/drawing/2010/main" val="0"/>
              </a:ext>
            </a:extLst>
          </a:blip>
          <a:srcRect l="2338" t="3614" r="16773" b="47351"/>
          <a:stretch/>
        </p:blipFill>
        <p:spPr>
          <a:xfrm>
            <a:off x="2505075" y="1962150"/>
            <a:ext cx="4571999" cy="3343275"/>
          </a:xfrm>
          <a:prstGeom prst="rect">
            <a:avLst/>
          </a:prstGeom>
        </p:spPr>
      </p:pic>
    </p:spTree>
    <p:extLst>
      <p:ext uri="{BB962C8B-B14F-4D97-AF65-F5344CB8AC3E}">
        <p14:creationId xmlns:p14="http://schemas.microsoft.com/office/powerpoint/2010/main" val="2758948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Autofit/>
          </a:bodyPr>
          <a:lstStyle/>
          <a:p>
            <a:pPr>
              <a:defRPr/>
            </a:pPr>
            <a:r>
              <a:rPr lang="en-US" dirty="0" smtClean="0">
                <a:solidFill>
                  <a:srgbClr val="FFC000"/>
                </a:solidFill>
                <a:effectLst/>
              </a:rPr>
              <a:t>Human </a:t>
            </a:r>
            <a:r>
              <a:rPr lang="en-US" dirty="0">
                <a:solidFill>
                  <a:srgbClr val="FFC000"/>
                </a:solidFill>
                <a:effectLst/>
              </a:rPr>
              <a:t>Subjects Research (HSR) </a:t>
            </a:r>
            <a:r>
              <a:rPr lang="en-US" dirty="0" smtClean="0">
                <a:solidFill>
                  <a:srgbClr val="FFC000"/>
                </a:solidFill>
                <a:effectLst/>
              </a:rPr>
              <a:t>Exempt review </a:t>
            </a:r>
            <a:r>
              <a:rPr lang="en-US" dirty="0">
                <a:solidFill>
                  <a:srgbClr val="FFC000"/>
                </a:solidFill>
                <a:effectLst/>
              </a:rPr>
              <a:t>type categories: Common Rule </a:t>
            </a:r>
          </a:p>
        </p:txBody>
      </p:sp>
      <p:sp>
        <p:nvSpPr>
          <p:cNvPr id="12291" name="Rectangle 3"/>
          <p:cNvSpPr>
            <a:spLocks noGrp="1" noChangeArrowheads="1"/>
          </p:cNvSpPr>
          <p:nvPr>
            <p:ph idx="1"/>
          </p:nvPr>
        </p:nvSpPr>
        <p:spPr>
          <a:xfrm>
            <a:off x="152400" y="1676399"/>
            <a:ext cx="8686800" cy="4580467"/>
          </a:xfrm>
        </p:spPr>
        <p:txBody>
          <a:bodyPr>
            <a:noAutofit/>
          </a:bodyPr>
          <a:lstStyle/>
          <a:p>
            <a:endParaRPr lang="en-US" sz="2000" b="1" u="sng" dirty="0" smtClean="0"/>
          </a:p>
          <a:p>
            <a:endParaRPr lang="en-US" sz="2000" b="1" u="sng" dirty="0"/>
          </a:p>
          <a:p>
            <a:endParaRPr lang="en-US" sz="2000" b="1" u="sng" dirty="0" smtClean="0"/>
          </a:p>
          <a:p>
            <a:r>
              <a:rPr lang="en-US" sz="2000" b="1" u="sng" dirty="0" smtClean="0"/>
              <a:t>Exempt</a:t>
            </a:r>
            <a:r>
              <a:rPr lang="en-US" sz="2000" b="1" dirty="0" smtClean="0"/>
              <a:t>: </a:t>
            </a:r>
            <a:r>
              <a:rPr lang="en-US" sz="2000" dirty="0" smtClean="0"/>
              <a:t>Includes some research done in educational settings, observations of public behavior, surveys, most retrospective chart reviews, use of publically available data, or taste and food quality evaluation.  This category does not apply to FDA regulated research.</a:t>
            </a:r>
          </a:p>
          <a:p>
            <a:pPr>
              <a:buFont typeface="Arial" panose="020B0604020202020204" pitchFamily="34" charset="0"/>
              <a:buChar char="•"/>
            </a:pPr>
            <a:endParaRPr lang="en-US" sz="2000" dirty="0" smtClean="0"/>
          </a:p>
          <a:p>
            <a:endParaRPr lang="en-US" sz="2400" b="1" u="sng" dirty="0" smtClean="0"/>
          </a:p>
          <a:p>
            <a:endParaRPr lang="en-US" sz="2400" dirty="0" smtClean="0"/>
          </a:p>
        </p:txBody>
      </p:sp>
    </p:spTree>
    <p:extLst>
      <p:ext uri="{BB962C8B-B14F-4D97-AF65-F5344CB8AC3E}">
        <p14:creationId xmlns:p14="http://schemas.microsoft.com/office/powerpoint/2010/main" val="1647643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FFC000"/>
                </a:solidFill>
                <a:effectLst/>
              </a:rPr>
              <a:t>Research Review Category Changes</a:t>
            </a:r>
          </a:p>
        </p:txBody>
      </p:sp>
      <p:sp>
        <p:nvSpPr>
          <p:cNvPr id="3" name="Content Placeholder 2"/>
          <p:cNvSpPr>
            <a:spLocks noGrp="1"/>
          </p:cNvSpPr>
          <p:nvPr>
            <p:ph idx="1"/>
          </p:nvPr>
        </p:nvSpPr>
        <p:spPr/>
        <p:txBody>
          <a:bodyPr/>
          <a:lstStyle/>
          <a:p>
            <a:pPr marL="137160" indent="0">
              <a:buNone/>
            </a:pPr>
            <a:endParaRPr lang="en-US" dirty="0"/>
          </a:p>
          <a:p>
            <a:pPr marL="137160" indent="0">
              <a:buNone/>
            </a:pPr>
            <a:r>
              <a:rPr lang="en-US" dirty="0" smtClean="0"/>
              <a:t>The </a:t>
            </a:r>
            <a:r>
              <a:rPr lang="en-US" dirty="0"/>
              <a:t>Revised Common Rule increased the number of Exemption Categories, as well as modifies some of the existing categories</a:t>
            </a:r>
            <a:r>
              <a:rPr lang="en-US" dirty="0" smtClean="0"/>
              <a:t>.</a:t>
            </a:r>
          </a:p>
        </p:txBody>
      </p:sp>
    </p:spTree>
    <p:extLst>
      <p:ext uri="{BB962C8B-B14F-4D97-AF65-F5344CB8AC3E}">
        <p14:creationId xmlns:p14="http://schemas.microsoft.com/office/powerpoint/2010/main" val="703646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FFC000"/>
                </a:solidFill>
                <a:effectLst/>
              </a:rPr>
              <a:t>DHHS Exempt Categories</a:t>
            </a:r>
          </a:p>
        </p:txBody>
      </p:sp>
      <p:sp>
        <p:nvSpPr>
          <p:cNvPr id="3" name="Content Placeholder 2"/>
          <p:cNvSpPr>
            <a:spLocks noGrp="1"/>
          </p:cNvSpPr>
          <p:nvPr>
            <p:ph idx="1"/>
          </p:nvPr>
        </p:nvSpPr>
        <p:spPr/>
        <p:txBody>
          <a:bodyPr>
            <a:normAutofit lnSpcReduction="10000"/>
          </a:bodyPr>
          <a:lstStyle/>
          <a:p>
            <a:pPr marL="578358" indent="-514350">
              <a:spcAft>
                <a:spcPts val="600"/>
              </a:spcAft>
              <a:buAutoNum type="arabicPeriod"/>
            </a:pPr>
            <a:r>
              <a:rPr lang="en-US" dirty="0" smtClean="0"/>
              <a:t>Research </a:t>
            </a:r>
            <a:r>
              <a:rPr lang="en-US" dirty="0"/>
              <a:t>conducted in established or commonly accepted educational settings, involving normal education practices </a:t>
            </a:r>
            <a:r>
              <a:rPr lang="en-US" i="1" dirty="0"/>
              <a:t>that are not likely to adversely impact students’ ability to learn required educational content or the assessment of educators who provide instruction</a:t>
            </a:r>
            <a:r>
              <a:rPr lang="en-US" dirty="0"/>
              <a:t>.  This includes research on regular and special education instructional strategies, and research on the effectiveness of or the comparison among instructional techniques, curricula, or classroom management methods</a:t>
            </a:r>
            <a:r>
              <a:rPr lang="en-US" dirty="0" smtClean="0"/>
              <a:t>.</a:t>
            </a:r>
          </a:p>
        </p:txBody>
      </p:sp>
    </p:spTree>
    <p:extLst>
      <p:ext uri="{BB962C8B-B14F-4D97-AF65-F5344CB8AC3E}">
        <p14:creationId xmlns:p14="http://schemas.microsoft.com/office/powerpoint/2010/main" val="114658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defRPr/>
            </a:pPr>
            <a:r>
              <a:rPr lang="en-US" dirty="0">
                <a:solidFill>
                  <a:srgbClr val="FFC000"/>
                </a:solidFill>
                <a:effectLst/>
              </a:rPr>
              <a:t>DHHS Exempt Categories</a:t>
            </a:r>
          </a:p>
        </p:txBody>
      </p:sp>
      <p:sp>
        <p:nvSpPr>
          <p:cNvPr id="6" name="Content Placeholder 5"/>
          <p:cNvSpPr>
            <a:spLocks noGrp="1"/>
          </p:cNvSpPr>
          <p:nvPr>
            <p:ph idx="1"/>
          </p:nvPr>
        </p:nvSpPr>
        <p:spPr/>
        <p:txBody>
          <a:bodyPr>
            <a:normAutofit/>
          </a:bodyPr>
          <a:lstStyle/>
          <a:p>
            <a:pPr marL="64008" indent="0">
              <a:buNone/>
            </a:pPr>
            <a:endParaRPr lang="en-US" dirty="0" smtClean="0"/>
          </a:p>
          <a:p>
            <a:pPr marL="64008" indent="0">
              <a:buNone/>
            </a:pPr>
            <a:r>
              <a:rPr lang="en-US" dirty="0" smtClean="0"/>
              <a:t>2</a:t>
            </a:r>
            <a:r>
              <a:rPr lang="en-US" dirty="0"/>
              <a:t>. </a:t>
            </a:r>
            <a:r>
              <a:rPr lang="en-US" dirty="0" smtClean="0"/>
              <a:t>Research </a:t>
            </a:r>
            <a:r>
              <a:rPr lang="en-US" dirty="0"/>
              <a:t>that only includes interactions involving educational tests (cognitive, diagnostic, aptitude, achievement), survey procedures, interview procedures, or observation of public behavior (including visual or auditory recording) if  </a:t>
            </a:r>
            <a:r>
              <a:rPr lang="en-US" dirty="0" smtClean="0"/>
              <a:t>regulatory criteria </a:t>
            </a:r>
            <a:r>
              <a:rPr lang="en-US" dirty="0"/>
              <a:t>is </a:t>
            </a:r>
            <a:r>
              <a:rPr lang="en-US" dirty="0" smtClean="0"/>
              <a:t>met.</a:t>
            </a:r>
            <a:endParaRPr lang="en-US" dirty="0"/>
          </a:p>
          <a:p>
            <a:pPr marL="64008" indent="0">
              <a:buNone/>
            </a:pPr>
            <a:r>
              <a:rPr lang="en-US" dirty="0"/>
              <a:t>	JH has determined that focus groups require </a:t>
            </a:r>
          </a:p>
          <a:p>
            <a:pPr marL="64008" indent="0">
              <a:buNone/>
            </a:pPr>
            <a:r>
              <a:rPr lang="en-US" dirty="0"/>
              <a:t>	expedited review</a:t>
            </a:r>
          </a:p>
          <a:p>
            <a:endParaRPr lang="en-US" dirty="0"/>
          </a:p>
        </p:txBody>
      </p:sp>
    </p:spTree>
    <p:extLst>
      <p:ext uri="{BB962C8B-B14F-4D97-AF65-F5344CB8AC3E}">
        <p14:creationId xmlns:p14="http://schemas.microsoft.com/office/powerpoint/2010/main" val="1736184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FFC000"/>
                </a:solidFill>
                <a:effectLst/>
              </a:rPr>
              <a:t>DHHS Exempt Categories</a:t>
            </a:r>
          </a:p>
        </p:txBody>
      </p:sp>
      <p:sp>
        <p:nvSpPr>
          <p:cNvPr id="3" name="Content Placeholder 2"/>
          <p:cNvSpPr>
            <a:spLocks noGrp="1"/>
          </p:cNvSpPr>
          <p:nvPr>
            <p:ph idx="1"/>
          </p:nvPr>
        </p:nvSpPr>
        <p:spPr/>
        <p:txBody>
          <a:bodyPr/>
          <a:lstStyle/>
          <a:p>
            <a:pPr marL="137160" indent="0">
              <a:buNone/>
            </a:pPr>
            <a:r>
              <a:rPr lang="en-US" dirty="0" smtClean="0"/>
              <a:t>3.  Research </a:t>
            </a:r>
            <a:r>
              <a:rPr lang="en-US" dirty="0"/>
              <a:t>involving benign behavioral interventions in conjunction with the collection of information from an adult subject through verbal or written responses (including data entry) or audiovisual recording if the subject prospectively agrees to the intervention and information collection and </a:t>
            </a:r>
            <a:r>
              <a:rPr lang="en-US" dirty="0" smtClean="0"/>
              <a:t>regulatory criteria </a:t>
            </a:r>
            <a:r>
              <a:rPr lang="en-US" dirty="0"/>
              <a:t>is </a:t>
            </a:r>
            <a:r>
              <a:rPr lang="en-US" dirty="0" smtClean="0"/>
              <a:t>met.</a:t>
            </a:r>
            <a:endParaRPr lang="en-US" dirty="0"/>
          </a:p>
        </p:txBody>
      </p:sp>
    </p:spTree>
    <p:extLst>
      <p:ext uri="{BB962C8B-B14F-4D97-AF65-F5344CB8AC3E}">
        <p14:creationId xmlns:p14="http://schemas.microsoft.com/office/powerpoint/2010/main" val="3304813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768" y="274638"/>
            <a:ext cx="8229600" cy="1143000"/>
          </a:xfrm>
        </p:spPr>
        <p:txBody>
          <a:bodyPr/>
          <a:lstStyle/>
          <a:p>
            <a:r>
              <a:rPr lang="en-US" dirty="0" smtClean="0">
                <a:solidFill>
                  <a:srgbClr val="FFC000"/>
                </a:solidFill>
                <a:effectLst/>
              </a:rPr>
              <a:t>Benign</a:t>
            </a:r>
            <a:r>
              <a:rPr lang="en-US" dirty="0" smtClean="0"/>
              <a:t> </a:t>
            </a:r>
            <a:r>
              <a:rPr lang="en-US" dirty="0">
                <a:solidFill>
                  <a:srgbClr val="FFC000"/>
                </a:solidFill>
                <a:effectLst/>
              </a:rPr>
              <a:t>Behavioral Interventions</a:t>
            </a:r>
          </a:p>
        </p:txBody>
      </p:sp>
      <p:sp>
        <p:nvSpPr>
          <p:cNvPr id="3" name="Content Placeholder 2"/>
          <p:cNvSpPr>
            <a:spLocks noGrp="1"/>
          </p:cNvSpPr>
          <p:nvPr>
            <p:ph idx="1"/>
          </p:nvPr>
        </p:nvSpPr>
        <p:spPr/>
        <p:txBody>
          <a:bodyPr/>
          <a:lstStyle/>
          <a:p>
            <a:pPr marL="137160" indent="0">
              <a:buNone/>
            </a:pPr>
            <a:r>
              <a:rPr lang="en-US" i="1" dirty="0"/>
              <a:t>Benign </a:t>
            </a:r>
            <a:r>
              <a:rPr lang="en-US" dirty="0" smtClean="0"/>
              <a:t>Behavioral Interventions must be:</a:t>
            </a:r>
          </a:p>
          <a:p>
            <a:pPr marL="137160" indent="0">
              <a:buNone/>
            </a:pPr>
            <a:r>
              <a:rPr lang="en-US" dirty="0" smtClean="0"/>
              <a:t>	</a:t>
            </a:r>
          </a:p>
          <a:p>
            <a:pPr lvl="1"/>
            <a:r>
              <a:rPr lang="en-US" dirty="0" smtClean="0"/>
              <a:t>Harmless</a:t>
            </a:r>
          </a:p>
          <a:p>
            <a:pPr lvl="1"/>
            <a:r>
              <a:rPr lang="en-US" dirty="0" smtClean="0"/>
              <a:t>Brief in duration</a:t>
            </a:r>
          </a:p>
          <a:p>
            <a:pPr lvl="1"/>
            <a:r>
              <a:rPr lang="en-US" dirty="0" smtClean="0"/>
              <a:t>Painless</a:t>
            </a:r>
          </a:p>
          <a:p>
            <a:pPr lvl="1"/>
            <a:r>
              <a:rPr lang="en-US" dirty="0" smtClean="0"/>
              <a:t>Not physically invasive</a:t>
            </a:r>
          </a:p>
          <a:p>
            <a:pPr lvl="1"/>
            <a:r>
              <a:rPr lang="en-US" dirty="0" smtClean="0"/>
              <a:t>Not likely to have a significant adverse lasting impact</a:t>
            </a:r>
          </a:p>
          <a:p>
            <a:pPr lvl="1"/>
            <a:r>
              <a:rPr lang="en-US" dirty="0" smtClean="0"/>
              <a:t>Not offensive or embarrassing</a:t>
            </a:r>
          </a:p>
          <a:p>
            <a:endParaRPr lang="en-US" dirty="0"/>
          </a:p>
        </p:txBody>
      </p:sp>
    </p:spTree>
    <p:extLst>
      <p:ext uri="{BB962C8B-B14F-4D97-AF65-F5344CB8AC3E}">
        <p14:creationId xmlns:p14="http://schemas.microsoft.com/office/powerpoint/2010/main" val="18355841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FFC000"/>
                </a:solidFill>
                <a:effectLst/>
              </a:rPr>
              <a:t>DHHS Exempt Categories</a:t>
            </a:r>
          </a:p>
        </p:txBody>
      </p:sp>
      <p:sp>
        <p:nvSpPr>
          <p:cNvPr id="3" name="Content Placeholder 2"/>
          <p:cNvSpPr>
            <a:spLocks noGrp="1"/>
          </p:cNvSpPr>
          <p:nvPr>
            <p:ph idx="1"/>
          </p:nvPr>
        </p:nvSpPr>
        <p:spPr/>
        <p:txBody>
          <a:bodyPr/>
          <a:lstStyle/>
          <a:p>
            <a:pPr marL="137160" indent="0">
              <a:buNone/>
            </a:pPr>
            <a:r>
              <a:rPr lang="en-US" dirty="0" smtClean="0"/>
              <a:t>4. Secondary </a:t>
            </a:r>
            <a:r>
              <a:rPr lang="en-US" dirty="0"/>
              <a:t>research for which consent is not required: Secondary research uses of identifiable private information or identifiable biospecimens, if </a:t>
            </a:r>
            <a:r>
              <a:rPr lang="en-US" dirty="0" smtClean="0"/>
              <a:t>regulatory criteria </a:t>
            </a:r>
            <a:r>
              <a:rPr lang="en-US" dirty="0"/>
              <a:t>is </a:t>
            </a:r>
            <a:r>
              <a:rPr lang="en-US" dirty="0" smtClean="0"/>
              <a:t>met.</a:t>
            </a:r>
            <a:endParaRPr lang="en-US" dirty="0"/>
          </a:p>
        </p:txBody>
      </p:sp>
    </p:spTree>
    <p:extLst>
      <p:ext uri="{BB962C8B-B14F-4D97-AF65-F5344CB8AC3E}">
        <p14:creationId xmlns:p14="http://schemas.microsoft.com/office/powerpoint/2010/main" val="455770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effectLst/>
              </a:rPr>
              <a:t>Presentation Objectives</a:t>
            </a:r>
          </a:p>
        </p:txBody>
      </p:sp>
      <p:sp>
        <p:nvSpPr>
          <p:cNvPr id="3" name="Content Placeholder 2"/>
          <p:cNvSpPr>
            <a:spLocks noGrp="1"/>
          </p:cNvSpPr>
          <p:nvPr>
            <p:ph idx="1"/>
          </p:nvPr>
        </p:nvSpPr>
        <p:spPr/>
        <p:txBody>
          <a:bodyPr>
            <a:normAutofit/>
          </a:bodyPr>
          <a:lstStyle/>
          <a:p>
            <a:r>
              <a:rPr lang="en-US" sz="2800" dirty="0"/>
              <a:t>Discuss the Revised Common Rule changes to the definition of human subjects and research.</a:t>
            </a:r>
          </a:p>
          <a:p>
            <a:r>
              <a:rPr lang="en-US" sz="2800" dirty="0" smtClean="0"/>
              <a:t>Briefly </a:t>
            </a:r>
            <a:r>
              <a:rPr lang="en-US" sz="2800" dirty="0"/>
              <a:t>summarize the changes to </a:t>
            </a:r>
            <a:r>
              <a:rPr lang="en-US" sz="2800" dirty="0" smtClean="0"/>
              <a:t>exempt research </a:t>
            </a:r>
            <a:r>
              <a:rPr lang="en-US" sz="2800" dirty="0"/>
              <a:t>review categories.</a:t>
            </a:r>
          </a:p>
          <a:p>
            <a:r>
              <a:rPr lang="en-US" sz="2800" dirty="0" smtClean="0"/>
              <a:t>Review </a:t>
            </a:r>
            <a:r>
              <a:rPr lang="en-US" sz="2800" dirty="0"/>
              <a:t>the new protocol (eForm) template documents required with JHMeIRB </a:t>
            </a:r>
            <a:r>
              <a:rPr lang="en-US" sz="2800" dirty="0" smtClean="0"/>
              <a:t>research application submissions</a:t>
            </a:r>
            <a:endParaRPr lang="en-US" sz="2800" dirty="0"/>
          </a:p>
          <a:p>
            <a:pPr marL="64008" indent="0">
              <a:buNone/>
            </a:pPr>
            <a:endParaRPr lang="en-US" dirty="0" smtClean="0"/>
          </a:p>
          <a:p>
            <a:pPr marL="64008" indent="0">
              <a:buNone/>
            </a:pPr>
            <a:endParaRPr lang="en-US" dirty="0"/>
          </a:p>
        </p:txBody>
      </p:sp>
    </p:spTree>
    <p:extLst>
      <p:ext uri="{BB962C8B-B14F-4D97-AF65-F5344CB8AC3E}">
        <p14:creationId xmlns:p14="http://schemas.microsoft.com/office/powerpoint/2010/main" val="961045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effectLst/>
              </a:rPr>
              <a:t>What is Secondary Research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Secondary </a:t>
            </a:r>
            <a:r>
              <a:rPr lang="en-US" dirty="0"/>
              <a:t>R</a:t>
            </a:r>
            <a:r>
              <a:rPr lang="en-US" dirty="0" smtClean="0"/>
              <a:t>esearch </a:t>
            </a:r>
            <a:r>
              <a:rPr lang="en-US" dirty="0"/>
              <a:t>is re-using identifiable information and/or identifiable biospecimens that are collected for some other ‘‘primary’’ or ‘‘initial’’ activity (HHS 2017</a:t>
            </a:r>
            <a:r>
              <a:rPr lang="en-US" dirty="0" smtClean="0"/>
              <a:t>), e.g. use </a:t>
            </a:r>
            <a:r>
              <a:rPr lang="en-US" dirty="0"/>
              <a:t>of data from medical records, leftover tissue/samples from </a:t>
            </a:r>
            <a:r>
              <a:rPr lang="en-US" dirty="0" smtClean="0"/>
              <a:t>pathology or </a:t>
            </a:r>
            <a:r>
              <a:rPr lang="en-US" dirty="0"/>
              <a:t>collected via a prior research protocol, or excess blood drawn for clinical purposes. </a:t>
            </a:r>
            <a:endParaRPr lang="en-US" dirty="0" smtClean="0"/>
          </a:p>
          <a:p>
            <a:pPr marL="137160" indent="0">
              <a:buNone/>
            </a:pPr>
            <a:endParaRPr lang="en-US" dirty="0" smtClean="0"/>
          </a:p>
          <a:p>
            <a:r>
              <a:rPr lang="en-US" dirty="0" smtClean="0"/>
              <a:t>Secondary </a:t>
            </a:r>
            <a:r>
              <a:rPr lang="en-US" dirty="0"/>
              <a:t>research does not involve any prospective </a:t>
            </a:r>
            <a:r>
              <a:rPr lang="en-US" i="1" dirty="0"/>
              <a:t>research</a:t>
            </a:r>
            <a:r>
              <a:rPr lang="en-US" dirty="0"/>
              <a:t> data collection [e.g. </a:t>
            </a:r>
            <a:r>
              <a:rPr lang="en-US" dirty="0" smtClean="0"/>
              <a:t>via surveys/interviews</a:t>
            </a:r>
            <a:r>
              <a:rPr lang="en-US" dirty="0"/>
              <a:t>, or collection of new samples </a:t>
            </a:r>
            <a:r>
              <a:rPr lang="en-US" dirty="0" smtClean="0"/>
              <a:t>by the investigator that </a:t>
            </a:r>
            <a:r>
              <a:rPr lang="en-US" dirty="0"/>
              <a:t>would have a primary research </a:t>
            </a:r>
            <a:r>
              <a:rPr lang="en-US" dirty="0" smtClean="0"/>
              <a:t>purpose. </a:t>
            </a:r>
            <a:endParaRPr lang="en-US" dirty="0"/>
          </a:p>
          <a:p>
            <a:endParaRPr lang="en-US" dirty="0"/>
          </a:p>
        </p:txBody>
      </p:sp>
    </p:spTree>
    <p:extLst>
      <p:ext uri="{BB962C8B-B14F-4D97-AF65-F5344CB8AC3E}">
        <p14:creationId xmlns:p14="http://schemas.microsoft.com/office/powerpoint/2010/main" val="2407274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FFC000"/>
                </a:solidFill>
                <a:effectLst/>
              </a:rPr>
              <a:t>DHHS Exempt Categories</a:t>
            </a:r>
          </a:p>
        </p:txBody>
      </p:sp>
      <p:sp>
        <p:nvSpPr>
          <p:cNvPr id="3" name="Content Placeholder 2"/>
          <p:cNvSpPr>
            <a:spLocks noGrp="1"/>
          </p:cNvSpPr>
          <p:nvPr>
            <p:ph idx="1"/>
          </p:nvPr>
        </p:nvSpPr>
        <p:spPr/>
        <p:txBody>
          <a:bodyPr/>
          <a:lstStyle/>
          <a:p>
            <a:pPr marL="137160" indent="0">
              <a:buNone/>
            </a:pPr>
            <a:r>
              <a:rPr lang="en-US" dirty="0" smtClean="0"/>
              <a:t>5.  Research </a:t>
            </a:r>
            <a:r>
              <a:rPr lang="en-US" dirty="0"/>
              <a:t>and demonstration projects that are conducted or supported by a Federal department or agency…and that are designed to study, evaluate, improve, or otherwise examine public benefit or service </a:t>
            </a:r>
            <a:r>
              <a:rPr lang="en-US" dirty="0" smtClean="0"/>
              <a:t>programs.</a:t>
            </a:r>
          </a:p>
          <a:p>
            <a:pPr marL="137160" indent="0">
              <a:buNone/>
            </a:pPr>
            <a:endParaRPr lang="en-US" dirty="0"/>
          </a:p>
          <a:p>
            <a:pPr marL="137160" indent="0">
              <a:buNone/>
            </a:pPr>
            <a:r>
              <a:rPr lang="en-US" dirty="0"/>
              <a:t>6. Taste and food quality evaluation and consumer acceptance </a:t>
            </a:r>
            <a:r>
              <a:rPr lang="en-US" dirty="0" smtClean="0"/>
              <a:t>studies.</a:t>
            </a:r>
            <a:endParaRPr lang="en-US" dirty="0"/>
          </a:p>
        </p:txBody>
      </p:sp>
    </p:spTree>
    <p:extLst>
      <p:ext uri="{BB962C8B-B14F-4D97-AF65-F5344CB8AC3E}">
        <p14:creationId xmlns:p14="http://schemas.microsoft.com/office/powerpoint/2010/main" val="17797861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effectLst/>
              </a:rPr>
              <a:t>DHHS Exempt Categories</a:t>
            </a:r>
            <a:endParaRPr lang="en-US" dirty="0"/>
          </a:p>
        </p:txBody>
      </p:sp>
      <p:sp>
        <p:nvSpPr>
          <p:cNvPr id="3" name="Content Placeholder 2"/>
          <p:cNvSpPr>
            <a:spLocks noGrp="1"/>
          </p:cNvSpPr>
          <p:nvPr>
            <p:ph idx="1"/>
          </p:nvPr>
        </p:nvSpPr>
        <p:spPr/>
        <p:txBody>
          <a:bodyPr>
            <a:normAutofit fontScale="77500" lnSpcReduction="20000"/>
          </a:bodyPr>
          <a:lstStyle/>
          <a:p>
            <a:pPr marL="137160" indent="0">
              <a:buNone/>
            </a:pPr>
            <a:r>
              <a:rPr lang="en-US" dirty="0"/>
              <a:t>T</a:t>
            </a:r>
            <a:r>
              <a:rPr lang="en-US" dirty="0" smtClean="0"/>
              <a:t>wo </a:t>
            </a:r>
            <a:r>
              <a:rPr lang="en-US" dirty="0"/>
              <a:t>other exempt categories not being used at </a:t>
            </a:r>
            <a:r>
              <a:rPr lang="en-US" dirty="0" smtClean="0"/>
              <a:t>Johns </a:t>
            </a:r>
            <a:r>
              <a:rPr lang="en-US" dirty="0"/>
              <a:t>Hopkins </a:t>
            </a:r>
            <a:r>
              <a:rPr lang="en-US" dirty="0" smtClean="0"/>
              <a:t>as JH has </a:t>
            </a:r>
            <a:r>
              <a:rPr lang="en-US" dirty="0"/>
              <a:t>made an Institutional decision that broad consent will not be permitted at this time. </a:t>
            </a:r>
            <a:r>
              <a:rPr lang="en-US" dirty="0" smtClean="0"/>
              <a:t> As </a:t>
            </a:r>
            <a:r>
              <a:rPr lang="en-US" dirty="0"/>
              <a:t>a result, the JHM IRB will not consider applications under the new exempt categories 7 and 8, which require broad </a:t>
            </a:r>
            <a:r>
              <a:rPr lang="en-US" dirty="0" smtClean="0"/>
              <a:t>consent:</a:t>
            </a:r>
          </a:p>
          <a:p>
            <a:pPr marL="137160" indent="0">
              <a:buNone/>
            </a:pPr>
            <a:endParaRPr lang="en-US" dirty="0" smtClean="0"/>
          </a:p>
          <a:p>
            <a:pPr marL="137160" indent="0">
              <a:buNone/>
            </a:pPr>
            <a:r>
              <a:rPr lang="en-US" dirty="0"/>
              <a:t>7</a:t>
            </a:r>
            <a:r>
              <a:rPr lang="en-US" dirty="0" smtClean="0"/>
              <a:t>. </a:t>
            </a:r>
            <a:r>
              <a:rPr lang="en-US" dirty="0"/>
              <a:t>Storage or maintenance for secondary research for which broad consent is required: Storage or maintenance of identifiable private information or identifiable biospecimens for potential secondary research use if an IRB conducts a limited IRB review and makes the determinations required by §</a:t>
            </a:r>
            <a:r>
              <a:rPr lang="en-US" dirty="0" smtClean="0"/>
              <a:t>46.111.</a:t>
            </a:r>
            <a:endParaRPr lang="en-US" dirty="0"/>
          </a:p>
          <a:p>
            <a:pPr marL="137160" indent="0">
              <a:buNone/>
            </a:pPr>
            <a:endParaRPr lang="en-US" dirty="0"/>
          </a:p>
          <a:p>
            <a:pPr marL="137160" indent="0">
              <a:buNone/>
            </a:pPr>
            <a:r>
              <a:rPr lang="en-US" dirty="0"/>
              <a:t>8</a:t>
            </a:r>
            <a:r>
              <a:rPr lang="en-US" dirty="0" smtClean="0"/>
              <a:t>. Secondary </a:t>
            </a:r>
            <a:r>
              <a:rPr lang="en-US" dirty="0"/>
              <a:t>research for which broad consent is required: Research involving the use of identifiable private information or identifiable biospecimens for secondary research </a:t>
            </a:r>
            <a:r>
              <a:rPr lang="en-US" dirty="0" smtClean="0"/>
              <a:t>use </a:t>
            </a:r>
            <a:r>
              <a:rPr lang="en-US" dirty="0"/>
              <a:t>if </a:t>
            </a:r>
            <a:r>
              <a:rPr lang="en-US" dirty="0" smtClean="0"/>
              <a:t>regulatory </a:t>
            </a:r>
            <a:r>
              <a:rPr lang="en-US" dirty="0"/>
              <a:t>criteria are </a:t>
            </a:r>
            <a:r>
              <a:rPr lang="en-US" dirty="0" smtClean="0"/>
              <a:t>met.</a:t>
            </a:r>
            <a:endParaRPr lang="en-US" dirty="0"/>
          </a:p>
          <a:p>
            <a:pPr marL="137160" indent="0">
              <a:buNone/>
            </a:pPr>
            <a:endParaRPr lang="en-US" dirty="0" smtClean="0"/>
          </a:p>
          <a:p>
            <a:pPr marL="137160" indent="0">
              <a:buNone/>
            </a:pPr>
            <a:endParaRPr lang="en-US" dirty="0"/>
          </a:p>
        </p:txBody>
      </p:sp>
    </p:spTree>
    <p:extLst>
      <p:ext uri="{BB962C8B-B14F-4D97-AF65-F5344CB8AC3E}">
        <p14:creationId xmlns:p14="http://schemas.microsoft.com/office/powerpoint/2010/main" val="631148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8136" y="2438323"/>
            <a:ext cx="6812280" cy="1569660"/>
          </a:xfrm>
          <a:prstGeom prst="rect">
            <a:avLst/>
          </a:prstGeom>
        </p:spPr>
        <p:txBody>
          <a:bodyPr wrap="square">
            <a:spAutoFit/>
          </a:bodyPr>
          <a:lstStyle/>
          <a:p>
            <a:pPr algn="ctr"/>
            <a:r>
              <a:rPr lang="en-US" sz="3200" dirty="0" smtClean="0"/>
              <a:t>How are these Revised Common Rule changes impacting the JHMeIRB application Process?</a:t>
            </a:r>
            <a:endParaRPr lang="en-US" sz="3200" dirty="0"/>
          </a:p>
        </p:txBody>
      </p:sp>
    </p:spTree>
    <p:extLst>
      <p:ext uri="{BB962C8B-B14F-4D97-AF65-F5344CB8AC3E}">
        <p14:creationId xmlns:p14="http://schemas.microsoft.com/office/powerpoint/2010/main" val="25041401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708525"/>
          </a:xfrm>
        </p:spPr>
        <p:txBody>
          <a:bodyPr/>
          <a:lstStyle/>
          <a:p>
            <a:pPr marL="137160" indent="0" algn="ctr">
              <a:buNone/>
            </a:pPr>
            <a:endParaRPr lang="en-US" dirty="0" smtClean="0"/>
          </a:p>
          <a:p>
            <a:pPr marL="137160" indent="0" algn="ctr">
              <a:buNone/>
            </a:pPr>
            <a:r>
              <a:rPr lang="en-US" dirty="0" smtClean="0"/>
              <a:t>Review </a:t>
            </a:r>
            <a:r>
              <a:rPr lang="en-US" dirty="0"/>
              <a:t>the new protocol (eForm) template documents required with JHMeIRB research application submissions</a:t>
            </a:r>
          </a:p>
          <a:p>
            <a:endParaRPr lang="en-US" dirty="0"/>
          </a:p>
        </p:txBody>
      </p:sp>
    </p:spTree>
    <p:extLst>
      <p:ext uri="{BB962C8B-B14F-4D97-AF65-F5344CB8AC3E}">
        <p14:creationId xmlns:p14="http://schemas.microsoft.com/office/powerpoint/2010/main" val="601929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000"/>
                </a:solidFill>
                <a:effectLst/>
              </a:rPr>
              <a:t>Old JHMIRB eForm </a:t>
            </a:r>
            <a:r>
              <a:rPr lang="en-US" dirty="0">
                <a:solidFill>
                  <a:srgbClr val="FFC000"/>
                </a:solidFill>
                <a:effectLst/>
              </a:rPr>
              <a:t>Template Versions</a:t>
            </a:r>
          </a:p>
        </p:txBody>
      </p:sp>
      <p:sp>
        <p:nvSpPr>
          <p:cNvPr id="3" name="Content Placeholder 2"/>
          <p:cNvSpPr>
            <a:spLocks noGrp="1"/>
          </p:cNvSpPr>
          <p:nvPr>
            <p:ph idx="1"/>
          </p:nvPr>
        </p:nvSpPr>
        <p:spPr/>
        <p:txBody>
          <a:bodyPr/>
          <a:lstStyle/>
          <a:p>
            <a:pPr marL="64008" indent="0">
              <a:buNone/>
            </a:pPr>
            <a:endParaRPr lang="en-US" dirty="0" smtClean="0"/>
          </a:p>
          <a:p>
            <a:r>
              <a:rPr lang="en-US" dirty="0"/>
              <a:t>eForm A protocol </a:t>
            </a:r>
          </a:p>
          <a:p>
            <a:r>
              <a:rPr lang="en-US" dirty="0" smtClean="0"/>
              <a:t>eForm B Retrospective Study Protocol</a:t>
            </a:r>
            <a:endParaRPr lang="en-US" i="1" dirty="0"/>
          </a:p>
          <a:p>
            <a:pPr marL="137160" indent="0">
              <a:buNone/>
            </a:pPr>
            <a:r>
              <a:rPr lang="en-US" dirty="0"/>
              <a:t>	</a:t>
            </a:r>
            <a:r>
              <a:rPr lang="en-US" dirty="0" smtClean="0"/>
              <a:t>data/material </a:t>
            </a:r>
            <a:r>
              <a:rPr lang="en-US" dirty="0"/>
              <a:t>already in existence at the </a:t>
            </a:r>
            <a:r>
              <a:rPr lang="en-US" dirty="0" smtClean="0"/>
              <a:t> </a:t>
            </a:r>
          </a:p>
          <a:p>
            <a:pPr marL="137160" indent="0">
              <a:buNone/>
            </a:pPr>
            <a:r>
              <a:rPr lang="en-US" dirty="0"/>
              <a:t> </a:t>
            </a:r>
            <a:r>
              <a:rPr lang="en-US" dirty="0" smtClean="0"/>
              <a:t>         time </a:t>
            </a:r>
            <a:r>
              <a:rPr lang="en-US" dirty="0"/>
              <a:t>of  </a:t>
            </a:r>
            <a:r>
              <a:rPr lang="en-US" dirty="0" smtClean="0"/>
              <a:t>IRB submission </a:t>
            </a:r>
            <a:r>
              <a:rPr lang="en-US" b="1" dirty="0" smtClean="0"/>
              <a:t>. </a:t>
            </a:r>
            <a:endParaRPr lang="en-US" b="1" dirty="0"/>
          </a:p>
          <a:p>
            <a:pPr marL="64008" indent="0">
              <a:buNone/>
            </a:pPr>
            <a:endParaRPr lang="en-US" dirty="0"/>
          </a:p>
        </p:txBody>
      </p:sp>
    </p:spTree>
    <p:extLst>
      <p:ext uri="{BB962C8B-B14F-4D97-AF65-F5344CB8AC3E}">
        <p14:creationId xmlns:p14="http://schemas.microsoft.com/office/powerpoint/2010/main" val="38903240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C000"/>
                </a:solidFill>
                <a:effectLst/>
              </a:rPr>
              <a:t>New </a:t>
            </a:r>
            <a:r>
              <a:rPr lang="en-US" dirty="0">
                <a:solidFill>
                  <a:srgbClr val="FFC000"/>
                </a:solidFill>
                <a:effectLst/>
              </a:rPr>
              <a:t>eForm Template Versions</a:t>
            </a:r>
            <a:endParaRPr lang="en-US" dirty="0"/>
          </a:p>
        </p:txBody>
      </p:sp>
      <p:sp>
        <p:nvSpPr>
          <p:cNvPr id="3" name="Content Placeholder 2"/>
          <p:cNvSpPr>
            <a:spLocks noGrp="1"/>
          </p:cNvSpPr>
          <p:nvPr>
            <p:ph idx="1"/>
          </p:nvPr>
        </p:nvSpPr>
        <p:spPr/>
        <p:txBody>
          <a:bodyPr/>
          <a:lstStyle/>
          <a:p>
            <a:r>
              <a:rPr lang="en-US" dirty="0" smtClean="0"/>
              <a:t>eFormA (still active)</a:t>
            </a:r>
          </a:p>
          <a:p>
            <a:r>
              <a:rPr lang="en-US" dirty="0" smtClean="0"/>
              <a:t>eFormS</a:t>
            </a:r>
          </a:p>
          <a:p>
            <a:r>
              <a:rPr lang="en-US" dirty="0" smtClean="0"/>
              <a:t>eFormE</a:t>
            </a:r>
          </a:p>
          <a:p>
            <a:r>
              <a:rPr lang="en-US" dirty="0" smtClean="0"/>
              <a:t>eFormR</a:t>
            </a:r>
          </a:p>
          <a:p>
            <a:r>
              <a:rPr lang="en-US" dirty="0" smtClean="0"/>
              <a:t>eFormQ</a:t>
            </a:r>
          </a:p>
          <a:p>
            <a:r>
              <a:rPr lang="en-US" dirty="0" smtClean="0"/>
              <a:t>eFormN </a:t>
            </a:r>
            <a:r>
              <a:rPr lang="en-US" dirty="0"/>
              <a:t>for Not Human Subjects Research activities [forthcoming</a:t>
            </a:r>
            <a:r>
              <a:rPr lang="en-US" dirty="0" smtClean="0"/>
              <a:t>]</a:t>
            </a:r>
            <a:endParaRPr lang="en-US" dirty="0"/>
          </a:p>
        </p:txBody>
      </p:sp>
    </p:spTree>
    <p:extLst>
      <p:ext uri="{BB962C8B-B14F-4D97-AF65-F5344CB8AC3E}">
        <p14:creationId xmlns:p14="http://schemas.microsoft.com/office/powerpoint/2010/main" val="18493391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27" y="323273"/>
            <a:ext cx="7875963" cy="803564"/>
          </a:xfrm>
        </p:spPr>
        <p:txBody>
          <a:bodyPr>
            <a:normAutofit/>
          </a:bodyPr>
          <a:lstStyle/>
          <a:p>
            <a:r>
              <a:rPr lang="en-US" dirty="0">
                <a:solidFill>
                  <a:srgbClr val="FFC000"/>
                </a:solidFill>
                <a:effectLst/>
              </a:rPr>
              <a:t>eForm S</a:t>
            </a:r>
          </a:p>
        </p:txBody>
      </p:sp>
      <p:sp>
        <p:nvSpPr>
          <p:cNvPr id="3" name="Content Placeholder 2"/>
          <p:cNvSpPr>
            <a:spLocks noGrp="1"/>
          </p:cNvSpPr>
          <p:nvPr>
            <p:ph idx="1"/>
          </p:nvPr>
        </p:nvSpPr>
        <p:spPr>
          <a:xfrm>
            <a:off x="311727" y="1293092"/>
            <a:ext cx="8465128" cy="5264727"/>
          </a:xfrm>
        </p:spPr>
        <p:txBody>
          <a:bodyPr>
            <a:normAutofit fontScale="47500" lnSpcReduction="20000"/>
          </a:bodyPr>
          <a:lstStyle/>
          <a:p>
            <a:pPr marL="548640" lvl="2" indent="0">
              <a:buNone/>
            </a:pPr>
            <a:r>
              <a:rPr lang="en-US" sz="6700" b="1" dirty="0"/>
              <a:t>eForm </a:t>
            </a:r>
            <a:r>
              <a:rPr lang="en-US" sz="6700" b="1" dirty="0" smtClean="0"/>
              <a:t>S: </a:t>
            </a:r>
            <a:r>
              <a:rPr lang="en-US" sz="6700" dirty="0">
                <a:cs typeface="Calibri" panose="020F0502020204030204" pitchFamily="34" charset="0"/>
              </a:rPr>
              <a:t>U</a:t>
            </a:r>
            <a:r>
              <a:rPr lang="en-US" sz="6700" dirty="0" smtClean="0">
                <a:cs typeface="Calibri" panose="020F0502020204030204" pitchFamily="34" charset="0"/>
              </a:rPr>
              <a:t>sed </a:t>
            </a:r>
            <a:r>
              <a:rPr lang="en-US" sz="6700" dirty="0">
                <a:cs typeface="Calibri" panose="020F0502020204030204" pitchFamily="34" charset="0"/>
              </a:rPr>
              <a:t>for secondary research using identifiable private information and/or identifiable </a:t>
            </a:r>
            <a:r>
              <a:rPr lang="en-US" sz="6700" dirty="0" smtClean="0">
                <a:cs typeface="Calibri" panose="020F0502020204030204" pitchFamily="34" charset="0"/>
              </a:rPr>
              <a:t>biospecimens.</a:t>
            </a:r>
          </a:p>
          <a:p>
            <a:pPr marL="548640" lvl="2" indent="0">
              <a:buNone/>
            </a:pPr>
            <a:endParaRPr lang="en-US" sz="6700" dirty="0" smtClean="0">
              <a:cs typeface="Calibri" panose="020F0502020204030204" pitchFamily="34" charset="0"/>
            </a:endParaRPr>
          </a:p>
          <a:p>
            <a:pPr marL="548640" lvl="2" indent="0">
              <a:buNone/>
            </a:pPr>
            <a:r>
              <a:rPr lang="en-US" sz="6700" dirty="0" smtClean="0">
                <a:cs typeface="Calibri" panose="020F0502020204030204" pitchFamily="34" charset="0"/>
              </a:rPr>
              <a:t>Secondary research may </a:t>
            </a:r>
            <a:r>
              <a:rPr lang="en-US" sz="6700" dirty="0">
                <a:cs typeface="Calibri" panose="020F0502020204030204" pitchFamily="34" charset="0"/>
              </a:rPr>
              <a:t>qualify for exemption </a:t>
            </a:r>
            <a:r>
              <a:rPr lang="en-US" sz="6700" dirty="0" smtClean="0">
                <a:cs typeface="Calibri" panose="020F0502020204030204" pitchFamily="34" charset="0"/>
              </a:rPr>
              <a:t>or require </a:t>
            </a:r>
            <a:r>
              <a:rPr lang="en-US" sz="6700" dirty="0">
                <a:cs typeface="Calibri" panose="020F0502020204030204" pitchFamily="34" charset="0"/>
              </a:rPr>
              <a:t>expedited review. </a:t>
            </a:r>
            <a:endParaRPr lang="en-US" sz="6700" dirty="0" smtClean="0">
              <a:cs typeface="Calibri" panose="020F0502020204030204" pitchFamily="34" charset="0"/>
            </a:endParaRPr>
          </a:p>
          <a:p>
            <a:pPr marL="548640" lvl="2" indent="0">
              <a:buNone/>
            </a:pPr>
            <a:r>
              <a:rPr lang="en-US" sz="6700" dirty="0" smtClean="0">
                <a:cs typeface="Calibri" panose="020F0502020204030204" pitchFamily="34" charset="0"/>
              </a:rPr>
              <a:t>The IRB </a:t>
            </a:r>
            <a:r>
              <a:rPr lang="en-US" sz="6700" dirty="0">
                <a:cs typeface="Calibri" panose="020F0502020204030204" pitchFamily="34" charset="0"/>
              </a:rPr>
              <a:t>will make </a:t>
            </a:r>
            <a:r>
              <a:rPr lang="en-US" sz="6700" dirty="0" smtClean="0">
                <a:cs typeface="Calibri" panose="020F0502020204030204" pitchFamily="34" charset="0"/>
              </a:rPr>
              <a:t>the determination </a:t>
            </a:r>
            <a:r>
              <a:rPr lang="en-US" sz="6700" dirty="0">
                <a:cs typeface="Calibri" panose="020F0502020204030204" pitchFamily="34" charset="0"/>
              </a:rPr>
              <a:t>as part of the review process</a:t>
            </a:r>
            <a:r>
              <a:rPr lang="en-US" sz="6700" dirty="0" smtClean="0">
                <a:cs typeface="Calibri" panose="020F0502020204030204" pitchFamily="34" charset="0"/>
              </a:rPr>
              <a:t>.</a:t>
            </a:r>
          </a:p>
          <a:p>
            <a:pPr marL="548640" lvl="2" indent="0">
              <a:buNone/>
            </a:pPr>
            <a:endParaRPr lang="en-US" sz="6700" dirty="0" smtClean="0">
              <a:cs typeface="Calibri" panose="020F0502020204030204" pitchFamily="34" charset="0"/>
            </a:endParaRPr>
          </a:p>
          <a:p>
            <a:pPr marL="548640" lvl="2" indent="0">
              <a:buNone/>
            </a:pPr>
            <a:r>
              <a:rPr lang="en-US" sz="6700" b="1" dirty="0" smtClean="0">
                <a:solidFill>
                  <a:srgbClr val="FF0000"/>
                </a:solidFill>
              </a:rPr>
              <a:t>*eForm </a:t>
            </a:r>
            <a:r>
              <a:rPr lang="en-US" sz="6700" b="1" dirty="0">
                <a:solidFill>
                  <a:srgbClr val="FF0000"/>
                </a:solidFill>
              </a:rPr>
              <a:t>B will no longer be accepted for new applications</a:t>
            </a:r>
          </a:p>
          <a:p>
            <a:pPr marL="548640" lvl="2" indent="0">
              <a:buNone/>
            </a:pPr>
            <a:endParaRPr lang="en-US" sz="7400" dirty="0">
              <a:cs typeface="Calibri" panose="020F0502020204030204" pitchFamily="34" charset="0"/>
            </a:endParaRPr>
          </a:p>
          <a:p>
            <a:pPr marL="548640" lvl="2" indent="0">
              <a:buNone/>
            </a:pPr>
            <a:endParaRPr lang="en-US" sz="2200" dirty="0"/>
          </a:p>
          <a:p>
            <a:endParaRPr lang="en-US" sz="4000" dirty="0"/>
          </a:p>
        </p:txBody>
      </p:sp>
    </p:spTree>
    <p:extLst>
      <p:ext uri="{BB962C8B-B14F-4D97-AF65-F5344CB8AC3E}">
        <p14:creationId xmlns:p14="http://schemas.microsoft.com/office/powerpoint/2010/main" val="20081798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solidFill>
                  <a:srgbClr val="FFC000"/>
                </a:solidFill>
                <a:effectLst/>
              </a:rPr>
              <a:t>eFormS: Data </a:t>
            </a:r>
            <a:r>
              <a:rPr lang="en-US" dirty="0">
                <a:solidFill>
                  <a:srgbClr val="FFC000"/>
                </a:solidFill>
                <a:effectLst/>
              </a:rPr>
              <a:t>Management</a:t>
            </a:r>
          </a:p>
        </p:txBody>
      </p:sp>
      <p:sp>
        <p:nvSpPr>
          <p:cNvPr id="8" name="Content Placeholder 7"/>
          <p:cNvSpPr>
            <a:spLocks noGrp="1"/>
          </p:cNvSpPr>
          <p:nvPr>
            <p:ph idx="1"/>
          </p:nvPr>
        </p:nvSpPr>
        <p:spPr/>
        <p:txBody>
          <a:bodyPr>
            <a:normAutofit/>
          </a:bodyPr>
          <a:lstStyle/>
          <a:p>
            <a:r>
              <a:rPr lang="en-US" dirty="0"/>
              <a:t>Secure databases and data transfer</a:t>
            </a:r>
            <a:r>
              <a:rPr lang="en-US" dirty="0" smtClean="0"/>
              <a:t>.</a:t>
            </a:r>
          </a:p>
          <a:p>
            <a:r>
              <a:rPr lang="en-US" dirty="0" smtClean="0"/>
              <a:t>Encrypted computers and </a:t>
            </a:r>
            <a:r>
              <a:rPr lang="en-US" dirty="0"/>
              <a:t>flash </a:t>
            </a:r>
            <a:r>
              <a:rPr lang="en-US" dirty="0" smtClean="0"/>
              <a:t>drives, anonymous responses or coded data.</a:t>
            </a:r>
            <a:endParaRPr lang="en-US" dirty="0"/>
          </a:p>
          <a:p>
            <a:r>
              <a:rPr lang="en-US" dirty="0" smtClean="0"/>
              <a:t>Use </a:t>
            </a:r>
            <a:r>
              <a:rPr lang="en-US" dirty="0"/>
              <a:t>approved platforms for internet surveys and data transfer with PHI or confidential or sensitive data-  </a:t>
            </a:r>
            <a:r>
              <a:rPr lang="en-US" dirty="0" smtClean="0"/>
              <a:t>Qualtrics, SAFE virtual desktop or REDCAP</a:t>
            </a:r>
            <a:endParaRPr lang="en-US" dirty="0"/>
          </a:p>
          <a:p>
            <a:pPr marL="64008" indent="0">
              <a:buNone/>
            </a:pPr>
            <a:endParaRPr lang="en-US" sz="3200" dirty="0"/>
          </a:p>
          <a:p>
            <a:endParaRPr lang="en-US" dirty="0"/>
          </a:p>
        </p:txBody>
      </p:sp>
    </p:spTree>
    <p:extLst>
      <p:ext uri="{BB962C8B-B14F-4D97-AF65-F5344CB8AC3E}">
        <p14:creationId xmlns:p14="http://schemas.microsoft.com/office/powerpoint/2010/main" val="34694206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C000"/>
                </a:solidFill>
                <a:effectLst/>
              </a:rPr>
              <a:t>eForm E</a:t>
            </a:r>
          </a:p>
        </p:txBody>
      </p:sp>
      <p:sp>
        <p:nvSpPr>
          <p:cNvPr id="3" name="Content Placeholder 2"/>
          <p:cNvSpPr>
            <a:spLocks noGrp="1"/>
          </p:cNvSpPr>
          <p:nvPr>
            <p:ph idx="1"/>
          </p:nvPr>
        </p:nvSpPr>
        <p:spPr/>
        <p:txBody>
          <a:bodyPr>
            <a:normAutofit/>
          </a:bodyPr>
          <a:lstStyle/>
          <a:p>
            <a:pPr marL="137160" lvl="2" indent="0">
              <a:buClr>
                <a:schemeClr val="tx1">
                  <a:shade val="95000"/>
                </a:schemeClr>
              </a:buClr>
              <a:buSzPct val="65000"/>
              <a:buNone/>
            </a:pPr>
            <a:r>
              <a:rPr lang="en-US" sz="2800" b="1" dirty="0"/>
              <a:t>eForm E: </a:t>
            </a:r>
            <a:r>
              <a:rPr lang="en-US" sz="2800" dirty="0"/>
              <a:t>This form should be used for projects thought to qualify for exemption. </a:t>
            </a:r>
            <a:endParaRPr lang="en-US" sz="2800" dirty="0" smtClean="0"/>
          </a:p>
          <a:p>
            <a:pPr marL="548640" lvl="2" indent="-411480">
              <a:buClr>
                <a:schemeClr val="tx1">
                  <a:shade val="95000"/>
                </a:schemeClr>
              </a:buClr>
              <a:buSzPct val="65000"/>
              <a:buFont typeface="Wingdings 2"/>
              <a:buChar char=""/>
            </a:pPr>
            <a:r>
              <a:rPr lang="en-US" sz="2800" dirty="0" smtClean="0"/>
              <a:t>This </a:t>
            </a:r>
            <a:r>
              <a:rPr lang="en-US" sz="2800" dirty="0"/>
              <a:t>may include, interviews, surveys, public observations, educational tests, research conducted in normal educational settings or some behavioral interventions, if the intervention is considered to be benign. </a:t>
            </a:r>
          </a:p>
        </p:txBody>
      </p:sp>
    </p:spTree>
    <p:extLst>
      <p:ext uri="{BB962C8B-B14F-4D97-AF65-F5344CB8AC3E}">
        <p14:creationId xmlns:p14="http://schemas.microsoft.com/office/powerpoint/2010/main" val="199343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C000"/>
                </a:solidFill>
                <a:effectLst/>
              </a:rPr>
              <a:t>Revised Common Rule</a:t>
            </a:r>
          </a:p>
        </p:txBody>
      </p:sp>
      <p:sp>
        <p:nvSpPr>
          <p:cNvPr id="3" name="Content Placeholder 2"/>
          <p:cNvSpPr>
            <a:spLocks noGrp="1"/>
          </p:cNvSpPr>
          <p:nvPr>
            <p:ph idx="1"/>
          </p:nvPr>
        </p:nvSpPr>
        <p:spPr/>
        <p:txBody>
          <a:bodyPr>
            <a:normAutofit lnSpcReduction="10000"/>
          </a:bodyPr>
          <a:lstStyle/>
          <a:p>
            <a:r>
              <a:rPr lang="en-US" dirty="0"/>
              <a:t> </a:t>
            </a:r>
            <a:r>
              <a:rPr lang="en-US" dirty="0" smtClean="0"/>
              <a:t>The </a:t>
            </a:r>
            <a:r>
              <a:rPr lang="en-US" dirty="0"/>
              <a:t>Federal Regulations that govern research involving human subjects </a:t>
            </a:r>
            <a:r>
              <a:rPr lang="en-US" dirty="0" smtClean="0"/>
              <a:t>are referred to as the Common Rule.</a:t>
            </a:r>
          </a:p>
          <a:p>
            <a:r>
              <a:rPr lang="en-US" dirty="0"/>
              <a:t>As of January 21, 2019, all </a:t>
            </a:r>
            <a:r>
              <a:rPr lang="en-US" u="sng" dirty="0"/>
              <a:t>new</a:t>
            </a:r>
            <a:r>
              <a:rPr lang="en-US" dirty="0"/>
              <a:t> federally funded human subjects research studies must comply with the revisions to the U.S. Department of Health and Human Services (DHHS) human subjects research regulations, the Revised Common Rule.  In addition, all research conducted in Maryland must follow the Revised Common Rule.</a:t>
            </a:r>
          </a:p>
          <a:p>
            <a:endParaRPr lang="en-US" dirty="0"/>
          </a:p>
        </p:txBody>
      </p:sp>
    </p:spTree>
    <p:extLst>
      <p:ext uri="{BB962C8B-B14F-4D97-AF65-F5344CB8AC3E}">
        <p14:creationId xmlns:p14="http://schemas.microsoft.com/office/powerpoint/2010/main" val="26946513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C000"/>
                </a:solidFill>
                <a:effectLst/>
              </a:rPr>
              <a:t>eFormR</a:t>
            </a:r>
          </a:p>
        </p:txBody>
      </p:sp>
      <p:sp>
        <p:nvSpPr>
          <p:cNvPr id="3" name="Content Placeholder 2"/>
          <p:cNvSpPr>
            <a:spLocks noGrp="1"/>
          </p:cNvSpPr>
          <p:nvPr>
            <p:ph idx="1"/>
          </p:nvPr>
        </p:nvSpPr>
        <p:spPr/>
        <p:txBody>
          <a:bodyPr>
            <a:normAutofit lnSpcReduction="10000"/>
          </a:bodyPr>
          <a:lstStyle/>
          <a:p>
            <a:pPr marL="548640" lvl="2" indent="0">
              <a:buNone/>
            </a:pPr>
            <a:r>
              <a:rPr lang="en-US" sz="2800" b="1" dirty="0"/>
              <a:t>eForm R: </a:t>
            </a:r>
            <a:r>
              <a:rPr lang="en-US" sz="2800" dirty="0">
                <a:cs typeface="Calibri" panose="020F0502020204030204" pitchFamily="34" charset="0"/>
              </a:rPr>
              <a:t>Required for all protocols  designed to cover the creation or set-up of a research resource :- data or biospecimen repository , patient registry, recruitment database. </a:t>
            </a:r>
            <a:endParaRPr lang="en-US" sz="2800" dirty="0" smtClean="0">
              <a:cs typeface="Calibri" panose="020F0502020204030204" pitchFamily="34" charset="0"/>
            </a:endParaRPr>
          </a:p>
          <a:p>
            <a:pPr marL="548640" lvl="2" indent="0">
              <a:buNone/>
            </a:pPr>
            <a:endParaRPr lang="en-US" sz="2800" dirty="0">
              <a:cs typeface="Calibri" panose="020F0502020204030204" pitchFamily="34" charset="0"/>
            </a:endParaRPr>
          </a:p>
          <a:p>
            <a:pPr marL="548640" lvl="2" indent="0">
              <a:buNone/>
            </a:pPr>
            <a:r>
              <a:rPr lang="en-US" sz="2800" dirty="0" smtClean="0">
                <a:cs typeface="Calibri" panose="020F0502020204030204" pitchFamily="34" charset="0"/>
              </a:rPr>
              <a:t>Generally </a:t>
            </a:r>
            <a:r>
              <a:rPr lang="en-US" sz="2800" dirty="0">
                <a:cs typeface="Calibri" panose="020F0502020204030204" pitchFamily="34" charset="0"/>
              </a:rPr>
              <a:t>the purpose of a research resource is to help support current and future research rather than to answer any discrete research questions. </a:t>
            </a:r>
            <a:r>
              <a:rPr lang="en-US" sz="2800" dirty="0" smtClean="0">
                <a:cs typeface="Calibri" panose="020F0502020204030204" pitchFamily="34" charset="0"/>
              </a:rPr>
              <a:t>Use </a:t>
            </a:r>
            <a:r>
              <a:rPr lang="en-US" sz="2800" dirty="0">
                <a:cs typeface="Calibri" panose="020F0502020204030204" pitchFamily="34" charset="0"/>
              </a:rPr>
              <a:t>this form to describe the resource you are creating, how it will be managed and how it will be accessed for future research use. </a:t>
            </a:r>
          </a:p>
          <a:p>
            <a:pPr marL="457200" lvl="2" indent="0">
              <a:buNone/>
            </a:pPr>
            <a:endParaRPr lang="en-US" dirty="0"/>
          </a:p>
          <a:p>
            <a:endParaRPr lang="en-US" dirty="0"/>
          </a:p>
        </p:txBody>
      </p:sp>
    </p:spTree>
    <p:extLst>
      <p:ext uri="{BB962C8B-B14F-4D97-AF65-F5344CB8AC3E}">
        <p14:creationId xmlns:p14="http://schemas.microsoft.com/office/powerpoint/2010/main" val="3139899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FFC000"/>
                </a:solidFill>
                <a:effectLst/>
              </a:rPr>
              <a:t>Quality </a:t>
            </a:r>
            <a:r>
              <a:rPr lang="en-US" dirty="0">
                <a:solidFill>
                  <a:srgbClr val="FFC000"/>
                </a:solidFill>
                <a:effectLst/>
              </a:rPr>
              <a:t>Improvement Template</a:t>
            </a:r>
          </a:p>
        </p:txBody>
      </p:sp>
      <p:sp>
        <p:nvSpPr>
          <p:cNvPr id="3" name="Content Placeholder 2"/>
          <p:cNvSpPr>
            <a:spLocks noGrp="1"/>
          </p:cNvSpPr>
          <p:nvPr>
            <p:ph idx="1"/>
          </p:nvPr>
        </p:nvSpPr>
        <p:spPr/>
        <p:txBody>
          <a:bodyPr/>
          <a:lstStyle/>
          <a:p>
            <a:endParaRPr lang="en-US" sz="2300" b="1" dirty="0" smtClean="0"/>
          </a:p>
          <a:p>
            <a:r>
              <a:rPr lang="en-US" sz="2400" dirty="0" smtClean="0"/>
              <a:t>eFormQ Protocol Template</a:t>
            </a:r>
          </a:p>
          <a:p>
            <a:pPr marL="137160" indent="0">
              <a:buNone/>
            </a:pPr>
            <a:endParaRPr lang="en-US" sz="2400" dirty="0"/>
          </a:p>
          <a:p>
            <a:pPr lvl="1">
              <a:buFont typeface="Wingdings" panose="05000000000000000000" pitchFamily="2" charset="2"/>
              <a:buChar char="Ø"/>
            </a:pPr>
            <a:r>
              <a:rPr lang="en-US" dirty="0"/>
              <a:t>QI </a:t>
            </a:r>
            <a:r>
              <a:rPr lang="en-US" dirty="0" smtClean="0"/>
              <a:t>Determination Worksheet </a:t>
            </a:r>
          </a:p>
          <a:p>
            <a:pPr marL="585216" lvl="1" indent="0">
              <a:buNone/>
            </a:pPr>
            <a:r>
              <a:rPr lang="en-US" dirty="0" smtClean="0"/>
              <a:t>	[</a:t>
            </a:r>
            <a:r>
              <a:rPr lang="en-US" dirty="0"/>
              <a:t>Tool to assist submitters in establishing whether an </a:t>
            </a:r>
            <a:r>
              <a:rPr lang="en-US" dirty="0" smtClean="0"/>
              <a:t>	eForm </a:t>
            </a:r>
            <a:r>
              <a:rPr lang="en-US" dirty="0"/>
              <a:t>Q may be submitted]</a:t>
            </a:r>
          </a:p>
          <a:p>
            <a:pPr marL="137160" indent="0">
              <a:buNone/>
            </a:pPr>
            <a:endParaRPr lang="en-US" dirty="0"/>
          </a:p>
        </p:txBody>
      </p:sp>
    </p:spTree>
    <p:extLst>
      <p:ext uri="{BB962C8B-B14F-4D97-AF65-F5344CB8AC3E}">
        <p14:creationId xmlns:p14="http://schemas.microsoft.com/office/powerpoint/2010/main" val="16447318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77800"/>
            <a:ext cx="8128000" cy="650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23197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70389" y="403046"/>
            <a:ext cx="7826710" cy="1209997"/>
          </a:xfrm>
        </p:spPr>
        <p:txBody>
          <a:bodyPr>
            <a:noAutofit/>
          </a:bodyPr>
          <a:lstStyle/>
          <a:p>
            <a:r>
              <a:rPr lang="en-US" dirty="0" smtClean="0">
                <a:solidFill>
                  <a:srgbClr val="FFC000"/>
                </a:solidFill>
                <a:effectLst/>
              </a:rPr>
              <a:t>Requirements </a:t>
            </a:r>
            <a:r>
              <a:rPr lang="en-US" dirty="0">
                <a:solidFill>
                  <a:srgbClr val="FFC000"/>
                </a:solidFill>
                <a:effectLst/>
              </a:rPr>
              <a:t>for Continuing Review</a:t>
            </a:r>
          </a:p>
        </p:txBody>
      </p:sp>
      <p:sp>
        <p:nvSpPr>
          <p:cNvPr id="2" name="Content Placeholder 1"/>
          <p:cNvSpPr>
            <a:spLocks noGrp="1"/>
          </p:cNvSpPr>
          <p:nvPr>
            <p:ph idx="1"/>
          </p:nvPr>
        </p:nvSpPr>
        <p:spPr>
          <a:xfrm>
            <a:off x="670389" y="1541124"/>
            <a:ext cx="7651679" cy="4458984"/>
          </a:xfrm>
        </p:spPr>
        <p:txBody>
          <a:bodyPr>
            <a:normAutofit fontScale="47500" lnSpcReduction="20000"/>
          </a:bodyPr>
          <a:lstStyle/>
          <a:p>
            <a:pPr marL="0" indent="0">
              <a:buNone/>
            </a:pPr>
            <a:endParaRPr lang="en-US" sz="4500" b="1" dirty="0" smtClean="0">
              <a:cs typeface="Calibri" panose="020F0502020204030204" pitchFamily="34" charset="0"/>
            </a:endParaRPr>
          </a:p>
          <a:p>
            <a:pPr marL="0" indent="0">
              <a:buNone/>
            </a:pPr>
            <a:endParaRPr lang="en-US" sz="4500" b="1" dirty="0">
              <a:cs typeface="Calibri" panose="020F0502020204030204" pitchFamily="34" charset="0"/>
            </a:endParaRPr>
          </a:p>
          <a:p>
            <a:pPr marL="0" indent="0">
              <a:buNone/>
            </a:pPr>
            <a:r>
              <a:rPr lang="en-US" sz="4500" b="1" dirty="0" smtClean="0">
                <a:cs typeface="Calibri" panose="020F0502020204030204" pitchFamily="34" charset="0"/>
              </a:rPr>
              <a:t>Continuing Review is not </a:t>
            </a:r>
            <a:r>
              <a:rPr lang="en-US" sz="4500" b="1" dirty="0">
                <a:cs typeface="Calibri" panose="020F0502020204030204" pitchFamily="34" charset="0"/>
              </a:rPr>
              <a:t>required </a:t>
            </a:r>
            <a:r>
              <a:rPr lang="en-US" sz="4500" b="1" dirty="0" smtClean="0">
                <a:cs typeface="Calibri" panose="020F0502020204030204" pitchFamily="34" charset="0"/>
              </a:rPr>
              <a:t>by regulation for:</a:t>
            </a:r>
          </a:p>
          <a:p>
            <a:pPr marL="0" indent="0">
              <a:buNone/>
            </a:pPr>
            <a:endParaRPr lang="en-US" sz="4500" b="1" dirty="0">
              <a:cs typeface="Calibri" panose="020F0502020204030204" pitchFamily="34" charset="0"/>
            </a:endParaRPr>
          </a:p>
          <a:p>
            <a:r>
              <a:rPr lang="en-US" sz="4500" dirty="0">
                <a:cs typeface="Calibri" panose="020F0502020204030204" pitchFamily="34" charset="0"/>
              </a:rPr>
              <a:t>Research eligible for </a:t>
            </a:r>
            <a:r>
              <a:rPr lang="en-US" sz="4500" dirty="0" smtClean="0">
                <a:cs typeface="Calibri" panose="020F0502020204030204" pitchFamily="34" charset="0"/>
              </a:rPr>
              <a:t>exempt studies that require limited IRB review or expedited review;</a:t>
            </a:r>
          </a:p>
          <a:p>
            <a:pPr marL="137160" indent="0">
              <a:buNone/>
            </a:pPr>
            <a:endParaRPr lang="en-US" sz="4500" dirty="0">
              <a:cs typeface="Calibri" panose="020F0502020204030204" pitchFamily="34" charset="0"/>
            </a:endParaRPr>
          </a:p>
          <a:p>
            <a:pPr lvl="0"/>
            <a:r>
              <a:rPr lang="en-US" sz="4500" dirty="0">
                <a:cs typeface="Calibri" panose="020F0502020204030204" pitchFamily="34" charset="0"/>
              </a:rPr>
              <a:t>Research that has progressed to the point that it involves only one or both of the following:</a:t>
            </a:r>
          </a:p>
          <a:p>
            <a:pPr marL="548640" lvl="2" indent="0">
              <a:buNone/>
            </a:pPr>
            <a:r>
              <a:rPr lang="en-US" sz="4500" dirty="0">
                <a:cs typeface="Calibri" panose="020F0502020204030204" pitchFamily="34" charset="0"/>
              </a:rPr>
              <a:t>(A) Data analysis, including analysis of identifiable private information or identifiable biospecimens, or</a:t>
            </a:r>
          </a:p>
          <a:p>
            <a:pPr marL="548640" lvl="2" indent="0">
              <a:buNone/>
            </a:pPr>
            <a:r>
              <a:rPr lang="en-US" sz="4500" dirty="0">
                <a:cs typeface="Calibri" panose="020F0502020204030204" pitchFamily="34" charset="0"/>
              </a:rPr>
              <a:t>(B) Accessing follow-up clinical data from procedures that subjects would undergo as part of clinical </a:t>
            </a:r>
            <a:r>
              <a:rPr lang="en-US" sz="4500" dirty="0" smtClean="0">
                <a:cs typeface="Calibri" panose="020F0502020204030204" pitchFamily="34" charset="0"/>
              </a:rPr>
              <a:t>care</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42907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450" y="575353"/>
            <a:ext cx="7751852" cy="1037690"/>
          </a:xfrm>
        </p:spPr>
        <p:txBody>
          <a:bodyPr>
            <a:noAutofit/>
          </a:bodyPr>
          <a:lstStyle/>
          <a:p>
            <a:r>
              <a:rPr lang="en-US" dirty="0">
                <a:solidFill>
                  <a:srgbClr val="FFC000"/>
                </a:solidFill>
                <a:effectLst/>
              </a:rPr>
              <a:t>JHU Options  for Continued Oversight of Research</a:t>
            </a:r>
          </a:p>
        </p:txBody>
      </p:sp>
      <p:sp>
        <p:nvSpPr>
          <p:cNvPr id="3" name="Content Placeholder 2"/>
          <p:cNvSpPr>
            <a:spLocks noGrp="1"/>
          </p:cNvSpPr>
          <p:nvPr>
            <p:ph idx="1"/>
          </p:nvPr>
        </p:nvSpPr>
        <p:spPr>
          <a:xfrm>
            <a:off x="431515" y="1768477"/>
            <a:ext cx="8167955" cy="4937125"/>
          </a:xfrm>
        </p:spPr>
        <p:txBody>
          <a:bodyPr>
            <a:normAutofit/>
          </a:bodyPr>
          <a:lstStyle/>
          <a:p>
            <a:pPr>
              <a:lnSpc>
                <a:spcPct val="150000"/>
              </a:lnSpc>
            </a:pPr>
            <a:r>
              <a:rPr lang="en-US" sz="2400" dirty="0" smtClean="0">
                <a:latin typeface="Calibri" panose="020F0502020204030204" pitchFamily="34" charset="0"/>
                <a:cs typeface="Calibri" panose="020F0502020204030204" pitchFamily="34" charset="0"/>
              </a:rPr>
              <a:t>May require continuing IRB review</a:t>
            </a:r>
          </a:p>
          <a:p>
            <a:pPr>
              <a:lnSpc>
                <a:spcPct val="150000"/>
              </a:lnSpc>
            </a:pPr>
            <a:r>
              <a:rPr lang="en-US" sz="2400" dirty="0" smtClean="0">
                <a:latin typeface="Calibri" panose="020F0502020204030204" pitchFamily="34" charset="0"/>
                <a:cs typeface="Calibri" panose="020F0502020204030204" pitchFamily="34" charset="0"/>
              </a:rPr>
              <a:t>May </a:t>
            </a:r>
            <a:r>
              <a:rPr lang="en-US" sz="2400" dirty="0">
                <a:latin typeface="Calibri" panose="020F0502020204030204" pitchFamily="34" charset="0"/>
                <a:cs typeface="Calibri" panose="020F0502020204030204" pitchFamily="34" charset="0"/>
              </a:rPr>
              <a:t>require a Progress </a:t>
            </a:r>
            <a:r>
              <a:rPr lang="en-US" sz="2400" dirty="0" smtClean="0">
                <a:latin typeface="Calibri" panose="020F0502020204030204" pitchFamily="34" charset="0"/>
                <a:cs typeface="Calibri" panose="020F0502020204030204" pitchFamily="34" charset="0"/>
              </a:rPr>
              <a:t>Report</a:t>
            </a:r>
          </a:p>
          <a:p>
            <a:pPr>
              <a:lnSpc>
                <a:spcPct val="150000"/>
              </a:lnSpc>
            </a:pPr>
            <a:r>
              <a:rPr lang="en-US" sz="2400" dirty="0" smtClean="0">
                <a:latin typeface="Calibri" panose="020F0502020204030204" pitchFamily="34" charset="0"/>
                <a:cs typeface="Calibri" panose="020F0502020204030204" pitchFamily="34" charset="0"/>
              </a:rPr>
              <a:t>May </a:t>
            </a:r>
            <a:r>
              <a:rPr lang="en-US" sz="2400" dirty="0">
                <a:latin typeface="Calibri" panose="020F0502020204030204" pitchFamily="34" charset="0"/>
                <a:cs typeface="Calibri" panose="020F0502020204030204" pitchFamily="34" charset="0"/>
              </a:rPr>
              <a:t>determine no further oversight via continuing review/progress </a:t>
            </a:r>
            <a:r>
              <a:rPr lang="en-US" sz="2400" dirty="0" smtClean="0">
                <a:latin typeface="Calibri" panose="020F0502020204030204" pitchFamily="34" charset="0"/>
                <a:cs typeface="Calibri" panose="020F0502020204030204" pitchFamily="34" charset="0"/>
              </a:rPr>
              <a:t>report is required </a:t>
            </a:r>
            <a:endParaRPr lang="en-US" sz="2400" dirty="0">
              <a:latin typeface="Calibri" panose="020F0502020204030204" pitchFamily="34" charset="0"/>
              <a:cs typeface="Calibri" panose="020F0502020204030204" pitchFamily="34" charset="0"/>
            </a:endParaRPr>
          </a:p>
          <a:p>
            <a:pPr marL="282765" lvl="1" indent="0">
              <a:lnSpc>
                <a:spcPct val="150000"/>
              </a:lnSpc>
              <a:buNone/>
            </a:pPr>
            <a:endParaRPr lang="en-US" sz="2100" dirty="0"/>
          </a:p>
        </p:txBody>
      </p:sp>
    </p:spTree>
    <p:extLst>
      <p:ext uri="{BB962C8B-B14F-4D97-AF65-F5344CB8AC3E}">
        <p14:creationId xmlns:p14="http://schemas.microsoft.com/office/powerpoint/2010/main" val="33540006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721" y="430261"/>
            <a:ext cx="7406640" cy="1237673"/>
          </a:xfrm>
        </p:spPr>
        <p:txBody>
          <a:bodyPr>
            <a:noAutofit/>
          </a:bodyPr>
          <a:lstStyle/>
          <a:p>
            <a:r>
              <a:rPr lang="en-US" dirty="0">
                <a:solidFill>
                  <a:srgbClr val="FFC000"/>
                </a:solidFill>
                <a:effectLst/>
              </a:rPr>
              <a:t>New Resources Related to the Revised Common Rule </a:t>
            </a:r>
          </a:p>
        </p:txBody>
      </p:sp>
      <p:pic>
        <p:nvPicPr>
          <p:cNvPr id="4" name="Content Placeholder 3"/>
          <p:cNvPicPr>
            <a:picLocks noGrp="1"/>
          </p:cNvPicPr>
          <p:nvPr>
            <p:ph idx="1"/>
          </p:nvPr>
        </p:nvPicPr>
        <p:blipFill rotWithShape="1">
          <a:blip r:embed="rId2"/>
          <a:srcRect l="12465" t="18823" r="15561" b="8974"/>
          <a:stretch/>
        </p:blipFill>
        <p:spPr bwMode="auto">
          <a:xfrm>
            <a:off x="685800" y="1808480"/>
            <a:ext cx="7505700" cy="4546138"/>
          </a:xfrm>
          <a:prstGeom prst="rect">
            <a:avLst/>
          </a:prstGeom>
          <a:ln>
            <a:noFill/>
          </a:ln>
          <a:extLst>
            <a:ext uri="{53640926-AAD7-44D8-BBD7-CCE9431645EC}">
              <a14:shadowObscured xmlns:a14="http://schemas.microsoft.com/office/drawing/2010/main"/>
            </a:ext>
          </a:extLst>
        </p:spPr>
      </p:pic>
      <p:sp>
        <p:nvSpPr>
          <p:cNvPr id="5" name="Oval 4"/>
          <p:cNvSpPr/>
          <p:nvPr/>
        </p:nvSpPr>
        <p:spPr>
          <a:xfrm>
            <a:off x="807721" y="3059084"/>
            <a:ext cx="1891145" cy="3509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02222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FFC000"/>
                </a:solidFill>
                <a:effectLst/>
              </a:rPr>
              <a:t>New Resources Related to the Revised Common Rule</a:t>
            </a:r>
          </a:p>
        </p:txBody>
      </p:sp>
      <p:pic>
        <p:nvPicPr>
          <p:cNvPr id="4" name="Content Placeholder 3"/>
          <p:cNvPicPr>
            <a:picLocks noGrp="1"/>
          </p:cNvPicPr>
          <p:nvPr>
            <p:ph idx="1"/>
          </p:nvPr>
        </p:nvPicPr>
        <p:blipFill rotWithShape="1">
          <a:blip r:embed="rId2"/>
          <a:srcRect l="26689" t="19387" r="12812" b="7525"/>
          <a:stretch/>
        </p:blipFill>
        <p:spPr bwMode="auto">
          <a:xfrm>
            <a:off x="665019" y="2057400"/>
            <a:ext cx="7598871" cy="45188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62612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C000"/>
                </a:solidFill>
                <a:effectLst/>
              </a:rPr>
              <a:t>Final Considerations</a:t>
            </a:r>
          </a:p>
        </p:txBody>
      </p:sp>
      <p:sp>
        <p:nvSpPr>
          <p:cNvPr id="3" name="Content Placeholder 2"/>
          <p:cNvSpPr>
            <a:spLocks noGrp="1"/>
          </p:cNvSpPr>
          <p:nvPr>
            <p:ph idx="1"/>
          </p:nvPr>
        </p:nvSpPr>
        <p:spPr/>
        <p:txBody>
          <a:bodyPr/>
          <a:lstStyle/>
          <a:p>
            <a:r>
              <a:rPr lang="en-US" dirty="0" smtClean="0"/>
              <a:t>Check the JHMIRB Website for answers</a:t>
            </a:r>
          </a:p>
          <a:p>
            <a:pPr marL="137160" indent="0">
              <a:buNone/>
            </a:pPr>
            <a:endParaRPr lang="en-US" dirty="0" smtClean="0"/>
          </a:p>
          <a:p>
            <a:r>
              <a:rPr lang="en-US" dirty="0" smtClean="0"/>
              <a:t>Study teams may contact the eIRB Help Desk for training or technical problems </a:t>
            </a:r>
            <a:r>
              <a:rPr lang="en-US" dirty="0"/>
              <a:t>or </a:t>
            </a:r>
            <a:r>
              <a:rPr lang="en-US" dirty="0" smtClean="0"/>
              <a:t>to request </a:t>
            </a:r>
            <a:r>
              <a:rPr lang="en-US" dirty="0"/>
              <a:t>an </a:t>
            </a:r>
            <a:r>
              <a:rPr lang="en-US" dirty="0" smtClean="0"/>
              <a:t>appointment to help with </a:t>
            </a:r>
            <a:r>
              <a:rPr lang="en-US" dirty="0"/>
              <a:t>questions about </a:t>
            </a:r>
            <a:r>
              <a:rPr lang="en-US" u="sng" dirty="0"/>
              <a:t>new applications affected by the Revised Common Rule</a:t>
            </a:r>
            <a:r>
              <a:rPr lang="en-US" dirty="0"/>
              <a:t>.   </a:t>
            </a:r>
            <a:endParaRPr lang="en-US" dirty="0" smtClean="0"/>
          </a:p>
          <a:p>
            <a:pPr lvl="1"/>
            <a:r>
              <a:rPr lang="en-US" dirty="0" smtClean="0"/>
              <a:t>410-502-2092  or jhmeirb@jhmi.edu</a:t>
            </a:r>
          </a:p>
        </p:txBody>
      </p:sp>
    </p:spTree>
    <p:extLst>
      <p:ext uri="{BB962C8B-B14F-4D97-AF65-F5344CB8AC3E}">
        <p14:creationId xmlns:p14="http://schemas.microsoft.com/office/powerpoint/2010/main" val="16021761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C000"/>
                </a:solidFill>
                <a:effectLst/>
              </a:rPr>
              <a:t>What is a Progress Report?</a:t>
            </a:r>
          </a:p>
        </p:txBody>
      </p:sp>
      <p:sp>
        <p:nvSpPr>
          <p:cNvPr id="3" name="Content Placeholder 2"/>
          <p:cNvSpPr>
            <a:spLocks noGrp="1"/>
          </p:cNvSpPr>
          <p:nvPr>
            <p:ph idx="1"/>
          </p:nvPr>
        </p:nvSpPr>
        <p:spPr>
          <a:xfrm>
            <a:off x="570217" y="1981200"/>
            <a:ext cx="7693673" cy="4114800"/>
          </a:xfrm>
        </p:spPr>
        <p:txBody>
          <a:bodyPr>
            <a:normAutofit fontScale="92500" lnSpcReduction="20000"/>
          </a:bodyPr>
          <a:lstStyle/>
          <a:p>
            <a:r>
              <a:rPr lang="en-US" sz="2800" dirty="0">
                <a:latin typeface="Calibri" panose="020F0502020204030204" pitchFamily="34" charset="0"/>
                <a:cs typeface="Calibri" panose="020F0502020204030204" pitchFamily="34" charset="0"/>
              </a:rPr>
              <a:t>Would collect similar information to a continuing review submission</a:t>
            </a:r>
          </a:p>
          <a:p>
            <a:r>
              <a:rPr lang="en-US" sz="2800" dirty="0" smtClean="0">
                <a:latin typeface="Calibri" panose="020F0502020204030204" pitchFamily="34" charset="0"/>
                <a:cs typeface="Calibri" panose="020F0502020204030204" pitchFamily="34" charset="0"/>
              </a:rPr>
              <a:t>Time </a:t>
            </a:r>
            <a:r>
              <a:rPr lang="en-US" sz="2800" dirty="0">
                <a:latin typeface="Calibri" panose="020F0502020204030204" pitchFamily="34" charset="0"/>
                <a:cs typeface="Calibri" panose="020F0502020204030204" pitchFamily="34" charset="0"/>
              </a:rPr>
              <a:t>point for reporting could be set at 1, 2 or 3 years</a:t>
            </a:r>
          </a:p>
          <a:p>
            <a:r>
              <a:rPr lang="en-US" sz="2800" dirty="0">
                <a:latin typeface="Calibri" panose="020F0502020204030204" pitchFamily="34" charset="0"/>
                <a:cs typeface="Calibri" panose="020F0502020204030204" pitchFamily="34" charset="0"/>
              </a:rPr>
              <a:t>Functions like a continuing review- No study activity should occur until the progress report is submitted </a:t>
            </a:r>
            <a:endParaRPr lang="en-US" sz="2800" dirty="0" smtClean="0">
              <a:latin typeface="Calibri" panose="020F0502020204030204" pitchFamily="34" charset="0"/>
              <a:cs typeface="Calibri" panose="020F0502020204030204" pitchFamily="34" charset="0"/>
            </a:endParaRPr>
          </a:p>
          <a:p>
            <a:r>
              <a:rPr lang="en-US" sz="2800" dirty="0" smtClean="0">
                <a:latin typeface="Calibri" panose="020F0502020204030204" pitchFamily="34" charset="0"/>
                <a:cs typeface="Calibri" panose="020F0502020204030204" pitchFamily="34" charset="0"/>
              </a:rPr>
              <a:t>Study will not “expire” such that a new application must be submitted if the progress report due date has passed without submission</a:t>
            </a:r>
          </a:p>
          <a:p>
            <a:r>
              <a:rPr lang="en-US" sz="2800" dirty="0" smtClean="0">
                <a:latin typeface="Calibri" panose="020F0502020204030204" pitchFamily="34" charset="0"/>
                <a:cs typeface="Calibri" panose="020F0502020204030204" pitchFamily="34" charset="0"/>
              </a:rPr>
              <a:t>CIRs will not be accepted until required progress report is submitted</a:t>
            </a:r>
            <a:endParaRPr lang="en-US" sz="2800" dirty="0">
              <a:latin typeface="Calibri" panose="020F0502020204030204" pitchFamily="34" charset="0"/>
              <a:cs typeface="Calibri" panose="020F0502020204030204" pitchFamily="34" charset="0"/>
            </a:endParaRPr>
          </a:p>
          <a:p>
            <a:pPr marL="282765" lvl="1" indent="0">
              <a:buNone/>
            </a:pPr>
            <a:endParaRPr lang="en-US" dirty="0"/>
          </a:p>
        </p:txBody>
      </p:sp>
      <p:sp>
        <p:nvSpPr>
          <p:cNvPr id="4" name="Slide Number Placeholder 3"/>
          <p:cNvSpPr>
            <a:spLocks noGrp="1"/>
          </p:cNvSpPr>
          <p:nvPr>
            <p:ph type="sldNum" sz="quarter" idx="12"/>
          </p:nvPr>
        </p:nvSpPr>
        <p:spPr/>
        <p:txBody>
          <a:bodyPr/>
          <a:lstStyle/>
          <a:p>
            <a:endParaRPr lang="en-US" altLang="en-US" dirty="0">
              <a:solidFill>
                <a:srgbClr val="002C77"/>
              </a:solidFill>
            </a:endParaRPr>
          </a:p>
        </p:txBody>
      </p:sp>
    </p:spTree>
    <p:extLst>
      <p:ext uri="{BB962C8B-B14F-4D97-AF65-F5344CB8AC3E}">
        <p14:creationId xmlns:p14="http://schemas.microsoft.com/office/powerpoint/2010/main" val="8605873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4533" y="2030568"/>
            <a:ext cx="6747934" cy="2554545"/>
          </a:xfrm>
          <a:prstGeom prst="rect">
            <a:avLst/>
          </a:prstGeom>
        </p:spPr>
        <p:txBody>
          <a:bodyPr wrap="square">
            <a:spAutoFit/>
          </a:bodyPr>
          <a:lstStyle/>
          <a:p>
            <a:pPr algn="ctr"/>
            <a:r>
              <a:rPr lang="en-US" sz="3200" b="1" dirty="0" smtClean="0"/>
              <a:t>How has </a:t>
            </a:r>
            <a:r>
              <a:rPr lang="en-US" sz="3200" b="1" dirty="0"/>
              <a:t>the Revised Common Rule changed the definition of </a:t>
            </a:r>
            <a:endParaRPr lang="en-US" sz="3200" b="1" dirty="0" smtClean="0"/>
          </a:p>
          <a:p>
            <a:pPr algn="ctr"/>
            <a:r>
              <a:rPr lang="en-US" sz="3200" b="1" dirty="0" smtClean="0">
                <a:solidFill>
                  <a:srgbClr val="FFC000"/>
                </a:solidFill>
              </a:rPr>
              <a:t>Human Subjects </a:t>
            </a:r>
          </a:p>
          <a:p>
            <a:pPr algn="ctr"/>
            <a:r>
              <a:rPr lang="en-US" sz="3200" b="1" dirty="0" smtClean="0"/>
              <a:t>and </a:t>
            </a:r>
          </a:p>
          <a:p>
            <a:pPr algn="ctr"/>
            <a:r>
              <a:rPr lang="en-US" sz="3200" b="1" dirty="0" smtClean="0">
                <a:solidFill>
                  <a:srgbClr val="FFC000"/>
                </a:solidFill>
              </a:rPr>
              <a:t>Research</a:t>
            </a:r>
            <a:r>
              <a:rPr lang="en-US" sz="3200" b="1" dirty="0" smtClean="0"/>
              <a:t>?</a:t>
            </a:r>
            <a:endParaRPr lang="en-US" sz="3200" dirty="0"/>
          </a:p>
        </p:txBody>
      </p:sp>
    </p:spTree>
    <p:extLst>
      <p:ext uri="{BB962C8B-B14F-4D97-AF65-F5344CB8AC3E}">
        <p14:creationId xmlns:p14="http://schemas.microsoft.com/office/powerpoint/2010/main" val="718801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533" y="333905"/>
            <a:ext cx="8229600" cy="1143000"/>
          </a:xfrm>
        </p:spPr>
        <p:txBody>
          <a:bodyPr>
            <a:noAutofit/>
          </a:bodyPr>
          <a:lstStyle/>
          <a:p>
            <a:r>
              <a:rPr lang="en-US" dirty="0">
                <a:solidFill>
                  <a:srgbClr val="FFC000"/>
                </a:solidFill>
                <a:effectLst/>
              </a:rPr>
              <a:t>Human Subject- Common Rule Definition</a:t>
            </a:r>
          </a:p>
        </p:txBody>
      </p:sp>
      <p:sp>
        <p:nvSpPr>
          <p:cNvPr id="3" name="Content Placeholder 2"/>
          <p:cNvSpPr>
            <a:spLocks noGrp="1"/>
          </p:cNvSpPr>
          <p:nvPr>
            <p:ph idx="1"/>
          </p:nvPr>
        </p:nvSpPr>
        <p:spPr/>
        <p:txBody>
          <a:bodyPr/>
          <a:lstStyle/>
          <a:p>
            <a:pPr marL="137160" indent="0">
              <a:buNone/>
            </a:pPr>
            <a:r>
              <a:rPr lang="en-US" i="1" dirty="0" smtClean="0"/>
              <a:t>Human </a:t>
            </a:r>
            <a:r>
              <a:rPr lang="en-US" i="1" dirty="0"/>
              <a:t>subject</a:t>
            </a:r>
            <a:r>
              <a:rPr lang="en-US" dirty="0"/>
              <a:t> means a living individual about whom an investigator (whether professional or student) conducting research obtains</a:t>
            </a:r>
          </a:p>
          <a:p>
            <a:r>
              <a:rPr lang="en-US" dirty="0"/>
              <a:t>Data through intervention or interaction with the individual, or</a:t>
            </a:r>
          </a:p>
          <a:p>
            <a:r>
              <a:rPr lang="en-US" dirty="0"/>
              <a:t>Identifiable private information.</a:t>
            </a:r>
          </a:p>
        </p:txBody>
      </p:sp>
    </p:spTree>
    <p:extLst>
      <p:ext uri="{BB962C8B-B14F-4D97-AF65-F5344CB8AC3E}">
        <p14:creationId xmlns:p14="http://schemas.microsoft.com/office/powerpoint/2010/main" val="1981539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FFC000"/>
                </a:solidFill>
                <a:effectLst/>
              </a:rPr>
              <a:t>Human Subject- Revised Common Rule Definition</a:t>
            </a:r>
          </a:p>
        </p:txBody>
      </p:sp>
      <p:sp>
        <p:nvSpPr>
          <p:cNvPr id="3" name="Content Placeholder 2"/>
          <p:cNvSpPr>
            <a:spLocks noGrp="1"/>
          </p:cNvSpPr>
          <p:nvPr>
            <p:ph idx="1"/>
          </p:nvPr>
        </p:nvSpPr>
        <p:spPr/>
        <p:txBody>
          <a:bodyPr/>
          <a:lstStyle/>
          <a:p>
            <a:pPr marL="137160" indent="0">
              <a:buNone/>
            </a:pPr>
            <a:r>
              <a:rPr lang="en-US" i="1" dirty="0"/>
              <a:t>Human subject</a:t>
            </a:r>
            <a:r>
              <a:rPr lang="en-US" dirty="0"/>
              <a:t> means a living individual about whom an investigator (whether professional or student) conducting research:</a:t>
            </a:r>
          </a:p>
          <a:p>
            <a:r>
              <a:rPr lang="en-US" dirty="0"/>
              <a:t>Obtains information or biospecimens through intervention or interaction with the individual, and uses, studies, or analyzes the information or biospecimens; or</a:t>
            </a:r>
          </a:p>
          <a:p>
            <a:r>
              <a:rPr lang="en-US" dirty="0"/>
              <a:t>Obtains, uses, studies, analyzes, or generates identifiable private information or identifiable biospecimens.</a:t>
            </a:r>
          </a:p>
          <a:p>
            <a:endParaRPr lang="en-US" dirty="0"/>
          </a:p>
        </p:txBody>
      </p:sp>
    </p:spTree>
    <p:extLst>
      <p:ext uri="{BB962C8B-B14F-4D97-AF65-F5344CB8AC3E}">
        <p14:creationId xmlns:p14="http://schemas.microsoft.com/office/powerpoint/2010/main" val="1991571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effectLst/>
              </a:rPr>
              <a:t>Implications</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The broadened definition of human subject may mean that more applications constitute human subjects research</a:t>
            </a:r>
          </a:p>
          <a:p>
            <a:r>
              <a:rPr lang="en-US" dirty="0" smtClean="0"/>
              <a:t>Federal Agencies commit to re-examine the meaning of “identifiability”</a:t>
            </a:r>
          </a:p>
          <a:p>
            <a:pPr lvl="1"/>
            <a:r>
              <a:rPr lang="en-US" dirty="0" smtClean="0"/>
              <a:t>Identifying analytic techniques capable of generating identifiable private information or biospecimens</a:t>
            </a:r>
          </a:p>
          <a:p>
            <a:pPr marL="137160" indent="0">
              <a:buNone/>
            </a:pPr>
            <a:endParaRPr lang="en-US" dirty="0" smtClean="0"/>
          </a:p>
        </p:txBody>
      </p:sp>
    </p:spTree>
    <p:extLst>
      <p:ext uri="{BB962C8B-B14F-4D97-AF65-F5344CB8AC3E}">
        <p14:creationId xmlns:p14="http://schemas.microsoft.com/office/powerpoint/2010/main" val="989152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C000"/>
                </a:solidFill>
                <a:effectLst/>
              </a:rPr>
              <a:t>Definition of Research</a:t>
            </a:r>
          </a:p>
        </p:txBody>
      </p:sp>
      <p:sp>
        <p:nvSpPr>
          <p:cNvPr id="3" name="Content Placeholder 2"/>
          <p:cNvSpPr>
            <a:spLocks noGrp="1"/>
          </p:cNvSpPr>
          <p:nvPr>
            <p:ph idx="1"/>
          </p:nvPr>
        </p:nvSpPr>
        <p:spPr>
          <a:xfrm>
            <a:off x="457200" y="2343150"/>
            <a:ext cx="8229600" cy="4111658"/>
          </a:xfrm>
        </p:spPr>
        <p:txBody>
          <a:bodyPr>
            <a:normAutofit/>
          </a:bodyPr>
          <a:lstStyle/>
          <a:p>
            <a:r>
              <a:rPr lang="en-US" dirty="0"/>
              <a:t>Research is defined by DHHS regulations as the systematic investigation, including development, testing and/or evaluation, designed to develop or contribute to generalizable knowledge. </a:t>
            </a:r>
            <a:endParaRPr lang="en-US" dirty="0" smtClean="0"/>
          </a:p>
          <a:p>
            <a:r>
              <a:rPr lang="en-US" dirty="0" smtClean="0"/>
              <a:t>The definition </a:t>
            </a:r>
            <a:r>
              <a:rPr lang="en-US" dirty="0"/>
              <a:t>of research </a:t>
            </a:r>
            <a:r>
              <a:rPr lang="en-US" dirty="0" smtClean="0"/>
              <a:t>did </a:t>
            </a:r>
            <a:r>
              <a:rPr lang="en-US" u="sng" dirty="0" smtClean="0"/>
              <a:t>not </a:t>
            </a:r>
            <a:r>
              <a:rPr lang="en-US" dirty="0" smtClean="0"/>
              <a:t>change with the Revised Common Rule.</a:t>
            </a:r>
            <a:endParaRPr lang="en-US" u="sng" dirty="0" smtClean="0"/>
          </a:p>
          <a:p>
            <a:pPr marL="64008" indent="0">
              <a:buNone/>
            </a:pPr>
            <a:r>
              <a:rPr lang="en-US" dirty="0"/>
              <a:t/>
            </a:r>
            <a:br>
              <a:rPr lang="en-US" dirty="0"/>
            </a:br>
            <a:endParaRPr lang="en-US" dirty="0"/>
          </a:p>
        </p:txBody>
      </p:sp>
    </p:spTree>
    <p:extLst>
      <p:ext uri="{BB962C8B-B14F-4D97-AF65-F5344CB8AC3E}">
        <p14:creationId xmlns:p14="http://schemas.microsoft.com/office/powerpoint/2010/main" val="2227452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C000"/>
                </a:solidFill>
                <a:effectLst/>
              </a:rPr>
              <a:t>Research Definition</a:t>
            </a:r>
          </a:p>
        </p:txBody>
      </p:sp>
      <p:sp>
        <p:nvSpPr>
          <p:cNvPr id="3" name="Content Placeholder 2"/>
          <p:cNvSpPr>
            <a:spLocks noGrp="1"/>
          </p:cNvSpPr>
          <p:nvPr>
            <p:ph idx="1"/>
          </p:nvPr>
        </p:nvSpPr>
        <p:spPr/>
        <p:txBody>
          <a:bodyPr>
            <a:normAutofit lnSpcReduction="10000"/>
          </a:bodyPr>
          <a:lstStyle/>
          <a:p>
            <a:pPr marL="137160" indent="0">
              <a:buNone/>
            </a:pPr>
            <a:r>
              <a:rPr lang="en-US" dirty="0"/>
              <a:t>T</a:t>
            </a:r>
            <a:r>
              <a:rPr lang="en-US" dirty="0" smtClean="0"/>
              <a:t>he </a:t>
            </a:r>
            <a:r>
              <a:rPr lang="en-US" dirty="0"/>
              <a:t>Revised Common Rule </a:t>
            </a:r>
            <a:r>
              <a:rPr lang="en-US" dirty="0" smtClean="0"/>
              <a:t>identifies four </a:t>
            </a:r>
            <a:r>
              <a:rPr lang="en-US" dirty="0"/>
              <a:t>types of activities that are not “research” as defined in the Rule.:</a:t>
            </a:r>
          </a:p>
          <a:p>
            <a:pPr marL="137160" indent="0">
              <a:buNone/>
            </a:pPr>
            <a:r>
              <a:rPr lang="en-US" dirty="0"/>
              <a:t>1.       Certain scholarly and journalistic activities,</a:t>
            </a:r>
          </a:p>
          <a:p>
            <a:pPr marL="137160" indent="0">
              <a:buNone/>
            </a:pPr>
            <a:r>
              <a:rPr lang="en-US" dirty="0"/>
              <a:t>2. </a:t>
            </a:r>
            <a:r>
              <a:rPr lang="en-US" dirty="0">
                <a:solidFill>
                  <a:srgbClr val="FF33CC"/>
                </a:solidFill>
              </a:rPr>
              <a:t>     </a:t>
            </a:r>
            <a:r>
              <a:rPr lang="en-US" dirty="0"/>
              <a:t> Certain public health surveillance activities,</a:t>
            </a:r>
          </a:p>
          <a:p>
            <a:pPr marL="137160" indent="0">
              <a:buNone/>
            </a:pPr>
            <a:r>
              <a:rPr lang="en-US" dirty="0"/>
              <a:t>3.       Collection and analysis of information, </a:t>
            </a:r>
            <a:r>
              <a:rPr lang="en-US" dirty="0" smtClean="0"/>
              <a:t> specimens</a:t>
            </a:r>
            <a:r>
              <a:rPr lang="en-US" dirty="0"/>
              <a:t>, or records, by or for a criminal justice agency for certain criminal justice or investigative purposes, and</a:t>
            </a:r>
          </a:p>
          <a:p>
            <a:pPr marL="137160" indent="0">
              <a:buNone/>
            </a:pPr>
            <a:r>
              <a:rPr lang="en-US" dirty="0"/>
              <a:t>4.       Certain authorized operational activities for national security purposes</a:t>
            </a:r>
          </a:p>
          <a:p>
            <a:endParaRPr lang="en-US" dirty="0"/>
          </a:p>
        </p:txBody>
      </p:sp>
    </p:spTree>
    <p:extLst>
      <p:ext uri="{BB962C8B-B14F-4D97-AF65-F5344CB8AC3E}">
        <p14:creationId xmlns:p14="http://schemas.microsoft.com/office/powerpoint/2010/main" val="38364632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7135</TotalTime>
  <Words>2048</Words>
  <Application>Microsoft Office PowerPoint</Application>
  <PresentationFormat>On-screen Show (4:3)</PresentationFormat>
  <Paragraphs>210</Paragraphs>
  <Slides>38</Slides>
  <Notes>23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Cambria</vt:lpstr>
      <vt:lpstr>Wingdings</vt:lpstr>
      <vt:lpstr>Wingdings 2</vt:lpstr>
      <vt:lpstr>Wingdings 3</vt:lpstr>
      <vt:lpstr>Apex</vt:lpstr>
      <vt:lpstr>New Exempt Categories and Forms  – Guidance under the New Common Rule </vt:lpstr>
      <vt:lpstr>Presentation Objectives</vt:lpstr>
      <vt:lpstr>Revised Common Rule</vt:lpstr>
      <vt:lpstr>PowerPoint Presentation</vt:lpstr>
      <vt:lpstr>Human Subject- Common Rule Definition</vt:lpstr>
      <vt:lpstr>Human Subject- Revised Common Rule Definition</vt:lpstr>
      <vt:lpstr>Implications </vt:lpstr>
      <vt:lpstr>Definition of Research</vt:lpstr>
      <vt:lpstr>Research Definition</vt:lpstr>
      <vt:lpstr>Public Health Surveillance</vt:lpstr>
      <vt:lpstr>Public Health Surveillance  IRB Application</vt:lpstr>
      <vt:lpstr>Changes to Exempt Review Categories</vt:lpstr>
      <vt:lpstr>Human Subjects Research (HSR) Exempt review type categories: Common Rule </vt:lpstr>
      <vt:lpstr>Research Review Category Changes</vt:lpstr>
      <vt:lpstr>DHHS Exempt Categories</vt:lpstr>
      <vt:lpstr>DHHS Exempt Categories</vt:lpstr>
      <vt:lpstr>DHHS Exempt Categories</vt:lpstr>
      <vt:lpstr>Benign Behavioral Interventions</vt:lpstr>
      <vt:lpstr>DHHS Exempt Categories</vt:lpstr>
      <vt:lpstr>What is Secondary Research </vt:lpstr>
      <vt:lpstr>DHHS Exempt Categories</vt:lpstr>
      <vt:lpstr>DHHS Exempt Categories</vt:lpstr>
      <vt:lpstr>PowerPoint Presentation</vt:lpstr>
      <vt:lpstr>PowerPoint Presentation</vt:lpstr>
      <vt:lpstr>Old JHMIRB eForm Template Versions</vt:lpstr>
      <vt:lpstr>New eForm Template Versions</vt:lpstr>
      <vt:lpstr>eForm S</vt:lpstr>
      <vt:lpstr>eFormS: Data Management</vt:lpstr>
      <vt:lpstr>eForm E</vt:lpstr>
      <vt:lpstr>eFormR</vt:lpstr>
      <vt:lpstr>Quality Improvement Template</vt:lpstr>
      <vt:lpstr>PowerPoint Presentation</vt:lpstr>
      <vt:lpstr>Requirements for Continuing Review</vt:lpstr>
      <vt:lpstr>JHU Options  for Continued Oversight of Research</vt:lpstr>
      <vt:lpstr>New Resources Related to the Revised Common Rule </vt:lpstr>
      <vt:lpstr>New Resources Related to the Revised Common Rule</vt:lpstr>
      <vt:lpstr>Final Considerations</vt:lpstr>
      <vt:lpstr>What is a Progress Report?</vt:lpstr>
    </vt:vector>
  </TitlesOfParts>
  <Company>Kennedy Krieger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JHMIRB Research Application Process and Expectations</dc:title>
  <dc:creator>Information Systems</dc:creator>
  <cp:lastModifiedBy>Stashinko, Elaine</cp:lastModifiedBy>
  <cp:revision>599</cp:revision>
  <cp:lastPrinted>2019-02-26T15:10:35Z</cp:lastPrinted>
  <dcterms:created xsi:type="dcterms:W3CDTF">2015-10-21T00:55:54Z</dcterms:created>
  <dcterms:modified xsi:type="dcterms:W3CDTF">2019-05-06T16:27:34Z</dcterms:modified>
</cp:coreProperties>
</file>