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sldIdLst>
    <p:sldId id="256" r:id="rId3"/>
    <p:sldId id="257" r:id="rId4"/>
    <p:sldId id="385" r:id="rId5"/>
    <p:sldId id="258" r:id="rId6"/>
    <p:sldId id="259" r:id="rId7"/>
    <p:sldId id="260" r:id="rId8"/>
    <p:sldId id="261" r:id="rId9"/>
    <p:sldId id="262" r:id="rId10"/>
    <p:sldId id="386" r:id="rId11"/>
    <p:sldId id="263" r:id="rId12"/>
    <p:sldId id="264" r:id="rId13"/>
    <p:sldId id="265" r:id="rId14"/>
    <p:sldId id="387" r:id="rId15"/>
    <p:sldId id="266" r:id="rId16"/>
    <p:sldId id="267" r:id="rId17"/>
    <p:sldId id="388" r:id="rId18"/>
    <p:sldId id="389" r:id="rId19"/>
    <p:sldId id="390" r:id="rId20"/>
    <p:sldId id="391" r:id="rId21"/>
    <p:sldId id="392" r:id="rId22"/>
    <p:sldId id="270" r:id="rId23"/>
    <p:sldId id="273" r:id="rId24"/>
    <p:sldId id="271" r:id="rId25"/>
    <p:sldId id="272" r:id="rId26"/>
    <p:sldId id="274" r:id="rId27"/>
    <p:sldId id="275" r:id="rId28"/>
    <p:sldId id="276" r:id="rId29"/>
    <p:sldId id="277" r:id="rId30"/>
    <p:sldId id="278" r:id="rId31"/>
    <p:sldId id="279" r:id="rId32"/>
    <p:sldId id="370" r:id="rId33"/>
    <p:sldId id="285" r:id="rId34"/>
    <p:sldId id="286" r:id="rId35"/>
    <p:sldId id="287" r:id="rId36"/>
    <p:sldId id="288" r:id="rId37"/>
    <p:sldId id="289" r:id="rId38"/>
    <p:sldId id="290" r:id="rId39"/>
    <p:sldId id="291" r:id="rId40"/>
    <p:sldId id="383" r:id="rId41"/>
    <p:sldId id="384" r:id="rId42"/>
    <p:sldId id="292" r:id="rId43"/>
    <p:sldId id="294" r:id="rId44"/>
    <p:sldId id="295" r:id="rId45"/>
    <p:sldId id="296" r:id="rId46"/>
    <p:sldId id="297" r:id="rId47"/>
    <p:sldId id="298" r:id="rId48"/>
    <p:sldId id="299" r:id="rId49"/>
    <p:sldId id="300" r:id="rId50"/>
    <p:sldId id="301" r:id="rId51"/>
    <p:sldId id="302" r:id="rId52"/>
    <p:sldId id="366" r:id="rId53"/>
    <p:sldId id="367" r:id="rId54"/>
    <p:sldId id="304" r:id="rId55"/>
    <p:sldId id="305" r:id="rId56"/>
    <p:sldId id="377" r:id="rId57"/>
    <p:sldId id="307" r:id="rId58"/>
    <p:sldId id="308" r:id="rId59"/>
    <p:sldId id="309" r:id="rId60"/>
    <p:sldId id="371" r:id="rId61"/>
    <p:sldId id="310" r:id="rId62"/>
    <p:sldId id="311" r:id="rId63"/>
    <p:sldId id="312" r:id="rId64"/>
    <p:sldId id="313" r:id="rId65"/>
    <p:sldId id="372" r:id="rId66"/>
    <p:sldId id="368"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69" r:id="rId81"/>
    <p:sldId id="330" r:id="rId82"/>
    <p:sldId id="331" r:id="rId83"/>
    <p:sldId id="332" r:id="rId84"/>
    <p:sldId id="333" r:id="rId85"/>
    <p:sldId id="373" r:id="rId86"/>
    <p:sldId id="335" r:id="rId87"/>
    <p:sldId id="336" r:id="rId88"/>
    <p:sldId id="337" r:id="rId89"/>
    <p:sldId id="378" r:id="rId90"/>
    <p:sldId id="379" r:id="rId91"/>
    <p:sldId id="380" r:id="rId92"/>
    <p:sldId id="381" r:id="rId93"/>
    <p:sldId id="382" r:id="rId94"/>
    <p:sldId id="343" r:id="rId95"/>
    <p:sldId id="344" r:id="rId96"/>
    <p:sldId id="345" r:id="rId97"/>
    <p:sldId id="346" r:id="rId98"/>
    <p:sldId id="347" r:id="rId99"/>
    <p:sldId id="348" r:id="rId100"/>
    <p:sldId id="349" r:id="rId101"/>
    <p:sldId id="350" r:id="rId102"/>
    <p:sldId id="374" r:id="rId103"/>
    <p:sldId id="352" r:id="rId104"/>
    <p:sldId id="353" r:id="rId105"/>
    <p:sldId id="354" r:id="rId106"/>
    <p:sldId id="355" r:id="rId107"/>
    <p:sldId id="356" r:id="rId108"/>
    <p:sldId id="357" r:id="rId109"/>
    <p:sldId id="358" r:id="rId110"/>
    <p:sldId id="359" r:id="rId111"/>
    <p:sldId id="375" r:id="rId112"/>
    <p:sldId id="360" r:id="rId113"/>
    <p:sldId id="361" r:id="rId114"/>
    <p:sldId id="362" r:id="rId115"/>
    <p:sldId id="363" r:id="rId116"/>
    <p:sldId id="364" r:id="rId117"/>
    <p:sldId id="376" r:id="rId1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Jones" initials="JJ"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p:cViewPr varScale="1">
        <p:scale>
          <a:sx n="69" d="100"/>
          <a:sy n="69" d="100"/>
        </p:scale>
        <p:origin x="1200"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lstStyle>
            <a:lvl1pPr marL="0" indent="0">
              <a:buFontTx/>
              <a:buNone/>
              <a:defRPr lang="en-US" sz="1800" b="0" kern="1200" spc="10" baseline="0" dirty="0">
                <a:solidFill>
                  <a:schemeClr val="tx2"/>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662896CA-1705-458C-9798-A83CA9D8C90B}" type="datetimeFigureOut">
              <a:rPr lang="en-US"/>
              <a:pPr>
                <a:defRPr/>
              </a:pPr>
              <a:t>9/24/2021</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877CD447-5E49-4951-A548-0C5C8D238649}" type="slidenum">
              <a:rPr lang="en-US"/>
              <a:pPr>
                <a:defRPr/>
              </a:pPr>
              <a:t>‹#›</a:t>
            </a:fld>
            <a:endParaRPr lang="en-US" dirty="0"/>
          </a:p>
        </p:txBody>
      </p:sp>
    </p:spTree>
    <p:extLst>
      <p:ext uri="{BB962C8B-B14F-4D97-AF65-F5344CB8AC3E}">
        <p14:creationId xmlns:p14="http://schemas.microsoft.com/office/powerpoint/2010/main" val="87069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5400C6A-EA2B-4E77-99C3-E4D8714784AD}" type="datetimeFigureOut">
              <a:rPr lang="en-US"/>
              <a:pPr>
                <a:defRPr/>
              </a:pPr>
              <a:t>9/24/2021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BE94521-A478-46CF-9623-CC0C30F6F03D}" type="slidenum">
              <a:rPr lang="en-US"/>
              <a:pPr>
                <a:defRPr/>
              </a:pPr>
              <a:t>‹#›</a:t>
            </a:fld>
            <a:endParaRPr lang="en-US" dirty="0"/>
          </a:p>
        </p:txBody>
      </p:sp>
    </p:spTree>
    <p:extLst>
      <p:ext uri="{BB962C8B-B14F-4D97-AF65-F5344CB8AC3E}">
        <p14:creationId xmlns:p14="http://schemas.microsoft.com/office/powerpoint/2010/main" val="1050414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27934E-F03A-444E-AB62-7EB3DB6C1E9A}" type="datetimeFigureOut">
              <a:rPr lang="en-US"/>
              <a:pPr>
                <a:defRPr/>
              </a:pPr>
              <a:t>9/24/2021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C7604CB-89FA-4178-9404-7360F3A2A404}" type="slidenum">
              <a:rPr lang="en-US"/>
              <a:pPr>
                <a:defRPr/>
              </a:pPr>
              <a:t>‹#›</a:t>
            </a:fld>
            <a:endParaRPr lang="en-US" dirty="0"/>
          </a:p>
        </p:txBody>
      </p:sp>
    </p:spTree>
    <p:extLst>
      <p:ext uri="{BB962C8B-B14F-4D97-AF65-F5344CB8AC3E}">
        <p14:creationId xmlns:p14="http://schemas.microsoft.com/office/powerpoint/2010/main" val="303996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E59A16-749E-4D38-B43F-C3F5CD158938}" type="datetimeFigureOut">
              <a:rPr lang="en-US"/>
              <a:pPr>
                <a:defRPr/>
              </a:pPr>
              <a:t>9/24/2021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2FFC46A-C97D-4E5A-AB0C-FAF05F2E711B}" type="slidenum">
              <a:rPr lang="en-US"/>
              <a:pPr>
                <a:defRPr/>
              </a:pPr>
              <a:t>‹#›</a:t>
            </a:fld>
            <a:endParaRPr lang="en-US" dirty="0"/>
          </a:p>
        </p:txBody>
      </p:sp>
    </p:spTree>
    <p:extLst>
      <p:ext uri="{BB962C8B-B14F-4D97-AF65-F5344CB8AC3E}">
        <p14:creationId xmlns:p14="http://schemas.microsoft.com/office/powerpoint/2010/main" val="2279502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5105400"/>
            <a:ext cx="8469313"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85800" y="6108590"/>
            <a:ext cx="7486650" cy="597011"/>
          </a:xfrm>
        </p:spPr>
        <p:txBody>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4BB3A9BD-0C1E-41F4-9441-69FC1ECEC908}" type="datetimeFigureOut">
              <a:rPr lang="en-US"/>
              <a:pPr>
                <a:defRPr/>
              </a:pPr>
              <a:t>9/24/2021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E65776E5-58C2-4F68-BF5A-42AE860ED0A6}" type="slidenum">
              <a:rPr lang="en-US"/>
              <a:pPr>
                <a:defRPr/>
              </a:pPr>
              <a:t>‹#›</a:t>
            </a:fld>
            <a:endParaRPr lang="en-US" dirty="0"/>
          </a:p>
        </p:txBody>
      </p:sp>
    </p:spTree>
    <p:extLst>
      <p:ext uri="{BB962C8B-B14F-4D97-AF65-F5344CB8AC3E}">
        <p14:creationId xmlns:p14="http://schemas.microsoft.com/office/powerpoint/2010/main" val="2402966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7B66ECC-4E3A-4E5B-AFC1-21D119A77E19}" type="datetimeFigureOut">
              <a:rPr lang="en-US"/>
              <a:pPr>
                <a:defRPr/>
              </a:pPr>
              <a:t>9/24/2021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774EF4-7085-4650-B3D7-58DD0D816652}" type="slidenum">
              <a:rPr lang="en-US"/>
              <a:pPr>
                <a:defRPr/>
              </a:pPr>
              <a:t>‹#›</a:t>
            </a:fld>
            <a:endParaRPr lang="en-US" dirty="0"/>
          </a:p>
        </p:txBody>
      </p:sp>
    </p:spTree>
    <p:extLst>
      <p:ext uri="{BB962C8B-B14F-4D97-AF65-F5344CB8AC3E}">
        <p14:creationId xmlns:p14="http://schemas.microsoft.com/office/powerpoint/2010/main" val="3391783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1A553B2-221A-4B8C-B8B1-2C43C6CA4F98}" type="datetimeFigureOut">
              <a:rPr lang="en-US"/>
              <a:pPr>
                <a:defRPr/>
              </a:pPr>
              <a:t>9/24/2021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F2683B-AAE0-48A5-863C-B2295E692AD0}" type="slidenum">
              <a:rPr lang="en-US"/>
              <a:pPr>
                <a:defRPr/>
              </a:pPr>
              <a:t>‹#›</a:t>
            </a:fld>
            <a:endParaRPr lang="en-US" dirty="0"/>
          </a:p>
        </p:txBody>
      </p:sp>
    </p:spTree>
    <p:extLst>
      <p:ext uri="{BB962C8B-B14F-4D97-AF65-F5344CB8AC3E}">
        <p14:creationId xmlns:p14="http://schemas.microsoft.com/office/powerpoint/2010/main" val="740995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0"/>
            <a:ext cx="8686800" cy="1143000"/>
          </a:xfrm>
        </p:spPr>
        <p:txBody>
          <a:bodyPr/>
          <a:lstStyle/>
          <a:p>
            <a:r>
              <a:rPr lang="en-US" dirty="0"/>
              <a:t>Click to edit Master title style</a:t>
            </a:r>
          </a:p>
        </p:txBody>
      </p:sp>
      <p:sp>
        <p:nvSpPr>
          <p:cNvPr id="3" name="Text Placeholder 2"/>
          <p:cNvSpPr>
            <a:spLocks noGrp="1"/>
          </p:cNvSpPr>
          <p:nvPr>
            <p:ph type="body" sz="half" idx="1"/>
          </p:nvPr>
        </p:nvSpPr>
        <p:spPr>
          <a:xfrm>
            <a:off x="76200" y="1828800"/>
            <a:ext cx="4267200" cy="4114800"/>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4267200" cy="4114800"/>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CA" dirty="0"/>
          </a:p>
        </p:txBody>
      </p:sp>
      <p:sp>
        <p:nvSpPr>
          <p:cNvPr id="6" name="Slide Number Placeholder 5"/>
          <p:cNvSpPr>
            <a:spLocks noGrp="1" noChangeArrowheads="1"/>
          </p:cNvSpPr>
          <p:nvPr>
            <p:ph type="sldNum" sz="quarter" idx="11"/>
          </p:nvPr>
        </p:nvSpPr>
        <p:spPr/>
        <p:txBody>
          <a:bodyPr/>
          <a:lstStyle>
            <a:lvl1pPr>
              <a:defRPr/>
            </a:lvl1pPr>
          </a:lstStyle>
          <a:p>
            <a:pPr>
              <a:defRPr/>
            </a:pPr>
            <a:fld id="{E5AFD521-4D4C-43B0-A208-83034F170534}" type="slidenum">
              <a:rPr lang="en-CA"/>
              <a:pPr>
                <a:defRPr/>
              </a:pPr>
              <a:t>‹#›</a:t>
            </a:fld>
            <a:endParaRPr lang="en-CA" dirty="0"/>
          </a:p>
        </p:txBody>
      </p:sp>
    </p:spTree>
    <p:extLst>
      <p:ext uri="{BB962C8B-B14F-4D97-AF65-F5344CB8AC3E}">
        <p14:creationId xmlns:p14="http://schemas.microsoft.com/office/powerpoint/2010/main" val="35548126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chemeClr val="bg1"/>
                </a:solidFill>
                <a:latin typeface="Century Schoolbook"/>
                <a:cs typeface="Century Schoolbook"/>
              </a:defRPr>
            </a:lvl1pPr>
          </a:lstStyle>
          <a:p>
            <a:endParaRPr/>
          </a:p>
        </p:txBody>
      </p:sp>
      <p:sp>
        <p:nvSpPr>
          <p:cNvPr id="3" name="Holder 3"/>
          <p:cNvSpPr>
            <a:spLocks noGrp="1"/>
          </p:cNvSpPr>
          <p:nvPr>
            <p:ph type="body" idx="1"/>
          </p:nvPr>
        </p:nvSpPr>
        <p:spPr/>
        <p:txBody>
          <a:bodyPr lIns="0" tIns="0" rIns="0" bIns="0"/>
          <a:lstStyle>
            <a:lvl1pPr>
              <a:defRPr sz="5900" b="0" i="0">
                <a:solidFill>
                  <a:schemeClr val="bg1"/>
                </a:solidFill>
                <a:latin typeface="Century Schoolbook"/>
                <a:cs typeface="Century School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chemeClr val="bg1"/>
                </a:solidFill>
                <a:latin typeface="Century Schoolbook"/>
                <a:cs typeface="Century Schoolboo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chemeClr val="bg1"/>
                </a:solidFill>
                <a:latin typeface="Century Schoolbook"/>
                <a:cs typeface="Century School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7375E"/>
        </a:solidFill>
        <a:effectLst/>
      </p:bgPr>
    </p:bg>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7"/>
          <p:cNvSpPr>
            <a:spLocks noGrp="1"/>
          </p:cNvSpPr>
          <p:nvPr>
            <p:ph type="dt" sz="half" idx="10"/>
          </p:nvPr>
        </p:nvSpPr>
        <p:spPr/>
        <p:txBody>
          <a:bodyPr/>
          <a:lstStyle>
            <a:lvl1pPr>
              <a:defRPr>
                <a:solidFill>
                  <a:schemeClr val="bg2">
                    <a:lumMod val="20000"/>
                    <a:lumOff val="80000"/>
                  </a:schemeClr>
                </a:solidFill>
              </a:defRPr>
            </a:lvl1pPr>
          </a:lstStyle>
          <a:p>
            <a:pPr>
              <a:defRPr/>
            </a:pPr>
            <a:fld id="{562658F8-E79E-4165-9AAF-94D1CD2BE565}" type="datetimeFigureOut">
              <a:rPr lang="en-US"/>
              <a:pPr>
                <a:defRPr/>
              </a:pPr>
              <a:t>9/24/2021</a:t>
            </a:fld>
            <a:endParaRPr lang="en-US" dirty="0"/>
          </a:p>
        </p:txBody>
      </p:sp>
      <p:sp>
        <p:nvSpPr>
          <p:cNvPr id="6" name="Footer Placeholder 8"/>
          <p:cNvSpPr>
            <a:spLocks noGrp="1"/>
          </p:cNvSpPr>
          <p:nvPr>
            <p:ph type="ftr" sz="quarter" idx="11"/>
          </p:nvPr>
        </p:nvSpPr>
        <p:spPr/>
        <p:txBody>
          <a:bodyPr/>
          <a:lstStyle>
            <a:lvl1pPr>
              <a:defRPr>
                <a:solidFill>
                  <a:schemeClr val="bg2">
                    <a:lumMod val="20000"/>
                    <a:lumOff val="80000"/>
                  </a:schemeClr>
                </a:solidFill>
              </a:defRPr>
            </a:lvl1pPr>
          </a:lstStyle>
          <a:p>
            <a:pPr>
              <a:defRPr/>
            </a:pPr>
            <a:endParaRPr lang="en-US" dirty="0"/>
          </a:p>
        </p:txBody>
      </p:sp>
      <p:sp>
        <p:nvSpPr>
          <p:cNvPr id="7"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pPr>
              <a:defRPr/>
            </a:pPr>
            <a:fld id="{40C116CF-66C8-42E6-9FED-C97E0B276536}" type="slidenum">
              <a:rPr lang="en-US"/>
              <a:pPr>
                <a:defRPr/>
              </a:pPr>
              <a:t>‹#›</a:t>
            </a:fld>
            <a:endParaRPr lang="en-US" dirty="0"/>
          </a:p>
        </p:txBody>
      </p:sp>
    </p:spTree>
    <p:extLst>
      <p:ext uri="{BB962C8B-B14F-4D97-AF65-F5344CB8AC3E}">
        <p14:creationId xmlns:p14="http://schemas.microsoft.com/office/powerpoint/2010/main" val="257378617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E010FAF-92A0-4076-81D6-FEBF985CAAE5}" type="datetimeFigureOut">
              <a:rPr lang="en-US"/>
              <a:pPr>
                <a:defRPr/>
              </a:pPr>
              <a:t>9/24/2021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F506B0-5122-4613-AD19-CC3623A2FDF9}" type="slidenum">
              <a:rPr lang="en-US"/>
              <a:pPr>
                <a:defRPr/>
              </a:pPr>
              <a:t>‹#›</a:t>
            </a:fld>
            <a:endParaRPr lang="en-US" dirty="0"/>
          </a:p>
        </p:txBody>
      </p:sp>
    </p:spTree>
    <p:extLst>
      <p:ext uri="{BB962C8B-B14F-4D97-AF65-F5344CB8AC3E}">
        <p14:creationId xmlns:p14="http://schemas.microsoft.com/office/powerpoint/2010/main" val="397409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758952"/>
            <a:ext cx="7063740" cy="4041648"/>
          </a:xfrm>
        </p:spPr>
        <p:txBody>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93A9B1-06AD-4490-AD30-6F5871E975C2}" type="datetimeFigureOut">
              <a:rPr lang="en-US"/>
              <a:pPr>
                <a:defRPr/>
              </a:pPr>
              <a:t>9/24/2021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5A2105-60EF-4A4B-A5B5-59CFCAA174B1}" type="slidenum">
              <a:rPr lang="en-US"/>
              <a:pPr>
                <a:defRPr/>
              </a:pPr>
              <a:t>‹#›</a:t>
            </a:fld>
            <a:endParaRPr lang="en-US" dirty="0"/>
          </a:p>
        </p:txBody>
      </p:sp>
    </p:spTree>
    <p:extLst>
      <p:ext uri="{BB962C8B-B14F-4D97-AF65-F5344CB8AC3E}">
        <p14:creationId xmlns:p14="http://schemas.microsoft.com/office/powerpoint/2010/main" val="157737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E08E8AC-0C39-40C9-B496-C58B47D01F0B}" type="datetimeFigureOut">
              <a:rPr lang="en-US"/>
              <a:pPr>
                <a:defRPr/>
              </a:pPr>
              <a:t>9/24/2021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43AFD1-67B9-4138-808D-3DA61F21D772}" type="slidenum">
              <a:rPr lang="en-US"/>
              <a:pPr>
                <a:defRPr/>
              </a:pPr>
              <a:t>‹#›</a:t>
            </a:fld>
            <a:endParaRPr lang="en-US" dirty="0"/>
          </a:p>
        </p:txBody>
      </p:sp>
    </p:spTree>
    <p:extLst>
      <p:ext uri="{BB962C8B-B14F-4D97-AF65-F5344CB8AC3E}">
        <p14:creationId xmlns:p14="http://schemas.microsoft.com/office/powerpoint/2010/main" val="4242381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420100" y="0"/>
            <a:ext cx="723900" cy="6858000"/>
          </a:xfrm>
          <a:custGeom>
            <a:avLst/>
            <a:gdLst/>
            <a:ahLst/>
            <a:cxnLst/>
            <a:rect l="l" t="t" r="r" b="b"/>
            <a:pathLst>
              <a:path w="723900" h="6858000">
                <a:moveTo>
                  <a:pt x="723900" y="6857998"/>
                </a:moveTo>
                <a:lnTo>
                  <a:pt x="723900" y="0"/>
                </a:lnTo>
                <a:lnTo>
                  <a:pt x="0" y="0"/>
                </a:lnTo>
                <a:lnTo>
                  <a:pt x="0" y="6857998"/>
                </a:lnTo>
                <a:lnTo>
                  <a:pt x="723900" y="6857998"/>
                </a:lnTo>
                <a:close/>
              </a:path>
            </a:pathLst>
          </a:custGeom>
          <a:solidFill>
            <a:srgbClr val="17375E"/>
          </a:solidFill>
        </p:spPr>
        <p:txBody>
          <a:bodyPr wrap="square" lIns="0" tIns="0" rIns="0" bIns="0" rtlCol="0"/>
          <a:lstStyle/>
          <a:p>
            <a:endParaRPr dirty="0"/>
          </a:p>
        </p:txBody>
      </p:sp>
      <p:sp>
        <p:nvSpPr>
          <p:cNvPr id="2" name="Holder 2"/>
          <p:cNvSpPr>
            <a:spLocks noGrp="1"/>
          </p:cNvSpPr>
          <p:nvPr>
            <p:ph type="title"/>
          </p:nvPr>
        </p:nvSpPr>
        <p:spPr>
          <a:xfrm>
            <a:off x="885507" y="1357502"/>
            <a:ext cx="7372984" cy="2346960"/>
          </a:xfrm>
          <a:prstGeom prst="rect">
            <a:avLst/>
          </a:prstGeom>
        </p:spPr>
        <p:txBody>
          <a:bodyPr wrap="square" lIns="0" tIns="0" rIns="0" bIns="0">
            <a:spAutoFit/>
          </a:bodyPr>
          <a:lstStyle>
            <a:lvl1pPr>
              <a:defRPr sz="5900" b="0" i="0">
                <a:solidFill>
                  <a:schemeClr val="bg1"/>
                </a:solidFill>
                <a:latin typeface="Century Schoolbook"/>
                <a:cs typeface="Century Schoolbook"/>
              </a:defRPr>
            </a:lvl1pPr>
          </a:lstStyle>
          <a:p>
            <a:endParaRPr/>
          </a:p>
        </p:txBody>
      </p:sp>
      <p:sp>
        <p:nvSpPr>
          <p:cNvPr id="3" name="Holder 3"/>
          <p:cNvSpPr>
            <a:spLocks noGrp="1"/>
          </p:cNvSpPr>
          <p:nvPr>
            <p:ph type="body" idx="1"/>
          </p:nvPr>
        </p:nvSpPr>
        <p:spPr>
          <a:xfrm>
            <a:off x="885507" y="1357502"/>
            <a:ext cx="7372984" cy="2346960"/>
          </a:xfrm>
          <a:prstGeom prst="rect">
            <a:avLst/>
          </a:prstGeom>
        </p:spPr>
        <p:txBody>
          <a:bodyPr wrap="square" lIns="0" tIns="0" rIns="0" bIns="0">
            <a:spAutoFit/>
          </a:bodyPr>
          <a:lstStyle>
            <a:lvl1pPr>
              <a:defRPr sz="5900" b="0" i="0">
                <a:solidFill>
                  <a:schemeClr val="bg1"/>
                </a:solidFill>
                <a:latin typeface="Century Schoolbook"/>
                <a:cs typeface="Century Schoolbook"/>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9/24/2021</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418513" y="0"/>
            <a:ext cx="731837"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150" y="365125"/>
            <a:ext cx="7269163"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150" y="1828800"/>
            <a:ext cx="64468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138" y="1044575"/>
            <a:ext cx="1905000" cy="273050"/>
          </a:xfrm>
          <a:prstGeom prst="rect">
            <a:avLst/>
          </a:prstGeom>
        </p:spPr>
        <p:txBody>
          <a:bodyPr vert="horz" lIns="91440" tIns="45720" rIns="91440" bIns="45720" rtlCol="0" anchor="ctr"/>
          <a:lstStyle>
            <a:lvl1pPr algn="r" eaLnBrk="1" fontAlgn="auto" hangingPunct="1">
              <a:spcBef>
                <a:spcPts val="0"/>
              </a:spcBef>
              <a:spcAft>
                <a:spcPts val="0"/>
              </a:spcAft>
              <a:defRPr sz="1050" b="0">
                <a:solidFill>
                  <a:schemeClr val="tx2">
                    <a:lumMod val="20000"/>
                    <a:lumOff val="80000"/>
                  </a:schemeClr>
                </a:solidFill>
                <a:latin typeface="+mn-lt"/>
              </a:defRPr>
            </a:lvl1pPr>
          </a:lstStyle>
          <a:p>
            <a:pPr>
              <a:defRPr/>
            </a:pPr>
            <a:fld id="{1E14BCC9-085B-49A9-A839-29697E4512EB}" type="datetimeFigureOut">
              <a:rPr lang="en-US"/>
              <a:pPr>
                <a:defRPr/>
              </a:pPr>
              <a:t>9/24/2021</a:t>
            </a:fld>
            <a:endParaRPr lang="en-US" dirty="0"/>
          </a:p>
        </p:txBody>
      </p:sp>
      <p:sp>
        <p:nvSpPr>
          <p:cNvPr id="5" name="Footer Placeholder 4"/>
          <p:cNvSpPr>
            <a:spLocks noGrp="1"/>
          </p:cNvSpPr>
          <p:nvPr>
            <p:ph type="ftr" sz="quarter" idx="3"/>
          </p:nvPr>
        </p:nvSpPr>
        <p:spPr>
          <a:xfrm rot="16200000">
            <a:off x="6992938" y="4092575"/>
            <a:ext cx="3581400" cy="273050"/>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2">
                    <a:lumMod val="20000"/>
                    <a:lumOff val="80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440738" y="6172200"/>
            <a:ext cx="685800" cy="593725"/>
          </a:xfrm>
          <a:prstGeom prst="rect">
            <a:avLst/>
          </a:prstGeom>
        </p:spPr>
        <p:txBody>
          <a:bodyPr vert="horz" lIns="27432" tIns="45720" rIns="27432" bIns="45720" rtlCol="0" anchor="ctr">
            <a:normAutofit/>
          </a:bodyPr>
          <a:lstStyle>
            <a:lvl1pPr algn="ctr" eaLnBrk="1" fontAlgn="auto" hangingPunct="1">
              <a:spcBef>
                <a:spcPts val="0"/>
              </a:spcBef>
              <a:spcAft>
                <a:spcPts val="0"/>
              </a:spcAft>
              <a:defRPr sz="3200">
                <a:solidFill>
                  <a:schemeClr val="tx2">
                    <a:lumMod val="60000"/>
                    <a:lumOff val="40000"/>
                  </a:schemeClr>
                </a:solidFill>
                <a:latin typeface="+mn-lt"/>
              </a:defRPr>
            </a:lvl1pPr>
          </a:lstStyle>
          <a:p>
            <a:pPr>
              <a:defRPr/>
            </a:pPr>
            <a:fld id="{B80C6F2E-1870-44C8-8402-BF0A1ED11CB6}" type="slidenum">
              <a:rPr lang="en-US"/>
              <a:pPr>
                <a:defRPr/>
              </a:pPr>
              <a:t>‹#›</a:t>
            </a:fld>
            <a:endParaRPr lang="en-US" dirty="0"/>
          </a:p>
        </p:txBody>
      </p:sp>
    </p:spTree>
    <p:extLst>
      <p:ext uri="{BB962C8B-B14F-4D97-AF65-F5344CB8AC3E}">
        <p14:creationId xmlns:p14="http://schemas.microsoft.com/office/powerpoint/2010/main" val="4529277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rtl="0" eaLnBrk="0" fontAlgn="base" hangingPunct="0">
        <a:lnSpc>
          <a:spcPct val="90000"/>
        </a:lnSpc>
        <a:spcBef>
          <a:spcPct val="0"/>
        </a:spcBef>
        <a:spcAft>
          <a:spcPct val="0"/>
        </a:spcAft>
        <a:defRPr sz="4000" kern="1200" spc="-5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entury Schoolbook" panose="02040604050505020304" pitchFamily="18" charset="0"/>
        </a:defRPr>
      </a:lvl2pPr>
      <a:lvl3pPr algn="l" rtl="0" eaLnBrk="0" fontAlgn="base" hangingPunct="0">
        <a:lnSpc>
          <a:spcPct val="90000"/>
        </a:lnSpc>
        <a:spcBef>
          <a:spcPct val="0"/>
        </a:spcBef>
        <a:spcAft>
          <a:spcPct val="0"/>
        </a:spcAft>
        <a:defRPr sz="4000">
          <a:solidFill>
            <a:schemeClr val="tx1"/>
          </a:solidFill>
          <a:latin typeface="Century Schoolbook" panose="02040604050505020304" pitchFamily="18" charset="0"/>
        </a:defRPr>
      </a:lvl3pPr>
      <a:lvl4pPr algn="l" rtl="0" eaLnBrk="0" fontAlgn="base" hangingPunct="0">
        <a:lnSpc>
          <a:spcPct val="90000"/>
        </a:lnSpc>
        <a:spcBef>
          <a:spcPct val="0"/>
        </a:spcBef>
        <a:spcAft>
          <a:spcPct val="0"/>
        </a:spcAft>
        <a:defRPr sz="4000">
          <a:solidFill>
            <a:schemeClr val="tx1"/>
          </a:solidFill>
          <a:latin typeface="Century Schoolbook" panose="02040604050505020304" pitchFamily="18" charset="0"/>
        </a:defRPr>
      </a:lvl4pPr>
      <a:lvl5pPr algn="l" rtl="0" eaLnBrk="0" fontAlgn="base" hangingPunct="0">
        <a:lnSpc>
          <a:spcPct val="90000"/>
        </a:lnSpc>
        <a:spcBef>
          <a:spcPct val="0"/>
        </a:spcBef>
        <a:spcAft>
          <a:spcPct val="0"/>
        </a:spcAft>
        <a:defRPr sz="4000">
          <a:solidFill>
            <a:schemeClr val="tx1"/>
          </a:solidFill>
          <a:latin typeface="Century Schoolbook" panose="02040604050505020304" pitchFamily="18" charset="0"/>
        </a:defRPr>
      </a:lvl5pPr>
      <a:lvl6pPr marL="457200" algn="l" rtl="0" fontAlgn="base">
        <a:lnSpc>
          <a:spcPct val="90000"/>
        </a:lnSpc>
        <a:spcBef>
          <a:spcPct val="0"/>
        </a:spcBef>
        <a:spcAft>
          <a:spcPct val="0"/>
        </a:spcAft>
        <a:defRPr sz="4000">
          <a:solidFill>
            <a:schemeClr val="tx1"/>
          </a:solidFill>
          <a:latin typeface="Century Schoolbook" panose="02040604050505020304" pitchFamily="18" charset="0"/>
        </a:defRPr>
      </a:lvl6pPr>
      <a:lvl7pPr marL="914400" algn="l" rtl="0" fontAlgn="base">
        <a:lnSpc>
          <a:spcPct val="90000"/>
        </a:lnSpc>
        <a:spcBef>
          <a:spcPct val="0"/>
        </a:spcBef>
        <a:spcAft>
          <a:spcPct val="0"/>
        </a:spcAft>
        <a:defRPr sz="4000">
          <a:solidFill>
            <a:schemeClr val="tx1"/>
          </a:solidFill>
          <a:latin typeface="Century Schoolbook" panose="02040604050505020304" pitchFamily="18" charset="0"/>
        </a:defRPr>
      </a:lvl7pPr>
      <a:lvl8pPr marL="1371600" algn="l" rtl="0" fontAlgn="base">
        <a:lnSpc>
          <a:spcPct val="90000"/>
        </a:lnSpc>
        <a:spcBef>
          <a:spcPct val="0"/>
        </a:spcBef>
        <a:spcAft>
          <a:spcPct val="0"/>
        </a:spcAft>
        <a:defRPr sz="4000">
          <a:solidFill>
            <a:schemeClr val="tx1"/>
          </a:solidFill>
          <a:latin typeface="Century Schoolbook" panose="02040604050505020304" pitchFamily="18" charset="0"/>
        </a:defRPr>
      </a:lvl8pPr>
      <a:lvl9pPr marL="1828800" algn="l" rtl="0" fontAlgn="base">
        <a:lnSpc>
          <a:spcPct val="90000"/>
        </a:lnSpc>
        <a:spcBef>
          <a:spcPct val="0"/>
        </a:spcBef>
        <a:spcAft>
          <a:spcPct val="0"/>
        </a:spcAft>
        <a:defRPr sz="4000">
          <a:solidFill>
            <a:schemeClr val="tx1"/>
          </a:solidFill>
          <a:latin typeface="Century Schoolbook" panose="02040604050505020304" pitchFamily="18" charset="0"/>
        </a:defRPr>
      </a:lvl9pPr>
    </p:titleStyle>
    <p:bodyStyle>
      <a:lvl1pPr marL="182563" indent="-182563" algn="l" rtl="0" eaLnBrk="0" fontAlgn="base" hangingPunct="0">
        <a:lnSpc>
          <a:spcPct val="95000"/>
        </a:lnSpc>
        <a:spcBef>
          <a:spcPts val="1400"/>
        </a:spcBef>
        <a:spcAft>
          <a:spcPts val="200"/>
        </a:spcAft>
        <a:buClr>
          <a:schemeClr val="accent1"/>
        </a:buClr>
        <a:buSzPct val="80000"/>
        <a:buFont typeface="Arial" panose="020B0604020202020204" pitchFamily="34" charset="0"/>
        <a:buChar char="•"/>
        <a:defRPr kern="1200" spc="10">
          <a:solidFill>
            <a:schemeClr val="tx1"/>
          </a:solidFill>
          <a:latin typeface="+mn-lt"/>
          <a:ea typeface="+mn-ea"/>
          <a:cs typeface="+mn-cs"/>
        </a:defRPr>
      </a:lvl1pPr>
      <a:lvl2pPr marL="45720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600" kern="1200">
          <a:solidFill>
            <a:srgbClr val="262626"/>
          </a:solidFill>
          <a:latin typeface="+mn-lt"/>
          <a:ea typeface="+mn-ea"/>
          <a:cs typeface="+mn-cs"/>
        </a:defRPr>
      </a:lvl2pPr>
      <a:lvl3pPr marL="73025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3pPr>
      <a:lvl4pPr marL="1004888"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4pPr>
      <a:lvl5pPr marL="1279525"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JHMeIRB@jhmi.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hopkinsmedicine.org/institutional_review_boar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JHMIRBReliance@jhmi.e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hopkinsmedicine.org/re"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mailto:jhmeirb@jhmi.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hopkinsmedicine.org/institutional_review_board/guidelines_policies/guidelines/study_subject_recruitment.html" TargetMode="External"/><Relationship Id="rId2" Type="http://schemas.openxmlformats.org/officeDocument/2006/relationships/hyperlink" Target="https://www.hopkinsmedicine.org/institutional_review_board/guidelines_policies/organization_policies/111_13.html"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a:spLocks noGrp="1"/>
          </p:cNvSpPr>
          <p:nvPr>
            <p:ph type="title"/>
          </p:nvPr>
        </p:nvSpPr>
        <p:spPr>
          <a:xfrm>
            <a:off x="765492" y="1795652"/>
            <a:ext cx="7417434" cy="1574165"/>
          </a:xfrm>
          <a:prstGeom prst="rect">
            <a:avLst/>
          </a:prstGeom>
        </p:spPr>
        <p:txBody>
          <a:bodyPr vert="horz" wrap="square" lIns="0" tIns="0" rIns="0" bIns="0" rtlCol="0">
            <a:spAutoFit/>
          </a:bodyPr>
          <a:lstStyle/>
          <a:p>
            <a:pPr marL="12700" marR="5080">
              <a:lnSpc>
                <a:spcPts val="4060"/>
              </a:lnSpc>
            </a:pPr>
            <a:r>
              <a:rPr sz="3950" b="1" spc="-45" dirty="0">
                <a:latin typeface="Century Schoolbook"/>
                <a:cs typeface="Century Schoolbook"/>
              </a:rPr>
              <a:t>eIRB </a:t>
            </a:r>
            <a:r>
              <a:rPr sz="3950" b="1" spc="-70" dirty="0">
                <a:latin typeface="Century Schoolbook"/>
                <a:cs typeface="Century Schoolbook"/>
              </a:rPr>
              <a:t>101: </a:t>
            </a:r>
            <a:r>
              <a:rPr sz="3950" spc="-40" dirty="0"/>
              <a:t>an </a:t>
            </a:r>
            <a:r>
              <a:rPr sz="3950" spc="-35" dirty="0"/>
              <a:t>Intro </a:t>
            </a:r>
            <a:r>
              <a:rPr sz="3950" spc="-10" dirty="0"/>
              <a:t>to </a:t>
            </a:r>
            <a:r>
              <a:rPr sz="3950" spc="-45" dirty="0"/>
              <a:t>SOM </a:t>
            </a:r>
            <a:r>
              <a:rPr sz="3950" spc="-30" dirty="0"/>
              <a:t>IRB  </a:t>
            </a:r>
            <a:r>
              <a:rPr sz="3950" spc="-60" dirty="0"/>
              <a:t>and</a:t>
            </a:r>
            <a:r>
              <a:rPr sz="3950" spc="-35" dirty="0"/>
              <a:t> </a:t>
            </a:r>
            <a:r>
              <a:rPr sz="3950" spc="-50" dirty="0"/>
              <a:t>Submitting</a:t>
            </a:r>
            <a:endParaRPr sz="3950" dirty="0">
              <a:latin typeface="Century Schoolbook"/>
              <a:cs typeface="Century Schoolbook"/>
            </a:endParaRPr>
          </a:p>
          <a:p>
            <a:pPr marL="12700">
              <a:lnSpc>
                <a:spcPts val="4110"/>
              </a:lnSpc>
            </a:pPr>
            <a:r>
              <a:rPr sz="3950" spc="-40" dirty="0"/>
              <a:t>an </a:t>
            </a:r>
            <a:r>
              <a:rPr sz="3950" spc="-30" dirty="0"/>
              <a:t>eIRB</a:t>
            </a:r>
            <a:r>
              <a:rPr sz="3950" spc="-260" dirty="0"/>
              <a:t> </a:t>
            </a:r>
            <a:r>
              <a:rPr sz="3950" spc="-55" dirty="0"/>
              <a:t>Application</a:t>
            </a:r>
            <a:endParaRPr sz="3950" dirty="0"/>
          </a:p>
        </p:txBody>
      </p:sp>
      <p:sp>
        <p:nvSpPr>
          <p:cNvPr id="5" name="object 5"/>
          <p:cNvSpPr txBox="1"/>
          <p:nvPr/>
        </p:nvSpPr>
        <p:spPr>
          <a:xfrm>
            <a:off x="6867525" y="874395"/>
            <a:ext cx="890905" cy="229870"/>
          </a:xfrm>
          <a:prstGeom prst="rect">
            <a:avLst/>
          </a:prstGeom>
        </p:spPr>
        <p:txBody>
          <a:bodyPr vert="horz" wrap="square" lIns="0" tIns="0" rIns="0" bIns="0" rtlCol="0">
            <a:spAutoFit/>
          </a:bodyPr>
          <a:lstStyle/>
          <a:p>
            <a:pPr marL="12700">
              <a:lnSpc>
                <a:spcPct val="100000"/>
              </a:lnSpc>
            </a:pPr>
            <a:r>
              <a:rPr sz="1400" spc="30" dirty="0">
                <a:solidFill>
                  <a:srgbClr val="D9D9D9"/>
                </a:solidFill>
                <a:latin typeface="Century Schoolbook"/>
                <a:cs typeface="Century Schoolbook"/>
              </a:rPr>
              <a:t>JHMeIRB</a:t>
            </a:r>
            <a:endParaRPr sz="14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1979" y="58673"/>
            <a:ext cx="4807585" cy="601980"/>
          </a:xfrm>
          <a:prstGeom prst="rect">
            <a:avLst/>
          </a:prstGeom>
        </p:spPr>
        <p:txBody>
          <a:bodyPr vert="horz" wrap="square" lIns="0" tIns="0" rIns="0" bIns="0" rtlCol="0">
            <a:spAutoFit/>
          </a:bodyPr>
          <a:lstStyle/>
          <a:p>
            <a:pPr marL="12700">
              <a:lnSpc>
                <a:spcPts val="4735"/>
              </a:lnSpc>
            </a:pPr>
            <a:r>
              <a:rPr sz="3950" spc="-55" dirty="0">
                <a:solidFill>
                  <a:srgbClr val="000000"/>
                </a:solidFill>
              </a:rPr>
              <a:t>Compliance</a:t>
            </a:r>
            <a:r>
              <a:rPr sz="3950" spc="220" dirty="0">
                <a:solidFill>
                  <a:srgbClr val="000000"/>
                </a:solidFill>
              </a:rPr>
              <a:t> </a:t>
            </a:r>
            <a:r>
              <a:rPr sz="3950" spc="-90" dirty="0">
                <a:solidFill>
                  <a:srgbClr val="000000"/>
                </a:solidFill>
              </a:rPr>
              <a:t>Training</a:t>
            </a:r>
            <a:endParaRPr sz="3950" dirty="0"/>
          </a:p>
        </p:txBody>
      </p:sp>
      <p:sp>
        <p:nvSpPr>
          <p:cNvPr id="3" name="object 3"/>
          <p:cNvSpPr txBox="1"/>
          <p:nvPr/>
        </p:nvSpPr>
        <p:spPr>
          <a:xfrm>
            <a:off x="78739" y="722355"/>
            <a:ext cx="7887334" cy="1062214"/>
          </a:xfrm>
          <a:prstGeom prst="rect">
            <a:avLst/>
          </a:prstGeom>
        </p:spPr>
        <p:txBody>
          <a:bodyPr vert="horz" wrap="square" lIns="0" tIns="0" rIns="0" bIns="0" rtlCol="0">
            <a:spAutoFit/>
          </a:bodyPr>
          <a:lstStyle/>
          <a:p>
            <a:pPr marL="193675" indent="-180975">
              <a:lnSpc>
                <a:spcPts val="1480"/>
              </a:lnSpc>
              <a:buClr>
                <a:srgbClr val="4F81BC"/>
              </a:buClr>
              <a:buSzPct val="81081"/>
              <a:buFont typeface="Arial"/>
              <a:buChar char="•"/>
              <a:tabLst>
                <a:tab pos="194310" algn="l"/>
              </a:tabLst>
            </a:pPr>
            <a:r>
              <a:rPr sz="1850" spc="5" dirty="0">
                <a:latin typeface="Century Schoolbook"/>
                <a:cs typeface="Century Schoolbook"/>
              </a:rPr>
              <a:t>All </a:t>
            </a:r>
            <a:r>
              <a:rPr sz="1850" dirty="0">
                <a:latin typeface="Century Schoolbook"/>
                <a:cs typeface="Century Schoolbook"/>
              </a:rPr>
              <a:t>compliance  </a:t>
            </a:r>
            <a:r>
              <a:rPr sz="1850" spc="5" dirty="0">
                <a:latin typeface="Century Schoolbook"/>
                <a:cs typeface="Century Schoolbook"/>
              </a:rPr>
              <a:t>training courses </a:t>
            </a:r>
            <a:r>
              <a:rPr sz="1850" spc="10" dirty="0">
                <a:latin typeface="Century Schoolbook"/>
                <a:cs typeface="Century Schoolbook"/>
              </a:rPr>
              <a:t>are available </a:t>
            </a:r>
            <a:r>
              <a:rPr sz="1850" spc="-5" dirty="0">
                <a:latin typeface="Century Schoolbook"/>
                <a:cs typeface="Century Schoolbook"/>
              </a:rPr>
              <a:t>online through </a:t>
            </a:r>
            <a:r>
              <a:rPr sz="1850" spc="500" dirty="0">
                <a:latin typeface="Century Schoolbook"/>
                <a:cs typeface="Century Schoolbook"/>
              </a:rPr>
              <a:t> </a:t>
            </a:r>
            <a:r>
              <a:rPr sz="1850" spc="10" dirty="0">
                <a:latin typeface="Century Schoolbook"/>
                <a:cs typeface="Century Schoolbook"/>
              </a:rPr>
              <a:t>the</a:t>
            </a:r>
            <a:endParaRPr sz="1850" dirty="0">
              <a:latin typeface="Century Schoolbook"/>
              <a:cs typeface="Century Schoolbook"/>
            </a:endParaRPr>
          </a:p>
          <a:p>
            <a:pPr marL="193675" marR="5080">
              <a:lnSpc>
                <a:spcPct val="77800"/>
              </a:lnSpc>
              <a:spcBef>
                <a:spcPts val="245"/>
              </a:spcBef>
            </a:pPr>
            <a:r>
              <a:rPr sz="1850" dirty="0">
                <a:latin typeface="Century Schoolbook"/>
                <a:cs typeface="Century Schoolbook"/>
              </a:rPr>
              <a:t>Hopkins </a:t>
            </a:r>
            <a:r>
              <a:rPr sz="1850" spc="5" dirty="0">
                <a:latin typeface="Century Schoolbook"/>
                <a:cs typeface="Century Schoolbook"/>
              </a:rPr>
              <a:t>myLearning </a:t>
            </a:r>
            <a:r>
              <a:rPr sz="1850" spc="20" dirty="0">
                <a:latin typeface="Century Schoolbook"/>
                <a:cs typeface="Century Schoolbook"/>
              </a:rPr>
              <a:t>website. BHSR </a:t>
            </a:r>
            <a:r>
              <a:rPr sz="1850" spc="5" dirty="0">
                <a:latin typeface="Century Schoolbook"/>
                <a:cs typeface="Century Schoolbook"/>
              </a:rPr>
              <a:t>and </a:t>
            </a:r>
            <a:r>
              <a:rPr lang="en-US" sz="1850" spc="20" dirty="0">
                <a:latin typeface="Century Schoolbook"/>
                <a:cs typeface="Century Schoolbook"/>
              </a:rPr>
              <a:t>Health Privacy  Issues for </a:t>
            </a:r>
            <a:r>
              <a:rPr lang="en-US" sz="1850" spc="20" dirty="0" smtClean="0">
                <a:latin typeface="Century Schoolbook"/>
                <a:cs typeface="Century Schoolbook"/>
              </a:rPr>
              <a:t>Researchers</a:t>
            </a:r>
            <a:r>
              <a:rPr sz="1850" spc="20" dirty="0" smtClean="0">
                <a:latin typeface="Century Schoolbook"/>
                <a:cs typeface="Century Schoolbook"/>
              </a:rPr>
              <a:t> </a:t>
            </a:r>
            <a:r>
              <a:rPr sz="1850" spc="10" dirty="0">
                <a:latin typeface="Century Schoolbook"/>
                <a:cs typeface="Century Schoolbook"/>
              </a:rPr>
              <a:t>are </a:t>
            </a:r>
            <a:r>
              <a:rPr sz="1850" spc="15" dirty="0">
                <a:latin typeface="Century Schoolbook"/>
                <a:cs typeface="Century Schoolbook"/>
              </a:rPr>
              <a:t>administered </a:t>
            </a:r>
            <a:r>
              <a:rPr sz="1850" spc="-5" dirty="0">
                <a:latin typeface="Century Schoolbook"/>
                <a:cs typeface="Century Schoolbook"/>
              </a:rPr>
              <a:t>on  </a:t>
            </a:r>
            <a:r>
              <a:rPr sz="1850" spc="10" dirty="0">
                <a:latin typeface="Century Schoolbook"/>
                <a:cs typeface="Century Schoolbook"/>
              </a:rPr>
              <a:t>the CITI</a:t>
            </a:r>
            <a:r>
              <a:rPr sz="1850" spc="95" dirty="0">
                <a:latin typeface="Century Schoolbook"/>
                <a:cs typeface="Century Schoolbook"/>
              </a:rPr>
              <a:t> </a:t>
            </a:r>
            <a:r>
              <a:rPr sz="1850" spc="20" dirty="0">
                <a:latin typeface="Century Schoolbook"/>
                <a:cs typeface="Century Schoolbook"/>
              </a:rPr>
              <a:t>website.</a:t>
            </a:r>
            <a:endParaRPr sz="1850" dirty="0">
              <a:latin typeface="Century Schoolbook"/>
              <a:cs typeface="Century Schoolbook"/>
            </a:endParaRPr>
          </a:p>
          <a:p>
            <a:pPr marL="193675" indent="-180975">
              <a:lnSpc>
                <a:spcPct val="100000"/>
              </a:lnSpc>
              <a:spcBef>
                <a:spcPts val="860"/>
              </a:spcBef>
              <a:buClr>
                <a:srgbClr val="4F81BC"/>
              </a:buClr>
              <a:buSzPct val="81081"/>
              <a:buFont typeface="Arial"/>
              <a:buChar char="•"/>
              <a:tabLst>
                <a:tab pos="194310" algn="l"/>
              </a:tabLst>
            </a:pPr>
            <a:r>
              <a:rPr sz="1850" spc="15" dirty="0">
                <a:latin typeface="Century Schoolbook"/>
                <a:cs typeface="Century Schoolbook"/>
              </a:rPr>
              <a:t>Access </a:t>
            </a:r>
            <a:r>
              <a:rPr sz="1850" spc="5" dirty="0">
                <a:latin typeface="Century Schoolbook"/>
                <a:cs typeface="Century Schoolbook"/>
              </a:rPr>
              <a:t>training </a:t>
            </a:r>
            <a:r>
              <a:rPr sz="1850" spc="15" dirty="0">
                <a:latin typeface="Century Schoolbook"/>
                <a:cs typeface="Century Schoolbook"/>
              </a:rPr>
              <a:t>certificates </a:t>
            </a:r>
            <a:r>
              <a:rPr sz="1850" spc="-5" dirty="0">
                <a:latin typeface="Century Schoolbook"/>
                <a:cs typeface="Century Schoolbook"/>
              </a:rPr>
              <a:t>through  </a:t>
            </a:r>
            <a:r>
              <a:rPr sz="1850" spc="-15" dirty="0">
                <a:latin typeface="Century Schoolbook"/>
                <a:cs typeface="Century Schoolbook"/>
              </a:rPr>
              <a:t>your  </a:t>
            </a:r>
            <a:r>
              <a:rPr sz="1850" spc="10" dirty="0">
                <a:latin typeface="Century Schoolbook"/>
                <a:cs typeface="Century Schoolbook"/>
              </a:rPr>
              <a:t>myLearning</a:t>
            </a:r>
            <a:r>
              <a:rPr sz="1850" spc="275" dirty="0">
                <a:latin typeface="Century Schoolbook"/>
                <a:cs typeface="Century Schoolbook"/>
              </a:rPr>
              <a:t> </a:t>
            </a:r>
            <a:r>
              <a:rPr sz="1850" spc="-25" dirty="0">
                <a:latin typeface="Century Schoolbook"/>
                <a:cs typeface="Century Schoolbook"/>
              </a:rPr>
              <a:t>history.</a:t>
            </a:r>
            <a:endParaRPr sz="1850" dirty="0">
              <a:latin typeface="Century Schoolbook"/>
              <a:cs typeface="Century Schoolbook"/>
            </a:endParaRPr>
          </a:p>
        </p:txBody>
      </p:sp>
      <p:sp>
        <p:nvSpPr>
          <p:cNvPr id="4" name="object 4"/>
          <p:cNvSpPr/>
          <p:nvPr/>
        </p:nvSpPr>
        <p:spPr>
          <a:xfrm>
            <a:off x="152400" y="2057398"/>
            <a:ext cx="8639175" cy="47244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152400" y="1981200"/>
            <a:ext cx="8686800" cy="4800600"/>
          </a:xfrm>
          <a:custGeom>
            <a:avLst/>
            <a:gdLst/>
            <a:ahLst/>
            <a:cxnLst/>
            <a:rect l="l" t="t" r="r" b="b"/>
            <a:pathLst>
              <a:path w="8686800" h="4800600">
                <a:moveTo>
                  <a:pt x="0" y="4800600"/>
                </a:moveTo>
                <a:lnTo>
                  <a:pt x="8686800" y="4800600"/>
                </a:lnTo>
                <a:lnTo>
                  <a:pt x="8686800" y="0"/>
                </a:lnTo>
                <a:lnTo>
                  <a:pt x="0" y="0"/>
                </a:lnTo>
                <a:lnTo>
                  <a:pt x="0" y="48006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245" y="282828"/>
            <a:ext cx="5826760" cy="623570"/>
          </a:xfrm>
          <a:prstGeom prst="rect">
            <a:avLst/>
          </a:prstGeom>
        </p:spPr>
        <p:txBody>
          <a:bodyPr vert="horz" wrap="square" lIns="0" tIns="0" rIns="0" bIns="0" rtlCol="0">
            <a:spAutoFit/>
          </a:bodyPr>
          <a:lstStyle/>
          <a:p>
            <a:pPr marL="12700">
              <a:lnSpc>
                <a:spcPct val="100000"/>
              </a:lnSpc>
            </a:pPr>
            <a:r>
              <a:rPr sz="3950" spc="-55" dirty="0">
                <a:solidFill>
                  <a:srgbClr val="000000"/>
                </a:solidFill>
              </a:rPr>
              <a:t>Resubmit </a:t>
            </a:r>
            <a:r>
              <a:rPr sz="3950" spc="-40" dirty="0">
                <a:solidFill>
                  <a:srgbClr val="000000"/>
                </a:solidFill>
              </a:rPr>
              <a:t>the </a:t>
            </a:r>
            <a:r>
              <a:rPr sz="3950" spc="-45" dirty="0">
                <a:solidFill>
                  <a:srgbClr val="000000"/>
                </a:solidFill>
              </a:rPr>
              <a:t>Application</a:t>
            </a:r>
            <a:endParaRPr sz="3950" dirty="0"/>
          </a:p>
        </p:txBody>
      </p:sp>
      <p:sp>
        <p:nvSpPr>
          <p:cNvPr id="3" name="object 3"/>
          <p:cNvSpPr txBox="1"/>
          <p:nvPr/>
        </p:nvSpPr>
        <p:spPr>
          <a:xfrm>
            <a:off x="155257" y="1582673"/>
            <a:ext cx="3925570" cy="3502025"/>
          </a:xfrm>
          <a:prstGeom prst="rect">
            <a:avLst/>
          </a:prstGeom>
        </p:spPr>
        <p:txBody>
          <a:bodyPr vert="horz" wrap="square" lIns="0" tIns="0" rIns="0" bIns="0" rtlCol="0">
            <a:spAutoFit/>
          </a:bodyPr>
          <a:lstStyle/>
          <a:p>
            <a:pPr marL="193675" marR="5080" indent="-180975">
              <a:lnSpc>
                <a:spcPts val="2710"/>
              </a:lnSpc>
              <a:buClr>
                <a:srgbClr val="4F81BC"/>
              </a:buClr>
              <a:buSzPct val="81250"/>
              <a:buFont typeface="Arial"/>
              <a:buChar char="•"/>
              <a:tabLst>
                <a:tab pos="193675" algn="l"/>
              </a:tabLst>
            </a:pPr>
            <a:r>
              <a:rPr sz="2400" b="1" spc="-20" dirty="0">
                <a:latin typeface="Century Schoolbook"/>
                <a:cs typeface="Century Schoolbook"/>
              </a:rPr>
              <a:t>Select </a:t>
            </a:r>
            <a:r>
              <a:rPr sz="2400" spc="-5" dirty="0">
                <a:latin typeface="Century Schoolbook"/>
                <a:cs typeface="Century Schoolbook"/>
              </a:rPr>
              <a:t>Submit </a:t>
            </a:r>
            <a:r>
              <a:rPr sz="2400" dirty="0">
                <a:latin typeface="Century Schoolbook"/>
                <a:cs typeface="Century Schoolbook"/>
              </a:rPr>
              <a:t>from </a:t>
            </a:r>
            <a:r>
              <a:rPr sz="2400" spc="-5" dirty="0">
                <a:latin typeface="Century Schoolbook"/>
                <a:cs typeface="Century Schoolbook"/>
              </a:rPr>
              <a:t>the  </a:t>
            </a:r>
            <a:r>
              <a:rPr sz="2400" dirty="0">
                <a:latin typeface="Century Schoolbook"/>
                <a:cs typeface="Century Schoolbook"/>
              </a:rPr>
              <a:t>Current </a:t>
            </a:r>
            <a:r>
              <a:rPr sz="2400" spc="-15" dirty="0">
                <a:latin typeface="Century Schoolbook"/>
                <a:cs typeface="Century Schoolbook"/>
              </a:rPr>
              <a:t>Activities</a:t>
            </a:r>
            <a:r>
              <a:rPr sz="2400" spc="130" dirty="0">
                <a:latin typeface="Century Schoolbook"/>
                <a:cs typeface="Century Schoolbook"/>
              </a:rPr>
              <a:t> </a:t>
            </a:r>
            <a:r>
              <a:rPr sz="2400" spc="-5" dirty="0">
                <a:latin typeface="Century Schoolbook"/>
                <a:cs typeface="Century Schoolbook"/>
              </a:rPr>
              <a:t>section.</a:t>
            </a:r>
            <a:endParaRPr sz="2400" dirty="0">
              <a:latin typeface="Century Schoolbook"/>
              <a:cs typeface="Century Schoolbook"/>
            </a:endParaRPr>
          </a:p>
          <a:p>
            <a:pPr>
              <a:lnSpc>
                <a:spcPct val="100000"/>
              </a:lnSpc>
              <a:buClr>
                <a:srgbClr val="4F81BC"/>
              </a:buClr>
              <a:buFont typeface="Arial"/>
              <a:buChar char="•"/>
            </a:pPr>
            <a:endParaRPr sz="2900" dirty="0">
              <a:latin typeface="Times New Roman"/>
              <a:cs typeface="Times New Roman"/>
            </a:endParaRPr>
          </a:p>
          <a:p>
            <a:pPr marL="193675" marR="160020" indent="-180975">
              <a:lnSpc>
                <a:spcPts val="2780"/>
              </a:lnSpc>
              <a:spcBef>
                <a:spcPts val="2160"/>
              </a:spcBef>
              <a:buClr>
                <a:srgbClr val="4F81BC"/>
              </a:buClr>
              <a:buSzPct val="81250"/>
              <a:buFont typeface="Arial"/>
              <a:buChar char="•"/>
              <a:tabLst>
                <a:tab pos="193675" algn="l"/>
              </a:tabLst>
            </a:pPr>
            <a:r>
              <a:rPr sz="2400" spc="10" dirty="0">
                <a:latin typeface="Century Schoolbook"/>
                <a:cs typeface="Century Schoolbook"/>
              </a:rPr>
              <a:t>Only </a:t>
            </a:r>
            <a:r>
              <a:rPr sz="2400" dirty="0">
                <a:latin typeface="Century Schoolbook"/>
                <a:cs typeface="Century Schoolbook"/>
              </a:rPr>
              <a:t>the </a:t>
            </a:r>
            <a:r>
              <a:rPr sz="2400" spc="-15" dirty="0">
                <a:latin typeface="Century Schoolbook"/>
                <a:cs typeface="Century Schoolbook"/>
              </a:rPr>
              <a:t>PI </a:t>
            </a:r>
            <a:r>
              <a:rPr sz="2400" spc="-5" dirty="0">
                <a:latin typeface="Century Schoolbook"/>
                <a:cs typeface="Century Schoolbook"/>
              </a:rPr>
              <a:t>will </a:t>
            </a:r>
            <a:r>
              <a:rPr sz="2400" spc="5" dirty="0">
                <a:latin typeface="Century Schoolbook"/>
                <a:cs typeface="Century Schoolbook"/>
              </a:rPr>
              <a:t>have </a:t>
            </a:r>
            <a:r>
              <a:rPr sz="2400" spc="-5" dirty="0">
                <a:latin typeface="Century Schoolbook"/>
                <a:cs typeface="Century Schoolbook"/>
              </a:rPr>
              <a:t>the  Submit</a:t>
            </a:r>
            <a:r>
              <a:rPr sz="2400" spc="-35" dirty="0">
                <a:latin typeface="Century Schoolbook"/>
                <a:cs typeface="Century Schoolbook"/>
              </a:rPr>
              <a:t> </a:t>
            </a:r>
            <a:r>
              <a:rPr sz="2400" spc="-45" dirty="0">
                <a:latin typeface="Century Schoolbook"/>
                <a:cs typeface="Century Schoolbook"/>
              </a:rPr>
              <a:t>activity.</a:t>
            </a:r>
            <a:endParaRPr sz="2400" dirty="0">
              <a:latin typeface="Century Schoolbook"/>
              <a:cs typeface="Century Schoolbook"/>
            </a:endParaRPr>
          </a:p>
          <a:p>
            <a:pPr>
              <a:lnSpc>
                <a:spcPct val="100000"/>
              </a:lnSpc>
              <a:buClr>
                <a:srgbClr val="4F81BC"/>
              </a:buClr>
              <a:buFont typeface="Arial"/>
              <a:buChar char="•"/>
            </a:pPr>
            <a:endParaRPr sz="2900" dirty="0">
              <a:latin typeface="Times New Roman"/>
              <a:cs typeface="Times New Roman"/>
            </a:endParaRPr>
          </a:p>
          <a:p>
            <a:pPr marL="193675" indent="-180975">
              <a:lnSpc>
                <a:spcPts val="2830"/>
              </a:lnSpc>
              <a:spcBef>
                <a:spcPts val="1970"/>
              </a:spcBef>
              <a:buClr>
                <a:srgbClr val="4F81BC"/>
              </a:buClr>
              <a:buSzPct val="81250"/>
              <a:buFont typeface="Arial"/>
              <a:buChar char="•"/>
              <a:tabLst>
                <a:tab pos="193675" algn="l"/>
              </a:tabLst>
            </a:pPr>
            <a:r>
              <a:rPr sz="2400" dirty="0">
                <a:latin typeface="Century Schoolbook"/>
                <a:cs typeface="Century Schoolbook"/>
              </a:rPr>
              <a:t>This opens the</a:t>
            </a:r>
            <a:r>
              <a:rPr sz="2400" spc="40" dirty="0">
                <a:latin typeface="Century Schoolbook"/>
                <a:cs typeface="Century Schoolbook"/>
              </a:rPr>
              <a:t> </a:t>
            </a:r>
            <a:r>
              <a:rPr sz="2400" dirty="0">
                <a:latin typeface="Century Schoolbook"/>
                <a:cs typeface="Century Schoolbook"/>
              </a:rPr>
              <a:t>submit</a:t>
            </a:r>
          </a:p>
          <a:p>
            <a:pPr marL="193675">
              <a:lnSpc>
                <a:spcPts val="2830"/>
              </a:lnSpc>
            </a:pPr>
            <a:r>
              <a:rPr sz="2400" spc="-30" dirty="0">
                <a:latin typeface="Century Schoolbook"/>
                <a:cs typeface="Century Schoolbook"/>
              </a:rPr>
              <a:t>window.</a:t>
            </a:r>
            <a:endParaRPr sz="2400" dirty="0">
              <a:latin typeface="Century Schoolbook"/>
              <a:cs typeface="Century Schoolbook"/>
            </a:endParaRPr>
          </a:p>
        </p:txBody>
      </p:sp>
      <p:sp>
        <p:nvSpPr>
          <p:cNvPr id="4" name="object 4"/>
          <p:cNvSpPr/>
          <p:nvPr/>
        </p:nvSpPr>
        <p:spPr>
          <a:xfrm>
            <a:off x="4876800" y="914400"/>
            <a:ext cx="2057400" cy="56769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257800" y="3810000"/>
            <a:ext cx="1295400" cy="533400"/>
          </a:xfrm>
          <a:custGeom>
            <a:avLst/>
            <a:gdLst/>
            <a:ahLst/>
            <a:cxnLst/>
            <a:rect l="l" t="t" r="r" b="b"/>
            <a:pathLst>
              <a:path w="1295400" h="533400">
                <a:moveTo>
                  <a:pt x="0" y="266700"/>
                </a:moveTo>
                <a:lnTo>
                  <a:pt x="13157" y="212943"/>
                </a:lnTo>
                <a:lnTo>
                  <a:pt x="50893" y="162877"/>
                </a:lnTo>
                <a:lnTo>
                  <a:pt x="110605" y="117574"/>
                </a:lnTo>
                <a:lnTo>
                  <a:pt x="147888" y="97043"/>
                </a:lnTo>
                <a:lnTo>
                  <a:pt x="189690" y="78105"/>
                </a:lnTo>
                <a:lnTo>
                  <a:pt x="235684" y="60893"/>
                </a:lnTo>
                <a:lnTo>
                  <a:pt x="285545" y="45541"/>
                </a:lnTo>
                <a:lnTo>
                  <a:pt x="338948" y="32184"/>
                </a:lnTo>
                <a:lnTo>
                  <a:pt x="395567" y="20955"/>
                </a:lnTo>
                <a:lnTo>
                  <a:pt x="455077" y="11988"/>
                </a:lnTo>
                <a:lnTo>
                  <a:pt x="517153" y="5417"/>
                </a:lnTo>
                <a:lnTo>
                  <a:pt x="581469" y="1376"/>
                </a:lnTo>
                <a:lnTo>
                  <a:pt x="647700" y="0"/>
                </a:lnTo>
                <a:lnTo>
                  <a:pt x="713930" y="1376"/>
                </a:lnTo>
                <a:lnTo>
                  <a:pt x="778246" y="5417"/>
                </a:lnTo>
                <a:lnTo>
                  <a:pt x="840322" y="11988"/>
                </a:lnTo>
                <a:lnTo>
                  <a:pt x="899832" y="20954"/>
                </a:lnTo>
                <a:lnTo>
                  <a:pt x="956451" y="32184"/>
                </a:lnTo>
                <a:lnTo>
                  <a:pt x="1009854" y="45541"/>
                </a:lnTo>
                <a:lnTo>
                  <a:pt x="1059715" y="60893"/>
                </a:lnTo>
                <a:lnTo>
                  <a:pt x="1105709" y="78104"/>
                </a:lnTo>
                <a:lnTo>
                  <a:pt x="1147511" y="97043"/>
                </a:lnTo>
                <a:lnTo>
                  <a:pt x="1184794" y="117574"/>
                </a:lnTo>
                <a:lnTo>
                  <a:pt x="1217235" y="139563"/>
                </a:lnTo>
                <a:lnTo>
                  <a:pt x="1266284" y="187382"/>
                </a:lnTo>
                <a:lnTo>
                  <a:pt x="1292056" y="239427"/>
                </a:lnTo>
                <a:lnTo>
                  <a:pt x="1295400" y="266700"/>
                </a:lnTo>
                <a:lnTo>
                  <a:pt x="1292056" y="293972"/>
                </a:lnTo>
                <a:lnTo>
                  <a:pt x="1266284" y="346017"/>
                </a:lnTo>
                <a:lnTo>
                  <a:pt x="1217235" y="393836"/>
                </a:lnTo>
                <a:lnTo>
                  <a:pt x="1184794" y="415825"/>
                </a:lnTo>
                <a:lnTo>
                  <a:pt x="1147511" y="436356"/>
                </a:lnTo>
                <a:lnTo>
                  <a:pt x="1105709" y="455294"/>
                </a:lnTo>
                <a:lnTo>
                  <a:pt x="1059715" y="472506"/>
                </a:lnTo>
                <a:lnTo>
                  <a:pt x="1009854" y="487858"/>
                </a:lnTo>
                <a:lnTo>
                  <a:pt x="956451" y="501215"/>
                </a:lnTo>
                <a:lnTo>
                  <a:pt x="899832" y="512444"/>
                </a:lnTo>
                <a:lnTo>
                  <a:pt x="840322" y="521411"/>
                </a:lnTo>
                <a:lnTo>
                  <a:pt x="778246" y="527982"/>
                </a:lnTo>
                <a:lnTo>
                  <a:pt x="713930" y="532023"/>
                </a:lnTo>
                <a:lnTo>
                  <a:pt x="647700" y="533400"/>
                </a:lnTo>
                <a:lnTo>
                  <a:pt x="581469" y="532023"/>
                </a:lnTo>
                <a:lnTo>
                  <a:pt x="517153" y="527982"/>
                </a:lnTo>
                <a:lnTo>
                  <a:pt x="455077" y="521411"/>
                </a:lnTo>
                <a:lnTo>
                  <a:pt x="395567" y="512445"/>
                </a:lnTo>
                <a:lnTo>
                  <a:pt x="338948" y="501215"/>
                </a:lnTo>
                <a:lnTo>
                  <a:pt x="285545" y="487858"/>
                </a:lnTo>
                <a:lnTo>
                  <a:pt x="235684" y="472506"/>
                </a:lnTo>
                <a:lnTo>
                  <a:pt x="189690" y="455295"/>
                </a:lnTo>
                <a:lnTo>
                  <a:pt x="147888" y="436356"/>
                </a:lnTo>
                <a:lnTo>
                  <a:pt x="110605" y="415825"/>
                </a:lnTo>
                <a:lnTo>
                  <a:pt x="78164" y="393836"/>
                </a:lnTo>
                <a:lnTo>
                  <a:pt x="29115" y="346017"/>
                </a:lnTo>
                <a:lnTo>
                  <a:pt x="3343" y="293972"/>
                </a:lnTo>
                <a:lnTo>
                  <a:pt x="0" y="2667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1780898" y="609600"/>
            <a:ext cx="5998845" cy="5078313"/>
          </a:xfrm>
          <a:prstGeom prst="rect">
            <a:avLst/>
          </a:prstGeom>
        </p:spPr>
        <p:txBody>
          <a:bodyPr vert="horz" wrap="square" lIns="0" tIns="0" rIns="0" bIns="0" rtlCol="0">
            <a:spAutoFit/>
          </a:bodyPr>
          <a:lstStyle/>
          <a:p>
            <a:pPr marL="12700" algn="ctr">
              <a:lnSpc>
                <a:spcPct val="100000"/>
              </a:lnSpc>
            </a:pPr>
            <a:r>
              <a:rPr lang="en-US" sz="6600" spc="-60" dirty="0" smtClean="0"/>
              <a:t>How to Request an Extension or Withdraw a Study</a:t>
            </a:r>
            <a:endParaRPr sz="6600" dirty="0"/>
          </a:p>
        </p:txBody>
      </p:sp>
    </p:spTree>
    <p:extLst>
      <p:ext uri="{BB962C8B-B14F-4D97-AF65-F5344CB8AC3E}">
        <p14:creationId xmlns:p14="http://schemas.microsoft.com/office/powerpoint/2010/main" val="7094717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58673"/>
            <a:ext cx="6721475" cy="623570"/>
          </a:xfrm>
          <a:prstGeom prst="rect">
            <a:avLst/>
          </a:prstGeom>
        </p:spPr>
        <p:txBody>
          <a:bodyPr vert="horz" wrap="square" lIns="0" tIns="0" rIns="0" bIns="0" rtlCol="0">
            <a:spAutoFit/>
          </a:bodyPr>
          <a:lstStyle/>
          <a:p>
            <a:pPr marL="12700">
              <a:lnSpc>
                <a:spcPct val="100000"/>
              </a:lnSpc>
            </a:pPr>
            <a:r>
              <a:rPr sz="3950" spc="-50" dirty="0">
                <a:solidFill>
                  <a:srgbClr val="000000"/>
                </a:solidFill>
              </a:rPr>
              <a:t>Request </a:t>
            </a:r>
            <a:r>
              <a:rPr sz="3950" spc="-45" dirty="0">
                <a:solidFill>
                  <a:srgbClr val="000000"/>
                </a:solidFill>
              </a:rPr>
              <a:t>Extension </a:t>
            </a:r>
            <a:r>
              <a:rPr sz="3950" spc="15" dirty="0">
                <a:solidFill>
                  <a:srgbClr val="000000"/>
                </a:solidFill>
              </a:rPr>
              <a:t>– </a:t>
            </a:r>
            <a:r>
              <a:rPr sz="3950" spc="-35" dirty="0">
                <a:solidFill>
                  <a:srgbClr val="000000"/>
                </a:solidFill>
              </a:rPr>
              <a:t>Pre</a:t>
            </a:r>
            <a:r>
              <a:rPr sz="3950" spc="195" dirty="0">
                <a:solidFill>
                  <a:srgbClr val="000000"/>
                </a:solidFill>
              </a:rPr>
              <a:t> </a:t>
            </a:r>
            <a:r>
              <a:rPr sz="3950" spc="-30" dirty="0">
                <a:solidFill>
                  <a:srgbClr val="000000"/>
                </a:solidFill>
              </a:rPr>
              <a:t>IRB</a:t>
            </a:r>
            <a:endParaRPr sz="3950" dirty="0"/>
          </a:p>
        </p:txBody>
      </p:sp>
      <p:sp>
        <p:nvSpPr>
          <p:cNvPr id="3" name="object 3"/>
          <p:cNvSpPr txBox="1"/>
          <p:nvPr/>
        </p:nvSpPr>
        <p:spPr>
          <a:xfrm>
            <a:off x="307657" y="1309369"/>
            <a:ext cx="7597775" cy="2605842"/>
          </a:xfrm>
          <a:prstGeom prst="rect">
            <a:avLst/>
          </a:prstGeom>
        </p:spPr>
        <p:txBody>
          <a:bodyPr vert="horz" wrap="square" lIns="0" tIns="0" rIns="0" bIns="0" rtlCol="0">
            <a:spAutoFit/>
          </a:bodyPr>
          <a:lstStyle/>
          <a:p>
            <a:pPr marL="193675" marR="5080" indent="-180975">
              <a:lnSpc>
                <a:spcPts val="2100"/>
              </a:lnSpc>
              <a:buClr>
                <a:srgbClr val="4F81BC"/>
              </a:buClr>
              <a:buSzPct val="77777"/>
              <a:buFont typeface="Arial"/>
              <a:buChar char="•"/>
              <a:tabLst>
                <a:tab pos="194310" algn="l"/>
              </a:tabLst>
            </a:pPr>
            <a:r>
              <a:rPr sz="2400" spc="-15" dirty="0">
                <a:latin typeface="Century Schoolbook"/>
                <a:cs typeface="Century Schoolbook"/>
              </a:rPr>
              <a:t>An </a:t>
            </a:r>
            <a:r>
              <a:rPr sz="2400" dirty="0">
                <a:latin typeface="Century Schoolbook"/>
                <a:cs typeface="Century Schoolbook"/>
              </a:rPr>
              <a:t>application </a:t>
            </a:r>
            <a:r>
              <a:rPr sz="2400" spc="-20" dirty="0">
                <a:latin typeface="Century Schoolbook"/>
                <a:cs typeface="Century Schoolbook"/>
              </a:rPr>
              <a:t>may </a:t>
            </a:r>
            <a:r>
              <a:rPr sz="2400" spc="-15" dirty="0">
                <a:latin typeface="Century Schoolbook"/>
                <a:cs typeface="Century Schoolbook"/>
              </a:rPr>
              <a:t>be </a:t>
            </a:r>
            <a:r>
              <a:rPr sz="2400" spc="5" dirty="0">
                <a:latin typeface="Century Schoolbook"/>
                <a:cs typeface="Century Schoolbook"/>
              </a:rPr>
              <a:t>returned </a:t>
            </a:r>
            <a:r>
              <a:rPr sz="2400" spc="-15" dirty="0">
                <a:latin typeface="Century Schoolbook"/>
                <a:cs typeface="Century Schoolbook"/>
              </a:rPr>
              <a:t>as </a:t>
            </a:r>
            <a:r>
              <a:rPr sz="2400" spc="5" dirty="0">
                <a:latin typeface="Century Schoolbook"/>
                <a:cs typeface="Century Schoolbook"/>
              </a:rPr>
              <a:t>incomplete </a:t>
            </a:r>
            <a:r>
              <a:rPr sz="2400" spc="-15" dirty="0">
                <a:latin typeface="Century Schoolbook"/>
                <a:cs typeface="Century Schoolbook"/>
              </a:rPr>
              <a:t>after </a:t>
            </a:r>
            <a:r>
              <a:rPr sz="2400" dirty="0">
                <a:latin typeface="Century Schoolbook"/>
                <a:cs typeface="Century Schoolbook"/>
              </a:rPr>
              <a:t>assignment </a:t>
            </a:r>
            <a:r>
              <a:rPr sz="2400" spc="-15" dirty="0">
                <a:latin typeface="Century Schoolbook"/>
                <a:cs typeface="Century Schoolbook"/>
              </a:rPr>
              <a:t>to an  </a:t>
            </a:r>
            <a:r>
              <a:rPr sz="2400" spc="-10" dirty="0">
                <a:latin typeface="Century Schoolbook"/>
                <a:cs typeface="Century Schoolbook"/>
              </a:rPr>
              <a:t>IRB </a:t>
            </a:r>
            <a:r>
              <a:rPr sz="2400" spc="-5" dirty="0">
                <a:latin typeface="Century Schoolbook"/>
                <a:cs typeface="Century Schoolbook"/>
              </a:rPr>
              <a:t>and before </a:t>
            </a:r>
            <a:r>
              <a:rPr sz="2400" spc="10" dirty="0">
                <a:latin typeface="Century Schoolbook"/>
                <a:cs typeface="Century Schoolbook"/>
              </a:rPr>
              <a:t>going </a:t>
            </a:r>
            <a:r>
              <a:rPr sz="2400" spc="-15" dirty="0">
                <a:latin typeface="Century Schoolbook"/>
                <a:cs typeface="Century Schoolbook"/>
              </a:rPr>
              <a:t>to an </a:t>
            </a:r>
            <a:r>
              <a:rPr sz="2400" spc="-10" dirty="0">
                <a:latin typeface="Century Schoolbook"/>
                <a:cs typeface="Century Schoolbook"/>
              </a:rPr>
              <a:t>IRB </a:t>
            </a:r>
            <a:r>
              <a:rPr sz="2400" spc="-15" dirty="0">
                <a:latin typeface="Century Schoolbook"/>
                <a:cs typeface="Century Schoolbook"/>
              </a:rPr>
              <a:t>Committee </a:t>
            </a:r>
            <a:r>
              <a:rPr sz="2400" dirty="0">
                <a:latin typeface="Century Schoolbook"/>
                <a:cs typeface="Century Schoolbook"/>
              </a:rPr>
              <a:t>for </a:t>
            </a:r>
            <a:r>
              <a:rPr sz="2400" spc="-15" dirty="0" smtClean="0">
                <a:latin typeface="Century Schoolbook"/>
                <a:cs typeface="Century Schoolbook"/>
              </a:rPr>
              <a:t>review</a:t>
            </a:r>
            <a:r>
              <a:rPr sz="2400" spc="-15" dirty="0">
                <a:latin typeface="Century Schoolbook"/>
                <a:cs typeface="Century Schoolbook"/>
              </a:rPr>
              <a:t>.</a:t>
            </a:r>
            <a:endParaRPr sz="2400" dirty="0">
              <a:latin typeface="Century Schoolbook"/>
              <a:cs typeface="Century Schoolbook"/>
            </a:endParaRPr>
          </a:p>
          <a:p>
            <a:pPr marL="193675" indent="-180975">
              <a:lnSpc>
                <a:spcPct val="100000"/>
              </a:lnSpc>
              <a:spcBef>
                <a:spcPts val="1235"/>
              </a:spcBef>
              <a:buClr>
                <a:srgbClr val="4F81BC"/>
              </a:buClr>
              <a:buSzPct val="77777"/>
              <a:buFont typeface="Arial"/>
              <a:buChar char="•"/>
              <a:tabLst>
                <a:tab pos="194310" algn="l"/>
              </a:tabLst>
            </a:pPr>
            <a:r>
              <a:rPr sz="2400" spc="5" dirty="0">
                <a:latin typeface="Century Schoolbook"/>
                <a:cs typeface="Century Schoolbook"/>
              </a:rPr>
              <a:t>The </a:t>
            </a:r>
            <a:r>
              <a:rPr sz="2400" spc="10" dirty="0">
                <a:latin typeface="Century Schoolbook"/>
                <a:cs typeface="Century Schoolbook"/>
              </a:rPr>
              <a:t>Principal </a:t>
            </a:r>
            <a:r>
              <a:rPr sz="2400" spc="-5" dirty="0">
                <a:latin typeface="Century Schoolbook"/>
                <a:cs typeface="Century Schoolbook"/>
              </a:rPr>
              <a:t>Investigator has </a:t>
            </a:r>
            <a:r>
              <a:rPr sz="2400" b="1" u="sng" spc="5" dirty="0">
                <a:solidFill>
                  <a:srgbClr val="FF0000"/>
                </a:solidFill>
                <a:latin typeface="Century Schoolbook"/>
                <a:cs typeface="Century Schoolbook"/>
              </a:rPr>
              <a:t>60 </a:t>
            </a:r>
            <a:r>
              <a:rPr sz="2400" spc="-5" dirty="0">
                <a:latin typeface="Century Schoolbook"/>
                <a:cs typeface="Century Schoolbook"/>
              </a:rPr>
              <a:t>days </a:t>
            </a:r>
            <a:r>
              <a:rPr sz="2400" spc="-15" dirty="0">
                <a:latin typeface="Century Schoolbook"/>
                <a:cs typeface="Century Schoolbook"/>
              </a:rPr>
              <a:t>to </a:t>
            </a:r>
            <a:r>
              <a:rPr sz="2400" dirty="0">
                <a:latin typeface="Century Schoolbook"/>
                <a:cs typeface="Century Schoolbook"/>
              </a:rPr>
              <a:t>resubmit </a:t>
            </a:r>
            <a:r>
              <a:rPr sz="2400" spc="-5" dirty="0">
                <a:latin typeface="Century Schoolbook"/>
                <a:cs typeface="Century Schoolbook"/>
              </a:rPr>
              <a:t>the</a:t>
            </a:r>
            <a:r>
              <a:rPr sz="2400" spc="345" dirty="0">
                <a:latin typeface="Century Schoolbook"/>
                <a:cs typeface="Century Schoolbook"/>
              </a:rPr>
              <a:t> </a:t>
            </a:r>
            <a:r>
              <a:rPr sz="2400" spc="5" dirty="0">
                <a:latin typeface="Century Schoolbook"/>
                <a:cs typeface="Century Schoolbook"/>
              </a:rPr>
              <a:t>application.</a:t>
            </a:r>
            <a:endParaRPr sz="2400" dirty="0">
              <a:latin typeface="Century Schoolbook"/>
              <a:cs typeface="Century Schoolbook"/>
            </a:endParaRPr>
          </a:p>
          <a:p>
            <a:pPr marL="193675" indent="-180975">
              <a:lnSpc>
                <a:spcPct val="100000"/>
              </a:lnSpc>
              <a:spcBef>
                <a:spcPts val="1290"/>
              </a:spcBef>
              <a:buClr>
                <a:srgbClr val="4F81BC"/>
              </a:buClr>
              <a:buSzPct val="77777"/>
              <a:buFont typeface="Arial"/>
              <a:buChar char="•"/>
              <a:tabLst>
                <a:tab pos="194310" algn="l"/>
              </a:tabLst>
            </a:pPr>
            <a:r>
              <a:rPr sz="2400" spc="-75" dirty="0">
                <a:latin typeface="Century Schoolbook"/>
                <a:cs typeface="Century Schoolbook"/>
              </a:rPr>
              <a:t>You </a:t>
            </a:r>
            <a:r>
              <a:rPr sz="2400" spc="-20" dirty="0">
                <a:latin typeface="Century Schoolbook"/>
                <a:cs typeface="Century Schoolbook"/>
              </a:rPr>
              <a:t>may </a:t>
            </a:r>
            <a:r>
              <a:rPr sz="2400" spc="-5" dirty="0">
                <a:latin typeface="Century Schoolbook"/>
                <a:cs typeface="Century Schoolbook"/>
              </a:rPr>
              <a:t>seek </a:t>
            </a:r>
            <a:r>
              <a:rPr sz="2400" spc="-15" dirty="0">
                <a:latin typeface="Century Schoolbook"/>
                <a:cs typeface="Century Schoolbook"/>
              </a:rPr>
              <a:t>an </a:t>
            </a:r>
            <a:r>
              <a:rPr sz="2400" dirty="0">
                <a:latin typeface="Century Schoolbook"/>
                <a:cs typeface="Century Schoolbook"/>
              </a:rPr>
              <a:t>extension </a:t>
            </a:r>
            <a:r>
              <a:rPr sz="2400" spc="-5" dirty="0">
                <a:latin typeface="Century Schoolbook"/>
                <a:cs typeface="Century Schoolbook"/>
              </a:rPr>
              <a:t>before the </a:t>
            </a:r>
            <a:r>
              <a:rPr sz="2400" dirty="0">
                <a:latin typeface="Century Schoolbook"/>
                <a:cs typeface="Century Schoolbook"/>
              </a:rPr>
              <a:t>application </a:t>
            </a:r>
            <a:r>
              <a:rPr sz="2400" spc="15" dirty="0">
                <a:latin typeface="Century Schoolbook"/>
                <a:cs typeface="Century Schoolbook"/>
              </a:rPr>
              <a:t>is </a:t>
            </a:r>
            <a:r>
              <a:rPr sz="2400" spc="80" dirty="0">
                <a:latin typeface="Century Schoolbook"/>
                <a:cs typeface="Century Schoolbook"/>
              </a:rPr>
              <a:t> </a:t>
            </a:r>
            <a:r>
              <a:rPr sz="2400" spc="5" dirty="0">
                <a:latin typeface="Century Schoolbook"/>
                <a:cs typeface="Century Schoolbook"/>
              </a:rPr>
              <a:t>withdrawn.</a:t>
            </a:r>
            <a:endParaRPr sz="24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 y="0"/>
            <a:ext cx="6906895" cy="568960"/>
          </a:xfrm>
          <a:prstGeom prst="rect">
            <a:avLst/>
          </a:prstGeom>
        </p:spPr>
        <p:txBody>
          <a:bodyPr vert="horz" wrap="square" lIns="0" tIns="0" rIns="0" bIns="0" rtlCol="0">
            <a:spAutoFit/>
          </a:bodyPr>
          <a:lstStyle/>
          <a:p>
            <a:pPr marL="12700">
              <a:lnSpc>
                <a:spcPct val="100000"/>
              </a:lnSpc>
            </a:pPr>
            <a:r>
              <a:rPr sz="3600" spc="-65" dirty="0">
                <a:solidFill>
                  <a:srgbClr val="000000"/>
                </a:solidFill>
              </a:rPr>
              <a:t>Application </a:t>
            </a:r>
            <a:r>
              <a:rPr sz="3600" spc="-100" dirty="0">
                <a:solidFill>
                  <a:srgbClr val="000000"/>
                </a:solidFill>
              </a:rPr>
              <a:t>Workspace </a:t>
            </a:r>
            <a:r>
              <a:rPr sz="3600" dirty="0">
                <a:solidFill>
                  <a:srgbClr val="000000"/>
                </a:solidFill>
              </a:rPr>
              <a:t>– </a:t>
            </a:r>
            <a:r>
              <a:rPr sz="3600" spc="-60" dirty="0">
                <a:solidFill>
                  <a:srgbClr val="000000"/>
                </a:solidFill>
              </a:rPr>
              <a:t>Pre</a:t>
            </a:r>
            <a:r>
              <a:rPr sz="3600" spc="265" dirty="0">
                <a:solidFill>
                  <a:srgbClr val="000000"/>
                </a:solidFill>
              </a:rPr>
              <a:t> </a:t>
            </a:r>
            <a:r>
              <a:rPr sz="3600" spc="-35" dirty="0">
                <a:solidFill>
                  <a:srgbClr val="000000"/>
                </a:solidFill>
              </a:rPr>
              <a:t>IRB</a:t>
            </a:r>
            <a:endParaRPr sz="3600" dirty="0"/>
          </a:p>
        </p:txBody>
      </p:sp>
      <p:sp>
        <p:nvSpPr>
          <p:cNvPr id="3" name="object 3"/>
          <p:cNvSpPr txBox="1"/>
          <p:nvPr/>
        </p:nvSpPr>
        <p:spPr>
          <a:xfrm>
            <a:off x="231457" y="1259570"/>
            <a:ext cx="3839845" cy="1500505"/>
          </a:xfrm>
          <a:prstGeom prst="rect">
            <a:avLst/>
          </a:prstGeom>
        </p:spPr>
        <p:txBody>
          <a:bodyPr vert="horz" wrap="square" lIns="0" tIns="0" rIns="0" bIns="0" rtlCol="0">
            <a:spAutoFit/>
          </a:bodyPr>
          <a:lstStyle/>
          <a:p>
            <a:pPr marL="193675" marR="240029" indent="-180975">
              <a:lnSpc>
                <a:spcPct val="95700"/>
              </a:lnSpc>
              <a:buClr>
                <a:srgbClr val="4F81BC"/>
              </a:buClr>
              <a:buSzPct val="77777"/>
              <a:buFont typeface="Arial"/>
              <a:buChar char="•"/>
              <a:tabLst>
                <a:tab pos="193675" algn="l"/>
              </a:tabLst>
            </a:pPr>
            <a:r>
              <a:rPr sz="1800" b="1" spc="-10" dirty="0">
                <a:latin typeface="Century Schoolbook"/>
                <a:cs typeface="Century Schoolbook"/>
              </a:rPr>
              <a:t>Click </a:t>
            </a:r>
            <a:r>
              <a:rPr sz="1800" spc="-10" dirty="0">
                <a:latin typeface="Century Schoolbook"/>
                <a:cs typeface="Century Schoolbook"/>
              </a:rPr>
              <a:t>Request </a:t>
            </a:r>
            <a:r>
              <a:rPr sz="1800" spc="-5" dirty="0">
                <a:latin typeface="Century Schoolbook"/>
                <a:cs typeface="Century Schoolbook"/>
              </a:rPr>
              <a:t>Extension </a:t>
            </a:r>
            <a:r>
              <a:rPr sz="1800" dirty="0">
                <a:latin typeface="Century Schoolbook"/>
                <a:cs typeface="Century Schoolbook"/>
              </a:rPr>
              <a:t>- </a:t>
            </a:r>
            <a:r>
              <a:rPr sz="1800" spc="5" dirty="0">
                <a:latin typeface="Century Schoolbook"/>
                <a:cs typeface="Century Schoolbook"/>
              </a:rPr>
              <a:t>Pre  </a:t>
            </a:r>
            <a:r>
              <a:rPr sz="1800" spc="-5" dirty="0">
                <a:latin typeface="Century Schoolbook"/>
                <a:cs typeface="Century Schoolbook"/>
              </a:rPr>
              <a:t>IRB </a:t>
            </a:r>
            <a:r>
              <a:rPr sz="1800" spc="5" dirty="0">
                <a:latin typeface="Century Schoolbook"/>
                <a:cs typeface="Century Schoolbook"/>
              </a:rPr>
              <a:t>from </a:t>
            </a:r>
            <a:r>
              <a:rPr sz="1800" dirty="0">
                <a:latin typeface="Century Schoolbook"/>
                <a:cs typeface="Century Schoolbook"/>
              </a:rPr>
              <a:t>the </a:t>
            </a:r>
            <a:r>
              <a:rPr sz="1800" spc="10" dirty="0">
                <a:latin typeface="Century Schoolbook"/>
                <a:cs typeface="Century Schoolbook"/>
              </a:rPr>
              <a:t>Current</a:t>
            </a:r>
            <a:r>
              <a:rPr sz="1800" spc="-30" dirty="0">
                <a:latin typeface="Century Schoolbook"/>
                <a:cs typeface="Century Schoolbook"/>
              </a:rPr>
              <a:t> </a:t>
            </a:r>
            <a:r>
              <a:rPr sz="1800" spc="5" dirty="0">
                <a:latin typeface="Century Schoolbook"/>
                <a:cs typeface="Century Schoolbook"/>
              </a:rPr>
              <a:t>Activities  section.</a:t>
            </a:r>
            <a:endParaRPr sz="1800" dirty="0">
              <a:latin typeface="Century Schoolbook"/>
              <a:cs typeface="Century Schoolbook"/>
            </a:endParaRPr>
          </a:p>
          <a:p>
            <a:pPr marL="193675" indent="-180975">
              <a:lnSpc>
                <a:spcPts val="2095"/>
              </a:lnSpc>
              <a:spcBef>
                <a:spcPts val="1295"/>
              </a:spcBef>
              <a:buClr>
                <a:srgbClr val="4F81BC"/>
              </a:buClr>
              <a:buSzPct val="77777"/>
              <a:buFont typeface="Arial"/>
              <a:buChar char="•"/>
              <a:tabLst>
                <a:tab pos="193675" algn="l"/>
              </a:tabLst>
            </a:pPr>
            <a:r>
              <a:rPr sz="1800" spc="15" dirty="0">
                <a:latin typeface="Century Schoolbook"/>
                <a:cs typeface="Century Schoolbook"/>
              </a:rPr>
              <a:t>This </a:t>
            </a:r>
            <a:r>
              <a:rPr sz="1800" spc="5" dirty="0">
                <a:latin typeface="Century Schoolbook"/>
                <a:cs typeface="Century Schoolbook"/>
              </a:rPr>
              <a:t>opens </a:t>
            </a:r>
            <a:r>
              <a:rPr sz="1800" dirty="0">
                <a:latin typeface="Century Schoolbook"/>
                <a:cs typeface="Century Schoolbook"/>
              </a:rPr>
              <a:t>the </a:t>
            </a:r>
            <a:r>
              <a:rPr sz="1800" spc="-5" dirty="0">
                <a:latin typeface="Century Schoolbook"/>
                <a:cs typeface="Century Schoolbook"/>
              </a:rPr>
              <a:t>Request</a:t>
            </a:r>
            <a:r>
              <a:rPr sz="1800" spc="130" dirty="0">
                <a:latin typeface="Century Schoolbook"/>
                <a:cs typeface="Century Schoolbook"/>
              </a:rPr>
              <a:t> </a:t>
            </a:r>
            <a:r>
              <a:rPr sz="1800" dirty="0">
                <a:latin typeface="Century Schoolbook"/>
                <a:cs typeface="Century Schoolbook"/>
              </a:rPr>
              <a:t>Extension</a:t>
            </a:r>
          </a:p>
          <a:p>
            <a:pPr marL="193675">
              <a:lnSpc>
                <a:spcPts val="2095"/>
              </a:lnSpc>
            </a:pPr>
            <a:r>
              <a:rPr sz="1800" dirty="0">
                <a:latin typeface="Century Schoolbook"/>
                <a:cs typeface="Century Schoolbook"/>
              </a:rPr>
              <a:t>– </a:t>
            </a:r>
            <a:r>
              <a:rPr sz="1800" spc="5" dirty="0">
                <a:latin typeface="Century Schoolbook"/>
                <a:cs typeface="Century Schoolbook"/>
              </a:rPr>
              <a:t>Pre </a:t>
            </a:r>
            <a:r>
              <a:rPr sz="1800" spc="-5" dirty="0">
                <a:latin typeface="Century Schoolbook"/>
                <a:cs typeface="Century Schoolbook"/>
              </a:rPr>
              <a:t>IRB</a:t>
            </a:r>
            <a:r>
              <a:rPr sz="1800" spc="25" dirty="0">
                <a:latin typeface="Century Schoolbook"/>
                <a:cs typeface="Century Schoolbook"/>
              </a:rPr>
              <a:t> </a:t>
            </a:r>
            <a:r>
              <a:rPr sz="1800" spc="-10" dirty="0">
                <a:latin typeface="Century Schoolbook"/>
                <a:cs typeface="Century Schoolbook"/>
              </a:rPr>
              <a:t>window.</a:t>
            </a:r>
            <a:endParaRPr sz="1800" dirty="0">
              <a:latin typeface="Century Schoolbook"/>
              <a:cs typeface="Century Schoolbook"/>
            </a:endParaRPr>
          </a:p>
        </p:txBody>
      </p:sp>
      <p:sp>
        <p:nvSpPr>
          <p:cNvPr id="4" name="object 4"/>
          <p:cNvSpPr/>
          <p:nvPr/>
        </p:nvSpPr>
        <p:spPr>
          <a:xfrm>
            <a:off x="4648200" y="838200"/>
            <a:ext cx="1524000" cy="489585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4648200" y="3429000"/>
            <a:ext cx="1447800" cy="685800"/>
          </a:xfrm>
          <a:custGeom>
            <a:avLst/>
            <a:gdLst/>
            <a:ahLst/>
            <a:cxnLst/>
            <a:rect l="l" t="t" r="r" b="b"/>
            <a:pathLst>
              <a:path w="1447800" h="685800">
                <a:moveTo>
                  <a:pt x="0" y="342900"/>
                </a:moveTo>
                <a:lnTo>
                  <a:pt x="10483" y="284430"/>
                </a:lnTo>
                <a:lnTo>
                  <a:pt x="40776" y="229166"/>
                </a:lnTo>
                <a:lnTo>
                  <a:pt x="89139" y="177931"/>
                </a:lnTo>
                <a:lnTo>
                  <a:pt x="119553" y="154081"/>
                </a:lnTo>
                <a:lnTo>
                  <a:pt x="153833" y="131548"/>
                </a:lnTo>
                <a:lnTo>
                  <a:pt x="191762" y="110433"/>
                </a:lnTo>
                <a:lnTo>
                  <a:pt x="233121" y="90841"/>
                </a:lnTo>
                <a:lnTo>
                  <a:pt x="277694" y="72874"/>
                </a:lnTo>
                <a:lnTo>
                  <a:pt x="325264" y="56635"/>
                </a:lnTo>
                <a:lnTo>
                  <a:pt x="375613" y="42227"/>
                </a:lnTo>
                <a:lnTo>
                  <a:pt x="428524" y="29753"/>
                </a:lnTo>
                <a:lnTo>
                  <a:pt x="483779" y="19317"/>
                </a:lnTo>
                <a:lnTo>
                  <a:pt x="541161" y="11020"/>
                </a:lnTo>
                <a:lnTo>
                  <a:pt x="600454" y="4966"/>
                </a:lnTo>
                <a:lnTo>
                  <a:pt x="661439" y="1258"/>
                </a:lnTo>
                <a:lnTo>
                  <a:pt x="723900" y="0"/>
                </a:lnTo>
                <a:lnTo>
                  <a:pt x="786360" y="1258"/>
                </a:lnTo>
                <a:lnTo>
                  <a:pt x="847345" y="4966"/>
                </a:lnTo>
                <a:lnTo>
                  <a:pt x="906638" y="11020"/>
                </a:lnTo>
                <a:lnTo>
                  <a:pt x="964020" y="19317"/>
                </a:lnTo>
                <a:lnTo>
                  <a:pt x="1019275" y="29753"/>
                </a:lnTo>
                <a:lnTo>
                  <a:pt x="1072186" y="42227"/>
                </a:lnTo>
                <a:lnTo>
                  <a:pt x="1122535" y="56635"/>
                </a:lnTo>
                <a:lnTo>
                  <a:pt x="1170105" y="72874"/>
                </a:lnTo>
                <a:lnTo>
                  <a:pt x="1214678" y="90841"/>
                </a:lnTo>
                <a:lnTo>
                  <a:pt x="1256037" y="110433"/>
                </a:lnTo>
                <a:lnTo>
                  <a:pt x="1293966" y="131548"/>
                </a:lnTo>
                <a:lnTo>
                  <a:pt x="1328246" y="154081"/>
                </a:lnTo>
                <a:lnTo>
                  <a:pt x="1358660" y="177931"/>
                </a:lnTo>
                <a:lnTo>
                  <a:pt x="1407023" y="229166"/>
                </a:lnTo>
                <a:lnTo>
                  <a:pt x="1437316" y="284430"/>
                </a:lnTo>
                <a:lnTo>
                  <a:pt x="1447800" y="342900"/>
                </a:lnTo>
                <a:lnTo>
                  <a:pt x="1445142" y="372483"/>
                </a:lnTo>
                <a:lnTo>
                  <a:pt x="1424537" y="429453"/>
                </a:lnTo>
                <a:lnTo>
                  <a:pt x="1384992" y="482806"/>
                </a:lnTo>
                <a:lnTo>
                  <a:pt x="1328246" y="531718"/>
                </a:lnTo>
                <a:lnTo>
                  <a:pt x="1293966" y="554251"/>
                </a:lnTo>
                <a:lnTo>
                  <a:pt x="1256037" y="575366"/>
                </a:lnTo>
                <a:lnTo>
                  <a:pt x="1214678" y="594958"/>
                </a:lnTo>
                <a:lnTo>
                  <a:pt x="1170105" y="612925"/>
                </a:lnTo>
                <a:lnTo>
                  <a:pt x="1122535" y="629164"/>
                </a:lnTo>
                <a:lnTo>
                  <a:pt x="1072186" y="643572"/>
                </a:lnTo>
                <a:lnTo>
                  <a:pt x="1019275" y="656046"/>
                </a:lnTo>
                <a:lnTo>
                  <a:pt x="964020" y="666482"/>
                </a:lnTo>
                <a:lnTo>
                  <a:pt x="906638" y="674779"/>
                </a:lnTo>
                <a:lnTo>
                  <a:pt x="847345" y="680833"/>
                </a:lnTo>
                <a:lnTo>
                  <a:pt x="786360" y="684541"/>
                </a:lnTo>
                <a:lnTo>
                  <a:pt x="723900" y="685800"/>
                </a:lnTo>
                <a:lnTo>
                  <a:pt x="661439" y="684541"/>
                </a:lnTo>
                <a:lnTo>
                  <a:pt x="600454" y="680833"/>
                </a:lnTo>
                <a:lnTo>
                  <a:pt x="541161" y="674779"/>
                </a:lnTo>
                <a:lnTo>
                  <a:pt x="483779" y="666482"/>
                </a:lnTo>
                <a:lnTo>
                  <a:pt x="428524" y="656046"/>
                </a:lnTo>
                <a:lnTo>
                  <a:pt x="375613" y="643572"/>
                </a:lnTo>
                <a:lnTo>
                  <a:pt x="325264" y="629164"/>
                </a:lnTo>
                <a:lnTo>
                  <a:pt x="277694" y="612925"/>
                </a:lnTo>
                <a:lnTo>
                  <a:pt x="233121" y="594958"/>
                </a:lnTo>
                <a:lnTo>
                  <a:pt x="191762" y="575366"/>
                </a:lnTo>
                <a:lnTo>
                  <a:pt x="153833" y="554251"/>
                </a:lnTo>
                <a:lnTo>
                  <a:pt x="119553" y="531718"/>
                </a:lnTo>
                <a:lnTo>
                  <a:pt x="89139" y="507868"/>
                </a:lnTo>
                <a:lnTo>
                  <a:pt x="40776" y="456633"/>
                </a:lnTo>
                <a:lnTo>
                  <a:pt x="10483" y="401369"/>
                </a:lnTo>
                <a:lnTo>
                  <a:pt x="0" y="342900"/>
                </a:lnTo>
                <a:close/>
              </a:path>
            </a:pathLst>
          </a:custGeom>
          <a:ln w="57150">
            <a:solidFill>
              <a:srgbClr val="C0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24325" y="1371600"/>
            <a:ext cx="4876800" cy="4581525"/>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155257" y="28575"/>
            <a:ext cx="6721475" cy="601980"/>
          </a:xfrm>
          <a:prstGeom prst="rect">
            <a:avLst/>
          </a:prstGeom>
        </p:spPr>
        <p:txBody>
          <a:bodyPr vert="horz" wrap="square" lIns="0" tIns="0" rIns="0" bIns="0" rtlCol="0">
            <a:spAutoFit/>
          </a:bodyPr>
          <a:lstStyle/>
          <a:p>
            <a:pPr marL="12700">
              <a:lnSpc>
                <a:spcPct val="100000"/>
              </a:lnSpc>
            </a:pPr>
            <a:r>
              <a:rPr sz="3950" spc="-50" dirty="0">
                <a:solidFill>
                  <a:srgbClr val="000000"/>
                </a:solidFill>
              </a:rPr>
              <a:t>Request Extension </a:t>
            </a:r>
            <a:r>
              <a:rPr sz="3950" spc="15" dirty="0">
                <a:solidFill>
                  <a:srgbClr val="000000"/>
                </a:solidFill>
              </a:rPr>
              <a:t>– </a:t>
            </a:r>
            <a:r>
              <a:rPr sz="3950" u="heavy" spc="-35" dirty="0">
                <a:solidFill>
                  <a:srgbClr val="000000"/>
                </a:solidFill>
              </a:rPr>
              <a:t>Pre</a:t>
            </a:r>
            <a:r>
              <a:rPr sz="3950" u="heavy" spc="235" dirty="0">
                <a:solidFill>
                  <a:srgbClr val="000000"/>
                </a:solidFill>
              </a:rPr>
              <a:t> </a:t>
            </a:r>
            <a:r>
              <a:rPr sz="3950" u="heavy" spc="-30" dirty="0">
                <a:solidFill>
                  <a:srgbClr val="000000"/>
                </a:solidFill>
              </a:rPr>
              <a:t>IRB</a:t>
            </a:r>
            <a:endParaRPr sz="3950" dirty="0"/>
          </a:p>
        </p:txBody>
      </p:sp>
      <p:sp>
        <p:nvSpPr>
          <p:cNvPr id="4" name="object 4"/>
          <p:cNvSpPr txBox="1"/>
          <p:nvPr/>
        </p:nvSpPr>
        <p:spPr>
          <a:xfrm>
            <a:off x="78739" y="1019175"/>
            <a:ext cx="3851275" cy="2807335"/>
          </a:xfrm>
          <a:prstGeom prst="rect">
            <a:avLst/>
          </a:prstGeom>
        </p:spPr>
        <p:txBody>
          <a:bodyPr vert="horz" wrap="square" lIns="0" tIns="0" rIns="0" bIns="0" rtlCol="0">
            <a:spAutoFit/>
          </a:bodyPr>
          <a:lstStyle/>
          <a:p>
            <a:pPr marL="193675" indent="-180975">
              <a:lnSpc>
                <a:spcPts val="2790"/>
              </a:lnSpc>
              <a:buClr>
                <a:srgbClr val="4F81BC"/>
              </a:buClr>
              <a:buSzPct val="81250"/>
              <a:buFont typeface="Arial"/>
              <a:buChar char="•"/>
              <a:tabLst>
                <a:tab pos="194310" algn="l"/>
              </a:tabLst>
            </a:pPr>
            <a:r>
              <a:rPr sz="2400" spc="5" dirty="0">
                <a:latin typeface="Century Schoolbook"/>
                <a:cs typeface="Century Schoolbook"/>
              </a:rPr>
              <a:t>Request </a:t>
            </a:r>
            <a:r>
              <a:rPr sz="2400" spc="-5" dirty="0">
                <a:latin typeface="Century Schoolbook"/>
                <a:cs typeface="Century Schoolbook"/>
              </a:rPr>
              <a:t>Extension </a:t>
            </a:r>
            <a:r>
              <a:rPr sz="2400" dirty="0">
                <a:latin typeface="Century Schoolbook"/>
                <a:cs typeface="Century Schoolbook"/>
              </a:rPr>
              <a:t>-</a:t>
            </a:r>
            <a:r>
              <a:rPr sz="2400" spc="65" dirty="0">
                <a:latin typeface="Century Schoolbook"/>
                <a:cs typeface="Century Schoolbook"/>
              </a:rPr>
              <a:t> </a:t>
            </a:r>
            <a:r>
              <a:rPr sz="2400" spc="-15" dirty="0">
                <a:latin typeface="Century Schoolbook"/>
                <a:cs typeface="Century Schoolbook"/>
              </a:rPr>
              <a:t>Pre</a:t>
            </a:r>
            <a:endParaRPr sz="2400" dirty="0">
              <a:latin typeface="Century Schoolbook"/>
              <a:cs typeface="Century Schoolbook"/>
            </a:endParaRPr>
          </a:p>
          <a:p>
            <a:pPr marL="193675">
              <a:lnSpc>
                <a:spcPts val="2790"/>
              </a:lnSpc>
            </a:pPr>
            <a:r>
              <a:rPr sz="2400" spc="-5" dirty="0">
                <a:latin typeface="Century Schoolbook"/>
                <a:cs typeface="Century Schoolbook"/>
              </a:rPr>
              <a:t>IRB</a:t>
            </a:r>
            <a:r>
              <a:rPr sz="2400" spc="-20" dirty="0">
                <a:latin typeface="Century Schoolbook"/>
                <a:cs typeface="Century Schoolbook"/>
              </a:rPr>
              <a:t> </a:t>
            </a:r>
            <a:r>
              <a:rPr sz="2400" dirty="0">
                <a:latin typeface="Century Schoolbook"/>
                <a:cs typeface="Century Schoolbook"/>
              </a:rPr>
              <a:t>window</a:t>
            </a:r>
          </a:p>
          <a:p>
            <a:pPr marL="193675" indent="-180975">
              <a:lnSpc>
                <a:spcPct val="100000"/>
              </a:lnSpc>
              <a:spcBef>
                <a:spcPts val="1250"/>
              </a:spcBef>
              <a:buClr>
                <a:srgbClr val="4F81BC"/>
              </a:buClr>
              <a:buSzPct val="81250"/>
              <a:buFont typeface="Arial"/>
              <a:buChar char="•"/>
              <a:tabLst>
                <a:tab pos="194310" algn="l"/>
              </a:tabLst>
            </a:pPr>
            <a:r>
              <a:rPr sz="2400" b="1" dirty="0">
                <a:latin typeface="Century Schoolbook"/>
                <a:cs typeface="Century Schoolbook"/>
              </a:rPr>
              <a:t>Click</a:t>
            </a:r>
            <a:r>
              <a:rPr sz="2400" b="1" spc="-40" dirty="0">
                <a:latin typeface="Century Schoolbook"/>
                <a:cs typeface="Century Schoolbook"/>
              </a:rPr>
              <a:t> </a:t>
            </a:r>
            <a:r>
              <a:rPr sz="2400" dirty="0">
                <a:latin typeface="Century Schoolbook"/>
                <a:cs typeface="Century Schoolbook"/>
              </a:rPr>
              <a:t>OK.</a:t>
            </a:r>
          </a:p>
          <a:p>
            <a:pPr marL="193675" marR="5080" indent="-180975">
              <a:lnSpc>
                <a:spcPct val="95600"/>
              </a:lnSpc>
              <a:spcBef>
                <a:spcPts val="1375"/>
              </a:spcBef>
              <a:buClr>
                <a:srgbClr val="4F81BC"/>
              </a:buClr>
              <a:buSzPct val="81250"/>
              <a:buFont typeface="Arial"/>
              <a:buChar char="•"/>
              <a:tabLst>
                <a:tab pos="194310" algn="l"/>
              </a:tabLst>
            </a:pPr>
            <a:r>
              <a:rPr sz="2400" spc="-10" dirty="0">
                <a:latin typeface="Century Schoolbook"/>
                <a:cs typeface="Century Schoolbook"/>
              </a:rPr>
              <a:t>Completing </a:t>
            </a:r>
            <a:r>
              <a:rPr sz="2400" spc="-5" dirty="0">
                <a:latin typeface="Century Schoolbook"/>
                <a:cs typeface="Century Schoolbook"/>
              </a:rPr>
              <a:t>this </a:t>
            </a:r>
            <a:r>
              <a:rPr sz="2400" spc="-15" dirty="0">
                <a:latin typeface="Century Schoolbook"/>
                <a:cs typeface="Century Schoolbook"/>
              </a:rPr>
              <a:t>activity  </a:t>
            </a:r>
            <a:r>
              <a:rPr sz="2400" spc="-10" dirty="0">
                <a:latin typeface="Century Schoolbook"/>
                <a:cs typeface="Century Schoolbook"/>
              </a:rPr>
              <a:t>automatically </a:t>
            </a:r>
            <a:r>
              <a:rPr sz="2400" spc="-5" dirty="0">
                <a:latin typeface="Century Schoolbook"/>
                <a:cs typeface="Century Schoolbook"/>
              </a:rPr>
              <a:t>grants </a:t>
            </a:r>
            <a:r>
              <a:rPr sz="2400" dirty="0">
                <a:latin typeface="Century Schoolbook"/>
                <a:cs typeface="Century Schoolbook"/>
              </a:rPr>
              <a:t>a </a:t>
            </a:r>
            <a:r>
              <a:rPr sz="2400" spc="10" dirty="0">
                <a:latin typeface="Century Schoolbook"/>
                <a:cs typeface="Century Schoolbook"/>
              </a:rPr>
              <a:t>60  </a:t>
            </a:r>
            <a:r>
              <a:rPr sz="2400" spc="-10" dirty="0">
                <a:latin typeface="Century Schoolbook"/>
                <a:cs typeface="Century Schoolbook"/>
              </a:rPr>
              <a:t>day </a:t>
            </a:r>
            <a:r>
              <a:rPr sz="2400" spc="-5" dirty="0">
                <a:latin typeface="Century Schoolbook"/>
                <a:cs typeface="Century Schoolbook"/>
              </a:rPr>
              <a:t>extension </a:t>
            </a:r>
            <a:r>
              <a:rPr sz="2400" spc="-15" dirty="0">
                <a:latin typeface="Century Schoolbook"/>
                <a:cs typeface="Century Schoolbook"/>
              </a:rPr>
              <a:t>to </a:t>
            </a:r>
            <a:r>
              <a:rPr sz="2400" spc="-5" dirty="0">
                <a:latin typeface="Century Schoolbook"/>
                <a:cs typeface="Century Schoolbook"/>
              </a:rPr>
              <a:t>respond  </a:t>
            </a:r>
            <a:r>
              <a:rPr sz="2400" spc="-20" dirty="0">
                <a:latin typeface="Century Schoolbook"/>
                <a:cs typeface="Century Schoolbook"/>
              </a:rPr>
              <a:t>to </a:t>
            </a:r>
            <a:r>
              <a:rPr sz="2400" spc="-5" dirty="0">
                <a:latin typeface="Century Schoolbook"/>
                <a:cs typeface="Century Schoolbook"/>
              </a:rPr>
              <a:t>the</a:t>
            </a:r>
            <a:r>
              <a:rPr sz="2400" spc="15" dirty="0">
                <a:latin typeface="Century Schoolbook"/>
                <a:cs typeface="Century Schoolbook"/>
              </a:rPr>
              <a:t> </a:t>
            </a:r>
            <a:r>
              <a:rPr sz="2400" spc="-5" dirty="0">
                <a:latin typeface="Century Schoolbook"/>
                <a:cs typeface="Century Schoolbook"/>
              </a:rPr>
              <a:t>IRB.</a:t>
            </a:r>
            <a:endParaRPr sz="24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57" y="135254"/>
            <a:ext cx="6920865" cy="623570"/>
          </a:xfrm>
          <a:prstGeom prst="rect">
            <a:avLst/>
          </a:prstGeom>
        </p:spPr>
        <p:txBody>
          <a:bodyPr vert="horz" wrap="square" lIns="0" tIns="0" rIns="0" bIns="0" rtlCol="0">
            <a:spAutoFit/>
          </a:bodyPr>
          <a:lstStyle/>
          <a:p>
            <a:pPr marL="12700">
              <a:lnSpc>
                <a:spcPct val="100000"/>
              </a:lnSpc>
            </a:pPr>
            <a:r>
              <a:rPr sz="3950" spc="-50" dirty="0">
                <a:solidFill>
                  <a:srgbClr val="000000"/>
                </a:solidFill>
              </a:rPr>
              <a:t>Request </a:t>
            </a:r>
            <a:r>
              <a:rPr sz="3950" spc="-45" dirty="0">
                <a:solidFill>
                  <a:srgbClr val="000000"/>
                </a:solidFill>
              </a:rPr>
              <a:t>Extension </a:t>
            </a:r>
            <a:r>
              <a:rPr sz="3950" spc="15" dirty="0">
                <a:solidFill>
                  <a:srgbClr val="000000"/>
                </a:solidFill>
              </a:rPr>
              <a:t>– </a:t>
            </a:r>
            <a:r>
              <a:rPr sz="3950" u="heavy" spc="-35" dirty="0">
                <a:solidFill>
                  <a:srgbClr val="000000"/>
                </a:solidFill>
              </a:rPr>
              <a:t>Post</a:t>
            </a:r>
            <a:r>
              <a:rPr sz="3950" u="heavy" spc="170" dirty="0">
                <a:solidFill>
                  <a:srgbClr val="000000"/>
                </a:solidFill>
              </a:rPr>
              <a:t> </a:t>
            </a:r>
            <a:r>
              <a:rPr sz="3950" u="heavy" spc="-30" dirty="0">
                <a:solidFill>
                  <a:srgbClr val="000000"/>
                </a:solidFill>
              </a:rPr>
              <a:t>IRB</a:t>
            </a:r>
            <a:endParaRPr sz="3950" dirty="0"/>
          </a:p>
        </p:txBody>
      </p:sp>
      <p:sp>
        <p:nvSpPr>
          <p:cNvPr id="3" name="object 3"/>
          <p:cNvSpPr txBox="1"/>
          <p:nvPr/>
        </p:nvSpPr>
        <p:spPr>
          <a:xfrm>
            <a:off x="260032" y="1568449"/>
            <a:ext cx="8042275" cy="3029034"/>
          </a:xfrm>
          <a:prstGeom prst="rect">
            <a:avLst/>
          </a:prstGeom>
        </p:spPr>
        <p:txBody>
          <a:bodyPr vert="horz" wrap="square" lIns="0" tIns="0" rIns="0" bIns="0" rtlCol="0">
            <a:spAutoFit/>
          </a:bodyPr>
          <a:lstStyle/>
          <a:p>
            <a:pPr marL="193675" marR="309880" indent="-180975">
              <a:lnSpc>
                <a:spcPts val="2100"/>
              </a:lnSpc>
              <a:buClr>
                <a:srgbClr val="4F81BC"/>
              </a:buClr>
              <a:buSzPct val="77777"/>
              <a:buFont typeface="Arial"/>
              <a:buChar char="•"/>
              <a:tabLst>
                <a:tab pos="194310" algn="l"/>
              </a:tabLst>
            </a:pPr>
            <a:r>
              <a:rPr sz="2400" spc="-75" dirty="0">
                <a:latin typeface="Century Schoolbook"/>
                <a:cs typeface="Century Schoolbook"/>
              </a:rPr>
              <a:t>You </a:t>
            </a:r>
            <a:r>
              <a:rPr sz="2400" spc="-20" dirty="0">
                <a:latin typeface="Century Schoolbook"/>
                <a:cs typeface="Century Schoolbook"/>
              </a:rPr>
              <a:t>may </a:t>
            </a:r>
            <a:r>
              <a:rPr sz="2400" spc="-5" dirty="0">
                <a:latin typeface="Century Schoolbook"/>
                <a:cs typeface="Century Schoolbook"/>
              </a:rPr>
              <a:t>seek </a:t>
            </a:r>
            <a:r>
              <a:rPr sz="2400" spc="-15" dirty="0">
                <a:latin typeface="Century Schoolbook"/>
                <a:cs typeface="Century Schoolbook"/>
              </a:rPr>
              <a:t>an </a:t>
            </a:r>
            <a:r>
              <a:rPr sz="2400" dirty="0">
                <a:latin typeface="Century Schoolbook"/>
                <a:cs typeface="Century Schoolbook"/>
              </a:rPr>
              <a:t>extension for </a:t>
            </a:r>
            <a:r>
              <a:rPr sz="2400" spc="-5" dirty="0">
                <a:latin typeface="Century Schoolbook"/>
                <a:cs typeface="Century Schoolbook"/>
              </a:rPr>
              <a:t>the </a:t>
            </a:r>
            <a:r>
              <a:rPr sz="2400" dirty="0">
                <a:latin typeface="Century Schoolbook"/>
                <a:cs typeface="Century Schoolbook"/>
              </a:rPr>
              <a:t>submission of a response </a:t>
            </a:r>
            <a:r>
              <a:rPr sz="2400" spc="-15" dirty="0">
                <a:latin typeface="Century Schoolbook"/>
                <a:cs typeface="Century Schoolbook"/>
              </a:rPr>
              <a:t>to </a:t>
            </a:r>
            <a:r>
              <a:rPr sz="2400" spc="-5" dirty="0">
                <a:latin typeface="Century Schoolbook"/>
                <a:cs typeface="Century Schoolbook"/>
              </a:rPr>
              <a:t>the </a:t>
            </a:r>
            <a:r>
              <a:rPr sz="2400" spc="-10" dirty="0">
                <a:latin typeface="Century Schoolbook"/>
                <a:cs typeface="Century Schoolbook"/>
              </a:rPr>
              <a:t>IRB  </a:t>
            </a:r>
            <a:r>
              <a:rPr sz="2400" spc="5" dirty="0">
                <a:latin typeface="Century Schoolbook"/>
                <a:cs typeface="Century Schoolbook"/>
              </a:rPr>
              <a:t>issues waiting </a:t>
            </a:r>
            <a:r>
              <a:rPr sz="2400" spc="-15" dirty="0">
                <a:latin typeface="Century Schoolbook"/>
                <a:cs typeface="Century Schoolbook"/>
              </a:rPr>
              <a:t>to be</a:t>
            </a:r>
            <a:r>
              <a:rPr sz="2400" spc="85" dirty="0">
                <a:latin typeface="Century Schoolbook"/>
                <a:cs typeface="Century Schoolbook"/>
              </a:rPr>
              <a:t> </a:t>
            </a:r>
            <a:r>
              <a:rPr sz="2400" dirty="0">
                <a:latin typeface="Century Schoolbook"/>
                <a:cs typeface="Century Schoolbook"/>
              </a:rPr>
              <a:t>addressed.</a:t>
            </a:r>
          </a:p>
          <a:p>
            <a:pPr marL="193675" indent="-180975">
              <a:lnSpc>
                <a:spcPct val="100000"/>
              </a:lnSpc>
              <a:spcBef>
                <a:spcPts val="1235"/>
              </a:spcBef>
              <a:buClr>
                <a:srgbClr val="4F81BC"/>
              </a:buClr>
              <a:buSzPct val="77777"/>
              <a:buFont typeface="Arial"/>
              <a:buChar char="•"/>
              <a:tabLst>
                <a:tab pos="194310" algn="l"/>
              </a:tabLst>
            </a:pPr>
            <a:r>
              <a:rPr sz="2400" spc="-75" dirty="0">
                <a:latin typeface="Century Schoolbook"/>
                <a:cs typeface="Century Schoolbook"/>
              </a:rPr>
              <a:t>You </a:t>
            </a:r>
            <a:r>
              <a:rPr sz="2400" spc="-5" dirty="0">
                <a:latin typeface="Century Schoolbook"/>
                <a:cs typeface="Century Schoolbook"/>
              </a:rPr>
              <a:t>must submit </a:t>
            </a:r>
            <a:r>
              <a:rPr sz="2400" dirty="0">
                <a:latin typeface="Century Schoolbook"/>
                <a:cs typeface="Century Schoolbook"/>
              </a:rPr>
              <a:t>a request </a:t>
            </a:r>
            <a:r>
              <a:rPr sz="2400" spc="15" dirty="0">
                <a:latin typeface="Century Schoolbook"/>
                <a:cs typeface="Century Schoolbook"/>
              </a:rPr>
              <a:t>in </a:t>
            </a:r>
            <a:r>
              <a:rPr sz="2400" spc="-5" dirty="0">
                <a:latin typeface="Century Schoolbook"/>
                <a:cs typeface="Century Schoolbook"/>
              </a:rPr>
              <a:t>eIRB </a:t>
            </a:r>
            <a:r>
              <a:rPr sz="2400" u="sng" spc="-5" dirty="0">
                <a:latin typeface="Century Schoolbook"/>
                <a:cs typeface="Century Schoolbook"/>
              </a:rPr>
              <a:t>before </a:t>
            </a:r>
            <a:r>
              <a:rPr sz="2400" dirty="0">
                <a:latin typeface="Century Schoolbook"/>
                <a:cs typeface="Century Schoolbook"/>
              </a:rPr>
              <a:t>the </a:t>
            </a:r>
            <a:r>
              <a:rPr sz="2400" spc="10" dirty="0">
                <a:latin typeface="Century Schoolbook"/>
                <a:cs typeface="Century Schoolbook"/>
              </a:rPr>
              <a:t>original </a:t>
            </a:r>
            <a:r>
              <a:rPr sz="2400" spc="5" dirty="0">
                <a:latin typeface="Century Schoolbook"/>
                <a:cs typeface="Century Schoolbook"/>
              </a:rPr>
              <a:t>response </a:t>
            </a:r>
            <a:r>
              <a:rPr sz="2400" spc="10" dirty="0">
                <a:latin typeface="Century Schoolbook"/>
                <a:cs typeface="Century Schoolbook"/>
              </a:rPr>
              <a:t>due </a:t>
            </a:r>
            <a:r>
              <a:rPr sz="2400" spc="80" dirty="0">
                <a:latin typeface="Century Schoolbook"/>
                <a:cs typeface="Century Schoolbook"/>
              </a:rPr>
              <a:t> </a:t>
            </a:r>
            <a:r>
              <a:rPr sz="2400" spc="-10" dirty="0">
                <a:latin typeface="Century Schoolbook"/>
                <a:cs typeface="Century Schoolbook"/>
              </a:rPr>
              <a:t>date.</a:t>
            </a:r>
            <a:endParaRPr sz="2400" dirty="0">
              <a:latin typeface="Century Schoolbook"/>
              <a:cs typeface="Century Schoolbook"/>
            </a:endParaRPr>
          </a:p>
          <a:p>
            <a:pPr marL="193675" marR="271780" indent="-180975">
              <a:lnSpc>
                <a:spcPts val="2030"/>
              </a:lnSpc>
              <a:spcBef>
                <a:spcPts val="1470"/>
              </a:spcBef>
              <a:buClr>
                <a:srgbClr val="4F81BC"/>
              </a:buClr>
              <a:buSzPct val="77777"/>
              <a:buFont typeface="Arial"/>
              <a:buChar char="•"/>
              <a:tabLst>
                <a:tab pos="194310" algn="l"/>
              </a:tabLst>
            </a:pPr>
            <a:r>
              <a:rPr sz="2400" spc="-5" dirty="0">
                <a:latin typeface="Century Schoolbook"/>
                <a:cs typeface="Century Schoolbook"/>
              </a:rPr>
              <a:t>Responses </a:t>
            </a:r>
            <a:r>
              <a:rPr sz="2400" spc="5" dirty="0">
                <a:latin typeface="Century Schoolbook"/>
                <a:cs typeface="Century Schoolbook"/>
              </a:rPr>
              <a:t>cannot </a:t>
            </a:r>
            <a:r>
              <a:rPr sz="2400" spc="-15" dirty="0">
                <a:latin typeface="Century Schoolbook"/>
                <a:cs typeface="Century Schoolbook"/>
              </a:rPr>
              <a:t>be </a:t>
            </a:r>
            <a:r>
              <a:rPr sz="2400" dirty="0">
                <a:latin typeface="Century Schoolbook"/>
                <a:cs typeface="Century Schoolbook"/>
              </a:rPr>
              <a:t>accepted </a:t>
            </a:r>
            <a:r>
              <a:rPr sz="2400" spc="-5" dirty="0">
                <a:latin typeface="Century Schoolbook"/>
                <a:cs typeface="Century Schoolbook"/>
              </a:rPr>
              <a:t>beyond the </a:t>
            </a:r>
            <a:r>
              <a:rPr sz="2400" spc="10" dirty="0">
                <a:latin typeface="Century Schoolbook"/>
                <a:cs typeface="Century Schoolbook"/>
              </a:rPr>
              <a:t>deadline </a:t>
            </a:r>
            <a:r>
              <a:rPr sz="2400" spc="5" dirty="0">
                <a:latin typeface="Century Schoolbook"/>
                <a:cs typeface="Century Schoolbook"/>
              </a:rPr>
              <a:t>without </a:t>
            </a:r>
            <a:r>
              <a:rPr sz="2400" dirty="0">
                <a:latin typeface="Century Schoolbook"/>
                <a:cs typeface="Century Schoolbook"/>
              </a:rPr>
              <a:t>a </a:t>
            </a:r>
            <a:r>
              <a:rPr sz="2400" spc="-10" dirty="0">
                <a:latin typeface="Century Schoolbook"/>
                <a:cs typeface="Century Schoolbook"/>
              </a:rPr>
              <a:t>JHM IRB  </a:t>
            </a:r>
            <a:r>
              <a:rPr sz="2400" dirty="0">
                <a:latin typeface="Century Schoolbook"/>
                <a:cs typeface="Century Schoolbook"/>
              </a:rPr>
              <a:t>approved</a:t>
            </a:r>
            <a:r>
              <a:rPr sz="2400" spc="-10" dirty="0">
                <a:latin typeface="Century Schoolbook"/>
                <a:cs typeface="Century Schoolbook"/>
              </a:rPr>
              <a:t> </a:t>
            </a:r>
            <a:r>
              <a:rPr sz="2400" dirty="0">
                <a:latin typeface="Century Schoolbook"/>
                <a:cs typeface="Century Schoolbook"/>
              </a:rPr>
              <a:t>extension.</a:t>
            </a:r>
          </a:p>
          <a:p>
            <a:pPr marL="193675" indent="-180975">
              <a:lnSpc>
                <a:spcPct val="100000"/>
              </a:lnSpc>
              <a:spcBef>
                <a:spcPts val="1245"/>
              </a:spcBef>
              <a:buClr>
                <a:srgbClr val="4F81BC"/>
              </a:buClr>
              <a:buSzPct val="77777"/>
              <a:buFont typeface="Arial"/>
              <a:buChar char="•"/>
              <a:tabLst>
                <a:tab pos="194310" algn="l"/>
              </a:tabLst>
            </a:pPr>
            <a:r>
              <a:rPr sz="2400" spc="15" dirty="0">
                <a:latin typeface="Century Schoolbook"/>
                <a:cs typeface="Century Schoolbook"/>
              </a:rPr>
              <a:t>Only </a:t>
            </a:r>
            <a:r>
              <a:rPr sz="2400" spc="-5" dirty="0">
                <a:latin typeface="Century Schoolbook"/>
                <a:cs typeface="Century Schoolbook"/>
              </a:rPr>
              <a:t>the </a:t>
            </a:r>
            <a:r>
              <a:rPr sz="2400" spc="10" dirty="0">
                <a:latin typeface="Century Schoolbook"/>
                <a:cs typeface="Century Schoolbook"/>
              </a:rPr>
              <a:t>Principal </a:t>
            </a:r>
            <a:r>
              <a:rPr sz="2400" spc="-5" dirty="0">
                <a:latin typeface="Century Schoolbook"/>
                <a:cs typeface="Century Schoolbook"/>
              </a:rPr>
              <a:t>Investigator </a:t>
            </a:r>
            <a:r>
              <a:rPr sz="2400" spc="-20" dirty="0">
                <a:latin typeface="Century Schoolbook"/>
                <a:cs typeface="Century Schoolbook"/>
              </a:rPr>
              <a:t>may </a:t>
            </a:r>
            <a:r>
              <a:rPr sz="2400" spc="-5" dirty="0">
                <a:latin typeface="Century Schoolbook"/>
                <a:cs typeface="Century Schoolbook"/>
              </a:rPr>
              <a:t>submit the</a:t>
            </a:r>
            <a:r>
              <a:rPr sz="2400" spc="300" dirty="0">
                <a:latin typeface="Century Schoolbook"/>
                <a:cs typeface="Century Schoolbook"/>
              </a:rPr>
              <a:t> </a:t>
            </a:r>
            <a:r>
              <a:rPr sz="2400" spc="-5" dirty="0">
                <a:latin typeface="Century Schoolbook"/>
                <a:cs typeface="Century Schoolbook"/>
              </a:rPr>
              <a:t>request.</a:t>
            </a:r>
            <a:endParaRPr sz="24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0" y="28575"/>
            <a:ext cx="5026660" cy="601980"/>
          </a:xfrm>
          <a:prstGeom prst="rect">
            <a:avLst/>
          </a:prstGeom>
        </p:spPr>
        <p:txBody>
          <a:bodyPr vert="horz" wrap="square" lIns="0" tIns="0" rIns="0" bIns="0" rtlCol="0">
            <a:spAutoFit/>
          </a:bodyPr>
          <a:lstStyle/>
          <a:p>
            <a:pPr marL="12700">
              <a:lnSpc>
                <a:spcPct val="100000"/>
              </a:lnSpc>
            </a:pPr>
            <a:r>
              <a:rPr sz="3950" spc="-70" dirty="0">
                <a:solidFill>
                  <a:srgbClr val="000000"/>
                </a:solidFill>
              </a:rPr>
              <a:t>Withdraw</a:t>
            </a:r>
            <a:r>
              <a:rPr sz="3950" spc="-55" dirty="0">
                <a:solidFill>
                  <a:srgbClr val="000000"/>
                </a:solidFill>
              </a:rPr>
              <a:t> Application</a:t>
            </a:r>
            <a:endParaRPr sz="3950" dirty="0"/>
          </a:p>
        </p:txBody>
      </p:sp>
      <p:sp>
        <p:nvSpPr>
          <p:cNvPr id="3" name="object 3"/>
          <p:cNvSpPr txBox="1"/>
          <p:nvPr/>
        </p:nvSpPr>
        <p:spPr>
          <a:xfrm>
            <a:off x="155257" y="987823"/>
            <a:ext cx="2698750" cy="5377815"/>
          </a:xfrm>
          <a:prstGeom prst="rect">
            <a:avLst/>
          </a:prstGeom>
        </p:spPr>
        <p:txBody>
          <a:bodyPr vert="horz" wrap="square" lIns="0" tIns="0" rIns="0" bIns="0" rtlCol="0">
            <a:spAutoFit/>
          </a:bodyPr>
          <a:lstStyle/>
          <a:p>
            <a:pPr marL="193675" marR="5080" indent="-180975">
              <a:lnSpc>
                <a:spcPct val="86700"/>
              </a:lnSpc>
              <a:buClr>
                <a:srgbClr val="4F81BC"/>
              </a:buClr>
              <a:buSzPct val="79069"/>
              <a:buFont typeface="Arial"/>
              <a:buChar char="•"/>
              <a:tabLst>
                <a:tab pos="193675" algn="l"/>
              </a:tabLst>
            </a:pPr>
            <a:r>
              <a:rPr sz="2150" spc="10" dirty="0">
                <a:latin typeface="Century Schoolbook"/>
                <a:cs typeface="Century Schoolbook"/>
              </a:rPr>
              <a:t>The </a:t>
            </a:r>
            <a:r>
              <a:rPr sz="2150" dirty="0">
                <a:latin typeface="Century Schoolbook"/>
                <a:cs typeface="Century Schoolbook"/>
              </a:rPr>
              <a:t>PI </a:t>
            </a:r>
            <a:r>
              <a:rPr sz="2150" spc="10" dirty="0">
                <a:latin typeface="Century Schoolbook"/>
                <a:cs typeface="Century Schoolbook"/>
              </a:rPr>
              <a:t>can </a:t>
            </a:r>
            <a:r>
              <a:rPr sz="2150" spc="30" dirty="0">
                <a:latin typeface="Century Schoolbook"/>
                <a:cs typeface="Century Schoolbook"/>
              </a:rPr>
              <a:t>opt </a:t>
            </a:r>
            <a:r>
              <a:rPr sz="2150" spc="-5" dirty="0">
                <a:latin typeface="Century Schoolbook"/>
                <a:cs typeface="Century Schoolbook"/>
              </a:rPr>
              <a:t>to  </a:t>
            </a:r>
            <a:r>
              <a:rPr sz="2150" spc="15" dirty="0">
                <a:latin typeface="Century Schoolbook"/>
                <a:cs typeface="Century Schoolbook"/>
              </a:rPr>
              <a:t>withdraw </a:t>
            </a:r>
            <a:r>
              <a:rPr sz="2150" spc="10" dirty="0">
                <a:latin typeface="Century Schoolbook"/>
                <a:cs typeface="Century Schoolbook"/>
              </a:rPr>
              <a:t>the  application </a:t>
            </a:r>
            <a:r>
              <a:rPr sz="2150" spc="20" dirty="0">
                <a:latin typeface="Century Schoolbook"/>
                <a:cs typeface="Century Schoolbook"/>
              </a:rPr>
              <a:t>prior </a:t>
            </a:r>
            <a:r>
              <a:rPr sz="2150" spc="-5" dirty="0">
                <a:latin typeface="Century Schoolbook"/>
                <a:cs typeface="Century Schoolbook"/>
              </a:rPr>
              <a:t>to  </a:t>
            </a:r>
            <a:r>
              <a:rPr sz="2150" spc="15" dirty="0">
                <a:latin typeface="Century Schoolbook"/>
                <a:cs typeface="Century Schoolbook"/>
              </a:rPr>
              <a:t>IRB </a:t>
            </a:r>
            <a:r>
              <a:rPr sz="2150" spc="5" dirty="0">
                <a:latin typeface="Century Schoolbook"/>
                <a:cs typeface="Century Schoolbook"/>
              </a:rPr>
              <a:t>submission </a:t>
            </a:r>
            <a:r>
              <a:rPr sz="2150" spc="30" dirty="0">
                <a:latin typeface="Century Schoolbook"/>
                <a:cs typeface="Century Schoolbook"/>
              </a:rPr>
              <a:t>or  </a:t>
            </a:r>
            <a:r>
              <a:rPr sz="2150" spc="15" dirty="0">
                <a:latin typeface="Century Schoolbook"/>
                <a:cs typeface="Century Schoolbook"/>
              </a:rPr>
              <a:t>after </a:t>
            </a:r>
            <a:r>
              <a:rPr sz="2150" dirty="0">
                <a:latin typeface="Century Schoolbook"/>
                <a:cs typeface="Century Schoolbook"/>
              </a:rPr>
              <a:t>initial </a:t>
            </a:r>
            <a:r>
              <a:rPr sz="2150" spc="15" dirty="0">
                <a:latin typeface="Century Schoolbook"/>
                <a:cs typeface="Century Schoolbook"/>
              </a:rPr>
              <a:t>IRB  </a:t>
            </a:r>
            <a:r>
              <a:rPr sz="2150" spc="-5" dirty="0">
                <a:latin typeface="Century Schoolbook"/>
                <a:cs typeface="Century Schoolbook"/>
              </a:rPr>
              <a:t>review.</a:t>
            </a:r>
            <a:endParaRPr sz="2150" dirty="0">
              <a:latin typeface="Century Schoolbook"/>
              <a:cs typeface="Century Schoolbook"/>
            </a:endParaRPr>
          </a:p>
          <a:p>
            <a:pPr marL="193675" marR="357505" indent="-180975">
              <a:lnSpc>
                <a:spcPts val="2250"/>
              </a:lnSpc>
              <a:spcBef>
                <a:spcPts val="1450"/>
              </a:spcBef>
              <a:buClr>
                <a:srgbClr val="4F81BC"/>
              </a:buClr>
              <a:buSzPct val="79069"/>
              <a:buFont typeface="Arial"/>
              <a:buChar char="•"/>
              <a:tabLst>
                <a:tab pos="193675" algn="l"/>
              </a:tabLst>
            </a:pPr>
            <a:r>
              <a:rPr sz="2150" u="sng" spc="20" dirty="0">
                <a:latin typeface="Century Schoolbook"/>
                <a:cs typeface="Century Schoolbook"/>
              </a:rPr>
              <a:t>Only </a:t>
            </a:r>
            <a:r>
              <a:rPr sz="2150" u="sng" spc="10" dirty="0">
                <a:latin typeface="Century Schoolbook"/>
                <a:cs typeface="Century Schoolbook"/>
              </a:rPr>
              <a:t>the </a:t>
            </a:r>
            <a:r>
              <a:rPr sz="2150" u="sng" spc="-5" dirty="0">
                <a:latin typeface="Century Schoolbook"/>
                <a:cs typeface="Century Schoolbook"/>
              </a:rPr>
              <a:t>PI </a:t>
            </a:r>
            <a:r>
              <a:rPr sz="2150" u="sng" spc="15" dirty="0">
                <a:latin typeface="Century Schoolbook"/>
                <a:cs typeface="Century Schoolbook"/>
              </a:rPr>
              <a:t>may  withdraw </a:t>
            </a:r>
            <a:r>
              <a:rPr sz="2150" u="sng" spc="10" dirty="0">
                <a:latin typeface="Century Schoolbook"/>
                <a:cs typeface="Century Schoolbook"/>
              </a:rPr>
              <a:t>an  application</a:t>
            </a:r>
            <a:r>
              <a:rPr sz="2150" spc="10" dirty="0">
                <a:latin typeface="Century Schoolbook"/>
                <a:cs typeface="Century Schoolbook"/>
              </a:rPr>
              <a:t>.</a:t>
            </a:r>
            <a:endParaRPr sz="2150" dirty="0">
              <a:latin typeface="Century Schoolbook"/>
              <a:cs typeface="Century Schoolbook"/>
            </a:endParaRPr>
          </a:p>
          <a:p>
            <a:pPr marL="193675" marR="80645" indent="-180975">
              <a:lnSpc>
                <a:spcPct val="87300"/>
              </a:lnSpc>
              <a:spcBef>
                <a:spcPts val="1330"/>
              </a:spcBef>
              <a:buClr>
                <a:srgbClr val="4F81BC"/>
              </a:buClr>
              <a:buSzPct val="79069"/>
              <a:buFont typeface="Arial"/>
              <a:buChar char="•"/>
              <a:tabLst>
                <a:tab pos="193675" algn="l"/>
              </a:tabLst>
            </a:pPr>
            <a:r>
              <a:rPr sz="2150" b="1" spc="20" dirty="0">
                <a:solidFill>
                  <a:srgbClr val="F79546"/>
                </a:solidFill>
                <a:latin typeface="Century Schoolbook"/>
                <a:cs typeface="Century Schoolbook"/>
              </a:rPr>
              <a:t>For</a:t>
            </a:r>
            <a:r>
              <a:rPr sz="2150" b="1" spc="-15" dirty="0">
                <a:solidFill>
                  <a:srgbClr val="F79546"/>
                </a:solidFill>
                <a:latin typeface="Century Schoolbook"/>
                <a:cs typeface="Century Schoolbook"/>
              </a:rPr>
              <a:t> </a:t>
            </a:r>
            <a:r>
              <a:rPr sz="2150" b="1" spc="10" dirty="0">
                <a:solidFill>
                  <a:srgbClr val="F79546"/>
                </a:solidFill>
                <a:latin typeface="Century Schoolbook"/>
                <a:cs typeface="Century Schoolbook"/>
              </a:rPr>
              <a:t>Applications  </a:t>
            </a:r>
            <a:r>
              <a:rPr sz="2150" b="1" spc="20" dirty="0">
                <a:solidFill>
                  <a:srgbClr val="F79546"/>
                </a:solidFill>
                <a:latin typeface="Century Schoolbook"/>
                <a:cs typeface="Century Schoolbook"/>
              </a:rPr>
              <a:t>in </a:t>
            </a:r>
            <a:r>
              <a:rPr sz="2150" b="1" spc="30" dirty="0">
                <a:solidFill>
                  <a:srgbClr val="F79546"/>
                </a:solidFill>
                <a:latin typeface="Century Schoolbook"/>
                <a:cs typeface="Century Schoolbook"/>
              </a:rPr>
              <a:t>Researcher  </a:t>
            </a:r>
            <a:r>
              <a:rPr sz="2150" b="1" spc="10" dirty="0">
                <a:solidFill>
                  <a:srgbClr val="F79546"/>
                </a:solidFill>
                <a:latin typeface="Century Schoolbook"/>
                <a:cs typeface="Century Schoolbook"/>
              </a:rPr>
              <a:t>Prep</a:t>
            </a:r>
            <a:r>
              <a:rPr sz="2150" b="1" spc="10" dirty="0">
                <a:latin typeface="Century Schoolbook"/>
                <a:cs typeface="Century Schoolbook"/>
              </a:rPr>
              <a:t>, click </a:t>
            </a:r>
            <a:r>
              <a:rPr sz="2150" dirty="0">
                <a:latin typeface="Century Schoolbook"/>
                <a:cs typeface="Century Schoolbook"/>
              </a:rPr>
              <a:t>PI  Withdraw </a:t>
            </a:r>
            <a:r>
              <a:rPr sz="2150" spc="15" dirty="0">
                <a:latin typeface="Century Schoolbook"/>
                <a:cs typeface="Century Schoolbook"/>
              </a:rPr>
              <a:t>Study  </a:t>
            </a:r>
            <a:r>
              <a:rPr sz="2150" spc="25" dirty="0">
                <a:latin typeface="Century Schoolbook"/>
                <a:cs typeface="Century Schoolbook"/>
              </a:rPr>
              <a:t>from </a:t>
            </a:r>
            <a:r>
              <a:rPr sz="2150" spc="10" dirty="0">
                <a:latin typeface="Century Schoolbook"/>
                <a:cs typeface="Century Schoolbook"/>
              </a:rPr>
              <a:t>the </a:t>
            </a:r>
            <a:r>
              <a:rPr sz="2150" spc="25" dirty="0">
                <a:latin typeface="Century Schoolbook"/>
                <a:cs typeface="Century Schoolbook"/>
              </a:rPr>
              <a:t>Current  </a:t>
            </a:r>
            <a:r>
              <a:rPr sz="2150" spc="5" dirty="0">
                <a:latin typeface="Century Schoolbook"/>
                <a:cs typeface="Century Schoolbook"/>
              </a:rPr>
              <a:t>Activities</a:t>
            </a:r>
            <a:r>
              <a:rPr sz="2150" spc="175" dirty="0">
                <a:latin typeface="Century Schoolbook"/>
                <a:cs typeface="Century Schoolbook"/>
              </a:rPr>
              <a:t> </a:t>
            </a:r>
            <a:r>
              <a:rPr sz="2150" spc="10" dirty="0">
                <a:latin typeface="Century Schoolbook"/>
                <a:cs typeface="Century Schoolbook"/>
              </a:rPr>
              <a:t>section.</a:t>
            </a:r>
            <a:endParaRPr sz="2150" dirty="0">
              <a:latin typeface="Century Schoolbook"/>
              <a:cs typeface="Century Schoolbook"/>
            </a:endParaRPr>
          </a:p>
          <a:p>
            <a:pPr marL="193675" indent="-180975">
              <a:lnSpc>
                <a:spcPts val="2415"/>
              </a:lnSpc>
              <a:spcBef>
                <a:spcPts val="1025"/>
              </a:spcBef>
              <a:buClr>
                <a:srgbClr val="4F81BC"/>
              </a:buClr>
              <a:buSzPct val="79069"/>
              <a:buFont typeface="Arial"/>
              <a:buChar char="•"/>
              <a:tabLst>
                <a:tab pos="193675" algn="l"/>
              </a:tabLst>
            </a:pPr>
            <a:r>
              <a:rPr sz="2150" spc="5" dirty="0">
                <a:latin typeface="Century Schoolbook"/>
                <a:cs typeface="Century Schoolbook"/>
              </a:rPr>
              <a:t>This </a:t>
            </a:r>
            <a:r>
              <a:rPr sz="2150" spc="35" dirty="0">
                <a:latin typeface="Century Schoolbook"/>
                <a:cs typeface="Century Schoolbook"/>
              </a:rPr>
              <a:t>opens</a:t>
            </a:r>
            <a:r>
              <a:rPr sz="2150" spc="90" dirty="0">
                <a:latin typeface="Century Schoolbook"/>
                <a:cs typeface="Century Schoolbook"/>
              </a:rPr>
              <a:t> </a:t>
            </a:r>
            <a:r>
              <a:rPr sz="2150" spc="10" dirty="0">
                <a:latin typeface="Century Schoolbook"/>
                <a:cs typeface="Century Schoolbook"/>
              </a:rPr>
              <a:t>the</a:t>
            </a:r>
            <a:endParaRPr sz="2150" dirty="0">
              <a:latin typeface="Century Schoolbook"/>
              <a:cs typeface="Century Schoolbook"/>
            </a:endParaRPr>
          </a:p>
          <a:p>
            <a:pPr marL="193675">
              <a:lnSpc>
                <a:spcPts val="2415"/>
              </a:lnSpc>
            </a:pPr>
            <a:r>
              <a:rPr sz="2150" dirty="0">
                <a:latin typeface="Century Schoolbook"/>
                <a:cs typeface="Century Schoolbook"/>
              </a:rPr>
              <a:t>Withdraw</a:t>
            </a:r>
            <a:r>
              <a:rPr sz="2150" spc="190" dirty="0">
                <a:latin typeface="Century Schoolbook"/>
                <a:cs typeface="Century Schoolbook"/>
              </a:rPr>
              <a:t> </a:t>
            </a:r>
            <a:r>
              <a:rPr sz="2150" spc="-5" dirty="0">
                <a:latin typeface="Century Schoolbook"/>
                <a:cs typeface="Century Schoolbook"/>
              </a:rPr>
              <a:t>window.</a:t>
            </a:r>
            <a:endParaRPr sz="2150" dirty="0">
              <a:latin typeface="Century Schoolbook"/>
              <a:cs typeface="Century Schoolbook"/>
            </a:endParaRPr>
          </a:p>
        </p:txBody>
      </p:sp>
      <p:sp>
        <p:nvSpPr>
          <p:cNvPr id="4" name="object 4"/>
          <p:cNvSpPr/>
          <p:nvPr/>
        </p:nvSpPr>
        <p:spPr>
          <a:xfrm>
            <a:off x="3124200" y="838200"/>
            <a:ext cx="5943600" cy="531495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276600" y="4648200"/>
            <a:ext cx="857250" cy="381000"/>
          </a:xfrm>
          <a:custGeom>
            <a:avLst/>
            <a:gdLst/>
            <a:ahLst/>
            <a:cxnLst/>
            <a:rect l="l" t="t" r="r" b="b"/>
            <a:pathLst>
              <a:path w="857250" h="381000">
                <a:moveTo>
                  <a:pt x="0" y="190500"/>
                </a:moveTo>
                <a:lnTo>
                  <a:pt x="18147" y="135500"/>
                </a:lnTo>
                <a:lnTo>
                  <a:pt x="69052" y="86794"/>
                </a:lnTo>
                <a:lnTo>
                  <a:pt x="105132" y="65540"/>
                </a:lnTo>
                <a:lnTo>
                  <a:pt x="147413" y="46744"/>
                </a:lnTo>
                <a:lnTo>
                  <a:pt x="195232" y="30704"/>
                </a:lnTo>
                <a:lnTo>
                  <a:pt x="247925" y="17714"/>
                </a:lnTo>
                <a:lnTo>
                  <a:pt x="304830" y="8069"/>
                </a:lnTo>
                <a:lnTo>
                  <a:pt x="365284" y="2066"/>
                </a:lnTo>
                <a:lnTo>
                  <a:pt x="428625" y="0"/>
                </a:lnTo>
                <a:lnTo>
                  <a:pt x="491965" y="2066"/>
                </a:lnTo>
                <a:lnTo>
                  <a:pt x="552419" y="8069"/>
                </a:lnTo>
                <a:lnTo>
                  <a:pt x="609324" y="17714"/>
                </a:lnTo>
                <a:lnTo>
                  <a:pt x="662017" y="30704"/>
                </a:lnTo>
                <a:lnTo>
                  <a:pt x="709836" y="46744"/>
                </a:lnTo>
                <a:lnTo>
                  <a:pt x="752117" y="65540"/>
                </a:lnTo>
                <a:lnTo>
                  <a:pt x="788197" y="86794"/>
                </a:lnTo>
                <a:lnTo>
                  <a:pt x="839102" y="135500"/>
                </a:lnTo>
                <a:lnTo>
                  <a:pt x="857250" y="190500"/>
                </a:lnTo>
                <a:lnTo>
                  <a:pt x="852602" y="218638"/>
                </a:lnTo>
                <a:lnTo>
                  <a:pt x="817413" y="270786"/>
                </a:lnTo>
                <a:lnTo>
                  <a:pt x="752117" y="315459"/>
                </a:lnTo>
                <a:lnTo>
                  <a:pt x="709836" y="334255"/>
                </a:lnTo>
                <a:lnTo>
                  <a:pt x="662017" y="350295"/>
                </a:lnTo>
                <a:lnTo>
                  <a:pt x="609324" y="363285"/>
                </a:lnTo>
                <a:lnTo>
                  <a:pt x="552419" y="372930"/>
                </a:lnTo>
                <a:lnTo>
                  <a:pt x="491965" y="378933"/>
                </a:lnTo>
                <a:lnTo>
                  <a:pt x="428625" y="381000"/>
                </a:lnTo>
                <a:lnTo>
                  <a:pt x="365284" y="378933"/>
                </a:lnTo>
                <a:lnTo>
                  <a:pt x="304830" y="372930"/>
                </a:lnTo>
                <a:lnTo>
                  <a:pt x="247925" y="363285"/>
                </a:lnTo>
                <a:lnTo>
                  <a:pt x="195232" y="350295"/>
                </a:lnTo>
                <a:lnTo>
                  <a:pt x="147413" y="334255"/>
                </a:lnTo>
                <a:lnTo>
                  <a:pt x="105132" y="315459"/>
                </a:lnTo>
                <a:lnTo>
                  <a:pt x="69052" y="294205"/>
                </a:lnTo>
                <a:lnTo>
                  <a:pt x="18147" y="245499"/>
                </a:lnTo>
                <a:lnTo>
                  <a:pt x="0" y="1905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8575"/>
            <a:ext cx="5027295" cy="601980"/>
          </a:xfrm>
          <a:prstGeom prst="rect">
            <a:avLst/>
          </a:prstGeom>
        </p:spPr>
        <p:txBody>
          <a:bodyPr vert="horz" wrap="square" lIns="0" tIns="0" rIns="0" bIns="0" rtlCol="0">
            <a:spAutoFit/>
          </a:bodyPr>
          <a:lstStyle/>
          <a:p>
            <a:pPr marL="12700">
              <a:lnSpc>
                <a:spcPct val="100000"/>
              </a:lnSpc>
            </a:pPr>
            <a:r>
              <a:rPr sz="3950" spc="-70" dirty="0">
                <a:solidFill>
                  <a:srgbClr val="000000"/>
                </a:solidFill>
              </a:rPr>
              <a:t>Withdraw</a:t>
            </a:r>
            <a:r>
              <a:rPr sz="3950" spc="-50" dirty="0">
                <a:solidFill>
                  <a:srgbClr val="000000"/>
                </a:solidFill>
              </a:rPr>
              <a:t> </a:t>
            </a:r>
            <a:r>
              <a:rPr sz="3950" spc="-55" dirty="0">
                <a:solidFill>
                  <a:srgbClr val="000000"/>
                </a:solidFill>
              </a:rPr>
              <a:t>Application</a:t>
            </a:r>
            <a:endParaRPr sz="3950" dirty="0"/>
          </a:p>
        </p:txBody>
      </p:sp>
      <p:sp>
        <p:nvSpPr>
          <p:cNvPr id="3" name="object 3"/>
          <p:cNvSpPr txBox="1"/>
          <p:nvPr/>
        </p:nvSpPr>
        <p:spPr>
          <a:xfrm>
            <a:off x="155257" y="1019175"/>
            <a:ext cx="3991610" cy="4725035"/>
          </a:xfrm>
          <a:prstGeom prst="rect">
            <a:avLst/>
          </a:prstGeom>
        </p:spPr>
        <p:txBody>
          <a:bodyPr vert="horz" wrap="square" lIns="0" tIns="0" rIns="0" bIns="0" rtlCol="0">
            <a:spAutoFit/>
          </a:bodyPr>
          <a:lstStyle/>
          <a:p>
            <a:pPr marL="193675" indent="-180975">
              <a:lnSpc>
                <a:spcPct val="100000"/>
              </a:lnSpc>
              <a:buClr>
                <a:srgbClr val="4F81BC"/>
              </a:buClr>
              <a:buSzPct val="81250"/>
              <a:buFont typeface="Arial"/>
              <a:buChar char="•"/>
              <a:tabLst>
                <a:tab pos="193675" algn="l"/>
              </a:tabLst>
            </a:pPr>
            <a:r>
              <a:rPr sz="2400" b="1" dirty="0">
                <a:latin typeface="Century Schoolbook"/>
                <a:cs typeface="Century Schoolbook"/>
              </a:rPr>
              <a:t>Click</a:t>
            </a:r>
            <a:r>
              <a:rPr sz="2400" b="1" spc="-50" dirty="0">
                <a:latin typeface="Century Schoolbook"/>
                <a:cs typeface="Century Schoolbook"/>
              </a:rPr>
              <a:t> </a:t>
            </a:r>
            <a:r>
              <a:rPr sz="2400" spc="5" dirty="0">
                <a:latin typeface="Century Schoolbook"/>
                <a:cs typeface="Century Schoolbook"/>
              </a:rPr>
              <a:t>OK.</a:t>
            </a:r>
            <a:endParaRPr sz="2400" dirty="0">
              <a:latin typeface="Century Schoolbook"/>
              <a:cs typeface="Century Schoolbook"/>
            </a:endParaRPr>
          </a:p>
          <a:p>
            <a:pPr marL="193675" marR="949960" indent="-180975">
              <a:lnSpc>
                <a:spcPts val="2710"/>
              </a:lnSpc>
              <a:spcBef>
                <a:spcPts val="1480"/>
              </a:spcBef>
              <a:buClr>
                <a:srgbClr val="4F81BC"/>
              </a:buClr>
              <a:buSzPct val="81250"/>
              <a:buFont typeface="Arial"/>
              <a:buChar char="•"/>
              <a:tabLst>
                <a:tab pos="193675" algn="l"/>
              </a:tabLst>
            </a:pPr>
            <a:r>
              <a:rPr sz="2400" dirty="0">
                <a:latin typeface="Century Schoolbook"/>
                <a:cs typeface="Century Schoolbook"/>
              </a:rPr>
              <a:t>This </a:t>
            </a:r>
            <a:r>
              <a:rPr sz="2400" spc="-5" dirty="0">
                <a:latin typeface="Century Schoolbook"/>
                <a:cs typeface="Century Schoolbook"/>
              </a:rPr>
              <a:t>inactivates the  </a:t>
            </a:r>
            <a:r>
              <a:rPr sz="2400" spc="-10" dirty="0">
                <a:latin typeface="Century Schoolbook"/>
                <a:cs typeface="Century Schoolbook"/>
              </a:rPr>
              <a:t>application </a:t>
            </a:r>
            <a:r>
              <a:rPr sz="2400" dirty="0">
                <a:latin typeface="Century Schoolbook"/>
                <a:cs typeface="Century Schoolbook"/>
              </a:rPr>
              <a:t>in</a:t>
            </a:r>
            <a:r>
              <a:rPr sz="2400" spc="140" dirty="0">
                <a:latin typeface="Century Schoolbook"/>
                <a:cs typeface="Century Schoolbook"/>
              </a:rPr>
              <a:t> </a:t>
            </a:r>
            <a:r>
              <a:rPr sz="2400" spc="-5" dirty="0">
                <a:latin typeface="Century Schoolbook"/>
                <a:cs typeface="Century Schoolbook"/>
              </a:rPr>
              <a:t>eIRB.</a:t>
            </a:r>
            <a:endParaRPr sz="2400" dirty="0">
              <a:latin typeface="Century Schoolbook"/>
              <a:cs typeface="Century Schoolbook"/>
            </a:endParaRPr>
          </a:p>
          <a:p>
            <a:pPr marL="193675" marR="101600" indent="-180975">
              <a:lnSpc>
                <a:spcPct val="95200"/>
              </a:lnSpc>
              <a:spcBef>
                <a:spcPts val="1325"/>
              </a:spcBef>
              <a:buClr>
                <a:srgbClr val="4F81BC"/>
              </a:buClr>
              <a:buSzPct val="81250"/>
              <a:buFont typeface="Arial"/>
              <a:buChar char="•"/>
              <a:tabLst>
                <a:tab pos="193675" algn="l"/>
              </a:tabLst>
            </a:pPr>
            <a:r>
              <a:rPr sz="2400" spc="-5" dirty="0">
                <a:latin typeface="Century Schoolbook"/>
                <a:cs typeface="Century Schoolbook"/>
              </a:rPr>
              <a:t>If you </a:t>
            </a:r>
            <a:r>
              <a:rPr sz="2400" spc="5" dirty="0">
                <a:latin typeface="Century Schoolbook"/>
                <a:cs typeface="Century Schoolbook"/>
              </a:rPr>
              <a:t>wish </a:t>
            </a:r>
            <a:r>
              <a:rPr sz="2400" spc="-15" dirty="0">
                <a:latin typeface="Century Schoolbook"/>
                <a:cs typeface="Century Schoolbook"/>
              </a:rPr>
              <a:t>to </a:t>
            </a:r>
            <a:r>
              <a:rPr sz="2400" spc="5" dirty="0">
                <a:latin typeface="Century Schoolbook"/>
                <a:cs typeface="Century Schoolbook"/>
              </a:rPr>
              <a:t>pursue </a:t>
            </a:r>
            <a:r>
              <a:rPr sz="2400" spc="-5" dirty="0">
                <a:latin typeface="Century Schoolbook"/>
                <a:cs typeface="Century Schoolbook"/>
              </a:rPr>
              <a:t>this  study in </a:t>
            </a:r>
            <a:r>
              <a:rPr sz="2400" dirty="0">
                <a:latin typeface="Century Schoolbook"/>
                <a:cs typeface="Century Schoolbook"/>
              </a:rPr>
              <a:t>the </a:t>
            </a:r>
            <a:r>
              <a:rPr sz="2400" spc="5" dirty="0">
                <a:latin typeface="Century Schoolbook"/>
                <a:cs typeface="Century Schoolbook"/>
              </a:rPr>
              <a:t>future, </a:t>
            </a:r>
            <a:r>
              <a:rPr sz="2400" dirty="0">
                <a:latin typeface="Century Schoolbook"/>
                <a:cs typeface="Century Schoolbook"/>
              </a:rPr>
              <a:t>a </a:t>
            </a:r>
            <a:r>
              <a:rPr sz="2400" spc="10" dirty="0">
                <a:latin typeface="Century Schoolbook"/>
                <a:cs typeface="Century Schoolbook"/>
              </a:rPr>
              <a:t>new  </a:t>
            </a:r>
            <a:r>
              <a:rPr sz="2400" dirty="0">
                <a:latin typeface="Century Schoolbook"/>
                <a:cs typeface="Century Schoolbook"/>
              </a:rPr>
              <a:t>eIRB </a:t>
            </a:r>
            <a:r>
              <a:rPr sz="2400" spc="-15" dirty="0">
                <a:latin typeface="Century Schoolbook"/>
                <a:cs typeface="Century Schoolbook"/>
              </a:rPr>
              <a:t>Application </a:t>
            </a:r>
            <a:r>
              <a:rPr sz="2400" dirty="0">
                <a:latin typeface="Century Schoolbook"/>
                <a:cs typeface="Century Schoolbook"/>
              </a:rPr>
              <a:t>must </a:t>
            </a:r>
            <a:r>
              <a:rPr sz="2400" spc="5" dirty="0">
                <a:latin typeface="Century Schoolbook"/>
                <a:cs typeface="Century Schoolbook"/>
              </a:rPr>
              <a:t>be  </a:t>
            </a:r>
            <a:r>
              <a:rPr sz="2400" spc="-10" dirty="0">
                <a:latin typeface="Century Schoolbook"/>
                <a:cs typeface="Century Schoolbook"/>
              </a:rPr>
              <a:t>created </a:t>
            </a:r>
            <a:r>
              <a:rPr sz="2400" spc="15" dirty="0">
                <a:latin typeface="Century Schoolbook"/>
                <a:cs typeface="Century Schoolbook"/>
              </a:rPr>
              <a:t>and </a:t>
            </a:r>
            <a:r>
              <a:rPr sz="2400" spc="-5" dirty="0">
                <a:latin typeface="Century Schoolbook"/>
                <a:cs typeface="Century Schoolbook"/>
              </a:rPr>
              <a:t>resubmitted  </a:t>
            </a:r>
            <a:r>
              <a:rPr sz="2400" spc="5" dirty="0">
                <a:latin typeface="Century Schoolbook"/>
                <a:cs typeface="Century Schoolbook"/>
              </a:rPr>
              <a:t>for </a:t>
            </a:r>
            <a:r>
              <a:rPr sz="2400" spc="-5" dirty="0">
                <a:latin typeface="Century Schoolbook"/>
                <a:cs typeface="Century Schoolbook"/>
              </a:rPr>
              <a:t>IRB</a:t>
            </a:r>
            <a:r>
              <a:rPr sz="2400" dirty="0">
                <a:latin typeface="Century Schoolbook"/>
                <a:cs typeface="Century Schoolbook"/>
              </a:rPr>
              <a:t> </a:t>
            </a:r>
            <a:r>
              <a:rPr sz="2400" spc="-40" dirty="0">
                <a:latin typeface="Century Schoolbook"/>
                <a:cs typeface="Century Schoolbook"/>
              </a:rPr>
              <a:t>review.</a:t>
            </a:r>
            <a:endParaRPr sz="2400" dirty="0">
              <a:latin typeface="Century Schoolbook"/>
              <a:cs typeface="Century Schoolbook"/>
            </a:endParaRPr>
          </a:p>
          <a:p>
            <a:pPr marL="193675" marR="5080" indent="-180975">
              <a:lnSpc>
                <a:spcPct val="95600"/>
              </a:lnSpc>
              <a:spcBef>
                <a:spcPts val="1375"/>
              </a:spcBef>
              <a:buClr>
                <a:srgbClr val="4F81BC"/>
              </a:buClr>
              <a:buSzPct val="81250"/>
              <a:buFont typeface="Arial"/>
              <a:buChar char="•"/>
              <a:tabLst>
                <a:tab pos="193675" algn="l"/>
              </a:tabLst>
            </a:pPr>
            <a:r>
              <a:rPr sz="2400" dirty="0">
                <a:latin typeface="Century Schoolbook"/>
                <a:cs typeface="Century Schoolbook"/>
              </a:rPr>
              <a:t>The </a:t>
            </a:r>
            <a:r>
              <a:rPr sz="2400" spc="-5" dirty="0">
                <a:latin typeface="Century Schoolbook"/>
                <a:cs typeface="Century Schoolbook"/>
              </a:rPr>
              <a:t>study will </a:t>
            </a:r>
            <a:r>
              <a:rPr sz="2400" spc="-10" dirty="0">
                <a:latin typeface="Century Schoolbook"/>
                <a:cs typeface="Century Schoolbook"/>
              </a:rPr>
              <a:t>appear </a:t>
            </a:r>
            <a:r>
              <a:rPr sz="2400" spc="5" dirty="0">
                <a:latin typeface="Century Schoolbook"/>
                <a:cs typeface="Century Schoolbook"/>
              </a:rPr>
              <a:t>as  </a:t>
            </a:r>
            <a:r>
              <a:rPr sz="2400" dirty="0">
                <a:latin typeface="Century Schoolbook"/>
                <a:cs typeface="Century Schoolbook"/>
              </a:rPr>
              <a:t>read-only </a:t>
            </a:r>
            <a:r>
              <a:rPr sz="2400" spc="5" dirty="0">
                <a:latin typeface="Century Schoolbook"/>
                <a:cs typeface="Century Schoolbook"/>
              </a:rPr>
              <a:t>under </a:t>
            </a:r>
            <a:r>
              <a:rPr sz="2400" spc="-5" dirty="0">
                <a:latin typeface="Century Schoolbook"/>
                <a:cs typeface="Century Schoolbook"/>
              </a:rPr>
              <a:t>the All  </a:t>
            </a:r>
            <a:r>
              <a:rPr sz="2400" spc="-10" dirty="0">
                <a:latin typeface="Century Schoolbook"/>
                <a:cs typeface="Century Schoolbook"/>
              </a:rPr>
              <a:t>My </a:t>
            </a:r>
            <a:r>
              <a:rPr sz="2400" spc="-5" dirty="0">
                <a:latin typeface="Century Schoolbook"/>
                <a:cs typeface="Century Schoolbook"/>
              </a:rPr>
              <a:t>IRB </a:t>
            </a:r>
            <a:r>
              <a:rPr sz="2400" spc="-10" dirty="0">
                <a:latin typeface="Century Schoolbook"/>
                <a:cs typeface="Century Schoolbook"/>
              </a:rPr>
              <a:t>Studies tab </a:t>
            </a:r>
            <a:r>
              <a:rPr sz="2400" dirty="0">
                <a:latin typeface="Century Schoolbook"/>
                <a:cs typeface="Century Schoolbook"/>
              </a:rPr>
              <a:t>on the  </a:t>
            </a:r>
            <a:r>
              <a:rPr sz="2400" spc="-5" dirty="0">
                <a:latin typeface="Century Schoolbook"/>
                <a:cs typeface="Century Schoolbook"/>
              </a:rPr>
              <a:t>Investigator Home</a:t>
            </a:r>
            <a:r>
              <a:rPr sz="2400" spc="150" dirty="0">
                <a:latin typeface="Century Schoolbook"/>
                <a:cs typeface="Century Schoolbook"/>
              </a:rPr>
              <a:t> </a:t>
            </a:r>
            <a:r>
              <a:rPr sz="2400" spc="-5" dirty="0">
                <a:latin typeface="Century Schoolbook"/>
                <a:cs typeface="Century Schoolbook"/>
              </a:rPr>
              <a:t>Page.</a:t>
            </a:r>
            <a:endParaRPr sz="2400" dirty="0">
              <a:latin typeface="Century Schoolbook"/>
              <a:cs typeface="Century Schoolbook"/>
            </a:endParaRPr>
          </a:p>
        </p:txBody>
      </p:sp>
      <p:sp>
        <p:nvSpPr>
          <p:cNvPr id="4" name="object 4"/>
          <p:cNvSpPr/>
          <p:nvPr/>
        </p:nvSpPr>
        <p:spPr>
          <a:xfrm>
            <a:off x="4267200" y="990600"/>
            <a:ext cx="4543425" cy="48291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57" y="53975"/>
            <a:ext cx="6377305" cy="623570"/>
          </a:xfrm>
          <a:prstGeom prst="rect">
            <a:avLst/>
          </a:prstGeom>
        </p:spPr>
        <p:txBody>
          <a:bodyPr vert="horz" wrap="square" lIns="0" tIns="0" rIns="0" bIns="0" rtlCol="0">
            <a:spAutoFit/>
          </a:bodyPr>
          <a:lstStyle/>
          <a:p>
            <a:pPr marL="12700">
              <a:lnSpc>
                <a:spcPct val="100000"/>
              </a:lnSpc>
            </a:pPr>
            <a:r>
              <a:rPr sz="3950" spc="-35" dirty="0">
                <a:solidFill>
                  <a:srgbClr val="000000"/>
                </a:solidFill>
              </a:rPr>
              <a:t>PI </a:t>
            </a:r>
            <a:r>
              <a:rPr sz="3950" spc="-45" dirty="0">
                <a:solidFill>
                  <a:srgbClr val="000000"/>
                </a:solidFill>
              </a:rPr>
              <a:t>Response </a:t>
            </a:r>
            <a:r>
              <a:rPr sz="3950" spc="15" dirty="0">
                <a:solidFill>
                  <a:srgbClr val="000000"/>
                </a:solidFill>
              </a:rPr>
              <a:t>– </a:t>
            </a:r>
            <a:r>
              <a:rPr sz="3950" spc="-40" dirty="0">
                <a:solidFill>
                  <a:srgbClr val="000000"/>
                </a:solidFill>
              </a:rPr>
              <a:t>Pre/Post</a:t>
            </a:r>
            <a:r>
              <a:rPr sz="3950" spc="85" dirty="0">
                <a:solidFill>
                  <a:srgbClr val="000000"/>
                </a:solidFill>
              </a:rPr>
              <a:t> </a:t>
            </a:r>
            <a:r>
              <a:rPr sz="3950" spc="-35" dirty="0">
                <a:solidFill>
                  <a:srgbClr val="000000"/>
                </a:solidFill>
              </a:rPr>
              <a:t>IRB</a:t>
            </a:r>
            <a:endParaRPr sz="3950" dirty="0"/>
          </a:p>
        </p:txBody>
      </p:sp>
      <p:sp>
        <p:nvSpPr>
          <p:cNvPr id="3" name="object 3"/>
          <p:cNvSpPr txBox="1"/>
          <p:nvPr/>
        </p:nvSpPr>
        <p:spPr>
          <a:xfrm>
            <a:off x="155257" y="960277"/>
            <a:ext cx="3604260" cy="5421630"/>
          </a:xfrm>
          <a:prstGeom prst="rect">
            <a:avLst/>
          </a:prstGeom>
        </p:spPr>
        <p:txBody>
          <a:bodyPr vert="horz" wrap="square" lIns="0" tIns="0" rIns="0" bIns="0" rtlCol="0">
            <a:spAutoFit/>
          </a:bodyPr>
          <a:lstStyle/>
          <a:p>
            <a:pPr marL="193675" marR="128270" indent="-180975">
              <a:lnSpc>
                <a:spcPct val="95200"/>
              </a:lnSpc>
              <a:buClr>
                <a:srgbClr val="4F81BC"/>
              </a:buClr>
              <a:buSzPct val="81250"/>
              <a:buFont typeface="Arial"/>
              <a:buChar char="•"/>
              <a:tabLst>
                <a:tab pos="193675" algn="l"/>
              </a:tabLst>
            </a:pPr>
            <a:r>
              <a:rPr sz="2400" spc="5" dirty="0">
                <a:latin typeface="Century Schoolbook"/>
                <a:cs typeface="Century Schoolbook"/>
              </a:rPr>
              <a:t>Request </a:t>
            </a:r>
            <a:r>
              <a:rPr sz="2400" spc="-20" dirty="0">
                <a:latin typeface="Century Schoolbook"/>
                <a:cs typeface="Century Schoolbook"/>
              </a:rPr>
              <a:t>Withdraw </a:t>
            </a:r>
            <a:r>
              <a:rPr sz="2400" dirty="0">
                <a:latin typeface="Century Schoolbook"/>
                <a:cs typeface="Century Schoolbook"/>
              </a:rPr>
              <a:t>–  </a:t>
            </a:r>
            <a:r>
              <a:rPr sz="2400" spc="-15" dirty="0">
                <a:latin typeface="Century Schoolbook"/>
                <a:cs typeface="Century Schoolbook"/>
              </a:rPr>
              <a:t>PI </a:t>
            </a:r>
            <a:r>
              <a:rPr sz="2400" dirty="0">
                <a:latin typeface="Century Schoolbook"/>
                <a:cs typeface="Century Schoolbook"/>
              </a:rPr>
              <a:t>Response – </a:t>
            </a:r>
            <a:r>
              <a:rPr sz="2400" spc="-10" dirty="0">
                <a:latin typeface="Century Schoolbook"/>
                <a:cs typeface="Century Schoolbook"/>
              </a:rPr>
              <a:t>Pre/Post  </a:t>
            </a:r>
            <a:r>
              <a:rPr sz="2400" spc="-5" dirty="0">
                <a:latin typeface="Century Schoolbook"/>
                <a:cs typeface="Century Schoolbook"/>
              </a:rPr>
              <a:t>IRB</a:t>
            </a:r>
            <a:endParaRPr sz="2400" dirty="0">
              <a:latin typeface="Century Schoolbook"/>
              <a:cs typeface="Century Schoolbook"/>
            </a:endParaRPr>
          </a:p>
          <a:p>
            <a:pPr marL="193675" marR="1065530" indent="-180975">
              <a:lnSpc>
                <a:spcPct val="95200"/>
              </a:lnSpc>
              <a:spcBef>
                <a:spcPts val="1390"/>
              </a:spcBef>
              <a:buClr>
                <a:srgbClr val="4F81BC"/>
              </a:buClr>
              <a:buSzPct val="81250"/>
              <a:buFont typeface="Arial"/>
              <a:buChar char="•"/>
              <a:tabLst>
                <a:tab pos="193675" algn="l"/>
              </a:tabLst>
            </a:pPr>
            <a:r>
              <a:rPr sz="2400" u="heavy" spc="10" dirty="0">
                <a:latin typeface="Century Schoolbook"/>
                <a:cs typeface="Century Schoolbook"/>
              </a:rPr>
              <a:t>Only </a:t>
            </a:r>
            <a:r>
              <a:rPr sz="2400" u="heavy" dirty="0">
                <a:latin typeface="Century Schoolbook"/>
                <a:cs typeface="Century Schoolbook"/>
              </a:rPr>
              <a:t>the </a:t>
            </a:r>
            <a:r>
              <a:rPr sz="2400" u="heavy" spc="-15" dirty="0">
                <a:latin typeface="Century Schoolbook"/>
                <a:cs typeface="Century Schoolbook"/>
              </a:rPr>
              <a:t>PI </a:t>
            </a:r>
            <a:r>
              <a:rPr sz="2400" u="heavy" spc="-10" dirty="0">
                <a:latin typeface="Century Schoolbook"/>
                <a:cs typeface="Century Schoolbook"/>
              </a:rPr>
              <a:t>may  </a:t>
            </a:r>
            <a:r>
              <a:rPr sz="2400" u="heavy" spc="-5" dirty="0">
                <a:latin typeface="Century Schoolbook"/>
                <a:cs typeface="Century Schoolbook"/>
              </a:rPr>
              <a:t>withdraw </a:t>
            </a:r>
            <a:r>
              <a:rPr sz="2400" u="heavy" spc="5" dirty="0">
                <a:latin typeface="Century Schoolbook"/>
                <a:cs typeface="Century Schoolbook"/>
              </a:rPr>
              <a:t>an  </a:t>
            </a:r>
            <a:r>
              <a:rPr sz="2400" u="heavy" spc="-10" dirty="0">
                <a:latin typeface="Century Schoolbook"/>
                <a:cs typeface="Century Schoolbook"/>
              </a:rPr>
              <a:t>application</a:t>
            </a:r>
            <a:r>
              <a:rPr sz="2400" spc="-10" dirty="0">
                <a:latin typeface="Century Schoolbook"/>
                <a:cs typeface="Century Schoolbook"/>
              </a:rPr>
              <a:t>.</a:t>
            </a:r>
            <a:endParaRPr sz="2400" dirty="0">
              <a:latin typeface="Century Schoolbook"/>
              <a:cs typeface="Century Schoolbook"/>
            </a:endParaRPr>
          </a:p>
          <a:p>
            <a:pPr marL="193675" marR="5080" indent="-180975">
              <a:lnSpc>
                <a:spcPct val="94900"/>
              </a:lnSpc>
              <a:spcBef>
                <a:spcPts val="1395"/>
              </a:spcBef>
              <a:buClr>
                <a:srgbClr val="4F81BC"/>
              </a:buClr>
              <a:buSzPct val="81250"/>
              <a:buFont typeface="Arial"/>
              <a:buChar char="•"/>
              <a:tabLst>
                <a:tab pos="193675" algn="l"/>
              </a:tabLst>
            </a:pPr>
            <a:r>
              <a:rPr sz="2400" b="1" spc="5" dirty="0">
                <a:solidFill>
                  <a:srgbClr val="F79546"/>
                </a:solidFill>
                <a:latin typeface="Century Schoolbook"/>
                <a:cs typeface="Century Schoolbook"/>
              </a:rPr>
              <a:t>For </a:t>
            </a:r>
            <a:r>
              <a:rPr sz="2400" b="1" dirty="0">
                <a:solidFill>
                  <a:srgbClr val="F79546"/>
                </a:solidFill>
                <a:latin typeface="Century Schoolbook"/>
                <a:cs typeface="Century Schoolbook"/>
              </a:rPr>
              <a:t>Applications </a:t>
            </a:r>
            <a:r>
              <a:rPr sz="2400" b="1" spc="5" dirty="0">
                <a:solidFill>
                  <a:srgbClr val="F79546"/>
                </a:solidFill>
                <a:latin typeface="Century Schoolbook"/>
                <a:cs typeface="Century Schoolbook"/>
              </a:rPr>
              <a:t>in  </a:t>
            </a:r>
            <a:r>
              <a:rPr sz="2400" b="1" spc="-15" dirty="0">
                <a:solidFill>
                  <a:srgbClr val="F79546"/>
                </a:solidFill>
                <a:latin typeface="Century Schoolbook"/>
                <a:cs typeface="Century Schoolbook"/>
              </a:rPr>
              <a:t>PI </a:t>
            </a:r>
            <a:r>
              <a:rPr sz="2400" b="1" spc="-5" dirty="0">
                <a:solidFill>
                  <a:srgbClr val="F79546"/>
                </a:solidFill>
                <a:latin typeface="Century Schoolbook"/>
                <a:cs typeface="Century Schoolbook"/>
              </a:rPr>
              <a:t>Response </a:t>
            </a:r>
            <a:r>
              <a:rPr sz="2400" b="1" dirty="0">
                <a:solidFill>
                  <a:srgbClr val="F79546"/>
                </a:solidFill>
                <a:latin typeface="Century Schoolbook"/>
                <a:cs typeface="Century Schoolbook"/>
              </a:rPr>
              <a:t>–  </a:t>
            </a:r>
            <a:r>
              <a:rPr sz="2400" b="1" spc="-5" dirty="0">
                <a:solidFill>
                  <a:srgbClr val="F79546"/>
                </a:solidFill>
                <a:latin typeface="Century Schoolbook"/>
                <a:cs typeface="Century Schoolbook"/>
              </a:rPr>
              <a:t>Pre/Post IRB, </a:t>
            </a:r>
            <a:r>
              <a:rPr sz="2400" b="1" dirty="0">
                <a:latin typeface="Century Schoolbook"/>
                <a:cs typeface="Century Schoolbook"/>
              </a:rPr>
              <a:t>Click  </a:t>
            </a:r>
            <a:r>
              <a:rPr sz="2400" spc="5" dirty="0">
                <a:latin typeface="Century Schoolbook"/>
                <a:cs typeface="Century Schoolbook"/>
              </a:rPr>
              <a:t>Request </a:t>
            </a:r>
            <a:r>
              <a:rPr sz="2400" spc="-20" dirty="0">
                <a:latin typeface="Century Schoolbook"/>
                <a:cs typeface="Century Schoolbook"/>
              </a:rPr>
              <a:t>Withdraw </a:t>
            </a:r>
            <a:r>
              <a:rPr sz="2400" dirty="0">
                <a:latin typeface="Century Schoolbook"/>
                <a:cs typeface="Century Schoolbook"/>
              </a:rPr>
              <a:t>from  </a:t>
            </a:r>
            <a:r>
              <a:rPr sz="2400" spc="-5" dirty="0">
                <a:latin typeface="Century Schoolbook"/>
                <a:cs typeface="Century Schoolbook"/>
              </a:rPr>
              <a:t>the </a:t>
            </a:r>
            <a:r>
              <a:rPr sz="2400" dirty="0">
                <a:latin typeface="Century Schoolbook"/>
                <a:cs typeface="Century Schoolbook"/>
              </a:rPr>
              <a:t>Current </a:t>
            </a:r>
            <a:r>
              <a:rPr sz="2400" spc="-15" dirty="0">
                <a:latin typeface="Century Schoolbook"/>
                <a:cs typeface="Century Schoolbook"/>
              </a:rPr>
              <a:t>Activities  </a:t>
            </a:r>
            <a:r>
              <a:rPr sz="2400" spc="-5" dirty="0">
                <a:latin typeface="Century Schoolbook"/>
                <a:cs typeface="Century Schoolbook"/>
              </a:rPr>
              <a:t>section.</a:t>
            </a:r>
            <a:endParaRPr sz="2400" dirty="0">
              <a:latin typeface="Century Schoolbook"/>
              <a:cs typeface="Century Schoolbook"/>
            </a:endParaRPr>
          </a:p>
          <a:p>
            <a:pPr marL="193675" indent="-180975">
              <a:lnSpc>
                <a:spcPts val="2830"/>
              </a:lnSpc>
              <a:spcBef>
                <a:spcPts val="1250"/>
              </a:spcBef>
              <a:buClr>
                <a:srgbClr val="4F81BC"/>
              </a:buClr>
              <a:buSzPct val="81250"/>
              <a:buFont typeface="Arial"/>
              <a:buChar char="•"/>
              <a:tabLst>
                <a:tab pos="193675" algn="l"/>
              </a:tabLst>
            </a:pPr>
            <a:r>
              <a:rPr sz="2400" dirty="0">
                <a:latin typeface="Century Schoolbook"/>
                <a:cs typeface="Century Schoolbook"/>
              </a:rPr>
              <a:t>This opens the</a:t>
            </a:r>
            <a:r>
              <a:rPr sz="2400" spc="25" dirty="0">
                <a:latin typeface="Century Schoolbook"/>
                <a:cs typeface="Century Schoolbook"/>
              </a:rPr>
              <a:t> </a:t>
            </a:r>
            <a:r>
              <a:rPr sz="2400" spc="5" dirty="0">
                <a:latin typeface="Century Schoolbook"/>
                <a:cs typeface="Century Schoolbook"/>
              </a:rPr>
              <a:t>Request</a:t>
            </a:r>
            <a:endParaRPr sz="2400" dirty="0">
              <a:latin typeface="Century Schoolbook"/>
              <a:cs typeface="Century Schoolbook"/>
            </a:endParaRPr>
          </a:p>
          <a:p>
            <a:pPr marL="193675">
              <a:lnSpc>
                <a:spcPts val="2830"/>
              </a:lnSpc>
            </a:pPr>
            <a:r>
              <a:rPr sz="2400" spc="-15" dirty="0">
                <a:latin typeface="Century Schoolbook"/>
                <a:cs typeface="Century Schoolbook"/>
              </a:rPr>
              <a:t>Withdrawal</a:t>
            </a:r>
            <a:r>
              <a:rPr sz="2400" spc="5" dirty="0">
                <a:latin typeface="Century Schoolbook"/>
                <a:cs typeface="Century Schoolbook"/>
              </a:rPr>
              <a:t> </a:t>
            </a:r>
            <a:r>
              <a:rPr sz="2400" spc="-30" dirty="0">
                <a:latin typeface="Century Schoolbook"/>
                <a:cs typeface="Century Schoolbook"/>
              </a:rPr>
              <a:t>window.</a:t>
            </a:r>
            <a:endParaRPr sz="2400" dirty="0">
              <a:latin typeface="Century Schoolbook"/>
              <a:cs typeface="Century Schoolbook"/>
            </a:endParaRPr>
          </a:p>
        </p:txBody>
      </p:sp>
      <p:sp>
        <p:nvSpPr>
          <p:cNvPr id="4" name="object 4"/>
          <p:cNvSpPr/>
          <p:nvPr/>
        </p:nvSpPr>
        <p:spPr>
          <a:xfrm>
            <a:off x="4343400" y="714375"/>
            <a:ext cx="3981450" cy="558165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4338701" y="709612"/>
            <a:ext cx="3990975" cy="5591175"/>
          </a:xfrm>
          <a:custGeom>
            <a:avLst/>
            <a:gdLst/>
            <a:ahLst/>
            <a:cxnLst/>
            <a:rect l="l" t="t" r="r" b="b"/>
            <a:pathLst>
              <a:path w="3990975" h="5591175">
                <a:moveTo>
                  <a:pt x="0" y="5591175"/>
                </a:moveTo>
                <a:lnTo>
                  <a:pt x="3990975" y="5591175"/>
                </a:lnTo>
                <a:lnTo>
                  <a:pt x="3990975" y="0"/>
                </a:lnTo>
                <a:lnTo>
                  <a:pt x="0" y="0"/>
                </a:lnTo>
                <a:lnTo>
                  <a:pt x="0" y="5591175"/>
                </a:lnTo>
                <a:close/>
              </a:path>
            </a:pathLst>
          </a:custGeom>
          <a:ln w="9525">
            <a:solidFill>
              <a:srgbClr val="4F81BC"/>
            </a:solidFill>
          </a:ln>
        </p:spPr>
        <p:txBody>
          <a:bodyPr wrap="square" lIns="0" tIns="0" rIns="0" bIns="0" rtlCol="0"/>
          <a:lstStyle/>
          <a:p>
            <a:endParaRPr dirty="0"/>
          </a:p>
        </p:txBody>
      </p:sp>
      <p:sp>
        <p:nvSpPr>
          <p:cNvPr id="6" name="object 6"/>
          <p:cNvSpPr/>
          <p:nvPr/>
        </p:nvSpPr>
        <p:spPr>
          <a:xfrm>
            <a:off x="4953000" y="3352800"/>
            <a:ext cx="2514600" cy="609600"/>
          </a:xfrm>
          <a:custGeom>
            <a:avLst/>
            <a:gdLst/>
            <a:ahLst/>
            <a:cxnLst/>
            <a:rect l="l" t="t" r="r" b="b"/>
            <a:pathLst>
              <a:path w="2514600" h="609600">
                <a:moveTo>
                  <a:pt x="0" y="304800"/>
                </a:moveTo>
                <a:lnTo>
                  <a:pt x="18853" y="251933"/>
                </a:lnTo>
                <a:lnTo>
                  <a:pt x="51389" y="218286"/>
                </a:lnTo>
                <a:lnTo>
                  <a:pt x="98798" y="186183"/>
                </a:lnTo>
                <a:lnTo>
                  <a:pt x="160136" y="155855"/>
                </a:lnTo>
                <a:lnTo>
                  <a:pt x="195734" y="141427"/>
                </a:lnTo>
                <a:lnTo>
                  <a:pt x="234461" y="127529"/>
                </a:lnTo>
                <a:lnTo>
                  <a:pt x="276199" y="114188"/>
                </a:lnTo>
                <a:lnTo>
                  <a:pt x="320830" y="101435"/>
                </a:lnTo>
                <a:lnTo>
                  <a:pt x="368236" y="89296"/>
                </a:lnTo>
                <a:lnTo>
                  <a:pt x="418299" y="77802"/>
                </a:lnTo>
                <a:lnTo>
                  <a:pt x="470902" y="66980"/>
                </a:lnTo>
                <a:lnTo>
                  <a:pt x="525926" y="56859"/>
                </a:lnTo>
                <a:lnTo>
                  <a:pt x="583254" y="47468"/>
                </a:lnTo>
                <a:lnTo>
                  <a:pt x="642768" y="38836"/>
                </a:lnTo>
                <a:lnTo>
                  <a:pt x="704350" y="30990"/>
                </a:lnTo>
                <a:lnTo>
                  <a:pt x="767881" y="23961"/>
                </a:lnTo>
                <a:lnTo>
                  <a:pt x="833245" y="17776"/>
                </a:lnTo>
                <a:lnTo>
                  <a:pt x="900323" y="12463"/>
                </a:lnTo>
                <a:lnTo>
                  <a:pt x="968997" y="8053"/>
                </a:lnTo>
                <a:lnTo>
                  <a:pt x="1039150" y="4572"/>
                </a:lnTo>
                <a:lnTo>
                  <a:pt x="1110663" y="2051"/>
                </a:lnTo>
                <a:lnTo>
                  <a:pt x="1183419" y="517"/>
                </a:lnTo>
                <a:lnTo>
                  <a:pt x="1257300" y="0"/>
                </a:lnTo>
                <a:lnTo>
                  <a:pt x="1331180" y="517"/>
                </a:lnTo>
                <a:lnTo>
                  <a:pt x="1403936" y="2051"/>
                </a:lnTo>
                <a:lnTo>
                  <a:pt x="1475449" y="4572"/>
                </a:lnTo>
                <a:lnTo>
                  <a:pt x="1545602" y="8053"/>
                </a:lnTo>
                <a:lnTo>
                  <a:pt x="1614276" y="12463"/>
                </a:lnTo>
                <a:lnTo>
                  <a:pt x="1681354" y="17776"/>
                </a:lnTo>
                <a:lnTo>
                  <a:pt x="1746718" y="23961"/>
                </a:lnTo>
                <a:lnTo>
                  <a:pt x="1810249" y="30990"/>
                </a:lnTo>
                <a:lnTo>
                  <a:pt x="1871831" y="38836"/>
                </a:lnTo>
                <a:lnTo>
                  <a:pt x="1931345" y="47468"/>
                </a:lnTo>
                <a:lnTo>
                  <a:pt x="1988673" y="56859"/>
                </a:lnTo>
                <a:lnTo>
                  <a:pt x="2043697" y="66980"/>
                </a:lnTo>
                <a:lnTo>
                  <a:pt x="2096300" y="77802"/>
                </a:lnTo>
                <a:lnTo>
                  <a:pt x="2146363" y="89296"/>
                </a:lnTo>
                <a:lnTo>
                  <a:pt x="2193769" y="101435"/>
                </a:lnTo>
                <a:lnTo>
                  <a:pt x="2238400" y="114188"/>
                </a:lnTo>
                <a:lnTo>
                  <a:pt x="2280138" y="127529"/>
                </a:lnTo>
                <a:lnTo>
                  <a:pt x="2318865" y="141427"/>
                </a:lnTo>
                <a:lnTo>
                  <a:pt x="2354463" y="155855"/>
                </a:lnTo>
                <a:lnTo>
                  <a:pt x="2415801" y="186183"/>
                </a:lnTo>
                <a:lnTo>
                  <a:pt x="2463210" y="218286"/>
                </a:lnTo>
                <a:lnTo>
                  <a:pt x="2495746" y="251933"/>
                </a:lnTo>
                <a:lnTo>
                  <a:pt x="2512465" y="286896"/>
                </a:lnTo>
                <a:lnTo>
                  <a:pt x="2514600" y="304800"/>
                </a:lnTo>
                <a:lnTo>
                  <a:pt x="2512465" y="322703"/>
                </a:lnTo>
                <a:lnTo>
                  <a:pt x="2495746" y="357666"/>
                </a:lnTo>
                <a:lnTo>
                  <a:pt x="2463210" y="391313"/>
                </a:lnTo>
                <a:lnTo>
                  <a:pt x="2415801" y="423416"/>
                </a:lnTo>
                <a:lnTo>
                  <a:pt x="2354463" y="453744"/>
                </a:lnTo>
                <a:lnTo>
                  <a:pt x="2318865" y="468172"/>
                </a:lnTo>
                <a:lnTo>
                  <a:pt x="2280138" y="482070"/>
                </a:lnTo>
                <a:lnTo>
                  <a:pt x="2238400" y="495411"/>
                </a:lnTo>
                <a:lnTo>
                  <a:pt x="2193769" y="508164"/>
                </a:lnTo>
                <a:lnTo>
                  <a:pt x="2146363" y="520303"/>
                </a:lnTo>
                <a:lnTo>
                  <a:pt x="2096300" y="531797"/>
                </a:lnTo>
                <a:lnTo>
                  <a:pt x="2043697" y="542619"/>
                </a:lnTo>
                <a:lnTo>
                  <a:pt x="1988673" y="552740"/>
                </a:lnTo>
                <a:lnTo>
                  <a:pt x="1931345" y="562131"/>
                </a:lnTo>
                <a:lnTo>
                  <a:pt x="1871831" y="570763"/>
                </a:lnTo>
                <a:lnTo>
                  <a:pt x="1810249" y="578609"/>
                </a:lnTo>
                <a:lnTo>
                  <a:pt x="1746718" y="585638"/>
                </a:lnTo>
                <a:lnTo>
                  <a:pt x="1681354" y="591823"/>
                </a:lnTo>
                <a:lnTo>
                  <a:pt x="1614276" y="597136"/>
                </a:lnTo>
                <a:lnTo>
                  <a:pt x="1545602" y="601546"/>
                </a:lnTo>
                <a:lnTo>
                  <a:pt x="1475449" y="605027"/>
                </a:lnTo>
                <a:lnTo>
                  <a:pt x="1403936" y="607548"/>
                </a:lnTo>
                <a:lnTo>
                  <a:pt x="1331180" y="609082"/>
                </a:lnTo>
                <a:lnTo>
                  <a:pt x="1257300" y="609600"/>
                </a:lnTo>
                <a:lnTo>
                  <a:pt x="1183419" y="609082"/>
                </a:lnTo>
                <a:lnTo>
                  <a:pt x="1110663" y="607548"/>
                </a:lnTo>
                <a:lnTo>
                  <a:pt x="1039150" y="605027"/>
                </a:lnTo>
                <a:lnTo>
                  <a:pt x="968997" y="601546"/>
                </a:lnTo>
                <a:lnTo>
                  <a:pt x="900323" y="597136"/>
                </a:lnTo>
                <a:lnTo>
                  <a:pt x="833245" y="591823"/>
                </a:lnTo>
                <a:lnTo>
                  <a:pt x="767881" y="585638"/>
                </a:lnTo>
                <a:lnTo>
                  <a:pt x="704350" y="578609"/>
                </a:lnTo>
                <a:lnTo>
                  <a:pt x="642768" y="570763"/>
                </a:lnTo>
                <a:lnTo>
                  <a:pt x="583254" y="562131"/>
                </a:lnTo>
                <a:lnTo>
                  <a:pt x="525926" y="552740"/>
                </a:lnTo>
                <a:lnTo>
                  <a:pt x="470902" y="542619"/>
                </a:lnTo>
                <a:lnTo>
                  <a:pt x="418299" y="531797"/>
                </a:lnTo>
                <a:lnTo>
                  <a:pt x="368236" y="520303"/>
                </a:lnTo>
                <a:lnTo>
                  <a:pt x="320830" y="508164"/>
                </a:lnTo>
                <a:lnTo>
                  <a:pt x="276199" y="495411"/>
                </a:lnTo>
                <a:lnTo>
                  <a:pt x="234461" y="482070"/>
                </a:lnTo>
                <a:lnTo>
                  <a:pt x="195734" y="468172"/>
                </a:lnTo>
                <a:lnTo>
                  <a:pt x="160136" y="453744"/>
                </a:lnTo>
                <a:lnTo>
                  <a:pt x="98798" y="423416"/>
                </a:lnTo>
                <a:lnTo>
                  <a:pt x="51389" y="391313"/>
                </a:lnTo>
                <a:lnTo>
                  <a:pt x="18853" y="357666"/>
                </a:lnTo>
                <a:lnTo>
                  <a:pt x="2134" y="322703"/>
                </a:lnTo>
                <a:lnTo>
                  <a:pt x="0" y="3048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8575"/>
            <a:ext cx="6378575" cy="601980"/>
          </a:xfrm>
          <a:prstGeom prst="rect">
            <a:avLst/>
          </a:prstGeom>
        </p:spPr>
        <p:txBody>
          <a:bodyPr vert="horz" wrap="square" lIns="0" tIns="0" rIns="0" bIns="0" rtlCol="0">
            <a:spAutoFit/>
          </a:bodyPr>
          <a:lstStyle/>
          <a:p>
            <a:pPr marL="12700">
              <a:lnSpc>
                <a:spcPct val="100000"/>
              </a:lnSpc>
            </a:pPr>
            <a:r>
              <a:rPr sz="3950" spc="-35" dirty="0">
                <a:solidFill>
                  <a:srgbClr val="000000"/>
                </a:solidFill>
              </a:rPr>
              <a:t>PI </a:t>
            </a:r>
            <a:r>
              <a:rPr sz="3950" spc="-45" dirty="0">
                <a:solidFill>
                  <a:srgbClr val="000000"/>
                </a:solidFill>
              </a:rPr>
              <a:t>Response </a:t>
            </a:r>
            <a:r>
              <a:rPr sz="3950" spc="15" dirty="0">
                <a:solidFill>
                  <a:srgbClr val="000000"/>
                </a:solidFill>
              </a:rPr>
              <a:t>– </a:t>
            </a:r>
            <a:r>
              <a:rPr sz="3950" spc="-40" dirty="0">
                <a:solidFill>
                  <a:srgbClr val="000000"/>
                </a:solidFill>
              </a:rPr>
              <a:t>Pre/Post</a:t>
            </a:r>
            <a:r>
              <a:rPr sz="3950" spc="90" dirty="0">
                <a:solidFill>
                  <a:srgbClr val="000000"/>
                </a:solidFill>
              </a:rPr>
              <a:t> </a:t>
            </a:r>
            <a:r>
              <a:rPr sz="3950" spc="-30" dirty="0">
                <a:solidFill>
                  <a:srgbClr val="000000"/>
                </a:solidFill>
              </a:rPr>
              <a:t>IRB</a:t>
            </a:r>
            <a:endParaRPr sz="3950" dirty="0"/>
          </a:p>
        </p:txBody>
      </p:sp>
      <p:sp>
        <p:nvSpPr>
          <p:cNvPr id="3" name="object 3"/>
          <p:cNvSpPr txBox="1"/>
          <p:nvPr/>
        </p:nvSpPr>
        <p:spPr>
          <a:xfrm>
            <a:off x="155257" y="879221"/>
            <a:ext cx="4399280" cy="4562475"/>
          </a:xfrm>
          <a:prstGeom prst="rect">
            <a:avLst/>
          </a:prstGeom>
        </p:spPr>
        <p:txBody>
          <a:bodyPr vert="horz" wrap="square" lIns="0" tIns="0" rIns="0" bIns="0" rtlCol="0">
            <a:spAutoFit/>
          </a:bodyPr>
          <a:lstStyle/>
          <a:p>
            <a:pPr marL="193675" indent="-180975">
              <a:lnSpc>
                <a:spcPct val="100000"/>
              </a:lnSpc>
              <a:buClr>
                <a:srgbClr val="4F81BC"/>
              </a:buClr>
              <a:buSzPct val="79069"/>
              <a:buFont typeface="Arial"/>
              <a:buChar char="•"/>
              <a:tabLst>
                <a:tab pos="193675" algn="l"/>
              </a:tabLst>
            </a:pPr>
            <a:r>
              <a:rPr sz="2150" b="1" spc="15" dirty="0">
                <a:latin typeface="Century Schoolbook"/>
                <a:cs typeface="Century Schoolbook"/>
              </a:rPr>
              <a:t>Click</a:t>
            </a:r>
            <a:r>
              <a:rPr sz="2150" b="1" spc="30" dirty="0">
                <a:latin typeface="Century Schoolbook"/>
                <a:cs typeface="Century Schoolbook"/>
              </a:rPr>
              <a:t> </a:t>
            </a:r>
            <a:r>
              <a:rPr sz="2150" spc="35" dirty="0">
                <a:latin typeface="Century Schoolbook"/>
                <a:cs typeface="Century Schoolbook"/>
              </a:rPr>
              <a:t>OK.</a:t>
            </a:r>
            <a:endParaRPr sz="2150" dirty="0">
              <a:latin typeface="Century Schoolbook"/>
              <a:cs typeface="Century Schoolbook"/>
            </a:endParaRPr>
          </a:p>
          <a:p>
            <a:pPr marL="193675" indent="-180975">
              <a:lnSpc>
                <a:spcPts val="2305"/>
              </a:lnSpc>
              <a:spcBef>
                <a:spcPts val="795"/>
              </a:spcBef>
              <a:buClr>
                <a:srgbClr val="4F81BC"/>
              </a:buClr>
              <a:buSzPct val="79069"/>
              <a:buFont typeface="Arial"/>
              <a:buChar char="•"/>
              <a:tabLst>
                <a:tab pos="193675" algn="l"/>
              </a:tabLst>
            </a:pPr>
            <a:r>
              <a:rPr sz="2150" spc="20" dirty="0">
                <a:latin typeface="Century Schoolbook"/>
                <a:cs typeface="Century Schoolbook"/>
              </a:rPr>
              <a:t>Completing </a:t>
            </a:r>
            <a:r>
              <a:rPr sz="2150" spc="5" dirty="0">
                <a:latin typeface="Century Schoolbook"/>
                <a:cs typeface="Century Schoolbook"/>
              </a:rPr>
              <a:t>this activity</a:t>
            </a:r>
            <a:r>
              <a:rPr sz="2150" spc="390" dirty="0">
                <a:latin typeface="Century Schoolbook"/>
                <a:cs typeface="Century Schoolbook"/>
              </a:rPr>
              <a:t> </a:t>
            </a:r>
            <a:r>
              <a:rPr sz="2150" spc="20" dirty="0">
                <a:latin typeface="Century Schoolbook"/>
                <a:cs typeface="Century Schoolbook"/>
              </a:rPr>
              <a:t>sends</a:t>
            </a:r>
            <a:endParaRPr sz="2150" dirty="0">
              <a:latin typeface="Century Schoolbook"/>
              <a:cs typeface="Century Schoolbook"/>
            </a:endParaRPr>
          </a:p>
          <a:p>
            <a:pPr marL="193675" marR="73660">
              <a:lnSpc>
                <a:spcPct val="75700"/>
              </a:lnSpc>
              <a:spcBef>
                <a:spcPts val="350"/>
              </a:spcBef>
            </a:pPr>
            <a:r>
              <a:rPr sz="2150" spc="10" dirty="0">
                <a:latin typeface="Century Schoolbook"/>
                <a:cs typeface="Century Schoolbook"/>
              </a:rPr>
              <a:t>an </a:t>
            </a:r>
            <a:r>
              <a:rPr sz="2150" spc="15" dirty="0">
                <a:latin typeface="Century Schoolbook"/>
                <a:cs typeface="Century Schoolbook"/>
              </a:rPr>
              <a:t>email </a:t>
            </a:r>
            <a:r>
              <a:rPr sz="2150" spc="10" dirty="0">
                <a:latin typeface="Century Schoolbook"/>
                <a:cs typeface="Century Schoolbook"/>
              </a:rPr>
              <a:t>notification </a:t>
            </a:r>
            <a:r>
              <a:rPr sz="2150" spc="-5" dirty="0">
                <a:latin typeface="Century Schoolbook"/>
                <a:cs typeface="Century Schoolbook"/>
              </a:rPr>
              <a:t>to </a:t>
            </a:r>
            <a:r>
              <a:rPr sz="2150" spc="10" dirty="0">
                <a:latin typeface="Century Schoolbook"/>
                <a:cs typeface="Century Schoolbook"/>
              </a:rPr>
              <a:t>the </a:t>
            </a:r>
            <a:r>
              <a:rPr sz="2150" spc="15" dirty="0">
                <a:latin typeface="Century Schoolbook"/>
                <a:cs typeface="Century Schoolbook"/>
              </a:rPr>
              <a:t>IRB  </a:t>
            </a:r>
            <a:r>
              <a:rPr sz="2150" spc="20" dirty="0">
                <a:latin typeface="Century Schoolbook"/>
                <a:cs typeface="Century Schoolbook"/>
              </a:rPr>
              <a:t>office </a:t>
            </a:r>
            <a:r>
              <a:rPr sz="2150" spc="-5" dirty="0">
                <a:latin typeface="Century Schoolbook"/>
                <a:cs typeface="Century Schoolbook"/>
              </a:rPr>
              <a:t>to </a:t>
            </a:r>
            <a:r>
              <a:rPr sz="2150" spc="20" dirty="0">
                <a:latin typeface="Century Schoolbook"/>
                <a:cs typeface="Century Schoolbook"/>
              </a:rPr>
              <a:t>consider </a:t>
            </a:r>
            <a:r>
              <a:rPr sz="2150" spc="35" dirty="0">
                <a:latin typeface="Century Schoolbook"/>
                <a:cs typeface="Century Schoolbook"/>
              </a:rPr>
              <a:t>your</a:t>
            </a:r>
            <a:r>
              <a:rPr sz="2150" spc="155" dirty="0">
                <a:latin typeface="Century Schoolbook"/>
                <a:cs typeface="Century Schoolbook"/>
              </a:rPr>
              <a:t> </a:t>
            </a:r>
            <a:r>
              <a:rPr sz="2150" spc="15" dirty="0">
                <a:latin typeface="Century Schoolbook"/>
                <a:cs typeface="Century Schoolbook"/>
              </a:rPr>
              <a:t>request.</a:t>
            </a:r>
            <a:endParaRPr sz="2150" dirty="0">
              <a:latin typeface="Century Schoolbook"/>
              <a:cs typeface="Century Schoolbook"/>
            </a:endParaRPr>
          </a:p>
          <a:p>
            <a:pPr marL="193675" marR="725805" indent="-180975">
              <a:lnSpc>
                <a:spcPct val="77100"/>
              </a:lnSpc>
              <a:spcBef>
                <a:spcPts val="1390"/>
              </a:spcBef>
              <a:buClr>
                <a:srgbClr val="4F81BC"/>
              </a:buClr>
              <a:buSzPct val="79069"/>
              <a:buFont typeface="Arial"/>
              <a:buChar char="•"/>
              <a:tabLst>
                <a:tab pos="193675" algn="l"/>
              </a:tabLst>
            </a:pPr>
            <a:r>
              <a:rPr sz="2150" spc="-60" dirty="0">
                <a:latin typeface="Century Schoolbook"/>
                <a:cs typeface="Century Schoolbook"/>
              </a:rPr>
              <a:t>You </a:t>
            </a:r>
            <a:r>
              <a:rPr sz="2150" spc="10" dirty="0">
                <a:latin typeface="Century Schoolbook"/>
                <a:cs typeface="Century Schoolbook"/>
              </a:rPr>
              <a:t>will </a:t>
            </a:r>
            <a:r>
              <a:rPr sz="2150" spc="25" dirty="0">
                <a:latin typeface="Century Schoolbook"/>
                <a:cs typeface="Century Schoolbook"/>
              </a:rPr>
              <a:t>receive </a:t>
            </a:r>
            <a:r>
              <a:rPr sz="2150" spc="5" dirty="0">
                <a:latin typeface="Century Schoolbook"/>
                <a:cs typeface="Century Schoolbook"/>
              </a:rPr>
              <a:t>an </a:t>
            </a:r>
            <a:r>
              <a:rPr sz="2150" spc="15" dirty="0">
                <a:latin typeface="Century Schoolbook"/>
                <a:cs typeface="Century Schoolbook"/>
              </a:rPr>
              <a:t>email  </a:t>
            </a:r>
            <a:r>
              <a:rPr sz="2150" spc="10" dirty="0">
                <a:latin typeface="Century Schoolbook"/>
                <a:cs typeface="Century Schoolbook"/>
              </a:rPr>
              <a:t>notification </a:t>
            </a:r>
            <a:r>
              <a:rPr sz="2150" spc="20" dirty="0">
                <a:latin typeface="Century Schoolbook"/>
                <a:cs typeface="Century Schoolbook"/>
              </a:rPr>
              <a:t>confirming </a:t>
            </a:r>
            <a:r>
              <a:rPr sz="2150" spc="10" dirty="0">
                <a:latin typeface="Century Schoolbook"/>
                <a:cs typeface="Century Schoolbook"/>
              </a:rPr>
              <a:t>the  </a:t>
            </a:r>
            <a:r>
              <a:rPr sz="2150" spc="15" dirty="0">
                <a:latin typeface="Century Schoolbook"/>
                <a:cs typeface="Century Schoolbook"/>
              </a:rPr>
              <a:t>withdrawal.</a:t>
            </a:r>
            <a:endParaRPr sz="2150" dirty="0">
              <a:latin typeface="Century Schoolbook"/>
              <a:cs typeface="Century Schoolbook"/>
            </a:endParaRPr>
          </a:p>
          <a:p>
            <a:pPr marL="193675" marR="76835" indent="-180975">
              <a:lnSpc>
                <a:spcPct val="75700"/>
              </a:lnSpc>
              <a:spcBef>
                <a:spcPts val="1425"/>
              </a:spcBef>
              <a:buClr>
                <a:srgbClr val="4F81BC"/>
              </a:buClr>
              <a:buSzPct val="79069"/>
              <a:buFont typeface="Arial"/>
              <a:buChar char="•"/>
              <a:tabLst>
                <a:tab pos="193675" algn="l"/>
              </a:tabLst>
            </a:pPr>
            <a:r>
              <a:rPr sz="2150" spc="15" dirty="0">
                <a:latin typeface="Century Schoolbook"/>
                <a:cs typeface="Century Schoolbook"/>
              </a:rPr>
              <a:t>If </a:t>
            </a:r>
            <a:r>
              <a:rPr sz="2150" spc="35" dirty="0">
                <a:latin typeface="Century Schoolbook"/>
                <a:cs typeface="Century Schoolbook"/>
              </a:rPr>
              <a:t>you </a:t>
            </a:r>
            <a:r>
              <a:rPr sz="2150" spc="5" dirty="0">
                <a:latin typeface="Century Schoolbook"/>
                <a:cs typeface="Century Schoolbook"/>
              </a:rPr>
              <a:t>wish </a:t>
            </a:r>
            <a:r>
              <a:rPr sz="2150" spc="-5" dirty="0">
                <a:latin typeface="Century Schoolbook"/>
                <a:cs typeface="Century Schoolbook"/>
              </a:rPr>
              <a:t>to </a:t>
            </a:r>
            <a:r>
              <a:rPr sz="2150" spc="15" dirty="0">
                <a:latin typeface="Century Schoolbook"/>
                <a:cs typeface="Century Schoolbook"/>
              </a:rPr>
              <a:t>pursue </a:t>
            </a:r>
            <a:r>
              <a:rPr sz="2150" spc="5" dirty="0">
                <a:latin typeface="Century Schoolbook"/>
                <a:cs typeface="Century Schoolbook"/>
              </a:rPr>
              <a:t>this </a:t>
            </a:r>
            <a:r>
              <a:rPr sz="2150" spc="10" dirty="0">
                <a:latin typeface="Century Schoolbook"/>
                <a:cs typeface="Century Schoolbook"/>
              </a:rPr>
              <a:t>study  </a:t>
            </a:r>
            <a:r>
              <a:rPr sz="2150" spc="5" dirty="0">
                <a:latin typeface="Century Schoolbook"/>
                <a:cs typeface="Century Schoolbook"/>
              </a:rPr>
              <a:t>in </a:t>
            </a:r>
            <a:r>
              <a:rPr sz="2150" spc="10" dirty="0">
                <a:latin typeface="Century Schoolbook"/>
                <a:cs typeface="Century Schoolbook"/>
              </a:rPr>
              <a:t>the </a:t>
            </a:r>
            <a:r>
              <a:rPr sz="2150" spc="20" dirty="0">
                <a:latin typeface="Century Schoolbook"/>
                <a:cs typeface="Century Schoolbook"/>
              </a:rPr>
              <a:t>future, </a:t>
            </a:r>
            <a:r>
              <a:rPr sz="2150" spc="15" dirty="0">
                <a:latin typeface="Century Schoolbook"/>
                <a:cs typeface="Century Schoolbook"/>
              </a:rPr>
              <a:t>a </a:t>
            </a:r>
            <a:r>
              <a:rPr sz="2150" spc="30" dirty="0">
                <a:latin typeface="Century Schoolbook"/>
                <a:cs typeface="Century Schoolbook"/>
              </a:rPr>
              <a:t>new</a:t>
            </a:r>
            <a:r>
              <a:rPr sz="2150" spc="265" dirty="0">
                <a:latin typeface="Century Schoolbook"/>
                <a:cs typeface="Century Schoolbook"/>
              </a:rPr>
              <a:t> </a:t>
            </a:r>
            <a:r>
              <a:rPr sz="2150" spc="25" dirty="0">
                <a:latin typeface="Century Schoolbook"/>
                <a:cs typeface="Century Schoolbook"/>
              </a:rPr>
              <a:t>eIRB</a:t>
            </a:r>
            <a:endParaRPr sz="2150" dirty="0">
              <a:latin typeface="Century Schoolbook"/>
              <a:cs typeface="Century Schoolbook"/>
            </a:endParaRPr>
          </a:p>
          <a:p>
            <a:pPr marL="193675" marR="5080">
              <a:lnSpc>
                <a:spcPct val="75700"/>
              </a:lnSpc>
              <a:spcBef>
                <a:spcPts val="70"/>
              </a:spcBef>
            </a:pPr>
            <a:r>
              <a:rPr sz="2150" spc="10" dirty="0">
                <a:latin typeface="Century Schoolbook"/>
                <a:cs typeface="Century Schoolbook"/>
              </a:rPr>
              <a:t>Application </a:t>
            </a:r>
            <a:r>
              <a:rPr sz="2150" spc="15" dirty="0">
                <a:latin typeface="Century Schoolbook"/>
                <a:cs typeface="Century Schoolbook"/>
              </a:rPr>
              <a:t>must </a:t>
            </a:r>
            <a:r>
              <a:rPr sz="2150" spc="5" dirty="0">
                <a:latin typeface="Century Schoolbook"/>
                <a:cs typeface="Century Schoolbook"/>
              </a:rPr>
              <a:t>be </a:t>
            </a:r>
            <a:r>
              <a:rPr sz="2150" spc="15" dirty="0">
                <a:latin typeface="Century Schoolbook"/>
                <a:cs typeface="Century Schoolbook"/>
              </a:rPr>
              <a:t>created  and </a:t>
            </a:r>
            <a:r>
              <a:rPr sz="2150" spc="10" dirty="0">
                <a:latin typeface="Century Schoolbook"/>
                <a:cs typeface="Century Schoolbook"/>
              </a:rPr>
              <a:t>resubmitted </a:t>
            </a:r>
            <a:r>
              <a:rPr sz="2150" spc="30" dirty="0">
                <a:latin typeface="Century Schoolbook"/>
                <a:cs typeface="Century Schoolbook"/>
              </a:rPr>
              <a:t>for </a:t>
            </a:r>
            <a:r>
              <a:rPr sz="2150" spc="15" dirty="0">
                <a:latin typeface="Century Schoolbook"/>
                <a:cs typeface="Century Schoolbook"/>
              </a:rPr>
              <a:t>IRB</a:t>
            </a:r>
            <a:r>
              <a:rPr sz="2150" spc="365" dirty="0">
                <a:latin typeface="Century Schoolbook"/>
                <a:cs typeface="Century Schoolbook"/>
              </a:rPr>
              <a:t> </a:t>
            </a:r>
            <a:r>
              <a:rPr sz="2150" spc="-5" dirty="0">
                <a:latin typeface="Century Schoolbook"/>
                <a:cs typeface="Century Schoolbook"/>
              </a:rPr>
              <a:t>review.</a:t>
            </a:r>
            <a:endParaRPr sz="2150" dirty="0">
              <a:latin typeface="Century Schoolbook"/>
              <a:cs typeface="Century Schoolbook"/>
            </a:endParaRPr>
          </a:p>
          <a:p>
            <a:pPr marL="193675" indent="-180975">
              <a:lnSpc>
                <a:spcPts val="2305"/>
              </a:lnSpc>
              <a:spcBef>
                <a:spcPts val="800"/>
              </a:spcBef>
              <a:buClr>
                <a:srgbClr val="4F81BC"/>
              </a:buClr>
              <a:buSzPct val="79069"/>
              <a:buFont typeface="Arial"/>
              <a:buChar char="•"/>
              <a:tabLst>
                <a:tab pos="193675" algn="l"/>
              </a:tabLst>
            </a:pPr>
            <a:r>
              <a:rPr sz="2150" spc="10" dirty="0">
                <a:latin typeface="Century Schoolbook"/>
                <a:cs typeface="Century Schoolbook"/>
              </a:rPr>
              <a:t>The study will </a:t>
            </a:r>
            <a:r>
              <a:rPr sz="2150" spc="25" dirty="0">
                <a:latin typeface="Century Schoolbook"/>
                <a:cs typeface="Century Schoolbook"/>
              </a:rPr>
              <a:t>appear </a:t>
            </a:r>
            <a:r>
              <a:rPr sz="2150" spc="5" dirty="0">
                <a:latin typeface="Century Schoolbook"/>
                <a:cs typeface="Century Schoolbook"/>
              </a:rPr>
              <a:t>as</a:t>
            </a:r>
            <a:r>
              <a:rPr sz="2150" spc="370" dirty="0">
                <a:latin typeface="Century Schoolbook"/>
                <a:cs typeface="Century Schoolbook"/>
              </a:rPr>
              <a:t> </a:t>
            </a:r>
            <a:r>
              <a:rPr sz="2150" spc="25" dirty="0">
                <a:latin typeface="Century Schoolbook"/>
                <a:cs typeface="Century Schoolbook"/>
              </a:rPr>
              <a:t>read-</a:t>
            </a:r>
            <a:endParaRPr sz="2150" dirty="0">
              <a:latin typeface="Century Schoolbook"/>
              <a:cs typeface="Century Schoolbook"/>
            </a:endParaRPr>
          </a:p>
          <a:p>
            <a:pPr marL="193675">
              <a:lnSpc>
                <a:spcPts val="1989"/>
              </a:lnSpc>
            </a:pPr>
            <a:r>
              <a:rPr sz="2150" spc="20" dirty="0">
                <a:latin typeface="Century Schoolbook"/>
                <a:cs typeface="Century Schoolbook"/>
              </a:rPr>
              <a:t>only </a:t>
            </a:r>
            <a:r>
              <a:rPr sz="2150" spc="30" dirty="0">
                <a:latin typeface="Century Schoolbook"/>
                <a:cs typeface="Century Schoolbook"/>
              </a:rPr>
              <a:t>under </a:t>
            </a:r>
            <a:r>
              <a:rPr sz="2150" spc="10" dirty="0">
                <a:latin typeface="Century Schoolbook"/>
                <a:cs typeface="Century Schoolbook"/>
              </a:rPr>
              <a:t>the </a:t>
            </a:r>
            <a:r>
              <a:rPr sz="2150" spc="5" dirty="0">
                <a:latin typeface="Century Schoolbook"/>
                <a:cs typeface="Century Schoolbook"/>
              </a:rPr>
              <a:t>All My</a:t>
            </a:r>
            <a:r>
              <a:rPr sz="2150" spc="125" dirty="0">
                <a:latin typeface="Century Schoolbook"/>
                <a:cs typeface="Century Schoolbook"/>
              </a:rPr>
              <a:t> </a:t>
            </a:r>
            <a:r>
              <a:rPr sz="2150" spc="15" dirty="0">
                <a:latin typeface="Century Schoolbook"/>
                <a:cs typeface="Century Schoolbook"/>
              </a:rPr>
              <a:t>IRB</a:t>
            </a:r>
            <a:endParaRPr sz="2150" dirty="0">
              <a:latin typeface="Century Schoolbook"/>
              <a:cs typeface="Century Schoolbook"/>
            </a:endParaRPr>
          </a:p>
          <a:p>
            <a:pPr marL="193675" marR="168275">
              <a:lnSpc>
                <a:spcPct val="75700"/>
              </a:lnSpc>
              <a:spcBef>
                <a:spcPts val="310"/>
              </a:spcBef>
            </a:pPr>
            <a:r>
              <a:rPr sz="2150" spc="15" dirty="0">
                <a:latin typeface="Century Schoolbook"/>
                <a:cs typeface="Century Schoolbook"/>
              </a:rPr>
              <a:t>Studies </a:t>
            </a:r>
            <a:r>
              <a:rPr sz="2150" dirty="0">
                <a:latin typeface="Century Schoolbook"/>
                <a:cs typeface="Century Schoolbook"/>
              </a:rPr>
              <a:t>tab </a:t>
            </a:r>
            <a:r>
              <a:rPr sz="2150" spc="30" dirty="0">
                <a:latin typeface="Century Schoolbook"/>
                <a:cs typeface="Century Schoolbook"/>
              </a:rPr>
              <a:t>on </a:t>
            </a:r>
            <a:r>
              <a:rPr sz="2150" spc="10" dirty="0">
                <a:latin typeface="Century Schoolbook"/>
                <a:cs typeface="Century Schoolbook"/>
              </a:rPr>
              <a:t>the </a:t>
            </a:r>
            <a:r>
              <a:rPr sz="2150" spc="15" dirty="0">
                <a:latin typeface="Century Schoolbook"/>
                <a:cs typeface="Century Schoolbook"/>
              </a:rPr>
              <a:t>Investigator  </a:t>
            </a:r>
            <a:r>
              <a:rPr sz="2150" spc="25" dirty="0">
                <a:latin typeface="Century Schoolbook"/>
                <a:cs typeface="Century Schoolbook"/>
              </a:rPr>
              <a:t>Home</a:t>
            </a:r>
            <a:r>
              <a:rPr sz="2150" spc="35" dirty="0">
                <a:latin typeface="Century Schoolbook"/>
                <a:cs typeface="Century Schoolbook"/>
              </a:rPr>
              <a:t> </a:t>
            </a:r>
            <a:r>
              <a:rPr sz="2150" spc="15" dirty="0">
                <a:latin typeface="Century Schoolbook"/>
                <a:cs typeface="Century Schoolbook"/>
              </a:rPr>
              <a:t>Page.</a:t>
            </a:r>
            <a:endParaRPr sz="2150" dirty="0">
              <a:latin typeface="Century Schoolbook"/>
              <a:cs typeface="Century Schoolbook"/>
            </a:endParaRPr>
          </a:p>
        </p:txBody>
      </p:sp>
      <p:sp>
        <p:nvSpPr>
          <p:cNvPr id="4" name="object 4"/>
          <p:cNvSpPr/>
          <p:nvPr/>
        </p:nvSpPr>
        <p:spPr>
          <a:xfrm>
            <a:off x="4648200" y="1447800"/>
            <a:ext cx="4267200" cy="344805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192" y="196215"/>
            <a:ext cx="7851140" cy="1176655"/>
          </a:xfrm>
          <a:prstGeom prst="rect">
            <a:avLst/>
          </a:prstGeom>
        </p:spPr>
        <p:txBody>
          <a:bodyPr vert="horz" wrap="square" lIns="0" tIns="0" rIns="0" bIns="0" rtlCol="0">
            <a:spAutoFit/>
          </a:bodyPr>
          <a:lstStyle/>
          <a:p>
            <a:pPr algn="ctr">
              <a:lnSpc>
                <a:spcPts val="4545"/>
              </a:lnSpc>
            </a:pPr>
            <a:r>
              <a:rPr sz="3950" spc="-50" dirty="0">
                <a:solidFill>
                  <a:srgbClr val="000000"/>
                </a:solidFill>
              </a:rPr>
              <a:t>Institutional </a:t>
            </a:r>
            <a:r>
              <a:rPr sz="3950" spc="-55" dirty="0">
                <a:solidFill>
                  <a:srgbClr val="000000"/>
                </a:solidFill>
              </a:rPr>
              <a:t>Compliance</a:t>
            </a:r>
            <a:r>
              <a:rPr sz="3950" spc="580" dirty="0">
                <a:solidFill>
                  <a:srgbClr val="000000"/>
                </a:solidFill>
              </a:rPr>
              <a:t> </a:t>
            </a:r>
            <a:r>
              <a:rPr sz="3950" spc="-90" dirty="0">
                <a:solidFill>
                  <a:srgbClr val="000000"/>
                </a:solidFill>
              </a:rPr>
              <a:t>Training</a:t>
            </a:r>
            <a:endParaRPr sz="3950" dirty="0"/>
          </a:p>
          <a:p>
            <a:pPr marR="12700" algn="ctr">
              <a:lnSpc>
                <a:spcPts val="4545"/>
              </a:lnSpc>
            </a:pPr>
            <a:r>
              <a:rPr sz="3950" spc="-50" dirty="0">
                <a:solidFill>
                  <a:srgbClr val="000000"/>
                </a:solidFill>
              </a:rPr>
              <a:t>Requirements</a:t>
            </a:r>
            <a:endParaRPr sz="3950" dirty="0"/>
          </a:p>
        </p:txBody>
      </p:sp>
      <p:sp>
        <p:nvSpPr>
          <p:cNvPr id="3" name="object 3"/>
          <p:cNvSpPr txBox="1"/>
          <p:nvPr/>
        </p:nvSpPr>
        <p:spPr>
          <a:xfrm>
            <a:off x="270192" y="1905000"/>
            <a:ext cx="7895590" cy="4313553"/>
          </a:xfrm>
          <a:prstGeom prst="rect">
            <a:avLst/>
          </a:prstGeom>
        </p:spPr>
        <p:txBody>
          <a:bodyPr vert="horz" wrap="square" lIns="0" tIns="0" rIns="0" bIns="0" rtlCol="0">
            <a:spAutoFit/>
          </a:bodyPr>
          <a:lstStyle/>
          <a:p>
            <a:pPr marL="193675" indent="-180975">
              <a:lnSpc>
                <a:spcPts val="2035"/>
              </a:lnSpc>
              <a:buClr>
                <a:srgbClr val="4F81BC"/>
              </a:buClr>
              <a:buSzPct val="77777"/>
              <a:buFont typeface="Arial"/>
              <a:buChar char="•"/>
              <a:tabLst>
                <a:tab pos="193675" algn="l"/>
              </a:tabLst>
            </a:pPr>
            <a:r>
              <a:rPr sz="1800" spc="5" dirty="0">
                <a:latin typeface="Century Schoolbook"/>
                <a:cs typeface="Century Schoolbook"/>
              </a:rPr>
              <a:t>SOM </a:t>
            </a:r>
            <a:r>
              <a:rPr sz="1800" dirty="0">
                <a:latin typeface="Century Schoolbook"/>
                <a:cs typeface="Century Schoolbook"/>
              </a:rPr>
              <a:t>affiliates </a:t>
            </a:r>
            <a:r>
              <a:rPr sz="1800" spc="-5" dirty="0">
                <a:latin typeface="Century Schoolbook"/>
                <a:cs typeface="Century Schoolbook"/>
              </a:rPr>
              <a:t>must </a:t>
            </a:r>
            <a:r>
              <a:rPr sz="1800" spc="10" dirty="0">
                <a:latin typeface="Century Schoolbook"/>
                <a:cs typeface="Century Schoolbook"/>
              </a:rPr>
              <a:t>provide evidence </a:t>
            </a:r>
            <a:r>
              <a:rPr sz="1800" dirty="0">
                <a:latin typeface="Century Schoolbook"/>
                <a:cs typeface="Century Schoolbook"/>
              </a:rPr>
              <a:t>of </a:t>
            </a:r>
            <a:r>
              <a:rPr sz="1800" spc="-10" dirty="0">
                <a:latin typeface="Century Schoolbook"/>
                <a:cs typeface="Century Schoolbook"/>
              </a:rPr>
              <a:t>Basic Human</a:t>
            </a:r>
            <a:r>
              <a:rPr sz="1800" spc="355" dirty="0">
                <a:latin typeface="Century Schoolbook"/>
                <a:cs typeface="Century Schoolbook"/>
              </a:rPr>
              <a:t> </a:t>
            </a:r>
            <a:r>
              <a:rPr sz="1800" dirty="0">
                <a:latin typeface="Century Schoolbook"/>
                <a:cs typeface="Century Schoolbook"/>
              </a:rPr>
              <a:t>Subject</a:t>
            </a:r>
          </a:p>
          <a:p>
            <a:pPr marL="193675" marR="291465">
              <a:lnSpc>
                <a:spcPct val="95000"/>
              </a:lnSpc>
              <a:spcBef>
                <a:spcPts val="80"/>
              </a:spcBef>
            </a:pPr>
            <a:r>
              <a:rPr sz="1800" dirty="0">
                <a:latin typeface="Century Schoolbook"/>
                <a:cs typeface="Century Schoolbook"/>
              </a:rPr>
              <a:t>Research, </a:t>
            </a:r>
            <a:r>
              <a:rPr sz="1800" spc="10" dirty="0">
                <a:latin typeface="Century Schoolbook"/>
                <a:cs typeface="Century Schoolbook"/>
              </a:rPr>
              <a:t>Conflict </a:t>
            </a:r>
            <a:r>
              <a:rPr sz="1800" dirty="0">
                <a:latin typeface="Century Schoolbook"/>
                <a:cs typeface="Century Schoolbook"/>
              </a:rPr>
              <a:t>of </a:t>
            </a:r>
            <a:r>
              <a:rPr sz="1800" spc="5" dirty="0">
                <a:latin typeface="Century Schoolbook"/>
                <a:cs typeface="Century Schoolbook"/>
              </a:rPr>
              <a:t>Interest </a:t>
            </a:r>
            <a:r>
              <a:rPr sz="1800" spc="-5" dirty="0">
                <a:latin typeface="Century Schoolbook"/>
                <a:cs typeface="Century Schoolbook"/>
              </a:rPr>
              <a:t>and </a:t>
            </a:r>
            <a:r>
              <a:rPr sz="1800" spc="-10" dirty="0">
                <a:latin typeface="Century Schoolbook"/>
                <a:cs typeface="Century Schoolbook"/>
              </a:rPr>
              <a:t>Commitment, </a:t>
            </a:r>
            <a:r>
              <a:rPr sz="1800" spc="-5" dirty="0">
                <a:latin typeface="Century Schoolbook"/>
                <a:cs typeface="Century Schoolbook"/>
              </a:rPr>
              <a:t>and Health </a:t>
            </a:r>
            <a:r>
              <a:rPr sz="1800" spc="5" dirty="0">
                <a:latin typeface="Century Schoolbook"/>
                <a:cs typeface="Century Schoolbook"/>
              </a:rPr>
              <a:t>Privacy  </a:t>
            </a:r>
            <a:r>
              <a:rPr sz="1800" dirty="0">
                <a:latin typeface="Century Schoolbook"/>
                <a:cs typeface="Century Schoolbook"/>
              </a:rPr>
              <a:t>Issues for </a:t>
            </a:r>
            <a:r>
              <a:rPr sz="1800" spc="5" dirty="0">
                <a:latin typeface="Century Schoolbook"/>
                <a:cs typeface="Century Schoolbook"/>
              </a:rPr>
              <a:t>Researchers </a:t>
            </a:r>
            <a:r>
              <a:rPr sz="1800" spc="10" dirty="0">
                <a:latin typeface="Century Schoolbook"/>
                <a:cs typeface="Century Schoolbook"/>
              </a:rPr>
              <a:t>compliance training. </a:t>
            </a:r>
            <a:r>
              <a:rPr sz="1800" spc="5" dirty="0">
                <a:latin typeface="Century Schoolbook"/>
                <a:cs typeface="Century Schoolbook"/>
              </a:rPr>
              <a:t>Clinical </a:t>
            </a:r>
            <a:r>
              <a:rPr sz="1800" spc="-5" dirty="0">
                <a:latin typeface="Century Schoolbook"/>
                <a:cs typeface="Century Schoolbook"/>
              </a:rPr>
              <a:t>Research </a:t>
            </a:r>
            <a:r>
              <a:rPr sz="1800" spc="15" dirty="0">
                <a:latin typeface="Century Schoolbook"/>
                <a:cs typeface="Century Schoolbook"/>
              </a:rPr>
              <a:t>Billing  </a:t>
            </a:r>
            <a:r>
              <a:rPr sz="1800" spc="5" dirty="0">
                <a:latin typeface="Century Schoolbook"/>
                <a:cs typeface="Century Schoolbook"/>
              </a:rPr>
              <a:t>Orientation </a:t>
            </a:r>
            <a:r>
              <a:rPr sz="1800" spc="15" dirty="0">
                <a:latin typeface="Century Schoolbook"/>
                <a:cs typeface="Century Schoolbook"/>
              </a:rPr>
              <a:t>is </a:t>
            </a:r>
            <a:r>
              <a:rPr sz="1800" spc="10" dirty="0">
                <a:latin typeface="Century Schoolbook"/>
                <a:cs typeface="Century Schoolbook"/>
              </a:rPr>
              <a:t>required </a:t>
            </a:r>
            <a:r>
              <a:rPr sz="1800" dirty="0">
                <a:latin typeface="Century Schoolbook"/>
                <a:cs typeface="Century Schoolbook"/>
              </a:rPr>
              <a:t>for </a:t>
            </a:r>
            <a:r>
              <a:rPr sz="1800" spc="5" dirty="0">
                <a:latin typeface="Century Schoolbook"/>
                <a:cs typeface="Century Schoolbook"/>
              </a:rPr>
              <a:t>PIs </a:t>
            </a:r>
            <a:r>
              <a:rPr sz="1800" spc="-5" dirty="0">
                <a:latin typeface="Century Schoolbook"/>
                <a:cs typeface="Century Schoolbook"/>
              </a:rPr>
              <a:t>and </a:t>
            </a:r>
            <a:r>
              <a:rPr sz="1800" dirty="0">
                <a:latin typeface="Century Schoolbook"/>
                <a:cs typeface="Century Schoolbook"/>
              </a:rPr>
              <a:t>study </a:t>
            </a:r>
            <a:r>
              <a:rPr sz="1800" spc="-15" dirty="0">
                <a:latin typeface="Century Schoolbook"/>
                <a:cs typeface="Century Schoolbook"/>
              </a:rPr>
              <a:t>team </a:t>
            </a:r>
            <a:r>
              <a:rPr sz="1800" spc="-10" dirty="0">
                <a:latin typeface="Century Schoolbook"/>
                <a:cs typeface="Century Schoolbook"/>
              </a:rPr>
              <a:t>members </a:t>
            </a:r>
            <a:r>
              <a:rPr sz="1800" spc="15" dirty="0">
                <a:latin typeface="Century Schoolbook"/>
                <a:cs typeface="Century Schoolbook"/>
              </a:rPr>
              <a:t>who </a:t>
            </a:r>
            <a:r>
              <a:rPr sz="1800" spc="-10" dirty="0">
                <a:latin typeface="Century Schoolbook"/>
                <a:cs typeface="Century Schoolbook"/>
              </a:rPr>
              <a:t>obtain  </a:t>
            </a:r>
            <a:r>
              <a:rPr sz="1800" spc="10" dirty="0">
                <a:latin typeface="Century Schoolbook"/>
                <a:cs typeface="Century Schoolbook"/>
              </a:rPr>
              <a:t>consent </a:t>
            </a:r>
            <a:r>
              <a:rPr sz="1800" dirty="0">
                <a:latin typeface="Century Schoolbook"/>
                <a:cs typeface="Century Schoolbook"/>
              </a:rPr>
              <a:t>on </a:t>
            </a:r>
            <a:r>
              <a:rPr sz="1800" spc="-5" dirty="0">
                <a:latin typeface="Century Schoolbook"/>
                <a:cs typeface="Century Schoolbook"/>
              </a:rPr>
              <a:t>human subjects </a:t>
            </a:r>
            <a:r>
              <a:rPr sz="1800" spc="5" dirty="0">
                <a:latin typeface="Century Schoolbook"/>
                <a:cs typeface="Century Schoolbook"/>
              </a:rPr>
              <a:t>research</a:t>
            </a:r>
            <a:r>
              <a:rPr sz="1800" spc="235" dirty="0">
                <a:latin typeface="Century Schoolbook"/>
                <a:cs typeface="Century Schoolbook"/>
              </a:rPr>
              <a:t> </a:t>
            </a:r>
            <a:r>
              <a:rPr sz="1800" dirty="0">
                <a:latin typeface="Century Schoolbook"/>
                <a:cs typeface="Century Schoolbook"/>
              </a:rPr>
              <a:t>studies.</a:t>
            </a:r>
          </a:p>
          <a:p>
            <a:pPr marL="193675" marR="71120" indent="-180975">
              <a:lnSpc>
                <a:spcPct val="95000"/>
              </a:lnSpc>
              <a:spcBef>
                <a:spcPts val="1550"/>
              </a:spcBef>
              <a:buClr>
                <a:srgbClr val="4F81BC"/>
              </a:buClr>
              <a:buSzPct val="77777"/>
              <a:buFont typeface="Arial"/>
              <a:buChar char="•"/>
              <a:tabLst>
                <a:tab pos="193675" algn="l"/>
              </a:tabLst>
            </a:pPr>
            <a:r>
              <a:rPr sz="1800" spc="5" dirty="0">
                <a:latin typeface="Century Schoolbook"/>
                <a:cs typeface="Century Schoolbook"/>
              </a:rPr>
              <a:t>SOM </a:t>
            </a:r>
            <a:r>
              <a:rPr sz="1800" dirty="0">
                <a:latin typeface="Century Schoolbook"/>
                <a:cs typeface="Century Schoolbook"/>
              </a:rPr>
              <a:t>affiliates </a:t>
            </a:r>
            <a:r>
              <a:rPr sz="1800" spc="-5" dirty="0">
                <a:latin typeface="Century Schoolbook"/>
                <a:cs typeface="Century Schoolbook"/>
              </a:rPr>
              <a:t>are </a:t>
            </a:r>
            <a:r>
              <a:rPr sz="1800" spc="10" dirty="0">
                <a:latin typeface="Century Schoolbook"/>
                <a:cs typeface="Century Schoolbook"/>
              </a:rPr>
              <a:t>required </a:t>
            </a:r>
            <a:r>
              <a:rPr sz="1800" spc="-15" dirty="0">
                <a:latin typeface="Century Schoolbook"/>
                <a:cs typeface="Century Schoolbook"/>
              </a:rPr>
              <a:t>to </a:t>
            </a:r>
            <a:r>
              <a:rPr sz="1800" spc="10" dirty="0">
                <a:latin typeface="Century Schoolbook"/>
                <a:cs typeface="Century Schoolbook"/>
              </a:rPr>
              <a:t>recertify </a:t>
            </a:r>
            <a:r>
              <a:rPr sz="1800" spc="-10" dirty="0">
                <a:latin typeface="Century Schoolbook"/>
                <a:cs typeface="Century Schoolbook"/>
              </a:rPr>
              <a:t>Basic Human </a:t>
            </a:r>
            <a:r>
              <a:rPr sz="1800" dirty="0">
                <a:latin typeface="Century Schoolbook"/>
                <a:cs typeface="Century Schoolbook"/>
              </a:rPr>
              <a:t>Subject Research  </a:t>
            </a:r>
            <a:r>
              <a:rPr sz="1800" spc="10" dirty="0">
                <a:latin typeface="Century Schoolbook"/>
                <a:cs typeface="Century Schoolbook"/>
              </a:rPr>
              <a:t>compliance training </a:t>
            </a:r>
            <a:r>
              <a:rPr sz="1800" spc="5" dirty="0">
                <a:latin typeface="Century Schoolbook"/>
                <a:cs typeface="Century Schoolbook"/>
              </a:rPr>
              <a:t>every </a:t>
            </a:r>
            <a:r>
              <a:rPr sz="1800" dirty="0">
                <a:latin typeface="Century Schoolbook"/>
                <a:cs typeface="Century Schoolbook"/>
              </a:rPr>
              <a:t>3 years. </a:t>
            </a:r>
            <a:r>
              <a:rPr sz="1800" spc="5" dirty="0">
                <a:latin typeface="Century Schoolbook"/>
                <a:cs typeface="Century Schoolbook"/>
              </a:rPr>
              <a:t>PIs </a:t>
            </a:r>
            <a:r>
              <a:rPr sz="1800" dirty="0">
                <a:latin typeface="Century Schoolbook"/>
                <a:cs typeface="Century Schoolbook"/>
              </a:rPr>
              <a:t>register for </a:t>
            </a:r>
            <a:r>
              <a:rPr sz="1800" spc="10" dirty="0">
                <a:latin typeface="Century Schoolbook"/>
                <a:cs typeface="Century Schoolbook"/>
              </a:rPr>
              <a:t>Principal  </a:t>
            </a:r>
            <a:r>
              <a:rPr sz="1800" dirty="0">
                <a:latin typeface="Century Schoolbook"/>
                <a:cs typeface="Century Schoolbook"/>
              </a:rPr>
              <a:t>Investigator </a:t>
            </a:r>
            <a:r>
              <a:rPr sz="1800" spc="-10" dirty="0">
                <a:latin typeface="Century Schoolbook"/>
                <a:cs typeface="Century Schoolbook"/>
              </a:rPr>
              <a:t>Human </a:t>
            </a:r>
            <a:r>
              <a:rPr sz="1800" dirty="0">
                <a:latin typeface="Century Schoolbook"/>
                <a:cs typeface="Century Schoolbook"/>
              </a:rPr>
              <a:t>Subject </a:t>
            </a:r>
            <a:r>
              <a:rPr sz="1800" spc="5" dirty="0">
                <a:latin typeface="Century Schoolbook"/>
                <a:cs typeface="Century Schoolbook"/>
              </a:rPr>
              <a:t>Recertification. Non-PIs </a:t>
            </a:r>
            <a:r>
              <a:rPr sz="1800" dirty="0">
                <a:latin typeface="Century Schoolbook"/>
                <a:cs typeface="Century Schoolbook"/>
              </a:rPr>
              <a:t>register for </a:t>
            </a:r>
            <a:r>
              <a:rPr sz="1800" spc="-5" dirty="0">
                <a:latin typeface="Century Schoolbook"/>
                <a:cs typeface="Century Schoolbook"/>
              </a:rPr>
              <a:t>Study  </a:t>
            </a:r>
            <a:r>
              <a:rPr sz="1800" spc="-45" dirty="0">
                <a:latin typeface="Century Schoolbook"/>
                <a:cs typeface="Century Schoolbook"/>
              </a:rPr>
              <a:t>Team </a:t>
            </a:r>
            <a:r>
              <a:rPr sz="1800" spc="-5" dirty="0">
                <a:latin typeface="Century Schoolbook"/>
                <a:cs typeface="Century Schoolbook"/>
              </a:rPr>
              <a:t>Member </a:t>
            </a:r>
            <a:r>
              <a:rPr sz="1800" spc="-10" dirty="0">
                <a:latin typeface="Century Schoolbook"/>
                <a:cs typeface="Century Schoolbook"/>
              </a:rPr>
              <a:t>Human </a:t>
            </a:r>
            <a:r>
              <a:rPr sz="1800" dirty="0">
                <a:latin typeface="Century Schoolbook"/>
                <a:cs typeface="Century Schoolbook"/>
              </a:rPr>
              <a:t>Subject</a:t>
            </a:r>
            <a:r>
              <a:rPr sz="1800" spc="355" dirty="0">
                <a:latin typeface="Century Schoolbook"/>
                <a:cs typeface="Century Schoolbook"/>
              </a:rPr>
              <a:t> </a:t>
            </a:r>
            <a:r>
              <a:rPr sz="1800" spc="5" dirty="0">
                <a:latin typeface="Century Schoolbook"/>
                <a:cs typeface="Century Schoolbook"/>
              </a:rPr>
              <a:t>Recertification.</a:t>
            </a:r>
            <a:endParaRPr sz="1800" dirty="0">
              <a:latin typeface="Century Schoolbook"/>
              <a:cs typeface="Century Schoolbook"/>
            </a:endParaRPr>
          </a:p>
          <a:p>
            <a:pPr marL="193675" marR="253365" indent="-180975">
              <a:lnSpc>
                <a:spcPct val="95700"/>
              </a:lnSpc>
              <a:spcBef>
                <a:spcPts val="1610"/>
              </a:spcBef>
              <a:buClr>
                <a:srgbClr val="4F81BC"/>
              </a:buClr>
              <a:buSzPct val="77777"/>
              <a:buFont typeface="Arial"/>
              <a:buChar char="•"/>
              <a:tabLst>
                <a:tab pos="193675" algn="l"/>
              </a:tabLst>
            </a:pPr>
            <a:r>
              <a:rPr sz="1800" spc="5" dirty="0">
                <a:latin typeface="Century Schoolbook"/>
                <a:cs typeface="Century Schoolbook"/>
              </a:rPr>
              <a:t>School </a:t>
            </a:r>
            <a:r>
              <a:rPr sz="1800" dirty="0">
                <a:latin typeface="Century Schoolbook"/>
                <a:cs typeface="Century Schoolbook"/>
              </a:rPr>
              <a:t>of </a:t>
            </a:r>
            <a:r>
              <a:rPr sz="1800" spc="10" dirty="0">
                <a:latin typeface="Century Schoolbook"/>
                <a:cs typeface="Century Schoolbook"/>
              </a:rPr>
              <a:t>Public </a:t>
            </a:r>
            <a:r>
              <a:rPr sz="1800" spc="-5" dirty="0">
                <a:latin typeface="Century Schoolbook"/>
                <a:cs typeface="Century Schoolbook"/>
              </a:rPr>
              <a:t>Health and </a:t>
            </a:r>
            <a:r>
              <a:rPr sz="1800" dirty="0">
                <a:latin typeface="Century Schoolbook"/>
                <a:cs typeface="Century Schoolbook"/>
              </a:rPr>
              <a:t>Homewood affiliates </a:t>
            </a:r>
            <a:r>
              <a:rPr sz="1800" spc="-5" dirty="0">
                <a:latin typeface="Century Schoolbook"/>
                <a:cs typeface="Century Schoolbook"/>
              </a:rPr>
              <a:t>are </a:t>
            </a:r>
            <a:r>
              <a:rPr sz="1800" spc="10" dirty="0">
                <a:latin typeface="Century Schoolbook"/>
                <a:cs typeface="Century Schoolbook"/>
              </a:rPr>
              <a:t>required </a:t>
            </a:r>
            <a:r>
              <a:rPr sz="1800" spc="-15" dirty="0">
                <a:latin typeface="Century Schoolbook"/>
                <a:cs typeface="Century Schoolbook"/>
              </a:rPr>
              <a:t>to  </a:t>
            </a:r>
            <a:r>
              <a:rPr sz="1800" spc="10" dirty="0">
                <a:latin typeface="Century Schoolbook"/>
                <a:cs typeface="Century Schoolbook"/>
              </a:rPr>
              <a:t>provide evidence </a:t>
            </a:r>
            <a:r>
              <a:rPr sz="1800" dirty="0">
                <a:latin typeface="Century Schoolbook"/>
                <a:cs typeface="Century Schoolbook"/>
              </a:rPr>
              <a:t>of </a:t>
            </a:r>
            <a:r>
              <a:rPr sz="1800" spc="5" dirty="0">
                <a:latin typeface="Century Schoolbook"/>
                <a:cs typeface="Century Schoolbook"/>
              </a:rPr>
              <a:t>their institutional </a:t>
            </a:r>
            <a:r>
              <a:rPr sz="1800" spc="-10" dirty="0">
                <a:latin typeface="Century Schoolbook"/>
                <a:cs typeface="Century Schoolbook"/>
              </a:rPr>
              <a:t>Basic Human </a:t>
            </a:r>
            <a:r>
              <a:rPr sz="1800" dirty="0">
                <a:latin typeface="Century Schoolbook"/>
                <a:cs typeface="Century Schoolbook"/>
              </a:rPr>
              <a:t>Subject Research  </a:t>
            </a:r>
            <a:r>
              <a:rPr sz="1800" spc="10" dirty="0">
                <a:latin typeface="Century Schoolbook"/>
                <a:cs typeface="Century Schoolbook"/>
              </a:rPr>
              <a:t>compliance</a:t>
            </a:r>
            <a:r>
              <a:rPr sz="1800" spc="-65" dirty="0">
                <a:latin typeface="Century Schoolbook"/>
                <a:cs typeface="Century Schoolbook"/>
              </a:rPr>
              <a:t> </a:t>
            </a:r>
            <a:r>
              <a:rPr sz="1800" spc="10" dirty="0">
                <a:latin typeface="Century Schoolbook"/>
                <a:cs typeface="Century Schoolbook"/>
              </a:rPr>
              <a:t>training.</a:t>
            </a:r>
            <a:endParaRPr sz="1800" dirty="0">
              <a:latin typeface="Century Schoolbook"/>
              <a:cs typeface="Century Schoolbook"/>
            </a:endParaRPr>
          </a:p>
          <a:p>
            <a:pPr marL="193675" marR="5080" indent="-180975">
              <a:lnSpc>
                <a:spcPts val="2030"/>
              </a:lnSpc>
              <a:spcBef>
                <a:spcPts val="1695"/>
              </a:spcBef>
              <a:buClr>
                <a:srgbClr val="4F81BC"/>
              </a:buClr>
              <a:buSzPct val="77777"/>
              <a:buFont typeface="Arial"/>
              <a:buChar char="•"/>
              <a:tabLst>
                <a:tab pos="193675" algn="l"/>
              </a:tabLst>
            </a:pPr>
            <a:r>
              <a:rPr sz="1800" spc="5" dirty="0">
                <a:latin typeface="Century Schoolbook"/>
                <a:cs typeface="Century Schoolbook"/>
              </a:rPr>
              <a:t>School </a:t>
            </a:r>
            <a:r>
              <a:rPr sz="1800" dirty="0">
                <a:latin typeface="Century Schoolbook"/>
                <a:cs typeface="Century Schoolbook"/>
              </a:rPr>
              <a:t>of </a:t>
            </a:r>
            <a:r>
              <a:rPr sz="1800" spc="10" dirty="0">
                <a:latin typeface="Century Schoolbook"/>
                <a:cs typeface="Century Schoolbook"/>
              </a:rPr>
              <a:t>Public </a:t>
            </a:r>
            <a:r>
              <a:rPr sz="1800" spc="-5" dirty="0">
                <a:latin typeface="Century Schoolbook"/>
                <a:cs typeface="Century Schoolbook"/>
              </a:rPr>
              <a:t>Health and </a:t>
            </a:r>
            <a:r>
              <a:rPr sz="1800" dirty="0">
                <a:latin typeface="Century Schoolbook"/>
                <a:cs typeface="Century Schoolbook"/>
              </a:rPr>
              <a:t>Homewood affiliates </a:t>
            </a:r>
            <a:r>
              <a:rPr sz="1800" spc="10" dirty="0">
                <a:latin typeface="Century Schoolbook"/>
                <a:cs typeface="Century Schoolbook"/>
              </a:rPr>
              <a:t>recertify </a:t>
            </a:r>
            <a:r>
              <a:rPr sz="1800" spc="-10" dirty="0">
                <a:latin typeface="Century Schoolbook"/>
                <a:cs typeface="Century Schoolbook"/>
              </a:rPr>
              <a:t>Basic Human  </a:t>
            </a:r>
            <a:r>
              <a:rPr sz="1800" dirty="0">
                <a:latin typeface="Century Schoolbook"/>
                <a:cs typeface="Century Schoolbook"/>
              </a:rPr>
              <a:t>Subject Research </a:t>
            </a:r>
            <a:r>
              <a:rPr sz="1800" spc="10" dirty="0">
                <a:latin typeface="Century Schoolbook"/>
                <a:cs typeface="Century Schoolbook"/>
              </a:rPr>
              <a:t>compliance training </a:t>
            </a:r>
            <a:r>
              <a:rPr sz="1800" spc="5" dirty="0">
                <a:latin typeface="Century Schoolbook"/>
                <a:cs typeface="Century Schoolbook"/>
              </a:rPr>
              <a:t>every </a:t>
            </a:r>
            <a:r>
              <a:rPr sz="1800" dirty="0">
                <a:latin typeface="Century Schoolbook"/>
                <a:cs typeface="Century Schoolbook"/>
              </a:rPr>
              <a:t>5</a:t>
            </a:r>
            <a:r>
              <a:rPr sz="1800" spc="125" dirty="0">
                <a:latin typeface="Century Schoolbook"/>
                <a:cs typeface="Century Schoolbook"/>
              </a:rPr>
              <a:t> </a:t>
            </a:r>
            <a:r>
              <a:rPr sz="1800" dirty="0">
                <a:latin typeface="Century Schoolbook"/>
                <a:cs typeface="Century Schoolbook"/>
              </a:rPr>
              <a:t>years</a:t>
            </a:r>
            <a:r>
              <a:rPr sz="1800" dirty="0" smtClean="0">
                <a:latin typeface="Century Schoolbook"/>
                <a:cs typeface="Century Schoolbook"/>
              </a:rPr>
              <a:t>.</a:t>
            </a:r>
            <a:endParaRPr sz="18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1780898" y="609600"/>
            <a:ext cx="5998845" cy="3046988"/>
          </a:xfrm>
          <a:prstGeom prst="rect">
            <a:avLst/>
          </a:prstGeom>
        </p:spPr>
        <p:txBody>
          <a:bodyPr vert="horz" wrap="square" lIns="0" tIns="0" rIns="0" bIns="0" rtlCol="0">
            <a:spAutoFit/>
          </a:bodyPr>
          <a:lstStyle/>
          <a:p>
            <a:pPr marL="12700" algn="ctr">
              <a:lnSpc>
                <a:spcPct val="100000"/>
              </a:lnSpc>
            </a:pPr>
            <a:r>
              <a:rPr lang="en-US" sz="6600" spc="-60" dirty="0" smtClean="0"/>
              <a:t>Create a Further Study Action</a:t>
            </a:r>
            <a:endParaRPr sz="6600" dirty="0"/>
          </a:p>
        </p:txBody>
      </p:sp>
    </p:spTree>
    <p:extLst>
      <p:ext uri="{BB962C8B-B14F-4D97-AF65-F5344CB8AC3E}">
        <p14:creationId xmlns:p14="http://schemas.microsoft.com/office/powerpoint/2010/main" val="216697875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0" y="135254"/>
            <a:ext cx="5142865" cy="623570"/>
          </a:xfrm>
          <a:prstGeom prst="rect">
            <a:avLst/>
          </a:prstGeom>
        </p:spPr>
        <p:txBody>
          <a:bodyPr vert="horz" wrap="square" lIns="0" tIns="0" rIns="0" bIns="0" rtlCol="0">
            <a:spAutoFit/>
          </a:bodyPr>
          <a:lstStyle/>
          <a:p>
            <a:pPr marL="12700">
              <a:lnSpc>
                <a:spcPct val="100000"/>
              </a:lnSpc>
            </a:pPr>
            <a:r>
              <a:rPr sz="3950" spc="-50" dirty="0">
                <a:solidFill>
                  <a:srgbClr val="000000"/>
                </a:solidFill>
              </a:rPr>
              <a:t>Further </a:t>
            </a:r>
            <a:r>
              <a:rPr sz="3950" spc="-60" dirty="0">
                <a:solidFill>
                  <a:srgbClr val="000000"/>
                </a:solidFill>
              </a:rPr>
              <a:t>Study</a:t>
            </a:r>
            <a:r>
              <a:rPr sz="3950" spc="65" dirty="0">
                <a:solidFill>
                  <a:srgbClr val="000000"/>
                </a:solidFill>
              </a:rPr>
              <a:t> </a:t>
            </a:r>
            <a:r>
              <a:rPr sz="3950" spc="-45" dirty="0">
                <a:solidFill>
                  <a:srgbClr val="000000"/>
                </a:solidFill>
              </a:rPr>
              <a:t>Actions</a:t>
            </a:r>
            <a:endParaRPr sz="3950" dirty="0"/>
          </a:p>
        </p:txBody>
      </p:sp>
      <p:sp>
        <p:nvSpPr>
          <p:cNvPr id="3" name="object 3"/>
          <p:cNvSpPr txBox="1"/>
          <p:nvPr/>
        </p:nvSpPr>
        <p:spPr>
          <a:xfrm>
            <a:off x="155257" y="1328475"/>
            <a:ext cx="7407909" cy="3969385"/>
          </a:xfrm>
          <a:prstGeom prst="rect">
            <a:avLst/>
          </a:prstGeom>
        </p:spPr>
        <p:txBody>
          <a:bodyPr vert="horz" wrap="square" lIns="0" tIns="0" rIns="0" bIns="0" rtlCol="0">
            <a:spAutoFit/>
          </a:bodyPr>
          <a:lstStyle/>
          <a:p>
            <a:pPr marL="193675" marR="5080" indent="-180975">
              <a:lnSpc>
                <a:spcPct val="95900"/>
              </a:lnSpc>
              <a:buClr>
                <a:srgbClr val="4F81BC"/>
              </a:buClr>
              <a:buSzPct val="79687"/>
              <a:buFont typeface="Arial"/>
              <a:buChar char="•"/>
              <a:tabLst>
                <a:tab pos="193675" algn="l"/>
              </a:tabLst>
            </a:pPr>
            <a:r>
              <a:rPr sz="3200" spc="20" dirty="0">
                <a:latin typeface="Century Schoolbook"/>
                <a:cs typeface="Century Schoolbook"/>
              </a:rPr>
              <a:t>All actions </a:t>
            </a:r>
            <a:r>
              <a:rPr sz="3200" spc="30" dirty="0">
                <a:latin typeface="Century Schoolbook"/>
                <a:cs typeface="Century Schoolbook"/>
              </a:rPr>
              <a:t>on </a:t>
            </a:r>
            <a:r>
              <a:rPr sz="3200" spc="20" dirty="0">
                <a:latin typeface="Century Schoolbook"/>
                <a:cs typeface="Century Schoolbook"/>
              </a:rPr>
              <a:t>an </a:t>
            </a:r>
            <a:r>
              <a:rPr sz="3200" b="1" spc="10" dirty="0">
                <a:latin typeface="Century Schoolbook"/>
                <a:cs typeface="Century Schoolbook"/>
              </a:rPr>
              <a:t>approved </a:t>
            </a:r>
            <a:r>
              <a:rPr sz="3200" spc="15" dirty="0">
                <a:latin typeface="Century Schoolbook"/>
                <a:cs typeface="Century Schoolbook"/>
              </a:rPr>
              <a:t>study</a:t>
            </a:r>
            <a:r>
              <a:rPr sz="3200" spc="-415" dirty="0">
                <a:latin typeface="Century Schoolbook"/>
                <a:cs typeface="Century Schoolbook"/>
              </a:rPr>
              <a:t> </a:t>
            </a:r>
            <a:r>
              <a:rPr sz="3200" spc="10" dirty="0">
                <a:latin typeface="Century Schoolbook"/>
                <a:cs typeface="Century Schoolbook"/>
              </a:rPr>
              <a:t>fall  </a:t>
            </a:r>
            <a:r>
              <a:rPr sz="3200" spc="15" dirty="0">
                <a:latin typeface="Century Schoolbook"/>
                <a:cs typeface="Century Schoolbook"/>
              </a:rPr>
              <a:t>under </a:t>
            </a:r>
            <a:r>
              <a:rPr sz="3200" spc="10" dirty="0">
                <a:latin typeface="Century Schoolbook"/>
                <a:cs typeface="Century Schoolbook"/>
              </a:rPr>
              <a:t>the </a:t>
            </a:r>
            <a:r>
              <a:rPr sz="3200" spc="20" dirty="0">
                <a:latin typeface="Century Schoolbook"/>
                <a:cs typeface="Century Schoolbook"/>
              </a:rPr>
              <a:t>umbrella </a:t>
            </a:r>
            <a:r>
              <a:rPr sz="3200" spc="25" dirty="0">
                <a:latin typeface="Century Schoolbook"/>
                <a:cs typeface="Century Schoolbook"/>
              </a:rPr>
              <a:t>term </a:t>
            </a:r>
            <a:r>
              <a:rPr sz="3200" spc="15" dirty="0">
                <a:latin typeface="Century Schoolbook"/>
                <a:cs typeface="Century Schoolbook"/>
              </a:rPr>
              <a:t>Further  Study </a:t>
            </a:r>
            <a:r>
              <a:rPr sz="3200" spc="20" dirty="0">
                <a:latin typeface="Century Schoolbook"/>
                <a:cs typeface="Century Schoolbook"/>
              </a:rPr>
              <a:t>Action</a:t>
            </a:r>
            <a:r>
              <a:rPr sz="3200" spc="-380" dirty="0">
                <a:latin typeface="Century Schoolbook"/>
                <a:cs typeface="Century Schoolbook"/>
              </a:rPr>
              <a:t> </a:t>
            </a:r>
            <a:r>
              <a:rPr sz="3200" spc="5" dirty="0">
                <a:latin typeface="Century Schoolbook"/>
                <a:cs typeface="Century Schoolbook"/>
              </a:rPr>
              <a:t>(FSA).</a:t>
            </a:r>
            <a:endParaRPr sz="3200" dirty="0">
              <a:latin typeface="Century Schoolbook"/>
              <a:cs typeface="Century Schoolbook"/>
            </a:endParaRPr>
          </a:p>
          <a:p>
            <a:pPr marL="193675" indent="-180975">
              <a:lnSpc>
                <a:spcPts val="3795"/>
              </a:lnSpc>
              <a:spcBef>
                <a:spcPts val="1190"/>
              </a:spcBef>
              <a:buClr>
                <a:srgbClr val="4F81BC"/>
              </a:buClr>
              <a:buSzPct val="79687"/>
              <a:buFont typeface="Arial"/>
              <a:buChar char="•"/>
              <a:tabLst>
                <a:tab pos="193675" algn="l"/>
              </a:tabLst>
            </a:pPr>
            <a:r>
              <a:rPr sz="3200" spc="20" dirty="0">
                <a:latin typeface="Century Schoolbook"/>
                <a:cs typeface="Century Schoolbook"/>
              </a:rPr>
              <a:t>This</a:t>
            </a:r>
            <a:r>
              <a:rPr sz="3200" spc="-120" dirty="0">
                <a:latin typeface="Century Schoolbook"/>
                <a:cs typeface="Century Schoolbook"/>
              </a:rPr>
              <a:t> </a:t>
            </a:r>
            <a:r>
              <a:rPr sz="3200" spc="15" dirty="0">
                <a:latin typeface="Century Schoolbook"/>
                <a:cs typeface="Century Schoolbook"/>
              </a:rPr>
              <a:t>includes:</a:t>
            </a:r>
            <a:endParaRPr sz="3200" dirty="0">
              <a:latin typeface="Century Schoolbook"/>
              <a:cs typeface="Century Schoolbook"/>
            </a:endParaRPr>
          </a:p>
          <a:p>
            <a:pPr marL="288925">
              <a:lnSpc>
                <a:spcPts val="3754"/>
              </a:lnSpc>
            </a:pPr>
            <a:r>
              <a:rPr sz="3200" spc="35" dirty="0">
                <a:solidFill>
                  <a:srgbClr val="4F81BC"/>
                </a:solidFill>
                <a:latin typeface="Wingdings 2"/>
                <a:cs typeface="Wingdings 2"/>
              </a:rPr>
              <a:t></a:t>
            </a:r>
            <a:r>
              <a:rPr sz="3200" spc="35" dirty="0">
                <a:solidFill>
                  <a:srgbClr val="252525"/>
                </a:solidFill>
                <a:latin typeface="Century Schoolbook"/>
                <a:cs typeface="Century Schoolbook"/>
              </a:rPr>
              <a:t>Continuing </a:t>
            </a:r>
            <a:r>
              <a:rPr sz="3200" spc="15" dirty="0">
                <a:solidFill>
                  <a:srgbClr val="252525"/>
                </a:solidFill>
                <a:latin typeface="Century Schoolbook"/>
                <a:cs typeface="Century Schoolbook"/>
              </a:rPr>
              <a:t>Review/Progress</a:t>
            </a:r>
            <a:r>
              <a:rPr sz="3200" spc="-484" dirty="0">
                <a:solidFill>
                  <a:srgbClr val="252525"/>
                </a:solidFill>
                <a:latin typeface="Century Schoolbook"/>
                <a:cs typeface="Century Schoolbook"/>
              </a:rPr>
              <a:t> </a:t>
            </a:r>
            <a:r>
              <a:rPr sz="3200" spc="25" dirty="0">
                <a:solidFill>
                  <a:srgbClr val="252525"/>
                </a:solidFill>
                <a:latin typeface="Century Schoolbook"/>
                <a:cs typeface="Century Schoolbook"/>
              </a:rPr>
              <a:t>Report</a:t>
            </a:r>
            <a:endParaRPr sz="3200" dirty="0">
              <a:latin typeface="Century Schoolbook"/>
              <a:cs typeface="Century Schoolbook"/>
            </a:endParaRPr>
          </a:p>
          <a:p>
            <a:pPr marL="288925">
              <a:lnSpc>
                <a:spcPts val="3754"/>
              </a:lnSpc>
            </a:pPr>
            <a:r>
              <a:rPr sz="3200" spc="40" dirty="0">
                <a:solidFill>
                  <a:srgbClr val="4F81BC"/>
                </a:solidFill>
                <a:latin typeface="Wingdings 2"/>
                <a:cs typeface="Wingdings 2"/>
              </a:rPr>
              <a:t></a:t>
            </a:r>
            <a:r>
              <a:rPr sz="3200" spc="40" dirty="0">
                <a:solidFill>
                  <a:srgbClr val="252525"/>
                </a:solidFill>
                <a:latin typeface="Century Schoolbook"/>
                <a:cs typeface="Century Schoolbook"/>
              </a:rPr>
              <a:t>Changes </a:t>
            </a:r>
            <a:r>
              <a:rPr sz="3200" spc="25" dirty="0">
                <a:solidFill>
                  <a:srgbClr val="252525"/>
                </a:solidFill>
                <a:latin typeface="Century Schoolbook"/>
                <a:cs typeface="Century Schoolbook"/>
              </a:rPr>
              <a:t>in</a:t>
            </a:r>
            <a:r>
              <a:rPr sz="3200" spc="-235" dirty="0">
                <a:solidFill>
                  <a:srgbClr val="252525"/>
                </a:solidFill>
                <a:latin typeface="Century Schoolbook"/>
                <a:cs typeface="Century Schoolbook"/>
              </a:rPr>
              <a:t> </a:t>
            </a:r>
            <a:r>
              <a:rPr sz="3200" spc="20" dirty="0">
                <a:solidFill>
                  <a:srgbClr val="252525"/>
                </a:solidFill>
                <a:latin typeface="Century Schoolbook"/>
                <a:cs typeface="Century Schoolbook"/>
              </a:rPr>
              <a:t>Research</a:t>
            </a:r>
            <a:endParaRPr sz="3200" dirty="0">
              <a:latin typeface="Century Schoolbook"/>
              <a:cs typeface="Century Schoolbook"/>
            </a:endParaRPr>
          </a:p>
          <a:p>
            <a:pPr marL="288925">
              <a:lnSpc>
                <a:spcPts val="3754"/>
              </a:lnSpc>
            </a:pPr>
            <a:r>
              <a:rPr sz="3200" spc="50" dirty="0">
                <a:solidFill>
                  <a:srgbClr val="4F81BC"/>
                </a:solidFill>
                <a:latin typeface="Wingdings 2"/>
                <a:cs typeface="Wingdings 2"/>
              </a:rPr>
              <a:t></a:t>
            </a:r>
            <a:r>
              <a:rPr sz="3200" spc="50" dirty="0">
                <a:solidFill>
                  <a:srgbClr val="252525"/>
                </a:solidFill>
                <a:latin typeface="Century Schoolbook"/>
                <a:cs typeface="Century Schoolbook"/>
              </a:rPr>
              <a:t>Protocol</a:t>
            </a:r>
            <a:r>
              <a:rPr sz="3200" spc="-300" dirty="0">
                <a:solidFill>
                  <a:srgbClr val="252525"/>
                </a:solidFill>
                <a:latin typeface="Century Schoolbook"/>
                <a:cs typeface="Century Schoolbook"/>
              </a:rPr>
              <a:t> </a:t>
            </a:r>
            <a:r>
              <a:rPr sz="3200" spc="10" dirty="0">
                <a:solidFill>
                  <a:srgbClr val="252525"/>
                </a:solidFill>
                <a:latin typeface="Century Schoolbook"/>
                <a:cs typeface="Century Schoolbook"/>
              </a:rPr>
              <a:t>Event</a:t>
            </a:r>
            <a:endParaRPr sz="3200" dirty="0">
              <a:latin typeface="Century Schoolbook"/>
              <a:cs typeface="Century Schoolbook"/>
            </a:endParaRPr>
          </a:p>
          <a:p>
            <a:pPr marL="288925">
              <a:lnSpc>
                <a:spcPts val="3800"/>
              </a:lnSpc>
            </a:pPr>
            <a:r>
              <a:rPr sz="3200" spc="20" dirty="0">
                <a:solidFill>
                  <a:srgbClr val="4F81BC"/>
                </a:solidFill>
                <a:latin typeface="Wingdings 2"/>
                <a:cs typeface="Wingdings 2"/>
              </a:rPr>
              <a:t></a:t>
            </a:r>
            <a:r>
              <a:rPr sz="3200" spc="20" dirty="0">
                <a:solidFill>
                  <a:srgbClr val="252525"/>
                </a:solidFill>
                <a:latin typeface="Century Schoolbook"/>
                <a:cs typeface="Century Schoolbook"/>
              </a:rPr>
              <a:t>Termination</a:t>
            </a:r>
            <a:r>
              <a:rPr sz="3200" spc="-380" dirty="0">
                <a:solidFill>
                  <a:srgbClr val="252525"/>
                </a:solidFill>
                <a:latin typeface="Century Schoolbook"/>
                <a:cs typeface="Century Schoolbook"/>
              </a:rPr>
              <a:t> </a:t>
            </a:r>
            <a:r>
              <a:rPr sz="3200" spc="25" dirty="0">
                <a:solidFill>
                  <a:srgbClr val="252525"/>
                </a:solidFill>
                <a:latin typeface="Century Schoolbook"/>
                <a:cs typeface="Century Schoolbook"/>
              </a:rPr>
              <a:t>Report</a:t>
            </a:r>
            <a:endParaRPr sz="32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0"/>
            <a:ext cx="5142865" cy="601980"/>
          </a:xfrm>
          <a:prstGeom prst="rect">
            <a:avLst/>
          </a:prstGeom>
        </p:spPr>
        <p:txBody>
          <a:bodyPr vert="horz" wrap="square" lIns="0" tIns="0" rIns="0" bIns="0" rtlCol="0">
            <a:spAutoFit/>
          </a:bodyPr>
          <a:lstStyle/>
          <a:p>
            <a:pPr marL="12700">
              <a:lnSpc>
                <a:spcPct val="100000"/>
              </a:lnSpc>
            </a:pPr>
            <a:r>
              <a:rPr sz="3950" spc="-50" dirty="0">
                <a:solidFill>
                  <a:srgbClr val="000000"/>
                </a:solidFill>
              </a:rPr>
              <a:t>Further </a:t>
            </a:r>
            <a:r>
              <a:rPr sz="3950" spc="-60" dirty="0">
                <a:solidFill>
                  <a:srgbClr val="000000"/>
                </a:solidFill>
              </a:rPr>
              <a:t>Study</a:t>
            </a:r>
            <a:r>
              <a:rPr sz="3950" spc="65" dirty="0">
                <a:solidFill>
                  <a:srgbClr val="000000"/>
                </a:solidFill>
              </a:rPr>
              <a:t> </a:t>
            </a:r>
            <a:r>
              <a:rPr sz="3950" spc="-45" dirty="0">
                <a:solidFill>
                  <a:srgbClr val="000000"/>
                </a:solidFill>
              </a:rPr>
              <a:t>Actions</a:t>
            </a:r>
            <a:endParaRPr sz="3950" dirty="0"/>
          </a:p>
        </p:txBody>
      </p:sp>
      <p:sp>
        <p:nvSpPr>
          <p:cNvPr id="3" name="object 3"/>
          <p:cNvSpPr txBox="1"/>
          <p:nvPr/>
        </p:nvSpPr>
        <p:spPr>
          <a:xfrm>
            <a:off x="460375" y="1103076"/>
            <a:ext cx="5822950" cy="5338445"/>
          </a:xfrm>
          <a:prstGeom prst="rect">
            <a:avLst/>
          </a:prstGeom>
        </p:spPr>
        <p:txBody>
          <a:bodyPr vert="horz" wrap="square" lIns="0" tIns="0" rIns="0" bIns="0" rtlCol="0">
            <a:spAutoFit/>
          </a:bodyPr>
          <a:lstStyle/>
          <a:p>
            <a:pPr marL="193675" marR="245745" indent="-180975">
              <a:lnSpc>
                <a:spcPct val="85400"/>
              </a:lnSpc>
              <a:buClr>
                <a:srgbClr val="4F81BC"/>
              </a:buClr>
              <a:buSzPct val="79687"/>
              <a:buFont typeface="Arial"/>
              <a:buChar char="•"/>
              <a:tabLst>
                <a:tab pos="193675" algn="l"/>
              </a:tabLst>
            </a:pPr>
            <a:r>
              <a:rPr sz="3200" spc="20" dirty="0">
                <a:latin typeface="Century Schoolbook"/>
                <a:cs typeface="Century Schoolbook"/>
              </a:rPr>
              <a:t>A second </a:t>
            </a:r>
            <a:r>
              <a:rPr sz="3200" spc="25" dirty="0">
                <a:latin typeface="Century Schoolbook"/>
                <a:cs typeface="Century Schoolbook"/>
              </a:rPr>
              <a:t>FSA </a:t>
            </a:r>
            <a:r>
              <a:rPr sz="3200" spc="30" dirty="0">
                <a:latin typeface="Century Schoolbook"/>
                <a:cs typeface="Century Schoolbook"/>
              </a:rPr>
              <a:t>of </a:t>
            </a:r>
            <a:r>
              <a:rPr sz="3200" spc="10" dirty="0">
                <a:latin typeface="Century Schoolbook"/>
                <a:cs typeface="Century Schoolbook"/>
              </a:rPr>
              <a:t>the </a:t>
            </a:r>
            <a:r>
              <a:rPr sz="3200" spc="15" dirty="0">
                <a:latin typeface="Century Schoolbook"/>
                <a:cs typeface="Century Schoolbook"/>
              </a:rPr>
              <a:t>same  </a:t>
            </a:r>
            <a:r>
              <a:rPr sz="3200" spc="20" dirty="0">
                <a:latin typeface="Century Schoolbook"/>
                <a:cs typeface="Century Schoolbook"/>
              </a:rPr>
              <a:t>type </a:t>
            </a:r>
            <a:r>
              <a:rPr sz="3200" spc="15" dirty="0">
                <a:latin typeface="Century Schoolbook"/>
                <a:cs typeface="Century Schoolbook"/>
              </a:rPr>
              <a:t>for </a:t>
            </a:r>
            <a:r>
              <a:rPr sz="3200" spc="10" dirty="0">
                <a:latin typeface="Century Schoolbook"/>
                <a:cs typeface="Century Schoolbook"/>
              </a:rPr>
              <a:t>the same </a:t>
            </a:r>
            <a:r>
              <a:rPr sz="3200" spc="15" dirty="0">
                <a:latin typeface="Century Schoolbook"/>
                <a:cs typeface="Century Schoolbook"/>
              </a:rPr>
              <a:t>study</a:t>
            </a:r>
            <a:r>
              <a:rPr sz="3200" spc="-190" dirty="0">
                <a:latin typeface="Century Schoolbook"/>
                <a:cs typeface="Century Schoolbook"/>
              </a:rPr>
              <a:t> </a:t>
            </a:r>
            <a:r>
              <a:rPr sz="3200" spc="5" dirty="0">
                <a:latin typeface="Century Schoolbook"/>
                <a:cs typeface="Century Schoolbook"/>
              </a:rPr>
              <a:t>may  </a:t>
            </a:r>
            <a:r>
              <a:rPr sz="3200" spc="15" dirty="0">
                <a:latin typeface="Century Schoolbook"/>
                <a:cs typeface="Century Schoolbook"/>
              </a:rPr>
              <a:t>not </a:t>
            </a:r>
            <a:r>
              <a:rPr sz="3200" spc="10" dirty="0">
                <a:latin typeface="Century Schoolbook"/>
                <a:cs typeface="Century Schoolbook"/>
              </a:rPr>
              <a:t>be </a:t>
            </a:r>
            <a:r>
              <a:rPr sz="3200" spc="25" dirty="0">
                <a:latin typeface="Century Schoolbook"/>
                <a:cs typeface="Century Schoolbook"/>
              </a:rPr>
              <a:t>created </a:t>
            </a:r>
            <a:r>
              <a:rPr sz="3200" spc="10" dirty="0">
                <a:latin typeface="Century Schoolbook"/>
                <a:cs typeface="Century Schoolbook"/>
              </a:rPr>
              <a:t>until the first  </a:t>
            </a:r>
            <a:r>
              <a:rPr sz="3200" spc="5" dirty="0">
                <a:latin typeface="Century Schoolbook"/>
                <a:cs typeface="Century Schoolbook"/>
              </a:rPr>
              <a:t>has </a:t>
            </a:r>
            <a:r>
              <a:rPr sz="3200" spc="30" dirty="0">
                <a:latin typeface="Century Schoolbook"/>
                <a:cs typeface="Century Schoolbook"/>
              </a:rPr>
              <a:t>completed </a:t>
            </a:r>
            <a:r>
              <a:rPr sz="3200" spc="25" dirty="0">
                <a:latin typeface="Century Schoolbook"/>
                <a:cs typeface="Century Schoolbook"/>
              </a:rPr>
              <a:t>its</a:t>
            </a:r>
            <a:r>
              <a:rPr sz="3200" spc="-270" dirty="0">
                <a:latin typeface="Century Schoolbook"/>
                <a:cs typeface="Century Schoolbook"/>
              </a:rPr>
              <a:t> </a:t>
            </a:r>
            <a:r>
              <a:rPr sz="3200" spc="-25" dirty="0">
                <a:latin typeface="Century Schoolbook"/>
                <a:cs typeface="Century Schoolbook"/>
              </a:rPr>
              <a:t>review.</a:t>
            </a:r>
            <a:endParaRPr sz="3200" dirty="0">
              <a:latin typeface="Century Schoolbook"/>
              <a:cs typeface="Century Schoolbook"/>
            </a:endParaRPr>
          </a:p>
          <a:p>
            <a:pPr marL="193675" marR="1174115" indent="-180975">
              <a:lnSpc>
                <a:spcPts val="3300"/>
              </a:lnSpc>
              <a:spcBef>
                <a:spcPts val="1375"/>
              </a:spcBef>
              <a:buClr>
                <a:srgbClr val="4F81BC"/>
              </a:buClr>
              <a:buSzPct val="79687"/>
              <a:buFont typeface="Arial"/>
              <a:buChar char="•"/>
              <a:tabLst>
                <a:tab pos="193675" algn="l"/>
              </a:tabLst>
            </a:pPr>
            <a:r>
              <a:rPr sz="3200" spc="25" dirty="0">
                <a:latin typeface="Century Schoolbook"/>
                <a:cs typeface="Century Schoolbook"/>
              </a:rPr>
              <a:t>Protocol </a:t>
            </a:r>
            <a:r>
              <a:rPr sz="3200" spc="15" dirty="0">
                <a:latin typeface="Century Schoolbook"/>
                <a:cs typeface="Century Schoolbook"/>
              </a:rPr>
              <a:t>Events </a:t>
            </a:r>
            <a:r>
              <a:rPr sz="3200" spc="10" dirty="0">
                <a:latin typeface="Century Schoolbook"/>
                <a:cs typeface="Century Schoolbook"/>
              </a:rPr>
              <a:t>may</a:t>
            </a:r>
            <a:r>
              <a:rPr sz="3200" spc="-254" dirty="0">
                <a:latin typeface="Century Schoolbook"/>
                <a:cs typeface="Century Schoolbook"/>
              </a:rPr>
              <a:t> </a:t>
            </a:r>
            <a:r>
              <a:rPr sz="3200" spc="15" dirty="0">
                <a:latin typeface="Century Schoolbook"/>
                <a:cs typeface="Century Schoolbook"/>
              </a:rPr>
              <a:t>be  </a:t>
            </a:r>
            <a:r>
              <a:rPr sz="3200" spc="20" dirty="0">
                <a:latin typeface="Century Schoolbook"/>
                <a:cs typeface="Century Schoolbook"/>
              </a:rPr>
              <a:t>submitted </a:t>
            </a:r>
            <a:r>
              <a:rPr sz="3200" spc="10" dirty="0">
                <a:latin typeface="Century Schoolbook"/>
                <a:cs typeface="Century Schoolbook"/>
              </a:rPr>
              <a:t>at any</a:t>
            </a:r>
            <a:r>
              <a:rPr sz="3200" spc="-180" dirty="0">
                <a:latin typeface="Century Schoolbook"/>
                <a:cs typeface="Century Schoolbook"/>
              </a:rPr>
              <a:t> </a:t>
            </a:r>
            <a:r>
              <a:rPr sz="3200" spc="25" dirty="0">
                <a:latin typeface="Century Schoolbook"/>
                <a:cs typeface="Century Schoolbook"/>
              </a:rPr>
              <a:t>time.</a:t>
            </a:r>
            <a:endParaRPr sz="3200" dirty="0">
              <a:latin typeface="Century Schoolbook"/>
              <a:cs typeface="Century Schoolbook"/>
            </a:endParaRPr>
          </a:p>
          <a:p>
            <a:pPr marL="193675" marR="5080" indent="-180975">
              <a:lnSpc>
                <a:spcPct val="84900"/>
              </a:lnSpc>
              <a:spcBef>
                <a:spcPts val="1375"/>
              </a:spcBef>
              <a:buClr>
                <a:srgbClr val="4F81BC"/>
              </a:buClr>
              <a:buSzPct val="79687"/>
              <a:buFont typeface="Arial"/>
              <a:buChar char="•"/>
              <a:tabLst>
                <a:tab pos="193675" algn="l"/>
              </a:tabLst>
            </a:pPr>
            <a:r>
              <a:rPr sz="3200" spc="25" dirty="0">
                <a:latin typeface="Century Schoolbook"/>
                <a:cs typeface="Century Schoolbook"/>
              </a:rPr>
              <a:t>If </a:t>
            </a:r>
            <a:r>
              <a:rPr sz="3200" spc="20" dirty="0">
                <a:latin typeface="Century Schoolbook"/>
                <a:cs typeface="Century Schoolbook"/>
              </a:rPr>
              <a:t>more </a:t>
            </a:r>
            <a:r>
              <a:rPr sz="3200" spc="10" dirty="0">
                <a:latin typeface="Century Schoolbook"/>
                <a:cs typeface="Century Schoolbook"/>
              </a:rPr>
              <a:t>than </a:t>
            </a:r>
            <a:r>
              <a:rPr sz="3200" spc="20" dirty="0">
                <a:latin typeface="Century Schoolbook"/>
                <a:cs typeface="Century Schoolbook"/>
              </a:rPr>
              <a:t>one</a:t>
            </a:r>
            <a:r>
              <a:rPr sz="3200" spc="-180" dirty="0">
                <a:latin typeface="Century Schoolbook"/>
                <a:cs typeface="Century Schoolbook"/>
              </a:rPr>
              <a:t> </a:t>
            </a:r>
            <a:r>
              <a:rPr sz="3200" spc="-5" dirty="0">
                <a:latin typeface="Century Schoolbook"/>
                <a:cs typeface="Century Schoolbook"/>
              </a:rPr>
              <a:t>Termination  </a:t>
            </a:r>
            <a:r>
              <a:rPr sz="3200" spc="25" dirty="0">
                <a:latin typeface="Century Schoolbook"/>
                <a:cs typeface="Century Schoolbook"/>
              </a:rPr>
              <a:t>Report </a:t>
            </a:r>
            <a:r>
              <a:rPr sz="3200" spc="5" dirty="0">
                <a:latin typeface="Century Schoolbook"/>
                <a:cs typeface="Century Schoolbook"/>
              </a:rPr>
              <a:t>has </a:t>
            </a:r>
            <a:r>
              <a:rPr sz="3200" spc="35" dirty="0">
                <a:latin typeface="Century Schoolbook"/>
                <a:cs typeface="Century Schoolbook"/>
              </a:rPr>
              <a:t>been </a:t>
            </a:r>
            <a:r>
              <a:rPr sz="3200" spc="25" dirty="0">
                <a:latin typeface="Century Schoolbook"/>
                <a:cs typeface="Century Schoolbook"/>
              </a:rPr>
              <a:t>created, </a:t>
            </a:r>
            <a:r>
              <a:rPr sz="3200" spc="20" dirty="0">
                <a:latin typeface="Century Schoolbook"/>
                <a:cs typeface="Century Schoolbook"/>
              </a:rPr>
              <a:t>all  </a:t>
            </a:r>
            <a:r>
              <a:rPr sz="3200" spc="25" dirty="0">
                <a:latin typeface="Century Schoolbook"/>
                <a:cs typeface="Century Schoolbook"/>
              </a:rPr>
              <a:t>duplicates </a:t>
            </a:r>
            <a:r>
              <a:rPr sz="3200" spc="5" dirty="0">
                <a:latin typeface="Century Schoolbook"/>
                <a:cs typeface="Century Schoolbook"/>
              </a:rPr>
              <a:t>must </a:t>
            </a:r>
            <a:r>
              <a:rPr sz="3200" spc="15" dirty="0">
                <a:latin typeface="Century Schoolbook"/>
                <a:cs typeface="Century Schoolbook"/>
              </a:rPr>
              <a:t>be  </a:t>
            </a:r>
            <a:r>
              <a:rPr sz="3200" spc="10" dirty="0">
                <a:latin typeface="Century Schoolbook"/>
                <a:cs typeface="Century Schoolbook"/>
              </a:rPr>
              <a:t>withdrawn </a:t>
            </a:r>
            <a:r>
              <a:rPr sz="3200" spc="15" dirty="0">
                <a:latin typeface="Century Schoolbook"/>
                <a:cs typeface="Century Schoolbook"/>
              </a:rPr>
              <a:t>by </a:t>
            </a:r>
            <a:r>
              <a:rPr sz="3200" spc="10" dirty="0">
                <a:latin typeface="Century Schoolbook"/>
                <a:cs typeface="Century Schoolbook"/>
              </a:rPr>
              <a:t>the </a:t>
            </a:r>
            <a:r>
              <a:rPr sz="3200" spc="20" dirty="0">
                <a:latin typeface="Century Schoolbook"/>
                <a:cs typeface="Century Schoolbook"/>
              </a:rPr>
              <a:t>PI before </a:t>
            </a:r>
            <a:r>
              <a:rPr sz="3200" spc="15" dirty="0">
                <a:latin typeface="Century Schoolbook"/>
                <a:cs typeface="Century Schoolbook"/>
              </a:rPr>
              <a:t>a  </a:t>
            </a:r>
            <a:r>
              <a:rPr sz="3200" spc="-5" dirty="0">
                <a:latin typeface="Century Schoolbook"/>
                <a:cs typeface="Century Schoolbook"/>
              </a:rPr>
              <a:t>Termination </a:t>
            </a:r>
            <a:r>
              <a:rPr sz="3200" spc="25" dirty="0">
                <a:latin typeface="Century Schoolbook"/>
                <a:cs typeface="Century Schoolbook"/>
              </a:rPr>
              <a:t>Report </a:t>
            </a:r>
            <a:r>
              <a:rPr sz="3200" spc="15" dirty="0">
                <a:latin typeface="Century Schoolbook"/>
                <a:cs typeface="Century Schoolbook"/>
              </a:rPr>
              <a:t>can be  </a:t>
            </a:r>
            <a:r>
              <a:rPr sz="3200" spc="20" dirty="0">
                <a:latin typeface="Century Schoolbook"/>
                <a:cs typeface="Century Schoolbook"/>
              </a:rPr>
              <a:t>submitted </a:t>
            </a:r>
            <a:r>
              <a:rPr sz="3200" spc="15" dirty="0">
                <a:latin typeface="Century Schoolbook"/>
                <a:cs typeface="Century Schoolbook"/>
              </a:rPr>
              <a:t>for </a:t>
            </a:r>
            <a:r>
              <a:rPr sz="3200" spc="25" dirty="0">
                <a:latin typeface="Century Schoolbook"/>
                <a:cs typeface="Century Schoolbook"/>
              </a:rPr>
              <a:t>IRB</a:t>
            </a:r>
            <a:r>
              <a:rPr sz="3200" spc="-225" dirty="0">
                <a:latin typeface="Century Schoolbook"/>
                <a:cs typeface="Century Schoolbook"/>
              </a:rPr>
              <a:t> </a:t>
            </a:r>
            <a:r>
              <a:rPr sz="3200" spc="-25" dirty="0">
                <a:latin typeface="Century Schoolbook"/>
                <a:cs typeface="Century Schoolbook"/>
              </a:rPr>
              <a:t>review.</a:t>
            </a:r>
            <a:endParaRPr sz="32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0" y="28575"/>
            <a:ext cx="7007225" cy="623570"/>
          </a:xfrm>
          <a:prstGeom prst="rect">
            <a:avLst/>
          </a:prstGeom>
        </p:spPr>
        <p:txBody>
          <a:bodyPr vert="horz" wrap="square" lIns="0" tIns="0" rIns="0" bIns="0" rtlCol="0">
            <a:spAutoFit/>
          </a:bodyPr>
          <a:lstStyle/>
          <a:p>
            <a:pPr marL="12700">
              <a:lnSpc>
                <a:spcPct val="100000"/>
              </a:lnSpc>
            </a:pPr>
            <a:r>
              <a:rPr sz="3950" spc="-45" dirty="0">
                <a:solidFill>
                  <a:srgbClr val="000000"/>
                </a:solidFill>
              </a:rPr>
              <a:t>Create </a:t>
            </a:r>
            <a:r>
              <a:rPr sz="3950" spc="15" dirty="0">
                <a:solidFill>
                  <a:srgbClr val="000000"/>
                </a:solidFill>
              </a:rPr>
              <a:t>a </a:t>
            </a:r>
            <a:r>
              <a:rPr sz="3950" spc="-50" dirty="0">
                <a:solidFill>
                  <a:srgbClr val="000000"/>
                </a:solidFill>
              </a:rPr>
              <a:t>Further </a:t>
            </a:r>
            <a:r>
              <a:rPr sz="3950" spc="-60" dirty="0">
                <a:solidFill>
                  <a:srgbClr val="000000"/>
                </a:solidFill>
              </a:rPr>
              <a:t>Study</a:t>
            </a:r>
            <a:r>
              <a:rPr sz="3950" spc="55" dirty="0">
                <a:solidFill>
                  <a:srgbClr val="000000"/>
                </a:solidFill>
              </a:rPr>
              <a:t> </a:t>
            </a:r>
            <a:r>
              <a:rPr sz="3950" spc="-35" dirty="0">
                <a:solidFill>
                  <a:srgbClr val="000000"/>
                </a:solidFill>
              </a:rPr>
              <a:t>Action</a:t>
            </a:r>
            <a:endParaRPr sz="3950" dirty="0"/>
          </a:p>
        </p:txBody>
      </p:sp>
      <p:sp>
        <p:nvSpPr>
          <p:cNvPr id="3" name="object 3"/>
          <p:cNvSpPr txBox="1"/>
          <p:nvPr/>
        </p:nvSpPr>
        <p:spPr>
          <a:xfrm>
            <a:off x="78739" y="1189131"/>
            <a:ext cx="3696335" cy="4906645"/>
          </a:xfrm>
          <a:prstGeom prst="rect">
            <a:avLst/>
          </a:prstGeom>
        </p:spPr>
        <p:txBody>
          <a:bodyPr vert="horz" wrap="square" lIns="0" tIns="0" rIns="0" bIns="0" rtlCol="0">
            <a:spAutoFit/>
          </a:bodyPr>
          <a:lstStyle/>
          <a:p>
            <a:pPr marL="193675" marR="137160" indent="-180975" algn="just">
              <a:lnSpc>
                <a:spcPct val="95200"/>
              </a:lnSpc>
              <a:buClr>
                <a:srgbClr val="4F81BC"/>
              </a:buClr>
              <a:buSzPct val="81250"/>
              <a:buFont typeface="Arial"/>
              <a:buChar char="•"/>
              <a:tabLst>
                <a:tab pos="194310" algn="l"/>
              </a:tabLst>
            </a:pPr>
            <a:r>
              <a:rPr sz="2400" b="1" spc="-20" dirty="0">
                <a:latin typeface="Century Schoolbook"/>
                <a:cs typeface="Century Schoolbook"/>
              </a:rPr>
              <a:t>Select </a:t>
            </a:r>
            <a:r>
              <a:rPr sz="2400" spc="-10" dirty="0">
                <a:latin typeface="Century Schoolbook"/>
                <a:cs typeface="Century Schoolbook"/>
              </a:rPr>
              <a:t>My </a:t>
            </a:r>
            <a:r>
              <a:rPr sz="2400" spc="-5" dirty="0">
                <a:latin typeface="Century Schoolbook"/>
                <a:cs typeface="Century Schoolbook"/>
              </a:rPr>
              <a:t>IRB Studies  </a:t>
            </a:r>
            <a:r>
              <a:rPr sz="2400" dirty="0">
                <a:latin typeface="Century Schoolbook"/>
                <a:cs typeface="Century Schoolbook"/>
              </a:rPr>
              <a:t>from </a:t>
            </a:r>
            <a:r>
              <a:rPr sz="2400" spc="-5" dirty="0">
                <a:latin typeface="Century Schoolbook"/>
                <a:cs typeface="Century Schoolbook"/>
              </a:rPr>
              <a:t>the </a:t>
            </a:r>
            <a:r>
              <a:rPr sz="2400" dirty="0">
                <a:latin typeface="Century Schoolbook"/>
                <a:cs typeface="Century Schoolbook"/>
              </a:rPr>
              <a:t>left </a:t>
            </a:r>
            <a:r>
              <a:rPr sz="2400" spc="-5" dirty="0">
                <a:latin typeface="Century Schoolbook"/>
                <a:cs typeface="Century Schoolbook"/>
              </a:rPr>
              <a:t>navigation  </a:t>
            </a:r>
            <a:r>
              <a:rPr sz="2400" spc="-40" dirty="0">
                <a:latin typeface="Century Schoolbook"/>
                <a:cs typeface="Century Schoolbook"/>
              </a:rPr>
              <a:t>bar.</a:t>
            </a:r>
            <a:endParaRPr sz="2400" dirty="0">
              <a:latin typeface="Century Schoolbook"/>
              <a:cs typeface="Century Schoolbook"/>
            </a:endParaRPr>
          </a:p>
          <a:p>
            <a:pPr marL="193675" marR="5080" indent="-180975">
              <a:lnSpc>
                <a:spcPct val="95200"/>
              </a:lnSpc>
              <a:spcBef>
                <a:spcPts val="1390"/>
              </a:spcBef>
              <a:buClr>
                <a:srgbClr val="4F81BC"/>
              </a:buClr>
              <a:buSzPct val="81250"/>
              <a:buFont typeface="Arial"/>
              <a:buChar char="•"/>
              <a:tabLst>
                <a:tab pos="194310" algn="l"/>
              </a:tabLst>
            </a:pPr>
            <a:r>
              <a:rPr sz="2400" b="1" spc="-20" dirty="0">
                <a:latin typeface="Century Schoolbook"/>
                <a:cs typeface="Century Schoolbook"/>
              </a:rPr>
              <a:t>Select </a:t>
            </a:r>
            <a:r>
              <a:rPr sz="2400" spc="-5" dirty="0">
                <a:latin typeface="Century Schoolbook"/>
                <a:cs typeface="Century Schoolbook"/>
              </a:rPr>
              <a:t>the </a:t>
            </a:r>
            <a:r>
              <a:rPr sz="2400" spc="-15" dirty="0">
                <a:latin typeface="Century Schoolbook"/>
                <a:cs typeface="Century Schoolbook"/>
              </a:rPr>
              <a:t>Approved </a:t>
            </a:r>
            <a:r>
              <a:rPr sz="2400" spc="-10" dirty="0">
                <a:latin typeface="Century Schoolbook"/>
                <a:cs typeface="Century Schoolbook"/>
              </a:rPr>
              <a:t>tab  </a:t>
            </a:r>
            <a:r>
              <a:rPr sz="2400" dirty="0">
                <a:latin typeface="Century Schoolbook"/>
                <a:cs typeface="Century Schoolbook"/>
              </a:rPr>
              <a:t>on the </a:t>
            </a:r>
            <a:r>
              <a:rPr sz="2400" spc="-10" dirty="0">
                <a:latin typeface="Century Schoolbook"/>
                <a:cs typeface="Century Schoolbook"/>
              </a:rPr>
              <a:t>Investigator  </a:t>
            </a:r>
            <a:r>
              <a:rPr sz="2400" spc="-5" dirty="0">
                <a:latin typeface="Century Schoolbook"/>
                <a:cs typeface="Century Schoolbook"/>
              </a:rPr>
              <a:t>Home</a:t>
            </a:r>
            <a:r>
              <a:rPr sz="2400" spc="5" dirty="0">
                <a:latin typeface="Century Schoolbook"/>
                <a:cs typeface="Century Schoolbook"/>
              </a:rPr>
              <a:t> </a:t>
            </a:r>
            <a:r>
              <a:rPr sz="2400" spc="-5" dirty="0">
                <a:latin typeface="Century Schoolbook"/>
                <a:cs typeface="Century Schoolbook"/>
              </a:rPr>
              <a:t>Screen.</a:t>
            </a:r>
            <a:endParaRPr sz="2400" dirty="0">
              <a:latin typeface="Century Schoolbook"/>
              <a:cs typeface="Century Schoolbook"/>
            </a:endParaRPr>
          </a:p>
          <a:p>
            <a:pPr marL="193675" marR="80645" indent="-180975">
              <a:lnSpc>
                <a:spcPts val="2710"/>
              </a:lnSpc>
              <a:spcBef>
                <a:spcPts val="1480"/>
              </a:spcBef>
              <a:buClr>
                <a:srgbClr val="4F81BC"/>
              </a:buClr>
              <a:buSzPct val="81250"/>
              <a:buFont typeface="Arial"/>
              <a:buChar char="•"/>
              <a:tabLst>
                <a:tab pos="194310" algn="l"/>
              </a:tabLst>
            </a:pPr>
            <a:r>
              <a:rPr sz="2400" b="1" dirty="0">
                <a:latin typeface="Century Schoolbook"/>
                <a:cs typeface="Century Schoolbook"/>
              </a:rPr>
              <a:t>Scroll </a:t>
            </a:r>
            <a:r>
              <a:rPr sz="2400" spc="-5" dirty="0">
                <a:latin typeface="Century Schoolbook"/>
                <a:cs typeface="Century Schoolbook"/>
              </a:rPr>
              <a:t>down </a:t>
            </a:r>
            <a:r>
              <a:rPr sz="2400" spc="-20" dirty="0">
                <a:latin typeface="Century Schoolbook"/>
                <a:cs typeface="Century Schoolbook"/>
              </a:rPr>
              <a:t>to </a:t>
            </a:r>
            <a:r>
              <a:rPr sz="2400" spc="-5" dirty="0">
                <a:latin typeface="Century Schoolbook"/>
                <a:cs typeface="Century Schoolbook"/>
              </a:rPr>
              <a:t>the </a:t>
            </a:r>
            <a:r>
              <a:rPr sz="2400" dirty="0">
                <a:latin typeface="Century Schoolbook"/>
                <a:cs typeface="Century Schoolbook"/>
              </a:rPr>
              <a:t>New  </a:t>
            </a:r>
            <a:r>
              <a:rPr sz="2400" spc="-10" dirty="0">
                <a:latin typeface="Century Schoolbook"/>
                <a:cs typeface="Century Schoolbook"/>
              </a:rPr>
              <a:t>Applications</a:t>
            </a:r>
            <a:r>
              <a:rPr sz="2400" spc="95" dirty="0">
                <a:latin typeface="Century Schoolbook"/>
                <a:cs typeface="Century Schoolbook"/>
              </a:rPr>
              <a:t> </a:t>
            </a:r>
            <a:r>
              <a:rPr sz="2400" spc="-5" dirty="0">
                <a:latin typeface="Century Schoolbook"/>
                <a:cs typeface="Century Schoolbook"/>
              </a:rPr>
              <a:t>section.</a:t>
            </a:r>
            <a:endParaRPr sz="2400" dirty="0">
              <a:latin typeface="Century Schoolbook"/>
              <a:cs typeface="Century Schoolbook"/>
            </a:endParaRPr>
          </a:p>
          <a:p>
            <a:pPr marL="193675" indent="-180975">
              <a:lnSpc>
                <a:spcPts val="2830"/>
              </a:lnSpc>
              <a:spcBef>
                <a:spcPts val="1185"/>
              </a:spcBef>
              <a:buClr>
                <a:srgbClr val="4F81BC"/>
              </a:buClr>
              <a:buSzPct val="81250"/>
              <a:buFont typeface="Arial"/>
              <a:buChar char="•"/>
              <a:tabLst>
                <a:tab pos="194310" algn="l"/>
              </a:tabLst>
            </a:pPr>
            <a:r>
              <a:rPr sz="2400" b="1" spc="-20" dirty="0">
                <a:latin typeface="Century Schoolbook"/>
                <a:cs typeface="Century Schoolbook"/>
              </a:rPr>
              <a:t>Select </a:t>
            </a:r>
            <a:r>
              <a:rPr sz="2400" spc="-5" dirty="0">
                <a:latin typeface="Century Schoolbook"/>
                <a:cs typeface="Century Schoolbook"/>
              </a:rPr>
              <a:t>the</a:t>
            </a:r>
            <a:r>
              <a:rPr sz="2400" spc="170" dirty="0">
                <a:latin typeface="Century Schoolbook"/>
                <a:cs typeface="Century Schoolbook"/>
              </a:rPr>
              <a:t> </a:t>
            </a:r>
            <a:r>
              <a:rPr sz="2400" spc="-5" dirty="0">
                <a:latin typeface="Century Schoolbook"/>
                <a:cs typeface="Century Schoolbook"/>
              </a:rPr>
              <a:t>currently</a:t>
            </a:r>
            <a:endParaRPr sz="2400" dirty="0">
              <a:latin typeface="Century Schoolbook"/>
              <a:cs typeface="Century Schoolbook"/>
            </a:endParaRPr>
          </a:p>
          <a:p>
            <a:pPr marL="193675">
              <a:lnSpc>
                <a:spcPts val="2830"/>
              </a:lnSpc>
            </a:pPr>
            <a:r>
              <a:rPr sz="2400" spc="-15" dirty="0">
                <a:latin typeface="Century Schoolbook"/>
                <a:cs typeface="Century Schoolbook"/>
              </a:rPr>
              <a:t>approved</a:t>
            </a:r>
            <a:r>
              <a:rPr sz="2400" spc="70" dirty="0">
                <a:latin typeface="Century Schoolbook"/>
                <a:cs typeface="Century Schoolbook"/>
              </a:rPr>
              <a:t> </a:t>
            </a:r>
            <a:r>
              <a:rPr sz="2400" spc="-60" dirty="0">
                <a:latin typeface="Century Schoolbook"/>
                <a:cs typeface="Century Schoolbook"/>
              </a:rPr>
              <a:t>study.</a:t>
            </a:r>
            <a:endParaRPr sz="2400" dirty="0">
              <a:latin typeface="Century Schoolbook"/>
              <a:cs typeface="Century Schoolbook"/>
            </a:endParaRPr>
          </a:p>
          <a:p>
            <a:pPr marL="193675" marR="267335" indent="-180975">
              <a:lnSpc>
                <a:spcPts val="2780"/>
              </a:lnSpc>
              <a:spcBef>
                <a:spcPts val="1425"/>
              </a:spcBef>
              <a:buClr>
                <a:srgbClr val="4F81BC"/>
              </a:buClr>
              <a:buSzPct val="81250"/>
              <a:buFont typeface="Arial"/>
              <a:buChar char="•"/>
              <a:tabLst>
                <a:tab pos="194310" algn="l"/>
              </a:tabLst>
            </a:pPr>
            <a:r>
              <a:rPr sz="2400" dirty="0">
                <a:latin typeface="Century Schoolbook"/>
                <a:cs typeface="Century Schoolbook"/>
              </a:rPr>
              <a:t>This opens the  </a:t>
            </a:r>
            <a:r>
              <a:rPr sz="2400" spc="-10" dirty="0">
                <a:latin typeface="Century Schoolbook"/>
                <a:cs typeface="Century Schoolbook"/>
              </a:rPr>
              <a:t>application</a:t>
            </a:r>
            <a:r>
              <a:rPr sz="2400" spc="100" dirty="0">
                <a:latin typeface="Century Schoolbook"/>
                <a:cs typeface="Century Schoolbook"/>
              </a:rPr>
              <a:t> </a:t>
            </a:r>
            <a:r>
              <a:rPr sz="2400" spc="-5" dirty="0">
                <a:latin typeface="Century Schoolbook"/>
                <a:cs typeface="Century Schoolbook"/>
              </a:rPr>
              <a:t>workspace.</a:t>
            </a:r>
            <a:endParaRPr sz="2400" dirty="0">
              <a:latin typeface="Century Schoolbook"/>
              <a:cs typeface="Century Schoolbook"/>
            </a:endParaRPr>
          </a:p>
        </p:txBody>
      </p:sp>
      <p:sp>
        <p:nvSpPr>
          <p:cNvPr id="4" name="object 4"/>
          <p:cNvSpPr/>
          <p:nvPr/>
        </p:nvSpPr>
        <p:spPr>
          <a:xfrm>
            <a:off x="3876675" y="1600200"/>
            <a:ext cx="4505325" cy="41148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77" y="0"/>
            <a:ext cx="7009765" cy="623570"/>
          </a:xfrm>
          <a:prstGeom prst="rect">
            <a:avLst/>
          </a:prstGeom>
        </p:spPr>
        <p:txBody>
          <a:bodyPr vert="horz" wrap="square" lIns="0" tIns="0" rIns="0" bIns="0" rtlCol="0">
            <a:spAutoFit/>
          </a:bodyPr>
          <a:lstStyle/>
          <a:p>
            <a:pPr marL="12700">
              <a:lnSpc>
                <a:spcPct val="100000"/>
              </a:lnSpc>
            </a:pPr>
            <a:r>
              <a:rPr sz="3950" spc="-45" dirty="0">
                <a:solidFill>
                  <a:srgbClr val="000000"/>
                </a:solidFill>
              </a:rPr>
              <a:t>Create </a:t>
            </a:r>
            <a:r>
              <a:rPr sz="3950" spc="15" dirty="0">
                <a:solidFill>
                  <a:srgbClr val="000000"/>
                </a:solidFill>
              </a:rPr>
              <a:t>a </a:t>
            </a:r>
            <a:r>
              <a:rPr sz="3950" spc="-50" dirty="0">
                <a:solidFill>
                  <a:srgbClr val="000000"/>
                </a:solidFill>
              </a:rPr>
              <a:t>Further </a:t>
            </a:r>
            <a:r>
              <a:rPr sz="3950" spc="-60" dirty="0">
                <a:solidFill>
                  <a:srgbClr val="000000"/>
                </a:solidFill>
              </a:rPr>
              <a:t>Study</a:t>
            </a:r>
            <a:r>
              <a:rPr sz="3950" spc="75" dirty="0">
                <a:solidFill>
                  <a:srgbClr val="000000"/>
                </a:solidFill>
              </a:rPr>
              <a:t> </a:t>
            </a:r>
            <a:r>
              <a:rPr sz="3950" spc="-35" dirty="0">
                <a:solidFill>
                  <a:srgbClr val="000000"/>
                </a:solidFill>
              </a:rPr>
              <a:t>Action</a:t>
            </a:r>
            <a:endParaRPr sz="3950" dirty="0"/>
          </a:p>
        </p:txBody>
      </p:sp>
      <p:sp>
        <p:nvSpPr>
          <p:cNvPr id="3" name="object 3"/>
          <p:cNvSpPr txBox="1"/>
          <p:nvPr/>
        </p:nvSpPr>
        <p:spPr>
          <a:xfrm>
            <a:off x="78739" y="1629422"/>
            <a:ext cx="3039110" cy="2215515"/>
          </a:xfrm>
          <a:prstGeom prst="rect">
            <a:avLst/>
          </a:prstGeom>
        </p:spPr>
        <p:txBody>
          <a:bodyPr vert="horz" wrap="square" lIns="0" tIns="0" rIns="0" bIns="0" rtlCol="0">
            <a:spAutoFit/>
          </a:bodyPr>
          <a:lstStyle/>
          <a:p>
            <a:pPr marL="193675" indent="-180975">
              <a:lnSpc>
                <a:spcPts val="3105"/>
              </a:lnSpc>
              <a:buClr>
                <a:srgbClr val="4F81BC"/>
              </a:buClr>
              <a:buSzPct val="81818"/>
              <a:buFont typeface="Arial"/>
              <a:buChar char="•"/>
              <a:tabLst>
                <a:tab pos="194310" algn="l"/>
              </a:tabLst>
            </a:pPr>
            <a:r>
              <a:rPr sz="2750" spc="30" dirty="0">
                <a:latin typeface="Century Schoolbook"/>
                <a:cs typeface="Century Schoolbook"/>
              </a:rPr>
              <a:t>Below</a:t>
            </a:r>
            <a:r>
              <a:rPr sz="2750" spc="-45" dirty="0">
                <a:latin typeface="Century Schoolbook"/>
                <a:cs typeface="Century Schoolbook"/>
              </a:rPr>
              <a:t> </a:t>
            </a:r>
            <a:r>
              <a:rPr sz="2750" spc="15" dirty="0">
                <a:latin typeface="Century Schoolbook"/>
                <a:cs typeface="Century Schoolbook"/>
              </a:rPr>
              <a:t>Current</a:t>
            </a:r>
            <a:endParaRPr sz="2750" dirty="0">
              <a:latin typeface="Century Schoolbook"/>
              <a:cs typeface="Century Schoolbook"/>
            </a:endParaRPr>
          </a:p>
          <a:p>
            <a:pPr marL="193675" marR="5080">
              <a:lnSpc>
                <a:spcPct val="96700"/>
              </a:lnSpc>
              <a:spcBef>
                <a:spcPts val="35"/>
              </a:spcBef>
              <a:tabLst>
                <a:tab pos="2068830" algn="l"/>
              </a:tabLst>
            </a:pPr>
            <a:r>
              <a:rPr sz="2750" spc="30" dirty="0">
                <a:latin typeface="Century Schoolbook"/>
                <a:cs typeface="Century Schoolbook"/>
              </a:rPr>
              <a:t>A</a:t>
            </a:r>
            <a:r>
              <a:rPr sz="2750" spc="-25" dirty="0">
                <a:latin typeface="Century Schoolbook"/>
                <a:cs typeface="Century Schoolbook"/>
              </a:rPr>
              <a:t>ct</a:t>
            </a:r>
            <a:r>
              <a:rPr sz="2750" spc="25" dirty="0">
                <a:latin typeface="Century Schoolbook"/>
                <a:cs typeface="Century Schoolbook"/>
              </a:rPr>
              <a:t>i</a:t>
            </a:r>
            <a:r>
              <a:rPr sz="2750" spc="20" dirty="0">
                <a:latin typeface="Century Schoolbook"/>
                <a:cs typeface="Century Schoolbook"/>
              </a:rPr>
              <a:t>v</a:t>
            </a:r>
            <a:r>
              <a:rPr sz="2750" spc="25" dirty="0">
                <a:latin typeface="Century Schoolbook"/>
                <a:cs typeface="Century Schoolbook"/>
              </a:rPr>
              <a:t>i</a:t>
            </a:r>
            <a:r>
              <a:rPr sz="2750" spc="-25" dirty="0">
                <a:latin typeface="Century Schoolbook"/>
                <a:cs typeface="Century Schoolbook"/>
              </a:rPr>
              <a:t>t</a:t>
            </a:r>
            <a:r>
              <a:rPr sz="2750" spc="25" dirty="0">
                <a:latin typeface="Century Schoolbook"/>
                <a:cs typeface="Century Schoolbook"/>
              </a:rPr>
              <a:t>i</a:t>
            </a:r>
            <a:r>
              <a:rPr sz="2750" spc="45" dirty="0">
                <a:latin typeface="Century Schoolbook"/>
                <a:cs typeface="Century Schoolbook"/>
              </a:rPr>
              <a:t>e</a:t>
            </a:r>
            <a:r>
              <a:rPr sz="2750" spc="-5" dirty="0">
                <a:latin typeface="Century Schoolbook"/>
                <a:cs typeface="Century Schoolbook"/>
              </a:rPr>
              <a:t>s</a:t>
            </a:r>
            <a:r>
              <a:rPr sz="2750" spc="5" dirty="0">
                <a:latin typeface="Century Schoolbook"/>
                <a:cs typeface="Century Schoolbook"/>
              </a:rPr>
              <a:t>,</a:t>
            </a:r>
            <a:r>
              <a:rPr sz="2750" dirty="0">
                <a:latin typeface="Century Schoolbook"/>
                <a:cs typeface="Century Schoolbook"/>
              </a:rPr>
              <a:t>	</a:t>
            </a:r>
            <a:r>
              <a:rPr sz="2750" spc="25" dirty="0">
                <a:latin typeface="Century Schoolbook"/>
                <a:cs typeface="Century Schoolbook"/>
              </a:rPr>
              <a:t>l</a:t>
            </a:r>
            <a:r>
              <a:rPr sz="2750" spc="45" dirty="0">
                <a:latin typeface="Century Schoolbook"/>
                <a:cs typeface="Century Schoolbook"/>
              </a:rPr>
              <a:t>o</a:t>
            </a:r>
            <a:r>
              <a:rPr sz="2750" spc="-25" dirty="0">
                <a:latin typeface="Century Schoolbook"/>
                <a:cs typeface="Century Schoolbook"/>
              </a:rPr>
              <a:t>c</a:t>
            </a:r>
            <a:r>
              <a:rPr sz="2750" spc="40" dirty="0">
                <a:latin typeface="Century Schoolbook"/>
                <a:cs typeface="Century Schoolbook"/>
              </a:rPr>
              <a:t>a</a:t>
            </a:r>
            <a:r>
              <a:rPr sz="2750" spc="-25" dirty="0">
                <a:latin typeface="Century Schoolbook"/>
                <a:cs typeface="Century Schoolbook"/>
              </a:rPr>
              <a:t>t</a:t>
            </a:r>
            <a:r>
              <a:rPr sz="2750" spc="10" dirty="0">
                <a:latin typeface="Century Schoolbook"/>
                <a:cs typeface="Century Schoolbook"/>
              </a:rPr>
              <a:t>e  </a:t>
            </a:r>
            <a:r>
              <a:rPr sz="2750" spc="15" dirty="0">
                <a:latin typeface="Century Schoolbook"/>
                <a:cs typeface="Century Schoolbook"/>
              </a:rPr>
              <a:t>Create Further  </a:t>
            </a:r>
            <a:r>
              <a:rPr sz="2750" dirty="0">
                <a:latin typeface="Century Schoolbook"/>
                <a:cs typeface="Century Schoolbook"/>
              </a:rPr>
              <a:t>Study</a:t>
            </a:r>
            <a:r>
              <a:rPr sz="2750" spc="-85" dirty="0">
                <a:latin typeface="Century Schoolbook"/>
                <a:cs typeface="Century Schoolbook"/>
              </a:rPr>
              <a:t> </a:t>
            </a:r>
            <a:r>
              <a:rPr sz="2750" spc="15" dirty="0">
                <a:latin typeface="Century Schoolbook"/>
                <a:cs typeface="Century Schoolbook"/>
              </a:rPr>
              <a:t>Action.</a:t>
            </a:r>
            <a:endParaRPr sz="2750" dirty="0">
              <a:latin typeface="Century Schoolbook"/>
              <a:cs typeface="Century Schoolbook"/>
            </a:endParaRPr>
          </a:p>
          <a:p>
            <a:pPr marL="193675" indent="-180975">
              <a:lnSpc>
                <a:spcPct val="100000"/>
              </a:lnSpc>
              <a:spcBef>
                <a:spcPts val="1280"/>
              </a:spcBef>
              <a:buClr>
                <a:srgbClr val="4F81BC"/>
              </a:buClr>
              <a:buSzPct val="81818"/>
              <a:buFont typeface="Arial"/>
              <a:buChar char="•"/>
              <a:tabLst>
                <a:tab pos="194310" algn="l"/>
              </a:tabLst>
            </a:pPr>
            <a:r>
              <a:rPr sz="2750" b="1" spc="20" dirty="0">
                <a:latin typeface="Century Schoolbook"/>
                <a:cs typeface="Century Schoolbook"/>
              </a:rPr>
              <a:t>Click</a:t>
            </a:r>
            <a:r>
              <a:rPr sz="2750" b="1" spc="15" dirty="0">
                <a:latin typeface="Century Schoolbook"/>
                <a:cs typeface="Century Schoolbook"/>
              </a:rPr>
              <a:t> </a:t>
            </a:r>
            <a:r>
              <a:rPr sz="2750" spc="10" dirty="0">
                <a:latin typeface="Century Schoolbook"/>
                <a:cs typeface="Century Schoolbook"/>
              </a:rPr>
              <a:t>Create...</a:t>
            </a:r>
            <a:endParaRPr sz="2750" dirty="0">
              <a:latin typeface="Century Schoolbook"/>
              <a:cs typeface="Century Schoolbook"/>
            </a:endParaRPr>
          </a:p>
        </p:txBody>
      </p:sp>
      <p:sp>
        <p:nvSpPr>
          <p:cNvPr id="4" name="object 4"/>
          <p:cNvSpPr/>
          <p:nvPr/>
        </p:nvSpPr>
        <p:spPr>
          <a:xfrm>
            <a:off x="3581400" y="638175"/>
            <a:ext cx="4524375" cy="561022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567426" y="5443601"/>
            <a:ext cx="1447800" cy="733425"/>
          </a:xfrm>
          <a:custGeom>
            <a:avLst/>
            <a:gdLst/>
            <a:ahLst/>
            <a:cxnLst/>
            <a:rect l="l" t="t" r="r" b="b"/>
            <a:pathLst>
              <a:path w="1447800" h="733425">
                <a:moveTo>
                  <a:pt x="366649" y="0"/>
                </a:moveTo>
                <a:lnTo>
                  <a:pt x="0" y="366649"/>
                </a:lnTo>
                <a:lnTo>
                  <a:pt x="366649" y="733361"/>
                </a:lnTo>
                <a:lnTo>
                  <a:pt x="366649" y="549998"/>
                </a:lnTo>
                <a:lnTo>
                  <a:pt x="1447800" y="549998"/>
                </a:lnTo>
                <a:lnTo>
                  <a:pt x="1447800" y="183299"/>
                </a:lnTo>
                <a:lnTo>
                  <a:pt x="366649" y="183299"/>
                </a:lnTo>
                <a:lnTo>
                  <a:pt x="366649" y="0"/>
                </a:lnTo>
                <a:close/>
              </a:path>
            </a:pathLst>
          </a:custGeom>
          <a:solidFill>
            <a:srgbClr val="FF0000"/>
          </a:solidFill>
        </p:spPr>
        <p:txBody>
          <a:bodyPr wrap="square" lIns="0" tIns="0" rIns="0" bIns="0" rtlCol="0"/>
          <a:lstStyle/>
          <a:p>
            <a:endParaRPr dirty="0"/>
          </a:p>
        </p:txBody>
      </p:sp>
      <p:sp>
        <p:nvSpPr>
          <p:cNvPr id="6" name="object 6"/>
          <p:cNvSpPr/>
          <p:nvPr/>
        </p:nvSpPr>
        <p:spPr>
          <a:xfrm>
            <a:off x="5567426" y="5443601"/>
            <a:ext cx="1447800" cy="733425"/>
          </a:xfrm>
          <a:custGeom>
            <a:avLst/>
            <a:gdLst/>
            <a:ahLst/>
            <a:cxnLst/>
            <a:rect l="l" t="t" r="r" b="b"/>
            <a:pathLst>
              <a:path w="1447800" h="733425">
                <a:moveTo>
                  <a:pt x="0" y="366649"/>
                </a:moveTo>
                <a:lnTo>
                  <a:pt x="366649" y="0"/>
                </a:lnTo>
                <a:lnTo>
                  <a:pt x="366649" y="183299"/>
                </a:lnTo>
                <a:lnTo>
                  <a:pt x="1447800" y="183299"/>
                </a:lnTo>
                <a:lnTo>
                  <a:pt x="1447800" y="549998"/>
                </a:lnTo>
                <a:lnTo>
                  <a:pt x="366649" y="549998"/>
                </a:lnTo>
                <a:lnTo>
                  <a:pt x="366649" y="733361"/>
                </a:lnTo>
                <a:lnTo>
                  <a:pt x="0" y="366649"/>
                </a:lnTo>
                <a:close/>
              </a:path>
            </a:pathLst>
          </a:custGeom>
          <a:ln w="1397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0" y="58673"/>
            <a:ext cx="7007225" cy="623570"/>
          </a:xfrm>
          <a:prstGeom prst="rect">
            <a:avLst/>
          </a:prstGeom>
        </p:spPr>
        <p:txBody>
          <a:bodyPr vert="horz" wrap="square" lIns="0" tIns="0" rIns="0" bIns="0" rtlCol="0">
            <a:spAutoFit/>
          </a:bodyPr>
          <a:lstStyle/>
          <a:p>
            <a:pPr marL="12700">
              <a:lnSpc>
                <a:spcPct val="100000"/>
              </a:lnSpc>
            </a:pPr>
            <a:r>
              <a:rPr sz="3950" spc="-45" dirty="0">
                <a:solidFill>
                  <a:srgbClr val="000000"/>
                </a:solidFill>
              </a:rPr>
              <a:t>Create </a:t>
            </a:r>
            <a:r>
              <a:rPr sz="3950" spc="15" dirty="0">
                <a:solidFill>
                  <a:srgbClr val="000000"/>
                </a:solidFill>
              </a:rPr>
              <a:t>a </a:t>
            </a:r>
            <a:r>
              <a:rPr sz="3950" spc="-50" dirty="0">
                <a:solidFill>
                  <a:srgbClr val="000000"/>
                </a:solidFill>
              </a:rPr>
              <a:t>Further </a:t>
            </a:r>
            <a:r>
              <a:rPr sz="3950" spc="-60" dirty="0">
                <a:solidFill>
                  <a:srgbClr val="000000"/>
                </a:solidFill>
              </a:rPr>
              <a:t>Study</a:t>
            </a:r>
            <a:r>
              <a:rPr sz="3950" spc="55" dirty="0">
                <a:solidFill>
                  <a:srgbClr val="000000"/>
                </a:solidFill>
              </a:rPr>
              <a:t> </a:t>
            </a:r>
            <a:r>
              <a:rPr sz="3950" spc="-35" dirty="0">
                <a:solidFill>
                  <a:srgbClr val="000000"/>
                </a:solidFill>
              </a:rPr>
              <a:t>Action</a:t>
            </a:r>
            <a:endParaRPr sz="3950" dirty="0"/>
          </a:p>
        </p:txBody>
      </p:sp>
      <p:sp>
        <p:nvSpPr>
          <p:cNvPr id="3" name="object 3"/>
          <p:cNvSpPr txBox="1"/>
          <p:nvPr/>
        </p:nvSpPr>
        <p:spPr>
          <a:xfrm>
            <a:off x="209232" y="956162"/>
            <a:ext cx="2223135" cy="4025900"/>
          </a:xfrm>
          <a:prstGeom prst="rect">
            <a:avLst/>
          </a:prstGeom>
        </p:spPr>
        <p:txBody>
          <a:bodyPr vert="horz" wrap="square" lIns="0" tIns="0" rIns="0" bIns="0" rtlCol="0">
            <a:spAutoFit/>
          </a:bodyPr>
          <a:lstStyle/>
          <a:p>
            <a:pPr marL="193675" indent="-180975">
              <a:lnSpc>
                <a:spcPts val="2025"/>
              </a:lnSpc>
              <a:buClr>
                <a:srgbClr val="4F81BC"/>
              </a:buClr>
              <a:buSzPct val="77777"/>
              <a:buFont typeface="Arial"/>
              <a:buChar char="•"/>
              <a:tabLst>
                <a:tab pos="193675" algn="l"/>
              </a:tabLst>
            </a:pPr>
            <a:r>
              <a:rPr sz="1800" b="1" spc="-5" dirty="0">
                <a:latin typeface="Century Schoolbook"/>
                <a:cs typeface="Century Schoolbook"/>
              </a:rPr>
              <a:t>Select </a:t>
            </a:r>
            <a:r>
              <a:rPr sz="1800" spc="-5" dirty="0">
                <a:latin typeface="Century Schoolbook"/>
                <a:cs typeface="Century Schoolbook"/>
              </a:rPr>
              <a:t>the type</a:t>
            </a:r>
            <a:r>
              <a:rPr sz="1800" spc="110" dirty="0">
                <a:latin typeface="Century Schoolbook"/>
                <a:cs typeface="Century Schoolbook"/>
              </a:rPr>
              <a:t> </a:t>
            </a:r>
            <a:r>
              <a:rPr sz="1800" dirty="0">
                <a:latin typeface="Century Schoolbook"/>
                <a:cs typeface="Century Schoolbook"/>
              </a:rPr>
              <a:t>of</a:t>
            </a:r>
          </a:p>
          <a:p>
            <a:pPr marL="193675" marR="142875">
              <a:lnSpc>
                <a:spcPct val="93900"/>
              </a:lnSpc>
              <a:spcBef>
                <a:spcPts val="100"/>
              </a:spcBef>
            </a:pPr>
            <a:r>
              <a:rPr sz="1800" spc="-5" dirty="0">
                <a:latin typeface="Century Schoolbook"/>
                <a:cs typeface="Century Schoolbook"/>
              </a:rPr>
              <a:t>FSA </a:t>
            </a:r>
            <a:r>
              <a:rPr sz="1800" spc="-15" dirty="0">
                <a:latin typeface="Century Schoolbook"/>
                <a:cs typeface="Century Schoolbook"/>
              </a:rPr>
              <a:t>to be </a:t>
            </a:r>
            <a:r>
              <a:rPr sz="1800" dirty="0">
                <a:latin typeface="Century Schoolbook"/>
                <a:cs typeface="Century Schoolbook"/>
              </a:rPr>
              <a:t>created  </a:t>
            </a:r>
            <a:r>
              <a:rPr sz="1800" spc="-5" dirty="0">
                <a:latin typeface="Century Schoolbook"/>
                <a:cs typeface="Century Schoolbook"/>
              </a:rPr>
              <a:t>and </a:t>
            </a:r>
            <a:r>
              <a:rPr sz="1800" spc="5" dirty="0">
                <a:latin typeface="Century Schoolbook"/>
                <a:cs typeface="Century Schoolbook"/>
              </a:rPr>
              <a:t>select  Continue.</a:t>
            </a:r>
            <a:endParaRPr sz="1800" dirty="0">
              <a:latin typeface="Century Schoolbook"/>
              <a:cs typeface="Century Schoolbook"/>
            </a:endParaRPr>
          </a:p>
          <a:p>
            <a:pPr marL="193675" marR="5080" indent="-180975">
              <a:lnSpc>
                <a:spcPts val="2100"/>
              </a:lnSpc>
              <a:spcBef>
                <a:spcPts val="1410"/>
              </a:spcBef>
              <a:buClr>
                <a:srgbClr val="4F81BC"/>
              </a:buClr>
              <a:buSzPct val="77777"/>
              <a:buFont typeface="Arial"/>
              <a:buChar char="•"/>
              <a:tabLst>
                <a:tab pos="193675" algn="l"/>
              </a:tabLst>
            </a:pPr>
            <a:r>
              <a:rPr sz="1800" spc="-75" dirty="0">
                <a:latin typeface="Century Schoolbook"/>
                <a:cs typeface="Century Schoolbook"/>
              </a:rPr>
              <a:t>You </a:t>
            </a:r>
            <a:r>
              <a:rPr sz="1800" spc="-5" dirty="0">
                <a:latin typeface="Century Schoolbook"/>
                <a:cs typeface="Century Schoolbook"/>
              </a:rPr>
              <a:t>can </a:t>
            </a:r>
            <a:r>
              <a:rPr sz="1800" spc="15" dirty="0">
                <a:latin typeface="Century Schoolbook"/>
                <a:cs typeface="Century Schoolbook"/>
              </a:rPr>
              <a:t>only </a:t>
            </a:r>
            <a:r>
              <a:rPr sz="1800" spc="5" dirty="0">
                <a:latin typeface="Century Schoolbook"/>
                <a:cs typeface="Century Schoolbook"/>
              </a:rPr>
              <a:t>select  one </a:t>
            </a:r>
            <a:r>
              <a:rPr sz="1800" spc="-5" dirty="0">
                <a:latin typeface="Century Schoolbook"/>
                <a:cs typeface="Century Schoolbook"/>
              </a:rPr>
              <a:t>FSA </a:t>
            </a:r>
            <a:r>
              <a:rPr sz="1800" spc="-15" dirty="0">
                <a:latin typeface="Century Schoolbook"/>
                <a:cs typeface="Century Schoolbook"/>
              </a:rPr>
              <a:t>at </a:t>
            </a:r>
            <a:r>
              <a:rPr sz="1800" dirty="0">
                <a:latin typeface="Century Schoolbook"/>
                <a:cs typeface="Century Schoolbook"/>
              </a:rPr>
              <a:t>a</a:t>
            </a:r>
            <a:r>
              <a:rPr sz="1800" spc="-30" dirty="0">
                <a:latin typeface="Century Schoolbook"/>
                <a:cs typeface="Century Schoolbook"/>
              </a:rPr>
              <a:t> </a:t>
            </a:r>
            <a:r>
              <a:rPr sz="1800" spc="-5" dirty="0">
                <a:latin typeface="Century Schoolbook"/>
                <a:cs typeface="Century Schoolbook"/>
              </a:rPr>
              <a:t>time.</a:t>
            </a:r>
            <a:endParaRPr sz="1800" dirty="0">
              <a:latin typeface="Century Schoolbook"/>
              <a:cs typeface="Century Schoolbook"/>
            </a:endParaRPr>
          </a:p>
          <a:p>
            <a:pPr marL="193675" marR="20320" indent="-180975">
              <a:lnSpc>
                <a:spcPct val="94900"/>
              </a:lnSpc>
              <a:spcBef>
                <a:spcPts val="1340"/>
              </a:spcBef>
              <a:buClr>
                <a:srgbClr val="4F81BC"/>
              </a:buClr>
              <a:buSzPct val="77777"/>
              <a:buFont typeface="Arial"/>
              <a:buChar char="•"/>
              <a:tabLst>
                <a:tab pos="193675" algn="l"/>
              </a:tabLst>
            </a:pPr>
            <a:r>
              <a:rPr sz="1800" spc="15" dirty="0">
                <a:latin typeface="Century Schoolbook"/>
                <a:cs typeface="Century Schoolbook"/>
              </a:rPr>
              <a:t>Once </a:t>
            </a:r>
            <a:r>
              <a:rPr sz="1800" dirty="0">
                <a:latin typeface="Century Schoolbook"/>
                <a:cs typeface="Century Schoolbook"/>
              </a:rPr>
              <a:t>the </a:t>
            </a:r>
            <a:r>
              <a:rPr sz="1800" spc="-5" dirty="0">
                <a:latin typeface="Century Schoolbook"/>
                <a:cs typeface="Century Schoolbook"/>
              </a:rPr>
              <a:t>FSA has  </a:t>
            </a:r>
            <a:r>
              <a:rPr sz="1800" spc="-10" dirty="0">
                <a:latin typeface="Century Schoolbook"/>
                <a:cs typeface="Century Schoolbook"/>
              </a:rPr>
              <a:t>been </a:t>
            </a:r>
            <a:r>
              <a:rPr sz="1800" dirty="0">
                <a:latin typeface="Century Schoolbook"/>
                <a:cs typeface="Century Schoolbook"/>
              </a:rPr>
              <a:t>created, you  </a:t>
            </a:r>
            <a:r>
              <a:rPr sz="1800" spc="-5" dirty="0">
                <a:latin typeface="Century Schoolbook"/>
                <a:cs typeface="Century Schoolbook"/>
              </a:rPr>
              <a:t>can </a:t>
            </a:r>
            <a:r>
              <a:rPr sz="1800" spc="5" dirty="0">
                <a:latin typeface="Century Schoolbook"/>
                <a:cs typeface="Century Schoolbook"/>
              </a:rPr>
              <a:t>return </a:t>
            </a:r>
            <a:r>
              <a:rPr sz="1800" spc="-15" dirty="0">
                <a:latin typeface="Century Schoolbook"/>
                <a:cs typeface="Century Schoolbook"/>
              </a:rPr>
              <a:t>to </a:t>
            </a:r>
            <a:r>
              <a:rPr sz="1800" spc="5" dirty="0">
                <a:latin typeface="Century Schoolbook"/>
                <a:cs typeface="Century Schoolbook"/>
              </a:rPr>
              <a:t>this  </a:t>
            </a:r>
            <a:r>
              <a:rPr sz="1800" spc="10" dirty="0">
                <a:latin typeface="Century Schoolbook"/>
                <a:cs typeface="Century Schoolbook"/>
              </a:rPr>
              <a:t>screen, </a:t>
            </a:r>
            <a:r>
              <a:rPr sz="1800" spc="15" dirty="0">
                <a:latin typeface="Century Schoolbook"/>
                <a:cs typeface="Century Schoolbook"/>
              </a:rPr>
              <a:t>following  </a:t>
            </a:r>
            <a:r>
              <a:rPr sz="1800" dirty="0">
                <a:latin typeface="Century Schoolbook"/>
                <a:cs typeface="Century Schoolbook"/>
              </a:rPr>
              <a:t>the </a:t>
            </a:r>
            <a:r>
              <a:rPr sz="1800" spc="10" dirty="0">
                <a:latin typeface="Century Schoolbook"/>
                <a:cs typeface="Century Schoolbook"/>
              </a:rPr>
              <a:t>previous </a:t>
            </a:r>
            <a:r>
              <a:rPr sz="1800" spc="-5" dirty="0">
                <a:latin typeface="Century Schoolbook"/>
                <a:cs typeface="Century Schoolbook"/>
              </a:rPr>
              <a:t>steps,  </a:t>
            </a:r>
            <a:r>
              <a:rPr sz="1800" spc="-15" dirty="0">
                <a:latin typeface="Century Schoolbook"/>
                <a:cs typeface="Century Schoolbook"/>
              </a:rPr>
              <a:t>to </a:t>
            </a:r>
            <a:r>
              <a:rPr sz="1800" spc="5" dirty="0">
                <a:latin typeface="Century Schoolbook"/>
                <a:cs typeface="Century Schoolbook"/>
              </a:rPr>
              <a:t>select </a:t>
            </a:r>
            <a:r>
              <a:rPr sz="1800" dirty="0">
                <a:latin typeface="Century Schoolbook"/>
                <a:cs typeface="Century Schoolbook"/>
              </a:rPr>
              <a:t>a  </a:t>
            </a:r>
            <a:r>
              <a:rPr sz="1800" spc="10" dirty="0">
                <a:latin typeface="Century Schoolbook"/>
                <a:cs typeface="Century Schoolbook"/>
              </a:rPr>
              <a:t>different </a:t>
            </a:r>
            <a:r>
              <a:rPr sz="1800" dirty="0">
                <a:latin typeface="Century Schoolbook"/>
                <a:cs typeface="Century Schoolbook"/>
              </a:rPr>
              <a:t>type of  </a:t>
            </a:r>
            <a:r>
              <a:rPr sz="1800" spc="-10" dirty="0">
                <a:latin typeface="Century Schoolbook"/>
                <a:cs typeface="Century Schoolbook"/>
              </a:rPr>
              <a:t>FSA.</a:t>
            </a:r>
            <a:endParaRPr sz="1800" dirty="0">
              <a:latin typeface="Century Schoolbook"/>
              <a:cs typeface="Century Schoolbook"/>
            </a:endParaRPr>
          </a:p>
        </p:txBody>
      </p:sp>
      <p:sp>
        <p:nvSpPr>
          <p:cNvPr id="4" name="object 4"/>
          <p:cNvSpPr/>
          <p:nvPr/>
        </p:nvSpPr>
        <p:spPr>
          <a:xfrm>
            <a:off x="2438400" y="762000"/>
            <a:ext cx="6477000" cy="58293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1905000" y="2413337"/>
            <a:ext cx="5998845" cy="1015663"/>
          </a:xfrm>
          <a:prstGeom prst="rect">
            <a:avLst/>
          </a:prstGeom>
        </p:spPr>
        <p:txBody>
          <a:bodyPr vert="horz" wrap="square" lIns="0" tIns="0" rIns="0" bIns="0" rtlCol="0">
            <a:spAutoFit/>
          </a:bodyPr>
          <a:lstStyle/>
          <a:p>
            <a:pPr marL="12700" algn="ctr">
              <a:lnSpc>
                <a:spcPct val="100000"/>
              </a:lnSpc>
            </a:pPr>
            <a:r>
              <a:rPr lang="en-US" sz="6600" spc="-60" dirty="0" smtClean="0"/>
              <a:t>Questions???</a:t>
            </a:r>
            <a:endParaRPr sz="6600" dirty="0"/>
          </a:p>
        </p:txBody>
      </p:sp>
    </p:spTree>
    <p:extLst>
      <p:ext uri="{BB962C8B-B14F-4D97-AF65-F5344CB8AC3E}">
        <p14:creationId xmlns:p14="http://schemas.microsoft.com/office/powerpoint/2010/main" val="2454966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77" y="58673"/>
            <a:ext cx="4196080" cy="601980"/>
          </a:xfrm>
          <a:prstGeom prst="rect">
            <a:avLst/>
          </a:prstGeom>
        </p:spPr>
        <p:txBody>
          <a:bodyPr vert="horz" wrap="square" lIns="0" tIns="0" rIns="0" bIns="0" rtlCol="0">
            <a:spAutoFit/>
          </a:bodyPr>
          <a:lstStyle/>
          <a:p>
            <a:pPr marL="12700">
              <a:lnSpc>
                <a:spcPct val="100000"/>
              </a:lnSpc>
            </a:pPr>
            <a:r>
              <a:rPr sz="3950" spc="-105" dirty="0">
                <a:solidFill>
                  <a:srgbClr val="000000"/>
                </a:solidFill>
              </a:rPr>
              <a:t>REWards</a:t>
            </a:r>
            <a:r>
              <a:rPr sz="3950" spc="220" dirty="0">
                <a:solidFill>
                  <a:srgbClr val="000000"/>
                </a:solidFill>
              </a:rPr>
              <a:t> </a:t>
            </a:r>
            <a:r>
              <a:rPr sz="3950" spc="-55" dirty="0">
                <a:solidFill>
                  <a:srgbClr val="000000"/>
                </a:solidFill>
              </a:rPr>
              <a:t>training</a:t>
            </a:r>
            <a:endParaRPr sz="3950" dirty="0"/>
          </a:p>
        </p:txBody>
      </p:sp>
      <p:sp>
        <p:nvSpPr>
          <p:cNvPr id="3" name="object 3"/>
          <p:cNvSpPr txBox="1"/>
          <p:nvPr/>
        </p:nvSpPr>
        <p:spPr>
          <a:xfrm>
            <a:off x="78739" y="1108542"/>
            <a:ext cx="8037195" cy="4878070"/>
          </a:xfrm>
          <a:prstGeom prst="rect">
            <a:avLst/>
          </a:prstGeom>
        </p:spPr>
        <p:txBody>
          <a:bodyPr vert="horz" wrap="square" lIns="0" tIns="0" rIns="0" bIns="0" rtlCol="0">
            <a:spAutoFit/>
          </a:bodyPr>
          <a:lstStyle/>
          <a:p>
            <a:pPr marL="193675" indent="-180975">
              <a:lnSpc>
                <a:spcPts val="2025"/>
              </a:lnSpc>
              <a:buClr>
                <a:srgbClr val="4F81BC"/>
              </a:buClr>
              <a:buSzPct val="77777"/>
              <a:buFont typeface="Arial"/>
              <a:buChar char="•"/>
              <a:tabLst>
                <a:tab pos="194310" algn="l"/>
              </a:tabLst>
            </a:pPr>
            <a:r>
              <a:rPr sz="1800" spc="5" dirty="0">
                <a:latin typeface="Century Schoolbook"/>
                <a:cs typeface="Century Schoolbook"/>
              </a:rPr>
              <a:t>The </a:t>
            </a:r>
            <a:r>
              <a:rPr sz="1800" spc="-5" dirty="0">
                <a:latin typeface="Century Schoolbook"/>
                <a:cs typeface="Century Schoolbook"/>
              </a:rPr>
              <a:t>Research </a:t>
            </a:r>
            <a:r>
              <a:rPr sz="1800" dirty="0">
                <a:latin typeface="Century Schoolbook"/>
                <a:cs typeface="Century Schoolbook"/>
              </a:rPr>
              <a:t>Ethics </a:t>
            </a:r>
            <a:r>
              <a:rPr sz="1800" spc="-5" dirty="0">
                <a:latin typeface="Century Schoolbook"/>
                <a:cs typeface="Century Schoolbook"/>
              </a:rPr>
              <a:t>Workshops </a:t>
            </a:r>
            <a:r>
              <a:rPr sz="1800" spc="-10" dirty="0">
                <a:latin typeface="Century Schoolbook"/>
                <a:cs typeface="Century Schoolbook"/>
              </a:rPr>
              <a:t>About </a:t>
            </a:r>
            <a:r>
              <a:rPr sz="1800" spc="5" dirty="0">
                <a:latin typeface="Century Schoolbook"/>
                <a:cs typeface="Century Schoolbook"/>
              </a:rPr>
              <a:t>Responsibilities </a:t>
            </a:r>
            <a:r>
              <a:rPr sz="1800" spc="-5" dirty="0">
                <a:latin typeface="Century Schoolbook"/>
                <a:cs typeface="Century Schoolbook"/>
              </a:rPr>
              <a:t>and </a:t>
            </a:r>
            <a:r>
              <a:rPr sz="1800" spc="5" dirty="0">
                <a:latin typeface="Century Schoolbook"/>
                <a:cs typeface="Century Schoolbook"/>
              </a:rPr>
              <a:t>Duties</a:t>
            </a:r>
            <a:r>
              <a:rPr sz="1800" spc="250" dirty="0">
                <a:latin typeface="Century Schoolbook"/>
                <a:cs typeface="Century Schoolbook"/>
              </a:rPr>
              <a:t> </a:t>
            </a:r>
            <a:r>
              <a:rPr sz="1800" dirty="0">
                <a:latin typeface="Century Schoolbook"/>
                <a:cs typeface="Century Schoolbook"/>
              </a:rPr>
              <a:t>of</a:t>
            </a:r>
          </a:p>
          <a:p>
            <a:pPr marL="193675" marR="329565">
              <a:lnSpc>
                <a:spcPct val="94700"/>
              </a:lnSpc>
              <a:spcBef>
                <a:spcPts val="85"/>
              </a:spcBef>
            </a:pPr>
            <a:r>
              <a:rPr sz="1800" dirty="0">
                <a:latin typeface="Century Schoolbook"/>
                <a:cs typeface="Century Schoolbook"/>
              </a:rPr>
              <a:t>Scientists </a:t>
            </a:r>
            <a:r>
              <a:rPr sz="1800" spc="-20" dirty="0">
                <a:latin typeface="Century Schoolbook"/>
                <a:cs typeface="Century Schoolbook"/>
              </a:rPr>
              <a:t>(REWards) </a:t>
            </a:r>
            <a:r>
              <a:rPr sz="1800" dirty="0">
                <a:latin typeface="Century Schoolbook"/>
                <a:cs typeface="Century Schoolbook"/>
              </a:rPr>
              <a:t>program </a:t>
            </a:r>
            <a:r>
              <a:rPr sz="1800" spc="15" dirty="0">
                <a:latin typeface="Century Schoolbook"/>
                <a:cs typeface="Century Schoolbook"/>
              </a:rPr>
              <a:t>is </a:t>
            </a:r>
            <a:r>
              <a:rPr sz="1800" spc="5" dirty="0">
                <a:latin typeface="Century Schoolbook"/>
                <a:cs typeface="Century Schoolbook"/>
              </a:rPr>
              <a:t>designed </a:t>
            </a:r>
            <a:r>
              <a:rPr sz="1800" spc="-15" dirty="0">
                <a:latin typeface="Century Schoolbook"/>
                <a:cs typeface="Century Schoolbook"/>
              </a:rPr>
              <a:t>to </a:t>
            </a:r>
            <a:r>
              <a:rPr sz="1800" dirty="0">
                <a:latin typeface="Century Schoolbook"/>
                <a:cs typeface="Century Schoolbook"/>
              </a:rPr>
              <a:t>address </a:t>
            </a:r>
            <a:r>
              <a:rPr sz="1800" spc="-10" dirty="0">
                <a:latin typeface="Century Schoolbook"/>
                <a:cs typeface="Century Schoolbook"/>
              </a:rPr>
              <a:t>key </a:t>
            </a:r>
            <a:r>
              <a:rPr sz="1800" spc="5" dirty="0">
                <a:latin typeface="Century Schoolbook"/>
                <a:cs typeface="Century Schoolbook"/>
              </a:rPr>
              <a:t>concepts </a:t>
            </a:r>
            <a:r>
              <a:rPr sz="1800" spc="15" dirty="0">
                <a:latin typeface="Century Schoolbook"/>
                <a:cs typeface="Century Schoolbook"/>
              </a:rPr>
              <a:t>in  </a:t>
            </a:r>
            <a:r>
              <a:rPr sz="1800" spc="-5" dirty="0">
                <a:latin typeface="Century Schoolbook"/>
                <a:cs typeface="Century Schoolbook"/>
              </a:rPr>
              <a:t>human subjects </a:t>
            </a:r>
            <a:r>
              <a:rPr sz="1800" dirty="0">
                <a:latin typeface="Century Schoolbook"/>
                <a:cs typeface="Century Schoolbook"/>
              </a:rPr>
              <a:t>protection </a:t>
            </a:r>
            <a:r>
              <a:rPr sz="1800" spc="15" dirty="0">
                <a:latin typeface="Century Schoolbook"/>
                <a:cs typeface="Century Schoolbook"/>
              </a:rPr>
              <a:t>in </a:t>
            </a:r>
            <a:r>
              <a:rPr sz="1800" spc="10" dirty="0">
                <a:latin typeface="Century Schoolbook"/>
                <a:cs typeface="Century Schoolbook"/>
              </a:rPr>
              <a:t>specific </a:t>
            </a:r>
            <a:r>
              <a:rPr sz="1800" dirty="0">
                <a:latin typeface="Century Schoolbook"/>
                <a:cs typeface="Century Schoolbook"/>
              </a:rPr>
              <a:t>research communities. </a:t>
            </a:r>
            <a:r>
              <a:rPr sz="1800" spc="-25" dirty="0">
                <a:latin typeface="Century Schoolbook"/>
                <a:cs typeface="Century Schoolbook"/>
              </a:rPr>
              <a:t>REWards  </a:t>
            </a:r>
            <a:r>
              <a:rPr sz="1800" dirty="0">
                <a:latin typeface="Century Schoolbook"/>
                <a:cs typeface="Century Schoolbook"/>
              </a:rPr>
              <a:t>combines </a:t>
            </a:r>
            <a:r>
              <a:rPr sz="1800" spc="5" dirty="0">
                <a:latin typeface="Century Schoolbook"/>
                <a:cs typeface="Century Schoolbook"/>
              </a:rPr>
              <a:t>lectures </a:t>
            </a:r>
            <a:r>
              <a:rPr sz="1800" spc="-5" dirty="0">
                <a:latin typeface="Century Schoolbook"/>
                <a:cs typeface="Century Schoolbook"/>
              </a:rPr>
              <a:t>and </a:t>
            </a:r>
            <a:r>
              <a:rPr sz="1800" spc="-10" dirty="0">
                <a:latin typeface="Century Schoolbook"/>
                <a:cs typeface="Century Schoolbook"/>
              </a:rPr>
              <a:t>small </a:t>
            </a:r>
            <a:r>
              <a:rPr sz="1800" spc="10" dirty="0">
                <a:latin typeface="Century Schoolbook"/>
                <a:cs typeface="Century Schoolbook"/>
              </a:rPr>
              <a:t>group discussions </a:t>
            </a:r>
            <a:r>
              <a:rPr sz="1800" spc="-15" dirty="0">
                <a:latin typeface="Century Schoolbook"/>
                <a:cs typeface="Century Schoolbook"/>
              </a:rPr>
              <a:t>to </a:t>
            </a:r>
            <a:r>
              <a:rPr sz="1800" spc="10" dirty="0">
                <a:latin typeface="Century Schoolbook"/>
                <a:cs typeface="Century Schoolbook"/>
              </a:rPr>
              <a:t>provide </a:t>
            </a:r>
            <a:r>
              <a:rPr sz="1800" dirty="0">
                <a:latin typeface="Century Schoolbook"/>
                <a:cs typeface="Century Schoolbook"/>
              </a:rPr>
              <a:t>practical  information on </a:t>
            </a:r>
            <a:r>
              <a:rPr sz="1800" spc="-5" dirty="0">
                <a:latin typeface="Century Schoolbook"/>
                <a:cs typeface="Century Schoolbook"/>
              </a:rPr>
              <a:t>the </a:t>
            </a:r>
            <a:r>
              <a:rPr sz="1800" dirty="0">
                <a:latin typeface="Century Schoolbook"/>
                <a:cs typeface="Century Schoolbook"/>
              </a:rPr>
              <a:t>ethical </a:t>
            </a:r>
            <a:r>
              <a:rPr sz="1800" spc="5" dirty="0">
                <a:latin typeface="Century Schoolbook"/>
                <a:cs typeface="Century Schoolbook"/>
              </a:rPr>
              <a:t>issues </a:t>
            </a:r>
            <a:r>
              <a:rPr sz="1800" spc="10" dirty="0">
                <a:latin typeface="Century Schoolbook"/>
                <a:cs typeface="Century Schoolbook"/>
              </a:rPr>
              <a:t>involved </a:t>
            </a:r>
            <a:r>
              <a:rPr sz="1800" spc="15" dirty="0">
                <a:latin typeface="Century Schoolbook"/>
                <a:cs typeface="Century Schoolbook"/>
              </a:rPr>
              <a:t>in </a:t>
            </a:r>
            <a:r>
              <a:rPr sz="1800" dirty="0">
                <a:latin typeface="Century Schoolbook"/>
                <a:cs typeface="Century Schoolbook"/>
              </a:rPr>
              <a:t>research protocol  development </a:t>
            </a:r>
            <a:r>
              <a:rPr sz="1800" spc="-5" dirty="0">
                <a:latin typeface="Century Schoolbook"/>
                <a:cs typeface="Century Schoolbook"/>
              </a:rPr>
              <a:t>and</a:t>
            </a:r>
            <a:r>
              <a:rPr sz="1800" spc="70" dirty="0">
                <a:latin typeface="Century Schoolbook"/>
                <a:cs typeface="Century Schoolbook"/>
              </a:rPr>
              <a:t> </a:t>
            </a:r>
            <a:r>
              <a:rPr sz="1800" dirty="0">
                <a:latin typeface="Century Schoolbook"/>
                <a:cs typeface="Century Schoolbook"/>
              </a:rPr>
              <a:t>implementation.</a:t>
            </a:r>
          </a:p>
          <a:p>
            <a:pPr marL="12700">
              <a:lnSpc>
                <a:spcPct val="100000"/>
              </a:lnSpc>
              <a:spcBef>
                <a:spcPts val="1445"/>
              </a:spcBef>
            </a:pPr>
            <a:r>
              <a:rPr sz="2400" b="1" spc="-10" dirty="0">
                <a:latin typeface="Century Schoolbook"/>
                <a:cs typeface="Century Schoolbook"/>
              </a:rPr>
              <a:t>Who </a:t>
            </a:r>
            <a:r>
              <a:rPr sz="2400" b="1" spc="-15" dirty="0">
                <a:latin typeface="Century Schoolbook"/>
                <a:cs typeface="Century Schoolbook"/>
              </a:rPr>
              <a:t>needs</a:t>
            </a:r>
            <a:r>
              <a:rPr sz="2400" b="1" spc="75" dirty="0">
                <a:latin typeface="Century Schoolbook"/>
                <a:cs typeface="Century Schoolbook"/>
              </a:rPr>
              <a:t> </a:t>
            </a:r>
            <a:r>
              <a:rPr sz="2400" b="1" spc="10" dirty="0">
                <a:latin typeface="Century Schoolbook"/>
                <a:cs typeface="Century Schoolbook"/>
              </a:rPr>
              <a:t>it?</a:t>
            </a:r>
            <a:endParaRPr sz="2400" dirty="0">
              <a:latin typeface="Century Schoolbook"/>
              <a:cs typeface="Century Schoolbook"/>
            </a:endParaRPr>
          </a:p>
          <a:p>
            <a:pPr marL="193675" marR="207010" indent="-180975">
              <a:lnSpc>
                <a:spcPct val="96200"/>
              </a:lnSpc>
              <a:spcBef>
                <a:spcPts val="1555"/>
              </a:spcBef>
              <a:buClr>
                <a:srgbClr val="4F81BC"/>
              </a:buClr>
              <a:buSzPct val="77777"/>
              <a:buFont typeface="Arial"/>
              <a:buChar char="•"/>
              <a:tabLst>
                <a:tab pos="194310" algn="l"/>
              </a:tabLst>
            </a:pPr>
            <a:r>
              <a:rPr sz="1800" u="sng" spc="10" dirty="0">
                <a:latin typeface="Century Schoolbook"/>
                <a:cs typeface="Century Schoolbook"/>
              </a:rPr>
              <a:t>New Principal </a:t>
            </a:r>
            <a:r>
              <a:rPr sz="1800" u="sng" dirty="0">
                <a:latin typeface="Century Schoolbook"/>
                <a:cs typeface="Century Schoolbook"/>
              </a:rPr>
              <a:t>Investigators </a:t>
            </a:r>
            <a:r>
              <a:rPr sz="1800" spc="-5" dirty="0">
                <a:latin typeface="Century Schoolbook"/>
                <a:cs typeface="Century Schoolbook"/>
              </a:rPr>
              <a:t>must </a:t>
            </a:r>
            <a:r>
              <a:rPr sz="1800" dirty="0">
                <a:latin typeface="Century Schoolbook"/>
                <a:cs typeface="Century Schoolbook"/>
              </a:rPr>
              <a:t>complete their </a:t>
            </a:r>
            <a:r>
              <a:rPr sz="1800" spc="5" dirty="0">
                <a:latin typeface="Century Schoolbook"/>
                <a:cs typeface="Century Schoolbook"/>
              </a:rPr>
              <a:t>requirement </a:t>
            </a:r>
            <a:r>
              <a:rPr sz="1800" spc="-15" dirty="0">
                <a:latin typeface="Century Schoolbook"/>
                <a:cs typeface="Century Schoolbook"/>
              </a:rPr>
              <a:t>to attend  </a:t>
            </a:r>
            <a:r>
              <a:rPr sz="1800" spc="-25" dirty="0">
                <a:latin typeface="Century Schoolbook"/>
                <a:cs typeface="Century Schoolbook"/>
              </a:rPr>
              <a:t>REWards </a:t>
            </a:r>
            <a:r>
              <a:rPr sz="1800" spc="10" dirty="0">
                <a:latin typeface="Century Schoolbook"/>
                <a:cs typeface="Century Schoolbook"/>
              </a:rPr>
              <a:t>within </a:t>
            </a:r>
            <a:r>
              <a:rPr sz="1800" spc="5" dirty="0">
                <a:latin typeface="Century Schoolbook"/>
                <a:cs typeface="Century Schoolbook"/>
              </a:rPr>
              <a:t>one </a:t>
            </a:r>
            <a:r>
              <a:rPr sz="1800" spc="-5" dirty="0">
                <a:latin typeface="Century Schoolbook"/>
                <a:cs typeface="Century Schoolbook"/>
              </a:rPr>
              <a:t>year </a:t>
            </a:r>
            <a:r>
              <a:rPr sz="1800" spc="5" dirty="0">
                <a:latin typeface="Century Schoolbook"/>
                <a:cs typeface="Century Schoolbook"/>
              </a:rPr>
              <a:t>from </a:t>
            </a:r>
            <a:r>
              <a:rPr sz="1800" dirty="0">
                <a:latin typeface="Century Schoolbook"/>
                <a:cs typeface="Century Schoolbook"/>
              </a:rPr>
              <a:t>the </a:t>
            </a:r>
            <a:r>
              <a:rPr sz="1800" spc="-10" dirty="0">
                <a:latin typeface="Century Schoolbook"/>
                <a:cs typeface="Century Schoolbook"/>
              </a:rPr>
              <a:t>date </a:t>
            </a:r>
            <a:r>
              <a:rPr sz="1800" dirty="0">
                <a:latin typeface="Century Schoolbook"/>
                <a:cs typeface="Century Schoolbook"/>
              </a:rPr>
              <a:t>of </a:t>
            </a:r>
            <a:r>
              <a:rPr sz="1800" spc="5" dirty="0">
                <a:latin typeface="Century Schoolbook"/>
                <a:cs typeface="Century Schoolbook"/>
              </a:rPr>
              <a:t>their </a:t>
            </a:r>
            <a:r>
              <a:rPr sz="1800" spc="10" dirty="0">
                <a:latin typeface="Century Schoolbook"/>
                <a:cs typeface="Century Schoolbook"/>
              </a:rPr>
              <a:t>first </a:t>
            </a:r>
            <a:r>
              <a:rPr sz="1800" spc="-5" dirty="0">
                <a:latin typeface="Century Schoolbook"/>
                <a:cs typeface="Century Schoolbook"/>
              </a:rPr>
              <a:t>eIRB </a:t>
            </a:r>
            <a:r>
              <a:rPr sz="1800" spc="5" dirty="0">
                <a:latin typeface="Century Schoolbook"/>
                <a:cs typeface="Century Schoolbook"/>
              </a:rPr>
              <a:t>protocol  </a:t>
            </a:r>
            <a:r>
              <a:rPr sz="1800" dirty="0">
                <a:latin typeface="Century Schoolbook"/>
                <a:cs typeface="Century Schoolbook"/>
              </a:rPr>
              <a:t>submission </a:t>
            </a:r>
            <a:r>
              <a:rPr sz="1800" spc="-15" dirty="0">
                <a:latin typeface="Century Schoolbook"/>
                <a:cs typeface="Century Schoolbook"/>
              </a:rPr>
              <a:t>as </a:t>
            </a:r>
            <a:r>
              <a:rPr sz="1800" dirty="0">
                <a:latin typeface="Century Schoolbook"/>
                <a:cs typeface="Century Schoolbook"/>
              </a:rPr>
              <a:t>a PI. </a:t>
            </a:r>
            <a:r>
              <a:rPr sz="1800" b="1" dirty="0">
                <a:latin typeface="Century Schoolbook"/>
                <a:cs typeface="Century Schoolbook"/>
              </a:rPr>
              <a:t>PIs </a:t>
            </a:r>
            <a:r>
              <a:rPr sz="1800" b="1" spc="-10" dirty="0">
                <a:latin typeface="Century Schoolbook"/>
                <a:cs typeface="Century Schoolbook"/>
              </a:rPr>
              <a:t>must </a:t>
            </a:r>
            <a:r>
              <a:rPr sz="1800" b="1" spc="-5" dirty="0">
                <a:latin typeface="Century Schoolbook"/>
                <a:cs typeface="Century Schoolbook"/>
              </a:rPr>
              <a:t>attend </a:t>
            </a:r>
            <a:r>
              <a:rPr sz="1800" b="1" dirty="0">
                <a:latin typeface="Century Schoolbook"/>
                <a:cs typeface="Century Schoolbook"/>
              </a:rPr>
              <a:t>2 </a:t>
            </a:r>
            <a:r>
              <a:rPr sz="1800" b="1" spc="-5" dirty="0">
                <a:latin typeface="Century Schoolbook"/>
                <a:cs typeface="Century Schoolbook"/>
              </a:rPr>
              <a:t>workshops </a:t>
            </a:r>
            <a:r>
              <a:rPr sz="1800" b="1" spc="-10" dirty="0">
                <a:latin typeface="Century Schoolbook"/>
                <a:cs typeface="Century Schoolbook"/>
              </a:rPr>
              <a:t>to </a:t>
            </a:r>
            <a:r>
              <a:rPr sz="1800" b="1" spc="-25" dirty="0">
                <a:latin typeface="Century Schoolbook"/>
                <a:cs typeface="Century Schoolbook"/>
              </a:rPr>
              <a:t>fulfill </a:t>
            </a:r>
            <a:r>
              <a:rPr sz="1800" b="1" spc="-10" dirty="0">
                <a:latin typeface="Century Schoolbook"/>
                <a:cs typeface="Century Schoolbook"/>
              </a:rPr>
              <a:t>their  </a:t>
            </a:r>
            <a:r>
              <a:rPr sz="1800" b="1" spc="-15" dirty="0">
                <a:latin typeface="Century Schoolbook"/>
                <a:cs typeface="Century Schoolbook"/>
              </a:rPr>
              <a:t>training</a:t>
            </a:r>
            <a:r>
              <a:rPr sz="1800" b="1" spc="125" dirty="0">
                <a:latin typeface="Century Schoolbook"/>
                <a:cs typeface="Century Schoolbook"/>
              </a:rPr>
              <a:t> </a:t>
            </a:r>
            <a:r>
              <a:rPr sz="1800" b="1" spc="-10" dirty="0">
                <a:latin typeface="Century Schoolbook"/>
                <a:cs typeface="Century Schoolbook"/>
              </a:rPr>
              <a:t>requirement.</a:t>
            </a:r>
            <a:endParaRPr sz="1800" dirty="0">
              <a:latin typeface="Century Schoolbook"/>
              <a:cs typeface="Century Schoolbook"/>
            </a:endParaRPr>
          </a:p>
          <a:p>
            <a:pPr marL="193675" marR="5080" indent="-180975">
              <a:lnSpc>
                <a:spcPct val="95600"/>
              </a:lnSpc>
              <a:spcBef>
                <a:spcPts val="1540"/>
              </a:spcBef>
              <a:buClr>
                <a:srgbClr val="4F81BC"/>
              </a:buClr>
              <a:buSzPct val="77777"/>
              <a:buFont typeface="Arial"/>
              <a:buChar char="•"/>
              <a:tabLst>
                <a:tab pos="194310" algn="l"/>
              </a:tabLst>
            </a:pPr>
            <a:r>
              <a:rPr sz="1800" spc="5" dirty="0">
                <a:latin typeface="Century Schoolbook"/>
                <a:cs typeface="Century Schoolbook"/>
              </a:rPr>
              <a:t>If </a:t>
            </a:r>
            <a:r>
              <a:rPr sz="1800" spc="-5" dirty="0">
                <a:latin typeface="Century Schoolbook"/>
                <a:cs typeface="Century Schoolbook"/>
              </a:rPr>
              <a:t>the </a:t>
            </a:r>
            <a:r>
              <a:rPr sz="1800" dirty="0">
                <a:latin typeface="Century Schoolbook"/>
                <a:cs typeface="Century Schoolbook"/>
              </a:rPr>
              <a:t>PI does </a:t>
            </a:r>
            <a:r>
              <a:rPr sz="1800" spc="5" dirty="0">
                <a:latin typeface="Century Schoolbook"/>
                <a:cs typeface="Century Schoolbook"/>
              </a:rPr>
              <a:t>not </a:t>
            </a:r>
            <a:r>
              <a:rPr sz="1800" dirty="0">
                <a:latin typeface="Century Schoolbook"/>
                <a:cs typeface="Century Schoolbook"/>
              </a:rPr>
              <a:t>complete </a:t>
            </a:r>
            <a:r>
              <a:rPr sz="1800" spc="-25" dirty="0">
                <a:latin typeface="Century Schoolbook"/>
                <a:cs typeface="Century Schoolbook"/>
              </a:rPr>
              <a:t>REWards </a:t>
            </a:r>
            <a:r>
              <a:rPr sz="1800" spc="10" dirty="0">
                <a:latin typeface="Century Schoolbook"/>
                <a:cs typeface="Century Schoolbook"/>
              </a:rPr>
              <a:t>within </a:t>
            </a:r>
            <a:r>
              <a:rPr sz="1800" dirty="0">
                <a:latin typeface="Century Schoolbook"/>
                <a:cs typeface="Century Schoolbook"/>
              </a:rPr>
              <a:t>1 </a:t>
            </a:r>
            <a:r>
              <a:rPr sz="1800" spc="-5" dirty="0">
                <a:latin typeface="Century Schoolbook"/>
                <a:cs typeface="Century Schoolbook"/>
              </a:rPr>
              <a:t>year </a:t>
            </a:r>
            <a:r>
              <a:rPr sz="1800" spc="5" dirty="0">
                <a:latin typeface="Century Schoolbook"/>
                <a:cs typeface="Century Schoolbook"/>
              </a:rPr>
              <a:t>from </a:t>
            </a:r>
            <a:r>
              <a:rPr sz="1800" spc="-5" dirty="0">
                <a:latin typeface="Century Schoolbook"/>
                <a:cs typeface="Century Schoolbook"/>
              </a:rPr>
              <a:t>the </a:t>
            </a:r>
            <a:r>
              <a:rPr sz="1800" spc="-15" dirty="0">
                <a:latin typeface="Century Schoolbook"/>
                <a:cs typeface="Century Schoolbook"/>
              </a:rPr>
              <a:t>date </a:t>
            </a:r>
            <a:r>
              <a:rPr sz="1800" dirty="0">
                <a:latin typeface="Century Schoolbook"/>
                <a:cs typeface="Century Schoolbook"/>
              </a:rPr>
              <a:t>of their  </a:t>
            </a:r>
            <a:r>
              <a:rPr sz="1800" spc="5" dirty="0">
                <a:latin typeface="Century Schoolbook"/>
                <a:cs typeface="Century Schoolbook"/>
              </a:rPr>
              <a:t>first </a:t>
            </a:r>
            <a:r>
              <a:rPr sz="1800" spc="-5" dirty="0">
                <a:latin typeface="Century Schoolbook"/>
                <a:cs typeface="Century Schoolbook"/>
              </a:rPr>
              <a:t>eIRB </a:t>
            </a:r>
            <a:r>
              <a:rPr sz="1800" dirty="0">
                <a:latin typeface="Century Schoolbook"/>
                <a:cs typeface="Century Schoolbook"/>
              </a:rPr>
              <a:t>submission, </a:t>
            </a:r>
            <a:r>
              <a:rPr sz="1800" spc="-5" dirty="0">
                <a:latin typeface="Century Schoolbook"/>
                <a:cs typeface="Century Schoolbook"/>
              </a:rPr>
              <a:t>they </a:t>
            </a:r>
            <a:r>
              <a:rPr sz="1800" spc="20" dirty="0">
                <a:latin typeface="Century Schoolbook"/>
                <a:cs typeface="Century Schoolbook"/>
              </a:rPr>
              <a:t>will </a:t>
            </a:r>
            <a:r>
              <a:rPr sz="1800" spc="5" dirty="0">
                <a:latin typeface="Century Schoolbook"/>
                <a:cs typeface="Century Schoolbook"/>
              </a:rPr>
              <a:t>not </a:t>
            </a:r>
            <a:r>
              <a:rPr sz="1800" spc="-15" dirty="0">
                <a:latin typeface="Century Schoolbook"/>
                <a:cs typeface="Century Schoolbook"/>
              </a:rPr>
              <a:t>be </a:t>
            </a:r>
            <a:r>
              <a:rPr sz="1800" spc="-10" dirty="0">
                <a:latin typeface="Century Schoolbook"/>
                <a:cs typeface="Century Schoolbook"/>
              </a:rPr>
              <a:t>able </a:t>
            </a:r>
            <a:r>
              <a:rPr sz="1800" spc="-15" dirty="0">
                <a:latin typeface="Century Schoolbook"/>
                <a:cs typeface="Century Schoolbook"/>
              </a:rPr>
              <a:t>to </a:t>
            </a:r>
            <a:r>
              <a:rPr sz="1800" spc="-5" dirty="0">
                <a:latin typeface="Century Schoolbook"/>
                <a:cs typeface="Century Schoolbook"/>
              </a:rPr>
              <a:t>submit </a:t>
            </a:r>
            <a:r>
              <a:rPr sz="1800" spc="5" dirty="0">
                <a:latin typeface="Century Schoolbook"/>
                <a:cs typeface="Century Schoolbook"/>
              </a:rPr>
              <a:t>new applications </a:t>
            </a:r>
            <a:r>
              <a:rPr sz="1800" dirty="0">
                <a:latin typeface="Century Schoolbook"/>
                <a:cs typeface="Century Schoolbook"/>
              </a:rPr>
              <a:t>or  </a:t>
            </a:r>
            <a:r>
              <a:rPr sz="1800" spc="5" dirty="0">
                <a:latin typeface="Century Schoolbook"/>
                <a:cs typeface="Century Schoolbook"/>
              </a:rPr>
              <a:t>changes </a:t>
            </a:r>
            <a:r>
              <a:rPr sz="1800" spc="15" dirty="0">
                <a:latin typeface="Century Schoolbook"/>
                <a:cs typeface="Century Schoolbook"/>
              </a:rPr>
              <a:t>in </a:t>
            </a:r>
            <a:r>
              <a:rPr sz="1800" dirty="0">
                <a:latin typeface="Century Schoolbook"/>
                <a:cs typeface="Century Schoolbook"/>
              </a:rPr>
              <a:t>research </a:t>
            </a:r>
            <a:r>
              <a:rPr sz="1800" spc="5" dirty="0">
                <a:latin typeface="Century Schoolbook"/>
                <a:cs typeface="Century Schoolbook"/>
              </a:rPr>
              <a:t>until </a:t>
            </a:r>
            <a:r>
              <a:rPr sz="1800" spc="-5" dirty="0">
                <a:latin typeface="Century Schoolbook"/>
                <a:cs typeface="Century Schoolbook"/>
              </a:rPr>
              <a:t>the </a:t>
            </a:r>
            <a:r>
              <a:rPr sz="1800" spc="5" dirty="0">
                <a:latin typeface="Century Schoolbook"/>
                <a:cs typeface="Century Schoolbook"/>
              </a:rPr>
              <a:t>requirement </a:t>
            </a:r>
            <a:r>
              <a:rPr sz="1800" spc="-5" dirty="0">
                <a:latin typeface="Century Schoolbook"/>
                <a:cs typeface="Century Schoolbook"/>
              </a:rPr>
              <a:t>has </a:t>
            </a:r>
            <a:r>
              <a:rPr sz="1800" spc="-10" dirty="0">
                <a:latin typeface="Century Schoolbook"/>
                <a:cs typeface="Century Schoolbook"/>
              </a:rPr>
              <a:t>been </a:t>
            </a:r>
            <a:r>
              <a:rPr sz="1800" spc="-15" dirty="0">
                <a:latin typeface="Century Schoolbook"/>
                <a:cs typeface="Century Schoolbook"/>
              </a:rPr>
              <a:t>met. </a:t>
            </a:r>
            <a:r>
              <a:rPr sz="1800" dirty="0">
                <a:latin typeface="Century Schoolbook"/>
                <a:cs typeface="Century Schoolbook"/>
              </a:rPr>
              <a:t>For </a:t>
            </a:r>
            <a:r>
              <a:rPr sz="1800" spc="-5" dirty="0">
                <a:latin typeface="Century Schoolbook"/>
                <a:cs typeface="Century Schoolbook"/>
              </a:rPr>
              <a:t>eIRB  </a:t>
            </a:r>
            <a:r>
              <a:rPr sz="1800" spc="5" dirty="0">
                <a:latin typeface="Century Schoolbook"/>
                <a:cs typeface="Century Schoolbook"/>
              </a:rPr>
              <a:t>applications </a:t>
            </a:r>
            <a:r>
              <a:rPr sz="1800" spc="-10" dirty="0">
                <a:latin typeface="Century Schoolbook"/>
                <a:cs typeface="Century Schoolbook"/>
              </a:rPr>
              <a:t>that </a:t>
            </a:r>
            <a:r>
              <a:rPr sz="1800" spc="-5" dirty="0">
                <a:latin typeface="Century Schoolbook"/>
                <a:cs typeface="Century Schoolbook"/>
              </a:rPr>
              <a:t>are </a:t>
            </a:r>
            <a:r>
              <a:rPr sz="1800" dirty="0">
                <a:latin typeface="Century Schoolbook"/>
                <a:cs typeface="Century Schoolbook"/>
              </a:rPr>
              <a:t>determined </a:t>
            </a:r>
            <a:r>
              <a:rPr sz="1800" spc="-15" dirty="0">
                <a:latin typeface="Century Schoolbook"/>
                <a:cs typeface="Century Schoolbook"/>
              </a:rPr>
              <a:t>to be </a:t>
            </a:r>
            <a:r>
              <a:rPr sz="1800" spc="5" dirty="0">
                <a:latin typeface="Century Schoolbook"/>
                <a:cs typeface="Century Schoolbook"/>
              </a:rPr>
              <a:t>not </a:t>
            </a:r>
            <a:r>
              <a:rPr sz="1800" spc="-5" dirty="0">
                <a:latin typeface="Century Schoolbook"/>
                <a:cs typeface="Century Schoolbook"/>
              </a:rPr>
              <a:t>human subjects </a:t>
            </a:r>
            <a:r>
              <a:rPr sz="1800" dirty="0">
                <a:latin typeface="Century Schoolbook"/>
                <a:cs typeface="Century Schoolbook"/>
              </a:rPr>
              <a:t>research  </a:t>
            </a:r>
            <a:r>
              <a:rPr sz="1800" spc="-5" dirty="0">
                <a:latin typeface="Century Schoolbook"/>
                <a:cs typeface="Century Schoolbook"/>
              </a:rPr>
              <a:t>(NHSR) </a:t>
            </a:r>
            <a:r>
              <a:rPr sz="1800" spc="-25" dirty="0">
                <a:latin typeface="Century Schoolbook"/>
                <a:cs typeface="Century Schoolbook"/>
              </a:rPr>
              <a:t>REWards </a:t>
            </a:r>
            <a:r>
              <a:rPr sz="1800" spc="10" dirty="0">
                <a:latin typeface="Century Schoolbook"/>
                <a:cs typeface="Century Schoolbook"/>
              </a:rPr>
              <a:t>training </a:t>
            </a:r>
            <a:r>
              <a:rPr sz="1800" spc="15" dirty="0">
                <a:latin typeface="Century Schoolbook"/>
                <a:cs typeface="Century Schoolbook"/>
              </a:rPr>
              <a:t>is </a:t>
            </a:r>
            <a:r>
              <a:rPr sz="1800" spc="5" dirty="0">
                <a:latin typeface="Century Schoolbook"/>
                <a:cs typeface="Century Schoolbook"/>
              </a:rPr>
              <a:t>recommended, </a:t>
            </a:r>
            <a:r>
              <a:rPr sz="1800" spc="-5" dirty="0">
                <a:latin typeface="Century Schoolbook"/>
                <a:cs typeface="Century Schoolbook"/>
              </a:rPr>
              <a:t>but </a:t>
            </a:r>
            <a:r>
              <a:rPr sz="1800" spc="5" dirty="0">
                <a:latin typeface="Century Schoolbook"/>
                <a:cs typeface="Century Schoolbook"/>
              </a:rPr>
              <a:t>not</a:t>
            </a:r>
            <a:r>
              <a:rPr sz="1800" spc="290" dirty="0">
                <a:latin typeface="Century Schoolbook"/>
                <a:cs typeface="Century Schoolbook"/>
              </a:rPr>
              <a:t> </a:t>
            </a:r>
            <a:r>
              <a:rPr sz="1800" spc="10" dirty="0">
                <a:latin typeface="Century Schoolbook"/>
                <a:cs typeface="Century Schoolbook"/>
              </a:rPr>
              <a:t>required.</a:t>
            </a:r>
            <a:endParaRPr sz="18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a:spLocks noGrp="1"/>
          </p:cNvSpPr>
          <p:nvPr>
            <p:ph type="title"/>
          </p:nvPr>
        </p:nvSpPr>
        <p:spPr>
          <a:xfrm>
            <a:off x="1462024" y="2031100"/>
            <a:ext cx="6537959" cy="1564531"/>
          </a:xfrm>
          <a:prstGeom prst="rect">
            <a:avLst/>
          </a:prstGeom>
        </p:spPr>
        <p:txBody>
          <a:bodyPr vert="horz" wrap="square" lIns="0" tIns="0" rIns="0" bIns="0" rtlCol="0">
            <a:spAutoFit/>
          </a:bodyPr>
          <a:lstStyle/>
          <a:p>
            <a:pPr algn="ctr">
              <a:lnSpc>
                <a:spcPts val="6145"/>
              </a:lnSpc>
            </a:pPr>
            <a:r>
              <a:rPr lang="en-US" sz="6600" spc="-10" dirty="0"/>
              <a:t>eIRB </a:t>
            </a:r>
            <a:r>
              <a:rPr lang="en-US" sz="6600" spc="-5" dirty="0"/>
              <a:t>login</a:t>
            </a:r>
            <a:r>
              <a:rPr lang="en-US" sz="6600" spc="10" dirty="0"/>
              <a:t> </a:t>
            </a:r>
            <a:r>
              <a:rPr lang="en-US" sz="6600" dirty="0"/>
              <a:t/>
            </a:r>
            <a:br>
              <a:rPr lang="en-US" sz="6600" dirty="0"/>
            </a:br>
            <a:endParaRPr sz="6600" dirty="0"/>
          </a:p>
        </p:txBody>
      </p:sp>
    </p:spTree>
    <p:extLst>
      <p:ext uri="{BB962C8B-B14F-4D97-AF65-F5344CB8AC3E}">
        <p14:creationId xmlns:p14="http://schemas.microsoft.com/office/powerpoint/2010/main" val="2307103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3695" y="287654"/>
            <a:ext cx="4194175" cy="623570"/>
          </a:xfrm>
          <a:prstGeom prst="rect">
            <a:avLst/>
          </a:prstGeom>
        </p:spPr>
        <p:txBody>
          <a:bodyPr vert="horz" wrap="square" lIns="0" tIns="0" rIns="0" bIns="0" rtlCol="0">
            <a:spAutoFit/>
          </a:bodyPr>
          <a:lstStyle/>
          <a:p>
            <a:pPr marL="12700">
              <a:lnSpc>
                <a:spcPct val="100000"/>
              </a:lnSpc>
            </a:pPr>
            <a:r>
              <a:rPr sz="3950" spc="-60" dirty="0">
                <a:solidFill>
                  <a:srgbClr val="000000"/>
                </a:solidFill>
              </a:rPr>
              <a:t>Logging </a:t>
            </a:r>
            <a:r>
              <a:rPr sz="3950" spc="-40" dirty="0">
                <a:solidFill>
                  <a:srgbClr val="000000"/>
                </a:solidFill>
              </a:rPr>
              <a:t>into</a:t>
            </a:r>
            <a:r>
              <a:rPr sz="3950" spc="165" dirty="0">
                <a:solidFill>
                  <a:srgbClr val="000000"/>
                </a:solidFill>
              </a:rPr>
              <a:t> </a:t>
            </a:r>
            <a:r>
              <a:rPr sz="3950" spc="-30" dirty="0">
                <a:solidFill>
                  <a:srgbClr val="000000"/>
                </a:solidFill>
              </a:rPr>
              <a:t>eIRB</a:t>
            </a:r>
            <a:endParaRPr sz="3950" dirty="0"/>
          </a:p>
        </p:txBody>
      </p:sp>
      <p:sp>
        <p:nvSpPr>
          <p:cNvPr id="3" name="object 3"/>
          <p:cNvSpPr/>
          <p:nvPr/>
        </p:nvSpPr>
        <p:spPr>
          <a:xfrm>
            <a:off x="152400" y="1219200"/>
            <a:ext cx="8848725" cy="51054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6299" y="105028"/>
            <a:ext cx="6557009" cy="601980"/>
          </a:xfrm>
          <a:prstGeom prst="rect">
            <a:avLst/>
          </a:prstGeom>
        </p:spPr>
        <p:txBody>
          <a:bodyPr vert="horz" wrap="square" lIns="0" tIns="0" rIns="0" bIns="0" rtlCol="0">
            <a:spAutoFit/>
          </a:bodyPr>
          <a:lstStyle/>
          <a:p>
            <a:pPr marL="12700">
              <a:lnSpc>
                <a:spcPct val="100000"/>
              </a:lnSpc>
            </a:pPr>
            <a:r>
              <a:rPr sz="3950" spc="-30" dirty="0">
                <a:solidFill>
                  <a:srgbClr val="000000"/>
                </a:solidFill>
              </a:rPr>
              <a:t>eIRB </a:t>
            </a:r>
            <a:r>
              <a:rPr sz="3950" spc="-45" dirty="0">
                <a:solidFill>
                  <a:srgbClr val="000000"/>
                </a:solidFill>
              </a:rPr>
              <a:t>Accounts: </a:t>
            </a:r>
            <a:r>
              <a:rPr sz="3950" spc="-55" dirty="0">
                <a:solidFill>
                  <a:srgbClr val="000000"/>
                </a:solidFill>
              </a:rPr>
              <a:t>JHED</a:t>
            </a:r>
            <a:r>
              <a:rPr sz="3950" spc="35" dirty="0">
                <a:solidFill>
                  <a:srgbClr val="000000"/>
                </a:solidFill>
              </a:rPr>
              <a:t> </a:t>
            </a:r>
            <a:r>
              <a:rPr sz="3950" spc="-30" dirty="0">
                <a:solidFill>
                  <a:srgbClr val="000000"/>
                </a:solidFill>
              </a:rPr>
              <a:t>Users</a:t>
            </a:r>
            <a:endParaRPr sz="3950" dirty="0"/>
          </a:p>
        </p:txBody>
      </p:sp>
      <p:sp>
        <p:nvSpPr>
          <p:cNvPr id="8" name="object 8"/>
          <p:cNvSpPr txBox="1"/>
          <p:nvPr/>
        </p:nvSpPr>
        <p:spPr>
          <a:xfrm>
            <a:off x="190099" y="5626036"/>
            <a:ext cx="8458200" cy="856645"/>
          </a:xfrm>
          <a:prstGeom prst="rect">
            <a:avLst/>
          </a:prstGeom>
        </p:spPr>
        <p:txBody>
          <a:bodyPr vert="horz" wrap="square" lIns="0" tIns="0" rIns="0" bIns="0" rtlCol="0">
            <a:spAutoFit/>
          </a:bodyPr>
          <a:lstStyle/>
          <a:p>
            <a:pPr marL="470534" lvl="1" indent="-181610">
              <a:lnSpc>
                <a:spcPct val="100000"/>
              </a:lnSpc>
              <a:spcBef>
                <a:spcPts val="90"/>
              </a:spcBef>
              <a:buClr>
                <a:srgbClr val="4F81BC"/>
              </a:buClr>
              <a:buFont typeface="Wingdings 2"/>
              <a:buChar char=""/>
              <a:tabLst>
                <a:tab pos="470534" algn="l"/>
              </a:tabLst>
            </a:pPr>
            <a:endParaRPr lang="en-US" sz="1800" spc="5" dirty="0" smtClean="0">
              <a:solidFill>
                <a:srgbClr val="252525"/>
              </a:solidFill>
              <a:latin typeface="Century Schoolbook"/>
              <a:cs typeface="Century Schoolbook"/>
            </a:endParaRPr>
          </a:p>
          <a:p>
            <a:pPr marL="288924" lvl="1">
              <a:lnSpc>
                <a:spcPct val="100000"/>
              </a:lnSpc>
              <a:spcBef>
                <a:spcPts val="90"/>
              </a:spcBef>
              <a:buClr>
                <a:srgbClr val="4F81BC"/>
              </a:buClr>
              <a:tabLst>
                <a:tab pos="470534" algn="l"/>
              </a:tabLst>
            </a:pPr>
            <a:endParaRPr lang="en-US" sz="1800" spc="5" dirty="0">
              <a:solidFill>
                <a:srgbClr val="252525"/>
              </a:solidFill>
              <a:latin typeface="Century Schoolbook"/>
              <a:cs typeface="Century Schoolbook"/>
            </a:endParaRPr>
          </a:p>
          <a:p>
            <a:pPr marL="288924" lvl="1">
              <a:lnSpc>
                <a:spcPct val="100000"/>
              </a:lnSpc>
              <a:spcBef>
                <a:spcPts val="90"/>
              </a:spcBef>
              <a:buClr>
                <a:srgbClr val="4F81BC"/>
              </a:buClr>
              <a:tabLst>
                <a:tab pos="470534" algn="l"/>
              </a:tabLst>
            </a:pPr>
            <a:r>
              <a:rPr lang="en-US" sz="1800" spc="5" dirty="0" smtClean="0">
                <a:solidFill>
                  <a:srgbClr val="252525"/>
                </a:solidFill>
                <a:latin typeface="Century Schoolbook"/>
                <a:cs typeface="Century Schoolbook"/>
              </a:rPr>
              <a:t>Technical issues-c</a:t>
            </a:r>
            <a:r>
              <a:rPr sz="1800" spc="5" dirty="0" smtClean="0">
                <a:solidFill>
                  <a:srgbClr val="252525"/>
                </a:solidFill>
                <a:latin typeface="Century Schoolbook"/>
                <a:cs typeface="Century Schoolbook"/>
              </a:rPr>
              <a:t>all </a:t>
            </a:r>
            <a:r>
              <a:rPr sz="1800" spc="-5" dirty="0">
                <a:solidFill>
                  <a:srgbClr val="252525"/>
                </a:solidFill>
                <a:latin typeface="Century Schoolbook"/>
                <a:cs typeface="Century Schoolbook"/>
              </a:rPr>
              <a:t>the </a:t>
            </a:r>
            <a:r>
              <a:rPr sz="1800" spc="-15" dirty="0">
                <a:solidFill>
                  <a:srgbClr val="252525"/>
                </a:solidFill>
                <a:latin typeface="Century Schoolbook"/>
                <a:cs typeface="Century Schoolbook"/>
              </a:rPr>
              <a:t>JHED </a:t>
            </a:r>
            <a:r>
              <a:rPr sz="1800" spc="5" dirty="0">
                <a:solidFill>
                  <a:srgbClr val="252525"/>
                </a:solidFill>
                <a:latin typeface="Century Schoolbook"/>
                <a:cs typeface="Century Schoolbook"/>
              </a:rPr>
              <a:t>IT </a:t>
            </a:r>
            <a:r>
              <a:rPr sz="1800" spc="10" dirty="0">
                <a:solidFill>
                  <a:srgbClr val="252525"/>
                </a:solidFill>
                <a:latin typeface="Century Schoolbook"/>
                <a:cs typeface="Century Schoolbook"/>
              </a:rPr>
              <a:t>Support </a:t>
            </a:r>
            <a:r>
              <a:rPr sz="1800" spc="-5" dirty="0">
                <a:solidFill>
                  <a:srgbClr val="252525"/>
                </a:solidFill>
                <a:latin typeface="Century Schoolbook"/>
                <a:cs typeface="Century Schoolbook"/>
              </a:rPr>
              <a:t>Center </a:t>
            </a:r>
            <a:r>
              <a:rPr sz="1800" spc="-15" dirty="0">
                <a:solidFill>
                  <a:srgbClr val="252525"/>
                </a:solidFill>
                <a:latin typeface="Century Schoolbook"/>
                <a:cs typeface="Century Schoolbook"/>
              </a:rPr>
              <a:t>at</a:t>
            </a:r>
            <a:r>
              <a:rPr sz="1800" spc="-65" dirty="0">
                <a:solidFill>
                  <a:srgbClr val="252525"/>
                </a:solidFill>
                <a:latin typeface="Century Schoolbook"/>
                <a:cs typeface="Century Schoolbook"/>
              </a:rPr>
              <a:t> </a:t>
            </a:r>
            <a:r>
              <a:rPr sz="1800" spc="-35" dirty="0">
                <a:latin typeface="Century Schoolbook"/>
                <a:cs typeface="Century Schoolbook"/>
              </a:rPr>
              <a:t>410-955-HELP</a:t>
            </a:r>
            <a:r>
              <a:rPr sz="1800" spc="-35" dirty="0">
                <a:solidFill>
                  <a:srgbClr val="252525"/>
                </a:solidFill>
                <a:latin typeface="Century Schoolbook"/>
                <a:cs typeface="Century Schoolbook"/>
              </a:rPr>
              <a:t>.</a:t>
            </a:r>
            <a:endParaRPr sz="1800" dirty="0">
              <a:latin typeface="Century Schoolbook"/>
              <a:cs typeface="Century Schoolbook"/>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07008"/>
            <a:ext cx="8115301" cy="3944323"/>
          </a:xfrm>
          <a:prstGeom prst="rect">
            <a:avLst/>
          </a:prstGeom>
        </p:spPr>
      </p:pic>
      <p:cxnSp>
        <p:nvCxnSpPr>
          <p:cNvPr id="13" name="Straight Arrow Connector 12"/>
          <p:cNvCxnSpPr/>
          <p:nvPr/>
        </p:nvCxnSpPr>
        <p:spPr>
          <a:xfrm flipH="1">
            <a:off x="2446221" y="3279333"/>
            <a:ext cx="6477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0" y="3588245"/>
            <a:ext cx="2171700" cy="369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400" y="4289721"/>
            <a:ext cx="6639026" cy="923330"/>
          </a:xfrm>
          <a:prstGeom prst="rect">
            <a:avLst/>
          </a:prstGeom>
          <a:noFill/>
        </p:spPr>
        <p:txBody>
          <a:bodyPr wrap="square" rtlCol="0">
            <a:spAutoFit/>
          </a:bodyPr>
          <a:lstStyle/>
          <a:p>
            <a:pPr marL="288924" lvl="1">
              <a:spcBef>
                <a:spcPts val="90"/>
              </a:spcBef>
              <a:buClr>
                <a:srgbClr val="4F81BC"/>
              </a:buClr>
              <a:tabLst>
                <a:tab pos="470534" algn="l"/>
              </a:tabLst>
            </a:pPr>
            <a:r>
              <a:rPr lang="en-US" spc="5" dirty="0">
                <a:solidFill>
                  <a:srgbClr val="FF0000"/>
                </a:solidFill>
                <a:latin typeface="Century Schoolbook"/>
                <a:cs typeface="Century Schoolbook"/>
              </a:rPr>
              <a:t>Click on the box “Remember JHED Login Preference” to automatically log in when you click on “Login to eIRB </a:t>
            </a:r>
            <a:r>
              <a:rPr lang="en-US" spc="5" dirty="0" smtClean="0">
                <a:solidFill>
                  <a:srgbClr val="FF0000"/>
                </a:solidFill>
                <a:latin typeface="Century Schoolbook"/>
                <a:cs typeface="Century Schoolbook"/>
              </a:rPr>
              <a:t>2” </a:t>
            </a:r>
            <a:r>
              <a:rPr lang="en-US" spc="5" dirty="0">
                <a:solidFill>
                  <a:srgbClr val="FF0000"/>
                </a:solidFill>
                <a:latin typeface="Century Schoolbook"/>
                <a:cs typeface="Century Schoolbook"/>
              </a:rPr>
              <a:t>from the website. </a:t>
            </a:r>
          </a:p>
        </p:txBody>
      </p:sp>
      <p:sp>
        <p:nvSpPr>
          <p:cNvPr id="19" name="TextBox 18"/>
          <p:cNvSpPr txBox="1"/>
          <p:nvPr/>
        </p:nvSpPr>
        <p:spPr>
          <a:xfrm>
            <a:off x="2770071" y="2679169"/>
            <a:ext cx="3429000" cy="1200329"/>
          </a:xfrm>
          <a:prstGeom prst="rect">
            <a:avLst/>
          </a:prstGeom>
          <a:noFill/>
        </p:spPr>
        <p:txBody>
          <a:bodyPr wrap="square" rtlCol="0">
            <a:spAutoFit/>
          </a:bodyPr>
          <a:lstStyle/>
          <a:p>
            <a:pPr marL="288924" lvl="1">
              <a:lnSpc>
                <a:spcPct val="100000"/>
              </a:lnSpc>
              <a:spcBef>
                <a:spcPts val="90"/>
              </a:spcBef>
              <a:buClr>
                <a:srgbClr val="4F81BC"/>
              </a:buClr>
              <a:tabLst>
                <a:tab pos="470534" algn="l"/>
              </a:tabLst>
            </a:pPr>
            <a:r>
              <a:rPr lang="en-US" spc="5" dirty="0">
                <a:solidFill>
                  <a:srgbClr val="FF0000"/>
                </a:solidFill>
                <a:latin typeface="Century Schoolbook"/>
                <a:cs typeface="Century Schoolbook"/>
              </a:rPr>
              <a:t>Hopkins affiliates with a JHED ID and password should click on “Login with JHED” to access eIRB 2</a:t>
            </a:r>
          </a:p>
        </p:txBody>
      </p:sp>
      <p:cxnSp>
        <p:nvCxnSpPr>
          <p:cNvPr id="21" name="Straight Arrow Connector 20"/>
          <p:cNvCxnSpPr/>
          <p:nvPr/>
        </p:nvCxnSpPr>
        <p:spPr>
          <a:xfrm flipV="1">
            <a:off x="1085850" y="3980848"/>
            <a:ext cx="0" cy="3498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a:spLocks noGrp="1"/>
          </p:cNvSpPr>
          <p:nvPr>
            <p:ph type="title"/>
          </p:nvPr>
        </p:nvSpPr>
        <p:spPr>
          <a:xfrm>
            <a:off x="1433449" y="1174241"/>
            <a:ext cx="6588759" cy="3447415"/>
          </a:xfrm>
          <a:prstGeom prst="rect">
            <a:avLst/>
          </a:prstGeom>
        </p:spPr>
        <p:txBody>
          <a:bodyPr vert="horz" wrap="square" lIns="0" tIns="0" rIns="0" bIns="0" rtlCol="0">
            <a:spAutoFit/>
          </a:bodyPr>
          <a:lstStyle/>
          <a:p>
            <a:pPr marL="12700" marR="5080" algn="ctr">
              <a:lnSpc>
                <a:spcPct val="85000"/>
              </a:lnSpc>
              <a:tabLst>
                <a:tab pos="5130800" algn="l"/>
              </a:tabLst>
            </a:pPr>
            <a:r>
              <a:rPr sz="6600" spc="-65" dirty="0" smtClean="0"/>
              <a:t>I</a:t>
            </a:r>
            <a:r>
              <a:rPr sz="6600" spc="-55" dirty="0" smtClean="0"/>
              <a:t>n</a:t>
            </a:r>
            <a:r>
              <a:rPr sz="6600" spc="-95" dirty="0" smtClean="0"/>
              <a:t>v</a:t>
            </a:r>
            <a:r>
              <a:rPr sz="6600" spc="-75" dirty="0" smtClean="0"/>
              <a:t>e</a:t>
            </a:r>
            <a:r>
              <a:rPr sz="6600" spc="-60" dirty="0" smtClean="0"/>
              <a:t>s</a:t>
            </a:r>
            <a:r>
              <a:rPr sz="6600" spc="-95" dirty="0" smtClean="0"/>
              <a:t>t</a:t>
            </a:r>
            <a:r>
              <a:rPr sz="6600" spc="-55" dirty="0" smtClean="0"/>
              <a:t>i</a:t>
            </a:r>
            <a:r>
              <a:rPr sz="6600" spc="-95" dirty="0" smtClean="0"/>
              <a:t>g</a:t>
            </a:r>
            <a:r>
              <a:rPr sz="6600" spc="-70" dirty="0" smtClean="0"/>
              <a:t>a</a:t>
            </a:r>
            <a:r>
              <a:rPr sz="6600" spc="-95" dirty="0" smtClean="0"/>
              <a:t>t</a:t>
            </a:r>
            <a:r>
              <a:rPr sz="6600" spc="-75" dirty="0" smtClean="0"/>
              <a:t>o</a:t>
            </a:r>
            <a:r>
              <a:rPr sz="6600" dirty="0" smtClean="0"/>
              <a:t>r</a:t>
            </a:r>
            <a:r>
              <a:rPr lang="en-US" sz="6600" dirty="0" smtClean="0"/>
              <a:t> </a:t>
            </a:r>
            <a:r>
              <a:rPr sz="6600" spc="-70" dirty="0" smtClean="0"/>
              <a:t>a</a:t>
            </a:r>
            <a:r>
              <a:rPr sz="6600" spc="-55" dirty="0" smtClean="0"/>
              <a:t>n</a:t>
            </a:r>
            <a:r>
              <a:rPr sz="6600" dirty="0" smtClean="0"/>
              <a:t>d  </a:t>
            </a:r>
            <a:r>
              <a:rPr sz="6600" spc="-60" dirty="0"/>
              <a:t>Study </a:t>
            </a:r>
            <a:r>
              <a:rPr sz="6600" spc="-200" dirty="0"/>
              <a:t>Team  </a:t>
            </a:r>
            <a:r>
              <a:rPr sz="6600" spc="-65" dirty="0"/>
              <a:t>Member  </a:t>
            </a:r>
            <a:r>
              <a:rPr sz="6600" spc="-110" dirty="0"/>
              <a:t>Workspace</a:t>
            </a:r>
            <a:endParaRPr sz="6600" dirty="0"/>
          </a:p>
        </p:txBody>
      </p:sp>
    </p:spTree>
    <p:extLst>
      <p:ext uri="{BB962C8B-B14F-4D97-AF65-F5344CB8AC3E}">
        <p14:creationId xmlns:p14="http://schemas.microsoft.com/office/powerpoint/2010/main" val="4213104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5250" y="0"/>
            <a:ext cx="5546090" cy="623570"/>
          </a:xfrm>
          <a:prstGeom prst="rect">
            <a:avLst/>
          </a:prstGeom>
        </p:spPr>
        <p:txBody>
          <a:bodyPr vert="horz" wrap="square" lIns="0" tIns="0" rIns="0" bIns="0" rtlCol="0">
            <a:spAutoFit/>
          </a:bodyPr>
          <a:lstStyle/>
          <a:p>
            <a:pPr marL="12700">
              <a:lnSpc>
                <a:spcPct val="100000"/>
              </a:lnSpc>
            </a:pPr>
            <a:r>
              <a:rPr sz="3950" spc="-55" dirty="0">
                <a:solidFill>
                  <a:srgbClr val="000000"/>
                </a:solidFill>
              </a:rPr>
              <a:t>Investigator </a:t>
            </a:r>
            <a:r>
              <a:rPr sz="3950" spc="-35" dirty="0">
                <a:solidFill>
                  <a:srgbClr val="000000"/>
                </a:solidFill>
              </a:rPr>
              <a:t>Home</a:t>
            </a:r>
            <a:r>
              <a:rPr sz="3950" spc="275" dirty="0">
                <a:solidFill>
                  <a:srgbClr val="000000"/>
                </a:solidFill>
              </a:rPr>
              <a:t> </a:t>
            </a:r>
            <a:r>
              <a:rPr sz="3950" spc="-70" dirty="0">
                <a:solidFill>
                  <a:srgbClr val="000000"/>
                </a:solidFill>
              </a:rPr>
              <a:t>Page</a:t>
            </a:r>
            <a:endParaRPr sz="3950" dirty="0"/>
          </a:p>
        </p:txBody>
      </p:sp>
      <p:sp>
        <p:nvSpPr>
          <p:cNvPr id="3" name="object 3"/>
          <p:cNvSpPr txBox="1"/>
          <p:nvPr/>
        </p:nvSpPr>
        <p:spPr>
          <a:xfrm>
            <a:off x="45402" y="852170"/>
            <a:ext cx="3744595" cy="5813425"/>
          </a:xfrm>
          <a:prstGeom prst="rect">
            <a:avLst/>
          </a:prstGeom>
        </p:spPr>
        <p:txBody>
          <a:bodyPr vert="horz" wrap="square" lIns="0" tIns="0" rIns="0" bIns="0" rtlCol="0">
            <a:spAutoFit/>
          </a:bodyPr>
          <a:lstStyle/>
          <a:p>
            <a:pPr marL="355600" indent="-342900">
              <a:lnSpc>
                <a:spcPct val="100000"/>
              </a:lnSpc>
              <a:buClr>
                <a:srgbClr val="4F81BC"/>
              </a:buClr>
              <a:buFont typeface="Arial"/>
              <a:buChar char="•"/>
              <a:tabLst>
                <a:tab pos="355600" algn="l"/>
                <a:tab pos="356235" algn="l"/>
              </a:tabLst>
            </a:pPr>
            <a:r>
              <a:rPr sz="2400" dirty="0">
                <a:latin typeface="Century Schoolbook"/>
                <a:cs typeface="Century Schoolbook"/>
              </a:rPr>
              <a:t>Left </a:t>
            </a:r>
            <a:r>
              <a:rPr sz="2400" spc="-5" dirty="0">
                <a:latin typeface="Century Schoolbook"/>
                <a:cs typeface="Century Schoolbook"/>
              </a:rPr>
              <a:t>Navigation</a:t>
            </a:r>
            <a:r>
              <a:rPr sz="2400" spc="-75" dirty="0">
                <a:latin typeface="Century Schoolbook"/>
                <a:cs typeface="Century Schoolbook"/>
              </a:rPr>
              <a:t> </a:t>
            </a:r>
            <a:r>
              <a:rPr sz="2400" dirty="0">
                <a:latin typeface="Century Schoolbook"/>
                <a:cs typeface="Century Schoolbook"/>
              </a:rPr>
              <a:t>Bar</a:t>
            </a:r>
          </a:p>
          <a:p>
            <a:pPr marL="756285" marR="5080" lvl="1" indent="-285750">
              <a:lnSpc>
                <a:spcPct val="100800"/>
              </a:lnSpc>
              <a:spcBef>
                <a:spcPts val="405"/>
              </a:spcBef>
              <a:buClr>
                <a:srgbClr val="4F81BC"/>
              </a:buClr>
              <a:buFont typeface="Arial"/>
              <a:buChar char="–"/>
              <a:tabLst>
                <a:tab pos="756285" algn="l"/>
                <a:tab pos="756920" algn="l"/>
              </a:tabLst>
            </a:pPr>
            <a:r>
              <a:rPr sz="1800" spc="5" dirty="0">
                <a:latin typeface="Century Schoolbook"/>
                <a:cs typeface="Century Schoolbook"/>
              </a:rPr>
              <a:t>Account </a:t>
            </a:r>
            <a:r>
              <a:rPr sz="1800" spc="-5" dirty="0">
                <a:latin typeface="Century Schoolbook"/>
                <a:cs typeface="Century Schoolbook"/>
              </a:rPr>
              <a:t>Management</a:t>
            </a:r>
            <a:r>
              <a:rPr sz="1800" spc="-110" dirty="0">
                <a:latin typeface="Century Schoolbook"/>
                <a:cs typeface="Century Schoolbook"/>
              </a:rPr>
              <a:t> </a:t>
            </a:r>
            <a:r>
              <a:rPr sz="1800" spc="15" dirty="0">
                <a:latin typeface="Century Schoolbook"/>
                <a:cs typeface="Century Schoolbook"/>
              </a:rPr>
              <a:t>(</a:t>
            </a:r>
            <a:r>
              <a:rPr sz="1800" i="1" spc="15" dirty="0">
                <a:latin typeface="Century Schoolbook"/>
                <a:cs typeface="Century Schoolbook"/>
              </a:rPr>
              <a:t>Non-  </a:t>
            </a:r>
            <a:r>
              <a:rPr sz="1800" i="1" spc="-5" dirty="0">
                <a:latin typeface="Century Schoolbook"/>
                <a:cs typeface="Century Schoolbook"/>
              </a:rPr>
              <a:t>JHED </a:t>
            </a:r>
            <a:r>
              <a:rPr sz="1800" i="1" spc="15" dirty="0">
                <a:latin typeface="Century Schoolbook"/>
                <a:cs typeface="Century Schoolbook"/>
              </a:rPr>
              <a:t>Users</a:t>
            </a:r>
            <a:r>
              <a:rPr sz="1800" i="1" spc="-180" dirty="0">
                <a:latin typeface="Century Schoolbook"/>
                <a:cs typeface="Century Schoolbook"/>
              </a:rPr>
              <a:t> </a:t>
            </a:r>
            <a:r>
              <a:rPr sz="1800" i="1" spc="5" dirty="0">
                <a:latin typeface="Century Schoolbook"/>
                <a:cs typeface="Century Schoolbook"/>
              </a:rPr>
              <a:t>Only)</a:t>
            </a:r>
            <a:endParaRPr sz="1800" dirty="0">
              <a:latin typeface="Century Schoolbook"/>
              <a:cs typeface="Century Schoolbook"/>
            </a:endParaRPr>
          </a:p>
          <a:p>
            <a:pPr marL="756285" lvl="1" indent="-285750">
              <a:lnSpc>
                <a:spcPct val="100000"/>
              </a:lnSpc>
              <a:spcBef>
                <a:spcPts val="390"/>
              </a:spcBef>
              <a:buClr>
                <a:srgbClr val="4F81BC"/>
              </a:buClr>
              <a:buFont typeface="Arial"/>
              <a:buChar char="–"/>
              <a:tabLst>
                <a:tab pos="756285" algn="l"/>
                <a:tab pos="756920" algn="l"/>
              </a:tabLst>
            </a:pPr>
            <a:r>
              <a:rPr sz="1800" spc="-5" dirty="0">
                <a:latin typeface="Century Schoolbook"/>
                <a:cs typeface="Century Schoolbook"/>
              </a:rPr>
              <a:t>eIRB</a:t>
            </a:r>
            <a:r>
              <a:rPr sz="1800" spc="-80" dirty="0">
                <a:latin typeface="Century Schoolbook"/>
                <a:cs typeface="Century Schoolbook"/>
              </a:rPr>
              <a:t> </a:t>
            </a:r>
            <a:r>
              <a:rPr sz="1800" dirty="0">
                <a:latin typeface="Century Schoolbook"/>
                <a:cs typeface="Century Schoolbook"/>
              </a:rPr>
              <a:t>Training</a:t>
            </a:r>
          </a:p>
          <a:p>
            <a:pPr marL="756285" lvl="1" indent="-285750">
              <a:lnSpc>
                <a:spcPct val="100000"/>
              </a:lnSpc>
              <a:spcBef>
                <a:spcPts val="470"/>
              </a:spcBef>
              <a:buClr>
                <a:srgbClr val="4F81BC"/>
              </a:buClr>
              <a:buFont typeface="Arial"/>
              <a:buChar char="–"/>
              <a:tabLst>
                <a:tab pos="756285" algn="l"/>
                <a:tab pos="756920" algn="l"/>
              </a:tabLst>
            </a:pPr>
            <a:r>
              <a:rPr sz="1800" spc="10" dirty="0">
                <a:latin typeface="Century Schoolbook"/>
                <a:cs typeface="Century Schoolbook"/>
              </a:rPr>
              <a:t>My </a:t>
            </a:r>
            <a:r>
              <a:rPr sz="1800" spc="-10" dirty="0">
                <a:latin typeface="Century Schoolbook"/>
                <a:cs typeface="Century Schoolbook"/>
              </a:rPr>
              <a:t>IRB</a:t>
            </a:r>
            <a:r>
              <a:rPr sz="1800" spc="-120" dirty="0">
                <a:latin typeface="Century Schoolbook"/>
                <a:cs typeface="Century Schoolbook"/>
              </a:rPr>
              <a:t> </a:t>
            </a:r>
            <a:r>
              <a:rPr sz="1800" dirty="0">
                <a:latin typeface="Century Schoolbook"/>
                <a:cs typeface="Century Schoolbook"/>
              </a:rPr>
              <a:t>Studies</a:t>
            </a:r>
          </a:p>
          <a:p>
            <a:pPr marL="756285" lvl="1" indent="-285750">
              <a:lnSpc>
                <a:spcPct val="100000"/>
              </a:lnSpc>
              <a:spcBef>
                <a:spcPts val="390"/>
              </a:spcBef>
              <a:buClr>
                <a:srgbClr val="4F81BC"/>
              </a:buClr>
              <a:buFont typeface="Arial"/>
              <a:buChar char="–"/>
              <a:tabLst>
                <a:tab pos="756285" algn="l"/>
                <a:tab pos="756920" algn="l"/>
              </a:tabLst>
            </a:pPr>
            <a:r>
              <a:rPr sz="1800" spc="-15" dirty="0">
                <a:latin typeface="Century Schoolbook"/>
                <a:cs typeface="Century Schoolbook"/>
              </a:rPr>
              <a:t>Create </a:t>
            </a:r>
            <a:r>
              <a:rPr sz="1800" spc="10" dirty="0">
                <a:latin typeface="Century Schoolbook"/>
                <a:cs typeface="Century Schoolbook"/>
              </a:rPr>
              <a:t>New</a:t>
            </a:r>
            <a:r>
              <a:rPr sz="1800" spc="-90" dirty="0">
                <a:latin typeface="Century Schoolbook"/>
                <a:cs typeface="Century Schoolbook"/>
              </a:rPr>
              <a:t> </a:t>
            </a:r>
            <a:r>
              <a:rPr sz="1800" dirty="0">
                <a:latin typeface="Century Schoolbook"/>
                <a:cs typeface="Century Schoolbook"/>
              </a:rPr>
              <a:t>Application</a:t>
            </a:r>
          </a:p>
          <a:p>
            <a:pPr lvl="1">
              <a:lnSpc>
                <a:spcPct val="100000"/>
              </a:lnSpc>
              <a:spcBef>
                <a:spcPts val="10"/>
              </a:spcBef>
              <a:buClr>
                <a:srgbClr val="4F81BC"/>
              </a:buClr>
              <a:buFont typeface="Arial"/>
              <a:buChar char="–"/>
            </a:pPr>
            <a:endParaRPr sz="2750" dirty="0">
              <a:latin typeface="Times New Roman"/>
              <a:cs typeface="Times New Roman"/>
            </a:endParaRPr>
          </a:p>
          <a:p>
            <a:pPr marL="355600" indent="-342900">
              <a:lnSpc>
                <a:spcPct val="100000"/>
              </a:lnSpc>
              <a:buClr>
                <a:srgbClr val="4F81BC"/>
              </a:buClr>
              <a:buFont typeface="Arial"/>
              <a:buChar char="•"/>
              <a:tabLst>
                <a:tab pos="355600" algn="l"/>
                <a:tab pos="356235" algn="l"/>
              </a:tabLst>
            </a:pPr>
            <a:r>
              <a:rPr sz="2400" spc="-35" dirty="0">
                <a:latin typeface="Century Schoolbook"/>
                <a:cs typeface="Century Schoolbook"/>
              </a:rPr>
              <a:t>Welcome</a:t>
            </a:r>
            <a:r>
              <a:rPr sz="2400" spc="15" dirty="0">
                <a:latin typeface="Century Schoolbook"/>
                <a:cs typeface="Century Schoolbook"/>
              </a:rPr>
              <a:t> </a:t>
            </a:r>
            <a:r>
              <a:rPr sz="2400" dirty="0">
                <a:latin typeface="Century Schoolbook"/>
                <a:cs typeface="Century Schoolbook"/>
              </a:rPr>
              <a:t>Message</a:t>
            </a:r>
          </a:p>
          <a:p>
            <a:pPr marL="470534">
              <a:lnSpc>
                <a:spcPct val="100000"/>
              </a:lnSpc>
              <a:spcBef>
                <a:spcPts val="425"/>
              </a:spcBef>
              <a:buChar char="-"/>
              <a:tabLst>
                <a:tab pos="613410" algn="l"/>
              </a:tabLst>
            </a:pPr>
            <a:r>
              <a:rPr sz="1800" spc="15" dirty="0">
                <a:latin typeface="Century Schoolbook"/>
                <a:cs typeface="Century Schoolbook"/>
              </a:rPr>
              <a:t>Link </a:t>
            </a:r>
            <a:r>
              <a:rPr sz="1800" spc="-15" dirty="0">
                <a:latin typeface="Century Schoolbook"/>
                <a:cs typeface="Century Schoolbook"/>
              </a:rPr>
              <a:t>to </a:t>
            </a:r>
            <a:r>
              <a:rPr sz="1800" spc="10" dirty="0">
                <a:latin typeface="Century Schoolbook"/>
                <a:cs typeface="Century Schoolbook"/>
              </a:rPr>
              <a:t>Archive </a:t>
            </a:r>
            <a:r>
              <a:rPr sz="1800" spc="-5" dirty="0">
                <a:latin typeface="Century Schoolbook"/>
                <a:cs typeface="Century Schoolbook"/>
              </a:rPr>
              <a:t>eIRB</a:t>
            </a:r>
            <a:r>
              <a:rPr sz="1800" spc="-300" dirty="0">
                <a:latin typeface="Century Schoolbook"/>
                <a:cs typeface="Century Schoolbook"/>
              </a:rPr>
              <a:t> </a:t>
            </a:r>
            <a:r>
              <a:rPr sz="1800" spc="-5" dirty="0">
                <a:latin typeface="Century Schoolbook"/>
                <a:cs typeface="Century Schoolbook"/>
              </a:rPr>
              <a:t>website</a:t>
            </a:r>
            <a:endParaRPr sz="1800" dirty="0">
              <a:latin typeface="Century Schoolbook"/>
              <a:cs typeface="Century Schoolbook"/>
            </a:endParaRPr>
          </a:p>
          <a:p>
            <a:pPr marL="613410" indent="-142875">
              <a:lnSpc>
                <a:spcPct val="100000"/>
              </a:lnSpc>
              <a:spcBef>
                <a:spcPts val="465"/>
              </a:spcBef>
              <a:buChar char="-"/>
              <a:tabLst>
                <a:tab pos="613410" algn="l"/>
              </a:tabLst>
            </a:pPr>
            <a:r>
              <a:rPr sz="1800" spc="5" dirty="0">
                <a:latin typeface="Century Schoolbook"/>
                <a:cs typeface="Century Schoolbook"/>
              </a:rPr>
              <a:t>User</a:t>
            </a:r>
            <a:r>
              <a:rPr sz="1800" spc="-100" dirty="0">
                <a:latin typeface="Century Schoolbook"/>
                <a:cs typeface="Century Schoolbook"/>
              </a:rPr>
              <a:t> </a:t>
            </a:r>
            <a:r>
              <a:rPr sz="1800" spc="-5" dirty="0">
                <a:latin typeface="Century Schoolbook"/>
                <a:cs typeface="Century Schoolbook"/>
              </a:rPr>
              <a:t>alerts</a:t>
            </a:r>
            <a:endParaRPr sz="1800" dirty="0">
              <a:latin typeface="Century Schoolbook"/>
              <a:cs typeface="Century Schoolbook"/>
            </a:endParaRPr>
          </a:p>
          <a:p>
            <a:pPr marL="470534" marR="114300">
              <a:lnSpc>
                <a:spcPct val="99100"/>
              </a:lnSpc>
              <a:spcBef>
                <a:spcPts val="490"/>
              </a:spcBef>
              <a:buChar char="-"/>
              <a:tabLst>
                <a:tab pos="613410" algn="l"/>
              </a:tabLst>
            </a:pPr>
            <a:r>
              <a:rPr sz="1800" spc="-5" dirty="0">
                <a:latin typeface="Century Schoolbook"/>
                <a:cs typeface="Century Schoolbook"/>
              </a:rPr>
              <a:t>Important </a:t>
            </a:r>
            <a:r>
              <a:rPr sz="1800" dirty="0">
                <a:latin typeface="Century Schoolbook"/>
                <a:cs typeface="Century Schoolbook"/>
              </a:rPr>
              <a:t>research  community </a:t>
            </a:r>
            <a:r>
              <a:rPr sz="1800" spc="-5" dirty="0">
                <a:latin typeface="Century Schoolbook"/>
                <a:cs typeface="Century Schoolbook"/>
              </a:rPr>
              <a:t>eIRB updates</a:t>
            </a:r>
            <a:r>
              <a:rPr sz="1800" spc="-60" dirty="0">
                <a:latin typeface="Century Schoolbook"/>
                <a:cs typeface="Century Schoolbook"/>
              </a:rPr>
              <a:t> </a:t>
            </a:r>
            <a:r>
              <a:rPr sz="1800" spc="-5" dirty="0">
                <a:latin typeface="Century Schoolbook"/>
                <a:cs typeface="Century Schoolbook"/>
              </a:rPr>
              <a:t>and  </a:t>
            </a:r>
            <a:r>
              <a:rPr sz="1800" dirty="0">
                <a:latin typeface="Century Schoolbook"/>
                <a:cs typeface="Century Schoolbook"/>
              </a:rPr>
              <a:t>announcements</a:t>
            </a:r>
          </a:p>
          <a:p>
            <a:pPr>
              <a:lnSpc>
                <a:spcPct val="100000"/>
              </a:lnSpc>
            </a:pPr>
            <a:endParaRPr sz="2100" dirty="0">
              <a:latin typeface="Times New Roman"/>
              <a:cs typeface="Times New Roman"/>
            </a:endParaRPr>
          </a:p>
          <a:p>
            <a:pPr marL="355600" indent="-342900">
              <a:lnSpc>
                <a:spcPct val="100000"/>
              </a:lnSpc>
              <a:spcBef>
                <a:spcPts val="1660"/>
              </a:spcBef>
              <a:buClr>
                <a:srgbClr val="4F81BC"/>
              </a:buClr>
              <a:buFont typeface="Arial"/>
              <a:buChar char="•"/>
              <a:tabLst>
                <a:tab pos="355600" algn="l"/>
                <a:tab pos="356235" algn="l"/>
              </a:tabLst>
            </a:pPr>
            <a:r>
              <a:rPr sz="2400" spc="-10" dirty="0">
                <a:latin typeface="Century Schoolbook"/>
                <a:cs typeface="Century Schoolbook"/>
              </a:rPr>
              <a:t>Studies</a:t>
            </a:r>
            <a:r>
              <a:rPr sz="2400" spc="-55" dirty="0">
                <a:latin typeface="Century Schoolbook"/>
                <a:cs typeface="Century Schoolbook"/>
              </a:rPr>
              <a:t> </a:t>
            </a:r>
            <a:r>
              <a:rPr sz="2400" spc="-5" dirty="0">
                <a:latin typeface="Century Schoolbook"/>
                <a:cs typeface="Century Schoolbook"/>
              </a:rPr>
              <a:t>List</a:t>
            </a:r>
            <a:endParaRPr sz="2400" dirty="0">
              <a:latin typeface="Century Schoolbook"/>
              <a:cs typeface="Century Schoolbook"/>
            </a:endParaRPr>
          </a:p>
          <a:p>
            <a:pPr marL="470534" marR="1125220">
              <a:lnSpc>
                <a:spcPct val="118300"/>
              </a:lnSpc>
              <a:spcBef>
                <a:spcPts val="25"/>
              </a:spcBef>
              <a:tabLst>
                <a:tab pos="756285" algn="l"/>
              </a:tabLst>
            </a:pPr>
            <a:r>
              <a:rPr sz="1800" dirty="0">
                <a:solidFill>
                  <a:srgbClr val="4F81BC"/>
                </a:solidFill>
                <a:latin typeface="Arial"/>
                <a:cs typeface="Arial"/>
              </a:rPr>
              <a:t>–	</a:t>
            </a:r>
            <a:r>
              <a:rPr sz="1800" dirty="0">
                <a:latin typeface="Century Schoolbook"/>
                <a:cs typeface="Century Schoolbook"/>
              </a:rPr>
              <a:t>Studies</a:t>
            </a:r>
            <a:r>
              <a:rPr sz="1800" spc="-80" dirty="0">
                <a:latin typeface="Century Schoolbook"/>
                <a:cs typeface="Century Schoolbook"/>
              </a:rPr>
              <a:t> </a:t>
            </a:r>
            <a:r>
              <a:rPr sz="1800" spc="-5" dirty="0">
                <a:latin typeface="Century Schoolbook"/>
                <a:cs typeface="Century Schoolbook"/>
              </a:rPr>
              <a:t>are </a:t>
            </a:r>
            <a:r>
              <a:rPr sz="1800" dirty="0">
                <a:latin typeface="Century Schoolbook"/>
                <a:cs typeface="Century Schoolbook"/>
              </a:rPr>
              <a:t>listed  </a:t>
            </a:r>
            <a:r>
              <a:rPr sz="1800" spc="-15" dirty="0">
                <a:latin typeface="Century Schoolbook"/>
                <a:cs typeface="Century Schoolbook"/>
              </a:rPr>
              <a:t>by </a:t>
            </a:r>
            <a:r>
              <a:rPr sz="1800" spc="5" dirty="0">
                <a:latin typeface="Century Schoolbook"/>
                <a:cs typeface="Century Schoolbook"/>
              </a:rPr>
              <a:t>project</a:t>
            </a:r>
            <a:r>
              <a:rPr sz="1800" spc="-114" dirty="0">
                <a:latin typeface="Century Schoolbook"/>
                <a:cs typeface="Century Schoolbook"/>
              </a:rPr>
              <a:t> </a:t>
            </a:r>
            <a:r>
              <a:rPr sz="1800" spc="-5" dirty="0">
                <a:latin typeface="Century Schoolbook"/>
                <a:cs typeface="Century Schoolbook"/>
              </a:rPr>
              <a:t>type</a:t>
            </a:r>
            <a:endParaRPr sz="1800" dirty="0">
              <a:latin typeface="Century Schoolbook"/>
              <a:cs typeface="Century Schoolbook"/>
            </a:endParaRPr>
          </a:p>
        </p:txBody>
      </p:sp>
      <p:sp>
        <p:nvSpPr>
          <p:cNvPr id="4" name="object 4"/>
          <p:cNvSpPr/>
          <p:nvPr/>
        </p:nvSpPr>
        <p:spPr>
          <a:xfrm>
            <a:off x="3810000" y="809625"/>
            <a:ext cx="5105400" cy="5514975"/>
          </a:xfrm>
          <a:custGeom>
            <a:avLst/>
            <a:gdLst/>
            <a:ahLst/>
            <a:cxnLst/>
            <a:rect l="l" t="t" r="r" b="b"/>
            <a:pathLst>
              <a:path w="5105400" h="5514975">
                <a:moveTo>
                  <a:pt x="0" y="5514975"/>
                </a:moveTo>
                <a:lnTo>
                  <a:pt x="5105400" y="5514975"/>
                </a:lnTo>
                <a:lnTo>
                  <a:pt x="5105400" y="0"/>
                </a:lnTo>
                <a:lnTo>
                  <a:pt x="0" y="0"/>
                </a:lnTo>
                <a:lnTo>
                  <a:pt x="0" y="5514975"/>
                </a:lnTo>
                <a:close/>
              </a:path>
            </a:pathLst>
          </a:custGeom>
          <a:ln w="76200">
            <a:solidFill>
              <a:srgbClr val="FF0000"/>
            </a:solidFill>
          </a:ln>
        </p:spPr>
        <p:txBody>
          <a:bodyPr wrap="square" lIns="0" tIns="0" rIns="0" bIns="0" rtlCol="0"/>
          <a:lstStyle/>
          <a:p>
            <a:endParaRPr dirty="0"/>
          </a:p>
        </p:txBody>
      </p:sp>
      <p:sp>
        <p:nvSpPr>
          <p:cNvPr id="5" name="object 5"/>
          <p:cNvSpPr/>
          <p:nvPr/>
        </p:nvSpPr>
        <p:spPr>
          <a:xfrm>
            <a:off x="3886200" y="914400"/>
            <a:ext cx="4953000" cy="5257800"/>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474698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57" y="28575"/>
            <a:ext cx="5408295" cy="623570"/>
          </a:xfrm>
          <a:prstGeom prst="rect">
            <a:avLst/>
          </a:prstGeom>
        </p:spPr>
        <p:txBody>
          <a:bodyPr vert="horz" wrap="square" lIns="0" tIns="0" rIns="0" bIns="0" rtlCol="0">
            <a:spAutoFit/>
          </a:bodyPr>
          <a:lstStyle/>
          <a:p>
            <a:pPr marL="12700">
              <a:lnSpc>
                <a:spcPct val="100000"/>
              </a:lnSpc>
            </a:pPr>
            <a:r>
              <a:rPr sz="3950" spc="-55" dirty="0">
                <a:solidFill>
                  <a:srgbClr val="000000"/>
                </a:solidFill>
              </a:rPr>
              <a:t>Investigator</a:t>
            </a:r>
            <a:r>
              <a:rPr sz="3950" spc="200" dirty="0">
                <a:solidFill>
                  <a:srgbClr val="000000"/>
                </a:solidFill>
              </a:rPr>
              <a:t> </a:t>
            </a:r>
            <a:r>
              <a:rPr sz="3950" spc="-75" dirty="0">
                <a:solidFill>
                  <a:srgbClr val="000000"/>
                </a:solidFill>
              </a:rPr>
              <a:t>Workspace</a:t>
            </a:r>
            <a:endParaRPr sz="3950" dirty="0"/>
          </a:p>
        </p:txBody>
      </p:sp>
      <p:sp>
        <p:nvSpPr>
          <p:cNvPr id="3" name="object 3"/>
          <p:cNvSpPr txBox="1"/>
          <p:nvPr/>
        </p:nvSpPr>
        <p:spPr>
          <a:xfrm>
            <a:off x="2540" y="1095375"/>
            <a:ext cx="3291840" cy="3825875"/>
          </a:xfrm>
          <a:prstGeom prst="rect">
            <a:avLst/>
          </a:prstGeom>
        </p:spPr>
        <p:txBody>
          <a:bodyPr vert="horz" wrap="square" lIns="0" tIns="0" rIns="0" bIns="0" rtlCol="0">
            <a:spAutoFit/>
          </a:bodyPr>
          <a:lstStyle/>
          <a:p>
            <a:pPr marL="12700">
              <a:lnSpc>
                <a:spcPct val="100000"/>
              </a:lnSpc>
            </a:pPr>
            <a:r>
              <a:rPr sz="2400" spc="-10" dirty="0">
                <a:latin typeface="Century Schoolbook"/>
                <a:cs typeface="Century Schoolbook"/>
              </a:rPr>
              <a:t>Studies</a:t>
            </a:r>
            <a:r>
              <a:rPr sz="2400" spc="15" dirty="0">
                <a:latin typeface="Century Schoolbook"/>
                <a:cs typeface="Century Schoolbook"/>
              </a:rPr>
              <a:t> </a:t>
            </a:r>
            <a:r>
              <a:rPr sz="2400" spc="-5" dirty="0">
                <a:latin typeface="Century Schoolbook"/>
                <a:cs typeface="Century Schoolbook"/>
              </a:rPr>
              <a:t>List</a:t>
            </a:r>
            <a:endParaRPr sz="2400" dirty="0">
              <a:latin typeface="Century Schoolbook"/>
              <a:cs typeface="Century Schoolbook"/>
            </a:endParaRPr>
          </a:p>
          <a:p>
            <a:pPr marL="470534" marR="163195" indent="-181610">
              <a:lnSpc>
                <a:spcPts val="2100"/>
              </a:lnSpc>
              <a:spcBef>
                <a:spcPts val="395"/>
              </a:spcBef>
              <a:buClr>
                <a:srgbClr val="4F81BC"/>
              </a:buClr>
              <a:buFont typeface="Wingdings 2"/>
              <a:buChar char=""/>
              <a:tabLst>
                <a:tab pos="470534" algn="l"/>
              </a:tabLst>
            </a:pPr>
            <a:r>
              <a:rPr sz="2000" spc="-30" dirty="0">
                <a:solidFill>
                  <a:srgbClr val="252525"/>
                </a:solidFill>
                <a:latin typeface="Century Schoolbook"/>
                <a:cs typeface="Century Schoolbook"/>
              </a:rPr>
              <a:t>Your </a:t>
            </a:r>
            <a:r>
              <a:rPr sz="2000" spc="25" dirty="0">
                <a:solidFill>
                  <a:srgbClr val="252525"/>
                </a:solidFill>
                <a:latin typeface="Century Schoolbook"/>
                <a:cs typeface="Century Schoolbook"/>
              </a:rPr>
              <a:t>studies</a:t>
            </a:r>
            <a:r>
              <a:rPr sz="2000" spc="-445" dirty="0">
                <a:solidFill>
                  <a:srgbClr val="252525"/>
                </a:solidFill>
                <a:latin typeface="Century Schoolbook"/>
                <a:cs typeface="Century Schoolbook"/>
              </a:rPr>
              <a:t> </a:t>
            </a:r>
            <a:r>
              <a:rPr sz="2000" spc="10" dirty="0">
                <a:solidFill>
                  <a:srgbClr val="252525"/>
                </a:solidFill>
                <a:latin typeface="Century Schoolbook"/>
                <a:cs typeface="Century Schoolbook"/>
              </a:rPr>
              <a:t>are </a:t>
            </a:r>
            <a:r>
              <a:rPr sz="2000" spc="25" dirty="0">
                <a:solidFill>
                  <a:srgbClr val="252525"/>
                </a:solidFill>
                <a:latin typeface="Century Schoolbook"/>
                <a:cs typeface="Century Schoolbook"/>
              </a:rPr>
              <a:t>listed  </a:t>
            </a:r>
            <a:r>
              <a:rPr sz="2000" spc="10" dirty="0">
                <a:solidFill>
                  <a:srgbClr val="252525"/>
                </a:solidFill>
                <a:latin typeface="Century Schoolbook"/>
                <a:cs typeface="Century Schoolbook"/>
              </a:rPr>
              <a:t>by</a:t>
            </a:r>
            <a:r>
              <a:rPr sz="2000" spc="-165" dirty="0">
                <a:solidFill>
                  <a:srgbClr val="252525"/>
                </a:solidFill>
                <a:latin typeface="Century Schoolbook"/>
                <a:cs typeface="Century Schoolbook"/>
              </a:rPr>
              <a:t> </a:t>
            </a:r>
            <a:r>
              <a:rPr sz="2000" spc="35" dirty="0">
                <a:solidFill>
                  <a:srgbClr val="252525"/>
                </a:solidFill>
                <a:latin typeface="Century Schoolbook"/>
                <a:cs typeface="Century Schoolbook"/>
              </a:rPr>
              <a:t>type.</a:t>
            </a:r>
            <a:endParaRPr sz="2000" dirty="0">
              <a:latin typeface="Century Schoolbook"/>
              <a:cs typeface="Century Schoolbook"/>
            </a:endParaRPr>
          </a:p>
          <a:p>
            <a:pPr marL="746760" lvl="1" indent="-180975">
              <a:lnSpc>
                <a:spcPct val="100000"/>
              </a:lnSpc>
              <a:spcBef>
                <a:spcPts val="105"/>
              </a:spcBef>
              <a:buClr>
                <a:srgbClr val="4F81BC"/>
              </a:buClr>
              <a:buFont typeface="Wingdings 2"/>
              <a:buChar char=""/>
              <a:tabLst>
                <a:tab pos="746760" algn="l"/>
              </a:tabLst>
            </a:pPr>
            <a:r>
              <a:rPr sz="1800" spc="10" dirty="0">
                <a:solidFill>
                  <a:srgbClr val="252525"/>
                </a:solidFill>
                <a:latin typeface="Century Schoolbook"/>
                <a:cs typeface="Century Schoolbook"/>
              </a:rPr>
              <a:t>New</a:t>
            </a:r>
            <a:r>
              <a:rPr sz="1800" spc="-175" dirty="0">
                <a:solidFill>
                  <a:srgbClr val="252525"/>
                </a:solidFill>
                <a:latin typeface="Century Schoolbook"/>
                <a:cs typeface="Century Schoolbook"/>
              </a:rPr>
              <a:t> </a:t>
            </a:r>
            <a:r>
              <a:rPr sz="1800" spc="5" dirty="0">
                <a:solidFill>
                  <a:srgbClr val="252525"/>
                </a:solidFill>
                <a:latin typeface="Century Schoolbook"/>
                <a:cs typeface="Century Schoolbook"/>
              </a:rPr>
              <a:t>Application</a:t>
            </a:r>
            <a:endParaRPr sz="1800" dirty="0">
              <a:latin typeface="Century Schoolbook"/>
              <a:cs typeface="Century Schoolbook"/>
            </a:endParaRPr>
          </a:p>
          <a:p>
            <a:pPr marL="746760" lvl="1" indent="-180975">
              <a:lnSpc>
                <a:spcPct val="100000"/>
              </a:lnSpc>
              <a:spcBef>
                <a:spcPts val="90"/>
              </a:spcBef>
              <a:buClr>
                <a:srgbClr val="4F81BC"/>
              </a:buClr>
              <a:buFont typeface="Wingdings 2"/>
              <a:buChar char=""/>
              <a:tabLst>
                <a:tab pos="746760" algn="l"/>
              </a:tabLst>
            </a:pPr>
            <a:r>
              <a:rPr sz="1800" dirty="0">
                <a:solidFill>
                  <a:srgbClr val="252525"/>
                </a:solidFill>
                <a:latin typeface="Century Schoolbook"/>
                <a:cs typeface="Century Schoolbook"/>
              </a:rPr>
              <a:t>Change </a:t>
            </a:r>
            <a:r>
              <a:rPr sz="1800" spc="15" dirty="0">
                <a:solidFill>
                  <a:srgbClr val="252525"/>
                </a:solidFill>
                <a:latin typeface="Century Schoolbook"/>
                <a:cs typeface="Century Schoolbook"/>
              </a:rPr>
              <a:t>in</a:t>
            </a:r>
            <a:r>
              <a:rPr sz="1800" spc="-165" dirty="0">
                <a:solidFill>
                  <a:srgbClr val="252525"/>
                </a:solidFill>
                <a:latin typeface="Century Schoolbook"/>
                <a:cs typeface="Century Schoolbook"/>
              </a:rPr>
              <a:t> </a:t>
            </a:r>
            <a:r>
              <a:rPr sz="1800" dirty="0">
                <a:solidFill>
                  <a:srgbClr val="252525"/>
                </a:solidFill>
                <a:latin typeface="Century Schoolbook"/>
                <a:cs typeface="Century Schoolbook"/>
              </a:rPr>
              <a:t>Research</a:t>
            </a:r>
            <a:endParaRPr sz="1800" dirty="0">
              <a:latin typeface="Century Schoolbook"/>
              <a:cs typeface="Century Schoolbook"/>
            </a:endParaRPr>
          </a:p>
          <a:p>
            <a:pPr marL="746760" marR="5080" lvl="1" indent="-180975">
              <a:lnSpc>
                <a:spcPts val="1960"/>
              </a:lnSpc>
              <a:spcBef>
                <a:spcPts val="325"/>
              </a:spcBef>
              <a:buClr>
                <a:srgbClr val="4F81BC"/>
              </a:buClr>
              <a:buFont typeface="Wingdings 2"/>
              <a:buChar char=""/>
              <a:tabLst>
                <a:tab pos="746760" algn="l"/>
              </a:tabLst>
            </a:pPr>
            <a:r>
              <a:rPr sz="1800" spc="10" dirty="0">
                <a:solidFill>
                  <a:srgbClr val="252525"/>
                </a:solidFill>
                <a:latin typeface="Century Schoolbook"/>
                <a:cs typeface="Century Schoolbook"/>
              </a:rPr>
              <a:t>Continuing  </a:t>
            </a:r>
            <a:r>
              <a:rPr sz="1800" spc="5" dirty="0">
                <a:solidFill>
                  <a:srgbClr val="252525"/>
                </a:solidFill>
                <a:latin typeface="Century Schoolbook"/>
                <a:cs typeface="Century Schoolbook"/>
              </a:rPr>
              <a:t>Review/Progress</a:t>
            </a:r>
            <a:r>
              <a:rPr sz="1800" spc="-165" dirty="0">
                <a:solidFill>
                  <a:srgbClr val="252525"/>
                </a:solidFill>
                <a:latin typeface="Century Schoolbook"/>
                <a:cs typeface="Century Schoolbook"/>
              </a:rPr>
              <a:t> </a:t>
            </a:r>
            <a:r>
              <a:rPr sz="1800" dirty="0">
                <a:solidFill>
                  <a:srgbClr val="252525"/>
                </a:solidFill>
                <a:latin typeface="Century Schoolbook"/>
                <a:cs typeface="Century Schoolbook"/>
              </a:rPr>
              <a:t>Report</a:t>
            </a:r>
            <a:endParaRPr sz="1800" dirty="0">
              <a:latin typeface="Century Schoolbook"/>
              <a:cs typeface="Century Schoolbook"/>
            </a:endParaRPr>
          </a:p>
          <a:p>
            <a:pPr marL="746760" lvl="1" indent="-180975">
              <a:lnSpc>
                <a:spcPct val="100000"/>
              </a:lnSpc>
              <a:spcBef>
                <a:spcPts val="60"/>
              </a:spcBef>
              <a:buClr>
                <a:srgbClr val="4F81BC"/>
              </a:buClr>
              <a:buFont typeface="Wingdings 2"/>
              <a:buChar char=""/>
              <a:tabLst>
                <a:tab pos="746760" algn="l"/>
              </a:tabLst>
            </a:pPr>
            <a:r>
              <a:rPr sz="1800" dirty="0">
                <a:solidFill>
                  <a:srgbClr val="252525"/>
                </a:solidFill>
                <a:latin typeface="Century Schoolbook"/>
                <a:cs typeface="Century Schoolbook"/>
              </a:rPr>
              <a:t>Protocol</a:t>
            </a:r>
            <a:r>
              <a:rPr sz="1800" spc="-70" dirty="0">
                <a:solidFill>
                  <a:srgbClr val="252525"/>
                </a:solidFill>
                <a:latin typeface="Century Schoolbook"/>
                <a:cs typeface="Century Schoolbook"/>
              </a:rPr>
              <a:t> </a:t>
            </a:r>
            <a:r>
              <a:rPr sz="1800" dirty="0">
                <a:solidFill>
                  <a:srgbClr val="252525"/>
                </a:solidFill>
                <a:latin typeface="Century Schoolbook"/>
                <a:cs typeface="Century Schoolbook"/>
              </a:rPr>
              <a:t>Event</a:t>
            </a:r>
            <a:endParaRPr sz="1800" dirty="0">
              <a:latin typeface="Century Schoolbook"/>
              <a:cs typeface="Century Schoolbook"/>
            </a:endParaRPr>
          </a:p>
          <a:p>
            <a:pPr marL="746760" lvl="1" indent="-180975">
              <a:lnSpc>
                <a:spcPct val="100000"/>
              </a:lnSpc>
              <a:spcBef>
                <a:spcPts val="15"/>
              </a:spcBef>
              <a:buClr>
                <a:srgbClr val="4F81BC"/>
              </a:buClr>
              <a:buFont typeface="Wingdings 2"/>
              <a:buChar char=""/>
              <a:tabLst>
                <a:tab pos="746760" algn="l"/>
              </a:tabLst>
            </a:pPr>
            <a:r>
              <a:rPr sz="1800" spc="-10" dirty="0">
                <a:solidFill>
                  <a:srgbClr val="252525"/>
                </a:solidFill>
                <a:latin typeface="Century Schoolbook"/>
                <a:cs typeface="Century Schoolbook"/>
              </a:rPr>
              <a:t>Termination</a:t>
            </a:r>
            <a:r>
              <a:rPr sz="1800" spc="-180" dirty="0">
                <a:solidFill>
                  <a:srgbClr val="252525"/>
                </a:solidFill>
                <a:latin typeface="Century Schoolbook"/>
                <a:cs typeface="Century Schoolbook"/>
              </a:rPr>
              <a:t> </a:t>
            </a:r>
            <a:r>
              <a:rPr sz="1800" dirty="0">
                <a:solidFill>
                  <a:srgbClr val="252525"/>
                </a:solidFill>
                <a:latin typeface="Century Schoolbook"/>
                <a:cs typeface="Century Schoolbook"/>
              </a:rPr>
              <a:t>Report</a:t>
            </a:r>
            <a:endParaRPr sz="1800" dirty="0">
              <a:latin typeface="Century Schoolbook"/>
              <a:cs typeface="Century Schoolbook"/>
            </a:endParaRPr>
          </a:p>
          <a:p>
            <a:pPr marL="746760" lvl="1" indent="-180975">
              <a:lnSpc>
                <a:spcPct val="100000"/>
              </a:lnSpc>
              <a:spcBef>
                <a:spcPts val="90"/>
              </a:spcBef>
              <a:buClr>
                <a:srgbClr val="4F81BC"/>
              </a:buClr>
              <a:buFont typeface="Wingdings 2"/>
              <a:buChar char=""/>
              <a:tabLst>
                <a:tab pos="746760" algn="l"/>
              </a:tabLst>
            </a:pPr>
            <a:r>
              <a:rPr sz="1800" dirty="0">
                <a:solidFill>
                  <a:srgbClr val="252525"/>
                </a:solidFill>
                <a:latin typeface="Century Schoolbook"/>
                <a:cs typeface="Century Schoolbook"/>
              </a:rPr>
              <a:t>Emergency</a:t>
            </a:r>
            <a:r>
              <a:rPr sz="1800" spc="-100" dirty="0">
                <a:solidFill>
                  <a:srgbClr val="252525"/>
                </a:solidFill>
                <a:latin typeface="Century Schoolbook"/>
                <a:cs typeface="Century Schoolbook"/>
              </a:rPr>
              <a:t> </a:t>
            </a:r>
            <a:r>
              <a:rPr sz="1800" spc="5" dirty="0">
                <a:solidFill>
                  <a:srgbClr val="252525"/>
                </a:solidFill>
                <a:latin typeface="Century Schoolbook"/>
                <a:cs typeface="Century Schoolbook"/>
              </a:rPr>
              <a:t>Use</a:t>
            </a:r>
            <a:endParaRPr sz="1800" dirty="0">
              <a:latin typeface="Century Schoolbook"/>
              <a:cs typeface="Century Schoolbook"/>
            </a:endParaRPr>
          </a:p>
          <a:p>
            <a:pPr marL="499109" marR="295910" indent="-210185">
              <a:lnSpc>
                <a:spcPct val="100000"/>
              </a:lnSpc>
              <a:spcBef>
                <a:spcPts val="120"/>
              </a:spcBef>
              <a:buClr>
                <a:srgbClr val="4F81BC"/>
              </a:buClr>
              <a:buFont typeface="Wingdings 2"/>
              <a:buChar char=""/>
              <a:tabLst>
                <a:tab pos="470534" algn="l"/>
              </a:tabLst>
            </a:pPr>
            <a:r>
              <a:rPr sz="2000" spc="30" dirty="0">
                <a:solidFill>
                  <a:srgbClr val="252525"/>
                </a:solidFill>
                <a:latin typeface="Century Schoolbook"/>
                <a:cs typeface="Century Schoolbook"/>
              </a:rPr>
              <a:t>Click</a:t>
            </a:r>
            <a:r>
              <a:rPr sz="2000" spc="-204" dirty="0">
                <a:solidFill>
                  <a:srgbClr val="252525"/>
                </a:solidFill>
                <a:latin typeface="Century Schoolbook"/>
                <a:cs typeface="Century Schoolbook"/>
              </a:rPr>
              <a:t> </a:t>
            </a:r>
            <a:r>
              <a:rPr sz="2000" spc="30" dirty="0">
                <a:solidFill>
                  <a:srgbClr val="252525"/>
                </a:solidFill>
                <a:latin typeface="Century Schoolbook"/>
                <a:cs typeface="Century Schoolbook"/>
              </a:rPr>
              <a:t>the</a:t>
            </a:r>
            <a:r>
              <a:rPr sz="2000" spc="-170" dirty="0">
                <a:solidFill>
                  <a:srgbClr val="252525"/>
                </a:solidFill>
                <a:latin typeface="Century Schoolbook"/>
                <a:cs typeface="Century Schoolbook"/>
              </a:rPr>
              <a:t> </a:t>
            </a:r>
            <a:r>
              <a:rPr sz="2000" spc="35" dirty="0">
                <a:solidFill>
                  <a:srgbClr val="252525"/>
                </a:solidFill>
                <a:latin typeface="Century Schoolbook"/>
                <a:cs typeface="Century Schoolbook"/>
              </a:rPr>
              <a:t>study</a:t>
            </a:r>
            <a:r>
              <a:rPr sz="2000" spc="-170" dirty="0">
                <a:solidFill>
                  <a:srgbClr val="252525"/>
                </a:solidFill>
                <a:latin typeface="Century Schoolbook"/>
                <a:cs typeface="Century Schoolbook"/>
              </a:rPr>
              <a:t> </a:t>
            </a:r>
            <a:r>
              <a:rPr sz="2000" spc="20" dirty="0">
                <a:solidFill>
                  <a:srgbClr val="252525"/>
                </a:solidFill>
                <a:latin typeface="Century Schoolbook"/>
                <a:cs typeface="Century Schoolbook"/>
              </a:rPr>
              <a:t>name  </a:t>
            </a:r>
            <a:r>
              <a:rPr sz="2000" spc="25" dirty="0">
                <a:solidFill>
                  <a:srgbClr val="252525"/>
                </a:solidFill>
                <a:latin typeface="Century Schoolbook"/>
                <a:cs typeface="Century Schoolbook"/>
              </a:rPr>
              <a:t>to</a:t>
            </a:r>
            <a:r>
              <a:rPr sz="2000" spc="-100" dirty="0">
                <a:solidFill>
                  <a:srgbClr val="252525"/>
                </a:solidFill>
                <a:latin typeface="Century Schoolbook"/>
                <a:cs typeface="Century Schoolbook"/>
              </a:rPr>
              <a:t> </a:t>
            </a:r>
            <a:r>
              <a:rPr sz="2000" spc="35" dirty="0">
                <a:solidFill>
                  <a:srgbClr val="252525"/>
                </a:solidFill>
                <a:latin typeface="Century Schoolbook"/>
                <a:cs typeface="Century Schoolbook"/>
              </a:rPr>
              <a:t>open</a:t>
            </a:r>
            <a:r>
              <a:rPr sz="2000" spc="-170" dirty="0">
                <a:solidFill>
                  <a:srgbClr val="252525"/>
                </a:solidFill>
                <a:latin typeface="Century Schoolbook"/>
                <a:cs typeface="Century Schoolbook"/>
              </a:rPr>
              <a:t> </a:t>
            </a:r>
            <a:r>
              <a:rPr sz="2000" spc="30" dirty="0">
                <a:solidFill>
                  <a:srgbClr val="252525"/>
                </a:solidFill>
                <a:latin typeface="Century Schoolbook"/>
                <a:cs typeface="Century Schoolbook"/>
              </a:rPr>
              <a:t>the</a:t>
            </a:r>
            <a:r>
              <a:rPr sz="2000" spc="-170" dirty="0">
                <a:solidFill>
                  <a:srgbClr val="252525"/>
                </a:solidFill>
                <a:latin typeface="Century Schoolbook"/>
                <a:cs typeface="Century Schoolbook"/>
              </a:rPr>
              <a:t> </a:t>
            </a:r>
            <a:r>
              <a:rPr sz="2000" spc="35" dirty="0">
                <a:solidFill>
                  <a:srgbClr val="252525"/>
                </a:solidFill>
                <a:latin typeface="Century Schoolbook"/>
                <a:cs typeface="Century Schoolbook"/>
              </a:rPr>
              <a:t>study</a:t>
            </a:r>
            <a:endParaRPr sz="2000" dirty="0">
              <a:latin typeface="Century Schoolbook"/>
              <a:cs typeface="Century Schoolbook"/>
            </a:endParaRPr>
          </a:p>
          <a:p>
            <a:pPr marL="288925">
              <a:lnSpc>
                <a:spcPts val="2175"/>
              </a:lnSpc>
            </a:pPr>
            <a:r>
              <a:rPr sz="2000" spc="15" dirty="0">
                <a:solidFill>
                  <a:srgbClr val="252525"/>
                </a:solidFill>
                <a:latin typeface="Century Schoolbook"/>
                <a:cs typeface="Century Schoolbook"/>
              </a:rPr>
              <a:t>workspace.</a:t>
            </a:r>
            <a:endParaRPr sz="2000" dirty="0">
              <a:latin typeface="Century Schoolbook"/>
              <a:cs typeface="Century Schoolbook"/>
            </a:endParaRPr>
          </a:p>
        </p:txBody>
      </p:sp>
      <p:sp>
        <p:nvSpPr>
          <p:cNvPr id="4" name="object 4"/>
          <p:cNvSpPr/>
          <p:nvPr/>
        </p:nvSpPr>
        <p:spPr>
          <a:xfrm>
            <a:off x="3305175" y="914400"/>
            <a:ext cx="5762625" cy="557212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305175" y="914400"/>
            <a:ext cx="5838825" cy="5572125"/>
          </a:xfrm>
          <a:custGeom>
            <a:avLst/>
            <a:gdLst/>
            <a:ahLst/>
            <a:cxnLst/>
            <a:rect l="l" t="t" r="r" b="b"/>
            <a:pathLst>
              <a:path w="5838825" h="5572125">
                <a:moveTo>
                  <a:pt x="0" y="5572125"/>
                </a:moveTo>
                <a:lnTo>
                  <a:pt x="5838825" y="5572125"/>
                </a:lnTo>
                <a:lnTo>
                  <a:pt x="5838825" y="0"/>
                </a:lnTo>
                <a:lnTo>
                  <a:pt x="0" y="0"/>
                </a:lnTo>
                <a:lnTo>
                  <a:pt x="0" y="5572125"/>
                </a:lnTo>
                <a:close/>
              </a:path>
            </a:pathLst>
          </a:custGeom>
          <a:ln w="57150">
            <a:solidFill>
              <a:srgbClr val="FF0000"/>
            </a:solidFill>
          </a:ln>
        </p:spPr>
        <p:txBody>
          <a:bodyPr wrap="square" lIns="0" tIns="0" rIns="0" bIns="0" rtlCol="0"/>
          <a:lstStyle/>
          <a:p>
            <a:endParaRPr dirty="0"/>
          </a:p>
        </p:txBody>
      </p:sp>
      <p:sp>
        <p:nvSpPr>
          <p:cNvPr id="6" name="object 6"/>
          <p:cNvSpPr/>
          <p:nvPr/>
        </p:nvSpPr>
        <p:spPr>
          <a:xfrm>
            <a:off x="3357626" y="1986026"/>
            <a:ext cx="838200" cy="457200"/>
          </a:xfrm>
          <a:custGeom>
            <a:avLst/>
            <a:gdLst/>
            <a:ahLst/>
            <a:cxnLst/>
            <a:rect l="l" t="t" r="r" b="b"/>
            <a:pathLst>
              <a:path w="838200" h="457200">
                <a:moveTo>
                  <a:pt x="0" y="228600"/>
                </a:moveTo>
                <a:lnTo>
                  <a:pt x="17739" y="162536"/>
                </a:lnTo>
                <a:lnTo>
                  <a:pt x="67504" y="104075"/>
                </a:lnTo>
                <a:lnTo>
                  <a:pt x="102778" y="78575"/>
                </a:lnTo>
                <a:lnTo>
                  <a:pt x="144115" y="56033"/>
                </a:lnTo>
                <a:lnTo>
                  <a:pt x="190869" y="36800"/>
                </a:lnTo>
                <a:lnTo>
                  <a:pt x="242392" y="21228"/>
                </a:lnTo>
                <a:lnTo>
                  <a:pt x="298037" y="9669"/>
                </a:lnTo>
                <a:lnTo>
                  <a:pt x="357155" y="2476"/>
                </a:lnTo>
                <a:lnTo>
                  <a:pt x="419100" y="0"/>
                </a:lnTo>
                <a:lnTo>
                  <a:pt x="481016" y="2476"/>
                </a:lnTo>
                <a:lnTo>
                  <a:pt x="540116" y="9669"/>
                </a:lnTo>
                <a:lnTo>
                  <a:pt x="595752" y="21228"/>
                </a:lnTo>
                <a:lnTo>
                  <a:pt x="647274" y="36800"/>
                </a:lnTo>
                <a:lnTo>
                  <a:pt x="694032" y="56033"/>
                </a:lnTo>
                <a:lnTo>
                  <a:pt x="735378" y="78575"/>
                </a:lnTo>
                <a:lnTo>
                  <a:pt x="770663" y="104075"/>
                </a:lnTo>
                <a:lnTo>
                  <a:pt x="799236" y="132179"/>
                </a:lnTo>
                <a:lnTo>
                  <a:pt x="833654" y="194793"/>
                </a:lnTo>
                <a:lnTo>
                  <a:pt x="838200" y="228600"/>
                </a:lnTo>
                <a:lnTo>
                  <a:pt x="833654" y="262377"/>
                </a:lnTo>
                <a:lnTo>
                  <a:pt x="799236" y="324965"/>
                </a:lnTo>
                <a:lnTo>
                  <a:pt x="770663" y="353068"/>
                </a:lnTo>
                <a:lnTo>
                  <a:pt x="735378" y="378572"/>
                </a:lnTo>
                <a:lnTo>
                  <a:pt x="694032" y="401123"/>
                </a:lnTo>
                <a:lnTo>
                  <a:pt x="647274" y="420367"/>
                </a:lnTo>
                <a:lnTo>
                  <a:pt x="595752" y="435951"/>
                </a:lnTo>
                <a:lnTo>
                  <a:pt x="540116" y="447520"/>
                </a:lnTo>
                <a:lnTo>
                  <a:pt x="481016" y="454721"/>
                </a:lnTo>
                <a:lnTo>
                  <a:pt x="419100" y="457200"/>
                </a:lnTo>
                <a:lnTo>
                  <a:pt x="357155" y="454721"/>
                </a:lnTo>
                <a:lnTo>
                  <a:pt x="298037" y="447520"/>
                </a:lnTo>
                <a:lnTo>
                  <a:pt x="242392" y="435951"/>
                </a:lnTo>
                <a:lnTo>
                  <a:pt x="190869" y="420367"/>
                </a:lnTo>
                <a:lnTo>
                  <a:pt x="144115" y="401123"/>
                </a:lnTo>
                <a:lnTo>
                  <a:pt x="102778" y="378572"/>
                </a:lnTo>
                <a:lnTo>
                  <a:pt x="67504" y="353068"/>
                </a:lnTo>
                <a:lnTo>
                  <a:pt x="38942" y="324965"/>
                </a:lnTo>
                <a:lnTo>
                  <a:pt x="4542" y="262377"/>
                </a:lnTo>
                <a:lnTo>
                  <a:pt x="0" y="228600"/>
                </a:lnTo>
                <a:close/>
              </a:path>
            </a:pathLst>
          </a:custGeom>
          <a:ln w="13970">
            <a:solidFill>
              <a:srgbClr val="FF0000"/>
            </a:solidFill>
          </a:ln>
        </p:spPr>
        <p:txBody>
          <a:bodyPr wrap="square" lIns="0" tIns="0" rIns="0" bIns="0" rtlCol="0"/>
          <a:lstStyle/>
          <a:p>
            <a:endParaRPr dirty="0"/>
          </a:p>
        </p:txBody>
      </p:sp>
      <p:sp>
        <p:nvSpPr>
          <p:cNvPr id="7" name="object 7"/>
          <p:cNvSpPr/>
          <p:nvPr/>
        </p:nvSpPr>
        <p:spPr>
          <a:xfrm>
            <a:off x="3319526" y="2824226"/>
            <a:ext cx="1257300" cy="457200"/>
          </a:xfrm>
          <a:custGeom>
            <a:avLst/>
            <a:gdLst/>
            <a:ahLst/>
            <a:cxnLst/>
            <a:rect l="l" t="t" r="r" b="b"/>
            <a:pathLst>
              <a:path w="1257300" h="457200">
                <a:moveTo>
                  <a:pt x="0" y="228600"/>
                </a:moveTo>
                <a:lnTo>
                  <a:pt x="14498" y="179526"/>
                </a:lnTo>
                <a:lnTo>
                  <a:pt x="55949" y="134136"/>
                </a:lnTo>
                <a:lnTo>
                  <a:pt x="121286" y="93543"/>
                </a:lnTo>
                <a:lnTo>
                  <a:pt x="161952" y="75391"/>
                </a:lnTo>
                <a:lnTo>
                  <a:pt x="207441" y="58855"/>
                </a:lnTo>
                <a:lnTo>
                  <a:pt x="257367" y="44074"/>
                </a:lnTo>
                <a:lnTo>
                  <a:pt x="311347" y="31185"/>
                </a:lnTo>
                <a:lnTo>
                  <a:pt x="368999" y="20329"/>
                </a:lnTo>
                <a:lnTo>
                  <a:pt x="429938" y="11643"/>
                </a:lnTo>
                <a:lnTo>
                  <a:pt x="493782" y="5267"/>
                </a:lnTo>
                <a:lnTo>
                  <a:pt x="560147" y="1339"/>
                </a:lnTo>
                <a:lnTo>
                  <a:pt x="628650" y="0"/>
                </a:lnTo>
                <a:lnTo>
                  <a:pt x="697130" y="1339"/>
                </a:lnTo>
                <a:lnTo>
                  <a:pt x="763479" y="5267"/>
                </a:lnTo>
                <a:lnTo>
                  <a:pt x="827312" y="11643"/>
                </a:lnTo>
                <a:lnTo>
                  <a:pt x="888246" y="20329"/>
                </a:lnTo>
                <a:lnTo>
                  <a:pt x="945895" y="31185"/>
                </a:lnTo>
                <a:lnTo>
                  <a:pt x="999878" y="44074"/>
                </a:lnTo>
                <a:lnTo>
                  <a:pt x="1049808" y="58855"/>
                </a:lnTo>
                <a:lnTo>
                  <a:pt x="1095302" y="75391"/>
                </a:lnTo>
                <a:lnTo>
                  <a:pt x="1135977" y="93543"/>
                </a:lnTo>
                <a:lnTo>
                  <a:pt x="1171447" y="113171"/>
                </a:lnTo>
                <a:lnTo>
                  <a:pt x="1225241" y="156301"/>
                </a:lnTo>
                <a:lnTo>
                  <a:pt x="1253609" y="203671"/>
                </a:lnTo>
                <a:lnTo>
                  <a:pt x="1257300" y="228600"/>
                </a:lnTo>
                <a:lnTo>
                  <a:pt x="1253609" y="253505"/>
                </a:lnTo>
                <a:lnTo>
                  <a:pt x="1225241" y="300849"/>
                </a:lnTo>
                <a:lnTo>
                  <a:pt x="1171447" y="343972"/>
                </a:lnTo>
                <a:lnTo>
                  <a:pt x="1135977" y="363602"/>
                </a:lnTo>
                <a:lnTo>
                  <a:pt x="1095302" y="381757"/>
                </a:lnTo>
                <a:lnTo>
                  <a:pt x="1049808" y="398299"/>
                </a:lnTo>
                <a:lnTo>
                  <a:pt x="999878" y="413089"/>
                </a:lnTo>
                <a:lnTo>
                  <a:pt x="945895" y="425986"/>
                </a:lnTo>
                <a:lnTo>
                  <a:pt x="888246" y="436851"/>
                </a:lnTo>
                <a:lnTo>
                  <a:pt x="827312" y="445544"/>
                </a:lnTo>
                <a:lnTo>
                  <a:pt x="763479" y="451926"/>
                </a:lnTo>
                <a:lnTo>
                  <a:pt x="697130" y="455858"/>
                </a:lnTo>
                <a:lnTo>
                  <a:pt x="628650" y="457200"/>
                </a:lnTo>
                <a:lnTo>
                  <a:pt x="560147" y="455858"/>
                </a:lnTo>
                <a:lnTo>
                  <a:pt x="493782" y="451926"/>
                </a:lnTo>
                <a:lnTo>
                  <a:pt x="429938" y="445544"/>
                </a:lnTo>
                <a:lnTo>
                  <a:pt x="368999" y="436851"/>
                </a:lnTo>
                <a:lnTo>
                  <a:pt x="311347" y="425986"/>
                </a:lnTo>
                <a:lnTo>
                  <a:pt x="257367" y="413089"/>
                </a:lnTo>
                <a:lnTo>
                  <a:pt x="207441" y="398299"/>
                </a:lnTo>
                <a:lnTo>
                  <a:pt x="161952" y="381757"/>
                </a:lnTo>
                <a:lnTo>
                  <a:pt x="121286" y="363602"/>
                </a:lnTo>
                <a:lnTo>
                  <a:pt x="85823" y="343972"/>
                </a:lnTo>
                <a:lnTo>
                  <a:pt x="32046" y="300849"/>
                </a:lnTo>
                <a:lnTo>
                  <a:pt x="3688" y="253505"/>
                </a:lnTo>
                <a:lnTo>
                  <a:pt x="0" y="228600"/>
                </a:lnTo>
                <a:close/>
              </a:path>
            </a:pathLst>
          </a:custGeom>
          <a:ln w="13970">
            <a:solidFill>
              <a:srgbClr val="FF0000"/>
            </a:solidFill>
          </a:ln>
        </p:spPr>
        <p:txBody>
          <a:bodyPr wrap="square" lIns="0" tIns="0" rIns="0" bIns="0" rtlCol="0"/>
          <a:lstStyle/>
          <a:p>
            <a:endParaRPr dirty="0"/>
          </a:p>
        </p:txBody>
      </p:sp>
      <p:sp>
        <p:nvSpPr>
          <p:cNvPr id="8" name="object 8"/>
          <p:cNvSpPr/>
          <p:nvPr/>
        </p:nvSpPr>
        <p:spPr>
          <a:xfrm>
            <a:off x="3357626" y="4576826"/>
            <a:ext cx="838200" cy="304800"/>
          </a:xfrm>
          <a:custGeom>
            <a:avLst/>
            <a:gdLst/>
            <a:ahLst/>
            <a:cxnLst/>
            <a:rect l="l" t="t" r="r" b="b"/>
            <a:pathLst>
              <a:path w="838200" h="304800">
                <a:moveTo>
                  <a:pt x="0" y="152400"/>
                </a:moveTo>
                <a:lnTo>
                  <a:pt x="21360" y="104217"/>
                </a:lnTo>
                <a:lnTo>
                  <a:pt x="80845" y="62380"/>
                </a:lnTo>
                <a:lnTo>
                  <a:pt x="122729" y="44624"/>
                </a:lnTo>
                <a:lnTo>
                  <a:pt x="171559" y="29394"/>
                </a:lnTo>
                <a:lnTo>
                  <a:pt x="226473" y="17004"/>
                </a:lnTo>
                <a:lnTo>
                  <a:pt x="286609" y="7766"/>
                </a:lnTo>
                <a:lnTo>
                  <a:pt x="351105" y="1993"/>
                </a:lnTo>
                <a:lnTo>
                  <a:pt x="419100" y="0"/>
                </a:lnTo>
                <a:lnTo>
                  <a:pt x="487063" y="1993"/>
                </a:lnTo>
                <a:lnTo>
                  <a:pt x="551541" y="7766"/>
                </a:lnTo>
                <a:lnTo>
                  <a:pt x="611670" y="17004"/>
                </a:lnTo>
                <a:lnTo>
                  <a:pt x="666585" y="29394"/>
                </a:lnTo>
                <a:lnTo>
                  <a:pt x="715422" y="44624"/>
                </a:lnTo>
                <a:lnTo>
                  <a:pt x="757318" y="62380"/>
                </a:lnTo>
                <a:lnTo>
                  <a:pt x="791407" y="82348"/>
                </a:lnTo>
                <a:lnTo>
                  <a:pt x="832712" y="127671"/>
                </a:lnTo>
                <a:lnTo>
                  <a:pt x="838200" y="152400"/>
                </a:lnTo>
                <a:lnTo>
                  <a:pt x="832712" y="177097"/>
                </a:lnTo>
                <a:lnTo>
                  <a:pt x="791407" y="222395"/>
                </a:lnTo>
                <a:lnTo>
                  <a:pt x="757318" y="242364"/>
                </a:lnTo>
                <a:lnTo>
                  <a:pt x="715422" y="260127"/>
                </a:lnTo>
                <a:lnTo>
                  <a:pt x="666585" y="275368"/>
                </a:lnTo>
                <a:lnTo>
                  <a:pt x="611670" y="287771"/>
                </a:lnTo>
                <a:lnTo>
                  <a:pt x="551541" y="297021"/>
                </a:lnTo>
                <a:lnTo>
                  <a:pt x="487063" y="302802"/>
                </a:lnTo>
                <a:lnTo>
                  <a:pt x="419100" y="304800"/>
                </a:lnTo>
                <a:lnTo>
                  <a:pt x="351105" y="302802"/>
                </a:lnTo>
                <a:lnTo>
                  <a:pt x="286609" y="297021"/>
                </a:lnTo>
                <a:lnTo>
                  <a:pt x="226473" y="287771"/>
                </a:lnTo>
                <a:lnTo>
                  <a:pt x="171559" y="275368"/>
                </a:lnTo>
                <a:lnTo>
                  <a:pt x="122729" y="260127"/>
                </a:lnTo>
                <a:lnTo>
                  <a:pt x="80845" y="242364"/>
                </a:lnTo>
                <a:lnTo>
                  <a:pt x="46768" y="222395"/>
                </a:lnTo>
                <a:lnTo>
                  <a:pt x="5483" y="177097"/>
                </a:lnTo>
                <a:lnTo>
                  <a:pt x="0" y="152400"/>
                </a:lnTo>
                <a:close/>
              </a:path>
            </a:pathLst>
          </a:custGeom>
          <a:ln w="13970">
            <a:solidFill>
              <a:srgbClr val="FF0000"/>
            </a:solidFill>
          </a:ln>
        </p:spPr>
        <p:txBody>
          <a:bodyPr wrap="square" lIns="0" tIns="0" rIns="0" bIns="0" rtlCol="0"/>
          <a:lstStyle/>
          <a:p>
            <a:endParaRPr dirty="0"/>
          </a:p>
        </p:txBody>
      </p:sp>
      <p:sp>
        <p:nvSpPr>
          <p:cNvPr id="9" name="object 9"/>
          <p:cNvSpPr/>
          <p:nvPr/>
        </p:nvSpPr>
        <p:spPr>
          <a:xfrm>
            <a:off x="3357626" y="3738626"/>
            <a:ext cx="838200" cy="304800"/>
          </a:xfrm>
          <a:custGeom>
            <a:avLst/>
            <a:gdLst/>
            <a:ahLst/>
            <a:cxnLst/>
            <a:rect l="l" t="t" r="r" b="b"/>
            <a:pathLst>
              <a:path w="838200" h="304800">
                <a:moveTo>
                  <a:pt x="0" y="152400"/>
                </a:moveTo>
                <a:lnTo>
                  <a:pt x="21360" y="104217"/>
                </a:lnTo>
                <a:lnTo>
                  <a:pt x="80845" y="62380"/>
                </a:lnTo>
                <a:lnTo>
                  <a:pt x="122729" y="44624"/>
                </a:lnTo>
                <a:lnTo>
                  <a:pt x="171559" y="29394"/>
                </a:lnTo>
                <a:lnTo>
                  <a:pt x="226473" y="17004"/>
                </a:lnTo>
                <a:lnTo>
                  <a:pt x="286609" y="7766"/>
                </a:lnTo>
                <a:lnTo>
                  <a:pt x="351105" y="1993"/>
                </a:lnTo>
                <a:lnTo>
                  <a:pt x="419100" y="0"/>
                </a:lnTo>
                <a:lnTo>
                  <a:pt x="487063" y="1993"/>
                </a:lnTo>
                <a:lnTo>
                  <a:pt x="551541" y="7766"/>
                </a:lnTo>
                <a:lnTo>
                  <a:pt x="611670" y="17004"/>
                </a:lnTo>
                <a:lnTo>
                  <a:pt x="666585" y="29394"/>
                </a:lnTo>
                <a:lnTo>
                  <a:pt x="715422" y="44624"/>
                </a:lnTo>
                <a:lnTo>
                  <a:pt x="757318" y="62380"/>
                </a:lnTo>
                <a:lnTo>
                  <a:pt x="791407" y="82348"/>
                </a:lnTo>
                <a:lnTo>
                  <a:pt x="832712" y="127671"/>
                </a:lnTo>
                <a:lnTo>
                  <a:pt x="838200" y="152400"/>
                </a:lnTo>
                <a:lnTo>
                  <a:pt x="832712" y="177097"/>
                </a:lnTo>
                <a:lnTo>
                  <a:pt x="791407" y="222395"/>
                </a:lnTo>
                <a:lnTo>
                  <a:pt x="757318" y="242364"/>
                </a:lnTo>
                <a:lnTo>
                  <a:pt x="715422" y="260127"/>
                </a:lnTo>
                <a:lnTo>
                  <a:pt x="666585" y="275368"/>
                </a:lnTo>
                <a:lnTo>
                  <a:pt x="611670" y="287771"/>
                </a:lnTo>
                <a:lnTo>
                  <a:pt x="551541" y="297021"/>
                </a:lnTo>
                <a:lnTo>
                  <a:pt x="487063" y="302802"/>
                </a:lnTo>
                <a:lnTo>
                  <a:pt x="419100" y="304800"/>
                </a:lnTo>
                <a:lnTo>
                  <a:pt x="351105" y="302802"/>
                </a:lnTo>
                <a:lnTo>
                  <a:pt x="286609" y="297021"/>
                </a:lnTo>
                <a:lnTo>
                  <a:pt x="226473" y="287771"/>
                </a:lnTo>
                <a:lnTo>
                  <a:pt x="171559" y="275368"/>
                </a:lnTo>
                <a:lnTo>
                  <a:pt x="122729" y="260127"/>
                </a:lnTo>
                <a:lnTo>
                  <a:pt x="80845" y="242364"/>
                </a:lnTo>
                <a:lnTo>
                  <a:pt x="46768" y="222395"/>
                </a:lnTo>
                <a:lnTo>
                  <a:pt x="5483" y="177097"/>
                </a:lnTo>
                <a:lnTo>
                  <a:pt x="0" y="152400"/>
                </a:lnTo>
                <a:close/>
              </a:path>
            </a:pathLst>
          </a:custGeom>
          <a:ln w="13970">
            <a:solidFill>
              <a:srgbClr val="FF0000"/>
            </a:solidFill>
          </a:ln>
        </p:spPr>
        <p:txBody>
          <a:bodyPr wrap="square" lIns="0" tIns="0" rIns="0" bIns="0" rtlCol="0"/>
          <a:lstStyle/>
          <a:p>
            <a:endParaRPr dirty="0"/>
          </a:p>
        </p:txBody>
      </p:sp>
      <p:sp>
        <p:nvSpPr>
          <p:cNvPr id="10" name="object 10"/>
          <p:cNvSpPr/>
          <p:nvPr/>
        </p:nvSpPr>
        <p:spPr>
          <a:xfrm>
            <a:off x="3310001" y="5415026"/>
            <a:ext cx="838200" cy="304800"/>
          </a:xfrm>
          <a:custGeom>
            <a:avLst/>
            <a:gdLst/>
            <a:ahLst/>
            <a:cxnLst/>
            <a:rect l="l" t="t" r="r" b="b"/>
            <a:pathLst>
              <a:path w="838200" h="304800">
                <a:moveTo>
                  <a:pt x="0" y="152400"/>
                </a:moveTo>
                <a:lnTo>
                  <a:pt x="21360" y="104217"/>
                </a:lnTo>
                <a:lnTo>
                  <a:pt x="80845" y="62380"/>
                </a:lnTo>
                <a:lnTo>
                  <a:pt x="122729" y="44624"/>
                </a:lnTo>
                <a:lnTo>
                  <a:pt x="171559" y="29394"/>
                </a:lnTo>
                <a:lnTo>
                  <a:pt x="226473" y="17004"/>
                </a:lnTo>
                <a:lnTo>
                  <a:pt x="286609" y="7766"/>
                </a:lnTo>
                <a:lnTo>
                  <a:pt x="351105" y="1993"/>
                </a:lnTo>
                <a:lnTo>
                  <a:pt x="419100" y="0"/>
                </a:lnTo>
                <a:lnTo>
                  <a:pt x="487063" y="1993"/>
                </a:lnTo>
                <a:lnTo>
                  <a:pt x="551541" y="7766"/>
                </a:lnTo>
                <a:lnTo>
                  <a:pt x="611670" y="17004"/>
                </a:lnTo>
                <a:lnTo>
                  <a:pt x="666585" y="29394"/>
                </a:lnTo>
                <a:lnTo>
                  <a:pt x="715422" y="44624"/>
                </a:lnTo>
                <a:lnTo>
                  <a:pt x="757318" y="62380"/>
                </a:lnTo>
                <a:lnTo>
                  <a:pt x="791407" y="82348"/>
                </a:lnTo>
                <a:lnTo>
                  <a:pt x="832712" y="127671"/>
                </a:lnTo>
                <a:lnTo>
                  <a:pt x="838200" y="152400"/>
                </a:lnTo>
                <a:lnTo>
                  <a:pt x="832712" y="177101"/>
                </a:lnTo>
                <a:lnTo>
                  <a:pt x="791407" y="222392"/>
                </a:lnTo>
                <a:lnTo>
                  <a:pt x="757318" y="242353"/>
                </a:lnTo>
                <a:lnTo>
                  <a:pt x="715422" y="260105"/>
                </a:lnTo>
                <a:lnTo>
                  <a:pt x="666585" y="275334"/>
                </a:lnTo>
                <a:lnTo>
                  <a:pt x="611670" y="287726"/>
                </a:lnTo>
                <a:lnTo>
                  <a:pt x="551541" y="296967"/>
                </a:lnTo>
                <a:lnTo>
                  <a:pt x="487063" y="302741"/>
                </a:lnTo>
                <a:lnTo>
                  <a:pt x="419100" y="304736"/>
                </a:lnTo>
                <a:lnTo>
                  <a:pt x="351105" y="302741"/>
                </a:lnTo>
                <a:lnTo>
                  <a:pt x="286609" y="296967"/>
                </a:lnTo>
                <a:lnTo>
                  <a:pt x="226473" y="287726"/>
                </a:lnTo>
                <a:lnTo>
                  <a:pt x="171559" y="275334"/>
                </a:lnTo>
                <a:lnTo>
                  <a:pt x="122729" y="260105"/>
                </a:lnTo>
                <a:lnTo>
                  <a:pt x="80845" y="242353"/>
                </a:lnTo>
                <a:lnTo>
                  <a:pt x="46768" y="222392"/>
                </a:lnTo>
                <a:lnTo>
                  <a:pt x="5483" y="177101"/>
                </a:lnTo>
                <a:lnTo>
                  <a:pt x="0" y="152400"/>
                </a:lnTo>
                <a:close/>
              </a:path>
            </a:pathLst>
          </a:custGeom>
          <a:ln w="13969">
            <a:solidFill>
              <a:srgbClr val="FF0000"/>
            </a:solidFill>
          </a:ln>
        </p:spPr>
        <p:txBody>
          <a:bodyPr wrap="square" lIns="0" tIns="0" rIns="0" bIns="0" rtlCol="0"/>
          <a:lstStyle/>
          <a:p>
            <a:endParaRPr dirty="0"/>
          </a:p>
        </p:txBody>
      </p:sp>
      <p:sp>
        <p:nvSpPr>
          <p:cNvPr id="11" name="object 11"/>
          <p:cNvSpPr/>
          <p:nvPr/>
        </p:nvSpPr>
        <p:spPr>
          <a:xfrm>
            <a:off x="3281426" y="1224025"/>
            <a:ext cx="838200" cy="304800"/>
          </a:xfrm>
          <a:custGeom>
            <a:avLst/>
            <a:gdLst/>
            <a:ahLst/>
            <a:cxnLst/>
            <a:rect l="l" t="t" r="r" b="b"/>
            <a:pathLst>
              <a:path w="838200" h="304800">
                <a:moveTo>
                  <a:pt x="0" y="152400"/>
                </a:moveTo>
                <a:lnTo>
                  <a:pt x="21360" y="104217"/>
                </a:lnTo>
                <a:lnTo>
                  <a:pt x="80845" y="62380"/>
                </a:lnTo>
                <a:lnTo>
                  <a:pt x="122729" y="44624"/>
                </a:lnTo>
                <a:lnTo>
                  <a:pt x="171559" y="29394"/>
                </a:lnTo>
                <a:lnTo>
                  <a:pt x="226473" y="17004"/>
                </a:lnTo>
                <a:lnTo>
                  <a:pt x="286609" y="7766"/>
                </a:lnTo>
                <a:lnTo>
                  <a:pt x="351105" y="1993"/>
                </a:lnTo>
                <a:lnTo>
                  <a:pt x="419100" y="0"/>
                </a:lnTo>
                <a:lnTo>
                  <a:pt x="487063" y="1993"/>
                </a:lnTo>
                <a:lnTo>
                  <a:pt x="551541" y="7766"/>
                </a:lnTo>
                <a:lnTo>
                  <a:pt x="611670" y="17004"/>
                </a:lnTo>
                <a:lnTo>
                  <a:pt x="666585" y="29394"/>
                </a:lnTo>
                <a:lnTo>
                  <a:pt x="715422" y="44624"/>
                </a:lnTo>
                <a:lnTo>
                  <a:pt x="757318" y="62380"/>
                </a:lnTo>
                <a:lnTo>
                  <a:pt x="791407" y="82348"/>
                </a:lnTo>
                <a:lnTo>
                  <a:pt x="832712" y="127671"/>
                </a:lnTo>
                <a:lnTo>
                  <a:pt x="838200" y="152400"/>
                </a:lnTo>
                <a:lnTo>
                  <a:pt x="832712" y="177097"/>
                </a:lnTo>
                <a:lnTo>
                  <a:pt x="791407" y="222395"/>
                </a:lnTo>
                <a:lnTo>
                  <a:pt x="757318" y="242364"/>
                </a:lnTo>
                <a:lnTo>
                  <a:pt x="715422" y="260127"/>
                </a:lnTo>
                <a:lnTo>
                  <a:pt x="666585" y="275368"/>
                </a:lnTo>
                <a:lnTo>
                  <a:pt x="611670" y="287771"/>
                </a:lnTo>
                <a:lnTo>
                  <a:pt x="551541" y="297021"/>
                </a:lnTo>
                <a:lnTo>
                  <a:pt x="487063" y="302802"/>
                </a:lnTo>
                <a:lnTo>
                  <a:pt x="419100" y="304800"/>
                </a:lnTo>
                <a:lnTo>
                  <a:pt x="351105" y="302802"/>
                </a:lnTo>
                <a:lnTo>
                  <a:pt x="286609" y="297021"/>
                </a:lnTo>
                <a:lnTo>
                  <a:pt x="226473" y="287771"/>
                </a:lnTo>
                <a:lnTo>
                  <a:pt x="171559" y="275368"/>
                </a:lnTo>
                <a:lnTo>
                  <a:pt x="122729" y="260127"/>
                </a:lnTo>
                <a:lnTo>
                  <a:pt x="80845" y="242364"/>
                </a:lnTo>
                <a:lnTo>
                  <a:pt x="46768" y="222395"/>
                </a:lnTo>
                <a:lnTo>
                  <a:pt x="5483" y="177097"/>
                </a:lnTo>
                <a:lnTo>
                  <a:pt x="0" y="152400"/>
                </a:lnTo>
                <a:close/>
              </a:path>
            </a:pathLst>
          </a:custGeom>
          <a:ln w="13970">
            <a:solidFill>
              <a:srgbClr val="FF0000"/>
            </a:solidFill>
          </a:ln>
        </p:spPr>
        <p:txBody>
          <a:bodyPr wrap="square" lIns="0" tIns="0" rIns="0" bIns="0" rtlCol="0"/>
          <a:lstStyle/>
          <a:p>
            <a:endParaRPr dirty="0"/>
          </a:p>
        </p:txBody>
      </p:sp>
    </p:spTree>
    <p:extLst>
      <p:ext uri="{BB962C8B-B14F-4D97-AF65-F5344CB8AC3E}">
        <p14:creationId xmlns:p14="http://schemas.microsoft.com/office/powerpoint/2010/main" val="610667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5545" y="28575"/>
            <a:ext cx="4017010" cy="601980"/>
          </a:xfrm>
          <a:prstGeom prst="rect">
            <a:avLst/>
          </a:prstGeom>
        </p:spPr>
        <p:txBody>
          <a:bodyPr vert="horz" wrap="square" lIns="0" tIns="0" rIns="0" bIns="0" rtlCol="0">
            <a:spAutoFit/>
          </a:bodyPr>
          <a:lstStyle/>
          <a:p>
            <a:pPr marL="12700">
              <a:lnSpc>
                <a:spcPct val="100000"/>
              </a:lnSpc>
            </a:pPr>
            <a:r>
              <a:rPr sz="3950" spc="-50" dirty="0">
                <a:solidFill>
                  <a:srgbClr val="000000"/>
                </a:solidFill>
              </a:rPr>
              <a:t>Investigator</a:t>
            </a:r>
            <a:r>
              <a:rPr sz="3950" spc="125" dirty="0">
                <a:solidFill>
                  <a:srgbClr val="000000"/>
                </a:solidFill>
              </a:rPr>
              <a:t> </a:t>
            </a:r>
            <a:r>
              <a:rPr sz="3950" spc="-125" dirty="0">
                <a:solidFill>
                  <a:srgbClr val="000000"/>
                </a:solidFill>
              </a:rPr>
              <a:t>Tabs</a:t>
            </a:r>
            <a:endParaRPr sz="3950" dirty="0"/>
          </a:p>
        </p:txBody>
      </p:sp>
      <p:sp>
        <p:nvSpPr>
          <p:cNvPr id="3" name="object 3"/>
          <p:cNvSpPr/>
          <p:nvPr/>
        </p:nvSpPr>
        <p:spPr>
          <a:xfrm>
            <a:off x="4048125" y="1428750"/>
            <a:ext cx="4981575" cy="4286250"/>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204470" y="869696"/>
            <a:ext cx="3606800" cy="5650865"/>
          </a:xfrm>
          <a:prstGeom prst="rect">
            <a:avLst/>
          </a:prstGeom>
        </p:spPr>
        <p:txBody>
          <a:bodyPr vert="horz" wrap="square" lIns="0" tIns="0" rIns="0" bIns="0" rtlCol="0">
            <a:spAutoFit/>
          </a:bodyPr>
          <a:lstStyle/>
          <a:p>
            <a:pPr marL="355600" marR="330835" indent="-342900">
              <a:lnSpc>
                <a:spcPct val="100000"/>
              </a:lnSpc>
              <a:buClr>
                <a:srgbClr val="FFFF00"/>
              </a:buClr>
              <a:buFont typeface="Arial"/>
              <a:buChar char="•"/>
              <a:tabLst>
                <a:tab pos="355600" algn="l"/>
                <a:tab pos="356235" algn="l"/>
              </a:tabLst>
            </a:pPr>
            <a:r>
              <a:rPr sz="2000" spc="30" dirty="0">
                <a:latin typeface="Century Schoolbook"/>
                <a:cs typeface="Century Schoolbook"/>
              </a:rPr>
              <a:t>Action</a:t>
            </a:r>
            <a:r>
              <a:rPr sz="2000" spc="-235" dirty="0">
                <a:latin typeface="Century Schoolbook"/>
                <a:cs typeface="Century Schoolbook"/>
              </a:rPr>
              <a:t> </a:t>
            </a:r>
            <a:r>
              <a:rPr sz="2000" spc="20" dirty="0">
                <a:latin typeface="Century Schoolbook"/>
                <a:cs typeface="Century Schoolbook"/>
              </a:rPr>
              <a:t>Required</a:t>
            </a:r>
            <a:r>
              <a:rPr sz="2000" spc="-235" dirty="0">
                <a:latin typeface="Century Schoolbook"/>
                <a:cs typeface="Century Schoolbook"/>
              </a:rPr>
              <a:t> </a:t>
            </a:r>
            <a:r>
              <a:rPr sz="2000" spc="25" dirty="0">
                <a:latin typeface="Century Schoolbook"/>
                <a:cs typeface="Century Schoolbook"/>
              </a:rPr>
              <a:t>(</a:t>
            </a:r>
            <a:r>
              <a:rPr sz="2000" i="1" spc="25" dirty="0">
                <a:latin typeface="Century Schoolbook"/>
                <a:cs typeface="Century Schoolbook"/>
              </a:rPr>
              <a:t>default  tab</a:t>
            </a:r>
            <a:r>
              <a:rPr sz="2000" spc="25" dirty="0">
                <a:latin typeface="Century Schoolbook"/>
                <a:cs typeface="Century Schoolbook"/>
              </a:rPr>
              <a:t>)</a:t>
            </a:r>
            <a:endParaRPr sz="2000" dirty="0">
              <a:latin typeface="Century Schoolbook"/>
              <a:cs typeface="Century Schoolbook"/>
            </a:endParaRPr>
          </a:p>
          <a:p>
            <a:pPr marL="756285" marR="250190" lvl="1" indent="-286385">
              <a:lnSpc>
                <a:spcPct val="100800"/>
              </a:lnSpc>
              <a:spcBef>
                <a:spcPts val="409"/>
              </a:spcBef>
              <a:buClr>
                <a:srgbClr val="FF0000"/>
              </a:buClr>
              <a:buFont typeface="Arial"/>
              <a:buChar char="–"/>
              <a:tabLst>
                <a:tab pos="755650" algn="l"/>
                <a:tab pos="756285" algn="l"/>
              </a:tabLst>
            </a:pPr>
            <a:r>
              <a:rPr sz="1800" spc="5" dirty="0">
                <a:latin typeface="Century Schoolbook"/>
                <a:cs typeface="Century Schoolbook"/>
              </a:rPr>
              <a:t>Studies </a:t>
            </a:r>
            <a:r>
              <a:rPr sz="1800" spc="-10" dirty="0">
                <a:latin typeface="Century Schoolbook"/>
                <a:cs typeface="Century Schoolbook"/>
              </a:rPr>
              <a:t>that </a:t>
            </a:r>
            <a:r>
              <a:rPr sz="1800" dirty="0">
                <a:latin typeface="Century Schoolbook"/>
                <a:cs typeface="Century Schoolbook"/>
              </a:rPr>
              <a:t>have </a:t>
            </a:r>
            <a:r>
              <a:rPr sz="1800" spc="-10" dirty="0">
                <a:latin typeface="Century Schoolbook"/>
                <a:cs typeface="Century Schoolbook"/>
              </a:rPr>
              <a:t>been  </a:t>
            </a:r>
            <a:r>
              <a:rPr sz="1800" spc="5" dirty="0">
                <a:latin typeface="Century Schoolbook"/>
                <a:cs typeface="Century Schoolbook"/>
              </a:rPr>
              <a:t>returned </a:t>
            </a:r>
            <a:r>
              <a:rPr sz="1800" dirty="0">
                <a:latin typeface="Century Schoolbook"/>
                <a:cs typeface="Century Schoolbook"/>
              </a:rPr>
              <a:t>for PI</a:t>
            </a:r>
            <a:r>
              <a:rPr sz="1800" spc="-165" dirty="0">
                <a:latin typeface="Century Schoolbook"/>
                <a:cs typeface="Century Schoolbook"/>
              </a:rPr>
              <a:t> </a:t>
            </a:r>
            <a:r>
              <a:rPr sz="1800" spc="5" dirty="0">
                <a:latin typeface="Century Schoolbook"/>
                <a:cs typeface="Century Schoolbook"/>
              </a:rPr>
              <a:t>response</a:t>
            </a:r>
            <a:endParaRPr sz="1800" dirty="0">
              <a:latin typeface="Century Schoolbook"/>
              <a:cs typeface="Century Schoolbook"/>
            </a:endParaRPr>
          </a:p>
          <a:p>
            <a:pPr marL="355600" indent="-342900">
              <a:lnSpc>
                <a:spcPct val="100000"/>
              </a:lnSpc>
              <a:spcBef>
                <a:spcPts val="490"/>
              </a:spcBef>
              <a:buClr>
                <a:srgbClr val="FFFF00"/>
              </a:buClr>
              <a:buFont typeface="Arial"/>
              <a:buChar char="•"/>
              <a:tabLst>
                <a:tab pos="355600" algn="l"/>
                <a:tab pos="356235" algn="l"/>
              </a:tabLst>
            </a:pPr>
            <a:r>
              <a:rPr sz="2000" spc="15" dirty="0">
                <a:latin typeface="Century Schoolbook"/>
                <a:cs typeface="Century Schoolbook"/>
              </a:rPr>
              <a:t>Researcher</a:t>
            </a:r>
            <a:r>
              <a:rPr sz="2000" spc="-260" dirty="0">
                <a:latin typeface="Century Schoolbook"/>
                <a:cs typeface="Century Schoolbook"/>
              </a:rPr>
              <a:t> </a:t>
            </a:r>
            <a:r>
              <a:rPr sz="2000" spc="20" dirty="0">
                <a:latin typeface="Century Schoolbook"/>
                <a:cs typeface="Century Schoolbook"/>
              </a:rPr>
              <a:t>Prep</a:t>
            </a:r>
            <a:endParaRPr sz="2000" dirty="0">
              <a:latin typeface="Century Schoolbook"/>
              <a:cs typeface="Century Schoolbook"/>
            </a:endParaRPr>
          </a:p>
          <a:p>
            <a:pPr marL="756285" marR="309880" lvl="1" indent="-286385">
              <a:lnSpc>
                <a:spcPct val="100800"/>
              </a:lnSpc>
              <a:spcBef>
                <a:spcPts val="409"/>
              </a:spcBef>
              <a:buClr>
                <a:srgbClr val="FF0000"/>
              </a:buClr>
              <a:buFont typeface="Arial"/>
              <a:buChar char="–"/>
              <a:tabLst>
                <a:tab pos="755650" algn="l"/>
                <a:tab pos="756285" algn="l"/>
              </a:tabLst>
            </a:pPr>
            <a:r>
              <a:rPr sz="1800" spc="5" dirty="0">
                <a:latin typeface="Century Schoolbook"/>
                <a:cs typeface="Century Schoolbook"/>
              </a:rPr>
              <a:t>Studies </a:t>
            </a:r>
            <a:r>
              <a:rPr sz="1800" spc="-10" dirty="0">
                <a:latin typeface="Century Schoolbook"/>
                <a:cs typeface="Century Schoolbook"/>
              </a:rPr>
              <a:t>that </a:t>
            </a:r>
            <a:r>
              <a:rPr sz="1800" dirty="0">
                <a:latin typeface="Century Schoolbook"/>
                <a:cs typeface="Century Schoolbook"/>
              </a:rPr>
              <a:t>have</a:t>
            </a:r>
            <a:r>
              <a:rPr sz="1800" spc="-105" dirty="0">
                <a:latin typeface="Century Schoolbook"/>
                <a:cs typeface="Century Schoolbook"/>
              </a:rPr>
              <a:t> </a:t>
            </a:r>
            <a:r>
              <a:rPr sz="1800" spc="5" dirty="0">
                <a:latin typeface="Century Schoolbook"/>
                <a:cs typeface="Century Schoolbook"/>
              </a:rPr>
              <a:t>never  </a:t>
            </a:r>
            <a:r>
              <a:rPr sz="1800" spc="-10" dirty="0">
                <a:latin typeface="Century Schoolbook"/>
                <a:cs typeface="Century Schoolbook"/>
              </a:rPr>
              <a:t>been submitted</a:t>
            </a:r>
            <a:endParaRPr sz="1800" dirty="0">
              <a:latin typeface="Century Schoolbook"/>
              <a:cs typeface="Century Schoolbook"/>
            </a:endParaRPr>
          </a:p>
          <a:p>
            <a:pPr marL="355600" indent="-342900">
              <a:lnSpc>
                <a:spcPct val="100000"/>
              </a:lnSpc>
              <a:spcBef>
                <a:spcPts val="495"/>
              </a:spcBef>
              <a:buClr>
                <a:srgbClr val="FFFF00"/>
              </a:buClr>
              <a:buFont typeface="Arial"/>
              <a:buChar char="•"/>
              <a:tabLst>
                <a:tab pos="355600" algn="l"/>
                <a:tab pos="356235" algn="l"/>
              </a:tabLst>
            </a:pPr>
            <a:r>
              <a:rPr sz="2000" spc="10" dirty="0">
                <a:latin typeface="Century Schoolbook"/>
                <a:cs typeface="Century Schoolbook"/>
              </a:rPr>
              <a:t>In</a:t>
            </a:r>
            <a:r>
              <a:rPr sz="2000" spc="-165" dirty="0">
                <a:latin typeface="Century Schoolbook"/>
                <a:cs typeface="Century Schoolbook"/>
              </a:rPr>
              <a:t> </a:t>
            </a:r>
            <a:r>
              <a:rPr sz="2000" spc="25" dirty="0">
                <a:latin typeface="Century Schoolbook"/>
                <a:cs typeface="Century Schoolbook"/>
              </a:rPr>
              <a:t>Process</a:t>
            </a:r>
            <a:endParaRPr sz="2000" dirty="0">
              <a:latin typeface="Century Schoolbook"/>
              <a:cs typeface="Century Schoolbook"/>
            </a:endParaRPr>
          </a:p>
          <a:p>
            <a:pPr marL="756285" marR="121920" lvl="1" indent="-286385">
              <a:lnSpc>
                <a:spcPct val="100800"/>
              </a:lnSpc>
              <a:spcBef>
                <a:spcPts val="409"/>
              </a:spcBef>
              <a:buClr>
                <a:srgbClr val="FF0000"/>
              </a:buClr>
              <a:buFont typeface="Arial"/>
              <a:buChar char="–"/>
              <a:tabLst>
                <a:tab pos="755650" algn="l"/>
                <a:tab pos="756285" algn="l"/>
              </a:tabLst>
            </a:pPr>
            <a:r>
              <a:rPr sz="1800" spc="5" dirty="0">
                <a:latin typeface="Century Schoolbook"/>
                <a:cs typeface="Century Schoolbook"/>
              </a:rPr>
              <a:t>Studies </a:t>
            </a:r>
            <a:r>
              <a:rPr sz="1800" dirty="0">
                <a:latin typeface="Century Schoolbook"/>
                <a:cs typeface="Century Schoolbook"/>
              </a:rPr>
              <a:t>awaiting</a:t>
            </a:r>
            <a:r>
              <a:rPr sz="1800" spc="-165" dirty="0">
                <a:latin typeface="Century Schoolbook"/>
                <a:cs typeface="Century Schoolbook"/>
              </a:rPr>
              <a:t> </a:t>
            </a:r>
            <a:r>
              <a:rPr sz="1800" dirty="0">
                <a:latin typeface="Century Schoolbook"/>
                <a:cs typeface="Century Schoolbook"/>
              </a:rPr>
              <a:t>Pre-IRB  or </a:t>
            </a:r>
            <a:r>
              <a:rPr sz="1800" spc="-5" dirty="0">
                <a:latin typeface="Century Schoolbook"/>
                <a:cs typeface="Century Schoolbook"/>
              </a:rPr>
              <a:t>IRB</a:t>
            </a:r>
            <a:r>
              <a:rPr sz="1800" spc="-130" dirty="0">
                <a:latin typeface="Century Schoolbook"/>
                <a:cs typeface="Century Schoolbook"/>
              </a:rPr>
              <a:t> </a:t>
            </a:r>
            <a:r>
              <a:rPr sz="1800" spc="10" dirty="0">
                <a:latin typeface="Century Schoolbook"/>
                <a:cs typeface="Century Schoolbook"/>
              </a:rPr>
              <a:t>review</a:t>
            </a:r>
            <a:endParaRPr sz="1800" dirty="0">
              <a:latin typeface="Century Schoolbook"/>
              <a:cs typeface="Century Schoolbook"/>
            </a:endParaRPr>
          </a:p>
          <a:p>
            <a:pPr marL="355600" indent="-342900">
              <a:lnSpc>
                <a:spcPct val="100000"/>
              </a:lnSpc>
              <a:spcBef>
                <a:spcPts val="495"/>
              </a:spcBef>
              <a:buClr>
                <a:srgbClr val="FFFF00"/>
              </a:buClr>
              <a:buFont typeface="Arial"/>
              <a:buChar char="•"/>
              <a:tabLst>
                <a:tab pos="355600" algn="l"/>
                <a:tab pos="356235" algn="l"/>
              </a:tabLst>
            </a:pPr>
            <a:r>
              <a:rPr sz="2000" spc="25" dirty="0">
                <a:latin typeface="Century Schoolbook"/>
                <a:cs typeface="Century Schoolbook"/>
              </a:rPr>
              <a:t>Approved</a:t>
            </a:r>
            <a:endParaRPr sz="2000" dirty="0">
              <a:latin typeface="Century Schoolbook"/>
              <a:cs typeface="Century Schoolbook"/>
            </a:endParaRPr>
          </a:p>
          <a:p>
            <a:pPr marL="756285" marR="414655" lvl="1" indent="-286385">
              <a:lnSpc>
                <a:spcPts val="2100"/>
              </a:lnSpc>
              <a:spcBef>
                <a:spcPts val="545"/>
              </a:spcBef>
              <a:buClr>
                <a:srgbClr val="FF0000"/>
              </a:buClr>
              <a:buFont typeface="Arial"/>
              <a:buChar char="–"/>
              <a:tabLst>
                <a:tab pos="755650" algn="l"/>
                <a:tab pos="756285" algn="l"/>
              </a:tabLst>
            </a:pPr>
            <a:r>
              <a:rPr sz="1800" spc="5" dirty="0">
                <a:latin typeface="Century Schoolbook"/>
                <a:cs typeface="Century Schoolbook"/>
              </a:rPr>
              <a:t>Studies </a:t>
            </a:r>
            <a:r>
              <a:rPr sz="1800" spc="-10" dirty="0">
                <a:latin typeface="Century Schoolbook"/>
                <a:cs typeface="Century Schoolbook"/>
              </a:rPr>
              <a:t>that </a:t>
            </a:r>
            <a:r>
              <a:rPr sz="1800" dirty="0">
                <a:latin typeface="Century Schoolbook"/>
                <a:cs typeface="Century Schoolbook"/>
              </a:rPr>
              <a:t>have</a:t>
            </a:r>
            <a:r>
              <a:rPr sz="1800" spc="-100" dirty="0">
                <a:latin typeface="Century Schoolbook"/>
                <a:cs typeface="Century Schoolbook"/>
              </a:rPr>
              <a:t> </a:t>
            </a:r>
            <a:r>
              <a:rPr sz="1800" spc="-10" dirty="0">
                <a:latin typeface="Century Schoolbook"/>
                <a:cs typeface="Century Schoolbook"/>
              </a:rPr>
              <a:t>been  </a:t>
            </a:r>
            <a:r>
              <a:rPr sz="1800" dirty="0">
                <a:latin typeface="Century Schoolbook"/>
                <a:cs typeface="Century Schoolbook"/>
              </a:rPr>
              <a:t>approved</a:t>
            </a:r>
          </a:p>
          <a:p>
            <a:pPr marL="355600" indent="-342900">
              <a:lnSpc>
                <a:spcPct val="100000"/>
              </a:lnSpc>
              <a:spcBef>
                <a:spcPts val="430"/>
              </a:spcBef>
              <a:buClr>
                <a:srgbClr val="FFFF00"/>
              </a:buClr>
              <a:buFont typeface="Arial"/>
              <a:buChar char="•"/>
              <a:tabLst>
                <a:tab pos="355600" algn="l"/>
                <a:tab pos="356235" algn="l"/>
              </a:tabLst>
            </a:pPr>
            <a:r>
              <a:rPr sz="2000" spc="30" dirty="0">
                <a:latin typeface="Century Schoolbook"/>
                <a:cs typeface="Century Schoolbook"/>
              </a:rPr>
              <a:t>All </a:t>
            </a:r>
            <a:r>
              <a:rPr sz="2000" dirty="0">
                <a:latin typeface="Century Schoolbook"/>
                <a:cs typeface="Century Schoolbook"/>
              </a:rPr>
              <a:t>My </a:t>
            </a:r>
            <a:r>
              <a:rPr sz="2000" spc="25" dirty="0">
                <a:latin typeface="Century Schoolbook"/>
                <a:cs typeface="Century Schoolbook"/>
              </a:rPr>
              <a:t>IRB</a:t>
            </a:r>
            <a:r>
              <a:rPr sz="2000" spc="-350" dirty="0">
                <a:latin typeface="Century Schoolbook"/>
                <a:cs typeface="Century Schoolbook"/>
              </a:rPr>
              <a:t> </a:t>
            </a:r>
            <a:r>
              <a:rPr sz="2000" spc="25" dirty="0">
                <a:latin typeface="Century Schoolbook"/>
                <a:cs typeface="Century Schoolbook"/>
              </a:rPr>
              <a:t>Studies</a:t>
            </a:r>
            <a:endParaRPr sz="2000" dirty="0">
              <a:latin typeface="Century Schoolbook"/>
              <a:cs typeface="Century Schoolbook"/>
            </a:endParaRPr>
          </a:p>
          <a:p>
            <a:pPr marL="756285" marR="5080" lvl="1" indent="-286385">
              <a:lnSpc>
                <a:spcPct val="100800"/>
              </a:lnSpc>
              <a:spcBef>
                <a:spcPts val="409"/>
              </a:spcBef>
              <a:buClr>
                <a:srgbClr val="FF0000"/>
              </a:buClr>
              <a:buFont typeface="Arial"/>
              <a:buChar char="–"/>
              <a:tabLst>
                <a:tab pos="755650" algn="l"/>
                <a:tab pos="756285" algn="l"/>
              </a:tabLst>
            </a:pPr>
            <a:r>
              <a:rPr sz="1800" dirty="0">
                <a:latin typeface="Century Schoolbook"/>
                <a:cs typeface="Century Schoolbook"/>
              </a:rPr>
              <a:t>All </a:t>
            </a:r>
            <a:r>
              <a:rPr sz="1800" spc="5" dirty="0">
                <a:latin typeface="Century Schoolbook"/>
                <a:cs typeface="Century Schoolbook"/>
              </a:rPr>
              <a:t>approved,</a:t>
            </a:r>
            <a:r>
              <a:rPr sz="1800" spc="-105" dirty="0">
                <a:latin typeface="Century Schoolbook"/>
                <a:cs typeface="Century Schoolbook"/>
              </a:rPr>
              <a:t> </a:t>
            </a:r>
            <a:r>
              <a:rPr sz="1800" spc="5" dirty="0">
                <a:latin typeface="Century Schoolbook"/>
                <a:cs typeface="Century Schoolbook"/>
              </a:rPr>
              <a:t>disapproved,  </a:t>
            </a:r>
            <a:r>
              <a:rPr sz="1800" spc="10" dirty="0">
                <a:latin typeface="Century Schoolbook"/>
                <a:cs typeface="Century Schoolbook"/>
              </a:rPr>
              <a:t>expired, </a:t>
            </a:r>
            <a:r>
              <a:rPr sz="1800" spc="-5" dirty="0">
                <a:latin typeface="Century Schoolbook"/>
                <a:cs typeface="Century Schoolbook"/>
              </a:rPr>
              <a:t>terminated, </a:t>
            </a:r>
            <a:r>
              <a:rPr sz="1800" dirty="0">
                <a:latin typeface="Century Schoolbook"/>
                <a:cs typeface="Century Schoolbook"/>
              </a:rPr>
              <a:t>or  </a:t>
            </a:r>
            <a:r>
              <a:rPr sz="1800" spc="5" dirty="0">
                <a:latin typeface="Century Schoolbook"/>
                <a:cs typeface="Century Schoolbook"/>
              </a:rPr>
              <a:t>withdrawn studies with  </a:t>
            </a:r>
            <a:r>
              <a:rPr sz="1800" spc="20" dirty="0">
                <a:latin typeface="Century Schoolbook"/>
                <a:cs typeface="Century Schoolbook"/>
              </a:rPr>
              <a:t>which </a:t>
            </a:r>
            <a:r>
              <a:rPr sz="1800" dirty="0">
                <a:latin typeface="Century Schoolbook"/>
                <a:cs typeface="Century Schoolbook"/>
              </a:rPr>
              <a:t>you </a:t>
            </a:r>
            <a:r>
              <a:rPr sz="1800" spc="-5" dirty="0">
                <a:latin typeface="Century Schoolbook"/>
                <a:cs typeface="Century Schoolbook"/>
              </a:rPr>
              <a:t>are</a:t>
            </a:r>
            <a:r>
              <a:rPr sz="1800" spc="-185" dirty="0">
                <a:latin typeface="Century Schoolbook"/>
                <a:cs typeface="Century Schoolbook"/>
              </a:rPr>
              <a:t> </a:t>
            </a:r>
            <a:r>
              <a:rPr sz="1800" spc="-5" dirty="0">
                <a:latin typeface="Century Schoolbook"/>
                <a:cs typeface="Century Schoolbook"/>
              </a:rPr>
              <a:t>associated.</a:t>
            </a:r>
            <a:endParaRPr sz="1800" dirty="0">
              <a:latin typeface="Century Schoolbook"/>
              <a:cs typeface="Century Schoolbook"/>
            </a:endParaRPr>
          </a:p>
        </p:txBody>
      </p:sp>
    </p:spTree>
    <p:extLst>
      <p:ext uri="{BB962C8B-B14F-4D97-AF65-F5344CB8AC3E}">
        <p14:creationId xmlns:p14="http://schemas.microsoft.com/office/powerpoint/2010/main" val="3284383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57" y="74929"/>
            <a:ext cx="1432560" cy="623570"/>
          </a:xfrm>
          <a:prstGeom prst="rect">
            <a:avLst/>
          </a:prstGeom>
        </p:spPr>
        <p:txBody>
          <a:bodyPr vert="horz" wrap="square" lIns="0" tIns="0" rIns="0" bIns="0" rtlCol="0">
            <a:spAutoFit/>
          </a:bodyPr>
          <a:lstStyle/>
          <a:p>
            <a:pPr marL="12700">
              <a:lnSpc>
                <a:spcPct val="100000"/>
              </a:lnSpc>
            </a:pPr>
            <a:r>
              <a:rPr sz="3950" spc="-459" dirty="0">
                <a:solidFill>
                  <a:srgbClr val="000000"/>
                </a:solidFill>
              </a:rPr>
              <a:t>T</a:t>
            </a:r>
            <a:r>
              <a:rPr sz="3950" spc="-25" dirty="0">
                <a:solidFill>
                  <a:srgbClr val="000000"/>
                </a:solidFill>
              </a:rPr>
              <a:t>o</a:t>
            </a:r>
            <a:r>
              <a:rPr sz="3950" spc="-95" dirty="0">
                <a:solidFill>
                  <a:srgbClr val="000000"/>
                </a:solidFill>
              </a:rPr>
              <a:t>p</a:t>
            </a:r>
            <a:r>
              <a:rPr sz="3950" spc="-50" dirty="0">
                <a:solidFill>
                  <a:srgbClr val="000000"/>
                </a:solidFill>
              </a:rPr>
              <a:t>i</a:t>
            </a:r>
            <a:r>
              <a:rPr sz="3950" spc="-30" dirty="0">
                <a:solidFill>
                  <a:srgbClr val="000000"/>
                </a:solidFill>
              </a:rPr>
              <a:t>c</a:t>
            </a:r>
            <a:r>
              <a:rPr sz="3950" spc="10" dirty="0">
                <a:solidFill>
                  <a:srgbClr val="000000"/>
                </a:solidFill>
              </a:rPr>
              <a:t>s</a:t>
            </a:r>
            <a:endParaRPr sz="3950" dirty="0"/>
          </a:p>
        </p:txBody>
      </p:sp>
      <p:sp>
        <p:nvSpPr>
          <p:cNvPr id="3" name="object 3"/>
          <p:cNvSpPr txBox="1"/>
          <p:nvPr/>
        </p:nvSpPr>
        <p:spPr>
          <a:xfrm>
            <a:off x="457200" y="838200"/>
            <a:ext cx="5687695" cy="5542543"/>
          </a:xfrm>
          <a:prstGeom prst="rect">
            <a:avLst/>
          </a:prstGeom>
        </p:spPr>
        <p:txBody>
          <a:bodyPr vert="horz" wrap="square" lIns="0" tIns="0" rIns="0" bIns="0" rtlCol="0">
            <a:spAutoFit/>
          </a:bodyPr>
          <a:lstStyle/>
          <a:p>
            <a:pPr marL="193675" indent="-180975">
              <a:lnSpc>
                <a:spcPct val="100000"/>
              </a:lnSpc>
              <a:buClr>
                <a:srgbClr val="4F81BC"/>
              </a:buClr>
              <a:buSzPct val="80000"/>
              <a:buFont typeface="Arial"/>
              <a:buChar char="•"/>
              <a:tabLst>
                <a:tab pos="193040" algn="l"/>
                <a:tab pos="193675" algn="l"/>
              </a:tabLst>
            </a:pPr>
            <a:r>
              <a:rPr sz="1500" spc="-15" dirty="0">
                <a:latin typeface="Century Schoolbook"/>
                <a:cs typeface="Century Schoolbook"/>
              </a:rPr>
              <a:t>IRB</a:t>
            </a:r>
            <a:r>
              <a:rPr sz="1500" dirty="0">
                <a:latin typeface="Century Schoolbook"/>
                <a:cs typeface="Century Schoolbook"/>
              </a:rPr>
              <a:t> </a:t>
            </a:r>
            <a:r>
              <a:rPr sz="1500" spc="-15" dirty="0">
                <a:latin typeface="Century Schoolbook"/>
                <a:cs typeface="Century Schoolbook"/>
              </a:rPr>
              <a:t>Website</a:t>
            </a:r>
            <a:endParaRPr sz="1500" dirty="0">
              <a:latin typeface="Century Schoolbook"/>
              <a:cs typeface="Century Schoolbook"/>
            </a:endParaRPr>
          </a:p>
          <a:p>
            <a:pPr marL="193675" indent="-180975">
              <a:lnSpc>
                <a:spcPct val="100000"/>
              </a:lnSpc>
              <a:spcBef>
                <a:spcPts val="905"/>
              </a:spcBef>
              <a:buClr>
                <a:srgbClr val="4F81BC"/>
              </a:buClr>
              <a:buSzPct val="80000"/>
              <a:buFont typeface="Arial"/>
              <a:buChar char="•"/>
              <a:tabLst>
                <a:tab pos="193040" algn="l"/>
                <a:tab pos="193675" algn="l"/>
              </a:tabLst>
            </a:pPr>
            <a:r>
              <a:rPr sz="1500" spc="-15" dirty="0">
                <a:latin typeface="Century Schoolbook"/>
                <a:cs typeface="Century Schoolbook"/>
              </a:rPr>
              <a:t>Compliance</a:t>
            </a:r>
            <a:r>
              <a:rPr sz="1500" spc="225" dirty="0">
                <a:latin typeface="Century Schoolbook"/>
                <a:cs typeface="Century Schoolbook"/>
              </a:rPr>
              <a:t> </a:t>
            </a:r>
            <a:r>
              <a:rPr sz="1500" spc="-25" dirty="0">
                <a:latin typeface="Century Schoolbook"/>
                <a:cs typeface="Century Schoolbook"/>
              </a:rPr>
              <a:t>Training</a:t>
            </a:r>
            <a:endParaRPr sz="1500" dirty="0">
              <a:latin typeface="Century Schoolbook"/>
              <a:cs typeface="Century Schoolbook"/>
            </a:endParaRPr>
          </a:p>
          <a:p>
            <a:pPr marL="193675" indent="-180975">
              <a:lnSpc>
                <a:spcPct val="100000"/>
              </a:lnSpc>
              <a:spcBef>
                <a:spcPts val="975"/>
              </a:spcBef>
              <a:buClr>
                <a:srgbClr val="4F81BC"/>
              </a:buClr>
              <a:buSzPct val="80000"/>
              <a:buFont typeface="Arial"/>
              <a:buChar char="•"/>
              <a:tabLst>
                <a:tab pos="193040" algn="l"/>
                <a:tab pos="193675" algn="l"/>
              </a:tabLst>
            </a:pPr>
            <a:r>
              <a:rPr sz="1500" spc="-10" dirty="0">
                <a:latin typeface="Century Schoolbook"/>
                <a:cs typeface="Century Schoolbook"/>
              </a:rPr>
              <a:t>eIRB </a:t>
            </a:r>
            <a:r>
              <a:rPr sz="1500" spc="-5" dirty="0">
                <a:latin typeface="Century Schoolbook"/>
                <a:cs typeface="Century Schoolbook"/>
              </a:rPr>
              <a:t>login</a:t>
            </a:r>
            <a:r>
              <a:rPr sz="1500" spc="10" dirty="0">
                <a:latin typeface="Century Schoolbook"/>
                <a:cs typeface="Century Schoolbook"/>
              </a:rPr>
              <a:t> </a:t>
            </a:r>
            <a:endParaRPr sz="1500" dirty="0">
              <a:latin typeface="Century Schoolbook"/>
              <a:cs typeface="Century Schoolbook"/>
            </a:endParaRPr>
          </a:p>
          <a:p>
            <a:pPr marL="193675" indent="-180975">
              <a:spcBef>
                <a:spcPts val="980"/>
              </a:spcBef>
              <a:buClr>
                <a:srgbClr val="4F81BC"/>
              </a:buClr>
              <a:buSzPct val="80000"/>
              <a:buFont typeface="Arial"/>
              <a:buChar char="•"/>
              <a:tabLst>
                <a:tab pos="193040" algn="l"/>
                <a:tab pos="193675" algn="l"/>
              </a:tabLst>
            </a:pPr>
            <a:r>
              <a:rPr lang="en-US" sz="1500" spc="-5" dirty="0">
                <a:latin typeface="Century Schoolbook"/>
                <a:cs typeface="Century Schoolbook"/>
              </a:rPr>
              <a:t>Investigator and Study Team Member  Workspace</a:t>
            </a:r>
          </a:p>
          <a:p>
            <a:pPr marL="193675" indent="-180975">
              <a:lnSpc>
                <a:spcPct val="100000"/>
              </a:lnSpc>
              <a:spcBef>
                <a:spcPts val="980"/>
              </a:spcBef>
              <a:buClr>
                <a:srgbClr val="4F81BC"/>
              </a:buClr>
              <a:buSzPct val="80000"/>
              <a:buFont typeface="Arial"/>
              <a:buChar char="•"/>
              <a:tabLst>
                <a:tab pos="193040" algn="l"/>
                <a:tab pos="193675" algn="l"/>
              </a:tabLst>
            </a:pPr>
            <a:r>
              <a:rPr sz="1500" spc="-15" dirty="0" smtClean="0">
                <a:latin typeface="Century Schoolbook"/>
                <a:cs typeface="Century Schoolbook"/>
              </a:rPr>
              <a:t>eIRB </a:t>
            </a:r>
            <a:r>
              <a:rPr sz="1500" spc="-15" dirty="0">
                <a:latin typeface="Century Schoolbook"/>
                <a:cs typeface="Century Schoolbook"/>
              </a:rPr>
              <a:t>Application</a:t>
            </a:r>
            <a:r>
              <a:rPr sz="1500" spc="290" dirty="0">
                <a:latin typeface="Century Schoolbook"/>
                <a:cs typeface="Century Schoolbook"/>
              </a:rPr>
              <a:t> </a:t>
            </a:r>
            <a:r>
              <a:rPr sz="1500" spc="-10" dirty="0">
                <a:latin typeface="Century Schoolbook"/>
                <a:cs typeface="Century Schoolbook"/>
              </a:rPr>
              <a:t>Functions</a:t>
            </a:r>
            <a:endParaRPr sz="1500" dirty="0">
              <a:latin typeface="Century Schoolbook"/>
              <a:cs typeface="Century Schoolbook"/>
            </a:endParaRPr>
          </a:p>
          <a:p>
            <a:pPr marL="193675" indent="-180975">
              <a:lnSpc>
                <a:spcPct val="100000"/>
              </a:lnSpc>
              <a:spcBef>
                <a:spcPts val="900"/>
              </a:spcBef>
              <a:buClr>
                <a:srgbClr val="4F81BC"/>
              </a:buClr>
              <a:buSzPct val="80000"/>
              <a:buFont typeface="Arial"/>
              <a:buChar char="•"/>
              <a:tabLst>
                <a:tab pos="193040" algn="l"/>
                <a:tab pos="193675" algn="l"/>
              </a:tabLst>
            </a:pPr>
            <a:r>
              <a:rPr sz="1500" spc="-15" dirty="0" smtClean="0">
                <a:latin typeface="Century Schoolbook"/>
                <a:cs typeface="Century Schoolbook"/>
              </a:rPr>
              <a:t>Application</a:t>
            </a:r>
            <a:r>
              <a:rPr sz="1500" spc="229" dirty="0" smtClean="0">
                <a:latin typeface="Century Schoolbook"/>
                <a:cs typeface="Century Schoolbook"/>
              </a:rPr>
              <a:t> </a:t>
            </a:r>
            <a:r>
              <a:rPr sz="1500" dirty="0">
                <a:latin typeface="Century Schoolbook"/>
                <a:cs typeface="Century Schoolbook"/>
              </a:rPr>
              <a:t>Screens</a:t>
            </a:r>
          </a:p>
          <a:p>
            <a:pPr marL="193675" indent="-180975">
              <a:lnSpc>
                <a:spcPct val="100000"/>
              </a:lnSpc>
              <a:spcBef>
                <a:spcPts val="975"/>
              </a:spcBef>
              <a:buClr>
                <a:srgbClr val="4F81BC"/>
              </a:buClr>
              <a:buSzPct val="80000"/>
              <a:buFont typeface="Arial"/>
              <a:buChar char="•"/>
              <a:tabLst>
                <a:tab pos="193040" algn="l"/>
                <a:tab pos="193675" algn="l"/>
              </a:tabLst>
            </a:pPr>
            <a:r>
              <a:rPr sz="1500" dirty="0">
                <a:latin typeface="Century Schoolbook"/>
                <a:cs typeface="Century Schoolbook"/>
              </a:rPr>
              <a:t>Study</a:t>
            </a:r>
            <a:r>
              <a:rPr sz="1500" spc="-45" dirty="0">
                <a:latin typeface="Century Schoolbook"/>
                <a:cs typeface="Century Schoolbook"/>
              </a:rPr>
              <a:t> </a:t>
            </a:r>
            <a:r>
              <a:rPr sz="1500" spc="-10" dirty="0">
                <a:latin typeface="Century Schoolbook"/>
                <a:cs typeface="Century Schoolbook"/>
              </a:rPr>
              <a:t>Proposal</a:t>
            </a:r>
            <a:endParaRPr sz="1500" dirty="0">
              <a:latin typeface="Century Schoolbook"/>
              <a:cs typeface="Century Schoolbook"/>
            </a:endParaRPr>
          </a:p>
          <a:p>
            <a:pPr marL="193675" indent="-180975">
              <a:lnSpc>
                <a:spcPct val="100000"/>
              </a:lnSpc>
              <a:spcBef>
                <a:spcPts val="905"/>
              </a:spcBef>
              <a:buClr>
                <a:srgbClr val="4F81BC"/>
              </a:buClr>
              <a:buSzPct val="80000"/>
              <a:buFont typeface="Arial"/>
              <a:buChar char="•"/>
              <a:tabLst>
                <a:tab pos="193040" algn="l"/>
                <a:tab pos="193675" algn="l"/>
              </a:tabLst>
            </a:pPr>
            <a:r>
              <a:rPr sz="1500" spc="-15" dirty="0">
                <a:latin typeface="Century Schoolbook"/>
                <a:cs typeface="Century Schoolbook"/>
              </a:rPr>
              <a:t>Consent</a:t>
            </a:r>
            <a:r>
              <a:rPr sz="1500" spc="140" dirty="0">
                <a:latin typeface="Century Schoolbook"/>
                <a:cs typeface="Century Schoolbook"/>
              </a:rPr>
              <a:t> </a:t>
            </a:r>
            <a:r>
              <a:rPr sz="1500" spc="-5" dirty="0">
                <a:latin typeface="Century Schoolbook"/>
                <a:cs typeface="Century Schoolbook"/>
              </a:rPr>
              <a:t>Form</a:t>
            </a:r>
            <a:endParaRPr sz="1500" dirty="0">
              <a:latin typeface="Century Schoolbook"/>
              <a:cs typeface="Century Schoolbook"/>
            </a:endParaRPr>
          </a:p>
          <a:p>
            <a:pPr marL="193675" indent="-180975">
              <a:lnSpc>
                <a:spcPct val="100000"/>
              </a:lnSpc>
              <a:spcBef>
                <a:spcPts val="975"/>
              </a:spcBef>
              <a:buClr>
                <a:srgbClr val="4F81BC"/>
              </a:buClr>
              <a:buSzPct val="80000"/>
              <a:buFont typeface="Arial"/>
              <a:buChar char="•"/>
              <a:tabLst>
                <a:tab pos="193040" algn="l"/>
                <a:tab pos="193675" algn="l"/>
              </a:tabLst>
            </a:pPr>
            <a:r>
              <a:rPr sz="1500" spc="-5" dirty="0">
                <a:latin typeface="Century Schoolbook"/>
                <a:cs typeface="Century Schoolbook"/>
              </a:rPr>
              <a:t>Update/Delete</a:t>
            </a:r>
            <a:r>
              <a:rPr sz="1500" spc="155" dirty="0">
                <a:latin typeface="Century Schoolbook"/>
                <a:cs typeface="Century Schoolbook"/>
              </a:rPr>
              <a:t> </a:t>
            </a:r>
            <a:r>
              <a:rPr sz="1500" spc="-5" dirty="0" smtClean="0">
                <a:latin typeface="Century Schoolbook"/>
                <a:cs typeface="Century Schoolbook"/>
              </a:rPr>
              <a:t>documents</a:t>
            </a:r>
            <a:endParaRPr lang="en-US" sz="1500" spc="-5" dirty="0" smtClean="0">
              <a:latin typeface="Century Schoolbook"/>
              <a:cs typeface="Century Schoolbook"/>
            </a:endParaRPr>
          </a:p>
          <a:p>
            <a:pPr marL="193675" indent="-180975">
              <a:spcBef>
                <a:spcPts val="975"/>
              </a:spcBef>
              <a:buClr>
                <a:srgbClr val="4F81BC"/>
              </a:buClr>
              <a:buSzPct val="80000"/>
              <a:buFont typeface="Arial"/>
              <a:buChar char="•"/>
              <a:tabLst>
                <a:tab pos="193040" algn="l"/>
                <a:tab pos="193675" algn="l"/>
              </a:tabLst>
            </a:pPr>
            <a:r>
              <a:rPr lang="fr-FR" sz="1600" spc="-40" dirty="0" smtClean="0">
                <a:latin typeface="Century Schoolbook" panose="02040604050505020304" pitchFamily="18" charset="0"/>
              </a:rPr>
              <a:t>Supplemental </a:t>
            </a:r>
            <a:r>
              <a:rPr lang="fr-FR" sz="1600" spc="-40" dirty="0">
                <a:latin typeface="Century Schoolbook" panose="02040604050505020304" pitchFamily="18" charset="0"/>
              </a:rPr>
              <a:t>Documents and Application </a:t>
            </a:r>
            <a:r>
              <a:rPr lang="fr-FR" sz="1600" spc="-40" dirty="0" smtClean="0">
                <a:latin typeface="Century Schoolbook" panose="02040604050505020304" pitchFamily="18" charset="0"/>
              </a:rPr>
              <a:t>Documents</a:t>
            </a:r>
            <a:endParaRPr sz="1500" dirty="0">
              <a:latin typeface="Century Schoolbook" panose="02040604050505020304" pitchFamily="18" charset="0"/>
              <a:cs typeface="Century Schoolbook"/>
            </a:endParaRPr>
          </a:p>
          <a:p>
            <a:pPr marL="193675" indent="-180975">
              <a:lnSpc>
                <a:spcPct val="100000"/>
              </a:lnSpc>
              <a:spcBef>
                <a:spcPts val="975"/>
              </a:spcBef>
              <a:buClr>
                <a:srgbClr val="4F81BC"/>
              </a:buClr>
              <a:buSzPct val="80000"/>
              <a:buFont typeface="Arial"/>
              <a:buChar char="•"/>
              <a:tabLst>
                <a:tab pos="193040" algn="l"/>
                <a:tab pos="193675" algn="l"/>
              </a:tabLst>
            </a:pPr>
            <a:r>
              <a:rPr sz="1500" spc="-15" dirty="0">
                <a:latin typeface="Century Schoolbook"/>
                <a:cs typeface="Century Schoolbook"/>
              </a:rPr>
              <a:t>Finalizing Application,  </a:t>
            </a:r>
            <a:r>
              <a:rPr sz="1500" spc="-25" dirty="0">
                <a:latin typeface="Century Schoolbook"/>
                <a:cs typeface="Century Schoolbook"/>
              </a:rPr>
              <a:t>Adding  </a:t>
            </a:r>
            <a:r>
              <a:rPr sz="1500" spc="-10" dirty="0">
                <a:latin typeface="Century Schoolbook"/>
                <a:cs typeface="Century Schoolbook"/>
              </a:rPr>
              <a:t>study </a:t>
            </a:r>
            <a:r>
              <a:rPr sz="1500" dirty="0">
                <a:latin typeface="Century Schoolbook"/>
                <a:cs typeface="Century Schoolbook"/>
              </a:rPr>
              <a:t>team members,</a:t>
            </a:r>
            <a:r>
              <a:rPr sz="1500" spc="110" dirty="0">
                <a:latin typeface="Century Schoolbook"/>
                <a:cs typeface="Century Schoolbook"/>
              </a:rPr>
              <a:t> </a:t>
            </a:r>
            <a:r>
              <a:rPr sz="1500" dirty="0">
                <a:latin typeface="Century Schoolbook"/>
                <a:cs typeface="Century Schoolbook"/>
              </a:rPr>
              <a:t>Submit!</a:t>
            </a:r>
          </a:p>
          <a:p>
            <a:pPr marL="193675" indent="-180975">
              <a:lnSpc>
                <a:spcPct val="100000"/>
              </a:lnSpc>
              <a:spcBef>
                <a:spcPts val="900"/>
              </a:spcBef>
              <a:buClr>
                <a:srgbClr val="4F81BC"/>
              </a:buClr>
              <a:buSzPct val="80000"/>
              <a:buFont typeface="Arial"/>
              <a:buChar char="•"/>
              <a:tabLst>
                <a:tab pos="193040" algn="l"/>
                <a:tab pos="193675" algn="l"/>
              </a:tabLst>
            </a:pPr>
            <a:r>
              <a:rPr lang="en-US" sz="1500" spc="-15" dirty="0" smtClean="0">
                <a:latin typeface="Century Schoolbook"/>
                <a:cs typeface="Century Schoolbook"/>
              </a:rPr>
              <a:t>Review Type and </a:t>
            </a:r>
            <a:r>
              <a:rPr sz="1500" spc="-15" dirty="0" smtClean="0">
                <a:latin typeface="Century Schoolbook"/>
                <a:cs typeface="Century Schoolbook"/>
              </a:rPr>
              <a:t>Application  </a:t>
            </a:r>
            <a:r>
              <a:rPr sz="1500" spc="-5" dirty="0" smtClean="0">
                <a:latin typeface="Century Schoolbook"/>
                <a:cs typeface="Century Schoolbook"/>
              </a:rPr>
              <a:t>Workflow</a:t>
            </a:r>
            <a:endParaRPr lang="en-US" sz="1500" spc="-5" dirty="0" smtClean="0">
              <a:latin typeface="Century Schoolbook"/>
              <a:cs typeface="Century Schoolbook"/>
            </a:endParaRPr>
          </a:p>
          <a:p>
            <a:pPr marL="193675" indent="-180975">
              <a:lnSpc>
                <a:spcPct val="100000"/>
              </a:lnSpc>
              <a:spcBef>
                <a:spcPts val="900"/>
              </a:spcBef>
              <a:buClr>
                <a:srgbClr val="4F81BC"/>
              </a:buClr>
              <a:buSzPct val="80000"/>
              <a:buFont typeface="Arial"/>
              <a:buChar char="•"/>
              <a:tabLst>
                <a:tab pos="193040" algn="l"/>
                <a:tab pos="193675" algn="l"/>
              </a:tabLst>
            </a:pPr>
            <a:r>
              <a:rPr sz="1500" spc="-5" dirty="0" smtClean="0">
                <a:latin typeface="Century Schoolbook"/>
                <a:cs typeface="Century Schoolbook"/>
              </a:rPr>
              <a:t>eIRB </a:t>
            </a:r>
            <a:r>
              <a:rPr sz="1500" spc="-20" dirty="0" smtClean="0">
                <a:latin typeface="Century Schoolbook"/>
                <a:cs typeface="Century Schoolbook"/>
              </a:rPr>
              <a:t>Application</a:t>
            </a:r>
            <a:r>
              <a:rPr sz="1500" spc="145" dirty="0" smtClean="0">
                <a:latin typeface="Century Schoolbook"/>
                <a:cs typeface="Century Schoolbook"/>
              </a:rPr>
              <a:t> </a:t>
            </a:r>
            <a:r>
              <a:rPr sz="1500" spc="5" dirty="0" smtClean="0">
                <a:latin typeface="Century Schoolbook"/>
                <a:cs typeface="Century Schoolbook"/>
              </a:rPr>
              <a:t>States</a:t>
            </a:r>
            <a:endParaRPr sz="1500" dirty="0" smtClean="0">
              <a:latin typeface="Century Schoolbook"/>
              <a:cs typeface="Century Schoolbook"/>
            </a:endParaRPr>
          </a:p>
          <a:p>
            <a:pPr marL="193675" indent="-180975">
              <a:lnSpc>
                <a:spcPct val="100000"/>
              </a:lnSpc>
              <a:spcBef>
                <a:spcPts val="980"/>
              </a:spcBef>
              <a:buClr>
                <a:srgbClr val="4F81BC"/>
              </a:buClr>
              <a:buSzPct val="80000"/>
              <a:buFont typeface="Arial"/>
              <a:buChar char="•"/>
              <a:tabLst>
                <a:tab pos="193040" algn="l"/>
                <a:tab pos="193675" algn="l"/>
              </a:tabLst>
            </a:pPr>
            <a:r>
              <a:rPr sz="1500" spc="-20" dirty="0" smtClean="0">
                <a:latin typeface="Century Schoolbook"/>
                <a:cs typeface="Century Schoolbook"/>
              </a:rPr>
              <a:t>Responding  </a:t>
            </a:r>
            <a:r>
              <a:rPr sz="1500" spc="5" dirty="0">
                <a:latin typeface="Century Schoolbook"/>
                <a:cs typeface="Century Schoolbook"/>
              </a:rPr>
              <a:t>to </a:t>
            </a:r>
            <a:r>
              <a:rPr sz="1500" dirty="0">
                <a:latin typeface="Century Schoolbook"/>
                <a:cs typeface="Century Schoolbook"/>
              </a:rPr>
              <a:t>Reviewer</a:t>
            </a:r>
            <a:r>
              <a:rPr sz="1500" spc="-70" dirty="0">
                <a:latin typeface="Century Schoolbook"/>
                <a:cs typeface="Century Schoolbook"/>
              </a:rPr>
              <a:t> </a:t>
            </a:r>
            <a:r>
              <a:rPr sz="1500" spc="-5" dirty="0">
                <a:latin typeface="Century Schoolbook"/>
                <a:cs typeface="Century Schoolbook"/>
              </a:rPr>
              <a:t>Notes</a:t>
            </a:r>
            <a:endParaRPr sz="1500" dirty="0">
              <a:latin typeface="Century Schoolbook"/>
              <a:cs typeface="Century Schoolbook"/>
            </a:endParaRPr>
          </a:p>
          <a:p>
            <a:pPr marL="193675" indent="-180975">
              <a:lnSpc>
                <a:spcPct val="100000"/>
              </a:lnSpc>
              <a:spcBef>
                <a:spcPts val="975"/>
              </a:spcBef>
              <a:buClr>
                <a:srgbClr val="4F81BC"/>
              </a:buClr>
              <a:buSzPct val="80000"/>
              <a:buFont typeface="Arial"/>
              <a:buChar char="•"/>
              <a:tabLst>
                <a:tab pos="193040" algn="l"/>
                <a:tab pos="193675" algn="l"/>
              </a:tabLst>
            </a:pPr>
            <a:r>
              <a:rPr sz="1500" spc="5" dirty="0">
                <a:latin typeface="Century Schoolbook"/>
                <a:cs typeface="Century Schoolbook"/>
              </a:rPr>
              <a:t>How to </a:t>
            </a:r>
            <a:r>
              <a:rPr sz="1500" spc="-5" dirty="0">
                <a:latin typeface="Century Schoolbook"/>
                <a:cs typeface="Century Schoolbook"/>
              </a:rPr>
              <a:t>request an extension </a:t>
            </a:r>
            <a:r>
              <a:rPr sz="1500" dirty="0">
                <a:latin typeface="Century Schoolbook"/>
                <a:cs typeface="Century Schoolbook"/>
              </a:rPr>
              <a:t>or </a:t>
            </a:r>
            <a:r>
              <a:rPr sz="1500" spc="-5" dirty="0">
                <a:latin typeface="Century Schoolbook"/>
                <a:cs typeface="Century Schoolbook"/>
              </a:rPr>
              <a:t>withdraw </a:t>
            </a:r>
            <a:r>
              <a:rPr sz="1500" dirty="0">
                <a:latin typeface="Century Schoolbook"/>
                <a:cs typeface="Century Schoolbook"/>
              </a:rPr>
              <a:t>a </a:t>
            </a:r>
            <a:r>
              <a:rPr sz="1500" spc="25" dirty="0">
                <a:latin typeface="Century Schoolbook"/>
                <a:cs typeface="Century Schoolbook"/>
              </a:rPr>
              <a:t> </a:t>
            </a:r>
            <a:r>
              <a:rPr sz="1500" spc="-10" dirty="0">
                <a:latin typeface="Century Schoolbook"/>
                <a:cs typeface="Century Schoolbook"/>
              </a:rPr>
              <a:t>study</a:t>
            </a:r>
            <a:endParaRPr sz="1500" dirty="0">
              <a:latin typeface="Century Schoolbook"/>
              <a:cs typeface="Century Schoolbook"/>
            </a:endParaRPr>
          </a:p>
          <a:p>
            <a:pPr marL="193675" indent="-180975">
              <a:lnSpc>
                <a:spcPct val="100000"/>
              </a:lnSpc>
              <a:spcBef>
                <a:spcPts val="905"/>
              </a:spcBef>
              <a:buClr>
                <a:srgbClr val="4F81BC"/>
              </a:buClr>
              <a:buSzPct val="80000"/>
              <a:buFont typeface="Arial"/>
              <a:buChar char="•"/>
              <a:tabLst>
                <a:tab pos="193040" algn="l"/>
                <a:tab pos="193675" algn="l"/>
              </a:tabLst>
            </a:pPr>
            <a:r>
              <a:rPr sz="1500" spc="-5" dirty="0">
                <a:latin typeface="Century Schoolbook"/>
                <a:cs typeface="Century Schoolbook"/>
              </a:rPr>
              <a:t>Create </a:t>
            </a:r>
            <a:r>
              <a:rPr sz="1500" dirty="0">
                <a:latin typeface="Century Schoolbook"/>
                <a:cs typeface="Century Schoolbook"/>
              </a:rPr>
              <a:t>a </a:t>
            </a:r>
            <a:r>
              <a:rPr sz="1500" spc="-5" dirty="0">
                <a:latin typeface="Century Schoolbook"/>
                <a:cs typeface="Century Schoolbook"/>
              </a:rPr>
              <a:t>Further </a:t>
            </a:r>
            <a:r>
              <a:rPr sz="1500" dirty="0">
                <a:latin typeface="Century Schoolbook"/>
                <a:cs typeface="Century Schoolbook"/>
              </a:rPr>
              <a:t>Study </a:t>
            </a:r>
            <a:r>
              <a:rPr sz="1500" spc="-10" dirty="0">
                <a:latin typeface="Century Schoolbook"/>
                <a:cs typeface="Century Schoolbook"/>
              </a:rPr>
              <a:t>Action</a:t>
            </a:r>
            <a:r>
              <a:rPr sz="1500" spc="285" dirty="0">
                <a:latin typeface="Century Schoolbook"/>
                <a:cs typeface="Century Schoolbook"/>
              </a:rPr>
              <a:t> </a:t>
            </a:r>
            <a:r>
              <a:rPr sz="1500" dirty="0">
                <a:latin typeface="Century Schoolbook"/>
                <a:cs typeface="Century Schoolbook"/>
              </a:rPr>
              <a:t>(intro)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657" y="512698"/>
            <a:ext cx="5283200" cy="568960"/>
          </a:xfrm>
          <a:prstGeom prst="rect">
            <a:avLst/>
          </a:prstGeom>
        </p:spPr>
        <p:txBody>
          <a:bodyPr vert="horz" wrap="square" lIns="0" tIns="0" rIns="0" bIns="0" rtlCol="0">
            <a:spAutoFit/>
          </a:bodyPr>
          <a:lstStyle/>
          <a:p>
            <a:pPr marL="12700">
              <a:lnSpc>
                <a:spcPct val="100000"/>
              </a:lnSpc>
            </a:pPr>
            <a:r>
              <a:rPr sz="3600" spc="-55" dirty="0">
                <a:solidFill>
                  <a:srgbClr val="000000"/>
                </a:solidFill>
              </a:rPr>
              <a:t>Create </a:t>
            </a:r>
            <a:r>
              <a:rPr sz="3600" dirty="0">
                <a:solidFill>
                  <a:srgbClr val="000000"/>
                </a:solidFill>
              </a:rPr>
              <a:t>a </a:t>
            </a:r>
            <a:r>
              <a:rPr sz="3600" spc="-55" dirty="0">
                <a:solidFill>
                  <a:srgbClr val="000000"/>
                </a:solidFill>
              </a:rPr>
              <a:t>New</a:t>
            </a:r>
            <a:r>
              <a:rPr sz="3600" spc="-370" dirty="0">
                <a:solidFill>
                  <a:srgbClr val="000000"/>
                </a:solidFill>
              </a:rPr>
              <a:t> </a:t>
            </a:r>
            <a:r>
              <a:rPr sz="3600" spc="-65" dirty="0">
                <a:solidFill>
                  <a:srgbClr val="000000"/>
                </a:solidFill>
              </a:rPr>
              <a:t>Application</a:t>
            </a:r>
            <a:endParaRPr sz="3600" dirty="0"/>
          </a:p>
        </p:txBody>
      </p:sp>
      <p:sp>
        <p:nvSpPr>
          <p:cNvPr id="3" name="object 3"/>
          <p:cNvSpPr/>
          <p:nvPr/>
        </p:nvSpPr>
        <p:spPr>
          <a:xfrm>
            <a:off x="1771650" y="3028886"/>
            <a:ext cx="1766951" cy="700087"/>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167957" y="1963608"/>
            <a:ext cx="3077210" cy="2664460"/>
          </a:xfrm>
          <a:prstGeom prst="rect">
            <a:avLst/>
          </a:prstGeom>
          <a:ln>
            <a:noFill/>
          </a:ln>
        </p:spPr>
        <p:txBody>
          <a:bodyPr vert="horz" wrap="square" lIns="0" tIns="0" rIns="0" bIns="0" rtlCol="0">
            <a:spAutoFit/>
          </a:bodyPr>
          <a:lstStyle/>
          <a:p>
            <a:pPr marL="355600" marR="138430" indent="-342900">
              <a:lnSpc>
                <a:spcPct val="100400"/>
              </a:lnSpc>
              <a:buClr>
                <a:srgbClr val="FFFF00"/>
              </a:buClr>
              <a:buFont typeface="Arial"/>
              <a:buChar char="•"/>
              <a:tabLst>
                <a:tab pos="355600" algn="l"/>
                <a:tab pos="356235" algn="l"/>
              </a:tabLst>
            </a:pPr>
            <a:r>
              <a:rPr sz="2400" b="1" spc="-20" dirty="0">
                <a:latin typeface="Century Schoolbook"/>
                <a:cs typeface="Century Schoolbook"/>
              </a:rPr>
              <a:t>Select </a:t>
            </a:r>
            <a:r>
              <a:rPr sz="2400" spc="-10" dirty="0">
                <a:latin typeface="Century Schoolbook"/>
                <a:cs typeface="Century Schoolbook"/>
              </a:rPr>
              <a:t>My </a:t>
            </a:r>
            <a:r>
              <a:rPr sz="2400" spc="-5" dirty="0">
                <a:latin typeface="Century Schoolbook"/>
                <a:cs typeface="Century Schoolbook"/>
              </a:rPr>
              <a:t>IRB  </a:t>
            </a:r>
            <a:r>
              <a:rPr sz="2400" spc="-10" dirty="0">
                <a:latin typeface="Century Schoolbook"/>
                <a:cs typeface="Century Schoolbook"/>
              </a:rPr>
              <a:t>Studies </a:t>
            </a:r>
            <a:r>
              <a:rPr sz="2400" dirty="0">
                <a:latin typeface="Century Schoolbook"/>
                <a:cs typeface="Century Schoolbook"/>
              </a:rPr>
              <a:t>on </a:t>
            </a:r>
            <a:r>
              <a:rPr sz="2400" spc="-5" dirty="0">
                <a:latin typeface="Century Schoolbook"/>
                <a:cs typeface="Century Schoolbook"/>
              </a:rPr>
              <a:t>the</a:t>
            </a:r>
            <a:r>
              <a:rPr sz="2400" spc="-85" dirty="0">
                <a:latin typeface="Century Schoolbook"/>
                <a:cs typeface="Century Schoolbook"/>
              </a:rPr>
              <a:t> </a:t>
            </a:r>
            <a:r>
              <a:rPr sz="2400" dirty="0">
                <a:latin typeface="Century Schoolbook"/>
                <a:cs typeface="Century Schoolbook"/>
              </a:rPr>
              <a:t>left  </a:t>
            </a:r>
            <a:r>
              <a:rPr sz="2400" spc="-5" dirty="0">
                <a:latin typeface="Century Schoolbook"/>
                <a:cs typeface="Century Schoolbook"/>
              </a:rPr>
              <a:t>navigation</a:t>
            </a:r>
            <a:r>
              <a:rPr sz="2400" spc="-105" dirty="0">
                <a:latin typeface="Century Schoolbook"/>
                <a:cs typeface="Century Schoolbook"/>
              </a:rPr>
              <a:t> </a:t>
            </a:r>
            <a:r>
              <a:rPr sz="2400" spc="-40" dirty="0">
                <a:latin typeface="Century Schoolbook"/>
                <a:cs typeface="Century Schoolbook"/>
              </a:rPr>
              <a:t>bar.</a:t>
            </a:r>
            <a:endParaRPr sz="2400" dirty="0">
              <a:latin typeface="Century Schoolbook"/>
              <a:cs typeface="Century Schoolbook"/>
            </a:endParaRPr>
          </a:p>
          <a:p>
            <a:pPr marL="355600" marR="5080" indent="-342900">
              <a:lnSpc>
                <a:spcPct val="100800"/>
              </a:lnSpc>
              <a:spcBef>
                <a:spcPts val="550"/>
              </a:spcBef>
              <a:buClr>
                <a:srgbClr val="FFFF00"/>
              </a:buClr>
              <a:buFont typeface="Arial"/>
              <a:buChar char="•"/>
              <a:tabLst>
                <a:tab pos="355600" algn="l"/>
                <a:tab pos="356235" algn="l"/>
              </a:tabLst>
            </a:pPr>
            <a:r>
              <a:rPr sz="2400" b="1" dirty="0">
                <a:latin typeface="Century Schoolbook"/>
                <a:cs typeface="Century Schoolbook"/>
              </a:rPr>
              <a:t>Click </a:t>
            </a:r>
            <a:r>
              <a:rPr sz="2400" spc="-5" dirty="0">
                <a:latin typeface="Century Schoolbook"/>
                <a:cs typeface="Century Schoolbook"/>
              </a:rPr>
              <a:t>the</a:t>
            </a:r>
            <a:r>
              <a:rPr sz="2400" spc="-80" dirty="0">
                <a:latin typeface="Century Schoolbook"/>
                <a:cs typeface="Century Schoolbook"/>
              </a:rPr>
              <a:t> </a:t>
            </a:r>
            <a:r>
              <a:rPr sz="2400" spc="-10" dirty="0" smtClean="0">
                <a:latin typeface="Century Schoolbook"/>
                <a:cs typeface="Century Schoolbook"/>
              </a:rPr>
              <a:t>Create…</a:t>
            </a:r>
            <a:r>
              <a:rPr sz="2400" spc="-10" dirty="0" smtClean="0">
                <a:solidFill>
                  <a:srgbClr val="FFC000"/>
                </a:solidFill>
                <a:latin typeface="Century Schoolbook"/>
                <a:cs typeface="Century Schoolbook"/>
              </a:rPr>
              <a:t>  </a:t>
            </a:r>
            <a:r>
              <a:rPr sz="2400" spc="-5" dirty="0" smtClean="0">
                <a:latin typeface="Century Schoolbook"/>
                <a:cs typeface="Century Schoolbook"/>
              </a:rPr>
              <a:t>button </a:t>
            </a:r>
            <a:r>
              <a:rPr sz="2400" spc="-15" dirty="0">
                <a:latin typeface="Century Schoolbook"/>
                <a:cs typeface="Century Schoolbook"/>
              </a:rPr>
              <a:t>to </a:t>
            </a:r>
            <a:r>
              <a:rPr sz="2400" dirty="0">
                <a:latin typeface="Century Schoolbook"/>
                <a:cs typeface="Century Schoolbook"/>
              </a:rPr>
              <a:t>begin a  </a:t>
            </a:r>
            <a:r>
              <a:rPr sz="2400" spc="-5" dirty="0">
                <a:latin typeface="Century Schoolbook"/>
                <a:cs typeface="Century Schoolbook"/>
              </a:rPr>
              <a:t>NEW </a:t>
            </a:r>
            <a:r>
              <a:rPr sz="2400" dirty="0">
                <a:latin typeface="Century Schoolbook"/>
                <a:cs typeface="Century Schoolbook"/>
              </a:rPr>
              <a:t>eIRB  </a:t>
            </a:r>
            <a:r>
              <a:rPr sz="2400" spc="-10" dirty="0">
                <a:latin typeface="Century Schoolbook"/>
                <a:cs typeface="Century Schoolbook"/>
              </a:rPr>
              <a:t>application.</a:t>
            </a:r>
            <a:endParaRPr sz="2400" dirty="0">
              <a:latin typeface="Century Schoolbook"/>
              <a:cs typeface="Century Schoolbook"/>
            </a:endParaRPr>
          </a:p>
        </p:txBody>
      </p:sp>
      <p:sp>
        <p:nvSpPr>
          <p:cNvPr id="5" name="object 5"/>
          <p:cNvSpPr/>
          <p:nvPr/>
        </p:nvSpPr>
        <p:spPr>
          <a:xfrm>
            <a:off x="3962400" y="1924050"/>
            <a:ext cx="4267200" cy="2733675"/>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67432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a:spLocks noGrp="1"/>
          </p:cNvSpPr>
          <p:nvPr>
            <p:ph type="title"/>
          </p:nvPr>
        </p:nvSpPr>
        <p:spPr>
          <a:xfrm>
            <a:off x="1462024" y="2031100"/>
            <a:ext cx="6537959" cy="2588260"/>
          </a:xfrm>
          <a:prstGeom prst="rect">
            <a:avLst/>
          </a:prstGeom>
        </p:spPr>
        <p:txBody>
          <a:bodyPr vert="horz" wrap="square" lIns="0" tIns="0" rIns="0" bIns="0" rtlCol="0">
            <a:spAutoFit/>
          </a:bodyPr>
          <a:lstStyle/>
          <a:p>
            <a:pPr algn="ctr">
              <a:lnSpc>
                <a:spcPts val="6145"/>
              </a:lnSpc>
            </a:pPr>
            <a:r>
              <a:rPr sz="6600" spc="-45" dirty="0"/>
              <a:t>eIRB</a:t>
            </a:r>
            <a:r>
              <a:rPr sz="6600" spc="-509" dirty="0"/>
              <a:t> </a:t>
            </a:r>
            <a:r>
              <a:rPr sz="6600" spc="-55" dirty="0"/>
              <a:t>Application</a:t>
            </a:r>
            <a:endParaRPr sz="6600" dirty="0"/>
          </a:p>
          <a:p>
            <a:pPr marL="8890" algn="ctr">
              <a:lnSpc>
                <a:spcPts val="6725"/>
              </a:lnSpc>
            </a:pPr>
            <a:r>
              <a:rPr sz="6600" spc="-110" dirty="0"/>
              <a:t>Workspace</a:t>
            </a:r>
            <a:endParaRPr sz="6600" dirty="0"/>
          </a:p>
          <a:p>
            <a:pPr algn="ctr">
              <a:lnSpc>
                <a:spcPts val="7305"/>
              </a:lnSpc>
            </a:pPr>
            <a:r>
              <a:rPr sz="6600" spc="-60" dirty="0"/>
              <a:t>Functions</a:t>
            </a:r>
            <a:endParaRPr sz="6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86200" y="866775"/>
            <a:ext cx="5181600" cy="497205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169545" y="206628"/>
            <a:ext cx="3326765" cy="601980"/>
          </a:xfrm>
          <a:prstGeom prst="rect">
            <a:avLst/>
          </a:prstGeom>
        </p:spPr>
        <p:txBody>
          <a:bodyPr vert="horz" wrap="square" lIns="0" tIns="0" rIns="0" bIns="0" rtlCol="0">
            <a:spAutoFit/>
          </a:bodyPr>
          <a:lstStyle/>
          <a:p>
            <a:pPr marL="12700">
              <a:lnSpc>
                <a:spcPct val="100000"/>
              </a:lnSpc>
            </a:pPr>
            <a:r>
              <a:rPr sz="3950" spc="-70" dirty="0">
                <a:solidFill>
                  <a:srgbClr val="000000"/>
                </a:solidFill>
              </a:rPr>
              <a:t>View</a:t>
            </a:r>
            <a:r>
              <a:rPr sz="3950" spc="-75" dirty="0">
                <a:solidFill>
                  <a:srgbClr val="000000"/>
                </a:solidFill>
              </a:rPr>
              <a:t> </a:t>
            </a:r>
            <a:r>
              <a:rPr sz="3950" spc="-50" dirty="0">
                <a:solidFill>
                  <a:srgbClr val="000000"/>
                </a:solidFill>
              </a:rPr>
              <a:t>Function</a:t>
            </a:r>
            <a:endParaRPr sz="3950" dirty="0"/>
          </a:p>
        </p:txBody>
      </p:sp>
      <p:sp>
        <p:nvSpPr>
          <p:cNvPr id="4" name="object 4"/>
          <p:cNvSpPr txBox="1"/>
          <p:nvPr/>
        </p:nvSpPr>
        <p:spPr>
          <a:xfrm>
            <a:off x="150495" y="1064064"/>
            <a:ext cx="3777615" cy="3861185"/>
          </a:xfrm>
          <a:prstGeom prst="rect">
            <a:avLst/>
          </a:prstGeom>
        </p:spPr>
        <p:txBody>
          <a:bodyPr vert="horz" wrap="square" lIns="0" tIns="0" rIns="0" bIns="0" rtlCol="0">
            <a:spAutoFit/>
          </a:bodyPr>
          <a:lstStyle/>
          <a:p>
            <a:pPr marL="193675" indent="-180975">
              <a:lnSpc>
                <a:spcPts val="2065"/>
              </a:lnSpc>
              <a:buClr>
                <a:srgbClr val="4F81BC"/>
              </a:buClr>
              <a:buSzPct val="79069"/>
              <a:buFont typeface="Arial"/>
              <a:buChar char="•"/>
              <a:tabLst>
                <a:tab pos="193675" algn="l"/>
              </a:tabLst>
            </a:pPr>
            <a:r>
              <a:rPr sz="2150" spc="10" dirty="0">
                <a:latin typeface="Century Schoolbook"/>
                <a:cs typeface="Century Schoolbook"/>
              </a:rPr>
              <a:t>The </a:t>
            </a:r>
            <a:r>
              <a:rPr sz="2150" b="1" spc="25" dirty="0">
                <a:latin typeface="Century Schoolbook"/>
                <a:cs typeface="Century Schoolbook"/>
              </a:rPr>
              <a:t>View </a:t>
            </a:r>
            <a:r>
              <a:rPr sz="2150" spc="15" dirty="0">
                <a:latin typeface="Century Schoolbook"/>
                <a:cs typeface="Century Schoolbook"/>
              </a:rPr>
              <a:t>function</a:t>
            </a:r>
            <a:r>
              <a:rPr sz="2150" spc="204" dirty="0">
                <a:latin typeface="Century Schoolbook"/>
                <a:cs typeface="Century Schoolbook"/>
              </a:rPr>
              <a:t> </a:t>
            </a:r>
            <a:r>
              <a:rPr sz="2150" spc="30" dirty="0">
                <a:latin typeface="Century Schoolbook"/>
                <a:cs typeface="Century Schoolbook"/>
              </a:rPr>
              <a:t>now</a:t>
            </a:r>
            <a:endParaRPr sz="2150" dirty="0">
              <a:latin typeface="Century Schoolbook"/>
              <a:cs typeface="Century Schoolbook"/>
            </a:endParaRPr>
          </a:p>
          <a:p>
            <a:pPr marL="193675" marR="55244">
              <a:lnSpc>
                <a:spcPct val="85900"/>
              </a:lnSpc>
              <a:spcBef>
                <a:spcPts val="200"/>
              </a:spcBef>
            </a:pPr>
            <a:r>
              <a:rPr sz="2150" spc="15" dirty="0">
                <a:latin typeface="Century Schoolbook"/>
                <a:cs typeface="Century Schoolbook"/>
              </a:rPr>
              <a:t>allows users </a:t>
            </a:r>
            <a:r>
              <a:rPr sz="2150" spc="-5" dirty="0">
                <a:latin typeface="Century Schoolbook"/>
                <a:cs typeface="Century Schoolbook"/>
              </a:rPr>
              <a:t>to </a:t>
            </a:r>
            <a:r>
              <a:rPr sz="2150" spc="10" dirty="0">
                <a:latin typeface="Century Schoolbook"/>
                <a:cs typeface="Century Schoolbook"/>
              </a:rPr>
              <a:t>see </a:t>
            </a:r>
            <a:r>
              <a:rPr sz="2150" spc="20" dirty="0">
                <a:latin typeface="Century Schoolbook"/>
                <a:cs typeface="Century Schoolbook"/>
              </a:rPr>
              <a:t>eIRB  </a:t>
            </a:r>
            <a:r>
              <a:rPr sz="2150" spc="10" dirty="0">
                <a:latin typeface="Century Schoolbook"/>
                <a:cs typeface="Century Schoolbook"/>
              </a:rPr>
              <a:t>application </a:t>
            </a:r>
            <a:r>
              <a:rPr sz="2150" spc="5" dirty="0">
                <a:latin typeface="Century Schoolbook"/>
                <a:cs typeface="Century Schoolbook"/>
              </a:rPr>
              <a:t>in </a:t>
            </a:r>
            <a:r>
              <a:rPr sz="2150" spc="15" dirty="0" smtClean="0">
                <a:latin typeface="Century Schoolbook"/>
                <a:cs typeface="Century Schoolbook"/>
              </a:rPr>
              <a:t>a</a:t>
            </a:r>
            <a:r>
              <a:rPr lang="en-US" sz="2150" spc="15" dirty="0" smtClean="0">
                <a:latin typeface="Century Schoolbook"/>
                <a:cs typeface="Century Schoolbook"/>
              </a:rPr>
              <a:t> </a:t>
            </a:r>
            <a:r>
              <a:rPr sz="2150" spc="25" dirty="0" smtClean="0">
                <a:latin typeface="Century Schoolbook"/>
                <a:cs typeface="Century Schoolbook"/>
              </a:rPr>
              <a:t>continuous  </a:t>
            </a:r>
            <a:r>
              <a:rPr sz="2150" spc="10" dirty="0">
                <a:latin typeface="Century Schoolbook"/>
                <a:cs typeface="Century Schoolbook"/>
              </a:rPr>
              <a:t>scroll</a:t>
            </a:r>
            <a:r>
              <a:rPr sz="2150" spc="60" dirty="0">
                <a:latin typeface="Century Schoolbook"/>
                <a:cs typeface="Century Schoolbook"/>
              </a:rPr>
              <a:t> </a:t>
            </a:r>
            <a:r>
              <a:rPr sz="2150" spc="30" dirty="0">
                <a:latin typeface="Century Schoolbook"/>
                <a:cs typeface="Century Schoolbook"/>
              </a:rPr>
              <a:t>mode.</a:t>
            </a:r>
            <a:endParaRPr sz="2150" dirty="0">
              <a:latin typeface="Century Schoolbook"/>
              <a:cs typeface="Century Schoolbook"/>
            </a:endParaRPr>
          </a:p>
          <a:p>
            <a:pPr marL="193675" marR="818515" indent="-180975">
              <a:lnSpc>
                <a:spcPct val="85900"/>
              </a:lnSpc>
              <a:spcBef>
                <a:spcPts val="1685"/>
              </a:spcBef>
              <a:buClr>
                <a:srgbClr val="4F81BC"/>
              </a:buClr>
              <a:buSzPct val="79069"/>
              <a:buFont typeface="Arial"/>
              <a:buChar char="•"/>
              <a:tabLst>
                <a:tab pos="193675" algn="l"/>
              </a:tabLst>
            </a:pPr>
            <a:r>
              <a:rPr sz="2150" spc="10" dirty="0">
                <a:latin typeface="Century Schoolbook"/>
                <a:cs typeface="Century Schoolbook"/>
              </a:rPr>
              <a:t>The </a:t>
            </a:r>
            <a:r>
              <a:rPr sz="2150" b="1" spc="25" dirty="0">
                <a:latin typeface="Century Schoolbook"/>
                <a:cs typeface="Century Schoolbook"/>
              </a:rPr>
              <a:t>View </a:t>
            </a:r>
            <a:r>
              <a:rPr sz="2150" spc="15" dirty="0">
                <a:latin typeface="Century Schoolbook"/>
                <a:cs typeface="Century Schoolbook"/>
              </a:rPr>
              <a:t>function </a:t>
            </a:r>
            <a:r>
              <a:rPr sz="2150" dirty="0">
                <a:latin typeface="Century Schoolbook"/>
                <a:cs typeface="Century Schoolbook"/>
              </a:rPr>
              <a:t>is  similar </a:t>
            </a:r>
            <a:r>
              <a:rPr sz="2150" spc="-5" dirty="0">
                <a:latin typeface="Century Schoolbook"/>
                <a:cs typeface="Century Schoolbook"/>
              </a:rPr>
              <a:t>to </a:t>
            </a:r>
            <a:r>
              <a:rPr sz="2150" spc="10" dirty="0">
                <a:latin typeface="Century Schoolbook"/>
                <a:cs typeface="Century Schoolbook"/>
              </a:rPr>
              <a:t>the </a:t>
            </a:r>
            <a:r>
              <a:rPr sz="2150" i="1" spc="15" dirty="0">
                <a:latin typeface="Century Schoolbook"/>
                <a:cs typeface="Century Schoolbook"/>
              </a:rPr>
              <a:t>Print  </a:t>
            </a:r>
            <a:r>
              <a:rPr sz="2150" i="1" spc="20" dirty="0">
                <a:latin typeface="Century Schoolbook"/>
                <a:cs typeface="Century Schoolbook"/>
              </a:rPr>
              <a:t>Friendly</a:t>
            </a:r>
            <a:r>
              <a:rPr sz="2150" i="1" spc="45" dirty="0">
                <a:latin typeface="Century Schoolbook"/>
                <a:cs typeface="Century Schoolbook"/>
              </a:rPr>
              <a:t> </a:t>
            </a:r>
            <a:r>
              <a:rPr sz="2150" spc="20" dirty="0">
                <a:latin typeface="Century Schoolbook"/>
                <a:cs typeface="Century Schoolbook"/>
              </a:rPr>
              <a:t>function</a:t>
            </a:r>
            <a:r>
              <a:rPr sz="2150" spc="20" dirty="0" smtClean="0">
                <a:latin typeface="Century Schoolbook"/>
                <a:cs typeface="Century Schoolbook"/>
              </a:rPr>
              <a:t>.</a:t>
            </a:r>
            <a:endParaRPr lang="en-US" sz="2150" spc="20" dirty="0" smtClean="0">
              <a:latin typeface="Century Schoolbook"/>
              <a:cs typeface="Century Schoolbook"/>
            </a:endParaRPr>
          </a:p>
          <a:p>
            <a:pPr marL="193675" marR="818515" indent="-180975">
              <a:lnSpc>
                <a:spcPct val="85900"/>
              </a:lnSpc>
              <a:spcBef>
                <a:spcPts val="1685"/>
              </a:spcBef>
              <a:buClr>
                <a:srgbClr val="4F81BC"/>
              </a:buClr>
              <a:buSzPct val="79069"/>
              <a:buFont typeface="Arial"/>
              <a:buChar char="•"/>
              <a:tabLst>
                <a:tab pos="193675" algn="l"/>
              </a:tabLst>
            </a:pPr>
            <a:r>
              <a:rPr lang="en-US" sz="2150" b="1" spc="20" dirty="0" smtClean="0">
                <a:latin typeface="Century Schoolbook"/>
                <a:cs typeface="Century Schoolbook"/>
              </a:rPr>
              <a:t>View Differences </a:t>
            </a:r>
            <a:r>
              <a:rPr lang="en-US" sz="2150" spc="20" dirty="0" smtClean="0">
                <a:latin typeface="Century Schoolbook"/>
                <a:cs typeface="Century Schoolbook"/>
              </a:rPr>
              <a:t>function will show any changes made to the application since the last submission. </a:t>
            </a:r>
            <a:endParaRPr sz="2150" dirty="0">
              <a:latin typeface="Century Schoolbook"/>
              <a:cs typeface="Century Schoolbook"/>
            </a:endParaRPr>
          </a:p>
        </p:txBody>
      </p:sp>
      <p:sp>
        <p:nvSpPr>
          <p:cNvPr id="5" name="object 5"/>
          <p:cNvSpPr/>
          <p:nvPr/>
        </p:nvSpPr>
        <p:spPr>
          <a:xfrm>
            <a:off x="4805426" y="2214626"/>
            <a:ext cx="762000" cy="457200"/>
          </a:xfrm>
          <a:custGeom>
            <a:avLst/>
            <a:gdLst/>
            <a:ahLst/>
            <a:cxnLst/>
            <a:rect l="l" t="t" r="r" b="b"/>
            <a:pathLst>
              <a:path w="762000" h="457200">
                <a:moveTo>
                  <a:pt x="228600" y="0"/>
                </a:moveTo>
                <a:lnTo>
                  <a:pt x="0" y="228600"/>
                </a:lnTo>
                <a:lnTo>
                  <a:pt x="228600" y="457200"/>
                </a:lnTo>
                <a:lnTo>
                  <a:pt x="228600" y="342900"/>
                </a:lnTo>
                <a:lnTo>
                  <a:pt x="762000" y="342900"/>
                </a:lnTo>
                <a:lnTo>
                  <a:pt x="762000" y="114300"/>
                </a:lnTo>
                <a:lnTo>
                  <a:pt x="228600" y="114300"/>
                </a:lnTo>
                <a:lnTo>
                  <a:pt x="228600" y="0"/>
                </a:lnTo>
                <a:close/>
              </a:path>
            </a:pathLst>
          </a:custGeom>
          <a:solidFill>
            <a:srgbClr val="FF0000"/>
          </a:solidFill>
        </p:spPr>
        <p:txBody>
          <a:bodyPr wrap="square" lIns="0" tIns="0" rIns="0" bIns="0" rtlCol="0"/>
          <a:lstStyle/>
          <a:p>
            <a:endParaRPr dirty="0"/>
          </a:p>
        </p:txBody>
      </p:sp>
      <p:sp>
        <p:nvSpPr>
          <p:cNvPr id="6" name="object 6"/>
          <p:cNvSpPr/>
          <p:nvPr/>
        </p:nvSpPr>
        <p:spPr>
          <a:xfrm>
            <a:off x="4805426" y="2214626"/>
            <a:ext cx="762000" cy="457200"/>
          </a:xfrm>
          <a:custGeom>
            <a:avLst/>
            <a:gdLst/>
            <a:ahLst/>
            <a:cxnLst/>
            <a:rect l="l" t="t" r="r" b="b"/>
            <a:pathLst>
              <a:path w="762000" h="457200">
                <a:moveTo>
                  <a:pt x="0" y="228600"/>
                </a:moveTo>
                <a:lnTo>
                  <a:pt x="228600" y="0"/>
                </a:lnTo>
                <a:lnTo>
                  <a:pt x="228600" y="114300"/>
                </a:lnTo>
                <a:lnTo>
                  <a:pt x="762000" y="114300"/>
                </a:lnTo>
                <a:lnTo>
                  <a:pt x="762000" y="342900"/>
                </a:lnTo>
                <a:lnTo>
                  <a:pt x="228600" y="342900"/>
                </a:lnTo>
                <a:lnTo>
                  <a:pt x="228600" y="457200"/>
                </a:lnTo>
                <a:lnTo>
                  <a:pt x="0" y="228600"/>
                </a:lnTo>
                <a:close/>
              </a:path>
            </a:pathLst>
          </a:custGeom>
          <a:ln w="13970">
            <a:solidFill>
              <a:srgbClr val="385D89"/>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657" y="149478"/>
            <a:ext cx="4177665" cy="601980"/>
          </a:xfrm>
          <a:prstGeom prst="rect">
            <a:avLst/>
          </a:prstGeom>
        </p:spPr>
        <p:txBody>
          <a:bodyPr vert="horz" wrap="square" lIns="0" tIns="0" rIns="0" bIns="0" rtlCol="0">
            <a:spAutoFit/>
          </a:bodyPr>
          <a:lstStyle/>
          <a:p>
            <a:pPr marL="12700">
              <a:lnSpc>
                <a:spcPct val="100000"/>
              </a:lnSpc>
            </a:pPr>
            <a:r>
              <a:rPr lang="en-US" sz="3950" spc="-60" dirty="0" smtClean="0">
                <a:solidFill>
                  <a:srgbClr val="000000"/>
                </a:solidFill>
              </a:rPr>
              <a:t>Navigation Panel</a:t>
            </a:r>
            <a:endParaRPr sz="3950" dirty="0"/>
          </a:p>
        </p:txBody>
      </p:sp>
      <p:sp>
        <p:nvSpPr>
          <p:cNvPr id="3" name="object 3"/>
          <p:cNvSpPr txBox="1"/>
          <p:nvPr/>
        </p:nvSpPr>
        <p:spPr>
          <a:xfrm>
            <a:off x="152400" y="809625"/>
            <a:ext cx="3490595" cy="6244786"/>
          </a:xfrm>
          <a:prstGeom prst="rect">
            <a:avLst/>
          </a:prstGeom>
        </p:spPr>
        <p:txBody>
          <a:bodyPr vert="horz" wrap="square" lIns="0" tIns="30480" rIns="0" bIns="0" rtlCol="0">
            <a:spAutoFit/>
          </a:bodyPr>
          <a:lstStyle/>
          <a:p>
            <a:pPr marL="193675" marR="532130" indent="-180975">
              <a:lnSpc>
                <a:spcPts val="2700"/>
              </a:lnSpc>
              <a:spcBef>
                <a:spcPts val="240"/>
              </a:spcBef>
              <a:buClr>
                <a:srgbClr val="4F81BC"/>
              </a:buClr>
              <a:buSzPct val="81250"/>
              <a:buFont typeface="Arial"/>
              <a:buChar char="•"/>
              <a:tabLst>
                <a:tab pos="193675" algn="l"/>
              </a:tabLst>
            </a:pPr>
            <a:r>
              <a:rPr i="1" spc="5" dirty="0">
                <a:latin typeface="Century Schoolbook"/>
                <a:cs typeface="Century Schoolbook"/>
              </a:rPr>
              <a:t>Jump To </a:t>
            </a:r>
            <a:r>
              <a:rPr dirty="0">
                <a:latin typeface="Century Schoolbook"/>
                <a:cs typeface="Century Schoolbook"/>
              </a:rPr>
              <a:t>function  </a:t>
            </a:r>
            <a:r>
              <a:rPr spc="-10" dirty="0">
                <a:latin typeface="Century Schoolbook"/>
                <a:cs typeface="Century Schoolbook"/>
              </a:rPr>
              <a:t>replaced with </a:t>
            </a:r>
            <a:r>
              <a:rPr dirty="0">
                <a:latin typeface="Century Schoolbook"/>
                <a:cs typeface="Century Schoolbook"/>
              </a:rPr>
              <a:t>a  </a:t>
            </a:r>
            <a:r>
              <a:rPr b="1" spc="20" dirty="0">
                <a:latin typeface="Century Schoolbook"/>
                <a:cs typeface="Century Schoolbook"/>
              </a:rPr>
              <a:t>Navigation</a:t>
            </a:r>
            <a:r>
              <a:rPr b="1" spc="-220" dirty="0">
                <a:latin typeface="Century Schoolbook"/>
                <a:cs typeface="Century Schoolbook"/>
              </a:rPr>
              <a:t> </a:t>
            </a:r>
            <a:r>
              <a:rPr b="1" spc="-5" dirty="0" smtClean="0">
                <a:latin typeface="Century Schoolbook"/>
                <a:cs typeface="Century Schoolbook"/>
              </a:rPr>
              <a:t>Panel</a:t>
            </a:r>
            <a:endParaRPr dirty="0">
              <a:latin typeface="Times New Roman"/>
              <a:cs typeface="Times New Roman"/>
            </a:endParaRPr>
          </a:p>
          <a:p>
            <a:pPr marL="193675" marR="5080" indent="-180975">
              <a:lnSpc>
                <a:spcPct val="95000"/>
              </a:lnSpc>
              <a:buClr>
                <a:srgbClr val="4F81BC"/>
              </a:buClr>
              <a:buSzPct val="81250"/>
              <a:buFont typeface="Arial"/>
              <a:buChar char="•"/>
              <a:tabLst>
                <a:tab pos="193675" algn="l"/>
              </a:tabLst>
            </a:pPr>
            <a:endParaRPr lang="en-US" dirty="0" smtClean="0">
              <a:latin typeface="Century Schoolbook"/>
              <a:cs typeface="Century Schoolbook"/>
            </a:endParaRPr>
          </a:p>
          <a:p>
            <a:pPr marL="193675" marR="5080" indent="-180975">
              <a:lnSpc>
                <a:spcPct val="95000"/>
              </a:lnSpc>
              <a:buClr>
                <a:srgbClr val="4F81BC"/>
              </a:buClr>
              <a:buSzPct val="81250"/>
              <a:buFont typeface="Arial"/>
              <a:buChar char="•"/>
              <a:tabLst>
                <a:tab pos="193675" algn="l"/>
              </a:tabLst>
            </a:pPr>
            <a:r>
              <a:rPr dirty="0" smtClean="0">
                <a:latin typeface="Century Schoolbook"/>
                <a:cs typeface="Century Schoolbook"/>
              </a:rPr>
              <a:t>The </a:t>
            </a:r>
            <a:r>
              <a:rPr spc="-5" dirty="0">
                <a:latin typeface="Century Schoolbook"/>
                <a:cs typeface="Century Schoolbook"/>
              </a:rPr>
              <a:t>Navigation </a:t>
            </a:r>
            <a:r>
              <a:rPr dirty="0">
                <a:latin typeface="Century Schoolbook"/>
                <a:cs typeface="Century Schoolbook"/>
              </a:rPr>
              <a:t>Panel  </a:t>
            </a:r>
            <a:r>
              <a:rPr spc="10" dirty="0">
                <a:latin typeface="Century Schoolbook"/>
                <a:cs typeface="Century Schoolbook"/>
              </a:rPr>
              <a:t>shows </a:t>
            </a:r>
            <a:r>
              <a:rPr spc="-5" dirty="0">
                <a:latin typeface="Century Schoolbook"/>
                <a:cs typeface="Century Schoolbook"/>
              </a:rPr>
              <a:t>eIRB  </a:t>
            </a:r>
            <a:r>
              <a:rPr spc="-10" dirty="0">
                <a:latin typeface="Century Schoolbook"/>
                <a:cs typeface="Century Schoolbook"/>
              </a:rPr>
              <a:t>application </a:t>
            </a:r>
            <a:r>
              <a:rPr spc="-5" dirty="0">
                <a:latin typeface="Century Schoolbook"/>
                <a:cs typeface="Century Schoolbook"/>
              </a:rPr>
              <a:t>sections </a:t>
            </a:r>
            <a:r>
              <a:rPr dirty="0">
                <a:latin typeface="Century Schoolbook"/>
                <a:cs typeface="Century Schoolbook"/>
              </a:rPr>
              <a:t>on  </a:t>
            </a:r>
            <a:r>
              <a:rPr spc="-5" dirty="0">
                <a:latin typeface="Century Schoolbook"/>
                <a:cs typeface="Century Schoolbook"/>
              </a:rPr>
              <a:t>the </a:t>
            </a:r>
            <a:r>
              <a:rPr dirty="0">
                <a:latin typeface="Century Schoolbook"/>
                <a:cs typeface="Century Schoolbook"/>
              </a:rPr>
              <a:t>left </a:t>
            </a:r>
            <a:r>
              <a:rPr spc="-5" dirty="0">
                <a:latin typeface="Century Schoolbook"/>
                <a:cs typeface="Century Schoolbook"/>
              </a:rPr>
              <a:t>side </a:t>
            </a:r>
            <a:r>
              <a:rPr spc="15" dirty="0" smtClean="0">
                <a:latin typeface="Century Schoolbook"/>
                <a:cs typeface="Century Schoolbook"/>
              </a:rPr>
              <a:t>and </a:t>
            </a:r>
            <a:r>
              <a:rPr dirty="0">
                <a:latin typeface="Century Schoolbook"/>
                <a:cs typeface="Century Schoolbook"/>
              </a:rPr>
              <a:t>is available on </a:t>
            </a:r>
            <a:r>
              <a:rPr dirty="0" smtClean="0">
                <a:latin typeface="Century Schoolbook"/>
                <a:cs typeface="Century Schoolbook"/>
              </a:rPr>
              <a:t>all </a:t>
            </a:r>
            <a:r>
              <a:rPr spc="-5" dirty="0">
                <a:latin typeface="Century Schoolbook"/>
                <a:cs typeface="Century Schoolbook"/>
              </a:rPr>
              <a:t>actions </a:t>
            </a:r>
            <a:r>
              <a:rPr spc="-35" dirty="0">
                <a:latin typeface="Century Schoolbook"/>
                <a:cs typeface="Century Schoolbook"/>
              </a:rPr>
              <a:t>(new, </a:t>
            </a:r>
            <a:r>
              <a:rPr spc="5" dirty="0">
                <a:latin typeface="Century Schoolbook"/>
                <a:cs typeface="Century Schoolbook"/>
              </a:rPr>
              <a:t>change </a:t>
            </a:r>
            <a:r>
              <a:rPr dirty="0">
                <a:latin typeface="Century Schoolbook"/>
                <a:cs typeface="Century Schoolbook"/>
              </a:rPr>
              <a:t>in  research, </a:t>
            </a:r>
            <a:r>
              <a:rPr spc="5" dirty="0">
                <a:latin typeface="Century Schoolbook"/>
                <a:cs typeface="Century Schoolbook"/>
              </a:rPr>
              <a:t>continuing  </a:t>
            </a:r>
            <a:r>
              <a:rPr spc="-40" dirty="0">
                <a:latin typeface="Century Schoolbook"/>
                <a:cs typeface="Century Schoolbook"/>
              </a:rPr>
              <a:t>review, </a:t>
            </a:r>
            <a:r>
              <a:rPr spc="-15" dirty="0">
                <a:latin typeface="Century Schoolbook"/>
                <a:cs typeface="Century Schoolbook"/>
              </a:rPr>
              <a:t>etc</a:t>
            </a:r>
            <a:r>
              <a:rPr spc="-15" dirty="0" smtClean="0">
                <a:latin typeface="Century Schoolbook"/>
                <a:cs typeface="Century Schoolbook"/>
              </a:rPr>
              <a:t>.</a:t>
            </a:r>
            <a:r>
              <a:rPr spc="10" dirty="0" smtClean="0">
                <a:latin typeface="Century Schoolbook"/>
                <a:cs typeface="Century Schoolbook"/>
              </a:rPr>
              <a:t>).</a:t>
            </a:r>
            <a:endParaRPr lang="en-US" spc="10" dirty="0" smtClean="0">
              <a:latin typeface="Century Schoolbook"/>
              <a:cs typeface="Century Schoolbook"/>
            </a:endParaRPr>
          </a:p>
          <a:p>
            <a:pPr marL="193675" marR="5080" indent="-180975">
              <a:lnSpc>
                <a:spcPct val="95000"/>
              </a:lnSpc>
              <a:buClr>
                <a:srgbClr val="4F81BC"/>
              </a:buClr>
              <a:buSzPct val="81250"/>
              <a:buFont typeface="Arial"/>
              <a:buChar char="•"/>
              <a:tabLst>
                <a:tab pos="193675" algn="l"/>
              </a:tabLst>
            </a:pPr>
            <a:endParaRPr lang="en-US" spc="10" dirty="0" smtClean="0">
              <a:latin typeface="Century Schoolbook"/>
              <a:cs typeface="Century Schoolbook"/>
            </a:endParaRPr>
          </a:p>
          <a:p>
            <a:pPr marL="193675" marR="5080" indent="-180975">
              <a:lnSpc>
                <a:spcPct val="95000"/>
              </a:lnSpc>
              <a:buClr>
                <a:srgbClr val="4F81BC"/>
              </a:buClr>
              <a:buSzPct val="81250"/>
              <a:buFont typeface="Arial"/>
              <a:buChar char="•"/>
              <a:tabLst>
                <a:tab pos="193675" algn="l"/>
              </a:tabLst>
            </a:pPr>
            <a:r>
              <a:rPr lang="en-US" spc="10" dirty="0" smtClean="0">
                <a:latin typeface="Century Schoolbook"/>
                <a:cs typeface="Century Schoolbook"/>
              </a:rPr>
              <a:t>Each </a:t>
            </a:r>
            <a:r>
              <a:rPr lang="en-US" spc="5" dirty="0">
                <a:latin typeface="Century Schoolbook"/>
                <a:cs typeface="Century Schoolbook"/>
              </a:rPr>
              <a:t>available </a:t>
            </a:r>
            <a:r>
              <a:rPr lang="en-US" spc="10" dirty="0">
                <a:latin typeface="Century Schoolbook"/>
                <a:cs typeface="Century Schoolbook"/>
              </a:rPr>
              <a:t>application  section will </a:t>
            </a:r>
            <a:r>
              <a:rPr lang="en-US" spc="25" dirty="0">
                <a:latin typeface="Century Schoolbook"/>
                <a:cs typeface="Century Schoolbook"/>
              </a:rPr>
              <a:t>appear </a:t>
            </a:r>
            <a:r>
              <a:rPr lang="en-US" spc="30" dirty="0">
                <a:latin typeface="Century Schoolbook"/>
                <a:cs typeface="Century Schoolbook"/>
              </a:rPr>
              <a:t>on </a:t>
            </a:r>
            <a:r>
              <a:rPr lang="en-US" spc="10" dirty="0">
                <a:latin typeface="Century Schoolbook"/>
                <a:cs typeface="Century Schoolbook"/>
              </a:rPr>
              <a:t>the </a:t>
            </a:r>
            <a:r>
              <a:rPr lang="en-US" spc="20" dirty="0" smtClean="0">
                <a:latin typeface="Century Schoolbook"/>
                <a:cs typeface="Century Schoolbook"/>
              </a:rPr>
              <a:t>left </a:t>
            </a:r>
            <a:r>
              <a:rPr lang="en-US" spc="15" dirty="0">
                <a:latin typeface="Century Schoolbook"/>
                <a:cs typeface="Century Schoolbook"/>
              </a:rPr>
              <a:t>navigation </a:t>
            </a:r>
            <a:r>
              <a:rPr lang="en-US" spc="25" dirty="0">
                <a:latin typeface="Century Schoolbook"/>
                <a:cs typeface="Century Schoolbook"/>
              </a:rPr>
              <a:t>panel </a:t>
            </a:r>
            <a:r>
              <a:rPr lang="en-US" spc="15" dirty="0" smtClean="0">
                <a:latin typeface="Century Schoolbook"/>
                <a:cs typeface="Century Schoolbook"/>
              </a:rPr>
              <a:t>allowing </a:t>
            </a:r>
            <a:r>
              <a:rPr lang="en-US" spc="35" dirty="0">
                <a:latin typeface="Century Schoolbook"/>
                <a:cs typeface="Century Schoolbook"/>
              </a:rPr>
              <a:t>you </a:t>
            </a:r>
            <a:r>
              <a:rPr lang="en-US" spc="-5" dirty="0">
                <a:latin typeface="Century Schoolbook"/>
                <a:cs typeface="Century Schoolbook"/>
              </a:rPr>
              <a:t>to </a:t>
            </a:r>
            <a:r>
              <a:rPr lang="en-US" spc="25" dirty="0">
                <a:latin typeface="Century Schoolbook"/>
                <a:cs typeface="Century Schoolbook"/>
              </a:rPr>
              <a:t>jump </a:t>
            </a:r>
            <a:r>
              <a:rPr lang="en-US" spc="-5" dirty="0">
                <a:latin typeface="Century Schoolbook"/>
                <a:cs typeface="Century Schoolbook"/>
              </a:rPr>
              <a:t>to </a:t>
            </a:r>
            <a:r>
              <a:rPr lang="en-US" spc="15" dirty="0">
                <a:latin typeface="Century Schoolbook"/>
                <a:cs typeface="Century Schoolbook"/>
              </a:rPr>
              <a:t>a </a:t>
            </a:r>
            <a:r>
              <a:rPr lang="en-US" spc="10" dirty="0" smtClean="0">
                <a:latin typeface="Century Schoolbook"/>
                <a:cs typeface="Century Schoolbook"/>
              </a:rPr>
              <a:t>specific </a:t>
            </a:r>
            <a:r>
              <a:rPr lang="en-US" spc="10" dirty="0">
                <a:latin typeface="Century Schoolbook"/>
                <a:cs typeface="Century Schoolbook"/>
              </a:rPr>
              <a:t>section </a:t>
            </a:r>
            <a:r>
              <a:rPr lang="en-US" spc="5" dirty="0">
                <a:latin typeface="Century Schoolbook"/>
                <a:cs typeface="Century Schoolbook"/>
              </a:rPr>
              <a:t>in </a:t>
            </a:r>
            <a:r>
              <a:rPr lang="en-US" spc="10" dirty="0">
                <a:latin typeface="Century Schoolbook"/>
                <a:cs typeface="Century Schoolbook"/>
              </a:rPr>
              <a:t>the </a:t>
            </a:r>
            <a:r>
              <a:rPr lang="en-US" spc="10" dirty="0" smtClean="0">
                <a:latin typeface="Century Schoolbook"/>
                <a:cs typeface="Century Schoolbook"/>
              </a:rPr>
              <a:t>application.</a:t>
            </a:r>
          </a:p>
          <a:p>
            <a:pPr marL="193675" marR="5080" indent="-180975">
              <a:lnSpc>
                <a:spcPct val="95000"/>
              </a:lnSpc>
              <a:buClr>
                <a:srgbClr val="4F81BC"/>
              </a:buClr>
              <a:buSzPct val="81250"/>
              <a:buFont typeface="Arial"/>
              <a:buChar char="•"/>
              <a:tabLst>
                <a:tab pos="193675" algn="l"/>
              </a:tabLst>
            </a:pPr>
            <a:endParaRPr lang="en-US" sz="1600" b="1" i="1" spc="10" dirty="0" smtClean="0">
              <a:latin typeface="Century Schoolbook"/>
              <a:cs typeface="Century Schoolbook"/>
            </a:endParaRPr>
          </a:p>
          <a:p>
            <a:pPr marL="193675" marR="5080" indent="-180975">
              <a:lnSpc>
                <a:spcPct val="95000"/>
              </a:lnSpc>
              <a:buClr>
                <a:srgbClr val="4F81BC"/>
              </a:buClr>
              <a:buSzPct val="81250"/>
              <a:buFont typeface="Arial"/>
              <a:buChar char="•"/>
              <a:tabLst>
                <a:tab pos="193675" algn="l"/>
              </a:tabLst>
            </a:pPr>
            <a:r>
              <a:rPr lang="en-US" sz="1600" b="1" i="1" spc="10" dirty="0" smtClean="0">
                <a:latin typeface="Century Schoolbook"/>
                <a:cs typeface="Century Schoolbook"/>
              </a:rPr>
              <a:t>Please </a:t>
            </a:r>
            <a:r>
              <a:rPr lang="en-US" sz="1600" b="1" i="1" spc="25" dirty="0">
                <a:latin typeface="Century Schoolbook"/>
                <a:cs typeface="Century Schoolbook"/>
              </a:rPr>
              <a:t>note </a:t>
            </a:r>
            <a:r>
              <a:rPr lang="en-US" sz="1600" b="1" i="1" spc="10" dirty="0">
                <a:latin typeface="Century Schoolbook"/>
                <a:cs typeface="Century Schoolbook"/>
              </a:rPr>
              <a:t>that </a:t>
            </a:r>
            <a:r>
              <a:rPr lang="en-US" sz="1600" b="1" i="1" spc="15" dirty="0">
                <a:latin typeface="Century Schoolbook"/>
                <a:cs typeface="Century Schoolbook"/>
              </a:rPr>
              <a:t>clicking  </a:t>
            </a:r>
            <a:r>
              <a:rPr lang="en-US" sz="1600" b="1" i="1" spc="25" dirty="0">
                <a:latin typeface="Century Schoolbook"/>
                <a:cs typeface="Century Schoolbook"/>
              </a:rPr>
              <a:t>on </a:t>
            </a:r>
            <a:r>
              <a:rPr lang="en-US" sz="1600" b="1" i="1" spc="5" dirty="0">
                <a:latin typeface="Century Schoolbook"/>
                <a:cs typeface="Century Schoolbook"/>
              </a:rPr>
              <a:t>an </a:t>
            </a:r>
            <a:r>
              <a:rPr lang="en-US" sz="1600" b="1" i="1" spc="10" dirty="0">
                <a:latin typeface="Century Schoolbook"/>
                <a:cs typeface="Century Schoolbook"/>
              </a:rPr>
              <a:t>application </a:t>
            </a:r>
            <a:r>
              <a:rPr lang="en-US" sz="1600" b="1" i="1" spc="15" dirty="0" smtClean="0">
                <a:latin typeface="Century Schoolbook"/>
                <a:cs typeface="Century Schoolbook"/>
              </a:rPr>
              <a:t>section </a:t>
            </a:r>
            <a:r>
              <a:rPr lang="en-US" sz="1600" b="1" i="1" dirty="0">
                <a:latin typeface="Century Schoolbook"/>
                <a:cs typeface="Century Schoolbook"/>
              </a:rPr>
              <a:t>while in </a:t>
            </a:r>
            <a:r>
              <a:rPr lang="en-US" sz="1600" b="1" i="1" spc="15" dirty="0">
                <a:latin typeface="Century Schoolbook"/>
                <a:cs typeface="Century Schoolbook"/>
              </a:rPr>
              <a:t>View  </a:t>
            </a:r>
            <a:r>
              <a:rPr lang="en-US" sz="1600" b="1" i="1" spc="10" dirty="0">
                <a:latin typeface="Century Schoolbook"/>
                <a:cs typeface="Century Schoolbook"/>
              </a:rPr>
              <a:t>mode takes </a:t>
            </a:r>
            <a:r>
              <a:rPr lang="en-US" sz="1600" b="1" i="1" spc="20" dirty="0">
                <a:latin typeface="Century Schoolbook"/>
                <a:cs typeface="Century Schoolbook"/>
              </a:rPr>
              <a:t>you </a:t>
            </a:r>
            <a:r>
              <a:rPr lang="en-US" sz="1600" b="1" i="1" spc="25" dirty="0">
                <a:latin typeface="Century Schoolbook"/>
                <a:cs typeface="Century Schoolbook"/>
              </a:rPr>
              <a:t>out of  </a:t>
            </a:r>
            <a:r>
              <a:rPr lang="en-US" sz="1600" b="1" i="1" spc="15" dirty="0">
                <a:latin typeface="Century Schoolbook"/>
                <a:cs typeface="Century Schoolbook"/>
              </a:rPr>
              <a:t>View</a:t>
            </a:r>
            <a:r>
              <a:rPr lang="en-US" sz="1600" b="1" i="1" spc="45" dirty="0">
                <a:latin typeface="Century Schoolbook"/>
                <a:cs typeface="Century Schoolbook"/>
              </a:rPr>
              <a:t> </a:t>
            </a:r>
            <a:r>
              <a:rPr lang="en-US" sz="1600" b="1" i="1" spc="5" dirty="0">
                <a:latin typeface="Century Schoolbook"/>
                <a:cs typeface="Century Schoolbook"/>
              </a:rPr>
              <a:t>mode.</a:t>
            </a:r>
            <a:endParaRPr lang="en-US" sz="1600" dirty="0">
              <a:latin typeface="Century Schoolbook"/>
              <a:cs typeface="Century Schoolbook"/>
            </a:endParaRPr>
          </a:p>
          <a:p>
            <a:pPr marL="193675" marR="5080" indent="-180975">
              <a:lnSpc>
                <a:spcPct val="95000"/>
              </a:lnSpc>
              <a:buClr>
                <a:srgbClr val="4F81BC"/>
              </a:buClr>
              <a:buSzPct val="81250"/>
              <a:buFont typeface="Arial"/>
              <a:buChar char="•"/>
              <a:tabLst>
                <a:tab pos="193675" algn="l"/>
              </a:tabLst>
            </a:pPr>
            <a:endParaRPr lang="en-US" sz="2000" dirty="0">
              <a:latin typeface="Century Schoolbook"/>
              <a:cs typeface="Century Schoolbook"/>
            </a:endParaRPr>
          </a:p>
          <a:p>
            <a:pPr marL="193675" marR="5080" indent="-180975">
              <a:lnSpc>
                <a:spcPct val="95000"/>
              </a:lnSpc>
              <a:buClr>
                <a:srgbClr val="4F81BC"/>
              </a:buClr>
              <a:buSzPct val="81250"/>
              <a:buFont typeface="Arial"/>
              <a:buChar char="•"/>
              <a:tabLst>
                <a:tab pos="193675" algn="l"/>
              </a:tabLst>
            </a:pPr>
            <a:endParaRPr sz="2000" dirty="0">
              <a:latin typeface="Century Schoolbook"/>
              <a:cs typeface="Century Schoolbook"/>
            </a:endParaRPr>
          </a:p>
        </p:txBody>
      </p:sp>
      <p:sp>
        <p:nvSpPr>
          <p:cNvPr id="4" name="object 4"/>
          <p:cNvSpPr/>
          <p:nvPr/>
        </p:nvSpPr>
        <p:spPr>
          <a:xfrm>
            <a:off x="3886200" y="809625"/>
            <a:ext cx="5181600" cy="574357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886200" y="1752600"/>
            <a:ext cx="1600200" cy="4800600"/>
          </a:xfrm>
          <a:custGeom>
            <a:avLst/>
            <a:gdLst/>
            <a:ahLst/>
            <a:cxnLst/>
            <a:rect l="l" t="t" r="r" b="b"/>
            <a:pathLst>
              <a:path w="1600200" h="4800600">
                <a:moveTo>
                  <a:pt x="0" y="4800600"/>
                </a:moveTo>
                <a:lnTo>
                  <a:pt x="1600200" y="4800600"/>
                </a:lnTo>
                <a:lnTo>
                  <a:pt x="1600200" y="0"/>
                </a:lnTo>
                <a:lnTo>
                  <a:pt x="0" y="0"/>
                </a:lnTo>
                <a:lnTo>
                  <a:pt x="0" y="48006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4800" y="1019175"/>
            <a:ext cx="4876800" cy="51816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307657" y="53975"/>
            <a:ext cx="7694930" cy="601980"/>
          </a:xfrm>
          <a:prstGeom prst="rect">
            <a:avLst/>
          </a:prstGeom>
        </p:spPr>
        <p:txBody>
          <a:bodyPr vert="horz" wrap="square" lIns="0" tIns="0" rIns="0" bIns="0" rtlCol="0">
            <a:spAutoFit/>
          </a:bodyPr>
          <a:lstStyle/>
          <a:p>
            <a:pPr marL="12700">
              <a:lnSpc>
                <a:spcPct val="100000"/>
              </a:lnSpc>
            </a:pPr>
            <a:r>
              <a:rPr sz="3950" spc="-60" dirty="0">
                <a:solidFill>
                  <a:srgbClr val="000000"/>
                </a:solidFill>
              </a:rPr>
              <a:t>Save, </a:t>
            </a:r>
            <a:r>
              <a:rPr sz="3950" spc="-55" dirty="0">
                <a:solidFill>
                  <a:srgbClr val="000000"/>
                </a:solidFill>
              </a:rPr>
              <a:t>Exit, </a:t>
            </a:r>
            <a:r>
              <a:rPr sz="3950" spc="25" dirty="0">
                <a:solidFill>
                  <a:srgbClr val="000000"/>
                </a:solidFill>
              </a:rPr>
              <a:t>&amp; </a:t>
            </a:r>
            <a:r>
              <a:rPr sz="3950" spc="-60" dirty="0">
                <a:solidFill>
                  <a:srgbClr val="000000"/>
                </a:solidFill>
              </a:rPr>
              <a:t>Continue</a:t>
            </a:r>
            <a:r>
              <a:rPr sz="3950" spc="455" dirty="0">
                <a:solidFill>
                  <a:srgbClr val="000000"/>
                </a:solidFill>
              </a:rPr>
              <a:t> </a:t>
            </a:r>
            <a:r>
              <a:rPr sz="3950" spc="-55" dirty="0">
                <a:solidFill>
                  <a:srgbClr val="000000"/>
                </a:solidFill>
              </a:rPr>
              <a:t>Functions</a:t>
            </a:r>
            <a:endParaRPr sz="3950" dirty="0"/>
          </a:p>
        </p:txBody>
      </p:sp>
      <p:sp>
        <p:nvSpPr>
          <p:cNvPr id="4" name="object 4"/>
          <p:cNvSpPr txBox="1"/>
          <p:nvPr/>
        </p:nvSpPr>
        <p:spPr>
          <a:xfrm>
            <a:off x="155257" y="879221"/>
            <a:ext cx="3869690" cy="5550174"/>
          </a:xfrm>
          <a:prstGeom prst="rect">
            <a:avLst/>
          </a:prstGeom>
        </p:spPr>
        <p:txBody>
          <a:bodyPr vert="horz" wrap="square" lIns="0" tIns="0" rIns="0" bIns="0" rtlCol="0">
            <a:spAutoFit/>
          </a:bodyPr>
          <a:lstStyle/>
          <a:p>
            <a:pPr marL="193675" indent="-180975">
              <a:lnSpc>
                <a:spcPts val="2265"/>
              </a:lnSpc>
              <a:buClr>
                <a:srgbClr val="4F81BC"/>
              </a:buClr>
              <a:buSzPct val="79069"/>
              <a:buFont typeface="Arial"/>
              <a:buChar char="•"/>
              <a:tabLst>
                <a:tab pos="193675" algn="l"/>
              </a:tabLst>
            </a:pPr>
            <a:r>
              <a:rPr sz="2150" b="1" spc="20" dirty="0">
                <a:latin typeface="Century Schoolbook"/>
                <a:cs typeface="Century Schoolbook"/>
              </a:rPr>
              <a:t>Save, </a:t>
            </a:r>
            <a:r>
              <a:rPr sz="2150" b="1" spc="10" dirty="0">
                <a:latin typeface="Century Schoolbook"/>
                <a:cs typeface="Century Schoolbook"/>
              </a:rPr>
              <a:t>Exit, </a:t>
            </a:r>
            <a:r>
              <a:rPr sz="2150" b="1" spc="25" dirty="0">
                <a:latin typeface="Century Schoolbook"/>
                <a:cs typeface="Century Schoolbook"/>
              </a:rPr>
              <a:t>and</a:t>
            </a:r>
            <a:r>
              <a:rPr sz="2150" b="1" spc="285" dirty="0">
                <a:latin typeface="Century Schoolbook"/>
                <a:cs typeface="Century Schoolbook"/>
              </a:rPr>
              <a:t> </a:t>
            </a:r>
            <a:r>
              <a:rPr sz="2150" b="1" spc="20" dirty="0">
                <a:latin typeface="Century Schoolbook"/>
                <a:cs typeface="Century Schoolbook"/>
              </a:rPr>
              <a:t>Continue</a:t>
            </a:r>
            <a:endParaRPr sz="2150" dirty="0">
              <a:latin typeface="Century Schoolbook"/>
              <a:cs typeface="Century Schoolbook"/>
            </a:endParaRPr>
          </a:p>
          <a:p>
            <a:pPr marL="193675">
              <a:lnSpc>
                <a:spcPts val="1989"/>
              </a:lnSpc>
            </a:pPr>
            <a:r>
              <a:rPr sz="2150" spc="20" dirty="0">
                <a:latin typeface="Century Schoolbook"/>
                <a:cs typeface="Century Schoolbook"/>
              </a:rPr>
              <a:t>functions </a:t>
            </a:r>
            <a:r>
              <a:rPr sz="2150" spc="25" dirty="0">
                <a:latin typeface="Century Schoolbook"/>
                <a:cs typeface="Century Schoolbook"/>
              </a:rPr>
              <a:t>appear </a:t>
            </a:r>
            <a:r>
              <a:rPr sz="2150" spc="30" dirty="0">
                <a:latin typeface="Century Schoolbook"/>
                <a:cs typeface="Century Schoolbook"/>
              </a:rPr>
              <a:t>on</a:t>
            </a:r>
            <a:r>
              <a:rPr sz="2150" spc="100" dirty="0">
                <a:latin typeface="Century Schoolbook"/>
                <a:cs typeface="Century Schoolbook"/>
              </a:rPr>
              <a:t> </a:t>
            </a:r>
            <a:r>
              <a:rPr sz="2150" spc="10" dirty="0">
                <a:latin typeface="Century Schoolbook"/>
                <a:cs typeface="Century Schoolbook"/>
              </a:rPr>
              <a:t>the</a:t>
            </a:r>
            <a:endParaRPr sz="2150" dirty="0">
              <a:latin typeface="Century Schoolbook"/>
              <a:cs typeface="Century Schoolbook"/>
            </a:endParaRPr>
          </a:p>
          <a:p>
            <a:pPr marL="193675" marR="78105">
              <a:lnSpc>
                <a:spcPct val="75700"/>
              </a:lnSpc>
              <a:spcBef>
                <a:spcPts val="350"/>
              </a:spcBef>
            </a:pPr>
            <a:r>
              <a:rPr sz="2150" spc="15" dirty="0">
                <a:latin typeface="Century Schoolbook"/>
                <a:cs typeface="Century Schoolbook"/>
              </a:rPr>
              <a:t>bottom </a:t>
            </a:r>
            <a:r>
              <a:rPr sz="2150" spc="20" dirty="0">
                <a:latin typeface="Century Schoolbook"/>
                <a:cs typeface="Century Schoolbook"/>
              </a:rPr>
              <a:t>right </a:t>
            </a:r>
            <a:r>
              <a:rPr sz="2150" spc="30" dirty="0">
                <a:latin typeface="Century Schoolbook"/>
                <a:cs typeface="Century Schoolbook"/>
              </a:rPr>
              <a:t>corner </a:t>
            </a:r>
            <a:r>
              <a:rPr sz="2150" spc="25" dirty="0">
                <a:latin typeface="Century Schoolbook"/>
                <a:cs typeface="Century Schoolbook"/>
              </a:rPr>
              <a:t>of </a:t>
            </a:r>
            <a:r>
              <a:rPr sz="2150" spc="10" dirty="0">
                <a:latin typeface="Century Schoolbook"/>
                <a:cs typeface="Century Schoolbook"/>
              </a:rPr>
              <a:t>the  application </a:t>
            </a:r>
            <a:r>
              <a:rPr sz="2150" spc="15" dirty="0">
                <a:latin typeface="Century Schoolbook"/>
                <a:cs typeface="Century Schoolbook"/>
              </a:rPr>
              <a:t>and </a:t>
            </a:r>
            <a:r>
              <a:rPr sz="2150" spc="10" dirty="0" smtClean="0">
                <a:latin typeface="Century Schoolbook"/>
                <a:cs typeface="Century Schoolbook"/>
              </a:rPr>
              <a:t>will</a:t>
            </a:r>
            <a:r>
              <a:rPr lang="en-US" sz="2150" spc="355" dirty="0">
                <a:latin typeface="Century Schoolbook"/>
                <a:cs typeface="Century Schoolbook"/>
              </a:rPr>
              <a:t> </a:t>
            </a:r>
            <a:r>
              <a:rPr sz="2150" spc="15" dirty="0" smtClean="0">
                <a:latin typeface="Century Schoolbook"/>
                <a:cs typeface="Century Schoolbook"/>
              </a:rPr>
              <a:t>remain</a:t>
            </a:r>
            <a:endParaRPr sz="2150" dirty="0">
              <a:latin typeface="Century Schoolbook"/>
              <a:cs typeface="Century Schoolbook"/>
            </a:endParaRPr>
          </a:p>
          <a:p>
            <a:pPr marL="193675">
              <a:lnSpc>
                <a:spcPts val="1714"/>
              </a:lnSpc>
            </a:pPr>
            <a:r>
              <a:rPr sz="2150" spc="30" dirty="0">
                <a:latin typeface="Century Schoolbook"/>
                <a:cs typeface="Century Schoolbook"/>
              </a:rPr>
              <a:t>on </a:t>
            </a:r>
            <a:r>
              <a:rPr sz="2150" spc="10" dirty="0">
                <a:latin typeface="Century Schoolbook"/>
                <a:cs typeface="Century Schoolbook"/>
              </a:rPr>
              <a:t>the </a:t>
            </a:r>
            <a:r>
              <a:rPr sz="2150" spc="20" dirty="0">
                <a:latin typeface="Century Schoolbook"/>
                <a:cs typeface="Century Schoolbook"/>
              </a:rPr>
              <a:t>screen</a:t>
            </a:r>
            <a:r>
              <a:rPr sz="2150" spc="100" dirty="0">
                <a:latin typeface="Century Schoolbook"/>
                <a:cs typeface="Century Schoolbook"/>
              </a:rPr>
              <a:t> </a:t>
            </a:r>
            <a:r>
              <a:rPr sz="2150" spc="15" dirty="0">
                <a:latin typeface="Century Schoolbook"/>
                <a:cs typeface="Century Schoolbook"/>
              </a:rPr>
              <a:t>while</a:t>
            </a:r>
            <a:endParaRPr sz="2150" dirty="0">
              <a:latin typeface="Century Schoolbook"/>
              <a:cs typeface="Century Schoolbook"/>
            </a:endParaRPr>
          </a:p>
          <a:p>
            <a:pPr marL="193675">
              <a:lnSpc>
                <a:spcPts val="1955"/>
              </a:lnSpc>
            </a:pPr>
            <a:r>
              <a:rPr sz="2150" spc="10" dirty="0">
                <a:latin typeface="Century Schoolbook"/>
                <a:cs typeface="Century Schoolbook"/>
              </a:rPr>
              <a:t>scrolling </a:t>
            </a:r>
            <a:r>
              <a:rPr sz="2150" spc="25" dirty="0">
                <a:latin typeface="Century Schoolbook"/>
                <a:cs typeface="Century Schoolbook"/>
              </a:rPr>
              <a:t>up </a:t>
            </a:r>
            <a:r>
              <a:rPr sz="2150" spc="15" dirty="0">
                <a:latin typeface="Century Schoolbook"/>
                <a:cs typeface="Century Schoolbook"/>
              </a:rPr>
              <a:t>and </a:t>
            </a:r>
            <a:r>
              <a:rPr sz="2150" spc="35" dirty="0">
                <a:latin typeface="Century Schoolbook"/>
                <a:cs typeface="Century Schoolbook"/>
              </a:rPr>
              <a:t>down </a:t>
            </a:r>
            <a:r>
              <a:rPr sz="2150" spc="25" dirty="0">
                <a:latin typeface="Century Schoolbook"/>
                <a:cs typeface="Century Schoolbook"/>
              </a:rPr>
              <a:t>on</a:t>
            </a:r>
            <a:r>
              <a:rPr sz="2150" spc="254" dirty="0">
                <a:latin typeface="Century Schoolbook"/>
                <a:cs typeface="Century Schoolbook"/>
              </a:rPr>
              <a:t> </a:t>
            </a:r>
            <a:r>
              <a:rPr sz="2150" spc="15" dirty="0">
                <a:latin typeface="Century Schoolbook"/>
                <a:cs typeface="Century Schoolbook"/>
              </a:rPr>
              <a:t>a</a:t>
            </a:r>
            <a:endParaRPr sz="2150" dirty="0">
              <a:latin typeface="Century Schoolbook"/>
              <a:cs typeface="Century Schoolbook"/>
            </a:endParaRPr>
          </a:p>
          <a:p>
            <a:pPr marL="193675">
              <a:lnSpc>
                <a:spcPts val="2265"/>
              </a:lnSpc>
            </a:pPr>
            <a:r>
              <a:rPr sz="2150" spc="25" dirty="0">
                <a:latin typeface="Century Schoolbook"/>
                <a:cs typeface="Century Schoolbook"/>
              </a:rPr>
              <a:t>page.</a:t>
            </a:r>
            <a:endParaRPr sz="2150" dirty="0">
              <a:latin typeface="Century Schoolbook"/>
              <a:cs typeface="Century Schoolbook"/>
            </a:endParaRPr>
          </a:p>
          <a:p>
            <a:pPr marL="193675" indent="-180975">
              <a:lnSpc>
                <a:spcPts val="2305"/>
              </a:lnSpc>
              <a:spcBef>
                <a:spcPts val="1025"/>
              </a:spcBef>
              <a:buClr>
                <a:srgbClr val="4F81BC"/>
              </a:buClr>
              <a:buSzPct val="79069"/>
              <a:buFont typeface="Arial"/>
              <a:buChar char="•"/>
              <a:tabLst>
                <a:tab pos="193675" algn="l"/>
              </a:tabLst>
            </a:pPr>
            <a:r>
              <a:rPr sz="2150" b="1" spc="20" dirty="0">
                <a:latin typeface="Century Schoolbook"/>
                <a:cs typeface="Century Schoolbook"/>
              </a:rPr>
              <a:t>Save/Exit </a:t>
            </a:r>
            <a:r>
              <a:rPr sz="2150" spc="20" dirty="0">
                <a:latin typeface="Century Schoolbook"/>
                <a:cs typeface="Century Schoolbook"/>
              </a:rPr>
              <a:t>function</a:t>
            </a:r>
            <a:r>
              <a:rPr sz="2150" spc="204" dirty="0">
                <a:latin typeface="Century Schoolbook"/>
                <a:cs typeface="Century Schoolbook"/>
              </a:rPr>
              <a:t> </a:t>
            </a:r>
            <a:r>
              <a:rPr sz="2150" spc="10" dirty="0">
                <a:latin typeface="Century Schoolbook"/>
                <a:cs typeface="Century Schoolbook"/>
              </a:rPr>
              <a:t>saves</a:t>
            </a:r>
            <a:endParaRPr sz="2150" dirty="0">
              <a:latin typeface="Century Schoolbook"/>
              <a:cs typeface="Century Schoolbook"/>
            </a:endParaRPr>
          </a:p>
          <a:p>
            <a:pPr marL="193675">
              <a:lnSpc>
                <a:spcPts val="1989"/>
              </a:lnSpc>
            </a:pPr>
            <a:r>
              <a:rPr sz="2150" spc="35" dirty="0">
                <a:latin typeface="Century Schoolbook"/>
                <a:cs typeface="Century Schoolbook"/>
              </a:rPr>
              <a:t>your </a:t>
            </a:r>
            <a:r>
              <a:rPr sz="2150" spc="10" dirty="0">
                <a:latin typeface="Century Schoolbook"/>
                <a:cs typeface="Century Schoolbook"/>
              </a:rPr>
              <a:t>place </a:t>
            </a:r>
            <a:r>
              <a:rPr sz="2150" spc="5" dirty="0">
                <a:latin typeface="Century Schoolbook"/>
                <a:cs typeface="Century Schoolbook"/>
              </a:rPr>
              <a:t>in </a:t>
            </a:r>
            <a:r>
              <a:rPr sz="2150" spc="10" dirty="0">
                <a:latin typeface="Century Schoolbook"/>
                <a:cs typeface="Century Schoolbook"/>
              </a:rPr>
              <a:t>the</a:t>
            </a:r>
            <a:r>
              <a:rPr sz="2150" spc="195" dirty="0">
                <a:latin typeface="Century Schoolbook"/>
                <a:cs typeface="Century Schoolbook"/>
              </a:rPr>
              <a:t> </a:t>
            </a:r>
            <a:r>
              <a:rPr sz="2150" spc="25" dirty="0">
                <a:latin typeface="Century Schoolbook"/>
                <a:cs typeface="Century Schoolbook"/>
              </a:rPr>
              <a:t>eIRB</a:t>
            </a:r>
            <a:endParaRPr sz="2150" dirty="0">
              <a:latin typeface="Century Schoolbook"/>
              <a:cs typeface="Century Schoolbook"/>
            </a:endParaRPr>
          </a:p>
          <a:p>
            <a:pPr marL="193675" marR="298450">
              <a:lnSpc>
                <a:spcPct val="75700"/>
              </a:lnSpc>
              <a:spcBef>
                <a:spcPts val="310"/>
              </a:spcBef>
            </a:pPr>
            <a:r>
              <a:rPr sz="2150" spc="10" dirty="0">
                <a:latin typeface="Century Schoolbook"/>
                <a:cs typeface="Century Schoolbook"/>
              </a:rPr>
              <a:t>application. </a:t>
            </a:r>
            <a:r>
              <a:rPr sz="2150" spc="20" dirty="0">
                <a:latin typeface="Century Schoolbook"/>
                <a:cs typeface="Century Schoolbook"/>
              </a:rPr>
              <a:t>When </a:t>
            </a:r>
            <a:r>
              <a:rPr sz="2150" spc="35" dirty="0">
                <a:latin typeface="Century Schoolbook"/>
                <a:cs typeface="Century Schoolbook"/>
              </a:rPr>
              <a:t>you </a:t>
            </a:r>
            <a:r>
              <a:rPr sz="2150" spc="15" dirty="0">
                <a:latin typeface="Century Schoolbook"/>
                <a:cs typeface="Century Schoolbook"/>
              </a:rPr>
              <a:t>log  </a:t>
            </a:r>
            <a:r>
              <a:rPr sz="2150" spc="10" dirty="0">
                <a:latin typeface="Century Schoolbook"/>
                <a:cs typeface="Century Schoolbook"/>
              </a:rPr>
              <a:t>back in, </a:t>
            </a:r>
            <a:r>
              <a:rPr sz="2150" spc="35" dirty="0">
                <a:latin typeface="Century Schoolbook"/>
                <a:cs typeface="Century Schoolbook"/>
              </a:rPr>
              <a:t>you </a:t>
            </a:r>
            <a:r>
              <a:rPr sz="2150" spc="10" dirty="0">
                <a:latin typeface="Century Schoolbook"/>
                <a:cs typeface="Century Schoolbook"/>
              </a:rPr>
              <a:t>will</a:t>
            </a:r>
            <a:r>
              <a:rPr sz="2150" spc="160" dirty="0">
                <a:latin typeface="Century Schoolbook"/>
                <a:cs typeface="Century Schoolbook"/>
              </a:rPr>
              <a:t> </a:t>
            </a:r>
            <a:r>
              <a:rPr sz="2150" spc="5" dirty="0">
                <a:latin typeface="Century Schoolbook"/>
                <a:cs typeface="Century Schoolbook"/>
              </a:rPr>
              <a:t>be</a:t>
            </a:r>
            <a:endParaRPr sz="2150" dirty="0">
              <a:latin typeface="Century Schoolbook"/>
              <a:cs typeface="Century Schoolbook"/>
            </a:endParaRPr>
          </a:p>
          <a:p>
            <a:pPr marL="193675" marR="5080">
              <a:lnSpc>
                <a:spcPct val="77100"/>
              </a:lnSpc>
              <a:spcBef>
                <a:spcPts val="35"/>
              </a:spcBef>
            </a:pPr>
            <a:r>
              <a:rPr sz="2150" spc="25" dirty="0">
                <a:latin typeface="Century Schoolbook"/>
                <a:cs typeface="Century Schoolbook"/>
              </a:rPr>
              <a:t>returned </a:t>
            </a:r>
            <a:r>
              <a:rPr sz="2150" spc="-5" dirty="0">
                <a:latin typeface="Century Schoolbook"/>
                <a:cs typeface="Century Schoolbook"/>
              </a:rPr>
              <a:t>to </a:t>
            </a:r>
            <a:r>
              <a:rPr sz="2150" spc="10" dirty="0">
                <a:latin typeface="Century Schoolbook"/>
                <a:cs typeface="Century Schoolbook"/>
              </a:rPr>
              <a:t>the place </a:t>
            </a:r>
            <a:r>
              <a:rPr sz="2150" spc="35" dirty="0">
                <a:latin typeface="Century Schoolbook"/>
                <a:cs typeface="Century Schoolbook"/>
              </a:rPr>
              <a:t>you  </a:t>
            </a:r>
            <a:r>
              <a:rPr sz="2150" spc="-5" dirty="0">
                <a:latin typeface="Century Schoolbook"/>
                <a:cs typeface="Century Schoolbook"/>
              </a:rPr>
              <a:t>last </a:t>
            </a:r>
            <a:r>
              <a:rPr sz="2150" spc="15" dirty="0">
                <a:latin typeface="Century Schoolbook"/>
                <a:cs typeface="Century Schoolbook"/>
              </a:rPr>
              <a:t>saved </a:t>
            </a:r>
            <a:r>
              <a:rPr sz="2150" spc="25" dirty="0">
                <a:latin typeface="Century Schoolbook"/>
                <a:cs typeface="Century Schoolbook"/>
              </a:rPr>
              <a:t>before </a:t>
            </a:r>
            <a:r>
              <a:rPr sz="2150" spc="15" dirty="0">
                <a:latin typeface="Century Schoolbook"/>
                <a:cs typeface="Century Schoolbook"/>
              </a:rPr>
              <a:t>exiting </a:t>
            </a:r>
            <a:r>
              <a:rPr sz="2150" spc="10" dirty="0">
                <a:latin typeface="Century Schoolbook"/>
                <a:cs typeface="Century Schoolbook"/>
              </a:rPr>
              <a:t>the  application.</a:t>
            </a:r>
            <a:endParaRPr sz="2150" dirty="0">
              <a:latin typeface="Century Schoolbook"/>
              <a:cs typeface="Century Schoolbook"/>
            </a:endParaRPr>
          </a:p>
          <a:p>
            <a:pPr marL="193675" marR="532765" indent="-180975">
              <a:lnSpc>
                <a:spcPct val="78600"/>
              </a:lnSpc>
              <a:spcBef>
                <a:spcPts val="1500"/>
              </a:spcBef>
              <a:buClr>
                <a:srgbClr val="4F81BC"/>
              </a:buClr>
              <a:buSzPct val="79069"/>
              <a:buFont typeface="Arial"/>
              <a:buChar char="•"/>
              <a:tabLst>
                <a:tab pos="193675" algn="l"/>
              </a:tabLst>
            </a:pPr>
            <a:r>
              <a:rPr sz="2150" b="1" spc="20" dirty="0">
                <a:latin typeface="Century Schoolbook"/>
                <a:cs typeface="Century Schoolbook"/>
              </a:rPr>
              <a:t>Continue </a:t>
            </a:r>
            <a:r>
              <a:rPr sz="2150" spc="30" dirty="0">
                <a:latin typeface="Century Schoolbook"/>
                <a:cs typeface="Century Schoolbook"/>
              </a:rPr>
              <a:t>moves you  </a:t>
            </a:r>
            <a:r>
              <a:rPr sz="2150" spc="25" dirty="0">
                <a:latin typeface="Century Schoolbook"/>
                <a:cs typeface="Century Schoolbook"/>
              </a:rPr>
              <a:t>through </a:t>
            </a:r>
            <a:r>
              <a:rPr sz="2150" spc="10" dirty="0">
                <a:latin typeface="Century Schoolbook"/>
                <a:cs typeface="Century Schoolbook"/>
              </a:rPr>
              <a:t>the</a:t>
            </a:r>
            <a:r>
              <a:rPr sz="2150" spc="145" dirty="0">
                <a:latin typeface="Century Schoolbook"/>
                <a:cs typeface="Century Schoolbook"/>
              </a:rPr>
              <a:t> </a:t>
            </a:r>
            <a:r>
              <a:rPr sz="2150" spc="10" dirty="0">
                <a:latin typeface="Century Schoolbook"/>
                <a:cs typeface="Century Schoolbook"/>
              </a:rPr>
              <a:t>application.</a:t>
            </a:r>
            <a:endParaRPr sz="2150" dirty="0">
              <a:latin typeface="Century Schoolbook"/>
              <a:cs typeface="Century Schoolbook"/>
            </a:endParaRPr>
          </a:p>
          <a:p>
            <a:pPr marL="193675" indent="-180975">
              <a:lnSpc>
                <a:spcPts val="2305"/>
              </a:lnSpc>
              <a:spcBef>
                <a:spcPts val="950"/>
              </a:spcBef>
              <a:buClr>
                <a:srgbClr val="4F81BC"/>
              </a:buClr>
              <a:buSzPct val="79069"/>
              <a:buFont typeface="Arial"/>
              <a:buChar char="•"/>
              <a:tabLst>
                <a:tab pos="193675" algn="l"/>
              </a:tabLst>
            </a:pPr>
            <a:r>
              <a:rPr sz="2150" spc="10" dirty="0">
                <a:latin typeface="Century Schoolbook"/>
                <a:cs typeface="Century Schoolbook"/>
              </a:rPr>
              <a:t>The </a:t>
            </a:r>
            <a:r>
              <a:rPr sz="2150" i="1" spc="20" dirty="0">
                <a:latin typeface="Century Schoolbook"/>
                <a:cs typeface="Century Schoolbook"/>
              </a:rPr>
              <a:t>Back </a:t>
            </a:r>
            <a:r>
              <a:rPr sz="2150" i="1" spc="15" dirty="0">
                <a:latin typeface="Century Schoolbook"/>
                <a:cs typeface="Century Schoolbook"/>
              </a:rPr>
              <a:t>function </a:t>
            </a:r>
            <a:r>
              <a:rPr sz="2150" spc="15" dirty="0">
                <a:latin typeface="Century Schoolbook"/>
                <a:cs typeface="Century Schoolbook"/>
              </a:rPr>
              <a:t>has</a:t>
            </a:r>
            <a:r>
              <a:rPr sz="2150" spc="409" dirty="0">
                <a:latin typeface="Century Schoolbook"/>
                <a:cs typeface="Century Schoolbook"/>
              </a:rPr>
              <a:t> </a:t>
            </a:r>
            <a:r>
              <a:rPr sz="2150" spc="25" dirty="0">
                <a:latin typeface="Century Schoolbook"/>
                <a:cs typeface="Century Schoolbook"/>
              </a:rPr>
              <a:t>been</a:t>
            </a:r>
            <a:endParaRPr sz="2150" dirty="0">
              <a:latin typeface="Century Schoolbook"/>
              <a:cs typeface="Century Schoolbook"/>
            </a:endParaRPr>
          </a:p>
          <a:p>
            <a:pPr marL="193675">
              <a:lnSpc>
                <a:spcPts val="1989"/>
              </a:lnSpc>
            </a:pPr>
            <a:r>
              <a:rPr sz="2150" spc="35" dirty="0">
                <a:latin typeface="Century Schoolbook"/>
                <a:cs typeface="Century Schoolbook"/>
              </a:rPr>
              <a:t>removed </a:t>
            </a:r>
            <a:r>
              <a:rPr sz="2150" spc="25" dirty="0">
                <a:latin typeface="Century Schoolbook"/>
                <a:cs typeface="Century Schoolbook"/>
              </a:rPr>
              <a:t>from</a:t>
            </a:r>
            <a:r>
              <a:rPr sz="2150" spc="-60" dirty="0">
                <a:latin typeface="Century Schoolbook"/>
                <a:cs typeface="Century Schoolbook"/>
              </a:rPr>
              <a:t> </a:t>
            </a:r>
            <a:r>
              <a:rPr sz="2150" spc="10" dirty="0">
                <a:latin typeface="Century Schoolbook"/>
                <a:cs typeface="Century Schoolbook"/>
              </a:rPr>
              <a:t>the</a:t>
            </a:r>
            <a:endParaRPr sz="2150" dirty="0">
              <a:latin typeface="Century Schoolbook"/>
              <a:cs typeface="Century Schoolbook"/>
            </a:endParaRPr>
          </a:p>
          <a:p>
            <a:pPr marL="193675">
              <a:lnSpc>
                <a:spcPts val="2265"/>
              </a:lnSpc>
            </a:pPr>
            <a:r>
              <a:rPr sz="2150" spc="10" dirty="0">
                <a:latin typeface="Century Schoolbook"/>
                <a:cs typeface="Century Schoolbook"/>
              </a:rPr>
              <a:t>application.</a:t>
            </a:r>
            <a:endParaRPr sz="2150" dirty="0">
              <a:latin typeface="Century Schoolbook"/>
              <a:cs typeface="Century Schoolbook"/>
            </a:endParaRPr>
          </a:p>
        </p:txBody>
      </p:sp>
      <p:sp>
        <p:nvSpPr>
          <p:cNvPr id="5" name="object 5"/>
          <p:cNvSpPr/>
          <p:nvPr/>
        </p:nvSpPr>
        <p:spPr>
          <a:xfrm>
            <a:off x="6781800" y="5334000"/>
            <a:ext cx="2286000" cy="990600"/>
          </a:xfrm>
          <a:custGeom>
            <a:avLst/>
            <a:gdLst/>
            <a:ahLst/>
            <a:cxnLst/>
            <a:rect l="l" t="t" r="r" b="b"/>
            <a:pathLst>
              <a:path w="2286000" h="990600">
                <a:moveTo>
                  <a:pt x="0" y="990600"/>
                </a:moveTo>
                <a:lnTo>
                  <a:pt x="2286000" y="990600"/>
                </a:lnTo>
                <a:lnTo>
                  <a:pt x="2286000" y="0"/>
                </a:lnTo>
                <a:lnTo>
                  <a:pt x="0" y="0"/>
                </a:lnTo>
                <a:lnTo>
                  <a:pt x="0" y="9906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67200" y="914400"/>
            <a:ext cx="4724400" cy="50292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221932" y="48640"/>
            <a:ext cx="3840479" cy="548640"/>
          </a:xfrm>
          <a:prstGeom prst="rect">
            <a:avLst/>
          </a:prstGeom>
        </p:spPr>
        <p:txBody>
          <a:bodyPr vert="horz" wrap="square" lIns="0" tIns="0" rIns="0" bIns="0" rtlCol="0">
            <a:spAutoFit/>
          </a:bodyPr>
          <a:lstStyle/>
          <a:p>
            <a:pPr marL="12700">
              <a:lnSpc>
                <a:spcPct val="100000"/>
              </a:lnSpc>
            </a:pPr>
            <a:r>
              <a:rPr sz="3600" spc="-55" dirty="0">
                <a:solidFill>
                  <a:srgbClr val="000000"/>
                </a:solidFill>
              </a:rPr>
              <a:t>Compare</a:t>
            </a:r>
            <a:r>
              <a:rPr sz="3600" spc="-125" dirty="0">
                <a:solidFill>
                  <a:srgbClr val="000000"/>
                </a:solidFill>
              </a:rPr>
              <a:t> </a:t>
            </a:r>
            <a:r>
              <a:rPr sz="3600" spc="-75" dirty="0">
                <a:solidFill>
                  <a:srgbClr val="000000"/>
                </a:solidFill>
              </a:rPr>
              <a:t>Function</a:t>
            </a:r>
            <a:endParaRPr sz="3600" dirty="0"/>
          </a:p>
        </p:txBody>
      </p:sp>
      <p:sp>
        <p:nvSpPr>
          <p:cNvPr id="4" name="object 4"/>
          <p:cNvSpPr txBox="1"/>
          <p:nvPr/>
        </p:nvSpPr>
        <p:spPr>
          <a:xfrm>
            <a:off x="221932" y="882642"/>
            <a:ext cx="3918585" cy="5819140"/>
          </a:xfrm>
          <a:prstGeom prst="rect">
            <a:avLst/>
          </a:prstGeom>
        </p:spPr>
        <p:txBody>
          <a:bodyPr vert="horz" wrap="square" lIns="0" tIns="0" rIns="0" bIns="0" rtlCol="0">
            <a:spAutoFit/>
          </a:bodyPr>
          <a:lstStyle/>
          <a:p>
            <a:pPr marL="193675" marR="273685" indent="-180975">
              <a:lnSpc>
                <a:spcPct val="75700"/>
              </a:lnSpc>
              <a:buClr>
                <a:srgbClr val="4F81BC"/>
              </a:buClr>
              <a:buSzPct val="79069"/>
              <a:buFont typeface="Arial"/>
              <a:buChar char="•"/>
              <a:tabLst>
                <a:tab pos="193675" algn="l"/>
              </a:tabLst>
            </a:pPr>
            <a:r>
              <a:rPr sz="2150" spc="10" dirty="0">
                <a:latin typeface="Century Schoolbook"/>
                <a:cs typeface="Century Schoolbook"/>
              </a:rPr>
              <a:t>The </a:t>
            </a:r>
            <a:r>
              <a:rPr sz="2150" b="1" spc="25" dirty="0">
                <a:latin typeface="Century Schoolbook"/>
                <a:cs typeface="Century Schoolbook"/>
              </a:rPr>
              <a:t>Compare </a:t>
            </a:r>
            <a:r>
              <a:rPr sz="2150" spc="15" dirty="0">
                <a:latin typeface="Century Schoolbook"/>
                <a:cs typeface="Century Schoolbook"/>
              </a:rPr>
              <a:t>function  </a:t>
            </a:r>
            <a:r>
              <a:rPr sz="2150" spc="25" dirty="0">
                <a:latin typeface="Century Schoolbook"/>
                <a:cs typeface="Century Schoolbook"/>
              </a:rPr>
              <a:t>works </a:t>
            </a:r>
            <a:r>
              <a:rPr sz="2150" spc="5" dirty="0">
                <a:latin typeface="Century Schoolbook"/>
                <a:cs typeface="Century Schoolbook"/>
              </a:rPr>
              <a:t>as </a:t>
            </a:r>
            <a:r>
              <a:rPr sz="2150" i="1" spc="10" dirty="0">
                <a:latin typeface="Century Schoolbook"/>
                <a:cs typeface="Century Schoolbook"/>
              </a:rPr>
              <a:t>View</a:t>
            </a:r>
            <a:r>
              <a:rPr sz="2150" i="1" spc="180" dirty="0">
                <a:latin typeface="Century Schoolbook"/>
                <a:cs typeface="Century Schoolbook"/>
              </a:rPr>
              <a:t> </a:t>
            </a:r>
            <a:r>
              <a:rPr sz="2150" i="1" spc="25" dirty="0">
                <a:latin typeface="Century Schoolbook"/>
                <a:cs typeface="Century Schoolbook"/>
              </a:rPr>
              <a:t>Differences</a:t>
            </a:r>
            <a:r>
              <a:rPr sz="2150" spc="25" dirty="0">
                <a:latin typeface="Century Schoolbook"/>
                <a:cs typeface="Century Schoolbook"/>
              </a:rPr>
              <a:t>.</a:t>
            </a:r>
            <a:endParaRPr sz="2150" dirty="0">
              <a:latin typeface="Century Schoolbook"/>
              <a:cs typeface="Century Schoolbook"/>
            </a:endParaRPr>
          </a:p>
          <a:p>
            <a:pPr marL="193675" marR="121285" indent="-180975">
              <a:lnSpc>
                <a:spcPct val="75700"/>
              </a:lnSpc>
              <a:spcBef>
                <a:spcPts val="1650"/>
              </a:spcBef>
              <a:buClr>
                <a:srgbClr val="4F81BC"/>
              </a:buClr>
              <a:buSzPct val="79069"/>
              <a:buFont typeface="Arial"/>
              <a:buChar char="•"/>
              <a:tabLst>
                <a:tab pos="193675" algn="l"/>
              </a:tabLst>
            </a:pPr>
            <a:r>
              <a:rPr sz="2150" spc="20" dirty="0">
                <a:latin typeface="Century Schoolbook"/>
                <a:cs typeface="Century Schoolbook"/>
              </a:rPr>
              <a:t>When </a:t>
            </a:r>
            <a:r>
              <a:rPr sz="2150" spc="35" dirty="0">
                <a:latin typeface="Century Schoolbook"/>
                <a:cs typeface="Century Schoolbook"/>
              </a:rPr>
              <a:t>you </a:t>
            </a:r>
            <a:r>
              <a:rPr sz="2150" spc="15" dirty="0">
                <a:latin typeface="Century Schoolbook"/>
                <a:cs typeface="Century Schoolbook"/>
              </a:rPr>
              <a:t>select </a:t>
            </a:r>
            <a:r>
              <a:rPr sz="2150" b="1" spc="25" dirty="0">
                <a:latin typeface="Century Schoolbook"/>
                <a:cs typeface="Century Schoolbook"/>
              </a:rPr>
              <a:t>Compare</a:t>
            </a:r>
            <a:r>
              <a:rPr sz="2150" spc="25" dirty="0">
                <a:latin typeface="Century Schoolbook"/>
                <a:cs typeface="Century Schoolbook"/>
              </a:rPr>
              <a:t>,  </a:t>
            </a:r>
            <a:r>
              <a:rPr sz="2150" spc="35" dirty="0">
                <a:latin typeface="Century Schoolbook"/>
                <a:cs typeface="Century Schoolbook"/>
              </a:rPr>
              <a:t>you </a:t>
            </a:r>
            <a:r>
              <a:rPr sz="2150" spc="10" dirty="0">
                <a:latin typeface="Century Schoolbook"/>
                <a:cs typeface="Century Schoolbook"/>
              </a:rPr>
              <a:t>can see </a:t>
            </a:r>
            <a:r>
              <a:rPr sz="2150" spc="25" dirty="0">
                <a:latin typeface="Century Schoolbook"/>
                <a:cs typeface="Century Schoolbook"/>
              </a:rPr>
              <a:t>what</a:t>
            </a:r>
            <a:r>
              <a:rPr sz="2150" spc="170" dirty="0">
                <a:latin typeface="Century Schoolbook"/>
                <a:cs typeface="Century Schoolbook"/>
              </a:rPr>
              <a:t> </a:t>
            </a:r>
            <a:r>
              <a:rPr sz="2150" spc="15" dirty="0">
                <a:latin typeface="Century Schoolbook"/>
                <a:cs typeface="Century Schoolbook"/>
              </a:rPr>
              <a:t>sections</a:t>
            </a:r>
            <a:endParaRPr sz="2150" dirty="0">
              <a:latin typeface="Century Schoolbook"/>
              <a:cs typeface="Century Schoolbook"/>
            </a:endParaRPr>
          </a:p>
          <a:p>
            <a:pPr marL="193675" marR="220345">
              <a:lnSpc>
                <a:spcPct val="75700"/>
              </a:lnSpc>
              <a:spcBef>
                <a:spcPts val="70"/>
              </a:spcBef>
            </a:pPr>
            <a:r>
              <a:rPr sz="2150" spc="25" dirty="0">
                <a:latin typeface="Century Schoolbook"/>
                <a:cs typeface="Century Schoolbook"/>
              </a:rPr>
              <a:t>have </a:t>
            </a:r>
            <a:r>
              <a:rPr sz="2150" spc="15" dirty="0">
                <a:latin typeface="Century Schoolbook"/>
                <a:cs typeface="Century Schoolbook"/>
              </a:rPr>
              <a:t>a </a:t>
            </a:r>
            <a:r>
              <a:rPr sz="2150" spc="25" dirty="0">
                <a:latin typeface="Century Schoolbook"/>
                <a:cs typeface="Century Schoolbook"/>
              </a:rPr>
              <a:t>change </a:t>
            </a:r>
            <a:r>
              <a:rPr sz="2150" spc="5" dirty="0">
                <a:latin typeface="Century Schoolbook"/>
                <a:cs typeface="Century Schoolbook"/>
              </a:rPr>
              <a:t>as </a:t>
            </a:r>
            <a:r>
              <a:rPr sz="2150" spc="15" dirty="0">
                <a:latin typeface="Century Schoolbook"/>
                <a:cs typeface="Century Schoolbook"/>
              </a:rPr>
              <a:t>indicated  </a:t>
            </a:r>
            <a:r>
              <a:rPr sz="2150" spc="10" dirty="0">
                <a:latin typeface="Century Schoolbook"/>
                <a:cs typeface="Century Schoolbook"/>
              </a:rPr>
              <a:t>by </a:t>
            </a:r>
            <a:r>
              <a:rPr sz="2150" spc="15" dirty="0">
                <a:latin typeface="Century Schoolbook"/>
                <a:cs typeface="Century Schoolbook"/>
              </a:rPr>
              <a:t>a </a:t>
            </a:r>
            <a:r>
              <a:rPr sz="2150" spc="20" dirty="0">
                <a:latin typeface="Century Schoolbook"/>
                <a:cs typeface="Century Schoolbook"/>
              </a:rPr>
              <a:t>pencil icon </a:t>
            </a:r>
            <a:r>
              <a:rPr sz="2150" spc="35" dirty="0">
                <a:latin typeface="Century Schoolbook"/>
                <a:cs typeface="Century Schoolbook"/>
              </a:rPr>
              <a:t>next </a:t>
            </a:r>
            <a:r>
              <a:rPr sz="2150" dirty="0">
                <a:latin typeface="Century Schoolbook"/>
                <a:cs typeface="Century Schoolbook"/>
              </a:rPr>
              <a:t>to</a:t>
            </a:r>
            <a:r>
              <a:rPr sz="2150" spc="195" dirty="0">
                <a:latin typeface="Century Schoolbook"/>
                <a:cs typeface="Century Schoolbook"/>
              </a:rPr>
              <a:t> </a:t>
            </a:r>
            <a:r>
              <a:rPr sz="2150" spc="10" dirty="0">
                <a:latin typeface="Century Schoolbook"/>
                <a:cs typeface="Century Schoolbook"/>
              </a:rPr>
              <a:t>the</a:t>
            </a:r>
            <a:endParaRPr sz="2150" dirty="0">
              <a:latin typeface="Century Schoolbook"/>
              <a:cs typeface="Century Schoolbook"/>
            </a:endParaRPr>
          </a:p>
          <a:p>
            <a:pPr marL="193675" marR="514350">
              <a:lnSpc>
                <a:spcPct val="75700"/>
              </a:lnSpc>
              <a:spcBef>
                <a:spcPts val="75"/>
              </a:spcBef>
            </a:pPr>
            <a:r>
              <a:rPr sz="2150" spc="10" dirty="0">
                <a:latin typeface="Century Schoolbook"/>
                <a:cs typeface="Century Schoolbook"/>
              </a:rPr>
              <a:t>section </a:t>
            </a:r>
            <a:r>
              <a:rPr sz="2150" spc="5" dirty="0">
                <a:latin typeface="Century Schoolbook"/>
                <a:cs typeface="Century Schoolbook"/>
              </a:rPr>
              <a:t>in </a:t>
            </a:r>
            <a:r>
              <a:rPr sz="2150" spc="10" dirty="0">
                <a:latin typeface="Century Schoolbook"/>
                <a:cs typeface="Century Schoolbook"/>
              </a:rPr>
              <a:t>the </a:t>
            </a:r>
            <a:r>
              <a:rPr sz="2150" spc="15" dirty="0">
                <a:latin typeface="Century Schoolbook"/>
                <a:cs typeface="Century Schoolbook"/>
              </a:rPr>
              <a:t>navigation  </a:t>
            </a:r>
            <a:r>
              <a:rPr sz="2150" spc="-30" dirty="0">
                <a:latin typeface="Century Schoolbook"/>
                <a:cs typeface="Century Schoolbook"/>
              </a:rPr>
              <a:t>bar.</a:t>
            </a:r>
            <a:endParaRPr sz="2150" dirty="0">
              <a:latin typeface="Century Schoolbook"/>
              <a:cs typeface="Century Schoolbook"/>
            </a:endParaRPr>
          </a:p>
          <a:p>
            <a:pPr marL="193675" indent="-180975">
              <a:lnSpc>
                <a:spcPts val="2265"/>
              </a:lnSpc>
              <a:spcBef>
                <a:spcPts val="1025"/>
              </a:spcBef>
              <a:buClr>
                <a:srgbClr val="4F81BC"/>
              </a:buClr>
              <a:buSzPct val="79069"/>
              <a:buFont typeface="Arial"/>
              <a:buChar char="•"/>
              <a:tabLst>
                <a:tab pos="193675" algn="l"/>
              </a:tabLst>
            </a:pPr>
            <a:r>
              <a:rPr sz="2150" spc="15" dirty="0">
                <a:latin typeface="Century Schoolbook"/>
                <a:cs typeface="Century Schoolbook"/>
              </a:rPr>
              <a:t>A </a:t>
            </a:r>
            <a:r>
              <a:rPr sz="2150" spc="35" dirty="0">
                <a:latin typeface="Century Schoolbook"/>
                <a:cs typeface="Century Schoolbook"/>
              </a:rPr>
              <a:t>pop-up </a:t>
            </a:r>
            <a:r>
              <a:rPr sz="2150" spc="20" dirty="0">
                <a:latin typeface="Century Schoolbook"/>
                <a:cs typeface="Century Schoolbook"/>
              </a:rPr>
              <a:t>appears </a:t>
            </a:r>
            <a:r>
              <a:rPr sz="2150" spc="35" dirty="0">
                <a:latin typeface="Century Schoolbook"/>
                <a:cs typeface="Century Schoolbook"/>
              </a:rPr>
              <a:t>under</a:t>
            </a:r>
            <a:r>
              <a:rPr sz="2150" spc="-55" dirty="0">
                <a:latin typeface="Century Schoolbook"/>
                <a:cs typeface="Century Schoolbook"/>
              </a:rPr>
              <a:t> </a:t>
            </a:r>
            <a:r>
              <a:rPr sz="2150" spc="10" dirty="0">
                <a:latin typeface="Century Schoolbook"/>
                <a:cs typeface="Century Schoolbook"/>
              </a:rPr>
              <a:t>the</a:t>
            </a:r>
            <a:endParaRPr sz="2150" dirty="0">
              <a:latin typeface="Century Schoolbook"/>
              <a:cs typeface="Century Schoolbook"/>
            </a:endParaRPr>
          </a:p>
          <a:p>
            <a:pPr marL="193675">
              <a:lnSpc>
                <a:spcPts val="1950"/>
              </a:lnSpc>
            </a:pPr>
            <a:r>
              <a:rPr sz="2150" spc="15" dirty="0">
                <a:latin typeface="Century Schoolbook"/>
                <a:cs typeface="Century Schoolbook"/>
              </a:rPr>
              <a:t>question </a:t>
            </a:r>
            <a:r>
              <a:rPr sz="2150" spc="10" dirty="0">
                <a:latin typeface="Century Schoolbook"/>
                <a:cs typeface="Century Schoolbook"/>
              </a:rPr>
              <a:t>with </a:t>
            </a:r>
            <a:r>
              <a:rPr sz="2150" spc="15" dirty="0">
                <a:latin typeface="Century Schoolbook"/>
                <a:cs typeface="Century Schoolbook"/>
              </a:rPr>
              <a:t>a</a:t>
            </a:r>
            <a:r>
              <a:rPr sz="2150" spc="254" dirty="0">
                <a:latin typeface="Century Schoolbook"/>
                <a:cs typeface="Century Schoolbook"/>
              </a:rPr>
              <a:t> </a:t>
            </a:r>
            <a:r>
              <a:rPr sz="2150" spc="15" dirty="0">
                <a:latin typeface="Century Schoolbook"/>
                <a:cs typeface="Century Schoolbook"/>
              </a:rPr>
              <a:t>description</a:t>
            </a:r>
            <a:endParaRPr sz="2150" dirty="0">
              <a:latin typeface="Century Schoolbook"/>
              <a:cs typeface="Century Schoolbook"/>
            </a:endParaRPr>
          </a:p>
          <a:p>
            <a:pPr marL="193675">
              <a:lnSpc>
                <a:spcPts val="2265"/>
              </a:lnSpc>
            </a:pPr>
            <a:r>
              <a:rPr sz="2150" spc="25" dirty="0">
                <a:latin typeface="Century Schoolbook"/>
                <a:cs typeface="Century Schoolbook"/>
              </a:rPr>
              <a:t>of </a:t>
            </a:r>
            <a:r>
              <a:rPr sz="2150" spc="10" dirty="0">
                <a:latin typeface="Century Schoolbook"/>
                <a:cs typeface="Century Schoolbook"/>
              </a:rPr>
              <a:t>the</a:t>
            </a:r>
            <a:r>
              <a:rPr sz="2150" spc="55" dirty="0">
                <a:latin typeface="Century Schoolbook"/>
                <a:cs typeface="Century Schoolbook"/>
              </a:rPr>
              <a:t> </a:t>
            </a:r>
            <a:r>
              <a:rPr sz="2150" spc="25" dirty="0">
                <a:latin typeface="Century Schoolbook"/>
                <a:cs typeface="Century Schoolbook"/>
              </a:rPr>
              <a:t>difference.</a:t>
            </a:r>
            <a:endParaRPr sz="2150" dirty="0">
              <a:latin typeface="Century Schoolbook"/>
              <a:cs typeface="Century Schoolbook"/>
            </a:endParaRPr>
          </a:p>
          <a:p>
            <a:pPr marL="193675" indent="-180975">
              <a:lnSpc>
                <a:spcPts val="2305"/>
              </a:lnSpc>
              <a:spcBef>
                <a:spcPts val="1025"/>
              </a:spcBef>
              <a:buClr>
                <a:srgbClr val="4F81BC"/>
              </a:buClr>
              <a:buSzPct val="79069"/>
              <a:buFont typeface="Arial"/>
              <a:buChar char="•"/>
              <a:tabLst>
                <a:tab pos="193675" algn="l"/>
              </a:tabLst>
            </a:pPr>
            <a:r>
              <a:rPr sz="2150" spc="10" dirty="0">
                <a:latin typeface="Century Schoolbook"/>
                <a:cs typeface="Century Schoolbook"/>
              </a:rPr>
              <a:t>The </a:t>
            </a:r>
            <a:r>
              <a:rPr sz="2150" b="1" spc="20" dirty="0">
                <a:latin typeface="Century Schoolbook"/>
                <a:cs typeface="Century Schoolbook"/>
              </a:rPr>
              <a:t>Compare </a:t>
            </a:r>
            <a:r>
              <a:rPr sz="2150" spc="15" dirty="0">
                <a:latin typeface="Century Schoolbook"/>
                <a:cs typeface="Century Schoolbook"/>
              </a:rPr>
              <a:t>function</a:t>
            </a:r>
            <a:r>
              <a:rPr sz="2150" spc="310" dirty="0">
                <a:latin typeface="Century Schoolbook"/>
                <a:cs typeface="Century Schoolbook"/>
              </a:rPr>
              <a:t> </a:t>
            </a:r>
            <a:r>
              <a:rPr sz="2150" spc="10" dirty="0">
                <a:latin typeface="Century Schoolbook"/>
                <a:cs typeface="Century Schoolbook"/>
              </a:rPr>
              <a:t>will</a:t>
            </a:r>
            <a:endParaRPr sz="2150" dirty="0">
              <a:latin typeface="Century Schoolbook"/>
              <a:cs typeface="Century Schoolbook"/>
            </a:endParaRPr>
          </a:p>
          <a:p>
            <a:pPr marL="193675">
              <a:lnSpc>
                <a:spcPts val="1989"/>
              </a:lnSpc>
            </a:pPr>
            <a:r>
              <a:rPr sz="2150" dirty="0">
                <a:latin typeface="Century Schoolbook"/>
                <a:cs typeface="Century Schoolbook"/>
              </a:rPr>
              <a:t>also </a:t>
            </a:r>
            <a:r>
              <a:rPr sz="2150" spc="20" dirty="0">
                <a:latin typeface="Century Schoolbook"/>
                <a:cs typeface="Century Schoolbook"/>
              </a:rPr>
              <a:t>show </a:t>
            </a:r>
            <a:r>
              <a:rPr sz="2150" spc="30" dirty="0">
                <a:latin typeface="Century Schoolbook"/>
                <a:cs typeface="Century Schoolbook"/>
              </a:rPr>
              <a:t>where</a:t>
            </a:r>
            <a:r>
              <a:rPr sz="2150" spc="170" dirty="0">
                <a:latin typeface="Century Schoolbook"/>
                <a:cs typeface="Century Schoolbook"/>
              </a:rPr>
              <a:t> </a:t>
            </a:r>
            <a:r>
              <a:rPr sz="2150" b="1" i="1" spc="5" dirty="0">
                <a:latin typeface="Century Schoolbook"/>
                <a:cs typeface="Century Schoolbook"/>
              </a:rPr>
              <a:t>Reviewer</a:t>
            </a:r>
            <a:endParaRPr sz="2150" dirty="0">
              <a:latin typeface="Century Schoolbook"/>
              <a:cs typeface="Century Schoolbook"/>
            </a:endParaRPr>
          </a:p>
          <a:p>
            <a:pPr marL="193675" marR="325755">
              <a:lnSpc>
                <a:spcPct val="75700"/>
              </a:lnSpc>
              <a:spcBef>
                <a:spcPts val="315"/>
              </a:spcBef>
            </a:pPr>
            <a:r>
              <a:rPr sz="2150" b="1" i="1" spc="25" dirty="0">
                <a:latin typeface="Century Schoolbook"/>
                <a:cs typeface="Century Schoolbook"/>
              </a:rPr>
              <a:t>Notes </a:t>
            </a:r>
            <a:r>
              <a:rPr sz="2150" spc="25" dirty="0">
                <a:latin typeface="Century Schoolbook"/>
                <a:cs typeface="Century Schoolbook"/>
              </a:rPr>
              <a:t>have been added </a:t>
            </a:r>
            <a:r>
              <a:rPr sz="2150" spc="5" dirty="0">
                <a:latin typeface="Century Schoolbook"/>
                <a:cs typeface="Century Schoolbook"/>
              </a:rPr>
              <a:t>in  </a:t>
            </a:r>
            <a:r>
              <a:rPr sz="2150" spc="10" dirty="0">
                <a:latin typeface="Century Schoolbook"/>
                <a:cs typeface="Century Schoolbook"/>
              </a:rPr>
              <a:t>the</a:t>
            </a:r>
            <a:r>
              <a:rPr sz="2150" spc="30" dirty="0">
                <a:latin typeface="Century Schoolbook"/>
                <a:cs typeface="Century Schoolbook"/>
              </a:rPr>
              <a:t> </a:t>
            </a:r>
            <a:r>
              <a:rPr sz="2150" spc="15" dirty="0">
                <a:latin typeface="Century Schoolbook"/>
                <a:cs typeface="Century Schoolbook"/>
              </a:rPr>
              <a:t>application.</a:t>
            </a:r>
            <a:endParaRPr sz="2150" dirty="0">
              <a:latin typeface="Century Schoolbook"/>
              <a:cs typeface="Century Schoolbook"/>
            </a:endParaRPr>
          </a:p>
          <a:p>
            <a:pPr marL="193675" indent="-180975">
              <a:lnSpc>
                <a:spcPts val="1905"/>
              </a:lnSpc>
              <a:spcBef>
                <a:spcPts val="1070"/>
              </a:spcBef>
              <a:buClr>
                <a:srgbClr val="4F81BC"/>
              </a:buClr>
              <a:buSzPct val="77777"/>
              <a:buFont typeface="Arial"/>
              <a:buChar char="•"/>
              <a:tabLst>
                <a:tab pos="193675" algn="l"/>
              </a:tabLst>
            </a:pPr>
            <a:r>
              <a:rPr sz="1800" i="1" spc="-5" dirty="0">
                <a:latin typeface="Century Schoolbook"/>
                <a:cs typeface="Century Schoolbook"/>
              </a:rPr>
              <a:t>This </a:t>
            </a:r>
            <a:r>
              <a:rPr sz="1800" i="1" spc="10" dirty="0">
                <a:latin typeface="Century Schoolbook"/>
                <a:cs typeface="Century Schoolbook"/>
              </a:rPr>
              <a:t>helps </a:t>
            </a:r>
            <a:r>
              <a:rPr sz="1800" i="1" spc="-20" dirty="0">
                <a:latin typeface="Century Schoolbook"/>
                <a:cs typeface="Century Schoolbook"/>
              </a:rPr>
              <a:t>to </a:t>
            </a:r>
            <a:r>
              <a:rPr sz="1800" i="1" spc="5" dirty="0">
                <a:latin typeface="Century Schoolbook"/>
                <a:cs typeface="Century Schoolbook"/>
              </a:rPr>
              <a:t>keep reviewer</a:t>
            </a:r>
            <a:r>
              <a:rPr sz="1800" i="1" spc="130" dirty="0">
                <a:latin typeface="Century Schoolbook"/>
                <a:cs typeface="Century Schoolbook"/>
              </a:rPr>
              <a:t> </a:t>
            </a:r>
            <a:r>
              <a:rPr sz="1800" i="1" dirty="0">
                <a:latin typeface="Century Schoolbook"/>
                <a:cs typeface="Century Schoolbook"/>
              </a:rPr>
              <a:t>notes</a:t>
            </a:r>
            <a:endParaRPr sz="1800" dirty="0">
              <a:latin typeface="Century Schoolbook"/>
              <a:cs typeface="Century Schoolbook"/>
            </a:endParaRPr>
          </a:p>
          <a:p>
            <a:pPr marL="193675">
              <a:lnSpc>
                <a:spcPts val="1655"/>
              </a:lnSpc>
            </a:pPr>
            <a:r>
              <a:rPr sz="1800" i="1" spc="10" dirty="0">
                <a:latin typeface="Century Schoolbook"/>
                <a:cs typeface="Century Schoolbook"/>
              </a:rPr>
              <a:t>and changes </a:t>
            </a:r>
            <a:r>
              <a:rPr sz="1800" i="1" dirty="0">
                <a:latin typeface="Century Schoolbook"/>
                <a:cs typeface="Century Schoolbook"/>
              </a:rPr>
              <a:t>made </a:t>
            </a:r>
            <a:r>
              <a:rPr sz="1800" i="1" spc="-20" dirty="0">
                <a:latin typeface="Century Schoolbook"/>
                <a:cs typeface="Century Schoolbook"/>
              </a:rPr>
              <a:t>to </a:t>
            </a:r>
            <a:r>
              <a:rPr sz="1800" i="1" spc="10" dirty="0">
                <a:latin typeface="Century Schoolbook"/>
                <a:cs typeface="Century Schoolbook"/>
              </a:rPr>
              <a:t>each</a:t>
            </a:r>
            <a:r>
              <a:rPr sz="1800" i="1" spc="105" dirty="0">
                <a:latin typeface="Century Schoolbook"/>
                <a:cs typeface="Century Schoolbook"/>
              </a:rPr>
              <a:t> </a:t>
            </a:r>
            <a:r>
              <a:rPr sz="1800" i="1" dirty="0">
                <a:latin typeface="Century Schoolbook"/>
                <a:cs typeface="Century Schoolbook"/>
              </a:rPr>
              <a:t>section</a:t>
            </a:r>
            <a:endParaRPr sz="1800" dirty="0">
              <a:latin typeface="Century Schoolbook"/>
              <a:cs typeface="Century Schoolbook"/>
            </a:endParaRPr>
          </a:p>
          <a:p>
            <a:pPr marL="193675">
              <a:lnSpc>
                <a:spcPts val="1614"/>
              </a:lnSpc>
            </a:pPr>
            <a:r>
              <a:rPr sz="1800" i="1" dirty="0">
                <a:latin typeface="Century Schoolbook"/>
                <a:cs typeface="Century Schoolbook"/>
              </a:rPr>
              <a:t>tracked in </a:t>
            </a:r>
            <a:r>
              <a:rPr sz="1800" i="1" spc="5" dirty="0">
                <a:latin typeface="Century Schoolbook"/>
                <a:cs typeface="Century Schoolbook"/>
              </a:rPr>
              <a:t>one</a:t>
            </a:r>
            <a:r>
              <a:rPr sz="1800" i="1" spc="25" dirty="0">
                <a:latin typeface="Century Schoolbook"/>
                <a:cs typeface="Century Schoolbook"/>
              </a:rPr>
              <a:t> </a:t>
            </a:r>
            <a:r>
              <a:rPr sz="1800" i="1" spc="10" dirty="0">
                <a:latin typeface="Century Schoolbook"/>
                <a:cs typeface="Century Schoolbook"/>
              </a:rPr>
              <a:t>place.</a:t>
            </a:r>
            <a:endParaRPr sz="1800" dirty="0">
              <a:latin typeface="Century Schoolbook"/>
              <a:cs typeface="Century Schoolbook"/>
            </a:endParaRPr>
          </a:p>
          <a:p>
            <a:pPr marL="193675">
              <a:lnSpc>
                <a:spcPts val="1614"/>
              </a:lnSpc>
            </a:pPr>
            <a:r>
              <a:rPr sz="1800" i="1" spc="5" dirty="0">
                <a:latin typeface="Century Schoolbook"/>
                <a:cs typeface="Century Schoolbook"/>
              </a:rPr>
              <a:t>In </a:t>
            </a:r>
            <a:r>
              <a:rPr sz="1800" i="1" spc="-5" dirty="0">
                <a:latin typeface="Century Schoolbook"/>
                <a:cs typeface="Century Schoolbook"/>
              </a:rPr>
              <a:t>the </a:t>
            </a:r>
            <a:r>
              <a:rPr sz="1800" i="1" spc="5" dirty="0">
                <a:latin typeface="Century Schoolbook"/>
                <a:cs typeface="Century Schoolbook"/>
              </a:rPr>
              <a:t>previous </a:t>
            </a:r>
            <a:r>
              <a:rPr sz="1800" i="1" dirty="0">
                <a:latin typeface="Century Schoolbook"/>
                <a:cs typeface="Century Schoolbook"/>
              </a:rPr>
              <a:t>format </a:t>
            </a:r>
            <a:r>
              <a:rPr sz="1800" i="1" spc="-5" dirty="0">
                <a:latin typeface="Century Schoolbook"/>
                <a:cs typeface="Century Schoolbook"/>
              </a:rPr>
              <a:t>the</a:t>
            </a:r>
            <a:r>
              <a:rPr sz="1800" i="1" spc="140" dirty="0">
                <a:latin typeface="Century Schoolbook"/>
                <a:cs typeface="Century Schoolbook"/>
              </a:rPr>
              <a:t> </a:t>
            </a:r>
            <a:r>
              <a:rPr sz="1800" i="1" spc="5" dirty="0">
                <a:latin typeface="Century Schoolbook"/>
                <a:cs typeface="Century Schoolbook"/>
              </a:rPr>
              <a:t>reviewer</a:t>
            </a:r>
            <a:endParaRPr sz="1800" dirty="0">
              <a:latin typeface="Century Schoolbook"/>
              <a:cs typeface="Century Schoolbook"/>
            </a:endParaRPr>
          </a:p>
          <a:p>
            <a:pPr marL="193675" marR="151765">
              <a:lnSpc>
                <a:spcPct val="73000"/>
              </a:lnSpc>
              <a:spcBef>
                <a:spcPts val="330"/>
              </a:spcBef>
            </a:pPr>
            <a:r>
              <a:rPr sz="1800" i="1" dirty="0">
                <a:latin typeface="Century Schoolbook"/>
                <a:cs typeface="Century Schoolbook"/>
              </a:rPr>
              <a:t>notes </a:t>
            </a:r>
            <a:r>
              <a:rPr sz="1800" i="1" spc="10" dirty="0">
                <a:latin typeface="Century Schoolbook"/>
                <a:cs typeface="Century Schoolbook"/>
              </a:rPr>
              <a:t>are </a:t>
            </a:r>
            <a:r>
              <a:rPr sz="1800" i="1" spc="5" dirty="0">
                <a:latin typeface="Century Schoolbook"/>
                <a:cs typeface="Century Schoolbook"/>
              </a:rPr>
              <a:t>not </a:t>
            </a:r>
            <a:r>
              <a:rPr sz="1800" i="1" spc="10" dirty="0">
                <a:latin typeface="Century Schoolbook"/>
                <a:cs typeface="Century Schoolbook"/>
              </a:rPr>
              <a:t>separated </a:t>
            </a:r>
            <a:r>
              <a:rPr sz="1800" i="1" spc="-15" dirty="0">
                <a:latin typeface="Century Schoolbook"/>
                <a:cs typeface="Century Schoolbook"/>
              </a:rPr>
              <a:t>by </a:t>
            </a:r>
            <a:r>
              <a:rPr sz="1800" i="1" dirty="0">
                <a:latin typeface="Century Schoolbook"/>
                <a:cs typeface="Century Schoolbook"/>
              </a:rPr>
              <a:t>date or  </a:t>
            </a:r>
            <a:r>
              <a:rPr sz="1800" i="1" spc="5" dirty="0">
                <a:latin typeface="Century Schoolbook"/>
                <a:cs typeface="Century Schoolbook"/>
              </a:rPr>
              <a:t>review</a:t>
            </a:r>
            <a:r>
              <a:rPr sz="1800" i="1" spc="-20" dirty="0">
                <a:latin typeface="Century Schoolbook"/>
                <a:cs typeface="Century Schoolbook"/>
              </a:rPr>
              <a:t> </a:t>
            </a:r>
            <a:r>
              <a:rPr sz="1800" i="1" spc="5" dirty="0">
                <a:latin typeface="Century Schoolbook"/>
                <a:cs typeface="Century Schoolbook"/>
              </a:rPr>
              <a:t>number.</a:t>
            </a:r>
            <a:endParaRPr sz="1800" dirty="0">
              <a:latin typeface="Century Schoolbook"/>
              <a:cs typeface="Century Schoolbook"/>
            </a:endParaRPr>
          </a:p>
        </p:txBody>
      </p:sp>
      <p:sp>
        <p:nvSpPr>
          <p:cNvPr id="5" name="object 5"/>
          <p:cNvSpPr/>
          <p:nvPr/>
        </p:nvSpPr>
        <p:spPr>
          <a:xfrm>
            <a:off x="5562600" y="2362200"/>
            <a:ext cx="381000" cy="381000"/>
          </a:xfrm>
          <a:custGeom>
            <a:avLst/>
            <a:gdLst/>
            <a:ahLst/>
            <a:cxnLst/>
            <a:rect l="l" t="t" r="r" b="b"/>
            <a:pathLst>
              <a:path w="381000" h="381000">
                <a:moveTo>
                  <a:pt x="0" y="190500"/>
                </a:moveTo>
                <a:lnTo>
                  <a:pt x="5034" y="146837"/>
                </a:lnTo>
                <a:lnTo>
                  <a:pt x="19372" y="106746"/>
                </a:lnTo>
                <a:lnTo>
                  <a:pt x="41867" y="71374"/>
                </a:lnTo>
                <a:lnTo>
                  <a:pt x="71374" y="41867"/>
                </a:lnTo>
                <a:lnTo>
                  <a:pt x="106746" y="19372"/>
                </a:lnTo>
                <a:lnTo>
                  <a:pt x="146837" y="5034"/>
                </a:lnTo>
                <a:lnTo>
                  <a:pt x="190500" y="0"/>
                </a:lnTo>
                <a:lnTo>
                  <a:pt x="234162" y="5034"/>
                </a:lnTo>
                <a:lnTo>
                  <a:pt x="274253" y="19372"/>
                </a:lnTo>
                <a:lnTo>
                  <a:pt x="309625" y="41867"/>
                </a:lnTo>
                <a:lnTo>
                  <a:pt x="339132" y="71374"/>
                </a:lnTo>
                <a:lnTo>
                  <a:pt x="361627" y="106746"/>
                </a:lnTo>
                <a:lnTo>
                  <a:pt x="375965" y="146837"/>
                </a:lnTo>
                <a:lnTo>
                  <a:pt x="381000" y="190500"/>
                </a:lnTo>
                <a:lnTo>
                  <a:pt x="375965" y="234162"/>
                </a:lnTo>
                <a:lnTo>
                  <a:pt x="361627" y="274253"/>
                </a:lnTo>
                <a:lnTo>
                  <a:pt x="339132" y="309625"/>
                </a:lnTo>
                <a:lnTo>
                  <a:pt x="309625" y="339132"/>
                </a:lnTo>
                <a:lnTo>
                  <a:pt x="274253" y="361627"/>
                </a:lnTo>
                <a:lnTo>
                  <a:pt x="234162" y="375965"/>
                </a:lnTo>
                <a:lnTo>
                  <a:pt x="190500" y="381000"/>
                </a:lnTo>
                <a:lnTo>
                  <a:pt x="146837" y="375965"/>
                </a:lnTo>
                <a:lnTo>
                  <a:pt x="106746" y="361627"/>
                </a:lnTo>
                <a:lnTo>
                  <a:pt x="71374" y="339132"/>
                </a:lnTo>
                <a:lnTo>
                  <a:pt x="41867" y="309625"/>
                </a:lnTo>
                <a:lnTo>
                  <a:pt x="19372" y="274253"/>
                </a:lnTo>
                <a:lnTo>
                  <a:pt x="5034" y="234162"/>
                </a:lnTo>
                <a:lnTo>
                  <a:pt x="0" y="190500"/>
                </a:lnTo>
                <a:close/>
              </a:path>
            </a:pathLst>
          </a:custGeom>
          <a:ln w="76200">
            <a:solidFill>
              <a:srgbClr val="FF0000"/>
            </a:solidFill>
          </a:ln>
        </p:spPr>
        <p:txBody>
          <a:bodyPr wrap="square" lIns="0" tIns="0" rIns="0" bIns="0" rtlCol="0"/>
          <a:lstStyle/>
          <a:p>
            <a:endParaRPr dirty="0"/>
          </a:p>
        </p:txBody>
      </p:sp>
      <p:sp>
        <p:nvSpPr>
          <p:cNvPr id="6" name="object 6"/>
          <p:cNvSpPr/>
          <p:nvPr/>
        </p:nvSpPr>
        <p:spPr>
          <a:xfrm>
            <a:off x="5034026" y="919225"/>
            <a:ext cx="457200" cy="228600"/>
          </a:xfrm>
          <a:custGeom>
            <a:avLst/>
            <a:gdLst/>
            <a:ahLst/>
            <a:cxnLst/>
            <a:rect l="l" t="t" r="r" b="b"/>
            <a:pathLst>
              <a:path w="457200" h="228600">
                <a:moveTo>
                  <a:pt x="114300" y="0"/>
                </a:moveTo>
                <a:lnTo>
                  <a:pt x="0" y="114173"/>
                </a:lnTo>
                <a:lnTo>
                  <a:pt x="114300" y="228473"/>
                </a:lnTo>
                <a:lnTo>
                  <a:pt x="114300" y="171323"/>
                </a:lnTo>
                <a:lnTo>
                  <a:pt x="457200" y="171323"/>
                </a:lnTo>
                <a:lnTo>
                  <a:pt x="457200" y="57150"/>
                </a:lnTo>
                <a:lnTo>
                  <a:pt x="114300" y="57150"/>
                </a:lnTo>
                <a:lnTo>
                  <a:pt x="114300" y="0"/>
                </a:lnTo>
                <a:close/>
              </a:path>
            </a:pathLst>
          </a:custGeom>
          <a:solidFill>
            <a:srgbClr val="FF0000"/>
          </a:solidFill>
        </p:spPr>
        <p:txBody>
          <a:bodyPr wrap="square" lIns="0" tIns="0" rIns="0" bIns="0" rtlCol="0"/>
          <a:lstStyle/>
          <a:p>
            <a:endParaRPr dirty="0"/>
          </a:p>
        </p:txBody>
      </p:sp>
      <p:sp>
        <p:nvSpPr>
          <p:cNvPr id="7" name="object 7"/>
          <p:cNvSpPr/>
          <p:nvPr/>
        </p:nvSpPr>
        <p:spPr>
          <a:xfrm>
            <a:off x="5034026" y="919225"/>
            <a:ext cx="457200" cy="228600"/>
          </a:xfrm>
          <a:custGeom>
            <a:avLst/>
            <a:gdLst/>
            <a:ahLst/>
            <a:cxnLst/>
            <a:rect l="l" t="t" r="r" b="b"/>
            <a:pathLst>
              <a:path w="457200" h="228600">
                <a:moveTo>
                  <a:pt x="0" y="114173"/>
                </a:moveTo>
                <a:lnTo>
                  <a:pt x="114300" y="0"/>
                </a:lnTo>
                <a:lnTo>
                  <a:pt x="114300" y="57150"/>
                </a:lnTo>
                <a:lnTo>
                  <a:pt x="457200" y="57150"/>
                </a:lnTo>
                <a:lnTo>
                  <a:pt x="457200" y="171323"/>
                </a:lnTo>
                <a:lnTo>
                  <a:pt x="114300" y="171323"/>
                </a:lnTo>
                <a:lnTo>
                  <a:pt x="114300" y="228473"/>
                </a:lnTo>
                <a:lnTo>
                  <a:pt x="0" y="114173"/>
                </a:lnTo>
                <a:close/>
              </a:path>
            </a:pathLst>
          </a:custGeom>
          <a:ln w="13970">
            <a:solidFill>
              <a:srgbClr val="385D89"/>
            </a:solidFill>
          </a:ln>
        </p:spPr>
        <p:txBody>
          <a:bodyPr wrap="square" lIns="0" tIns="0" rIns="0" bIns="0" rtlCol="0"/>
          <a:lstStyle/>
          <a:p>
            <a:endParaRPr dirty="0"/>
          </a:p>
        </p:txBody>
      </p:sp>
      <p:sp>
        <p:nvSpPr>
          <p:cNvPr id="8" name="object 8"/>
          <p:cNvSpPr/>
          <p:nvPr/>
        </p:nvSpPr>
        <p:spPr>
          <a:xfrm>
            <a:off x="8691626" y="2443226"/>
            <a:ext cx="390525" cy="304800"/>
          </a:xfrm>
          <a:custGeom>
            <a:avLst/>
            <a:gdLst/>
            <a:ahLst/>
            <a:cxnLst/>
            <a:rect l="l" t="t" r="r" b="b"/>
            <a:pathLst>
              <a:path w="390525" h="304800">
                <a:moveTo>
                  <a:pt x="152400" y="0"/>
                </a:moveTo>
                <a:lnTo>
                  <a:pt x="0" y="152400"/>
                </a:lnTo>
                <a:lnTo>
                  <a:pt x="152400" y="304800"/>
                </a:lnTo>
                <a:lnTo>
                  <a:pt x="152400" y="228600"/>
                </a:lnTo>
                <a:lnTo>
                  <a:pt x="390525" y="228600"/>
                </a:lnTo>
                <a:lnTo>
                  <a:pt x="390525" y="76200"/>
                </a:lnTo>
                <a:lnTo>
                  <a:pt x="152400" y="76200"/>
                </a:lnTo>
                <a:lnTo>
                  <a:pt x="152400" y="0"/>
                </a:lnTo>
                <a:close/>
              </a:path>
            </a:pathLst>
          </a:custGeom>
          <a:solidFill>
            <a:srgbClr val="FF0000"/>
          </a:solidFill>
        </p:spPr>
        <p:txBody>
          <a:bodyPr wrap="square" lIns="0" tIns="0" rIns="0" bIns="0" rtlCol="0"/>
          <a:lstStyle/>
          <a:p>
            <a:endParaRPr dirty="0"/>
          </a:p>
        </p:txBody>
      </p:sp>
      <p:sp>
        <p:nvSpPr>
          <p:cNvPr id="9" name="object 9"/>
          <p:cNvSpPr/>
          <p:nvPr/>
        </p:nvSpPr>
        <p:spPr>
          <a:xfrm>
            <a:off x="8691626" y="2443226"/>
            <a:ext cx="390525" cy="304800"/>
          </a:xfrm>
          <a:custGeom>
            <a:avLst/>
            <a:gdLst/>
            <a:ahLst/>
            <a:cxnLst/>
            <a:rect l="l" t="t" r="r" b="b"/>
            <a:pathLst>
              <a:path w="390525" h="304800">
                <a:moveTo>
                  <a:pt x="0" y="152400"/>
                </a:moveTo>
                <a:lnTo>
                  <a:pt x="152400" y="0"/>
                </a:lnTo>
                <a:lnTo>
                  <a:pt x="152400" y="76200"/>
                </a:lnTo>
                <a:lnTo>
                  <a:pt x="390525" y="76200"/>
                </a:lnTo>
                <a:lnTo>
                  <a:pt x="390525" y="228600"/>
                </a:lnTo>
                <a:lnTo>
                  <a:pt x="152400" y="228600"/>
                </a:lnTo>
                <a:lnTo>
                  <a:pt x="152400" y="304800"/>
                </a:lnTo>
                <a:lnTo>
                  <a:pt x="0" y="152400"/>
                </a:lnTo>
                <a:close/>
              </a:path>
            </a:pathLst>
          </a:custGeom>
          <a:ln w="13970">
            <a:solidFill>
              <a:srgbClr val="385D89"/>
            </a:solidFill>
          </a:ln>
        </p:spPr>
        <p:txBody>
          <a:bodyPr wrap="square" lIns="0" tIns="0" rIns="0" bIns="0" rtlCol="0"/>
          <a:lstStyle/>
          <a:p>
            <a:endParaRPr dirty="0"/>
          </a:p>
        </p:txBody>
      </p:sp>
      <p:sp>
        <p:nvSpPr>
          <p:cNvPr id="10" name="object 10"/>
          <p:cNvSpPr/>
          <p:nvPr/>
        </p:nvSpPr>
        <p:spPr>
          <a:xfrm>
            <a:off x="8758301" y="3814826"/>
            <a:ext cx="386080" cy="304800"/>
          </a:xfrm>
          <a:custGeom>
            <a:avLst/>
            <a:gdLst/>
            <a:ahLst/>
            <a:cxnLst/>
            <a:rect l="l" t="t" r="r" b="b"/>
            <a:pathLst>
              <a:path w="386079" h="304800">
                <a:moveTo>
                  <a:pt x="152400" y="0"/>
                </a:moveTo>
                <a:lnTo>
                  <a:pt x="0" y="152400"/>
                </a:lnTo>
                <a:lnTo>
                  <a:pt x="152400" y="304800"/>
                </a:lnTo>
                <a:lnTo>
                  <a:pt x="152400" y="228600"/>
                </a:lnTo>
                <a:lnTo>
                  <a:pt x="385699" y="228600"/>
                </a:lnTo>
                <a:lnTo>
                  <a:pt x="385699" y="76200"/>
                </a:lnTo>
                <a:lnTo>
                  <a:pt x="152400" y="76200"/>
                </a:lnTo>
                <a:lnTo>
                  <a:pt x="152400" y="0"/>
                </a:lnTo>
                <a:close/>
              </a:path>
            </a:pathLst>
          </a:custGeom>
          <a:solidFill>
            <a:srgbClr val="FF0000"/>
          </a:solidFill>
        </p:spPr>
        <p:txBody>
          <a:bodyPr wrap="square" lIns="0" tIns="0" rIns="0" bIns="0" rtlCol="0"/>
          <a:lstStyle/>
          <a:p>
            <a:endParaRPr dirty="0"/>
          </a:p>
        </p:txBody>
      </p:sp>
      <p:sp>
        <p:nvSpPr>
          <p:cNvPr id="11" name="object 11"/>
          <p:cNvSpPr/>
          <p:nvPr/>
        </p:nvSpPr>
        <p:spPr>
          <a:xfrm>
            <a:off x="8758301" y="3814826"/>
            <a:ext cx="386080" cy="152400"/>
          </a:xfrm>
          <a:custGeom>
            <a:avLst/>
            <a:gdLst/>
            <a:ahLst/>
            <a:cxnLst/>
            <a:rect l="l" t="t" r="r" b="b"/>
            <a:pathLst>
              <a:path w="386079" h="152400">
                <a:moveTo>
                  <a:pt x="0" y="152400"/>
                </a:moveTo>
                <a:lnTo>
                  <a:pt x="152400" y="0"/>
                </a:lnTo>
                <a:lnTo>
                  <a:pt x="152400" y="76200"/>
                </a:lnTo>
                <a:lnTo>
                  <a:pt x="385699" y="76200"/>
                </a:lnTo>
              </a:path>
            </a:pathLst>
          </a:custGeom>
          <a:ln w="13970">
            <a:solidFill>
              <a:srgbClr val="385D89"/>
            </a:solidFill>
          </a:ln>
        </p:spPr>
        <p:txBody>
          <a:bodyPr wrap="square" lIns="0" tIns="0" rIns="0" bIns="0" rtlCol="0"/>
          <a:lstStyle/>
          <a:p>
            <a:endParaRPr dirty="0"/>
          </a:p>
        </p:txBody>
      </p:sp>
      <p:sp>
        <p:nvSpPr>
          <p:cNvPr id="12" name="object 12"/>
          <p:cNvSpPr/>
          <p:nvPr/>
        </p:nvSpPr>
        <p:spPr>
          <a:xfrm>
            <a:off x="8758301" y="3967226"/>
            <a:ext cx="386080" cy="152400"/>
          </a:xfrm>
          <a:custGeom>
            <a:avLst/>
            <a:gdLst/>
            <a:ahLst/>
            <a:cxnLst/>
            <a:rect l="l" t="t" r="r" b="b"/>
            <a:pathLst>
              <a:path w="386079" h="152400">
                <a:moveTo>
                  <a:pt x="385699" y="76200"/>
                </a:moveTo>
                <a:lnTo>
                  <a:pt x="152400" y="76200"/>
                </a:lnTo>
                <a:lnTo>
                  <a:pt x="152400" y="152400"/>
                </a:lnTo>
                <a:lnTo>
                  <a:pt x="0" y="0"/>
                </a:lnTo>
              </a:path>
            </a:pathLst>
          </a:custGeom>
          <a:ln w="13970">
            <a:solidFill>
              <a:srgbClr val="385D89"/>
            </a:solidFill>
          </a:ln>
        </p:spPr>
        <p:txBody>
          <a:bodyPr wrap="square" lIns="0" tIns="0" rIns="0" bIns="0" rtlCol="0"/>
          <a:lstStyle/>
          <a:p>
            <a:endParaRPr dirty="0"/>
          </a:p>
        </p:txBody>
      </p:sp>
      <p:sp>
        <p:nvSpPr>
          <p:cNvPr id="13" name="object 13"/>
          <p:cNvSpPr/>
          <p:nvPr/>
        </p:nvSpPr>
        <p:spPr>
          <a:xfrm>
            <a:off x="8758301" y="5034026"/>
            <a:ext cx="386080" cy="304800"/>
          </a:xfrm>
          <a:custGeom>
            <a:avLst/>
            <a:gdLst/>
            <a:ahLst/>
            <a:cxnLst/>
            <a:rect l="l" t="t" r="r" b="b"/>
            <a:pathLst>
              <a:path w="386079" h="304800">
                <a:moveTo>
                  <a:pt x="152400" y="0"/>
                </a:moveTo>
                <a:lnTo>
                  <a:pt x="0" y="152400"/>
                </a:lnTo>
                <a:lnTo>
                  <a:pt x="152400" y="304800"/>
                </a:lnTo>
                <a:lnTo>
                  <a:pt x="152400" y="228600"/>
                </a:lnTo>
                <a:lnTo>
                  <a:pt x="385699" y="228600"/>
                </a:lnTo>
                <a:lnTo>
                  <a:pt x="385699" y="76200"/>
                </a:lnTo>
                <a:lnTo>
                  <a:pt x="152400" y="76200"/>
                </a:lnTo>
                <a:lnTo>
                  <a:pt x="152400" y="0"/>
                </a:lnTo>
                <a:close/>
              </a:path>
            </a:pathLst>
          </a:custGeom>
          <a:solidFill>
            <a:srgbClr val="FF0000"/>
          </a:solidFill>
        </p:spPr>
        <p:txBody>
          <a:bodyPr wrap="square" lIns="0" tIns="0" rIns="0" bIns="0" rtlCol="0"/>
          <a:lstStyle/>
          <a:p>
            <a:endParaRPr dirty="0"/>
          </a:p>
        </p:txBody>
      </p:sp>
      <p:sp>
        <p:nvSpPr>
          <p:cNvPr id="14" name="object 14"/>
          <p:cNvSpPr/>
          <p:nvPr/>
        </p:nvSpPr>
        <p:spPr>
          <a:xfrm>
            <a:off x="8758301" y="5034026"/>
            <a:ext cx="386080" cy="152400"/>
          </a:xfrm>
          <a:custGeom>
            <a:avLst/>
            <a:gdLst/>
            <a:ahLst/>
            <a:cxnLst/>
            <a:rect l="l" t="t" r="r" b="b"/>
            <a:pathLst>
              <a:path w="386079" h="152400">
                <a:moveTo>
                  <a:pt x="0" y="152400"/>
                </a:moveTo>
                <a:lnTo>
                  <a:pt x="152400" y="0"/>
                </a:lnTo>
                <a:lnTo>
                  <a:pt x="152400" y="76200"/>
                </a:lnTo>
                <a:lnTo>
                  <a:pt x="385699" y="76200"/>
                </a:lnTo>
              </a:path>
            </a:pathLst>
          </a:custGeom>
          <a:ln w="13970">
            <a:solidFill>
              <a:srgbClr val="385D89"/>
            </a:solidFill>
          </a:ln>
        </p:spPr>
        <p:txBody>
          <a:bodyPr wrap="square" lIns="0" tIns="0" rIns="0" bIns="0" rtlCol="0"/>
          <a:lstStyle/>
          <a:p>
            <a:endParaRPr dirty="0"/>
          </a:p>
        </p:txBody>
      </p:sp>
      <p:sp>
        <p:nvSpPr>
          <p:cNvPr id="15" name="object 15"/>
          <p:cNvSpPr/>
          <p:nvPr/>
        </p:nvSpPr>
        <p:spPr>
          <a:xfrm>
            <a:off x="8758301" y="5186426"/>
            <a:ext cx="386080" cy="152400"/>
          </a:xfrm>
          <a:custGeom>
            <a:avLst/>
            <a:gdLst/>
            <a:ahLst/>
            <a:cxnLst/>
            <a:rect l="l" t="t" r="r" b="b"/>
            <a:pathLst>
              <a:path w="386079" h="152400">
                <a:moveTo>
                  <a:pt x="385699" y="76200"/>
                </a:moveTo>
                <a:lnTo>
                  <a:pt x="152400" y="76200"/>
                </a:lnTo>
                <a:lnTo>
                  <a:pt x="152400" y="152400"/>
                </a:lnTo>
                <a:lnTo>
                  <a:pt x="0" y="0"/>
                </a:lnTo>
              </a:path>
            </a:pathLst>
          </a:custGeom>
          <a:ln w="13970">
            <a:solidFill>
              <a:srgbClr val="385D89"/>
            </a:solidFill>
          </a:ln>
        </p:spPr>
        <p:txBody>
          <a:bodyPr wrap="square" lIns="0" tIns="0" rIns="0" bIns="0" rtlCol="0"/>
          <a:lstStyle/>
          <a:p>
            <a:endParaRPr dirty="0"/>
          </a:p>
        </p:txBody>
      </p:sp>
      <p:sp>
        <p:nvSpPr>
          <p:cNvPr id="16" name="object 16"/>
          <p:cNvSpPr/>
          <p:nvPr/>
        </p:nvSpPr>
        <p:spPr>
          <a:xfrm>
            <a:off x="5562600" y="3200400"/>
            <a:ext cx="381000" cy="381000"/>
          </a:xfrm>
          <a:custGeom>
            <a:avLst/>
            <a:gdLst/>
            <a:ahLst/>
            <a:cxnLst/>
            <a:rect l="l" t="t" r="r" b="b"/>
            <a:pathLst>
              <a:path w="381000" h="381000">
                <a:moveTo>
                  <a:pt x="0" y="190500"/>
                </a:moveTo>
                <a:lnTo>
                  <a:pt x="5034" y="146837"/>
                </a:lnTo>
                <a:lnTo>
                  <a:pt x="19372" y="106746"/>
                </a:lnTo>
                <a:lnTo>
                  <a:pt x="41867" y="71374"/>
                </a:lnTo>
                <a:lnTo>
                  <a:pt x="71374" y="41867"/>
                </a:lnTo>
                <a:lnTo>
                  <a:pt x="106746" y="19372"/>
                </a:lnTo>
                <a:lnTo>
                  <a:pt x="146837" y="5034"/>
                </a:lnTo>
                <a:lnTo>
                  <a:pt x="190500" y="0"/>
                </a:lnTo>
                <a:lnTo>
                  <a:pt x="234162" y="5034"/>
                </a:lnTo>
                <a:lnTo>
                  <a:pt x="274253" y="19372"/>
                </a:lnTo>
                <a:lnTo>
                  <a:pt x="309625" y="41867"/>
                </a:lnTo>
                <a:lnTo>
                  <a:pt x="339132" y="71374"/>
                </a:lnTo>
                <a:lnTo>
                  <a:pt x="361627" y="106746"/>
                </a:lnTo>
                <a:lnTo>
                  <a:pt x="375965" y="146837"/>
                </a:lnTo>
                <a:lnTo>
                  <a:pt x="381000" y="190500"/>
                </a:lnTo>
                <a:lnTo>
                  <a:pt x="375965" y="234162"/>
                </a:lnTo>
                <a:lnTo>
                  <a:pt x="361627" y="274253"/>
                </a:lnTo>
                <a:lnTo>
                  <a:pt x="339132" y="309625"/>
                </a:lnTo>
                <a:lnTo>
                  <a:pt x="309625" y="339132"/>
                </a:lnTo>
                <a:lnTo>
                  <a:pt x="274253" y="361627"/>
                </a:lnTo>
                <a:lnTo>
                  <a:pt x="234162" y="375965"/>
                </a:lnTo>
                <a:lnTo>
                  <a:pt x="190500" y="381000"/>
                </a:lnTo>
                <a:lnTo>
                  <a:pt x="146837" y="375965"/>
                </a:lnTo>
                <a:lnTo>
                  <a:pt x="106746" y="361627"/>
                </a:lnTo>
                <a:lnTo>
                  <a:pt x="71374" y="339132"/>
                </a:lnTo>
                <a:lnTo>
                  <a:pt x="41867" y="309625"/>
                </a:lnTo>
                <a:lnTo>
                  <a:pt x="19372" y="274253"/>
                </a:lnTo>
                <a:lnTo>
                  <a:pt x="5034" y="234162"/>
                </a:lnTo>
                <a:lnTo>
                  <a:pt x="0" y="190500"/>
                </a:lnTo>
                <a:close/>
              </a:path>
            </a:pathLst>
          </a:custGeom>
          <a:ln w="7620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657" y="53975"/>
            <a:ext cx="4100829" cy="601980"/>
          </a:xfrm>
          <a:prstGeom prst="rect">
            <a:avLst/>
          </a:prstGeom>
        </p:spPr>
        <p:txBody>
          <a:bodyPr vert="horz" wrap="square" lIns="0" tIns="0" rIns="0" bIns="0" rtlCol="0">
            <a:spAutoFit/>
          </a:bodyPr>
          <a:lstStyle/>
          <a:p>
            <a:pPr marL="12700">
              <a:lnSpc>
                <a:spcPct val="100000"/>
              </a:lnSpc>
            </a:pPr>
            <a:r>
              <a:rPr sz="3950" spc="-110" dirty="0">
                <a:solidFill>
                  <a:srgbClr val="000000"/>
                </a:solidFill>
              </a:rPr>
              <a:t>Validate</a:t>
            </a:r>
            <a:r>
              <a:rPr sz="3950" spc="235" dirty="0">
                <a:solidFill>
                  <a:srgbClr val="000000"/>
                </a:solidFill>
              </a:rPr>
              <a:t> </a:t>
            </a:r>
            <a:r>
              <a:rPr sz="3950" spc="-50" dirty="0">
                <a:solidFill>
                  <a:srgbClr val="000000"/>
                </a:solidFill>
              </a:rPr>
              <a:t>Function</a:t>
            </a:r>
            <a:endParaRPr sz="3950" dirty="0"/>
          </a:p>
        </p:txBody>
      </p:sp>
      <p:sp>
        <p:nvSpPr>
          <p:cNvPr id="3" name="object 3"/>
          <p:cNvSpPr txBox="1"/>
          <p:nvPr/>
        </p:nvSpPr>
        <p:spPr>
          <a:xfrm>
            <a:off x="78739" y="1113663"/>
            <a:ext cx="3193415" cy="4725670"/>
          </a:xfrm>
          <a:prstGeom prst="rect">
            <a:avLst/>
          </a:prstGeom>
        </p:spPr>
        <p:txBody>
          <a:bodyPr vert="horz" wrap="square" lIns="0" tIns="0" rIns="0" bIns="0" rtlCol="0">
            <a:spAutoFit/>
          </a:bodyPr>
          <a:lstStyle/>
          <a:p>
            <a:pPr marL="193675" indent="-180975">
              <a:lnSpc>
                <a:spcPts val="2650"/>
              </a:lnSpc>
              <a:buClr>
                <a:srgbClr val="4F81BC"/>
              </a:buClr>
              <a:buSzPct val="81250"/>
              <a:buFont typeface="Arial"/>
              <a:buChar char="•"/>
              <a:tabLst>
                <a:tab pos="194310" algn="l"/>
              </a:tabLst>
            </a:pPr>
            <a:r>
              <a:rPr sz="2400" dirty="0">
                <a:latin typeface="Century Schoolbook"/>
                <a:cs typeface="Century Schoolbook"/>
              </a:rPr>
              <a:t>When </a:t>
            </a:r>
            <a:r>
              <a:rPr sz="2400" spc="-5" dirty="0">
                <a:latin typeface="Century Schoolbook"/>
                <a:cs typeface="Century Schoolbook"/>
              </a:rPr>
              <a:t>you select</a:t>
            </a:r>
            <a:r>
              <a:rPr sz="2400" spc="60" dirty="0">
                <a:latin typeface="Century Schoolbook"/>
                <a:cs typeface="Century Schoolbook"/>
              </a:rPr>
              <a:t> </a:t>
            </a:r>
            <a:r>
              <a:rPr sz="2400" spc="-5" dirty="0">
                <a:latin typeface="Century Schoolbook"/>
                <a:cs typeface="Century Schoolbook"/>
              </a:rPr>
              <a:t>the</a:t>
            </a:r>
            <a:endParaRPr sz="2400" dirty="0">
              <a:latin typeface="Century Schoolbook"/>
              <a:cs typeface="Century Schoolbook"/>
            </a:endParaRPr>
          </a:p>
          <a:p>
            <a:pPr marL="193675" marR="5080">
              <a:lnSpc>
                <a:spcPct val="95200"/>
              </a:lnSpc>
              <a:spcBef>
                <a:spcPts val="50"/>
              </a:spcBef>
            </a:pPr>
            <a:r>
              <a:rPr sz="2400" b="1" dirty="0">
                <a:latin typeface="Century Schoolbook"/>
                <a:cs typeface="Century Schoolbook"/>
              </a:rPr>
              <a:t>Validate </a:t>
            </a:r>
            <a:r>
              <a:rPr sz="2400" dirty="0">
                <a:latin typeface="Century Schoolbook"/>
                <a:cs typeface="Century Schoolbook"/>
              </a:rPr>
              <a:t>function, it  </a:t>
            </a:r>
            <a:r>
              <a:rPr sz="2400" spc="-5" dirty="0">
                <a:latin typeface="Century Schoolbook"/>
                <a:cs typeface="Century Schoolbook"/>
              </a:rPr>
              <a:t>will </a:t>
            </a:r>
            <a:r>
              <a:rPr sz="2400" spc="10" dirty="0">
                <a:latin typeface="Century Schoolbook"/>
                <a:cs typeface="Century Schoolbook"/>
              </a:rPr>
              <a:t>show </a:t>
            </a:r>
            <a:r>
              <a:rPr sz="2400" spc="-10" dirty="0">
                <a:latin typeface="Century Schoolbook"/>
                <a:cs typeface="Century Schoolbook"/>
              </a:rPr>
              <a:t>errors </a:t>
            </a:r>
            <a:r>
              <a:rPr sz="2400" dirty="0">
                <a:latin typeface="Century Schoolbook"/>
                <a:cs typeface="Century Schoolbook"/>
              </a:rPr>
              <a:t>in  </a:t>
            </a:r>
            <a:r>
              <a:rPr sz="2400" spc="5" dirty="0">
                <a:latin typeface="Century Schoolbook"/>
                <a:cs typeface="Century Schoolbook"/>
              </a:rPr>
              <a:t>your </a:t>
            </a:r>
            <a:r>
              <a:rPr sz="2400" spc="-10" dirty="0">
                <a:latin typeface="Century Schoolbook"/>
                <a:cs typeface="Century Schoolbook"/>
              </a:rPr>
              <a:t>application </a:t>
            </a:r>
            <a:r>
              <a:rPr sz="2400" dirty="0">
                <a:latin typeface="Century Schoolbook"/>
                <a:cs typeface="Century Schoolbook"/>
              </a:rPr>
              <a:t>on  </a:t>
            </a:r>
            <a:r>
              <a:rPr sz="2400" spc="-5" dirty="0">
                <a:latin typeface="Century Schoolbook"/>
                <a:cs typeface="Century Schoolbook"/>
              </a:rPr>
              <a:t>the </a:t>
            </a:r>
            <a:r>
              <a:rPr sz="2400" dirty="0">
                <a:latin typeface="Century Schoolbook"/>
                <a:cs typeface="Century Schoolbook"/>
              </a:rPr>
              <a:t>left </a:t>
            </a:r>
            <a:r>
              <a:rPr sz="2400" spc="-10" dirty="0">
                <a:latin typeface="Century Schoolbook"/>
                <a:cs typeface="Century Schoolbook"/>
              </a:rPr>
              <a:t>side </a:t>
            </a:r>
            <a:r>
              <a:rPr sz="2400" dirty="0">
                <a:latin typeface="Century Schoolbook"/>
                <a:cs typeface="Century Schoolbook"/>
              </a:rPr>
              <a:t>of the  </a:t>
            </a:r>
            <a:r>
              <a:rPr sz="2400" spc="-5" dirty="0">
                <a:latin typeface="Century Schoolbook"/>
                <a:cs typeface="Century Schoolbook"/>
              </a:rPr>
              <a:t>screen </a:t>
            </a:r>
            <a:r>
              <a:rPr sz="2400" spc="5" dirty="0">
                <a:latin typeface="Century Schoolbook"/>
                <a:cs typeface="Century Schoolbook"/>
              </a:rPr>
              <a:t>under </a:t>
            </a:r>
            <a:r>
              <a:rPr sz="2400" spc="-5" dirty="0">
                <a:latin typeface="Century Schoolbook"/>
                <a:cs typeface="Century Schoolbook"/>
              </a:rPr>
              <a:t>each  </a:t>
            </a:r>
            <a:r>
              <a:rPr sz="2400" spc="-10" dirty="0">
                <a:latin typeface="Century Schoolbook"/>
                <a:cs typeface="Century Schoolbook"/>
              </a:rPr>
              <a:t>section with </a:t>
            </a:r>
            <a:r>
              <a:rPr sz="2400" spc="-15" dirty="0">
                <a:latin typeface="Century Schoolbook"/>
                <a:cs typeface="Century Schoolbook"/>
              </a:rPr>
              <a:t>direct  </a:t>
            </a:r>
            <a:r>
              <a:rPr sz="2400" dirty="0">
                <a:latin typeface="Century Schoolbook"/>
                <a:cs typeface="Century Schoolbook"/>
              </a:rPr>
              <a:t>links </a:t>
            </a:r>
            <a:r>
              <a:rPr sz="2400" spc="-15" dirty="0">
                <a:latin typeface="Century Schoolbook"/>
                <a:cs typeface="Century Schoolbook"/>
              </a:rPr>
              <a:t>to </a:t>
            </a:r>
            <a:r>
              <a:rPr sz="2400" spc="-5" dirty="0">
                <a:latin typeface="Century Schoolbook"/>
                <a:cs typeface="Century Schoolbook"/>
              </a:rPr>
              <a:t>each</a:t>
            </a:r>
            <a:r>
              <a:rPr sz="2400" spc="80" dirty="0">
                <a:latin typeface="Century Schoolbook"/>
                <a:cs typeface="Century Schoolbook"/>
              </a:rPr>
              <a:t> </a:t>
            </a:r>
            <a:r>
              <a:rPr sz="2400" spc="5" dirty="0">
                <a:latin typeface="Century Schoolbook"/>
                <a:cs typeface="Century Schoolbook"/>
              </a:rPr>
              <a:t>issue.</a:t>
            </a:r>
            <a:endParaRPr sz="2400" dirty="0">
              <a:latin typeface="Century Schoolbook"/>
              <a:cs typeface="Century Schoolbook"/>
            </a:endParaRPr>
          </a:p>
          <a:p>
            <a:pPr marL="193675" marR="257810" indent="-180975">
              <a:lnSpc>
                <a:spcPct val="95200"/>
              </a:lnSpc>
              <a:spcBef>
                <a:spcPts val="1615"/>
              </a:spcBef>
              <a:buClr>
                <a:srgbClr val="4F81BC"/>
              </a:buClr>
              <a:buSzPct val="81250"/>
              <a:buFont typeface="Arial"/>
              <a:buChar char="•"/>
              <a:tabLst>
                <a:tab pos="194310" algn="l"/>
              </a:tabLst>
            </a:pPr>
            <a:r>
              <a:rPr sz="2400" spc="-5" dirty="0">
                <a:latin typeface="Century Schoolbook"/>
                <a:cs typeface="Century Schoolbook"/>
              </a:rPr>
              <a:t>Clicking the </a:t>
            </a:r>
            <a:r>
              <a:rPr sz="2400" spc="5" dirty="0">
                <a:latin typeface="Century Schoolbook"/>
                <a:cs typeface="Century Schoolbook"/>
              </a:rPr>
              <a:t>link  </a:t>
            </a:r>
            <a:r>
              <a:rPr sz="2400" spc="-5" dirty="0">
                <a:latin typeface="Century Schoolbook"/>
                <a:cs typeface="Century Schoolbook"/>
              </a:rPr>
              <a:t>will take you </a:t>
            </a:r>
            <a:r>
              <a:rPr sz="2400" spc="-15" dirty="0">
                <a:latin typeface="Century Schoolbook"/>
                <a:cs typeface="Century Schoolbook"/>
              </a:rPr>
              <a:t>to </a:t>
            </a:r>
            <a:r>
              <a:rPr sz="2400" spc="-5" dirty="0">
                <a:latin typeface="Century Schoolbook"/>
                <a:cs typeface="Century Schoolbook"/>
              </a:rPr>
              <a:t>the  </a:t>
            </a:r>
            <a:r>
              <a:rPr sz="2400" spc="-15" dirty="0">
                <a:latin typeface="Century Schoolbook"/>
                <a:cs typeface="Century Schoolbook"/>
              </a:rPr>
              <a:t>temporarily  </a:t>
            </a:r>
            <a:r>
              <a:rPr sz="2400" dirty="0">
                <a:latin typeface="Century Schoolbook"/>
                <a:cs typeface="Century Schoolbook"/>
              </a:rPr>
              <a:t>highlighted  </a:t>
            </a:r>
            <a:r>
              <a:rPr sz="2400" spc="-10" dirty="0">
                <a:latin typeface="Century Schoolbook"/>
                <a:cs typeface="Century Schoolbook"/>
              </a:rPr>
              <a:t>application</a:t>
            </a:r>
            <a:r>
              <a:rPr sz="2400" spc="90" dirty="0">
                <a:latin typeface="Century Schoolbook"/>
                <a:cs typeface="Century Schoolbook"/>
              </a:rPr>
              <a:t> </a:t>
            </a:r>
            <a:r>
              <a:rPr sz="2400" spc="-35" dirty="0">
                <a:latin typeface="Century Schoolbook"/>
                <a:cs typeface="Century Schoolbook"/>
              </a:rPr>
              <a:t>error.</a:t>
            </a:r>
            <a:endParaRPr sz="2400" dirty="0">
              <a:latin typeface="Century Schoolbook"/>
              <a:cs typeface="Century Schoolbook"/>
            </a:endParaRPr>
          </a:p>
        </p:txBody>
      </p:sp>
      <p:sp>
        <p:nvSpPr>
          <p:cNvPr id="4" name="object 4"/>
          <p:cNvSpPr/>
          <p:nvPr/>
        </p:nvSpPr>
        <p:spPr>
          <a:xfrm>
            <a:off x="3657600" y="990600"/>
            <a:ext cx="5048250" cy="53340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886200" y="885825"/>
            <a:ext cx="609600" cy="409575"/>
          </a:xfrm>
          <a:custGeom>
            <a:avLst/>
            <a:gdLst/>
            <a:ahLst/>
            <a:cxnLst/>
            <a:rect l="l" t="t" r="r" b="b"/>
            <a:pathLst>
              <a:path w="609600" h="409575">
                <a:moveTo>
                  <a:pt x="0" y="204724"/>
                </a:moveTo>
                <a:lnTo>
                  <a:pt x="19076" y="133303"/>
                </a:lnTo>
                <a:lnTo>
                  <a:pt x="41627" y="101411"/>
                </a:lnTo>
                <a:lnTo>
                  <a:pt x="71705" y="72837"/>
                </a:lnTo>
                <a:lnTo>
                  <a:pt x="108446" y="48160"/>
                </a:lnTo>
                <a:lnTo>
                  <a:pt x="150988" y="27958"/>
                </a:lnTo>
                <a:lnTo>
                  <a:pt x="198470" y="12812"/>
                </a:lnTo>
                <a:lnTo>
                  <a:pt x="250027" y="3299"/>
                </a:lnTo>
                <a:lnTo>
                  <a:pt x="304800" y="0"/>
                </a:lnTo>
                <a:lnTo>
                  <a:pt x="359572" y="3299"/>
                </a:lnTo>
                <a:lnTo>
                  <a:pt x="411129" y="12812"/>
                </a:lnTo>
                <a:lnTo>
                  <a:pt x="458611" y="27958"/>
                </a:lnTo>
                <a:lnTo>
                  <a:pt x="501153" y="48160"/>
                </a:lnTo>
                <a:lnTo>
                  <a:pt x="537894" y="72837"/>
                </a:lnTo>
                <a:lnTo>
                  <a:pt x="567972" y="101411"/>
                </a:lnTo>
                <a:lnTo>
                  <a:pt x="590523" y="133303"/>
                </a:lnTo>
                <a:lnTo>
                  <a:pt x="609600" y="204724"/>
                </a:lnTo>
                <a:lnTo>
                  <a:pt x="604687" y="241551"/>
                </a:lnTo>
                <a:lnTo>
                  <a:pt x="567972" y="308125"/>
                </a:lnTo>
                <a:lnTo>
                  <a:pt x="537894" y="336715"/>
                </a:lnTo>
                <a:lnTo>
                  <a:pt x="501153" y="361403"/>
                </a:lnTo>
                <a:lnTo>
                  <a:pt x="458611" y="381611"/>
                </a:lnTo>
                <a:lnTo>
                  <a:pt x="411129" y="396761"/>
                </a:lnTo>
                <a:lnTo>
                  <a:pt x="359572" y="406275"/>
                </a:lnTo>
                <a:lnTo>
                  <a:pt x="304800" y="409575"/>
                </a:lnTo>
                <a:lnTo>
                  <a:pt x="250027" y="406275"/>
                </a:lnTo>
                <a:lnTo>
                  <a:pt x="198470" y="396761"/>
                </a:lnTo>
                <a:lnTo>
                  <a:pt x="150988" y="381611"/>
                </a:lnTo>
                <a:lnTo>
                  <a:pt x="108446" y="361403"/>
                </a:lnTo>
                <a:lnTo>
                  <a:pt x="71705" y="336715"/>
                </a:lnTo>
                <a:lnTo>
                  <a:pt x="41627" y="308125"/>
                </a:lnTo>
                <a:lnTo>
                  <a:pt x="19076" y="276211"/>
                </a:lnTo>
                <a:lnTo>
                  <a:pt x="0" y="204724"/>
                </a:lnTo>
                <a:close/>
              </a:path>
            </a:pathLst>
          </a:custGeom>
          <a:ln w="57150">
            <a:solidFill>
              <a:srgbClr val="FF0000"/>
            </a:solidFill>
          </a:ln>
        </p:spPr>
        <p:txBody>
          <a:bodyPr wrap="square" lIns="0" tIns="0" rIns="0" bIns="0" rtlCol="0"/>
          <a:lstStyle/>
          <a:p>
            <a:endParaRPr dirty="0"/>
          </a:p>
        </p:txBody>
      </p:sp>
      <p:sp>
        <p:nvSpPr>
          <p:cNvPr id="6" name="object 6"/>
          <p:cNvSpPr/>
          <p:nvPr/>
        </p:nvSpPr>
        <p:spPr>
          <a:xfrm>
            <a:off x="6177026" y="2519426"/>
            <a:ext cx="381000" cy="228600"/>
          </a:xfrm>
          <a:custGeom>
            <a:avLst/>
            <a:gdLst/>
            <a:ahLst/>
            <a:cxnLst/>
            <a:rect l="l" t="t" r="r" b="b"/>
            <a:pathLst>
              <a:path w="381000" h="228600">
                <a:moveTo>
                  <a:pt x="114300" y="0"/>
                </a:moveTo>
                <a:lnTo>
                  <a:pt x="0" y="114300"/>
                </a:lnTo>
                <a:lnTo>
                  <a:pt x="114300" y="228600"/>
                </a:lnTo>
                <a:lnTo>
                  <a:pt x="114300" y="171450"/>
                </a:lnTo>
                <a:lnTo>
                  <a:pt x="381000" y="171450"/>
                </a:lnTo>
                <a:lnTo>
                  <a:pt x="381000" y="57150"/>
                </a:lnTo>
                <a:lnTo>
                  <a:pt x="114300" y="57150"/>
                </a:lnTo>
                <a:lnTo>
                  <a:pt x="114300" y="0"/>
                </a:lnTo>
                <a:close/>
              </a:path>
            </a:pathLst>
          </a:custGeom>
          <a:solidFill>
            <a:srgbClr val="0D0D0D"/>
          </a:solidFill>
        </p:spPr>
        <p:txBody>
          <a:bodyPr wrap="square" lIns="0" tIns="0" rIns="0" bIns="0" rtlCol="0"/>
          <a:lstStyle/>
          <a:p>
            <a:endParaRPr dirty="0"/>
          </a:p>
        </p:txBody>
      </p:sp>
      <p:sp>
        <p:nvSpPr>
          <p:cNvPr id="7" name="object 7"/>
          <p:cNvSpPr/>
          <p:nvPr/>
        </p:nvSpPr>
        <p:spPr>
          <a:xfrm>
            <a:off x="6177026" y="2519426"/>
            <a:ext cx="381000" cy="228600"/>
          </a:xfrm>
          <a:custGeom>
            <a:avLst/>
            <a:gdLst/>
            <a:ahLst/>
            <a:cxnLst/>
            <a:rect l="l" t="t" r="r" b="b"/>
            <a:pathLst>
              <a:path w="381000" h="228600">
                <a:moveTo>
                  <a:pt x="0" y="114300"/>
                </a:moveTo>
                <a:lnTo>
                  <a:pt x="114300" y="0"/>
                </a:lnTo>
                <a:lnTo>
                  <a:pt x="114300" y="57150"/>
                </a:lnTo>
                <a:lnTo>
                  <a:pt x="381000" y="57150"/>
                </a:lnTo>
                <a:lnTo>
                  <a:pt x="381000" y="171450"/>
                </a:lnTo>
                <a:lnTo>
                  <a:pt x="114300" y="171450"/>
                </a:lnTo>
                <a:lnTo>
                  <a:pt x="114300" y="228600"/>
                </a:lnTo>
                <a:lnTo>
                  <a:pt x="0" y="114300"/>
                </a:lnTo>
                <a:close/>
              </a:path>
            </a:pathLst>
          </a:custGeom>
          <a:ln w="13970">
            <a:solidFill>
              <a:srgbClr val="385D89"/>
            </a:solidFill>
          </a:ln>
        </p:spPr>
        <p:txBody>
          <a:bodyPr wrap="square" lIns="0" tIns="0" rIns="0" bIns="0" rtlCol="0"/>
          <a:lstStyle/>
          <a:p>
            <a:endParaRPr dirty="0"/>
          </a:p>
        </p:txBody>
      </p:sp>
      <p:sp>
        <p:nvSpPr>
          <p:cNvPr id="8" name="object 8"/>
          <p:cNvSpPr/>
          <p:nvPr/>
        </p:nvSpPr>
        <p:spPr>
          <a:xfrm>
            <a:off x="6434201" y="4243451"/>
            <a:ext cx="381000" cy="228600"/>
          </a:xfrm>
          <a:custGeom>
            <a:avLst/>
            <a:gdLst/>
            <a:ahLst/>
            <a:cxnLst/>
            <a:rect l="l" t="t" r="r" b="b"/>
            <a:pathLst>
              <a:path w="381000" h="228600">
                <a:moveTo>
                  <a:pt x="114300" y="0"/>
                </a:moveTo>
                <a:lnTo>
                  <a:pt x="0" y="114300"/>
                </a:lnTo>
                <a:lnTo>
                  <a:pt x="114300" y="228600"/>
                </a:lnTo>
                <a:lnTo>
                  <a:pt x="114300" y="171450"/>
                </a:lnTo>
                <a:lnTo>
                  <a:pt x="381000" y="171450"/>
                </a:lnTo>
                <a:lnTo>
                  <a:pt x="381000" y="57150"/>
                </a:lnTo>
                <a:lnTo>
                  <a:pt x="114300" y="57150"/>
                </a:lnTo>
                <a:lnTo>
                  <a:pt x="114300" y="0"/>
                </a:lnTo>
                <a:close/>
              </a:path>
            </a:pathLst>
          </a:custGeom>
          <a:solidFill>
            <a:srgbClr val="0D0D0D"/>
          </a:solidFill>
        </p:spPr>
        <p:txBody>
          <a:bodyPr wrap="square" lIns="0" tIns="0" rIns="0" bIns="0" rtlCol="0"/>
          <a:lstStyle/>
          <a:p>
            <a:endParaRPr dirty="0"/>
          </a:p>
        </p:txBody>
      </p:sp>
      <p:sp>
        <p:nvSpPr>
          <p:cNvPr id="9" name="object 9"/>
          <p:cNvSpPr/>
          <p:nvPr/>
        </p:nvSpPr>
        <p:spPr>
          <a:xfrm>
            <a:off x="6434201" y="4243451"/>
            <a:ext cx="381000" cy="228600"/>
          </a:xfrm>
          <a:custGeom>
            <a:avLst/>
            <a:gdLst/>
            <a:ahLst/>
            <a:cxnLst/>
            <a:rect l="l" t="t" r="r" b="b"/>
            <a:pathLst>
              <a:path w="381000" h="228600">
                <a:moveTo>
                  <a:pt x="0" y="114300"/>
                </a:moveTo>
                <a:lnTo>
                  <a:pt x="114300" y="0"/>
                </a:lnTo>
                <a:lnTo>
                  <a:pt x="114300" y="57150"/>
                </a:lnTo>
                <a:lnTo>
                  <a:pt x="381000" y="57150"/>
                </a:lnTo>
                <a:lnTo>
                  <a:pt x="381000" y="171450"/>
                </a:lnTo>
                <a:lnTo>
                  <a:pt x="114300" y="171450"/>
                </a:lnTo>
                <a:lnTo>
                  <a:pt x="114300" y="228600"/>
                </a:lnTo>
                <a:lnTo>
                  <a:pt x="0" y="114300"/>
                </a:lnTo>
                <a:close/>
              </a:path>
            </a:pathLst>
          </a:custGeom>
          <a:ln w="13970">
            <a:solidFill>
              <a:srgbClr val="385D89"/>
            </a:solidFill>
          </a:ln>
        </p:spPr>
        <p:txBody>
          <a:bodyPr wrap="square" lIns="0" tIns="0" rIns="0" bIns="0" rtlCol="0"/>
          <a:lstStyle/>
          <a:p>
            <a:endParaRPr dirty="0"/>
          </a:p>
        </p:txBody>
      </p:sp>
      <p:sp>
        <p:nvSpPr>
          <p:cNvPr id="10" name="object 10"/>
          <p:cNvSpPr txBox="1"/>
          <p:nvPr/>
        </p:nvSpPr>
        <p:spPr>
          <a:xfrm>
            <a:off x="6583933" y="4098290"/>
            <a:ext cx="148590" cy="542925"/>
          </a:xfrm>
          <a:prstGeom prst="rect">
            <a:avLst/>
          </a:prstGeom>
        </p:spPr>
        <p:txBody>
          <a:bodyPr vert="horz" wrap="square" lIns="0" tIns="0" rIns="0" bIns="0" rtlCol="0">
            <a:spAutoFit/>
          </a:bodyPr>
          <a:lstStyle/>
          <a:p>
            <a:pPr marL="22225" marR="5080" indent="-9525">
              <a:lnSpc>
                <a:spcPts val="2100"/>
              </a:lnSpc>
            </a:pPr>
            <a:r>
              <a:rPr sz="1800" dirty="0">
                <a:solidFill>
                  <a:srgbClr val="FFFFFF"/>
                </a:solidFill>
                <a:latin typeface="Century Schoolbook"/>
                <a:cs typeface="Century Schoolbook"/>
              </a:rPr>
              <a:t>v  c</a:t>
            </a:r>
            <a:endParaRPr sz="1800" dirty="0">
              <a:latin typeface="Century Schoolbook"/>
              <a:cs typeface="Century Schoolbook"/>
            </a:endParaRPr>
          </a:p>
        </p:txBody>
      </p:sp>
      <p:sp>
        <p:nvSpPr>
          <p:cNvPr id="11" name="object 11"/>
          <p:cNvSpPr/>
          <p:nvPr/>
        </p:nvSpPr>
        <p:spPr>
          <a:xfrm>
            <a:off x="6434201" y="4576826"/>
            <a:ext cx="381000" cy="228600"/>
          </a:xfrm>
          <a:custGeom>
            <a:avLst/>
            <a:gdLst/>
            <a:ahLst/>
            <a:cxnLst/>
            <a:rect l="l" t="t" r="r" b="b"/>
            <a:pathLst>
              <a:path w="381000" h="228600">
                <a:moveTo>
                  <a:pt x="114300" y="0"/>
                </a:moveTo>
                <a:lnTo>
                  <a:pt x="0" y="114300"/>
                </a:lnTo>
                <a:lnTo>
                  <a:pt x="114300" y="228600"/>
                </a:lnTo>
                <a:lnTo>
                  <a:pt x="114300" y="171450"/>
                </a:lnTo>
                <a:lnTo>
                  <a:pt x="381000" y="171450"/>
                </a:lnTo>
                <a:lnTo>
                  <a:pt x="381000" y="57150"/>
                </a:lnTo>
                <a:lnTo>
                  <a:pt x="114300" y="57150"/>
                </a:lnTo>
                <a:lnTo>
                  <a:pt x="114300" y="0"/>
                </a:lnTo>
                <a:close/>
              </a:path>
            </a:pathLst>
          </a:custGeom>
          <a:solidFill>
            <a:srgbClr val="0D0D0D"/>
          </a:solidFill>
        </p:spPr>
        <p:txBody>
          <a:bodyPr wrap="square" lIns="0" tIns="0" rIns="0" bIns="0" rtlCol="0"/>
          <a:lstStyle/>
          <a:p>
            <a:endParaRPr dirty="0"/>
          </a:p>
        </p:txBody>
      </p:sp>
      <p:sp>
        <p:nvSpPr>
          <p:cNvPr id="12" name="object 12"/>
          <p:cNvSpPr/>
          <p:nvPr/>
        </p:nvSpPr>
        <p:spPr>
          <a:xfrm>
            <a:off x="6434201" y="4576826"/>
            <a:ext cx="381000" cy="228600"/>
          </a:xfrm>
          <a:custGeom>
            <a:avLst/>
            <a:gdLst/>
            <a:ahLst/>
            <a:cxnLst/>
            <a:rect l="l" t="t" r="r" b="b"/>
            <a:pathLst>
              <a:path w="381000" h="228600">
                <a:moveTo>
                  <a:pt x="0" y="114300"/>
                </a:moveTo>
                <a:lnTo>
                  <a:pt x="114300" y="0"/>
                </a:lnTo>
                <a:lnTo>
                  <a:pt x="114300" y="57150"/>
                </a:lnTo>
                <a:lnTo>
                  <a:pt x="381000" y="57150"/>
                </a:lnTo>
                <a:lnTo>
                  <a:pt x="381000" y="171450"/>
                </a:lnTo>
                <a:lnTo>
                  <a:pt x="114300" y="171450"/>
                </a:lnTo>
                <a:lnTo>
                  <a:pt x="114300" y="228600"/>
                </a:lnTo>
                <a:lnTo>
                  <a:pt x="0" y="114300"/>
                </a:lnTo>
                <a:close/>
              </a:path>
            </a:pathLst>
          </a:custGeom>
          <a:ln w="13970">
            <a:solidFill>
              <a:srgbClr val="385D89"/>
            </a:solidFill>
          </a:ln>
        </p:spPr>
        <p:txBody>
          <a:bodyPr wrap="square" lIns="0" tIns="0" rIns="0" bIns="0" rtlCol="0"/>
          <a:lstStyle/>
          <a:p>
            <a:endParaRPr dirty="0"/>
          </a:p>
        </p:txBody>
      </p:sp>
      <p:sp>
        <p:nvSpPr>
          <p:cNvPr id="13" name="object 13"/>
          <p:cNvSpPr/>
          <p:nvPr/>
        </p:nvSpPr>
        <p:spPr>
          <a:xfrm>
            <a:off x="6434201" y="4891151"/>
            <a:ext cx="381000" cy="228600"/>
          </a:xfrm>
          <a:custGeom>
            <a:avLst/>
            <a:gdLst/>
            <a:ahLst/>
            <a:cxnLst/>
            <a:rect l="l" t="t" r="r" b="b"/>
            <a:pathLst>
              <a:path w="381000" h="228600">
                <a:moveTo>
                  <a:pt x="114300" y="0"/>
                </a:moveTo>
                <a:lnTo>
                  <a:pt x="0" y="114300"/>
                </a:lnTo>
                <a:lnTo>
                  <a:pt x="114300" y="228600"/>
                </a:lnTo>
                <a:lnTo>
                  <a:pt x="114300" y="171450"/>
                </a:lnTo>
                <a:lnTo>
                  <a:pt x="381000" y="171450"/>
                </a:lnTo>
                <a:lnTo>
                  <a:pt x="381000" y="57150"/>
                </a:lnTo>
                <a:lnTo>
                  <a:pt x="114300" y="57150"/>
                </a:lnTo>
                <a:lnTo>
                  <a:pt x="114300" y="0"/>
                </a:lnTo>
                <a:close/>
              </a:path>
            </a:pathLst>
          </a:custGeom>
          <a:solidFill>
            <a:srgbClr val="0D0D0D"/>
          </a:solidFill>
        </p:spPr>
        <p:txBody>
          <a:bodyPr wrap="square" lIns="0" tIns="0" rIns="0" bIns="0" rtlCol="0"/>
          <a:lstStyle/>
          <a:p>
            <a:endParaRPr dirty="0"/>
          </a:p>
        </p:txBody>
      </p:sp>
      <p:sp>
        <p:nvSpPr>
          <p:cNvPr id="14" name="object 14"/>
          <p:cNvSpPr/>
          <p:nvPr/>
        </p:nvSpPr>
        <p:spPr>
          <a:xfrm>
            <a:off x="6434201" y="4891151"/>
            <a:ext cx="381000" cy="228600"/>
          </a:xfrm>
          <a:custGeom>
            <a:avLst/>
            <a:gdLst/>
            <a:ahLst/>
            <a:cxnLst/>
            <a:rect l="l" t="t" r="r" b="b"/>
            <a:pathLst>
              <a:path w="381000" h="228600">
                <a:moveTo>
                  <a:pt x="0" y="114300"/>
                </a:moveTo>
                <a:lnTo>
                  <a:pt x="114300" y="0"/>
                </a:lnTo>
                <a:lnTo>
                  <a:pt x="114300" y="57150"/>
                </a:lnTo>
                <a:lnTo>
                  <a:pt x="381000" y="57150"/>
                </a:lnTo>
                <a:lnTo>
                  <a:pt x="381000" y="171450"/>
                </a:lnTo>
                <a:lnTo>
                  <a:pt x="114300" y="171450"/>
                </a:lnTo>
                <a:lnTo>
                  <a:pt x="114300" y="228600"/>
                </a:lnTo>
                <a:lnTo>
                  <a:pt x="0" y="114300"/>
                </a:lnTo>
                <a:close/>
              </a:path>
            </a:pathLst>
          </a:custGeom>
          <a:ln w="13970">
            <a:solidFill>
              <a:srgbClr val="385D89"/>
            </a:solidFill>
          </a:ln>
        </p:spPr>
        <p:txBody>
          <a:bodyPr wrap="square" lIns="0" tIns="0" rIns="0" bIns="0" rtlCol="0"/>
          <a:lstStyle/>
          <a:p>
            <a:endParaRPr dirty="0"/>
          </a:p>
        </p:txBody>
      </p:sp>
      <p:sp>
        <p:nvSpPr>
          <p:cNvPr id="15" name="object 15"/>
          <p:cNvSpPr/>
          <p:nvPr/>
        </p:nvSpPr>
        <p:spPr>
          <a:xfrm>
            <a:off x="6481826" y="6100762"/>
            <a:ext cx="381000" cy="228600"/>
          </a:xfrm>
          <a:custGeom>
            <a:avLst/>
            <a:gdLst/>
            <a:ahLst/>
            <a:cxnLst/>
            <a:rect l="l" t="t" r="r" b="b"/>
            <a:pathLst>
              <a:path w="381000" h="228600">
                <a:moveTo>
                  <a:pt x="114300" y="0"/>
                </a:moveTo>
                <a:lnTo>
                  <a:pt x="0" y="114300"/>
                </a:lnTo>
                <a:lnTo>
                  <a:pt x="114300" y="228600"/>
                </a:lnTo>
                <a:lnTo>
                  <a:pt x="114300" y="171450"/>
                </a:lnTo>
                <a:lnTo>
                  <a:pt x="381000" y="171450"/>
                </a:lnTo>
                <a:lnTo>
                  <a:pt x="381000" y="57150"/>
                </a:lnTo>
                <a:lnTo>
                  <a:pt x="114300" y="57150"/>
                </a:lnTo>
                <a:lnTo>
                  <a:pt x="114300" y="0"/>
                </a:lnTo>
                <a:close/>
              </a:path>
            </a:pathLst>
          </a:custGeom>
          <a:solidFill>
            <a:srgbClr val="0D0D0D"/>
          </a:solidFill>
        </p:spPr>
        <p:txBody>
          <a:bodyPr wrap="square" lIns="0" tIns="0" rIns="0" bIns="0" rtlCol="0"/>
          <a:lstStyle/>
          <a:p>
            <a:endParaRPr dirty="0"/>
          </a:p>
        </p:txBody>
      </p:sp>
      <p:sp>
        <p:nvSpPr>
          <p:cNvPr id="16" name="object 16"/>
          <p:cNvSpPr/>
          <p:nvPr/>
        </p:nvSpPr>
        <p:spPr>
          <a:xfrm>
            <a:off x="6481826" y="6100762"/>
            <a:ext cx="381000" cy="228600"/>
          </a:xfrm>
          <a:custGeom>
            <a:avLst/>
            <a:gdLst/>
            <a:ahLst/>
            <a:cxnLst/>
            <a:rect l="l" t="t" r="r" b="b"/>
            <a:pathLst>
              <a:path w="381000" h="228600">
                <a:moveTo>
                  <a:pt x="0" y="114300"/>
                </a:moveTo>
                <a:lnTo>
                  <a:pt x="114300" y="0"/>
                </a:lnTo>
                <a:lnTo>
                  <a:pt x="114300" y="57150"/>
                </a:lnTo>
                <a:lnTo>
                  <a:pt x="381000" y="57150"/>
                </a:lnTo>
                <a:lnTo>
                  <a:pt x="381000" y="171450"/>
                </a:lnTo>
                <a:lnTo>
                  <a:pt x="114300" y="171450"/>
                </a:lnTo>
                <a:lnTo>
                  <a:pt x="114300" y="228600"/>
                </a:lnTo>
                <a:lnTo>
                  <a:pt x="0" y="114300"/>
                </a:lnTo>
                <a:close/>
              </a:path>
            </a:pathLst>
          </a:custGeom>
          <a:ln w="13970">
            <a:solidFill>
              <a:srgbClr val="385D89"/>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275" y="2286000"/>
            <a:ext cx="4962525" cy="24384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383857" y="740790"/>
            <a:ext cx="3395345" cy="623570"/>
          </a:xfrm>
          <a:prstGeom prst="rect">
            <a:avLst/>
          </a:prstGeom>
        </p:spPr>
        <p:txBody>
          <a:bodyPr vert="horz" wrap="square" lIns="0" tIns="0" rIns="0" bIns="0" rtlCol="0">
            <a:spAutoFit/>
          </a:bodyPr>
          <a:lstStyle/>
          <a:p>
            <a:pPr marL="12700">
              <a:lnSpc>
                <a:spcPct val="100000"/>
              </a:lnSpc>
            </a:pPr>
            <a:r>
              <a:rPr sz="3950" spc="-50" dirty="0">
                <a:solidFill>
                  <a:srgbClr val="000000"/>
                </a:solidFill>
              </a:rPr>
              <a:t>Print</a:t>
            </a:r>
            <a:r>
              <a:rPr sz="3950" spc="-10" dirty="0">
                <a:solidFill>
                  <a:srgbClr val="000000"/>
                </a:solidFill>
              </a:rPr>
              <a:t> </a:t>
            </a:r>
            <a:r>
              <a:rPr sz="3950" spc="-50" dirty="0">
                <a:solidFill>
                  <a:srgbClr val="000000"/>
                </a:solidFill>
              </a:rPr>
              <a:t>Function</a:t>
            </a:r>
            <a:endParaRPr sz="3950" dirty="0"/>
          </a:p>
        </p:txBody>
      </p:sp>
      <p:sp>
        <p:nvSpPr>
          <p:cNvPr id="4" name="object 4"/>
          <p:cNvSpPr txBox="1"/>
          <p:nvPr/>
        </p:nvSpPr>
        <p:spPr>
          <a:xfrm>
            <a:off x="155257" y="1876678"/>
            <a:ext cx="2853690" cy="3493770"/>
          </a:xfrm>
          <a:prstGeom prst="rect">
            <a:avLst/>
          </a:prstGeom>
        </p:spPr>
        <p:txBody>
          <a:bodyPr vert="horz" wrap="square" lIns="0" tIns="0" rIns="0" bIns="0" rtlCol="0">
            <a:spAutoFit/>
          </a:bodyPr>
          <a:lstStyle/>
          <a:p>
            <a:pPr marL="193675" indent="-180975">
              <a:lnSpc>
                <a:spcPts val="2650"/>
              </a:lnSpc>
              <a:buClr>
                <a:srgbClr val="4F81BC"/>
              </a:buClr>
              <a:buSzPct val="81250"/>
              <a:buFont typeface="Arial"/>
              <a:buChar char="•"/>
              <a:tabLst>
                <a:tab pos="193675" algn="l"/>
              </a:tabLst>
            </a:pPr>
            <a:r>
              <a:rPr sz="2400" dirty="0">
                <a:latin typeface="Century Schoolbook"/>
                <a:cs typeface="Century Schoolbook"/>
              </a:rPr>
              <a:t>A </a:t>
            </a:r>
            <a:r>
              <a:rPr sz="2400" b="1" dirty="0">
                <a:latin typeface="Century Schoolbook"/>
                <a:cs typeface="Century Schoolbook"/>
              </a:rPr>
              <a:t>Print</a:t>
            </a:r>
            <a:r>
              <a:rPr sz="2400" b="1" spc="-105" dirty="0">
                <a:latin typeface="Century Schoolbook"/>
                <a:cs typeface="Century Schoolbook"/>
              </a:rPr>
              <a:t> </a:t>
            </a:r>
            <a:r>
              <a:rPr sz="2400" dirty="0">
                <a:latin typeface="Century Schoolbook"/>
                <a:cs typeface="Century Schoolbook"/>
              </a:rPr>
              <a:t>function</a:t>
            </a:r>
          </a:p>
          <a:p>
            <a:pPr marL="193675" marR="5080">
              <a:lnSpc>
                <a:spcPct val="95200"/>
              </a:lnSpc>
              <a:spcBef>
                <a:spcPts val="50"/>
              </a:spcBef>
            </a:pPr>
            <a:r>
              <a:rPr sz="2400" spc="-10" dirty="0">
                <a:latin typeface="Century Schoolbook"/>
                <a:cs typeface="Century Schoolbook"/>
              </a:rPr>
              <a:t>appears </a:t>
            </a:r>
            <a:r>
              <a:rPr sz="2400" spc="5" dirty="0">
                <a:latin typeface="Century Schoolbook"/>
                <a:cs typeface="Century Schoolbook"/>
              </a:rPr>
              <a:t>at </a:t>
            </a:r>
            <a:r>
              <a:rPr sz="2400" spc="-5" dirty="0">
                <a:latin typeface="Century Schoolbook"/>
                <a:cs typeface="Century Schoolbook"/>
              </a:rPr>
              <a:t>the </a:t>
            </a:r>
            <a:r>
              <a:rPr sz="2400" spc="-15" dirty="0">
                <a:latin typeface="Century Schoolbook"/>
                <a:cs typeface="Century Schoolbook"/>
              </a:rPr>
              <a:t>top  </a:t>
            </a:r>
            <a:r>
              <a:rPr sz="2400" dirty="0">
                <a:latin typeface="Century Schoolbook"/>
                <a:cs typeface="Century Schoolbook"/>
              </a:rPr>
              <a:t>right on the  </a:t>
            </a:r>
            <a:r>
              <a:rPr sz="2400" spc="-10" dirty="0">
                <a:latin typeface="Century Schoolbook"/>
                <a:cs typeface="Century Schoolbook"/>
              </a:rPr>
              <a:t>application  </a:t>
            </a:r>
            <a:r>
              <a:rPr sz="2400" spc="-5" dirty="0">
                <a:latin typeface="Century Schoolbook"/>
                <a:cs typeface="Century Schoolbook"/>
              </a:rPr>
              <a:t>workspace </a:t>
            </a:r>
            <a:r>
              <a:rPr sz="2400" spc="15" dirty="0">
                <a:latin typeface="Century Schoolbook"/>
                <a:cs typeface="Century Schoolbook"/>
              </a:rPr>
              <a:t>and  </a:t>
            </a:r>
            <a:r>
              <a:rPr sz="2400" dirty="0">
                <a:latin typeface="Century Schoolbook"/>
                <a:cs typeface="Century Schoolbook"/>
              </a:rPr>
              <a:t>allows </a:t>
            </a:r>
            <a:r>
              <a:rPr sz="2400" spc="5" dirty="0">
                <a:latin typeface="Century Schoolbook"/>
                <a:cs typeface="Century Schoolbook"/>
              </a:rPr>
              <a:t>users </a:t>
            </a:r>
            <a:r>
              <a:rPr sz="2400" spc="-15" dirty="0">
                <a:latin typeface="Century Schoolbook"/>
                <a:cs typeface="Century Schoolbook"/>
              </a:rPr>
              <a:t>to  </a:t>
            </a:r>
            <a:r>
              <a:rPr sz="2400" spc="-5" dirty="0">
                <a:latin typeface="Century Schoolbook"/>
                <a:cs typeface="Century Schoolbook"/>
              </a:rPr>
              <a:t>print </a:t>
            </a:r>
            <a:r>
              <a:rPr sz="2400" dirty="0">
                <a:latin typeface="Century Schoolbook"/>
                <a:cs typeface="Century Schoolbook"/>
              </a:rPr>
              <a:t>the </a:t>
            </a:r>
            <a:r>
              <a:rPr sz="2400" spc="5" dirty="0">
                <a:latin typeface="Century Schoolbook"/>
                <a:cs typeface="Century Schoolbook"/>
              </a:rPr>
              <a:t>current  </a:t>
            </a:r>
            <a:r>
              <a:rPr sz="2400" spc="-10" dirty="0">
                <a:latin typeface="Century Schoolbook"/>
                <a:cs typeface="Century Schoolbook"/>
              </a:rPr>
              <a:t>application </a:t>
            </a:r>
            <a:r>
              <a:rPr sz="2400" spc="-5" dirty="0">
                <a:latin typeface="Century Schoolbook"/>
                <a:cs typeface="Century Schoolbook"/>
              </a:rPr>
              <a:t>section  </a:t>
            </a:r>
            <a:r>
              <a:rPr sz="2400" dirty="0">
                <a:latin typeface="Century Schoolbook"/>
                <a:cs typeface="Century Schoolbook"/>
              </a:rPr>
              <a:t>or </a:t>
            </a:r>
            <a:r>
              <a:rPr sz="2400" spc="-5" dirty="0">
                <a:latin typeface="Century Schoolbook"/>
                <a:cs typeface="Century Schoolbook"/>
              </a:rPr>
              <a:t>entire smart  form.</a:t>
            </a:r>
            <a:endParaRPr sz="2400" dirty="0">
              <a:latin typeface="Century Schoolbook"/>
              <a:cs typeface="Century Schoolbook"/>
            </a:endParaRPr>
          </a:p>
        </p:txBody>
      </p:sp>
      <p:sp>
        <p:nvSpPr>
          <p:cNvPr id="5" name="object 5"/>
          <p:cNvSpPr/>
          <p:nvPr/>
        </p:nvSpPr>
        <p:spPr>
          <a:xfrm>
            <a:off x="6629400" y="2057400"/>
            <a:ext cx="2057400" cy="1066800"/>
          </a:xfrm>
          <a:custGeom>
            <a:avLst/>
            <a:gdLst/>
            <a:ahLst/>
            <a:cxnLst/>
            <a:rect l="l" t="t" r="r" b="b"/>
            <a:pathLst>
              <a:path w="2057400" h="1066800">
                <a:moveTo>
                  <a:pt x="0" y="533400"/>
                </a:moveTo>
                <a:lnTo>
                  <a:pt x="7436" y="468918"/>
                </a:lnTo>
                <a:lnTo>
                  <a:pt x="29173" y="406722"/>
                </a:lnTo>
                <a:lnTo>
                  <a:pt x="64350" y="347258"/>
                </a:lnTo>
                <a:lnTo>
                  <a:pt x="112107" y="290972"/>
                </a:lnTo>
                <a:lnTo>
                  <a:pt x="140433" y="264160"/>
                </a:lnTo>
                <a:lnTo>
                  <a:pt x="171582" y="238309"/>
                </a:lnTo>
                <a:lnTo>
                  <a:pt x="205446" y="213476"/>
                </a:lnTo>
                <a:lnTo>
                  <a:pt x="241916" y="189716"/>
                </a:lnTo>
                <a:lnTo>
                  <a:pt x="280886" y="167084"/>
                </a:lnTo>
                <a:lnTo>
                  <a:pt x="322249" y="145638"/>
                </a:lnTo>
                <a:lnTo>
                  <a:pt x="365895" y="125432"/>
                </a:lnTo>
                <a:lnTo>
                  <a:pt x="411719" y="106522"/>
                </a:lnTo>
                <a:lnTo>
                  <a:pt x="459612" y="88963"/>
                </a:lnTo>
                <a:lnTo>
                  <a:pt x="509467" y="72813"/>
                </a:lnTo>
                <a:lnTo>
                  <a:pt x="561176" y="58126"/>
                </a:lnTo>
                <a:lnTo>
                  <a:pt x="614632" y="44958"/>
                </a:lnTo>
                <a:lnTo>
                  <a:pt x="669727" y="33364"/>
                </a:lnTo>
                <a:lnTo>
                  <a:pt x="726354" y="23402"/>
                </a:lnTo>
                <a:lnTo>
                  <a:pt x="784405" y="15126"/>
                </a:lnTo>
                <a:lnTo>
                  <a:pt x="843773" y="8592"/>
                </a:lnTo>
                <a:lnTo>
                  <a:pt x="904349" y="3855"/>
                </a:lnTo>
                <a:lnTo>
                  <a:pt x="966028" y="973"/>
                </a:lnTo>
                <a:lnTo>
                  <a:pt x="1028700" y="0"/>
                </a:lnTo>
                <a:lnTo>
                  <a:pt x="1091371" y="973"/>
                </a:lnTo>
                <a:lnTo>
                  <a:pt x="1153050" y="3855"/>
                </a:lnTo>
                <a:lnTo>
                  <a:pt x="1213626" y="8592"/>
                </a:lnTo>
                <a:lnTo>
                  <a:pt x="1272994" y="15126"/>
                </a:lnTo>
                <a:lnTo>
                  <a:pt x="1331045" y="23402"/>
                </a:lnTo>
                <a:lnTo>
                  <a:pt x="1387672" y="33364"/>
                </a:lnTo>
                <a:lnTo>
                  <a:pt x="1442767" y="44958"/>
                </a:lnTo>
                <a:lnTo>
                  <a:pt x="1496223" y="58126"/>
                </a:lnTo>
                <a:lnTo>
                  <a:pt x="1547932" y="72813"/>
                </a:lnTo>
                <a:lnTo>
                  <a:pt x="1597787" y="88963"/>
                </a:lnTo>
                <a:lnTo>
                  <a:pt x="1645680" y="106522"/>
                </a:lnTo>
                <a:lnTo>
                  <a:pt x="1691504" y="125432"/>
                </a:lnTo>
                <a:lnTo>
                  <a:pt x="1735150" y="145638"/>
                </a:lnTo>
                <a:lnTo>
                  <a:pt x="1776513" y="167084"/>
                </a:lnTo>
                <a:lnTo>
                  <a:pt x="1815483" y="189716"/>
                </a:lnTo>
                <a:lnTo>
                  <a:pt x="1851953" y="213476"/>
                </a:lnTo>
                <a:lnTo>
                  <a:pt x="1885817" y="238309"/>
                </a:lnTo>
                <a:lnTo>
                  <a:pt x="1916966" y="264160"/>
                </a:lnTo>
                <a:lnTo>
                  <a:pt x="1945292" y="290972"/>
                </a:lnTo>
                <a:lnTo>
                  <a:pt x="1993049" y="347258"/>
                </a:lnTo>
                <a:lnTo>
                  <a:pt x="2028226" y="406722"/>
                </a:lnTo>
                <a:lnTo>
                  <a:pt x="2049963" y="468918"/>
                </a:lnTo>
                <a:lnTo>
                  <a:pt x="2057400" y="533400"/>
                </a:lnTo>
                <a:lnTo>
                  <a:pt x="2055522" y="565898"/>
                </a:lnTo>
                <a:lnTo>
                  <a:pt x="2040828" y="629292"/>
                </a:lnTo>
                <a:lnTo>
                  <a:pt x="2012263" y="690178"/>
                </a:lnTo>
                <a:lnTo>
                  <a:pt x="1970689" y="748109"/>
                </a:lnTo>
                <a:lnTo>
                  <a:pt x="1916966" y="802639"/>
                </a:lnTo>
                <a:lnTo>
                  <a:pt x="1885817" y="828490"/>
                </a:lnTo>
                <a:lnTo>
                  <a:pt x="1851953" y="853323"/>
                </a:lnTo>
                <a:lnTo>
                  <a:pt x="1815483" y="877083"/>
                </a:lnTo>
                <a:lnTo>
                  <a:pt x="1776513" y="899715"/>
                </a:lnTo>
                <a:lnTo>
                  <a:pt x="1735150" y="921161"/>
                </a:lnTo>
                <a:lnTo>
                  <a:pt x="1691504" y="941367"/>
                </a:lnTo>
                <a:lnTo>
                  <a:pt x="1645680" y="960277"/>
                </a:lnTo>
                <a:lnTo>
                  <a:pt x="1597787" y="977836"/>
                </a:lnTo>
                <a:lnTo>
                  <a:pt x="1547932" y="993986"/>
                </a:lnTo>
                <a:lnTo>
                  <a:pt x="1496223" y="1008673"/>
                </a:lnTo>
                <a:lnTo>
                  <a:pt x="1442767" y="1021841"/>
                </a:lnTo>
                <a:lnTo>
                  <a:pt x="1387672" y="1033435"/>
                </a:lnTo>
                <a:lnTo>
                  <a:pt x="1331045" y="1043397"/>
                </a:lnTo>
                <a:lnTo>
                  <a:pt x="1272994" y="1051673"/>
                </a:lnTo>
                <a:lnTo>
                  <a:pt x="1213626" y="1058207"/>
                </a:lnTo>
                <a:lnTo>
                  <a:pt x="1153050" y="1062944"/>
                </a:lnTo>
                <a:lnTo>
                  <a:pt x="1091371" y="1065826"/>
                </a:lnTo>
                <a:lnTo>
                  <a:pt x="1028700" y="1066800"/>
                </a:lnTo>
                <a:lnTo>
                  <a:pt x="966028" y="1065826"/>
                </a:lnTo>
                <a:lnTo>
                  <a:pt x="904349" y="1062944"/>
                </a:lnTo>
                <a:lnTo>
                  <a:pt x="843773" y="1058207"/>
                </a:lnTo>
                <a:lnTo>
                  <a:pt x="784405" y="1051673"/>
                </a:lnTo>
                <a:lnTo>
                  <a:pt x="726354" y="1043397"/>
                </a:lnTo>
                <a:lnTo>
                  <a:pt x="669727" y="1033435"/>
                </a:lnTo>
                <a:lnTo>
                  <a:pt x="614632" y="1021841"/>
                </a:lnTo>
                <a:lnTo>
                  <a:pt x="561176" y="1008673"/>
                </a:lnTo>
                <a:lnTo>
                  <a:pt x="509467" y="993986"/>
                </a:lnTo>
                <a:lnTo>
                  <a:pt x="459612" y="977836"/>
                </a:lnTo>
                <a:lnTo>
                  <a:pt x="411719" y="960277"/>
                </a:lnTo>
                <a:lnTo>
                  <a:pt x="365895" y="941367"/>
                </a:lnTo>
                <a:lnTo>
                  <a:pt x="322249" y="921161"/>
                </a:lnTo>
                <a:lnTo>
                  <a:pt x="280886" y="899715"/>
                </a:lnTo>
                <a:lnTo>
                  <a:pt x="241916" y="877083"/>
                </a:lnTo>
                <a:lnTo>
                  <a:pt x="205446" y="853323"/>
                </a:lnTo>
                <a:lnTo>
                  <a:pt x="171582" y="828490"/>
                </a:lnTo>
                <a:lnTo>
                  <a:pt x="140433" y="802639"/>
                </a:lnTo>
                <a:lnTo>
                  <a:pt x="112107" y="775827"/>
                </a:lnTo>
                <a:lnTo>
                  <a:pt x="64350" y="719541"/>
                </a:lnTo>
                <a:lnTo>
                  <a:pt x="29173" y="660077"/>
                </a:lnTo>
                <a:lnTo>
                  <a:pt x="7436" y="597881"/>
                </a:lnTo>
                <a:lnTo>
                  <a:pt x="0" y="5334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740790"/>
            <a:ext cx="4578350" cy="623570"/>
          </a:xfrm>
          <a:prstGeom prst="rect">
            <a:avLst/>
          </a:prstGeom>
        </p:spPr>
        <p:txBody>
          <a:bodyPr vert="horz" wrap="square" lIns="0" tIns="0" rIns="0" bIns="0" rtlCol="0">
            <a:spAutoFit/>
          </a:bodyPr>
          <a:lstStyle/>
          <a:p>
            <a:pPr marL="12700">
              <a:lnSpc>
                <a:spcPct val="100000"/>
              </a:lnSpc>
            </a:pPr>
            <a:r>
              <a:rPr sz="3950" spc="-30" dirty="0">
                <a:solidFill>
                  <a:srgbClr val="000000"/>
                </a:solidFill>
              </a:rPr>
              <a:t>User </a:t>
            </a:r>
            <a:r>
              <a:rPr sz="3950" spc="-35" dirty="0">
                <a:solidFill>
                  <a:srgbClr val="000000"/>
                </a:solidFill>
              </a:rPr>
              <a:t>Alert</a:t>
            </a:r>
            <a:r>
              <a:rPr sz="3950" spc="-280" dirty="0">
                <a:solidFill>
                  <a:srgbClr val="000000"/>
                </a:solidFill>
              </a:rPr>
              <a:t> </a:t>
            </a:r>
            <a:r>
              <a:rPr sz="3950" spc="-50" dirty="0">
                <a:solidFill>
                  <a:srgbClr val="000000"/>
                </a:solidFill>
              </a:rPr>
              <a:t>Function</a:t>
            </a:r>
            <a:endParaRPr sz="3950" dirty="0"/>
          </a:p>
        </p:txBody>
      </p:sp>
      <p:sp>
        <p:nvSpPr>
          <p:cNvPr id="3" name="object 3"/>
          <p:cNvSpPr txBox="1"/>
          <p:nvPr/>
        </p:nvSpPr>
        <p:spPr>
          <a:xfrm>
            <a:off x="383857" y="1905000"/>
            <a:ext cx="7693343" cy="1404102"/>
          </a:xfrm>
          <a:prstGeom prst="rect">
            <a:avLst/>
          </a:prstGeom>
        </p:spPr>
        <p:txBody>
          <a:bodyPr vert="horz" wrap="square" lIns="0" tIns="635" rIns="0" bIns="0" rtlCol="0">
            <a:spAutoFit/>
          </a:bodyPr>
          <a:lstStyle/>
          <a:p>
            <a:pPr marL="12700" marR="5080">
              <a:lnSpc>
                <a:spcPct val="94800"/>
              </a:lnSpc>
              <a:spcBef>
                <a:spcPts val="5"/>
              </a:spcBef>
              <a:buClr>
                <a:srgbClr val="4F81BC"/>
              </a:buClr>
              <a:buSzPct val="81250"/>
              <a:tabLst>
                <a:tab pos="193675" algn="l"/>
              </a:tabLst>
            </a:pPr>
            <a:r>
              <a:rPr sz="2400" spc="-5" dirty="0">
                <a:latin typeface="Century Schoolbook"/>
                <a:cs typeface="Century Schoolbook"/>
              </a:rPr>
              <a:t>If </a:t>
            </a:r>
            <a:r>
              <a:rPr sz="2400" spc="-10" dirty="0">
                <a:latin typeface="Century Schoolbook"/>
                <a:cs typeface="Century Schoolbook"/>
              </a:rPr>
              <a:t>two </a:t>
            </a:r>
            <a:r>
              <a:rPr sz="2400" spc="5" dirty="0">
                <a:latin typeface="Century Schoolbook"/>
                <a:cs typeface="Century Schoolbook"/>
              </a:rPr>
              <a:t>users </a:t>
            </a:r>
            <a:r>
              <a:rPr sz="2400" dirty="0">
                <a:latin typeface="Century Schoolbook"/>
                <a:cs typeface="Century Schoolbook"/>
              </a:rPr>
              <a:t>are working in  </a:t>
            </a:r>
            <a:r>
              <a:rPr sz="2400" spc="-5" dirty="0">
                <a:latin typeface="Century Schoolbook"/>
                <a:cs typeface="Century Schoolbook"/>
              </a:rPr>
              <a:t>the same </a:t>
            </a:r>
            <a:r>
              <a:rPr sz="2400" spc="-10" dirty="0">
                <a:latin typeface="Century Schoolbook"/>
                <a:cs typeface="Century Schoolbook"/>
              </a:rPr>
              <a:t>application </a:t>
            </a:r>
            <a:r>
              <a:rPr sz="2400" spc="5" dirty="0">
                <a:latin typeface="Century Schoolbook"/>
                <a:cs typeface="Century Schoolbook"/>
              </a:rPr>
              <a:t>at </a:t>
            </a:r>
            <a:r>
              <a:rPr sz="2400" spc="-5" dirty="0">
                <a:latin typeface="Century Schoolbook"/>
                <a:cs typeface="Century Schoolbook"/>
              </a:rPr>
              <a:t>the  same </a:t>
            </a:r>
            <a:r>
              <a:rPr sz="2400" spc="-15" dirty="0">
                <a:latin typeface="Century Schoolbook"/>
                <a:cs typeface="Century Schoolbook"/>
              </a:rPr>
              <a:t>time, </a:t>
            </a:r>
            <a:r>
              <a:rPr sz="2400" spc="5" dirty="0">
                <a:latin typeface="Century Schoolbook"/>
                <a:cs typeface="Century Schoolbook"/>
              </a:rPr>
              <a:t>an </a:t>
            </a:r>
            <a:r>
              <a:rPr sz="2400" b="1" spc="-10" dirty="0">
                <a:latin typeface="Century Schoolbook"/>
                <a:cs typeface="Century Schoolbook"/>
              </a:rPr>
              <a:t>Alert </a:t>
            </a:r>
            <a:r>
              <a:rPr sz="2400" spc="-10" dirty="0" smtClean="0">
                <a:latin typeface="Century Schoolbook"/>
                <a:cs typeface="Century Schoolbook"/>
              </a:rPr>
              <a:t>appears </a:t>
            </a:r>
            <a:r>
              <a:rPr sz="2400" dirty="0">
                <a:latin typeface="Century Schoolbook"/>
                <a:cs typeface="Century Schoolbook"/>
              </a:rPr>
              <a:t>in the </a:t>
            </a:r>
            <a:r>
              <a:rPr sz="2400" spc="-15" dirty="0">
                <a:latin typeface="Century Schoolbook"/>
                <a:cs typeface="Century Schoolbook"/>
              </a:rPr>
              <a:t>top</a:t>
            </a:r>
            <a:r>
              <a:rPr sz="2400" spc="200" dirty="0">
                <a:latin typeface="Century Schoolbook"/>
                <a:cs typeface="Century Schoolbook"/>
              </a:rPr>
              <a:t> </a:t>
            </a:r>
            <a:r>
              <a:rPr sz="2400" dirty="0" smtClean="0">
                <a:latin typeface="Century Schoolbook"/>
                <a:cs typeface="Century Schoolbook"/>
              </a:rPr>
              <a:t>right</a:t>
            </a:r>
            <a:r>
              <a:rPr lang="en-US" sz="2400" dirty="0" smtClean="0">
                <a:latin typeface="Century Schoolbook"/>
                <a:cs typeface="Century Schoolbook"/>
              </a:rPr>
              <a:t> </a:t>
            </a:r>
            <a:r>
              <a:rPr sz="2400" dirty="0" smtClean="0">
                <a:latin typeface="Century Schoolbook"/>
                <a:cs typeface="Century Schoolbook"/>
              </a:rPr>
              <a:t>corner </a:t>
            </a:r>
            <a:r>
              <a:rPr sz="2400" dirty="0">
                <a:latin typeface="Century Schoolbook"/>
                <a:cs typeface="Century Schoolbook"/>
              </a:rPr>
              <a:t>of the </a:t>
            </a:r>
            <a:r>
              <a:rPr sz="2400" spc="-5" dirty="0">
                <a:latin typeface="Century Schoolbook"/>
                <a:cs typeface="Century Schoolbook"/>
              </a:rPr>
              <a:t>application.  </a:t>
            </a:r>
            <a:r>
              <a:rPr sz="2400" dirty="0">
                <a:latin typeface="Century Schoolbook"/>
                <a:cs typeface="Century Schoolbook"/>
              </a:rPr>
              <a:t>This helps </a:t>
            </a:r>
            <a:r>
              <a:rPr sz="2400" spc="-15" dirty="0">
                <a:latin typeface="Century Schoolbook"/>
                <a:cs typeface="Century Schoolbook"/>
              </a:rPr>
              <a:t>to </a:t>
            </a:r>
            <a:r>
              <a:rPr sz="2400" spc="10" dirty="0">
                <a:latin typeface="Century Schoolbook"/>
                <a:cs typeface="Century Schoolbook"/>
              </a:rPr>
              <a:t>ensure </a:t>
            </a:r>
            <a:r>
              <a:rPr sz="2400" dirty="0">
                <a:latin typeface="Century Schoolbook"/>
                <a:cs typeface="Century Schoolbook"/>
              </a:rPr>
              <a:t>that  conflicting </a:t>
            </a:r>
            <a:r>
              <a:rPr sz="2400" spc="5" dirty="0">
                <a:latin typeface="Century Schoolbook"/>
                <a:cs typeface="Century Schoolbook"/>
              </a:rPr>
              <a:t>changes </a:t>
            </a:r>
            <a:r>
              <a:rPr sz="2400" dirty="0">
                <a:latin typeface="Century Schoolbook"/>
                <a:cs typeface="Century Schoolbook"/>
              </a:rPr>
              <a:t>are </a:t>
            </a:r>
            <a:r>
              <a:rPr sz="2400" spc="10" dirty="0" smtClean="0">
                <a:latin typeface="Century Schoolbook"/>
                <a:cs typeface="Century Schoolbook"/>
              </a:rPr>
              <a:t>not</a:t>
            </a:r>
            <a:r>
              <a:rPr lang="en-US" sz="2400" spc="10" dirty="0" smtClean="0">
                <a:latin typeface="Century Schoolbook"/>
                <a:cs typeface="Century Schoolbook"/>
              </a:rPr>
              <a:t> </a:t>
            </a:r>
            <a:r>
              <a:rPr sz="2400" spc="-15" dirty="0" smtClean="0">
                <a:latin typeface="Century Schoolbook"/>
                <a:cs typeface="Century Schoolbook"/>
              </a:rPr>
              <a:t>made </a:t>
            </a:r>
            <a:r>
              <a:rPr sz="2400" spc="5" dirty="0">
                <a:latin typeface="Century Schoolbook"/>
                <a:cs typeface="Century Schoolbook"/>
              </a:rPr>
              <a:t>by </a:t>
            </a:r>
            <a:r>
              <a:rPr sz="2400" dirty="0">
                <a:latin typeface="Century Schoolbook"/>
                <a:cs typeface="Century Schoolbook"/>
              </a:rPr>
              <a:t>the</a:t>
            </a:r>
            <a:r>
              <a:rPr sz="2400" spc="85" dirty="0">
                <a:latin typeface="Century Schoolbook"/>
                <a:cs typeface="Century Schoolbook"/>
              </a:rPr>
              <a:t> </a:t>
            </a:r>
            <a:r>
              <a:rPr sz="2400" spc="5" dirty="0">
                <a:latin typeface="Century Schoolbook"/>
                <a:cs typeface="Century Schoolbook"/>
              </a:rPr>
              <a:t>users.</a:t>
            </a:r>
            <a:endParaRPr sz="24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43400" y="2695575"/>
            <a:ext cx="4038600" cy="1724025"/>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383857" y="740790"/>
            <a:ext cx="5111750" cy="623570"/>
          </a:xfrm>
          <a:prstGeom prst="rect">
            <a:avLst/>
          </a:prstGeom>
        </p:spPr>
        <p:txBody>
          <a:bodyPr vert="horz" wrap="square" lIns="0" tIns="0" rIns="0" bIns="0" rtlCol="0">
            <a:spAutoFit/>
          </a:bodyPr>
          <a:lstStyle/>
          <a:p>
            <a:pPr marL="12700">
              <a:lnSpc>
                <a:spcPct val="100000"/>
              </a:lnSpc>
            </a:pPr>
            <a:r>
              <a:rPr sz="3950" spc="-30" dirty="0">
                <a:solidFill>
                  <a:srgbClr val="000000"/>
                </a:solidFill>
              </a:rPr>
              <a:t>Go </a:t>
            </a:r>
            <a:r>
              <a:rPr sz="3950" spc="-225" dirty="0">
                <a:solidFill>
                  <a:srgbClr val="000000"/>
                </a:solidFill>
              </a:rPr>
              <a:t>To </a:t>
            </a:r>
            <a:r>
              <a:rPr sz="3950" spc="-35" dirty="0">
                <a:solidFill>
                  <a:srgbClr val="000000"/>
                </a:solidFill>
              </a:rPr>
              <a:t>Forms</a:t>
            </a:r>
            <a:r>
              <a:rPr sz="3950" spc="225" dirty="0">
                <a:solidFill>
                  <a:srgbClr val="000000"/>
                </a:solidFill>
              </a:rPr>
              <a:t> </a:t>
            </a:r>
            <a:r>
              <a:rPr sz="3950" spc="-50" dirty="0">
                <a:solidFill>
                  <a:srgbClr val="000000"/>
                </a:solidFill>
              </a:rPr>
              <a:t>Function</a:t>
            </a:r>
            <a:endParaRPr sz="3950" dirty="0"/>
          </a:p>
        </p:txBody>
      </p:sp>
      <p:sp>
        <p:nvSpPr>
          <p:cNvPr id="4" name="object 4"/>
          <p:cNvSpPr txBox="1"/>
          <p:nvPr/>
        </p:nvSpPr>
        <p:spPr>
          <a:xfrm>
            <a:off x="155257" y="1877044"/>
            <a:ext cx="4072254" cy="3140710"/>
          </a:xfrm>
          <a:prstGeom prst="rect">
            <a:avLst/>
          </a:prstGeom>
        </p:spPr>
        <p:txBody>
          <a:bodyPr vert="horz" wrap="square" lIns="0" tIns="0" rIns="0" bIns="0" rtlCol="0">
            <a:spAutoFit/>
          </a:bodyPr>
          <a:lstStyle/>
          <a:p>
            <a:pPr marL="193675" indent="-180975">
              <a:lnSpc>
                <a:spcPts val="2645"/>
              </a:lnSpc>
              <a:buClr>
                <a:srgbClr val="4F81BC"/>
              </a:buClr>
              <a:buSzPct val="81250"/>
              <a:buFont typeface="Arial"/>
              <a:buChar char="•"/>
              <a:tabLst>
                <a:tab pos="193675" algn="l"/>
              </a:tabLst>
            </a:pPr>
            <a:r>
              <a:rPr sz="2400" dirty="0">
                <a:latin typeface="Century Schoolbook"/>
                <a:cs typeface="Century Schoolbook"/>
              </a:rPr>
              <a:t>The </a:t>
            </a:r>
            <a:r>
              <a:rPr sz="2400" b="1" spc="10" dirty="0">
                <a:latin typeface="Century Schoolbook"/>
                <a:cs typeface="Century Schoolbook"/>
              </a:rPr>
              <a:t>Go </a:t>
            </a:r>
            <a:r>
              <a:rPr sz="2400" b="1" spc="-5" dirty="0">
                <a:latin typeface="Century Schoolbook"/>
                <a:cs typeface="Century Schoolbook"/>
              </a:rPr>
              <a:t>To</a:t>
            </a:r>
            <a:r>
              <a:rPr sz="2400" b="1" spc="-40" dirty="0">
                <a:latin typeface="Century Schoolbook"/>
                <a:cs typeface="Century Schoolbook"/>
              </a:rPr>
              <a:t> </a:t>
            </a:r>
            <a:r>
              <a:rPr sz="2400" b="1" spc="10" dirty="0">
                <a:latin typeface="Century Schoolbook"/>
                <a:cs typeface="Century Schoolbook"/>
              </a:rPr>
              <a:t>Forms</a:t>
            </a:r>
            <a:endParaRPr sz="2400" dirty="0">
              <a:latin typeface="Century Schoolbook"/>
              <a:cs typeface="Century Schoolbook"/>
            </a:endParaRPr>
          </a:p>
          <a:p>
            <a:pPr marL="193675" marR="5080">
              <a:lnSpc>
                <a:spcPct val="95000"/>
              </a:lnSpc>
              <a:spcBef>
                <a:spcPts val="55"/>
              </a:spcBef>
            </a:pPr>
            <a:r>
              <a:rPr sz="2400" spc="5" dirty="0">
                <a:latin typeface="Century Schoolbook"/>
                <a:cs typeface="Century Schoolbook"/>
              </a:rPr>
              <a:t>function </a:t>
            </a:r>
            <a:r>
              <a:rPr sz="2400" dirty="0">
                <a:latin typeface="Century Schoolbook"/>
                <a:cs typeface="Century Schoolbook"/>
              </a:rPr>
              <a:t>is </a:t>
            </a:r>
            <a:r>
              <a:rPr sz="2400" spc="-5" dirty="0">
                <a:latin typeface="Century Schoolbook"/>
                <a:cs typeface="Century Schoolbook"/>
              </a:rPr>
              <a:t>located </a:t>
            </a:r>
            <a:r>
              <a:rPr sz="2400" dirty="0">
                <a:latin typeface="Century Schoolbook"/>
                <a:cs typeface="Century Schoolbook"/>
              </a:rPr>
              <a:t>in </a:t>
            </a:r>
            <a:r>
              <a:rPr sz="2400" spc="-5" dirty="0">
                <a:latin typeface="Century Schoolbook"/>
                <a:cs typeface="Century Schoolbook"/>
              </a:rPr>
              <a:t>the  upper </a:t>
            </a:r>
            <a:r>
              <a:rPr sz="2400" dirty="0">
                <a:latin typeface="Century Schoolbook"/>
                <a:cs typeface="Century Schoolbook"/>
              </a:rPr>
              <a:t>right corner of the  </a:t>
            </a:r>
            <a:r>
              <a:rPr sz="2400" spc="-10" dirty="0">
                <a:latin typeface="Century Schoolbook"/>
                <a:cs typeface="Century Schoolbook"/>
              </a:rPr>
              <a:t>application </a:t>
            </a:r>
            <a:r>
              <a:rPr sz="2400" spc="-5" dirty="0">
                <a:latin typeface="Century Schoolbook"/>
                <a:cs typeface="Century Schoolbook"/>
              </a:rPr>
              <a:t>workspace </a:t>
            </a:r>
            <a:r>
              <a:rPr sz="2400" spc="5" dirty="0">
                <a:latin typeface="Century Schoolbook"/>
                <a:cs typeface="Century Schoolbook"/>
              </a:rPr>
              <a:t>next  </a:t>
            </a:r>
            <a:r>
              <a:rPr sz="2400" spc="-20" dirty="0">
                <a:latin typeface="Century Schoolbook"/>
                <a:cs typeface="Century Schoolbook"/>
              </a:rPr>
              <a:t>to </a:t>
            </a:r>
            <a:r>
              <a:rPr sz="2400" dirty="0">
                <a:latin typeface="Century Schoolbook"/>
                <a:cs typeface="Century Schoolbook"/>
              </a:rPr>
              <a:t>the </a:t>
            </a:r>
            <a:r>
              <a:rPr sz="2400" b="1" i="1" dirty="0">
                <a:latin typeface="Century Schoolbook"/>
                <a:cs typeface="Century Schoolbook"/>
              </a:rPr>
              <a:t>Print </a:t>
            </a:r>
            <a:r>
              <a:rPr sz="2400" dirty="0">
                <a:latin typeface="Century Schoolbook"/>
                <a:cs typeface="Century Schoolbook"/>
              </a:rPr>
              <a:t>function </a:t>
            </a:r>
            <a:r>
              <a:rPr sz="2400" spc="15" dirty="0">
                <a:latin typeface="Century Schoolbook"/>
                <a:cs typeface="Century Schoolbook"/>
              </a:rPr>
              <a:t>and  </a:t>
            </a:r>
            <a:r>
              <a:rPr sz="2400" dirty="0">
                <a:latin typeface="Century Schoolbook"/>
                <a:cs typeface="Century Schoolbook"/>
              </a:rPr>
              <a:t>opens or </a:t>
            </a:r>
            <a:r>
              <a:rPr sz="2400" spc="-5" dirty="0">
                <a:latin typeface="Century Schoolbook"/>
                <a:cs typeface="Century Schoolbook"/>
              </a:rPr>
              <a:t>reopens </a:t>
            </a:r>
            <a:r>
              <a:rPr sz="2400" dirty="0">
                <a:latin typeface="Century Schoolbook"/>
                <a:cs typeface="Century Schoolbook"/>
              </a:rPr>
              <a:t>the  </a:t>
            </a:r>
            <a:r>
              <a:rPr sz="2400" spc="-5" dirty="0">
                <a:latin typeface="Century Schoolbook"/>
                <a:cs typeface="Century Schoolbook"/>
              </a:rPr>
              <a:t>navigation </a:t>
            </a:r>
            <a:r>
              <a:rPr sz="2400" dirty="0">
                <a:latin typeface="Century Schoolbook"/>
                <a:cs typeface="Century Schoolbook"/>
              </a:rPr>
              <a:t>panel menu  </a:t>
            </a:r>
            <a:r>
              <a:rPr sz="2400" spc="10" dirty="0">
                <a:latin typeface="Century Schoolbook"/>
                <a:cs typeface="Century Schoolbook"/>
              </a:rPr>
              <a:t>when </a:t>
            </a:r>
            <a:r>
              <a:rPr sz="2400" spc="-5" dirty="0">
                <a:latin typeface="Century Schoolbook"/>
                <a:cs typeface="Century Schoolbook"/>
              </a:rPr>
              <a:t>the </a:t>
            </a:r>
            <a:r>
              <a:rPr sz="2400" dirty="0">
                <a:latin typeface="Century Schoolbook"/>
                <a:cs typeface="Century Schoolbook"/>
              </a:rPr>
              <a:t>menu </a:t>
            </a:r>
            <a:r>
              <a:rPr sz="2400" spc="15" dirty="0">
                <a:latin typeface="Century Schoolbook"/>
                <a:cs typeface="Century Schoolbook"/>
              </a:rPr>
              <a:t>has </a:t>
            </a:r>
            <a:r>
              <a:rPr sz="2400" dirty="0">
                <a:latin typeface="Century Schoolbook"/>
                <a:cs typeface="Century Schoolbook"/>
              </a:rPr>
              <a:t>been  </a:t>
            </a:r>
            <a:r>
              <a:rPr sz="2400" spc="-10" dirty="0">
                <a:latin typeface="Century Schoolbook"/>
                <a:cs typeface="Century Schoolbook"/>
              </a:rPr>
              <a:t>minimized </a:t>
            </a:r>
            <a:r>
              <a:rPr sz="2400" spc="5" dirty="0">
                <a:latin typeface="Century Schoolbook"/>
                <a:cs typeface="Century Schoolbook"/>
              </a:rPr>
              <a:t>by</a:t>
            </a:r>
            <a:r>
              <a:rPr sz="2400" spc="125" dirty="0">
                <a:latin typeface="Century Schoolbook"/>
                <a:cs typeface="Century Schoolbook"/>
              </a:rPr>
              <a:t> </a:t>
            </a:r>
            <a:r>
              <a:rPr sz="2400" spc="5" dirty="0">
                <a:latin typeface="Century Schoolbook"/>
                <a:cs typeface="Century Schoolbook"/>
              </a:rPr>
              <a:t>users.</a:t>
            </a:r>
            <a:endParaRPr sz="2400" dirty="0">
              <a:latin typeface="Century Schoolbook"/>
              <a:cs typeface="Century Schoolbook"/>
            </a:endParaRPr>
          </a:p>
        </p:txBody>
      </p:sp>
      <p:sp>
        <p:nvSpPr>
          <p:cNvPr id="5" name="object 5"/>
          <p:cNvSpPr/>
          <p:nvPr/>
        </p:nvSpPr>
        <p:spPr>
          <a:xfrm>
            <a:off x="4724400" y="2266950"/>
            <a:ext cx="2362200" cy="1162050"/>
          </a:xfrm>
          <a:custGeom>
            <a:avLst/>
            <a:gdLst/>
            <a:ahLst/>
            <a:cxnLst/>
            <a:rect l="l" t="t" r="r" b="b"/>
            <a:pathLst>
              <a:path w="2362200" h="1162050">
                <a:moveTo>
                  <a:pt x="0" y="581025"/>
                </a:moveTo>
                <a:lnTo>
                  <a:pt x="6494" y="519722"/>
                </a:lnTo>
                <a:lnTo>
                  <a:pt x="25542" y="460260"/>
                </a:lnTo>
                <a:lnTo>
                  <a:pt x="56492" y="402960"/>
                </a:lnTo>
                <a:lnTo>
                  <a:pt x="98688" y="348142"/>
                </a:lnTo>
                <a:lnTo>
                  <a:pt x="151479" y="296127"/>
                </a:lnTo>
                <a:lnTo>
                  <a:pt x="181643" y="271272"/>
                </a:lnTo>
                <a:lnTo>
                  <a:pt x="214211" y="247237"/>
                </a:lnTo>
                <a:lnTo>
                  <a:pt x="249100" y="224064"/>
                </a:lnTo>
                <a:lnTo>
                  <a:pt x="286230" y="201793"/>
                </a:lnTo>
                <a:lnTo>
                  <a:pt x="325519" y="180463"/>
                </a:lnTo>
                <a:lnTo>
                  <a:pt x="366885" y="160115"/>
                </a:lnTo>
                <a:lnTo>
                  <a:pt x="410246" y="140789"/>
                </a:lnTo>
                <a:lnTo>
                  <a:pt x="455521" y="122525"/>
                </a:lnTo>
                <a:lnTo>
                  <a:pt x="502628" y="105363"/>
                </a:lnTo>
                <a:lnTo>
                  <a:pt x="551486" y="89343"/>
                </a:lnTo>
                <a:lnTo>
                  <a:pt x="602012" y="74506"/>
                </a:lnTo>
                <a:lnTo>
                  <a:pt x="654126" y="60892"/>
                </a:lnTo>
                <a:lnTo>
                  <a:pt x="707745" y="48540"/>
                </a:lnTo>
                <a:lnTo>
                  <a:pt x="762788" y="37491"/>
                </a:lnTo>
                <a:lnTo>
                  <a:pt x="819173" y="27785"/>
                </a:lnTo>
                <a:lnTo>
                  <a:pt x="876819" y="19462"/>
                </a:lnTo>
                <a:lnTo>
                  <a:pt x="935644" y="12563"/>
                </a:lnTo>
                <a:lnTo>
                  <a:pt x="995566" y="7126"/>
                </a:lnTo>
                <a:lnTo>
                  <a:pt x="1056504" y="3194"/>
                </a:lnTo>
                <a:lnTo>
                  <a:pt x="1118375" y="805"/>
                </a:lnTo>
                <a:lnTo>
                  <a:pt x="1181100" y="0"/>
                </a:lnTo>
                <a:lnTo>
                  <a:pt x="1243824" y="805"/>
                </a:lnTo>
                <a:lnTo>
                  <a:pt x="1305695" y="3194"/>
                </a:lnTo>
                <a:lnTo>
                  <a:pt x="1366633" y="7126"/>
                </a:lnTo>
                <a:lnTo>
                  <a:pt x="1426555" y="12563"/>
                </a:lnTo>
                <a:lnTo>
                  <a:pt x="1485380" y="19462"/>
                </a:lnTo>
                <a:lnTo>
                  <a:pt x="1543026" y="27785"/>
                </a:lnTo>
                <a:lnTo>
                  <a:pt x="1599411" y="37491"/>
                </a:lnTo>
                <a:lnTo>
                  <a:pt x="1654454" y="48540"/>
                </a:lnTo>
                <a:lnTo>
                  <a:pt x="1708073" y="60892"/>
                </a:lnTo>
                <a:lnTo>
                  <a:pt x="1760187" y="74506"/>
                </a:lnTo>
                <a:lnTo>
                  <a:pt x="1810713" y="89343"/>
                </a:lnTo>
                <a:lnTo>
                  <a:pt x="1859571" y="105363"/>
                </a:lnTo>
                <a:lnTo>
                  <a:pt x="1906678" y="122525"/>
                </a:lnTo>
                <a:lnTo>
                  <a:pt x="1951953" y="140789"/>
                </a:lnTo>
                <a:lnTo>
                  <a:pt x="1995314" y="160115"/>
                </a:lnTo>
                <a:lnTo>
                  <a:pt x="2036680" y="180463"/>
                </a:lnTo>
                <a:lnTo>
                  <a:pt x="2075969" y="201793"/>
                </a:lnTo>
                <a:lnTo>
                  <a:pt x="2113099" y="224064"/>
                </a:lnTo>
                <a:lnTo>
                  <a:pt x="2147988" y="247237"/>
                </a:lnTo>
                <a:lnTo>
                  <a:pt x="2180556" y="271272"/>
                </a:lnTo>
                <a:lnTo>
                  <a:pt x="2210720" y="296127"/>
                </a:lnTo>
                <a:lnTo>
                  <a:pt x="2263511" y="348142"/>
                </a:lnTo>
                <a:lnTo>
                  <a:pt x="2305707" y="402960"/>
                </a:lnTo>
                <a:lnTo>
                  <a:pt x="2336657" y="460260"/>
                </a:lnTo>
                <a:lnTo>
                  <a:pt x="2355705" y="519722"/>
                </a:lnTo>
                <a:lnTo>
                  <a:pt x="2362200" y="581025"/>
                </a:lnTo>
                <a:lnTo>
                  <a:pt x="2360562" y="611886"/>
                </a:lnTo>
                <a:lnTo>
                  <a:pt x="2347709" y="672308"/>
                </a:lnTo>
                <a:lnTo>
                  <a:pt x="2322629" y="730729"/>
                </a:lnTo>
                <a:lnTo>
                  <a:pt x="2285974" y="786828"/>
                </a:lnTo>
                <a:lnTo>
                  <a:pt x="2238399" y="840285"/>
                </a:lnTo>
                <a:lnTo>
                  <a:pt x="2180556" y="890777"/>
                </a:lnTo>
                <a:lnTo>
                  <a:pt x="2147988" y="914812"/>
                </a:lnTo>
                <a:lnTo>
                  <a:pt x="2113099" y="937985"/>
                </a:lnTo>
                <a:lnTo>
                  <a:pt x="2075969" y="960256"/>
                </a:lnTo>
                <a:lnTo>
                  <a:pt x="2036680" y="981586"/>
                </a:lnTo>
                <a:lnTo>
                  <a:pt x="1995314" y="1001934"/>
                </a:lnTo>
                <a:lnTo>
                  <a:pt x="1951953" y="1021260"/>
                </a:lnTo>
                <a:lnTo>
                  <a:pt x="1906678" y="1039524"/>
                </a:lnTo>
                <a:lnTo>
                  <a:pt x="1859571" y="1056686"/>
                </a:lnTo>
                <a:lnTo>
                  <a:pt x="1810713" y="1072706"/>
                </a:lnTo>
                <a:lnTo>
                  <a:pt x="1760187" y="1087543"/>
                </a:lnTo>
                <a:lnTo>
                  <a:pt x="1708073" y="1101157"/>
                </a:lnTo>
                <a:lnTo>
                  <a:pt x="1654454" y="1113509"/>
                </a:lnTo>
                <a:lnTo>
                  <a:pt x="1599411" y="1124558"/>
                </a:lnTo>
                <a:lnTo>
                  <a:pt x="1543026" y="1134264"/>
                </a:lnTo>
                <a:lnTo>
                  <a:pt x="1485380" y="1142587"/>
                </a:lnTo>
                <a:lnTo>
                  <a:pt x="1426555" y="1149486"/>
                </a:lnTo>
                <a:lnTo>
                  <a:pt x="1366633" y="1154923"/>
                </a:lnTo>
                <a:lnTo>
                  <a:pt x="1305695" y="1158855"/>
                </a:lnTo>
                <a:lnTo>
                  <a:pt x="1243824" y="1161244"/>
                </a:lnTo>
                <a:lnTo>
                  <a:pt x="1181100" y="1162050"/>
                </a:lnTo>
                <a:lnTo>
                  <a:pt x="1118375" y="1161244"/>
                </a:lnTo>
                <a:lnTo>
                  <a:pt x="1056504" y="1158855"/>
                </a:lnTo>
                <a:lnTo>
                  <a:pt x="995566" y="1154923"/>
                </a:lnTo>
                <a:lnTo>
                  <a:pt x="935644" y="1149486"/>
                </a:lnTo>
                <a:lnTo>
                  <a:pt x="876819" y="1142587"/>
                </a:lnTo>
                <a:lnTo>
                  <a:pt x="819173" y="1134264"/>
                </a:lnTo>
                <a:lnTo>
                  <a:pt x="762788" y="1124558"/>
                </a:lnTo>
                <a:lnTo>
                  <a:pt x="707745" y="1113509"/>
                </a:lnTo>
                <a:lnTo>
                  <a:pt x="654126" y="1101157"/>
                </a:lnTo>
                <a:lnTo>
                  <a:pt x="602012" y="1087543"/>
                </a:lnTo>
                <a:lnTo>
                  <a:pt x="551486" y="1072706"/>
                </a:lnTo>
                <a:lnTo>
                  <a:pt x="502628" y="1056686"/>
                </a:lnTo>
                <a:lnTo>
                  <a:pt x="455521" y="1039524"/>
                </a:lnTo>
                <a:lnTo>
                  <a:pt x="410246" y="1021260"/>
                </a:lnTo>
                <a:lnTo>
                  <a:pt x="366885" y="1001934"/>
                </a:lnTo>
                <a:lnTo>
                  <a:pt x="325519" y="981586"/>
                </a:lnTo>
                <a:lnTo>
                  <a:pt x="286230" y="960256"/>
                </a:lnTo>
                <a:lnTo>
                  <a:pt x="249100" y="937985"/>
                </a:lnTo>
                <a:lnTo>
                  <a:pt x="214211" y="914812"/>
                </a:lnTo>
                <a:lnTo>
                  <a:pt x="181643" y="890777"/>
                </a:lnTo>
                <a:lnTo>
                  <a:pt x="151479" y="865922"/>
                </a:lnTo>
                <a:lnTo>
                  <a:pt x="98688" y="813907"/>
                </a:lnTo>
                <a:lnTo>
                  <a:pt x="56492" y="759089"/>
                </a:lnTo>
                <a:lnTo>
                  <a:pt x="25542" y="701789"/>
                </a:lnTo>
                <a:lnTo>
                  <a:pt x="6494" y="642327"/>
                </a:lnTo>
                <a:lnTo>
                  <a:pt x="0" y="581025"/>
                </a:lnTo>
                <a:close/>
              </a:path>
            </a:pathLst>
          </a:custGeom>
          <a:ln w="7620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a:spLocks noGrp="1"/>
          </p:cNvSpPr>
          <p:nvPr>
            <p:ph type="body" idx="1"/>
          </p:nvPr>
        </p:nvSpPr>
        <p:spPr>
          <a:xfrm>
            <a:off x="609600" y="1676400"/>
            <a:ext cx="7953693" cy="933491"/>
          </a:xfrm>
          <a:prstGeom prst="rect">
            <a:avLst/>
          </a:prstGeom>
        </p:spPr>
        <p:txBody>
          <a:bodyPr vert="horz" wrap="square" lIns="0" tIns="187863" rIns="0" bIns="0" rtlCol="0">
            <a:spAutoFit/>
          </a:bodyPr>
          <a:lstStyle/>
          <a:p>
            <a:pPr marL="88265" algn="ctr">
              <a:lnSpc>
                <a:spcPts val="5750"/>
              </a:lnSpc>
            </a:pPr>
            <a:r>
              <a:rPr lang="en-US" spc="-50" dirty="0" smtClean="0"/>
              <a:t>IRB Website</a:t>
            </a:r>
            <a:endParaRPr sz="4000" dirty="0"/>
          </a:p>
        </p:txBody>
      </p:sp>
    </p:spTree>
    <p:extLst>
      <p:ext uri="{BB962C8B-B14F-4D97-AF65-F5344CB8AC3E}">
        <p14:creationId xmlns:p14="http://schemas.microsoft.com/office/powerpoint/2010/main" val="1355163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657" y="130428"/>
            <a:ext cx="5818505" cy="601980"/>
          </a:xfrm>
          <a:prstGeom prst="rect">
            <a:avLst/>
          </a:prstGeom>
        </p:spPr>
        <p:txBody>
          <a:bodyPr vert="horz" wrap="square" lIns="0" tIns="0" rIns="0" bIns="0" rtlCol="0">
            <a:spAutoFit/>
          </a:bodyPr>
          <a:lstStyle/>
          <a:p>
            <a:pPr marL="12700">
              <a:lnSpc>
                <a:spcPct val="100000"/>
              </a:lnSpc>
            </a:pPr>
            <a:r>
              <a:rPr sz="3950" spc="-60" dirty="0">
                <a:solidFill>
                  <a:srgbClr val="000000"/>
                </a:solidFill>
              </a:rPr>
              <a:t>Sliding </a:t>
            </a:r>
            <a:r>
              <a:rPr sz="3950" spc="-75" dirty="0">
                <a:solidFill>
                  <a:srgbClr val="000000"/>
                </a:solidFill>
              </a:rPr>
              <a:t>Window</a:t>
            </a:r>
            <a:r>
              <a:rPr sz="3950" spc="345" dirty="0">
                <a:solidFill>
                  <a:srgbClr val="000000"/>
                </a:solidFill>
              </a:rPr>
              <a:t> </a:t>
            </a:r>
            <a:r>
              <a:rPr sz="3950" spc="-50" dirty="0">
                <a:solidFill>
                  <a:srgbClr val="000000"/>
                </a:solidFill>
              </a:rPr>
              <a:t>Function</a:t>
            </a:r>
            <a:endParaRPr sz="3950" dirty="0"/>
          </a:p>
        </p:txBody>
      </p:sp>
      <p:sp>
        <p:nvSpPr>
          <p:cNvPr id="3" name="object 3"/>
          <p:cNvSpPr txBox="1"/>
          <p:nvPr/>
        </p:nvSpPr>
        <p:spPr>
          <a:xfrm>
            <a:off x="78739" y="1188770"/>
            <a:ext cx="3346450" cy="5541010"/>
          </a:xfrm>
          <a:prstGeom prst="rect">
            <a:avLst/>
          </a:prstGeom>
        </p:spPr>
        <p:txBody>
          <a:bodyPr vert="horz" wrap="square" lIns="0" tIns="0" rIns="0" bIns="0" rtlCol="0">
            <a:spAutoFit/>
          </a:bodyPr>
          <a:lstStyle/>
          <a:p>
            <a:pPr marL="193675" marR="5080" indent="-180975">
              <a:lnSpc>
                <a:spcPct val="87000"/>
              </a:lnSpc>
              <a:buClr>
                <a:srgbClr val="4F81BC"/>
              </a:buClr>
              <a:buSzPct val="79069"/>
              <a:buFont typeface="Arial"/>
              <a:buChar char="•"/>
              <a:tabLst>
                <a:tab pos="194310" algn="l"/>
              </a:tabLst>
            </a:pPr>
            <a:r>
              <a:rPr sz="2150" spc="20" dirty="0">
                <a:latin typeface="Century Schoolbook"/>
                <a:cs typeface="Century Schoolbook"/>
              </a:rPr>
              <a:t>When </a:t>
            </a:r>
            <a:r>
              <a:rPr sz="2150" spc="30" dirty="0">
                <a:latin typeface="Century Schoolbook"/>
                <a:cs typeface="Century Schoolbook"/>
              </a:rPr>
              <a:t>you </a:t>
            </a:r>
            <a:r>
              <a:rPr sz="2150" spc="10" dirty="0">
                <a:latin typeface="Century Schoolbook"/>
                <a:cs typeface="Century Schoolbook"/>
              </a:rPr>
              <a:t>select </a:t>
            </a:r>
            <a:r>
              <a:rPr sz="2150" spc="5" dirty="0">
                <a:latin typeface="Century Schoolbook"/>
                <a:cs typeface="Century Schoolbook"/>
              </a:rPr>
              <a:t>an  </a:t>
            </a:r>
            <a:r>
              <a:rPr sz="2150" spc="20" dirty="0">
                <a:latin typeface="Century Schoolbook"/>
                <a:cs typeface="Century Schoolbook"/>
              </a:rPr>
              <a:t>option </a:t>
            </a:r>
            <a:r>
              <a:rPr sz="2150" spc="5" dirty="0">
                <a:latin typeface="Century Schoolbook"/>
                <a:cs typeface="Century Schoolbook"/>
              </a:rPr>
              <a:t>that </a:t>
            </a:r>
            <a:r>
              <a:rPr sz="2150" spc="25" dirty="0">
                <a:latin typeface="Century Schoolbook"/>
                <a:cs typeface="Century Schoolbook"/>
              </a:rPr>
              <a:t>would </a:t>
            </a:r>
            <a:r>
              <a:rPr sz="2150" spc="35" dirty="0">
                <a:latin typeface="Century Schoolbook"/>
                <a:cs typeface="Century Schoolbook"/>
              </a:rPr>
              <a:t>open  </a:t>
            </a:r>
            <a:r>
              <a:rPr sz="2150" spc="15" dirty="0">
                <a:latin typeface="Century Schoolbook"/>
                <a:cs typeface="Century Schoolbook"/>
              </a:rPr>
              <a:t>a </a:t>
            </a:r>
            <a:r>
              <a:rPr sz="2150" spc="20" dirty="0">
                <a:latin typeface="Century Schoolbook"/>
                <a:cs typeface="Century Schoolbook"/>
              </a:rPr>
              <a:t>secondary </a:t>
            </a:r>
            <a:r>
              <a:rPr sz="2150" spc="25" dirty="0">
                <a:latin typeface="Century Schoolbook"/>
                <a:cs typeface="Century Schoolbook"/>
              </a:rPr>
              <a:t>window  </a:t>
            </a:r>
            <a:r>
              <a:rPr sz="2150" spc="20" dirty="0">
                <a:latin typeface="Century Schoolbook"/>
                <a:cs typeface="Century Schoolbook"/>
              </a:rPr>
              <a:t>(e.g., Add, </a:t>
            </a:r>
            <a:r>
              <a:rPr sz="2150" spc="15" dirty="0">
                <a:latin typeface="Century Schoolbook"/>
                <a:cs typeface="Century Schoolbook"/>
              </a:rPr>
              <a:t>Update  functions), </a:t>
            </a:r>
            <a:r>
              <a:rPr sz="2150" spc="10" dirty="0">
                <a:latin typeface="Century Schoolbook"/>
                <a:cs typeface="Century Schoolbook"/>
              </a:rPr>
              <a:t>the </a:t>
            </a:r>
            <a:r>
              <a:rPr sz="2150" b="1" spc="25" dirty="0">
                <a:latin typeface="Century Schoolbook"/>
                <a:cs typeface="Century Schoolbook"/>
              </a:rPr>
              <a:t>new  </a:t>
            </a:r>
            <a:r>
              <a:rPr sz="2150" b="1" spc="20" dirty="0">
                <a:latin typeface="Century Schoolbook"/>
                <a:cs typeface="Century Schoolbook"/>
              </a:rPr>
              <a:t>window </a:t>
            </a:r>
            <a:r>
              <a:rPr sz="2150" b="1" spc="25" dirty="0">
                <a:latin typeface="Century Schoolbook"/>
                <a:cs typeface="Century Schoolbook"/>
              </a:rPr>
              <a:t>now </a:t>
            </a:r>
            <a:r>
              <a:rPr sz="2150" b="1" spc="15" dirty="0">
                <a:latin typeface="Century Schoolbook"/>
                <a:cs typeface="Century Schoolbook"/>
              </a:rPr>
              <a:t>slides </a:t>
            </a:r>
            <a:r>
              <a:rPr sz="2150" b="1" spc="20" dirty="0">
                <a:latin typeface="Century Schoolbook"/>
                <a:cs typeface="Century Schoolbook"/>
              </a:rPr>
              <a:t>in  </a:t>
            </a:r>
            <a:r>
              <a:rPr sz="2150" spc="-5" dirty="0">
                <a:latin typeface="Century Schoolbook"/>
                <a:cs typeface="Century Schoolbook"/>
              </a:rPr>
              <a:t>to </a:t>
            </a:r>
            <a:r>
              <a:rPr sz="2150" spc="10" dirty="0">
                <a:latin typeface="Century Schoolbook"/>
                <a:cs typeface="Century Schoolbook"/>
              </a:rPr>
              <a:t>the </a:t>
            </a:r>
            <a:r>
              <a:rPr sz="2150" spc="15" dirty="0">
                <a:latin typeface="Century Schoolbook"/>
                <a:cs typeface="Century Schoolbook"/>
              </a:rPr>
              <a:t>right rather </a:t>
            </a:r>
            <a:r>
              <a:rPr sz="2150" spc="5" dirty="0">
                <a:latin typeface="Century Schoolbook"/>
                <a:cs typeface="Century Schoolbook"/>
              </a:rPr>
              <a:t>than  </a:t>
            </a:r>
            <a:r>
              <a:rPr sz="2150" spc="15" dirty="0">
                <a:latin typeface="Century Schoolbook"/>
                <a:cs typeface="Century Schoolbook"/>
              </a:rPr>
              <a:t>being a </a:t>
            </a:r>
            <a:r>
              <a:rPr sz="2150" i="1" spc="20" dirty="0">
                <a:latin typeface="Century Schoolbook"/>
                <a:cs typeface="Century Schoolbook"/>
              </a:rPr>
              <a:t>separate pop-up  </a:t>
            </a:r>
            <a:r>
              <a:rPr sz="2150" i="1" spc="25" dirty="0">
                <a:latin typeface="Century Schoolbook"/>
                <a:cs typeface="Century Schoolbook"/>
              </a:rPr>
              <a:t>window.</a:t>
            </a:r>
            <a:endParaRPr sz="2150" dirty="0">
              <a:latin typeface="Century Schoolbook"/>
              <a:cs typeface="Century Schoolbook"/>
            </a:endParaRPr>
          </a:p>
          <a:p>
            <a:pPr marL="193675" marR="58419" indent="-180975">
              <a:lnSpc>
                <a:spcPts val="2250"/>
              </a:lnSpc>
              <a:spcBef>
                <a:spcPts val="1600"/>
              </a:spcBef>
              <a:buClr>
                <a:srgbClr val="4F81BC"/>
              </a:buClr>
              <a:buSzPct val="79069"/>
              <a:buFont typeface="Arial"/>
              <a:buChar char="•"/>
              <a:tabLst>
                <a:tab pos="194310" algn="l"/>
              </a:tabLst>
            </a:pPr>
            <a:r>
              <a:rPr sz="2150" spc="5" dirty="0">
                <a:latin typeface="Century Schoolbook"/>
                <a:cs typeface="Century Schoolbook"/>
              </a:rPr>
              <a:t>This </a:t>
            </a:r>
            <a:r>
              <a:rPr sz="2150" spc="15" dirty="0">
                <a:latin typeface="Century Schoolbook"/>
                <a:cs typeface="Century Schoolbook"/>
              </a:rPr>
              <a:t>allows </a:t>
            </a:r>
            <a:r>
              <a:rPr sz="2150" spc="30" dirty="0">
                <a:latin typeface="Century Schoolbook"/>
                <a:cs typeface="Century Schoolbook"/>
              </a:rPr>
              <a:t>you </a:t>
            </a:r>
            <a:r>
              <a:rPr sz="2150" spc="-5" dirty="0">
                <a:latin typeface="Century Schoolbook"/>
                <a:cs typeface="Century Schoolbook"/>
              </a:rPr>
              <a:t>to </a:t>
            </a:r>
            <a:r>
              <a:rPr sz="2150" spc="10" dirty="0">
                <a:latin typeface="Century Schoolbook"/>
                <a:cs typeface="Century Schoolbook"/>
              </a:rPr>
              <a:t>see  the question </a:t>
            </a:r>
            <a:r>
              <a:rPr sz="2150" spc="15" dirty="0">
                <a:latin typeface="Century Schoolbook"/>
                <a:cs typeface="Century Schoolbook"/>
              </a:rPr>
              <a:t>while </a:t>
            </a:r>
            <a:r>
              <a:rPr sz="2150" spc="30" dirty="0">
                <a:latin typeface="Century Schoolbook"/>
                <a:cs typeface="Century Schoolbook"/>
              </a:rPr>
              <a:t>you  </a:t>
            </a:r>
            <a:r>
              <a:rPr sz="2150" spc="10" dirty="0">
                <a:latin typeface="Century Schoolbook"/>
                <a:cs typeface="Century Schoolbook"/>
              </a:rPr>
              <a:t>are </a:t>
            </a:r>
            <a:r>
              <a:rPr sz="2150" spc="20" dirty="0">
                <a:latin typeface="Century Schoolbook"/>
                <a:cs typeface="Century Schoolbook"/>
              </a:rPr>
              <a:t>working </a:t>
            </a:r>
            <a:r>
              <a:rPr sz="2150" spc="30" dirty="0">
                <a:latin typeface="Century Schoolbook"/>
                <a:cs typeface="Century Schoolbook"/>
              </a:rPr>
              <a:t>on </a:t>
            </a:r>
            <a:r>
              <a:rPr sz="2150" spc="5" dirty="0">
                <a:latin typeface="Century Schoolbook"/>
                <a:cs typeface="Century Schoolbook"/>
              </a:rPr>
              <a:t>the </a:t>
            </a:r>
            <a:r>
              <a:rPr sz="2150" spc="15" dirty="0">
                <a:latin typeface="Century Schoolbook"/>
                <a:cs typeface="Century Schoolbook"/>
              </a:rPr>
              <a:t>sub-  </a:t>
            </a:r>
            <a:r>
              <a:rPr sz="2150" spc="10" dirty="0">
                <a:latin typeface="Century Schoolbook"/>
                <a:cs typeface="Century Schoolbook"/>
              </a:rPr>
              <a:t>question.</a:t>
            </a:r>
            <a:endParaRPr sz="2150" dirty="0">
              <a:latin typeface="Century Schoolbook"/>
              <a:cs typeface="Century Schoolbook"/>
            </a:endParaRPr>
          </a:p>
          <a:p>
            <a:pPr marL="193675" marR="216535" indent="-180975">
              <a:lnSpc>
                <a:spcPct val="87300"/>
              </a:lnSpc>
              <a:spcBef>
                <a:spcPts val="1555"/>
              </a:spcBef>
              <a:buClr>
                <a:srgbClr val="4F81BC"/>
              </a:buClr>
              <a:buSzPct val="79069"/>
              <a:buFont typeface="Arial"/>
              <a:buChar char="•"/>
              <a:tabLst>
                <a:tab pos="194310" algn="l"/>
              </a:tabLst>
            </a:pPr>
            <a:r>
              <a:rPr sz="2150" spc="-60" dirty="0">
                <a:latin typeface="Century Schoolbook"/>
                <a:cs typeface="Century Schoolbook"/>
              </a:rPr>
              <a:t>You </a:t>
            </a:r>
            <a:r>
              <a:rPr sz="2150" spc="10" dirty="0">
                <a:latin typeface="Century Schoolbook"/>
                <a:cs typeface="Century Schoolbook"/>
              </a:rPr>
              <a:t>can access </a:t>
            </a:r>
            <a:r>
              <a:rPr sz="2150" spc="15" dirty="0">
                <a:latin typeface="Century Schoolbook"/>
                <a:cs typeface="Century Schoolbook"/>
              </a:rPr>
              <a:t>a  </a:t>
            </a:r>
            <a:r>
              <a:rPr sz="2150" spc="30" dirty="0">
                <a:latin typeface="Century Schoolbook"/>
                <a:cs typeface="Century Schoolbook"/>
              </a:rPr>
              <a:t>document </a:t>
            </a:r>
            <a:r>
              <a:rPr sz="2150" spc="25" dirty="0">
                <a:latin typeface="Century Schoolbook"/>
                <a:cs typeface="Century Schoolbook"/>
              </a:rPr>
              <a:t>from </a:t>
            </a:r>
            <a:r>
              <a:rPr sz="2150" spc="5" dirty="0">
                <a:latin typeface="Century Schoolbook"/>
                <a:cs typeface="Century Schoolbook"/>
              </a:rPr>
              <a:t>the  </a:t>
            </a:r>
            <a:r>
              <a:rPr sz="2150" spc="10" dirty="0">
                <a:latin typeface="Century Schoolbook"/>
                <a:cs typeface="Century Schoolbook"/>
              </a:rPr>
              <a:t>main </a:t>
            </a:r>
            <a:r>
              <a:rPr sz="2150" spc="15" dirty="0">
                <a:latin typeface="Century Schoolbook"/>
                <a:cs typeface="Century Schoolbook"/>
              </a:rPr>
              <a:t>screen </a:t>
            </a:r>
            <a:r>
              <a:rPr sz="2150" spc="5" dirty="0">
                <a:latin typeface="Century Schoolbook"/>
                <a:cs typeface="Century Schoolbook"/>
              </a:rPr>
              <a:t>instead </a:t>
            </a:r>
            <a:r>
              <a:rPr sz="2150" spc="25" dirty="0">
                <a:latin typeface="Century Schoolbook"/>
                <a:cs typeface="Century Schoolbook"/>
              </a:rPr>
              <a:t>of  </a:t>
            </a:r>
            <a:r>
              <a:rPr sz="2150" spc="15" dirty="0">
                <a:latin typeface="Century Schoolbook"/>
                <a:cs typeface="Century Schoolbook"/>
              </a:rPr>
              <a:t>having </a:t>
            </a:r>
            <a:r>
              <a:rPr sz="2150" spc="-5" dirty="0">
                <a:latin typeface="Century Schoolbook"/>
                <a:cs typeface="Century Schoolbook"/>
              </a:rPr>
              <a:t>to </a:t>
            </a:r>
            <a:r>
              <a:rPr sz="2150" spc="10" dirty="0">
                <a:latin typeface="Century Schoolbook"/>
                <a:cs typeface="Century Schoolbook"/>
              </a:rPr>
              <a:t>navigate </a:t>
            </a:r>
            <a:r>
              <a:rPr sz="2150" spc="15" dirty="0">
                <a:latin typeface="Century Schoolbook"/>
                <a:cs typeface="Century Schoolbook"/>
              </a:rPr>
              <a:t>a  </a:t>
            </a:r>
            <a:r>
              <a:rPr sz="2150" spc="5" dirty="0">
                <a:latin typeface="Century Schoolbook"/>
                <a:cs typeface="Century Schoolbook"/>
              </a:rPr>
              <a:t>separate</a:t>
            </a:r>
            <a:r>
              <a:rPr sz="2150" spc="135" dirty="0">
                <a:latin typeface="Century Schoolbook"/>
                <a:cs typeface="Century Schoolbook"/>
              </a:rPr>
              <a:t> </a:t>
            </a:r>
            <a:r>
              <a:rPr sz="2150" spc="-5" dirty="0">
                <a:latin typeface="Century Schoolbook"/>
                <a:cs typeface="Century Schoolbook"/>
              </a:rPr>
              <a:t>window.</a:t>
            </a:r>
            <a:endParaRPr sz="2150" dirty="0">
              <a:latin typeface="Century Schoolbook"/>
              <a:cs typeface="Century Schoolbook"/>
            </a:endParaRPr>
          </a:p>
        </p:txBody>
      </p:sp>
      <p:sp>
        <p:nvSpPr>
          <p:cNvPr id="4" name="object 4"/>
          <p:cNvSpPr/>
          <p:nvPr/>
        </p:nvSpPr>
        <p:spPr>
          <a:xfrm>
            <a:off x="3429000" y="1133475"/>
            <a:ext cx="5591175" cy="503872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a:spLocks noGrp="1"/>
          </p:cNvSpPr>
          <p:nvPr>
            <p:ph type="body" idx="1"/>
          </p:nvPr>
        </p:nvSpPr>
        <p:spPr>
          <a:xfrm>
            <a:off x="885507" y="1357502"/>
            <a:ext cx="7372984" cy="933491"/>
          </a:xfrm>
          <a:prstGeom prst="rect">
            <a:avLst/>
          </a:prstGeom>
        </p:spPr>
        <p:txBody>
          <a:bodyPr vert="horz" wrap="square" lIns="0" tIns="187863" rIns="0" bIns="0" rtlCol="0">
            <a:spAutoFit/>
          </a:bodyPr>
          <a:lstStyle/>
          <a:p>
            <a:pPr marL="88265" algn="ctr">
              <a:lnSpc>
                <a:spcPts val="5750"/>
              </a:lnSpc>
            </a:pPr>
            <a:r>
              <a:rPr lang="en-US" spc="-50" dirty="0" smtClean="0"/>
              <a:t>Application Screens</a:t>
            </a:r>
            <a:endParaRPr sz="5150" dirty="0"/>
          </a:p>
        </p:txBody>
      </p:sp>
    </p:spTree>
    <p:extLst>
      <p:ext uri="{BB962C8B-B14F-4D97-AF65-F5344CB8AC3E}">
        <p14:creationId xmlns:p14="http://schemas.microsoft.com/office/powerpoint/2010/main" val="1858894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4092" y="28575"/>
            <a:ext cx="5548630" cy="601980"/>
          </a:xfrm>
          <a:prstGeom prst="rect">
            <a:avLst/>
          </a:prstGeom>
        </p:spPr>
        <p:txBody>
          <a:bodyPr vert="horz" wrap="square" lIns="0" tIns="0" rIns="0" bIns="0" rtlCol="0">
            <a:spAutoFit/>
          </a:bodyPr>
          <a:lstStyle/>
          <a:p>
            <a:pPr marL="12700">
              <a:lnSpc>
                <a:spcPct val="100000"/>
              </a:lnSpc>
            </a:pPr>
            <a:r>
              <a:rPr sz="3950" spc="15" dirty="0">
                <a:solidFill>
                  <a:srgbClr val="000000"/>
                </a:solidFill>
              </a:rPr>
              <a:t>1 – </a:t>
            </a:r>
            <a:r>
              <a:rPr sz="3950" spc="-50" dirty="0">
                <a:solidFill>
                  <a:srgbClr val="000000"/>
                </a:solidFill>
              </a:rPr>
              <a:t>General</a:t>
            </a:r>
            <a:r>
              <a:rPr sz="3950" spc="-120" dirty="0">
                <a:solidFill>
                  <a:srgbClr val="000000"/>
                </a:solidFill>
              </a:rPr>
              <a:t> </a:t>
            </a:r>
            <a:r>
              <a:rPr sz="3950" spc="-45" dirty="0">
                <a:solidFill>
                  <a:srgbClr val="000000"/>
                </a:solidFill>
              </a:rPr>
              <a:t>Information</a:t>
            </a:r>
            <a:endParaRPr sz="3950" dirty="0"/>
          </a:p>
        </p:txBody>
      </p:sp>
      <p:sp>
        <p:nvSpPr>
          <p:cNvPr id="3" name="object 3"/>
          <p:cNvSpPr txBox="1"/>
          <p:nvPr/>
        </p:nvSpPr>
        <p:spPr>
          <a:xfrm>
            <a:off x="155257" y="884077"/>
            <a:ext cx="6595109" cy="1044575"/>
          </a:xfrm>
          <a:prstGeom prst="rect">
            <a:avLst/>
          </a:prstGeom>
        </p:spPr>
        <p:txBody>
          <a:bodyPr vert="horz" wrap="square" lIns="0" tIns="0" rIns="0" bIns="0" rtlCol="0">
            <a:spAutoFit/>
          </a:bodyPr>
          <a:lstStyle/>
          <a:p>
            <a:pPr marL="193675" marR="5080" indent="-180975">
              <a:lnSpc>
                <a:spcPct val="95200"/>
              </a:lnSpc>
              <a:buClr>
                <a:srgbClr val="4F81BC"/>
              </a:buClr>
              <a:buSzPct val="81250"/>
              <a:buFont typeface="Arial"/>
              <a:buChar char="•"/>
              <a:tabLst>
                <a:tab pos="193675" algn="l"/>
              </a:tabLst>
            </a:pPr>
            <a:r>
              <a:rPr sz="2400" spc="-5" dirty="0">
                <a:latin typeface="Century Schoolbook"/>
                <a:cs typeface="Century Schoolbook"/>
              </a:rPr>
              <a:t>Clicking the </a:t>
            </a:r>
            <a:r>
              <a:rPr sz="2400" dirty="0">
                <a:latin typeface="Century Schoolbook"/>
                <a:cs typeface="Century Schoolbook"/>
              </a:rPr>
              <a:t>“</a:t>
            </a:r>
            <a:r>
              <a:rPr sz="2400" b="1" dirty="0">
                <a:latin typeface="Century Schoolbook"/>
                <a:cs typeface="Century Schoolbook"/>
              </a:rPr>
              <a:t>Create…</a:t>
            </a:r>
            <a:r>
              <a:rPr sz="2400" dirty="0">
                <a:latin typeface="Century Schoolbook"/>
                <a:cs typeface="Century Schoolbook"/>
              </a:rPr>
              <a:t>” </a:t>
            </a:r>
            <a:r>
              <a:rPr sz="2400" spc="-5" dirty="0">
                <a:latin typeface="Century Schoolbook"/>
                <a:cs typeface="Century Schoolbook"/>
              </a:rPr>
              <a:t>button </a:t>
            </a:r>
            <a:r>
              <a:rPr sz="2400" dirty="0">
                <a:latin typeface="Century Schoolbook"/>
                <a:cs typeface="Century Schoolbook"/>
              </a:rPr>
              <a:t>on the  </a:t>
            </a:r>
            <a:r>
              <a:rPr sz="2400" spc="-5" dirty="0">
                <a:latin typeface="Century Schoolbook"/>
                <a:cs typeface="Century Schoolbook"/>
              </a:rPr>
              <a:t>Investigator Home </a:t>
            </a:r>
            <a:r>
              <a:rPr sz="2400" spc="-10" dirty="0">
                <a:latin typeface="Century Schoolbook"/>
                <a:cs typeface="Century Schoolbook"/>
              </a:rPr>
              <a:t>Page </a:t>
            </a:r>
            <a:r>
              <a:rPr sz="2400" spc="-5" dirty="0">
                <a:latin typeface="Century Schoolbook"/>
                <a:cs typeface="Century Schoolbook"/>
              </a:rPr>
              <a:t>will </a:t>
            </a:r>
            <a:r>
              <a:rPr sz="2400" spc="5" dirty="0">
                <a:latin typeface="Century Schoolbook"/>
                <a:cs typeface="Century Schoolbook"/>
              </a:rPr>
              <a:t>bring </a:t>
            </a:r>
            <a:r>
              <a:rPr sz="2400" spc="-5" dirty="0">
                <a:latin typeface="Century Schoolbook"/>
                <a:cs typeface="Century Schoolbook"/>
              </a:rPr>
              <a:t>you </a:t>
            </a:r>
            <a:r>
              <a:rPr sz="2400" spc="-15" dirty="0">
                <a:latin typeface="Century Schoolbook"/>
                <a:cs typeface="Century Schoolbook"/>
              </a:rPr>
              <a:t>to </a:t>
            </a:r>
            <a:r>
              <a:rPr sz="2400" spc="-5" dirty="0">
                <a:latin typeface="Century Schoolbook"/>
                <a:cs typeface="Century Schoolbook"/>
              </a:rPr>
              <a:t>the  </a:t>
            </a:r>
            <a:r>
              <a:rPr sz="2400" dirty="0">
                <a:latin typeface="Century Schoolbook"/>
                <a:cs typeface="Century Schoolbook"/>
              </a:rPr>
              <a:t>first </a:t>
            </a:r>
            <a:r>
              <a:rPr sz="2400" spc="-10" dirty="0">
                <a:latin typeface="Century Schoolbook"/>
                <a:cs typeface="Century Schoolbook"/>
              </a:rPr>
              <a:t>page </a:t>
            </a:r>
            <a:r>
              <a:rPr sz="2400" dirty="0">
                <a:latin typeface="Century Schoolbook"/>
                <a:cs typeface="Century Schoolbook"/>
              </a:rPr>
              <a:t>of the</a:t>
            </a:r>
            <a:r>
              <a:rPr sz="2400" spc="145" dirty="0">
                <a:latin typeface="Century Schoolbook"/>
                <a:cs typeface="Century Schoolbook"/>
              </a:rPr>
              <a:t> </a:t>
            </a:r>
            <a:r>
              <a:rPr sz="2400" spc="-10" dirty="0">
                <a:latin typeface="Century Schoolbook"/>
                <a:cs typeface="Century Schoolbook"/>
              </a:rPr>
              <a:t>application.</a:t>
            </a:r>
            <a:endParaRPr sz="2400" dirty="0">
              <a:latin typeface="Century Schoolbook"/>
              <a:cs typeface="Century Schoolbook"/>
            </a:endParaRPr>
          </a:p>
        </p:txBody>
      </p:sp>
      <p:sp>
        <p:nvSpPr>
          <p:cNvPr id="4" name="object 4"/>
          <p:cNvSpPr/>
          <p:nvPr/>
        </p:nvSpPr>
        <p:spPr>
          <a:xfrm>
            <a:off x="714375" y="2057400"/>
            <a:ext cx="7715250" cy="4800600"/>
          </a:xfrm>
          <a:custGeom>
            <a:avLst/>
            <a:gdLst/>
            <a:ahLst/>
            <a:cxnLst/>
            <a:rect l="l" t="t" r="r" b="b"/>
            <a:pathLst>
              <a:path w="7715250" h="4800600">
                <a:moveTo>
                  <a:pt x="0" y="4800600"/>
                </a:moveTo>
                <a:lnTo>
                  <a:pt x="7715250" y="4800600"/>
                </a:lnTo>
                <a:lnTo>
                  <a:pt x="7715250" y="0"/>
                </a:lnTo>
                <a:lnTo>
                  <a:pt x="0" y="0"/>
                </a:lnTo>
                <a:lnTo>
                  <a:pt x="0" y="4800600"/>
                </a:lnTo>
                <a:close/>
              </a:path>
            </a:pathLst>
          </a:custGeom>
          <a:ln w="76200">
            <a:solidFill>
              <a:srgbClr val="FF0000"/>
            </a:solidFill>
          </a:ln>
        </p:spPr>
        <p:txBody>
          <a:bodyPr wrap="square" lIns="0" tIns="0" rIns="0" bIns="0" rtlCol="0"/>
          <a:lstStyle/>
          <a:p>
            <a:endParaRPr dirty="0"/>
          </a:p>
        </p:txBody>
      </p:sp>
      <p:sp>
        <p:nvSpPr>
          <p:cNvPr id="5" name="object 5"/>
          <p:cNvSpPr/>
          <p:nvPr/>
        </p:nvSpPr>
        <p:spPr>
          <a:xfrm>
            <a:off x="1009650" y="2124073"/>
            <a:ext cx="7162800" cy="4667248"/>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740790"/>
            <a:ext cx="3803015" cy="623570"/>
          </a:xfrm>
          <a:prstGeom prst="rect">
            <a:avLst/>
          </a:prstGeom>
        </p:spPr>
        <p:txBody>
          <a:bodyPr vert="horz" wrap="square" lIns="0" tIns="0" rIns="0" bIns="0" rtlCol="0">
            <a:spAutoFit/>
          </a:bodyPr>
          <a:lstStyle/>
          <a:p>
            <a:pPr marL="12700">
              <a:lnSpc>
                <a:spcPct val="100000"/>
              </a:lnSpc>
            </a:pPr>
            <a:r>
              <a:rPr sz="3950" spc="15" dirty="0">
                <a:solidFill>
                  <a:srgbClr val="FF3300"/>
                </a:solidFill>
              </a:rPr>
              <a:t>* </a:t>
            </a:r>
            <a:r>
              <a:rPr sz="3950" spc="-50" dirty="0">
                <a:solidFill>
                  <a:srgbClr val="000000"/>
                </a:solidFill>
              </a:rPr>
              <a:t>Required</a:t>
            </a:r>
            <a:r>
              <a:rPr sz="3950" spc="-35" dirty="0">
                <a:solidFill>
                  <a:srgbClr val="000000"/>
                </a:solidFill>
              </a:rPr>
              <a:t> </a:t>
            </a:r>
            <a:r>
              <a:rPr sz="3950" spc="-40" dirty="0">
                <a:solidFill>
                  <a:srgbClr val="000000"/>
                </a:solidFill>
              </a:rPr>
              <a:t>Field</a:t>
            </a:r>
            <a:endParaRPr sz="3950" dirty="0"/>
          </a:p>
        </p:txBody>
      </p:sp>
      <p:sp>
        <p:nvSpPr>
          <p:cNvPr id="3" name="object 3"/>
          <p:cNvSpPr/>
          <p:nvPr/>
        </p:nvSpPr>
        <p:spPr>
          <a:xfrm>
            <a:off x="0" y="1781111"/>
            <a:ext cx="471487" cy="595312"/>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247650" y="1714436"/>
            <a:ext cx="585787" cy="700087"/>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485775" y="1714436"/>
            <a:ext cx="1909826" cy="700087"/>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2638425" y="2057336"/>
            <a:ext cx="671512" cy="700087"/>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155257" y="1820290"/>
            <a:ext cx="4063365" cy="4227830"/>
          </a:xfrm>
          <a:prstGeom prst="rect">
            <a:avLst/>
          </a:prstGeom>
        </p:spPr>
        <p:txBody>
          <a:bodyPr vert="horz" wrap="square" lIns="0" tIns="0" rIns="0" bIns="0" rtlCol="0">
            <a:spAutoFit/>
          </a:bodyPr>
          <a:lstStyle/>
          <a:p>
            <a:pPr marL="298450" indent="-285750">
              <a:lnSpc>
                <a:spcPts val="2790"/>
              </a:lnSpc>
              <a:buClr>
                <a:srgbClr val="FFE956"/>
              </a:buClr>
              <a:buSzPct val="93750"/>
              <a:buFont typeface="Wingdings 2"/>
              <a:buChar char=""/>
              <a:tabLst>
                <a:tab pos="298450" algn="l"/>
                <a:tab pos="299085" algn="l"/>
              </a:tabLst>
            </a:pPr>
            <a:r>
              <a:rPr sz="2400" dirty="0">
                <a:solidFill>
                  <a:srgbClr val="FF0000"/>
                </a:solidFill>
                <a:latin typeface="Century Schoolbook"/>
                <a:cs typeface="Century Schoolbook"/>
              </a:rPr>
              <a:t>*</a:t>
            </a:r>
            <a:r>
              <a:rPr sz="2400" spc="-95" dirty="0">
                <a:solidFill>
                  <a:srgbClr val="FF0000"/>
                </a:solidFill>
                <a:latin typeface="Century Schoolbook"/>
                <a:cs typeface="Century Schoolbook"/>
              </a:rPr>
              <a:t> </a:t>
            </a:r>
            <a:r>
              <a:rPr sz="2400" b="1" dirty="0">
                <a:solidFill>
                  <a:srgbClr val="FBCF20"/>
                </a:solidFill>
                <a:latin typeface="Century Schoolbook"/>
                <a:cs typeface="Century Schoolbook"/>
              </a:rPr>
              <a:t>Required</a:t>
            </a:r>
            <a:endParaRPr sz="2400" dirty="0">
              <a:latin typeface="Century Schoolbook"/>
              <a:cs typeface="Century Schoolbook"/>
            </a:endParaRPr>
          </a:p>
          <a:p>
            <a:pPr marL="298450" marR="168275" indent="-285750">
              <a:lnSpc>
                <a:spcPts val="2480"/>
              </a:lnSpc>
              <a:spcBef>
                <a:spcPts val="325"/>
              </a:spcBef>
              <a:buClr>
                <a:srgbClr val="FFE956"/>
              </a:buClr>
              <a:buSzPct val="93750"/>
              <a:buFont typeface="Wingdings 2"/>
              <a:buChar char=""/>
              <a:tabLst>
                <a:tab pos="298450" algn="l"/>
                <a:tab pos="299085" algn="l"/>
              </a:tabLst>
            </a:pPr>
            <a:r>
              <a:rPr sz="2400" spc="-5" dirty="0">
                <a:solidFill>
                  <a:srgbClr val="252525"/>
                </a:solidFill>
                <a:latin typeface="Century Schoolbook"/>
                <a:cs typeface="Century Schoolbook"/>
              </a:rPr>
              <a:t>The red asterisk </a:t>
            </a:r>
            <a:r>
              <a:rPr sz="2400" dirty="0">
                <a:solidFill>
                  <a:srgbClr val="FF0000"/>
                </a:solidFill>
                <a:latin typeface="Century Schoolbook"/>
                <a:cs typeface="Century Schoolbook"/>
              </a:rPr>
              <a:t>*  </a:t>
            </a:r>
            <a:r>
              <a:rPr sz="2400" spc="-10" dirty="0">
                <a:solidFill>
                  <a:srgbClr val="252525"/>
                </a:solidFill>
                <a:latin typeface="Century Schoolbook"/>
                <a:cs typeface="Century Schoolbook"/>
              </a:rPr>
              <a:t>indicates </a:t>
            </a:r>
            <a:r>
              <a:rPr sz="2400" dirty="0">
                <a:solidFill>
                  <a:srgbClr val="252525"/>
                </a:solidFill>
                <a:latin typeface="Century Schoolbook"/>
                <a:cs typeface="Century Schoolbook"/>
              </a:rPr>
              <a:t>a required field  that </a:t>
            </a:r>
            <a:r>
              <a:rPr sz="2400" spc="-10" dirty="0">
                <a:solidFill>
                  <a:srgbClr val="252525"/>
                </a:solidFill>
                <a:latin typeface="Century Schoolbook"/>
                <a:cs typeface="Century Schoolbook"/>
              </a:rPr>
              <a:t>MUST </a:t>
            </a:r>
            <a:r>
              <a:rPr sz="2400" spc="5" dirty="0">
                <a:solidFill>
                  <a:srgbClr val="252525"/>
                </a:solidFill>
                <a:latin typeface="Century Schoolbook"/>
                <a:cs typeface="Century Schoolbook"/>
              </a:rPr>
              <a:t>be</a:t>
            </a:r>
            <a:r>
              <a:rPr sz="2400" spc="-95" dirty="0">
                <a:solidFill>
                  <a:srgbClr val="252525"/>
                </a:solidFill>
                <a:latin typeface="Century Schoolbook"/>
                <a:cs typeface="Century Schoolbook"/>
              </a:rPr>
              <a:t> </a:t>
            </a:r>
            <a:r>
              <a:rPr sz="2400" spc="-20" dirty="0">
                <a:solidFill>
                  <a:srgbClr val="252525"/>
                </a:solidFill>
                <a:latin typeface="Century Schoolbook"/>
                <a:cs typeface="Century Schoolbook"/>
              </a:rPr>
              <a:t>completed.</a:t>
            </a:r>
            <a:endParaRPr sz="2400" dirty="0">
              <a:latin typeface="Century Schoolbook"/>
              <a:cs typeface="Century Schoolbook"/>
            </a:endParaRPr>
          </a:p>
          <a:p>
            <a:pPr marL="298450" marR="233679" indent="-285750">
              <a:lnSpc>
                <a:spcPct val="85200"/>
              </a:lnSpc>
              <a:spcBef>
                <a:spcPts val="235"/>
              </a:spcBef>
              <a:buClr>
                <a:srgbClr val="FFE956"/>
              </a:buClr>
              <a:buSzPct val="93750"/>
              <a:buFont typeface="Wingdings 2"/>
              <a:buChar char=""/>
              <a:tabLst>
                <a:tab pos="298450" algn="l"/>
                <a:tab pos="299085" algn="l"/>
              </a:tabLst>
            </a:pPr>
            <a:r>
              <a:rPr sz="2400" spc="-5" dirty="0">
                <a:solidFill>
                  <a:srgbClr val="252525"/>
                </a:solidFill>
                <a:latin typeface="Century Schoolbook"/>
                <a:cs typeface="Century Schoolbook"/>
              </a:rPr>
              <a:t>The </a:t>
            </a:r>
            <a:r>
              <a:rPr sz="2400" spc="-15" dirty="0">
                <a:solidFill>
                  <a:srgbClr val="252525"/>
                </a:solidFill>
                <a:latin typeface="Century Schoolbook"/>
                <a:cs typeface="Century Schoolbook"/>
              </a:rPr>
              <a:t>PI </a:t>
            </a:r>
            <a:r>
              <a:rPr sz="2400" spc="-5" dirty="0">
                <a:solidFill>
                  <a:srgbClr val="252525"/>
                </a:solidFill>
                <a:latin typeface="Century Schoolbook"/>
                <a:cs typeface="Century Schoolbook"/>
              </a:rPr>
              <a:t>will </a:t>
            </a:r>
            <a:r>
              <a:rPr sz="2400" spc="5" dirty="0">
                <a:solidFill>
                  <a:srgbClr val="252525"/>
                </a:solidFill>
                <a:latin typeface="Century Schoolbook"/>
                <a:cs typeface="Century Schoolbook"/>
              </a:rPr>
              <a:t>not be able</a:t>
            </a:r>
            <a:r>
              <a:rPr sz="2400" spc="-200" dirty="0">
                <a:solidFill>
                  <a:srgbClr val="252525"/>
                </a:solidFill>
                <a:latin typeface="Century Schoolbook"/>
                <a:cs typeface="Century Schoolbook"/>
              </a:rPr>
              <a:t> </a:t>
            </a:r>
            <a:r>
              <a:rPr sz="2400" spc="-20" dirty="0">
                <a:solidFill>
                  <a:srgbClr val="252525"/>
                </a:solidFill>
                <a:latin typeface="Century Schoolbook"/>
                <a:cs typeface="Century Schoolbook"/>
              </a:rPr>
              <a:t>to  </a:t>
            </a:r>
            <a:r>
              <a:rPr sz="2400" dirty="0">
                <a:solidFill>
                  <a:srgbClr val="252525"/>
                </a:solidFill>
                <a:latin typeface="Century Schoolbook"/>
                <a:cs typeface="Century Schoolbook"/>
              </a:rPr>
              <a:t>submit the </a:t>
            </a:r>
            <a:r>
              <a:rPr sz="2400" spc="-15" dirty="0">
                <a:solidFill>
                  <a:srgbClr val="252525"/>
                </a:solidFill>
                <a:latin typeface="Century Schoolbook"/>
                <a:cs typeface="Century Schoolbook"/>
              </a:rPr>
              <a:t>application  </a:t>
            </a:r>
            <a:r>
              <a:rPr sz="2400" dirty="0">
                <a:solidFill>
                  <a:srgbClr val="252525"/>
                </a:solidFill>
                <a:latin typeface="Century Schoolbook"/>
                <a:cs typeface="Century Schoolbook"/>
              </a:rPr>
              <a:t>until all required </a:t>
            </a:r>
            <a:r>
              <a:rPr sz="2400" spc="-5" dirty="0">
                <a:solidFill>
                  <a:srgbClr val="252525"/>
                </a:solidFill>
                <a:latin typeface="Century Schoolbook"/>
                <a:cs typeface="Century Schoolbook"/>
              </a:rPr>
              <a:t>fields  </a:t>
            </a:r>
            <a:r>
              <a:rPr sz="2400" spc="5" dirty="0">
                <a:solidFill>
                  <a:srgbClr val="252525"/>
                </a:solidFill>
                <a:latin typeface="Century Schoolbook"/>
                <a:cs typeface="Century Schoolbook"/>
              </a:rPr>
              <a:t>have </a:t>
            </a:r>
            <a:r>
              <a:rPr sz="2400" dirty="0">
                <a:solidFill>
                  <a:srgbClr val="252525"/>
                </a:solidFill>
                <a:latin typeface="Century Schoolbook"/>
                <a:cs typeface="Century Schoolbook"/>
              </a:rPr>
              <a:t>been</a:t>
            </a:r>
            <a:r>
              <a:rPr sz="2400" spc="-155" dirty="0">
                <a:solidFill>
                  <a:srgbClr val="252525"/>
                </a:solidFill>
                <a:latin typeface="Century Schoolbook"/>
                <a:cs typeface="Century Schoolbook"/>
              </a:rPr>
              <a:t> </a:t>
            </a:r>
            <a:r>
              <a:rPr sz="2400" spc="-20" dirty="0">
                <a:solidFill>
                  <a:srgbClr val="252525"/>
                </a:solidFill>
                <a:latin typeface="Century Schoolbook"/>
                <a:cs typeface="Century Schoolbook"/>
              </a:rPr>
              <a:t>completed.</a:t>
            </a:r>
            <a:endParaRPr sz="2400" dirty="0">
              <a:latin typeface="Century Schoolbook"/>
              <a:cs typeface="Century Schoolbook"/>
            </a:endParaRPr>
          </a:p>
          <a:p>
            <a:pPr marL="298450" marR="5080" indent="-285750">
              <a:lnSpc>
                <a:spcPct val="84700"/>
              </a:lnSpc>
              <a:spcBef>
                <a:spcPts val="340"/>
              </a:spcBef>
              <a:buClr>
                <a:srgbClr val="FFE956"/>
              </a:buClr>
              <a:buSzPct val="93750"/>
              <a:buFont typeface="Wingdings 2"/>
              <a:buChar char=""/>
              <a:tabLst>
                <a:tab pos="298450" algn="l"/>
                <a:tab pos="299085" algn="l"/>
                <a:tab pos="1839595" algn="l"/>
                <a:tab pos="2706370" algn="l"/>
              </a:tabLst>
            </a:pPr>
            <a:r>
              <a:rPr sz="2400" spc="-5" dirty="0">
                <a:solidFill>
                  <a:srgbClr val="252525"/>
                </a:solidFill>
                <a:latin typeface="Century Schoolbook"/>
                <a:cs typeface="Century Schoolbook"/>
              </a:rPr>
              <a:t>Be </a:t>
            </a:r>
            <a:r>
              <a:rPr sz="2400" spc="5" dirty="0">
                <a:solidFill>
                  <a:srgbClr val="252525"/>
                </a:solidFill>
                <a:latin typeface="Century Schoolbook"/>
                <a:cs typeface="Century Schoolbook"/>
              </a:rPr>
              <a:t>sure </a:t>
            </a:r>
            <a:r>
              <a:rPr sz="2400" spc="-20" dirty="0">
                <a:solidFill>
                  <a:srgbClr val="252525"/>
                </a:solidFill>
                <a:latin typeface="Century Schoolbook"/>
                <a:cs typeface="Century Schoolbook"/>
              </a:rPr>
              <a:t>to </a:t>
            </a:r>
            <a:r>
              <a:rPr sz="2400" spc="-5" dirty="0">
                <a:solidFill>
                  <a:srgbClr val="252525"/>
                </a:solidFill>
                <a:latin typeface="Century Schoolbook"/>
                <a:cs typeface="Century Schoolbook"/>
              </a:rPr>
              <a:t>enter </a:t>
            </a:r>
            <a:r>
              <a:rPr sz="2400" dirty="0">
                <a:solidFill>
                  <a:srgbClr val="252525"/>
                </a:solidFill>
                <a:latin typeface="Century Schoolbook"/>
                <a:cs typeface="Century Schoolbook"/>
              </a:rPr>
              <a:t>a </a:t>
            </a:r>
            <a:r>
              <a:rPr sz="2400" spc="-15" dirty="0">
                <a:solidFill>
                  <a:srgbClr val="252525"/>
                </a:solidFill>
                <a:latin typeface="Century Schoolbook"/>
                <a:cs typeface="Century Schoolbook"/>
              </a:rPr>
              <a:t>title </a:t>
            </a:r>
            <a:r>
              <a:rPr sz="2400" spc="5" dirty="0">
                <a:solidFill>
                  <a:srgbClr val="252525"/>
                </a:solidFill>
                <a:latin typeface="Century Schoolbook"/>
                <a:cs typeface="Century Schoolbook"/>
              </a:rPr>
              <a:t>for  </a:t>
            </a:r>
            <a:r>
              <a:rPr sz="2400" spc="-5" dirty="0">
                <a:solidFill>
                  <a:srgbClr val="252525"/>
                </a:solidFill>
                <a:latin typeface="Century Schoolbook"/>
                <a:cs typeface="Century Schoolbook"/>
              </a:rPr>
              <a:t>the</a:t>
            </a:r>
            <a:r>
              <a:rPr sz="2400" spc="15" dirty="0">
                <a:solidFill>
                  <a:srgbClr val="252525"/>
                </a:solidFill>
                <a:latin typeface="Century Schoolbook"/>
                <a:cs typeface="Century Schoolbook"/>
              </a:rPr>
              <a:t> </a:t>
            </a:r>
            <a:r>
              <a:rPr sz="2400" spc="-60" dirty="0">
                <a:solidFill>
                  <a:srgbClr val="252525"/>
                </a:solidFill>
                <a:latin typeface="Century Schoolbook"/>
                <a:cs typeface="Century Schoolbook"/>
              </a:rPr>
              <a:t>study.	</a:t>
            </a:r>
            <a:r>
              <a:rPr sz="2400" spc="-5" dirty="0">
                <a:solidFill>
                  <a:srgbClr val="252525"/>
                </a:solidFill>
                <a:latin typeface="Century Schoolbook"/>
                <a:cs typeface="Century Schoolbook"/>
              </a:rPr>
              <a:t>Never</a:t>
            </a:r>
            <a:r>
              <a:rPr sz="2400" spc="-60" dirty="0">
                <a:solidFill>
                  <a:srgbClr val="252525"/>
                </a:solidFill>
                <a:latin typeface="Century Schoolbook"/>
                <a:cs typeface="Century Schoolbook"/>
              </a:rPr>
              <a:t> </a:t>
            </a:r>
            <a:r>
              <a:rPr sz="2400" dirty="0">
                <a:solidFill>
                  <a:srgbClr val="252525"/>
                </a:solidFill>
                <a:latin typeface="Century Schoolbook"/>
                <a:cs typeface="Century Schoolbook"/>
              </a:rPr>
              <a:t>leave</a:t>
            </a:r>
            <a:r>
              <a:rPr sz="2400" spc="-40" dirty="0">
                <a:solidFill>
                  <a:srgbClr val="252525"/>
                </a:solidFill>
                <a:latin typeface="Century Schoolbook"/>
                <a:cs typeface="Century Schoolbook"/>
              </a:rPr>
              <a:t> </a:t>
            </a:r>
            <a:r>
              <a:rPr sz="2400" spc="-5" dirty="0">
                <a:solidFill>
                  <a:srgbClr val="252525"/>
                </a:solidFill>
                <a:latin typeface="Century Schoolbook"/>
                <a:cs typeface="Century Schoolbook"/>
              </a:rPr>
              <a:t>the </a:t>
            </a:r>
            <a:r>
              <a:rPr sz="2400" dirty="0">
                <a:solidFill>
                  <a:srgbClr val="252525"/>
                </a:solidFill>
                <a:latin typeface="Century Schoolbook"/>
                <a:cs typeface="Century Schoolbook"/>
              </a:rPr>
              <a:t> </a:t>
            </a:r>
            <a:r>
              <a:rPr sz="2400" spc="-20" dirty="0">
                <a:solidFill>
                  <a:srgbClr val="252525"/>
                </a:solidFill>
                <a:latin typeface="Century Schoolbook"/>
                <a:cs typeface="Century Schoolbook"/>
              </a:rPr>
              <a:t>title</a:t>
            </a:r>
            <a:r>
              <a:rPr sz="2400" spc="90" dirty="0">
                <a:solidFill>
                  <a:srgbClr val="252525"/>
                </a:solidFill>
                <a:latin typeface="Century Schoolbook"/>
                <a:cs typeface="Century Schoolbook"/>
              </a:rPr>
              <a:t> </a:t>
            </a:r>
            <a:r>
              <a:rPr sz="2400" dirty="0">
                <a:solidFill>
                  <a:srgbClr val="252525"/>
                </a:solidFill>
                <a:latin typeface="Century Schoolbook"/>
                <a:cs typeface="Century Schoolbook"/>
              </a:rPr>
              <a:t>field</a:t>
            </a:r>
            <a:r>
              <a:rPr sz="2400" spc="-15" dirty="0">
                <a:solidFill>
                  <a:srgbClr val="252525"/>
                </a:solidFill>
                <a:latin typeface="Century Schoolbook"/>
                <a:cs typeface="Century Schoolbook"/>
              </a:rPr>
              <a:t> </a:t>
            </a:r>
            <a:r>
              <a:rPr sz="2400" spc="5" dirty="0">
                <a:solidFill>
                  <a:srgbClr val="252525"/>
                </a:solidFill>
                <a:latin typeface="Century Schoolbook"/>
                <a:cs typeface="Century Schoolbook"/>
              </a:rPr>
              <a:t>blank.	</a:t>
            </a:r>
            <a:r>
              <a:rPr sz="2400" spc="-90" dirty="0">
                <a:solidFill>
                  <a:srgbClr val="252525"/>
                </a:solidFill>
                <a:latin typeface="Century Schoolbook"/>
                <a:cs typeface="Century Schoolbook"/>
              </a:rPr>
              <a:t>You</a:t>
            </a:r>
            <a:r>
              <a:rPr sz="2400" spc="-120" dirty="0">
                <a:solidFill>
                  <a:srgbClr val="252525"/>
                </a:solidFill>
                <a:latin typeface="Century Schoolbook"/>
                <a:cs typeface="Century Schoolbook"/>
              </a:rPr>
              <a:t> </a:t>
            </a:r>
            <a:r>
              <a:rPr sz="2400" spc="5" dirty="0">
                <a:solidFill>
                  <a:srgbClr val="252525"/>
                </a:solidFill>
                <a:latin typeface="Century Schoolbook"/>
                <a:cs typeface="Century Schoolbook"/>
              </a:rPr>
              <a:t>need </a:t>
            </a:r>
            <a:r>
              <a:rPr sz="2400" dirty="0">
                <a:solidFill>
                  <a:srgbClr val="252525"/>
                </a:solidFill>
                <a:latin typeface="Century Schoolbook"/>
                <a:cs typeface="Century Schoolbook"/>
              </a:rPr>
              <a:t> a </a:t>
            </a:r>
            <a:r>
              <a:rPr sz="2400" spc="-15" dirty="0">
                <a:solidFill>
                  <a:srgbClr val="252525"/>
                </a:solidFill>
                <a:latin typeface="Century Schoolbook"/>
                <a:cs typeface="Century Schoolbook"/>
              </a:rPr>
              <a:t>title to </a:t>
            </a:r>
            <a:r>
              <a:rPr sz="2400" spc="-5" dirty="0">
                <a:solidFill>
                  <a:srgbClr val="252525"/>
                </a:solidFill>
                <a:latin typeface="Century Schoolbook"/>
                <a:cs typeface="Century Schoolbook"/>
              </a:rPr>
              <a:t>access the  </a:t>
            </a:r>
            <a:r>
              <a:rPr sz="2400" spc="-10" dirty="0">
                <a:solidFill>
                  <a:srgbClr val="252525"/>
                </a:solidFill>
                <a:latin typeface="Century Schoolbook"/>
                <a:cs typeface="Century Schoolbook"/>
              </a:rPr>
              <a:t>application.</a:t>
            </a:r>
            <a:endParaRPr sz="2400" dirty="0">
              <a:latin typeface="Century Schoolbook"/>
              <a:cs typeface="Century Schoolbook"/>
            </a:endParaRPr>
          </a:p>
        </p:txBody>
      </p:sp>
      <p:sp>
        <p:nvSpPr>
          <p:cNvPr id="8" name="object 8"/>
          <p:cNvSpPr/>
          <p:nvPr/>
        </p:nvSpPr>
        <p:spPr>
          <a:xfrm>
            <a:off x="4572000" y="2743200"/>
            <a:ext cx="4248150" cy="1809750"/>
          </a:xfrm>
          <a:prstGeom prst="rect">
            <a:avLst/>
          </a:prstGeom>
          <a:blipFill>
            <a:blip r:embed="rId6" cstate="print"/>
            <a:stretch>
              <a:fillRect/>
            </a:stretch>
          </a:blipFill>
        </p:spPr>
        <p:txBody>
          <a:bodyPr wrap="square" lIns="0" tIns="0" rIns="0" bIns="0" rtlCol="0"/>
          <a:lstStyle/>
          <a:p>
            <a:endParaRPr dirty="0"/>
          </a:p>
        </p:txBody>
      </p:sp>
      <p:sp>
        <p:nvSpPr>
          <p:cNvPr id="9" name="object 9"/>
          <p:cNvSpPr/>
          <p:nvPr/>
        </p:nvSpPr>
        <p:spPr>
          <a:xfrm>
            <a:off x="4805426" y="2976626"/>
            <a:ext cx="381000" cy="228600"/>
          </a:xfrm>
          <a:custGeom>
            <a:avLst/>
            <a:gdLst/>
            <a:ahLst/>
            <a:cxnLst/>
            <a:rect l="l" t="t" r="r" b="b"/>
            <a:pathLst>
              <a:path w="381000" h="228600">
                <a:moveTo>
                  <a:pt x="0" y="114300"/>
                </a:moveTo>
                <a:lnTo>
                  <a:pt x="36734" y="46744"/>
                </a:lnTo>
                <a:lnTo>
                  <a:pt x="77961" y="22018"/>
                </a:lnTo>
                <a:lnTo>
                  <a:pt x="130259" y="5815"/>
                </a:lnTo>
                <a:lnTo>
                  <a:pt x="190500" y="0"/>
                </a:lnTo>
                <a:lnTo>
                  <a:pt x="250691" y="5815"/>
                </a:lnTo>
                <a:lnTo>
                  <a:pt x="302983" y="22018"/>
                </a:lnTo>
                <a:lnTo>
                  <a:pt x="344228" y="46744"/>
                </a:lnTo>
                <a:lnTo>
                  <a:pt x="371282" y="78126"/>
                </a:lnTo>
                <a:lnTo>
                  <a:pt x="381000" y="114300"/>
                </a:lnTo>
                <a:lnTo>
                  <a:pt x="371282" y="150424"/>
                </a:lnTo>
                <a:lnTo>
                  <a:pt x="344228" y="181801"/>
                </a:lnTo>
                <a:lnTo>
                  <a:pt x="302983" y="206544"/>
                </a:lnTo>
                <a:lnTo>
                  <a:pt x="250691" y="222772"/>
                </a:lnTo>
                <a:lnTo>
                  <a:pt x="190500" y="228600"/>
                </a:lnTo>
                <a:lnTo>
                  <a:pt x="130259" y="222772"/>
                </a:lnTo>
                <a:lnTo>
                  <a:pt x="77961" y="206544"/>
                </a:lnTo>
                <a:lnTo>
                  <a:pt x="36734" y="181801"/>
                </a:lnTo>
                <a:lnTo>
                  <a:pt x="9704" y="150424"/>
                </a:lnTo>
                <a:lnTo>
                  <a:pt x="0" y="114300"/>
                </a:lnTo>
                <a:close/>
              </a:path>
            </a:pathLst>
          </a:custGeom>
          <a:ln w="13970">
            <a:solidFill>
              <a:srgbClr val="FF0000"/>
            </a:solidFill>
          </a:ln>
        </p:spPr>
        <p:txBody>
          <a:bodyPr wrap="square" lIns="0" tIns="0" rIns="0" bIns="0" rtlCol="0"/>
          <a:lstStyle/>
          <a:p>
            <a:endParaRPr dirty="0"/>
          </a:p>
        </p:txBody>
      </p:sp>
      <p:sp>
        <p:nvSpPr>
          <p:cNvPr id="10" name="object 10"/>
          <p:cNvSpPr/>
          <p:nvPr/>
        </p:nvSpPr>
        <p:spPr>
          <a:xfrm>
            <a:off x="4495800" y="2590800"/>
            <a:ext cx="4419600" cy="2133600"/>
          </a:xfrm>
          <a:custGeom>
            <a:avLst/>
            <a:gdLst/>
            <a:ahLst/>
            <a:cxnLst/>
            <a:rect l="l" t="t" r="r" b="b"/>
            <a:pathLst>
              <a:path w="4419600" h="2133600">
                <a:moveTo>
                  <a:pt x="0" y="2133600"/>
                </a:moveTo>
                <a:lnTo>
                  <a:pt x="4419600" y="2133600"/>
                </a:lnTo>
                <a:lnTo>
                  <a:pt x="4419600" y="0"/>
                </a:lnTo>
                <a:lnTo>
                  <a:pt x="0" y="0"/>
                </a:lnTo>
                <a:lnTo>
                  <a:pt x="0" y="2133600"/>
                </a:lnTo>
                <a:close/>
              </a:path>
            </a:pathLst>
          </a:custGeom>
          <a:ln w="7620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740790"/>
            <a:ext cx="6534150" cy="623570"/>
          </a:xfrm>
          <a:prstGeom prst="rect">
            <a:avLst/>
          </a:prstGeom>
        </p:spPr>
        <p:txBody>
          <a:bodyPr vert="horz" wrap="square" lIns="0" tIns="0" rIns="0" bIns="0" rtlCol="0">
            <a:spAutoFit/>
          </a:bodyPr>
          <a:lstStyle/>
          <a:p>
            <a:pPr marL="12700">
              <a:lnSpc>
                <a:spcPct val="100000"/>
              </a:lnSpc>
            </a:pPr>
            <a:r>
              <a:rPr sz="3950" spc="-35" dirty="0">
                <a:solidFill>
                  <a:srgbClr val="000000"/>
                </a:solidFill>
              </a:rPr>
              <a:t>Select </a:t>
            </a:r>
            <a:r>
              <a:rPr sz="3950" spc="-55" dirty="0">
                <a:solidFill>
                  <a:srgbClr val="000000"/>
                </a:solidFill>
              </a:rPr>
              <a:t>Principal</a:t>
            </a:r>
            <a:r>
              <a:rPr sz="3950" spc="204" dirty="0">
                <a:solidFill>
                  <a:srgbClr val="000000"/>
                </a:solidFill>
              </a:rPr>
              <a:t> </a:t>
            </a:r>
            <a:r>
              <a:rPr sz="3950" spc="-50" dirty="0">
                <a:solidFill>
                  <a:srgbClr val="000000"/>
                </a:solidFill>
              </a:rPr>
              <a:t>Investigator</a:t>
            </a:r>
            <a:endParaRPr sz="3950" dirty="0"/>
          </a:p>
        </p:txBody>
      </p:sp>
      <p:sp>
        <p:nvSpPr>
          <p:cNvPr id="3" name="object 3"/>
          <p:cNvSpPr txBox="1"/>
          <p:nvPr/>
        </p:nvSpPr>
        <p:spPr>
          <a:xfrm>
            <a:off x="155257" y="1950750"/>
            <a:ext cx="3105150" cy="1062355"/>
          </a:xfrm>
          <a:prstGeom prst="rect">
            <a:avLst/>
          </a:prstGeom>
        </p:spPr>
        <p:txBody>
          <a:bodyPr vert="horz" wrap="square" lIns="0" tIns="0" rIns="0" bIns="0" rtlCol="0">
            <a:spAutoFit/>
          </a:bodyPr>
          <a:lstStyle/>
          <a:p>
            <a:pPr marL="298450" marR="5080" indent="-285750">
              <a:lnSpc>
                <a:spcPct val="95200"/>
              </a:lnSpc>
              <a:buClr>
                <a:srgbClr val="FFE956"/>
              </a:buClr>
              <a:buFont typeface="Arial"/>
              <a:buChar char="•"/>
              <a:tabLst>
                <a:tab pos="298450" algn="l"/>
                <a:tab pos="299085" algn="l"/>
                <a:tab pos="2545715" algn="l"/>
              </a:tabLst>
            </a:pPr>
            <a:r>
              <a:rPr sz="2400" u="heavy" spc="-15" dirty="0">
                <a:latin typeface="Century Schoolbook"/>
                <a:cs typeface="Century Schoolbook"/>
              </a:rPr>
              <a:t>Example: </a:t>
            </a:r>
            <a:r>
              <a:rPr sz="2400" b="1" dirty="0">
                <a:latin typeface="Century Schoolbook"/>
                <a:cs typeface="Century Schoolbook"/>
              </a:rPr>
              <a:t>Click </a:t>
            </a:r>
            <a:r>
              <a:rPr sz="2400" spc="-5" dirty="0">
                <a:latin typeface="Century Schoolbook"/>
                <a:cs typeface="Century Schoolbook"/>
              </a:rPr>
              <a:t>the  </a:t>
            </a:r>
            <a:r>
              <a:rPr sz="2400" dirty="0">
                <a:latin typeface="Century Schoolbook"/>
                <a:cs typeface="Century Schoolbook"/>
              </a:rPr>
              <a:t>Help</a:t>
            </a:r>
            <a:r>
              <a:rPr sz="2400" spc="-20" dirty="0">
                <a:latin typeface="Century Schoolbook"/>
                <a:cs typeface="Century Schoolbook"/>
              </a:rPr>
              <a:t> </a:t>
            </a:r>
            <a:r>
              <a:rPr sz="2400" dirty="0">
                <a:latin typeface="Century Schoolbook"/>
                <a:cs typeface="Century Schoolbook"/>
              </a:rPr>
              <a:t>Link</a:t>
            </a:r>
            <a:r>
              <a:rPr sz="2400" spc="-60" dirty="0">
                <a:latin typeface="Century Schoolbook"/>
                <a:cs typeface="Century Schoolbook"/>
              </a:rPr>
              <a:t> </a:t>
            </a:r>
            <a:r>
              <a:rPr sz="2400" spc="-10" dirty="0">
                <a:latin typeface="Century Schoolbook"/>
                <a:cs typeface="Century Schoolbook"/>
              </a:rPr>
              <a:t>icon	</a:t>
            </a:r>
            <a:r>
              <a:rPr sz="2400" spc="5" dirty="0">
                <a:latin typeface="Century Schoolbook"/>
                <a:cs typeface="Century Schoolbook"/>
              </a:rPr>
              <a:t>for  </a:t>
            </a:r>
            <a:r>
              <a:rPr sz="2400" spc="-5" dirty="0">
                <a:latin typeface="Century Schoolbook"/>
                <a:cs typeface="Century Schoolbook"/>
              </a:rPr>
              <a:t>guidance.</a:t>
            </a:r>
            <a:endParaRPr sz="2400" dirty="0">
              <a:latin typeface="Century Schoolbook"/>
              <a:cs typeface="Century Schoolbook"/>
            </a:endParaRPr>
          </a:p>
        </p:txBody>
      </p:sp>
      <p:sp>
        <p:nvSpPr>
          <p:cNvPr id="4" name="object 4"/>
          <p:cNvSpPr/>
          <p:nvPr/>
        </p:nvSpPr>
        <p:spPr>
          <a:xfrm>
            <a:off x="3581400" y="1562100"/>
            <a:ext cx="1009650" cy="104775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429000" y="2590800"/>
            <a:ext cx="4267200" cy="1428750"/>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3429000" y="2590800"/>
            <a:ext cx="4267200" cy="1657350"/>
          </a:xfrm>
          <a:custGeom>
            <a:avLst/>
            <a:gdLst/>
            <a:ahLst/>
            <a:cxnLst/>
            <a:rect l="l" t="t" r="r" b="b"/>
            <a:pathLst>
              <a:path w="4267200" h="1657350">
                <a:moveTo>
                  <a:pt x="0" y="1657350"/>
                </a:moveTo>
                <a:lnTo>
                  <a:pt x="4267200" y="1657350"/>
                </a:lnTo>
                <a:lnTo>
                  <a:pt x="4267200" y="0"/>
                </a:lnTo>
                <a:lnTo>
                  <a:pt x="0" y="0"/>
                </a:lnTo>
                <a:lnTo>
                  <a:pt x="0" y="1657350"/>
                </a:lnTo>
                <a:close/>
              </a:path>
            </a:pathLst>
          </a:custGeom>
          <a:ln w="7620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5842" y="1035050"/>
            <a:ext cx="2337435" cy="601980"/>
          </a:xfrm>
          <a:prstGeom prst="rect">
            <a:avLst/>
          </a:prstGeom>
        </p:spPr>
        <p:txBody>
          <a:bodyPr vert="horz" wrap="square" lIns="0" tIns="0" rIns="0" bIns="0" rtlCol="0">
            <a:spAutoFit/>
          </a:bodyPr>
          <a:lstStyle/>
          <a:p>
            <a:pPr marL="12700">
              <a:lnSpc>
                <a:spcPct val="100000"/>
              </a:lnSpc>
            </a:pPr>
            <a:r>
              <a:rPr sz="3950" spc="-30" dirty="0">
                <a:solidFill>
                  <a:srgbClr val="000000"/>
                </a:solidFill>
              </a:rPr>
              <a:t>Help</a:t>
            </a:r>
            <a:r>
              <a:rPr sz="3950" spc="-105" dirty="0">
                <a:solidFill>
                  <a:srgbClr val="000000"/>
                </a:solidFill>
              </a:rPr>
              <a:t> </a:t>
            </a:r>
            <a:r>
              <a:rPr sz="3950" spc="-50" dirty="0">
                <a:solidFill>
                  <a:srgbClr val="000000"/>
                </a:solidFill>
              </a:rPr>
              <a:t>Link</a:t>
            </a:r>
            <a:endParaRPr sz="3950" dirty="0"/>
          </a:p>
        </p:txBody>
      </p:sp>
      <p:sp>
        <p:nvSpPr>
          <p:cNvPr id="3" name="object 3"/>
          <p:cNvSpPr/>
          <p:nvPr/>
        </p:nvSpPr>
        <p:spPr>
          <a:xfrm>
            <a:off x="4343400" y="2781300"/>
            <a:ext cx="4038600" cy="1619250"/>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155257" y="1966752"/>
            <a:ext cx="4050029" cy="2265045"/>
          </a:xfrm>
          <a:prstGeom prst="rect">
            <a:avLst/>
          </a:prstGeom>
        </p:spPr>
        <p:txBody>
          <a:bodyPr vert="horz" wrap="square" lIns="0" tIns="0" rIns="0" bIns="0" rtlCol="0">
            <a:spAutoFit/>
          </a:bodyPr>
          <a:lstStyle/>
          <a:p>
            <a:pPr marL="298450" marR="897890" indent="-285750">
              <a:lnSpc>
                <a:spcPct val="95200"/>
              </a:lnSpc>
              <a:buClr>
                <a:srgbClr val="FFE956"/>
              </a:buClr>
              <a:buSzPct val="93750"/>
              <a:buFont typeface="Arial"/>
              <a:buChar char="•"/>
              <a:tabLst>
                <a:tab pos="298450" algn="l"/>
                <a:tab pos="299085" algn="l"/>
              </a:tabLst>
            </a:pPr>
            <a:r>
              <a:rPr sz="2400" spc="-5" dirty="0">
                <a:latin typeface="Century Schoolbook"/>
                <a:cs typeface="Century Schoolbook"/>
              </a:rPr>
              <a:t>The </a:t>
            </a:r>
            <a:r>
              <a:rPr sz="2400" spc="5" dirty="0">
                <a:latin typeface="Century Schoolbook"/>
                <a:cs typeface="Century Schoolbook"/>
              </a:rPr>
              <a:t>Help </a:t>
            </a:r>
            <a:r>
              <a:rPr sz="2400" spc="-5" dirty="0">
                <a:latin typeface="Century Schoolbook"/>
                <a:cs typeface="Century Schoolbook"/>
              </a:rPr>
              <a:t>Link</a:t>
            </a:r>
            <a:r>
              <a:rPr sz="2400" spc="-160" dirty="0">
                <a:latin typeface="Century Schoolbook"/>
                <a:cs typeface="Century Schoolbook"/>
              </a:rPr>
              <a:t> </a:t>
            </a:r>
            <a:r>
              <a:rPr sz="2400" dirty="0">
                <a:latin typeface="Century Schoolbook"/>
                <a:cs typeface="Century Schoolbook"/>
              </a:rPr>
              <a:t>icons  </a:t>
            </a:r>
            <a:r>
              <a:rPr sz="2400" spc="-10" dirty="0">
                <a:latin typeface="Century Schoolbook"/>
                <a:cs typeface="Century Schoolbook"/>
              </a:rPr>
              <a:t>appear </a:t>
            </a:r>
            <a:r>
              <a:rPr sz="2400" spc="-5" dirty="0">
                <a:latin typeface="Century Schoolbook"/>
                <a:cs typeface="Century Schoolbook"/>
              </a:rPr>
              <a:t>beside </a:t>
            </a:r>
            <a:r>
              <a:rPr sz="2400" dirty="0">
                <a:latin typeface="Century Schoolbook"/>
                <a:cs typeface="Century Schoolbook"/>
              </a:rPr>
              <a:t>each  question.</a:t>
            </a:r>
          </a:p>
          <a:p>
            <a:pPr marL="775335" marR="5080" indent="-286385">
              <a:lnSpc>
                <a:spcPct val="96000"/>
              </a:lnSpc>
              <a:spcBef>
                <a:spcPts val="390"/>
              </a:spcBef>
              <a:tabLst>
                <a:tab pos="774700" algn="l"/>
              </a:tabLst>
            </a:pPr>
            <a:r>
              <a:rPr sz="2000" spc="15" dirty="0">
                <a:solidFill>
                  <a:srgbClr val="EC171E"/>
                </a:solidFill>
                <a:latin typeface="Arial"/>
                <a:cs typeface="Arial"/>
              </a:rPr>
              <a:t>–	</a:t>
            </a:r>
            <a:r>
              <a:rPr sz="2000" b="1" spc="15" dirty="0">
                <a:latin typeface="Century Schoolbook"/>
                <a:cs typeface="Century Schoolbook"/>
              </a:rPr>
              <a:t>Click</a:t>
            </a:r>
            <a:r>
              <a:rPr sz="2000" b="1" spc="-140" dirty="0">
                <a:latin typeface="Century Schoolbook"/>
                <a:cs typeface="Century Schoolbook"/>
              </a:rPr>
              <a:t> </a:t>
            </a:r>
            <a:r>
              <a:rPr sz="2000" spc="30" dirty="0">
                <a:latin typeface="Century Schoolbook"/>
                <a:cs typeface="Century Schoolbook"/>
              </a:rPr>
              <a:t>the</a:t>
            </a:r>
            <a:r>
              <a:rPr sz="2000" spc="-165" dirty="0">
                <a:latin typeface="Century Schoolbook"/>
                <a:cs typeface="Century Schoolbook"/>
              </a:rPr>
              <a:t> </a:t>
            </a:r>
            <a:r>
              <a:rPr sz="2000" spc="35" dirty="0">
                <a:latin typeface="Century Schoolbook"/>
                <a:cs typeface="Century Schoolbook"/>
              </a:rPr>
              <a:t>help</a:t>
            </a:r>
            <a:r>
              <a:rPr sz="2000" spc="-165" dirty="0">
                <a:latin typeface="Century Schoolbook"/>
                <a:cs typeface="Century Schoolbook"/>
              </a:rPr>
              <a:t> </a:t>
            </a:r>
            <a:r>
              <a:rPr sz="2000" spc="25" dirty="0">
                <a:latin typeface="Century Schoolbook"/>
                <a:cs typeface="Century Schoolbook"/>
              </a:rPr>
              <a:t>icon</a:t>
            </a:r>
            <a:r>
              <a:rPr sz="2000" spc="-165" dirty="0">
                <a:latin typeface="Century Schoolbook"/>
                <a:cs typeface="Century Schoolbook"/>
              </a:rPr>
              <a:t> </a:t>
            </a:r>
            <a:r>
              <a:rPr sz="2000" spc="25" dirty="0">
                <a:latin typeface="Century Schoolbook"/>
                <a:cs typeface="Century Schoolbook"/>
              </a:rPr>
              <a:t>to </a:t>
            </a:r>
            <a:r>
              <a:rPr sz="2000" spc="5" dirty="0">
                <a:latin typeface="Century Schoolbook"/>
                <a:cs typeface="Century Schoolbook"/>
              </a:rPr>
              <a:t> </a:t>
            </a:r>
            <a:r>
              <a:rPr sz="2000" spc="20" dirty="0">
                <a:latin typeface="Century Schoolbook"/>
                <a:cs typeface="Century Schoolbook"/>
              </a:rPr>
              <a:t>access </a:t>
            </a:r>
            <a:r>
              <a:rPr sz="2000" spc="25" dirty="0">
                <a:latin typeface="Century Schoolbook"/>
                <a:cs typeface="Century Schoolbook"/>
              </a:rPr>
              <a:t>IRB </a:t>
            </a:r>
            <a:r>
              <a:rPr sz="2000" spc="20" dirty="0">
                <a:latin typeface="Century Schoolbook"/>
                <a:cs typeface="Century Schoolbook"/>
              </a:rPr>
              <a:t>Regulatory  </a:t>
            </a:r>
            <a:r>
              <a:rPr sz="2000" spc="15" dirty="0">
                <a:latin typeface="Century Schoolbook"/>
                <a:cs typeface="Century Schoolbook"/>
              </a:rPr>
              <a:t>Guidelines</a:t>
            </a:r>
            <a:r>
              <a:rPr sz="2000" spc="-165" dirty="0">
                <a:latin typeface="Century Schoolbook"/>
                <a:cs typeface="Century Schoolbook"/>
              </a:rPr>
              <a:t> </a:t>
            </a:r>
            <a:r>
              <a:rPr sz="2000" spc="20" dirty="0">
                <a:latin typeface="Century Schoolbook"/>
                <a:cs typeface="Century Schoolbook"/>
              </a:rPr>
              <a:t>and</a:t>
            </a:r>
            <a:r>
              <a:rPr sz="2000" spc="-160" dirty="0">
                <a:latin typeface="Century Schoolbook"/>
                <a:cs typeface="Century Schoolbook"/>
              </a:rPr>
              <a:t> </a:t>
            </a:r>
            <a:r>
              <a:rPr sz="2000" spc="20" dirty="0">
                <a:latin typeface="Century Schoolbook"/>
                <a:cs typeface="Century Schoolbook"/>
              </a:rPr>
              <a:t>Policies</a:t>
            </a:r>
            <a:r>
              <a:rPr sz="2000" spc="-229" dirty="0">
                <a:latin typeface="Century Schoolbook"/>
                <a:cs typeface="Century Schoolbook"/>
              </a:rPr>
              <a:t> </a:t>
            </a:r>
            <a:r>
              <a:rPr sz="2000" spc="20" dirty="0">
                <a:latin typeface="Century Schoolbook"/>
                <a:cs typeface="Century Schoolbook"/>
              </a:rPr>
              <a:t>and  </a:t>
            </a:r>
            <a:r>
              <a:rPr sz="2000" spc="25" dirty="0">
                <a:latin typeface="Century Schoolbook"/>
                <a:cs typeface="Century Schoolbook"/>
              </a:rPr>
              <a:t>download</a:t>
            </a:r>
            <a:r>
              <a:rPr sz="2000" spc="-254" dirty="0">
                <a:latin typeface="Century Schoolbook"/>
                <a:cs typeface="Century Schoolbook"/>
              </a:rPr>
              <a:t> </a:t>
            </a:r>
            <a:r>
              <a:rPr sz="2000" spc="5" dirty="0">
                <a:latin typeface="Century Schoolbook"/>
                <a:cs typeface="Century Schoolbook"/>
              </a:rPr>
              <a:t>forms/templates.</a:t>
            </a:r>
            <a:endParaRPr sz="2000" dirty="0">
              <a:latin typeface="Century Schoolbook"/>
              <a:cs typeface="Century Schoolbook"/>
            </a:endParaRPr>
          </a:p>
        </p:txBody>
      </p:sp>
      <p:sp>
        <p:nvSpPr>
          <p:cNvPr id="5" name="object 5"/>
          <p:cNvSpPr/>
          <p:nvPr/>
        </p:nvSpPr>
        <p:spPr>
          <a:xfrm>
            <a:off x="3962400" y="1457325"/>
            <a:ext cx="914400" cy="952500"/>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7243826" y="2976626"/>
            <a:ext cx="762000" cy="381000"/>
          </a:xfrm>
          <a:custGeom>
            <a:avLst/>
            <a:gdLst/>
            <a:ahLst/>
            <a:cxnLst/>
            <a:rect l="l" t="t" r="r" b="b"/>
            <a:pathLst>
              <a:path w="762000" h="381000">
                <a:moveTo>
                  <a:pt x="0" y="190500"/>
                </a:moveTo>
                <a:lnTo>
                  <a:pt x="19421" y="130259"/>
                </a:lnTo>
                <a:lnTo>
                  <a:pt x="73505" y="77961"/>
                </a:lnTo>
                <a:lnTo>
                  <a:pt x="111585" y="55768"/>
                </a:lnTo>
                <a:lnTo>
                  <a:pt x="155978" y="36734"/>
                </a:lnTo>
                <a:lnTo>
                  <a:pt x="205900" y="21249"/>
                </a:lnTo>
                <a:lnTo>
                  <a:pt x="260567" y="9704"/>
                </a:lnTo>
                <a:lnTo>
                  <a:pt x="319195" y="2491"/>
                </a:lnTo>
                <a:lnTo>
                  <a:pt x="381000" y="0"/>
                </a:lnTo>
                <a:lnTo>
                  <a:pt x="442773" y="2491"/>
                </a:lnTo>
                <a:lnTo>
                  <a:pt x="501383" y="9704"/>
                </a:lnTo>
                <a:lnTo>
                  <a:pt x="556043" y="21249"/>
                </a:lnTo>
                <a:lnTo>
                  <a:pt x="605966" y="36734"/>
                </a:lnTo>
                <a:lnTo>
                  <a:pt x="650367" y="55768"/>
                </a:lnTo>
                <a:lnTo>
                  <a:pt x="688457" y="77961"/>
                </a:lnTo>
                <a:lnTo>
                  <a:pt x="719452" y="102922"/>
                </a:lnTo>
                <a:lnTo>
                  <a:pt x="757010" y="159582"/>
                </a:lnTo>
                <a:lnTo>
                  <a:pt x="762000" y="190500"/>
                </a:lnTo>
                <a:lnTo>
                  <a:pt x="757010" y="221386"/>
                </a:lnTo>
                <a:lnTo>
                  <a:pt x="719452" y="278021"/>
                </a:lnTo>
                <a:lnTo>
                  <a:pt x="688457" y="302983"/>
                </a:lnTo>
                <a:lnTo>
                  <a:pt x="650367" y="325183"/>
                </a:lnTo>
                <a:lnTo>
                  <a:pt x="605966" y="344228"/>
                </a:lnTo>
                <a:lnTo>
                  <a:pt x="556043" y="359726"/>
                </a:lnTo>
                <a:lnTo>
                  <a:pt x="501383" y="371282"/>
                </a:lnTo>
                <a:lnTo>
                  <a:pt x="442773" y="378505"/>
                </a:lnTo>
                <a:lnTo>
                  <a:pt x="381000" y="381000"/>
                </a:lnTo>
                <a:lnTo>
                  <a:pt x="319195" y="378505"/>
                </a:lnTo>
                <a:lnTo>
                  <a:pt x="260567" y="371282"/>
                </a:lnTo>
                <a:lnTo>
                  <a:pt x="205900" y="359726"/>
                </a:lnTo>
                <a:lnTo>
                  <a:pt x="155978" y="344228"/>
                </a:lnTo>
                <a:lnTo>
                  <a:pt x="111585" y="325183"/>
                </a:lnTo>
                <a:lnTo>
                  <a:pt x="73505" y="302983"/>
                </a:lnTo>
                <a:lnTo>
                  <a:pt x="42523" y="278021"/>
                </a:lnTo>
                <a:lnTo>
                  <a:pt x="4986" y="221386"/>
                </a:lnTo>
                <a:lnTo>
                  <a:pt x="0" y="190500"/>
                </a:lnTo>
                <a:close/>
              </a:path>
            </a:pathLst>
          </a:custGeom>
          <a:ln w="13970">
            <a:solidFill>
              <a:srgbClr val="FF0000"/>
            </a:solidFill>
          </a:ln>
        </p:spPr>
        <p:txBody>
          <a:bodyPr wrap="square" lIns="0" tIns="0" rIns="0" bIns="0" rtlCol="0"/>
          <a:lstStyle/>
          <a:p>
            <a:endParaRPr dirty="0"/>
          </a:p>
        </p:txBody>
      </p:sp>
      <p:sp>
        <p:nvSpPr>
          <p:cNvPr id="7" name="object 7"/>
          <p:cNvSpPr/>
          <p:nvPr/>
        </p:nvSpPr>
        <p:spPr>
          <a:xfrm>
            <a:off x="4343400" y="2781300"/>
            <a:ext cx="4086225" cy="1714500"/>
          </a:xfrm>
          <a:custGeom>
            <a:avLst/>
            <a:gdLst/>
            <a:ahLst/>
            <a:cxnLst/>
            <a:rect l="l" t="t" r="r" b="b"/>
            <a:pathLst>
              <a:path w="4086225" h="1714500">
                <a:moveTo>
                  <a:pt x="0" y="1714500"/>
                </a:moveTo>
                <a:lnTo>
                  <a:pt x="4086225" y="1714500"/>
                </a:lnTo>
                <a:lnTo>
                  <a:pt x="4086225" y="0"/>
                </a:lnTo>
                <a:lnTo>
                  <a:pt x="0" y="0"/>
                </a:lnTo>
                <a:lnTo>
                  <a:pt x="0" y="1714500"/>
                </a:lnTo>
                <a:close/>
              </a:path>
            </a:pathLst>
          </a:custGeom>
          <a:ln w="7620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257" y="973201"/>
            <a:ext cx="3159760" cy="1029969"/>
          </a:xfrm>
          <a:prstGeom prst="rect">
            <a:avLst/>
          </a:prstGeom>
        </p:spPr>
        <p:txBody>
          <a:bodyPr vert="horz" wrap="square" lIns="0" tIns="0" rIns="0" bIns="0" rtlCol="0">
            <a:spAutoFit/>
          </a:bodyPr>
          <a:lstStyle/>
          <a:p>
            <a:pPr marL="298450" marR="5080" indent="-285750" algn="just">
              <a:lnSpc>
                <a:spcPts val="2700"/>
              </a:lnSpc>
              <a:buClr>
                <a:srgbClr val="FFE956"/>
              </a:buClr>
              <a:buFont typeface="Arial"/>
              <a:buChar char="•"/>
              <a:tabLst>
                <a:tab pos="299085" algn="l"/>
              </a:tabLst>
            </a:pPr>
            <a:r>
              <a:rPr sz="2400" dirty="0">
                <a:latin typeface="Century Schoolbook"/>
                <a:cs typeface="Century Schoolbook"/>
              </a:rPr>
              <a:t>Helpful </a:t>
            </a:r>
            <a:r>
              <a:rPr sz="2400" spc="-5" dirty="0">
                <a:latin typeface="Century Schoolbook"/>
                <a:cs typeface="Century Schoolbook"/>
              </a:rPr>
              <a:t>information  will </a:t>
            </a:r>
            <a:r>
              <a:rPr sz="2400" spc="-10" dirty="0">
                <a:latin typeface="Century Schoolbook"/>
                <a:cs typeface="Century Schoolbook"/>
              </a:rPr>
              <a:t>appear </a:t>
            </a:r>
            <a:r>
              <a:rPr sz="2400" dirty="0">
                <a:latin typeface="Century Schoolbook"/>
                <a:cs typeface="Century Schoolbook"/>
              </a:rPr>
              <a:t>above</a:t>
            </a:r>
            <a:r>
              <a:rPr sz="2400" spc="-55" dirty="0">
                <a:latin typeface="Century Schoolbook"/>
                <a:cs typeface="Century Schoolbook"/>
              </a:rPr>
              <a:t> </a:t>
            </a:r>
            <a:r>
              <a:rPr sz="2400" dirty="0">
                <a:latin typeface="Century Schoolbook"/>
                <a:cs typeface="Century Schoolbook"/>
              </a:rPr>
              <a:t>or  below </a:t>
            </a:r>
            <a:r>
              <a:rPr sz="2400" spc="-5" dirty="0">
                <a:latin typeface="Century Schoolbook"/>
                <a:cs typeface="Century Schoolbook"/>
              </a:rPr>
              <a:t>the</a:t>
            </a:r>
            <a:r>
              <a:rPr sz="2400" spc="-120" dirty="0">
                <a:latin typeface="Century Schoolbook"/>
                <a:cs typeface="Century Schoolbook"/>
              </a:rPr>
              <a:t> </a:t>
            </a:r>
            <a:r>
              <a:rPr sz="2400" dirty="0">
                <a:latin typeface="Century Schoolbook"/>
                <a:cs typeface="Century Schoolbook"/>
              </a:rPr>
              <a:t>question.</a:t>
            </a:r>
          </a:p>
        </p:txBody>
      </p:sp>
      <p:sp>
        <p:nvSpPr>
          <p:cNvPr id="3" name="object 3"/>
          <p:cNvSpPr txBox="1">
            <a:spLocks noGrp="1"/>
          </p:cNvSpPr>
          <p:nvPr>
            <p:ph type="title"/>
          </p:nvPr>
        </p:nvSpPr>
        <p:spPr>
          <a:xfrm>
            <a:off x="931034" y="105028"/>
            <a:ext cx="6522084"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Select </a:t>
            </a:r>
            <a:r>
              <a:rPr sz="3950" spc="-60" dirty="0">
                <a:solidFill>
                  <a:srgbClr val="000000"/>
                </a:solidFill>
              </a:rPr>
              <a:t>Principal</a:t>
            </a:r>
            <a:r>
              <a:rPr sz="3950" spc="290" dirty="0">
                <a:solidFill>
                  <a:srgbClr val="000000"/>
                </a:solidFill>
              </a:rPr>
              <a:t> </a:t>
            </a:r>
            <a:r>
              <a:rPr sz="3950" spc="-50" dirty="0">
                <a:solidFill>
                  <a:srgbClr val="000000"/>
                </a:solidFill>
              </a:rPr>
              <a:t>Investigator</a:t>
            </a:r>
            <a:endParaRPr sz="3950" dirty="0"/>
          </a:p>
        </p:txBody>
      </p:sp>
      <p:sp>
        <p:nvSpPr>
          <p:cNvPr id="4" name="object 4"/>
          <p:cNvSpPr/>
          <p:nvPr/>
        </p:nvSpPr>
        <p:spPr>
          <a:xfrm>
            <a:off x="1371600" y="2362200"/>
            <a:ext cx="6848475" cy="36576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1171575" y="2057400"/>
            <a:ext cx="7210425" cy="4191000"/>
          </a:xfrm>
          <a:custGeom>
            <a:avLst/>
            <a:gdLst/>
            <a:ahLst/>
            <a:cxnLst/>
            <a:rect l="l" t="t" r="r" b="b"/>
            <a:pathLst>
              <a:path w="7210425" h="4191000">
                <a:moveTo>
                  <a:pt x="0" y="4191000"/>
                </a:moveTo>
                <a:lnTo>
                  <a:pt x="7210425" y="4191000"/>
                </a:lnTo>
                <a:lnTo>
                  <a:pt x="7210425" y="0"/>
                </a:lnTo>
                <a:lnTo>
                  <a:pt x="0" y="0"/>
                </a:lnTo>
                <a:lnTo>
                  <a:pt x="0" y="4191000"/>
                </a:lnTo>
                <a:close/>
              </a:path>
            </a:pathLst>
          </a:custGeom>
          <a:ln w="7620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892" y="287654"/>
            <a:ext cx="6856095" cy="623570"/>
          </a:xfrm>
          <a:prstGeom prst="rect">
            <a:avLst/>
          </a:prstGeom>
        </p:spPr>
        <p:txBody>
          <a:bodyPr vert="horz" wrap="square" lIns="0" tIns="0" rIns="0" bIns="0" rtlCol="0">
            <a:spAutoFit/>
          </a:bodyPr>
          <a:lstStyle/>
          <a:p>
            <a:pPr marL="12700">
              <a:lnSpc>
                <a:spcPct val="100000"/>
              </a:lnSpc>
            </a:pPr>
            <a:r>
              <a:rPr sz="3950" spc="-55" dirty="0">
                <a:solidFill>
                  <a:srgbClr val="000000"/>
                </a:solidFill>
              </a:rPr>
              <a:t>Application Number</a:t>
            </a:r>
            <a:r>
              <a:rPr sz="3950" spc="225" dirty="0">
                <a:solidFill>
                  <a:srgbClr val="000000"/>
                </a:solidFill>
              </a:rPr>
              <a:t> </a:t>
            </a:r>
            <a:r>
              <a:rPr sz="3950" spc="-50" dirty="0">
                <a:solidFill>
                  <a:srgbClr val="000000"/>
                </a:solidFill>
              </a:rPr>
              <a:t>Assigned</a:t>
            </a:r>
            <a:endParaRPr sz="3950" dirty="0"/>
          </a:p>
        </p:txBody>
      </p:sp>
      <p:sp>
        <p:nvSpPr>
          <p:cNvPr id="3" name="object 3"/>
          <p:cNvSpPr txBox="1"/>
          <p:nvPr/>
        </p:nvSpPr>
        <p:spPr>
          <a:xfrm>
            <a:off x="307657" y="1943607"/>
            <a:ext cx="7981315" cy="2999283"/>
          </a:xfrm>
          <a:prstGeom prst="rect">
            <a:avLst/>
          </a:prstGeom>
        </p:spPr>
        <p:txBody>
          <a:bodyPr vert="horz" wrap="square" lIns="0" tIns="0" rIns="0" bIns="0" rtlCol="0">
            <a:spAutoFit/>
          </a:bodyPr>
          <a:lstStyle/>
          <a:p>
            <a:pPr marL="193675" marR="259715" indent="-180975">
              <a:lnSpc>
                <a:spcPts val="1880"/>
              </a:lnSpc>
              <a:buClr>
                <a:srgbClr val="4F81BC"/>
              </a:buClr>
              <a:buSzPct val="77777"/>
              <a:buFont typeface="Arial"/>
              <a:buChar char="•"/>
              <a:tabLst>
                <a:tab pos="194310" algn="l"/>
              </a:tabLst>
            </a:pPr>
            <a:r>
              <a:rPr sz="1800" spc="-5" dirty="0">
                <a:latin typeface="Century Schoolbook"/>
                <a:cs typeface="Century Schoolbook"/>
              </a:rPr>
              <a:t>Complete </a:t>
            </a:r>
            <a:r>
              <a:rPr sz="1800" dirty="0">
                <a:latin typeface="Century Schoolbook"/>
                <a:cs typeface="Century Schoolbook"/>
              </a:rPr>
              <a:t>all </a:t>
            </a:r>
            <a:r>
              <a:rPr sz="1800" b="1" spc="5" dirty="0">
                <a:solidFill>
                  <a:srgbClr val="FF0000"/>
                </a:solidFill>
                <a:latin typeface="Century Schoolbook"/>
                <a:cs typeface="Century Schoolbook"/>
              </a:rPr>
              <a:t>*</a:t>
            </a:r>
            <a:r>
              <a:rPr sz="1800" spc="5" dirty="0">
                <a:latin typeface="Century Schoolbook"/>
                <a:cs typeface="Century Schoolbook"/>
              </a:rPr>
              <a:t>required </a:t>
            </a:r>
            <a:r>
              <a:rPr sz="1800" spc="10" dirty="0">
                <a:latin typeface="Century Schoolbook"/>
                <a:cs typeface="Century Schoolbook"/>
              </a:rPr>
              <a:t>fields </a:t>
            </a:r>
            <a:r>
              <a:rPr sz="1800" dirty="0">
                <a:latin typeface="Century Schoolbook"/>
                <a:cs typeface="Century Schoolbook"/>
              </a:rPr>
              <a:t>on </a:t>
            </a:r>
            <a:r>
              <a:rPr sz="1800" spc="-5" dirty="0">
                <a:latin typeface="Century Schoolbook"/>
                <a:cs typeface="Century Schoolbook"/>
              </a:rPr>
              <a:t>the </a:t>
            </a:r>
            <a:r>
              <a:rPr sz="1800" spc="5" dirty="0">
                <a:latin typeface="Century Schoolbook"/>
                <a:cs typeface="Century Schoolbook"/>
              </a:rPr>
              <a:t>initial screen </a:t>
            </a:r>
            <a:r>
              <a:rPr sz="1800" dirty="0">
                <a:latin typeface="Century Schoolbook"/>
                <a:cs typeface="Century Schoolbook"/>
              </a:rPr>
              <a:t>(Section 1 – </a:t>
            </a:r>
            <a:r>
              <a:rPr sz="1800" spc="5" dirty="0">
                <a:latin typeface="Century Schoolbook"/>
                <a:cs typeface="Century Schoolbook"/>
              </a:rPr>
              <a:t>General  </a:t>
            </a:r>
            <a:r>
              <a:rPr sz="1800" dirty="0">
                <a:latin typeface="Century Schoolbook"/>
                <a:cs typeface="Century Schoolbook"/>
              </a:rPr>
              <a:t>Information)</a:t>
            </a:r>
          </a:p>
          <a:p>
            <a:pPr>
              <a:lnSpc>
                <a:spcPct val="100000"/>
              </a:lnSpc>
              <a:buClr>
                <a:srgbClr val="4F81BC"/>
              </a:buClr>
              <a:buFont typeface="Arial"/>
              <a:buChar char="•"/>
            </a:pPr>
            <a:endParaRPr sz="2100" dirty="0">
              <a:latin typeface="Times New Roman"/>
              <a:cs typeface="Times New Roman"/>
            </a:endParaRPr>
          </a:p>
          <a:p>
            <a:pPr>
              <a:lnSpc>
                <a:spcPct val="100000"/>
              </a:lnSpc>
              <a:spcBef>
                <a:spcPts val="30"/>
              </a:spcBef>
              <a:buClr>
                <a:srgbClr val="4F81BC"/>
              </a:buClr>
              <a:buFont typeface="Arial"/>
              <a:buChar char="•"/>
            </a:pPr>
            <a:endParaRPr sz="2200" dirty="0">
              <a:latin typeface="Times New Roman"/>
              <a:cs typeface="Times New Roman"/>
            </a:endParaRPr>
          </a:p>
          <a:p>
            <a:pPr marL="193675" marR="5080" indent="-180975" algn="just">
              <a:lnSpc>
                <a:spcPct val="85200"/>
              </a:lnSpc>
              <a:spcBef>
                <a:spcPts val="5"/>
              </a:spcBef>
              <a:buClr>
                <a:srgbClr val="4F81BC"/>
              </a:buClr>
              <a:buSzPct val="77777"/>
              <a:buFont typeface="Arial"/>
              <a:buChar char="•"/>
              <a:tabLst>
                <a:tab pos="194310" algn="l"/>
              </a:tabLst>
            </a:pPr>
            <a:r>
              <a:rPr sz="1800" spc="10" dirty="0">
                <a:latin typeface="Century Schoolbook"/>
                <a:cs typeface="Century Schoolbook"/>
              </a:rPr>
              <a:t>Click </a:t>
            </a:r>
            <a:r>
              <a:rPr sz="1800" u="sng" spc="-10" dirty="0">
                <a:latin typeface="Century Schoolbook"/>
                <a:cs typeface="Century Schoolbook"/>
              </a:rPr>
              <a:t>Save </a:t>
            </a:r>
            <a:r>
              <a:rPr sz="1800" dirty="0">
                <a:latin typeface="Century Schoolbook"/>
                <a:cs typeface="Century Schoolbook"/>
              </a:rPr>
              <a:t>or </a:t>
            </a:r>
            <a:r>
              <a:rPr sz="1800" u="sng" spc="5" dirty="0">
                <a:latin typeface="Century Schoolbook"/>
                <a:cs typeface="Century Schoolbook"/>
              </a:rPr>
              <a:t>Continue </a:t>
            </a:r>
            <a:r>
              <a:rPr sz="1800" spc="-15" dirty="0">
                <a:latin typeface="Century Schoolbook"/>
                <a:cs typeface="Century Schoolbook"/>
              </a:rPr>
              <a:t>to </a:t>
            </a:r>
            <a:r>
              <a:rPr sz="1800" spc="-5" dirty="0">
                <a:latin typeface="Century Schoolbook"/>
                <a:cs typeface="Century Schoolbook"/>
              </a:rPr>
              <a:t>create the </a:t>
            </a:r>
            <a:r>
              <a:rPr sz="1800" dirty="0">
                <a:latin typeface="Century Schoolbook"/>
                <a:cs typeface="Century Schoolbook"/>
              </a:rPr>
              <a:t>application </a:t>
            </a:r>
            <a:r>
              <a:rPr sz="1800" spc="-5" dirty="0">
                <a:latin typeface="Century Schoolbook"/>
                <a:cs typeface="Century Schoolbook"/>
              </a:rPr>
              <a:t>and </a:t>
            </a:r>
            <a:r>
              <a:rPr sz="1800" spc="-15" dirty="0">
                <a:latin typeface="Century Schoolbook"/>
                <a:cs typeface="Century Schoolbook"/>
              </a:rPr>
              <a:t>an </a:t>
            </a:r>
            <a:r>
              <a:rPr sz="1800" spc="-10" dirty="0">
                <a:latin typeface="Century Schoolbook"/>
                <a:cs typeface="Century Schoolbook"/>
              </a:rPr>
              <a:t>IRB </a:t>
            </a:r>
            <a:r>
              <a:rPr sz="1800" spc="-5" dirty="0">
                <a:latin typeface="Century Schoolbook"/>
                <a:cs typeface="Century Schoolbook"/>
              </a:rPr>
              <a:t>number </a:t>
            </a:r>
            <a:r>
              <a:rPr sz="1800" spc="20" dirty="0">
                <a:latin typeface="Century Schoolbook"/>
                <a:cs typeface="Century Schoolbook"/>
              </a:rPr>
              <a:t>will  </a:t>
            </a:r>
            <a:r>
              <a:rPr sz="1800" spc="-15" dirty="0">
                <a:latin typeface="Century Schoolbook"/>
                <a:cs typeface="Century Schoolbook"/>
              </a:rPr>
              <a:t>be </a:t>
            </a:r>
            <a:r>
              <a:rPr sz="1800" dirty="0">
                <a:latin typeface="Century Schoolbook"/>
                <a:cs typeface="Century Schoolbook"/>
              </a:rPr>
              <a:t>assigned. </a:t>
            </a:r>
            <a:r>
              <a:rPr sz="1800" u="sng" spc="-10" dirty="0">
                <a:latin typeface="Century Schoolbook"/>
                <a:cs typeface="Century Schoolbook"/>
              </a:rPr>
              <a:t>Save </a:t>
            </a:r>
            <a:r>
              <a:rPr sz="1800" u="sng" spc="20" dirty="0">
                <a:latin typeface="Century Schoolbook"/>
                <a:cs typeface="Century Schoolbook"/>
              </a:rPr>
              <a:t>will </a:t>
            </a:r>
            <a:r>
              <a:rPr sz="1800" u="sng" spc="5" dirty="0">
                <a:latin typeface="Century Schoolbook"/>
                <a:cs typeface="Century Schoolbook"/>
              </a:rPr>
              <a:t>not </a:t>
            </a:r>
            <a:r>
              <a:rPr sz="1800" u="sng" spc="10" dirty="0">
                <a:latin typeface="Century Schoolbook"/>
                <a:cs typeface="Century Schoolbook"/>
              </a:rPr>
              <a:t>work until </a:t>
            </a:r>
            <a:r>
              <a:rPr sz="1800" u="sng" spc="-5" dirty="0">
                <a:latin typeface="Century Schoolbook"/>
                <a:cs typeface="Century Schoolbook"/>
              </a:rPr>
              <a:t>the </a:t>
            </a:r>
            <a:r>
              <a:rPr sz="1800" u="sng" spc="5" dirty="0">
                <a:latin typeface="Century Schoolbook"/>
                <a:cs typeface="Century Schoolbook"/>
              </a:rPr>
              <a:t>application </a:t>
            </a:r>
            <a:r>
              <a:rPr sz="1800" u="sng" spc="-5" dirty="0">
                <a:latin typeface="Century Schoolbook"/>
                <a:cs typeface="Century Schoolbook"/>
              </a:rPr>
              <a:t>number </a:t>
            </a:r>
            <a:r>
              <a:rPr sz="1800" u="sng" spc="15" dirty="0">
                <a:latin typeface="Century Schoolbook"/>
                <a:cs typeface="Century Schoolbook"/>
              </a:rPr>
              <a:t>is </a:t>
            </a:r>
            <a:r>
              <a:rPr sz="1800" u="sng" dirty="0">
                <a:latin typeface="Century Schoolbook"/>
                <a:cs typeface="Century Schoolbook"/>
              </a:rPr>
              <a:t>assigned  </a:t>
            </a:r>
            <a:r>
              <a:rPr sz="1800" u="sng" spc="-15" dirty="0">
                <a:latin typeface="Century Schoolbook"/>
                <a:cs typeface="Century Schoolbook"/>
              </a:rPr>
              <a:t>by</a:t>
            </a:r>
            <a:r>
              <a:rPr sz="1800" u="sng" spc="-70" dirty="0">
                <a:latin typeface="Century Schoolbook"/>
                <a:cs typeface="Century Schoolbook"/>
              </a:rPr>
              <a:t> </a:t>
            </a:r>
            <a:r>
              <a:rPr sz="1800" u="sng" spc="-10" dirty="0">
                <a:latin typeface="Century Schoolbook"/>
                <a:cs typeface="Century Schoolbook"/>
              </a:rPr>
              <a:t>eIRB.</a:t>
            </a:r>
            <a:endParaRPr sz="1800" dirty="0">
              <a:latin typeface="Century Schoolbook"/>
              <a:cs typeface="Century Schoolbook"/>
            </a:endParaRPr>
          </a:p>
          <a:p>
            <a:pPr>
              <a:lnSpc>
                <a:spcPct val="100000"/>
              </a:lnSpc>
              <a:buClr>
                <a:srgbClr val="4F81BC"/>
              </a:buClr>
              <a:buFont typeface="Arial"/>
              <a:buChar char="•"/>
            </a:pPr>
            <a:endParaRPr sz="2100" dirty="0">
              <a:latin typeface="Times New Roman"/>
              <a:cs typeface="Times New Roman"/>
            </a:endParaRPr>
          </a:p>
          <a:p>
            <a:pPr>
              <a:lnSpc>
                <a:spcPct val="100000"/>
              </a:lnSpc>
              <a:spcBef>
                <a:spcPts val="35"/>
              </a:spcBef>
              <a:buClr>
                <a:srgbClr val="4F81BC"/>
              </a:buClr>
              <a:buFont typeface="Arial"/>
              <a:buChar char="•"/>
            </a:pPr>
            <a:endParaRPr sz="2000" dirty="0">
              <a:latin typeface="Times New Roman"/>
              <a:cs typeface="Times New Roman"/>
            </a:endParaRPr>
          </a:p>
          <a:p>
            <a:pPr marL="193675" indent="-180975">
              <a:lnSpc>
                <a:spcPts val="1980"/>
              </a:lnSpc>
              <a:buClr>
                <a:srgbClr val="4F81BC"/>
              </a:buClr>
              <a:buSzPct val="77777"/>
              <a:buFont typeface="Arial"/>
              <a:buChar char="•"/>
              <a:tabLst>
                <a:tab pos="194310" algn="l"/>
              </a:tabLst>
            </a:pPr>
            <a:r>
              <a:rPr sz="1800" spc="-5" dirty="0">
                <a:latin typeface="Century Schoolbook"/>
                <a:cs typeface="Century Schoolbook"/>
              </a:rPr>
              <a:t>eIRB </a:t>
            </a:r>
            <a:r>
              <a:rPr sz="1800" dirty="0">
                <a:latin typeface="Century Schoolbook"/>
                <a:cs typeface="Century Schoolbook"/>
              </a:rPr>
              <a:t>application numbers begin </a:t>
            </a:r>
            <a:r>
              <a:rPr sz="1800" spc="5" dirty="0">
                <a:latin typeface="Century Schoolbook"/>
                <a:cs typeface="Century Schoolbook"/>
              </a:rPr>
              <a:t>with </a:t>
            </a:r>
            <a:r>
              <a:rPr sz="1800" spc="-15" dirty="0">
                <a:latin typeface="Century Schoolbook"/>
                <a:cs typeface="Century Schoolbook"/>
              </a:rPr>
              <a:t>“IRB” </a:t>
            </a:r>
            <a:r>
              <a:rPr sz="1800" spc="-5" dirty="0">
                <a:latin typeface="Century Schoolbook"/>
                <a:cs typeface="Century Schoolbook"/>
              </a:rPr>
              <a:t>and </a:t>
            </a:r>
            <a:r>
              <a:rPr sz="1800" spc="-20" dirty="0">
                <a:latin typeface="Century Schoolbook"/>
                <a:cs typeface="Century Schoolbook"/>
              </a:rPr>
              <a:t>may </a:t>
            </a:r>
            <a:r>
              <a:rPr sz="1800" spc="-15" dirty="0">
                <a:latin typeface="Century Schoolbook"/>
                <a:cs typeface="Century Schoolbook"/>
              </a:rPr>
              <a:t>be </a:t>
            </a:r>
            <a:r>
              <a:rPr sz="1800" spc="5" dirty="0">
                <a:latin typeface="Century Schoolbook"/>
                <a:cs typeface="Century Schoolbook"/>
              </a:rPr>
              <a:t>found </a:t>
            </a:r>
            <a:r>
              <a:rPr sz="1800" spc="15" dirty="0" smtClean="0">
                <a:latin typeface="Century Schoolbook"/>
                <a:cs typeface="Century Schoolbook"/>
              </a:rPr>
              <a:t>in</a:t>
            </a:r>
            <a:r>
              <a:rPr lang="en-US" spc="505" dirty="0">
                <a:latin typeface="Century Schoolbook"/>
                <a:cs typeface="Century Schoolbook"/>
              </a:rPr>
              <a:t> </a:t>
            </a:r>
            <a:r>
              <a:rPr sz="1800" spc="-5" dirty="0" smtClean="0">
                <a:latin typeface="Century Schoolbook"/>
                <a:cs typeface="Century Schoolbook"/>
              </a:rPr>
              <a:t>the</a:t>
            </a:r>
            <a:endParaRPr sz="1800" dirty="0">
              <a:latin typeface="Century Schoolbook"/>
              <a:cs typeface="Century Schoolbook"/>
            </a:endParaRPr>
          </a:p>
          <a:p>
            <a:pPr marL="193675">
              <a:lnSpc>
                <a:spcPts val="1980"/>
              </a:lnSpc>
            </a:pPr>
            <a:r>
              <a:rPr sz="1800" spc="5" dirty="0">
                <a:latin typeface="Century Schoolbook"/>
                <a:cs typeface="Century Schoolbook"/>
              </a:rPr>
              <a:t>upper </a:t>
            </a:r>
            <a:r>
              <a:rPr sz="1800" spc="15" dirty="0">
                <a:latin typeface="Century Schoolbook"/>
                <a:cs typeface="Century Schoolbook"/>
              </a:rPr>
              <a:t>right </a:t>
            </a:r>
            <a:r>
              <a:rPr sz="1800" spc="10" dirty="0">
                <a:latin typeface="Century Schoolbook"/>
                <a:cs typeface="Century Schoolbook"/>
              </a:rPr>
              <a:t>corner </a:t>
            </a:r>
            <a:r>
              <a:rPr sz="1800" dirty="0">
                <a:latin typeface="Century Schoolbook"/>
                <a:cs typeface="Century Schoolbook"/>
              </a:rPr>
              <a:t>of </a:t>
            </a:r>
            <a:r>
              <a:rPr sz="1800" spc="-5" dirty="0">
                <a:latin typeface="Century Schoolbook"/>
                <a:cs typeface="Century Schoolbook"/>
              </a:rPr>
              <a:t>the </a:t>
            </a:r>
            <a:r>
              <a:rPr sz="1800" dirty="0">
                <a:latin typeface="Century Schoolbook"/>
                <a:cs typeface="Century Schoolbook"/>
              </a:rPr>
              <a:t>application</a:t>
            </a:r>
            <a:r>
              <a:rPr sz="1800" spc="-5" dirty="0">
                <a:latin typeface="Century Schoolbook"/>
                <a:cs typeface="Century Schoolbook"/>
              </a:rPr>
              <a:t> </a:t>
            </a:r>
            <a:r>
              <a:rPr sz="1800" spc="5" dirty="0">
                <a:latin typeface="Century Schoolbook"/>
                <a:cs typeface="Century Schoolbook"/>
              </a:rPr>
              <a:t>screens.</a:t>
            </a:r>
            <a:endParaRPr sz="18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792479"/>
            <a:ext cx="7674609" cy="568960"/>
          </a:xfrm>
          <a:prstGeom prst="rect">
            <a:avLst/>
          </a:prstGeom>
        </p:spPr>
        <p:txBody>
          <a:bodyPr vert="horz" wrap="square" lIns="0" tIns="0" rIns="0" bIns="0" rtlCol="0">
            <a:spAutoFit/>
          </a:bodyPr>
          <a:lstStyle/>
          <a:p>
            <a:pPr marL="12700">
              <a:lnSpc>
                <a:spcPct val="100000"/>
              </a:lnSpc>
            </a:pPr>
            <a:r>
              <a:rPr sz="3600" spc="-35" dirty="0">
                <a:solidFill>
                  <a:srgbClr val="000000"/>
                </a:solidFill>
              </a:rPr>
              <a:t>Add </a:t>
            </a:r>
            <a:r>
              <a:rPr sz="3600" spc="-60" dirty="0">
                <a:solidFill>
                  <a:srgbClr val="000000"/>
                </a:solidFill>
              </a:rPr>
              <a:t>Study </a:t>
            </a:r>
            <a:r>
              <a:rPr sz="3600" spc="-130" dirty="0">
                <a:solidFill>
                  <a:srgbClr val="000000"/>
                </a:solidFill>
              </a:rPr>
              <a:t>Team </a:t>
            </a:r>
            <a:r>
              <a:rPr sz="3600" spc="-60" dirty="0">
                <a:solidFill>
                  <a:srgbClr val="000000"/>
                </a:solidFill>
              </a:rPr>
              <a:t>Member </a:t>
            </a:r>
            <a:r>
              <a:rPr sz="3600" spc="-75" dirty="0">
                <a:solidFill>
                  <a:srgbClr val="000000"/>
                </a:solidFill>
              </a:rPr>
              <a:t>(Quest.</a:t>
            </a:r>
            <a:r>
              <a:rPr sz="3600" spc="165" dirty="0">
                <a:solidFill>
                  <a:srgbClr val="000000"/>
                </a:solidFill>
              </a:rPr>
              <a:t> </a:t>
            </a:r>
            <a:r>
              <a:rPr sz="3600" spc="-35" dirty="0">
                <a:solidFill>
                  <a:srgbClr val="000000"/>
                </a:solidFill>
              </a:rPr>
              <a:t>25)</a:t>
            </a:r>
            <a:endParaRPr sz="3600" dirty="0"/>
          </a:p>
        </p:txBody>
      </p:sp>
      <p:sp>
        <p:nvSpPr>
          <p:cNvPr id="3" name="object 3"/>
          <p:cNvSpPr txBox="1"/>
          <p:nvPr/>
        </p:nvSpPr>
        <p:spPr>
          <a:xfrm>
            <a:off x="155257" y="1823465"/>
            <a:ext cx="4104640" cy="4605020"/>
          </a:xfrm>
          <a:prstGeom prst="rect">
            <a:avLst/>
          </a:prstGeom>
        </p:spPr>
        <p:txBody>
          <a:bodyPr vert="horz" wrap="square" lIns="0" tIns="0" rIns="0" bIns="0" rtlCol="0">
            <a:spAutoFit/>
          </a:bodyPr>
          <a:lstStyle/>
          <a:p>
            <a:pPr marL="193675" indent="-180975">
              <a:lnSpc>
                <a:spcPct val="100000"/>
              </a:lnSpc>
              <a:buClr>
                <a:srgbClr val="4F81BC"/>
              </a:buClr>
              <a:buSzPct val="77500"/>
              <a:buFont typeface="Arial"/>
              <a:buChar char="•"/>
              <a:tabLst>
                <a:tab pos="193675" algn="l"/>
              </a:tabLst>
            </a:pPr>
            <a:r>
              <a:rPr sz="2000" spc="25" dirty="0">
                <a:latin typeface="Century Schoolbook"/>
                <a:cs typeface="Century Schoolbook"/>
              </a:rPr>
              <a:t>Select</a:t>
            </a:r>
            <a:r>
              <a:rPr sz="2000" spc="-210" dirty="0">
                <a:latin typeface="Century Schoolbook"/>
                <a:cs typeface="Century Schoolbook"/>
              </a:rPr>
              <a:t> </a:t>
            </a:r>
            <a:r>
              <a:rPr sz="2000" spc="40" dirty="0">
                <a:latin typeface="Century Schoolbook"/>
                <a:cs typeface="Century Schoolbook"/>
              </a:rPr>
              <a:t>*Add</a:t>
            </a:r>
            <a:endParaRPr sz="2000" dirty="0">
              <a:latin typeface="Century Schoolbook"/>
              <a:cs typeface="Century Schoolbook"/>
            </a:endParaRPr>
          </a:p>
          <a:p>
            <a:pPr marL="193675" marR="633730" indent="-180975">
              <a:lnSpc>
                <a:spcPts val="2030"/>
              </a:lnSpc>
              <a:spcBef>
                <a:spcPts val="1655"/>
              </a:spcBef>
              <a:buClr>
                <a:srgbClr val="4F81BC"/>
              </a:buClr>
              <a:buSzPct val="77500"/>
              <a:buFont typeface="Arial"/>
              <a:buChar char="•"/>
              <a:tabLst>
                <a:tab pos="193675" algn="l"/>
              </a:tabLst>
            </a:pPr>
            <a:r>
              <a:rPr sz="2000" spc="35" dirty="0">
                <a:latin typeface="Century Schoolbook"/>
                <a:cs typeface="Century Schoolbook"/>
              </a:rPr>
              <a:t>Question</a:t>
            </a:r>
            <a:r>
              <a:rPr sz="2000" spc="-385" dirty="0">
                <a:latin typeface="Century Schoolbook"/>
                <a:cs typeface="Century Schoolbook"/>
              </a:rPr>
              <a:t> </a:t>
            </a:r>
            <a:r>
              <a:rPr sz="2000" spc="5" dirty="0">
                <a:latin typeface="Century Schoolbook"/>
                <a:cs typeface="Century Schoolbook"/>
              </a:rPr>
              <a:t>1: </a:t>
            </a:r>
            <a:r>
              <a:rPr sz="2000" spc="15" dirty="0">
                <a:latin typeface="Century Schoolbook"/>
                <a:cs typeface="Century Schoolbook"/>
              </a:rPr>
              <a:t>Search </a:t>
            </a:r>
            <a:r>
              <a:rPr sz="2000" spc="20" dirty="0">
                <a:latin typeface="Century Schoolbook"/>
                <a:cs typeface="Century Schoolbook"/>
              </a:rPr>
              <a:t>for </a:t>
            </a:r>
            <a:r>
              <a:rPr sz="2000" spc="40" dirty="0">
                <a:latin typeface="Century Schoolbook"/>
                <a:cs typeface="Century Schoolbook"/>
              </a:rPr>
              <a:t>your  </a:t>
            </a:r>
            <a:r>
              <a:rPr sz="2000" spc="20" dirty="0">
                <a:latin typeface="Century Schoolbook"/>
                <a:cs typeface="Century Schoolbook"/>
              </a:rPr>
              <a:t>name</a:t>
            </a:r>
            <a:endParaRPr sz="2000" dirty="0">
              <a:latin typeface="Century Schoolbook"/>
              <a:cs typeface="Century Schoolbook"/>
            </a:endParaRPr>
          </a:p>
          <a:p>
            <a:pPr marL="193675" marR="310515" indent="-180975">
              <a:lnSpc>
                <a:spcPts val="2030"/>
              </a:lnSpc>
              <a:spcBef>
                <a:spcPts val="1650"/>
              </a:spcBef>
              <a:buClr>
                <a:srgbClr val="4F81BC"/>
              </a:buClr>
              <a:buSzPct val="77500"/>
              <a:buFont typeface="Arial"/>
              <a:buChar char="•"/>
              <a:tabLst>
                <a:tab pos="193675" algn="l"/>
              </a:tabLst>
            </a:pPr>
            <a:r>
              <a:rPr sz="2000" spc="35" dirty="0">
                <a:latin typeface="Century Schoolbook"/>
                <a:cs typeface="Century Schoolbook"/>
              </a:rPr>
              <a:t>Question</a:t>
            </a:r>
            <a:r>
              <a:rPr sz="2000" spc="-225" dirty="0">
                <a:latin typeface="Century Schoolbook"/>
                <a:cs typeface="Century Schoolbook"/>
              </a:rPr>
              <a:t> </a:t>
            </a:r>
            <a:r>
              <a:rPr sz="2000" spc="5" dirty="0">
                <a:latin typeface="Century Schoolbook"/>
                <a:cs typeface="Century Schoolbook"/>
              </a:rPr>
              <a:t>2:</a:t>
            </a:r>
            <a:r>
              <a:rPr sz="2000" spc="-80" dirty="0">
                <a:latin typeface="Century Schoolbook"/>
                <a:cs typeface="Century Schoolbook"/>
              </a:rPr>
              <a:t> </a:t>
            </a:r>
            <a:r>
              <a:rPr sz="2000" spc="25" dirty="0">
                <a:latin typeface="Century Schoolbook"/>
                <a:cs typeface="Century Schoolbook"/>
              </a:rPr>
              <a:t>Select</a:t>
            </a:r>
            <a:r>
              <a:rPr sz="2000" spc="-75" dirty="0">
                <a:latin typeface="Century Schoolbook"/>
                <a:cs typeface="Century Schoolbook"/>
              </a:rPr>
              <a:t> </a:t>
            </a:r>
            <a:r>
              <a:rPr sz="2000" spc="35" dirty="0">
                <a:latin typeface="Century Schoolbook"/>
                <a:cs typeface="Century Schoolbook"/>
              </a:rPr>
              <a:t>Study</a:t>
            </a:r>
            <a:r>
              <a:rPr sz="2000" spc="-150" dirty="0">
                <a:latin typeface="Century Schoolbook"/>
                <a:cs typeface="Century Schoolbook"/>
              </a:rPr>
              <a:t> </a:t>
            </a:r>
            <a:r>
              <a:rPr sz="2000" spc="25" dirty="0">
                <a:latin typeface="Century Schoolbook"/>
                <a:cs typeface="Century Schoolbook"/>
              </a:rPr>
              <a:t>team  role</a:t>
            </a:r>
            <a:endParaRPr sz="2000" dirty="0">
              <a:latin typeface="Century Schoolbook"/>
              <a:cs typeface="Century Schoolbook"/>
            </a:endParaRPr>
          </a:p>
          <a:p>
            <a:pPr marL="193675" indent="-180975">
              <a:lnSpc>
                <a:spcPts val="2250"/>
              </a:lnSpc>
              <a:spcBef>
                <a:spcPts val="1195"/>
              </a:spcBef>
              <a:buClr>
                <a:srgbClr val="4F81BC"/>
              </a:buClr>
              <a:buSzPct val="77500"/>
              <a:buFont typeface="Arial"/>
              <a:buChar char="•"/>
              <a:tabLst>
                <a:tab pos="193675" algn="l"/>
              </a:tabLst>
            </a:pPr>
            <a:r>
              <a:rPr sz="2000" spc="35" dirty="0">
                <a:latin typeface="Century Schoolbook"/>
                <a:cs typeface="Century Schoolbook"/>
              </a:rPr>
              <a:t>Question</a:t>
            </a:r>
            <a:r>
              <a:rPr sz="2000" spc="-415" dirty="0">
                <a:latin typeface="Century Schoolbook"/>
                <a:cs typeface="Century Schoolbook"/>
              </a:rPr>
              <a:t> </a:t>
            </a:r>
            <a:r>
              <a:rPr sz="2000" spc="5" dirty="0">
                <a:latin typeface="Century Schoolbook"/>
                <a:cs typeface="Century Schoolbook"/>
              </a:rPr>
              <a:t>3: </a:t>
            </a:r>
            <a:r>
              <a:rPr sz="2000" spc="25" dirty="0">
                <a:latin typeface="Century Schoolbook"/>
                <a:cs typeface="Century Schoolbook"/>
              </a:rPr>
              <a:t>Select </a:t>
            </a:r>
            <a:r>
              <a:rPr sz="2000" spc="15" dirty="0">
                <a:latin typeface="Century Schoolbook"/>
                <a:cs typeface="Century Schoolbook"/>
              </a:rPr>
              <a:t>Primary</a:t>
            </a:r>
            <a:endParaRPr sz="2000" dirty="0">
              <a:latin typeface="Century Schoolbook"/>
              <a:cs typeface="Century Schoolbook"/>
            </a:endParaRPr>
          </a:p>
          <a:p>
            <a:pPr marL="193675">
              <a:lnSpc>
                <a:spcPts val="2250"/>
              </a:lnSpc>
            </a:pPr>
            <a:r>
              <a:rPr sz="2000" spc="25" dirty="0">
                <a:latin typeface="Century Schoolbook"/>
                <a:cs typeface="Century Schoolbook"/>
              </a:rPr>
              <a:t>Affiliation</a:t>
            </a:r>
            <a:endParaRPr sz="2000" dirty="0">
              <a:latin typeface="Century Schoolbook"/>
              <a:cs typeface="Century Schoolbook"/>
            </a:endParaRPr>
          </a:p>
          <a:p>
            <a:pPr marL="193675" indent="-180975">
              <a:lnSpc>
                <a:spcPct val="100000"/>
              </a:lnSpc>
              <a:spcBef>
                <a:spcPts val="1205"/>
              </a:spcBef>
              <a:buClr>
                <a:srgbClr val="4F81BC"/>
              </a:buClr>
              <a:buSzPct val="77500"/>
              <a:buFont typeface="Arial"/>
              <a:buChar char="•"/>
              <a:tabLst>
                <a:tab pos="193675" algn="l"/>
              </a:tabLst>
            </a:pPr>
            <a:r>
              <a:rPr sz="2000" spc="35" dirty="0">
                <a:latin typeface="Century Schoolbook"/>
                <a:cs typeface="Century Schoolbook"/>
              </a:rPr>
              <a:t>Question</a:t>
            </a:r>
            <a:r>
              <a:rPr sz="2000" spc="-225" dirty="0">
                <a:latin typeface="Century Schoolbook"/>
                <a:cs typeface="Century Schoolbook"/>
              </a:rPr>
              <a:t> </a:t>
            </a:r>
            <a:r>
              <a:rPr sz="2000" spc="10" dirty="0">
                <a:latin typeface="Century Schoolbook"/>
                <a:cs typeface="Century Schoolbook"/>
              </a:rPr>
              <a:t>4:</a:t>
            </a:r>
            <a:r>
              <a:rPr sz="2000" spc="-80" dirty="0">
                <a:latin typeface="Century Schoolbook"/>
                <a:cs typeface="Century Schoolbook"/>
              </a:rPr>
              <a:t> </a:t>
            </a:r>
            <a:r>
              <a:rPr sz="2000" spc="25" dirty="0">
                <a:latin typeface="Century Schoolbook"/>
                <a:cs typeface="Century Schoolbook"/>
              </a:rPr>
              <a:t>Select</a:t>
            </a:r>
            <a:r>
              <a:rPr sz="2000" spc="-80" dirty="0">
                <a:latin typeface="Century Schoolbook"/>
                <a:cs typeface="Century Schoolbook"/>
              </a:rPr>
              <a:t> </a:t>
            </a:r>
            <a:r>
              <a:rPr sz="2000" spc="30" dirty="0">
                <a:latin typeface="Century Schoolbook"/>
                <a:cs typeface="Century Schoolbook"/>
              </a:rPr>
              <a:t>“No”</a:t>
            </a:r>
            <a:r>
              <a:rPr sz="2000" spc="-155" dirty="0">
                <a:latin typeface="Century Schoolbook"/>
                <a:cs typeface="Century Schoolbook"/>
              </a:rPr>
              <a:t> </a:t>
            </a:r>
            <a:r>
              <a:rPr sz="2000" spc="25" dirty="0">
                <a:latin typeface="Century Schoolbook"/>
                <a:cs typeface="Century Schoolbook"/>
              </a:rPr>
              <a:t>or</a:t>
            </a:r>
            <a:r>
              <a:rPr sz="2000" spc="-35" dirty="0">
                <a:latin typeface="Century Schoolbook"/>
                <a:cs typeface="Century Schoolbook"/>
              </a:rPr>
              <a:t> </a:t>
            </a:r>
            <a:r>
              <a:rPr sz="2000" spc="-15" dirty="0">
                <a:latin typeface="Century Schoolbook"/>
                <a:cs typeface="Century Schoolbook"/>
              </a:rPr>
              <a:t>“Yes”</a:t>
            </a:r>
            <a:endParaRPr sz="2000" dirty="0">
              <a:latin typeface="Century Schoolbook"/>
              <a:cs typeface="Century Schoolbook"/>
            </a:endParaRPr>
          </a:p>
          <a:p>
            <a:pPr marL="193675" indent="-180975">
              <a:lnSpc>
                <a:spcPts val="2215"/>
              </a:lnSpc>
              <a:spcBef>
                <a:spcPts val="1280"/>
              </a:spcBef>
              <a:buClr>
                <a:srgbClr val="4F81BC"/>
              </a:buClr>
              <a:buSzPct val="77500"/>
              <a:buFont typeface="Arial"/>
              <a:buChar char="•"/>
              <a:tabLst>
                <a:tab pos="193675" algn="l"/>
              </a:tabLst>
            </a:pPr>
            <a:r>
              <a:rPr sz="2000" spc="35" dirty="0">
                <a:latin typeface="Century Schoolbook"/>
                <a:cs typeface="Century Schoolbook"/>
              </a:rPr>
              <a:t>Question</a:t>
            </a:r>
            <a:r>
              <a:rPr sz="2000" spc="-225" dirty="0">
                <a:latin typeface="Century Schoolbook"/>
                <a:cs typeface="Century Schoolbook"/>
              </a:rPr>
              <a:t> </a:t>
            </a:r>
            <a:r>
              <a:rPr sz="2000" spc="15" dirty="0">
                <a:latin typeface="Century Schoolbook"/>
                <a:cs typeface="Century Schoolbook"/>
              </a:rPr>
              <a:t>5</a:t>
            </a:r>
            <a:r>
              <a:rPr sz="2000" spc="-40" dirty="0">
                <a:latin typeface="Century Schoolbook"/>
                <a:cs typeface="Century Schoolbook"/>
              </a:rPr>
              <a:t> </a:t>
            </a:r>
            <a:r>
              <a:rPr sz="2000" spc="20" dirty="0">
                <a:latin typeface="Century Schoolbook"/>
                <a:cs typeface="Century Schoolbook"/>
              </a:rPr>
              <a:t>refers</a:t>
            </a:r>
            <a:r>
              <a:rPr sz="2000" spc="-75" dirty="0">
                <a:latin typeface="Century Schoolbook"/>
                <a:cs typeface="Century Schoolbook"/>
              </a:rPr>
              <a:t> </a:t>
            </a:r>
            <a:r>
              <a:rPr sz="2000" spc="25" dirty="0">
                <a:latin typeface="Century Schoolbook"/>
                <a:cs typeface="Century Schoolbook"/>
              </a:rPr>
              <a:t>to</a:t>
            </a:r>
            <a:r>
              <a:rPr sz="2000" spc="-80" dirty="0">
                <a:latin typeface="Century Schoolbook"/>
                <a:cs typeface="Century Schoolbook"/>
              </a:rPr>
              <a:t> </a:t>
            </a:r>
            <a:r>
              <a:rPr sz="2000" spc="30" dirty="0">
                <a:latin typeface="Century Schoolbook"/>
                <a:cs typeface="Century Schoolbook"/>
              </a:rPr>
              <a:t>Physician</a:t>
            </a:r>
            <a:r>
              <a:rPr sz="2000" spc="-155" dirty="0">
                <a:latin typeface="Century Schoolbook"/>
                <a:cs typeface="Century Schoolbook"/>
              </a:rPr>
              <a:t> </a:t>
            </a:r>
            <a:r>
              <a:rPr sz="2000" spc="25" dirty="0">
                <a:latin typeface="Century Schoolbook"/>
                <a:cs typeface="Century Schoolbook"/>
              </a:rPr>
              <a:t>or</a:t>
            </a:r>
            <a:endParaRPr sz="2000" dirty="0">
              <a:latin typeface="Century Schoolbook"/>
              <a:cs typeface="Century Schoolbook"/>
            </a:endParaRPr>
          </a:p>
          <a:p>
            <a:pPr marL="193675">
              <a:lnSpc>
                <a:spcPts val="2215"/>
              </a:lnSpc>
            </a:pPr>
            <a:r>
              <a:rPr sz="2000" spc="25" dirty="0">
                <a:latin typeface="Century Schoolbook"/>
                <a:cs typeface="Century Schoolbook"/>
              </a:rPr>
              <a:t>Mid-Level </a:t>
            </a:r>
            <a:r>
              <a:rPr sz="2000" spc="30" dirty="0">
                <a:latin typeface="Century Schoolbook"/>
                <a:cs typeface="Century Schoolbook"/>
              </a:rPr>
              <a:t>Provider</a:t>
            </a:r>
            <a:r>
              <a:rPr sz="2000" spc="-415" dirty="0">
                <a:latin typeface="Century Schoolbook"/>
                <a:cs typeface="Century Schoolbook"/>
              </a:rPr>
              <a:t> </a:t>
            </a:r>
            <a:r>
              <a:rPr sz="2000" spc="30" dirty="0">
                <a:latin typeface="Century Schoolbook"/>
                <a:cs typeface="Century Schoolbook"/>
              </a:rPr>
              <a:t>Consent</a:t>
            </a:r>
            <a:endParaRPr sz="2000" dirty="0">
              <a:latin typeface="Century Schoolbook"/>
              <a:cs typeface="Century Schoolbook"/>
            </a:endParaRPr>
          </a:p>
          <a:p>
            <a:pPr marL="193675" indent="-180975">
              <a:lnSpc>
                <a:spcPct val="100000"/>
              </a:lnSpc>
              <a:spcBef>
                <a:spcPts val="1205"/>
              </a:spcBef>
              <a:buClr>
                <a:srgbClr val="4F81BC"/>
              </a:buClr>
              <a:buSzPct val="77500"/>
              <a:buFont typeface="Arial"/>
              <a:buChar char="•"/>
              <a:tabLst>
                <a:tab pos="193675" algn="l"/>
              </a:tabLst>
            </a:pPr>
            <a:r>
              <a:rPr sz="2000" spc="35" dirty="0">
                <a:latin typeface="Century Schoolbook"/>
                <a:cs typeface="Century Schoolbook"/>
              </a:rPr>
              <a:t>Question</a:t>
            </a:r>
            <a:r>
              <a:rPr sz="2000" spc="-225" dirty="0">
                <a:latin typeface="Century Schoolbook"/>
                <a:cs typeface="Century Schoolbook"/>
              </a:rPr>
              <a:t> </a:t>
            </a:r>
            <a:r>
              <a:rPr sz="2000" spc="10" dirty="0">
                <a:latin typeface="Century Schoolbook"/>
                <a:cs typeface="Century Schoolbook"/>
              </a:rPr>
              <a:t>6:</a:t>
            </a:r>
            <a:r>
              <a:rPr sz="2000" spc="-80" dirty="0">
                <a:latin typeface="Century Schoolbook"/>
                <a:cs typeface="Century Schoolbook"/>
              </a:rPr>
              <a:t> </a:t>
            </a:r>
            <a:r>
              <a:rPr sz="2000" spc="25" dirty="0">
                <a:latin typeface="Century Schoolbook"/>
                <a:cs typeface="Century Schoolbook"/>
              </a:rPr>
              <a:t>Select</a:t>
            </a:r>
            <a:r>
              <a:rPr sz="2000" spc="-75" dirty="0">
                <a:latin typeface="Century Schoolbook"/>
                <a:cs typeface="Century Schoolbook"/>
              </a:rPr>
              <a:t> </a:t>
            </a:r>
            <a:r>
              <a:rPr sz="2000" spc="30" dirty="0">
                <a:latin typeface="Century Schoolbook"/>
                <a:cs typeface="Century Schoolbook"/>
              </a:rPr>
              <a:t>“No”</a:t>
            </a:r>
            <a:r>
              <a:rPr sz="2000" spc="-155" dirty="0">
                <a:latin typeface="Century Schoolbook"/>
                <a:cs typeface="Century Schoolbook"/>
              </a:rPr>
              <a:t> </a:t>
            </a:r>
            <a:r>
              <a:rPr sz="2000" spc="30" dirty="0">
                <a:latin typeface="Century Schoolbook"/>
                <a:cs typeface="Century Schoolbook"/>
              </a:rPr>
              <a:t>or</a:t>
            </a:r>
            <a:r>
              <a:rPr sz="2000" spc="-35" dirty="0">
                <a:latin typeface="Century Schoolbook"/>
                <a:cs typeface="Century Schoolbook"/>
              </a:rPr>
              <a:t> </a:t>
            </a:r>
            <a:r>
              <a:rPr sz="2000" spc="-15" dirty="0">
                <a:latin typeface="Century Schoolbook"/>
                <a:cs typeface="Century Schoolbook"/>
              </a:rPr>
              <a:t>“Yes”</a:t>
            </a:r>
            <a:endParaRPr sz="2000" dirty="0">
              <a:latin typeface="Century Schoolbook"/>
              <a:cs typeface="Century Schoolbook"/>
            </a:endParaRPr>
          </a:p>
          <a:p>
            <a:pPr marL="193675" indent="-180975">
              <a:lnSpc>
                <a:spcPct val="100000"/>
              </a:lnSpc>
              <a:spcBef>
                <a:spcPts val="1280"/>
              </a:spcBef>
              <a:buClr>
                <a:srgbClr val="4F81BC"/>
              </a:buClr>
              <a:buSzPct val="77500"/>
              <a:buFont typeface="Arial"/>
              <a:buChar char="•"/>
              <a:tabLst>
                <a:tab pos="193675" algn="l"/>
              </a:tabLst>
            </a:pPr>
            <a:r>
              <a:rPr sz="2000" spc="25" dirty="0">
                <a:latin typeface="Century Schoolbook"/>
                <a:cs typeface="Century Schoolbook"/>
              </a:rPr>
              <a:t>Select</a:t>
            </a:r>
            <a:r>
              <a:rPr sz="2000" spc="-210" dirty="0">
                <a:latin typeface="Century Schoolbook"/>
                <a:cs typeface="Century Schoolbook"/>
              </a:rPr>
              <a:t> </a:t>
            </a:r>
            <a:r>
              <a:rPr sz="2000" spc="25" dirty="0">
                <a:latin typeface="Century Schoolbook"/>
                <a:cs typeface="Century Schoolbook"/>
              </a:rPr>
              <a:t>*Ok</a:t>
            </a:r>
            <a:endParaRPr sz="2000" dirty="0">
              <a:latin typeface="Century Schoolbook"/>
              <a:cs typeface="Century Schoolbook"/>
            </a:endParaRPr>
          </a:p>
        </p:txBody>
      </p:sp>
      <p:sp>
        <p:nvSpPr>
          <p:cNvPr id="4" name="object 4"/>
          <p:cNvSpPr/>
          <p:nvPr/>
        </p:nvSpPr>
        <p:spPr>
          <a:xfrm>
            <a:off x="4267200" y="1828800"/>
            <a:ext cx="4800600" cy="41148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257" y="639190"/>
            <a:ext cx="8032115" cy="601980"/>
          </a:xfrm>
          <a:prstGeom prst="rect">
            <a:avLst/>
          </a:prstGeom>
        </p:spPr>
        <p:txBody>
          <a:bodyPr vert="horz" wrap="square" lIns="0" tIns="0" rIns="0" bIns="0" rtlCol="0">
            <a:spAutoFit/>
          </a:bodyPr>
          <a:lstStyle/>
          <a:p>
            <a:pPr marL="12700">
              <a:lnSpc>
                <a:spcPct val="100000"/>
              </a:lnSpc>
            </a:pPr>
            <a:r>
              <a:rPr sz="3950" spc="10" dirty="0">
                <a:solidFill>
                  <a:srgbClr val="000000"/>
                </a:solidFill>
              </a:rPr>
              <a:t>I </a:t>
            </a:r>
            <a:r>
              <a:rPr sz="3950" spc="-70" dirty="0">
                <a:solidFill>
                  <a:srgbClr val="000000"/>
                </a:solidFill>
              </a:rPr>
              <a:t>can’t </a:t>
            </a:r>
            <a:r>
              <a:rPr sz="3950" spc="-40" dirty="0">
                <a:solidFill>
                  <a:srgbClr val="000000"/>
                </a:solidFill>
              </a:rPr>
              <a:t>find </a:t>
            </a:r>
            <a:r>
              <a:rPr sz="3950" spc="-25" dirty="0">
                <a:solidFill>
                  <a:srgbClr val="000000"/>
                </a:solidFill>
              </a:rPr>
              <a:t>my </a:t>
            </a:r>
            <a:r>
              <a:rPr sz="3950" spc="-50" dirty="0">
                <a:solidFill>
                  <a:srgbClr val="000000"/>
                </a:solidFill>
              </a:rPr>
              <a:t>study </a:t>
            </a:r>
            <a:r>
              <a:rPr sz="3950" spc="-35" dirty="0">
                <a:solidFill>
                  <a:srgbClr val="000000"/>
                </a:solidFill>
              </a:rPr>
              <a:t>team</a:t>
            </a:r>
            <a:r>
              <a:rPr sz="3950" spc="175" dirty="0">
                <a:solidFill>
                  <a:srgbClr val="000000"/>
                </a:solidFill>
              </a:rPr>
              <a:t> </a:t>
            </a:r>
            <a:r>
              <a:rPr sz="3950" spc="-45" dirty="0">
                <a:solidFill>
                  <a:srgbClr val="000000"/>
                </a:solidFill>
              </a:rPr>
              <a:t>member</a:t>
            </a:r>
            <a:endParaRPr sz="3950" dirty="0"/>
          </a:p>
        </p:txBody>
      </p:sp>
      <p:sp>
        <p:nvSpPr>
          <p:cNvPr id="3" name="object 3"/>
          <p:cNvSpPr txBox="1"/>
          <p:nvPr/>
        </p:nvSpPr>
        <p:spPr>
          <a:xfrm>
            <a:off x="2062226" y="1800052"/>
            <a:ext cx="3903979" cy="3619500"/>
          </a:xfrm>
          <a:prstGeom prst="rect">
            <a:avLst/>
          </a:prstGeom>
        </p:spPr>
        <p:txBody>
          <a:bodyPr vert="horz" wrap="square" lIns="0" tIns="0" rIns="0" bIns="0" rtlCol="0">
            <a:spAutoFit/>
          </a:bodyPr>
          <a:lstStyle/>
          <a:p>
            <a:pPr marL="193675" indent="-180975">
              <a:lnSpc>
                <a:spcPts val="2200"/>
              </a:lnSpc>
              <a:buClr>
                <a:srgbClr val="4F81BC"/>
              </a:buClr>
              <a:buSzPct val="81250"/>
              <a:buFont typeface="Arial"/>
              <a:buChar char="•"/>
              <a:tabLst>
                <a:tab pos="193675" algn="l"/>
              </a:tabLst>
            </a:pPr>
            <a:r>
              <a:rPr sz="2400" dirty="0">
                <a:latin typeface="Century Schoolbook"/>
                <a:cs typeface="Century Schoolbook"/>
              </a:rPr>
              <a:t>Confirm that </a:t>
            </a:r>
            <a:r>
              <a:rPr sz="2400" spc="-5" dirty="0">
                <a:latin typeface="Century Schoolbook"/>
                <a:cs typeface="Century Schoolbook"/>
              </a:rPr>
              <a:t>the </a:t>
            </a:r>
            <a:r>
              <a:rPr sz="2400" spc="10" dirty="0">
                <a:latin typeface="Century Schoolbook"/>
                <a:cs typeface="Century Schoolbook"/>
              </a:rPr>
              <a:t>user</a:t>
            </a:r>
            <a:r>
              <a:rPr sz="2400" spc="70" dirty="0">
                <a:latin typeface="Century Schoolbook"/>
                <a:cs typeface="Century Schoolbook"/>
              </a:rPr>
              <a:t> </a:t>
            </a:r>
            <a:r>
              <a:rPr sz="2400" spc="10" dirty="0">
                <a:latin typeface="Century Schoolbook"/>
                <a:cs typeface="Century Schoolbook"/>
              </a:rPr>
              <a:t>has</a:t>
            </a:r>
            <a:endParaRPr sz="2400" dirty="0">
              <a:latin typeface="Century Schoolbook"/>
              <a:cs typeface="Century Schoolbook"/>
            </a:endParaRPr>
          </a:p>
          <a:p>
            <a:pPr marL="193675" marR="12700">
              <a:lnSpc>
                <a:spcPct val="85200"/>
              </a:lnSpc>
              <a:spcBef>
                <a:spcPts val="185"/>
              </a:spcBef>
            </a:pPr>
            <a:r>
              <a:rPr sz="2400" spc="-5" dirty="0">
                <a:latin typeface="Century Schoolbook"/>
                <a:cs typeface="Century Schoolbook"/>
              </a:rPr>
              <a:t>logged </a:t>
            </a:r>
            <a:r>
              <a:rPr sz="2400" dirty="0">
                <a:latin typeface="Century Schoolbook"/>
                <a:cs typeface="Century Schoolbook"/>
              </a:rPr>
              <a:t>in </a:t>
            </a:r>
            <a:r>
              <a:rPr sz="2400" spc="-20" dirty="0">
                <a:latin typeface="Century Schoolbook"/>
                <a:cs typeface="Century Schoolbook"/>
              </a:rPr>
              <a:t>to </a:t>
            </a:r>
            <a:r>
              <a:rPr sz="2400" dirty="0">
                <a:latin typeface="Century Schoolbook"/>
                <a:cs typeface="Century Schoolbook"/>
              </a:rPr>
              <a:t>the </a:t>
            </a:r>
            <a:r>
              <a:rPr sz="2400" spc="-5" dirty="0">
                <a:latin typeface="Century Schoolbook"/>
                <a:cs typeface="Century Schoolbook"/>
              </a:rPr>
              <a:t>eIRB  website </a:t>
            </a:r>
            <a:r>
              <a:rPr sz="2400" spc="10" dirty="0">
                <a:latin typeface="Century Schoolbook"/>
                <a:cs typeface="Century Schoolbook"/>
              </a:rPr>
              <a:t>using </a:t>
            </a:r>
            <a:r>
              <a:rPr sz="2400" dirty="0">
                <a:latin typeface="Century Schoolbook"/>
                <a:cs typeface="Century Schoolbook"/>
              </a:rPr>
              <a:t>their </a:t>
            </a:r>
            <a:r>
              <a:rPr sz="2400" spc="5" dirty="0">
                <a:latin typeface="Century Schoolbook"/>
                <a:cs typeface="Century Schoolbook"/>
              </a:rPr>
              <a:t>JHED  </a:t>
            </a:r>
            <a:r>
              <a:rPr sz="2400" spc="-5" dirty="0">
                <a:latin typeface="Century Schoolbook"/>
                <a:cs typeface="Century Schoolbook"/>
              </a:rPr>
              <a:t>credentials </a:t>
            </a:r>
            <a:r>
              <a:rPr sz="2400" spc="-20" dirty="0">
                <a:latin typeface="Century Schoolbook"/>
                <a:cs typeface="Century Schoolbook"/>
              </a:rPr>
              <a:t>to </a:t>
            </a:r>
            <a:r>
              <a:rPr sz="2400" spc="-5" dirty="0">
                <a:latin typeface="Century Schoolbook"/>
                <a:cs typeface="Century Schoolbook"/>
              </a:rPr>
              <a:t>generate </a:t>
            </a:r>
            <a:r>
              <a:rPr sz="2400" dirty="0">
                <a:latin typeface="Century Schoolbook"/>
                <a:cs typeface="Century Schoolbook"/>
              </a:rPr>
              <a:t>a  </a:t>
            </a:r>
            <a:r>
              <a:rPr sz="2400" spc="10" dirty="0">
                <a:latin typeface="Century Schoolbook"/>
                <a:cs typeface="Century Schoolbook"/>
              </a:rPr>
              <a:t>user</a:t>
            </a:r>
            <a:r>
              <a:rPr sz="2400" spc="-75" dirty="0">
                <a:latin typeface="Century Schoolbook"/>
                <a:cs typeface="Century Schoolbook"/>
              </a:rPr>
              <a:t> </a:t>
            </a:r>
            <a:r>
              <a:rPr sz="2400" dirty="0">
                <a:latin typeface="Century Schoolbook"/>
                <a:cs typeface="Century Schoolbook"/>
              </a:rPr>
              <a:t>account.</a:t>
            </a:r>
          </a:p>
          <a:p>
            <a:pPr marL="193675" marR="133350" indent="-180975">
              <a:lnSpc>
                <a:spcPct val="85000"/>
              </a:lnSpc>
              <a:spcBef>
                <a:spcPts val="1605"/>
              </a:spcBef>
              <a:buClr>
                <a:srgbClr val="4F81BC"/>
              </a:buClr>
              <a:buSzPct val="81250"/>
              <a:buFont typeface="Arial"/>
              <a:buChar char="•"/>
              <a:tabLst>
                <a:tab pos="193675" algn="l"/>
              </a:tabLst>
            </a:pPr>
            <a:r>
              <a:rPr sz="2400" spc="-5" dirty="0">
                <a:latin typeface="Century Schoolbook"/>
                <a:cs typeface="Century Schoolbook"/>
              </a:rPr>
              <a:t>If </a:t>
            </a:r>
            <a:r>
              <a:rPr sz="2400" dirty="0">
                <a:latin typeface="Century Schoolbook"/>
                <a:cs typeface="Century Schoolbook"/>
              </a:rPr>
              <a:t>they </a:t>
            </a:r>
            <a:r>
              <a:rPr sz="2400" spc="5" dirty="0">
                <a:latin typeface="Century Schoolbook"/>
                <a:cs typeface="Century Schoolbook"/>
              </a:rPr>
              <a:t>have </a:t>
            </a:r>
            <a:r>
              <a:rPr sz="2400" spc="-5" dirty="0">
                <a:latin typeface="Century Schoolbook"/>
                <a:cs typeface="Century Schoolbook"/>
              </a:rPr>
              <a:t>generated </a:t>
            </a:r>
            <a:r>
              <a:rPr sz="2400" dirty="0">
                <a:latin typeface="Century Schoolbook"/>
                <a:cs typeface="Century Schoolbook"/>
              </a:rPr>
              <a:t>a  </a:t>
            </a:r>
            <a:r>
              <a:rPr sz="2400" spc="10" dirty="0">
                <a:latin typeface="Century Schoolbook"/>
                <a:cs typeface="Century Schoolbook"/>
              </a:rPr>
              <a:t>user </a:t>
            </a:r>
            <a:r>
              <a:rPr sz="2400" spc="5" dirty="0">
                <a:latin typeface="Century Schoolbook"/>
                <a:cs typeface="Century Schoolbook"/>
              </a:rPr>
              <a:t>account </a:t>
            </a:r>
            <a:r>
              <a:rPr sz="2400" spc="10" dirty="0">
                <a:latin typeface="Century Schoolbook"/>
                <a:cs typeface="Century Schoolbook"/>
              </a:rPr>
              <a:t>and </a:t>
            </a:r>
            <a:r>
              <a:rPr sz="2400" spc="-5" dirty="0">
                <a:latin typeface="Century Schoolbook"/>
                <a:cs typeface="Century Schoolbook"/>
              </a:rPr>
              <a:t>you  </a:t>
            </a:r>
            <a:r>
              <a:rPr sz="2400" spc="10" dirty="0">
                <a:latin typeface="Century Schoolbook"/>
                <a:cs typeface="Century Schoolbook"/>
              </a:rPr>
              <a:t>cannot </a:t>
            </a:r>
            <a:r>
              <a:rPr sz="2400" spc="-10" dirty="0">
                <a:latin typeface="Century Schoolbook"/>
                <a:cs typeface="Century Schoolbook"/>
              </a:rPr>
              <a:t>locate </a:t>
            </a:r>
            <a:r>
              <a:rPr sz="2400" dirty="0">
                <a:latin typeface="Century Schoolbook"/>
                <a:cs typeface="Century Schoolbook"/>
              </a:rPr>
              <a:t>them </a:t>
            </a:r>
            <a:r>
              <a:rPr sz="2400" spc="15" dirty="0">
                <a:latin typeface="Century Schoolbook"/>
                <a:cs typeface="Century Schoolbook"/>
              </a:rPr>
              <a:t>using  </a:t>
            </a:r>
            <a:r>
              <a:rPr sz="2400" dirty="0">
                <a:latin typeface="Century Schoolbook"/>
                <a:cs typeface="Century Schoolbook"/>
              </a:rPr>
              <a:t>their name or </a:t>
            </a:r>
            <a:r>
              <a:rPr sz="2400" spc="5" dirty="0">
                <a:latin typeface="Century Schoolbook"/>
                <a:cs typeface="Century Schoolbook"/>
              </a:rPr>
              <a:t>JHED </a:t>
            </a:r>
            <a:r>
              <a:rPr sz="2400" dirty="0">
                <a:latin typeface="Century Schoolbook"/>
                <a:cs typeface="Century Schoolbook"/>
              </a:rPr>
              <a:t>ID,  </a:t>
            </a:r>
            <a:r>
              <a:rPr sz="2400" spc="-5" dirty="0">
                <a:latin typeface="Century Schoolbook"/>
                <a:cs typeface="Century Schoolbook"/>
              </a:rPr>
              <a:t>please email  </a:t>
            </a:r>
            <a:r>
              <a:rPr sz="2400" u="heavy" spc="-5" dirty="0">
                <a:solidFill>
                  <a:srgbClr val="0000FF"/>
                </a:solidFill>
                <a:latin typeface="Century Schoolbook"/>
                <a:cs typeface="Century Schoolbook"/>
                <a:hlinkClick r:id="rId2"/>
              </a:rPr>
              <a:t>JHMeIRB@jhmi.edu</a:t>
            </a:r>
            <a:endParaRPr sz="2400" dirty="0">
              <a:latin typeface="Century Schoolbook"/>
              <a:cs typeface="Century Schoolbook"/>
            </a:endParaRPr>
          </a:p>
        </p:txBody>
      </p:sp>
    </p:spTree>
    <p:extLst>
      <p:ext uri="{BB962C8B-B14F-4D97-AF65-F5344CB8AC3E}">
        <p14:creationId xmlns:p14="http://schemas.microsoft.com/office/powerpoint/2010/main" val="4113618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4702" y="61468"/>
            <a:ext cx="6707505" cy="566420"/>
          </a:xfrm>
          <a:prstGeom prst="rect">
            <a:avLst/>
          </a:prstGeom>
        </p:spPr>
        <p:txBody>
          <a:bodyPr vert="horz" wrap="square" lIns="0" tIns="0" rIns="0" bIns="0" rtlCol="0">
            <a:spAutoFit/>
          </a:bodyPr>
          <a:lstStyle/>
          <a:p>
            <a:pPr marL="12700" marR="5080" indent="2602230">
              <a:lnSpc>
                <a:spcPts val="2180"/>
              </a:lnSpc>
            </a:pPr>
            <a:r>
              <a:rPr sz="2000" spc="-25" dirty="0">
                <a:solidFill>
                  <a:srgbClr val="000000"/>
                </a:solidFill>
              </a:rPr>
              <a:t>IRB </a:t>
            </a:r>
            <a:r>
              <a:rPr sz="2000" spc="-50" dirty="0">
                <a:solidFill>
                  <a:srgbClr val="000000"/>
                </a:solidFill>
              </a:rPr>
              <a:t>Website  </a:t>
            </a:r>
            <a:r>
              <a:rPr sz="2000" u="sng" spc="-55" dirty="0">
                <a:solidFill>
                  <a:srgbClr val="0000FF"/>
                </a:solidFill>
                <a:hlinkClick r:id="rId2"/>
              </a:rPr>
              <a:t>http://www.hopkinsmedicine.org/institutional_review_board</a:t>
            </a:r>
            <a:endParaRPr sz="2000" dirty="0"/>
          </a:p>
        </p:txBody>
      </p:sp>
      <p:sp>
        <p:nvSpPr>
          <p:cNvPr id="3" name="object 3"/>
          <p:cNvSpPr/>
          <p:nvPr/>
        </p:nvSpPr>
        <p:spPr>
          <a:xfrm>
            <a:off x="219075" y="762000"/>
            <a:ext cx="8162925" cy="594360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4834" y="120015"/>
            <a:ext cx="7389495" cy="1064895"/>
          </a:xfrm>
          <a:prstGeom prst="rect">
            <a:avLst/>
          </a:prstGeom>
        </p:spPr>
        <p:txBody>
          <a:bodyPr vert="horz" wrap="square" lIns="0" tIns="0" rIns="0" bIns="0" rtlCol="0">
            <a:spAutoFit/>
          </a:bodyPr>
          <a:lstStyle/>
          <a:p>
            <a:pPr algn="ctr">
              <a:lnSpc>
                <a:spcPts val="4110"/>
              </a:lnSpc>
            </a:pPr>
            <a:r>
              <a:rPr sz="3600" spc="-55" dirty="0">
                <a:solidFill>
                  <a:srgbClr val="000000"/>
                </a:solidFill>
              </a:rPr>
              <a:t>Adding</a:t>
            </a:r>
            <a:endParaRPr sz="3600" dirty="0"/>
          </a:p>
          <a:p>
            <a:pPr algn="ctr">
              <a:lnSpc>
                <a:spcPts val="4110"/>
              </a:lnSpc>
            </a:pPr>
            <a:r>
              <a:rPr sz="3600" spc="-80" dirty="0">
                <a:solidFill>
                  <a:srgbClr val="000000"/>
                </a:solidFill>
              </a:rPr>
              <a:t>Non-Hopkins </a:t>
            </a:r>
            <a:r>
              <a:rPr sz="3600" spc="-60" dirty="0">
                <a:solidFill>
                  <a:srgbClr val="000000"/>
                </a:solidFill>
              </a:rPr>
              <a:t>Study </a:t>
            </a:r>
            <a:r>
              <a:rPr sz="3600" spc="-130" dirty="0">
                <a:solidFill>
                  <a:srgbClr val="000000"/>
                </a:solidFill>
              </a:rPr>
              <a:t>Team</a:t>
            </a:r>
            <a:r>
              <a:rPr sz="3600" spc="220" dirty="0">
                <a:solidFill>
                  <a:srgbClr val="000000"/>
                </a:solidFill>
              </a:rPr>
              <a:t> </a:t>
            </a:r>
            <a:r>
              <a:rPr sz="3600" spc="-65" dirty="0">
                <a:solidFill>
                  <a:srgbClr val="000000"/>
                </a:solidFill>
              </a:rPr>
              <a:t>Members</a:t>
            </a:r>
            <a:endParaRPr sz="3600" dirty="0"/>
          </a:p>
        </p:txBody>
      </p:sp>
      <p:sp>
        <p:nvSpPr>
          <p:cNvPr id="3" name="object 3"/>
          <p:cNvSpPr txBox="1"/>
          <p:nvPr/>
        </p:nvSpPr>
        <p:spPr>
          <a:xfrm>
            <a:off x="121602" y="1875947"/>
            <a:ext cx="7917180" cy="4200525"/>
          </a:xfrm>
          <a:prstGeom prst="rect">
            <a:avLst/>
          </a:prstGeom>
        </p:spPr>
        <p:txBody>
          <a:bodyPr vert="horz" wrap="square" lIns="0" tIns="0" rIns="0" bIns="0" rtlCol="0">
            <a:spAutoFit/>
          </a:bodyPr>
          <a:lstStyle/>
          <a:p>
            <a:pPr marL="46355" marR="168910">
              <a:lnSpc>
                <a:spcPct val="95200"/>
              </a:lnSpc>
            </a:pPr>
            <a:r>
              <a:rPr sz="2400" dirty="0">
                <a:latin typeface="Century Schoolbook"/>
                <a:cs typeface="Century Schoolbook"/>
              </a:rPr>
              <a:t>The </a:t>
            </a:r>
            <a:r>
              <a:rPr sz="2400" spc="-5" dirty="0">
                <a:latin typeface="Century Schoolbook"/>
                <a:cs typeface="Century Schoolbook"/>
              </a:rPr>
              <a:t>SOM IRB will </a:t>
            </a:r>
            <a:r>
              <a:rPr sz="2400" spc="10" dirty="0">
                <a:latin typeface="Century Schoolbook"/>
                <a:cs typeface="Century Schoolbook"/>
              </a:rPr>
              <a:t>not </a:t>
            </a:r>
            <a:r>
              <a:rPr sz="2400" spc="-15" dirty="0">
                <a:latin typeface="Century Schoolbook"/>
                <a:cs typeface="Century Schoolbook"/>
              </a:rPr>
              <a:t>approve </a:t>
            </a:r>
            <a:r>
              <a:rPr sz="2400" spc="-10" dirty="0">
                <a:latin typeface="Century Schoolbook"/>
                <a:cs typeface="Century Schoolbook"/>
              </a:rPr>
              <a:t>adding </a:t>
            </a:r>
            <a:r>
              <a:rPr sz="2400" spc="15" dirty="0">
                <a:latin typeface="Century Schoolbook"/>
                <a:cs typeface="Century Schoolbook"/>
              </a:rPr>
              <a:t>non-Hopkins  </a:t>
            </a:r>
            <a:r>
              <a:rPr sz="2400" dirty="0">
                <a:latin typeface="Century Schoolbook"/>
                <a:cs typeface="Century Schoolbook"/>
              </a:rPr>
              <a:t>affiliated </a:t>
            </a:r>
            <a:r>
              <a:rPr sz="2400" spc="-10" dirty="0">
                <a:latin typeface="Century Schoolbook"/>
                <a:cs typeface="Century Schoolbook"/>
              </a:rPr>
              <a:t>study team </a:t>
            </a:r>
            <a:r>
              <a:rPr sz="2400" spc="-15" dirty="0">
                <a:latin typeface="Century Schoolbook"/>
                <a:cs typeface="Century Schoolbook"/>
              </a:rPr>
              <a:t>members </a:t>
            </a:r>
            <a:r>
              <a:rPr sz="2400" spc="10" dirty="0">
                <a:latin typeface="Century Schoolbook"/>
                <a:cs typeface="Century Schoolbook"/>
              </a:rPr>
              <a:t>who </a:t>
            </a:r>
            <a:r>
              <a:rPr sz="2400" spc="-5" dirty="0">
                <a:latin typeface="Century Schoolbook"/>
                <a:cs typeface="Century Schoolbook"/>
              </a:rPr>
              <a:t>are </a:t>
            </a:r>
            <a:r>
              <a:rPr sz="2400" spc="10" dirty="0">
                <a:latin typeface="Century Schoolbook"/>
                <a:cs typeface="Century Schoolbook"/>
              </a:rPr>
              <a:t>not </a:t>
            </a:r>
            <a:r>
              <a:rPr sz="2400" spc="-5" dirty="0">
                <a:latin typeface="Century Schoolbook"/>
                <a:cs typeface="Century Schoolbook"/>
              </a:rPr>
              <a:t>considered  </a:t>
            </a:r>
            <a:r>
              <a:rPr sz="2400" dirty="0">
                <a:latin typeface="Century Schoolbook"/>
                <a:cs typeface="Century Schoolbook"/>
              </a:rPr>
              <a:t>engaged </a:t>
            </a:r>
            <a:r>
              <a:rPr sz="2400" spc="-5" dirty="0">
                <a:latin typeface="Century Schoolbook"/>
                <a:cs typeface="Century Schoolbook"/>
              </a:rPr>
              <a:t>in </a:t>
            </a:r>
            <a:r>
              <a:rPr sz="2400" spc="5" dirty="0">
                <a:latin typeface="Century Schoolbook"/>
                <a:cs typeface="Century Schoolbook"/>
              </a:rPr>
              <a:t>human </a:t>
            </a:r>
            <a:r>
              <a:rPr sz="2400" spc="-5" dirty="0">
                <a:latin typeface="Century Schoolbook"/>
                <a:cs typeface="Century Schoolbook"/>
              </a:rPr>
              <a:t>subject research </a:t>
            </a:r>
            <a:r>
              <a:rPr sz="2400" dirty="0">
                <a:latin typeface="Century Schoolbook"/>
                <a:cs typeface="Century Schoolbook"/>
              </a:rPr>
              <a:t>(defined </a:t>
            </a:r>
            <a:r>
              <a:rPr sz="2400" spc="5" dirty="0">
                <a:latin typeface="Century Schoolbook"/>
                <a:cs typeface="Century Schoolbook"/>
              </a:rPr>
              <a:t>as  </a:t>
            </a:r>
            <a:r>
              <a:rPr sz="2400" spc="-5" dirty="0">
                <a:latin typeface="Century Schoolbook"/>
                <a:cs typeface="Century Schoolbook"/>
              </a:rPr>
              <a:t>interacting </a:t>
            </a:r>
            <a:r>
              <a:rPr sz="2400" spc="-10" dirty="0">
                <a:latin typeface="Century Schoolbook"/>
                <a:cs typeface="Century Schoolbook"/>
              </a:rPr>
              <a:t>with </a:t>
            </a:r>
            <a:r>
              <a:rPr sz="2400" dirty="0">
                <a:latin typeface="Century Schoolbook"/>
                <a:cs typeface="Century Schoolbook"/>
              </a:rPr>
              <a:t>living </a:t>
            </a:r>
            <a:r>
              <a:rPr sz="2400" spc="-5" dirty="0">
                <a:latin typeface="Century Schoolbook"/>
                <a:cs typeface="Century Schoolbook"/>
              </a:rPr>
              <a:t>individuals </a:t>
            </a:r>
            <a:r>
              <a:rPr sz="2400" dirty="0">
                <a:latin typeface="Century Schoolbook"/>
                <a:cs typeface="Century Schoolbook"/>
              </a:rPr>
              <a:t>and/or accessing  </a:t>
            </a:r>
            <a:r>
              <a:rPr sz="2400" spc="-10" dirty="0">
                <a:latin typeface="Century Schoolbook"/>
                <a:cs typeface="Century Schoolbook"/>
              </a:rPr>
              <a:t>PHI/PII </a:t>
            </a:r>
            <a:r>
              <a:rPr sz="2400" spc="5" dirty="0">
                <a:latin typeface="Century Schoolbook"/>
                <a:cs typeface="Century Schoolbook"/>
              </a:rPr>
              <a:t>for </a:t>
            </a:r>
            <a:r>
              <a:rPr sz="2400" spc="-5" dirty="0">
                <a:latin typeface="Century Schoolbook"/>
                <a:cs typeface="Century Schoolbook"/>
              </a:rPr>
              <a:t>research</a:t>
            </a:r>
            <a:r>
              <a:rPr sz="2400" spc="155" dirty="0">
                <a:latin typeface="Century Schoolbook"/>
                <a:cs typeface="Century Schoolbook"/>
              </a:rPr>
              <a:t> </a:t>
            </a:r>
            <a:r>
              <a:rPr sz="2400" spc="-5" dirty="0">
                <a:latin typeface="Century Schoolbook"/>
                <a:cs typeface="Century Schoolbook"/>
              </a:rPr>
              <a:t>purposes).</a:t>
            </a:r>
            <a:endParaRPr sz="2400" dirty="0">
              <a:latin typeface="Century Schoolbook"/>
              <a:cs typeface="Century Schoolbook"/>
            </a:endParaRPr>
          </a:p>
          <a:p>
            <a:pPr>
              <a:lnSpc>
                <a:spcPct val="100000"/>
              </a:lnSpc>
            </a:pPr>
            <a:endParaRPr sz="2900" dirty="0">
              <a:latin typeface="Times New Roman"/>
              <a:cs typeface="Times New Roman"/>
            </a:endParaRPr>
          </a:p>
          <a:p>
            <a:pPr marL="12700" marR="5080">
              <a:lnSpc>
                <a:spcPct val="95200"/>
              </a:lnSpc>
              <a:spcBef>
                <a:spcPts val="2185"/>
              </a:spcBef>
            </a:pPr>
            <a:r>
              <a:rPr sz="2400" spc="5" dirty="0">
                <a:latin typeface="Century Schoolbook"/>
                <a:cs typeface="Century Schoolbook"/>
              </a:rPr>
              <a:t>Non-Hopkins </a:t>
            </a:r>
            <a:r>
              <a:rPr sz="2400" dirty="0">
                <a:latin typeface="Century Schoolbook"/>
                <a:cs typeface="Century Schoolbook"/>
              </a:rPr>
              <a:t>affiliates </a:t>
            </a:r>
            <a:r>
              <a:rPr sz="2400" spc="10" dirty="0">
                <a:latin typeface="Century Schoolbook"/>
                <a:cs typeface="Century Schoolbook"/>
              </a:rPr>
              <a:t>who </a:t>
            </a:r>
            <a:r>
              <a:rPr sz="2400" spc="-5" dirty="0">
                <a:latin typeface="Century Schoolbook"/>
                <a:cs typeface="Century Schoolbook"/>
              </a:rPr>
              <a:t>will </a:t>
            </a:r>
            <a:r>
              <a:rPr sz="2400" spc="5" dirty="0">
                <a:latin typeface="Century Schoolbook"/>
                <a:cs typeface="Century Schoolbook"/>
              </a:rPr>
              <a:t>be </a:t>
            </a:r>
            <a:r>
              <a:rPr sz="2400" dirty="0">
                <a:latin typeface="Century Schoolbook"/>
                <a:cs typeface="Century Schoolbook"/>
              </a:rPr>
              <a:t>engaged in </a:t>
            </a:r>
            <a:r>
              <a:rPr sz="2400" spc="5" dirty="0">
                <a:latin typeface="Century Schoolbook"/>
                <a:cs typeface="Century Schoolbook"/>
              </a:rPr>
              <a:t>human  </a:t>
            </a:r>
            <a:r>
              <a:rPr sz="2400" dirty="0">
                <a:latin typeface="Century Schoolbook"/>
                <a:cs typeface="Century Schoolbook"/>
              </a:rPr>
              <a:t>subject </a:t>
            </a:r>
            <a:r>
              <a:rPr sz="2400" spc="-5" dirty="0">
                <a:latin typeface="Century Schoolbook"/>
                <a:cs typeface="Century Schoolbook"/>
              </a:rPr>
              <a:t>research </a:t>
            </a:r>
            <a:r>
              <a:rPr sz="2400" spc="-10" dirty="0">
                <a:latin typeface="Century Schoolbook"/>
                <a:cs typeface="Century Schoolbook"/>
              </a:rPr>
              <a:t>with </a:t>
            </a:r>
            <a:r>
              <a:rPr sz="2400" spc="-5" dirty="0">
                <a:latin typeface="Century Schoolbook"/>
                <a:cs typeface="Century Schoolbook"/>
              </a:rPr>
              <a:t>SOM </a:t>
            </a:r>
            <a:r>
              <a:rPr sz="2400" spc="-10" dirty="0">
                <a:latin typeface="Century Schoolbook"/>
                <a:cs typeface="Century Schoolbook"/>
              </a:rPr>
              <a:t>PIs </a:t>
            </a:r>
            <a:r>
              <a:rPr sz="2400" dirty="0">
                <a:latin typeface="Century Schoolbook"/>
                <a:cs typeface="Century Schoolbook"/>
              </a:rPr>
              <a:t>must enter </a:t>
            </a:r>
            <a:r>
              <a:rPr sz="2400" spc="-5" dirty="0">
                <a:latin typeface="Century Schoolbook"/>
                <a:cs typeface="Century Schoolbook"/>
              </a:rPr>
              <a:t>into </a:t>
            </a:r>
            <a:r>
              <a:rPr sz="2400" dirty="0">
                <a:latin typeface="Century Schoolbook"/>
                <a:cs typeface="Century Schoolbook"/>
              </a:rPr>
              <a:t>a  Reliance </a:t>
            </a:r>
            <a:r>
              <a:rPr sz="2400" spc="-5" dirty="0">
                <a:latin typeface="Century Schoolbook"/>
                <a:cs typeface="Century Schoolbook"/>
              </a:rPr>
              <a:t>Agreement </a:t>
            </a:r>
            <a:r>
              <a:rPr sz="2400" spc="-10" dirty="0">
                <a:latin typeface="Century Schoolbook"/>
                <a:cs typeface="Century Schoolbook"/>
              </a:rPr>
              <a:t>with </a:t>
            </a:r>
            <a:r>
              <a:rPr sz="2400" spc="-5" dirty="0">
                <a:latin typeface="Century Schoolbook"/>
                <a:cs typeface="Century Schoolbook"/>
              </a:rPr>
              <a:t>the institution. </a:t>
            </a:r>
            <a:r>
              <a:rPr sz="2400" dirty="0">
                <a:latin typeface="Century Schoolbook"/>
                <a:cs typeface="Century Schoolbook"/>
              </a:rPr>
              <a:t>The </a:t>
            </a:r>
            <a:r>
              <a:rPr sz="2400" spc="-15" dirty="0">
                <a:latin typeface="Century Schoolbook"/>
                <a:cs typeface="Century Schoolbook"/>
              </a:rPr>
              <a:t>PI </a:t>
            </a:r>
            <a:r>
              <a:rPr sz="2400" spc="10" dirty="0">
                <a:latin typeface="Century Schoolbook"/>
                <a:cs typeface="Century Schoolbook"/>
              </a:rPr>
              <a:t>should  </a:t>
            </a:r>
            <a:r>
              <a:rPr sz="2400" spc="-5" dirty="0">
                <a:latin typeface="Century Schoolbook"/>
                <a:cs typeface="Century Schoolbook"/>
              </a:rPr>
              <a:t>contact the IRB </a:t>
            </a:r>
            <a:r>
              <a:rPr sz="2400" dirty="0">
                <a:latin typeface="Century Schoolbook"/>
                <a:cs typeface="Century Schoolbook"/>
              </a:rPr>
              <a:t>Reliance Manager  (</a:t>
            </a:r>
            <a:r>
              <a:rPr sz="2400" u="heavy" dirty="0">
                <a:solidFill>
                  <a:srgbClr val="0000FF"/>
                </a:solidFill>
                <a:latin typeface="Century Schoolbook"/>
                <a:cs typeface="Century Schoolbook"/>
                <a:hlinkClick r:id="rId2"/>
              </a:rPr>
              <a:t>JHMIRBReliance@jhmi.edu</a:t>
            </a:r>
            <a:r>
              <a:rPr sz="2400" dirty="0">
                <a:latin typeface="Century Schoolbook"/>
                <a:cs typeface="Century Schoolbook"/>
              </a:rPr>
              <a:t>) </a:t>
            </a:r>
            <a:r>
              <a:rPr sz="2400" spc="-20" dirty="0">
                <a:latin typeface="Century Schoolbook"/>
                <a:cs typeface="Century Schoolbook"/>
              </a:rPr>
              <a:t>to </a:t>
            </a:r>
            <a:r>
              <a:rPr sz="2400" spc="-5" dirty="0">
                <a:latin typeface="Century Schoolbook"/>
                <a:cs typeface="Century Schoolbook"/>
              </a:rPr>
              <a:t>begin the</a:t>
            </a:r>
            <a:r>
              <a:rPr sz="2400" spc="320" dirty="0">
                <a:latin typeface="Century Schoolbook"/>
                <a:cs typeface="Century Schoolbook"/>
              </a:rPr>
              <a:t> </a:t>
            </a:r>
            <a:r>
              <a:rPr sz="2400" spc="-10" dirty="0">
                <a:latin typeface="Century Schoolbook"/>
                <a:cs typeface="Century Schoolbook"/>
              </a:rPr>
              <a:t>process.</a:t>
            </a:r>
            <a:endParaRPr sz="2400" dirty="0">
              <a:latin typeface="Century Schoolbook"/>
              <a:cs typeface="Century Schoolbook"/>
            </a:endParaRPr>
          </a:p>
        </p:txBody>
      </p:sp>
    </p:spTree>
    <p:extLst>
      <p:ext uri="{BB962C8B-B14F-4D97-AF65-F5344CB8AC3E}">
        <p14:creationId xmlns:p14="http://schemas.microsoft.com/office/powerpoint/2010/main" val="136168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0" y="28575"/>
            <a:ext cx="8411210" cy="601980"/>
          </a:xfrm>
          <a:prstGeom prst="rect">
            <a:avLst/>
          </a:prstGeom>
        </p:spPr>
        <p:txBody>
          <a:bodyPr vert="horz" wrap="square" lIns="0" tIns="0" rIns="0" bIns="0" rtlCol="0">
            <a:spAutoFit/>
          </a:bodyPr>
          <a:lstStyle/>
          <a:p>
            <a:pPr marL="12700">
              <a:lnSpc>
                <a:spcPct val="100000"/>
              </a:lnSpc>
            </a:pPr>
            <a:r>
              <a:rPr sz="3950" spc="15" dirty="0">
                <a:solidFill>
                  <a:srgbClr val="000000"/>
                </a:solidFill>
              </a:rPr>
              <a:t>2 </a:t>
            </a:r>
            <a:r>
              <a:rPr sz="3950" spc="10" dirty="0">
                <a:solidFill>
                  <a:srgbClr val="000000"/>
                </a:solidFill>
              </a:rPr>
              <a:t>- </a:t>
            </a:r>
            <a:r>
              <a:rPr sz="3950" spc="-60" dirty="0">
                <a:solidFill>
                  <a:srgbClr val="000000"/>
                </a:solidFill>
              </a:rPr>
              <a:t>Study </a:t>
            </a:r>
            <a:r>
              <a:rPr sz="3950" spc="-140" dirty="0">
                <a:solidFill>
                  <a:srgbClr val="000000"/>
                </a:solidFill>
              </a:rPr>
              <a:t>Team </a:t>
            </a:r>
            <a:r>
              <a:rPr sz="3950" spc="-55" dirty="0">
                <a:solidFill>
                  <a:srgbClr val="000000"/>
                </a:solidFill>
              </a:rPr>
              <a:t>Compliance</a:t>
            </a:r>
            <a:r>
              <a:rPr sz="3950" spc="540" dirty="0">
                <a:solidFill>
                  <a:srgbClr val="000000"/>
                </a:solidFill>
              </a:rPr>
              <a:t> </a:t>
            </a:r>
            <a:r>
              <a:rPr sz="3950" spc="-90" dirty="0">
                <a:solidFill>
                  <a:srgbClr val="000000"/>
                </a:solidFill>
              </a:rPr>
              <a:t>Training</a:t>
            </a:r>
            <a:endParaRPr sz="3950" dirty="0"/>
          </a:p>
        </p:txBody>
      </p:sp>
      <p:sp>
        <p:nvSpPr>
          <p:cNvPr id="3" name="object 3"/>
          <p:cNvSpPr txBox="1"/>
          <p:nvPr/>
        </p:nvSpPr>
        <p:spPr>
          <a:xfrm>
            <a:off x="78739" y="897001"/>
            <a:ext cx="3147695" cy="4312285"/>
          </a:xfrm>
          <a:prstGeom prst="rect">
            <a:avLst/>
          </a:prstGeom>
        </p:spPr>
        <p:txBody>
          <a:bodyPr vert="horz" wrap="square" lIns="0" tIns="0" rIns="0" bIns="0" rtlCol="0">
            <a:spAutoFit/>
          </a:bodyPr>
          <a:lstStyle/>
          <a:p>
            <a:pPr marL="12700" marR="149225">
              <a:lnSpc>
                <a:spcPts val="2700"/>
              </a:lnSpc>
            </a:pPr>
            <a:r>
              <a:rPr sz="2400" dirty="0">
                <a:latin typeface="Century Schoolbook"/>
                <a:cs typeface="Century Schoolbook"/>
              </a:rPr>
              <a:t>2 – </a:t>
            </a:r>
            <a:r>
              <a:rPr sz="2400" spc="-10" dirty="0">
                <a:latin typeface="Century Schoolbook"/>
                <a:cs typeface="Century Schoolbook"/>
              </a:rPr>
              <a:t>Study </a:t>
            </a:r>
            <a:r>
              <a:rPr sz="2400" spc="-60" dirty="0">
                <a:latin typeface="Century Schoolbook"/>
                <a:cs typeface="Century Schoolbook"/>
              </a:rPr>
              <a:t>Team  </a:t>
            </a:r>
            <a:r>
              <a:rPr sz="2400" spc="-10" dirty="0">
                <a:latin typeface="Century Schoolbook"/>
                <a:cs typeface="Century Schoolbook"/>
              </a:rPr>
              <a:t>Compliance</a:t>
            </a:r>
            <a:r>
              <a:rPr sz="2400" spc="135" dirty="0">
                <a:latin typeface="Century Schoolbook"/>
                <a:cs typeface="Century Schoolbook"/>
              </a:rPr>
              <a:t> </a:t>
            </a:r>
            <a:r>
              <a:rPr sz="2400" spc="-20" dirty="0">
                <a:latin typeface="Century Schoolbook"/>
                <a:cs typeface="Century Schoolbook"/>
              </a:rPr>
              <a:t>Training</a:t>
            </a:r>
            <a:endParaRPr sz="2400" dirty="0">
              <a:latin typeface="Century Schoolbook"/>
              <a:cs typeface="Century Schoolbook"/>
            </a:endParaRPr>
          </a:p>
          <a:p>
            <a:pPr marL="470534" marR="227329" indent="-181610">
              <a:lnSpc>
                <a:spcPts val="2180"/>
              </a:lnSpc>
              <a:spcBef>
                <a:spcPts val="1995"/>
              </a:spcBef>
              <a:buClr>
                <a:srgbClr val="4F81BC"/>
              </a:buClr>
              <a:buFont typeface="Wingdings 2"/>
              <a:buChar char=""/>
              <a:tabLst>
                <a:tab pos="470534" algn="l"/>
              </a:tabLst>
            </a:pPr>
            <a:r>
              <a:rPr sz="2000" dirty="0">
                <a:solidFill>
                  <a:srgbClr val="252525"/>
                </a:solidFill>
                <a:latin typeface="Century Schoolbook"/>
                <a:cs typeface="Century Schoolbook"/>
              </a:rPr>
              <a:t>Verify </a:t>
            </a:r>
            <a:r>
              <a:rPr sz="2000" spc="10" dirty="0">
                <a:solidFill>
                  <a:srgbClr val="252525"/>
                </a:solidFill>
                <a:latin typeface="Century Schoolbook"/>
                <a:cs typeface="Century Schoolbook"/>
              </a:rPr>
              <a:t>compliance  </a:t>
            </a:r>
            <a:r>
              <a:rPr sz="2000" spc="20" dirty="0">
                <a:solidFill>
                  <a:srgbClr val="252525"/>
                </a:solidFill>
                <a:latin typeface="Century Schoolbook"/>
                <a:cs typeface="Century Schoolbook"/>
              </a:rPr>
              <a:t>training</a:t>
            </a:r>
            <a:r>
              <a:rPr sz="2000" spc="-180" dirty="0">
                <a:solidFill>
                  <a:srgbClr val="252525"/>
                </a:solidFill>
                <a:latin typeface="Century Schoolbook"/>
                <a:cs typeface="Century Schoolbook"/>
              </a:rPr>
              <a:t> </a:t>
            </a:r>
            <a:r>
              <a:rPr sz="2000" spc="5" dirty="0">
                <a:solidFill>
                  <a:srgbClr val="252525"/>
                </a:solidFill>
                <a:latin typeface="Century Schoolbook"/>
                <a:cs typeface="Century Schoolbook"/>
              </a:rPr>
              <a:t>information  </a:t>
            </a:r>
            <a:r>
              <a:rPr sz="2000" spc="10" dirty="0">
                <a:solidFill>
                  <a:srgbClr val="252525"/>
                </a:solidFill>
                <a:latin typeface="Century Schoolbook"/>
                <a:cs typeface="Century Schoolbook"/>
              </a:rPr>
              <a:t>(Q1)</a:t>
            </a:r>
            <a:endParaRPr sz="2000" dirty="0">
              <a:latin typeface="Century Schoolbook"/>
              <a:cs typeface="Century Schoolbook"/>
            </a:endParaRPr>
          </a:p>
          <a:p>
            <a:pPr marL="470534" marR="5080" indent="-181610">
              <a:lnSpc>
                <a:spcPct val="90000"/>
              </a:lnSpc>
              <a:spcBef>
                <a:spcPts val="284"/>
              </a:spcBef>
              <a:buClr>
                <a:srgbClr val="4F81BC"/>
              </a:buClr>
              <a:buFont typeface="Wingdings 2"/>
              <a:buChar char=""/>
              <a:tabLst>
                <a:tab pos="470534" algn="l"/>
              </a:tabLst>
            </a:pPr>
            <a:r>
              <a:rPr sz="2000" spc="5" dirty="0">
                <a:solidFill>
                  <a:srgbClr val="252525"/>
                </a:solidFill>
                <a:latin typeface="Century Schoolbook"/>
                <a:cs typeface="Century Schoolbook"/>
              </a:rPr>
              <a:t>If </a:t>
            </a:r>
            <a:r>
              <a:rPr sz="2000" spc="20" dirty="0">
                <a:solidFill>
                  <a:srgbClr val="252525"/>
                </a:solidFill>
                <a:latin typeface="Century Schoolbook"/>
                <a:cs typeface="Century Schoolbook"/>
              </a:rPr>
              <a:t>compliance training  </a:t>
            </a:r>
            <a:r>
              <a:rPr sz="2000" spc="30" dirty="0">
                <a:solidFill>
                  <a:srgbClr val="252525"/>
                </a:solidFill>
                <a:latin typeface="Century Schoolbook"/>
                <a:cs typeface="Century Schoolbook"/>
              </a:rPr>
              <a:t>dates </a:t>
            </a:r>
            <a:r>
              <a:rPr sz="2000" spc="10" dirty="0">
                <a:solidFill>
                  <a:srgbClr val="252525"/>
                </a:solidFill>
                <a:latin typeface="Century Schoolbook"/>
                <a:cs typeface="Century Schoolbook"/>
              </a:rPr>
              <a:t>are </a:t>
            </a:r>
            <a:r>
              <a:rPr sz="2000" spc="15" dirty="0">
                <a:solidFill>
                  <a:srgbClr val="252525"/>
                </a:solidFill>
                <a:latin typeface="Century Schoolbook"/>
                <a:cs typeface="Century Schoolbook"/>
              </a:rPr>
              <a:t>incorrect </a:t>
            </a:r>
            <a:r>
              <a:rPr sz="2000" spc="25" dirty="0">
                <a:solidFill>
                  <a:srgbClr val="252525"/>
                </a:solidFill>
                <a:latin typeface="Century Schoolbook"/>
                <a:cs typeface="Century Schoolbook"/>
              </a:rPr>
              <a:t>or  missing,</a:t>
            </a:r>
            <a:r>
              <a:rPr sz="2000" spc="-245" dirty="0">
                <a:solidFill>
                  <a:srgbClr val="252525"/>
                </a:solidFill>
                <a:latin typeface="Century Schoolbook"/>
                <a:cs typeface="Century Schoolbook"/>
              </a:rPr>
              <a:t> </a:t>
            </a:r>
            <a:r>
              <a:rPr sz="2000" spc="35" dirty="0">
                <a:solidFill>
                  <a:srgbClr val="252525"/>
                </a:solidFill>
                <a:latin typeface="Century Schoolbook"/>
                <a:cs typeface="Century Schoolbook"/>
              </a:rPr>
              <a:t>upload</a:t>
            </a:r>
            <a:r>
              <a:rPr sz="2000" spc="-254" dirty="0">
                <a:solidFill>
                  <a:srgbClr val="252525"/>
                </a:solidFill>
                <a:latin typeface="Century Schoolbook"/>
                <a:cs typeface="Century Schoolbook"/>
              </a:rPr>
              <a:t> </a:t>
            </a:r>
            <a:r>
              <a:rPr sz="2000" spc="35" dirty="0">
                <a:solidFill>
                  <a:srgbClr val="252525"/>
                </a:solidFill>
                <a:latin typeface="Century Schoolbook"/>
                <a:cs typeface="Century Schoolbook"/>
              </a:rPr>
              <a:t>copies  </a:t>
            </a:r>
            <a:r>
              <a:rPr sz="2000" spc="25" dirty="0">
                <a:solidFill>
                  <a:srgbClr val="252525"/>
                </a:solidFill>
                <a:latin typeface="Century Schoolbook"/>
                <a:cs typeface="Century Schoolbook"/>
              </a:rPr>
              <a:t>of </a:t>
            </a:r>
            <a:r>
              <a:rPr sz="2000" spc="30" dirty="0">
                <a:solidFill>
                  <a:srgbClr val="252525"/>
                </a:solidFill>
                <a:latin typeface="Century Schoolbook"/>
                <a:cs typeface="Century Schoolbook"/>
              </a:rPr>
              <a:t>training</a:t>
            </a:r>
            <a:r>
              <a:rPr sz="2000" spc="-375" dirty="0">
                <a:solidFill>
                  <a:srgbClr val="252525"/>
                </a:solidFill>
                <a:latin typeface="Century Schoolbook"/>
                <a:cs typeface="Century Schoolbook"/>
              </a:rPr>
              <a:t> </a:t>
            </a:r>
            <a:r>
              <a:rPr sz="2000" spc="10" dirty="0">
                <a:solidFill>
                  <a:srgbClr val="252525"/>
                </a:solidFill>
                <a:latin typeface="Century Schoolbook"/>
                <a:cs typeface="Century Schoolbook"/>
              </a:rPr>
              <a:t>certificates  </a:t>
            </a:r>
            <a:r>
              <a:rPr sz="2000" spc="35" dirty="0">
                <a:solidFill>
                  <a:srgbClr val="252525"/>
                </a:solidFill>
                <a:latin typeface="Century Schoolbook"/>
                <a:cs typeface="Century Schoolbook"/>
              </a:rPr>
              <a:t>into</a:t>
            </a:r>
            <a:r>
              <a:rPr sz="2000" spc="-240" dirty="0">
                <a:solidFill>
                  <a:srgbClr val="252525"/>
                </a:solidFill>
                <a:latin typeface="Century Schoolbook"/>
                <a:cs typeface="Century Schoolbook"/>
              </a:rPr>
              <a:t> </a:t>
            </a:r>
            <a:r>
              <a:rPr sz="2000" spc="10" dirty="0">
                <a:solidFill>
                  <a:srgbClr val="252525"/>
                </a:solidFill>
                <a:latin typeface="Century Schoolbook"/>
                <a:cs typeface="Century Schoolbook"/>
              </a:rPr>
              <a:t>Q2.</a:t>
            </a:r>
            <a:endParaRPr sz="2000" dirty="0">
              <a:latin typeface="Century Schoolbook"/>
              <a:cs typeface="Century Schoolbook"/>
            </a:endParaRPr>
          </a:p>
          <a:p>
            <a:pPr marL="470534" marR="268605" indent="-181610">
              <a:lnSpc>
                <a:spcPct val="89700"/>
              </a:lnSpc>
              <a:spcBef>
                <a:spcPts val="325"/>
              </a:spcBef>
              <a:buClr>
                <a:srgbClr val="4F81BC"/>
              </a:buClr>
              <a:buFont typeface="Wingdings 2"/>
              <a:buChar char=""/>
              <a:tabLst>
                <a:tab pos="470534" algn="l"/>
                <a:tab pos="1728470" algn="l"/>
              </a:tabLst>
            </a:pPr>
            <a:r>
              <a:rPr sz="2000" u="sng" spc="25" dirty="0">
                <a:solidFill>
                  <a:srgbClr val="252525"/>
                </a:solidFill>
                <a:latin typeface="Century Schoolbook"/>
                <a:cs typeface="Century Schoolbook"/>
              </a:rPr>
              <a:t>IRB</a:t>
            </a:r>
            <a:r>
              <a:rPr sz="2000" u="sng" spc="-75" dirty="0">
                <a:solidFill>
                  <a:srgbClr val="252525"/>
                </a:solidFill>
                <a:latin typeface="Century Schoolbook"/>
                <a:cs typeface="Century Schoolbook"/>
              </a:rPr>
              <a:t> </a:t>
            </a:r>
            <a:r>
              <a:rPr sz="2000" u="sng" spc="15" dirty="0">
                <a:solidFill>
                  <a:srgbClr val="252525"/>
                </a:solidFill>
                <a:latin typeface="Century Schoolbook"/>
                <a:cs typeface="Century Schoolbook"/>
              </a:rPr>
              <a:t>Staff</a:t>
            </a:r>
            <a:r>
              <a:rPr sz="2000" spc="15" dirty="0">
                <a:solidFill>
                  <a:srgbClr val="252525"/>
                </a:solidFill>
                <a:latin typeface="Century Schoolbook"/>
                <a:cs typeface="Century Schoolbook"/>
              </a:rPr>
              <a:t>	</a:t>
            </a:r>
            <a:r>
              <a:rPr sz="2000" spc="25" dirty="0">
                <a:solidFill>
                  <a:srgbClr val="252525"/>
                </a:solidFill>
                <a:latin typeface="Century Schoolbook"/>
                <a:cs typeface="Century Schoolbook"/>
              </a:rPr>
              <a:t>will</a:t>
            </a:r>
            <a:r>
              <a:rPr sz="2000" spc="-229" dirty="0">
                <a:solidFill>
                  <a:srgbClr val="252525"/>
                </a:solidFill>
                <a:latin typeface="Century Schoolbook"/>
                <a:cs typeface="Century Schoolbook"/>
              </a:rPr>
              <a:t> </a:t>
            </a:r>
            <a:r>
              <a:rPr sz="2000" spc="20" dirty="0">
                <a:solidFill>
                  <a:srgbClr val="252525"/>
                </a:solidFill>
                <a:latin typeface="Century Schoolbook"/>
                <a:cs typeface="Century Schoolbook"/>
              </a:rPr>
              <a:t>enter </a:t>
            </a:r>
            <a:r>
              <a:rPr sz="2000" spc="5" dirty="0">
                <a:solidFill>
                  <a:srgbClr val="252525"/>
                </a:solidFill>
                <a:latin typeface="Century Schoolbook"/>
                <a:cs typeface="Century Schoolbook"/>
              </a:rPr>
              <a:t> </a:t>
            </a:r>
            <a:r>
              <a:rPr sz="2000" spc="30" dirty="0">
                <a:solidFill>
                  <a:srgbClr val="252525"/>
                </a:solidFill>
                <a:latin typeface="Century Schoolbook"/>
                <a:cs typeface="Century Schoolbook"/>
              </a:rPr>
              <a:t>the dates </a:t>
            </a:r>
            <a:r>
              <a:rPr sz="2000" spc="35" dirty="0">
                <a:solidFill>
                  <a:srgbClr val="252525"/>
                </a:solidFill>
                <a:latin typeface="Century Schoolbook"/>
                <a:cs typeface="Century Schoolbook"/>
              </a:rPr>
              <a:t>into </a:t>
            </a:r>
            <a:r>
              <a:rPr sz="2000" spc="30" dirty="0">
                <a:solidFill>
                  <a:srgbClr val="252525"/>
                </a:solidFill>
                <a:latin typeface="Century Schoolbook"/>
                <a:cs typeface="Century Schoolbook"/>
              </a:rPr>
              <a:t>the  eIRB </a:t>
            </a:r>
            <a:r>
              <a:rPr sz="2000" spc="35" dirty="0">
                <a:solidFill>
                  <a:srgbClr val="252525"/>
                </a:solidFill>
                <a:latin typeface="Century Schoolbook"/>
                <a:cs typeface="Century Schoolbook"/>
              </a:rPr>
              <a:t>system </a:t>
            </a:r>
            <a:r>
              <a:rPr sz="2000" u="sng" spc="50" dirty="0">
                <a:solidFill>
                  <a:srgbClr val="252525"/>
                </a:solidFill>
                <a:latin typeface="Century Schoolbook"/>
                <a:cs typeface="Century Schoolbook"/>
              </a:rPr>
              <a:t>upon  </a:t>
            </a:r>
            <a:r>
              <a:rPr sz="2000" u="sng" spc="15" dirty="0">
                <a:solidFill>
                  <a:srgbClr val="252525"/>
                </a:solidFill>
                <a:latin typeface="Century Schoolbook"/>
                <a:cs typeface="Century Schoolbook"/>
              </a:rPr>
              <a:t>submission</a:t>
            </a:r>
            <a:r>
              <a:rPr sz="2000" spc="15" dirty="0">
                <a:solidFill>
                  <a:srgbClr val="252525"/>
                </a:solidFill>
                <a:latin typeface="Century Schoolbook"/>
                <a:cs typeface="Century Schoolbook"/>
              </a:rPr>
              <a:t>.</a:t>
            </a:r>
            <a:endParaRPr sz="2000" dirty="0">
              <a:latin typeface="Century Schoolbook"/>
              <a:cs typeface="Century Schoolbook"/>
            </a:endParaRPr>
          </a:p>
        </p:txBody>
      </p:sp>
      <p:sp>
        <p:nvSpPr>
          <p:cNvPr id="4" name="object 4"/>
          <p:cNvSpPr/>
          <p:nvPr/>
        </p:nvSpPr>
        <p:spPr>
          <a:xfrm>
            <a:off x="3343275" y="1371600"/>
            <a:ext cx="5734050" cy="412432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a:spLocks noGrp="1"/>
          </p:cNvSpPr>
          <p:nvPr>
            <p:ph type="body" idx="1"/>
          </p:nvPr>
        </p:nvSpPr>
        <p:spPr>
          <a:xfrm>
            <a:off x="685800" y="762934"/>
            <a:ext cx="7953693" cy="5332131"/>
          </a:xfrm>
          <a:prstGeom prst="rect">
            <a:avLst/>
          </a:prstGeom>
        </p:spPr>
        <p:txBody>
          <a:bodyPr vert="horz" wrap="square" lIns="0" tIns="187863" rIns="0" bIns="0" rtlCol="0">
            <a:spAutoFit/>
          </a:bodyPr>
          <a:lstStyle/>
          <a:p>
            <a:pPr marL="88265" algn="ctr">
              <a:lnSpc>
                <a:spcPts val="5750"/>
              </a:lnSpc>
            </a:pPr>
            <a:r>
              <a:rPr spc="-50" dirty="0"/>
              <a:t>Study</a:t>
            </a:r>
            <a:r>
              <a:rPr spc="-140" dirty="0"/>
              <a:t> </a:t>
            </a:r>
            <a:r>
              <a:rPr spc="-45" dirty="0"/>
              <a:t>Proposal</a:t>
            </a:r>
          </a:p>
          <a:p>
            <a:pPr marL="100965" marR="5080" algn="ctr">
              <a:lnSpc>
                <a:spcPts val="5330"/>
              </a:lnSpc>
              <a:spcBef>
                <a:spcPts val="459"/>
              </a:spcBef>
            </a:pPr>
            <a:r>
              <a:rPr sz="4000" spc="-40" dirty="0"/>
              <a:t>Section </a:t>
            </a:r>
            <a:r>
              <a:rPr sz="4000" spc="15" dirty="0"/>
              <a:t>6 –</a:t>
            </a:r>
            <a:r>
              <a:rPr sz="4000" spc="-110" dirty="0"/>
              <a:t> </a:t>
            </a:r>
            <a:r>
              <a:rPr sz="4000" spc="-35" dirty="0"/>
              <a:t>Protocol  </a:t>
            </a:r>
            <a:r>
              <a:rPr sz="4000" spc="-50" dirty="0" smtClean="0"/>
              <a:t>Information</a:t>
            </a:r>
            <a:endParaRPr lang="en-US" sz="4000" spc="-50" dirty="0" smtClean="0"/>
          </a:p>
          <a:p>
            <a:pPr marL="100965" marR="5080" algn="ctr">
              <a:lnSpc>
                <a:spcPts val="5330"/>
              </a:lnSpc>
              <a:spcBef>
                <a:spcPts val="459"/>
              </a:spcBef>
            </a:pPr>
            <a:r>
              <a:rPr lang="en-US" sz="4000" spc="-50" dirty="0" smtClean="0"/>
              <a:t>Section 8-Conflict of Interest</a:t>
            </a:r>
          </a:p>
          <a:p>
            <a:pPr marL="100965" marR="5080" algn="ctr">
              <a:lnSpc>
                <a:spcPts val="5330"/>
              </a:lnSpc>
              <a:spcBef>
                <a:spcPts val="459"/>
              </a:spcBef>
            </a:pPr>
            <a:r>
              <a:rPr lang="en-US" sz="4000" spc="-50" dirty="0" smtClean="0"/>
              <a:t>Section 9-Support Information</a:t>
            </a:r>
          </a:p>
          <a:p>
            <a:pPr marL="100965" marR="5080" algn="ctr">
              <a:lnSpc>
                <a:spcPts val="5330"/>
              </a:lnSpc>
              <a:spcBef>
                <a:spcPts val="459"/>
              </a:spcBef>
            </a:pPr>
            <a:r>
              <a:rPr lang="en-US" sz="4000" spc="-50" dirty="0" smtClean="0"/>
              <a:t>Section 12-Participant Information</a:t>
            </a:r>
          </a:p>
          <a:p>
            <a:pPr marL="100965" marR="5080" algn="ctr">
              <a:lnSpc>
                <a:spcPts val="5330"/>
              </a:lnSpc>
              <a:spcBef>
                <a:spcPts val="459"/>
              </a:spcBef>
            </a:pPr>
            <a:r>
              <a:rPr lang="en-US" sz="4000" spc="-50" dirty="0" smtClean="0"/>
              <a:t>Section 13-Recruitment Material</a:t>
            </a:r>
            <a:endParaRPr sz="4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1600" y="761998"/>
            <a:ext cx="5943600" cy="60198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78739" y="105028"/>
            <a:ext cx="4751070" cy="623570"/>
          </a:xfrm>
          <a:prstGeom prst="rect">
            <a:avLst/>
          </a:prstGeom>
        </p:spPr>
        <p:txBody>
          <a:bodyPr vert="horz" wrap="square" lIns="0" tIns="0" rIns="0" bIns="0" rtlCol="0">
            <a:spAutoFit/>
          </a:bodyPr>
          <a:lstStyle/>
          <a:p>
            <a:pPr marL="12700">
              <a:lnSpc>
                <a:spcPct val="100000"/>
              </a:lnSpc>
            </a:pPr>
            <a:r>
              <a:rPr sz="3950" spc="-30" dirty="0">
                <a:solidFill>
                  <a:srgbClr val="000000"/>
                </a:solidFill>
              </a:rPr>
              <a:t>Protocol</a:t>
            </a:r>
            <a:r>
              <a:rPr sz="3950" spc="-85" dirty="0">
                <a:solidFill>
                  <a:srgbClr val="000000"/>
                </a:solidFill>
              </a:rPr>
              <a:t> </a:t>
            </a:r>
            <a:r>
              <a:rPr sz="3950" spc="-45" dirty="0">
                <a:solidFill>
                  <a:srgbClr val="000000"/>
                </a:solidFill>
              </a:rPr>
              <a:t>Information</a:t>
            </a:r>
            <a:endParaRPr sz="395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105028"/>
            <a:ext cx="3676015"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Upload</a:t>
            </a:r>
            <a:r>
              <a:rPr sz="3950" spc="60" dirty="0">
                <a:solidFill>
                  <a:srgbClr val="000000"/>
                </a:solidFill>
              </a:rPr>
              <a:t> </a:t>
            </a:r>
            <a:r>
              <a:rPr sz="3950" spc="-30" dirty="0">
                <a:solidFill>
                  <a:srgbClr val="000000"/>
                </a:solidFill>
              </a:rPr>
              <a:t>Protocol</a:t>
            </a:r>
            <a:endParaRPr sz="3950" dirty="0"/>
          </a:p>
        </p:txBody>
      </p:sp>
      <p:sp>
        <p:nvSpPr>
          <p:cNvPr id="3" name="object 3"/>
          <p:cNvSpPr txBox="1"/>
          <p:nvPr/>
        </p:nvSpPr>
        <p:spPr>
          <a:xfrm>
            <a:off x="78739" y="1095375"/>
            <a:ext cx="8244205" cy="365760"/>
          </a:xfrm>
          <a:prstGeom prst="rect">
            <a:avLst/>
          </a:prstGeom>
        </p:spPr>
        <p:txBody>
          <a:bodyPr vert="horz" wrap="square" lIns="0" tIns="0" rIns="0" bIns="0" rtlCol="0">
            <a:spAutoFit/>
          </a:bodyPr>
          <a:lstStyle/>
          <a:p>
            <a:pPr marL="12700">
              <a:lnSpc>
                <a:spcPct val="100000"/>
              </a:lnSpc>
            </a:pPr>
            <a:r>
              <a:rPr sz="2400" b="1" spc="10" dirty="0">
                <a:latin typeface="Century Schoolbook"/>
                <a:cs typeface="Century Schoolbook"/>
              </a:rPr>
              <a:t>Q2 </a:t>
            </a:r>
            <a:r>
              <a:rPr sz="2400" b="1" dirty="0">
                <a:latin typeface="Century Schoolbook"/>
                <a:cs typeface="Century Schoolbook"/>
              </a:rPr>
              <a:t>- Click </a:t>
            </a:r>
            <a:r>
              <a:rPr sz="2400" spc="-15" dirty="0">
                <a:latin typeface="Century Schoolbook"/>
                <a:cs typeface="Century Schoolbook"/>
              </a:rPr>
              <a:t>Add </a:t>
            </a:r>
            <a:r>
              <a:rPr sz="2400" spc="-20" dirty="0">
                <a:latin typeface="Century Schoolbook"/>
                <a:cs typeface="Century Schoolbook"/>
              </a:rPr>
              <a:t>to </a:t>
            </a:r>
            <a:r>
              <a:rPr sz="2400" dirty="0">
                <a:latin typeface="Century Schoolbook"/>
                <a:cs typeface="Century Schoolbook"/>
              </a:rPr>
              <a:t>upload </a:t>
            </a:r>
            <a:r>
              <a:rPr sz="2400" spc="-5" dirty="0">
                <a:latin typeface="Century Schoolbook"/>
                <a:cs typeface="Century Schoolbook"/>
              </a:rPr>
              <a:t>the </a:t>
            </a:r>
            <a:r>
              <a:rPr sz="2400" spc="-15" dirty="0">
                <a:latin typeface="Century Schoolbook"/>
                <a:cs typeface="Century Schoolbook"/>
              </a:rPr>
              <a:t>completed </a:t>
            </a:r>
            <a:r>
              <a:rPr sz="2400" spc="-10" dirty="0">
                <a:latin typeface="Century Schoolbook"/>
                <a:cs typeface="Century Schoolbook"/>
              </a:rPr>
              <a:t>eForm</a:t>
            </a:r>
            <a:r>
              <a:rPr sz="2400" spc="415" dirty="0">
                <a:latin typeface="Century Schoolbook"/>
                <a:cs typeface="Century Schoolbook"/>
              </a:rPr>
              <a:t> </a:t>
            </a:r>
            <a:r>
              <a:rPr sz="2400" spc="-5" dirty="0">
                <a:latin typeface="Century Schoolbook"/>
                <a:cs typeface="Century Schoolbook"/>
              </a:rPr>
              <a:t>document.</a:t>
            </a:r>
            <a:endParaRPr sz="2400" dirty="0">
              <a:latin typeface="Century Schoolbook"/>
              <a:cs typeface="Century Schoolbook"/>
            </a:endParaRPr>
          </a:p>
        </p:txBody>
      </p:sp>
      <p:sp>
        <p:nvSpPr>
          <p:cNvPr id="4" name="object 4"/>
          <p:cNvSpPr/>
          <p:nvPr/>
        </p:nvSpPr>
        <p:spPr>
          <a:xfrm>
            <a:off x="304800" y="1724025"/>
            <a:ext cx="8077200" cy="402907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276225" y="1695450"/>
            <a:ext cx="8134350" cy="4086225"/>
          </a:xfrm>
          <a:custGeom>
            <a:avLst/>
            <a:gdLst/>
            <a:ahLst/>
            <a:cxnLst/>
            <a:rect l="l" t="t" r="r" b="b"/>
            <a:pathLst>
              <a:path w="8134350" h="4086225">
                <a:moveTo>
                  <a:pt x="0" y="4086225"/>
                </a:moveTo>
                <a:lnTo>
                  <a:pt x="8134350" y="4086225"/>
                </a:lnTo>
                <a:lnTo>
                  <a:pt x="8134350" y="0"/>
                </a:lnTo>
                <a:lnTo>
                  <a:pt x="0" y="0"/>
                </a:lnTo>
                <a:lnTo>
                  <a:pt x="0" y="4086225"/>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28575"/>
            <a:ext cx="3675379"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Upload</a:t>
            </a:r>
            <a:r>
              <a:rPr sz="3950" spc="70" dirty="0">
                <a:solidFill>
                  <a:srgbClr val="000000"/>
                </a:solidFill>
              </a:rPr>
              <a:t> </a:t>
            </a:r>
            <a:r>
              <a:rPr sz="3950" spc="-30" dirty="0">
                <a:solidFill>
                  <a:srgbClr val="000000"/>
                </a:solidFill>
              </a:rPr>
              <a:t>Protocol</a:t>
            </a:r>
            <a:endParaRPr sz="3950" dirty="0"/>
          </a:p>
        </p:txBody>
      </p:sp>
      <p:sp>
        <p:nvSpPr>
          <p:cNvPr id="3" name="object 3"/>
          <p:cNvSpPr txBox="1"/>
          <p:nvPr/>
        </p:nvSpPr>
        <p:spPr>
          <a:xfrm>
            <a:off x="155257" y="790321"/>
            <a:ext cx="7978775" cy="1758314"/>
          </a:xfrm>
          <a:prstGeom prst="rect">
            <a:avLst/>
          </a:prstGeom>
        </p:spPr>
        <p:txBody>
          <a:bodyPr vert="horz" wrap="square" lIns="0" tIns="0" rIns="0" bIns="0" rtlCol="0">
            <a:spAutoFit/>
          </a:bodyPr>
          <a:lstStyle/>
          <a:p>
            <a:pPr marL="193675" indent="-180975">
              <a:lnSpc>
                <a:spcPct val="100000"/>
              </a:lnSpc>
              <a:buClr>
                <a:srgbClr val="4F81BC"/>
              </a:buClr>
              <a:buSzPct val="81250"/>
              <a:buFont typeface="Arial"/>
              <a:buChar char="•"/>
              <a:tabLst>
                <a:tab pos="193675" algn="l"/>
              </a:tabLst>
            </a:pPr>
            <a:r>
              <a:rPr sz="2400" dirty="0">
                <a:latin typeface="Century Schoolbook"/>
                <a:cs typeface="Century Schoolbook"/>
              </a:rPr>
              <a:t>Use </a:t>
            </a:r>
            <a:r>
              <a:rPr sz="2400" spc="-5" dirty="0">
                <a:latin typeface="Century Schoolbook"/>
                <a:cs typeface="Century Schoolbook"/>
              </a:rPr>
              <a:t>the “Browse” button </a:t>
            </a:r>
            <a:r>
              <a:rPr sz="2400" spc="-15" dirty="0">
                <a:latin typeface="Century Schoolbook"/>
                <a:cs typeface="Century Schoolbook"/>
              </a:rPr>
              <a:t>to </a:t>
            </a:r>
            <a:r>
              <a:rPr sz="2400" spc="-10" dirty="0">
                <a:latin typeface="Century Schoolbook"/>
                <a:cs typeface="Century Schoolbook"/>
              </a:rPr>
              <a:t>locate </a:t>
            </a:r>
            <a:r>
              <a:rPr sz="2400" spc="-5" dirty="0">
                <a:latin typeface="Century Schoolbook"/>
                <a:cs typeface="Century Schoolbook"/>
              </a:rPr>
              <a:t>the</a:t>
            </a:r>
            <a:r>
              <a:rPr sz="2400" spc="495" dirty="0">
                <a:latin typeface="Century Schoolbook"/>
                <a:cs typeface="Century Schoolbook"/>
              </a:rPr>
              <a:t> </a:t>
            </a:r>
            <a:r>
              <a:rPr sz="2400" spc="-5" dirty="0">
                <a:latin typeface="Century Schoolbook"/>
                <a:cs typeface="Century Schoolbook"/>
              </a:rPr>
              <a:t>document.</a:t>
            </a:r>
            <a:endParaRPr sz="2400" dirty="0">
              <a:latin typeface="Century Schoolbook"/>
              <a:cs typeface="Century Schoolbook"/>
            </a:endParaRPr>
          </a:p>
          <a:p>
            <a:pPr marL="193675" indent="-180975">
              <a:lnSpc>
                <a:spcPts val="2795"/>
              </a:lnSpc>
              <a:spcBef>
                <a:spcPts val="1245"/>
              </a:spcBef>
              <a:buClr>
                <a:srgbClr val="4F81BC"/>
              </a:buClr>
              <a:buSzPct val="81250"/>
              <a:buFont typeface="Arial"/>
              <a:buChar char="•"/>
              <a:tabLst>
                <a:tab pos="193675" algn="l"/>
              </a:tabLst>
            </a:pPr>
            <a:r>
              <a:rPr sz="2400" spc="5" dirty="0">
                <a:latin typeface="Century Schoolbook"/>
                <a:cs typeface="Century Schoolbook"/>
              </a:rPr>
              <a:t>Once </a:t>
            </a:r>
            <a:r>
              <a:rPr sz="2400" spc="-5" dirty="0">
                <a:latin typeface="Century Schoolbook"/>
                <a:cs typeface="Century Schoolbook"/>
              </a:rPr>
              <a:t>the document </a:t>
            </a:r>
            <a:r>
              <a:rPr sz="2400" dirty="0">
                <a:latin typeface="Century Schoolbook"/>
                <a:cs typeface="Century Schoolbook"/>
              </a:rPr>
              <a:t>is </a:t>
            </a:r>
            <a:r>
              <a:rPr sz="2400" spc="-10" dirty="0">
                <a:latin typeface="Century Schoolbook"/>
                <a:cs typeface="Century Schoolbook"/>
              </a:rPr>
              <a:t>located, </a:t>
            </a:r>
            <a:r>
              <a:rPr sz="2400" spc="-5" dirty="0">
                <a:latin typeface="Century Schoolbook"/>
                <a:cs typeface="Century Schoolbook"/>
              </a:rPr>
              <a:t>select the document</a:t>
            </a:r>
            <a:r>
              <a:rPr sz="2400" spc="545" dirty="0">
                <a:latin typeface="Century Schoolbook"/>
                <a:cs typeface="Century Schoolbook"/>
              </a:rPr>
              <a:t> </a:t>
            </a:r>
            <a:r>
              <a:rPr sz="2400" spc="10" dirty="0">
                <a:latin typeface="Century Schoolbook"/>
                <a:cs typeface="Century Schoolbook"/>
              </a:rPr>
              <a:t>and</a:t>
            </a:r>
            <a:endParaRPr sz="2400" dirty="0">
              <a:latin typeface="Century Schoolbook"/>
              <a:cs typeface="Century Schoolbook"/>
            </a:endParaRPr>
          </a:p>
          <a:p>
            <a:pPr marL="193675">
              <a:lnSpc>
                <a:spcPts val="2795"/>
              </a:lnSpc>
            </a:pPr>
            <a:r>
              <a:rPr sz="2400" b="1" dirty="0">
                <a:latin typeface="Century Schoolbook"/>
                <a:cs typeface="Century Schoolbook"/>
              </a:rPr>
              <a:t>click</a:t>
            </a:r>
            <a:r>
              <a:rPr sz="2400" b="1" spc="-45" dirty="0">
                <a:latin typeface="Century Schoolbook"/>
                <a:cs typeface="Century Schoolbook"/>
              </a:rPr>
              <a:t> </a:t>
            </a:r>
            <a:r>
              <a:rPr sz="2400" spc="-10" dirty="0">
                <a:latin typeface="Century Schoolbook"/>
                <a:cs typeface="Century Schoolbook"/>
              </a:rPr>
              <a:t>“open”.</a:t>
            </a:r>
            <a:endParaRPr sz="2400" dirty="0">
              <a:latin typeface="Century Schoolbook"/>
              <a:cs typeface="Century Schoolbook"/>
            </a:endParaRPr>
          </a:p>
          <a:p>
            <a:pPr marL="193675" indent="-180975">
              <a:lnSpc>
                <a:spcPct val="100000"/>
              </a:lnSpc>
              <a:spcBef>
                <a:spcPts val="1250"/>
              </a:spcBef>
              <a:buClr>
                <a:srgbClr val="4F81BC"/>
              </a:buClr>
              <a:buSzPct val="81250"/>
              <a:buFont typeface="Arial"/>
              <a:buChar char="•"/>
              <a:tabLst>
                <a:tab pos="193675" algn="l"/>
              </a:tabLst>
            </a:pPr>
            <a:r>
              <a:rPr sz="2400" spc="-10" dirty="0">
                <a:latin typeface="Century Schoolbook"/>
                <a:cs typeface="Century Schoolbook"/>
              </a:rPr>
              <a:t>Click “OK” </a:t>
            </a:r>
            <a:r>
              <a:rPr sz="2400" spc="5" dirty="0">
                <a:latin typeface="Century Schoolbook"/>
                <a:cs typeface="Century Schoolbook"/>
              </a:rPr>
              <a:t>when</a:t>
            </a:r>
            <a:r>
              <a:rPr sz="2400" spc="125" dirty="0">
                <a:latin typeface="Century Schoolbook"/>
                <a:cs typeface="Century Schoolbook"/>
              </a:rPr>
              <a:t> </a:t>
            </a:r>
            <a:r>
              <a:rPr sz="2400" spc="5" dirty="0">
                <a:latin typeface="Century Schoolbook"/>
                <a:cs typeface="Century Schoolbook"/>
              </a:rPr>
              <a:t>finished.</a:t>
            </a:r>
            <a:endParaRPr sz="2400" dirty="0">
              <a:latin typeface="Century Schoolbook"/>
              <a:cs typeface="Century Schoolbook"/>
            </a:endParaRPr>
          </a:p>
        </p:txBody>
      </p:sp>
      <p:sp>
        <p:nvSpPr>
          <p:cNvPr id="4" name="object 4"/>
          <p:cNvSpPr/>
          <p:nvPr/>
        </p:nvSpPr>
        <p:spPr>
          <a:xfrm>
            <a:off x="342900" y="2971800"/>
            <a:ext cx="7810500" cy="252412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04800" y="2933700"/>
            <a:ext cx="7886700" cy="2600325"/>
          </a:xfrm>
          <a:custGeom>
            <a:avLst/>
            <a:gdLst/>
            <a:ahLst/>
            <a:cxnLst/>
            <a:rect l="l" t="t" r="r" b="b"/>
            <a:pathLst>
              <a:path w="7886700" h="2600325">
                <a:moveTo>
                  <a:pt x="0" y="2600325"/>
                </a:moveTo>
                <a:lnTo>
                  <a:pt x="7886700" y="2600325"/>
                </a:lnTo>
                <a:lnTo>
                  <a:pt x="7886700" y="0"/>
                </a:lnTo>
                <a:lnTo>
                  <a:pt x="0" y="0"/>
                </a:lnTo>
                <a:lnTo>
                  <a:pt x="0" y="2600325"/>
                </a:lnTo>
                <a:close/>
              </a:path>
            </a:pathLst>
          </a:custGeom>
          <a:ln w="7620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257" y="105028"/>
            <a:ext cx="3670300"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Upload</a:t>
            </a:r>
            <a:r>
              <a:rPr sz="3950" spc="70" dirty="0">
                <a:solidFill>
                  <a:srgbClr val="000000"/>
                </a:solidFill>
              </a:rPr>
              <a:t> </a:t>
            </a:r>
            <a:r>
              <a:rPr sz="3950" spc="-35" dirty="0">
                <a:solidFill>
                  <a:srgbClr val="000000"/>
                </a:solidFill>
              </a:rPr>
              <a:t>Protocol</a:t>
            </a:r>
            <a:endParaRPr sz="3950" dirty="0"/>
          </a:p>
        </p:txBody>
      </p:sp>
      <p:sp>
        <p:nvSpPr>
          <p:cNvPr id="3" name="object 3"/>
          <p:cNvSpPr txBox="1"/>
          <p:nvPr/>
        </p:nvSpPr>
        <p:spPr>
          <a:xfrm>
            <a:off x="155257" y="942721"/>
            <a:ext cx="3028315" cy="2644140"/>
          </a:xfrm>
          <a:prstGeom prst="rect">
            <a:avLst/>
          </a:prstGeom>
        </p:spPr>
        <p:txBody>
          <a:bodyPr vert="horz" wrap="square" lIns="0" tIns="18415" rIns="0" bIns="0" rtlCol="0">
            <a:spAutoFit/>
          </a:bodyPr>
          <a:lstStyle/>
          <a:p>
            <a:pPr marL="193675" marR="5080" indent="-180975">
              <a:lnSpc>
                <a:spcPct val="94900"/>
              </a:lnSpc>
              <a:spcBef>
                <a:spcPts val="145"/>
              </a:spcBef>
              <a:buClr>
                <a:srgbClr val="4F81BC"/>
              </a:buClr>
              <a:buSzPct val="81250"/>
              <a:buFont typeface="Arial"/>
              <a:buChar char="•"/>
              <a:tabLst>
                <a:tab pos="193675" algn="l"/>
              </a:tabLst>
            </a:pPr>
            <a:r>
              <a:rPr sz="2400" b="1" u="heavy" spc="-5" dirty="0">
                <a:latin typeface="Century Schoolbook"/>
                <a:cs typeface="Century Schoolbook"/>
              </a:rPr>
              <a:t>Remember: </a:t>
            </a:r>
            <a:r>
              <a:rPr sz="2400" spc="-10" dirty="0">
                <a:latin typeface="Century Schoolbook"/>
                <a:cs typeface="Century Schoolbook"/>
              </a:rPr>
              <a:t>For  </a:t>
            </a:r>
            <a:r>
              <a:rPr sz="2400" spc="10" dirty="0">
                <a:latin typeface="Century Schoolbook"/>
                <a:cs typeface="Century Schoolbook"/>
              </a:rPr>
              <a:t>new </a:t>
            </a:r>
            <a:r>
              <a:rPr sz="2400" spc="-5" dirty="0">
                <a:latin typeface="Century Schoolbook"/>
                <a:cs typeface="Century Schoolbook"/>
              </a:rPr>
              <a:t>applications  </a:t>
            </a:r>
            <a:r>
              <a:rPr sz="2400" dirty="0">
                <a:latin typeface="Century Schoolbook"/>
                <a:cs typeface="Century Schoolbook"/>
              </a:rPr>
              <a:t>that </a:t>
            </a:r>
            <a:r>
              <a:rPr sz="2400" spc="5" dirty="0">
                <a:latin typeface="Century Schoolbook"/>
                <a:cs typeface="Century Schoolbook"/>
              </a:rPr>
              <a:t>have </a:t>
            </a:r>
            <a:r>
              <a:rPr sz="2400" spc="10" dirty="0">
                <a:latin typeface="Century Schoolbook"/>
                <a:cs typeface="Century Schoolbook"/>
              </a:rPr>
              <a:t>not </a:t>
            </a:r>
            <a:r>
              <a:rPr sz="2400" spc="5" dirty="0">
                <a:latin typeface="Century Schoolbook"/>
                <a:cs typeface="Century Schoolbook"/>
              </a:rPr>
              <a:t>been  </a:t>
            </a:r>
            <a:r>
              <a:rPr sz="2400" spc="-10" dirty="0">
                <a:latin typeface="Century Schoolbook"/>
                <a:cs typeface="Century Schoolbook"/>
              </a:rPr>
              <a:t>submitted, </a:t>
            </a:r>
            <a:r>
              <a:rPr sz="2400" spc="5" dirty="0">
                <a:latin typeface="Century Schoolbook"/>
                <a:cs typeface="Century Schoolbook"/>
              </a:rPr>
              <a:t>only </a:t>
            </a:r>
            <a:r>
              <a:rPr sz="2400" dirty="0">
                <a:latin typeface="Century Schoolbook"/>
                <a:cs typeface="Century Schoolbook"/>
              </a:rPr>
              <a:t>a  </a:t>
            </a:r>
            <a:r>
              <a:rPr sz="2400" spc="-5" dirty="0">
                <a:latin typeface="Century Schoolbook"/>
                <a:cs typeface="Century Schoolbook"/>
              </a:rPr>
              <a:t>clean </a:t>
            </a:r>
            <a:r>
              <a:rPr sz="2400" spc="-10" dirty="0">
                <a:latin typeface="Century Schoolbook"/>
                <a:cs typeface="Century Schoolbook"/>
              </a:rPr>
              <a:t>copy </a:t>
            </a:r>
            <a:r>
              <a:rPr sz="2400" dirty="0">
                <a:latin typeface="Century Schoolbook"/>
                <a:cs typeface="Century Schoolbook"/>
              </a:rPr>
              <a:t>of the  </a:t>
            </a:r>
            <a:r>
              <a:rPr sz="2400" spc="-15" dirty="0">
                <a:latin typeface="Century Schoolbook"/>
                <a:cs typeface="Century Schoolbook"/>
              </a:rPr>
              <a:t>protocol </a:t>
            </a:r>
            <a:r>
              <a:rPr sz="2400" dirty="0">
                <a:latin typeface="Century Schoolbook"/>
                <a:cs typeface="Century Schoolbook"/>
              </a:rPr>
              <a:t>is</a:t>
            </a:r>
            <a:r>
              <a:rPr sz="2400" spc="140" dirty="0">
                <a:latin typeface="Century Schoolbook"/>
                <a:cs typeface="Century Schoolbook"/>
              </a:rPr>
              <a:t> </a:t>
            </a:r>
            <a:r>
              <a:rPr sz="2400" spc="-5" dirty="0">
                <a:latin typeface="Century Schoolbook"/>
                <a:cs typeface="Century Schoolbook"/>
              </a:rPr>
              <a:t>required.</a:t>
            </a:r>
            <a:endParaRPr sz="2400" dirty="0">
              <a:latin typeface="Century Schoolbook"/>
              <a:cs typeface="Century Schoolbook"/>
            </a:endParaRPr>
          </a:p>
          <a:p>
            <a:pPr marL="193675" indent="-180975">
              <a:lnSpc>
                <a:spcPct val="100000"/>
              </a:lnSpc>
              <a:spcBef>
                <a:spcPts val="1250"/>
              </a:spcBef>
              <a:buClr>
                <a:srgbClr val="4F81BC"/>
              </a:buClr>
              <a:buSzPct val="81250"/>
              <a:buFont typeface="Arial"/>
              <a:buChar char="•"/>
              <a:tabLst>
                <a:tab pos="193675" algn="l"/>
              </a:tabLst>
            </a:pPr>
            <a:r>
              <a:rPr sz="2400" b="1" spc="10" dirty="0">
                <a:latin typeface="Century Schoolbook"/>
                <a:cs typeface="Century Schoolbook"/>
              </a:rPr>
              <a:t>Save </a:t>
            </a:r>
            <a:r>
              <a:rPr sz="2400" spc="-5" dirty="0">
                <a:latin typeface="Century Schoolbook"/>
                <a:cs typeface="Century Schoolbook"/>
              </a:rPr>
              <a:t>the</a:t>
            </a:r>
            <a:r>
              <a:rPr sz="2400" spc="-60" dirty="0">
                <a:latin typeface="Century Schoolbook"/>
                <a:cs typeface="Century Schoolbook"/>
              </a:rPr>
              <a:t> </a:t>
            </a:r>
            <a:r>
              <a:rPr sz="2400" dirty="0">
                <a:latin typeface="Century Schoolbook"/>
                <a:cs typeface="Century Schoolbook"/>
              </a:rPr>
              <a:t>screen.</a:t>
            </a:r>
          </a:p>
        </p:txBody>
      </p:sp>
      <p:sp>
        <p:nvSpPr>
          <p:cNvPr id="4" name="object 4"/>
          <p:cNvSpPr/>
          <p:nvPr/>
        </p:nvSpPr>
        <p:spPr>
          <a:xfrm>
            <a:off x="3352800" y="1447800"/>
            <a:ext cx="4953000" cy="402907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324225" y="1419225"/>
            <a:ext cx="5010150" cy="4086225"/>
          </a:xfrm>
          <a:custGeom>
            <a:avLst/>
            <a:gdLst/>
            <a:ahLst/>
            <a:cxnLst/>
            <a:rect l="l" t="t" r="r" b="b"/>
            <a:pathLst>
              <a:path w="5010150" h="4086225">
                <a:moveTo>
                  <a:pt x="0" y="4086225"/>
                </a:moveTo>
                <a:lnTo>
                  <a:pt x="5010150" y="4086225"/>
                </a:lnTo>
                <a:lnTo>
                  <a:pt x="5010150" y="0"/>
                </a:lnTo>
                <a:lnTo>
                  <a:pt x="0" y="0"/>
                </a:lnTo>
                <a:lnTo>
                  <a:pt x="0" y="4086225"/>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207" y="28575"/>
            <a:ext cx="5594985"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Upload </a:t>
            </a:r>
            <a:r>
              <a:rPr sz="3950" spc="-45" dirty="0">
                <a:solidFill>
                  <a:srgbClr val="000000"/>
                </a:solidFill>
              </a:rPr>
              <a:t>Revised</a:t>
            </a:r>
            <a:r>
              <a:rPr sz="3950" spc="215" dirty="0">
                <a:solidFill>
                  <a:srgbClr val="000000"/>
                </a:solidFill>
              </a:rPr>
              <a:t> </a:t>
            </a:r>
            <a:r>
              <a:rPr sz="3950" spc="-35" dirty="0">
                <a:solidFill>
                  <a:srgbClr val="000000"/>
                </a:solidFill>
              </a:rPr>
              <a:t>Protocol</a:t>
            </a:r>
            <a:endParaRPr sz="3950" dirty="0"/>
          </a:p>
        </p:txBody>
      </p:sp>
      <p:sp>
        <p:nvSpPr>
          <p:cNvPr id="3" name="object 3"/>
          <p:cNvSpPr txBox="1"/>
          <p:nvPr/>
        </p:nvSpPr>
        <p:spPr>
          <a:xfrm>
            <a:off x="155257" y="790321"/>
            <a:ext cx="7792720" cy="1910714"/>
          </a:xfrm>
          <a:prstGeom prst="rect">
            <a:avLst/>
          </a:prstGeom>
        </p:spPr>
        <p:txBody>
          <a:bodyPr vert="horz" wrap="square" lIns="0" tIns="0" rIns="0" bIns="0" rtlCol="0">
            <a:spAutoFit/>
          </a:bodyPr>
          <a:lstStyle/>
          <a:p>
            <a:pPr marL="12700">
              <a:lnSpc>
                <a:spcPct val="100000"/>
              </a:lnSpc>
            </a:pPr>
            <a:r>
              <a:rPr sz="2100" i="1" spc="5" dirty="0">
                <a:solidFill>
                  <a:srgbClr val="FFC000"/>
                </a:solidFill>
                <a:latin typeface="Century Schoolbook"/>
                <a:cs typeface="Century Schoolbook"/>
              </a:rPr>
              <a:t>Q: </a:t>
            </a:r>
            <a:r>
              <a:rPr sz="2100" i="1" spc="-5" dirty="0">
                <a:solidFill>
                  <a:srgbClr val="FFC000"/>
                </a:solidFill>
                <a:latin typeface="Century Schoolbook"/>
                <a:cs typeface="Century Schoolbook"/>
              </a:rPr>
              <a:t>What </a:t>
            </a:r>
            <a:r>
              <a:rPr sz="2100" i="1" spc="-15" dirty="0">
                <a:solidFill>
                  <a:srgbClr val="FFC000"/>
                </a:solidFill>
                <a:latin typeface="Century Schoolbook"/>
                <a:cs typeface="Century Schoolbook"/>
              </a:rPr>
              <a:t>happens </a:t>
            </a:r>
            <a:r>
              <a:rPr sz="2100" i="1" spc="-10" dirty="0">
                <a:solidFill>
                  <a:srgbClr val="FFC000"/>
                </a:solidFill>
                <a:latin typeface="Century Schoolbook"/>
                <a:cs typeface="Century Schoolbook"/>
              </a:rPr>
              <a:t>when </a:t>
            </a:r>
            <a:r>
              <a:rPr sz="2100" i="1" dirty="0">
                <a:solidFill>
                  <a:srgbClr val="FFC000"/>
                </a:solidFill>
                <a:latin typeface="Century Schoolbook"/>
                <a:cs typeface="Century Schoolbook"/>
              </a:rPr>
              <a:t>I </a:t>
            </a:r>
            <a:r>
              <a:rPr sz="2100" i="1" spc="-20" dirty="0">
                <a:solidFill>
                  <a:srgbClr val="FFC000"/>
                </a:solidFill>
                <a:latin typeface="Century Schoolbook"/>
                <a:cs typeface="Century Schoolbook"/>
              </a:rPr>
              <a:t>need </a:t>
            </a:r>
            <a:r>
              <a:rPr sz="2100" i="1" dirty="0">
                <a:solidFill>
                  <a:srgbClr val="FFC000"/>
                </a:solidFill>
                <a:latin typeface="Century Schoolbook"/>
                <a:cs typeface="Century Schoolbook"/>
              </a:rPr>
              <a:t>to </a:t>
            </a:r>
            <a:r>
              <a:rPr sz="2100" i="1" spc="5" dirty="0">
                <a:solidFill>
                  <a:srgbClr val="FFC000"/>
                </a:solidFill>
                <a:latin typeface="Century Schoolbook"/>
                <a:cs typeface="Century Schoolbook"/>
              </a:rPr>
              <a:t>make </a:t>
            </a:r>
            <a:r>
              <a:rPr sz="2100" i="1" spc="-20" dirty="0">
                <a:solidFill>
                  <a:srgbClr val="FFC000"/>
                </a:solidFill>
                <a:latin typeface="Century Schoolbook"/>
                <a:cs typeface="Century Schoolbook"/>
              </a:rPr>
              <a:t>changes </a:t>
            </a:r>
            <a:r>
              <a:rPr sz="2100" i="1" dirty="0">
                <a:solidFill>
                  <a:srgbClr val="FFC000"/>
                </a:solidFill>
                <a:latin typeface="Century Schoolbook"/>
                <a:cs typeface="Century Schoolbook"/>
              </a:rPr>
              <a:t>to </a:t>
            </a:r>
            <a:r>
              <a:rPr sz="2100" i="1" spc="-5" dirty="0">
                <a:solidFill>
                  <a:srgbClr val="FFC000"/>
                </a:solidFill>
                <a:latin typeface="Century Schoolbook"/>
                <a:cs typeface="Century Schoolbook"/>
              </a:rPr>
              <a:t>my</a:t>
            </a:r>
            <a:r>
              <a:rPr sz="2100" i="1" spc="315" dirty="0">
                <a:solidFill>
                  <a:srgbClr val="FFC000"/>
                </a:solidFill>
                <a:latin typeface="Century Schoolbook"/>
                <a:cs typeface="Century Schoolbook"/>
              </a:rPr>
              <a:t> </a:t>
            </a:r>
            <a:r>
              <a:rPr sz="2100" i="1" spc="-15" dirty="0">
                <a:solidFill>
                  <a:srgbClr val="FFC000"/>
                </a:solidFill>
                <a:latin typeface="Century Schoolbook"/>
                <a:cs typeface="Century Schoolbook"/>
              </a:rPr>
              <a:t>protocol?</a:t>
            </a:r>
            <a:endParaRPr sz="2100" dirty="0">
              <a:latin typeface="Century Schoolbook"/>
              <a:cs typeface="Century Schoolbook"/>
            </a:endParaRPr>
          </a:p>
          <a:p>
            <a:pPr marL="355600" indent="-342900">
              <a:lnSpc>
                <a:spcPts val="2830"/>
              </a:lnSpc>
              <a:spcBef>
                <a:spcPts val="1380"/>
              </a:spcBef>
              <a:buClr>
                <a:srgbClr val="FFFF00"/>
              </a:buClr>
              <a:buFont typeface="Arial"/>
              <a:buChar char="•"/>
              <a:tabLst>
                <a:tab pos="355600" algn="l"/>
                <a:tab pos="356235" algn="l"/>
              </a:tabLst>
            </a:pPr>
            <a:r>
              <a:rPr sz="2400" spc="5" dirty="0">
                <a:latin typeface="Century Schoolbook"/>
                <a:cs typeface="Century Schoolbook"/>
              </a:rPr>
              <a:t>Download </a:t>
            </a:r>
            <a:r>
              <a:rPr sz="2400" spc="-5" dirty="0">
                <a:latin typeface="Century Schoolbook"/>
                <a:cs typeface="Century Schoolbook"/>
              </a:rPr>
              <a:t>the previously uploaded </a:t>
            </a:r>
            <a:r>
              <a:rPr sz="2400" spc="-15" dirty="0">
                <a:latin typeface="Century Schoolbook"/>
                <a:cs typeface="Century Schoolbook"/>
              </a:rPr>
              <a:t>protocol </a:t>
            </a:r>
            <a:r>
              <a:rPr sz="2400" dirty="0">
                <a:latin typeface="Century Schoolbook"/>
                <a:cs typeface="Century Schoolbook"/>
              </a:rPr>
              <a:t>– </a:t>
            </a:r>
            <a:r>
              <a:rPr sz="2400" spc="-10" dirty="0">
                <a:latin typeface="Century Schoolbook"/>
                <a:cs typeface="Century Schoolbook"/>
              </a:rPr>
              <a:t>make</a:t>
            </a:r>
            <a:r>
              <a:rPr sz="2400" spc="30" dirty="0">
                <a:latin typeface="Century Schoolbook"/>
                <a:cs typeface="Century Schoolbook"/>
              </a:rPr>
              <a:t> </a:t>
            </a:r>
            <a:r>
              <a:rPr sz="2400" dirty="0">
                <a:latin typeface="Century Schoolbook"/>
                <a:cs typeface="Century Schoolbook"/>
              </a:rPr>
              <a:t>a</a:t>
            </a:r>
          </a:p>
          <a:p>
            <a:pPr marL="355600">
              <a:lnSpc>
                <a:spcPts val="2830"/>
              </a:lnSpc>
            </a:pPr>
            <a:r>
              <a:rPr sz="2400" spc="-10" dirty="0">
                <a:latin typeface="Century Schoolbook"/>
                <a:cs typeface="Century Schoolbook"/>
              </a:rPr>
              <a:t>tracked </a:t>
            </a:r>
            <a:r>
              <a:rPr sz="2400" dirty="0">
                <a:latin typeface="Century Schoolbook"/>
                <a:cs typeface="Century Schoolbook"/>
              </a:rPr>
              <a:t>changes </a:t>
            </a:r>
            <a:r>
              <a:rPr sz="2400" spc="-15" dirty="0">
                <a:latin typeface="Century Schoolbook"/>
                <a:cs typeface="Century Schoolbook"/>
              </a:rPr>
              <a:t>copy </a:t>
            </a:r>
            <a:r>
              <a:rPr sz="2400" spc="15" dirty="0">
                <a:latin typeface="Century Schoolbook"/>
                <a:cs typeface="Century Schoolbook"/>
              </a:rPr>
              <a:t>and </a:t>
            </a:r>
            <a:r>
              <a:rPr sz="2400" dirty="0">
                <a:latin typeface="Century Schoolbook"/>
                <a:cs typeface="Century Schoolbook"/>
              </a:rPr>
              <a:t>a </a:t>
            </a:r>
            <a:r>
              <a:rPr sz="2400" spc="10" dirty="0">
                <a:latin typeface="Century Schoolbook"/>
                <a:cs typeface="Century Schoolbook"/>
              </a:rPr>
              <a:t>new </a:t>
            </a:r>
            <a:r>
              <a:rPr sz="2400" spc="-5" dirty="0">
                <a:latin typeface="Century Schoolbook"/>
                <a:cs typeface="Century Schoolbook"/>
              </a:rPr>
              <a:t>clean</a:t>
            </a:r>
            <a:r>
              <a:rPr sz="2400" spc="-165" dirty="0">
                <a:latin typeface="Century Schoolbook"/>
                <a:cs typeface="Century Schoolbook"/>
              </a:rPr>
              <a:t> </a:t>
            </a:r>
            <a:r>
              <a:rPr sz="2400" spc="-75" dirty="0">
                <a:latin typeface="Century Schoolbook"/>
                <a:cs typeface="Century Schoolbook"/>
              </a:rPr>
              <a:t>copy.</a:t>
            </a:r>
            <a:endParaRPr sz="2400" dirty="0">
              <a:latin typeface="Century Schoolbook"/>
              <a:cs typeface="Century Schoolbook"/>
            </a:endParaRPr>
          </a:p>
          <a:p>
            <a:pPr marL="813435" lvl="1" indent="-343535">
              <a:lnSpc>
                <a:spcPct val="100000"/>
              </a:lnSpc>
              <a:spcBef>
                <a:spcPts val="300"/>
              </a:spcBef>
              <a:buClr>
                <a:srgbClr val="FFFF00"/>
              </a:buClr>
              <a:buFont typeface="Arial"/>
              <a:buChar char="•"/>
              <a:tabLst>
                <a:tab pos="812800" algn="l"/>
                <a:tab pos="813435" algn="l"/>
              </a:tabLst>
            </a:pPr>
            <a:r>
              <a:rPr sz="2000" b="1" spc="10" dirty="0">
                <a:latin typeface="Century Schoolbook"/>
                <a:cs typeface="Century Schoolbook"/>
              </a:rPr>
              <a:t>Q2.</a:t>
            </a:r>
            <a:r>
              <a:rPr sz="2000" b="1" spc="-95" dirty="0">
                <a:latin typeface="Century Schoolbook"/>
                <a:cs typeface="Century Schoolbook"/>
              </a:rPr>
              <a:t> </a:t>
            </a:r>
            <a:r>
              <a:rPr sz="2000" spc="30" dirty="0">
                <a:latin typeface="Century Schoolbook"/>
                <a:cs typeface="Century Schoolbook"/>
              </a:rPr>
              <a:t>Click</a:t>
            </a:r>
            <a:r>
              <a:rPr sz="2000" spc="-180" dirty="0">
                <a:latin typeface="Century Schoolbook"/>
                <a:cs typeface="Century Schoolbook"/>
              </a:rPr>
              <a:t> </a:t>
            </a:r>
            <a:r>
              <a:rPr sz="2000" b="1" spc="20" dirty="0">
                <a:latin typeface="Century Schoolbook"/>
                <a:cs typeface="Century Schoolbook"/>
              </a:rPr>
              <a:t>Update</a:t>
            </a:r>
            <a:r>
              <a:rPr sz="2000" b="1" spc="-95" dirty="0">
                <a:latin typeface="Century Schoolbook"/>
                <a:cs typeface="Century Schoolbook"/>
              </a:rPr>
              <a:t> </a:t>
            </a:r>
            <a:r>
              <a:rPr sz="2000" spc="25" dirty="0">
                <a:latin typeface="Century Schoolbook"/>
                <a:cs typeface="Century Schoolbook"/>
              </a:rPr>
              <a:t>to</a:t>
            </a:r>
            <a:r>
              <a:rPr sz="2000" spc="-75" dirty="0">
                <a:latin typeface="Century Schoolbook"/>
                <a:cs typeface="Century Schoolbook"/>
              </a:rPr>
              <a:t> </a:t>
            </a:r>
            <a:r>
              <a:rPr sz="2000" spc="35" dirty="0">
                <a:latin typeface="Century Schoolbook"/>
                <a:cs typeface="Century Schoolbook"/>
              </a:rPr>
              <a:t>upload</a:t>
            </a:r>
            <a:r>
              <a:rPr sz="2000" spc="-225" dirty="0">
                <a:latin typeface="Century Schoolbook"/>
                <a:cs typeface="Century Schoolbook"/>
              </a:rPr>
              <a:t> </a:t>
            </a:r>
            <a:r>
              <a:rPr sz="2000" spc="15" dirty="0">
                <a:latin typeface="Century Schoolbook"/>
                <a:cs typeface="Century Schoolbook"/>
              </a:rPr>
              <a:t>a</a:t>
            </a:r>
            <a:r>
              <a:rPr sz="2000" spc="-35" dirty="0">
                <a:latin typeface="Century Schoolbook"/>
                <a:cs typeface="Century Schoolbook"/>
              </a:rPr>
              <a:t> </a:t>
            </a:r>
            <a:r>
              <a:rPr sz="2000" spc="40" dirty="0">
                <a:latin typeface="Century Schoolbook"/>
                <a:cs typeface="Century Schoolbook"/>
              </a:rPr>
              <a:t>new</a:t>
            </a:r>
            <a:r>
              <a:rPr sz="2000" spc="-185" dirty="0">
                <a:latin typeface="Century Schoolbook"/>
                <a:cs typeface="Century Schoolbook"/>
              </a:rPr>
              <a:t> </a:t>
            </a:r>
            <a:r>
              <a:rPr sz="2000" spc="25" dirty="0">
                <a:latin typeface="Century Schoolbook"/>
                <a:cs typeface="Century Schoolbook"/>
              </a:rPr>
              <a:t>clean</a:t>
            </a:r>
            <a:r>
              <a:rPr sz="2000" spc="-150" dirty="0">
                <a:latin typeface="Century Schoolbook"/>
                <a:cs typeface="Century Schoolbook"/>
              </a:rPr>
              <a:t> </a:t>
            </a:r>
            <a:r>
              <a:rPr sz="2000" spc="25" dirty="0">
                <a:latin typeface="Century Schoolbook"/>
                <a:cs typeface="Century Schoolbook"/>
              </a:rPr>
              <a:t>version.</a:t>
            </a:r>
            <a:endParaRPr sz="2000" dirty="0">
              <a:latin typeface="Century Schoolbook"/>
              <a:cs typeface="Century Schoolbook"/>
            </a:endParaRPr>
          </a:p>
          <a:p>
            <a:pPr marL="813435" lvl="1" indent="-343535">
              <a:lnSpc>
                <a:spcPct val="100000"/>
              </a:lnSpc>
              <a:spcBef>
                <a:spcPts val="380"/>
              </a:spcBef>
              <a:buClr>
                <a:srgbClr val="FFFF00"/>
              </a:buClr>
              <a:buFont typeface="Arial"/>
              <a:buChar char="•"/>
              <a:tabLst>
                <a:tab pos="812800" algn="l"/>
                <a:tab pos="813435" algn="l"/>
              </a:tabLst>
            </a:pPr>
            <a:r>
              <a:rPr sz="2000" b="1" spc="10" dirty="0">
                <a:latin typeface="Century Schoolbook"/>
                <a:cs typeface="Century Schoolbook"/>
              </a:rPr>
              <a:t>Q3.</a:t>
            </a:r>
            <a:r>
              <a:rPr sz="2000" b="1" spc="-95" dirty="0">
                <a:latin typeface="Century Schoolbook"/>
                <a:cs typeface="Century Schoolbook"/>
              </a:rPr>
              <a:t> </a:t>
            </a:r>
            <a:r>
              <a:rPr sz="2000" spc="30" dirty="0">
                <a:latin typeface="Century Schoolbook"/>
                <a:cs typeface="Century Schoolbook"/>
              </a:rPr>
              <a:t>Click</a:t>
            </a:r>
            <a:r>
              <a:rPr sz="2000" spc="-180" dirty="0">
                <a:latin typeface="Century Schoolbook"/>
                <a:cs typeface="Century Schoolbook"/>
              </a:rPr>
              <a:t> </a:t>
            </a:r>
            <a:r>
              <a:rPr sz="2000" b="1" spc="-5" dirty="0">
                <a:latin typeface="Century Schoolbook"/>
                <a:cs typeface="Century Schoolbook"/>
              </a:rPr>
              <a:t>ADD</a:t>
            </a:r>
            <a:r>
              <a:rPr sz="2000" b="1" spc="55" dirty="0">
                <a:latin typeface="Century Schoolbook"/>
                <a:cs typeface="Century Schoolbook"/>
              </a:rPr>
              <a:t> </a:t>
            </a:r>
            <a:r>
              <a:rPr sz="2000" spc="25" dirty="0">
                <a:latin typeface="Century Schoolbook"/>
                <a:cs typeface="Century Schoolbook"/>
              </a:rPr>
              <a:t>to</a:t>
            </a:r>
            <a:r>
              <a:rPr sz="2000" spc="-75" dirty="0">
                <a:latin typeface="Century Schoolbook"/>
                <a:cs typeface="Century Schoolbook"/>
              </a:rPr>
              <a:t> </a:t>
            </a:r>
            <a:r>
              <a:rPr sz="2000" spc="35" dirty="0">
                <a:latin typeface="Century Schoolbook"/>
                <a:cs typeface="Century Schoolbook"/>
              </a:rPr>
              <a:t>upload</a:t>
            </a:r>
            <a:r>
              <a:rPr sz="2000" spc="-220" dirty="0">
                <a:latin typeface="Century Schoolbook"/>
                <a:cs typeface="Century Schoolbook"/>
              </a:rPr>
              <a:t> </a:t>
            </a:r>
            <a:r>
              <a:rPr sz="2000" spc="35" dirty="0">
                <a:latin typeface="Century Schoolbook"/>
                <a:cs typeface="Century Schoolbook"/>
              </a:rPr>
              <a:t>the</a:t>
            </a:r>
            <a:r>
              <a:rPr sz="2000" spc="-145" dirty="0">
                <a:latin typeface="Century Schoolbook"/>
                <a:cs typeface="Century Schoolbook"/>
              </a:rPr>
              <a:t> </a:t>
            </a:r>
            <a:r>
              <a:rPr sz="2000" spc="20" dirty="0">
                <a:latin typeface="Century Schoolbook"/>
                <a:cs typeface="Century Schoolbook"/>
              </a:rPr>
              <a:t>tracked</a:t>
            </a:r>
            <a:r>
              <a:rPr sz="2000" spc="-145" dirty="0">
                <a:latin typeface="Century Schoolbook"/>
                <a:cs typeface="Century Schoolbook"/>
              </a:rPr>
              <a:t> </a:t>
            </a:r>
            <a:r>
              <a:rPr sz="2000" spc="20" dirty="0">
                <a:latin typeface="Century Schoolbook"/>
                <a:cs typeface="Century Schoolbook"/>
              </a:rPr>
              <a:t>changes</a:t>
            </a:r>
            <a:r>
              <a:rPr sz="2000" spc="-145" dirty="0">
                <a:latin typeface="Century Schoolbook"/>
                <a:cs typeface="Century Schoolbook"/>
              </a:rPr>
              <a:t> </a:t>
            </a:r>
            <a:r>
              <a:rPr sz="2000" spc="20" dirty="0">
                <a:latin typeface="Century Schoolbook"/>
                <a:cs typeface="Century Schoolbook"/>
              </a:rPr>
              <a:t>version.</a:t>
            </a:r>
            <a:endParaRPr sz="2000" dirty="0">
              <a:latin typeface="Century Schoolbook"/>
              <a:cs typeface="Century Schoolbook"/>
            </a:endParaRPr>
          </a:p>
        </p:txBody>
      </p:sp>
      <p:sp>
        <p:nvSpPr>
          <p:cNvPr id="4" name="object 4"/>
          <p:cNvSpPr/>
          <p:nvPr/>
        </p:nvSpPr>
        <p:spPr>
          <a:xfrm>
            <a:off x="1905000" y="2847975"/>
            <a:ext cx="4648200" cy="378142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1876425" y="2819400"/>
            <a:ext cx="4705350" cy="3838575"/>
          </a:xfrm>
          <a:custGeom>
            <a:avLst/>
            <a:gdLst/>
            <a:ahLst/>
            <a:cxnLst/>
            <a:rect l="l" t="t" r="r" b="b"/>
            <a:pathLst>
              <a:path w="4705350" h="3838575">
                <a:moveTo>
                  <a:pt x="0" y="3838575"/>
                </a:moveTo>
                <a:lnTo>
                  <a:pt x="4705350" y="3838575"/>
                </a:lnTo>
                <a:lnTo>
                  <a:pt x="4705350" y="0"/>
                </a:lnTo>
                <a:lnTo>
                  <a:pt x="0" y="0"/>
                </a:lnTo>
                <a:lnTo>
                  <a:pt x="0" y="3838575"/>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05028"/>
            <a:ext cx="5034280" cy="601980"/>
          </a:xfrm>
          <a:prstGeom prst="rect">
            <a:avLst/>
          </a:prstGeom>
        </p:spPr>
        <p:txBody>
          <a:bodyPr vert="horz" wrap="square" lIns="0" tIns="0" rIns="0" bIns="0" rtlCol="0">
            <a:spAutoFit/>
          </a:bodyPr>
          <a:lstStyle/>
          <a:p>
            <a:pPr marL="12700">
              <a:lnSpc>
                <a:spcPct val="100000"/>
              </a:lnSpc>
            </a:pPr>
            <a:r>
              <a:rPr sz="3950" spc="15" dirty="0">
                <a:solidFill>
                  <a:srgbClr val="000000"/>
                </a:solidFill>
              </a:rPr>
              <a:t>8 </a:t>
            </a:r>
            <a:r>
              <a:rPr sz="3950" spc="10" dirty="0">
                <a:solidFill>
                  <a:srgbClr val="000000"/>
                </a:solidFill>
              </a:rPr>
              <a:t>- </a:t>
            </a:r>
            <a:r>
              <a:rPr sz="3950" spc="-45" dirty="0">
                <a:solidFill>
                  <a:srgbClr val="000000"/>
                </a:solidFill>
              </a:rPr>
              <a:t>Conflict </a:t>
            </a:r>
            <a:r>
              <a:rPr sz="3950" spc="-10" dirty="0">
                <a:solidFill>
                  <a:srgbClr val="000000"/>
                </a:solidFill>
              </a:rPr>
              <a:t>of</a:t>
            </a:r>
            <a:r>
              <a:rPr sz="3950" spc="-204" dirty="0">
                <a:solidFill>
                  <a:srgbClr val="000000"/>
                </a:solidFill>
              </a:rPr>
              <a:t> </a:t>
            </a:r>
            <a:r>
              <a:rPr sz="3950" spc="-35" dirty="0">
                <a:solidFill>
                  <a:srgbClr val="000000"/>
                </a:solidFill>
              </a:rPr>
              <a:t>Interest</a:t>
            </a:r>
            <a:endParaRPr sz="3950" dirty="0"/>
          </a:p>
        </p:txBody>
      </p:sp>
      <p:sp>
        <p:nvSpPr>
          <p:cNvPr id="3" name="object 3"/>
          <p:cNvSpPr txBox="1"/>
          <p:nvPr/>
        </p:nvSpPr>
        <p:spPr>
          <a:xfrm>
            <a:off x="155257" y="960216"/>
            <a:ext cx="4079875" cy="1550670"/>
          </a:xfrm>
          <a:prstGeom prst="rect">
            <a:avLst/>
          </a:prstGeom>
        </p:spPr>
        <p:txBody>
          <a:bodyPr vert="horz" wrap="square" lIns="0" tIns="0" rIns="0" bIns="0" rtlCol="0">
            <a:spAutoFit/>
          </a:bodyPr>
          <a:lstStyle/>
          <a:p>
            <a:pPr marL="12700" marR="5080">
              <a:lnSpc>
                <a:spcPct val="84800"/>
              </a:lnSpc>
            </a:pPr>
            <a:r>
              <a:rPr sz="2400" dirty="0">
                <a:latin typeface="Century Schoolbook"/>
                <a:cs typeface="Century Schoolbook"/>
              </a:rPr>
              <a:t>Conflict of </a:t>
            </a:r>
            <a:r>
              <a:rPr sz="2400" spc="-5" dirty="0">
                <a:latin typeface="Century Schoolbook"/>
                <a:cs typeface="Century Schoolbook"/>
              </a:rPr>
              <a:t>Interest </a:t>
            </a:r>
            <a:r>
              <a:rPr sz="2400" dirty="0">
                <a:latin typeface="Century Schoolbook"/>
                <a:cs typeface="Century Schoolbook"/>
              </a:rPr>
              <a:t>&amp;  Professional </a:t>
            </a:r>
            <a:r>
              <a:rPr sz="2400" spc="-20" dirty="0">
                <a:latin typeface="Century Schoolbook"/>
                <a:cs typeface="Century Schoolbook"/>
              </a:rPr>
              <a:t>Commitment.  </a:t>
            </a:r>
            <a:r>
              <a:rPr sz="2400" spc="-5" dirty="0">
                <a:latin typeface="Century Schoolbook"/>
                <a:cs typeface="Century Schoolbook"/>
              </a:rPr>
              <a:t>Institutional </a:t>
            </a:r>
            <a:r>
              <a:rPr sz="2400" spc="-10" dirty="0">
                <a:latin typeface="Century Schoolbook"/>
                <a:cs typeface="Century Schoolbook"/>
              </a:rPr>
              <a:t>policies</a:t>
            </a:r>
            <a:r>
              <a:rPr sz="2400" spc="215" dirty="0">
                <a:latin typeface="Century Schoolbook"/>
                <a:cs typeface="Century Schoolbook"/>
              </a:rPr>
              <a:t> </a:t>
            </a:r>
            <a:r>
              <a:rPr sz="2400" spc="-5" dirty="0">
                <a:latin typeface="Century Schoolbook"/>
                <a:cs typeface="Century Schoolbook"/>
              </a:rPr>
              <a:t>require</a:t>
            </a:r>
            <a:endParaRPr sz="2400" dirty="0">
              <a:latin typeface="Century Schoolbook"/>
              <a:cs typeface="Century Schoolbook"/>
            </a:endParaRPr>
          </a:p>
          <a:p>
            <a:pPr marL="12700">
              <a:lnSpc>
                <a:spcPts val="2240"/>
              </a:lnSpc>
            </a:pPr>
            <a:r>
              <a:rPr sz="2400" dirty="0">
                <a:latin typeface="Century Schoolbook"/>
                <a:cs typeface="Century Schoolbook"/>
              </a:rPr>
              <a:t>that </a:t>
            </a:r>
            <a:r>
              <a:rPr sz="2400" spc="-10" dirty="0">
                <a:latin typeface="Century Schoolbook"/>
                <a:cs typeface="Century Schoolbook"/>
              </a:rPr>
              <a:t>outside </a:t>
            </a:r>
            <a:r>
              <a:rPr sz="2400" spc="-15" dirty="0">
                <a:latin typeface="Century Schoolbook"/>
                <a:cs typeface="Century Schoolbook"/>
              </a:rPr>
              <a:t>activity</a:t>
            </a:r>
            <a:r>
              <a:rPr sz="2400" spc="200" dirty="0">
                <a:latin typeface="Century Schoolbook"/>
                <a:cs typeface="Century Schoolbook"/>
              </a:rPr>
              <a:t> </a:t>
            </a:r>
            <a:r>
              <a:rPr sz="2400" spc="10" dirty="0">
                <a:latin typeface="Century Schoolbook"/>
                <a:cs typeface="Century Schoolbook"/>
              </a:rPr>
              <a:t>and</a:t>
            </a:r>
            <a:endParaRPr sz="2400" dirty="0">
              <a:latin typeface="Century Schoolbook"/>
              <a:cs typeface="Century Schoolbook"/>
            </a:endParaRPr>
          </a:p>
          <a:p>
            <a:pPr marL="12700">
              <a:lnSpc>
                <a:spcPts val="2640"/>
              </a:lnSpc>
            </a:pPr>
            <a:r>
              <a:rPr sz="2400" spc="5" dirty="0">
                <a:latin typeface="Century Schoolbook"/>
                <a:cs typeface="Century Schoolbook"/>
              </a:rPr>
              <a:t>financial </a:t>
            </a:r>
            <a:r>
              <a:rPr sz="2400" spc="10" dirty="0">
                <a:latin typeface="Century Schoolbook"/>
                <a:cs typeface="Century Schoolbook"/>
              </a:rPr>
              <a:t>and</a:t>
            </a:r>
            <a:r>
              <a:rPr sz="2400" spc="-85" dirty="0">
                <a:latin typeface="Century Schoolbook"/>
                <a:cs typeface="Century Schoolbook"/>
              </a:rPr>
              <a:t> </a:t>
            </a:r>
            <a:r>
              <a:rPr sz="2400" spc="-5" dirty="0">
                <a:latin typeface="Century Schoolbook"/>
                <a:cs typeface="Century Schoolbook"/>
              </a:rPr>
              <a:t>fiduciary</a:t>
            </a:r>
            <a:endParaRPr sz="2400" dirty="0">
              <a:latin typeface="Century Schoolbook"/>
              <a:cs typeface="Century Schoolbook"/>
            </a:endParaRPr>
          </a:p>
        </p:txBody>
      </p:sp>
      <p:sp>
        <p:nvSpPr>
          <p:cNvPr id="4" name="object 4"/>
          <p:cNvSpPr txBox="1"/>
          <p:nvPr/>
        </p:nvSpPr>
        <p:spPr>
          <a:xfrm>
            <a:off x="155257" y="2513487"/>
            <a:ext cx="3631565" cy="2064668"/>
          </a:xfrm>
          <a:prstGeom prst="rect">
            <a:avLst/>
          </a:prstGeom>
        </p:spPr>
        <p:txBody>
          <a:bodyPr vert="horz" wrap="square" lIns="0" tIns="0" rIns="0" bIns="0" rtlCol="0">
            <a:spAutoFit/>
          </a:bodyPr>
          <a:lstStyle/>
          <a:p>
            <a:pPr marL="12700">
              <a:lnSpc>
                <a:spcPts val="2250"/>
              </a:lnSpc>
            </a:pPr>
            <a:r>
              <a:rPr sz="2400" spc="-10" dirty="0">
                <a:latin typeface="Century Schoolbook"/>
                <a:cs typeface="Century Schoolbook"/>
              </a:rPr>
              <a:t>interests </a:t>
            </a:r>
            <a:r>
              <a:rPr sz="2400" spc="5" dirty="0">
                <a:latin typeface="Century Schoolbook"/>
                <a:cs typeface="Century Schoolbook"/>
              </a:rPr>
              <a:t>be </a:t>
            </a:r>
            <a:r>
              <a:rPr sz="2400" spc="-5" dirty="0" smtClean="0">
                <a:latin typeface="Century Schoolbook"/>
                <a:cs typeface="Century Schoolbook"/>
              </a:rPr>
              <a:t>disclosed</a:t>
            </a:r>
            <a:r>
              <a:rPr sz="2400" dirty="0" smtClean="0">
                <a:latin typeface="Century Schoolbook"/>
                <a:cs typeface="Century Schoolbook"/>
              </a:rPr>
              <a:t>.</a:t>
            </a:r>
            <a:r>
              <a:rPr lang="en-US" sz="2400" dirty="0">
                <a:latin typeface="Century Schoolbook"/>
                <a:cs typeface="Century Schoolbook"/>
              </a:rPr>
              <a:t> </a:t>
            </a:r>
            <a:r>
              <a:rPr sz="2400" dirty="0" smtClean="0">
                <a:latin typeface="Century Schoolbook"/>
                <a:cs typeface="Century Schoolbook"/>
              </a:rPr>
              <a:t>Disclosures  </a:t>
            </a:r>
            <a:r>
              <a:rPr sz="2400" spc="-5" dirty="0">
                <a:latin typeface="Century Schoolbook"/>
                <a:cs typeface="Century Schoolbook"/>
              </a:rPr>
              <a:t>must </a:t>
            </a:r>
            <a:r>
              <a:rPr sz="2400" spc="5" dirty="0">
                <a:latin typeface="Century Schoolbook"/>
                <a:cs typeface="Century Schoolbook"/>
              </a:rPr>
              <a:t>be </a:t>
            </a:r>
            <a:r>
              <a:rPr sz="2400" spc="-5" dirty="0">
                <a:latin typeface="Century Schoolbook"/>
                <a:cs typeface="Century Schoolbook"/>
              </a:rPr>
              <a:t>reviewed </a:t>
            </a:r>
            <a:r>
              <a:rPr sz="2400" spc="5" dirty="0">
                <a:latin typeface="Century Schoolbook"/>
                <a:cs typeface="Century Schoolbook"/>
              </a:rPr>
              <a:t>for  </a:t>
            </a:r>
            <a:r>
              <a:rPr sz="2400" spc="-5" dirty="0">
                <a:latin typeface="Century Schoolbook"/>
                <a:cs typeface="Century Schoolbook"/>
              </a:rPr>
              <a:t>conflicts </a:t>
            </a:r>
            <a:r>
              <a:rPr sz="2400" dirty="0">
                <a:latin typeface="Century Schoolbook"/>
                <a:cs typeface="Century Schoolbook"/>
              </a:rPr>
              <a:t>of </a:t>
            </a:r>
            <a:r>
              <a:rPr sz="2400" spc="-5" dirty="0">
                <a:latin typeface="Century Schoolbook"/>
                <a:cs typeface="Century Schoolbook"/>
              </a:rPr>
              <a:t>interest </a:t>
            </a:r>
            <a:r>
              <a:rPr sz="2400" spc="-10" dirty="0">
                <a:latin typeface="Century Schoolbook"/>
                <a:cs typeface="Century Schoolbook"/>
              </a:rPr>
              <a:t>with  </a:t>
            </a:r>
            <a:r>
              <a:rPr sz="2400" spc="-5" dirty="0">
                <a:latin typeface="Century Schoolbook"/>
                <a:cs typeface="Century Schoolbook"/>
              </a:rPr>
              <a:t>research </a:t>
            </a:r>
            <a:r>
              <a:rPr sz="2400" spc="10" dirty="0">
                <a:latin typeface="Century Schoolbook"/>
                <a:cs typeface="Century Schoolbook"/>
              </a:rPr>
              <a:t>and </a:t>
            </a:r>
            <a:r>
              <a:rPr sz="2400" spc="-5" dirty="0">
                <a:latin typeface="Century Schoolbook"/>
                <a:cs typeface="Century Schoolbook"/>
              </a:rPr>
              <a:t>conflicts </a:t>
            </a:r>
            <a:r>
              <a:rPr sz="2400" dirty="0">
                <a:latin typeface="Century Schoolbook"/>
                <a:cs typeface="Century Schoolbook"/>
              </a:rPr>
              <a:t>of  </a:t>
            </a:r>
            <a:r>
              <a:rPr sz="2400" spc="-5" dirty="0">
                <a:latin typeface="Century Schoolbook"/>
                <a:cs typeface="Century Schoolbook"/>
              </a:rPr>
              <a:t>interest </a:t>
            </a:r>
            <a:r>
              <a:rPr sz="2400" spc="-10" dirty="0">
                <a:latin typeface="Century Schoolbook"/>
                <a:cs typeface="Century Schoolbook"/>
              </a:rPr>
              <a:t>with </a:t>
            </a:r>
            <a:r>
              <a:rPr sz="2400" dirty="0">
                <a:latin typeface="Century Schoolbook"/>
                <a:cs typeface="Century Schoolbook"/>
              </a:rPr>
              <a:t>other </a:t>
            </a:r>
            <a:r>
              <a:rPr sz="2400" spc="10" dirty="0">
                <a:latin typeface="Century Schoolbook"/>
                <a:cs typeface="Century Schoolbook"/>
              </a:rPr>
              <a:t>Johns  </a:t>
            </a:r>
            <a:r>
              <a:rPr sz="2400" dirty="0">
                <a:latin typeface="Century Schoolbook"/>
                <a:cs typeface="Century Schoolbook"/>
              </a:rPr>
              <a:t>Hopkins</a:t>
            </a:r>
            <a:r>
              <a:rPr sz="2400" spc="-45" dirty="0">
                <a:latin typeface="Century Schoolbook"/>
                <a:cs typeface="Century Schoolbook"/>
              </a:rPr>
              <a:t> </a:t>
            </a:r>
            <a:r>
              <a:rPr sz="2400" spc="-5" dirty="0">
                <a:latin typeface="Century Schoolbook"/>
                <a:cs typeface="Century Schoolbook"/>
              </a:rPr>
              <a:t>responsibilities.</a:t>
            </a:r>
            <a:endParaRPr sz="2400" dirty="0">
              <a:latin typeface="Century Schoolbook"/>
              <a:cs typeface="Century Schoolbook"/>
            </a:endParaRPr>
          </a:p>
        </p:txBody>
      </p:sp>
      <p:sp>
        <p:nvSpPr>
          <p:cNvPr id="5" name="object 5"/>
          <p:cNvSpPr txBox="1"/>
          <p:nvPr/>
        </p:nvSpPr>
        <p:spPr>
          <a:xfrm>
            <a:off x="4045203" y="2553695"/>
            <a:ext cx="4091940" cy="3899535"/>
          </a:xfrm>
          <a:prstGeom prst="rect">
            <a:avLst/>
          </a:prstGeom>
        </p:spPr>
        <p:txBody>
          <a:bodyPr vert="horz" wrap="square" lIns="0" tIns="0" rIns="0" bIns="0" rtlCol="0">
            <a:spAutoFit/>
          </a:bodyPr>
          <a:lstStyle/>
          <a:p>
            <a:pPr marL="193675" marR="367030" indent="-180975">
              <a:lnSpc>
                <a:spcPct val="77800"/>
              </a:lnSpc>
              <a:buClr>
                <a:srgbClr val="4F81BC"/>
              </a:buClr>
              <a:buSzPct val="81081"/>
              <a:buFont typeface="Arial"/>
              <a:buChar char="•"/>
              <a:tabLst>
                <a:tab pos="194310" algn="l"/>
              </a:tabLst>
            </a:pPr>
            <a:r>
              <a:rPr sz="1850" spc="5" dirty="0">
                <a:latin typeface="Century Schoolbook"/>
                <a:cs typeface="Century Schoolbook"/>
              </a:rPr>
              <a:t>All conflicted </a:t>
            </a:r>
            <a:r>
              <a:rPr sz="1850" dirty="0">
                <a:latin typeface="Century Schoolbook"/>
                <a:cs typeface="Century Schoolbook"/>
              </a:rPr>
              <a:t>individuals </a:t>
            </a:r>
            <a:r>
              <a:rPr sz="1850" spc="10" dirty="0">
                <a:latin typeface="Century Schoolbook"/>
                <a:cs typeface="Century Schoolbook"/>
              </a:rPr>
              <a:t>must  </a:t>
            </a:r>
            <a:r>
              <a:rPr sz="1850" spc="5" dirty="0">
                <a:latin typeface="Century Schoolbook"/>
                <a:cs typeface="Century Schoolbook"/>
              </a:rPr>
              <a:t>disclose potential </a:t>
            </a:r>
            <a:r>
              <a:rPr sz="1850" dirty="0">
                <a:latin typeface="Century Schoolbook"/>
                <a:cs typeface="Century Schoolbook"/>
              </a:rPr>
              <a:t>conflicts </a:t>
            </a:r>
            <a:r>
              <a:rPr sz="1850" spc="-10" dirty="0">
                <a:latin typeface="Century Schoolbook"/>
                <a:cs typeface="Century Schoolbook"/>
              </a:rPr>
              <a:t>of  </a:t>
            </a:r>
            <a:r>
              <a:rPr sz="1850" spc="20" dirty="0">
                <a:latin typeface="Century Schoolbook"/>
                <a:cs typeface="Century Schoolbook"/>
              </a:rPr>
              <a:t>interest </a:t>
            </a:r>
            <a:r>
              <a:rPr sz="1850" spc="-10" dirty="0">
                <a:latin typeface="Century Schoolbook"/>
                <a:cs typeface="Century Schoolbook"/>
              </a:rPr>
              <a:t>for </a:t>
            </a:r>
            <a:r>
              <a:rPr sz="1850" spc="15" dirty="0">
                <a:latin typeface="Century Schoolbook"/>
                <a:cs typeface="Century Schoolbook"/>
              </a:rPr>
              <a:t>each </a:t>
            </a:r>
            <a:r>
              <a:rPr sz="1850" spc="10" dirty="0">
                <a:latin typeface="Century Schoolbook"/>
                <a:cs typeface="Century Schoolbook"/>
              </a:rPr>
              <a:t>relevant study  </a:t>
            </a:r>
            <a:r>
              <a:rPr sz="1850" spc="5" dirty="0">
                <a:latin typeface="Century Schoolbook"/>
                <a:cs typeface="Century Schoolbook"/>
              </a:rPr>
              <a:t>application </a:t>
            </a:r>
            <a:r>
              <a:rPr sz="1850" dirty="0">
                <a:latin typeface="Century Schoolbook"/>
                <a:cs typeface="Century Schoolbook"/>
              </a:rPr>
              <a:t>vie</a:t>
            </a:r>
            <a:r>
              <a:rPr sz="1850" spc="345" dirty="0">
                <a:latin typeface="Century Schoolbook"/>
                <a:cs typeface="Century Schoolbook"/>
              </a:rPr>
              <a:t> </a:t>
            </a:r>
            <a:r>
              <a:rPr sz="1850" spc="15" dirty="0">
                <a:latin typeface="Century Schoolbook"/>
                <a:cs typeface="Century Schoolbook"/>
              </a:rPr>
              <a:t>eDisclose</a:t>
            </a:r>
            <a:endParaRPr sz="1850" dirty="0">
              <a:latin typeface="Century Schoolbook"/>
              <a:cs typeface="Century Schoolbook"/>
            </a:endParaRPr>
          </a:p>
          <a:p>
            <a:pPr marL="193675" indent="-180975">
              <a:lnSpc>
                <a:spcPts val="1975"/>
              </a:lnSpc>
              <a:spcBef>
                <a:spcPts val="1080"/>
              </a:spcBef>
              <a:buClr>
                <a:srgbClr val="4F81BC"/>
              </a:buClr>
              <a:buSzPct val="81081"/>
              <a:buFont typeface="Arial"/>
              <a:buChar char="•"/>
              <a:tabLst>
                <a:tab pos="194310" algn="l"/>
              </a:tabLst>
            </a:pPr>
            <a:r>
              <a:rPr sz="1850" spc="10" dirty="0">
                <a:latin typeface="Century Schoolbook"/>
                <a:cs typeface="Century Schoolbook"/>
              </a:rPr>
              <a:t>This applies </a:t>
            </a:r>
            <a:r>
              <a:rPr sz="1850" spc="15" dirty="0">
                <a:latin typeface="Century Schoolbook"/>
                <a:cs typeface="Century Schoolbook"/>
              </a:rPr>
              <a:t>to</a:t>
            </a:r>
            <a:r>
              <a:rPr sz="1850" spc="180" dirty="0">
                <a:latin typeface="Century Schoolbook"/>
                <a:cs typeface="Century Schoolbook"/>
              </a:rPr>
              <a:t> </a:t>
            </a:r>
            <a:r>
              <a:rPr sz="1850" spc="5" dirty="0">
                <a:latin typeface="Century Schoolbook"/>
                <a:cs typeface="Century Schoolbook"/>
              </a:rPr>
              <a:t>current</a:t>
            </a:r>
            <a:endParaRPr sz="1850" dirty="0">
              <a:latin typeface="Century Schoolbook"/>
              <a:cs typeface="Century Schoolbook"/>
            </a:endParaRPr>
          </a:p>
          <a:p>
            <a:pPr marL="193675">
              <a:lnSpc>
                <a:spcPts val="1689"/>
              </a:lnSpc>
            </a:pPr>
            <a:r>
              <a:rPr sz="1850" spc="15" dirty="0">
                <a:latin typeface="Century Schoolbook"/>
                <a:cs typeface="Century Schoolbook"/>
              </a:rPr>
              <a:t>interests/relationships  </a:t>
            </a:r>
            <a:r>
              <a:rPr sz="1850" spc="5" dirty="0">
                <a:latin typeface="Century Schoolbook"/>
                <a:cs typeface="Century Schoolbook"/>
              </a:rPr>
              <a:t>within</a:t>
            </a:r>
            <a:r>
              <a:rPr sz="1850" spc="-120" dirty="0">
                <a:latin typeface="Century Schoolbook"/>
                <a:cs typeface="Century Schoolbook"/>
              </a:rPr>
              <a:t> </a:t>
            </a:r>
            <a:r>
              <a:rPr sz="1850" spc="10" dirty="0">
                <a:latin typeface="Century Schoolbook"/>
                <a:cs typeface="Century Schoolbook"/>
              </a:rPr>
              <a:t>the</a:t>
            </a:r>
            <a:endParaRPr sz="1850" dirty="0">
              <a:latin typeface="Century Schoolbook"/>
              <a:cs typeface="Century Schoolbook"/>
            </a:endParaRPr>
          </a:p>
          <a:p>
            <a:pPr marL="193675">
              <a:lnSpc>
                <a:spcPts val="1935"/>
              </a:lnSpc>
            </a:pPr>
            <a:r>
              <a:rPr sz="1850" spc="10" dirty="0">
                <a:latin typeface="Century Schoolbook"/>
                <a:cs typeface="Century Schoolbook"/>
              </a:rPr>
              <a:t>past </a:t>
            </a:r>
            <a:r>
              <a:rPr sz="1850" spc="15" dirty="0">
                <a:latin typeface="Century Schoolbook"/>
                <a:cs typeface="Century Schoolbook"/>
              </a:rPr>
              <a:t>12</a:t>
            </a:r>
            <a:r>
              <a:rPr sz="1850" spc="114" dirty="0">
                <a:latin typeface="Century Schoolbook"/>
                <a:cs typeface="Century Schoolbook"/>
              </a:rPr>
              <a:t> </a:t>
            </a:r>
            <a:r>
              <a:rPr sz="1850" dirty="0">
                <a:latin typeface="Century Schoolbook"/>
                <a:cs typeface="Century Schoolbook"/>
              </a:rPr>
              <a:t>months.</a:t>
            </a:r>
          </a:p>
          <a:p>
            <a:pPr marL="193675" marR="5080" indent="-180975">
              <a:lnSpc>
                <a:spcPct val="77000"/>
              </a:lnSpc>
              <a:spcBef>
                <a:spcPts val="1670"/>
              </a:spcBef>
              <a:buClr>
                <a:srgbClr val="4F81BC"/>
              </a:buClr>
              <a:buSzPct val="81081"/>
              <a:buFont typeface="Arial"/>
              <a:buChar char="•"/>
              <a:tabLst>
                <a:tab pos="194310" algn="l"/>
              </a:tabLst>
            </a:pPr>
            <a:r>
              <a:rPr sz="1850" spc="5" dirty="0">
                <a:latin typeface="Century Schoolbook"/>
                <a:cs typeface="Century Schoolbook"/>
              </a:rPr>
              <a:t>For </a:t>
            </a:r>
            <a:r>
              <a:rPr sz="1850" spc="-5" dirty="0">
                <a:latin typeface="Century Schoolbook"/>
                <a:cs typeface="Century Schoolbook"/>
              </a:rPr>
              <a:t>more </a:t>
            </a:r>
            <a:r>
              <a:rPr sz="1850" dirty="0">
                <a:latin typeface="Century Schoolbook"/>
                <a:cs typeface="Century Schoolbook"/>
              </a:rPr>
              <a:t>information about  </a:t>
            </a:r>
            <a:r>
              <a:rPr sz="1850" spc="5" dirty="0">
                <a:latin typeface="Century Schoolbook"/>
                <a:cs typeface="Century Schoolbook"/>
              </a:rPr>
              <a:t>disclosure </a:t>
            </a:r>
            <a:r>
              <a:rPr sz="1850" spc="15" dirty="0">
                <a:latin typeface="Century Schoolbook"/>
                <a:cs typeface="Century Schoolbook"/>
              </a:rPr>
              <a:t>requirements </a:t>
            </a:r>
            <a:r>
              <a:rPr sz="1850" spc="5" dirty="0">
                <a:latin typeface="Century Schoolbook"/>
                <a:cs typeface="Century Schoolbook"/>
              </a:rPr>
              <a:t>and  </a:t>
            </a:r>
            <a:r>
              <a:rPr sz="1850" spc="-5" dirty="0">
                <a:latin typeface="Century Schoolbook"/>
                <a:cs typeface="Century Schoolbook"/>
              </a:rPr>
              <a:t>conflict </a:t>
            </a:r>
            <a:r>
              <a:rPr sz="1850" spc="-10" dirty="0">
                <a:latin typeface="Century Schoolbook"/>
                <a:cs typeface="Century Schoolbook"/>
              </a:rPr>
              <a:t>of </a:t>
            </a:r>
            <a:r>
              <a:rPr sz="1850" spc="20" dirty="0">
                <a:latin typeface="Century Schoolbook"/>
                <a:cs typeface="Century Schoolbook"/>
              </a:rPr>
              <a:t>interest </a:t>
            </a:r>
            <a:r>
              <a:rPr sz="1850" spc="-15" dirty="0">
                <a:latin typeface="Century Schoolbook"/>
                <a:cs typeface="Century Schoolbook"/>
              </a:rPr>
              <a:t>review, </a:t>
            </a:r>
            <a:r>
              <a:rPr sz="1850" spc="10" dirty="0">
                <a:latin typeface="Century Schoolbook"/>
                <a:cs typeface="Century Schoolbook"/>
              </a:rPr>
              <a:t>visit the  </a:t>
            </a:r>
            <a:r>
              <a:rPr sz="1850" spc="-5" dirty="0">
                <a:latin typeface="Century Schoolbook"/>
                <a:cs typeface="Century Schoolbook"/>
              </a:rPr>
              <a:t>Office </a:t>
            </a:r>
            <a:r>
              <a:rPr sz="1850" spc="-10" dirty="0">
                <a:latin typeface="Century Schoolbook"/>
                <a:cs typeface="Century Schoolbook"/>
              </a:rPr>
              <a:t>of </a:t>
            </a:r>
            <a:r>
              <a:rPr sz="1850" spc="5" dirty="0">
                <a:latin typeface="Century Schoolbook"/>
                <a:cs typeface="Century Schoolbook"/>
              </a:rPr>
              <a:t>Policy Coordination  (OPC)</a:t>
            </a:r>
            <a:r>
              <a:rPr sz="1850" spc="130" dirty="0">
                <a:latin typeface="Century Schoolbook"/>
                <a:cs typeface="Century Schoolbook"/>
              </a:rPr>
              <a:t> </a:t>
            </a:r>
            <a:r>
              <a:rPr sz="1850" spc="15" dirty="0">
                <a:latin typeface="Century Schoolbook"/>
                <a:cs typeface="Century Schoolbook"/>
              </a:rPr>
              <a:t>Website</a:t>
            </a:r>
            <a:endParaRPr sz="1850" dirty="0">
              <a:latin typeface="Century Schoolbook"/>
              <a:cs typeface="Century Schoolbook"/>
            </a:endParaRPr>
          </a:p>
          <a:p>
            <a:pPr marL="12700" marR="78740">
              <a:lnSpc>
                <a:spcPct val="77800"/>
              </a:lnSpc>
              <a:spcBef>
                <a:spcPts val="1575"/>
              </a:spcBef>
            </a:pPr>
            <a:r>
              <a:rPr sz="1850" spc="-5" dirty="0">
                <a:latin typeface="Century Schoolbook"/>
                <a:cs typeface="Century Schoolbook"/>
              </a:rPr>
              <a:t>h</a:t>
            </a:r>
            <a:r>
              <a:rPr sz="1850" spc="25" dirty="0">
                <a:latin typeface="Century Schoolbook"/>
                <a:cs typeface="Century Schoolbook"/>
              </a:rPr>
              <a:t>tt</a:t>
            </a:r>
            <a:r>
              <a:rPr sz="1850" spc="-10" dirty="0">
                <a:latin typeface="Century Schoolbook"/>
                <a:cs typeface="Century Schoolbook"/>
              </a:rPr>
              <a:t>p</a:t>
            </a:r>
            <a:r>
              <a:rPr sz="1850" spc="40" dirty="0">
                <a:latin typeface="Century Schoolbook"/>
                <a:cs typeface="Century Schoolbook"/>
              </a:rPr>
              <a:t>s</a:t>
            </a:r>
            <a:r>
              <a:rPr sz="1850" spc="5" dirty="0">
                <a:latin typeface="Century Schoolbook"/>
                <a:cs typeface="Century Schoolbook"/>
                <a:hlinkClick r:id="rId2"/>
              </a:rPr>
              <a:t>://</a:t>
            </a:r>
            <a:r>
              <a:rPr sz="1850" spc="-10" dirty="0">
                <a:latin typeface="Century Schoolbook"/>
                <a:cs typeface="Century Schoolbook"/>
                <a:hlinkClick r:id="rId2"/>
              </a:rPr>
              <a:t>w</a:t>
            </a:r>
            <a:r>
              <a:rPr sz="1850" spc="-15" dirty="0">
                <a:latin typeface="Century Schoolbook"/>
                <a:cs typeface="Century Schoolbook"/>
              </a:rPr>
              <a:t>w</a:t>
            </a:r>
            <a:r>
              <a:rPr sz="1850" spc="-165" dirty="0">
                <a:latin typeface="Century Schoolbook"/>
                <a:cs typeface="Century Schoolbook"/>
                <a:hlinkClick r:id="rId2"/>
              </a:rPr>
              <a:t>w</a:t>
            </a:r>
            <a:r>
              <a:rPr sz="1850" spc="5" dirty="0">
                <a:latin typeface="Century Schoolbook"/>
                <a:cs typeface="Century Schoolbook"/>
                <a:hlinkClick r:id="rId2"/>
              </a:rPr>
              <a:t>.</a:t>
            </a:r>
            <a:r>
              <a:rPr sz="1850" spc="-5" dirty="0">
                <a:latin typeface="Century Schoolbook"/>
                <a:cs typeface="Century Schoolbook"/>
                <a:hlinkClick r:id="rId2"/>
              </a:rPr>
              <a:t>h</a:t>
            </a:r>
            <a:r>
              <a:rPr sz="1850" spc="45" dirty="0">
                <a:latin typeface="Century Schoolbook"/>
                <a:cs typeface="Century Schoolbook"/>
                <a:hlinkClick r:id="rId2"/>
              </a:rPr>
              <a:t>o</a:t>
            </a:r>
            <a:r>
              <a:rPr sz="1850" spc="-10" dirty="0">
                <a:latin typeface="Century Schoolbook"/>
                <a:cs typeface="Century Schoolbook"/>
                <a:hlinkClick r:id="rId2"/>
              </a:rPr>
              <a:t>p</a:t>
            </a:r>
            <a:r>
              <a:rPr sz="1850" spc="25" dirty="0">
                <a:latin typeface="Century Schoolbook"/>
                <a:cs typeface="Century Schoolbook"/>
                <a:hlinkClick r:id="rId2"/>
              </a:rPr>
              <a:t>k</a:t>
            </a:r>
            <a:r>
              <a:rPr sz="1850" spc="85" dirty="0">
                <a:latin typeface="Century Schoolbook"/>
                <a:cs typeface="Century Schoolbook"/>
                <a:hlinkClick r:id="rId2"/>
              </a:rPr>
              <a:t>i</a:t>
            </a:r>
            <a:r>
              <a:rPr sz="1850" spc="-5" dirty="0">
                <a:latin typeface="Century Schoolbook"/>
                <a:cs typeface="Century Schoolbook"/>
                <a:hlinkClick r:id="rId2"/>
              </a:rPr>
              <a:t>n</a:t>
            </a:r>
            <a:r>
              <a:rPr sz="1850" spc="40" dirty="0">
                <a:latin typeface="Century Schoolbook"/>
                <a:cs typeface="Century Schoolbook"/>
                <a:hlinkClick r:id="rId2"/>
              </a:rPr>
              <a:t>s</a:t>
            </a:r>
            <a:r>
              <a:rPr sz="1850" dirty="0">
                <a:latin typeface="Century Schoolbook"/>
                <a:cs typeface="Century Schoolbook"/>
                <a:hlinkClick r:id="rId2"/>
              </a:rPr>
              <a:t>m</a:t>
            </a:r>
            <a:r>
              <a:rPr sz="1850" spc="45" dirty="0">
                <a:latin typeface="Century Schoolbook"/>
                <a:cs typeface="Century Schoolbook"/>
                <a:hlinkClick r:id="rId2"/>
              </a:rPr>
              <a:t>e</a:t>
            </a:r>
            <a:r>
              <a:rPr sz="1850" spc="55" dirty="0">
                <a:latin typeface="Century Schoolbook"/>
                <a:cs typeface="Century Schoolbook"/>
                <a:hlinkClick r:id="rId2"/>
              </a:rPr>
              <a:t>d</a:t>
            </a:r>
            <a:r>
              <a:rPr sz="1850" spc="10" dirty="0">
                <a:latin typeface="Century Schoolbook"/>
                <a:cs typeface="Century Schoolbook"/>
                <a:hlinkClick r:id="rId2"/>
              </a:rPr>
              <a:t>i</a:t>
            </a:r>
            <a:r>
              <a:rPr sz="1850" dirty="0">
                <a:latin typeface="Century Schoolbook"/>
                <a:cs typeface="Century Schoolbook"/>
                <a:hlinkClick r:id="rId2"/>
              </a:rPr>
              <a:t>c</a:t>
            </a:r>
            <a:r>
              <a:rPr sz="1850" spc="85" dirty="0">
                <a:latin typeface="Century Schoolbook"/>
                <a:cs typeface="Century Schoolbook"/>
                <a:hlinkClick r:id="rId2"/>
              </a:rPr>
              <a:t>i</a:t>
            </a:r>
            <a:r>
              <a:rPr sz="1850" spc="-5" dirty="0">
                <a:latin typeface="Century Schoolbook"/>
                <a:cs typeface="Century Schoolbook"/>
                <a:hlinkClick r:id="rId2"/>
              </a:rPr>
              <a:t>n</a:t>
            </a:r>
            <a:r>
              <a:rPr sz="1850" spc="45" dirty="0">
                <a:latin typeface="Century Schoolbook"/>
                <a:cs typeface="Century Schoolbook"/>
                <a:hlinkClick r:id="rId2"/>
              </a:rPr>
              <a:t>e</a:t>
            </a:r>
            <a:r>
              <a:rPr sz="1850" spc="5" dirty="0">
                <a:latin typeface="Century Schoolbook"/>
                <a:cs typeface="Century Schoolbook"/>
                <a:hlinkClick r:id="rId2"/>
              </a:rPr>
              <a:t>.</a:t>
            </a:r>
            <a:r>
              <a:rPr sz="1850" spc="45" dirty="0">
                <a:latin typeface="Century Schoolbook"/>
                <a:cs typeface="Century Schoolbook"/>
                <a:hlinkClick r:id="rId2"/>
              </a:rPr>
              <a:t>o</a:t>
            </a:r>
            <a:r>
              <a:rPr sz="1850" dirty="0">
                <a:latin typeface="Century Schoolbook"/>
                <a:cs typeface="Century Schoolbook"/>
                <a:hlinkClick r:id="rId2"/>
              </a:rPr>
              <a:t>r</a:t>
            </a:r>
            <a:r>
              <a:rPr sz="1850" spc="50" dirty="0">
                <a:latin typeface="Century Schoolbook"/>
                <a:cs typeface="Century Schoolbook"/>
                <a:hlinkClick r:id="rId2"/>
              </a:rPr>
              <a:t>g</a:t>
            </a:r>
            <a:r>
              <a:rPr sz="1850" spc="10" dirty="0">
                <a:latin typeface="Century Schoolbook"/>
                <a:cs typeface="Century Schoolbook"/>
                <a:hlinkClick r:id="rId2"/>
              </a:rPr>
              <a:t>/re </a:t>
            </a:r>
            <a:r>
              <a:rPr sz="1850" spc="5" dirty="0">
                <a:latin typeface="Century Schoolbook"/>
                <a:cs typeface="Century Schoolbook"/>
              </a:rPr>
              <a:t> </a:t>
            </a:r>
            <a:r>
              <a:rPr sz="1850" spc="15" dirty="0">
                <a:latin typeface="Century Schoolbook"/>
                <a:cs typeface="Century Schoolbook"/>
              </a:rPr>
              <a:t>search/resources/offices-  </a:t>
            </a:r>
            <a:r>
              <a:rPr sz="1850" spc="10" dirty="0">
                <a:latin typeface="Century Schoolbook"/>
                <a:cs typeface="Century Schoolbook"/>
              </a:rPr>
              <a:t>policies/OPC/</a:t>
            </a:r>
            <a:endParaRPr sz="1850" dirty="0">
              <a:latin typeface="Century Schoolbook"/>
              <a:cs typeface="Century Schoolbook"/>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0"/>
            <a:ext cx="5452110" cy="601980"/>
          </a:xfrm>
          <a:prstGeom prst="rect">
            <a:avLst/>
          </a:prstGeom>
        </p:spPr>
        <p:txBody>
          <a:bodyPr vert="horz" wrap="square" lIns="0" tIns="0" rIns="0" bIns="0" rtlCol="0">
            <a:spAutoFit/>
          </a:bodyPr>
          <a:lstStyle/>
          <a:p>
            <a:pPr marL="12700">
              <a:lnSpc>
                <a:spcPct val="100000"/>
              </a:lnSpc>
            </a:pPr>
            <a:r>
              <a:rPr sz="3950" spc="15" dirty="0">
                <a:solidFill>
                  <a:srgbClr val="000000"/>
                </a:solidFill>
              </a:rPr>
              <a:t>9 </a:t>
            </a:r>
            <a:r>
              <a:rPr sz="3950" spc="10" dirty="0">
                <a:solidFill>
                  <a:srgbClr val="000000"/>
                </a:solidFill>
              </a:rPr>
              <a:t>- </a:t>
            </a:r>
            <a:r>
              <a:rPr sz="3950" spc="-60" dirty="0">
                <a:solidFill>
                  <a:srgbClr val="000000"/>
                </a:solidFill>
              </a:rPr>
              <a:t>Support</a:t>
            </a:r>
            <a:r>
              <a:rPr sz="3950" spc="5" dirty="0">
                <a:solidFill>
                  <a:srgbClr val="000000"/>
                </a:solidFill>
              </a:rPr>
              <a:t> </a:t>
            </a:r>
            <a:r>
              <a:rPr sz="3950" spc="-45" dirty="0">
                <a:solidFill>
                  <a:srgbClr val="000000"/>
                </a:solidFill>
              </a:rPr>
              <a:t>Information</a:t>
            </a:r>
            <a:endParaRPr sz="3950" dirty="0"/>
          </a:p>
        </p:txBody>
      </p:sp>
      <p:sp>
        <p:nvSpPr>
          <p:cNvPr id="3" name="object 3"/>
          <p:cNvSpPr txBox="1"/>
          <p:nvPr/>
        </p:nvSpPr>
        <p:spPr>
          <a:xfrm>
            <a:off x="1909445" y="950595"/>
            <a:ext cx="3714750" cy="419100"/>
          </a:xfrm>
          <a:prstGeom prst="rect">
            <a:avLst/>
          </a:prstGeom>
        </p:spPr>
        <p:txBody>
          <a:bodyPr vert="horz" wrap="square" lIns="0" tIns="0" rIns="0" bIns="0" rtlCol="0">
            <a:spAutoFit/>
          </a:bodyPr>
          <a:lstStyle/>
          <a:p>
            <a:pPr marL="12700">
              <a:lnSpc>
                <a:spcPct val="100000"/>
              </a:lnSpc>
            </a:pPr>
            <a:r>
              <a:rPr sz="2750" spc="-45" dirty="0">
                <a:latin typeface="Century Schoolbook"/>
                <a:cs typeface="Century Schoolbook"/>
              </a:rPr>
              <a:t>Monetary </a:t>
            </a:r>
            <a:r>
              <a:rPr sz="2750" spc="-15" dirty="0">
                <a:latin typeface="Century Schoolbook"/>
                <a:cs typeface="Century Schoolbook"/>
              </a:rPr>
              <a:t>and</a:t>
            </a:r>
            <a:r>
              <a:rPr sz="2750" spc="15" dirty="0">
                <a:latin typeface="Century Schoolbook"/>
                <a:cs typeface="Century Schoolbook"/>
              </a:rPr>
              <a:t> </a:t>
            </a:r>
            <a:r>
              <a:rPr sz="2750" spc="-45" dirty="0">
                <a:latin typeface="Century Schoolbook"/>
                <a:cs typeface="Century Schoolbook"/>
              </a:rPr>
              <a:t>Material</a:t>
            </a:r>
            <a:endParaRPr sz="2750" dirty="0">
              <a:latin typeface="Century Schoolbook"/>
              <a:cs typeface="Century Schoolbook"/>
            </a:endParaRPr>
          </a:p>
        </p:txBody>
      </p:sp>
      <p:sp>
        <p:nvSpPr>
          <p:cNvPr id="4" name="object 4"/>
          <p:cNvSpPr txBox="1"/>
          <p:nvPr/>
        </p:nvSpPr>
        <p:spPr>
          <a:xfrm>
            <a:off x="155257" y="1870460"/>
            <a:ext cx="6284595" cy="1585595"/>
          </a:xfrm>
          <a:prstGeom prst="rect">
            <a:avLst/>
          </a:prstGeom>
        </p:spPr>
        <p:txBody>
          <a:bodyPr vert="horz" wrap="square" lIns="0" tIns="0" rIns="0" bIns="0" rtlCol="0">
            <a:spAutoFit/>
          </a:bodyPr>
          <a:lstStyle/>
          <a:p>
            <a:pPr marL="12700" marR="5080">
              <a:lnSpc>
                <a:spcPct val="95600"/>
              </a:lnSpc>
            </a:pPr>
            <a:r>
              <a:rPr sz="1800" spc="5" dirty="0">
                <a:latin typeface="Century Schoolbook"/>
                <a:cs typeface="Century Schoolbook"/>
              </a:rPr>
              <a:t>If your </a:t>
            </a:r>
            <a:r>
              <a:rPr sz="1800" dirty="0">
                <a:latin typeface="Century Schoolbook"/>
                <a:cs typeface="Century Schoolbook"/>
              </a:rPr>
              <a:t>protocol </a:t>
            </a:r>
            <a:r>
              <a:rPr sz="1800" spc="15" dirty="0">
                <a:latin typeface="Century Schoolbook"/>
                <a:cs typeface="Century Schoolbook"/>
              </a:rPr>
              <a:t>is </a:t>
            </a:r>
            <a:r>
              <a:rPr sz="1800" spc="10" dirty="0">
                <a:latin typeface="Century Schoolbook"/>
                <a:cs typeface="Century Schoolbook"/>
              </a:rPr>
              <a:t>receiving </a:t>
            </a:r>
            <a:r>
              <a:rPr sz="1800" spc="-5" dirty="0">
                <a:latin typeface="Century Schoolbook"/>
                <a:cs typeface="Century Schoolbook"/>
              </a:rPr>
              <a:t>monetary </a:t>
            </a:r>
            <a:r>
              <a:rPr sz="1800" dirty="0">
                <a:latin typeface="Century Schoolbook"/>
                <a:cs typeface="Century Schoolbook"/>
              </a:rPr>
              <a:t>support, </a:t>
            </a:r>
            <a:r>
              <a:rPr sz="1800" spc="-5" dirty="0">
                <a:latin typeface="Century Schoolbook"/>
                <a:cs typeface="Century Schoolbook"/>
              </a:rPr>
              <a:t>the </a:t>
            </a:r>
            <a:r>
              <a:rPr sz="1800" spc="15" dirty="0">
                <a:latin typeface="Century Schoolbook"/>
                <a:cs typeface="Century Schoolbook"/>
              </a:rPr>
              <a:t>funding  </a:t>
            </a:r>
            <a:r>
              <a:rPr sz="1800" dirty="0">
                <a:latin typeface="Century Schoolbook"/>
                <a:cs typeface="Century Schoolbook"/>
              </a:rPr>
              <a:t>or </a:t>
            </a:r>
            <a:r>
              <a:rPr sz="1800" spc="-10" dirty="0">
                <a:latin typeface="Century Schoolbook"/>
                <a:cs typeface="Century Schoolbook"/>
              </a:rPr>
              <a:t>material </a:t>
            </a:r>
            <a:r>
              <a:rPr sz="1800" spc="5" dirty="0">
                <a:latin typeface="Century Schoolbook"/>
                <a:cs typeface="Century Schoolbook"/>
              </a:rPr>
              <a:t>support source </a:t>
            </a:r>
            <a:r>
              <a:rPr sz="1800" spc="-20" dirty="0">
                <a:latin typeface="Century Schoolbook"/>
                <a:cs typeface="Century Schoolbook"/>
              </a:rPr>
              <a:t>may </a:t>
            </a:r>
            <a:r>
              <a:rPr sz="1800" spc="5" dirty="0">
                <a:latin typeface="Century Schoolbook"/>
                <a:cs typeface="Century Schoolbook"/>
              </a:rPr>
              <a:t>not </a:t>
            </a:r>
            <a:r>
              <a:rPr sz="1800" spc="-15" dirty="0">
                <a:latin typeface="Century Schoolbook"/>
                <a:cs typeface="Century Schoolbook"/>
              </a:rPr>
              <a:t>be </a:t>
            </a:r>
            <a:r>
              <a:rPr sz="1800" dirty="0">
                <a:latin typeface="Century Schoolbook"/>
                <a:cs typeface="Century Schoolbook"/>
              </a:rPr>
              <a:t>listed </a:t>
            </a:r>
            <a:r>
              <a:rPr sz="1800" spc="15" dirty="0">
                <a:latin typeface="Century Schoolbook"/>
                <a:cs typeface="Century Schoolbook"/>
              </a:rPr>
              <a:t>in </a:t>
            </a:r>
            <a:r>
              <a:rPr sz="1800" spc="-5" dirty="0">
                <a:latin typeface="Century Schoolbook"/>
                <a:cs typeface="Century Schoolbook"/>
              </a:rPr>
              <a:t>the menu  </a:t>
            </a:r>
            <a:r>
              <a:rPr sz="1800" dirty="0">
                <a:latin typeface="Century Schoolbook"/>
                <a:cs typeface="Century Schoolbook"/>
              </a:rPr>
              <a:t>of</a:t>
            </a:r>
            <a:r>
              <a:rPr sz="1800" spc="-55" dirty="0">
                <a:latin typeface="Century Schoolbook"/>
                <a:cs typeface="Century Schoolbook"/>
              </a:rPr>
              <a:t> </a:t>
            </a:r>
            <a:r>
              <a:rPr sz="1800" spc="-10" dirty="0">
                <a:latin typeface="Century Schoolbook"/>
                <a:cs typeface="Century Schoolbook"/>
              </a:rPr>
              <a:t>items.</a:t>
            </a:r>
            <a:endParaRPr sz="1800" dirty="0">
              <a:latin typeface="Century Schoolbook"/>
              <a:cs typeface="Century Schoolbook"/>
            </a:endParaRPr>
          </a:p>
          <a:p>
            <a:pPr>
              <a:lnSpc>
                <a:spcPct val="100000"/>
              </a:lnSpc>
              <a:spcBef>
                <a:spcPts val="20"/>
              </a:spcBef>
            </a:pPr>
            <a:endParaRPr sz="1850" dirty="0">
              <a:latin typeface="Times New Roman"/>
              <a:cs typeface="Times New Roman"/>
            </a:endParaRPr>
          </a:p>
          <a:p>
            <a:pPr marL="12700" marR="43815">
              <a:lnSpc>
                <a:spcPts val="2030"/>
              </a:lnSpc>
            </a:pPr>
            <a:r>
              <a:rPr sz="1800" spc="-15" dirty="0">
                <a:latin typeface="Century Schoolbook"/>
                <a:cs typeface="Century Schoolbook"/>
              </a:rPr>
              <a:t>Email </a:t>
            </a:r>
            <a:r>
              <a:rPr sz="1800" u="sng" dirty="0">
                <a:solidFill>
                  <a:srgbClr val="0000FF"/>
                </a:solidFill>
                <a:latin typeface="Century Schoolbook"/>
                <a:cs typeface="Century Schoolbook"/>
                <a:hlinkClick r:id="rId2"/>
              </a:rPr>
              <a:t>jhmeirb@jhmi.edu </a:t>
            </a:r>
            <a:r>
              <a:rPr sz="1800" spc="5" dirty="0">
                <a:latin typeface="Century Schoolbook"/>
                <a:cs typeface="Century Schoolbook"/>
              </a:rPr>
              <a:t>with </a:t>
            </a:r>
            <a:r>
              <a:rPr sz="1800" dirty="0">
                <a:latin typeface="Century Schoolbook"/>
                <a:cs typeface="Century Schoolbook"/>
              </a:rPr>
              <a:t>the legal entity </a:t>
            </a:r>
            <a:r>
              <a:rPr sz="1800" spc="-10" dirty="0">
                <a:latin typeface="Century Schoolbook"/>
                <a:cs typeface="Century Schoolbook"/>
              </a:rPr>
              <a:t>name </a:t>
            </a:r>
            <a:r>
              <a:rPr sz="1800" dirty="0">
                <a:latin typeface="Century Schoolbook"/>
                <a:cs typeface="Century Schoolbook"/>
              </a:rPr>
              <a:t>of the  </a:t>
            </a:r>
            <a:r>
              <a:rPr sz="1800" spc="15" dirty="0">
                <a:latin typeface="Century Schoolbook"/>
                <a:cs typeface="Century Schoolbook"/>
              </a:rPr>
              <a:t>funding </a:t>
            </a:r>
            <a:r>
              <a:rPr sz="1800" dirty="0">
                <a:latin typeface="Century Schoolbook"/>
                <a:cs typeface="Century Schoolbook"/>
              </a:rPr>
              <a:t>or </a:t>
            </a:r>
            <a:r>
              <a:rPr sz="1800" spc="-10" dirty="0">
                <a:latin typeface="Century Schoolbook"/>
                <a:cs typeface="Century Schoolbook"/>
              </a:rPr>
              <a:t>material </a:t>
            </a:r>
            <a:r>
              <a:rPr sz="1800" spc="5" dirty="0">
                <a:latin typeface="Century Schoolbook"/>
                <a:cs typeface="Century Schoolbook"/>
              </a:rPr>
              <a:t>source </a:t>
            </a:r>
            <a:r>
              <a:rPr sz="1800" spc="-5" dirty="0">
                <a:latin typeface="Century Schoolbook"/>
                <a:cs typeface="Century Schoolbook"/>
              </a:rPr>
              <a:t>and </a:t>
            </a:r>
            <a:r>
              <a:rPr sz="1800" b="1" u="sng" spc="-15" dirty="0">
                <a:latin typeface="Century Schoolbook"/>
                <a:cs typeface="Century Schoolbook"/>
              </a:rPr>
              <a:t>we </a:t>
            </a:r>
            <a:r>
              <a:rPr sz="1800" spc="20" dirty="0">
                <a:latin typeface="Century Schoolbook"/>
                <a:cs typeface="Century Schoolbook"/>
              </a:rPr>
              <a:t>will </a:t>
            </a:r>
            <a:r>
              <a:rPr sz="1800" spc="-10" dirty="0">
                <a:latin typeface="Century Schoolbook"/>
                <a:cs typeface="Century Schoolbook"/>
              </a:rPr>
              <a:t>add </a:t>
            </a:r>
            <a:r>
              <a:rPr sz="1800" spc="15" dirty="0">
                <a:latin typeface="Century Schoolbook"/>
                <a:cs typeface="Century Schoolbook"/>
              </a:rPr>
              <a:t>it </a:t>
            </a:r>
            <a:r>
              <a:rPr sz="1800" spc="-15" dirty="0">
                <a:latin typeface="Century Schoolbook"/>
                <a:cs typeface="Century Schoolbook"/>
              </a:rPr>
              <a:t>to</a:t>
            </a:r>
            <a:r>
              <a:rPr sz="1800" spc="290" dirty="0">
                <a:latin typeface="Century Schoolbook"/>
                <a:cs typeface="Century Schoolbook"/>
              </a:rPr>
              <a:t> </a:t>
            </a:r>
            <a:r>
              <a:rPr sz="1800" spc="-10" dirty="0">
                <a:latin typeface="Century Schoolbook"/>
                <a:cs typeface="Century Schoolbook"/>
              </a:rPr>
              <a:t>eIRB.</a:t>
            </a:r>
            <a:endParaRPr sz="18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625" y="142875"/>
            <a:ext cx="8943975" cy="618172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77" y="58673"/>
            <a:ext cx="6485890" cy="607859"/>
          </a:xfrm>
          <a:prstGeom prst="rect">
            <a:avLst/>
          </a:prstGeom>
        </p:spPr>
        <p:txBody>
          <a:bodyPr vert="horz" wrap="square" lIns="0" tIns="0" rIns="0" bIns="0" rtlCol="0">
            <a:spAutoFit/>
          </a:bodyPr>
          <a:lstStyle/>
          <a:p>
            <a:pPr marL="12700">
              <a:lnSpc>
                <a:spcPct val="100000"/>
              </a:lnSpc>
            </a:pPr>
            <a:r>
              <a:rPr sz="3950" spc="-40" dirty="0" smtClean="0">
                <a:solidFill>
                  <a:srgbClr val="000000"/>
                </a:solidFill>
              </a:rPr>
              <a:t>12 </a:t>
            </a:r>
            <a:r>
              <a:rPr sz="3950" spc="10" dirty="0">
                <a:solidFill>
                  <a:srgbClr val="000000"/>
                </a:solidFill>
              </a:rPr>
              <a:t>- </a:t>
            </a:r>
            <a:r>
              <a:rPr sz="3950" spc="-50" dirty="0">
                <a:solidFill>
                  <a:srgbClr val="000000"/>
                </a:solidFill>
              </a:rPr>
              <a:t>Participant</a:t>
            </a:r>
            <a:r>
              <a:rPr sz="3950" spc="140" dirty="0">
                <a:solidFill>
                  <a:srgbClr val="000000"/>
                </a:solidFill>
              </a:rPr>
              <a:t> </a:t>
            </a:r>
            <a:r>
              <a:rPr sz="3950" spc="-45" dirty="0">
                <a:solidFill>
                  <a:srgbClr val="000000"/>
                </a:solidFill>
              </a:rPr>
              <a:t>Information</a:t>
            </a:r>
            <a:endParaRPr sz="3950" dirty="0"/>
          </a:p>
        </p:txBody>
      </p:sp>
      <p:sp>
        <p:nvSpPr>
          <p:cNvPr id="3" name="object 3"/>
          <p:cNvSpPr txBox="1"/>
          <p:nvPr/>
        </p:nvSpPr>
        <p:spPr>
          <a:xfrm>
            <a:off x="1044892" y="2339888"/>
            <a:ext cx="6260465" cy="1316355"/>
          </a:xfrm>
          <a:prstGeom prst="rect">
            <a:avLst/>
          </a:prstGeom>
        </p:spPr>
        <p:txBody>
          <a:bodyPr vert="horz" wrap="square" lIns="0" tIns="7620" rIns="0" bIns="0" rtlCol="0">
            <a:spAutoFit/>
          </a:bodyPr>
          <a:lstStyle/>
          <a:p>
            <a:pPr marL="12065" marR="5080" indent="6985" algn="ctr">
              <a:lnSpc>
                <a:spcPts val="2030"/>
              </a:lnSpc>
              <a:spcBef>
                <a:spcPts val="60"/>
              </a:spcBef>
            </a:pPr>
            <a:r>
              <a:rPr sz="1800" b="1" spc="10" dirty="0">
                <a:latin typeface="Century Schoolbook"/>
                <a:cs typeface="Century Schoolbook"/>
              </a:rPr>
              <a:t>**Make </a:t>
            </a:r>
            <a:r>
              <a:rPr sz="1800" b="1" spc="-20" dirty="0">
                <a:latin typeface="Century Schoolbook"/>
                <a:cs typeface="Century Schoolbook"/>
              </a:rPr>
              <a:t>sure the </a:t>
            </a:r>
            <a:r>
              <a:rPr sz="1800" b="1" spc="-10" dirty="0">
                <a:latin typeface="Century Schoolbook"/>
                <a:cs typeface="Century Schoolbook"/>
              </a:rPr>
              <a:t>Participant </a:t>
            </a:r>
            <a:r>
              <a:rPr sz="1800" b="1" dirty="0">
                <a:latin typeface="Century Schoolbook"/>
                <a:cs typeface="Century Schoolbook"/>
              </a:rPr>
              <a:t>Demographic  </a:t>
            </a:r>
            <a:r>
              <a:rPr sz="1800" b="1" spc="-5" dirty="0">
                <a:latin typeface="Century Schoolbook"/>
                <a:cs typeface="Century Schoolbook"/>
              </a:rPr>
              <a:t>Information </a:t>
            </a:r>
            <a:r>
              <a:rPr sz="1800" b="1" spc="-10" dirty="0">
                <a:latin typeface="Century Schoolbook"/>
                <a:cs typeface="Century Schoolbook"/>
              </a:rPr>
              <a:t>matches </a:t>
            </a:r>
            <a:r>
              <a:rPr sz="1800" b="1" spc="-20" dirty="0">
                <a:latin typeface="Century Schoolbook"/>
                <a:cs typeface="Century Schoolbook"/>
              </a:rPr>
              <a:t>the </a:t>
            </a:r>
            <a:r>
              <a:rPr sz="1800" b="1" spc="-5" dirty="0">
                <a:latin typeface="Century Schoolbook"/>
                <a:cs typeface="Century Schoolbook"/>
              </a:rPr>
              <a:t>participant </a:t>
            </a:r>
            <a:r>
              <a:rPr sz="1800" b="1" spc="-5" dirty="0" smtClean="0">
                <a:latin typeface="Century Schoolbook"/>
                <a:cs typeface="Century Schoolbook"/>
              </a:rPr>
              <a:t>information</a:t>
            </a:r>
            <a:r>
              <a:rPr lang="en-US" sz="1800" b="1" spc="-5" dirty="0" smtClean="0">
                <a:latin typeface="Century Schoolbook"/>
                <a:cs typeface="Century Schoolbook"/>
              </a:rPr>
              <a:t> </a:t>
            </a:r>
            <a:r>
              <a:rPr sz="1800" b="1" dirty="0" smtClean="0">
                <a:latin typeface="Century Schoolbook"/>
                <a:cs typeface="Century Schoolbook"/>
              </a:rPr>
              <a:t>in</a:t>
            </a:r>
            <a:endParaRPr sz="1800" dirty="0">
              <a:latin typeface="Century Schoolbook"/>
              <a:cs typeface="Century Schoolbook"/>
            </a:endParaRPr>
          </a:p>
          <a:p>
            <a:pPr marL="174625" marR="187325" algn="ctr">
              <a:lnSpc>
                <a:spcPct val="93900"/>
              </a:lnSpc>
              <a:spcBef>
                <a:spcPts val="25"/>
              </a:spcBef>
            </a:pPr>
            <a:r>
              <a:rPr sz="1800" b="1" spc="-20" dirty="0">
                <a:latin typeface="Century Schoolbook"/>
                <a:cs typeface="Century Schoolbook"/>
              </a:rPr>
              <a:t>the </a:t>
            </a:r>
            <a:r>
              <a:rPr sz="1800" b="1" spc="-10" dirty="0">
                <a:latin typeface="Century Schoolbook"/>
                <a:cs typeface="Century Schoolbook"/>
              </a:rPr>
              <a:t>protocol, consent </a:t>
            </a:r>
            <a:r>
              <a:rPr sz="1800" b="1" spc="-15" dirty="0">
                <a:latin typeface="Century Schoolbook"/>
                <a:cs typeface="Century Schoolbook"/>
              </a:rPr>
              <a:t>form, </a:t>
            </a:r>
            <a:r>
              <a:rPr sz="1800" b="1" spc="-20" dirty="0">
                <a:latin typeface="Century Schoolbook"/>
                <a:cs typeface="Century Schoolbook"/>
              </a:rPr>
              <a:t>recruitment </a:t>
            </a:r>
            <a:r>
              <a:rPr sz="1800" b="1" spc="-5" dirty="0">
                <a:latin typeface="Century Schoolbook"/>
                <a:cs typeface="Century Schoolbook"/>
              </a:rPr>
              <a:t>material,  and other relevant application </a:t>
            </a:r>
            <a:r>
              <a:rPr sz="1800" b="1" spc="-10" dirty="0">
                <a:latin typeface="Century Schoolbook"/>
                <a:cs typeface="Century Schoolbook"/>
              </a:rPr>
              <a:t>documents </a:t>
            </a:r>
            <a:r>
              <a:rPr sz="1800" b="1" spc="-5" dirty="0">
                <a:latin typeface="Century Schoolbook"/>
                <a:cs typeface="Century Schoolbook"/>
              </a:rPr>
              <a:t>and  sections.**</a:t>
            </a:r>
            <a:endParaRPr sz="18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7986713" cy="777875"/>
          </a:xfrm>
        </p:spPr>
        <p:txBody>
          <a:bodyPr/>
          <a:lstStyle/>
          <a:p>
            <a:pPr>
              <a:defRPr/>
            </a:pPr>
            <a:r>
              <a:rPr lang="en-US" dirty="0" smtClean="0"/>
              <a:t>13 - Recruitment Information</a:t>
            </a:r>
            <a:endParaRPr lang="en-US" dirty="0"/>
          </a:p>
        </p:txBody>
      </p:sp>
      <p:pic>
        <p:nvPicPr>
          <p:cNvPr id="491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9763" y="1600200"/>
            <a:ext cx="7162800" cy="3406775"/>
          </a:xfrm>
        </p:spPr>
      </p:pic>
      <p:sp>
        <p:nvSpPr>
          <p:cNvPr id="49156" name="TextBox 5"/>
          <p:cNvSpPr txBox="1">
            <a:spLocks noChangeArrowheads="1"/>
          </p:cNvSpPr>
          <p:nvPr/>
        </p:nvSpPr>
        <p:spPr bwMode="auto">
          <a:xfrm>
            <a:off x="611188" y="5334000"/>
            <a:ext cx="5487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defTabSz="4572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defTabSz="4572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defTabSz="457200"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entury Schoolbook" panose="02040604050505020304" pitchFamily="18" charset="0"/>
                <a:ea typeface="+mn-ea"/>
                <a:cs typeface="+mn-cs"/>
              </a:rPr>
              <a:t>Be specific in question 2 and answer each bullet.  </a:t>
            </a:r>
          </a:p>
        </p:txBody>
      </p:sp>
      <p:sp>
        <p:nvSpPr>
          <p:cNvPr id="7" name="Oval 6"/>
          <p:cNvSpPr/>
          <p:nvPr/>
        </p:nvSpPr>
        <p:spPr>
          <a:xfrm>
            <a:off x="228600" y="4256088"/>
            <a:ext cx="4953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9425320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3" y="-533400"/>
            <a:ext cx="7269163" cy="1325563"/>
          </a:xfrm>
        </p:spPr>
        <p:txBody>
          <a:bodyPr/>
          <a:lstStyle/>
          <a:p>
            <a:pPr eaLnBrk="1" fontAlgn="auto" hangingPunct="1">
              <a:spcAft>
                <a:spcPts val="0"/>
              </a:spcAft>
              <a:defRPr/>
            </a:pPr>
            <a:r>
              <a:rPr lang="en-US" dirty="0"/>
              <a:t>13 - Recruitment Information</a:t>
            </a:r>
          </a:p>
        </p:txBody>
      </p:sp>
      <p:sp>
        <p:nvSpPr>
          <p:cNvPr id="3" name="Content Placeholder 2"/>
          <p:cNvSpPr>
            <a:spLocks noGrp="1"/>
          </p:cNvSpPr>
          <p:nvPr>
            <p:ph idx="1"/>
          </p:nvPr>
        </p:nvSpPr>
        <p:spPr>
          <a:xfrm>
            <a:off x="152400" y="792163"/>
            <a:ext cx="8053387" cy="6523037"/>
          </a:xfrm>
        </p:spPr>
        <p:txBody>
          <a:bodyPr>
            <a:normAutofit lnSpcReduction="10000"/>
          </a:bodyPr>
          <a:lstStyle/>
          <a:p>
            <a:pPr marL="182880" indent="-182880" eaLnBrk="1" fontAlgn="auto" hangingPunct="1">
              <a:buFontTx/>
              <a:buChar char="-"/>
              <a:defRPr/>
            </a:pPr>
            <a:r>
              <a:rPr lang="en-US" dirty="0"/>
              <a:t>All recruitment documents should include the PI’s name, </a:t>
            </a:r>
            <a:r>
              <a:rPr lang="en-US" dirty="0" smtClean="0"/>
              <a:t>Designation as Principal Investigator, IRB </a:t>
            </a:r>
            <a:r>
              <a:rPr lang="en-US" dirty="0"/>
              <a:t>application </a:t>
            </a:r>
            <a:r>
              <a:rPr lang="en-US" dirty="0" smtClean="0"/>
              <a:t>#, the </a:t>
            </a:r>
            <a:r>
              <a:rPr lang="en-US" dirty="0"/>
              <a:t>phrase “research study</a:t>
            </a:r>
            <a:r>
              <a:rPr lang="en-US" dirty="0" smtClean="0"/>
              <a:t>” and contact information. </a:t>
            </a:r>
            <a:endParaRPr lang="en-US" dirty="0"/>
          </a:p>
          <a:p>
            <a:pPr marL="182880" indent="-182880" eaLnBrk="1" fontAlgn="auto" hangingPunct="1">
              <a:buFontTx/>
              <a:buChar char="-"/>
              <a:defRPr/>
            </a:pPr>
            <a:r>
              <a:rPr lang="en-US" dirty="0"/>
              <a:t>Recruitment Document Formatting </a:t>
            </a:r>
            <a:r>
              <a:rPr lang="en-US" dirty="0" smtClean="0"/>
              <a:t>Requirements:</a:t>
            </a:r>
          </a:p>
          <a:p>
            <a:pPr marL="182880" indent="-182880" eaLnBrk="1" fontAlgn="auto" hangingPunct="1">
              <a:defRPr/>
            </a:pPr>
            <a:r>
              <a:rPr lang="en-US" dirty="0" smtClean="0"/>
              <a:t>To accommodate placement of the approval stamp, a 1.5 inch margin must be left at the top of the document and must be submitted as either an MS Word or a PDF document</a:t>
            </a:r>
          </a:p>
          <a:p>
            <a:pPr marL="182880" indent="-182880" eaLnBrk="1" fontAlgn="auto" hangingPunct="1">
              <a:defRPr/>
            </a:pPr>
            <a:r>
              <a:rPr lang="en-US" dirty="0" smtClean="0"/>
              <a:t>“</a:t>
            </a:r>
            <a:r>
              <a:rPr lang="en-US" dirty="0"/>
              <a:t>All advertising or other recruitment material must be reviewed and approved by the JHM IRB before they are used.  Flyers and other advertising materials must be </a:t>
            </a:r>
            <a:r>
              <a:rPr lang="en-US" u="sng" dirty="0"/>
              <a:t>marked as approved by the JHM IRB before distribution or posting</a:t>
            </a:r>
            <a:r>
              <a:rPr lang="en-US" dirty="0"/>
              <a:t>.  Letters to potential participants must be submitted to JHM IRB for review and approval prior to mailing.”</a:t>
            </a:r>
          </a:p>
          <a:p>
            <a:pPr marL="182880" indent="-182880" eaLnBrk="1" fontAlgn="auto" hangingPunct="1">
              <a:defRPr/>
            </a:pPr>
            <a:r>
              <a:rPr lang="en-US" dirty="0"/>
              <a:t>This policy applies to all documents uploaded to the eIRB application under “Recruitment Information” (currently Section 13) as well as all other documents that require an IRB approval stamp. This may include, but is not limited to: flyers, posters, letters to potential participants, social media advertisements, scripts for radio or television advertisements, and story boards for television or video advertisements. (Please </a:t>
            </a:r>
            <a:r>
              <a:rPr lang="en-US" dirty="0">
                <a:hlinkClick r:id="rId2"/>
              </a:rPr>
              <a:t>see policy 111.13 for more information</a:t>
            </a:r>
            <a:r>
              <a:rPr lang="en-US" dirty="0"/>
              <a:t> and </a:t>
            </a:r>
            <a:r>
              <a:rPr lang="en-US" dirty="0">
                <a:hlinkClick r:id="rId3"/>
              </a:rPr>
              <a:t>https://</a:t>
            </a:r>
            <a:r>
              <a:rPr lang="en-US" dirty="0" smtClean="0">
                <a:hlinkClick r:id="rId3"/>
              </a:rPr>
              <a:t>www.hopkinsmedicine.org/institutional_review_board/guidelines_policies/guidelines/study_subject_recruitment.html</a:t>
            </a:r>
            <a:r>
              <a:rPr lang="en-US" dirty="0"/>
              <a:t> </a:t>
            </a:r>
            <a:r>
              <a:rPr lang="en-US" dirty="0" smtClean="0"/>
              <a:t>regarding </a:t>
            </a:r>
            <a:r>
              <a:rPr lang="en-US" dirty="0"/>
              <a:t>requirements / limitations for recruitment of study subjects.)</a:t>
            </a:r>
          </a:p>
          <a:p>
            <a:pPr marL="0" indent="0" eaLnBrk="1" fontAlgn="auto" hangingPunct="1">
              <a:buFont typeface="Arial" panose="020B0604020202020204" pitchFamily="34" charset="0"/>
              <a:buNone/>
              <a:defRPr/>
            </a:pPr>
            <a:endParaRPr lang="en-US" b="1" dirty="0"/>
          </a:p>
          <a:p>
            <a:pPr marL="182880" indent="-182880" eaLnBrk="1" fontAlgn="auto" hangingPunct="1">
              <a:buFontTx/>
              <a:buChar char="-"/>
              <a:defRPr/>
            </a:pPr>
            <a:endParaRPr lang="en-US" dirty="0"/>
          </a:p>
          <a:p>
            <a:pPr marL="0" indent="0" eaLnBrk="1" fontAlgn="auto" hangingPunct="1">
              <a:buFont typeface="Arial" panose="020B0604020202020204" pitchFamily="34" charset="0"/>
              <a:buNone/>
              <a:defRPr/>
            </a:pPr>
            <a:endParaRPr lang="en-US" dirty="0"/>
          </a:p>
          <a:p>
            <a:pPr marL="0" indent="0" eaLnBrk="1" fontAlgn="auto" hangingPunct="1">
              <a:buFont typeface="Arial" panose="020B0604020202020204" pitchFamily="34" charset="0"/>
              <a:buNone/>
              <a:defRPr/>
            </a:pPr>
            <a:endParaRPr lang="en-US" dirty="0"/>
          </a:p>
        </p:txBody>
      </p:sp>
    </p:spTree>
    <p:extLst>
      <p:ext uri="{BB962C8B-B14F-4D97-AF65-F5344CB8AC3E}">
        <p14:creationId xmlns:p14="http://schemas.microsoft.com/office/powerpoint/2010/main" val="2636521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99695" algn="ctr">
              <a:lnSpc>
                <a:spcPts val="5510"/>
              </a:lnSpc>
            </a:pPr>
            <a:r>
              <a:rPr spc="-40" dirty="0"/>
              <a:t>Consent</a:t>
            </a:r>
            <a:r>
              <a:rPr spc="-210" dirty="0"/>
              <a:t> </a:t>
            </a:r>
            <a:r>
              <a:rPr spc="-25" dirty="0"/>
              <a:t>Form</a:t>
            </a:r>
          </a:p>
          <a:p>
            <a:pPr marL="112395" marR="5080" algn="ctr">
              <a:lnSpc>
                <a:spcPts val="6080"/>
              </a:lnSpc>
              <a:spcBef>
                <a:spcPts val="625"/>
              </a:spcBef>
            </a:pPr>
            <a:r>
              <a:rPr sz="6000" spc="-70" dirty="0"/>
              <a:t>Section </a:t>
            </a:r>
            <a:r>
              <a:rPr sz="6000" spc="-55" dirty="0"/>
              <a:t>14 </a:t>
            </a:r>
            <a:r>
              <a:rPr sz="6000" dirty="0"/>
              <a:t>–</a:t>
            </a:r>
            <a:r>
              <a:rPr sz="6000" spc="-50" dirty="0"/>
              <a:t> </a:t>
            </a:r>
            <a:r>
              <a:rPr sz="6000" spc="-60" dirty="0"/>
              <a:t>Consent  </a:t>
            </a:r>
            <a:r>
              <a:rPr sz="6000" spc="5" dirty="0"/>
              <a:t>&amp;</a:t>
            </a:r>
            <a:r>
              <a:rPr sz="6000" spc="-170" dirty="0"/>
              <a:t> </a:t>
            </a:r>
            <a:r>
              <a:rPr sz="6000" spc="-140" dirty="0"/>
              <a:t>Waivers</a:t>
            </a:r>
            <a:endParaRPr sz="6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20100" y="0"/>
            <a:ext cx="723900" cy="3505200"/>
          </a:xfrm>
          <a:custGeom>
            <a:avLst/>
            <a:gdLst/>
            <a:ahLst/>
            <a:cxnLst/>
            <a:rect l="l" t="t" r="r" b="b"/>
            <a:pathLst>
              <a:path w="723900" h="3505200">
                <a:moveTo>
                  <a:pt x="0" y="3505200"/>
                </a:moveTo>
                <a:lnTo>
                  <a:pt x="723900" y="3505200"/>
                </a:lnTo>
                <a:lnTo>
                  <a:pt x="723900" y="0"/>
                </a:lnTo>
                <a:lnTo>
                  <a:pt x="0" y="0"/>
                </a:lnTo>
                <a:lnTo>
                  <a:pt x="0" y="3505200"/>
                </a:lnTo>
                <a:close/>
              </a:path>
            </a:pathLst>
          </a:custGeom>
          <a:solidFill>
            <a:srgbClr val="17375E"/>
          </a:solidFill>
        </p:spPr>
        <p:txBody>
          <a:bodyPr wrap="square" lIns="0" tIns="0" rIns="0" bIns="0" rtlCol="0"/>
          <a:lstStyle/>
          <a:p>
            <a:endParaRPr dirty="0"/>
          </a:p>
        </p:txBody>
      </p:sp>
      <p:sp>
        <p:nvSpPr>
          <p:cNvPr id="3" name="object 3"/>
          <p:cNvSpPr txBox="1">
            <a:spLocks noGrp="1"/>
          </p:cNvSpPr>
          <p:nvPr>
            <p:ph type="title"/>
          </p:nvPr>
        </p:nvSpPr>
        <p:spPr>
          <a:xfrm>
            <a:off x="384492" y="180975"/>
            <a:ext cx="7929880" cy="991235"/>
          </a:xfrm>
          <a:prstGeom prst="rect">
            <a:avLst/>
          </a:prstGeom>
        </p:spPr>
        <p:txBody>
          <a:bodyPr vert="horz" wrap="square" lIns="0" tIns="0" rIns="0" bIns="0" rtlCol="0">
            <a:spAutoFit/>
          </a:bodyPr>
          <a:lstStyle/>
          <a:p>
            <a:pPr marL="1757680" marR="5080" indent="-1745614">
              <a:lnSpc>
                <a:spcPts val="3900"/>
              </a:lnSpc>
            </a:pPr>
            <a:r>
              <a:rPr sz="3600" spc="-60" dirty="0">
                <a:solidFill>
                  <a:srgbClr val="000000"/>
                </a:solidFill>
              </a:rPr>
              <a:t>What </a:t>
            </a:r>
            <a:r>
              <a:rPr sz="3600" spc="-40" dirty="0">
                <a:solidFill>
                  <a:srgbClr val="000000"/>
                </a:solidFill>
              </a:rPr>
              <a:t>type of </a:t>
            </a:r>
            <a:r>
              <a:rPr sz="3600" spc="-80" dirty="0">
                <a:solidFill>
                  <a:srgbClr val="000000"/>
                </a:solidFill>
              </a:rPr>
              <a:t>consent </a:t>
            </a:r>
            <a:r>
              <a:rPr sz="3600" spc="-50" dirty="0">
                <a:solidFill>
                  <a:srgbClr val="000000"/>
                </a:solidFill>
              </a:rPr>
              <a:t>are </a:t>
            </a:r>
            <a:r>
              <a:rPr sz="3600" spc="-45" dirty="0">
                <a:solidFill>
                  <a:srgbClr val="000000"/>
                </a:solidFill>
              </a:rPr>
              <a:t>you </a:t>
            </a:r>
            <a:r>
              <a:rPr sz="3600" spc="-75" dirty="0">
                <a:solidFill>
                  <a:srgbClr val="000000"/>
                </a:solidFill>
              </a:rPr>
              <a:t>planning  </a:t>
            </a:r>
            <a:r>
              <a:rPr sz="3600" spc="-30" dirty="0">
                <a:solidFill>
                  <a:srgbClr val="000000"/>
                </a:solidFill>
              </a:rPr>
              <a:t>to </a:t>
            </a:r>
            <a:r>
              <a:rPr sz="3600" spc="-65" dirty="0">
                <a:solidFill>
                  <a:srgbClr val="000000"/>
                </a:solidFill>
              </a:rPr>
              <a:t>use </a:t>
            </a:r>
            <a:r>
              <a:rPr sz="3600" spc="-50" dirty="0">
                <a:solidFill>
                  <a:srgbClr val="000000"/>
                </a:solidFill>
              </a:rPr>
              <a:t>for </a:t>
            </a:r>
            <a:r>
              <a:rPr sz="3600" spc="-60" dirty="0">
                <a:solidFill>
                  <a:srgbClr val="000000"/>
                </a:solidFill>
              </a:rPr>
              <a:t>your</a:t>
            </a:r>
            <a:r>
              <a:rPr sz="3600" spc="-75" dirty="0">
                <a:solidFill>
                  <a:srgbClr val="000000"/>
                </a:solidFill>
              </a:rPr>
              <a:t> </a:t>
            </a:r>
            <a:r>
              <a:rPr sz="3600" spc="-60" dirty="0">
                <a:solidFill>
                  <a:srgbClr val="000000"/>
                </a:solidFill>
              </a:rPr>
              <a:t>study?</a:t>
            </a:r>
            <a:endParaRPr sz="3600" dirty="0"/>
          </a:p>
        </p:txBody>
      </p:sp>
      <p:sp>
        <p:nvSpPr>
          <p:cNvPr id="4" name="object 4"/>
          <p:cNvSpPr txBox="1"/>
          <p:nvPr/>
        </p:nvSpPr>
        <p:spPr>
          <a:xfrm>
            <a:off x="155257" y="1480184"/>
            <a:ext cx="6708140" cy="1706880"/>
          </a:xfrm>
          <a:prstGeom prst="rect">
            <a:avLst/>
          </a:prstGeom>
        </p:spPr>
        <p:txBody>
          <a:bodyPr vert="horz" wrap="square" lIns="0" tIns="0" rIns="0" bIns="0" rtlCol="0">
            <a:spAutoFit/>
          </a:bodyPr>
          <a:lstStyle/>
          <a:p>
            <a:pPr marL="193675" indent="-180975">
              <a:lnSpc>
                <a:spcPct val="100000"/>
              </a:lnSpc>
              <a:buClr>
                <a:srgbClr val="4F81BC"/>
              </a:buClr>
              <a:buSzPct val="77500"/>
              <a:buFont typeface="Arial"/>
              <a:buChar char="•"/>
              <a:tabLst>
                <a:tab pos="193675" algn="l"/>
              </a:tabLst>
            </a:pPr>
            <a:r>
              <a:rPr sz="2000" b="1" spc="30" dirty="0">
                <a:latin typeface="Century Schoolbook"/>
                <a:cs typeface="Century Schoolbook"/>
              </a:rPr>
              <a:t>Select</a:t>
            </a:r>
            <a:r>
              <a:rPr sz="2000" b="1" spc="-180" dirty="0">
                <a:latin typeface="Century Schoolbook"/>
                <a:cs typeface="Century Schoolbook"/>
              </a:rPr>
              <a:t> </a:t>
            </a:r>
            <a:r>
              <a:rPr sz="2000" b="1" spc="35" dirty="0">
                <a:latin typeface="Century Schoolbook"/>
                <a:cs typeface="Century Schoolbook"/>
              </a:rPr>
              <a:t>14</a:t>
            </a:r>
            <a:r>
              <a:rPr sz="2000" spc="35" dirty="0">
                <a:latin typeface="Century Schoolbook"/>
                <a:cs typeface="Century Schoolbook"/>
              </a:rPr>
              <a:t>:</a:t>
            </a:r>
            <a:r>
              <a:rPr sz="2000" spc="-95" dirty="0">
                <a:latin typeface="Century Schoolbook"/>
                <a:cs typeface="Century Schoolbook"/>
              </a:rPr>
              <a:t> </a:t>
            </a:r>
            <a:r>
              <a:rPr sz="2000" spc="40" dirty="0">
                <a:latin typeface="Century Schoolbook"/>
                <a:cs typeface="Century Schoolbook"/>
              </a:rPr>
              <a:t>Consent</a:t>
            </a:r>
            <a:r>
              <a:rPr sz="2000" spc="-235" dirty="0">
                <a:latin typeface="Century Schoolbook"/>
                <a:cs typeface="Century Schoolbook"/>
              </a:rPr>
              <a:t> </a:t>
            </a:r>
            <a:r>
              <a:rPr sz="2000" spc="20" dirty="0">
                <a:latin typeface="Century Schoolbook"/>
                <a:cs typeface="Century Schoolbook"/>
              </a:rPr>
              <a:t>and</a:t>
            </a:r>
            <a:r>
              <a:rPr sz="2000" spc="-90" dirty="0">
                <a:latin typeface="Century Schoolbook"/>
                <a:cs typeface="Century Schoolbook"/>
              </a:rPr>
              <a:t> </a:t>
            </a:r>
            <a:r>
              <a:rPr sz="2000" dirty="0">
                <a:latin typeface="Century Schoolbook"/>
                <a:cs typeface="Century Schoolbook"/>
              </a:rPr>
              <a:t>Waivers</a:t>
            </a:r>
          </a:p>
          <a:p>
            <a:pPr marL="260350" indent="-247650">
              <a:lnSpc>
                <a:spcPct val="100000"/>
              </a:lnSpc>
              <a:spcBef>
                <a:spcPts val="1280"/>
              </a:spcBef>
              <a:buClr>
                <a:srgbClr val="4F81BC"/>
              </a:buClr>
              <a:buSzPct val="77500"/>
              <a:buFont typeface="Arial"/>
              <a:buChar char="•"/>
              <a:tabLst>
                <a:tab pos="259715" algn="l"/>
                <a:tab pos="260350" algn="l"/>
              </a:tabLst>
            </a:pPr>
            <a:r>
              <a:rPr sz="2000" b="1" spc="30" dirty="0">
                <a:latin typeface="Century Schoolbook"/>
                <a:cs typeface="Century Schoolbook"/>
              </a:rPr>
              <a:t>Select</a:t>
            </a:r>
            <a:r>
              <a:rPr sz="2000" b="1" spc="-95" dirty="0">
                <a:latin typeface="Century Schoolbook"/>
                <a:cs typeface="Century Schoolbook"/>
              </a:rPr>
              <a:t> </a:t>
            </a:r>
            <a:r>
              <a:rPr sz="2000" spc="35" dirty="0">
                <a:latin typeface="Century Schoolbook"/>
                <a:cs typeface="Century Schoolbook"/>
              </a:rPr>
              <a:t>the</a:t>
            </a:r>
            <a:r>
              <a:rPr sz="2000" spc="-75" dirty="0">
                <a:latin typeface="Century Schoolbook"/>
                <a:cs typeface="Century Schoolbook"/>
              </a:rPr>
              <a:t> </a:t>
            </a:r>
            <a:r>
              <a:rPr sz="2000" spc="40" dirty="0">
                <a:latin typeface="Century Schoolbook"/>
                <a:cs typeface="Century Schoolbook"/>
              </a:rPr>
              <a:t>type</a:t>
            </a:r>
            <a:r>
              <a:rPr sz="2000" spc="-150" dirty="0">
                <a:latin typeface="Century Schoolbook"/>
                <a:cs typeface="Century Schoolbook"/>
              </a:rPr>
              <a:t> </a:t>
            </a:r>
            <a:r>
              <a:rPr sz="2000" spc="25" dirty="0">
                <a:latin typeface="Century Schoolbook"/>
                <a:cs typeface="Century Schoolbook"/>
              </a:rPr>
              <a:t>of</a:t>
            </a:r>
            <a:r>
              <a:rPr sz="2000" spc="-35" dirty="0">
                <a:latin typeface="Century Schoolbook"/>
                <a:cs typeface="Century Schoolbook"/>
              </a:rPr>
              <a:t> </a:t>
            </a:r>
            <a:r>
              <a:rPr sz="2000" spc="35" dirty="0">
                <a:latin typeface="Century Schoolbook"/>
                <a:cs typeface="Century Schoolbook"/>
              </a:rPr>
              <a:t>consent</a:t>
            </a:r>
            <a:r>
              <a:rPr sz="2000" spc="-150" dirty="0">
                <a:latin typeface="Century Schoolbook"/>
                <a:cs typeface="Century Schoolbook"/>
              </a:rPr>
              <a:t> </a:t>
            </a:r>
            <a:r>
              <a:rPr sz="2000" spc="25" dirty="0">
                <a:latin typeface="Century Schoolbook"/>
                <a:cs typeface="Century Schoolbook"/>
              </a:rPr>
              <a:t>planned</a:t>
            </a:r>
            <a:r>
              <a:rPr sz="2000" spc="-150" dirty="0">
                <a:latin typeface="Century Schoolbook"/>
                <a:cs typeface="Century Schoolbook"/>
              </a:rPr>
              <a:t> </a:t>
            </a:r>
            <a:r>
              <a:rPr sz="2000" spc="20" dirty="0">
                <a:latin typeface="Century Schoolbook"/>
                <a:cs typeface="Century Schoolbook"/>
              </a:rPr>
              <a:t>for</a:t>
            </a:r>
            <a:r>
              <a:rPr sz="2000" spc="-110" dirty="0">
                <a:latin typeface="Century Schoolbook"/>
                <a:cs typeface="Century Schoolbook"/>
              </a:rPr>
              <a:t> </a:t>
            </a:r>
            <a:r>
              <a:rPr sz="2000" spc="40" dirty="0">
                <a:latin typeface="Century Schoolbook"/>
                <a:cs typeface="Century Schoolbook"/>
              </a:rPr>
              <a:t>your</a:t>
            </a:r>
            <a:r>
              <a:rPr sz="2000" spc="-110" dirty="0">
                <a:latin typeface="Century Schoolbook"/>
                <a:cs typeface="Century Schoolbook"/>
              </a:rPr>
              <a:t> </a:t>
            </a:r>
            <a:r>
              <a:rPr sz="2000" spc="40" dirty="0">
                <a:latin typeface="Century Schoolbook"/>
                <a:cs typeface="Century Schoolbook"/>
              </a:rPr>
              <a:t>study</a:t>
            </a:r>
            <a:endParaRPr sz="2000" dirty="0">
              <a:latin typeface="Century Schoolbook"/>
              <a:cs typeface="Century Schoolbook"/>
            </a:endParaRPr>
          </a:p>
          <a:p>
            <a:pPr marL="193675" indent="-180975">
              <a:lnSpc>
                <a:spcPct val="100000"/>
              </a:lnSpc>
              <a:spcBef>
                <a:spcPts val="1280"/>
              </a:spcBef>
              <a:buClr>
                <a:srgbClr val="4F81BC"/>
              </a:buClr>
              <a:buSzPct val="77500"/>
              <a:buFont typeface="Arial"/>
              <a:buChar char="•"/>
              <a:tabLst>
                <a:tab pos="193675" algn="l"/>
              </a:tabLst>
            </a:pPr>
            <a:r>
              <a:rPr sz="2000" b="1" spc="15" dirty="0">
                <a:latin typeface="Century Schoolbook"/>
                <a:cs typeface="Century Schoolbook"/>
              </a:rPr>
              <a:t>Click</a:t>
            </a:r>
            <a:r>
              <a:rPr sz="2000" b="1" spc="-135" dirty="0">
                <a:latin typeface="Century Schoolbook"/>
                <a:cs typeface="Century Schoolbook"/>
              </a:rPr>
              <a:t> </a:t>
            </a:r>
            <a:r>
              <a:rPr sz="2000" spc="25" dirty="0">
                <a:latin typeface="Century Schoolbook"/>
                <a:cs typeface="Century Schoolbook"/>
              </a:rPr>
              <a:t>Continue.</a:t>
            </a:r>
            <a:endParaRPr sz="2000" dirty="0">
              <a:latin typeface="Century Schoolbook"/>
              <a:cs typeface="Century Schoolbook"/>
            </a:endParaRPr>
          </a:p>
          <a:p>
            <a:pPr marL="193675" indent="-180975">
              <a:lnSpc>
                <a:spcPct val="100000"/>
              </a:lnSpc>
              <a:spcBef>
                <a:spcPts val="1280"/>
              </a:spcBef>
              <a:buClr>
                <a:srgbClr val="4F81BC"/>
              </a:buClr>
              <a:buSzPct val="77500"/>
              <a:buFont typeface="Arial"/>
              <a:buChar char="•"/>
              <a:tabLst>
                <a:tab pos="193675" algn="l"/>
              </a:tabLst>
            </a:pPr>
            <a:r>
              <a:rPr sz="2000" spc="-50" dirty="0">
                <a:latin typeface="Century Schoolbook"/>
                <a:cs typeface="Century Schoolbook"/>
              </a:rPr>
              <a:t>You</a:t>
            </a:r>
            <a:r>
              <a:rPr sz="2000" spc="-75" dirty="0">
                <a:latin typeface="Century Schoolbook"/>
                <a:cs typeface="Century Schoolbook"/>
              </a:rPr>
              <a:t> </a:t>
            </a:r>
            <a:r>
              <a:rPr sz="2000" spc="25" dirty="0">
                <a:latin typeface="Century Schoolbook"/>
                <a:cs typeface="Century Schoolbook"/>
              </a:rPr>
              <a:t>will</a:t>
            </a:r>
            <a:r>
              <a:rPr sz="2000" spc="-80" dirty="0">
                <a:latin typeface="Century Schoolbook"/>
                <a:cs typeface="Century Schoolbook"/>
              </a:rPr>
              <a:t> </a:t>
            </a:r>
            <a:r>
              <a:rPr sz="2000" spc="35" dirty="0">
                <a:latin typeface="Century Schoolbook"/>
                <a:cs typeface="Century Schoolbook"/>
              </a:rPr>
              <a:t>only</a:t>
            </a:r>
            <a:r>
              <a:rPr sz="2000" spc="-150" dirty="0">
                <a:latin typeface="Century Schoolbook"/>
                <a:cs typeface="Century Schoolbook"/>
              </a:rPr>
              <a:t> </a:t>
            </a:r>
            <a:r>
              <a:rPr sz="2000" spc="35" dirty="0">
                <a:latin typeface="Century Schoolbook"/>
                <a:cs typeface="Century Schoolbook"/>
              </a:rPr>
              <a:t>see</a:t>
            </a:r>
            <a:r>
              <a:rPr sz="2000" spc="-75" dirty="0">
                <a:latin typeface="Century Schoolbook"/>
                <a:cs typeface="Century Schoolbook"/>
              </a:rPr>
              <a:t> </a:t>
            </a:r>
            <a:r>
              <a:rPr sz="2000" spc="35" dirty="0">
                <a:latin typeface="Century Schoolbook"/>
                <a:cs typeface="Century Schoolbook"/>
              </a:rPr>
              <a:t>the</a:t>
            </a:r>
            <a:r>
              <a:rPr sz="2000" spc="-75" dirty="0">
                <a:latin typeface="Century Schoolbook"/>
                <a:cs typeface="Century Schoolbook"/>
              </a:rPr>
              <a:t> </a:t>
            </a:r>
            <a:r>
              <a:rPr sz="2000" spc="30" dirty="0">
                <a:latin typeface="Century Schoolbook"/>
                <a:cs typeface="Century Schoolbook"/>
              </a:rPr>
              <a:t>screens</a:t>
            </a:r>
            <a:r>
              <a:rPr sz="2000" spc="-150" dirty="0">
                <a:latin typeface="Century Schoolbook"/>
                <a:cs typeface="Century Schoolbook"/>
              </a:rPr>
              <a:t> </a:t>
            </a:r>
            <a:r>
              <a:rPr sz="2000" spc="30" dirty="0">
                <a:latin typeface="Century Schoolbook"/>
                <a:cs typeface="Century Schoolbook"/>
              </a:rPr>
              <a:t>relating</a:t>
            </a:r>
            <a:r>
              <a:rPr sz="2000" spc="-150" dirty="0">
                <a:latin typeface="Century Schoolbook"/>
                <a:cs typeface="Century Schoolbook"/>
              </a:rPr>
              <a:t> </a:t>
            </a:r>
            <a:r>
              <a:rPr sz="2000" spc="25" dirty="0">
                <a:latin typeface="Century Schoolbook"/>
                <a:cs typeface="Century Schoolbook"/>
              </a:rPr>
              <a:t>to</a:t>
            </a:r>
            <a:r>
              <a:rPr sz="2000" spc="-150" dirty="0">
                <a:latin typeface="Century Schoolbook"/>
                <a:cs typeface="Century Schoolbook"/>
              </a:rPr>
              <a:t> </a:t>
            </a:r>
            <a:r>
              <a:rPr sz="2000" spc="40" dirty="0">
                <a:latin typeface="Century Schoolbook"/>
                <a:cs typeface="Century Schoolbook"/>
              </a:rPr>
              <a:t>your</a:t>
            </a:r>
            <a:r>
              <a:rPr sz="2000" spc="-110" dirty="0">
                <a:latin typeface="Century Schoolbook"/>
                <a:cs typeface="Century Schoolbook"/>
              </a:rPr>
              <a:t> </a:t>
            </a:r>
            <a:r>
              <a:rPr sz="2000" spc="30" dirty="0">
                <a:latin typeface="Century Schoolbook"/>
                <a:cs typeface="Century Schoolbook"/>
              </a:rPr>
              <a:t>selection.</a:t>
            </a:r>
            <a:endParaRPr sz="2000" dirty="0">
              <a:latin typeface="Century Schoolbook"/>
              <a:cs typeface="Century Schoolbook"/>
            </a:endParaRPr>
          </a:p>
        </p:txBody>
      </p:sp>
      <p:sp>
        <p:nvSpPr>
          <p:cNvPr id="5" name="object 5"/>
          <p:cNvSpPr/>
          <p:nvPr/>
        </p:nvSpPr>
        <p:spPr>
          <a:xfrm>
            <a:off x="0" y="3581398"/>
            <a:ext cx="9143999" cy="3200401"/>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4762" y="6819900"/>
            <a:ext cx="9139555" cy="0"/>
          </a:xfrm>
          <a:custGeom>
            <a:avLst/>
            <a:gdLst/>
            <a:ahLst/>
            <a:cxnLst/>
            <a:rect l="l" t="t" r="r" b="b"/>
            <a:pathLst>
              <a:path w="9139555">
                <a:moveTo>
                  <a:pt x="0" y="0"/>
                </a:moveTo>
                <a:lnTo>
                  <a:pt x="9139237" y="0"/>
                </a:lnTo>
              </a:path>
            </a:pathLst>
          </a:custGeom>
          <a:ln w="76200">
            <a:solidFill>
              <a:srgbClr val="FF0000"/>
            </a:solidFill>
          </a:ln>
        </p:spPr>
        <p:txBody>
          <a:bodyPr wrap="square" lIns="0" tIns="0" rIns="0" bIns="0" rtlCol="0"/>
          <a:lstStyle/>
          <a:p>
            <a:endParaRPr dirty="0"/>
          </a:p>
        </p:txBody>
      </p:sp>
      <p:sp>
        <p:nvSpPr>
          <p:cNvPr id="7" name="object 7"/>
          <p:cNvSpPr/>
          <p:nvPr/>
        </p:nvSpPr>
        <p:spPr>
          <a:xfrm>
            <a:off x="4762" y="3543300"/>
            <a:ext cx="9139555" cy="0"/>
          </a:xfrm>
          <a:custGeom>
            <a:avLst/>
            <a:gdLst/>
            <a:ahLst/>
            <a:cxnLst/>
            <a:rect l="l" t="t" r="r" b="b"/>
            <a:pathLst>
              <a:path w="9139555">
                <a:moveTo>
                  <a:pt x="9139237" y="0"/>
                </a:moveTo>
                <a:lnTo>
                  <a:pt x="0" y="0"/>
                </a:lnTo>
              </a:path>
            </a:pathLst>
          </a:custGeom>
          <a:ln w="7620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a:spLocks noGrp="1"/>
          </p:cNvSpPr>
          <p:nvPr>
            <p:ph type="body" idx="1"/>
          </p:nvPr>
        </p:nvSpPr>
        <p:spPr>
          <a:xfrm>
            <a:off x="885507" y="1357502"/>
            <a:ext cx="7372984" cy="2115964"/>
          </a:xfrm>
          <a:prstGeom prst="rect">
            <a:avLst/>
          </a:prstGeom>
        </p:spPr>
        <p:txBody>
          <a:bodyPr vert="horz" wrap="square" lIns="0" tIns="0" rIns="0" bIns="0" rtlCol="0">
            <a:spAutoFit/>
          </a:bodyPr>
          <a:lstStyle/>
          <a:p>
            <a:pPr marL="99695" algn="ctr">
              <a:lnSpc>
                <a:spcPts val="5510"/>
              </a:lnSpc>
            </a:pPr>
            <a:r>
              <a:rPr lang="en-US" sz="6000" dirty="0" smtClean="0"/>
              <a:t>Consent Form Section 15- </a:t>
            </a:r>
          </a:p>
          <a:p>
            <a:pPr marL="99695" algn="ctr">
              <a:lnSpc>
                <a:spcPts val="5510"/>
              </a:lnSpc>
            </a:pPr>
            <a:r>
              <a:rPr lang="en-US" sz="6000" dirty="0" smtClean="0"/>
              <a:t>Written Consent</a:t>
            </a:r>
            <a:endParaRPr sz="6000" dirty="0"/>
          </a:p>
        </p:txBody>
      </p:sp>
    </p:spTree>
    <p:extLst>
      <p:ext uri="{BB962C8B-B14F-4D97-AF65-F5344CB8AC3E}">
        <p14:creationId xmlns:p14="http://schemas.microsoft.com/office/powerpoint/2010/main" val="959599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67000" y="762000"/>
            <a:ext cx="5753100" cy="5667375"/>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155257" y="28575"/>
            <a:ext cx="7947025"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Download </a:t>
            </a:r>
            <a:r>
              <a:rPr sz="3950" spc="-50" dirty="0">
                <a:solidFill>
                  <a:srgbClr val="000000"/>
                </a:solidFill>
              </a:rPr>
              <a:t>Consent </a:t>
            </a:r>
            <a:r>
              <a:rPr sz="3950" spc="-30" dirty="0">
                <a:solidFill>
                  <a:srgbClr val="000000"/>
                </a:solidFill>
              </a:rPr>
              <a:t>Form</a:t>
            </a:r>
            <a:r>
              <a:rPr sz="3950" spc="350" dirty="0">
                <a:solidFill>
                  <a:srgbClr val="000000"/>
                </a:solidFill>
              </a:rPr>
              <a:t> </a:t>
            </a:r>
            <a:r>
              <a:rPr sz="3950" spc="-105" dirty="0">
                <a:solidFill>
                  <a:srgbClr val="000000"/>
                </a:solidFill>
              </a:rPr>
              <a:t>Template</a:t>
            </a:r>
            <a:endParaRPr sz="3950" dirty="0"/>
          </a:p>
        </p:txBody>
      </p:sp>
      <p:sp>
        <p:nvSpPr>
          <p:cNvPr id="4" name="object 4"/>
          <p:cNvSpPr txBox="1"/>
          <p:nvPr/>
        </p:nvSpPr>
        <p:spPr>
          <a:xfrm>
            <a:off x="155257" y="1107399"/>
            <a:ext cx="2640330" cy="4933315"/>
          </a:xfrm>
          <a:prstGeom prst="rect">
            <a:avLst/>
          </a:prstGeom>
        </p:spPr>
        <p:txBody>
          <a:bodyPr vert="horz" wrap="square" lIns="0" tIns="0" rIns="0" bIns="0" rtlCol="0">
            <a:spAutoFit/>
          </a:bodyPr>
          <a:lstStyle/>
          <a:p>
            <a:pPr marL="193675" indent="-180975">
              <a:lnSpc>
                <a:spcPts val="1700"/>
              </a:lnSpc>
              <a:buClr>
                <a:srgbClr val="4F81BC"/>
              </a:buClr>
              <a:buSzPct val="77777"/>
              <a:buFont typeface="Arial"/>
              <a:buChar char="•"/>
              <a:tabLst>
                <a:tab pos="193675" algn="l"/>
              </a:tabLst>
            </a:pPr>
            <a:r>
              <a:rPr sz="1800" b="1" spc="5" dirty="0">
                <a:latin typeface="Century Schoolbook"/>
                <a:cs typeface="Century Schoolbook"/>
              </a:rPr>
              <a:t>Right </a:t>
            </a:r>
            <a:r>
              <a:rPr sz="1800" b="1" spc="-20" dirty="0">
                <a:latin typeface="Century Schoolbook"/>
                <a:cs typeface="Century Schoolbook"/>
              </a:rPr>
              <a:t>click</a:t>
            </a:r>
            <a:r>
              <a:rPr sz="1800" b="1" spc="75" dirty="0">
                <a:latin typeface="Century Schoolbook"/>
                <a:cs typeface="Century Schoolbook"/>
              </a:rPr>
              <a:t> </a:t>
            </a:r>
            <a:r>
              <a:rPr sz="1800" spc="-5" dirty="0">
                <a:latin typeface="Century Schoolbook"/>
                <a:cs typeface="Century Schoolbook"/>
              </a:rPr>
              <a:t>the</a:t>
            </a:r>
            <a:endParaRPr sz="1800" dirty="0">
              <a:latin typeface="Century Schoolbook"/>
              <a:cs typeface="Century Schoolbook"/>
            </a:endParaRPr>
          </a:p>
          <a:p>
            <a:pPr marL="193675" marR="55880">
              <a:lnSpc>
                <a:spcPts val="1800"/>
              </a:lnSpc>
              <a:spcBef>
                <a:spcPts val="215"/>
              </a:spcBef>
            </a:pPr>
            <a:r>
              <a:rPr sz="1800" spc="5" dirty="0">
                <a:latin typeface="Century Schoolbook"/>
                <a:cs typeface="Century Schoolbook"/>
              </a:rPr>
              <a:t>consent form </a:t>
            </a:r>
            <a:r>
              <a:rPr sz="1800" spc="-10" dirty="0">
                <a:latin typeface="Century Schoolbook"/>
                <a:cs typeface="Century Schoolbook"/>
              </a:rPr>
              <a:t>template  </a:t>
            </a:r>
            <a:r>
              <a:rPr sz="1800" spc="10" dirty="0">
                <a:latin typeface="Century Schoolbook"/>
                <a:cs typeface="Century Schoolbook"/>
              </a:rPr>
              <a:t>link.</a:t>
            </a:r>
            <a:endParaRPr sz="1800" dirty="0">
              <a:latin typeface="Century Schoolbook"/>
              <a:cs typeface="Century Schoolbook"/>
            </a:endParaRPr>
          </a:p>
          <a:p>
            <a:pPr marL="193675" marR="77470" indent="-180975">
              <a:lnSpc>
                <a:spcPts val="1880"/>
              </a:lnSpc>
              <a:spcBef>
                <a:spcPts val="1360"/>
              </a:spcBef>
              <a:buClr>
                <a:srgbClr val="4F81BC"/>
              </a:buClr>
              <a:buSzPct val="77777"/>
              <a:buFont typeface="Arial"/>
              <a:buChar char="•"/>
              <a:tabLst>
                <a:tab pos="193675" algn="l"/>
              </a:tabLst>
            </a:pPr>
            <a:r>
              <a:rPr sz="1800" b="1" spc="10" dirty="0">
                <a:latin typeface="Century Schoolbook"/>
                <a:cs typeface="Century Schoolbook"/>
              </a:rPr>
              <a:t>Save </a:t>
            </a:r>
            <a:r>
              <a:rPr sz="1800" spc="-5" dirty="0">
                <a:latin typeface="Century Schoolbook"/>
                <a:cs typeface="Century Schoolbook"/>
              </a:rPr>
              <a:t>the </a:t>
            </a:r>
            <a:r>
              <a:rPr sz="1800" spc="5" dirty="0">
                <a:latin typeface="Century Schoolbook"/>
                <a:cs typeface="Century Schoolbook"/>
              </a:rPr>
              <a:t>form </a:t>
            </a:r>
            <a:r>
              <a:rPr sz="1800" spc="-15" dirty="0">
                <a:latin typeface="Century Schoolbook"/>
                <a:cs typeface="Century Schoolbook"/>
              </a:rPr>
              <a:t>to </a:t>
            </a:r>
            <a:r>
              <a:rPr sz="1800" spc="5" dirty="0">
                <a:latin typeface="Century Schoolbook"/>
                <a:cs typeface="Century Schoolbook"/>
              </a:rPr>
              <a:t>your  local</a:t>
            </a:r>
            <a:r>
              <a:rPr sz="1800" spc="-105" dirty="0">
                <a:latin typeface="Century Schoolbook"/>
                <a:cs typeface="Century Schoolbook"/>
              </a:rPr>
              <a:t> </a:t>
            </a:r>
            <a:r>
              <a:rPr sz="1800" spc="10" dirty="0">
                <a:latin typeface="Century Schoolbook"/>
                <a:cs typeface="Century Schoolbook"/>
              </a:rPr>
              <a:t>drive.</a:t>
            </a:r>
            <a:endParaRPr sz="1800" dirty="0">
              <a:latin typeface="Century Schoolbook"/>
              <a:cs typeface="Century Schoolbook"/>
            </a:endParaRPr>
          </a:p>
          <a:p>
            <a:pPr marL="756285" marR="92075" lvl="1" indent="-343535">
              <a:lnSpc>
                <a:spcPct val="82700"/>
              </a:lnSpc>
              <a:spcBef>
                <a:spcPts val="275"/>
              </a:spcBef>
              <a:buClr>
                <a:srgbClr val="FF0000"/>
              </a:buClr>
              <a:buFont typeface="Calibri"/>
              <a:buChar char="–"/>
              <a:tabLst>
                <a:tab pos="755650" algn="l"/>
                <a:tab pos="756285" algn="l"/>
              </a:tabLst>
            </a:pPr>
            <a:r>
              <a:rPr sz="1550" spc="15" dirty="0">
                <a:solidFill>
                  <a:srgbClr val="252525"/>
                </a:solidFill>
                <a:latin typeface="Century Schoolbook"/>
                <a:cs typeface="Century Schoolbook"/>
              </a:rPr>
              <a:t>Use </a:t>
            </a:r>
            <a:r>
              <a:rPr sz="1550" spc="10" dirty="0">
                <a:solidFill>
                  <a:srgbClr val="252525"/>
                </a:solidFill>
                <a:latin typeface="Century Schoolbook"/>
                <a:cs typeface="Century Schoolbook"/>
              </a:rPr>
              <a:t>a </a:t>
            </a:r>
            <a:r>
              <a:rPr sz="1550" spc="25" dirty="0">
                <a:solidFill>
                  <a:srgbClr val="252525"/>
                </a:solidFill>
                <a:latin typeface="Century Schoolbook"/>
                <a:cs typeface="Century Schoolbook"/>
              </a:rPr>
              <a:t>simple</a:t>
            </a:r>
            <a:r>
              <a:rPr sz="1550" spc="-20" dirty="0">
                <a:solidFill>
                  <a:srgbClr val="252525"/>
                </a:solidFill>
                <a:latin typeface="Century Schoolbook"/>
                <a:cs typeface="Century Schoolbook"/>
              </a:rPr>
              <a:t> </a:t>
            </a:r>
            <a:r>
              <a:rPr sz="1550" spc="25" dirty="0">
                <a:solidFill>
                  <a:srgbClr val="252525"/>
                </a:solidFill>
                <a:latin typeface="Century Schoolbook"/>
                <a:cs typeface="Century Schoolbook"/>
              </a:rPr>
              <a:t>name  </a:t>
            </a:r>
            <a:r>
              <a:rPr sz="1550" spc="15" dirty="0">
                <a:solidFill>
                  <a:srgbClr val="252525"/>
                </a:solidFill>
                <a:latin typeface="Century Schoolbook"/>
                <a:cs typeface="Century Schoolbook"/>
              </a:rPr>
              <a:t>including </a:t>
            </a:r>
            <a:r>
              <a:rPr sz="1550" spc="10" dirty="0">
                <a:solidFill>
                  <a:srgbClr val="252525"/>
                </a:solidFill>
                <a:latin typeface="Century Schoolbook"/>
                <a:cs typeface="Century Schoolbook"/>
              </a:rPr>
              <a:t>the  </a:t>
            </a:r>
            <a:r>
              <a:rPr sz="1550" spc="25" dirty="0">
                <a:solidFill>
                  <a:srgbClr val="252525"/>
                </a:solidFill>
                <a:latin typeface="Century Schoolbook"/>
                <a:cs typeface="Century Schoolbook"/>
              </a:rPr>
              <a:t>upload</a:t>
            </a:r>
            <a:r>
              <a:rPr sz="1550" spc="-65" dirty="0">
                <a:solidFill>
                  <a:srgbClr val="252525"/>
                </a:solidFill>
                <a:latin typeface="Century Schoolbook"/>
                <a:cs typeface="Century Schoolbook"/>
              </a:rPr>
              <a:t> </a:t>
            </a:r>
            <a:r>
              <a:rPr sz="1550" spc="15" dirty="0">
                <a:solidFill>
                  <a:srgbClr val="252525"/>
                </a:solidFill>
                <a:latin typeface="Century Schoolbook"/>
                <a:cs typeface="Century Schoolbook"/>
              </a:rPr>
              <a:t>date.</a:t>
            </a:r>
            <a:endParaRPr sz="1550" dirty="0">
              <a:latin typeface="Century Schoolbook"/>
              <a:cs typeface="Century Schoolbook"/>
            </a:endParaRPr>
          </a:p>
          <a:p>
            <a:pPr marL="756285" marR="26034" lvl="1" indent="-343535">
              <a:lnSpc>
                <a:spcPts val="1580"/>
              </a:lnSpc>
              <a:spcBef>
                <a:spcPts val="225"/>
              </a:spcBef>
              <a:buClr>
                <a:srgbClr val="FF0000"/>
              </a:buClr>
              <a:buFont typeface="Calibri"/>
              <a:buChar char="–"/>
              <a:tabLst>
                <a:tab pos="755650" algn="l"/>
                <a:tab pos="756285" algn="l"/>
              </a:tabLst>
            </a:pPr>
            <a:r>
              <a:rPr sz="1550" spc="25" dirty="0">
                <a:solidFill>
                  <a:srgbClr val="252525"/>
                </a:solidFill>
                <a:latin typeface="Century Schoolbook"/>
                <a:cs typeface="Century Schoolbook"/>
              </a:rPr>
              <a:t>Consent  </a:t>
            </a:r>
            <a:r>
              <a:rPr sz="1550" spc="-5" dirty="0">
                <a:solidFill>
                  <a:srgbClr val="252525"/>
                </a:solidFill>
                <a:latin typeface="Century Schoolbook"/>
                <a:cs typeface="Century Schoolbook"/>
              </a:rPr>
              <a:t>S</a:t>
            </a:r>
            <a:r>
              <a:rPr sz="1550" spc="30" dirty="0">
                <a:solidFill>
                  <a:srgbClr val="252525"/>
                </a:solidFill>
                <a:latin typeface="Century Schoolbook"/>
                <a:cs typeface="Century Schoolbook"/>
              </a:rPr>
              <a:t>am</a:t>
            </a:r>
            <a:r>
              <a:rPr sz="1550" spc="10" dirty="0">
                <a:solidFill>
                  <a:srgbClr val="252525"/>
                </a:solidFill>
                <a:latin typeface="Century Schoolbook"/>
                <a:cs typeface="Century Schoolbook"/>
              </a:rPr>
              <a:t>p</a:t>
            </a:r>
            <a:r>
              <a:rPr sz="1550" spc="30" dirty="0">
                <a:solidFill>
                  <a:srgbClr val="252525"/>
                </a:solidFill>
                <a:latin typeface="Century Schoolbook"/>
                <a:cs typeface="Century Schoolbook"/>
              </a:rPr>
              <a:t>l</a:t>
            </a:r>
            <a:r>
              <a:rPr sz="1550" spc="40" dirty="0">
                <a:solidFill>
                  <a:srgbClr val="252525"/>
                </a:solidFill>
                <a:latin typeface="Century Schoolbook"/>
                <a:cs typeface="Century Schoolbook"/>
              </a:rPr>
              <a:t>e_</a:t>
            </a:r>
            <a:r>
              <a:rPr sz="1550" spc="30" dirty="0">
                <a:solidFill>
                  <a:srgbClr val="252525"/>
                </a:solidFill>
                <a:latin typeface="Century Schoolbook"/>
                <a:cs typeface="Century Schoolbook"/>
              </a:rPr>
              <a:t>010</a:t>
            </a:r>
            <a:r>
              <a:rPr sz="1550" spc="-40" dirty="0">
                <a:solidFill>
                  <a:srgbClr val="252525"/>
                </a:solidFill>
                <a:latin typeface="Century Schoolbook"/>
                <a:cs typeface="Century Schoolbook"/>
              </a:rPr>
              <a:t>1</a:t>
            </a:r>
            <a:r>
              <a:rPr sz="1550" spc="30" dirty="0">
                <a:solidFill>
                  <a:srgbClr val="252525"/>
                </a:solidFill>
                <a:latin typeface="Century Schoolbook"/>
                <a:cs typeface="Century Schoolbook"/>
              </a:rPr>
              <a:t>14</a:t>
            </a:r>
            <a:r>
              <a:rPr sz="1550" spc="10" dirty="0">
                <a:solidFill>
                  <a:srgbClr val="252525"/>
                </a:solidFill>
                <a:latin typeface="Century Schoolbook"/>
                <a:cs typeface="Century Schoolbook"/>
              </a:rPr>
              <a:t>.d</a:t>
            </a:r>
            <a:r>
              <a:rPr sz="1550" spc="40" dirty="0">
                <a:solidFill>
                  <a:srgbClr val="252525"/>
                </a:solidFill>
                <a:latin typeface="Century Schoolbook"/>
                <a:cs typeface="Century Schoolbook"/>
              </a:rPr>
              <a:t>o</a:t>
            </a:r>
            <a:r>
              <a:rPr sz="1550" spc="10" dirty="0">
                <a:solidFill>
                  <a:srgbClr val="252525"/>
                </a:solidFill>
                <a:latin typeface="Century Schoolbook"/>
                <a:cs typeface="Century Schoolbook"/>
              </a:rPr>
              <a:t>c</a:t>
            </a:r>
            <a:endParaRPr sz="1550" dirty="0">
              <a:latin typeface="Century Schoolbook"/>
              <a:cs typeface="Century Schoolbook"/>
            </a:endParaRPr>
          </a:p>
          <a:p>
            <a:pPr marL="756285" marR="237490" lvl="1" indent="-343535">
              <a:lnSpc>
                <a:spcPct val="82800"/>
              </a:lnSpc>
              <a:spcBef>
                <a:spcPts val="254"/>
              </a:spcBef>
              <a:buClr>
                <a:srgbClr val="FF0000"/>
              </a:buClr>
              <a:buFont typeface="Calibri"/>
              <a:buChar char="–"/>
              <a:tabLst>
                <a:tab pos="755650" algn="l"/>
                <a:tab pos="756285" algn="l"/>
              </a:tabLst>
            </a:pPr>
            <a:r>
              <a:rPr sz="1550" spc="15" dirty="0">
                <a:solidFill>
                  <a:srgbClr val="252525"/>
                </a:solidFill>
                <a:latin typeface="Century Schoolbook"/>
                <a:cs typeface="Century Schoolbook"/>
              </a:rPr>
              <a:t>The </a:t>
            </a:r>
            <a:r>
              <a:rPr sz="1550" spc="20" dirty="0">
                <a:solidFill>
                  <a:srgbClr val="252525"/>
                </a:solidFill>
                <a:latin typeface="Century Schoolbook"/>
                <a:cs typeface="Century Schoolbook"/>
              </a:rPr>
              <a:t>IRB </a:t>
            </a:r>
            <a:r>
              <a:rPr sz="1550" spc="15" dirty="0">
                <a:solidFill>
                  <a:srgbClr val="252525"/>
                </a:solidFill>
                <a:latin typeface="Century Schoolbook"/>
                <a:cs typeface="Century Schoolbook"/>
              </a:rPr>
              <a:t>will  </a:t>
            </a:r>
            <a:r>
              <a:rPr sz="1550" spc="25" dirty="0">
                <a:solidFill>
                  <a:srgbClr val="252525"/>
                </a:solidFill>
                <a:latin typeface="Century Schoolbook"/>
                <a:cs typeface="Century Schoolbook"/>
              </a:rPr>
              <a:t>modify </a:t>
            </a:r>
            <a:r>
              <a:rPr sz="1550" spc="10" dirty="0">
                <a:solidFill>
                  <a:srgbClr val="252525"/>
                </a:solidFill>
                <a:latin typeface="Century Schoolbook"/>
                <a:cs typeface="Century Schoolbook"/>
              </a:rPr>
              <a:t>the </a:t>
            </a:r>
            <a:r>
              <a:rPr sz="1550" spc="25" dirty="0">
                <a:solidFill>
                  <a:srgbClr val="252525"/>
                </a:solidFill>
                <a:latin typeface="Century Schoolbook"/>
                <a:cs typeface="Century Schoolbook"/>
              </a:rPr>
              <a:t>name  </a:t>
            </a:r>
            <a:r>
              <a:rPr sz="1550" spc="15" dirty="0">
                <a:solidFill>
                  <a:srgbClr val="252525"/>
                </a:solidFill>
                <a:latin typeface="Century Schoolbook"/>
                <a:cs typeface="Century Schoolbook"/>
              </a:rPr>
              <a:t>you </a:t>
            </a:r>
            <a:r>
              <a:rPr sz="1550" spc="5" dirty="0">
                <a:solidFill>
                  <a:srgbClr val="252525"/>
                </a:solidFill>
                <a:latin typeface="Century Schoolbook"/>
                <a:cs typeface="Century Schoolbook"/>
              </a:rPr>
              <a:t>give </a:t>
            </a:r>
            <a:r>
              <a:rPr sz="1550" spc="15" dirty="0">
                <a:solidFill>
                  <a:srgbClr val="252525"/>
                </a:solidFill>
                <a:latin typeface="Century Schoolbook"/>
                <a:cs typeface="Century Schoolbook"/>
              </a:rPr>
              <a:t>your  approved </a:t>
            </a:r>
            <a:r>
              <a:rPr sz="1550" spc="20" dirty="0">
                <a:solidFill>
                  <a:srgbClr val="252525"/>
                </a:solidFill>
                <a:latin typeface="Century Schoolbook"/>
                <a:cs typeface="Century Schoolbook"/>
              </a:rPr>
              <a:t>consent  </a:t>
            </a:r>
            <a:r>
              <a:rPr sz="1550" spc="15" dirty="0">
                <a:solidFill>
                  <a:srgbClr val="252525"/>
                </a:solidFill>
                <a:latin typeface="Century Schoolbook"/>
                <a:cs typeface="Century Schoolbook"/>
              </a:rPr>
              <a:t>form.</a:t>
            </a:r>
            <a:endParaRPr sz="1550" dirty="0">
              <a:latin typeface="Century Schoolbook"/>
              <a:cs typeface="Century Schoolbook"/>
            </a:endParaRPr>
          </a:p>
          <a:p>
            <a:pPr marL="756285" marR="72390" lvl="1" indent="-343535">
              <a:lnSpc>
                <a:spcPct val="82700"/>
              </a:lnSpc>
              <a:spcBef>
                <a:spcPts val="340"/>
              </a:spcBef>
              <a:buClr>
                <a:srgbClr val="FF0000"/>
              </a:buClr>
              <a:buFont typeface="Calibri"/>
              <a:buChar char="–"/>
              <a:tabLst>
                <a:tab pos="755650" algn="l"/>
                <a:tab pos="756285" algn="l"/>
              </a:tabLst>
            </a:pPr>
            <a:r>
              <a:rPr sz="1550" spc="15" dirty="0">
                <a:solidFill>
                  <a:srgbClr val="252525"/>
                </a:solidFill>
                <a:latin typeface="Century Schoolbook"/>
                <a:cs typeface="Century Schoolbook"/>
              </a:rPr>
              <a:t>The </a:t>
            </a:r>
            <a:r>
              <a:rPr sz="1550" spc="25" dirty="0">
                <a:solidFill>
                  <a:srgbClr val="252525"/>
                </a:solidFill>
                <a:latin typeface="Century Schoolbook"/>
                <a:cs typeface="Century Schoolbook"/>
              </a:rPr>
              <a:t>modified</a:t>
            </a:r>
            <a:r>
              <a:rPr sz="1550" spc="-65" dirty="0">
                <a:solidFill>
                  <a:srgbClr val="252525"/>
                </a:solidFill>
                <a:latin typeface="Century Schoolbook"/>
                <a:cs typeface="Century Schoolbook"/>
              </a:rPr>
              <a:t> </a:t>
            </a:r>
            <a:r>
              <a:rPr sz="1550" spc="25" dirty="0">
                <a:solidFill>
                  <a:srgbClr val="252525"/>
                </a:solidFill>
                <a:latin typeface="Century Schoolbook"/>
                <a:cs typeface="Century Schoolbook"/>
              </a:rPr>
              <a:t>name  </a:t>
            </a:r>
            <a:r>
              <a:rPr sz="1550" spc="15" dirty="0">
                <a:solidFill>
                  <a:srgbClr val="252525"/>
                </a:solidFill>
                <a:latin typeface="Century Schoolbook"/>
                <a:cs typeface="Century Schoolbook"/>
              </a:rPr>
              <a:t>will </a:t>
            </a:r>
            <a:r>
              <a:rPr sz="1550" spc="20" dirty="0">
                <a:solidFill>
                  <a:srgbClr val="252525"/>
                </a:solidFill>
                <a:latin typeface="Century Schoolbook"/>
                <a:cs typeface="Century Schoolbook"/>
              </a:rPr>
              <a:t>appear </a:t>
            </a:r>
            <a:r>
              <a:rPr sz="1550" spc="25" dirty="0">
                <a:solidFill>
                  <a:srgbClr val="252525"/>
                </a:solidFill>
                <a:latin typeface="Century Schoolbook"/>
                <a:cs typeface="Century Schoolbook"/>
              </a:rPr>
              <a:t>in all  </a:t>
            </a:r>
            <a:r>
              <a:rPr sz="1550" spc="15" dirty="0">
                <a:solidFill>
                  <a:srgbClr val="252525"/>
                </a:solidFill>
                <a:latin typeface="Century Schoolbook"/>
                <a:cs typeface="Century Schoolbook"/>
              </a:rPr>
              <a:t>letters.</a:t>
            </a:r>
            <a:endParaRPr sz="1550" dirty="0">
              <a:latin typeface="Century Schoolbook"/>
              <a:cs typeface="Century Schoolbook"/>
            </a:endParaRPr>
          </a:p>
          <a:p>
            <a:pPr marL="193675" marR="5080" indent="-180975">
              <a:lnSpc>
                <a:spcPct val="85200"/>
              </a:lnSpc>
              <a:spcBef>
                <a:spcPts val="1365"/>
              </a:spcBef>
              <a:buClr>
                <a:srgbClr val="4F81BC"/>
              </a:buClr>
              <a:buSzPct val="77777"/>
              <a:buFont typeface="Arial"/>
              <a:buChar char="•"/>
              <a:tabLst>
                <a:tab pos="193675" algn="l"/>
              </a:tabLst>
            </a:pPr>
            <a:r>
              <a:rPr sz="1800" b="1" dirty="0">
                <a:latin typeface="Century Schoolbook"/>
                <a:cs typeface="Century Schoolbook"/>
              </a:rPr>
              <a:t>Complete </a:t>
            </a:r>
            <a:r>
              <a:rPr sz="1800" spc="-5" dirty="0">
                <a:latin typeface="Century Schoolbook"/>
                <a:cs typeface="Century Schoolbook"/>
              </a:rPr>
              <a:t>the </a:t>
            </a:r>
            <a:r>
              <a:rPr sz="1800" spc="5" dirty="0">
                <a:latin typeface="Century Schoolbook"/>
                <a:cs typeface="Century Schoolbook"/>
              </a:rPr>
              <a:t>consent  form </a:t>
            </a:r>
            <a:r>
              <a:rPr sz="1800" spc="-5" dirty="0">
                <a:latin typeface="Century Schoolbook"/>
                <a:cs typeface="Century Schoolbook"/>
              </a:rPr>
              <a:t>and </a:t>
            </a:r>
            <a:r>
              <a:rPr sz="1800" b="1" spc="10" dirty="0">
                <a:latin typeface="Century Schoolbook"/>
                <a:cs typeface="Century Schoolbook"/>
              </a:rPr>
              <a:t>save </a:t>
            </a:r>
            <a:r>
              <a:rPr sz="1800" spc="15" dirty="0">
                <a:latin typeface="Century Schoolbook"/>
                <a:cs typeface="Century Schoolbook"/>
              </a:rPr>
              <a:t>it </a:t>
            </a:r>
            <a:r>
              <a:rPr sz="1800" spc="-15" dirty="0">
                <a:latin typeface="Century Schoolbook"/>
                <a:cs typeface="Century Schoolbook"/>
              </a:rPr>
              <a:t>to  </a:t>
            </a:r>
            <a:r>
              <a:rPr sz="1800" spc="5" dirty="0">
                <a:latin typeface="Century Schoolbook"/>
                <a:cs typeface="Century Schoolbook"/>
              </a:rPr>
              <a:t>your local</a:t>
            </a:r>
            <a:r>
              <a:rPr sz="1800" spc="-55" dirty="0">
                <a:latin typeface="Century Schoolbook"/>
                <a:cs typeface="Century Schoolbook"/>
              </a:rPr>
              <a:t> </a:t>
            </a:r>
            <a:r>
              <a:rPr sz="1800" spc="10" dirty="0">
                <a:latin typeface="Century Schoolbook"/>
                <a:cs typeface="Century Schoolbook"/>
              </a:rPr>
              <a:t>drive.</a:t>
            </a:r>
            <a:endParaRPr sz="18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740790"/>
            <a:ext cx="5080635"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Upload </a:t>
            </a:r>
            <a:r>
              <a:rPr sz="3950" spc="-50" dirty="0">
                <a:solidFill>
                  <a:srgbClr val="000000"/>
                </a:solidFill>
              </a:rPr>
              <a:t>Consent</a:t>
            </a:r>
            <a:r>
              <a:rPr sz="3950" spc="285" dirty="0">
                <a:solidFill>
                  <a:srgbClr val="000000"/>
                </a:solidFill>
              </a:rPr>
              <a:t> </a:t>
            </a:r>
            <a:r>
              <a:rPr sz="3950" spc="-30" dirty="0">
                <a:solidFill>
                  <a:srgbClr val="000000"/>
                </a:solidFill>
              </a:rPr>
              <a:t>Form</a:t>
            </a:r>
            <a:endParaRPr sz="3950" dirty="0"/>
          </a:p>
        </p:txBody>
      </p:sp>
      <p:sp>
        <p:nvSpPr>
          <p:cNvPr id="3" name="object 3"/>
          <p:cNvSpPr txBox="1"/>
          <p:nvPr/>
        </p:nvSpPr>
        <p:spPr>
          <a:xfrm>
            <a:off x="155257" y="1801240"/>
            <a:ext cx="7722870" cy="932180"/>
          </a:xfrm>
          <a:prstGeom prst="rect">
            <a:avLst/>
          </a:prstGeom>
        </p:spPr>
        <p:txBody>
          <a:bodyPr vert="horz" wrap="square" lIns="0" tIns="0" rIns="0" bIns="0" rtlCol="0">
            <a:spAutoFit/>
          </a:bodyPr>
          <a:lstStyle/>
          <a:p>
            <a:pPr marL="12700">
              <a:lnSpc>
                <a:spcPts val="2130"/>
              </a:lnSpc>
            </a:pPr>
            <a:r>
              <a:rPr sz="1800" spc="-75" dirty="0">
                <a:latin typeface="Century Schoolbook"/>
                <a:cs typeface="Century Schoolbook"/>
              </a:rPr>
              <a:t>You </a:t>
            </a:r>
            <a:r>
              <a:rPr sz="1800" spc="-5" dirty="0">
                <a:latin typeface="Century Schoolbook"/>
                <a:cs typeface="Century Schoolbook"/>
              </a:rPr>
              <a:t>must </a:t>
            </a:r>
            <a:r>
              <a:rPr sz="1800" spc="5" dirty="0">
                <a:latin typeface="Century Schoolbook"/>
                <a:cs typeface="Century Schoolbook"/>
              </a:rPr>
              <a:t>select </a:t>
            </a:r>
            <a:r>
              <a:rPr sz="1800" spc="-5" dirty="0">
                <a:latin typeface="Century Schoolbook"/>
                <a:cs typeface="Century Schoolbook"/>
              </a:rPr>
              <a:t>“</a:t>
            </a:r>
            <a:r>
              <a:rPr sz="1800" u="sng" spc="-5" dirty="0">
                <a:latin typeface="Century Schoolbook"/>
                <a:cs typeface="Century Schoolbook"/>
              </a:rPr>
              <a:t>Add </a:t>
            </a:r>
            <a:r>
              <a:rPr sz="1800" dirty="0">
                <a:latin typeface="Century Schoolbook"/>
                <a:cs typeface="Century Schoolbook"/>
              </a:rPr>
              <a:t>”</a:t>
            </a:r>
            <a:r>
              <a:rPr sz="1800" spc="-10" dirty="0">
                <a:latin typeface="Century Schoolbook"/>
                <a:cs typeface="Century Schoolbook"/>
              </a:rPr>
              <a:t> to:</a:t>
            </a:r>
            <a:endParaRPr sz="1800" dirty="0">
              <a:latin typeface="Century Schoolbook"/>
              <a:cs typeface="Century Schoolbook"/>
            </a:endParaRPr>
          </a:p>
          <a:p>
            <a:pPr marL="469900">
              <a:lnSpc>
                <a:spcPts val="2130"/>
              </a:lnSpc>
            </a:pPr>
            <a:r>
              <a:rPr sz="1800" spc="5" dirty="0">
                <a:latin typeface="Century Schoolbook"/>
                <a:cs typeface="Century Schoolbook"/>
              </a:rPr>
              <a:t>Upload </a:t>
            </a:r>
            <a:r>
              <a:rPr sz="1800" dirty="0">
                <a:latin typeface="Century Schoolbook"/>
                <a:cs typeface="Century Schoolbook"/>
              </a:rPr>
              <a:t>a </a:t>
            </a:r>
            <a:r>
              <a:rPr sz="1800" b="1" u="sng" spc="5" dirty="0">
                <a:solidFill>
                  <a:srgbClr val="F79546"/>
                </a:solidFill>
                <a:latin typeface="Century Schoolbook"/>
                <a:cs typeface="Century Schoolbook"/>
              </a:rPr>
              <a:t>New</a:t>
            </a:r>
            <a:r>
              <a:rPr sz="1800" b="1" u="sng" spc="-170" dirty="0">
                <a:solidFill>
                  <a:srgbClr val="F79546"/>
                </a:solidFill>
                <a:latin typeface="Century Schoolbook"/>
                <a:cs typeface="Century Schoolbook"/>
              </a:rPr>
              <a:t> </a:t>
            </a:r>
            <a:r>
              <a:rPr sz="1800" spc="5" dirty="0">
                <a:latin typeface="Century Schoolbook"/>
                <a:cs typeface="Century Schoolbook"/>
              </a:rPr>
              <a:t>Document</a:t>
            </a:r>
            <a:endParaRPr sz="1800" dirty="0">
              <a:latin typeface="Century Schoolbook"/>
              <a:cs typeface="Century Schoolbook"/>
            </a:endParaRPr>
          </a:p>
          <a:p>
            <a:pPr marL="355600" indent="-342900">
              <a:lnSpc>
                <a:spcPct val="100000"/>
              </a:lnSpc>
              <a:spcBef>
                <a:spcPts val="495"/>
              </a:spcBef>
              <a:buClr>
                <a:srgbClr val="FFFF00"/>
              </a:buClr>
              <a:buFont typeface="Arial"/>
              <a:buChar char="•"/>
              <a:tabLst>
                <a:tab pos="355600" algn="l"/>
                <a:tab pos="356235" algn="l"/>
              </a:tabLst>
            </a:pPr>
            <a:r>
              <a:rPr sz="2150" spc="20" dirty="0">
                <a:latin typeface="Century Schoolbook"/>
                <a:cs typeface="Century Schoolbook"/>
              </a:rPr>
              <a:t>Only </a:t>
            </a:r>
            <a:r>
              <a:rPr sz="2150" b="1" u="sng" spc="25" dirty="0">
                <a:latin typeface="Century Schoolbook"/>
                <a:cs typeface="Century Schoolbook"/>
              </a:rPr>
              <a:t>one </a:t>
            </a:r>
            <a:r>
              <a:rPr sz="2150" spc="15" dirty="0">
                <a:latin typeface="Century Schoolbook"/>
                <a:cs typeface="Century Schoolbook"/>
              </a:rPr>
              <a:t>version </a:t>
            </a:r>
            <a:r>
              <a:rPr sz="2150" spc="20" dirty="0">
                <a:latin typeface="Century Schoolbook"/>
                <a:cs typeface="Century Schoolbook"/>
              </a:rPr>
              <a:t>of </a:t>
            </a:r>
            <a:r>
              <a:rPr sz="2150" b="1" u="sng" spc="25" dirty="0">
                <a:latin typeface="Century Schoolbook"/>
                <a:cs typeface="Century Schoolbook"/>
              </a:rPr>
              <a:t>each </a:t>
            </a:r>
            <a:r>
              <a:rPr sz="2150" spc="20" dirty="0">
                <a:latin typeface="Century Schoolbook"/>
                <a:cs typeface="Century Schoolbook"/>
              </a:rPr>
              <a:t>consent </a:t>
            </a:r>
            <a:r>
              <a:rPr sz="2150" spc="25" dirty="0">
                <a:latin typeface="Century Schoolbook"/>
                <a:cs typeface="Century Schoolbook"/>
              </a:rPr>
              <a:t>form </a:t>
            </a:r>
            <a:r>
              <a:rPr sz="2150" spc="15" dirty="0">
                <a:latin typeface="Century Schoolbook"/>
                <a:cs typeface="Century Schoolbook"/>
              </a:rPr>
              <a:t>should </a:t>
            </a:r>
            <a:r>
              <a:rPr sz="2150" spc="5" dirty="0">
                <a:latin typeface="Century Schoolbook"/>
                <a:cs typeface="Century Schoolbook"/>
              </a:rPr>
              <a:t>be</a:t>
            </a:r>
            <a:r>
              <a:rPr sz="2150" spc="60" dirty="0">
                <a:latin typeface="Century Schoolbook"/>
                <a:cs typeface="Century Schoolbook"/>
              </a:rPr>
              <a:t> </a:t>
            </a:r>
            <a:r>
              <a:rPr sz="2150" spc="5" dirty="0">
                <a:latin typeface="Century Schoolbook"/>
                <a:cs typeface="Century Schoolbook"/>
              </a:rPr>
              <a:t>visible.</a:t>
            </a:r>
            <a:endParaRPr sz="2150" dirty="0">
              <a:latin typeface="Century Schoolbook"/>
              <a:cs typeface="Century Schoolbook"/>
            </a:endParaRPr>
          </a:p>
        </p:txBody>
      </p:sp>
      <p:sp>
        <p:nvSpPr>
          <p:cNvPr id="4" name="object 4"/>
          <p:cNvSpPr/>
          <p:nvPr/>
        </p:nvSpPr>
        <p:spPr>
          <a:xfrm>
            <a:off x="381000" y="3733800"/>
            <a:ext cx="7896225" cy="138112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52425" y="3705225"/>
            <a:ext cx="7953375" cy="1438275"/>
          </a:xfrm>
          <a:custGeom>
            <a:avLst/>
            <a:gdLst/>
            <a:ahLst/>
            <a:cxnLst/>
            <a:rect l="l" t="t" r="r" b="b"/>
            <a:pathLst>
              <a:path w="7953375" h="1438275">
                <a:moveTo>
                  <a:pt x="0" y="1438275"/>
                </a:moveTo>
                <a:lnTo>
                  <a:pt x="7953375" y="1438275"/>
                </a:lnTo>
                <a:lnTo>
                  <a:pt x="7953375" y="0"/>
                </a:lnTo>
                <a:lnTo>
                  <a:pt x="0" y="0"/>
                </a:lnTo>
                <a:lnTo>
                  <a:pt x="0" y="1438275"/>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740790"/>
            <a:ext cx="5080635" cy="623570"/>
          </a:xfrm>
          <a:prstGeom prst="rect">
            <a:avLst/>
          </a:prstGeom>
        </p:spPr>
        <p:txBody>
          <a:bodyPr vert="horz" wrap="square" lIns="0" tIns="0" rIns="0" bIns="0" rtlCol="0">
            <a:spAutoFit/>
          </a:bodyPr>
          <a:lstStyle/>
          <a:p>
            <a:pPr marL="12700">
              <a:lnSpc>
                <a:spcPct val="100000"/>
              </a:lnSpc>
            </a:pPr>
            <a:r>
              <a:rPr sz="3950" spc="-55" dirty="0">
                <a:solidFill>
                  <a:srgbClr val="000000"/>
                </a:solidFill>
              </a:rPr>
              <a:t>Upload </a:t>
            </a:r>
            <a:r>
              <a:rPr sz="3950" spc="-50" dirty="0">
                <a:solidFill>
                  <a:srgbClr val="000000"/>
                </a:solidFill>
              </a:rPr>
              <a:t>Consent</a:t>
            </a:r>
            <a:r>
              <a:rPr sz="3950" spc="285" dirty="0">
                <a:solidFill>
                  <a:srgbClr val="000000"/>
                </a:solidFill>
              </a:rPr>
              <a:t> </a:t>
            </a:r>
            <a:r>
              <a:rPr sz="3950" spc="-30" dirty="0">
                <a:solidFill>
                  <a:srgbClr val="000000"/>
                </a:solidFill>
              </a:rPr>
              <a:t>Form</a:t>
            </a:r>
            <a:endParaRPr sz="3950" dirty="0"/>
          </a:p>
        </p:txBody>
      </p:sp>
      <p:sp>
        <p:nvSpPr>
          <p:cNvPr id="3" name="object 3"/>
          <p:cNvSpPr txBox="1"/>
          <p:nvPr/>
        </p:nvSpPr>
        <p:spPr>
          <a:xfrm>
            <a:off x="155257" y="1861565"/>
            <a:ext cx="8156575" cy="1661795"/>
          </a:xfrm>
          <a:prstGeom prst="rect">
            <a:avLst/>
          </a:prstGeom>
        </p:spPr>
        <p:txBody>
          <a:bodyPr vert="horz" wrap="square" lIns="0" tIns="0" rIns="0" bIns="0" rtlCol="0">
            <a:spAutoFit/>
          </a:bodyPr>
          <a:lstStyle/>
          <a:p>
            <a:pPr marL="193675" indent="-180975">
              <a:lnSpc>
                <a:spcPct val="100000"/>
              </a:lnSpc>
              <a:buClr>
                <a:srgbClr val="4F81BC"/>
              </a:buClr>
              <a:buSzPct val="79069"/>
              <a:buFont typeface="Arial"/>
              <a:buChar char="•"/>
              <a:tabLst>
                <a:tab pos="193675" algn="l"/>
              </a:tabLst>
            </a:pPr>
            <a:r>
              <a:rPr sz="2150" spc="10" dirty="0">
                <a:latin typeface="Century Schoolbook"/>
                <a:cs typeface="Century Schoolbook"/>
              </a:rPr>
              <a:t>Use the </a:t>
            </a:r>
            <a:r>
              <a:rPr sz="2150" spc="25" dirty="0">
                <a:latin typeface="Century Schoolbook"/>
                <a:cs typeface="Century Schoolbook"/>
              </a:rPr>
              <a:t>“</a:t>
            </a:r>
            <a:r>
              <a:rPr sz="2150" b="1" spc="25" dirty="0">
                <a:latin typeface="Century Schoolbook"/>
                <a:cs typeface="Century Schoolbook"/>
              </a:rPr>
              <a:t>Browse</a:t>
            </a:r>
            <a:r>
              <a:rPr sz="2150" spc="25" dirty="0">
                <a:latin typeface="Century Schoolbook"/>
                <a:cs typeface="Century Schoolbook"/>
              </a:rPr>
              <a:t>” </a:t>
            </a:r>
            <a:r>
              <a:rPr sz="2150" spc="10" dirty="0">
                <a:latin typeface="Century Schoolbook"/>
                <a:cs typeface="Century Schoolbook"/>
              </a:rPr>
              <a:t>button </a:t>
            </a:r>
            <a:r>
              <a:rPr sz="2150" spc="-5" dirty="0">
                <a:latin typeface="Century Schoolbook"/>
                <a:cs typeface="Century Schoolbook"/>
              </a:rPr>
              <a:t>to </a:t>
            </a:r>
            <a:r>
              <a:rPr sz="2150" spc="5" dirty="0">
                <a:latin typeface="Century Schoolbook"/>
                <a:cs typeface="Century Schoolbook"/>
              </a:rPr>
              <a:t>locate </a:t>
            </a:r>
            <a:r>
              <a:rPr sz="2150" spc="10" dirty="0">
                <a:latin typeface="Century Schoolbook"/>
                <a:cs typeface="Century Schoolbook"/>
              </a:rPr>
              <a:t>the </a:t>
            </a:r>
            <a:r>
              <a:rPr sz="2150" spc="30" dirty="0">
                <a:latin typeface="Century Schoolbook"/>
                <a:cs typeface="Century Schoolbook"/>
              </a:rPr>
              <a:t>document on your </a:t>
            </a:r>
            <a:r>
              <a:rPr sz="2150" spc="80" dirty="0">
                <a:latin typeface="Century Schoolbook"/>
                <a:cs typeface="Century Schoolbook"/>
              </a:rPr>
              <a:t> </a:t>
            </a:r>
            <a:r>
              <a:rPr sz="2150" spc="5" dirty="0">
                <a:latin typeface="Century Schoolbook"/>
                <a:cs typeface="Century Schoolbook"/>
              </a:rPr>
              <a:t>PC.</a:t>
            </a:r>
            <a:endParaRPr sz="2150" dirty="0">
              <a:latin typeface="Century Schoolbook"/>
              <a:cs typeface="Century Schoolbook"/>
            </a:endParaRPr>
          </a:p>
          <a:p>
            <a:pPr marL="193675" indent="-180975">
              <a:lnSpc>
                <a:spcPts val="2570"/>
              </a:lnSpc>
              <a:spcBef>
                <a:spcPts val="1325"/>
              </a:spcBef>
              <a:buClr>
                <a:srgbClr val="4F81BC"/>
              </a:buClr>
              <a:buSzPct val="79069"/>
              <a:buFont typeface="Arial"/>
              <a:buChar char="•"/>
              <a:tabLst>
                <a:tab pos="193675" algn="l"/>
              </a:tabLst>
            </a:pPr>
            <a:r>
              <a:rPr sz="2150" spc="25" dirty="0">
                <a:latin typeface="Century Schoolbook"/>
                <a:cs typeface="Century Schoolbook"/>
              </a:rPr>
              <a:t>Once </a:t>
            </a:r>
            <a:r>
              <a:rPr sz="2150" spc="10" dirty="0">
                <a:latin typeface="Century Schoolbook"/>
                <a:cs typeface="Century Schoolbook"/>
              </a:rPr>
              <a:t>the </a:t>
            </a:r>
            <a:r>
              <a:rPr sz="2150" spc="30" dirty="0">
                <a:latin typeface="Century Schoolbook"/>
                <a:cs typeface="Century Schoolbook"/>
              </a:rPr>
              <a:t>document </a:t>
            </a:r>
            <a:r>
              <a:rPr sz="2150" dirty="0">
                <a:latin typeface="Century Schoolbook"/>
                <a:cs typeface="Century Schoolbook"/>
              </a:rPr>
              <a:t>is </a:t>
            </a:r>
            <a:r>
              <a:rPr sz="2150" spc="15" dirty="0">
                <a:latin typeface="Century Schoolbook"/>
                <a:cs typeface="Century Schoolbook"/>
              </a:rPr>
              <a:t>located, select </a:t>
            </a:r>
            <a:r>
              <a:rPr sz="2150" spc="10" dirty="0">
                <a:latin typeface="Century Schoolbook"/>
                <a:cs typeface="Century Schoolbook"/>
              </a:rPr>
              <a:t>the </a:t>
            </a:r>
            <a:r>
              <a:rPr sz="2150" spc="30" dirty="0">
                <a:latin typeface="Century Schoolbook"/>
                <a:cs typeface="Century Schoolbook"/>
              </a:rPr>
              <a:t>document </a:t>
            </a:r>
            <a:r>
              <a:rPr sz="2150" spc="15" dirty="0">
                <a:latin typeface="Century Schoolbook"/>
                <a:cs typeface="Century Schoolbook"/>
              </a:rPr>
              <a:t>and</a:t>
            </a:r>
            <a:r>
              <a:rPr sz="2150" spc="570" dirty="0">
                <a:latin typeface="Century Schoolbook"/>
                <a:cs typeface="Century Schoolbook"/>
              </a:rPr>
              <a:t> </a:t>
            </a:r>
            <a:r>
              <a:rPr sz="2150" spc="5" dirty="0">
                <a:latin typeface="Century Schoolbook"/>
                <a:cs typeface="Century Schoolbook"/>
              </a:rPr>
              <a:t>click</a:t>
            </a:r>
            <a:endParaRPr sz="2150" dirty="0">
              <a:latin typeface="Century Schoolbook"/>
              <a:cs typeface="Century Schoolbook"/>
            </a:endParaRPr>
          </a:p>
          <a:p>
            <a:pPr marL="193675">
              <a:lnSpc>
                <a:spcPts val="2570"/>
              </a:lnSpc>
            </a:pPr>
            <a:r>
              <a:rPr sz="2150" spc="5" dirty="0">
                <a:latin typeface="Century Schoolbook"/>
                <a:cs typeface="Century Schoolbook"/>
              </a:rPr>
              <a:t>“</a:t>
            </a:r>
            <a:r>
              <a:rPr sz="2150" b="1" spc="5" dirty="0">
                <a:latin typeface="Century Schoolbook"/>
                <a:cs typeface="Century Schoolbook"/>
              </a:rPr>
              <a:t>open</a:t>
            </a:r>
            <a:r>
              <a:rPr sz="2150" spc="5" dirty="0">
                <a:latin typeface="Century Schoolbook"/>
                <a:cs typeface="Century Schoolbook"/>
              </a:rPr>
              <a:t>”.</a:t>
            </a:r>
            <a:endParaRPr sz="2150" dirty="0">
              <a:latin typeface="Century Schoolbook"/>
              <a:cs typeface="Century Schoolbook"/>
            </a:endParaRPr>
          </a:p>
          <a:p>
            <a:pPr marL="193675" indent="-180975">
              <a:lnSpc>
                <a:spcPct val="100000"/>
              </a:lnSpc>
              <a:spcBef>
                <a:spcPts val="1325"/>
              </a:spcBef>
              <a:buClr>
                <a:srgbClr val="4F81BC"/>
              </a:buClr>
              <a:buSzPct val="79069"/>
              <a:buFont typeface="Arial"/>
              <a:buChar char="•"/>
              <a:tabLst>
                <a:tab pos="193675" algn="l"/>
              </a:tabLst>
            </a:pPr>
            <a:r>
              <a:rPr sz="2150" spc="5" dirty="0">
                <a:latin typeface="Century Schoolbook"/>
                <a:cs typeface="Century Schoolbook"/>
              </a:rPr>
              <a:t>Click </a:t>
            </a:r>
            <a:r>
              <a:rPr sz="2150" spc="10" dirty="0">
                <a:latin typeface="Century Schoolbook"/>
                <a:cs typeface="Century Schoolbook"/>
              </a:rPr>
              <a:t>“</a:t>
            </a:r>
            <a:r>
              <a:rPr sz="2150" b="1" spc="10" dirty="0">
                <a:latin typeface="Century Schoolbook"/>
                <a:cs typeface="Century Schoolbook"/>
              </a:rPr>
              <a:t>OK</a:t>
            </a:r>
            <a:r>
              <a:rPr sz="2150" spc="10" dirty="0">
                <a:latin typeface="Century Schoolbook"/>
                <a:cs typeface="Century Schoolbook"/>
              </a:rPr>
              <a:t>” </a:t>
            </a:r>
            <a:r>
              <a:rPr sz="2150" spc="35" dirty="0">
                <a:latin typeface="Century Schoolbook"/>
                <a:cs typeface="Century Schoolbook"/>
              </a:rPr>
              <a:t>when</a:t>
            </a:r>
            <a:r>
              <a:rPr sz="2150" spc="245" dirty="0">
                <a:latin typeface="Century Schoolbook"/>
                <a:cs typeface="Century Schoolbook"/>
              </a:rPr>
              <a:t> </a:t>
            </a:r>
            <a:r>
              <a:rPr sz="2150" spc="15" dirty="0">
                <a:latin typeface="Century Schoolbook"/>
                <a:cs typeface="Century Schoolbook"/>
              </a:rPr>
              <a:t>finished.</a:t>
            </a:r>
            <a:endParaRPr sz="2150" dirty="0">
              <a:latin typeface="Century Schoolbook"/>
              <a:cs typeface="Century Schoolbook"/>
            </a:endParaRPr>
          </a:p>
        </p:txBody>
      </p:sp>
      <p:sp>
        <p:nvSpPr>
          <p:cNvPr id="4" name="object 4"/>
          <p:cNvSpPr/>
          <p:nvPr/>
        </p:nvSpPr>
        <p:spPr>
          <a:xfrm>
            <a:off x="457200" y="3810000"/>
            <a:ext cx="7810500" cy="252412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428625" y="3781425"/>
            <a:ext cx="7867650" cy="2581275"/>
          </a:xfrm>
          <a:custGeom>
            <a:avLst/>
            <a:gdLst/>
            <a:ahLst/>
            <a:cxnLst/>
            <a:rect l="l" t="t" r="r" b="b"/>
            <a:pathLst>
              <a:path w="7867650" h="2581275">
                <a:moveTo>
                  <a:pt x="0" y="2581275"/>
                </a:moveTo>
                <a:lnTo>
                  <a:pt x="7867650" y="2581275"/>
                </a:lnTo>
                <a:lnTo>
                  <a:pt x="7867650" y="0"/>
                </a:lnTo>
                <a:lnTo>
                  <a:pt x="0" y="0"/>
                </a:lnTo>
                <a:lnTo>
                  <a:pt x="0" y="2581275"/>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a:spLocks noGrp="1"/>
          </p:cNvSpPr>
          <p:nvPr>
            <p:ph type="body" idx="1"/>
          </p:nvPr>
        </p:nvSpPr>
        <p:spPr>
          <a:xfrm>
            <a:off x="885507" y="1357502"/>
            <a:ext cx="7372984" cy="2115964"/>
          </a:xfrm>
          <a:prstGeom prst="rect">
            <a:avLst/>
          </a:prstGeom>
        </p:spPr>
        <p:txBody>
          <a:bodyPr vert="horz" wrap="square" lIns="0" tIns="0" rIns="0" bIns="0" rtlCol="0">
            <a:spAutoFit/>
          </a:bodyPr>
          <a:lstStyle/>
          <a:p>
            <a:pPr marL="99695" algn="ctr">
              <a:lnSpc>
                <a:spcPts val="5510"/>
              </a:lnSpc>
            </a:pPr>
            <a:r>
              <a:rPr lang="en-US" spc="-40" dirty="0" smtClean="0"/>
              <a:t>Update/Delete documents and Document History</a:t>
            </a:r>
            <a:endParaRPr sz="6000" dirty="0"/>
          </a:p>
        </p:txBody>
      </p:sp>
    </p:spTree>
    <p:extLst>
      <p:ext uri="{BB962C8B-B14F-4D97-AF65-F5344CB8AC3E}">
        <p14:creationId xmlns:p14="http://schemas.microsoft.com/office/powerpoint/2010/main" val="179944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825" y="228600"/>
            <a:ext cx="8791575" cy="62484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257" y="181228"/>
            <a:ext cx="7081520" cy="601980"/>
          </a:xfrm>
          <a:prstGeom prst="rect">
            <a:avLst/>
          </a:prstGeom>
        </p:spPr>
        <p:txBody>
          <a:bodyPr vert="horz" wrap="square" lIns="0" tIns="0" rIns="0" bIns="0" rtlCol="0">
            <a:spAutoFit/>
          </a:bodyPr>
          <a:lstStyle/>
          <a:p>
            <a:pPr marL="12700">
              <a:lnSpc>
                <a:spcPct val="100000"/>
              </a:lnSpc>
            </a:pPr>
            <a:r>
              <a:rPr sz="3950" spc="-45" dirty="0" smtClean="0">
                <a:solidFill>
                  <a:srgbClr val="000000"/>
                </a:solidFill>
              </a:rPr>
              <a:t>Update/Delete</a:t>
            </a:r>
            <a:r>
              <a:rPr sz="3950" spc="225" dirty="0" smtClean="0">
                <a:solidFill>
                  <a:srgbClr val="000000"/>
                </a:solidFill>
              </a:rPr>
              <a:t> </a:t>
            </a:r>
            <a:r>
              <a:rPr sz="3950" spc="-50" dirty="0">
                <a:solidFill>
                  <a:srgbClr val="000000"/>
                </a:solidFill>
              </a:rPr>
              <a:t>Documents</a:t>
            </a:r>
            <a:endParaRPr sz="3950" dirty="0"/>
          </a:p>
        </p:txBody>
      </p:sp>
      <p:sp>
        <p:nvSpPr>
          <p:cNvPr id="3" name="object 3"/>
          <p:cNvSpPr txBox="1"/>
          <p:nvPr/>
        </p:nvSpPr>
        <p:spPr>
          <a:xfrm>
            <a:off x="383857" y="946150"/>
            <a:ext cx="3201035" cy="1113790"/>
          </a:xfrm>
          <a:prstGeom prst="rect">
            <a:avLst/>
          </a:prstGeom>
        </p:spPr>
        <p:txBody>
          <a:bodyPr vert="horz" wrap="square" lIns="0" tIns="0" rIns="0" bIns="0" rtlCol="0">
            <a:spAutoFit/>
          </a:bodyPr>
          <a:lstStyle/>
          <a:p>
            <a:pPr marL="12700">
              <a:lnSpc>
                <a:spcPct val="100000"/>
              </a:lnSpc>
            </a:pPr>
            <a:r>
              <a:rPr sz="2750" u="heavy" spc="5" dirty="0">
                <a:latin typeface="Century Schoolbook"/>
                <a:cs typeface="Century Schoolbook"/>
              </a:rPr>
              <a:t>Update</a:t>
            </a:r>
            <a:r>
              <a:rPr sz="2750" u="heavy" spc="-130" dirty="0">
                <a:latin typeface="Century Schoolbook"/>
                <a:cs typeface="Century Schoolbook"/>
              </a:rPr>
              <a:t> </a:t>
            </a:r>
            <a:r>
              <a:rPr sz="2750" u="heavy" spc="20" dirty="0">
                <a:latin typeface="Century Schoolbook"/>
                <a:cs typeface="Century Schoolbook"/>
              </a:rPr>
              <a:t>Documents</a:t>
            </a:r>
            <a:endParaRPr sz="2750" dirty="0">
              <a:latin typeface="Century Schoolbook"/>
              <a:cs typeface="Century Schoolbook"/>
            </a:endParaRPr>
          </a:p>
          <a:p>
            <a:pPr marL="12700">
              <a:lnSpc>
                <a:spcPct val="100000"/>
              </a:lnSpc>
              <a:spcBef>
                <a:spcPts val="1255"/>
              </a:spcBef>
              <a:tabLst>
                <a:tab pos="1816735" algn="l"/>
                <a:tab pos="2910205" algn="l"/>
              </a:tabLst>
            </a:pPr>
            <a:r>
              <a:rPr sz="1800" spc="-75" dirty="0">
                <a:latin typeface="Century Schoolbook"/>
                <a:cs typeface="Century Schoolbook"/>
              </a:rPr>
              <a:t>You</a:t>
            </a:r>
            <a:r>
              <a:rPr sz="1800" spc="60" dirty="0">
                <a:latin typeface="Century Schoolbook"/>
                <a:cs typeface="Century Schoolbook"/>
              </a:rPr>
              <a:t> </a:t>
            </a:r>
            <a:r>
              <a:rPr sz="1800" spc="-5" dirty="0">
                <a:latin typeface="Century Schoolbook"/>
                <a:cs typeface="Century Schoolbook"/>
              </a:rPr>
              <a:t>must</a:t>
            </a:r>
            <a:r>
              <a:rPr sz="1800" spc="85" dirty="0">
                <a:latin typeface="Century Schoolbook"/>
                <a:cs typeface="Century Schoolbook"/>
              </a:rPr>
              <a:t> </a:t>
            </a:r>
            <a:r>
              <a:rPr sz="1800" spc="5" dirty="0">
                <a:latin typeface="Century Schoolbook"/>
                <a:cs typeface="Century Schoolbook"/>
              </a:rPr>
              <a:t>select	</a:t>
            </a:r>
            <a:r>
              <a:rPr sz="1800" spc="-5" dirty="0">
                <a:latin typeface="Century Schoolbook"/>
                <a:cs typeface="Century Schoolbook"/>
              </a:rPr>
              <a:t>“</a:t>
            </a:r>
            <a:r>
              <a:rPr sz="1800" u="sng" spc="-5" dirty="0">
                <a:latin typeface="Century Schoolbook"/>
                <a:cs typeface="Century Schoolbook"/>
              </a:rPr>
              <a:t>Update</a:t>
            </a:r>
            <a:r>
              <a:rPr sz="1800" spc="-5" dirty="0">
                <a:latin typeface="Century Schoolbook"/>
                <a:cs typeface="Century Schoolbook"/>
              </a:rPr>
              <a:t>”	</a:t>
            </a:r>
            <a:r>
              <a:rPr sz="1800" spc="-10" dirty="0">
                <a:latin typeface="Century Schoolbook"/>
                <a:cs typeface="Century Schoolbook"/>
              </a:rPr>
              <a:t>to:</a:t>
            </a:r>
            <a:endParaRPr sz="1800" dirty="0">
              <a:latin typeface="Century Schoolbook"/>
              <a:cs typeface="Century Schoolbook"/>
            </a:endParaRPr>
          </a:p>
          <a:p>
            <a:pPr marL="470534" indent="-181610">
              <a:lnSpc>
                <a:spcPct val="100000"/>
              </a:lnSpc>
              <a:spcBef>
                <a:spcPts val="190"/>
              </a:spcBef>
              <a:buClr>
                <a:srgbClr val="4F81BC"/>
              </a:buClr>
              <a:buFont typeface="Wingdings 2"/>
              <a:buChar char=""/>
              <a:tabLst>
                <a:tab pos="470534" algn="l"/>
              </a:tabLst>
            </a:pPr>
            <a:r>
              <a:rPr sz="1550" spc="20" dirty="0">
                <a:solidFill>
                  <a:srgbClr val="252525"/>
                </a:solidFill>
                <a:latin typeface="Century Schoolbook"/>
                <a:cs typeface="Century Schoolbook"/>
              </a:rPr>
              <a:t>Upload </a:t>
            </a:r>
            <a:r>
              <a:rPr sz="1550" spc="15" dirty="0">
                <a:solidFill>
                  <a:srgbClr val="252525"/>
                </a:solidFill>
                <a:latin typeface="Century Schoolbook"/>
                <a:cs typeface="Century Schoolbook"/>
              </a:rPr>
              <a:t>a </a:t>
            </a:r>
            <a:r>
              <a:rPr sz="1550" b="1" u="sng" spc="15" dirty="0">
                <a:solidFill>
                  <a:srgbClr val="F79546"/>
                </a:solidFill>
                <a:latin typeface="Century Schoolbook"/>
                <a:cs typeface="Century Schoolbook"/>
              </a:rPr>
              <a:t>Revised</a:t>
            </a:r>
            <a:r>
              <a:rPr sz="1550" b="1" u="sng" spc="90" dirty="0">
                <a:solidFill>
                  <a:srgbClr val="F79546"/>
                </a:solidFill>
                <a:latin typeface="Century Schoolbook"/>
                <a:cs typeface="Century Schoolbook"/>
              </a:rPr>
              <a:t> </a:t>
            </a:r>
            <a:r>
              <a:rPr sz="1550" spc="20" dirty="0">
                <a:solidFill>
                  <a:srgbClr val="252525"/>
                </a:solidFill>
                <a:latin typeface="Century Schoolbook"/>
                <a:cs typeface="Century Schoolbook"/>
              </a:rPr>
              <a:t>document</a:t>
            </a:r>
            <a:endParaRPr sz="1550" dirty="0">
              <a:latin typeface="Century Schoolbook"/>
              <a:cs typeface="Century Schoolbook"/>
            </a:endParaRPr>
          </a:p>
        </p:txBody>
      </p:sp>
      <p:sp>
        <p:nvSpPr>
          <p:cNvPr id="4" name="object 4"/>
          <p:cNvSpPr/>
          <p:nvPr/>
        </p:nvSpPr>
        <p:spPr>
          <a:xfrm>
            <a:off x="304800" y="2133600"/>
            <a:ext cx="7896225" cy="157162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612" y="715390"/>
            <a:ext cx="7000240"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Upload </a:t>
            </a:r>
            <a:r>
              <a:rPr sz="3950" spc="-45" dirty="0">
                <a:solidFill>
                  <a:srgbClr val="000000"/>
                </a:solidFill>
              </a:rPr>
              <a:t>Revised </a:t>
            </a:r>
            <a:r>
              <a:rPr sz="3950" spc="-50" dirty="0">
                <a:solidFill>
                  <a:srgbClr val="000000"/>
                </a:solidFill>
              </a:rPr>
              <a:t>Consent</a:t>
            </a:r>
            <a:r>
              <a:rPr sz="3950" spc="380" dirty="0">
                <a:solidFill>
                  <a:srgbClr val="000000"/>
                </a:solidFill>
              </a:rPr>
              <a:t> </a:t>
            </a:r>
            <a:r>
              <a:rPr sz="3950" spc="-30" dirty="0">
                <a:solidFill>
                  <a:srgbClr val="000000"/>
                </a:solidFill>
              </a:rPr>
              <a:t>Form</a:t>
            </a:r>
            <a:endParaRPr sz="3950" dirty="0"/>
          </a:p>
        </p:txBody>
      </p:sp>
      <p:sp>
        <p:nvSpPr>
          <p:cNvPr id="3" name="object 3"/>
          <p:cNvSpPr txBox="1"/>
          <p:nvPr/>
        </p:nvSpPr>
        <p:spPr>
          <a:xfrm>
            <a:off x="93027" y="1494154"/>
            <a:ext cx="8251825" cy="1343025"/>
          </a:xfrm>
          <a:prstGeom prst="rect">
            <a:avLst/>
          </a:prstGeom>
        </p:spPr>
        <p:txBody>
          <a:bodyPr vert="horz" wrap="square" lIns="0" tIns="0" rIns="0" bIns="0" rtlCol="0">
            <a:spAutoFit/>
          </a:bodyPr>
          <a:lstStyle/>
          <a:p>
            <a:pPr marL="355600" marR="45720" indent="-342900">
              <a:lnSpc>
                <a:spcPts val="2550"/>
              </a:lnSpc>
              <a:buClr>
                <a:srgbClr val="FFFF00"/>
              </a:buClr>
              <a:buFont typeface="Arial"/>
              <a:buChar char="•"/>
              <a:tabLst>
                <a:tab pos="355600" algn="l"/>
                <a:tab pos="356235" algn="l"/>
              </a:tabLst>
            </a:pPr>
            <a:r>
              <a:rPr sz="2150" b="1" spc="15" dirty="0">
                <a:latin typeface="Century Schoolbook"/>
                <a:cs typeface="Century Schoolbook"/>
              </a:rPr>
              <a:t>Click </a:t>
            </a:r>
            <a:r>
              <a:rPr sz="2150" spc="20" dirty="0">
                <a:latin typeface="Century Schoolbook"/>
                <a:cs typeface="Century Schoolbook"/>
              </a:rPr>
              <a:t>Update </a:t>
            </a:r>
            <a:r>
              <a:rPr sz="2150" spc="-5" dirty="0">
                <a:latin typeface="Century Schoolbook"/>
                <a:cs typeface="Century Schoolbook"/>
              </a:rPr>
              <a:t>to </a:t>
            </a:r>
            <a:r>
              <a:rPr sz="2150" spc="20" dirty="0">
                <a:latin typeface="Century Schoolbook"/>
                <a:cs typeface="Century Schoolbook"/>
              </a:rPr>
              <a:t>upload </a:t>
            </a:r>
            <a:r>
              <a:rPr sz="2150" spc="10" dirty="0">
                <a:latin typeface="Century Schoolbook"/>
                <a:cs typeface="Century Schoolbook"/>
              </a:rPr>
              <a:t>the tracked </a:t>
            </a:r>
            <a:r>
              <a:rPr sz="2150" spc="25" dirty="0">
                <a:latin typeface="Century Schoolbook"/>
                <a:cs typeface="Century Schoolbook"/>
              </a:rPr>
              <a:t>changes </a:t>
            </a:r>
            <a:r>
              <a:rPr sz="2150" spc="20" dirty="0">
                <a:latin typeface="Century Schoolbook"/>
                <a:cs typeface="Century Schoolbook"/>
              </a:rPr>
              <a:t>version </a:t>
            </a:r>
            <a:r>
              <a:rPr sz="2150" spc="5" dirty="0">
                <a:latin typeface="Century Schoolbook"/>
                <a:cs typeface="Century Schoolbook"/>
              </a:rPr>
              <a:t>into </a:t>
            </a:r>
            <a:r>
              <a:rPr sz="2150" spc="10" dirty="0">
                <a:latin typeface="Century Schoolbook"/>
                <a:cs typeface="Century Schoolbook"/>
              </a:rPr>
              <a:t>the  </a:t>
            </a:r>
            <a:r>
              <a:rPr sz="2150" spc="25" dirty="0">
                <a:latin typeface="Century Schoolbook"/>
                <a:cs typeface="Century Schoolbook"/>
              </a:rPr>
              <a:t>consent form</a:t>
            </a:r>
            <a:r>
              <a:rPr sz="2150" spc="-100" dirty="0">
                <a:latin typeface="Century Schoolbook"/>
                <a:cs typeface="Century Schoolbook"/>
              </a:rPr>
              <a:t> </a:t>
            </a:r>
            <a:r>
              <a:rPr sz="2150" spc="20" dirty="0">
                <a:latin typeface="Century Schoolbook"/>
                <a:cs typeface="Century Schoolbook"/>
              </a:rPr>
              <a:t>field.</a:t>
            </a:r>
            <a:endParaRPr sz="2150" dirty="0">
              <a:latin typeface="Century Schoolbook"/>
              <a:cs typeface="Century Schoolbook"/>
            </a:endParaRPr>
          </a:p>
          <a:p>
            <a:pPr marL="355600" marR="5080" indent="-342900">
              <a:lnSpc>
                <a:spcPts val="2480"/>
              </a:lnSpc>
              <a:spcBef>
                <a:spcPts val="509"/>
              </a:spcBef>
              <a:buClr>
                <a:srgbClr val="FFFF00"/>
              </a:buClr>
              <a:buFont typeface="Arial"/>
              <a:buChar char="•"/>
              <a:tabLst>
                <a:tab pos="355600" algn="l"/>
                <a:tab pos="356235" algn="l"/>
              </a:tabLst>
            </a:pPr>
            <a:r>
              <a:rPr sz="2150" spc="10" dirty="0">
                <a:latin typeface="Century Schoolbook"/>
                <a:cs typeface="Century Schoolbook"/>
              </a:rPr>
              <a:t>This </a:t>
            </a:r>
            <a:r>
              <a:rPr sz="2150" spc="15" dirty="0">
                <a:latin typeface="Century Schoolbook"/>
                <a:cs typeface="Century Schoolbook"/>
              </a:rPr>
              <a:t>replaces, but </a:t>
            </a:r>
            <a:r>
              <a:rPr sz="2150" spc="35" dirty="0">
                <a:latin typeface="Century Schoolbook"/>
                <a:cs typeface="Century Schoolbook"/>
              </a:rPr>
              <a:t>does </a:t>
            </a:r>
            <a:r>
              <a:rPr sz="2150" spc="30" dirty="0">
                <a:latin typeface="Century Schoolbook"/>
                <a:cs typeface="Century Schoolbook"/>
              </a:rPr>
              <a:t>not </a:t>
            </a:r>
            <a:r>
              <a:rPr sz="2150" spc="25" dirty="0">
                <a:latin typeface="Century Schoolbook"/>
                <a:cs typeface="Century Schoolbook"/>
              </a:rPr>
              <a:t>delete, </a:t>
            </a:r>
            <a:r>
              <a:rPr sz="2150" spc="10" dirty="0">
                <a:latin typeface="Century Schoolbook"/>
                <a:cs typeface="Century Schoolbook"/>
              </a:rPr>
              <a:t>the </a:t>
            </a:r>
            <a:r>
              <a:rPr sz="2150" spc="30" dirty="0">
                <a:latin typeface="Century Schoolbook"/>
                <a:cs typeface="Century Schoolbook"/>
              </a:rPr>
              <a:t>previous </a:t>
            </a:r>
            <a:r>
              <a:rPr sz="2150" spc="20" dirty="0">
                <a:latin typeface="Century Schoolbook"/>
                <a:cs typeface="Century Schoolbook"/>
              </a:rPr>
              <a:t>version </a:t>
            </a:r>
            <a:r>
              <a:rPr sz="2150" spc="25" dirty="0">
                <a:latin typeface="Century Schoolbook"/>
                <a:cs typeface="Century Schoolbook"/>
              </a:rPr>
              <a:t>of </a:t>
            </a:r>
            <a:r>
              <a:rPr sz="2150" spc="10" dirty="0">
                <a:latin typeface="Century Schoolbook"/>
                <a:cs typeface="Century Schoolbook"/>
              </a:rPr>
              <a:t>the  </a:t>
            </a:r>
            <a:r>
              <a:rPr sz="2150" spc="5" dirty="0">
                <a:latin typeface="Century Schoolbook"/>
                <a:cs typeface="Century Schoolbook"/>
              </a:rPr>
              <a:t>same</a:t>
            </a:r>
            <a:r>
              <a:rPr sz="2150" spc="25" dirty="0">
                <a:latin typeface="Century Schoolbook"/>
                <a:cs typeface="Century Schoolbook"/>
              </a:rPr>
              <a:t> </a:t>
            </a:r>
            <a:r>
              <a:rPr sz="2150" spc="20" dirty="0">
                <a:latin typeface="Century Schoolbook"/>
                <a:cs typeface="Century Schoolbook"/>
              </a:rPr>
              <a:t>consent.</a:t>
            </a:r>
            <a:endParaRPr sz="2150" dirty="0">
              <a:latin typeface="Century Schoolbook"/>
              <a:cs typeface="Century Schoolbook"/>
            </a:endParaRPr>
          </a:p>
        </p:txBody>
      </p:sp>
      <p:sp>
        <p:nvSpPr>
          <p:cNvPr id="4" name="object 4"/>
          <p:cNvSpPr/>
          <p:nvPr/>
        </p:nvSpPr>
        <p:spPr>
          <a:xfrm>
            <a:off x="609600" y="3962400"/>
            <a:ext cx="7896225" cy="157162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1828800"/>
            <a:ext cx="4114800" cy="409575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78739" y="0"/>
            <a:ext cx="4190365" cy="601980"/>
          </a:xfrm>
          <a:prstGeom prst="rect">
            <a:avLst/>
          </a:prstGeom>
        </p:spPr>
        <p:txBody>
          <a:bodyPr vert="horz" wrap="square" lIns="0" tIns="0" rIns="0" bIns="0" rtlCol="0">
            <a:spAutoFit/>
          </a:bodyPr>
          <a:lstStyle/>
          <a:p>
            <a:pPr marL="12700">
              <a:lnSpc>
                <a:spcPct val="100000"/>
              </a:lnSpc>
            </a:pPr>
            <a:r>
              <a:rPr sz="3950" spc="-35" dirty="0">
                <a:solidFill>
                  <a:srgbClr val="000000"/>
                </a:solidFill>
              </a:rPr>
              <a:t>Delete</a:t>
            </a:r>
            <a:r>
              <a:rPr sz="3950" spc="-85" dirty="0">
                <a:solidFill>
                  <a:srgbClr val="000000"/>
                </a:solidFill>
              </a:rPr>
              <a:t> </a:t>
            </a:r>
            <a:r>
              <a:rPr sz="3950" spc="-45" dirty="0">
                <a:solidFill>
                  <a:srgbClr val="000000"/>
                </a:solidFill>
              </a:rPr>
              <a:t>Documents</a:t>
            </a:r>
            <a:endParaRPr sz="3950" dirty="0"/>
          </a:p>
        </p:txBody>
      </p:sp>
      <p:sp>
        <p:nvSpPr>
          <p:cNvPr id="4" name="object 4"/>
          <p:cNvSpPr txBox="1"/>
          <p:nvPr/>
        </p:nvSpPr>
        <p:spPr>
          <a:xfrm>
            <a:off x="326707" y="637540"/>
            <a:ext cx="6396990" cy="1307465"/>
          </a:xfrm>
          <a:prstGeom prst="rect">
            <a:avLst/>
          </a:prstGeom>
        </p:spPr>
        <p:txBody>
          <a:bodyPr vert="horz" wrap="square" lIns="0" tIns="0" rIns="0" bIns="0" rtlCol="0">
            <a:spAutoFit/>
          </a:bodyPr>
          <a:lstStyle/>
          <a:p>
            <a:pPr marL="12700">
              <a:lnSpc>
                <a:spcPct val="100000"/>
              </a:lnSpc>
            </a:pPr>
            <a:r>
              <a:rPr sz="1800" i="1" spc="5" dirty="0">
                <a:solidFill>
                  <a:srgbClr val="FFC000"/>
                </a:solidFill>
                <a:latin typeface="Century Schoolbook"/>
                <a:cs typeface="Century Schoolbook"/>
              </a:rPr>
              <a:t>If </a:t>
            </a:r>
            <a:r>
              <a:rPr sz="1800" i="1" dirty="0">
                <a:solidFill>
                  <a:srgbClr val="FFC000"/>
                </a:solidFill>
                <a:latin typeface="Century Schoolbook"/>
                <a:cs typeface="Century Schoolbook"/>
              </a:rPr>
              <a:t>you </a:t>
            </a:r>
            <a:r>
              <a:rPr sz="1800" i="1" spc="10" dirty="0">
                <a:solidFill>
                  <a:srgbClr val="FFC000"/>
                </a:solidFill>
                <a:latin typeface="Century Schoolbook"/>
                <a:cs typeface="Century Schoolbook"/>
              </a:rPr>
              <a:t>upload </a:t>
            </a:r>
            <a:r>
              <a:rPr sz="1800" i="1" spc="-5" dirty="0">
                <a:solidFill>
                  <a:srgbClr val="FFC000"/>
                </a:solidFill>
                <a:latin typeface="Century Schoolbook"/>
                <a:cs typeface="Century Schoolbook"/>
              </a:rPr>
              <a:t>the </a:t>
            </a:r>
            <a:r>
              <a:rPr sz="1800" i="1" spc="10" dirty="0">
                <a:solidFill>
                  <a:srgbClr val="FFC000"/>
                </a:solidFill>
                <a:latin typeface="Century Schoolbook"/>
                <a:cs typeface="Century Schoolbook"/>
              </a:rPr>
              <a:t>wrong</a:t>
            </a:r>
            <a:r>
              <a:rPr sz="1800" i="1" spc="55" dirty="0">
                <a:solidFill>
                  <a:srgbClr val="FFC000"/>
                </a:solidFill>
                <a:latin typeface="Century Schoolbook"/>
                <a:cs typeface="Century Schoolbook"/>
              </a:rPr>
              <a:t> </a:t>
            </a:r>
            <a:r>
              <a:rPr sz="1800" i="1" spc="5" dirty="0">
                <a:solidFill>
                  <a:srgbClr val="FFC000"/>
                </a:solidFill>
                <a:latin typeface="Century Schoolbook"/>
                <a:cs typeface="Century Schoolbook"/>
              </a:rPr>
              <a:t>document…</a:t>
            </a:r>
            <a:endParaRPr sz="1800" dirty="0">
              <a:latin typeface="Century Schoolbook"/>
              <a:cs typeface="Century Schoolbook"/>
            </a:endParaRPr>
          </a:p>
          <a:p>
            <a:pPr marL="470534" indent="-181610">
              <a:lnSpc>
                <a:spcPct val="100000"/>
              </a:lnSpc>
              <a:spcBef>
                <a:spcPts val="190"/>
              </a:spcBef>
              <a:buClr>
                <a:srgbClr val="4F81BC"/>
              </a:buClr>
              <a:buFont typeface="Wingdings 2"/>
              <a:buChar char=""/>
              <a:tabLst>
                <a:tab pos="470534" algn="l"/>
              </a:tabLst>
            </a:pPr>
            <a:r>
              <a:rPr sz="1550" spc="15" dirty="0">
                <a:solidFill>
                  <a:srgbClr val="252525"/>
                </a:solidFill>
                <a:latin typeface="Century Schoolbook"/>
                <a:cs typeface="Century Schoolbook"/>
              </a:rPr>
              <a:t>Use </a:t>
            </a:r>
            <a:r>
              <a:rPr sz="1550" spc="10" dirty="0">
                <a:solidFill>
                  <a:srgbClr val="252525"/>
                </a:solidFill>
                <a:latin typeface="Century Schoolbook"/>
                <a:cs typeface="Century Schoolbook"/>
              </a:rPr>
              <a:t>“Update” </a:t>
            </a:r>
            <a:r>
              <a:rPr sz="1550" dirty="0">
                <a:solidFill>
                  <a:srgbClr val="252525"/>
                </a:solidFill>
                <a:latin typeface="Century Schoolbook"/>
                <a:cs typeface="Century Schoolbook"/>
              </a:rPr>
              <a:t>to </a:t>
            </a:r>
            <a:r>
              <a:rPr sz="1550" spc="10" dirty="0">
                <a:solidFill>
                  <a:srgbClr val="252525"/>
                </a:solidFill>
                <a:latin typeface="Century Schoolbook"/>
                <a:cs typeface="Century Schoolbook"/>
              </a:rPr>
              <a:t>change the status </a:t>
            </a:r>
            <a:r>
              <a:rPr sz="1550" spc="25" dirty="0">
                <a:solidFill>
                  <a:srgbClr val="252525"/>
                </a:solidFill>
                <a:latin typeface="Century Schoolbook"/>
                <a:cs typeface="Century Schoolbook"/>
              </a:rPr>
              <a:t>of </a:t>
            </a:r>
            <a:r>
              <a:rPr sz="1550" spc="10" dirty="0">
                <a:solidFill>
                  <a:srgbClr val="252525"/>
                </a:solidFill>
                <a:latin typeface="Century Schoolbook"/>
                <a:cs typeface="Century Schoolbook"/>
              </a:rPr>
              <a:t>the </a:t>
            </a:r>
            <a:r>
              <a:rPr sz="1550" spc="20" dirty="0">
                <a:solidFill>
                  <a:srgbClr val="252525"/>
                </a:solidFill>
                <a:latin typeface="Century Schoolbook"/>
                <a:cs typeface="Century Schoolbook"/>
              </a:rPr>
              <a:t>document </a:t>
            </a:r>
            <a:r>
              <a:rPr sz="1550" dirty="0">
                <a:solidFill>
                  <a:srgbClr val="252525"/>
                </a:solidFill>
                <a:latin typeface="Century Schoolbook"/>
                <a:cs typeface="Century Schoolbook"/>
              </a:rPr>
              <a:t>to</a:t>
            </a:r>
            <a:r>
              <a:rPr sz="1550" spc="420" dirty="0">
                <a:solidFill>
                  <a:srgbClr val="252525"/>
                </a:solidFill>
                <a:latin typeface="Century Schoolbook"/>
                <a:cs typeface="Century Schoolbook"/>
              </a:rPr>
              <a:t> </a:t>
            </a:r>
            <a:r>
              <a:rPr sz="1550" spc="5" dirty="0">
                <a:solidFill>
                  <a:srgbClr val="252525"/>
                </a:solidFill>
                <a:latin typeface="Century Schoolbook"/>
                <a:cs typeface="Century Schoolbook"/>
              </a:rPr>
              <a:t>“</a:t>
            </a:r>
            <a:r>
              <a:rPr sz="1550" i="1" u="sng" spc="5" dirty="0">
                <a:solidFill>
                  <a:srgbClr val="252525"/>
                </a:solidFill>
                <a:latin typeface="Century Schoolbook"/>
                <a:cs typeface="Century Schoolbook"/>
              </a:rPr>
              <a:t>Deleted</a:t>
            </a:r>
            <a:r>
              <a:rPr sz="1550" spc="5" dirty="0">
                <a:solidFill>
                  <a:srgbClr val="252525"/>
                </a:solidFill>
                <a:latin typeface="Century Schoolbook"/>
                <a:cs typeface="Century Schoolbook"/>
              </a:rPr>
              <a:t>”</a:t>
            </a:r>
            <a:endParaRPr sz="1550" dirty="0">
              <a:latin typeface="Century Schoolbook"/>
              <a:cs typeface="Century Schoolbook"/>
            </a:endParaRPr>
          </a:p>
          <a:p>
            <a:pPr marL="470534" indent="-181610">
              <a:lnSpc>
                <a:spcPct val="100000"/>
              </a:lnSpc>
              <a:spcBef>
                <a:spcPts val="165"/>
              </a:spcBef>
              <a:buClr>
                <a:srgbClr val="4F81BC"/>
              </a:buClr>
              <a:buFont typeface="Wingdings 2"/>
              <a:buChar char=""/>
              <a:tabLst>
                <a:tab pos="470534" algn="l"/>
              </a:tabLst>
            </a:pPr>
            <a:r>
              <a:rPr sz="1550" spc="10" dirty="0">
                <a:solidFill>
                  <a:srgbClr val="252525"/>
                </a:solidFill>
                <a:latin typeface="Century Schoolbook"/>
                <a:cs typeface="Century Schoolbook"/>
              </a:rPr>
              <a:t>Click</a:t>
            </a:r>
            <a:r>
              <a:rPr sz="1550" spc="-15" dirty="0">
                <a:solidFill>
                  <a:srgbClr val="252525"/>
                </a:solidFill>
                <a:latin typeface="Century Schoolbook"/>
                <a:cs typeface="Century Schoolbook"/>
              </a:rPr>
              <a:t> </a:t>
            </a:r>
            <a:r>
              <a:rPr sz="1550" spc="-5" dirty="0">
                <a:solidFill>
                  <a:srgbClr val="252525"/>
                </a:solidFill>
                <a:latin typeface="Century Schoolbook"/>
                <a:cs typeface="Century Schoolbook"/>
              </a:rPr>
              <a:t>“OK”</a:t>
            </a:r>
            <a:endParaRPr sz="1550" dirty="0">
              <a:latin typeface="Century Schoolbook"/>
              <a:cs typeface="Century Schoolbook"/>
            </a:endParaRPr>
          </a:p>
          <a:p>
            <a:pPr marL="470534" indent="-181610">
              <a:lnSpc>
                <a:spcPct val="100000"/>
              </a:lnSpc>
              <a:spcBef>
                <a:spcPts val="165"/>
              </a:spcBef>
              <a:buClr>
                <a:srgbClr val="4F81BC"/>
              </a:buClr>
              <a:buFont typeface="Wingdings 2"/>
              <a:buChar char=""/>
              <a:tabLst>
                <a:tab pos="470534" algn="l"/>
              </a:tabLst>
            </a:pPr>
            <a:r>
              <a:rPr sz="1550" spc="15" dirty="0">
                <a:solidFill>
                  <a:srgbClr val="252525"/>
                </a:solidFill>
                <a:latin typeface="Century Schoolbook"/>
                <a:cs typeface="Century Schoolbook"/>
              </a:rPr>
              <a:t>A </a:t>
            </a:r>
            <a:r>
              <a:rPr sz="1550" spc="5" dirty="0">
                <a:solidFill>
                  <a:srgbClr val="252525"/>
                </a:solidFill>
                <a:latin typeface="Century Schoolbook"/>
                <a:cs typeface="Century Schoolbook"/>
              </a:rPr>
              <a:t>“strikethrough” </a:t>
            </a:r>
            <a:r>
              <a:rPr sz="1550" spc="15" dirty="0">
                <a:solidFill>
                  <a:srgbClr val="252525"/>
                </a:solidFill>
                <a:latin typeface="Century Schoolbook"/>
                <a:cs typeface="Century Schoolbook"/>
              </a:rPr>
              <a:t>will </a:t>
            </a:r>
            <a:r>
              <a:rPr sz="1550" spc="20" dirty="0">
                <a:solidFill>
                  <a:srgbClr val="252525"/>
                </a:solidFill>
                <a:latin typeface="Century Schoolbook"/>
                <a:cs typeface="Century Schoolbook"/>
              </a:rPr>
              <a:t>appear </a:t>
            </a:r>
            <a:r>
              <a:rPr sz="1550" spc="10" dirty="0">
                <a:solidFill>
                  <a:srgbClr val="252525"/>
                </a:solidFill>
                <a:latin typeface="Century Schoolbook"/>
                <a:cs typeface="Century Schoolbook"/>
              </a:rPr>
              <a:t>through the </a:t>
            </a:r>
            <a:r>
              <a:rPr sz="1550" spc="20" dirty="0">
                <a:solidFill>
                  <a:srgbClr val="252525"/>
                </a:solidFill>
                <a:latin typeface="Century Schoolbook"/>
                <a:cs typeface="Century Schoolbook"/>
              </a:rPr>
              <a:t>document</a:t>
            </a:r>
            <a:r>
              <a:rPr sz="1550" spc="290" dirty="0">
                <a:solidFill>
                  <a:srgbClr val="252525"/>
                </a:solidFill>
                <a:latin typeface="Century Schoolbook"/>
                <a:cs typeface="Century Schoolbook"/>
              </a:rPr>
              <a:t> </a:t>
            </a:r>
            <a:r>
              <a:rPr sz="1550" spc="30" dirty="0">
                <a:solidFill>
                  <a:srgbClr val="252525"/>
                </a:solidFill>
                <a:latin typeface="Century Schoolbook"/>
                <a:cs typeface="Century Schoolbook"/>
              </a:rPr>
              <a:t>name.</a:t>
            </a:r>
            <a:endParaRPr sz="1550" dirty="0">
              <a:latin typeface="Century Schoolbook"/>
              <a:cs typeface="Century Schoolbook"/>
            </a:endParaRPr>
          </a:p>
          <a:p>
            <a:pPr marL="470534" indent="-181610">
              <a:lnSpc>
                <a:spcPct val="100000"/>
              </a:lnSpc>
              <a:spcBef>
                <a:spcPts val="165"/>
              </a:spcBef>
              <a:buClr>
                <a:srgbClr val="4F81BC"/>
              </a:buClr>
              <a:buFont typeface="Wingdings 2"/>
              <a:buChar char=""/>
              <a:tabLst>
                <a:tab pos="470534" algn="l"/>
              </a:tabLst>
            </a:pPr>
            <a:r>
              <a:rPr sz="1550" spc="15" dirty="0">
                <a:solidFill>
                  <a:srgbClr val="252525"/>
                </a:solidFill>
                <a:latin typeface="Century Schoolbook"/>
                <a:cs typeface="Century Schoolbook"/>
              </a:rPr>
              <a:t>The </a:t>
            </a:r>
            <a:r>
              <a:rPr sz="1550" spc="10" dirty="0">
                <a:solidFill>
                  <a:srgbClr val="252525"/>
                </a:solidFill>
                <a:latin typeface="Century Schoolbook"/>
                <a:cs typeface="Century Schoolbook"/>
              </a:rPr>
              <a:t>status </a:t>
            </a:r>
            <a:r>
              <a:rPr sz="1550" spc="25" dirty="0">
                <a:solidFill>
                  <a:srgbClr val="252525"/>
                </a:solidFill>
                <a:latin typeface="Century Schoolbook"/>
                <a:cs typeface="Century Schoolbook"/>
              </a:rPr>
              <a:t>of </a:t>
            </a:r>
            <a:r>
              <a:rPr sz="1550" spc="10" dirty="0">
                <a:solidFill>
                  <a:srgbClr val="252525"/>
                </a:solidFill>
                <a:latin typeface="Century Schoolbook"/>
                <a:cs typeface="Century Schoolbook"/>
              </a:rPr>
              <a:t>the </a:t>
            </a:r>
            <a:r>
              <a:rPr sz="1550" spc="20" dirty="0">
                <a:solidFill>
                  <a:srgbClr val="252525"/>
                </a:solidFill>
                <a:latin typeface="Century Schoolbook"/>
                <a:cs typeface="Century Schoolbook"/>
              </a:rPr>
              <a:t>document </a:t>
            </a:r>
            <a:r>
              <a:rPr sz="1550" spc="15" dirty="0">
                <a:solidFill>
                  <a:srgbClr val="252525"/>
                </a:solidFill>
                <a:latin typeface="Century Schoolbook"/>
                <a:cs typeface="Century Schoolbook"/>
              </a:rPr>
              <a:t>will read</a:t>
            </a:r>
            <a:r>
              <a:rPr sz="1550" spc="95" dirty="0">
                <a:solidFill>
                  <a:srgbClr val="252525"/>
                </a:solidFill>
                <a:latin typeface="Century Schoolbook"/>
                <a:cs typeface="Century Schoolbook"/>
              </a:rPr>
              <a:t> </a:t>
            </a:r>
            <a:r>
              <a:rPr sz="1550" spc="15" dirty="0">
                <a:solidFill>
                  <a:srgbClr val="252525"/>
                </a:solidFill>
                <a:latin typeface="Century Schoolbook"/>
                <a:cs typeface="Century Schoolbook"/>
              </a:rPr>
              <a:t>“Deleted”.</a:t>
            </a:r>
            <a:endParaRPr sz="1550" dirty="0">
              <a:latin typeface="Century Schoolbook"/>
              <a:cs typeface="Century Schoolbook"/>
            </a:endParaRPr>
          </a:p>
        </p:txBody>
      </p:sp>
      <p:sp>
        <p:nvSpPr>
          <p:cNvPr id="5" name="object 5"/>
          <p:cNvSpPr/>
          <p:nvPr/>
        </p:nvSpPr>
        <p:spPr>
          <a:xfrm>
            <a:off x="762000" y="5105400"/>
            <a:ext cx="6800850" cy="1257300"/>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733425" y="5076825"/>
            <a:ext cx="6858000" cy="1314450"/>
          </a:xfrm>
          <a:custGeom>
            <a:avLst/>
            <a:gdLst/>
            <a:ahLst/>
            <a:cxnLst/>
            <a:rect l="l" t="t" r="r" b="b"/>
            <a:pathLst>
              <a:path w="6858000" h="1314450">
                <a:moveTo>
                  <a:pt x="0" y="1314450"/>
                </a:moveTo>
                <a:lnTo>
                  <a:pt x="6858000" y="1314450"/>
                </a:lnTo>
                <a:lnTo>
                  <a:pt x="6858000" y="0"/>
                </a:lnTo>
                <a:lnTo>
                  <a:pt x="0" y="0"/>
                </a:lnTo>
                <a:lnTo>
                  <a:pt x="0" y="131445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 y="58673"/>
            <a:ext cx="4236085" cy="623570"/>
          </a:xfrm>
          <a:prstGeom prst="rect">
            <a:avLst/>
          </a:prstGeom>
        </p:spPr>
        <p:txBody>
          <a:bodyPr vert="horz" wrap="square" lIns="0" tIns="0" rIns="0" bIns="0" rtlCol="0">
            <a:spAutoFit/>
          </a:bodyPr>
          <a:lstStyle/>
          <a:p>
            <a:pPr marL="12700">
              <a:lnSpc>
                <a:spcPct val="100000"/>
              </a:lnSpc>
            </a:pPr>
            <a:r>
              <a:rPr sz="3950" spc="-50" dirty="0">
                <a:solidFill>
                  <a:srgbClr val="000000"/>
                </a:solidFill>
              </a:rPr>
              <a:t>Document</a:t>
            </a:r>
            <a:r>
              <a:rPr sz="3950" spc="140" dirty="0">
                <a:solidFill>
                  <a:srgbClr val="000000"/>
                </a:solidFill>
              </a:rPr>
              <a:t> </a:t>
            </a:r>
            <a:r>
              <a:rPr sz="3950" spc="-30" dirty="0">
                <a:solidFill>
                  <a:srgbClr val="000000"/>
                </a:solidFill>
              </a:rPr>
              <a:t>History</a:t>
            </a:r>
            <a:endParaRPr sz="3950" dirty="0"/>
          </a:p>
        </p:txBody>
      </p:sp>
      <p:sp>
        <p:nvSpPr>
          <p:cNvPr id="3" name="object 3"/>
          <p:cNvSpPr/>
          <p:nvPr/>
        </p:nvSpPr>
        <p:spPr>
          <a:xfrm>
            <a:off x="2671826" y="2510408"/>
            <a:ext cx="611505" cy="242570"/>
          </a:xfrm>
          <a:custGeom>
            <a:avLst/>
            <a:gdLst/>
            <a:ahLst/>
            <a:cxnLst/>
            <a:rect l="l" t="t" r="r" b="b"/>
            <a:pathLst>
              <a:path w="611504" h="242569">
                <a:moveTo>
                  <a:pt x="72974" y="31253"/>
                </a:moveTo>
                <a:lnTo>
                  <a:pt x="69625" y="40176"/>
                </a:lnTo>
                <a:lnTo>
                  <a:pt x="607822" y="242062"/>
                </a:lnTo>
                <a:lnTo>
                  <a:pt x="611251" y="233044"/>
                </a:lnTo>
                <a:lnTo>
                  <a:pt x="72974" y="31253"/>
                </a:lnTo>
                <a:close/>
              </a:path>
              <a:path w="611504" h="242569">
                <a:moveTo>
                  <a:pt x="84709" y="0"/>
                </a:moveTo>
                <a:lnTo>
                  <a:pt x="0" y="9016"/>
                </a:lnTo>
                <a:lnTo>
                  <a:pt x="57912" y="71374"/>
                </a:lnTo>
                <a:lnTo>
                  <a:pt x="69625" y="40176"/>
                </a:lnTo>
                <a:lnTo>
                  <a:pt x="57657" y="35687"/>
                </a:lnTo>
                <a:lnTo>
                  <a:pt x="61087" y="26796"/>
                </a:lnTo>
                <a:lnTo>
                  <a:pt x="74648" y="26796"/>
                </a:lnTo>
                <a:lnTo>
                  <a:pt x="84709" y="0"/>
                </a:lnTo>
                <a:close/>
              </a:path>
              <a:path w="611504" h="242569">
                <a:moveTo>
                  <a:pt x="61087" y="26796"/>
                </a:moveTo>
                <a:lnTo>
                  <a:pt x="57657" y="35687"/>
                </a:lnTo>
                <a:lnTo>
                  <a:pt x="69625" y="40176"/>
                </a:lnTo>
                <a:lnTo>
                  <a:pt x="72974" y="31253"/>
                </a:lnTo>
                <a:lnTo>
                  <a:pt x="61087" y="26796"/>
                </a:lnTo>
                <a:close/>
              </a:path>
              <a:path w="611504" h="242569">
                <a:moveTo>
                  <a:pt x="74648" y="26796"/>
                </a:moveTo>
                <a:lnTo>
                  <a:pt x="61087" y="26796"/>
                </a:lnTo>
                <a:lnTo>
                  <a:pt x="72974" y="31253"/>
                </a:lnTo>
                <a:lnTo>
                  <a:pt x="74648" y="26796"/>
                </a:lnTo>
                <a:close/>
              </a:path>
            </a:pathLst>
          </a:custGeom>
          <a:solidFill>
            <a:srgbClr val="000000"/>
          </a:solidFill>
        </p:spPr>
        <p:txBody>
          <a:bodyPr wrap="square" lIns="0" tIns="0" rIns="0" bIns="0" rtlCol="0"/>
          <a:lstStyle/>
          <a:p>
            <a:endParaRPr dirty="0"/>
          </a:p>
        </p:txBody>
      </p:sp>
      <p:sp>
        <p:nvSpPr>
          <p:cNvPr id="4" name="object 4"/>
          <p:cNvSpPr/>
          <p:nvPr/>
        </p:nvSpPr>
        <p:spPr>
          <a:xfrm>
            <a:off x="304800" y="990600"/>
            <a:ext cx="6886575" cy="47244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4648200" y="1447800"/>
            <a:ext cx="3962400" cy="4200525"/>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a:spLocks noGrp="1"/>
          </p:cNvSpPr>
          <p:nvPr>
            <p:ph type="body" idx="1"/>
          </p:nvPr>
        </p:nvSpPr>
        <p:spPr>
          <a:xfrm>
            <a:off x="885507" y="1357502"/>
            <a:ext cx="7372984" cy="2821285"/>
          </a:xfrm>
          <a:prstGeom prst="rect">
            <a:avLst/>
          </a:prstGeom>
        </p:spPr>
        <p:txBody>
          <a:bodyPr vert="horz" wrap="square" lIns="0" tIns="0" rIns="0" bIns="0" rtlCol="0">
            <a:spAutoFit/>
          </a:bodyPr>
          <a:lstStyle/>
          <a:p>
            <a:pPr marL="99695" algn="ctr">
              <a:lnSpc>
                <a:spcPts val="5510"/>
              </a:lnSpc>
            </a:pPr>
            <a:r>
              <a:rPr lang="en-US" spc="-40" dirty="0" smtClean="0"/>
              <a:t>Supplemental Documents and Application Documents</a:t>
            </a:r>
            <a:endParaRPr sz="6000" dirty="0"/>
          </a:p>
        </p:txBody>
      </p:sp>
    </p:spTree>
    <p:extLst>
      <p:ext uri="{BB962C8B-B14F-4D97-AF65-F5344CB8AC3E}">
        <p14:creationId xmlns:p14="http://schemas.microsoft.com/office/powerpoint/2010/main" val="33986872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1"/>
          <p:cNvSpPr>
            <a:spLocks noGrp="1"/>
          </p:cNvSpPr>
          <p:nvPr>
            <p:ph type="title"/>
          </p:nvPr>
        </p:nvSpPr>
        <p:spPr>
          <a:xfrm>
            <a:off x="152400" y="-457200"/>
            <a:ext cx="8686800" cy="1143000"/>
          </a:xfrm>
        </p:spPr>
        <p:txBody>
          <a:bodyPr/>
          <a:lstStyle/>
          <a:p>
            <a:pPr eaLnBrk="1" fontAlgn="auto" hangingPunct="1">
              <a:spcAft>
                <a:spcPts val="0"/>
              </a:spcAft>
              <a:defRPr/>
            </a:pPr>
            <a:r>
              <a:rPr lang="en-US" sz="3800" dirty="0"/>
              <a:t>20 - Supplemental Study Documents</a:t>
            </a:r>
          </a:p>
        </p:txBody>
      </p:sp>
      <p:sp>
        <p:nvSpPr>
          <p:cNvPr id="3" name="Text Placeholder 2"/>
          <p:cNvSpPr>
            <a:spLocks noGrp="1"/>
          </p:cNvSpPr>
          <p:nvPr>
            <p:ph type="body" sz="half" idx="1"/>
          </p:nvPr>
        </p:nvSpPr>
        <p:spPr>
          <a:xfrm>
            <a:off x="15875" y="1219200"/>
            <a:ext cx="3794125" cy="4711700"/>
          </a:xfrm>
        </p:spPr>
        <p:txBody>
          <a:bodyPr>
            <a:normAutofit fontScale="92500" lnSpcReduction="10000"/>
          </a:bodyPr>
          <a:lstStyle/>
          <a:p>
            <a:pPr marL="0" indent="0" eaLnBrk="1" fontAlgn="auto" hangingPunct="1">
              <a:spcAft>
                <a:spcPts val="0"/>
              </a:spcAft>
              <a:buFont typeface="Arial" panose="020B0604020202020204" pitchFamily="34" charset="0"/>
              <a:buNone/>
              <a:defRPr/>
            </a:pPr>
            <a:r>
              <a:rPr lang="en-US" dirty="0" smtClean="0"/>
              <a:t>You may be using other documents that require IRB approval.</a:t>
            </a:r>
          </a:p>
          <a:p>
            <a:pPr marL="182880" indent="-182880" eaLnBrk="1" fontAlgn="auto" hangingPunct="1">
              <a:spcAft>
                <a:spcPts val="0"/>
              </a:spcAft>
              <a:defRPr/>
            </a:pPr>
            <a:r>
              <a:rPr lang="en-US" dirty="0" smtClean="0"/>
              <a:t>Upload supplemental study documents </a:t>
            </a:r>
            <a:r>
              <a:rPr lang="en-US" u="sng" dirty="0" smtClean="0"/>
              <a:t>that require </a:t>
            </a:r>
            <a:r>
              <a:rPr lang="en-US" dirty="0" smtClean="0"/>
              <a:t>the JHM IRB approval logo into </a:t>
            </a:r>
            <a:r>
              <a:rPr lang="en-US" u="sng" dirty="0" smtClean="0"/>
              <a:t>Q1</a:t>
            </a:r>
            <a:r>
              <a:rPr lang="en-US" dirty="0" smtClean="0"/>
              <a:t>.</a:t>
            </a:r>
          </a:p>
          <a:p>
            <a:pPr marL="182880" indent="-182880" eaLnBrk="1" fontAlgn="auto" hangingPunct="1">
              <a:spcAft>
                <a:spcPts val="0"/>
              </a:spcAft>
              <a:defRPr/>
            </a:pPr>
            <a:r>
              <a:rPr lang="en-US" dirty="0"/>
              <a:t>Upload supplemental study documents that </a:t>
            </a:r>
            <a:r>
              <a:rPr lang="en-US" u="sng" dirty="0"/>
              <a:t>do not require</a:t>
            </a:r>
            <a:r>
              <a:rPr lang="en-US" dirty="0"/>
              <a:t> the JHM IRB approval logo into </a:t>
            </a:r>
            <a:r>
              <a:rPr lang="en-US" u="sng" dirty="0"/>
              <a:t>Q2</a:t>
            </a:r>
            <a:r>
              <a:rPr lang="en-US" dirty="0"/>
              <a:t>.</a:t>
            </a:r>
          </a:p>
          <a:p>
            <a:pPr marL="182880" indent="-182880" eaLnBrk="1" fontAlgn="auto" hangingPunct="1">
              <a:spcAft>
                <a:spcPts val="0"/>
              </a:spcAft>
              <a:defRPr/>
            </a:pPr>
            <a:r>
              <a:rPr lang="en-US" dirty="0"/>
              <a:t>All supplemental documents will be listed in the approval letter.</a:t>
            </a:r>
          </a:p>
          <a:p>
            <a:pPr marL="182880" indent="-182880" eaLnBrk="1" fontAlgn="auto" hangingPunct="1">
              <a:spcAft>
                <a:spcPts val="0"/>
              </a:spcAft>
              <a:defRPr/>
            </a:pPr>
            <a:endParaRPr lang="en-US" dirty="0"/>
          </a:p>
          <a:p>
            <a:pPr marL="182880" indent="-182880" eaLnBrk="1" fontAlgn="auto" hangingPunct="1">
              <a:spcAft>
                <a:spcPts val="0"/>
              </a:spcAft>
              <a:defRPr/>
            </a:pPr>
            <a:endParaRPr lang="en-US" sz="2100" dirty="0"/>
          </a:p>
          <a:p>
            <a:pPr marL="182880" indent="-182880" eaLnBrk="1" fontAlgn="auto" hangingPunct="1">
              <a:spcAft>
                <a:spcPts val="0"/>
              </a:spcAft>
              <a:defRPr/>
            </a:pPr>
            <a:endParaRPr lang="en-US" sz="2100" dirty="0"/>
          </a:p>
        </p:txBody>
      </p:sp>
      <p:pic>
        <p:nvPicPr>
          <p:cNvPr id="655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7300" y="838200"/>
            <a:ext cx="434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4014788" y="1828800"/>
            <a:ext cx="5207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038600" y="4038600"/>
            <a:ext cx="6096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543" name="TextBox 11"/>
          <p:cNvSpPr txBox="1">
            <a:spLocks noChangeArrowheads="1"/>
          </p:cNvSpPr>
          <p:nvPr/>
        </p:nvSpPr>
        <p:spPr bwMode="auto">
          <a:xfrm>
            <a:off x="4648200" y="16764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defTabSz="4572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defTabSz="4572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defTabSz="457200"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0000"/>
                </a:solidFill>
                <a:effectLst/>
                <a:uLnTx/>
                <a:uFillTx/>
                <a:latin typeface="Century Schoolbook" panose="02040604050505020304" pitchFamily="18" charset="0"/>
                <a:ea typeface="+mn-ea"/>
                <a:cs typeface="+mn-cs"/>
              </a:rPr>
              <a:t>Requires stamp</a:t>
            </a:r>
          </a:p>
        </p:txBody>
      </p:sp>
      <p:sp>
        <p:nvSpPr>
          <p:cNvPr id="65544" name="TextBox 12"/>
          <p:cNvSpPr txBox="1">
            <a:spLocks noChangeArrowheads="1"/>
          </p:cNvSpPr>
          <p:nvPr/>
        </p:nvSpPr>
        <p:spPr bwMode="auto">
          <a:xfrm>
            <a:off x="4648200" y="3854450"/>
            <a:ext cx="2549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defTabSz="4572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defTabSz="4572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defTabSz="457200"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0000"/>
                </a:solidFill>
                <a:effectLst/>
                <a:uLnTx/>
                <a:uFillTx/>
                <a:latin typeface="Century Schoolbook" panose="02040604050505020304" pitchFamily="18" charset="0"/>
                <a:ea typeface="+mn-ea"/>
                <a:cs typeface="+mn-cs"/>
              </a:rPr>
              <a:t>Doesn’t require stamp</a:t>
            </a:r>
          </a:p>
        </p:txBody>
      </p:sp>
    </p:spTree>
    <p:extLst>
      <p:ext uri="{BB962C8B-B14F-4D97-AF65-F5344CB8AC3E}">
        <p14:creationId xmlns:p14="http://schemas.microsoft.com/office/powerpoint/2010/main" val="204543280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81228"/>
            <a:ext cx="6144260" cy="601980"/>
          </a:xfrm>
          <a:prstGeom prst="rect">
            <a:avLst/>
          </a:prstGeom>
        </p:spPr>
        <p:txBody>
          <a:bodyPr vert="horz" wrap="square" lIns="0" tIns="0" rIns="0" bIns="0" rtlCol="0">
            <a:spAutoFit/>
          </a:bodyPr>
          <a:lstStyle/>
          <a:p>
            <a:pPr marL="12700">
              <a:lnSpc>
                <a:spcPct val="100000"/>
              </a:lnSpc>
            </a:pPr>
            <a:r>
              <a:rPr sz="3950" spc="-65" dirty="0">
                <a:solidFill>
                  <a:srgbClr val="000000"/>
                </a:solidFill>
              </a:rPr>
              <a:t>37: </a:t>
            </a:r>
            <a:r>
              <a:rPr sz="3950" spc="-45" dirty="0">
                <a:solidFill>
                  <a:srgbClr val="000000"/>
                </a:solidFill>
              </a:rPr>
              <a:t>Application</a:t>
            </a:r>
            <a:r>
              <a:rPr sz="3950" spc="20" dirty="0">
                <a:solidFill>
                  <a:srgbClr val="000000"/>
                </a:solidFill>
              </a:rPr>
              <a:t> </a:t>
            </a:r>
            <a:r>
              <a:rPr sz="3950" spc="-45" dirty="0">
                <a:solidFill>
                  <a:srgbClr val="000000"/>
                </a:solidFill>
              </a:rPr>
              <a:t>Documents</a:t>
            </a:r>
            <a:endParaRPr sz="3950" dirty="0"/>
          </a:p>
        </p:txBody>
      </p:sp>
      <p:sp>
        <p:nvSpPr>
          <p:cNvPr id="3" name="object 3"/>
          <p:cNvSpPr txBox="1"/>
          <p:nvPr/>
        </p:nvSpPr>
        <p:spPr>
          <a:xfrm>
            <a:off x="78739" y="1047750"/>
            <a:ext cx="7921625" cy="2263140"/>
          </a:xfrm>
          <a:prstGeom prst="rect">
            <a:avLst/>
          </a:prstGeom>
        </p:spPr>
        <p:txBody>
          <a:bodyPr vert="horz" wrap="square" lIns="0" tIns="0" rIns="0" bIns="0" rtlCol="0">
            <a:spAutoFit/>
          </a:bodyPr>
          <a:lstStyle/>
          <a:p>
            <a:pPr marL="193675" marR="254635" indent="-180975">
              <a:lnSpc>
                <a:spcPts val="2250"/>
              </a:lnSpc>
              <a:buClr>
                <a:srgbClr val="4F81BC"/>
              </a:buClr>
              <a:buSzPct val="77500"/>
              <a:buFont typeface="Arial"/>
              <a:buChar char="•"/>
              <a:tabLst>
                <a:tab pos="194310" algn="l"/>
              </a:tabLst>
            </a:pPr>
            <a:r>
              <a:rPr sz="2000" spc="25" dirty="0">
                <a:latin typeface="Century Schoolbook"/>
                <a:cs typeface="Century Schoolbook"/>
              </a:rPr>
              <a:t>This</a:t>
            </a:r>
            <a:r>
              <a:rPr sz="2000" spc="-75" dirty="0">
                <a:latin typeface="Century Schoolbook"/>
                <a:cs typeface="Century Schoolbook"/>
              </a:rPr>
              <a:t> </a:t>
            </a:r>
            <a:r>
              <a:rPr sz="2000" spc="25" dirty="0">
                <a:latin typeface="Century Schoolbook"/>
                <a:cs typeface="Century Schoolbook"/>
              </a:rPr>
              <a:t>page</a:t>
            </a:r>
            <a:r>
              <a:rPr sz="2000" spc="-75" dirty="0">
                <a:latin typeface="Century Schoolbook"/>
                <a:cs typeface="Century Schoolbook"/>
              </a:rPr>
              <a:t> </a:t>
            </a:r>
            <a:r>
              <a:rPr sz="2000" spc="25" dirty="0">
                <a:latin typeface="Century Schoolbook"/>
                <a:cs typeface="Century Schoolbook"/>
              </a:rPr>
              <a:t>displays</a:t>
            </a:r>
            <a:r>
              <a:rPr sz="2000" spc="-150" dirty="0">
                <a:latin typeface="Century Schoolbook"/>
                <a:cs typeface="Century Schoolbook"/>
              </a:rPr>
              <a:t> </a:t>
            </a:r>
            <a:r>
              <a:rPr sz="2000" spc="15" dirty="0">
                <a:latin typeface="Century Schoolbook"/>
                <a:cs typeface="Century Schoolbook"/>
              </a:rPr>
              <a:t>all</a:t>
            </a:r>
            <a:r>
              <a:rPr sz="2000" spc="-75" dirty="0">
                <a:latin typeface="Century Schoolbook"/>
                <a:cs typeface="Century Schoolbook"/>
              </a:rPr>
              <a:t> </a:t>
            </a:r>
            <a:r>
              <a:rPr sz="2000" spc="35" dirty="0">
                <a:latin typeface="Century Schoolbook"/>
                <a:cs typeface="Century Schoolbook"/>
              </a:rPr>
              <a:t>study</a:t>
            </a:r>
            <a:r>
              <a:rPr sz="2000" spc="-150" dirty="0">
                <a:latin typeface="Century Schoolbook"/>
                <a:cs typeface="Century Schoolbook"/>
              </a:rPr>
              <a:t> </a:t>
            </a:r>
            <a:r>
              <a:rPr sz="2000" spc="25" dirty="0">
                <a:latin typeface="Century Schoolbook"/>
                <a:cs typeface="Century Schoolbook"/>
              </a:rPr>
              <a:t>team</a:t>
            </a:r>
            <a:r>
              <a:rPr sz="2000" spc="-110" dirty="0">
                <a:latin typeface="Century Schoolbook"/>
                <a:cs typeface="Century Schoolbook"/>
              </a:rPr>
              <a:t> </a:t>
            </a:r>
            <a:r>
              <a:rPr sz="2000" spc="25" dirty="0">
                <a:latin typeface="Century Schoolbook"/>
                <a:cs typeface="Century Schoolbook"/>
              </a:rPr>
              <a:t>documents</a:t>
            </a:r>
            <a:r>
              <a:rPr sz="2000" spc="-150" dirty="0">
                <a:latin typeface="Century Schoolbook"/>
                <a:cs typeface="Century Schoolbook"/>
              </a:rPr>
              <a:t> </a:t>
            </a:r>
            <a:r>
              <a:rPr sz="2000" spc="25" dirty="0">
                <a:latin typeface="Century Schoolbook"/>
                <a:cs typeface="Century Schoolbook"/>
              </a:rPr>
              <a:t>uploaded</a:t>
            </a:r>
            <a:r>
              <a:rPr sz="2000" spc="-220" dirty="0">
                <a:latin typeface="Century Schoolbook"/>
                <a:cs typeface="Century Schoolbook"/>
              </a:rPr>
              <a:t> </a:t>
            </a:r>
            <a:r>
              <a:rPr sz="2000" spc="35" dirty="0">
                <a:latin typeface="Century Schoolbook"/>
                <a:cs typeface="Century Schoolbook"/>
              </a:rPr>
              <a:t>into</a:t>
            </a:r>
            <a:r>
              <a:rPr sz="2000" spc="-150" dirty="0">
                <a:latin typeface="Century Schoolbook"/>
                <a:cs typeface="Century Schoolbook"/>
              </a:rPr>
              <a:t> </a:t>
            </a:r>
            <a:r>
              <a:rPr sz="2000" spc="30" dirty="0">
                <a:latin typeface="Century Schoolbook"/>
                <a:cs typeface="Century Schoolbook"/>
              </a:rPr>
              <a:t>the  </a:t>
            </a:r>
            <a:r>
              <a:rPr sz="2000" spc="25" dirty="0">
                <a:latin typeface="Century Schoolbook"/>
                <a:cs typeface="Century Schoolbook"/>
              </a:rPr>
              <a:t>application.</a:t>
            </a:r>
            <a:endParaRPr sz="2000" dirty="0">
              <a:latin typeface="Century Schoolbook"/>
              <a:cs typeface="Century Schoolbook"/>
            </a:endParaRPr>
          </a:p>
          <a:p>
            <a:pPr marL="193675" marR="5080" indent="-180975">
              <a:lnSpc>
                <a:spcPts val="2330"/>
              </a:lnSpc>
              <a:spcBef>
                <a:spcPts val="1365"/>
              </a:spcBef>
              <a:buClr>
                <a:srgbClr val="4F81BC"/>
              </a:buClr>
              <a:buSzPct val="77500"/>
              <a:buFont typeface="Arial"/>
              <a:buChar char="•"/>
              <a:tabLst>
                <a:tab pos="194310" algn="l"/>
              </a:tabLst>
            </a:pPr>
            <a:r>
              <a:rPr sz="2000" spc="30" dirty="0">
                <a:latin typeface="Century Schoolbook"/>
                <a:cs typeface="Century Schoolbook"/>
              </a:rPr>
              <a:t>Documents</a:t>
            </a:r>
            <a:r>
              <a:rPr sz="2000" spc="-220" dirty="0">
                <a:latin typeface="Century Schoolbook"/>
                <a:cs typeface="Century Schoolbook"/>
              </a:rPr>
              <a:t> </a:t>
            </a:r>
            <a:r>
              <a:rPr sz="2000" spc="10" dirty="0">
                <a:latin typeface="Century Schoolbook"/>
                <a:cs typeface="Century Schoolbook"/>
              </a:rPr>
              <a:t>can</a:t>
            </a:r>
            <a:r>
              <a:rPr sz="2000" spc="5" dirty="0">
                <a:latin typeface="Century Schoolbook"/>
                <a:cs typeface="Century Schoolbook"/>
              </a:rPr>
              <a:t> </a:t>
            </a:r>
            <a:r>
              <a:rPr sz="2000" spc="10" dirty="0">
                <a:latin typeface="Century Schoolbook"/>
                <a:cs typeface="Century Schoolbook"/>
              </a:rPr>
              <a:t>be</a:t>
            </a:r>
            <a:r>
              <a:rPr sz="2000" spc="5" dirty="0">
                <a:latin typeface="Century Schoolbook"/>
                <a:cs typeface="Century Schoolbook"/>
              </a:rPr>
              <a:t> </a:t>
            </a:r>
            <a:r>
              <a:rPr sz="2000" spc="25" dirty="0">
                <a:latin typeface="Century Schoolbook"/>
                <a:cs typeface="Century Schoolbook"/>
              </a:rPr>
              <a:t>downloaded</a:t>
            </a:r>
            <a:r>
              <a:rPr sz="2000" spc="-220" dirty="0">
                <a:latin typeface="Century Schoolbook"/>
                <a:cs typeface="Century Schoolbook"/>
              </a:rPr>
              <a:t> </a:t>
            </a:r>
            <a:r>
              <a:rPr sz="2000" spc="20" dirty="0">
                <a:latin typeface="Century Schoolbook"/>
                <a:cs typeface="Century Schoolbook"/>
              </a:rPr>
              <a:t>from</a:t>
            </a:r>
            <a:r>
              <a:rPr sz="2000" spc="-110" dirty="0">
                <a:latin typeface="Century Schoolbook"/>
                <a:cs typeface="Century Schoolbook"/>
              </a:rPr>
              <a:t> </a:t>
            </a:r>
            <a:r>
              <a:rPr sz="2000" spc="30" dirty="0">
                <a:latin typeface="Century Schoolbook"/>
                <a:cs typeface="Century Schoolbook"/>
              </a:rPr>
              <a:t>this</a:t>
            </a:r>
            <a:r>
              <a:rPr sz="2000" spc="-70" dirty="0">
                <a:latin typeface="Century Schoolbook"/>
                <a:cs typeface="Century Schoolbook"/>
              </a:rPr>
              <a:t> </a:t>
            </a:r>
            <a:r>
              <a:rPr sz="2000" spc="25" dirty="0">
                <a:latin typeface="Century Schoolbook"/>
                <a:cs typeface="Century Schoolbook"/>
              </a:rPr>
              <a:t>screen</a:t>
            </a:r>
            <a:r>
              <a:rPr sz="2000" spc="-150" dirty="0">
                <a:latin typeface="Century Schoolbook"/>
                <a:cs typeface="Century Schoolbook"/>
              </a:rPr>
              <a:t> </a:t>
            </a:r>
            <a:r>
              <a:rPr sz="2000" spc="20" dirty="0">
                <a:latin typeface="Century Schoolbook"/>
                <a:cs typeface="Century Schoolbook"/>
              </a:rPr>
              <a:t>but</a:t>
            </a:r>
            <a:r>
              <a:rPr sz="2000" spc="-70" dirty="0">
                <a:latin typeface="Century Schoolbook"/>
                <a:cs typeface="Century Schoolbook"/>
              </a:rPr>
              <a:t> </a:t>
            </a:r>
            <a:r>
              <a:rPr sz="2000" spc="30" dirty="0">
                <a:latin typeface="Century Schoolbook"/>
                <a:cs typeface="Century Schoolbook"/>
              </a:rPr>
              <a:t>not</a:t>
            </a:r>
            <a:r>
              <a:rPr sz="2000" spc="-70" dirty="0">
                <a:latin typeface="Century Schoolbook"/>
                <a:cs typeface="Century Schoolbook"/>
              </a:rPr>
              <a:t> </a:t>
            </a:r>
            <a:r>
              <a:rPr sz="2000" spc="35" dirty="0">
                <a:latin typeface="Century Schoolbook"/>
                <a:cs typeface="Century Schoolbook"/>
              </a:rPr>
              <a:t>uploaded  </a:t>
            </a:r>
            <a:r>
              <a:rPr sz="2000" spc="30" dirty="0">
                <a:latin typeface="Century Schoolbook"/>
                <a:cs typeface="Century Schoolbook"/>
              </a:rPr>
              <a:t>on this</a:t>
            </a:r>
            <a:r>
              <a:rPr sz="2000" spc="-229" dirty="0">
                <a:latin typeface="Century Schoolbook"/>
                <a:cs typeface="Century Schoolbook"/>
              </a:rPr>
              <a:t> </a:t>
            </a:r>
            <a:r>
              <a:rPr sz="2000" spc="25" dirty="0">
                <a:latin typeface="Century Schoolbook"/>
                <a:cs typeface="Century Schoolbook"/>
              </a:rPr>
              <a:t>screen.</a:t>
            </a:r>
            <a:endParaRPr sz="2000" dirty="0">
              <a:latin typeface="Century Schoolbook"/>
              <a:cs typeface="Century Schoolbook"/>
            </a:endParaRPr>
          </a:p>
          <a:p>
            <a:pPr marL="193675" indent="-180975">
              <a:lnSpc>
                <a:spcPct val="100000"/>
              </a:lnSpc>
              <a:spcBef>
                <a:spcPts val="1210"/>
              </a:spcBef>
              <a:buClr>
                <a:srgbClr val="4F81BC"/>
              </a:buClr>
              <a:buSzPct val="77500"/>
              <a:buFont typeface="Arial"/>
              <a:buChar char="•"/>
              <a:tabLst>
                <a:tab pos="194310" algn="l"/>
              </a:tabLst>
            </a:pPr>
            <a:r>
              <a:rPr sz="2000" spc="30" dirty="0">
                <a:latin typeface="Century Schoolbook"/>
                <a:cs typeface="Century Schoolbook"/>
              </a:rPr>
              <a:t>Click</a:t>
            </a:r>
            <a:r>
              <a:rPr sz="2000" spc="-95" dirty="0">
                <a:latin typeface="Century Schoolbook"/>
                <a:cs typeface="Century Schoolbook"/>
              </a:rPr>
              <a:t> </a:t>
            </a:r>
            <a:r>
              <a:rPr sz="2000" b="1" spc="35" dirty="0">
                <a:latin typeface="Century Schoolbook"/>
                <a:cs typeface="Century Schoolbook"/>
              </a:rPr>
              <a:t>Continue</a:t>
            </a:r>
            <a:r>
              <a:rPr sz="2000" b="1" spc="-235" dirty="0">
                <a:latin typeface="Century Schoolbook"/>
                <a:cs typeface="Century Schoolbook"/>
              </a:rPr>
              <a:t> </a:t>
            </a:r>
            <a:r>
              <a:rPr sz="2000" spc="25" dirty="0">
                <a:latin typeface="Century Schoolbook"/>
                <a:cs typeface="Century Schoolbook"/>
              </a:rPr>
              <a:t>to</a:t>
            </a:r>
            <a:r>
              <a:rPr sz="2000" spc="-65" dirty="0">
                <a:latin typeface="Century Schoolbook"/>
                <a:cs typeface="Century Schoolbook"/>
              </a:rPr>
              <a:t> </a:t>
            </a:r>
            <a:r>
              <a:rPr sz="2000" spc="25" dirty="0">
                <a:latin typeface="Century Schoolbook"/>
                <a:cs typeface="Century Schoolbook"/>
              </a:rPr>
              <a:t>advance</a:t>
            </a:r>
            <a:r>
              <a:rPr sz="2000" spc="-135" dirty="0">
                <a:latin typeface="Century Schoolbook"/>
                <a:cs typeface="Century Schoolbook"/>
              </a:rPr>
              <a:t> </a:t>
            </a:r>
            <a:r>
              <a:rPr sz="2000" spc="25" dirty="0">
                <a:latin typeface="Century Schoolbook"/>
                <a:cs typeface="Century Schoolbook"/>
              </a:rPr>
              <a:t>to</a:t>
            </a:r>
            <a:r>
              <a:rPr sz="2000" spc="10" dirty="0">
                <a:latin typeface="Century Schoolbook"/>
                <a:cs typeface="Century Schoolbook"/>
              </a:rPr>
              <a:t> </a:t>
            </a:r>
            <a:r>
              <a:rPr sz="2000" spc="35" dirty="0">
                <a:latin typeface="Century Schoolbook"/>
                <a:cs typeface="Century Schoolbook"/>
              </a:rPr>
              <a:t>the</a:t>
            </a:r>
            <a:r>
              <a:rPr sz="2000" spc="-65" dirty="0">
                <a:latin typeface="Century Schoolbook"/>
                <a:cs typeface="Century Schoolbook"/>
              </a:rPr>
              <a:t> </a:t>
            </a:r>
            <a:r>
              <a:rPr sz="2000" spc="25" dirty="0">
                <a:latin typeface="Century Schoolbook"/>
                <a:cs typeface="Century Schoolbook"/>
              </a:rPr>
              <a:t>last</a:t>
            </a:r>
            <a:r>
              <a:rPr sz="2000" spc="-65" dirty="0">
                <a:latin typeface="Century Schoolbook"/>
                <a:cs typeface="Century Schoolbook"/>
              </a:rPr>
              <a:t> </a:t>
            </a:r>
            <a:r>
              <a:rPr sz="2000" spc="25" dirty="0">
                <a:latin typeface="Century Schoolbook"/>
                <a:cs typeface="Century Schoolbook"/>
              </a:rPr>
              <a:t>application</a:t>
            </a:r>
            <a:r>
              <a:rPr sz="2000" spc="-215" dirty="0">
                <a:latin typeface="Century Schoolbook"/>
                <a:cs typeface="Century Schoolbook"/>
              </a:rPr>
              <a:t> </a:t>
            </a:r>
            <a:r>
              <a:rPr sz="2000" spc="30" dirty="0">
                <a:latin typeface="Century Schoolbook"/>
                <a:cs typeface="Century Schoolbook"/>
              </a:rPr>
              <a:t>screen.</a:t>
            </a:r>
            <a:endParaRPr sz="2000" dirty="0">
              <a:latin typeface="Century Schoolbook"/>
              <a:cs typeface="Century Schoolbook"/>
            </a:endParaRPr>
          </a:p>
          <a:p>
            <a:pPr marL="193675" indent="-180975">
              <a:lnSpc>
                <a:spcPct val="100000"/>
              </a:lnSpc>
              <a:spcBef>
                <a:spcPts val="1280"/>
              </a:spcBef>
              <a:buClr>
                <a:srgbClr val="4F81BC"/>
              </a:buClr>
              <a:buSzPct val="77500"/>
              <a:buFont typeface="Arial"/>
              <a:buChar char="•"/>
              <a:tabLst>
                <a:tab pos="194310" algn="l"/>
              </a:tabLst>
            </a:pPr>
            <a:r>
              <a:rPr sz="2000" spc="30" dirty="0">
                <a:latin typeface="Century Schoolbook"/>
                <a:cs typeface="Century Schoolbook"/>
              </a:rPr>
              <a:t>Click</a:t>
            </a:r>
            <a:r>
              <a:rPr sz="2000" spc="-110" dirty="0">
                <a:latin typeface="Century Schoolbook"/>
                <a:cs typeface="Century Schoolbook"/>
              </a:rPr>
              <a:t> </a:t>
            </a:r>
            <a:r>
              <a:rPr sz="2000" b="1" spc="30" dirty="0">
                <a:latin typeface="Century Schoolbook"/>
                <a:cs typeface="Century Schoolbook"/>
              </a:rPr>
              <a:t>Finish</a:t>
            </a:r>
            <a:r>
              <a:rPr sz="2000" b="1" spc="-170" dirty="0">
                <a:latin typeface="Century Schoolbook"/>
                <a:cs typeface="Century Schoolbook"/>
              </a:rPr>
              <a:t> </a:t>
            </a:r>
            <a:r>
              <a:rPr sz="2000" spc="25" dirty="0">
                <a:latin typeface="Century Schoolbook"/>
                <a:cs typeface="Century Schoolbook"/>
              </a:rPr>
              <a:t>to</a:t>
            </a:r>
            <a:r>
              <a:rPr sz="2000" spc="-80" dirty="0">
                <a:latin typeface="Century Schoolbook"/>
                <a:cs typeface="Century Schoolbook"/>
              </a:rPr>
              <a:t> </a:t>
            </a:r>
            <a:r>
              <a:rPr sz="2000" spc="25" dirty="0">
                <a:latin typeface="Century Schoolbook"/>
                <a:cs typeface="Century Schoolbook"/>
              </a:rPr>
              <a:t>finalize</a:t>
            </a:r>
            <a:r>
              <a:rPr sz="2000" spc="-155" dirty="0">
                <a:latin typeface="Century Schoolbook"/>
                <a:cs typeface="Century Schoolbook"/>
              </a:rPr>
              <a:t> </a:t>
            </a:r>
            <a:r>
              <a:rPr sz="2000" spc="35" dirty="0">
                <a:latin typeface="Century Schoolbook"/>
                <a:cs typeface="Century Schoolbook"/>
              </a:rPr>
              <a:t>the</a:t>
            </a:r>
            <a:r>
              <a:rPr sz="2000" spc="-80" dirty="0">
                <a:latin typeface="Century Schoolbook"/>
                <a:cs typeface="Century Schoolbook"/>
              </a:rPr>
              <a:t> </a:t>
            </a:r>
            <a:r>
              <a:rPr sz="2000" spc="25" dirty="0">
                <a:latin typeface="Century Schoolbook"/>
                <a:cs typeface="Century Schoolbook"/>
              </a:rPr>
              <a:t>application</a:t>
            </a:r>
            <a:endParaRPr sz="20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2400"/>
            <a:ext cx="8362949" cy="64770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6647" y="147954"/>
            <a:ext cx="5205095" cy="623570"/>
          </a:xfrm>
          <a:prstGeom prst="rect">
            <a:avLst/>
          </a:prstGeom>
        </p:spPr>
        <p:txBody>
          <a:bodyPr vert="horz" wrap="square" lIns="0" tIns="0" rIns="0" bIns="0" rtlCol="0">
            <a:spAutoFit/>
          </a:bodyPr>
          <a:lstStyle/>
          <a:p>
            <a:pPr marL="12700">
              <a:lnSpc>
                <a:spcPct val="100000"/>
              </a:lnSpc>
            </a:pPr>
            <a:r>
              <a:rPr sz="3950" spc="-50" dirty="0">
                <a:solidFill>
                  <a:srgbClr val="000000"/>
                </a:solidFill>
              </a:rPr>
              <a:t>Documents </a:t>
            </a:r>
            <a:r>
              <a:rPr sz="3950" spc="-60" dirty="0">
                <a:solidFill>
                  <a:srgbClr val="000000"/>
                </a:solidFill>
              </a:rPr>
              <a:t>and</a:t>
            </a:r>
            <a:r>
              <a:rPr sz="3950" spc="265" dirty="0">
                <a:solidFill>
                  <a:srgbClr val="000000"/>
                </a:solidFill>
              </a:rPr>
              <a:t> </a:t>
            </a:r>
            <a:r>
              <a:rPr sz="3950" spc="-40" dirty="0">
                <a:solidFill>
                  <a:srgbClr val="000000"/>
                </a:solidFill>
              </a:rPr>
              <a:t>Forms</a:t>
            </a:r>
            <a:endParaRPr sz="3950" dirty="0"/>
          </a:p>
        </p:txBody>
      </p:sp>
      <p:sp>
        <p:nvSpPr>
          <p:cNvPr id="3" name="object 3"/>
          <p:cNvSpPr/>
          <p:nvPr/>
        </p:nvSpPr>
        <p:spPr>
          <a:xfrm>
            <a:off x="152400" y="1542986"/>
            <a:ext cx="461962" cy="585787"/>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276225" y="1428686"/>
            <a:ext cx="3881501" cy="766762"/>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307657" y="1546859"/>
            <a:ext cx="7740015" cy="2377440"/>
          </a:xfrm>
          <a:prstGeom prst="rect">
            <a:avLst/>
          </a:prstGeom>
        </p:spPr>
        <p:txBody>
          <a:bodyPr vert="horz" wrap="square" lIns="0" tIns="0" rIns="0" bIns="0" rtlCol="0">
            <a:spAutoFit/>
          </a:bodyPr>
          <a:lstStyle/>
          <a:p>
            <a:pPr marL="193675" indent="-180975">
              <a:lnSpc>
                <a:spcPct val="100000"/>
              </a:lnSpc>
              <a:buClr>
                <a:srgbClr val="4F81BC"/>
              </a:buClr>
              <a:buSzPct val="80769"/>
              <a:buFont typeface="Arial"/>
              <a:buChar char="•"/>
              <a:tabLst>
                <a:tab pos="194310" algn="l"/>
              </a:tabLst>
            </a:pPr>
            <a:r>
              <a:rPr sz="2600" i="1" spc="5" dirty="0">
                <a:latin typeface="Century Schoolbook"/>
                <a:cs typeface="Century Schoolbook"/>
              </a:rPr>
              <a:t>Things </a:t>
            </a:r>
            <a:r>
              <a:rPr sz="2600" i="1" spc="-5" dirty="0">
                <a:latin typeface="Century Schoolbook"/>
                <a:cs typeface="Century Schoolbook"/>
              </a:rPr>
              <a:t>to</a:t>
            </a:r>
            <a:r>
              <a:rPr sz="2600" i="1" spc="5" dirty="0">
                <a:latin typeface="Century Schoolbook"/>
                <a:cs typeface="Century Schoolbook"/>
              </a:rPr>
              <a:t> </a:t>
            </a:r>
            <a:r>
              <a:rPr sz="2600" i="1" spc="20" dirty="0">
                <a:latin typeface="Century Schoolbook"/>
                <a:cs typeface="Century Schoolbook"/>
              </a:rPr>
              <a:t>remember…</a:t>
            </a:r>
            <a:endParaRPr sz="2600" dirty="0">
              <a:latin typeface="Century Schoolbook"/>
              <a:cs typeface="Century Schoolbook"/>
            </a:endParaRPr>
          </a:p>
          <a:p>
            <a:pPr>
              <a:lnSpc>
                <a:spcPct val="100000"/>
              </a:lnSpc>
              <a:spcBef>
                <a:spcPts val="35"/>
              </a:spcBef>
            </a:pPr>
            <a:endParaRPr sz="2600" dirty="0">
              <a:latin typeface="Times New Roman"/>
              <a:cs typeface="Times New Roman"/>
            </a:endParaRPr>
          </a:p>
          <a:p>
            <a:pPr marL="470534" marR="5080" indent="-181610">
              <a:lnSpc>
                <a:spcPct val="91700"/>
              </a:lnSpc>
            </a:pPr>
            <a:r>
              <a:rPr sz="2150" spc="15" dirty="0">
                <a:solidFill>
                  <a:srgbClr val="4F81BC"/>
                </a:solidFill>
                <a:latin typeface="Arial"/>
                <a:cs typeface="Arial"/>
              </a:rPr>
              <a:t>– </a:t>
            </a:r>
            <a:r>
              <a:rPr sz="2150" spc="15" dirty="0">
                <a:solidFill>
                  <a:srgbClr val="252525"/>
                </a:solidFill>
                <a:latin typeface="Century Schoolbook"/>
                <a:cs typeface="Century Schoolbook"/>
              </a:rPr>
              <a:t>IRB templates/forms </a:t>
            </a:r>
            <a:r>
              <a:rPr sz="2150" spc="10" dirty="0">
                <a:solidFill>
                  <a:srgbClr val="252525"/>
                </a:solidFill>
                <a:latin typeface="Century Schoolbook"/>
                <a:cs typeface="Century Schoolbook"/>
              </a:rPr>
              <a:t>must </a:t>
            </a:r>
            <a:r>
              <a:rPr sz="2150" spc="5" dirty="0">
                <a:solidFill>
                  <a:srgbClr val="252525"/>
                </a:solidFill>
                <a:latin typeface="Century Schoolbook"/>
                <a:cs typeface="Century Schoolbook"/>
              </a:rPr>
              <a:t>be </a:t>
            </a:r>
            <a:r>
              <a:rPr sz="2150" spc="25" dirty="0">
                <a:solidFill>
                  <a:srgbClr val="252525"/>
                </a:solidFill>
                <a:latin typeface="Century Schoolbook"/>
                <a:cs typeface="Century Schoolbook"/>
              </a:rPr>
              <a:t>downloaded from </a:t>
            </a:r>
            <a:r>
              <a:rPr sz="2150" spc="10" dirty="0">
                <a:solidFill>
                  <a:srgbClr val="252525"/>
                </a:solidFill>
                <a:latin typeface="Century Schoolbook"/>
                <a:cs typeface="Century Schoolbook"/>
              </a:rPr>
              <a:t>within  the </a:t>
            </a:r>
            <a:r>
              <a:rPr sz="2150" spc="25" dirty="0">
                <a:solidFill>
                  <a:srgbClr val="252525"/>
                </a:solidFill>
                <a:latin typeface="Century Schoolbook"/>
                <a:cs typeface="Century Schoolbook"/>
              </a:rPr>
              <a:t>eIRB </a:t>
            </a:r>
            <a:r>
              <a:rPr sz="2150" spc="10" dirty="0">
                <a:solidFill>
                  <a:srgbClr val="252525"/>
                </a:solidFill>
                <a:latin typeface="Century Schoolbook"/>
                <a:cs typeface="Century Schoolbook"/>
              </a:rPr>
              <a:t>application/IRB </a:t>
            </a:r>
            <a:r>
              <a:rPr sz="2150" dirty="0">
                <a:solidFill>
                  <a:srgbClr val="252525"/>
                </a:solidFill>
                <a:latin typeface="Century Schoolbook"/>
                <a:cs typeface="Century Schoolbook"/>
              </a:rPr>
              <a:t>site. </a:t>
            </a:r>
            <a:r>
              <a:rPr sz="2150" spc="10" dirty="0">
                <a:solidFill>
                  <a:srgbClr val="252525"/>
                </a:solidFill>
                <a:latin typeface="Century Schoolbook"/>
                <a:cs typeface="Century Schoolbook"/>
              </a:rPr>
              <a:t>Use the Help </a:t>
            </a:r>
            <a:r>
              <a:rPr sz="2150" spc="5" dirty="0">
                <a:solidFill>
                  <a:srgbClr val="252525"/>
                </a:solidFill>
                <a:latin typeface="Century Schoolbook"/>
                <a:cs typeface="Century Schoolbook"/>
              </a:rPr>
              <a:t>Link </a:t>
            </a:r>
            <a:r>
              <a:rPr sz="2150" spc="15" dirty="0">
                <a:solidFill>
                  <a:srgbClr val="252525"/>
                </a:solidFill>
                <a:latin typeface="Century Schoolbook"/>
                <a:cs typeface="Century Schoolbook"/>
              </a:rPr>
              <a:t>icon </a:t>
            </a:r>
            <a:r>
              <a:rPr sz="2150" spc="-5" dirty="0">
                <a:solidFill>
                  <a:srgbClr val="252525"/>
                </a:solidFill>
                <a:latin typeface="Century Schoolbook"/>
                <a:cs typeface="Century Schoolbook"/>
              </a:rPr>
              <a:t>to  </a:t>
            </a:r>
            <a:r>
              <a:rPr sz="2150" spc="25" dirty="0">
                <a:solidFill>
                  <a:srgbClr val="252525"/>
                </a:solidFill>
                <a:latin typeface="Century Schoolbook"/>
                <a:cs typeface="Century Schoolbook"/>
              </a:rPr>
              <a:t>download </a:t>
            </a:r>
            <a:r>
              <a:rPr sz="2150" spc="10" dirty="0">
                <a:solidFill>
                  <a:srgbClr val="252525"/>
                </a:solidFill>
                <a:latin typeface="Century Schoolbook"/>
                <a:cs typeface="Century Schoolbook"/>
              </a:rPr>
              <a:t>the </a:t>
            </a:r>
            <a:r>
              <a:rPr sz="2150" dirty="0">
                <a:solidFill>
                  <a:srgbClr val="252525"/>
                </a:solidFill>
                <a:latin typeface="Century Schoolbook"/>
                <a:cs typeface="Century Schoolbook"/>
              </a:rPr>
              <a:t>latest </a:t>
            </a:r>
            <a:r>
              <a:rPr sz="2150" spc="20" dirty="0">
                <a:solidFill>
                  <a:srgbClr val="252525"/>
                </a:solidFill>
                <a:latin typeface="Century Schoolbook"/>
                <a:cs typeface="Century Schoolbook"/>
              </a:rPr>
              <a:t>versions </a:t>
            </a:r>
            <a:r>
              <a:rPr sz="2150" spc="25" dirty="0">
                <a:solidFill>
                  <a:srgbClr val="252525"/>
                </a:solidFill>
                <a:latin typeface="Century Schoolbook"/>
                <a:cs typeface="Century Schoolbook"/>
              </a:rPr>
              <a:t>of</a:t>
            </a:r>
            <a:r>
              <a:rPr sz="2150" spc="20" dirty="0">
                <a:solidFill>
                  <a:srgbClr val="252525"/>
                </a:solidFill>
                <a:latin typeface="Century Schoolbook"/>
                <a:cs typeface="Century Schoolbook"/>
              </a:rPr>
              <a:t> </a:t>
            </a:r>
            <a:r>
              <a:rPr sz="2150" spc="10" dirty="0">
                <a:solidFill>
                  <a:srgbClr val="252525"/>
                </a:solidFill>
                <a:latin typeface="Century Schoolbook"/>
                <a:cs typeface="Century Schoolbook"/>
              </a:rPr>
              <a:t>templates/forms.</a:t>
            </a:r>
            <a:endParaRPr sz="2150" dirty="0">
              <a:latin typeface="Century Schoolbook"/>
              <a:cs typeface="Century Schoolbook"/>
            </a:endParaRPr>
          </a:p>
          <a:p>
            <a:pPr>
              <a:lnSpc>
                <a:spcPct val="100000"/>
              </a:lnSpc>
              <a:spcBef>
                <a:spcPts val="50"/>
              </a:spcBef>
            </a:pPr>
            <a:endParaRPr sz="2350" dirty="0">
              <a:latin typeface="Times New Roman"/>
              <a:cs typeface="Times New Roman"/>
            </a:endParaRPr>
          </a:p>
          <a:p>
            <a:pPr marL="288925">
              <a:lnSpc>
                <a:spcPct val="100000"/>
              </a:lnSpc>
            </a:pPr>
            <a:r>
              <a:rPr sz="2150" spc="15" dirty="0">
                <a:solidFill>
                  <a:srgbClr val="4F81BC"/>
                </a:solidFill>
                <a:latin typeface="Arial"/>
                <a:cs typeface="Arial"/>
              </a:rPr>
              <a:t>– </a:t>
            </a:r>
            <a:r>
              <a:rPr sz="2150" spc="20" dirty="0">
                <a:solidFill>
                  <a:srgbClr val="252525"/>
                </a:solidFill>
                <a:latin typeface="Century Schoolbook"/>
                <a:cs typeface="Century Schoolbook"/>
              </a:rPr>
              <a:t>Only </a:t>
            </a:r>
            <a:r>
              <a:rPr sz="2150" spc="15" dirty="0">
                <a:solidFill>
                  <a:srgbClr val="252525"/>
                </a:solidFill>
                <a:latin typeface="Century Schoolbook"/>
                <a:cs typeface="Century Schoolbook"/>
              </a:rPr>
              <a:t>electronic </a:t>
            </a:r>
            <a:r>
              <a:rPr sz="2150" spc="20" dirty="0">
                <a:solidFill>
                  <a:srgbClr val="252525"/>
                </a:solidFill>
                <a:latin typeface="Century Schoolbook"/>
                <a:cs typeface="Century Schoolbook"/>
              </a:rPr>
              <a:t>documents/forms </a:t>
            </a:r>
            <a:r>
              <a:rPr sz="2150" spc="5" dirty="0">
                <a:solidFill>
                  <a:srgbClr val="252525"/>
                </a:solidFill>
                <a:latin typeface="Century Schoolbook"/>
                <a:cs typeface="Century Schoolbook"/>
              </a:rPr>
              <a:t>are </a:t>
            </a:r>
            <a:r>
              <a:rPr sz="2150" spc="15" dirty="0">
                <a:solidFill>
                  <a:srgbClr val="252525"/>
                </a:solidFill>
                <a:latin typeface="Century Schoolbook"/>
                <a:cs typeface="Century Schoolbook"/>
              </a:rPr>
              <a:t>accepted </a:t>
            </a:r>
            <a:r>
              <a:rPr sz="2150" dirty="0">
                <a:solidFill>
                  <a:srgbClr val="252525"/>
                </a:solidFill>
                <a:latin typeface="Century Schoolbook"/>
                <a:cs typeface="Century Schoolbook"/>
              </a:rPr>
              <a:t>in</a:t>
            </a:r>
            <a:r>
              <a:rPr sz="2150" spc="-325" dirty="0">
                <a:solidFill>
                  <a:srgbClr val="252525"/>
                </a:solidFill>
                <a:latin typeface="Century Schoolbook"/>
                <a:cs typeface="Century Schoolbook"/>
              </a:rPr>
              <a:t> </a:t>
            </a:r>
            <a:r>
              <a:rPr sz="2150" spc="15" dirty="0">
                <a:solidFill>
                  <a:srgbClr val="252525"/>
                </a:solidFill>
                <a:latin typeface="Century Schoolbook"/>
                <a:cs typeface="Century Schoolbook"/>
              </a:rPr>
              <a:t>eIRB.</a:t>
            </a:r>
            <a:endParaRPr sz="2150" dirty="0">
              <a:latin typeface="Century Schoolbook"/>
              <a:cs typeface="Century Schoolbook"/>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p:nvPr/>
        </p:nvSpPr>
        <p:spPr>
          <a:xfrm>
            <a:off x="2568194" y="946022"/>
            <a:ext cx="4184015" cy="3140710"/>
          </a:xfrm>
          <a:prstGeom prst="rect">
            <a:avLst/>
          </a:prstGeom>
        </p:spPr>
        <p:txBody>
          <a:bodyPr vert="horz" wrap="square" lIns="0" tIns="0" rIns="0" bIns="0" rtlCol="0">
            <a:spAutoFit/>
          </a:bodyPr>
          <a:lstStyle/>
          <a:p>
            <a:pPr marL="12700" marR="5080" indent="-10795" algn="ctr">
              <a:lnSpc>
                <a:spcPts val="6160"/>
              </a:lnSpc>
            </a:pPr>
            <a:r>
              <a:rPr sz="6000" spc="-80" dirty="0">
                <a:solidFill>
                  <a:srgbClr val="FFFFFF"/>
                </a:solidFill>
                <a:latin typeface="Century Schoolbook"/>
                <a:cs typeface="Century Schoolbook"/>
              </a:rPr>
              <a:t>Finalizing  </a:t>
            </a:r>
            <a:r>
              <a:rPr sz="6000" spc="-60" dirty="0">
                <a:solidFill>
                  <a:srgbClr val="FFFFFF"/>
                </a:solidFill>
                <a:latin typeface="Century Schoolbook"/>
                <a:cs typeface="Century Schoolbook"/>
              </a:rPr>
              <a:t>A</a:t>
            </a:r>
            <a:r>
              <a:rPr sz="6000" spc="-70" dirty="0">
                <a:solidFill>
                  <a:srgbClr val="FFFFFF"/>
                </a:solidFill>
                <a:latin typeface="Century Schoolbook"/>
                <a:cs typeface="Century Schoolbook"/>
              </a:rPr>
              <a:t>pp</a:t>
            </a:r>
            <a:r>
              <a:rPr sz="6000" spc="-90" dirty="0">
                <a:solidFill>
                  <a:srgbClr val="FFFFFF"/>
                </a:solidFill>
                <a:latin typeface="Century Schoolbook"/>
                <a:cs typeface="Century Schoolbook"/>
              </a:rPr>
              <a:t>li</a:t>
            </a:r>
            <a:r>
              <a:rPr sz="6000" spc="-45" dirty="0">
                <a:solidFill>
                  <a:srgbClr val="FFFFFF"/>
                </a:solidFill>
                <a:latin typeface="Century Schoolbook"/>
                <a:cs typeface="Century Schoolbook"/>
              </a:rPr>
              <a:t>c</a:t>
            </a:r>
            <a:r>
              <a:rPr sz="6000" spc="-114" dirty="0">
                <a:solidFill>
                  <a:srgbClr val="FFFFFF"/>
                </a:solidFill>
                <a:latin typeface="Century Schoolbook"/>
                <a:cs typeface="Century Schoolbook"/>
              </a:rPr>
              <a:t>a</a:t>
            </a:r>
            <a:r>
              <a:rPr sz="6000" spc="-95" dirty="0">
                <a:solidFill>
                  <a:srgbClr val="FFFFFF"/>
                </a:solidFill>
                <a:latin typeface="Century Schoolbook"/>
                <a:cs typeface="Century Schoolbook"/>
              </a:rPr>
              <a:t>t</a:t>
            </a:r>
            <a:r>
              <a:rPr sz="6000" spc="-90" dirty="0">
                <a:solidFill>
                  <a:srgbClr val="FFFFFF"/>
                </a:solidFill>
                <a:latin typeface="Century Schoolbook"/>
                <a:cs typeface="Century Schoolbook"/>
              </a:rPr>
              <a:t>i</a:t>
            </a:r>
            <a:r>
              <a:rPr sz="6000" spc="-75" dirty="0">
                <a:solidFill>
                  <a:srgbClr val="FFFFFF"/>
                </a:solidFill>
                <a:latin typeface="Century Schoolbook"/>
                <a:cs typeface="Century Schoolbook"/>
              </a:rPr>
              <a:t>o</a:t>
            </a:r>
            <a:r>
              <a:rPr sz="6000" spc="-70" dirty="0">
                <a:solidFill>
                  <a:srgbClr val="FFFFFF"/>
                </a:solidFill>
                <a:latin typeface="Century Schoolbook"/>
                <a:cs typeface="Century Schoolbook"/>
              </a:rPr>
              <a:t>n</a:t>
            </a:r>
            <a:r>
              <a:rPr sz="6000" dirty="0">
                <a:solidFill>
                  <a:srgbClr val="FFFFFF"/>
                </a:solidFill>
                <a:latin typeface="Century Schoolbook"/>
                <a:cs typeface="Century Schoolbook"/>
              </a:rPr>
              <a:t>,  </a:t>
            </a:r>
            <a:r>
              <a:rPr sz="6000" spc="-60" dirty="0">
                <a:solidFill>
                  <a:srgbClr val="FFFFFF"/>
                </a:solidFill>
                <a:latin typeface="Century Schoolbook"/>
                <a:cs typeface="Century Schoolbook"/>
              </a:rPr>
              <a:t>and</a:t>
            </a:r>
            <a:endParaRPr sz="6000" dirty="0">
              <a:latin typeface="Century Schoolbook"/>
              <a:cs typeface="Century Schoolbook"/>
            </a:endParaRPr>
          </a:p>
          <a:p>
            <a:pPr algn="ctr">
              <a:lnSpc>
                <a:spcPts val="6050"/>
              </a:lnSpc>
            </a:pPr>
            <a:r>
              <a:rPr sz="6000" spc="-75" dirty="0">
                <a:solidFill>
                  <a:srgbClr val="FFFFFF"/>
                </a:solidFill>
                <a:latin typeface="Century Schoolbook"/>
                <a:cs typeface="Century Schoolbook"/>
              </a:rPr>
              <a:t>Submit</a:t>
            </a:r>
            <a:r>
              <a:rPr sz="6000" spc="35" dirty="0">
                <a:solidFill>
                  <a:srgbClr val="FFFFFF"/>
                </a:solidFill>
                <a:latin typeface="Century Schoolbook"/>
                <a:cs typeface="Century Schoolbook"/>
              </a:rPr>
              <a:t> </a:t>
            </a:r>
            <a:r>
              <a:rPr sz="6000" spc="-25" dirty="0">
                <a:solidFill>
                  <a:srgbClr val="FFFFFF"/>
                </a:solidFill>
                <a:latin typeface="Century Schoolbook"/>
                <a:cs typeface="Century Schoolbook"/>
              </a:rPr>
              <a:t>!!</a:t>
            </a:r>
            <a:endParaRPr sz="60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342898"/>
            <a:ext cx="8848725" cy="648652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8575"/>
            <a:ext cx="4951095"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Application</a:t>
            </a:r>
            <a:r>
              <a:rPr sz="3950" spc="175" dirty="0">
                <a:solidFill>
                  <a:srgbClr val="000000"/>
                </a:solidFill>
              </a:rPr>
              <a:t> </a:t>
            </a:r>
            <a:r>
              <a:rPr sz="3950" spc="-45" dirty="0">
                <a:solidFill>
                  <a:srgbClr val="000000"/>
                </a:solidFill>
              </a:rPr>
              <a:t>Complete</a:t>
            </a:r>
            <a:endParaRPr sz="3950" dirty="0"/>
          </a:p>
        </p:txBody>
      </p:sp>
      <p:sp>
        <p:nvSpPr>
          <p:cNvPr id="3" name="object 3"/>
          <p:cNvSpPr txBox="1"/>
          <p:nvPr/>
        </p:nvSpPr>
        <p:spPr>
          <a:xfrm>
            <a:off x="155257" y="790321"/>
            <a:ext cx="3731895" cy="3332479"/>
          </a:xfrm>
          <a:prstGeom prst="rect">
            <a:avLst/>
          </a:prstGeom>
        </p:spPr>
        <p:txBody>
          <a:bodyPr vert="horz" wrap="square" lIns="0" tIns="0" rIns="0" bIns="0" rtlCol="0">
            <a:spAutoFit/>
          </a:bodyPr>
          <a:lstStyle/>
          <a:p>
            <a:pPr marL="193675" indent="-180975">
              <a:lnSpc>
                <a:spcPct val="100000"/>
              </a:lnSpc>
              <a:buClr>
                <a:srgbClr val="4F81BC"/>
              </a:buClr>
              <a:buSzPct val="81250"/>
              <a:buFont typeface="Arial"/>
              <a:buChar char="•"/>
              <a:tabLst>
                <a:tab pos="193675" algn="l"/>
              </a:tabLst>
            </a:pPr>
            <a:r>
              <a:rPr sz="2400" spc="-10" dirty="0">
                <a:latin typeface="Century Schoolbook"/>
                <a:cs typeface="Century Schoolbook"/>
              </a:rPr>
              <a:t>Click</a:t>
            </a:r>
            <a:r>
              <a:rPr sz="2400" dirty="0">
                <a:latin typeface="Century Schoolbook"/>
                <a:cs typeface="Century Schoolbook"/>
              </a:rPr>
              <a:t> </a:t>
            </a:r>
            <a:r>
              <a:rPr sz="2400" b="1" dirty="0">
                <a:latin typeface="Century Schoolbook"/>
                <a:cs typeface="Century Schoolbook"/>
              </a:rPr>
              <a:t>Finish</a:t>
            </a:r>
            <a:endParaRPr sz="2400" dirty="0">
              <a:latin typeface="Century Schoolbook"/>
              <a:cs typeface="Century Schoolbook"/>
            </a:endParaRPr>
          </a:p>
          <a:p>
            <a:pPr marL="193675" marR="212725" indent="-180975">
              <a:lnSpc>
                <a:spcPts val="2710"/>
              </a:lnSpc>
              <a:spcBef>
                <a:spcPts val="1480"/>
              </a:spcBef>
              <a:buClr>
                <a:srgbClr val="4F81BC"/>
              </a:buClr>
              <a:buSzPct val="81250"/>
              <a:buFont typeface="Arial"/>
              <a:buChar char="•"/>
              <a:tabLst>
                <a:tab pos="193675" algn="l"/>
              </a:tabLst>
            </a:pPr>
            <a:r>
              <a:rPr sz="2400" dirty="0">
                <a:latin typeface="Century Schoolbook"/>
                <a:cs typeface="Century Schoolbook"/>
              </a:rPr>
              <a:t>This returns </a:t>
            </a:r>
            <a:r>
              <a:rPr sz="2400" spc="-5" dirty="0">
                <a:latin typeface="Century Schoolbook"/>
                <a:cs typeface="Century Schoolbook"/>
              </a:rPr>
              <a:t>you </a:t>
            </a:r>
            <a:r>
              <a:rPr sz="2400" spc="-15" dirty="0">
                <a:latin typeface="Century Schoolbook"/>
                <a:cs typeface="Century Schoolbook"/>
              </a:rPr>
              <a:t>to </a:t>
            </a:r>
            <a:r>
              <a:rPr sz="2400" spc="-5" dirty="0">
                <a:latin typeface="Century Schoolbook"/>
                <a:cs typeface="Century Schoolbook"/>
              </a:rPr>
              <a:t>the  </a:t>
            </a:r>
            <a:r>
              <a:rPr sz="2400" spc="-15" dirty="0">
                <a:latin typeface="Century Schoolbook"/>
                <a:cs typeface="Century Schoolbook"/>
              </a:rPr>
              <a:t>Application</a:t>
            </a:r>
            <a:r>
              <a:rPr sz="2400" spc="175" dirty="0">
                <a:latin typeface="Century Schoolbook"/>
                <a:cs typeface="Century Schoolbook"/>
              </a:rPr>
              <a:t> </a:t>
            </a:r>
            <a:r>
              <a:rPr sz="2400" spc="-25" dirty="0">
                <a:latin typeface="Century Schoolbook"/>
                <a:cs typeface="Century Schoolbook"/>
              </a:rPr>
              <a:t>Workspace.</a:t>
            </a:r>
            <a:endParaRPr sz="2400" dirty="0">
              <a:latin typeface="Century Schoolbook"/>
              <a:cs typeface="Century Schoolbook"/>
            </a:endParaRPr>
          </a:p>
          <a:p>
            <a:pPr marL="193675" indent="-180975">
              <a:lnSpc>
                <a:spcPts val="2830"/>
              </a:lnSpc>
              <a:spcBef>
                <a:spcPts val="1185"/>
              </a:spcBef>
              <a:buClr>
                <a:srgbClr val="4F81BC"/>
              </a:buClr>
              <a:buSzPct val="81250"/>
              <a:buFont typeface="Arial"/>
              <a:buChar char="•"/>
              <a:tabLst>
                <a:tab pos="193675" algn="l"/>
              </a:tabLst>
            </a:pPr>
            <a:r>
              <a:rPr sz="2400" dirty="0">
                <a:latin typeface="Century Schoolbook"/>
                <a:cs typeface="Century Schoolbook"/>
              </a:rPr>
              <a:t>Finish </a:t>
            </a:r>
            <a:r>
              <a:rPr sz="2400" spc="-5" dirty="0">
                <a:latin typeface="Century Schoolbook"/>
                <a:cs typeface="Century Schoolbook"/>
              </a:rPr>
              <a:t>indicates the</a:t>
            </a:r>
            <a:r>
              <a:rPr sz="2400" spc="160" dirty="0">
                <a:latin typeface="Century Schoolbook"/>
                <a:cs typeface="Century Schoolbook"/>
              </a:rPr>
              <a:t> </a:t>
            </a:r>
            <a:r>
              <a:rPr sz="2400" dirty="0">
                <a:latin typeface="Century Schoolbook"/>
                <a:cs typeface="Century Schoolbook"/>
              </a:rPr>
              <a:t>last</a:t>
            </a:r>
          </a:p>
          <a:p>
            <a:pPr marR="48260" algn="ctr">
              <a:lnSpc>
                <a:spcPts val="2830"/>
              </a:lnSpc>
            </a:pPr>
            <a:r>
              <a:rPr sz="2400" spc="-10" dirty="0">
                <a:latin typeface="Century Schoolbook"/>
                <a:cs typeface="Century Schoolbook"/>
              </a:rPr>
              <a:t>page </a:t>
            </a:r>
            <a:r>
              <a:rPr sz="2400" dirty="0">
                <a:latin typeface="Century Schoolbook"/>
                <a:cs typeface="Century Schoolbook"/>
              </a:rPr>
              <a:t>of the</a:t>
            </a:r>
            <a:r>
              <a:rPr sz="2400" spc="35" dirty="0">
                <a:latin typeface="Century Schoolbook"/>
                <a:cs typeface="Century Schoolbook"/>
              </a:rPr>
              <a:t> </a:t>
            </a:r>
            <a:r>
              <a:rPr sz="2400" spc="-5" dirty="0">
                <a:latin typeface="Century Schoolbook"/>
                <a:cs typeface="Century Schoolbook"/>
              </a:rPr>
              <a:t>application.</a:t>
            </a:r>
            <a:endParaRPr sz="2400" dirty="0">
              <a:latin typeface="Century Schoolbook"/>
              <a:cs typeface="Century Schoolbook"/>
            </a:endParaRPr>
          </a:p>
          <a:p>
            <a:pPr marL="193675" marR="5080" indent="-180975" algn="just">
              <a:lnSpc>
                <a:spcPct val="95200"/>
              </a:lnSpc>
              <a:spcBef>
                <a:spcPts val="1390"/>
              </a:spcBef>
              <a:buClr>
                <a:srgbClr val="4F81BC"/>
              </a:buClr>
              <a:buSzPct val="81250"/>
              <a:buFont typeface="Arial"/>
              <a:buChar char="•"/>
              <a:tabLst>
                <a:tab pos="193675" algn="l"/>
              </a:tabLst>
            </a:pPr>
            <a:r>
              <a:rPr sz="2400" spc="-90" dirty="0">
                <a:latin typeface="Century Schoolbook"/>
                <a:cs typeface="Century Schoolbook"/>
              </a:rPr>
              <a:t>You </a:t>
            </a:r>
            <a:r>
              <a:rPr sz="2400" spc="-5" dirty="0">
                <a:latin typeface="Century Schoolbook"/>
                <a:cs typeface="Century Schoolbook"/>
              </a:rPr>
              <a:t>may </a:t>
            </a:r>
            <a:r>
              <a:rPr sz="2400" spc="5" dirty="0">
                <a:latin typeface="Century Schoolbook"/>
                <a:cs typeface="Century Schoolbook"/>
              </a:rPr>
              <a:t>continue </a:t>
            </a:r>
            <a:r>
              <a:rPr sz="2400" spc="-20" dirty="0">
                <a:latin typeface="Century Schoolbook"/>
                <a:cs typeface="Century Schoolbook"/>
              </a:rPr>
              <a:t>to </a:t>
            </a:r>
            <a:r>
              <a:rPr sz="2400" spc="-10" dirty="0">
                <a:latin typeface="Century Schoolbook"/>
                <a:cs typeface="Century Schoolbook"/>
              </a:rPr>
              <a:t>edit  </a:t>
            </a:r>
            <a:r>
              <a:rPr sz="2400" spc="-5" dirty="0">
                <a:latin typeface="Century Schoolbook"/>
                <a:cs typeface="Century Schoolbook"/>
              </a:rPr>
              <a:t>the </a:t>
            </a:r>
            <a:r>
              <a:rPr sz="2400" spc="-10" dirty="0">
                <a:latin typeface="Century Schoolbook"/>
                <a:cs typeface="Century Schoolbook"/>
              </a:rPr>
              <a:t>application </a:t>
            </a:r>
            <a:r>
              <a:rPr sz="2400" spc="5" dirty="0">
                <a:latin typeface="Century Schoolbook"/>
                <a:cs typeface="Century Schoolbook"/>
              </a:rPr>
              <a:t>until </a:t>
            </a:r>
            <a:r>
              <a:rPr sz="2400" dirty="0">
                <a:latin typeface="Century Schoolbook"/>
                <a:cs typeface="Century Schoolbook"/>
              </a:rPr>
              <a:t>it is  </a:t>
            </a:r>
            <a:r>
              <a:rPr sz="2400" spc="-10" dirty="0">
                <a:latin typeface="Century Schoolbook"/>
                <a:cs typeface="Century Schoolbook"/>
              </a:rPr>
              <a:t>submitted.</a:t>
            </a:r>
            <a:endParaRPr sz="2400" dirty="0">
              <a:latin typeface="Century Schoolbook"/>
              <a:cs typeface="Century Schoolbook"/>
            </a:endParaRPr>
          </a:p>
        </p:txBody>
      </p:sp>
      <p:sp>
        <p:nvSpPr>
          <p:cNvPr id="4" name="object 4"/>
          <p:cNvSpPr/>
          <p:nvPr/>
        </p:nvSpPr>
        <p:spPr>
          <a:xfrm>
            <a:off x="76200" y="4362450"/>
            <a:ext cx="8315325" cy="234315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47625" y="4333875"/>
            <a:ext cx="8372475" cy="2400300"/>
          </a:xfrm>
          <a:custGeom>
            <a:avLst/>
            <a:gdLst/>
            <a:ahLst/>
            <a:cxnLst/>
            <a:rect l="l" t="t" r="r" b="b"/>
            <a:pathLst>
              <a:path w="8372475" h="2400300">
                <a:moveTo>
                  <a:pt x="0" y="2400300"/>
                </a:moveTo>
                <a:lnTo>
                  <a:pt x="8372475" y="2400300"/>
                </a:lnTo>
                <a:lnTo>
                  <a:pt x="8372475" y="0"/>
                </a:lnTo>
                <a:lnTo>
                  <a:pt x="0" y="0"/>
                </a:lnTo>
                <a:lnTo>
                  <a:pt x="0" y="24003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257" y="181228"/>
            <a:ext cx="5241290"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Application</a:t>
            </a:r>
            <a:r>
              <a:rPr sz="3950" spc="145" dirty="0">
                <a:solidFill>
                  <a:srgbClr val="000000"/>
                </a:solidFill>
              </a:rPr>
              <a:t> </a:t>
            </a:r>
            <a:r>
              <a:rPr sz="3950" spc="-75" dirty="0">
                <a:solidFill>
                  <a:srgbClr val="000000"/>
                </a:solidFill>
              </a:rPr>
              <a:t>Workspace</a:t>
            </a:r>
            <a:endParaRPr sz="3950" dirty="0"/>
          </a:p>
        </p:txBody>
      </p:sp>
      <p:sp>
        <p:nvSpPr>
          <p:cNvPr id="3" name="object 3"/>
          <p:cNvSpPr txBox="1"/>
          <p:nvPr/>
        </p:nvSpPr>
        <p:spPr>
          <a:xfrm>
            <a:off x="155257" y="1176273"/>
            <a:ext cx="3914775" cy="5139690"/>
          </a:xfrm>
          <a:prstGeom prst="rect">
            <a:avLst/>
          </a:prstGeom>
        </p:spPr>
        <p:txBody>
          <a:bodyPr vert="horz" wrap="square" lIns="0" tIns="0" rIns="0" bIns="0" rtlCol="0">
            <a:spAutoFit/>
          </a:bodyPr>
          <a:lstStyle/>
          <a:p>
            <a:pPr marL="298450" indent="-285750">
              <a:lnSpc>
                <a:spcPct val="100000"/>
              </a:lnSpc>
              <a:buClr>
                <a:srgbClr val="FFE956"/>
              </a:buClr>
              <a:buSzPct val="97674"/>
              <a:buFont typeface="Arial"/>
              <a:buChar char="•"/>
              <a:tabLst>
                <a:tab pos="298450" algn="l"/>
                <a:tab pos="299085" algn="l"/>
              </a:tabLst>
            </a:pPr>
            <a:r>
              <a:rPr sz="2150" spc="15" dirty="0">
                <a:latin typeface="Century Schoolbook"/>
                <a:cs typeface="Century Schoolbook"/>
              </a:rPr>
              <a:t>Left Navigation</a:t>
            </a:r>
            <a:r>
              <a:rPr sz="2150" spc="-15" dirty="0">
                <a:latin typeface="Century Schoolbook"/>
                <a:cs typeface="Century Schoolbook"/>
              </a:rPr>
              <a:t> </a:t>
            </a:r>
            <a:r>
              <a:rPr sz="2150" spc="10" dirty="0">
                <a:latin typeface="Century Schoolbook"/>
                <a:cs typeface="Century Schoolbook"/>
              </a:rPr>
              <a:t>Bar</a:t>
            </a:r>
            <a:endParaRPr sz="2150" dirty="0">
              <a:latin typeface="Century Schoolbook"/>
              <a:cs typeface="Century Schoolbook"/>
            </a:endParaRPr>
          </a:p>
          <a:p>
            <a:pPr marL="756285" lvl="1" indent="-286385">
              <a:lnSpc>
                <a:spcPct val="100000"/>
              </a:lnSpc>
              <a:spcBef>
                <a:spcPts val="350"/>
              </a:spcBef>
              <a:buClr>
                <a:srgbClr val="FF0000"/>
              </a:buClr>
              <a:buSzPct val="92500"/>
              <a:buFont typeface="Calibri"/>
              <a:buChar char="–"/>
              <a:tabLst>
                <a:tab pos="755650" algn="l"/>
                <a:tab pos="756285" algn="l"/>
              </a:tabLst>
            </a:pPr>
            <a:r>
              <a:rPr sz="2000" spc="25" dirty="0">
                <a:latin typeface="Century Schoolbook"/>
                <a:cs typeface="Century Schoolbook"/>
              </a:rPr>
              <a:t>Divided</a:t>
            </a:r>
            <a:r>
              <a:rPr sz="2000" spc="-170" dirty="0">
                <a:latin typeface="Century Schoolbook"/>
                <a:cs typeface="Century Schoolbook"/>
              </a:rPr>
              <a:t> </a:t>
            </a:r>
            <a:r>
              <a:rPr sz="2000" spc="35" dirty="0">
                <a:latin typeface="Century Schoolbook"/>
                <a:cs typeface="Century Schoolbook"/>
              </a:rPr>
              <a:t>into</a:t>
            </a:r>
            <a:r>
              <a:rPr sz="2000" spc="-235" dirty="0">
                <a:latin typeface="Century Schoolbook"/>
                <a:cs typeface="Century Schoolbook"/>
              </a:rPr>
              <a:t> </a:t>
            </a:r>
            <a:r>
              <a:rPr sz="2000" spc="25" dirty="0">
                <a:latin typeface="Century Schoolbook"/>
                <a:cs typeface="Century Schoolbook"/>
              </a:rPr>
              <a:t>two</a:t>
            </a:r>
            <a:r>
              <a:rPr sz="2000" spc="-170" dirty="0">
                <a:latin typeface="Century Schoolbook"/>
                <a:cs typeface="Century Schoolbook"/>
              </a:rPr>
              <a:t> </a:t>
            </a:r>
            <a:r>
              <a:rPr sz="2000" spc="15" dirty="0">
                <a:latin typeface="Century Schoolbook"/>
                <a:cs typeface="Century Schoolbook"/>
              </a:rPr>
              <a:t>sections.</a:t>
            </a:r>
            <a:endParaRPr sz="2000" dirty="0">
              <a:latin typeface="Century Schoolbook"/>
              <a:cs typeface="Century Schoolbook"/>
            </a:endParaRPr>
          </a:p>
          <a:p>
            <a:pPr lvl="1">
              <a:lnSpc>
                <a:spcPct val="100000"/>
              </a:lnSpc>
              <a:spcBef>
                <a:spcPts val="5"/>
              </a:spcBef>
              <a:buClr>
                <a:srgbClr val="FF0000"/>
              </a:buClr>
              <a:buFont typeface="Calibri"/>
              <a:buChar char="–"/>
            </a:pPr>
            <a:endParaRPr sz="2350" dirty="0">
              <a:latin typeface="Times New Roman"/>
              <a:cs typeface="Times New Roman"/>
            </a:endParaRPr>
          </a:p>
          <a:p>
            <a:pPr marL="307975" indent="-295275">
              <a:lnSpc>
                <a:spcPct val="100000"/>
              </a:lnSpc>
              <a:buClr>
                <a:srgbClr val="FFFF00"/>
              </a:buClr>
              <a:buSzPct val="97674"/>
              <a:buFont typeface="Arial"/>
              <a:buChar char="•"/>
              <a:tabLst>
                <a:tab pos="307975" algn="l"/>
                <a:tab pos="308610" algn="l"/>
              </a:tabLst>
            </a:pPr>
            <a:r>
              <a:rPr sz="2150" b="1" spc="15" dirty="0">
                <a:latin typeface="Century Schoolbook"/>
                <a:cs typeface="Century Schoolbook"/>
              </a:rPr>
              <a:t>1 </a:t>
            </a:r>
            <a:r>
              <a:rPr sz="2150" b="1" spc="10" dirty="0">
                <a:latin typeface="Century Schoolbook"/>
                <a:cs typeface="Century Schoolbook"/>
              </a:rPr>
              <a:t>– </a:t>
            </a:r>
            <a:r>
              <a:rPr sz="2150" b="1" spc="15" dirty="0">
                <a:latin typeface="Century Schoolbook"/>
                <a:cs typeface="Century Schoolbook"/>
              </a:rPr>
              <a:t>Project</a:t>
            </a:r>
            <a:r>
              <a:rPr sz="2150" b="1" spc="20" dirty="0">
                <a:latin typeface="Century Schoolbook"/>
                <a:cs typeface="Century Schoolbook"/>
              </a:rPr>
              <a:t> </a:t>
            </a:r>
            <a:r>
              <a:rPr sz="2150" b="1" spc="10" dirty="0">
                <a:latin typeface="Century Schoolbook"/>
                <a:cs typeface="Century Schoolbook"/>
              </a:rPr>
              <a:t>Editor</a:t>
            </a:r>
            <a:endParaRPr sz="2150" dirty="0">
              <a:latin typeface="Century Schoolbook"/>
              <a:cs typeface="Century Schoolbook"/>
            </a:endParaRPr>
          </a:p>
          <a:p>
            <a:pPr marL="756285" marR="157480" lvl="1" indent="-286385">
              <a:lnSpc>
                <a:spcPct val="93900"/>
              </a:lnSpc>
              <a:spcBef>
                <a:spcPts val="565"/>
              </a:spcBef>
              <a:buClr>
                <a:srgbClr val="FF0000"/>
              </a:buClr>
              <a:buSzPct val="92500"/>
              <a:buFont typeface="Calibri"/>
              <a:buChar char="–"/>
              <a:tabLst>
                <a:tab pos="755650" algn="l"/>
                <a:tab pos="756285" algn="l"/>
              </a:tabLst>
            </a:pPr>
            <a:r>
              <a:rPr sz="2000" spc="20" dirty="0">
                <a:latin typeface="Century Schoolbook"/>
                <a:cs typeface="Century Schoolbook"/>
              </a:rPr>
              <a:t>Displays </a:t>
            </a:r>
            <a:r>
              <a:rPr sz="2000" spc="15" dirty="0">
                <a:latin typeface="Century Schoolbook"/>
                <a:cs typeface="Century Schoolbook"/>
              </a:rPr>
              <a:t>a </a:t>
            </a:r>
            <a:r>
              <a:rPr sz="2000" spc="30" dirty="0">
                <a:latin typeface="Century Schoolbook"/>
                <a:cs typeface="Century Schoolbook"/>
              </a:rPr>
              <a:t>list </a:t>
            </a:r>
            <a:r>
              <a:rPr sz="2000" spc="25" dirty="0">
                <a:latin typeface="Century Schoolbook"/>
                <a:cs typeface="Century Schoolbook"/>
              </a:rPr>
              <a:t>of actions  that</a:t>
            </a:r>
            <a:r>
              <a:rPr sz="2000" spc="-170" dirty="0">
                <a:latin typeface="Century Schoolbook"/>
                <a:cs typeface="Century Schoolbook"/>
              </a:rPr>
              <a:t> </a:t>
            </a:r>
            <a:r>
              <a:rPr sz="2000" spc="30" dirty="0">
                <a:latin typeface="Century Schoolbook"/>
                <a:cs typeface="Century Schoolbook"/>
              </a:rPr>
              <a:t>allow</a:t>
            </a:r>
            <a:r>
              <a:rPr sz="2000" spc="-204" dirty="0">
                <a:latin typeface="Century Schoolbook"/>
                <a:cs typeface="Century Schoolbook"/>
              </a:rPr>
              <a:t> </a:t>
            </a:r>
            <a:r>
              <a:rPr sz="2000" spc="30" dirty="0">
                <a:latin typeface="Century Schoolbook"/>
                <a:cs typeface="Century Schoolbook"/>
              </a:rPr>
              <a:t>users</a:t>
            </a:r>
            <a:r>
              <a:rPr sz="2000" spc="-170" dirty="0">
                <a:latin typeface="Century Schoolbook"/>
                <a:cs typeface="Century Schoolbook"/>
              </a:rPr>
              <a:t> </a:t>
            </a:r>
            <a:r>
              <a:rPr sz="2000" spc="25" dirty="0">
                <a:latin typeface="Century Schoolbook"/>
                <a:cs typeface="Century Schoolbook"/>
              </a:rPr>
              <a:t>to</a:t>
            </a:r>
            <a:r>
              <a:rPr sz="2000" spc="-170" dirty="0">
                <a:latin typeface="Century Schoolbook"/>
                <a:cs typeface="Century Schoolbook"/>
              </a:rPr>
              <a:t> </a:t>
            </a:r>
            <a:r>
              <a:rPr sz="2000" spc="20" dirty="0">
                <a:latin typeface="Century Schoolbook"/>
                <a:cs typeface="Century Schoolbook"/>
              </a:rPr>
              <a:t>access  </a:t>
            </a:r>
            <a:r>
              <a:rPr sz="2000" spc="30" dirty="0">
                <a:latin typeface="Century Schoolbook"/>
                <a:cs typeface="Century Schoolbook"/>
              </a:rPr>
              <a:t>the</a:t>
            </a:r>
            <a:r>
              <a:rPr sz="2000" spc="-190" dirty="0">
                <a:latin typeface="Century Schoolbook"/>
                <a:cs typeface="Century Schoolbook"/>
              </a:rPr>
              <a:t> </a:t>
            </a:r>
            <a:r>
              <a:rPr sz="2000" spc="10" dirty="0">
                <a:latin typeface="Century Schoolbook"/>
                <a:cs typeface="Century Schoolbook"/>
              </a:rPr>
              <a:t>application.</a:t>
            </a:r>
            <a:endParaRPr sz="2000" dirty="0">
              <a:latin typeface="Century Schoolbook"/>
              <a:cs typeface="Century Schoolbook"/>
            </a:endParaRPr>
          </a:p>
          <a:p>
            <a:pPr lvl="1">
              <a:lnSpc>
                <a:spcPct val="100000"/>
              </a:lnSpc>
              <a:spcBef>
                <a:spcPts val="35"/>
              </a:spcBef>
              <a:buClr>
                <a:srgbClr val="FF0000"/>
              </a:buClr>
              <a:buFont typeface="Calibri"/>
              <a:buChar char="–"/>
            </a:pPr>
            <a:endParaRPr sz="2450" dirty="0">
              <a:latin typeface="Times New Roman"/>
              <a:cs typeface="Times New Roman"/>
            </a:endParaRPr>
          </a:p>
          <a:p>
            <a:pPr marL="307975" indent="-295275">
              <a:lnSpc>
                <a:spcPct val="100000"/>
              </a:lnSpc>
              <a:spcBef>
                <a:spcPts val="5"/>
              </a:spcBef>
              <a:buClr>
                <a:srgbClr val="FFFF00"/>
              </a:buClr>
              <a:buFont typeface="Arial"/>
              <a:buChar char="•"/>
              <a:tabLst>
                <a:tab pos="307975" algn="l"/>
                <a:tab pos="308610" algn="l"/>
              </a:tabLst>
            </a:pPr>
            <a:r>
              <a:rPr sz="2150" spc="15" dirty="0">
                <a:latin typeface="Century Schoolbook"/>
                <a:cs typeface="Century Schoolbook"/>
              </a:rPr>
              <a:t>2 </a:t>
            </a:r>
            <a:r>
              <a:rPr sz="2150" spc="5" dirty="0">
                <a:latin typeface="Century Schoolbook"/>
                <a:cs typeface="Century Schoolbook"/>
              </a:rPr>
              <a:t>- </a:t>
            </a:r>
            <a:r>
              <a:rPr sz="2150" b="1" spc="20" dirty="0">
                <a:latin typeface="Century Schoolbook"/>
                <a:cs typeface="Century Schoolbook"/>
              </a:rPr>
              <a:t>Current</a:t>
            </a:r>
            <a:r>
              <a:rPr sz="2150" b="1" spc="65" dirty="0">
                <a:latin typeface="Century Schoolbook"/>
                <a:cs typeface="Century Schoolbook"/>
              </a:rPr>
              <a:t> </a:t>
            </a:r>
            <a:r>
              <a:rPr sz="2150" b="1" spc="10" dirty="0">
                <a:latin typeface="Century Schoolbook"/>
                <a:cs typeface="Century Schoolbook"/>
              </a:rPr>
              <a:t>Activities</a:t>
            </a:r>
            <a:endParaRPr sz="2150" dirty="0">
              <a:latin typeface="Century Schoolbook"/>
              <a:cs typeface="Century Schoolbook"/>
            </a:endParaRPr>
          </a:p>
          <a:p>
            <a:pPr marL="756285" marR="34290" lvl="1" indent="-286385">
              <a:lnSpc>
                <a:spcPts val="2330"/>
              </a:lnSpc>
              <a:spcBef>
                <a:spcPts val="480"/>
              </a:spcBef>
              <a:buClr>
                <a:srgbClr val="FF0000"/>
              </a:buClr>
              <a:buSzPct val="92500"/>
              <a:buFont typeface="Calibri"/>
              <a:buChar char="–"/>
              <a:tabLst>
                <a:tab pos="755650" algn="l"/>
                <a:tab pos="756285" algn="l"/>
              </a:tabLst>
            </a:pPr>
            <a:r>
              <a:rPr sz="2000" spc="20" dirty="0">
                <a:latin typeface="Century Schoolbook"/>
                <a:cs typeface="Century Schoolbook"/>
              </a:rPr>
              <a:t>Displays</a:t>
            </a:r>
            <a:r>
              <a:rPr sz="2000" spc="-229" dirty="0">
                <a:latin typeface="Century Schoolbook"/>
                <a:cs typeface="Century Schoolbook"/>
              </a:rPr>
              <a:t> </a:t>
            </a:r>
            <a:r>
              <a:rPr sz="2000" spc="15" dirty="0">
                <a:latin typeface="Century Schoolbook"/>
                <a:cs typeface="Century Schoolbook"/>
              </a:rPr>
              <a:t>a</a:t>
            </a:r>
            <a:r>
              <a:rPr sz="2000" spc="-50" dirty="0">
                <a:latin typeface="Century Schoolbook"/>
                <a:cs typeface="Century Schoolbook"/>
              </a:rPr>
              <a:t> </a:t>
            </a:r>
            <a:r>
              <a:rPr sz="2000" spc="30" dirty="0">
                <a:latin typeface="Century Schoolbook"/>
                <a:cs typeface="Century Schoolbook"/>
              </a:rPr>
              <a:t>list</a:t>
            </a:r>
            <a:r>
              <a:rPr sz="2000" spc="-160" dirty="0">
                <a:latin typeface="Century Schoolbook"/>
                <a:cs typeface="Century Schoolbook"/>
              </a:rPr>
              <a:t> </a:t>
            </a:r>
            <a:r>
              <a:rPr sz="2000" spc="25" dirty="0">
                <a:latin typeface="Century Schoolbook"/>
                <a:cs typeface="Century Schoolbook"/>
              </a:rPr>
              <a:t>of</a:t>
            </a:r>
            <a:r>
              <a:rPr sz="2000" spc="-120" dirty="0">
                <a:latin typeface="Century Schoolbook"/>
                <a:cs typeface="Century Schoolbook"/>
              </a:rPr>
              <a:t> </a:t>
            </a:r>
            <a:r>
              <a:rPr sz="2000" spc="15" dirty="0">
                <a:latin typeface="Century Schoolbook"/>
                <a:cs typeface="Century Schoolbook"/>
              </a:rPr>
              <a:t>activities  </a:t>
            </a:r>
            <a:r>
              <a:rPr sz="2000" spc="25" dirty="0">
                <a:latin typeface="Century Schoolbook"/>
                <a:cs typeface="Century Schoolbook"/>
              </a:rPr>
              <a:t>that </a:t>
            </a:r>
            <a:r>
              <a:rPr sz="2000" spc="10" dirty="0">
                <a:latin typeface="Century Schoolbook"/>
                <a:cs typeface="Century Schoolbook"/>
              </a:rPr>
              <a:t>may be</a:t>
            </a:r>
            <a:r>
              <a:rPr sz="2000" spc="-335" dirty="0">
                <a:latin typeface="Century Schoolbook"/>
                <a:cs typeface="Century Schoolbook"/>
              </a:rPr>
              <a:t> </a:t>
            </a:r>
            <a:r>
              <a:rPr sz="2000" spc="20" dirty="0">
                <a:latin typeface="Century Schoolbook"/>
                <a:cs typeface="Century Schoolbook"/>
              </a:rPr>
              <a:t>completed.</a:t>
            </a:r>
            <a:endParaRPr sz="2000" dirty="0">
              <a:latin typeface="Century Schoolbook"/>
              <a:cs typeface="Century Schoolbook"/>
            </a:endParaRPr>
          </a:p>
          <a:p>
            <a:pPr marL="756285" marR="5080" lvl="1" indent="-286385">
              <a:lnSpc>
                <a:spcPct val="95400"/>
              </a:lnSpc>
              <a:spcBef>
                <a:spcPts val="345"/>
              </a:spcBef>
              <a:buClr>
                <a:srgbClr val="FF0000"/>
              </a:buClr>
              <a:buSzPct val="92500"/>
              <a:buFont typeface="Calibri"/>
              <a:buChar char="–"/>
              <a:tabLst>
                <a:tab pos="755650" algn="l"/>
                <a:tab pos="756285" algn="l"/>
              </a:tabLst>
            </a:pPr>
            <a:r>
              <a:rPr sz="2000" spc="30" dirty="0">
                <a:latin typeface="Century Schoolbook"/>
                <a:cs typeface="Century Schoolbook"/>
              </a:rPr>
              <a:t>Alert </a:t>
            </a:r>
            <a:r>
              <a:rPr sz="2000" spc="10" dirty="0">
                <a:latin typeface="Century Schoolbook"/>
                <a:cs typeface="Century Schoolbook"/>
              </a:rPr>
              <a:t>PI </a:t>
            </a:r>
            <a:r>
              <a:rPr sz="2000" b="1" spc="40" dirty="0">
                <a:latin typeface="Century Schoolbook"/>
                <a:cs typeface="Century Schoolbook"/>
              </a:rPr>
              <a:t>(not </a:t>
            </a:r>
            <a:r>
              <a:rPr sz="2000" b="1" spc="35" dirty="0">
                <a:latin typeface="Century Schoolbook"/>
                <a:cs typeface="Century Schoolbook"/>
              </a:rPr>
              <a:t>shown  here)</a:t>
            </a:r>
            <a:r>
              <a:rPr sz="2000" spc="35" dirty="0">
                <a:latin typeface="Century Schoolbook"/>
                <a:cs typeface="Century Schoolbook"/>
              </a:rPr>
              <a:t>:</a:t>
            </a:r>
            <a:r>
              <a:rPr sz="2000" spc="-229" dirty="0">
                <a:latin typeface="Century Schoolbook"/>
                <a:cs typeface="Century Schoolbook"/>
              </a:rPr>
              <a:t> </a:t>
            </a:r>
            <a:r>
              <a:rPr sz="2000" spc="10" dirty="0">
                <a:latin typeface="Century Schoolbook"/>
                <a:cs typeface="Century Schoolbook"/>
              </a:rPr>
              <a:t>Notification</a:t>
            </a:r>
            <a:r>
              <a:rPr sz="2000" spc="-160" dirty="0">
                <a:latin typeface="Century Schoolbook"/>
                <a:cs typeface="Century Schoolbook"/>
              </a:rPr>
              <a:t> </a:t>
            </a:r>
            <a:r>
              <a:rPr sz="2000" spc="35" dirty="0">
                <a:latin typeface="Century Schoolbook"/>
                <a:cs typeface="Century Schoolbook"/>
              </a:rPr>
              <a:t>sent</a:t>
            </a:r>
            <a:r>
              <a:rPr sz="2000" spc="-229" dirty="0">
                <a:latin typeface="Century Schoolbook"/>
                <a:cs typeface="Century Schoolbook"/>
              </a:rPr>
              <a:t> </a:t>
            </a:r>
            <a:r>
              <a:rPr sz="2000" spc="30" dirty="0">
                <a:latin typeface="Century Schoolbook"/>
                <a:cs typeface="Century Schoolbook"/>
              </a:rPr>
              <a:t>to  the</a:t>
            </a:r>
            <a:r>
              <a:rPr sz="2000" spc="-155" dirty="0">
                <a:latin typeface="Century Schoolbook"/>
                <a:cs typeface="Century Schoolbook"/>
              </a:rPr>
              <a:t> </a:t>
            </a:r>
            <a:r>
              <a:rPr sz="2000" spc="10" dirty="0">
                <a:latin typeface="Century Schoolbook"/>
                <a:cs typeface="Century Schoolbook"/>
              </a:rPr>
              <a:t>PI</a:t>
            </a:r>
            <a:r>
              <a:rPr sz="2000" spc="-45" dirty="0">
                <a:latin typeface="Century Schoolbook"/>
                <a:cs typeface="Century Schoolbook"/>
              </a:rPr>
              <a:t> </a:t>
            </a:r>
            <a:r>
              <a:rPr sz="2000" spc="25" dirty="0">
                <a:latin typeface="Century Schoolbook"/>
                <a:cs typeface="Century Schoolbook"/>
              </a:rPr>
              <a:t>that</a:t>
            </a:r>
            <a:r>
              <a:rPr sz="2000" spc="-155" dirty="0">
                <a:latin typeface="Century Schoolbook"/>
                <a:cs typeface="Century Schoolbook"/>
              </a:rPr>
              <a:t> </a:t>
            </a:r>
            <a:r>
              <a:rPr sz="2000" spc="30" dirty="0">
                <a:latin typeface="Century Schoolbook"/>
                <a:cs typeface="Century Schoolbook"/>
              </a:rPr>
              <a:t>the</a:t>
            </a:r>
            <a:r>
              <a:rPr sz="2000" spc="-85" dirty="0">
                <a:latin typeface="Century Schoolbook"/>
                <a:cs typeface="Century Schoolbook"/>
              </a:rPr>
              <a:t> </a:t>
            </a:r>
            <a:r>
              <a:rPr sz="2000" spc="15" dirty="0">
                <a:latin typeface="Century Schoolbook"/>
                <a:cs typeface="Century Schoolbook"/>
              </a:rPr>
              <a:t>application  </a:t>
            </a:r>
            <a:r>
              <a:rPr sz="2000" spc="25" dirty="0">
                <a:latin typeface="Century Schoolbook"/>
                <a:cs typeface="Century Schoolbook"/>
              </a:rPr>
              <a:t>is </a:t>
            </a:r>
            <a:r>
              <a:rPr sz="2000" spc="20" dirty="0">
                <a:latin typeface="Century Schoolbook"/>
                <a:cs typeface="Century Schoolbook"/>
              </a:rPr>
              <a:t>complete and </a:t>
            </a:r>
            <a:r>
              <a:rPr sz="2000" spc="25" dirty="0">
                <a:latin typeface="Century Schoolbook"/>
                <a:cs typeface="Century Schoolbook"/>
              </a:rPr>
              <a:t>ready to  </a:t>
            </a:r>
            <a:r>
              <a:rPr sz="2000" spc="10" dirty="0">
                <a:latin typeface="Century Schoolbook"/>
                <a:cs typeface="Century Schoolbook"/>
              </a:rPr>
              <a:t>be</a:t>
            </a:r>
            <a:r>
              <a:rPr sz="2000" spc="-170" dirty="0">
                <a:latin typeface="Century Schoolbook"/>
                <a:cs typeface="Century Schoolbook"/>
              </a:rPr>
              <a:t> </a:t>
            </a:r>
            <a:r>
              <a:rPr sz="2000" spc="25" dirty="0">
                <a:latin typeface="Century Schoolbook"/>
                <a:cs typeface="Century Schoolbook"/>
              </a:rPr>
              <a:t>submitted</a:t>
            </a:r>
            <a:endParaRPr sz="2000" dirty="0">
              <a:latin typeface="Century Schoolbook"/>
              <a:cs typeface="Century Schoolbook"/>
            </a:endParaRPr>
          </a:p>
        </p:txBody>
      </p:sp>
      <p:sp>
        <p:nvSpPr>
          <p:cNvPr id="4" name="object 4"/>
          <p:cNvSpPr/>
          <p:nvPr/>
        </p:nvSpPr>
        <p:spPr>
          <a:xfrm>
            <a:off x="5105400" y="1981200"/>
            <a:ext cx="2514600" cy="44100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0"/>
            <a:ext cx="5247640"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Application</a:t>
            </a:r>
            <a:r>
              <a:rPr sz="3950" spc="190" dirty="0">
                <a:solidFill>
                  <a:srgbClr val="000000"/>
                </a:solidFill>
              </a:rPr>
              <a:t> </a:t>
            </a:r>
            <a:r>
              <a:rPr sz="3950" spc="-75" dirty="0">
                <a:solidFill>
                  <a:srgbClr val="000000"/>
                </a:solidFill>
              </a:rPr>
              <a:t>Workspace</a:t>
            </a:r>
            <a:endParaRPr sz="3950" dirty="0"/>
          </a:p>
        </p:txBody>
      </p:sp>
      <p:sp>
        <p:nvSpPr>
          <p:cNvPr id="3" name="object 3"/>
          <p:cNvSpPr txBox="1"/>
          <p:nvPr/>
        </p:nvSpPr>
        <p:spPr>
          <a:xfrm>
            <a:off x="93027" y="896620"/>
            <a:ext cx="3924300" cy="4959350"/>
          </a:xfrm>
          <a:prstGeom prst="rect">
            <a:avLst/>
          </a:prstGeom>
        </p:spPr>
        <p:txBody>
          <a:bodyPr vert="horz" wrap="square" lIns="0" tIns="0" rIns="0" bIns="0" rtlCol="0">
            <a:spAutoFit/>
          </a:bodyPr>
          <a:lstStyle/>
          <a:p>
            <a:pPr marL="298450" indent="-285750">
              <a:lnSpc>
                <a:spcPct val="100000"/>
              </a:lnSpc>
              <a:buClr>
                <a:srgbClr val="FFE956"/>
              </a:buClr>
              <a:buSzPct val="92500"/>
              <a:buFont typeface="Arial"/>
              <a:buChar char="•"/>
              <a:tabLst>
                <a:tab pos="298450" algn="l"/>
                <a:tab pos="299085" algn="l"/>
              </a:tabLst>
            </a:pPr>
            <a:r>
              <a:rPr sz="2000" b="1" spc="30" dirty="0">
                <a:latin typeface="Century Schoolbook"/>
                <a:cs typeface="Century Schoolbook"/>
              </a:rPr>
              <a:t>Current</a:t>
            </a:r>
            <a:r>
              <a:rPr sz="2000" b="1" spc="-250" dirty="0">
                <a:latin typeface="Century Schoolbook"/>
                <a:cs typeface="Century Schoolbook"/>
              </a:rPr>
              <a:t> </a:t>
            </a:r>
            <a:r>
              <a:rPr sz="2000" b="1" spc="25" dirty="0">
                <a:latin typeface="Century Schoolbook"/>
                <a:cs typeface="Century Schoolbook"/>
              </a:rPr>
              <a:t>Status</a:t>
            </a:r>
            <a:endParaRPr sz="2000" dirty="0">
              <a:latin typeface="Century Schoolbook"/>
              <a:cs typeface="Century Schoolbook"/>
            </a:endParaRPr>
          </a:p>
          <a:p>
            <a:pPr marL="756285" marR="5080" lvl="1" indent="-285750">
              <a:lnSpc>
                <a:spcPct val="94900"/>
              </a:lnSpc>
              <a:spcBef>
                <a:spcPts val="425"/>
              </a:spcBef>
              <a:buClr>
                <a:srgbClr val="FF0000"/>
              </a:buClr>
              <a:buSzPct val="92500"/>
              <a:buFont typeface="Calibri"/>
              <a:buChar char="–"/>
              <a:tabLst>
                <a:tab pos="756285" algn="l"/>
                <a:tab pos="756920" algn="l"/>
              </a:tabLst>
            </a:pPr>
            <a:r>
              <a:rPr sz="2000" spc="20" dirty="0">
                <a:latin typeface="Century Schoolbook"/>
                <a:cs typeface="Century Schoolbook"/>
              </a:rPr>
              <a:t>Displays </a:t>
            </a:r>
            <a:r>
              <a:rPr sz="2000" spc="30" dirty="0">
                <a:latin typeface="Century Schoolbook"/>
                <a:cs typeface="Century Schoolbook"/>
              </a:rPr>
              <a:t>the </a:t>
            </a:r>
            <a:r>
              <a:rPr sz="2000" spc="25" dirty="0">
                <a:latin typeface="Century Schoolbook"/>
                <a:cs typeface="Century Schoolbook"/>
              </a:rPr>
              <a:t>current  </a:t>
            </a:r>
            <a:r>
              <a:rPr sz="2000" spc="30" dirty="0">
                <a:latin typeface="Century Schoolbook"/>
                <a:cs typeface="Century Schoolbook"/>
              </a:rPr>
              <a:t>status</a:t>
            </a:r>
            <a:r>
              <a:rPr sz="2000" spc="-229" dirty="0">
                <a:latin typeface="Century Schoolbook"/>
                <a:cs typeface="Century Schoolbook"/>
              </a:rPr>
              <a:t> </a:t>
            </a:r>
            <a:r>
              <a:rPr sz="2000" spc="25" dirty="0">
                <a:latin typeface="Century Schoolbook"/>
                <a:cs typeface="Century Schoolbook"/>
              </a:rPr>
              <a:t>of</a:t>
            </a:r>
            <a:r>
              <a:rPr sz="2000" spc="-125" dirty="0">
                <a:latin typeface="Century Schoolbook"/>
                <a:cs typeface="Century Schoolbook"/>
              </a:rPr>
              <a:t> </a:t>
            </a:r>
            <a:r>
              <a:rPr sz="2000" spc="30" dirty="0">
                <a:latin typeface="Century Schoolbook"/>
                <a:cs typeface="Century Schoolbook"/>
              </a:rPr>
              <a:t>the</a:t>
            </a:r>
            <a:r>
              <a:rPr sz="2000" spc="-90" dirty="0">
                <a:latin typeface="Century Schoolbook"/>
                <a:cs typeface="Century Schoolbook"/>
              </a:rPr>
              <a:t> </a:t>
            </a:r>
            <a:r>
              <a:rPr sz="2000" spc="10" dirty="0">
                <a:latin typeface="Century Schoolbook"/>
                <a:cs typeface="Century Schoolbook"/>
              </a:rPr>
              <a:t>application</a:t>
            </a:r>
            <a:r>
              <a:rPr sz="2000" spc="-165" dirty="0">
                <a:latin typeface="Century Schoolbook"/>
                <a:cs typeface="Century Schoolbook"/>
              </a:rPr>
              <a:t> </a:t>
            </a:r>
            <a:r>
              <a:rPr sz="2000" spc="25" dirty="0">
                <a:latin typeface="Century Schoolbook"/>
                <a:cs typeface="Century Schoolbook"/>
              </a:rPr>
              <a:t>in  </a:t>
            </a:r>
            <a:r>
              <a:rPr sz="2000" spc="30" dirty="0">
                <a:latin typeface="Century Schoolbook"/>
                <a:cs typeface="Century Schoolbook"/>
              </a:rPr>
              <a:t>the </a:t>
            </a:r>
            <a:r>
              <a:rPr sz="2000" spc="10" dirty="0">
                <a:latin typeface="Century Schoolbook"/>
                <a:cs typeface="Century Schoolbook"/>
              </a:rPr>
              <a:t>submission/review  </a:t>
            </a:r>
            <a:r>
              <a:rPr sz="2000" spc="30" dirty="0">
                <a:latin typeface="Century Schoolbook"/>
                <a:cs typeface="Century Schoolbook"/>
              </a:rPr>
              <a:t>process</a:t>
            </a:r>
            <a:endParaRPr sz="2000" dirty="0">
              <a:latin typeface="Century Schoolbook"/>
              <a:cs typeface="Century Schoolbook"/>
            </a:endParaRPr>
          </a:p>
          <a:p>
            <a:pPr marL="298450" indent="-285750">
              <a:lnSpc>
                <a:spcPct val="100000"/>
              </a:lnSpc>
              <a:spcBef>
                <a:spcPts val="375"/>
              </a:spcBef>
              <a:buClr>
                <a:srgbClr val="FFE956"/>
              </a:buClr>
              <a:buSzPct val="92500"/>
              <a:buFont typeface="Arial"/>
              <a:buChar char="•"/>
              <a:tabLst>
                <a:tab pos="298450" algn="l"/>
                <a:tab pos="299085" algn="l"/>
              </a:tabLst>
            </a:pPr>
            <a:r>
              <a:rPr sz="2000" b="1" spc="30" dirty="0">
                <a:latin typeface="Century Schoolbook"/>
                <a:cs typeface="Century Schoolbook"/>
              </a:rPr>
              <a:t>Study </a:t>
            </a:r>
            <a:r>
              <a:rPr sz="2000" b="1" spc="15" dirty="0">
                <a:latin typeface="Century Schoolbook"/>
                <a:cs typeface="Century Schoolbook"/>
              </a:rPr>
              <a:t>Vital</a:t>
            </a:r>
            <a:r>
              <a:rPr sz="2000" b="1" spc="-350" dirty="0">
                <a:latin typeface="Century Schoolbook"/>
                <a:cs typeface="Century Schoolbook"/>
              </a:rPr>
              <a:t> </a:t>
            </a:r>
            <a:r>
              <a:rPr sz="2000" b="1" spc="20" dirty="0">
                <a:latin typeface="Century Schoolbook"/>
                <a:cs typeface="Century Schoolbook"/>
              </a:rPr>
              <a:t>Statistics</a:t>
            </a:r>
            <a:endParaRPr sz="2000" dirty="0">
              <a:latin typeface="Century Schoolbook"/>
              <a:cs typeface="Century Schoolbook"/>
            </a:endParaRPr>
          </a:p>
          <a:p>
            <a:pPr marL="756285" marR="319405" lvl="1" indent="-285750">
              <a:lnSpc>
                <a:spcPct val="95400"/>
              </a:lnSpc>
              <a:spcBef>
                <a:spcPts val="484"/>
              </a:spcBef>
              <a:buClr>
                <a:srgbClr val="FF0000"/>
              </a:buClr>
              <a:buSzPct val="92500"/>
              <a:buFont typeface="Calibri"/>
              <a:buChar char="–"/>
              <a:tabLst>
                <a:tab pos="756285" algn="l"/>
                <a:tab pos="756920" algn="l"/>
              </a:tabLst>
            </a:pPr>
            <a:r>
              <a:rPr sz="2000" spc="20" dirty="0">
                <a:latin typeface="Century Schoolbook"/>
                <a:cs typeface="Century Schoolbook"/>
              </a:rPr>
              <a:t>Displays</a:t>
            </a:r>
            <a:r>
              <a:rPr sz="2000" spc="-229" dirty="0">
                <a:latin typeface="Century Schoolbook"/>
                <a:cs typeface="Century Schoolbook"/>
              </a:rPr>
              <a:t> </a:t>
            </a:r>
            <a:r>
              <a:rPr sz="2000" spc="30" dirty="0">
                <a:latin typeface="Century Schoolbook"/>
                <a:cs typeface="Century Schoolbook"/>
              </a:rPr>
              <a:t>the</a:t>
            </a:r>
            <a:r>
              <a:rPr sz="2000" spc="-165" dirty="0">
                <a:latin typeface="Century Schoolbook"/>
                <a:cs typeface="Century Schoolbook"/>
              </a:rPr>
              <a:t> </a:t>
            </a:r>
            <a:r>
              <a:rPr sz="2000" spc="35" dirty="0">
                <a:latin typeface="Century Schoolbook"/>
                <a:cs typeface="Century Schoolbook"/>
              </a:rPr>
              <a:t>study</a:t>
            </a:r>
            <a:r>
              <a:rPr sz="2000" spc="-165" dirty="0">
                <a:latin typeface="Century Schoolbook"/>
                <a:cs typeface="Century Schoolbook"/>
              </a:rPr>
              <a:t> </a:t>
            </a:r>
            <a:r>
              <a:rPr sz="2000" spc="20" dirty="0">
                <a:latin typeface="Century Schoolbook"/>
                <a:cs typeface="Century Schoolbook"/>
              </a:rPr>
              <a:t>title,  </a:t>
            </a:r>
            <a:r>
              <a:rPr sz="2000" spc="25" dirty="0">
                <a:latin typeface="Century Schoolbook"/>
                <a:cs typeface="Century Schoolbook"/>
              </a:rPr>
              <a:t>IRB </a:t>
            </a:r>
            <a:r>
              <a:rPr sz="2000" spc="5" dirty="0">
                <a:latin typeface="Century Schoolbook"/>
                <a:cs typeface="Century Schoolbook"/>
              </a:rPr>
              <a:t>number, </a:t>
            </a:r>
            <a:r>
              <a:rPr sz="2000" spc="10" dirty="0">
                <a:latin typeface="Century Schoolbook"/>
                <a:cs typeface="Century Schoolbook"/>
              </a:rPr>
              <a:t>PI, </a:t>
            </a:r>
            <a:r>
              <a:rPr sz="2000" spc="25" dirty="0">
                <a:latin typeface="Century Schoolbook"/>
                <a:cs typeface="Century Schoolbook"/>
              </a:rPr>
              <a:t>IRB  </a:t>
            </a:r>
            <a:r>
              <a:rPr sz="2000" spc="15" dirty="0">
                <a:latin typeface="Century Schoolbook"/>
                <a:cs typeface="Century Schoolbook"/>
              </a:rPr>
              <a:t>committee,</a:t>
            </a:r>
            <a:r>
              <a:rPr sz="2000" spc="-235" dirty="0">
                <a:latin typeface="Century Schoolbook"/>
                <a:cs typeface="Century Schoolbook"/>
              </a:rPr>
              <a:t> </a:t>
            </a:r>
            <a:r>
              <a:rPr sz="2000" spc="30" dirty="0">
                <a:latin typeface="Century Schoolbook"/>
                <a:cs typeface="Century Schoolbook"/>
              </a:rPr>
              <a:t>review</a:t>
            </a:r>
            <a:r>
              <a:rPr sz="2000" spc="-204" dirty="0">
                <a:latin typeface="Century Schoolbook"/>
                <a:cs typeface="Century Schoolbook"/>
              </a:rPr>
              <a:t> </a:t>
            </a:r>
            <a:r>
              <a:rPr sz="2000" spc="20" dirty="0">
                <a:latin typeface="Century Schoolbook"/>
                <a:cs typeface="Century Schoolbook"/>
              </a:rPr>
              <a:t>type,  </a:t>
            </a:r>
            <a:r>
              <a:rPr sz="2000" spc="25" dirty="0">
                <a:latin typeface="Century Schoolbook"/>
                <a:cs typeface="Century Schoolbook"/>
              </a:rPr>
              <a:t>date</a:t>
            </a:r>
            <a:r>
              <a:rPr sz="2000" spc="-170" dirty="0">
                <a:latin typeface="Century Schoolbook"/>
                <a:cs typeface="Century Schoolbook"/>
              </a:rPr>
              <a:t> </a:t>
            </a:r>
            <a:r>
              <a:rPr sz="2000" spc="25" dirty="0">
                <a:latin typeface="Century Schoolbook"/>
                <a:cs typeface="Century Schoolbook"/>
              </a:rPr>
              <a:t>submitted</a:t>
            </a:r>
            <a:r>
              <a:rPr sz="2000" spc="-240" dirty="0">
                <a:latin typeface="Century Schoolbook"/>
                <a:cs typeface="Century Schoolbook"/>
              </a:rPr>
              <a:t> </a:t>
            </a:r>
            <a:r>
              <a:rPr sz="2000" spc="20" dirty="0">
                <a:latin typeface="Century Schoolbook"/>
                <a:cs typeface="Century Schoolbook"/>
              </a:rPr>
              <a:t>and</a:t>
            </a:r>
            <a:r>
              <a:rPr sz="2000" spc="-170" dirty="0">
                <a:latin typeface="Century Schoolbook"/>
                <a:cs typeface="Century Schoolbook"/>
              </a:rPr>
              <a:t> </a:t>
            </a:r>
            <a:r>
              <a:rPr sz="2000" spc="25" dirty="0">
                <a:latin typeface="Century Schoolbook"/>
                <a:cs typeface="Century Schoolbook"/>
              </a:rPr>
              <a:t>last  </a:t>
            </a:r>
            <a:r>
              <a:rPr sz="2000" spc="20" dirty="0">
                <a:latin typeface="Century Schoolbook"/>
                <a:cs typeface="Century Schoolbook"/>
              </a:rPr>
              <a:t>scheduled</a:t>
            </a:r>
            <a:r>
              <a:rPr sz="2000" spc="-285" dirty="0">
                <a:latin typeface="Century Schoolbook"/>
                <a:cs typeface="Century Schoolbook"/>
              </a:rPr>
              <a:t> </a:t>
            </a:r>
            <a:r>
              <a:rPr sz="2000" spc="-5" dirty="0">
                <a:latin typeface="Century Schoolbook"/>
                <a:cs typeface="Century Schoolbook"/>
              </a:rPr>
              <a:t>review.</a:t>
            </a:r>
            <a:endParaRPr sz="2000" dirty="0">
              <a:latin typeface="Century Schoolbook"/>
              <a:cs typeface="Century Schoolbook"/>
            </a:endParaRPr>
          </a:p>
          <a:p>
            <a:pPr marL="298450" marR="270510" indent="-285750">
              <a:lnSpc>
                <a:spcPts val="2250"/>
              </a:lnSpc>
              <a:spcBef>
                <a:spcPts val="580"/>
              </a:spcBef>
              <a:buClr>
                <a:srgbClr val="FFE956"/>
              </a:buClr>
              <a:buSzPct val="92500"/>
              <a:buFont typeface="Arial"/>
              <a:buChar char="•"/>
              <a:tabLst>
                <a:tab pos="298450" algn="l"/>
                <a:tab pos="299085" algn="l"/>
              </a:tabLst>
            </a:pPr>
            <a:r>
              <a:rPr sz="2000" b="1" i="1" spc="20" dirty="0">
                <a:latin typeface="Century Schoolbook"/>
                <a:cs typeface="Century Schoolbook"/>
              </a:rPr>
              <a:t>Application</a:t>
            </a:r>
            <a:r>
              <a:rPr sz="2000" b="1" i="1" spc="-250" dirty="0">
                <a:latin typeface="Century Schoolbook"/>
                <a:cs typeface="Century Schoolbook"/>
              </a:rPr>
              <a:t> </a:t>
            </a:r>
            <a:r>
              <a:rPr sz="2000" b="1" i="1" spc="20" dirty="0">
                <a:latin typeface="Century Schoolbook"/>
                <a:cs typeface="Century Schoolbook"/>
              </a:rPr>
              <a:t>Waiting</a:t>
            </a:r>
            <a:r>
              <a:rPr sz="2000" b="1" i="1" spc="-175" dirty="0">
                <a:latin typeface="Century Schoolbook"/>
                <a:cs typeface="Century Schoolbook"/>
              </a:rPr>
              <a:t> </a:t>
            </a:r>
            <a:r>
              <a:rPr sz="2000" b="1" i="1" spc="10" dirty="0">
                <a:latin typeface="Century Schoolbook"/>
                <a:cs typeface="Century Schoolbook"/>
              </a:rPr>
              <a:t>to</a:t>
            </a:r>
            <a:r>
              <a:rPr sz="2000" b="1" i="1" spc="-100" dirty="0">
                <a:latin typeface="Century Schoolbook"/>
                <a:cs typeface="Century Schoolbook"/>
              </a:rPr>
              <a:t> </a:t>
            </a:r>
            <a:r>
              <a:rPr sz="2000" b="1" i="1" spc="30" dirty="0">
                <a:latin typeface="Century Schoolbook"/>
                <a:cs typeface="Century Schoolbook"/>
              </a:rPr>
              <a:t>be  </a:t>
            </a:r>
            <a:r>
              <a:rPr sz="2000" b="1" i="1" spc="25" dirty="0">
                <a:latin typeface="Century Schoolbook"/>
                <a:cs typeface="Century Schoolbook"/>
              </a:rPr>
              <a:t>Submitted</a:t>
            </a:r>
            <a:endParaRPr sz="2000" dirty="0">
              <a:latin typeface="Century Schoolbook"/>
              <a:cs typeface="Century Schoolbook"/>
            </a:endParaRPr>
          </a:p>
          <a:p>
            <a:pPr marL="756285" marR="76200" lvl="1" indent="-285750">
              <a:lnSpc>
                <a:spcPct val="95400"/>
              </a:lnSpc>
              <a:spcBef>
                <a:spcPts val="440"/>
              </a:spcBef>
              <a:buClr>
                <a:srgbClr val="FF0000"/>
              </a:buClr>
              <a:buSzPct val="92500"/>
              <a:buFont typeface="Calibri"/>
              <a:buChar char="–"/>
              <a:tabLst>
                <a:tab pos="756285" algn="l"/>
                <a:tab pos="756920" algn="l"/>
              </a:tabLst>
            </a:pPr>
            <a:r>
              <a:rPr sz="2000" spc="25" dirty="0">
                <a:latin typeface="Century Schoolbook"/>
                <a:cs typeface="Century Schoolbook"/>
              </a:rPr>
              <a:t>Purple</a:t>
            </a:r>
            <a:r>
              <a:rPr sz="2000" spc="-170" dirty="0">
                <a:latin typeface="Century Schoolbook"/>
                <a:cs typeface="Century Schoolbook"/>
              </a:rPr>
              <a:t> </a:t>
            </a:r>
            <a:r>
              <a:rPr sz="2000" spc="35" dirty="0">
                <a:latin typeface="Century Schoolbook"/>
                <a:cs typeface="Century Schoolbook"/>
              </a:rPr>
              <a:t>text</a:t>
            </a:r>
            <a:r>
              <a:rPr sz="2000" spc="-170" dirty="0">
                <a:latin typeface="Century Schoolbook"/>
                <a:cs typeface="Century Schoolbook"/>
              </a:rPr>
              <a:t> </a:t>
            </a:r>
            <a:r>
              <a:rPr sz="2000" spc="25" dirty="0">
                <a:latin typeface="Century Schoolbook"/>
                <a:cs typeface="Century Schoolbook"/>
              </a:rPr>
              <a:t>will</a:t>
            </a:r>
            <a:r>
              <a:rPr sz="2000" spc="-170" dirty="0">
                <a:latin typeface="Century Schoolbook"/>
                <a:cs typeface="Century Schoolbook"/>
              </a:rPr>
              <a:t> </a:t>
            </a:r>
            <a:r>
              <a:rPr sz="2000" spc="15" dirty="0">
                <a:latin typeface="Century Schoolbook"/>
                <a:cs typeface="Century Schoolbook"/>
              </a:rPr>
              <a:t>disappear  </a:t>
            </a:r>
            <a:r>
              <a:rPr sz="2000" spc="35" dirty="0">
                <a:latin typeface="Century Schoolbook"/>
                <a:cs typeface="Century Schoolbook"/>
              </a:rPr>
              <a:t>upon </a:t>
            </a:r>
            <a:r>
              <a:rPr sz="2000" spc="10" dirty="0">
                <a:latin typeface="Century Schoolbook"/>
                <a:cs typeface="Century Schoolbook"/>
              </a:rPr>
              <a:t>submission </a:t>
            </a:r>
            <a:r>
              <a:rPr sz="2000" spc="25" dirty="0">
                <a:latin typeface="Century Schoolbook"/>
                <a:cs typeface="Century Schoolbook"/>
              </a:rPr>
              <a:t>of </a:t>
            </a:r>
            <a:r>
              <a:rPr sz="2000" spc="30" dirty="0">
                <a:latin typeface="Century Schoolbook"/>
                <a:cs typeface="Century Schoolbook"/>
              </a:rPr>
              <a:t>the  </a:t>
            </a:r>
            <a:r>
              <a:rPr sz="2000" spc="10" dirty="0">
                <a:latin typeface="Century Schoolbook"/>
                <a:cs typeface="Century Schoolbook"/>
              </a:rPr>
              <a:t>application.</a:t>
            </a:r>
            <a:endParaRPr sz="2000" dirty="0">
              <a:latin typeface="Century Schoolbook"/>
              <a:cs typeface="Century Schoolbook"/>
            </a:endParaRPr>
          </a:p>
        </p:txBody>
      </p:sp>
      <p:sp>
        <p:nvSpPr>
          <p:cNvPr id="4" name="object 4"/>
          <p:cNvSpPr/>
          <p:nvPr/>
        </p:nvSpPr>
        <p:spPr>
          <a:xfrm>
            <a:off x="5948426" y="3395598"/>
            <a:ext cx="304800" cy="76200"/>
          </a:xfrm>
          <a:custGeom>
            <a:avLst/>
            <a:gdLst/>
            <a:ahLst/>
            <a:cxnLst/>
            <a:rect l="l" t="t" r="r" b="b"/>
            <a:pathLst>
              <a:path w="304800" h="76200">
                <a:moveTo>
                  <a:pt x="76200" y="0"/>
                </a:moveTo>
                <a:lnTo>
                  <a:pt x="0" y="38100"/>
                </a:lnTo>
                <a:lnTo>
                  <a:pt x="76200" y="76200"/>
                </a:lnTo>
                <a:lnTo>
                  <a:pt x="76200" y="42925"/>
                </a:lnTo>
                <a:lnTo>
                  <a:pt x="63500" y="42925"/>
                </a:lnTo>
                <a:lnTo>
                  <a:pt x="63500" y="33400"/>
                </a:lnTo>
                <a:lnTo>
                  <a:pt x="76200" y="33400"/>
                </a:lnTo>
                <a:lnTo>
                  <a:pt x="76200" y="0"/>
                </a:lnTo>
                <a:close/>
              </a:path>
              <a:path w="304800" h="76200">
                <a:moveTo>
                  <a:pt x="76200" y="33400"/>
                </a:moveTo>
                <a:lnTo>
                  <a:pt x="63500" y="33400"/>
                </a:lnTo>
                <a:lnTo>
                  <a:pt x="63500" y="42925"/>
                </a:lnTo>
                <a:lnTo>
                  <a:pt x="76200" y="42925"/>
                </a:lnTo>
                <a:lnTo>
                  <a:pt x="76200" y="33400"/>
                </a:lnTo>
                <a:close/>
              </a:path>
              <a:path w="304800" h="76200">
                <a:moveTo>
                  <a:pt x="304800" y="33400"/>
                </a:moveTo>
                <a:lnTo>
                  <a:pt x="76200" y="33400"/>
                </a:lnTo>
                <a:lnTo>
                  <a:pt x="76200" y="42925"/>
                </a:lnTo>
                <a:lnTo>
                  <a:pt x="304800" y="42925"/>
                </a:lnTo>
                <a:lnTo>
                  <a:pt x="304800" y="33400"/>
                </a:lnTo>
                <a:close/>
              </a:path>
            </a:pathLst>
          </a:custGeom>
          <a:solidFill>
            <a:srgbClr val="FF0000"/>
          </a:solidFill>
        </p:spPr>
        <p:txBody>
          <a:bodyPr wrap="square" lIns="0" tIns="0" rIns="0" bIns="0" rtlCol="0"/>
          <a:lstStyle/>
          <a:p>
            <a:endParaRPr dirty="0"/>
          </a:p>
        </p:txBody>
      </p:sp>
      <p:sp>
        <p:nvSpPr>
          <p:cNvPr id="5" name="object 5"/>
          <p:cNvSpPr/>
          <p:nvPr/>
        </p:nvSpPr>
        <p:spPr>
          <a:xfrm>
            <a:off x="4105275" y="1676400"/>
            <a:ext cx="5010150" cy="4838700"/>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4195826" y="2367026"/>
            <a:ext cx="1066800" cy="533400"/>
          </a:xfrm>
          <a:custGeom>
            <a:avLst/>
            <a:gdLst/>
            <a:ahLst/>
            <a:cxnLst/>
            <a:rect l="l" t="t" r="r" b="b"/>
            <a:pathLst>
              <a:path w="1066800" h="533400">
                <a:moveTo>
                  <a:pt x="0" y="266700"/>
                </a:moveTo>
                <a:lnTo>
                  <a:pt x="14084" y="205540"/>
                </a:lnTo>
                <a:lnTo>
                  <a:pt x="54206" y="149400"/>
                </a:lnTo>
                <a:lnTo>
                  <a:pt x="83031" y="123713"/>
                </a:lnTo>
                <a:lnTo>
                  <a:pt x="117165" y="99881"/>
                </a:lnTo>
                <a:lnTo>
                  <a:pt x="156209" y="78104"/>
                </a:lnTo>
                <a:lnTo>
                  <a:pt x="199763" y="58582"/>
                </a:lnTo>
                <a:lnTo>
                  <a:pt x="247427" y="41515"/>
                </a:lnTo>
                <a:lnTo>
                  <a:pt x="298801" y="27103"/>
                </a:lnTo>
                <a:lnTo>
                  <a:pt x="353485" y="15545"/>
                </a:lnTo>
                <a:lnTo>
                  <a:pt x="411080" y="7042"/>
                </a:lnTo>
                <a:lnTo>
                  <a:pt x="471184" y="1793"/>
                </a:lnTo>
                <a:lnTo>
                  <a:pt x="533400" y="0"/>
                </a:lnTo>
                <a:lnTo>
                  <a:pt x="595591" y="1793"/>
                </a:lnTo>
                <a:lnTo>
                  <a:pt x="655679" y="7042"/>
                </a:lnTo>
                <a:lnTo>
                  <a:pt x="713263" y="15545"/>
                </a:lnTo>
                <a:lnTo>
                  <a:pt x="767942" y="27103"/>
                </a:lnTo>
                <a:lnTo>
                  <a:pt x="819315" y="41515"/>
                </a:lnTo>
                <a:lnTo>
                  <a:pt x="866982" y="58582"/>
                </a:lnTo>
                <a:lnTo>
                  <a:pt x="910542" y="78104"/>
                </a:lnTo>
                <a:lnTo>
                  <a:pt x="949594" y="99881"/>
                </a:lnTo>
                <a:lnTo>
                  <a:pt x="983737" y="123713"/>
                </a:lnTo>
                <a:lnTo>
                  <a:pt x="1012571" y="149400"/>
                </a:lnTo>
                <a:lnTo>
                  <a:pt x="1052708" y="205540"/>
                </a:lnTo>
                <a:lnTo>
                  <a:pt x="1066800" y="266700"/>
                </a:lnTo>
                <a:lnTo>
                  <a:pt x="1063210" y="297784"/>
                </a:lnTo>
                <a:lnTo>
                  <a:pt x="1035695" y="356606"/>
                </a:lnTo>
                <a:lnTo>
                  <a:pt x="983737" y="409629"/>
                </a:lnTo>
                <a:lnTo>
                  <a:pt x="949594" y="433464"/>
                </a:lnTo>
                <a:lnTo>
                  <a:pt x="910542" y="455247"/>
                </a:lnTo>
                <a:lnTo>
                  <a:pt x="866982" y="474777"/>
                </a:lnTo>
                <a:lnTo>
                  <a:pt x="819315" y="491853"/>
                </a:lnTo>
                <a:lnTo>
                  <a:pt x="767942" y="506274"/>
                </a:lnTo>
                <a:lnTo>
                  <a:pt x="713263" y="517840"/>
                </a:lnTo>
                <a:lnTo>
                  <a:pt x="655679" y="526350"/>
                </a:lnTo>
                <a:lnTo>
                  <a:pt x="595591" y="531604"/>
                </a:lnTo>
                <a:lnTo>
                  <a:pt x="533400" y="533400"/>
                </a:lnTo>
                <a:lnTo>
                  <a:pt x="471184" y="531604"/>
                </a:lnTo>
                <a:lnTo>
                  <a:pt x="411080" y="526350"/>
                </a:lnTo>
                <a:lnTo>
                  <a:pt x="353485" y="517840"/>
                </a:lnTo>
                <a:lnTo>
                  <a:pt x="298801" y="506274"/>
                </a:lnTo>
                <a:lnTo>
                  <a:pt x="247427" y="491853"/>
                </a:lnTo>
                <a:lnTo>
                  <a:pt x="199763" y="474777"/>
                </a:lnTo>
                <a:lnTo>
                  <a:pt x="156210" y="455247"/>
                </a:lnTo>
                <a:lnTo>
                  <a:pt x="117165" y="433464"/>
                </a:lnTo>
                <a:lnTo>
                  <a:pt x="83031" y="409629"/>
                </a:lnTo>
                <a:lnTo>
                  <a:pt x="54206" y="383943"/>
                </a:lnTo>
                <a:lnTo>
                  <a:pt x="14084" y="327819"/>
                </a:lnTo>
                <a:lnTo>
                  <a:pt x="0" y="266700"/>
                </a:lnTo>
                <a:close/>
              </a:path>
            </a:pathLst>
          </a:custGeom>
          <a:ln w="13970">
            <a:solidFill>
              <a:srgbClr val="FF0000"/>
            </a:solidFill>
          </a:ln>
        </p:spPr>
        <p:txBody>
          <a:bodyPr wrap="square" lIns="0" tIns="0" rIns="0" bIns="0" rtlCol="0"/>
          <a:lstStyle/>
          <a:p>
            <a:endParaRPr dirty="0"/>
          </a:p>
        </p:txBody>
      </p:sp>
      <p:sp>
        <p:nvSpPr>
          <p:cNvPr id="7" name="object 7"/>
          <p:cNvSpPr/>
          <p:nvPr/>
        </p:nvSpPr>
        <p:spPr>
          <a:xfrm>
            <a:off x="5643626" y="2709926"/>
            <a:ext cx="304800" cy="76200"/>
          </a:xfrm>
          <a:custGeom>
            <a:avLst/>
            <a:gdLst/>
            <a:ahLst/>
            <a:cxnLst/>
            <a:rect l="l" t="t" r="r" b="b"/>
            <a:pathLst>
              <a:path w="304800" h="76200">
                <a:moveTo>
                  <a:pt x="76200" y="0"/>
                </a:moveTo>
                <a:lnTo>
                  <a:pt x="0" y="38100"/>
                </a:lnTo>
                <a:lnTo>
                  <a:pt x="76200" y="76200"/>
                </a:lnTo>
                <a:lnTo>
                  <a:pt x="76200" y="42799"/>
                </a:lnTo>
                <a:lnTo>
                  <a:pt x="63500" y="42799"/>
                </a:lnTo>
                <a:lnTo>
                  <a:pt x="63500" y="33274"/>
                </a:lnTo>
                <a:lnTo>
                  <a:pt x="76200" y="33274"/>
                </a:lnTo>
                <a:lnTo>
                  <a:pt x="76200" y="0"/>
                </a:lnTo>
                <a:close/>
              </a:path>
              <a:path w="304800" h="76200">
                <a:moveTo>
                  <a:pt x="76200" y="33274"/>
                </a:moveTo>
                <a:lnTo>
                  <a:pt x="63500" y="33274"/>
                </a:lnTo>
                <a:lnTo>
                  <a:pt x="63500" y="42799"/>
                </a:lnTo>
                <a:lnTo>
                  <a:pt x="76200" y="42799"/>
                </a:lnTo>
                <a:lnTo>
                  <a:pt x="76200" y="33274"/>
                </a:lnTo>
                <a:close/>
              </a:path>
              <a:path w="304800" h="76200">
                <a:moveTo>
                  <a:pt x="304800" y="33274"/>
                </a:moveTo>
                <a:lnTo>
                  <a:pt x="76200" y="33274"/>
                </a:lnTo>
                <a:lnTo>
                  <a:pt x="76200" y="42799"/>
                </a:lnTo>
                <a:lnTo>
                  <a:pt x="304800" y="42799"/>
                </a:lnTo>
                <a:lnTo>
                  <a:pt x="304800" y="33274"/>
                </a:lnTo>
                <a:close/>
              </a:path>
            </a:pathLst>
          </a:custGeom>
          <a:solidFill>
            <a:srgbClr val="FF0000"/>
          </a:solidFill>
        </p:spPr>
        <p:txBody>
          <a:bodyPr wrap="square" lIns="0" tIns="0" rIns="0" bIns="0" rtlCol="0"/>
          <a:lstStyle/>
          <a:p>
            <a:endParaRPr dirty="0"/>
          </a:p>
        </p:txBody>
      </p:sp>
      <p:sp>
        <p:nvSpPr>
          <p:cNvPr id="8" name="object 8"/>
          <p:cNvSpPr/>
          <p:nvPr/>
        </p:nvSpPr>
        <p:spPr>
          <a:xfrm>
            <a:off x="5948426" y="3014726"/>
            <a:ext cx="304800" cy="76200"/>
          </a:xfrm>
          <a:custGeom>
            <a:avLst/>
            <a:gdLst/>
            <a:ahLst/>
            <a:cxnLst/>
            <a:rect l="l" t="t" r="r" b="b"/>
            <a:pathLst>
              <a:path w="304800" h="76200">
                <a:moveTo>
                  <a:pt x="76200" y="0"/>
                </a:moveTo>
                <a:lnTo>
                  <a:pt x="0" y="38100"/>
                </a:lnTo>
                <a:lnTo>
                  <a:pt x="76200" y="76200"/>
                </a:lnTo>
                <a:lnTo>
                  <a:pt x="76200" y="42799"/>
                </a:lnTo>
                <a:lnTo>
                  <a:pt x="63500" y="42799"/>
                </a:lnTo>
                <a:lnTo>
                  <a:pt x="63500" y="33274"/>
                </a:lnTo>
                <a:lnTo>
                  <a:pt x="76200" y="33274"/>
                </a:lnTo>
                <a:lnTo>
                  <a:pt x="76200" y="0"/>
                </a:lnTo>
                <a:close/>
              </a:path>
              <a:path w="304800" h="76200">
                <a:moveTo>
                  <a:pt x="76200" y="33274"/>
                </a:moveTo>
                <a:lnTo>
                  <a:pt x="63500" y="33274"/>
                </a:lnTo>
                <a:lnTo>
                  <a:pt x="63500" y="42799"/>
                </a:lnTo>
                <a:lnTo>
                  <a:pt x="76200" y="42799"/>
                </a:lnTo>
                <a:lnTo>
                  <a:pt x="76200" y="33274"/>
                </a:lnTo>
                <a:close/>
              </a:path>
              <a:path w="304800" h="76200">
                <a:moveTo>
                  <a:pt x="304800" y="33274"/>
                </a:moveTo>
                <a:lnTo>
                  <a:pt x="76200" y="33274"/>
                </a:lnTo>
                <a:lnTo>
                  <a:pt x="76200" y="42799"/>
                </a:lnTo>
                <a:lnTo>
                  <a:pt x="304800" y="42799"/>
                </a:lnTo>
                <a:lnTo>
                  <a:pt x="304800" y="33274"/>
                </a:lnTo>
                <a:close/>
              </a:path>
            </a:pathLst>
          </a:custGeom>
          <a:solidFill>
            <a:srgbClr val="FF0000"/>
          </a:solidFill>
        </p:spPr>
        <p:txBody>
          <a:bodyPr wrap="square" lIns="0" tIns="0" rIns="0" bIns="0" rtlCol="0"/>
          <a:lstStyle/>
          <a:p>
            <a:endParaRPr dirty="0"/>
          </a:p>
        </p:txBody>
      </p:sp>
      <p:sp>
        <p:nvSpPr>
          <p:cNvPr id="9" name="object 9"/>
          <p:cNvSpPr/>
          <p:nvPr/>
        </p:nvSpPr>
        <p:spPr>
          <a:xfrm>
            <a:off x="6472301" y="3167126"/>
            <a:ext cx="304800" cy="76200"/>
          </a:xfrm>
          <a:custGeom>
            <a:avLst/>
            <a:gdLst/>
            <a:ahLst/>
            <a:cxnLst/>
            <a:rect l="l" t="t" r="r" b="b"/>
            <a:pathLst>
              <a:path w="304800" h="76200">
                <a:moveTo>
                  <a:pt x="76200" y="0"/>
                </a:moveTo>
                <a:lnTo>
                  <a:pt x="0" y="38100"/>
                </a:lnTo>
                <a:lnTo>
                  <a:pt x="76200" y="76200"/>
                </a:lnTo>
                <a:lnTo>
                  <a:pt x="76200" y="42799"/>
                </a:lnTo>
                <a:lnTo>
                  <a:pt x="63500" y="42799"/>
                </a:lnTo>
                <a:lnTo>
                  <a:pt x="63500" y="33274"/>
                </a:lnTo>
                <a:lnTo>
                  <a:pt x="76200" y="33274"/>
                </a:lnTo>
                <a:lnTo>
                  <a:pt x="76200" y="0"/>
                </a:lnTo>
                <a:close/>
              </a:path>
              <a:path w="304800" h="76200">
                <a:moveTo>
                  <a:pt x="76200" y="33274"/>
                </a:moveTo>
                <a:lnTo>
                  <a:pt x="63500" y="33274"/>
                </a:lnTo>
                <a:lnTo>
                  <a:pt x="63500" y="42799"/>
                </a:lnTo>
                <a:lnTo>
                  <a:pt x="76200" y="42799"/>
                </a:lnTo>
                <a:lnTo>
                  <a:pt x="76200" y="33274"/>
                </a:lnTo>
                <a:close/>
              </a:path>
              <a:path w="304800" h="76200">
                <a:moveTo>
                  <a:pt x="304800" y="33274"/>
                </a:moveTo>
                <a:lnTo>
                  <a:pt x="76200" y="33274"/>
                </a:lnTo>
                <a:lnTo>
                  <a:pt x="76200" y="42799"/>
                </a:lnTo>
                <a:lnTo>
                  <a:pt x="304800" y="42799"/>
                </a:lnTo>
                <a:lnTo>
                  <a:pt x="304800" y="33274"/>
                </a:lnTo>
                <a:close/>
              </a:path>
            </a:pathLst>
          </a:custGeom>
          <a:solidFill>
            <a:srgbClr val="FF0000"/>
          </a:solidFill>
        </p:spPr>
        <p:txBody>
          <a:bodyPr wrap="square" lIns="0" tIns="0" rIns="0" bIns="0" rtlCol="0"/>
          <a:lstStyle/>
          <a:p>
            <a:endParaRPr dirty="0"/>
          </a:p>
        </p:txBody>
      </p:sp>
      <p:sp>
        <p:nvSpPr>
          <p:cNvPr id="10" name="object 10"/>
          <p:cNvSpPr/>
          <p:nvPr/>
        </p:nvSpPr>
        <p:spPr>
          <a:xfrm>
            <a:off x="5186426" y="3357626"/>
            <a:ext cx="685800" cy="228600"/>
          </a:xfrm>
          <a:custGeom>
            <a:avLst/>
            <a:gdLst/>
            <a:ahLst/>
            <a:cxnLst/>
            <a:rect l="l" t="t" r="r" b="b"/>
            <a:pathLst>
              <a:path w="685800" h="228600">
                <a:moveTo>
                  <a:pt x="0" y="114300"/>
                </a:moveTo>
                <a:lnTo>
                  <a:pt x="26931" y="69758"/>
                </a:lnTo>
                <a:lnTo>
                  <a:pt x="100393" y="33432"/>
                </a:lnTo>
                <a:lnTo>
                  <a:pt x="151134" y="19489"/>
                </a:lnTo>
                <a:lnTo>
                  <a:pt x="209383" y="8965"/>
                </a:lnTo>
                <a:lnTo>
                  <a:pt x="273763" y="2317"/>
                </a:lnTo>
                <a:lnTo>
                  <a:pt x="342900" y="0"/>
                </a:lnTo>
                <a:lnTo>
                  <a:pt x="412000" y="2317"/>
                </a:lnTo>
                <a:lnTo>
                  <a:pt x="476363" y="8965"/>
                </a:lnTo>
                <a:lnTo>
                  <a:pt x="534609" y="19489"/>
                </a:lnTo>
                <a:lnTo>
                  <a:pt x="585358" y="33432"/>
                </a:lnTo>
                <a:lnTo>
                  <a:pt x="627232" y="50341"/>
                </a:lnTo>
                <a:lnTo>
                  <a:pt x="678832" y="91230"/>
                </a:lnTo>
                <a:lnTo>
                  <a:pt x="685800" y="114300"/>
                </a:lnTo>
                <a:lnTo>
                  <a:pt x="678832" y="137333"/>
                </a:lnTo>
                <a:lnTo>
                  <a:pt x="627232" y="178203"/>
                </a:lnTo>
                <a:lnTo>
                  <a:pt x="585358" y="195119"/>
                </a:lnTo>
                <a:lnTo>
                  <a:pt x="534609" y="209077"/>
                </a:lnTo>
                <a:lnTo>
                  <a:pt x="476363" y="219616"/>
                </a:lnTo>
                <a:lnTo>
                  <a:pt x="412000" y="226277"/>
                </a:lnTo>
                <a:lnTo>
                  <a:pt x="342900" y="228600"/>
                </a:lnTo>
                <a:lnTo>
                  <a:pt x="273763" y="226277"/>
                </a:lnTo>
                <a:lnTo>
                  <a:pt x="209383" y="219616"/>
                </a:lnTo>
                <a:lnTo>
                  <a:pt x="151134" y="209077"/>
                </a:lnTo>
                <a:lnTo>
                  <a:pt x="100393" y="195119"/>
                </a:lnTo>
                <a:lnTo>
                  <a:pt x="58534" y="178203"/>
                </a:lnTo>
                <a:lnTo>
                  <a:pt x="6962" y="137333"/>
                </a:lnTo>
                <a:lnTo>
                  <a:pt x="0" y="114300"/>
                </a:lnTo>
                <a:close/>
              </a:path>
            </a:pathLst>
          </a:custGeom>
          <a:ln w="13970">
            <a:solidFill>
              <a:srgbClr val="FF0000"/>
            </a:solidFill>
          </a:ln>
        </p:spPr>
        <p:txBody>
          <a:bodyPr wrap="square" lIns="0" tIns="0" rIns="0" bIns="0" rtlCol="0"/>
          <a:lstStyle/>
          <a:p>
            <a:endParaRPr dirty="0"/>
          </a:p>
        </p:txBody>
      </p:sp>
      <p:sp>
        <p:nvSpPr>
          <p:cNvPr id="11" name="object 11"/>
          <p:cNvSpPr/>
          <p:nvPr/>
        </p:nvSpPr>
        <p:spPr>
          <a:xfrm>
            <a:off x="5186426" y="3624326"/>
            <a:ext cx="685800" cy="190500"/>
          </a:xfrm>
          <a:custGeom>
            <a:avLst/>
            <a:gdLst/>
            <a:ahLst/>
            <a:cxnLst/>
            <a:rect l="l" t="t" r="r" b="b"/>
            <a:pathLst>
              <a:path w="685800" h="190500">
                <a:moveTo>
                  <a:pt x="0" y="95250"/>
                </a:moveTo>
                <a:lnTo>
                  <a:pt x="26931" y="58132"/>
                </a:lnTo>
                <a:lnTo>
                  <a:pt x="100393" y="27860"/>
                </a:lnTo>
                <a:lnTo>
                  <a:pt x="151134" y="16240"/>
                </a:lnTo>
                <a:lnTo>
                  <a:pt x="209383" y="7471"/>
                </a:lnTo>
                <a:lnTo>
                  <a:pt x="273763" y="1931"/>
                </a:lnTo>
                <a:lnTo>
                  <a:pt x="342900" y="0"/>
                </a:lnTo>
                <a:lnTo>
                  <a:pt x="412000" y="1931"/>
                </a:lnTo>
                <a:lnTo>
                  <a:pt x="476363" y="7471"/>
                </a:lnTo>
                <a:lnTo>
                  <a:pt x="534609" y="16240"/>
                </a:lnTo>
                <a:lnTo>
                  <a:pt x="585358" y="27860"/>
                </a:lnTo>
                <a:lnTo>
                  <a:pt x="627232" y="41950"/>
                </a:lnTo>
                <a:lnTo>
                  <a:pt x="678832" y="76025"/>
                </a:lnTo>
                <a:lnTo>
                  <a:pt x="685800" y="95250"/>
                </a:lnTo>
                <a:lnTo>
                  <a:pt x="678832" y="114438"/>
                </a:lnTo>
                <a:lnTo>
                  <a:pt x="627232" y="148493"/>
                </a:lnTo>
                <a:lnTo>
                  <a:pt x="585358" y="162591"/>
                </a:lnTo>
                <a:lnTo>
                  <a:pt x="534609" y="174225"/>
                </a:lnTo>
                <a:lnTo>
                  <a:pt x="476363" y="183010"/>
                </a:lnTo>
                <a:lnTo>
                  <a:pt x="412000" y="188563"/>
                </a:lnTo>
                <a:lnTo>
                  <a:pt x="342900" y="190500"/>
                </a:lnTo>
                <a:lnTo>
                  <a:pt x="273763" y="188563"/>
                </a:lnTo>
                <a:lnTo>
                  <a:pt x="209383" y="183010"/>
                </a:lnTo>
                <a:lnTo>
                  <a:pt x="151134" y="174225"/>
                </a:lnTo>
                <a:lnTo>
                  <a:pt x="100393" y="162591"/>
                </a:lnTo>
                <a:lnTo>
                  <a:pt x="58534" y="148493"/>
                </a:lnTo>
                <a:lnTo>
                  <a:pt x="6962" y="114438"/>
                </a:lnTo>
                <a:lnTo>
                  <a:pt x="0" y="95250"/>
                </a:lnTo>
                <a:close/>
              </a:path>
            </a:pathLst>
          </a:custGeom>
          <a:ln w="13970">
            <a:solidFill>
              <a:srgbClr val="FF0000"/>
            </a:solidFill>
          </a:ln>
        </p:spPr>
        <p:txBody>
          <a:bodyPr wrap="square" lIns="0" tIns="0" rIns="0" bIns="0" rtlCol="0"/>
          <a:lstStyle/>
          <a:p>
            <a:endParaRPr dirty="0"/>
          </a:p>
        </p:txBody>
      </p:sp>
      <p:sp>
        <p:nvSpPr>
          <p:cNvPr id="12" name="object 12"/>
          <p:cNvSpPr/>
          <p:nvPr/>
        </p:nvSpPr>
        <p:spPr>
          <a:xfrm>
            <a:off x="5034026" y="3852926"/>
            <a:ext cx="1219200" cy="419100"/>
          </a:xfrm>
          <a:custGeom>
            <a:avLst/>
            <a:gdLst/>
            <a:ahLst/>
            <a:cxnLst/>
            <a:rect l="l" t="t" r="r" b="b"/>
            <a:pathLst>
              <a:path w="1219200" h="419100">
                <a:moveTo>
                  <a:pt x="0" y="209550"/>
                </a:moveTo>
                <a:lnTo>
                  <a:pt x="14060" y="164568"/>
                </a:lnTo>
                <a:lnTo>
                  <a:pt x="54257" y="122963"/>
                </a:lnTo>
                <a:lnTo>
                  <a:pt x="117616" y="85752"/>
                </a:lnTo>
                <a:lnTo>
                  <a:pt x="157051" y="69113"/>
                </a:lnTo>
                <a:lnTo>
                  <a:pt x="201162" y="53954"/>
                </a:lnTo>
                <a:lnTo>
                  <a:pt x="249576" y="40404"/>
                </a:lnTo>
                <a:lnTo>
                  <a:pt x="301921" y="28589"/>
                </a:lnTo>
                <a:lnTo>
                  <a:pt x="357825" y="18636"/>
                </a:lnTo>
                <a:lnTo>
                  <a:pt x="416917" y="10674"/>
                </a:lnTo>
                <a:lnTo>
                  <a:pt x="478825" y="4828"/>
                </a:lnTo>
                <a:lnTo>
                  <a:pt x="543176" y="1228"/>
                </a:lnTo>
                <a:lnTo>
                  <a:pt x="609600" y="0"/>
                </a:lnTo>
                <a:lnTo>
                  <a:pt x="676001" y="1228"/>
                </a:lnTo>
                <a:lnTo>
                  <a:pt x="740336" y="4828"/>
                </a:lnTo>
                <a:lnTo>
                  <a:pt x="802233" y="10674"/>
                </a:lnTo>
                <a:lnTo>
                  <a:pt x="861319" y="18636"/>
                </a:lnTo>
                <a:lnTo>
                  <a:pt x="917222" y="28589"/>
                </a:lnTo>
                <a:lnTo>
                  <a:pt x="969568" y="40404"/>
                </a:lnTo>
                <a:lnTo>
                  <a:pt x="1017986" y="53954"/>
                </a:lnTo>
                <a:lnTo>
                  <a:pt x="1062103" y="69113"/>
                </a:lnTo>
                <a:lnTo>
                  <a:pt x="1101547" y="85752"/>
                </a:lnTo>
                <a:lnTo>
                  <a:pt x="1135944" y="103744"/>
                </a:lnTo>
                <a:lnTo>
                  <a:pt x="1188110" y="143280"/>
                </a:lnTo>
                <a:lnTo>
                  <a:pt x="1215621" y="186701"/>
                </a:lnTo>
                <a:lnTo>
                  <a:pt x="1219200" y="209550"/>
                </a:lnTo>
                <a:lnTo>
                  <a:pt x="1215621" y="232376"/>
                </a:lnTo>
                <a:lnTo>
                  <a:pt x="1188110" y="275770"/>
                </a:lnTo>
                <a:lnTo>
                  <a:pt x="1135944" y="315298"/>
                </a:lnTo>
                <a:lnTo>
                  <a:pt x="1101547" y="333292"/>
                </a:lnTo>
                <a:lnTo>
                  <a:pt x="1062103" y="349936"/>
                </a:lnTo>
                <a:lnTo>
                  <a:pt x="1017986" y="365100"/>
                </a:lnTo>
                <a:lnTo>
                  <a:pt x="969568" y="378659"/>
                </a:lnTo>
                <a:lnTo>
                  <a:pt x="917222" y="390482"/>
                </a:lnTo>
                <a:lnTo>
                  <a:pt x="861319" y="400443"/>
                </a:lnTo>
                <a:lnTo>
                  <a:pt x="802233" y="408413"/>
                </a:lnTo>
                <a:lnTo>
                  <a:pt x="740336" y="414265"/>
                </a:lnTo>
                <a:lnTo>
                  <a:pt x="676001" y="417869"/>
                </a:lnTo>
                <a:lnTo>
                  <a:pt x="609600" y="419100"/>
                </a:lnTo>
                <a:lnTo>
                  <a:pt x="543176" y="417869"/>
                </a:lnTo>
                <a:lnTo>
                  <a:pt x="478825" y="414265"/>
                </a:lnTo>
                <a:lnTo>
                  <a:pt x="416917" y="408413"/>
                </a:lnTo>
                <a:lnTo>
                  <a:pt x="357825" y="400443"/>
                </a:lnTo>
                <a:lnTo>
                  <a:pt x="301921" y="390482"/>
                </a:lnTo>
                <a:lnTo>
                  <a:pt x="249576" y="378659"/>
                </a:lnTo>
                <a:lnTo>
                  <a:pt x="201162" y="365100"/>
                </a:lnTo>
                <a:lnTo>
                  <a:pt x="157051" y="349936"/>
                </a:lnTo>
                <a:lnTo>
                  <a:pt x="117616" y="333292"/>
                </a:lnTo>
                <a:lnTo>
                  <a:pt x="83227" y="315298"/>
                </a:lnTo>
                <a:lnTo>
                  <a:pt x="31077" y="275770"/>
                </a:lnTo>
                <a:lnTo>
                  <a:pt x="3576" y="232376"/>
                </a:lnTo>
                <a:lnTo>
                  <a:pt x="0" y="209550"/>
                </a:lnTo>
                <a:close/>
              </a:path>
            </a:pathLst>
          </a:custGeom>
          <a:ln w="13970">
            <a:solidFill>
              <a:srgbClr val="FF0000"/>
            </a:solidFill>
          </a:ln>
        </p:spPr>
        <p:txBody>
          <a:bodyPr wrap="square" lIns="0" tIns="0" rIns="0" bIns="0" rtlCol="0"/>
          <a:lstStyle/>
          <a:p>
            <a:endParaRPr dirty="0"/>
          </a:p>
        </p:txBody>
      </p:sp>
      <p:sp>
        <p:nvSpPr>
          <p:cNvPr id="13" name="object 13"/>
          <p:cNvSpPr/>
          <p:nvPr/>
        </p:nvSpPr>
        <p:spPr>
          <a:xfrm>
            <a:off x="6774433" y="4191761"/>
            <a:ext cx="233045" cy="156845"/>
          </a:xfrm>
          <a:custGeom>
            <a:avLst/>
            <a:gdLst/>
            <a:ahLst/>
            <a:cxnLst/>
            <a:rect l="l" t="t" r="r" b="b"/>
            <a:pathLst>
              <a:path w="233045" h="156845">
                <a:moveTo>
                  <a:pt x="166562" y="118326"/>
                </a:moveTo>
                <a:lnTo>
                  <a:pt x="148209" y="146050"/>
                </a:lnTo>
                <a:lnTo>
                  <a:pt x="232791" y="156337"/>
                </a:lnTo>
                <a:lnTo>
                  <a:pt x="214923" y="125349"/>
                </a:lnTo>
                <a:lnTo>
                  <a:pt x="177165" y="125349"/>
                </a:lnTo>
                <a:lnTo>
                  <a:pt x="166562" y="118326"/>
                </a:lnTo>
                <a:close/>
              </a:path>
              <a:path w="233045" h="156845">
                <a:moveTo>
                  <a:pt x="171867" y="110311"/>
                </a:moveTo>
                <a:lnTo>
                  <a:pt x="166562" y="118326"/>
                </a:lnTo>
                <a:lnTo>
                  <a:pt x="177165" y="125349"/>
                </a:lnTo>
                <a:lnTo>
                  <a:pt x="182499" y="117348"/>
                </a:lnTo>
                <a:lnTo>
                  <a:pt x="171867" y="110311"/>
                </a:lnTo>
                <a:close/>
              </a:path>
              <a:path w="233045" h="156845">
                <a:moveTo>
                  <a:pt x="190246" y="82550"/>
                </a:moveTo>
                <a:lnTo>
                  <a:pt x="171867" y="110311"/>
                </a:lnTo>
                <a:lnTo>
                  <a:pt x="182499" y="117348"/>
                </a:lnTo>
                <a:lnTo>
                  <a:pt x="177165" y="125349"/>
                </a:lnTo>
                <a:lnTo>
                  <a:pt x="214923" y="125349"/>
                </a:lnTo>
                <a:lnTo>
                  <a:pt x="190246" y="82550"/>
                </a:lnTo>
                <a:close/>
              </a:path>
              <a:path w="233045" h="156845">
                <a:moveTo>
                  <a:pt x="5207" y="0"/>
                </a:moveTo>
                <a:lnTo>
                  <a:pt x="0" y="8000"/>
                </a:lnTo>
                <a:lnTo>
                  <a:pt x="166562" y="118326"/>
                </a:lnTo>
                <a:lnTo>
                  <a:pt x="171867" y="110311"/>
                </a:lnTo>
                <a:lnTo>
                  <a:pt x="5207" y="0"/>
                </a:lnTo>
                <a:close/>
              </a:path>
            </a:pathLst>
          </a:custGeom>
          <a:solidFill>
            <a:srgbClr val="FF0000"/>
          </a:solidFill>
        </p:spPr>
        <p:txBody>
          <a:bodyPr wrap="square" lIns="0" tIns="0" rIns="0" bIns="0" rtlCol="0"/>
          <a:lstStyle/>
          <a:p>
            <a:endParaRPr dirty="0"/>
          </a:p>
        </p:txBody>
      </p:sp>
      <p:sp>
        <p:nvSpPr>
          <p:cNvPr id="14" name="object 14"/>
          <p:cNvSpPr/>
          <p:nvPr/>
        </p:nvSpPr>
        <p:spPr>
          <a:xfrm>
            <a:off x="8539226" y="4191761"/>
            <a:ext cx="231140" cy="156845"/>
          </a:xfrm>
          <a:custGeom>
            <a:avLst/>
            <a:gdLst/>
            <a:ahLst/>
            <a:cxnLst/>
            <a:rect l="l" t="t" r="r" b="b"/>
            <a:pathLst>
              <a:path w="231140" h="156845">
                <a:moveTo>
                  <a:pt x="42164" y="82423"/>
                </a:moveTo>
                <a:lnTo>
                  <a:pt x="0" y="156337"/>
                </a:lnTo>
                <a:lnTo>
                  <a:pt x="84454" y="145795"/>
                </a:lnTo>
                <a:lnTo>
                  <a:pt x="70640" y="125094"/>
                </a:lnTo>
                <a:lnTo>
                  <a:pt x="55372" y="125094"/>
                </a:lnTo>
                <a:lnTo>
                  <a:pt x="50165" y="117220"/>
                </a:lnTo>
                <a:lnTo>
                  <a:pt x="60698" y="110196"/>
                </a:lnTo>
                <a:lnTo>
                  <a:pt x="42164" y="82423"/>
                </a:lnTo>
                <a:close/>
              </a:path>
              <a:path w="231140" h="156845">
                <a:moveTo>
                  <a:pt x="60698" y="110196"/>
                </a:moveTo>
                <a:lnTo>
                  <a:pt x="50165" y="117220"/>
                </a:lnTo>
                <a:lnTo>
                  <a:pt x="55372" y="125094"/>
                </a:lnTo>
                <a:lnTo>
                  <a:pt x="65941" y="118053"/>
                </a:lnTo>
                <a:lnTo>
                  <a:pt x="60698" y="110196"/>
                </a:lnTo>
                <a:close/>
              </a:path>
              <a:path w="231140" h="156845">
                <a:moveTo>
                  <a:pt x="65941" y="118053"/>
                </a:moveTo>
                <a:lnTo>
                  <a:pt x="55372" y="125094"/>
                </a:lnTo>
                <a:lnTo>
                  <a:pt x="70640" y="125094"/>
                </a:lnTo>
                <a:lnTo>
                  <a:pt x="65941" y="118053"/>
                </a:lnTo>
                <a:close/>
              </a:path>
              <a:path w="231140" h="156845">
                <a:moveTo>
                  <a:pt x="225932" y="0"/>
                </a:moveTo>
                <a:lnTo>
                  <a:pt x="60698" y="110196"/>
                </a:lnTo>
                <a:lnTo>
                  <a:pt x="65941" y="118053"/>
                </a:lnTo>
                <a:lnTo>
                  <a:pt x="231140" y="8000"/>
                </a:lnTo>
                <a:lnTo>
                  <a:pt x="225932" y="0"/>
                </a:lnTo>
                <a:close/>
              </a:path>
            </a:pathLst>
          </a:custGeom>
          <a:solidFill>
            <a:srgbClr val="C00000"/>
          </a:solidFill>
        </p:spPr>
        <p:txBody>
          <a:bodyPr wrap="square" lIns="0" tIns="0" rIns="0" bIns="0" rtlCol="0"/>
          <a:lstStyle/>
          <a:p>
            <a:endParaRPr dirty="0"/>
          </a:p>
        </p:txBody>
      </p:sp>
      <p:sp>
        <p:nvSpPr>
          <p:cNvPr id="15" name="object 15"/>
          <p:cNvSpPr/>
          <p:nvPr/>
        </p:nvSpPr>
        <p:spPr>
          <a:xfrm>
            <a:off x="7748523" y="4062348"/>
            <a:ext cx="76200" cy="269875"/>
          </a:xfrm>
          <a:custGeom>
            <a:avLst/>
            <a:gdLst/>
            <a:ahLst/>
            <a:cxnLst/>
            <a:rect l="l" t="t" r="r" b="b"/>
            <a:pathLst>
              <a:path w="76200" h="269875">
                <a:moveTo>
                  <a:pt x="33400" y="193675"/>
                </a:moveTo>
                <a:lnTo>
                  <a:pt x="0" y="193675"/>
                </a:lnTo>
                <a:lnTo>
                  <a:pt x="38100" y="269875"/>
                </a:lnTo>
                <a:lnTo>
                  <a:pt x="69850" y="206375"/>
                </a:lnTo>
                <a:lnTo>
                  <a:pt x="33400" y="206375"/>
                </a:lnTo>
                <a:lnTo>
                  <a:pt x="33400" y="193675"/>
                </a:lnTo>
                <a:close/>
              </a:path>
              <a:path w="76200" h="269875">
                <a:moveTo>
                  <a:pt x="42925" y="0"/>
                </a:moveTo>
                <a:lnTo>
                  <a:pt x="33400" y="0"/>
                </a:lnTo>
                <a:lnTo>
                  <a:pt x="33400" y="206375"/>
                </a:lnTo>
                <a:lnTo>
                  <a:pt x="42925" y="206375"/>
                </a:lnTo>
                <a:lnTo>
                  <a:pt x="42925" y="0"/>
                </a:lnTo>
                <a:close/>
              </a:path>
              <a:path w="76200" h="269875">
                <a:moveTo>
                  <a:pt x="76200" y="193675"/>
                </a:moveTo>
                <a:lnTo>
                  <a:pt x="42925" y="193675"/>
                </a:lnTo>
                <a:lnTo>
                  <a:pt x="42925" y="206375"/>
                </a:lnTo>
                <a:lnTo>
                  <a:pt x="69850" y="206375"/>
                </a:lnTo>
                <a:lnTo>
                  <a:pt x="76200" y="193675"/>
                </a:lnTo>
                <a:close/>
              </a:path>
            </a:pathLst>
          </a:custGeom>
          <a:solidFill>
            <a:srgbClr val="FF0000"/>
          </a:solid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43425" y="1600200"/>
            <a:ext cx="4572000" cy="3686175"/>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78739" y="28575"/>
            <a:ext cx="5247640"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Application</a:t>
            </a:r>
            <a:r>
              <a:rPr sz="3950" spc="195" dirty="0">
                <a:solidFill>
                  <a:srgbClr val="000000"/>
                </a:solidFill>
              </a:rPr>
              <a:t> </a:t>
            </a:r>
            <a:r>
              <a:rPr sz="3950" spc="-75" dirty="0">
                <a:solidFill>
                  <a:srgbClr val="000000"/>
                </a:solidFill>
              </a:rPr>
              <a:t>Workspace</a:t>
            </a:r>
            <a:endParaRPr sz="3950" dirty="0"/>
          </a:p>
        </p:txBody>
      </p:sp>
      <p:sp>
        <p:nvSpPr>
          <p:cNvPr id="4" name="object 4"/>
          <p:cNvSpPr txBox="1"/>
          <p:nvPr/>
        </p:nvSpPr>
        <p:spPr>
          <a:xfrm>
            <a:off x="112077" y="716915"/>
            <a:ext cx="3935095" cy="6051550"/>
          </a:xfrm>
          <a:prstGeom prst="rect">
            <a:avLst/>
          </a:prstGeom>
        </p:spPr>
        <p:txBody>
          <a:bodyPr vert="horz" wrap="square" lIns="0" tIns="0" rIns="0" bIns="0" rtlCol="0">
            <a:spAutoFit/>
          </a:bodyPr>
          <a:lstStyle/>
          <a:p>
            <a:pPr marL="298450" indent="-285750">
              <a:lnSpc>
                <a:spcPct val="100000"/>
              </a:lnSpc>
              <a:buClr>
                <a:srgbClr val="FFE956"/>
              </a:buClr>
              <a:buSzPct val="92500"/>
              <a:buFont typeface="Arial"/>
              <a:buChar char="•"/>
              <a:tabLst>
                <a:tab pos="298450" algn="l"/>
                <a:tab pos="299085" algn="l"/>
              </a:tabLst>
            </a:pPr>
            <a:r>
              <a:rPr sz="2000" spc="25" dirty="0">
                <a:latin typeface="Century Schoolbook"/>
                <a:cs typeface="Century Schoolbook"/>
              </a:rPr>
              <a:t>IRB </a:t>
            </a:r>
            <a:r>
              <a:rPr sz="2000" spc="30" dirty="0">
                <a:latin typeface="Century Schoolbook"/>
                <a:cs typeface="Century Schoolbook"/>
              </a:rPr>
              <a:t>Review</a:t>
            </a:r>
            <a:r>
              <a:rPr sz="2000" spc="-365" dirty="0">
                <a:latin typeface="Century Schoolbook"/>
                <a:cs typeface="Century Schoolbook"/>
              </a:rPr>
              <a:t> </a:t>
            </a:r>
            <a:r>
              <a:rPr sz="2000" spc="30" dirty="0">
                <a:latin typeface="Century Schoolbook"/>
                <a:cs typeface="Century Schoolbook"/>
              </a:rPr>
              <a:t>List</a:t>
            </a:r>
            <a:endParaRPr sz="2000" dirty="0">
              <a:latin typeface="Century Schoolbook"/>
              <a:cs typeface="Century Schoolbook"/>
            </a:endParaRPr>
          </a:p>
          <a:p>
            <a:pPr marL="756285" marR="356870" lvl="1" indent="-285750">
              <a:lnSpc>
                <a:spcPct val="95600"/>
              </a:lnSpc>
              <a:spcBef>
                <a:spcPts val="375"/>
              </a:spcBef>
              <a:buClr>
                <a:srgbClr val="FF0000"/>
              </a:buClr>
              <a:buSzPct val="94444"/>
              <a:buFont typeface="Calibri"/>
              <a:buChar char="–"/>
              <a:tabLst>
                <a:tab pos="756285" algn="l"/>
                <a:tab pos="756920" algn="l"/>
              </a:tabLst>
            </a:pPr>
            <a:r>
              <a:rPr sz="1800" spc="5" dirty="0">
                <a:latin typeface="Century Schoolbook"/>
                <a:cs typeface="Century Schoolbook"/>
              </a:rPr>
              <a:t>Displays </a:t>
            </a:r>
            <a:r>
              <a:rPr sz="1800" spc="-5" dirty="0">
                <a:latin typeface="Century Schoolbook"/>
                <a:cs typeface="Century Schoolbook"/>
              </a:rPr>
              <a:t>the </a:t>
            </a:r>
            <a:r>
              <a:rPr sz="1800" spc="5" dirty="0">
                <a:latin typeface="Century Schoolbook"/>
                <a:cs typeface="Century Schoolbook"/>
              </a:rPr>
              <a:t>review </a:t>
            </a:r>
            <a:r>
              <a:rPr sz="1800" spc="-10" dirty="0">
                <a:latin typeface="Century Schoolbook"/>
                <a:cs typeface="Century Schoolbook"/>
              </a:rPr>
              <a:t>date,  </a:t>
            </a:r>
            <a:r>
              <a:rPr sz="1800" spc="5" dirty="0">
                <a:latin typeface="Century Schoolbook"/>
                <a:cs typeface="Century Schoolbook"/>
              </a:rPr>
              <a:t>review </a:t>
            </a:r>
            <a:r>
              <a:rPr sz="1800" spc="-5" dirty="0">
                <a:latin typeface="Century Schoolbook"/>
                <a:cs typeface="Century Schoolbook"/>
              </a:rPr>
              <a:t>type, outcome, and  letter </a:t>
            </a:r>
            <a:r>
              <a:rPr sz="1800" dirty="0">
                <a:latin typeface="Century Schoolbook"/>
                <a:cs typeface="Century Schoolbook"/>
              </a:rPr>
              <a:t>sent </a:t>
            </a:r>
            <a:r>
              <a:rPr sz="1800" spc="5" dirty="0">
                <a:latin typeface="Century Schoolbook"/>
                <a:cs typeface="Century Schoolbook"/>
              </a:rPr>
              <a:t>(</a:t>
            </a:r>
            <a:r>
              <a:rPr sz="1800" i="1" spc="5" dirty="0">
                <a:latin typeface="Century Schoolbook"/>
                <a:cs typeface="Century Schoolbook"/>
              </a:rPr>
              <a:t>only </a:t>
            </a:r>
            <a:r>
              <a:rPr sz="1800" i="1" dirty="0">
                <a:latin typeface="Century Schoolbook"/>
                <a:cs typeface="Century Schoolbook"/>
              </a:rPr>
              <a:t>if </a:t>
            </a:r>
            <a:r>
              <a:rPr sz="1800" i="1" spc="-5" dirty="0">
                <a:latin typeface="Century Schoolbook"/>
                <a:cs typeface="Century Schoolbook"/>
              </a:rPr>
              <a:t>the  </a:t>
            </a:r>
            <a:r>
              <a:rPr sz="1800" i="1" dirty="0">
                <a:latin typeface="Century Schoolbook"/>
                <a:cs typeface="Century Schoolbook"/>
              </a:rPr>
              <a:t>application </a:t>
            </a:r>
            <a:r>
              <a:rPr sz="1800" i="1" spc="10" dirty="0">
                <a:latin typeface="Century Schoolbook"/>
                <a:cs typeface="Century Schoolbook"/>
              </a:rPr>
              <a:t>has</a:t>
            </a:r>
            <a:r>
              <a:rPr sz="1800" i="1" spc="-114" dirty="0">
                <a:latin typeface="Century Schoolbook"/>
                <a:cs typeface="Century Schoolbook"/>
              </a:rPr>
              <a:t> </a:t>
            </a:r>
            <a:r>
              <a:rPr sz="1800" i="1" spc="15" dirty="0">
                <a:latin typeface="Century Schoolbook"/>
                <a:cs typeface="Century Schoolbook"/>
              </a:rPr>
              <a:t>undergone  </a:t>
            </a:r>
            <a:r>
              <a:rPr sz="1800" i="1" spc="5" dirty="0">
                <a:latin typeface="Century Schoolbook"/>
                <a:cs typeface="Century Schoolbook"/>
              </a:rPr>
              <a:t>IRB</a:t>
            </a:r>
            <a:r>
              <a:rPr sz="1800" i="1" spc="-70" dirty="0">
                <a:latin typeface="Century Schoolbook"/>
                <a:cs typeface="Century Schoolbook"/>
              </a:rPr>
              <a:t> </a:t>
            </a:r>
            <a:r>
              <a:rPr sz="1800" i="1" spc="5" dirty="0">
                <a:latin typeface="Century Schoolbook"/>
                <a:cs typeface="Century Schoolbook"/>
              </a:rPr>
              <a:t>review)</a:t>
            </a:r>
            <a:r>
              <a:rPr sz="1800" spc="5" dirty="0">
                <a:latin typeface="Century Schoolbook"/>
                <a:cs typeface="Century Schoolbook"/>
              </a:rPr>
              <a:t>.</a:t>
            </a:r>
            <a:endParaRPr sz="1800" dirty="0">
              <a:latin typeface="Century Schoolbook"/>
              <a:cs typeface="Century Schoolbook"/>
            </a:endParaRPr>
          </a:p>
          <a:p>
            <a:pPr marL="298450" indent="-285750">
              <a:lnSpc>
                <a:spcPct val="100000"/>
              </a:lnSpc>
              <a:spcBef>
                <a:spcPts val="345"/>
              </a:spcBef>
              <a:buClr>
                <a:srgbClr val="FFE956"/>
              </a:buClr>
              <a:buSzPct val="92500"/>
              <a:buFont typeface="Arial"/>
              <a:buChar char="•"/>
              <a:tabLst>
                <a:tab pos="298450" algn="l"/>
                <a:tab pos="299085" algn="l"/>
              </a:tabLst>
            </a:pPr>
            <a:r>
              <a:rPr sz="2000" spc="10" dirty="0">
                <a:latin typeface="Century Schoolbook"/>
                <a:cs typeface="Century Schoolbook"/>
              </a:rPr>
              <a:t>Workspace</a:t>
            </a:r>
            <a:r>
              <a:rPr sz="2000" spc="-270" dirty="0">
                <a:latin typeface="Century Schoolbook"/>
                <a:cs typeface="Century Schoolbook"/>
              </a:rPr>
              <a:t> </a:t>
            </a:r>
            <a:r>
              <a:rPr sz="2000" spc="-30" dirty="0">
                <a:latin typeface="Century Schoolbook"/>
                <a:cs typeface="Century Schoolbook"/>
              </a:rPr>
              <a:t>Tabs</a:t>
            </a:r>
            <a:endParaRPr sz="2000" dirty="0">
              <a:latin typeface="Century Schoolbook"/>
              <a:cs typeface="Century Schoolbook"/>
            </a:endParaRPr>
          </a:p>
          <a:p>
            <a:pPr marL="756285" marR="5080" lvl="1" indent="-285750">
              <a:lnSpc>
                <a:spcPts val="2030"/>
              </a:lnSpc>
              <a:spcBef>
                <a:spcPts val="525"/>
              </a:spcBef>
              <a:buClr>
                <a:srgbClr val="FF0000"/>
              </a:buClr>
              <a:buSzPct val="94444"/>
              <a:buFont typeface="Calibri"/>
              <a:buChar char="–"/>
              <a:tabLst>
                <a:tab pos="756285" algn="l"/>
                <a:tab pos="756920" algn="l"/>
              </a:tabLst>
            </a:pPr>
            <a:r>
              <a:rPr sz="1800" spc="5" dirty="0">
                <a:latin typeface="Century Schoolbook"/>
                <a:cs typeface="Century Schoolbook"/>
              </a:rPr>
              <a:t>Provide quick </a:t>
            </a:r>
            <a:r>
              <a:rPr sz="1800" dirty="0">
                <a:latin typeface="Century Schoolbook"/>
                <a:cs typeface="Century Schoolbook"/>
              </a:rPr>
              <a:t>access </a:t>
            </a:r>
            <a:r>
              <a:rPr sz="1800" spc="-15" dirty="0">
                <a:latin typeface="Century Schoolbook"/>
                <a:cs typeface="Century Schoolbook"/>
              </a:rPr>
              <a:t>to</a:t>
            </a:r>
            <a:r>
              <a:rPr sz="1800" spc="-204" dirty="0">
                <a:latin typeface="Century Schoolbook"/>
                <a:cs typeface="Century Schoolbook"/>
              </a:rPr>
              <a:t> </a:t>
            </a:r>
            <a:r>
              <a:rPr sz="1800" spc="5" dirty="0">
                <a:latin typeface="Century Schoolbook"/>
                <a:cs typeface="Century Schoolbook"/>
              </a:rPr>
              <a:t>study-  </a:t>
            </a:r>
            <a:r>
              <a:rPr sz="1800" spc="-5" dirty="0">
                <a:latin typeface="Century Schoolbook"/>
                <a:cs typeface="Century Schoolbook"/>
              </a:rPr>
              <a:t>related</a:t>
            </a:r>
            <a:r>
              <a:rPr sz="1800" spc="-70" dirty="0">
                <a:latin typeface="Century Schoolbook"/>
                <a:cs typeface="Century Schoolbook"/>
              </a:rPr>
              <a:t> </a:t>
            </a:r>
            <a:r>
              <a:rPr sz="1800" dirty="0">
                <a:latin typeface="Century Schoolbook"/>
                <a:cs typeface="Century Schoolbook"/>
              </a:rPr>
              <a:t>information.</a:t>
            </a:r>
          </a:p>
          <a:p>
            <a:pPr marL="756285" lvl="1" indent="-285750">
              <a:lnSpc>
                <a:spcPct val="100000"/>
              </a:lnSpc>
              <a:spcBef>
                <a:spcPts val="270"/>
              </a:spcBef>
              <a:buClr>
                <a:srgbClr val="FF0000"/>
              </a:buClr>
              <a:buSzPct val="94444"/>
              <a:buFont typeface="Calibri"/>
              <a:buChar char="–"/>
              <a:tabLst>
                <a:tab pos="756285" algn="l"/>
                <a:tab pos="756920" algn="l"/>
              </a:tabLst>
            </a:pPr>
            <a:r>
              <a:rPr sz="1800" b="1" spc="-5" dirty="0">
                <a:latin typeface="Century Schoolbook"/>
                <a:cs typeface="Century Schoolbook"/>
              </a:rPr>
              <a:t>History</a:t>
            </a:r>
            <a:r>
              <a:rPr sz="1800" b="1" spc="-125" dirty="0">
                <a:latin typeface="Century Schoolbook"/>
                <a:cs typeface="Century Schoolbook"/>
              </a:rPr>
              <a:t> </a:t>
            </a:r>
            <a:r>
              <a:rPr sz="1800" b="1" spc="-5" dirty="0">
                <a:latin typeface="Century Schoolbook"/>
                <a:cs typeface="Century Schoolbook"/>
              </a:rPr>
              <a:t>Log</a:t>
            </a:r>
            <a:endParaRPr sz="1800" dirty="0">
              <a:latin typeface="Century Schoolbook"/>
              <a:cs typeface="Century Schoolbook"/>
            </a:endParaRPr>
          </a:p>
          <a:p>
            <a:pPr marL="1213485" marR="729615" lvl="2" indent="-285750">
              <a:lnSpc>
                <a:spcPts val="2100"/>
              </a:lnSpc>
              <a:spcBef>
                <a:spcPts val="434"/>
              </a:spcBef>
              <a:buClr>
                <a:srgbClr val="00FF00"/>
              </a:buClr>
              <a:buSzPct val="94444"/>
              <a:buFont typeface="MS UI Gothic"/>
              <a:buChar char="➢"/>
              <a:tabLst>
                <a:tab pos="1214120" algn="l"/>
              </a:tabLst>
            </a:pPr>
            <a:r>
              <a:rPr sz="1800" dirty="0">
                <a:latin typeface="Century Schoolbook"/>
                <a:cs typeface="Century Schoolbook"/>
              </a:rPr>
              <a:t>Reflects</a:t>
            </a:r>
            <a:r>
              <a:rPr sz="1800" spc="-35" dirty="0">
                <a:latin typeface="Century Schoolbook"/>
                <a:cs typeface="Century Schoolbook"/>
              </a:rPr>
              <a:t> </a:t>
            </a:r>
            <a:r>
              <a:rPr sz="1800" dirty="0">
                <a:latin typeface="Century Schoolbook"/>
                <a:cs typeface="Century Schoolbook"/>
              </a:rPr>
              <a:t>completed  activities.</a:t>
            </a:r>
          </a:p>
          <a:p>
            <a:pPr marL="756285" indent="-285750">
              <a:lnSpc>
                <a:spcPct val="100000"/>
              </a:lnSpc>
              <a:spcBef>
                <a:spcPts val="254"/>
              </a:spcBef>
              <a:buClr>
                <a:srgbClr val="FF0000"/>
              </a:buClr>
              <a:buSzPct val="94444"/>
              <a:buFont typeface="Corbel"/>
              <a:buChar char="–"/>
              <a:tabLst>
                <a:tab pos="756285" algn="l"/>
                <a:tab pos="756920" algn="l"/>
              </a:tabLst>
            </a:pPr>
            <a:r>
              <a:rPr sz="1800" b="1" spc="5" dirty="0">
                <a:latin typeface="Century Schoolbook"/>
                <a:cs typeface="Century Schoolbook"/>
              </a:rPr>
              <a:t>Reviewer</a:t>
            </a:r>
            <a:r>
              <a:rPr sz="1800" b="1" spc="-170" dirty="0">
                <a:latin typeface="Century Schoolbook"/>
                <a:cs typeface="Century Schoolbook"/>
              </a:rPr>
              <a:t> </a:t>
            </a:r>
            <a:r>
              <a:rPr sz="1800" b="1" dirty="0">
                <a:latin typeface="Century Schoolbook"/>
                <a:cs typeface="Century Schoolbook"/>
              </a:rPr>
              <a:t>Notes</a:t>
            </a:r>
            <a:endParaRPr sz="1800" dirty="0">
              <a:latin typeface="Century Schoolbook"/>
              <a:cs typeface="Century Schoolbook"/>
            </a:endParaRPr>
          </a:p>
          <a:p>
            <a:pPr marL="1213485" marR="40640" lvl="1" indent="-285750">
              <a:lnSpc>
                <a:spcPct val="95000"/>
              </a:lnSpc>
              <a:spcBef>
                <a:spcPts val="425"/>
              </a:spcBef>
              <a:buClr>
                <a:srgbClr val="00FF00"/>
              </a:buClr>
              <a:buSzPct val="94444"/>
              <a:buFont typeface="MS UI Gothic"/>
              <a:buChar char="➢"/>
              <a:tabLst>
                <a:tab pos="1214120" algn="l"/>
              </a:tabLst>
            </a:pPr>
            <a:r>
              <a:rPr sz="1800" spc="5" dirty="0">
                <a:latin typeface="Century Schoolbook"/>
                <a:cs typeface="Century Schoolbook"/>
              </a:rPr>
              <a:t>Displays </a:t>
            </a:r>
            <a:r>
              <a:rPr sz="1800" dirty="0">
                <a:latin typeface="Century Schoolbook"/>
                <a:cs typeface="Century Schoolbook"/>
              </a:rPr>
              <a:t>a </a:t>
            </a:r>
            <a:r>
              <a:rPr sz="1800" spc="10" dirty="0">
                <a:latin typeface="Century Schoolbook"/>
                <a:cs typeface="Century Schoolbook"/>
              </a:rPr>
              <a:t>collective list  </a:t>
            </a:r>
            <a:r>
              <a:rPr sz="1800" dirty="0">
                <a:latin typeface="Century Schoolbook"/>
                <a:cs typeface="Century Schoolbook"/>
              </a:rPr>
              <a:t>of </a:t>
            </a:r>
            <a:r>
              <a:rPr sz="1800" spc="-5" dirty="0">
                <a:latin typeface="Century Schoolbook"/>
                <a:cs typeface="Century Schoolbook"/>
              </a:rPr>
              <a:t>IRB </a:t>
            </a:r>
            <a:r>
              <a:rPr sz="1800" spc="5" dirty="0">
                <a:latin typeface="Century Schoolbook"/>
                <a:cs typeface="Century Schoolbook"/>
              </a:rPr>
              <a:t>issues </a:t>
            </a:r>
            <a:r>
              <a:rPr sz="1800" spc="-10" dirty="0">
                <a:latin typeface="Century Schoolbook"/>
                <a:cs typeface="Century Schoolbook"/>
              </a:rPr>
              <a:t>that  </a:t>
            </a:r>
            <a:r>
              <a:rPr sz="1800" spc="10" dirty="0">
                <a:latin typeface="Century Schoolbook"/>
                <a:cs typeface="Century Schoolbook"/>
              </a:rPr>
              <a:t>require </a:t>
            </a:r>
            <a:r>
              <a:rPr sz="1800" dirty="0">
                <a:latin typeface="Century Schoolbook"/>
                <a:cs typeface="Century Schoolbook"/>
              </a:rPr>
              <a:t>a </a:t>
            </a:r>
            <a:r>
              <a:rPr sz="1800" spc="5" dirty="0">
                <a:latin typeface="Century Schoolbook"/>
                <a:cs typeface="Century Schoolbook"/>
              </a:rPr>
              <a:t>response </a:t>
            </a:r>
            <a:r>
              <a:rPr sz="1800" spc="-15" dirty="0">
                <a:latin typeface="Century Schoolbook"/>
                <a:cs typeface="Century Schoolbook"/>
              </a:rPr>
              <a:t>by</a:t>
            </a:r>
            <a:r>
              <a:rPr sz="1800" spc="-220" dirty="0">
                <a:latin typeface="Century Schoolbook"/>
                <a:cs typeface="Century Schoolbook"/>
              </a:rPr>
              <a:t> </a:t>
            </a:r>
            <a:r>
              <a:rPr sz="1800" dirty="0">
                <a:latin typeface="Century Schoolbook"/>
                <a:cs typeface="Century Schoolbook"/>
              </a:rPr>
              <a:t>the  study</a:t>
            </a:r>
            <a:r>
              <a:rPr sz="1800" spc="-135" dirty="0">
                <a:latin typeface="Century Schoolbook"/>
                <a:cs typeface="Century Schoolbook"/>
              </a:rPr>
              <a:t> </a:t>
            </a:r>
            <a:r>
              <a:rPr sz="1800" spc="-15" dirty="0">
                <a:latin typeface="Century Schoolbook"/>
                <a:cs typeface="Century Schoolbook"/>
              </a:rPr>
              <a:t>team.</a:t>
            </a:r>
            <a:endParaRPr sz="1800" dirty="0">
              <a:latin typeface="Century Schoolbook"/>
              <a:cs typeface="Century Schoolbook"/>
            </a:endParaRPr>
          </a:p>
          <a:p>
            <a:pPr marL="756285" indent="-285750">
              <a:lnSpc>
                <a:spcPct val="100000"/>
              </a:lnSpc>
              <a:spcBef>
                <a:spcPts val="320"/>
              </a:spcBef>
              <a:buClr>
                <a:srgbClr val="FF0000"/>
              </a:buClr>
              <a:buSzPct val="94444"/>
              <a:buFont typeface="Corbel"/>
              <a:buChar char="–"/>
              <a:tabLst>
                <a:tab pos="756285" algn="l"/>
                <a:tab pos="756920" algn="l"/>
              </a:tabLst>
            </a:pPr>
            <a:r>
              <a:rPr sz="1800" b="1" spc="-20" dirty="0">
                <a:latin typeface="Century Schoolbook"/>
                <a:cs typeface="Century Schoolbook"/>
              </a:rPr>
              <a:t>Further </a:t>
            </a:r>
            <a:r>
              <a:rPr sz="1800" b="1" spc="-10" dirty="0">
                <a:latin typeface="Century Schoolbook"/>
                <a:cs typeface="Century Schoolbook"/>
              </a:rPr>
              <a:t>Study</a:t>
            </a:r>
            <a:r>
              <a:rPr sz="1800" b="1" spc="60" dirty="0">
                <a:latin typeface="Century Schoolbook"/>
                <a:cs typeface="Century Schoolbook"/>
              </a:rPr>
              <a:t> </a:t>
            </a:r>
            <a:r>
              <a:rPr sz="1800" b="1" spc="-10" dirty="0">
                <a:latin typeface="Century Schoolbook"/>
                <a:cs typeface="Century Schoolbook"/>
              </a:rPr>
              <a:t>Actions</a:t>
            </a:r>
            <a:endParaRPr sz="1800" dirty="0">
              <a:latin typeface="Century Schoolbook"/>
              <a:cs typeface="Century Schoolbook"/>
            </a:endParaRPr>
          </a:p>
          <a:p>
            <a:pPr marL="1213485" marR="215265" lvl="1" indent="-285750">
              <a:lnSpc>
                <a:spcPct val="95600"/>
              </a:lnSpc>
              <a:spcBef>
                <a:spcPts val="409"/>
              </a:spcBef>
              <a:buClr>
                <a:srgbClr val="00FF00"/>
              </a:buClr>
              <a:buSzPct val="94444"/>
              <a:buFont typeface="MS UI Gothic"/>
              <a:buChar char="➢"/>
              <a:tabLst>
                <a:tab pos="1214120" algn="l"/>
              </a:tabLst>
            </a:pPr>
            <a:r>
              <a:rPr sz="1800" spc="5" dirty="0">
                <a:latin typeface="Century Schoolbook"/>
                <a:cs typeface="Century Schoolbook"/>
              </a:rPr>
              <a:t>Displays </a:t>
            </a:r>
            <a:r>
              <a:rPr sz="1800" spc="-10" dirty="0">
                <a:latin typeface="Century Schoolbook"/>
                <a:cs typeface="Century Schoolbook"/>
              </a:rPr>
              <a:t>after </a:t>
            </a:r>
            <a:r>
              <a:rPr sz="1800" spc="-15" dirty="0">
                <a:latin typeface="Century Schoolbook"/>
                <a:cs typeface="Century Schoolbook"/>
              </a:rPr>
              <a:t>an  </a:t>
            </a:r>
            <a:r>
              <a:rPr sz="1800" spc="5" dirty="0">
                <a:latin typeface="Century Schoolbook"/>
                <a:cs typeface="Century Schoolbook"/>
              </a:rPr>
              <a:t>application </a:t>
            </a:r>
            <a:r>
              <a:rPr sz="1800" spc="-5" dirty="0">
                <a:latin typeface="Century Schoolbook"/>
                <a:cs typeface="Century Schoolbook"/>
              </a:rPr>
              <a:t>has</a:t>
            </a:r>
            <a:r>
              <a:rPr sz="1800" spc="-155" dirty="0">
                <a:latin typeface="Century Schoolbook"/>
                <a:cs typeface="Century Schoolbook"/>
              </a:rPr>
              <a:t> </a:t>
            </a:r>
            <a:r>
              <a:rPr sz="1800" spc="10" dirty="0">
                <a:latin typeface="Century Schoolbook"/>
                <a:cs typeface="Century Schoolbook"/>
              </a:rPr>
              <a:t>secured  </a:t>
            </a:r>
            <a:r>
              <a:rPr sz="1800" spc="5" dirty="0">
                <a:latin typeface="Century Schoolbook"/>
                <a:cs typeface="Century Schoolbook"/>
              </a:rPr>
              <a:t>initial </a:t>
            </a:r>
            <a:r>
              <a:rPr sz="1800" spc="-5" dirty="0">
                <a:latin typeface="Century Schoolbook"/>
                <a:cs typeface="Century Schoolbook"/>
              </a:rPr>
              <a:t>IRB</a:t>
            </a:r>
            <a:r>
              <a:rPr sz="1800" spc="-120" dirty="0">
                <a:latin typeface="Century Schoolbook"/>
                <a:cs typeface="Century Schoolbook"/>
              </a:rPr>
              <a:t> </a:t>
            </a:r>
            <a:r>
              <a:rPr sz="1800" dirty="0">
                <a:latin typeface="Century Schoolbook"/>
                <a:cs typeface="Century Schoolbook"/>
              </a:rPr>
              <a:t>approval.</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257" y="282828"/>
            <a:ext cx="7876540" cy="623570"/>
          </a:xfrm>
          <a:prstGeom prst="rect">
            <a:avLst/>
          </a:prstGeom>
        </p:spPr>
        <p:txBody>
          <a:bodyPr vert="horz" wrap="square" lIns="0" tIns="0" rIns="0" bIns="0" rtlCol="0">
            <a:spAutoFit/>
          </a:bodyPr>
          <a:lstStyle/>
          <a:p>
            <a:pPr marL="12700">
              <a:lnSpc>
                <a:spcPct val="100000"/>
              </a:lnSpc>
            </a:pPr>
            <a:r>
              <a:rPr sz="3950" spc="-50" dirty="0">
                <a:solidFill>
                  <a:srgbClr val="000000"/>
                </a:solidFill>
              </a:rPr>
              <a:t>Request </a:t>
            </a:r>
            <a:r>
              <a:rPr sz="3950" spc="-60" dirty="0">
                <a:solidFill>
                  <a:srgbClr val="000000"/>
                </a:solidFill>
              </a:rPr>
              <a:t>Study </a:t>
            </a:r>
            <a:r>
              <a:rPr sz="3950" spc="-140" dirty="0">
                <a:solidFill>
                  <a:srgbClr val="000000"/>
                </a:solidFill>
              </a:rPr>
              <a:t>Team</a:t>
            </a:r>
            <a:r>
              <a:rPr sz="3950" spc="395" dirty="0">
                <a:solidFill>
                  <a:srgbClr val="000000"/>
                </a:solidFill>
              </a:rPr>
              <a:t> </a:t>
            </a:r>
            <a:r>
              <a:rPr sz="3950" spc="-50" dirty="0">
                <a:solidFill>
                  <a:srgbClr val="000000"/>
                </a:solidFill>
              </a:rPr>
              <a:t>Participation</a:t>
            </a:r>
            <a:endParaRPr sz="3950" dirty="0"/>
          </a:p>
        </p:txBody>
      </p:sp>
      <p:sp>
        <p:nvSpPr>
          <p:cNvPr id="3" name="object 3"/>
          <p:cNvSpPr txBox="1"/>
          <p:nvPr/>
        </p:nvSpPr>
        <p:spPr>
          <a:xfrm>
            <a:off x="155257" y="1648429"/>
            <a:ext cx="4072254" cy="2625090"/>
          </a:xfrm>
          <a:prstGeom prst="rect">
            <a:avLst/>
          </a:prstGeom>
        </p:spPr>
        <p:txBody>
          <a:bodyPr vert="horz" wrap="square" lIns="0" tIns="0" rIns="0" bIns="0" rtlCol="0">
            <a:spAutoFit/>
          </a:bodyPr>
          <a:lstStyle/>
          <a:p>
            <a:pPr marL="193675" indent="-180975">
              <a:lnSpc>
                <a:spcPts val="2645"/>
              </a:lnSpc>
              <a:buClr>
                <a:srgbClr val="4F81BC"/>
              </a:buClr>
              <a:buSzPct val="81250"/>
              <a:buFont typeface="Arial"/>
              <a:buChar char="•"/>
              <a:tabLst>
                <a:tab pos="193675" algn="l"/>
              </a:tabLst>
            </a:pPr>
            <a:r>
              <a:rPr sz="2400" spc="-5" dirty="0">
                <a:latin typeface="Century Schoolbook"/>
                <a:cs typeface="Century Schoolbook"/>
              </a:rPr>
              <a:t>Select </a:t>
            </a:r>
            <a:r>
              <a:rPr sz="2400" b="1" spc="-5" dirty="0">
                <a:latin typeface="Century Schoolbook"/>
                <a:cs typeface="Century Schoolbook"/>
              </a:rPr>
              <a:t>Request</a:t>
            </a:r>
            <a:r>
              <a:rPr sz="2400" b="1" spc="55" dirty="0">
                <a:latin typeface="Century Schoolbook"/>
                <a:cs typeface="Century Schoolbook"/>
              </a:rPr>
              <a:t> </a:t>
            </a:r>
            <a:r>
              <a:rPr sz="2400" b="1" spc="-10" dirty="0">
                <a:latin typeface="Century Schoolbook"/>
                <a:cs typeface="Century Schoolbook"/>
              </a:rPr>
              <a:t>Study</a:t>
            </a:r>
            <a:endParaRPr sz="2400" dirty="0">
              <a:latin typeface="Century Schoolbook"/>
              <a:cs typeface="Century Schoolbook"/>
            </a:endParaRPr>
          </a:p>
          <a:p>
            <a:pPr marL="193675" marR="5080">
              <a:lnSpc>
                <a:spcPct val="95200"/>
              </a:lnSpc>
              <a:spcBef>
                <a:spcPts val="50"/>
              </a:spcBef>
            </a:pPr>
            <a:r>
              <a:rPr sz="2400" b="1" spc="-5" dirty="0">
                <a:latin typeface="Century Schoolbook"/>
                <a:cs typeface="Century Schoolbook"/>
              </a:rPr>
              <a:t>Team </a:t>
            </a:r>
            <a:r>
              <a:rPr sz="2400" b="1" spc="10" dirty="0">
                <a:latin typeface="Century Schoolbook"/>
                <a:cs typeface="Century Schoolbook"/>
              </a:rPr>
              <a:t>Participation </a:t>
            </a:r>
            <a:r>
              <a:rPr sz="2400" dirty="0">
                <a:latin typeface="Century Schoolbook"/>
                <a:cs typeface="Century Schoolbook"/>
              </a:rPr>
              <a:t>from  the </a:t>
            </a:r>
            <a:r>
              <a:rPr sz="2400" spc="5" dirty="0">
                <a:latin typeface="Century Schoolbook"/>
                <a:cs typeface="Century Schoolbook"/>
              </a:rPr>
              <a:t>Current </a:t>
            </a:r>
            <a:r>
              <a:rPr sz="2400" spc="-15" dirty="0">
                <a:latin typeface="Century Schoolbook"/>
                <a:cs typeface="Century Schoolbook"/>
              </a:rPr>
              <a:t>Activities  </a:t>
            </a:r>
            <a:r>
              <a:rPr sz="2400" spc="-5" dirty="0">
                <a:latin typeface="Century Schoolbook"/>
                <a:cs typeface="Century Schoolbook"/>
              </a:rPr>
              <a:t>section.</a:t>
            </a:r>
            <a:endParaRPr sz="2400" dirty="0">
              <a:latin typeface="Century Schoolbook"/>
              <a:cs typeface="Century Schoolbook"/>
            </a:endParaRPr>
          </a:p>
          <a:p>
            <a:pPr marL="193675" marR="240665" indent="-180975">
              <a:lnSpc>
                <a:spcPct val="95200"/>
              </a:lnSpc>
              <a:spcBef>
                <a:spcPts val="1390"/>
              </a:spcBef>
              <a:buClr>
                <a:srgbClr val="4F81BC"/>
              </a:buClr>
              <a:buSzPct val="81250"/>
              <a:buFont typeface="Arial"/>
              <a:buChar char="•"/>
              <a:tabLst>
                <a:tab pos="193675" algn="l"/>
              </a:tabLst>
            </a:pPr>
            <a:r>
              <a:rPr sz="2400" dirty="0">
                <a:latin typeface="Century Schoolbook"/>
                <a:cs typeface="Century Schoolbook"/>
              </a:rPr>
              <a:t>This opens the </a:t>
            </a:r>
            <a:r>
              <a:rPr sz="2400" spc="5" dirty="0">
                <a:latin typeface="Century Schoolbook"/>
                <a:cs typeface="Century Schoolbook"/>
              </a:rPr>
              <a:t>Request  </a:t>
            </a:r>
            <a:r>
              <a:rPr sz="2400" spc="-10" dirty="0">
                <a:latin typeface="Century Schoolbook"/>
                <a:cs typeface="Century Schoolbook"/>
              </a:rPr>
              <a:t>Study </a:t>
            </a:r>
            <a:r>
              <a:rPr sz="2400" spc="-60" dirty="0">
                <a:latin typeface="Century Schoolbook"/>
                <a:cs typeface="Century Schoolbook"/>
              </a:rPr>
              <a:t>Team </a:t>
            </a:r>
            <a:r>
              <a:rPr sz="2400" spc="-15" dirty="0">
                <a:latin typeface="Century Schoolbook"/>
                <a:cs typeface="Century Schoolbook"/>
              </a:rPr>
              <a:t>Participation  </a:t>
            </a:r>
            <a:r>
              <a:rPr sz="2400" spc="-50" dirty="0">
                <a:latin typeface="Century Schoolbook"/>
                <a:cs typeface="Century Schoolbook"/>
              </a:rPr>
              <a:t>Window.</a:t>
            </a:r>
            <a:endParaRPr sz="2400" dirty="0">
              <a:latin typeface="Century Schoolbook"/>
              <a:cs typeface="Century Schoolbook"/>
            </a:endParaRPr>
          </a:p>
        </p:txBody>
      </p:sp>
      <p:sp>
        <p:nvSpPr>
          <p:cNvPr id="4" name="object 4"/>
          <p:cNvSpPr/>
          <p:nvPr/>
        </p:nvSpPr>
        <p:spPr>
          <a:xfrm>
            <a:off x="5715000" y="1123950"/>
            <a:ext cx="1571625" cy="489585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791200" y="3276600"/>
            <a:ext cx="1524000" cy="685800"/>
          </a:xfrm>
          <a:custGeom>
            <a:avLst/>
            <a:gdLst/>
            <a:ahLst/>
            <a:cxnLst/>
            <a:rect l="l" t="t" r="r" b="b"/>
            <a:pathLst>
              <a:path w="1524000" h="685800">
                <a:moveTo>
                  <a:pt x="0" y="342900"/>
                </a:moveTo>
                <a:lnTo>
                  <a:pt x="11034" y="284430"/>
                </a:lnTo>
                <a:lnTo>
                  <a:pt x="42918" y="229166"/>
                </a:lnTo>
                <a:lnTo>
                  <a:pt x="93822" y="177931"/>
                </a:lnTo>
                <a:lnTo>
                  <a:pt x="125835" y="154081"/>
                </a:lnTo>
                <a:lnTo>
                  <a:pt x="161917" y="131548"/>
                </a:lnTo>
                <a:lnTo>
                  <a:pt x="201840" y="110433"/>
                </a:lnTo>
                <a:lnTo>
                  <a:pt x="245375" y="90841"/>
                </a:lnTo>
                <a:lnTo>
                  <a:pt x="292293" y="72874"/>
                </a:lnTo>
                <a:lnTo>
                  <a:pt x="342366" y="56635"/>
                </a:lnTo>
                <a:lnTo>
                  <a:pt x="395364" y="42227"/>
                </a:lnTo>
                <a:lnTo>
                  <a:pt x="451060" y="29753"/>
                </a:lnTo>
                <a:lnTo>
                  <a:pt x="509225" y="19317"/>
                </a:lnTo>
                <a:lnTo>
                  <a:pt x="569630" y="11020"/>
                </a:lnTo>
                <a:lnTo>
                  <a:pt x="632047" y="4966"/>
                </a:lnTo>
                <a:lnTo>
                  <a:pt x="696246" y="1258"/>
                </a:lnTo>
                <a:lnTo>
                  <a:pt x="762000" y="0"/>
                </a:lnTo>
                <a:lnTo>
                  <a:pt x="827753" y="1258"/>
                </a:lnTo>
                <a:lnTo>
                  <a:pt x="891952" y="4966"/>
                </a:lnTo>
                <a:lnTo>
                  <a:pt x="954369" y="11020"/>
                </a:lnTo>
                <a:lnTo>
                  <a:pt x="1014774" y="19317"/>
                </a:lnTo>
                <a:lnTo>
                  <a:pt x="1072939" y="29753"/>
                </a:lnTo>
                <a:lnTo>
                  <a:pt x="1128635" y="42227"/>
                </a:lnTo>
                <a:lnTo>
                  <a:pt x="1181633" y="56635"/>
                </a:lnTo>
                <a:lnTo>
                  <a:pt x="1231706" y="72874"/>
                </a:lnTo>
                <a:lnTo>
                  <a:pt x="1278624" y="90841"/>
                </a:lnTo>
                <a:lnTo>
                  <a:pt x="1322159" y="110433"/>
                </a:lnTo>
                <a:lnTo>
                  <a:pt x="1362082" y="131548"/>
                </a:lnTo>
                <a:lnTo>
                  <a:pt x="1398164" y="154081"/>
                </a:lnTo>
                <a:lnTo>
                  <a:pt x="1430177" y="177931"/>
                </a:lnTo>
                <a:lnTo>
                  <a:pt x="1481081" y="229166"/>
                </a:lnTo>
                <a:lnTo>
                  <a:pt x="1512965" y="284430"/>
                </a:lnTo>
                <a:lnTo>
                  <a:pt x="1524000" y="342900"/>
                </a:lnTo>
                <a:lnTo>
                  <a:pt x="1521203" y="372483"/>
                </a:lnTo>
                <a:lnTo>
                  <a:pt x="1499515" y="429453"/>
                </a:lnTo>
                <a:lnTo>
                  <a:pt x="1457892" y="482806"/>
                </a:lnTo>
                <a:lnTo>
                  <a:pt x="1398164" y="531718"/>
                </a:lnTo>
                <a:lnTo>
                  <a:pt x="1362082" y="554251"/>
                </a:lnTo>
                <a:lnTo>
                  <a:pt x="1322159" y="575366"/>
                </a:lnTo>
                <a:lnTo>
                  <a:pt x="1278624" y="594958"/>
                </a:lnTo>
                <a:lnTo>
                  <a:pt x="1231706" y="612925"/>
                </a:lnTo>
                <a:lnTo>
                  <a:pt x="1181633" y="629164"/>
                </a:lnTo>
                <a:lnTo>
                  <a:pt x="1128635" y="643572"/>
                </a:lnTo>
                <a:lnTo>
                  <a:pt x="1072939" y="656046"/>
                </a:lnTo>
                <a:lnTo>
                  <a:pt x="1014774" y="666482"/>
                </a:lnTo>
                <a:lnTo>
                  <a:pt x="954369" y="674779"/>
                </a:lnTo>
                <a:lnTo>
                  <a:pt x="891952" y="680833"/>
                </a:lnTo>
                <a:lnTo>
                  <a:pt x="827753" y="684541"/>
                </a:lnTo>
                <a:lnTo>
                  <a:pt x="762000" y="685800"/>
                </a:lnTo>
                <a:lnTo>
                  <a:pt x="696246" y="684541"/>
                </a:lnTo>
                <a:lnTo>
                  <a:pt x="632047" y="680833"/>
                </a:lnTo>
                <a:lnTo>
                  <a:pt x="569630" y="674779"/>
                </a:lnTo>
                <a:lnTo>
                  <a:pt x="509225" y="666482"/>
                </a:lnTo>
                <a:lnTo>
                  <a:pt x="451060" y="656046"/>
                </a:lnTo>
                <a:lnTo>
                  <a:pt x="395364" y="643572"/>
                </a:lnTo>
                <a:lnTo>
                  <a:pt x="342366" y="629164"/>
                </a:lnTo>
                <a:lnTo>
                  <a:pt x="292293" y="612925"/>
                </a:lnTo>
                <a:lnTo>
                  <a:pt x="245375" y="594958"/>
                </a:lnTo>
                <a:lnTo>
                  <a:pt x="201840" y="575366"/>
                </a:lnTo>
                <a:lnTo>
                  <a:pt x="161917" y="554251"/>
                </a:lnTo>
                <a:lnTo>
                  <a:pt x="125835" y="531718"/>
                </a:lnTo>
                <a:lnTo>
                  <a:pt x="93822" y="507868"/>
                </a:lnTo>
                <a:lnTo>
                  <a:pt x="42918" y="456633"/>
                </a:lnTo>
                <a:lnTo>
                  <a:pt x="11034" y="401369"/>
                </a:lnTo>
                <a:lnTo>
                  <a:pt x="0" y="3429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740790"/>
            <a:ext cx="7886700" cy="601980"/>
          </a:xfrm>
          <a:prstGeom prst="rect">
            <a:avLst/>
          </a:prstGeom>
        </p:spPr>
        <p:txBody>
          <a:bodyPr vert="horz" wrap="square" lIns="0" tIns="0" rIns="0" bIns="0" rtlCol="0">
            <a:spAutoFit/>
          </a:bodyPr>
          <a:lstStyle/>
          <a:p>
            <a:pPr marL="12700">
              <a:lnSpc>
                <a:spcPct val="100000"/>
              </a:lnSpc>
            </a:pPr>
            <a:r>
              <a:rPr sz="3950" spc="-50" dirty="0">
                <a:solidFill>
                  <a:srgbClr val="000000"/>
                </a:solidFill>
              </a:rPr>
              <a:t>Request </a:t>
            </a:r>
            <a:r>
              <a:rPr sz="3950" spc="-60" dirty="0">
                <a:solidFill>
                  <a:srgbClr val="000000"/>
                </a:solidFill>
              </a:rPr>
              <a:t>Study </a:t>
            </a:r>
            <a:r>
              <a:rPr sz="3950" spc="-140" dirty="0">
                <a:solidFill>
                  <a:srgbClr val="000000"/>
                </a:solidFill>
              </a:rPr>
              <a:t>Team</a:t>
            </a:r>
            <a:r>
              <a:rPr sz="3950" spc="425" dirty="0">
                <a:solidFill>
                  <a:srgbClr val="000000"/>
                </a:solidFill>
              </a:rPr>
              <a:t> </a:t>
            </a:r>
            <a:r>
              <a:rPr sz="3950" spc="-45" dirty="0">
                <a:solidFill>
                  <a:srgbClr val="000000"/>
                </a:solidFill>
              </a:rPr>
              <a:t>Participation</a:t>
            </a:r>
            <a:endParaRPr sz="3950" dirty="0"/>
          </a:p>
        </p:txBody>
      </p:sp>
      <p:sp>
        <p:nvSpPr>
          <p:cNvPr id="3" name="object 3"/>
          <p:cNvSpPr txBox="1"/>
          <p:nvPr/>
        </p:nvSpPr>
        <p:spPr>
          <a:xfrm>
            <a:off x="155257" y="1591309"/>
            <a:ext cx="4076700" cy="5078095"/>
          </a:xfrm>
          <a:prstGeom prst="rect">
            <a:avLst/>
          </a:prstGeom>
        </p:spPr>
        <p:txBody>
          <a:bodyPr vert="horz" wrap="square" lIns="0" tIns="0" rIns="0" bIns="0" rtlCol="0">
            <a:spAutoFit/>
          </a:bodyPr>
          <a:lstStyle/>
          <a:p>
            <a:pPr marL="193675" indent="-180975">
              <a:lnSpc>
                <a:spcPts val="2645"/>
              </a:lnSpc>
              <a:buClr>
                <a:srgbClr val="4F81BC"/>
              </a:buClr>
              <a:buSzPct val="81250"/>
              <a:buFont typeface="Arial"/>
              <a:buChar char="•"/>
              <a:tabLst>
                <a:tab pos="193675" algn="l"/>
              </a:tabLst>
            </a:pPr>
            <a:r>
              <a:rPr sz="2400" spc="-5" dirty="0">
                <a:latin typeface="Century Schoolbook"/>
                <a:cs typeface="Century Schoolbook"/>
              </a:rPr>
              <a:t>Optional </a:t>
            </a:r>
            <a:r>
              <a:rPr sz="2400" spc="-10" dirty="0">
                <a:latin typeface="Century Schoolbook"/>
                <a:cs typeface="Century Schoolbook"/>
              </a:rPr>
              <a:t>comments may</a:t>
            </a:r>
            <a:r>
              <a:rPr sz="2400" spc="260" dirty="0">
                <a:latin typeface="Century Schoolbook"/>
                <a:cs typeface="Century Schoolbook"/>
              </a:rPr>
              <a:t> </a:t>
            </a:r>
            <a:r>
              <a:rPr sz="2400" spc="5" dirty="0">
                <a:latin typeface="Century Schoolbook"/>
                <a:cs typeface="Century Schoolbook"/>
              </a:rPr>
              <a:t>be</a:t>
            </a:r>
            <a:endParaRPr sz="2400" dirty="0">
              <a:latin typeface="Century Schoolbook"/>
              <a:cs typeface="Century Schoolbook"/>
            </a:endParaRPr>
          </a:p>
          <a:p>
            <a:pPr marR="106045" algn="ctr">
              <a:lnSpc>
                <a:spcPts val="2645"/>
              </a:lnSpc>
            </a:pPr>
            <a:r>
              <a:rPr sz="2400" spc="-5" dirty="0">
                <a:latin typeface="Century Schoolbook"/>
                <a:cs typeface="Century Schoolbook"/>
              </a:rPr>
              <a:t>entered into the </a:t>
            </a:r>
            <a:r>
              <a:rPr sz="2400" spc="-15" dirty="0">
                <a:latin typeface="Century Schoolbook"/>
                <a:cs typeface="Century Schoolbook"/>
              </a:rPr>
              <a:t>text</a:t>
            </a:r>
            <a:r>
              <a:rPr sz="2400" spc="235" dirty="0">
                <a:latin typeface="Century Schoolbook"/>
                <a:cs typeface="Century Schoolbook"/>
              </a:rPr>
              <a:t> </a:t>
            </a:r>
            <a:r>
              <a:rPr sz="2400" dirty="0">
                <a:latin typeface="Century Schoolbook"/>
                <a:cs typeface="Century Schoolbook"/>
              </a:rPr>
              <a:t>box.</a:t>
            </a:r>
          </a:p>
          <a:p>
            <a:pPr marL="193675" marR="170180" indent="-180975">
              <a:lnSpc>
                <a:spcPct val="85200"/>
              </a:lnSpc>
              <a:spcBef>
                <a:spcPts val="1450"/>
              </a:spcBef>
              <a:buClr>
                <a:srgbClr val="4F81BC"/>
              </a:buClr>
              <a:buSzPct val="81250"/>
              <a:buFont typeface="Arial"/>
              <a:buChar char="•"/>
              <a:tabLst>
                <a:tab pos="193675" algn="l"/>
                <a:tab pos="1776095" algn="l"/>
              </a:tabLst>
            </a:pPr>
            <a:r>
              <a:rPr sz="2400" spc="-10" dirty="0">
                <a:latin typeface="Century Schoolbook"/>
                <a:cs typeface="Century Schoolbook"/>
              </a:rPr>
              <a:t>Click</a:t>
            </a:r>
            <a:r>
              <a:rPr sz="2400" spc="90" dirty="0">
                <a:latin typeface="Century Schoolbook"/>
                <a:cs typeface="Century Schoolbook"/>
              </a:rPr>
              <a:t> </a:t>
            </a:r>
            <a:r>
              <a:rPr sz="2400" b="1" spc="5" dirty="0">
                <a:latin typeface="Century Schoolbook"/>
                <a:cs typeface="Century Schoolbook"/>
              </a:rPr>
              <a:t>OK</a:t>
            </a:r>
            <a:r>
              <a:rPr sz="2400" spc="5" dirty="0">
                <a:latin typeface="Century Schoolbook"/>
                <a:cs typeface="Century Schoolbook"/>
              </a:rPr>
              <a:t>.	</a:t>
            </a:r>
            <a:r>
              <a:rPr sz="2400" dirty="0">
                <a:latin typeface="Century Schoolbook"/>
                <a:cs typeface="Century Schoolbook"/>
              </a:rPr>
              <a:t>This</a:t>
            </a:r>
            <a:r>
              <a:rPr sz="2400" spc="-20" dirty="0">
                <a:latin typeface="Century Schoolbook"/>
                <a:cs typeface="Century Schoolbook"/>
              </a:rPr>
              <a:t> </a:t>
            </a:r>
            <a:r>
              <a:rPr sz="2400" dirty="0">
                <a:latin typeface="Century Schoolbook"/>
                <a:cs typeface="Century Schoolbook"/>
              </a:rPr>
              <a:t>sends</a:t>
            </a:r>
            <a:r>
              <a:rPr sz="2400" spc="-15" dirty="0">
                <a:latin typeface="Century Schoolbook"/>
                <a:cs typeface="Century Schoolbook"/>
              </a:rPr>
              <a:t> </a:t>
            </a:r>
            <a:r>
              <a:rPr sz="2400" spc="10" dirty="0">
                <a:latin typeface="Century Schoolbook"/>
                <a:cs typeface="Century Schoolbook"/>
              </a:rPr>
              <a:t>out </a:t>
            </a:r>
            <a:r>
              <a:rPr sz="2400" dirty="0">
                <a:latin typeface="Century Schoolbook"/>
                <a:cs typeface="Century Schoolbook"/>
              </a:rPr>
              <a:t> </a:t>
            </a:r>
            <a:r>
              <a:rPr sz="2400" spc="5" dirty="0">
                <a:latin typeface="Century Schoolbook"/>
                <a:cs typeface="Century Schoolbook"/>
              </a:rPr>
              <a:t>an </a:t>
            </a:r>
            <a:r>
              <a:rPr sz="2400" spc="-5" dirty="0">
                <a:latin typeface="Century Schoolbook"/>
                <a:cs typeface="Century Schoolbook"/>
              </a:rPr>
              <a:t>email notification </a:t>
            </a:r>
            <a:r>
              <a:rPr sz="2400" spc="-20" dirty="0">
                <a:latin typeface="Century Schoolbook"/>
                <a:cs typeface="Century Schoolbook"/>
              </a:rPr>
              <a:t>to  </a:t>
            </a:r>
            <a:r>
              <a:rPr sz="2400" dirty="0">
                <a:latin typeface="Century Schoolbook"/>
                <a:cs typeface="Century Schoolbook"/>
              </a:rPr>
              <a:t>everyone on the </a:t>
            </a:r>
            <a:r>
              <a:rPr sz="2400" spc="-5" dirty="0">
                <a:latin typeface="Century Schoolbook"/>
                <a:cs typeface="Century Schoolbook"/>
              </a:rPr>
              <a:t>study  team </a:t>
            </a:r>
            <a:r>
              <a:rPr sz="2400" spc="5" dirty="0">
                <a:latin typeface="Century Schoolbook"/>
                <a:cs typeface="Century Schoolbook"/>
              </a:rPr>
              <a:t>asking </a:t>
            </a:r>
            <a:r>
              <a:rPr sz="2400" dirty="0">
                <a:latin typeface="Century Schoolbook"/>
                <a:cs typeface="Century Schoolbook"/>
              </a:rPr>
              <a:t>them </a:t>
            </a:r>
            <a:r>
              <a:rPr sz="2400" spc="-20" dirty="0">
                <a:latin typeface="Century Schoolbook"/>
                <a:cs typeface="Century Schoolbook"/>
              </a:rPr>
              <a:t>to </a:t>
            </a:r>
            <a:r>
              <a:rPr sz="2400" spc="-5" dirty="0">
                <a:latin typeface="Century Schoolbook"/>
                <a:cs typeface="Century Schoolbook"/>
              </a:rPr>
              <a:t>login  </a:t>
            </a:r>
            <a:r>
              <a:rPr sz="2400" spc="-20" dirty="0">
                <a:latin typeface="Century Schoolbook"/>
                <a:cs typeface="Century Schoolbook"/>
              </a:rPr>
              <a:t>to </a:t>
            </a:r>
            <a:r>
              <a:rPr sz="2400" dirty="0">
                <a:latin typeface="Century Schoolbook"/>
                <a:cs typeface="Century Schoolbook"/>
              </a:rPr>
              <a:t>eIRB </a:t>
            </a:r>
            <a:r>
              <a:rPr sz="2400" spc="10" dirty="0">
                <a:latin typeface="Century Schoolbook"/>
                <a:cs typeface="Century Schoolbook"/>
              </a:rPr>
              <a:t>and </a:t>
            </a:r>
            <a:r>
              <a:rPr sz="2400" spc="-15" dirty="0">
                <a:latin typeface="Century Schoolbook"/>
                <a:cs typeface="Century Schoolbook"/>
              </a:rPr>
              <a:t>complete </a:t>
            </a:r>
            <a:r>
              <a:rPr sz="2400" spc="-5" dirty="0">
                <a:latin typeface="Century Schoolbook"/>
                <a:cs typeface="Century Schoolbook"/>
              </a:rPr>
              <a:t>the  </a:t>
            </a:r>
            <a:r>
              <a:rPr sz="2400" spc="-10" dirty="0">
                <a:latin typeface="Century Schoolbook"/>
                <a:cs typeface="Century Schoolbook"/>
              </a:rPr>
              <a:t>Agree </a:t>
            </a:r>
            <a:r>
              <a:rPr sz="2400" spc="-20" dirty="0">
                <a:latin typeface="Century Schoolbook"/>
                <a:cs typeface="Century Schoolbook"/>
              </a:rPr>
              <a:t>to </a:t>
            </a:r>
            <a:r>
              <a:rPr sz="2400" spc="-15" dirty="0">
                <a:latin typeface="Century Schoolbook"/>
                <a:cs typeface="Century Schoolbook"/>
              </a:rPr>
              <a:t>Participate  </a:t>
            </a:r>
            <a:r>
              <a:rPr sz="2400" spc="-45" dirty="0">
                <a:latin typeface="Century Schoolbook"/>
                <a:cs typeface="Century Schoolbook"/>
              </a:rPr>
              <a:t>activity.</a:t>
            </a:r>
            <a:endParaRPr sz="2400" dirty="0">
              <a:latin typeface="Century Schoolbook"/>
              <a:cs typeface="Century Schoolbook"/>
            </a:endParaRPr>
          </a:p>
          <a:p>
            <a:pPr marL="193675" marR="154940" indent="-180975">
              <a:lnSpc>
                <a:spcPct val="85000"/>
              </a:lnSpc>
              <a:spcBef>
                <a:spcPts val="1380"/>
              </a:spcBef>
              <a:buClr>
                <a:srgbClr val="4F81BC"/>
              </a:buClr>
              <a:buSzPct val="81250"/>
              <a:buFont typeface="Arial"/>
              <a:buChar char="•"/>
              <a:tabLst>
                <a:tab pos="193675" algn="l"/>
              </a:tabLst>
            </a:pPr>
            <a:r>
              <a:rPr sz="2400" spc="-10" dirty="0">
                <a:solidFill>
                  <a:srgbClr val="FFC000"/>
                </a:solidFill>
                <a:latin typeface="Century Schoolbook"/>
                <a:cs typeface="Century Schoolbook"/>
              </a:rPr>
              <a:t>Study </a:t>
            </a:r>
            <a:r>
              <a:rPr sz="2400" spc="-5" dirty="0">
                <a:solidFill>
                  <a:srgbClr val="FFC000"/>
                </a:solidFill>
                <a:latin typeface="Century Schoolbook"/>
                <a:cs typeface="Century Schoolbook"/>
              </a:rPr>
              <a:t>team </a:t>
            </a:r>
            <a:r>
              <a:rPr sz="2400" spc="-10" dirty="0">
                <a:solidFill>
                  <a:srgbClr val="FFC000"/>
                </a:solidFill>
                <a:latin typeface="Century Schoolbook"/>
                <a:cs typeface="Century Schoolbook"/>
              </a:rPr>
              <a:t>members may  </a:t>
            </a:r>
            <a:r>
              <a:rPr sz="2400" spc="-15" dirty="0">
                <a:solidFill>
                  <a:srgbClr val="FFC000"/>
                </a:solidFill>
                <a:latin typeface="Century Schoolbook"/>
                <a:cs typeface="Century Schoolbook"/>
              </a:rPr>
              <a:t>complete </a:t>
            </a:r>
            <a:r>
              <a:rPr sz="2400" dirty="0">
                <a:solidFill>
                  <a:srgbClr val="FFC000"/>
                </a:solidFill>
                <a:latin typeface="Century Schoolbook"/>
                <a:cs typeface="Century Schoolbook"/>
              </a:rPr>
              <a:t>the </a:t>
            </a:r>
            <a:r>
              <a:rPr sz="2400" spc="-10" dirty="0">
                <a:solidFill>
                  <a:srgbClr val="FFC000"/>
                </a:solidFill>
                <a:latin typeface="Century Schoolbook"/>
                <a:cs typeface="Century Schoolbook"/>
              </a:rPr>
              <a:t>Agree </a:t>
            </a:r>
            <a:r>
              <a:rPr sz="2400" spc="-20" dirty="0">
                <a:solidFill>
                  <a:srgbClr val="FFC000"/>
                </a:solidFill>
                <a:latin typeface="Century Schoolbook"/>
                <a:cs typeface="Century Schoolbook"/>
              </a:rPr>
              <a:t>to  </a:t>
            </a:r>
            <a:r>
              <a:rPr sz="2400" spc="-15" dirty="0">
                <a:solidFill>
                  <a:srgbClr val="FFC000"/>
                </a:solidFill>
                <a:latin typeface="Century Schoolbook"/>
                <a:cs typeface="Century Schoolbook"/>
              </a:rPr>
              <a:t>Participate activity  </a:t>
            </a:r>
            <a:r>
              <a:rPr sz="2400" u="heavy" dirty="0">
                <a:solidFill>
                  <a:srgbClr val="FFC000"/>
                </a:solidFill>
                <a:latin typeface="Century Schoolbook"/>
                <a:cs typeface="Century Schoolbook"/>
              </a:rPr>
              <a:t>without </a:t>
            </a:r>
            <a:r>
              <a:rPr sz="2400" spc="5" dirty="0">
                <a:solidFill>
                  <a:srgbClr val="FFC000"/>
                </a:solidFill>
                <a:latin typeface="Century Schoolbook"/>
                <a:cs typeface="Century Schoolbook"/>
              </a:rPr>
              <a:t>having </a:t>
            </a:r>
            <a:r>
              <a:rPr sz="2400" spc="-5" dirty="0">
                <a:solidFill>
                  <a:srgbClr val="FFC000"/>
                </a:solidFill>
                <a:latin typeface="Century Schoolbook"/>
                <a:cs typeface="Century Schoolbook"/>
              </a:rPr>
              <a:t>received  </a:t>
            </a:r>
            <a:r>
              <a:rPr sz="2400" dirty="0">
                <a:solidFill>
                  <a:srgbClr val="FFC000"/>
                </a:solidFill>
                <a:latin typeface="Century Schoolbook"/>
                <a:cs typeface="Century Schoolbook"/>
              </a:rPr>
              <a:t>the courtesy </a:t>
            </a:r>
            <a:r>
              <a:rPr sz="2400" spc="-10" dirty="0">
                <a:solidFill>
                  <a:srgbClr val="FFC000"/>
                </a:solidFill>
                <a:latin typeface="Century Schoolbook"/>
                <a:cs typeface="Century Schoolbook"/>
              </a:rPr>
              <a:t>email  </a:t>
            </a:r>
            <a:r>
              <a:rPr sz="2400" dirty="0">
                <a:solidFill>
                  <a:srgbClr val="FFC000"/>
                </a:solidFill>
                <a:latin typeface="Century Schoolbook"/>
                <a:cs typeface="Century Schoolbook"/>
              </a:rPr>
              <a:t>notification.</a:t>
            </a:r>
            <a:endParaRPr sz="2400" dirty="0">
              <a:latin typeface="Century Schoolbook"/>
              <a:cs typeface="Century Schoolbook"/>
            </a:endParaRPr>
          </a:p>
        </p:txBody>
      </p:sp>
      <p:sp>
        <p:nvSpPr>
          <p:cNvPr id="4" name="object 4"/>
          <p:cNvSpPr/>
          <p:nvPr/>
        </p:nvSpPr>
        <p:spPr>
          <a:xfrm>
            <a:off x="4419600" y="1752600"/>
            <a:ext cx="4572000" cy="44481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155828"/>
            <a:ext cx="7887334" cy="623570"/>
          </a:xfrm>
          <a:prstGeom prst="rect">
            <a:avLst/>
          </a:prstGeom>
        </p:spPr>
        <p:txBody>
          <a:bodyPr vert="horz" wrap="square" lIns="0" tIns="0" rIns="0" bIns="0" rtlCol="0">
            <a:spAutoFit/>
          </a:bodyPr>
          <a:lstStyle/>
          <a:p>
            <a:pPr marL="12700">
              <a:lnSpc>
                <a:spcPct val="100000"/>
              </a:lnSpc>
            </a:pPr>
            <a:r>
              <a:rPr sz="3950" spc="-50" dirty="0">
                <a:solidFill>
                  <a:srgbClr val="000000"/>
                </a:solidFill>
              </a:rPr>
              <a:t>Request </a:t>
            </a:r>
            <a:r>
              <a:rPr sz="3950" spc="-60" dirty="0">
                <a:solidFill>
                  <a:srgbClr val="000000"/>
                </a:solidFill>
              </a:rPr>
              <a:t>Study </a:t>
            </a:r>
            <a:r>
              <a:rPr sz="3950" spc="-140" dirty="0">
                <a:solidFill>
                  <a:srgbClr val="000000"/>
                </a:solidFill>
              </a:rPr>
              <a:t>Team</a:t>
            </a:r>
            <a:r>
              <a:rPr sz="3950" spc="430" dirty="0">
                <a:solidFill>
                  <a:srgbClr val="000000"/>
                </a:solidFill>
              </a:rPr>
              <a:t> </a:t>
            </a:r>
            <a:r>
              <a:rPr sz="3950" spc="-45" dirty="0">
                <a:solidFill>
                  <a:srgbClr val="000000"/>
                </a:solidFill>
              </a:rPr>
              <a:t>Participation</a:t>
            </a:r>
            <a:endParaRPr sz="3950" dirty="0"/>
          </a:p>
        </p:txBody>
      </p:sp>
      <p:sp>
        <p:nvSpPr>
          <p:cNvPr id="3" name="object 3"/>
          <p:cNvSpPr txBox="1"/>
          <p:nvPr/>
        </p:nvSpPr>
        <p:spPr>
          <a:xfrm>
            <a:off x="123189" y="1496339"/>
            <a:ext cx="3434079" cy="3558540"/>
          </a:xfrm>
          <a:prstGeom prst="rect">
            <a:avLst/>
          </a:prstGeom>
        </p:spPr>
        <p:txBody>
          <a:bodyPr vert="horz" wrap="square" lIns="0" tIns="8890" rIns="0" bIns="0" rtlCol="0">
            <a:spAutoFit/>
          </a:bodyPr>
          <a:lstStyle/>
          <a:p>
            <a:pPr marL="193675" marR="180340" indent="-180975">
              <a:lnSpc>
                <a:spcPts val="2250"/>
              </a:lnSpc>
              <a:spcBef>
                <a:spcPts val="70"/>
              </a:spcBef>
              <a:buClr>
                <a:srgbClr val="4F81BC"/>
              </a:buClr>
              <a:buSzPct val="77500"/>
              <a:buFont typeface="Arial"/>
              <a:buChar char="•"/>
              <a:tabLst>
                <a:tab pos="194310" algn="l"/>
              </a:tabLst>
            </a:pPr>
            <a:r>
              <a:rPr sz="2000" spc="25" dirty="0">
                <a:latin typeface="Century Schoolbook"/>
                <a:cs typeface="Century Schoolbook"/>
              </a:rPr>
              <a:t>The History</a:t>
            </a:r>
            <a:r>
              <a:rPr sz="2000" spc="-425" dirty="0">
                <a:latin typeface="Century Schoolbook"/>
                <a:cs typeface="Century Schoolbook"/>
              </a:rPr>
              <a:t> </a:t>
            </a:r>
            <a:r>
              <a:rPr sz="2000" spc="25" dirty="0">
                <a:latin typeface="Century Schoolbook"/>
                <a:cs typeface="Century Schoolbook"/>
              </a:rPr>
              <a:t>Log </a:t>
            </a:r>
            <a:r>
              <a:rPr sz="2000" spc="10" dirty="0">
                <a:latin typeface="Century Schoolbook"/>
                <a:cs typeface="Century Schoolbook"/>
              </a:rPr>
              <a:t>may </a:t>
            </a:r>
            <a:r>
              <a:rPr sz="2000" spc="25" dirty="0">
                <a:latin typeface="Century Schoolbook"/>
                <a:cs typeface="Century Schoolbook"/>
              </a:rPr>
              <a:t>also  </a:t>
            </a:r>
            <a:r>
              <a:rPr sz="2000" spc="10" dirty="0">
                <a:latin typeface="Century Schoolbook"/>
                <a:cs typeface="Century Schoolbook"/>
              </a:rPr>
              <a:t>be </a:t>
            </a:r>
            <a:r>
              <a:rPr sz="2000" spc="25" dirty="0">
                <a:latin typeface="Century Schoolbook"/>
                <a:cs typeface="Century Schoolbook"/>
              </a:rPr>
              <a:t>checked to determine  </a:t>
            </a:r>
            <a:r>
              <a:rPr sz="2000" spc="30" dirty="0">
                <a:latin typeface="Century Schoolbook"/>
                <a:cs typeface="Century Schoolbook"/>
              </a:rPr>
              <a:t>when </a:t>
            </a:r>
            <a:r>
              <a:rPr sz="2000" spc="15" dirty="0">
                <a:latin typeface="Century Schoolbook"/>
                <a:cs typeface="Century Schoolbook"/>
              </a:rPr>
              <a:t>all </a:t>
            </a:r>
            <a:r>
              <a:rPr sz="2000" spc="40" dirty="0">
                <a:latin typeface="Century Schoolbook"/>
                <a:cs typeface="Century Schoolbook"/>
              </a:rPr>
              <a:t>study</a:t>
            </a:r>
            <a:r>
              <a:rPr sz="2000" spc="-385" dirty="0">
                <a:latin typeface="Century Schoolbook"/>
                <a:cs typeface="Century Schoolbook"/>
              </a:rPr>
              <a:t> </a:t>
            </a:r>
            <a:r>
              <a:rPr sz="2000" spc="25" dirty="0">
                <a:latin typeface="Century Schoolbook"/>
                <a:cs typeface="Century Schoolbook"/>
              </a:rPr>
              <a:t>team</a:t>
            </a:r>
            <a:endParaRPr sz="2000" dirty="0">
              <a:latin typeface="Century Schoolbook"/>
              <a:cs typeface="Century Schoolbook"/>
            </a:endParaRPr>
          </a:p>
          <a:p>
            <a:pPr marL="193675" marR="339725">
              <a:lnSpc>
                <a:spcPts val="2260"/>
              </a:lnSpc>
              <a:spcBef>
                <a:spcPts val="65"/>
              </a:spcBef>
            </a:pPr>
            <a:r>
              <a:rPr sz="2000" spc="20" dirty="0">
                <a:latin typeface="Century Schoolbook"/>
                <a:cs typeface="Century Schoolbook"/>
              </a:rPr>
              <a:t>members</a:t>
            </a:r>
            <a:r>
              <a:rPr sz="2000" spc="-170" dirty="0">
                <a:latin typeface="Century Schoolbook"/>
                <a:cs typeface="Century Schoolbook"/>
              </a:rPr>
              <a:t> </a:t>
            </a:r>
            <a:r>
              <a:rPr sz="2000" spc="30" dirty="0">
                <a:latin typeface="Century Schoolbook"/>
                <a:cs typeface="Century Schoolbook"/>
              </a:rPr>
              <a:t>have</a:t>
            </a:r>
            <a:r>
              <a:rPr sz="2000" spc="-90" dirty="0">
                <a:latin typeface="Century Schoolbook"/>
                <a:cs typeface="Century Schoolbook"/>
              </a:rPr>
              <a:t> </a:t>
            </a:r>
            <a:r>
              <a:rPr sz="2000" spc="30" dirty="0">
                <a:latin typeface="Century Schoolbook"/>
                <a:cs typeface="Century Schoolbook"/>
              </a:rPr>
              <a:t>agreed</a:t>
            </a:r>
            <a:r>
              <a:rPr sz="2000" spc="-165" dirty="0">
                <a:latin typeface="Century Schoolbook"/>
                <a:cs typeface="Century Schoolbook"/>
              </a:rPr>
              <a:t> </a:t>
            </a:r>
            <a:r>
              <a:rPr sz="2000" spc="25" dirty="0">
                <a:latin typeface="Century Schoolbook"/>
                <a:cs typeface="Century Schoolbook"/>
              </a:rPr>
              <a:t>to  </a:t>
            </a:r>
            <a:r>
              <a:rPr sz="2000" spc="20" dirty="0">
                <a:latin typeface="Century Schoolbook"/>
                <a:cs typeface="Century Schoolbook"/>
              </a:rPr>
              <a:t>participate.</a:t>
            </a:r>
            <a:endParaRPr sz="2000" dirty="0">
              <a:latin typeface="Century Schoolbook"/>
              <a:cs typeface="Century Schoolbook"/>
            </a:endParaRPr>
          </a:p>
          <a:p>
            <a:pPr>
              <a:lnSpc>
                <a:spcPct val="100000"/>
              </a:lnSpc>
            </a:pPr>
            <a:endParaRPr sz="2400" dirty="0">
              <a:latin typeface="Times New Roman"/>
              <a:cs typeface="Times New Roman"/>
            </a:endParaRPr>
          </a:p>
          <a:p>
            <a:pPr>
              <a:lnSpc>
                <a:spcPct val="100000"/>
              </a:lnSpc>
              <a:spcBef>
                <a:spcPts val="15"/>
              </a:spcBef>
            </a:pPr>
            <a:endParaRPr sz="1950" dirty="0">
              <a:latin typeface="Times New Roman"/>
              <a:cs typeface="Times New Roman"/>
            </a:endParaRPr>
          </a:p>
          <a:p>
            <a:pPr marL="193675" marR="5080" indent="-180975">
              <a:lnSpc>
                <a:spcPct val="95400"/>
              </a:lnSpc>
              <a:buClr>
                <a:srgbClr val="4F81BC"/>
              </a:buClr>
              <a:buSzPct val="77500"/>
              <a:buFont typeface="Arial"/>
              <a:buChar char="•"/>
              <a:tabLst>
                <a:tab pos="194310" algn="l"/>
              </a:tabLst>
            </a:pPr>
            <a:r>
              <a:rPr sz="2000" b="1" spc="40" dirty="0">
                <a:latin typeface="Century Schoolbook"/>
                <a:cs typeface="Century Schoolbook"/>
              </a:rPr>
              <a:t>The </a:t>
            </a:r>
            <a:r>
              <a:rPr sz="2000" b="1" spc="-5" dirty="0">
                <a:latin typeface="Century Schoolbook"/>
                <a:cs typeface="Century Schoolbook"/>
              </a:rPr>
              <a:t>PI </a:t>
            </a:r>
            <a:r>
              <a:rPr sz="2000" b="1" spc="30" dirty="0">
                <a:latin typeface="Century Schoolbook"/>
                <a:cs typeface="Century Schoolbook"/>
              </a:rPr>
              <a:t>may submit</a:t>
            </a:r>
            <a:r>
              <a:rPr sz="2000" b="1" spc="-350" dirty="0">
                <a:latin typeface="Century Schoolbook"/>
                <a:cs typeface="Century Schoolbook"/>
              </a:rPr>
              <a:t> </a:t>
            </a:r>
            <a:r>
              <a:rPr sz="2000" b="1" spc="25" dirty="0">
                <a:latin typeface="Century Schoolbook"/>
                <a:cs typeface="Century Schoolbook"/>
              </a:rPr>
              <a:t>once  </a:t>
            </a:r>
            <a:r>
              <a:rPr sz="2000" b="1" spc="30" dirty="0">
                <a:latin typeface="Century Schoolbook"/>
                <a:cs typeface="Century Schoolbook"/>
              </a:rPr>
              <a:t>all </a:t>
            </a:r>
            <a:r>
              <a:rPr sz="2000" b="1" spc="35" dirty="0">
                <a:latin typeface="Century Schoolbook"/>
                <a:cs typeface="Century Schoolbook"/>
              </a:rPr>
              <a:t>study </a:t>
            </a:r>
            <a:r>
              <a:rPr sz="2000" b="1" spc="40" dirty="0">
                <a:latin typeface="Century Schoolbook"/>
                <a:cs typeface="Century Schoolbook"/>
              </a:rPr>
              <a:t>team</a:t>
            </a:r>
            <a:r>
              <a:rPr sz="2000" b="1" spc="-405" dirty="0">
                <a:latin typeface="Century Schoolbook"/>
                <a:cs typeface="Century Schoolbook"/>
              </a:rPr>
              <a:t> </a:t>
            </a:r>
            <a:r>
              <a:rPr sz="2000" b="1" spc="30" dirty="0">
                <a:latin typeface="Century Schoolbook"/>
                <a:cs typeface="Century Schoolbook"/>
              </a:rPr>
              <a:t>members  </a:t>
            </a:r>
            <a:r>
              <a:rPr sz="2000" b="1" spc="40" dirty="0">
                <a:latin typeface="Century Schoolbook"/>
                <a:cs typeface="Century Schoolbook"/>
              </a:rPr>
              <a:t>have </a:t>
            </a:r>
            <a:r>
              <a:rPr sz="2000" b="1" spc="30" dirty="0">
                <a:latin typeface="Century Schoolbook"/>
                <a:cs typeface="Century Schoolbook"/>
              </a:rPr>
              <a:t>completed </a:t>
            </a:r>
            <a:r>
              <a:rPr sz="2000" b="1" spc="35" dirty="0">
                <a:latin typeface="Century Schoolbook"/>
                <a:cs typeface="Century Schoolbook"/>
              </a:rPr>
              <a:t>the  </a:t>
            </a:r>
            <a:r>
              <a:rPr sz="2000" b="1" spc="25" dirty="0">
                <a:latin typeface="Century Schoolbook"/>
                <a:cs typeface="Century Schoolbook"/>
              </a:rPr>
              <a:t>Agreed </a:t>
            </a:r>
            <a:r>
              <a:rPr sz="2000" b="1" spc="30" dirty="0">
                <a:latin typeface="Century Schoolbook"/>
                <a:cs typeface="Century Schoolbook"/>
              </a:rPr>
              <a:t>to </a:t>
            </a:r>
            <a:r>
              <a:rPr sz="2000" b="1" spc="20" dirty="0">
                <a:latin typeface="Century Schoolbook"/>
                <a:cs typeface="Century Schoolbook"/>
              </a:rPr>
              <a:t>Participate  </a:t>
            </a:r>
            <a:r>
              <a:rPr sz="2000" b="1" spc="30" dirty="0">
                <a:latin typeface="Century Schoolbook"/>
                <a:cs typeface="Century Schoolbook"/>
              </a:rPr>
              <a:t>activity.</a:t>
            </a:r>
            <a:endParaRPr sz="2000" dirty="0">
              <a:latin typeface="Century Schoolbook"/>
              <a:cs typeface="Century Schoolbook"/>
            </a:endParaRPr>
          </a:p>
        </p:txBody>
      </p:sp>
      <p:sp>
        <p:nvSpPr>
          <p:cNvPr id="4" name="object 4"/>
          <p:cNvSpPr/>
          <p:nvPr/>
        </p:nvSpPr>
        <p:spPr>
          <a:xfrm>
            <a:off x="3733800" y="2209800"/>
            <a:ext cx="5410200" cy="28956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353059"/>
            <a:ext cx="4589780" cy="623570"/>
          </a:xfrm>
          <a:prstGeom prst="rect">
            <a:avLst/>
          </a:prstGeom>
        </p:spPr>
        <p:txBody>
          <a:bodyPr vert="horz" wrap="square" lIns="0" tIns="0" rIns="0" bIns="0" rtlCol="0">
            <a:spAutoFit/>
          </a:bodyPr>
          <a:lstStyle/>
          <a:p>
            <a:pPr marL="12700">
              <a:lnSpc>
                <a:spcPct val="100000"/>
              </a:lnSpc>
            </a:pPr>
            <a:r>
              <a:rPr sz="3950" spc="-45" dirty="0">
                <a:solidFill>
                  <a:srgbClr val="000000"/>
                </a:solidFill>
              </a:rPr>
              <a:t>Agree </a:t>
            </a:r>
            <a:r>
              <a:rPr sz="3950" spc="-10" dirty="0">
                <a:solidFill>
                  <a:srgbClr val="000000"/>
                </a:solidFill>
              </a:rPr>
              <a:t>to</a:t>
            </a:r>
            <a:r>
              <a:rPr sz="3950" spc="-35" dirty="0">
                <a:solidFill>
                  <a:srgbClr val="000000"/>
                </a:solidFill>
              </a:rPr>
              <a:t> </a:t>
            </a:r>
            <a:r>
              <a:rPr sz="3950" spc="-55" dirty="0">
                <a:solidFill>
                  <a:srgbClr val="000000"/>
                </a:solidFill>
              </a:rPr>
              <a:t>Participate</a:t>
            </a:r>
            <a:endParaRPr sz="3950" dirty="0"/>
          </a:p>
        </p:txBody>
      </p:sp>
      <p:sp>
        <p:nvSpPr>
          <p:cNvPr id="3" name="object 3"/>
          <p:cNvSpPr txBox="1"/>
          <p:nvPr/>
        </p:nvSpPr>
        <p:spPr>
          <a:xfrm>
            <a:off x="78739" y="1688825"/>
            <a:ext cx="4144645" cy="2719705"/>
          </a:xfrm>
          <a:prstGeom prst="rect">
            <a:avLst/>
          </a:prstGeom>
        </p:spPr>
        <p:txBody>
          <a:bodyPr vert="horz" wrap="square" lIns="0" tIns="0" rIns="0" bIns="0" rtlCol="0">
            <a:spAutoFit/>
          </a:bodyPr>
          <a:lstStyle/>
          <a:p>
            <a:pPr marL="193675" indent="-180975">
              <a:lnSpc>
                <a:spcPts val="2025"/>
              </a:lnSpc>
              <a:buClr>
                <a:srgbClr val="4F81BC"/>
              </a:buClr>
              <a:buSzPct val="77777"/>
              <a:buFont typeface="Arial"/>
              <a:buChar char="•"/>
              <a:tabLst>
                <a:tab pos="194310" algn="l"/>
              </a:tabLst>
            </a:pPr>
            <a:r>
              <a:rPr sz="1800" spc="-5" dirty="0">
                <a:latin typeface="Century Schoolbook"/>
                <a:cs typeface="Century Schoolbook"/>
              </a:rPr>
              <a:t>Study </a:t>
            </a:r>
            <a:r>
              <a:rPr sz="1800" spc="-15" dirty="0">
                <a:latin typeface="Century Schoolbook"/>
                <a:cs typeface="Century Schoolbook"/>
              </a:rPr>
              <a:t>team </a:t>
            </a:r>
            <a:r>
              <a:rPr sz="1800" spc="-10" dirty="0">
                <a:latin typeface="Century Schoolbook"/>
                <a:cs typeface="Century Schoolbook"/>
              </a:rPr>
              <a:t>members </a:t>
            </a:r>
            <a:r>
              <a:rPr sz="1800" spc="-20" dirty="0">
                <a:latin typeface="Century Schoolbook"/>
                <a:cs typeface="Century Schoolbook"/>
              </a:rPr>
              <a:t>may</a:t>
            </a:r>
            <a:r>
              <a:rPr sz="1800" spc="330" dirty="0">
                <a:latin typeface="Century Schoolbook"/>
                <a:cs typeface="Century Schoolbook"/>
              </a:rPr>
              <a:t> </a:t>
            </a:r>
            <a:r>
              <a:rPr sz="1800" dirty="0">
                <a:latin typeface="Century Schoolbook"/>
                <a:cs typeface="Century Schoolbook"/>
              </a:rPr>
              <a:t>complete</a:t>
            </a:r>
          </a:p>
          <a:p>
            <a:pPr marL="193675" marR="5080">
              <a:lnSpc>
                <a:spcPct val="93900"/>
              </a:lnSpc>
              <a:spcBef>
                <a:spcPts val="100"/>
              </a:spcBef>
            </a:pPr>
            <a:r>
              <a:rPr sz="1800" spc="-5" dirty="0">
                <a:latin typeface="Century Schoolbook"/>
                <a:cs typeface="Century Schoolbook"/>
              </a:rPr>
              <a:t>the </a:t>
            </a:r>
            <a:r>
              <a:rPr sz="1800" dirty="0">
                <a:latin typeface="Century Schoolbook"/>
                <a:cs typeface="Century Schoolbook"/>
              </a:rPr>
              <a:t>Agree </a:t>
            </a:r>
            <a:r>
              <a:rPr sz="1800" spc="-15" dirty="0">
                <a:latin typeface="Century Schoolbook"/>
                <a:cs typeface="Century Schoolbook"/>
              </a:rPr>
              <a:t>to </a:t>
            </a:r>
            <a:r>
              <a:rPr sz="1800" dirty="0">
                <a:latin typeface="Century Schoolbook"/>
                <a:cs typeface="Century Schoolbook"/>
              </a:rPr>
              <a:t>Participate activity  </a:t>
            </a:r>
            <a:r>
              <a:rPr sz="1800" spc="5" dirty="0">
                <a:latin typeface="Century Schoolbook"/>
                <a:cs typeface="Century Schoolbook"/>
              </a:rPr>
              <a:t>without having </a:t>
            </a:r>
            <a:r>
              <a:rPr sz="1800" spc="10" dirty="0">
                <a:latin typeface="Century Schoolbook"/>
                <a:cs typeface="Century Schoolbook"/>
              </a:rPr>
              <a:t>received </a:t>
            </a:r>
            <a:r>
              <a:rPr sz="1800" spc="-5" dirty="0">
                <a:latin typeface="Century Schoolbook"/>
                <a:cs typeface="Century Schoolbook"/>
              </a:rPr>
              <a:t>the </a:t>
            </a:r>
            <a:r>
              <a:rPr sz="1800" dirty="0">
                <a:latin typeface="Century Schoolbook"/>
                <a:cs typeface="Century Schoolbook"/>
              </a:rPr>
              <a:t>courtesy  </a:t>
            </a:r>
            <a:r>
              <a:rPr sz="1800" spc="-5" dirty="0">
                <a:latin typeface="Century Schoolbook"/>
                <a:cs typeface="Century Schoolbook"/>
              </a:rPr>
              <a:t>email</a:t>
            </a:r>
            <a:r>
              <a:rPr sz="1800" spc="-40" dirty="0">
                <a:latin typeface="Century Schoolbook"/>
                <a:cs typeface="Century Schoolbook"/>
              </a:rPr>
              <a:t> </a:t>
            </a:r>
            <a:r>
              <a:rPr sz="1800" spc="5" dirty="0">
                <a:latin typeface="Century Schoolbook"/>
                <a:cs typeface="Century Schoolbook"/>
              </a:rPr>
              <a:t>notification.</a:t>
            </a:r>
            <a:endParaRPr sz="1800" dirty="0">
              <a:latin typeface="Century Schoolbook"/>
              <a:cs typeface="Century Schoolbook"/>
            </a:endParaRPr>
          </a:p>
          <a:p>
            <a:pPr marL="193675" marR="182880" indent="-180975">
              <a:lnSpc>
                <a:spcPct val="95600"/>
              </a:lnSpc>
              <a:spcBef>
                <a:spcPts val="1390"/>
              </a:spcBef>
              <a:buClr>
                <a:srgbClr val="4F81BC"/>
              </a:buClr>
              <a:buSzPct val="77777"/>
              <a:buFont typeface="Arial"/>
              <a:buChar char="•"/>
              <a:tabLst>
                <a:tab pos="194310" algn="l"/>
              </a:tabLst>
            </a:pPr>
            <a:r>
              <a:rPr sz="1800" b="1" spc="-10" dirty="0">
                <a:latin typeface="Century Schoolbook"/>
                <a:cs typeface="Century Schoolbook"/>
              </a:rPr>
              <a:t>Select </a:t>
            </a:r>
            <a:r>
              <a:rPr sz="1800" dirty="0">
                <a:latin typeface="Century Schoolbook"/>
                <a:cs typeface="Century Schoolbook"/>
              </a:rPr>
              <a:t>the Agree </a:t>
            </a:r>
            <a:r>
              <a:rPr sz="1800" spc="-15" dirty="0">
                <a:latin typeface="Century Schoolbook"/>
                <a:cs typeface="Century Schoolbook"/>
              </a:rPr>
              <a:t>to </a:t>
            </a:r>
            <a:r>
              <a:rPr sz="1800" dirty="0">
                <a:latin typeface="Century Schoolbook"/>
                <a:cs typeface="Century Schoolbook"/>
              </a:rPr>
              <a:t>Participate  activity </a:t>
            </a:r>
            <a:r>
              <a:rPr sz="1800" spc="5" dirty="0">
                <a:latin typeface="Century Schoolbook"/>
                <a:cs typeface="Century Schoolbook"/>
              </a:rPr>
              <a:t>from </a:t>
            </a:r>
            <a:r>
              <a:rPr sz="1800" spc="-5" dirty="0">
                <a:latin typeface="Century Schoolbook"/>
                <a:cs typeface="Century Schoolbook"/>
              </a:rPr>
              <a:t>the </a:t>
            </a:r>
            <a:r>
              <a:rPr sz="1800" spc="5" dirty="0">
                <a:latin typeface="Century Schoolbook"/>
                <a:cs typeface="Century Schoolbook"/>
              </a:rPr>
              <a:t>Current</a:t>
            </a:r>
            <a:r>
              <a:rPr sz="1800" spc="-65" dirty="0">
                <a:latin typeface="Century Schoolbook"/>
                <a:cs typeface="Century Schoolbook"/>
              </a:rPr>
              <a:t> </a:t>
            </a:r>
            <a:r>
              <a:rPr sz="1800" dirty="0">
                <a:latin typeface="Century Schoolbook"/>
                <a:cs typeface="Century Schoolbook"/>
              </a:rPr>
              <a:t>Activities  section of </a:t>
            </a:r>
            <a:r>
              <a:rPr sz="1800" spc="-5" dirty="0">
                <a:latin typeface="Century Schoolbook"/>
                <a:cs typeface="Century Schoolbook"/>
              </a:rPr>
              <a:t>the </a:t>
            </a:r>
            <a:r>
              <a:rPr sz="1800" spc="5" dirty="0">
                <a:latin typeface="Century Schoolbook"/>
                <a:cs typeface="Century Schoolbook"/>
              </a:rPr>
              <a:t>left </a:t>
            </a:r>
            <a:r>
              <a:rPr sz="1800" dirty="0">
                <a:latin typeface="Century Schoolbook"/>
                <a:cs typeface="Century Schoolbook"/>
              </a:rPr>
              <a:t>navigation</a:t>
            </a:r>
            <a:r>
              <a:rPr sz="1800" spc="155" dirty="0">
                <a:latin typeface="Century Schoolbook"/>
                <a:cs typeface="Century Schoolbook"/>
              </a:rPr>
              <a:t> </a:t>
            </a:r>
            <a:r>
              <a:rPr sz="1800" spc="-50" dirty="0">
                <a:latin typeface="Century Schoolbook"/>
                <a:cs typeface="Century Schoolbook"/>
              </a:rPr>
              <a:t>bar.</a:t>
            </a:r>
            <a:endParaRPr sz="1800" dirty="0">
              <a:latin typeface="Century Schoolbook"/>
              <a:cs typeface="Century Schoolbook"/>
            </a:endParaRPr>
          </a:p>
          <a:p>
            <a:pPr marL="193675" marR="193040" indent="-180975">
              <a:lnSpc>
                <a:spcPts val="2030"/>
              </a:lnSpc>
              <a:spcBef>
                <a:spcPts val="1470"/>
              </a:spcBef>
              <a:buClr>
                <a:srgbClr val="4F81BC"/>
              </a:buClr>
              <a:buSzPct val="77777"/>
              <a:buFont typeface="Arial"/>
              <a:buChar char="•"/>
              <a:tabLst>
                <a:tab pos="194310" algn="l"/>
              </a:tabLst>
            </a:pPr>
            <a:r>
              <a:rPr sz="1800" spc="10" dirty="0">
                <a:latin typeface="Century Schoolbook"/>
                <a:cs typeface="Century Schoolbook"/>
              </a:rPr>
              <a:t>This </a:t>
            </a:r>
            <a:r>
              <a:rPr sz="1800" spc="5" dirty="0">
                <a:latin typeface="Century Schoolbook"/>
                <a:cs typeface="Century Schoolbook"/>
              </a:rPr>
              <a:t>opens </a:t>
            </a:r>
            <a:r>
              <a:rPr sz="1800" spc="-5" dirty="0">
                <a:latin typeface="Century Schoolbook"/>
                <a:cs typeface="Century Schoolbook"/>
              </a:rPr>
              <a:t>the </a:t>
            </a:r>
            <a:r>
              <a:rPr sz="1800" dirty="0">
                <a:latin typeface="Century Schoolbook"/>
                <a:cs typeface="Century Schoolbook"/>
              </a:rPr>
              <a:t>Agree </a:t>
            </a:r>
            <a:r>
              <a:rPr sz="1800" spc="-15" dirty="0">
                <a:latin typeface="Century Schoolbook"/>
                <a:cs typeface="Century Schoolbook"/>
              </a:rPr>
              <a:t>to </a:t>
            </a:r>
            <a:r>
              <a:rPr sz="1800" dirty="0">
                <a:latin typeface="Century Schoolbook"/>
                <a:cs typeface="Century Schoolbook"/>
              </a:rPr>
              <a:t>Participate  </a:t>
            </a:r>
            <a:r>
              <a:rPr sz="1800" spc="-10" dirty="0">
                <a:latin typeface="Century Schoolbook"/>
                <a:cs typeface="Century Schoolbook"/>
              </a:rPr>
              <a:t>window.</a:t>
            </a:r>
            <a:endParaRPr sz="1800" dirty="0">
              <a:latin typeface="Century Schoolbook"/>
              <a:cs typeface="Century Schoolbook"/>
            </a:endParaRPr>
          </a:p>
        </p:txBody>
      </p:sp>
      <p:sp>
        <p:nvSpPr>
          <p:cNvPr id="4" name="object 4"/>
          <p:cNvSpPr/>
          <p:nvPr/>
        </p:nvSpPr>
        <p:spPr>
          <a:xfrm>
            <a:off x="5562600" y="304800"/>
            <a:ext cx="2028825" cy="633412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867400" y="4495800"/>
            <a:ext cx="1419225" cy="533400"/>
          </a:xfrm>
          <a:custGeom>
            <a:avLst/>
            <a:gdLst/>
            <a:ahLst/>
            <a:cxnLst/>
            <a:rect l="l" t="t" r="r" b="b"/>
            <a:pathLst>
              <a:path w="1419225" h="533400">
                <a:moveTo>
                  <a:pt x="0" y="266700"/>
                </a:moveTo>
                <a:lnTo>
                  <a:pt x="12797" y="216013"/>
                </a:lnTo>
                <a:lnTo>
                  <a:pt x="49602" y="168541"/>
                </a:lnTo>
                <a:lnTo>
                  <a:pt x="108036" y="125175"/>
                </a:lnTo>
                <a:lnTo>
                  <a:pt x="144619" y="105312"/>
                </a:lnTo>
                <a:lnTo>
                  <a:pt x="185718" y="86810"/>
                </a:lnTo>
                <a:lnTo>
                  <a:pt x="231033" y="69782"/>
                </a:lnTo>
                <a:lnTo>
                  <a:pt x="280268" y="54338"/>
                </a:lnTo>
                <a:lnTo>
                  <a:pt x="333125" y="40592"/>
                </a:lnTo>
                <a:lnTo>
                  <a:pt x="389307" y="28654"/>
                </a:lnTo>
                <a:lnTo>
                  <a:pt x="448516" y="18636"/>
                </a:lnTo>
                <a:lnTo>
                  <a:pt x="510455" y="10650"/>
                </a:lnTo>
                <a:lnTo>
                  <a:pt x="574826" y="4808"/>
                </a:lnTo>
                <a:lnTo>
                  <a:pt x="641332" y="1220"/>
                </a:lnTo>
                <a:lnTo>
                  <a:pt x="709676" y="0"/>
                </a:lnTo>
                <a:lnTo>
                  <a:pt x="777998" y="1220"/>
                </a:lnTo>
                <a:lnTo>
                  <a:pt x="844485" y="4808"/>
                </a:lnTo>
                <a:lnTo>
                  <a:pt x="908840" y="10650"/>
                </a:lnTo>
                <a:lnTo>
                  <a:pt x="970764" y="18636"/>
                </a:lnTo>
                <a:lnTo>
                  <a:pt x="1029961" y="28654"/>
                </a:lnTo>
                <a:lnTo>
                  <a:pt x="1086133" y="40592"/>
                </a:lnTo>
                <a:lnTo>
                  <a:pt x="1138982" y="54338"/>
                </a:lnTo>
                <a:lnTo>
                  <a:pt x="1188210" y="69782"/>
                </a:lnTo>
                <a:lnTo>
                  <a:pt x="1233520" y="86810"/>
                </a:lnTo>
                <a:lnTo>
                  <a:pt x="1274614" y="105312"/>
                </a:lnTo>
                <a:lnTo>
                  <a:pt x="1311194" y="125175"/>
                </a:lnTo>
                <a:lnTo>
                  <a:pt x="1342963" y="146289"/>
                </a:lnTo>
                <a:lnTo>
                  <a:pt x="1390877" y="191819"/>
                </a:lnTo>
                <a:lnTo>
                  <a:pt x="1415976" y="241010"/>
                </a:lnTo>
                <a:lnTo>
                  <a:pt x="1419225" y="266700"/>
                </a:lnTo>
                <a:lnTo>
                  <a:pt x="1415976" y="292389"/>
                </a:lnTo>
                <a:lnTo>
                  <a:pt x="1390877" y="341580"/>
                </a:lnTo>
                <a:lnTo>
                  <a:pt x="1342963" y="387110"/>
                </a:lnTo>
                <a:lnTo>
                  <a:pt x="1311194" y="408224"/>
                </a:lnTo>
                <a:lnTo>
                  <a:pt x="1274614" y="428087"/>
                </a:lnTo>
                <a:lnTo>
                  <a:pt x="1233520" y="446589"/>
                </a:lnTo>
                <a:lnTo>
                  <a:pt x="1188210" y="463617"/>
                </a:lnTo>
                <a:lnTo>
                  <a:pt x="1138982" y="479061"/>
                </a:lnTo>
                <a:lnTo>
                  <a:pt x="1086133" y="492807"/>
                </a:lnTo>
                <a:lnTo>
                  <a:pt x="1029961" y="504745"/>
                </a:lnTo>
                <a:lnTo>
                  <a:pt x="970764" y="514763"/>
                </a:lnTo>
                <a:lnTo>
                  <a:pt x="908840" y="522749"/>
                </a:lnTo>
                <a:lnTo>
                  <a:pt x="844485" y="528591"/>
                </a:lnTo>
                <a:lnTo>
                  <a:pt x="777998" y="532179"/>
                </a:lnTo>
                <a:lnTo>
                  <a:pt x="709676" y="533400"/>
                </a:lnTo>
                <a:lnTo>
                  <a:pt x="641332" y="532179"/>
                </a:lnTo>
                <a:lnTo>
                  <a:pt x="574826" y="528591"/>
                </a:lnTo>
                <a:lnTo>
                  <a:pt x="510455" y="522749"/>
                </a:lnTo>
                <a:lnTo>
                  <a:pt x="448516" y="514763"/>
                </a:lnTo>
                <a:lnTo>
                  <a:pt x="389307" y="504745"/>
                </a:lnTo>
                <a:lnTo>
                  <a:pt x="333125" y="492807"/>
                </a:lnTo>
                <a:lnTo>
                  <a:pt x="280268" y="479061"/>
                </a:lnTo>
                <a:lnTo>
                  <a:pt x="231033" y="463617"/>
                </a:lnTo>
                <a:lnTo>
                  <a:pt x="185718" y="446589"/>
                </a:lnTo>
                <a:lnTo>
                  <a:pt x="144619" y="428087"/>
                </a:lnTo>
                <a:lnTo>
                  <a:pt x="108036" y="408224"/>
                </a:lnTo>
                <a:lnTo>
                  <a:pt x="76264" y="387110"/>
                </a:lnTo>
                <a:lnTo>
                  <a:pt x="28347" y="341580"/>
                </a:lnTo>
                <a:lnTo>
                  <a:pt x="3248" y="292389"/>
                </a:lnTo>
                <a:lnTo>
                  <a:pt x="0" y="2667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914400"/>
            <a:ext cx="4240530" cy="5855962"/>
          </a:xfrm>
          <a:prstGeom prst="rect">
            <a:avLst/>
          </a:prstGeom>
        </p:spPr>
        <p:txBody>
          <a:bodyPr vert="horz" wrap="square" lIns="0" tIns="0" rIns="0" bIns="0" rtlCol="0">
            <a:spAutoFit/>
          </a:bodyPr>
          <a:lstStyle/>
          <a:p>
            <a:pPr marL="193675" marR="145415" indent="-180975">
              <a:lnSpc>
                <a:spcPts val="1730"/>
              </a:lnSpc>
              <a:buClr>
                <a:srgbClr val="4F81BC"/>
              </a:buClr>
              <a:buSzPct val="79411"/>
              <a:buFont typeface="Arial"/>
              <a:buChar char="•"/>
              <a:tabLst>
                <a:tab pos="194310" algn="l"/>
              </a:tabLst>
            </a:pPr>
            <a:r>
              <a:rPr sz="2000" b="1" spc="15" dirty="0">
                <a:latin typeface="Century Schoolbook"/>
                <a:cs typeface="Century Schoolbook"/>
              </a:rPr>
              <a:t>Read </a:t>
            </a:r>
            <a:r>
              <a:rPr sz="2000" spc="10" dirty="0">
                <a:latin typeface="Century Schoolbook"/>
                <a:cs typeface="Century Schoolbook"/>
              </a:rPr>
              <a:t>the </a:t>
            </a:r>
            <a:r>
              <a:rPr sz="2000" spc="15" dirty="0">
                <a:latin typeface="Century Schoolbook"/>
                <a:cs typeface="Century Schoolbook"/>
              </a:rPr>
              <a:t>Agree </a:t>
            </a:r>
            <a:r>
              <a:rPr sz="2000" spc="5" dirty="0">
                <a:latin typeface="Century Schoolbook"/>
                <a:cs typeface="Century Schoolbook"/>
              </a:rPr>
              <a:t>to </a:t>
            </a:r>
            <a:r>
              <a:rPr sz="2000" dirty="0">
                <a:latin typeface="Century Schoolbook"/>
                <a:cs typeface="Century Schoolbook"/>
              </a:rPr>
              <a:t>Participate</a:t>
            </a:r>
            <a:r>
              <a:rPr sz="2000" spc="-175" dirty="0">
                <a:latin typeface="Century Schoolbook"/>
                <a:cs typeface="Century Schoolbook"/>
              </a:rPr>
              <a:t> </a:t>
            </a:r>
            <a:r>
              <a:rPr sz="2000" spc="10" dirty="0">
                <a:latin typeface="Century Schoolbook"/>
                <a:cs typeface="Century Schoolbook"/>
              </a:rPr>
              <a:t>window  </a:t>
            </a:r>
            <a:r>
              <a:rPr sz="2000" spc="15" dirty="0">
                <a:latin typeface="Century Schoolbook"/>
                <a:cs typeface="Century Schoolbook"/>
              </a:rPr>
              <a:t>content.</a:t>
            </a:r>
            <a:endParaRPr sz="2000" dirty="0">
              <a:latin typeface="Century Schoolbook"/>
              <a:cs typeface="Century Schoolbook"/>
            </a:endParaRPr>
          </a:p>
          <a:p>
            <a:pPr marL="193675" indent="-180975">
              <a:lnSpc>
                <a:spcPct val="100000"/>
              </a:lnSpc>
              <a:spcBef>
                <a:spcPts val="1105"/>
              </a:spcBef>
              <a:buClr>
                <a:srgbClr val="4F81BC"/>
              </a:buClr>
              <a:buSzPct val="79411"/>
              <a:buFont typeface="Arial"/>
              <a:buChar char="•"/>
              <a:tabLst>
                <a:tab pos="194310" algn="l"/>
              </a:tabLst>
            </a:pPr>
            <a:r>
              <a:rPr sz="2000" b="1" spc="20" dirty="0">
                <a:latin typeface="Century Schoolbook"/>
                <a:cs typeface="Century Schoolbook"/>
              </a:rPr>
              <a:t>Click</a:t>
            </a:r>
            <a:r>
              <a:rPr sz="2000" b="1" spc="-135" dirty="0">
                <a:latin typeface="Century Schoolbook"/>
                <a:cs typeface="Century Schoolbook"/>
              </a:rPr>
              <a:t> </a:t>
            </a:r>
            <a:r>
              <a:rPr sz="2000" spc="-40" dirty="0">
                <a:latin typeface="Century Schoolbook"/>
                <a:cs typeface="Century Schoolbook"/>
              </a:rPr>
              <a:t>Yes.</a:t>
            </a:r>
            <a:endParaRPr sz="2000" dirty="0">
              <a:latin typeface="Century Schoolbook"/>
              <a:cs typeface="Century Schoolbook"/>
            </a:endParaRPr>
          </a:p>
          <a:p>
            <a:pPr marL="193675" marR="144145" indent="-180975">
              <a:lnSpc>
                <a:spcPts val="1730"/>
              </a:lnSpc>
              <a:spcBef>
                <a:spcPts val="1430"/>
              </a:spcBef>
              <a:buClr>
                <a:srgbClr val="4F81BC"/>
              </a:buClr>
              <a:buSzPct val="79411"/>
              <a:buFont typeface="Arial"/>
              <a:buChar char="•"/>
              <a:tabLst>
                <a:tab pos="194310" algn="l"/>
              </a:tabLst>
            </a:pPr>
            <a:r>
              <a:rPr sz="2000" b="1" dirty="0">
                <a:latin typeface="Century Schoolbook"/>
                <a:cs typeface="Century Schoolbook"/>
              </a:rPr>
              <a:t>Select </a:t>
            </a:r>
            <a:r>
              <a:rPr sz="2000" spc="20" dirty="0">
                <a:latin typeface="Century Schoolbook"/>
                <a:cs typeface="Century Schoolbook"/>
              </a:rPr>
              <a:t>whether </a:t>
            </a:r>
            <a:r>
              <a:rPr sz="2000" spc="15" dirty="0">
                <a:latin typeface="Century Schoolbook"/>
                <a:cs typeface="Century Schoolbook"/>
              </a:rPr>
              <a:t>you wish </a:t>
            </a:r>
            <a:r>
              <a:rPr sz="2000" spc="10" dirty="0">
                <a:latin typeface="Century Schoolbook"/>
                <a:cs typeface="Century Schoolbook"/>
              </a:rPr>
              <a:t>to receive</a:t>
            </a:r>
            <a:r>
              <a:rPr sz="2000" spc="-155" dirty="0">
                <a:latin typeface="Century Schoolbook"/>
                <a:cs typeface="Century Schoolbook"/>
              </a:rPr>
              <a:t> </a:t>
            </a:r>
            <a:r>
              <a:rPr sz="2000" spc="5" dirty="0">
                <a:latin typeface="Century Schoolbook"/>
                <a:cs typeface="Century Schoolbook"/>
              </a:rPr>
              <a:t>all  </a:t>
            </a:r>
            <a:r>
              <a:rPr sz="2000" spc="10" dirty="0">
                <a:latin typeface="Century Schoolbook"/>
                <a:cs typeface="Century Schoolbook"/>
              </a:rPr>
              <a:t>study-related</a:t>
            </a:r>
            <a:r>
              <a:rPr sz="2000" spc="-125" dirty="0">
                <a:latin typeface="Century Schoolbook"/>
                <a:cs typeface="Century Schoolbook"/>
              </a:rPr>
              <a:t> </a:t>
            </a:r>
            <a:r>
              <a:rPr sz="2000" spc="10" dirty="0">
                <a:latin typeface="Century Schoolbook"/>
                <a:cs typeface="Century Schoolbook"/>
              </a:rPr>
              <a:t>notifications.</a:t>
            </a:r>
            <a:endParaRPr sz="2000" dirty="0">
              <a:latin typeface="Century Schoolbook"/>
              <a:cs typeface="Century Schoolbook"/>
            </a:endParaRPr>
          </a:p>
          <a:p>
            <a:pPr marL="193675" marR="431165" indent="-180975">
              <a:lnSpc>
                <a:spcPts val="1730"/>
              </a:lnSpc>
              <a:spcBef>
                <a:spcPts val="1425"/>
              </a:spcBef>
              <a:buClr>
                <a:srgbClr val="4F81BC"/>
              </a:buClr>
              <a:buSzPct val="79411"/>
              <a:buFont typeface="Arial"/>
              <a:buChar char="•"/>
              <a:tabLst>
                <a:tab pos="194310" algn="l"/>
              </a:tabLst>
            </a:pPr>
            <a:r>
              <a:rPr sz="2000" b="1" dirty="0">
                <a:latin typeface="Century Schoolbook"/>
                <a:cs typeface="Century Schoolbook"/>
              </a:rPr>
              <a:t>Select </a:t>
            </a:r>
            <a:r>
              <a:rPr sz="2000" spc="20" dirty="0">
                <a:latin typeface="Century Schoolbook"/>
                <a:cs typeface="Century Schoolbook"/>
              </a:rPr>
              <a:t>whether </a:t>
            </a:r>
            <a:r>
              <a:rPr sz="2000" spc="15" dirty="0">
                <a:latin typeface="Century Schoolbook"/>
                <a:cs typeface="Century Schoolbook"/>
              </a:rPr>
              <a:t>you </a:t>
            </a:r>
            <a:r>
              <a:rPr sz="2000" spc="10" dirty="0">
                <a:latin typeface="Century Schoolbook"/>
                <a:cs typeface="Century Schoolbook"/>
              </a:rPr>
              <a:t>are </a:t>
            </a:r>
            <a:r>
              <a:rPr sz="2000" spc="15" dirty="0">
                <a:latin typeface="Century Schoolbook"/>
                <a:cs typeface="Century Schoolbook"/>
              </a:rPr>
              <a:t>a</a:t>
            </a:r>
            <a:r>
              <a:rPr sz="2000" spc="-135" dirty="0">
                <a:latin typeface="Century Schoolbook"/>
                <a:cs typeface="Century Schoolbook"/>
              </a:rPr>
              <a:t> </a:t>
            </a:r>
            <a:r>
              <a:rPr sz="2000" spc="5" dirty="0">
                <a:latin typeface="Century Schoolbook"/>
                <a:cs typeface="Century Schoolbook"/>
              </a:rPr>
              <a:t>physician  </a:t>
            </a:r>
            <a:r>
              <a:rPr sz="2000" spc="10" dirty="0">
                <a:latin typeface="Century Schoolbook"/>
                <a:cs typeface="Century Schoolbook"/>
              </a:rPr>
              <a:t>investigator </a:t>
            </a:r>
            <a:r>
              <a:rPr sz="2000" spc="25" dirty="0">
                <a:latin typeface="Century Schoolbook"/>
                <a:cs typeface="Century Schoolbook"/>
              </a:rPr>
              <a:t>or </a:t>
            </a:r>
            <a:r>
              <a:rPr sz="2000" spc="10" dirty="0">
                <a:latin typeface="Century Schoolbook"/>
                <a:cs typeface="Century Schoolbook"/>
              </a:rPr>
              <a:t>mid-level provider  obtaining</a:t>
            </a:r>
            <a:r>
              <a:rPr sz="2000" spc="-100" dirty="0">
                <a:latin typeface="Century Schoolbook"/>
                <a:cs typeface="Century Schoolbook"/>
              </a:rPr>
              <a:t> </a:t>
            </a:r>
            <a:r>
              <a:rPr sz="2000" spc="15" dirty="0">
                <a:latin typeface="Century Schoolbook"/>
                <a:cs typeface="Century Schoolbook"/>
              </a:rPr>
              <a:t>consent.</a:t>
            </a:r>
            <a:endParaRPr sz="2000" dirty="0">
              <a:latin typeface="Century Schoolbook"/>
              <a:cs typeface="Century Schoolbook"/>
            </a:endParaRPr>
          </a:p>
          <a:p>
            <a:pPr marL="193675" marR="189865" indent="-180975">
              <a:lnSpc>
                <a:spcPts val="1730"/>
              </a:lnSpc>
              <a:spcBef>
                <a:spcPts val="1420"/>
              </a:spcBef>
              <a:buClr>
                <a:srgbClr val="4F81BC"/>
              </a:buClr>
              <a:buSzPct val="79411"/>
              <a:buFont typeface="Arial"/>
              <a:buChar char="•"/>
              <a:tabLst>
                <a:tab pos="194310" algn="l"/>
              </a:tabLst>
            </a:pPr>
            <a:r>
              <a:rPr sz="2000" b="1" spc="5" dirty="0">
                <a:latin typeface="Century Schoolbook"/>
                <a:cs typeface="Century Schoolbook"/>
              </a:rPr>
              <a:t>Answer </a:t>
            </a:r>
            <a:r>
              <a:rPr sz="2000" spc="20" dirty="0">
                <a:latin typeface="Century Schoolbook"/>
                <a:cs typeface="Century Schoolbook"/>
              </a:rPr>
              <a:t>whether </a:t>
            </a:r>
            <a:r>
              <a:rPr sz="2000" spc="15" dirty="0">
                <a:latin typeface="Century Schoolbook"/>
                <a:cs typeface="Century Schoolbook"/>
              </a:rPr>
              <a:t>you </a:t>
            </a:r>
            <a:r>
              <a:rPr sz="2000" spc="5" dirty="0">
                <a:latin typeface="Century Schoolbook"/>
                <a:cs typeface="Century Schoolbook"/>
              </a:rPr>
              <a:t>have </a:t>
            </a:r>
            <a:r>
              <a:rPr sz="2000" spc="15" dirty="0">
                <a:latin typeface="Century Schoolbook"/>
                <a:cs typeface="Century Schoolbook"/>
              </a:rPr>
              <a:t>a</a:t>
            </a:r>
            <a:r>
              <a:rPr sz="2000" spc="-165" dirty="0">
                <a:latin typeface="Century Schoolbook"/>
                <a:cs typeface="Century Schoolbook"/>
              </a:rPr>
              <a:t> </a:t>
            </a:r>
            <a:r>
              <a:rPr sz="2000" spc="5" dirty="0">
                <a:latin typeface="Century Schoolbook"/>
                <a:cs typeface="Century Schoolbook"/>
              </a:rPr>
              <a:t>financial  conflict </a:t>
            </a:r>
            <a:r>
              <a:rPr sz="2000" spc="25" dirty="0">
                <a:latin typeface="Century Schoolbook"/>
                <a:cs typeface="Century Schoolbook"/>
              </a:rPr>
              <a:t>of </a:t>
            </a:r>
            <a:r>
              <a:rPr sz="2000" spc="15" dirty="0">
                <a:latin typeface="Century Schoolbook"/>
                <a:cs typeface="Century Schoolbook"/>
              </a:rPr>
              <a:t>interest </a:t>
            </a:r>
            <a:r>
              <a:rPr sz="2000" spc="30" dirty="0">
                <a:latin typeface="Century Schoolbook"/>
                <a:cs typeface="Century Schoolbook"/>
              </a:rPr>
              <a:t>on </a:t>
            </a:r>
            <a:r>
              <a:rPr sz="2000" spc="10" dirty="0">
                <a:latin typeface="Century Schoolbook"/>
                <a:cs typeface="Century Schoolbook"/>
              </a:rPr>
              <a:t>the</a:t>
            </a:r>
            <a:r>
              <a:rPr sz="2000" spc="-254" dirty="0">
                <a:latin typeface="Century Schoolbook"/>
                <a:cs typeface="Century Schoolbook"/>
              </a:rPr>
              <a:t> </a:t>
            </a:r>
            <a:r>
              <a:rPr sz="2000" spc="-35" dirty="0">
                <a:latin typeface="Century Schoolbook"/>
                <a:cs typeface="Century Schoolbook"/>
              </a:rPr>
              <a:t>study.</a:t>
            </a:r>
            <a:endParaRPr sz="2000" dirty="0">
              <a:latin typeface="Century Schoolbook"/>
              <a:cs typeface="Century Schoolbook"/>
            </a:endParaRPr>
          </a:p>
          <a:p>
            <a:pPr marL="193675" indent="-180975">
              <a:lnSpc>
                <a:spcPct val="100000"/>
              </a:lnSpc>
              <a:spcBef>
                <a:spcPts val="1110"/>
              </a:spcBef>
              <a:buClr>
                <a:srgbClr val="4F81BC"/>
              </a:buClr>
              <a:buSzPct val="79411"/>
              <a:buFont typeface="Arial"/>
              <a:buChar char="•"/>
              <a:tabLst>
                <a:tab pos="194310" algn="l"/>
              </a:tabLst>
            </a:pPr>
            <a:r>
              <a:rPr sz="2000" b="1" spc="20" dirty="0">
                <a:latin typeface="Century Schoolbook"/>
                <a:cs typeface="Century Schoolbook"/>
              </a:rPr>
              <a:t>Click</a:t>
            </a:r>
            <a:r>
              <a:rPr sz="2000" b="1" spc="-150" dirty="0">
                <a:latin typeface="Century Schoolbook"/>
                <a:cs typeface="Century Schoolbook"/>
              </a:rPr>
              <a:t> </a:t>
            </a:r>
            <a:r>
              <a:rPr sz="2000" spc="20" dirty="0">
                <a:latin typeface="Century Schoolbook"/>
                <a:cs typeface="Century Schoolbook"/>
              </a:rPr>
              <a:t>OK.</a:t>
            </a:r>
            <a:endParaRPr sz="2000" dirty="0">
              <a:latin typeface="Century Schoolbook"/>
              <a:cs typeface="Century Schoolbook"/>
            </a:endParaRPr>
          </a:p>
          <a:p>
            <a:pPr marL="193675" marR="285115" indent="-180975">
              <a:lnSpc>
                <a:spcPts val="1730"/>
              </a:lnSpc>
              <a:spcBef>
                <a:spcPts val="1430"/>
              </a:spcBef>
              <a:buClr>
                <a:srgbClr val="4F81BC"/>
              </a:buClr>
              <a:buSzPct val="79411"/>
              <a:buFont typeface="Arial"/>
              <a:buChar char="•"/>
              <a:tabLst>
                <a:tab pos="194310" algn="l"/>
              </a:tabLst>
            </a:pPr>
            <a:r>
              <a:rPr sz="2000" spc="5" dirty="0">
                <a:latin typeface="Century Schoolbook"/>
                <a:cs typeface="Century Schoolbook"/>
              </a:rPr>
              <a:t>Performing </a:t>
            </a:r>
            <a:r>
              <a:rPr sz="2000" dirty="0">
                <a:latin typeface="Century Schoolbook"/>
                <a:cs typeface="Century Schoolbook"/>
              </a:rPr>
              <a:t>this activity is </a:t>
            </a:r>
            <a:r>
              <a:rPr sz="2000" spc="5" dirty="0">
                <a:latin typeface="Century Schoolbook"/>
                <a:cs typeface="Century Schoolbook"/>
              </a:rPr>
              <a:t>the  </a:t>
            </a:r>
            <a:r>
              <a:rPr sz="2000" spc="10" dirty="0">
                <a:latin typeface="Century Schoolbook"/>
                <a:cs typeface="Century Schoolbook"/>
              </a:rPr>
              <a:t>equivalent </a:t>
            </a:r>
            <a:r>
              <a:rPr sz="2000" spc="25" dirty="0">
                <a:latin typeface="Century Schoolbook"/>
                <a:cs typeface="Century Schoolbook"/>
              </a:rPr>
              <a:t>of </a:t>
            </a:r>
            <a:r>
              <a:rPr sz="2000" spc="20" dirty="0">
                <a:latin typeface="Century Schoolbook"/>
                <a:cs typeface="Century Schoolbook"/>
              </a:rPr>
              <a:t>an </a:t>
            </a:r>
            <a:r>
              <a:rPr sz="2000" spc="10" dirty="0">
                <a:latin typeface="Century Schoolbook"/>
                <a:cs typeface="Century Schoolbook"/>
              </a:rPr>
              <a:t>electronic</a:t>
            </a:r>
            <a:r>
              <a:rPr sz="2000" spc="-250" dirty="0">
                <a:latin typeface="Century Schoolbook"/>
                <a:cs typeface="Century Schoolbook"/>
              </a:rPr>
              <a:t> </a:t>
            </a:r>
            <a:r>
              <a:rPr sz="2000" spc="10" dirty="0">
                <a:latin typeface="Century Schoolbook"/>
                <a:cs typeface="Century Schoolbook"/>
              </a:rPr>
              <a:t>signature.</a:t>
            </a:r>
            <a:endParaRPr sz="2000" dirty="0">
              <a:latin typeface="Century Schoolbook"/>
              <a:cs typeface="Century Schoolbook"/>
            </a:endParaRPr>
          </a:p>
          <a:p>
            <a:pPr marL="193675" marR="5080" indent="-180975">
              <a:lnSpc>
                <a:spcPct val="86500"/>
              </a:lnSpc>
              <a:spcBef>
                <a:spcPts val="1305"/>
              </a:spcBef>
              <a:buClr>
                <a:srgbClr val="4F81BC"/>
              </a:buClr>
              <a:buSzPct val="79411"/>
              <a:buFont typeface="Arial"/>
              <a:buChar char="•"/>
              <a:tabLst>
                <a:tab pos="194310" algn="l"/>
              </a:tabLst>
            </a:pPr>
            <a:r>
              <a:rPr sz="2000" b="1" spc="30" dirty="0">
                <a:latin typeface="Century Schoolbook"/>
                <a:cs typeface="Century Schoolbook"/>
              </a:rPr>
              <a:t>The </a:t>
            </a:r>
            <a:r>
              <a:rPr sz="2000" b="1" spc="15" dirty="0">
                <a:latin typeface="Century Schoolbook"/>
                <a:cs typeface="Century Schoolbook"/>
              </a:rPr>
              <a:t>Principal Investigator</a:t>
            </a:r>
            <a:r>
              <a:rPr sz="2000" b="1" spc="-305" dirty="0">
                <a:latin typeface="Century Schoolbook"/>
                <a:cs typeface="Century Schoolbook"/>
              </a:rPr>
              <a:t> </a:t>
            </a:r>
            <a:r>
              <a:rPr sz="2000" b="1" dirty="0">
                <a:latin typeface="Century Schoolbook"/>
                <a:cs typeface="Century Schoolbook"/>
              </a:rPr>
              <a:t>does </a:t>
            </a:r>
            <a:r>
              <a:rPr sz="2000" b="1" spc="15" dirty="0">
                <a:latin typeface="Century Schoolbook"/>
                <a:cs typeface="Century Schoolbook"/>
              </a:rPr>
              <a:t>not  </a:t>
            </a:r>
            <a:r>
              <a:rPr sz="2000" b="1" spc="5" dirty="0">
                <a:latin typeface="Century Schoolbook"/>
                <a:cs typeface="Century Schoolbook"/>
              </a:rPr>
              <a:t>complete </a:t>
            </a:r>
            <a:r>
              <a:rPr sz="2000" b="1" spc="20" dirty="0">
                <a:latin typeface="Century Schoolbook"/>
                <a:cs typeface="Century Schoolbook"/>
              </a:rPr>
              <a:t>the </a:t>
            </a:r>
            <a:r>
              <a:rPr sz="2000" b="1" dirty="0">
                <a:latin typeface="Century Schoolbook"/>
                <a:cs typeface="Century Schoolbook"/>
              </a:rPr>
              <a:t>Agree </a:t>
            </a:r>
            <a:r>
              <a:rPr sz="2000" b="1" spc="15" dirty="0">
                <a:latin typeface="Century Schoolbook"/>
                <a:cs typeface="Century Schoolbook"/>
              </a:rPr>
              <a:t>to Participate  </a:t>
            </a:r>
            <a:r>
              <a:rPr sz="2000" b="1" spc="20" dirty="0">
                <a:latin typeface="Century Schoolbook"/>
                <a:cs typeface="Century Schoolbook"/>
              </a:rPr>
              <a:t>activity</a:t>
            </a:r>
            <a:r>
              <a:rPr sz="2000" b="1" spc="20" dirty="0" smtClean="0">
                <a:latin typeface="Century Schoolbook"/>
                <a:cs typeface="Century Schoolbook"/>
              </a:rPr>
              <a:t>.</a:t>
            </a:r>
            <a:endParaRPr sz="2000" dirty="0">
              <a:latin typeface="Century Schoolbook"/>
              <a:cs typeface="Century Schoolbook"/>
            </a:endParaRPr>
          </a:p>
        </p:txBody>
      </p:sp>
      <p:sp>
        <p:nvSpPr>
          <p:cNvPr id="3" name="object 3"/>
          <p:cNvSpPr txBox="1">
            <a:spLocks noGrp="1"/>
          </p:cNvSpPr>
          <p:nvPr>
            <p:ph type="title"/>
          </p:nvPr>
        </p:nvSpPr>
        <p:spPr>
          <a:xfrm>
            <a:off x="78739" y="0"/>
            <a:ext cx="5241925" cy="693420"/>
          </a:xfrm>
          <a:prstGeom prst="rect">
            <a:avLst/>
          </a:prstGeom>
        </p:spPr>
        <p:txBody>
          <a:bodyPr vert="horz" wrap="square" lIns="0" tIns="0" rIns="0" bIns="0" rtlCol="0">
            <a:spAutoFit/>
          </a:bodyPr>
          <a:lstStyle/>
          <a:p>
            <a:pPr marL="12700">
              <a:lnSpc>
                <a:spcPct val="100000"/>
              </a:lnSpc>
            </a:pPr>
            <a:r>
              <a:rPr sz="4400" spc="25" dirty="0">
                <a:solidFill>
                  <a:srgbClr val="000000"/>
                </a:solidFill>
              </a:rPr>
              <a:t>Agree </a:t>
            </a:r>
            <a:r>
              <a:rPr sz="4400" spc="10" dirty="0">
                <a:solidFill>
                  <a:srgbClr val="000000"/>
                </a:solidFill>
              </a:rPr>
              <a:t>to</a:t>
            </a:r>
            <a:r>
              <a:rPr sz="4400" spc="-280" dirty="0">
                <a:solidFill>
                  <a:srgbClr val="000000"/>
                </a:solidFill>
              </a:rPr>
              <a:t> </a:t>
            </a:r>
            <a:r>
              <a:rPr sz="4400" spc="10" dirty="0">
                <a:solidFill>
                  <a:srgbClr val="000000"/>
                </a:solidFill>
              </a:rPr>
              <a:t>Participate</a:t>
            </a:r>
            <a:endParaRPr sz="4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6328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7"/>
          <p:cNvSpPr txBox="1">
            <a:spLocks noChangeArrowheads="1"/>
          </p:cNvSpPr>
          <p:nvPr/>
        </p:nvSpPr>
        <p:spPr bwMode="auto">
          <a:xfrm>
            <a:off x="228600" y="136525"/>
            <a:ext cx="5430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defTabSz="4572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defTabSz="4572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defTabSz="457200"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4400" b="0" i="0" u="none" strike="noStrike" kern="1200" cap="none" spc="0" normalizeH="0" baseline="0" noProof="0" dirty="0" smtClean="0">
                <a:ln>
                  <a:noFill/>
                </a:ln>
                <a:solidFill>
                  <a:srgbClr val="000000"/>
                </a:solidFill>
                <a:effectLst/>
                <a:uLnTx/>
                <a:uFillTx/>
                <a:latin typeface="Century Schoolbook" panose="02040604050505020304" pitchFamily="18" charset="0"/>
                <a:ea typeface="+mn-ea"/>
                <a:cs typeface="+mn-cs"/>
              </a:rPr>
              <a:t>Agree to Participate</a:t>
            </a:r>
          </a:p>
        </p:txBody>
      </p:sp>
    </p:spTree>
    <p:extLst>
      <p:ext uri="{BB962C8B-B14F-4D97-AF65-F5344CB8AC3E}">
        <p14:creationId xmlns:p14="http://schemas.microsoft.com/office/powerpoint/2010/main" val="377565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6225" y="142875"/>
            <a:ext cx="8410575" cy="648652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261216"/>
            <a:ext cx="2934335" cy="2023110"/>
          </a:xfrm>
          <a:prstGeom prst="rect">
            <a:avLst/>
          </a:prstGeom>
        </p:spPr>
        <p:txBody>
          <a:bodyPr vert="horz" wrap="square" lIns="0" tIns="0" rIns="0" bIns="0" rtlCol="0">
            <a:spAutoFit/>
          </a:bodyPr>
          <a:lstStyle/>
          <a:p>
            <a:pPr marL="193675" indent="-180975">
              <a:lnSpc>
                <a:spcPts val="2025"/>
              </a:lnSpc>
              <a:buClr>
                <a:srgbClr val="4F81BC"/>
              </a:buClr>
              <a:buSzPct val="77777"/>
              <a:buFont typeface="Arial"/>
              <a:buChar char="•"/>
              <a:tabLst>
                <a:tab pos="194310" algn="l"/>
              </a:tabLst>
            </a:pPr>
            <a:r>
              <a:rPr sz="1800" b="1" dirty="0">
                <a:latin typeface="Century Schoolbook"/>
                <a:cs typeface="Century Schoolbook"/>
              </a:rPr>
              <a:t>View </a:t>
            </a:r>
            <a:r>
              <a:rPr sz="1800" spc="-5" dirty="0">
                <a:latin typeface="Century Schoolbook"/>
                <a:cs typeface="Century Schoolbook"/>
              </a:rPr>
              <a:t>the </a:t>
            </a:r>
            <a:r>
              <a:rPr sz="1800" dirty="0">
                <a:latin typeface="Century Schoolbook"/>
                <a:cs typeface="Century Schoolbook"/>
              </a:rPr>
              <a:t>History Log</a:t>
            </a:r>
            <a:r>
              <a:rPr sz="1800" spc="70" dirty="0">
                <a:latin typeface="Century Schoolbook"/>
                <a:cs typeface="Century Schoolbook"/>
              </a:rPr>
              <a:t> </a:t>
            </a:r>
            <a:r>
              <a:rPr sz="1800" spc="-15" dirty="0">
                <a:latin typeface="Century Schoolbook"/>
                <a:cs typeface="Century Schoolbook"/>
              </a:rPr>
              <a:t>to</a:t>
            </a:r>
            <a:endParaRPr sz="1800" dirty="0">
              <a:latin typeface="Century Schoolbook"/>
              <a:cs typeface="Century Schoolbook"/>
            </a:endParaRPr>
          </a:p>
          <a:p>
            <a:pPr marL="193675" marR="191135" algn="just">
              <a:lnSpc>
                <a:spcPts val="2030"/>
              </a:lnSpc>
              <a:spcBef>
                <a:spcPts val="145"/>
              </a:spcBef>
            </a:pPr>
            <a:r>
              <a:rPr sz="1800" spc="-5" dirty="0">
                <a:latin typeface="Century Schoolbook"/>
                <a:cs typeface="Century Schoolbook"/>
              </a:rPr>
              <a:t>see </a:t>
            </a:r>
            <a:r>
              <a:rPr sz="1800" spc="-10" dirty="0">
                <a:latin typeface="Century Schoolbook"/>
                <a:cs typeface="Century Schoolbook"/>
              </a:rPr>
              <a:t>that </a:t>
            </a:r>
            <a:r>
              <a:rPr sz="1800" dirty="0">
                <a:latin typeface="Century Schoolbook"/>
                <a:cs typeface="Century Schoolbook"/>
              </a:rPr>
              <a:t>you completed  </a:t>
            </a:r>
            <a:r>
              <a:rPr sz="1800" spc="-5" dirty="0">
                <a:latin typeface="Century Schoolbook"/>
                <a:cs typeface="Century Schoolbook"/>
              </a:rPr>
              <a:t>the </a:t>
            </a:r>
            <a:r>
              <a:rPr sz="1800" dirty="0">
                <a:latin typeface="Century Schoolbook"/>
                <a:cs typeface="Century Schoolbook"/>
              </a:rPr>
              <a:t>Agree </a:t>
            </a:r>
            <a:r>
              <a:rPr sz="1800" spc="-15" dirty="0">
                <a:latin typeface="Century Schoolbook"/>
                <a:cs typeface="Century Schoolbook"/>
              </a:rPr>
              <a:t>to </a:t>
            </a:r>
            <a:r>
              <a:rPr sz="1800" dirty="0">
                <a:latin typeface="Century Schoolbook"/>
                <a:cs typeface="Century Schoolbook"/>
              </a:rPr>
              <a:t>Participate  </a:t>
            </a:r>
            <a:r>
              <a:rPr sz="1800" spc="-25" dirty="0">
                <a:latin typeface="Century Schoolbook"/>
                <a:cs typeface="Century Schoolbook"/>
              </a:rPr>
              <a:t>activity.</a:t>
            </a:r>
            <a:endParaRPr sz="1800" dirty="0">
              <a:latin typeface="Century Schoolbook"/>
              <a:cs typeface="Century Schoolbook"/>
            </a:endParaRPr>
          </a:p>
          <a:p>
            <a:pPr marL="193675" marR="5080" indent="-180975">
              <a:lnSpc>
                <a:spcPct val="95600"/>
              </a:lnSpc>
              <a:spcBef>
                <a:spcPts val="1345"/>
              </a:spcBef>
              <a:buClr>
                <a:srgbClr val="4F81BC"/>
              </a:buClr>
              <a:buSzPct val="77777"/>
              <a:buFont typeface="Arial"/>
              <a:buChar char="•"/>
              <a:tabLst>
                <a:tab pos="194310" algn="l"/>
              </a:tabLst>
            </a:pPr>
            <a:r>
              <a:rPr sz="1800" b="1" spc="-10" dirty="0">
                <a:latin typeface="Century Schoolbook"/>
                <a:cs typeface="Century Schoolbook"/>
              </a:rPr>
              <a:t>Select </a:t>
            </a:r>
            <a:r>
              <a:rPr sz="1800" spc="-5" dirty="0">
                <a:latin typeface="Century Schoolbook"/>
                <a:cs typeface="Century Schoolbook"/>
              </a:rPr>
              <a:t>Dashboard </a:t>
            </a:r>
            <a:r>
              <a:rPr sz="1800" spc="-15" dirty="0">
                <a:latin typeface="Century Schoolbook"/>
                <a:cs typeface="Century Schoolbook"/>
              </a:rPr>
              <a:t>to  </a:t>
            </a:r>
            <a:r>
              <a:rPr sz="1800" spc="5" dirty="0">
                <a:latin typeface="Century Schoolbook"/>
                <a:cs typeface="Century Schoolbook"/>
              </a:rPr>
              <a:t>return </a:t>
            </a:r>
            <a:r>
              <a:rPr sz="1800" spc="-15" dirty="0">
                <a:latin typeface="Century Schoolbook"/>
                <a:cs typeface="Century Schoolbook"/>
              </a:rPr>
              <a:t>to </a:t>
            </a:r>
            <a:r>
              <a:rPr sz="1800" spc="-5" dirty="0">
                <a:latin typeface="Century Schoolbook"/>
                <a:cs typeface="Century Schoolbook"/>
              </a:rPr>
              <a:t>the Investigator  </a:t>
            </a:r>
            <a:r>
              <a:rPr sz="1800" spc="-10" dirty="0">
                <a:latin typeface="Century Schoolbook"/>
                <a:cs typeface="Century Schoolbook"/>
              </a:rPr>
              <a:t>Home</a:t>
            </a:r>
            <a:r>
              <a:rPr sz="1800" spc="15" dirty="0">
                <a:latin typeface="Century Schoolbook"/>
                <a:cs typeface="Century Schoolbook"/>
              </a:rPr>
              <a:t> </a:t>
            </a:r>
            <a:r>
              <a:rPr sz="1800" spc="-5" dirty="0">
                <a:latin typeface="Century Schoolbook"/>
                <a:cs typeface="Century Schoolbook"/>
              </a:rPr>
              <a:t>Page.</a:t>
            </a:r>
            <a:endParaRPr sz="1800" dirty="0">
              <a:latin typeface="Century Schoolbook"/>
              <a:cs typeface="Century Schoolbook"/>
            </a:endParaRPr>
          </a:p>
        </p:txBody>
      </p:sp>
      <p:sp>
        <p:nvSpPr>
          <p:cNvPr id="3" name="object 3"/>
          <p:cNvSpPr/>
          <p:nvPr/>
        </p:nvSpPr>
        <p:spPr>
          <a:xfrm>
            <a:off x="3276600" y="904875"/>
            <a:ext cx="5334000" cy="5191125"/>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78739" y="0"/>
            <a:ext cx="5241925" cy="693420"/>
          </a:xfrm>
          <a:prstGeom prst="rect">
            <a:avLst/>
          </a:prstGeom>
        </p:spPr>
        <p:txBody>
          <a:bodyPr vert="horz" wrap="square" lIns="0" tIns="0" rIns="0" bIns="0" rtlCol="0">
            <a:spAutoFit/>
          </a:bodyPr>
          <a:lstStyle/>
          <a:p>
            <a:pPr marL="12700">
              <a:lnSpc>
                <a:spcPct val="100000"/>
              </a:lnSpc>
            </a:pPr>
            <a:r>
              <a:rPr sz="4400" spc="25" dirty="0">
                <a:solidFill>
                  <a:srgbClr val="000000"/>
                </a:solidFill>
              </a:rPr>
              <a:t>Agree </a:t>
            </a:r>
            <a:r>
              <a:rPr sz="4400" spc="10" dirty="0">
                <a:solidFill>
                  <a:srgbClr val="000000"/>
                </a:solidFill>
              </a:rPr>
              <a:t>to</a:t>
            </a:r>
            <a:r>
              <a:rPr sz="4400" spc="-280" dirty="0">
                <a:solidFill>
                  <a:srgbClr val="000000"/>
                </a:solidFill>
              </a:rPr>
              <a:t> </a:t>
            </a:r>
            <a:r>
              <a:rPr sz="4400" spc="10" dirty="0">
                <a:solidFill>
                  <a:srgbClr val="000000"/>
                </a:solidFill>
              </a:rPr>
              <a:t>Participate</a:t>
            </a:r>
            <a:endParaRPr sz="4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38675" y="533400"/>
            <a:ext cx="2238375" cy="61722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155257" y="105028"/>
            <a:ext cx="5298440" cy="623570"/>
          </a:xfrm>
          <a:prstGeom prst="rect">
            <a:avLst/>
          </a:prstGeom>
        </p:spPr>
        <p:txBody>
          <a:bodyPr vert="horz" wrap="square" lIns="0" tIns="0" rIns="0" bIns="0" rtlCol="0">
            <a:spAutoFit/>
          </a:bodyPr>
          <a:lstStyle/>
          <a:p>
            <a:pPr marL="12700">
              <a:lnSpc>
                <a:spcPct val="100000"/>
              </a:lnSpc>
            </a:pPr>
            <a:r>
              <a:rPr sz="3950" spc="-65" dirty="0">
                <a:solidFill>
                  <a:srgbClr val="000000"/>
                </a:solidFill>
              </a:rPr>
              <a:t>Submit </a:t>
            </a:r>
            <a:r>
              <a:rPr sz="3950" spc="-40" dirty="0">
                <a:solidFill>
                  <a:srgbClr val="000000"/>
                </a:solidFill>
              </a:rPr>
              <a:t>the</a:t>
            </a:r>
            <a:r>
              <a:rPr sz="3950" spc="-15" dirty="0">
                <a:solidFill>
                  <a:srgbClr val="000000"/>
                </a:solidFill>
              </a:rPr>
              <a:t> </a:t>
            </a:r>
            <a:r>
              <a:rPr sz="3950" spc="-50" dirty="0">
                <a:solidFill>
                  <a:srgbClr val="000000"/>
                </a:solidFill>
              </a:rPr>
              <a:t>Application</a:t>
            </a:r>
            <a:endParaRPr sz="3950" dirty="0"/>
          </a:p>
        </p:txBody>
      </p:sp>
      <p:sp>
        <p:nvSpPr>
          <p:cNvPr id="4" name="object 4"/>
          <p:cNvSpPr txBox="1"/>
          <p:nvPr/>
        </p:nvSpPr>
        <p:spPr>
          <a:xfrm>
            <a:off x="155257" y="1582673"/>
            <a:ext cx="3925570" cy="3502025"/>
          </a:xfrm>
          <a:prstGeom prst="rect">
            <a:avLst/>
          </a:prstGeom>
        </p:spPr>
        <p:txBody>
          <a:bodyPr vert="horz" wrap="square" lIns="0" tIns="0" rIns="0" bIns="0" rtlCol="0">
            <a:spAutoFit/>
          </a:bodyPr>
          <a:lstStyle/>
          <a:p>
            <a:pPr marL="193675" marR="5080" indent="-180975">
              <a:lnSpc>
                <a:spcPts val="2710"/>
              </a:lnSpc>
              <a:buClr>
                <a:srgbClr val="4F81BC"/>
              </a:buClr>
              <a:buSzPct val="81250"/>
              <a:buFont typeface="Arial"/>
              <a:buChar char="•"/>
              <a:tabLst>
                <a:tab pos="193675" algn="l"/>
              </a:tabLst>
            </a:pPr>
            <a:r>
              <a:rPr sz="2400" b="1" spc="-20" dirty="0">
                <a:latin typeface="Century Schoolbook"/>
                <a:cs typeface="Century Schoolbook"/>
              </a:rPr>
              <a:t>Select </a:t>
            </a:r>
            <a:r>
              <a:rPr sz="2400" spc="-5" dirty="0">
                <a:latin typeface="Century Schoolbook"/>
                <a:cs typeface="Century Schoolbook"/>
              </a:rPr>
              <a:t>Submit </a:t>
            </a:r>
            <a:r>
              <a:rPr sz="2400" dirty="0">
                <a:latin typeface="Century Schoolbook"/>
                <a:cs typeface="Century Schoolbook"/>
              </a:rPr>
              <a:t>from </a:t>
            </a:r>
            <a:r>
              <a:rPr sz="2400" spc="-5" dirty="0">
                <a:latin typeface="Century Schoolbook"/>
                <a:cs typeface="Century Schoolbook"/>
              </a:rPr>
              <a:t>the  </a:t>
            </a:r>
            <a:r>
              <a:rPr sz="2400" dirty="0">
                <a:latin typeface="Century Schoolbook"/>
                <a:cs typeface="Century Schoolbook"/>
              </a:rPr>
              <a:t>Current </a:t>
            </a:r>
            <a:r>
              <a:rPr sz="2400" spc="-15" dirty="0">
                <a:latin typeface="Century Schoolbook"/>
                <a:cs typeface="Century Schoolbook"/>
              </a:rPr>
              <a:t>Activities</a:t>
            </a:r>
            <a:r>
              <a:rPr sz="2400" spc="130" dirty="0">
                <a:latin typeface="Century Schoolbook"/>
                <a:cs typeface="Century Schoolbook"/>
              </a:rPr>
              <a:t> </a:t>
            </a:r>
            <a:r>
              <a:rPr sz="2400" spc="-5" dirty="0">
                <a:latin typeface="Century Schoolbook"/>
                <a:cs typeface="Century Schoolbook"/>
              </a:rPr>
              <a:t>section.</a:t>
            </a:r>
            <a:endParaRPr sz="2400" dirty="0">
              <a:latin typeface="Century Schoolbook"/>
              <a:cs typeface="Century Schoolbook"/>
            </a:endParaRPr>
          </a:p>
          <a:p>
            <a:pPr>
              <a:lnSpc>
                <a:spcPct val="100000"/>
              </a:lnSpc>
              <a:buClr>
                <a:srgbClr val="4F81BC"/>
              </a:buClr>
              <a:buFont typeface="Arial"/>
              <a:buChar char="•"/>
            </a:pPr>
            <a:endParaRPr sz="2900" dirty="0">
              <a:latin typeface="Times New Roman"/>
              <a:cs typeface="Times New Roman"/>
            </a:endParaRPr>
          </a:p>
          <a:p>
            <a:pPr marL="193675" marR="160020" indent="-180975">
              <a:lnSpc>
                <a:spcPts val="2780"/>
              </a:lnSpc>
              <a:spcBef>
                <a:spcPts val="2160"/>
              </a:spcBef>
              <a:buClr>
                <a:srgbClr val="4F81BC"/>
              </a:buClr>
              <a:buSzPct val="81250"/>
              <a:buFont typeface="Arial"/>
              <a:buChar char="•"/>
              <a:tabLst>
                <a:tab pos="193675" algn="l"/>
              </a:tabLst>
            </a:pPr>
            <a:r>
              <a:rPr sz="2400" spc="10" dirty="0">
                <a:latin typeface="Century Schoolbook"/>
                <a:cs typeface="Century Schoolbook"/>
              </a:rPr>
              <a:t>Only </a:t>
            </a:r>
            <a:r>
              <a:rPr sz="2400" dirty="0">
                <a:latin typeface="Century Schoolbook"/>
                <a:cs typeface="Century Schoolbook"/>
              </a:rPr>
              <a:t>the </a:t>
            </a:r>
            <a:r>
              <a:rPr sz="2400" spc="-15" dirty="0">
                <a:latin typeface="Century Schoolbook"/>
                <a:cs typeface="Century Schoolbook"/>
              </a:rPr>
              <a:t>PI </a:t>
            </a:r>
            <a:r>
              <a:rPr sz="2400" spc="-5" dirty="0">
                <a:latin typeface="Century Schoolbook"/>
                <a:cs typeface="Century Schoolbook"/>
              </a:rPr>
              <a:t>will </a:t>
            </a:r>
            <a:r>
              <a:rPr sz="2400" spc="5" dirty="0">
                <a:latin typeface="Century Schoolbook"/>
                <a:cs typeface="Century Schoolbook"/>
              </a:rPr>
              <a:t>have </a:t>
            </a:r>
            <a:r>
              <a:rPr sz="2400" spc="-5" dirty="0">
                <a:latin typeface="Century Schoolbook"/>
                <a:cs typeface="Century Schoolbook"/>
              </a:rPr>
              <a:t>the  Submit</a:t>
            </a:r>
            <a:r>
              <a:rPr sz="2400" spc="-35" dirty="0">
                <a:latin typeface="Century Schoolbook"/>
                <a:cs typeface="Century Schoolbook"/>
              </a:rPr>
              <a:t> </a:t>
            </a:r>
            <a:r>
              <a:rPr sz="2400" spc="-45" dirty="0">
                <a:latin typeface="Century Schoolbook"/>
                <a:cs typeface="Century Schoolbook"/>
              </a:rPr>
              <a:t>activity.</a:t>
            </a:r>
            <a:endParaRPr sz="2400" dirty="0">
              <a:latin typeface="Century Schoolbook"/>
              <a:cs typeface="Century Schoolbook"/>
            </a:endParaRPr>
          </a:p>
          <a:p>
            <a:pPr>
              <a:lnSpc>
                <a:spcPct val="100000"/>
              </a:lnSpc>
              <a:buClr>
                <a:srgbClr val="4F81BC"/>
              </a:buClr>
              <a:buFont typeface="Arial"/>
              <a:buChar char="•"/>
            </a:pPr>
            <a:endParaRPr sz="2900" dirty="0">
              <a:latin typeface="Times New Roman"/>
              <a:cs typeface="Times New Roman"/>
            </a:endParaRPr>
          </a:p>
          <a:p>
            <a:pPr marL="193675" indent="-180975">
              <a:lnSpc>
                <a:spcPts val="2830"/>
              </a:lnSpc>
              <a:spcBef>
                <a:spcPts val="1970"/>
              </a:spcBef>
              <a:buClr>
                <a:srgbClr val="4F81BC"/>
              </a:buClr>
              <a:buSzPct val="81250"/>
              <a:buFont typeface="Arial"/>
              <a:buChar char="•"/>
              <a:tabLst>
                <a:tab pos="193675" algn="l"/>
              </a:tabLst>
            </a:pPr>
            <a:r>
              <a:rPr sz="2400" dirty="0">
                <a:latin typeface="Century Schoolbook"/>
                <a:cs typeface="Century Schoolbook"/>
              </a:rPr>
              <a:t>This opens the</a:t>
            </a:r>
            <a:r>
              <a:rPr sz="2400" spc="40" dirty="0">
                <a:latin typeface="Century Schoolbook"/>
                <a:cs typeface="Century Schoolbook"/>
              </a:rPr>
              <a:t> </a:t>
            </a:r>
            <a:r>
              <a:rPr sz="2400" dirty="0">
                <a:latin typeface="Century Schoolbook"/>
                <a:cs typeface="Century Schoolbook"/>
              </a:rPr>
              <a:t>submit</a:t>
            </a:r>
          </a:p>
          <a:p>
            <a:pPr marL="193675">
              <a:lnSpc>
                <a:spcPts val="2830"/>
              </a:lnSpc>
            </a:pPr>
            <a:r>
              <a:rPr sz="2400" spc="-30" dirty="0">
                <a:latin typeface="Century Schoolbook"/>
                <a:cs typeface="Century Schoolbook"/>
              </a:rPr>
              <a:t>window.</a:t>
            </a:r>
            <a:endParaRPr sz="2400" dirty="0">
              <a:latin typeface="Century Schoolbook"/>
              <a:cs typeface="Century Schoolbook"/>
            </a:endParaRPr>
          </a:p>
        </p:txBody>
      </p:sp>
      <p:sp>
        <p:nvSpPr>
          <p:cNvPr id="5" name="object 5"/>
          <p:cNvSpPr/>
          <p:nvPr/>
        </p:nvSpPr>
        <p:spPr>
          <a:xfrm>
            <a:off x="5105400" y="3733800"/>
            <a:ext cx="1371600" cy="457200"/>
          </a:xfrm>
          <a:custGeom>
            <a:avLst/>
            <a:gdLst/>
            <a:ahLst/>
            <a:cxnLst/>
            <a:rect l="l" t="t" r="r" b="b"/>
            <a:pathLst>
              <a:path w="1371600" h="457200">
                <a:moveTo>
                  <a:pt x="0" y="228600"/>
                </a:moveTo>
                <a:lnTo>
                  <a:pt x="13934" y="182533"/>
                </a:lnTo>
                <a:lnTo>
                  <a:pt x="53899" y="139624"/>
                </a:lnTo>
                <a:lnTo>
                  <a:pt x="117135" y="100793"/>
                </a:lnTo>
                <a:lnTo>
                  <a:pt x="156617" y="83195"/>
                </a:lnTo>
                <a:lnTo>
                  <a:pt x="200882" y="66960"/>
                </a:lnTo>
                <a:lnTo>
                  <a:pt x="249585" y="52205"/>
                </a:lnTo>
                <a:lnTo>
                  <a:pt x="302381" y="39045"/>
                </a:lnTo>
                <a:lnTo>
                  <a:pt x="358925" y="27593"/>
                </a:lnTo>
                <a:lnTo>
                  <a:pt x="418873" y="17966"/>
                </a:lnTo>
                <a:lnTo>
                  <a:pt x="481879" y="10278"/>
                </a:lnTo>
                <a:lnTo>
                  <a:pt x="547599" y="4644"/>
                </a:lnTo>
                <a:lnTo>
                  <a:pt x="615688" y="1180"/>
                </a:lnTo>
                <a:lnTo>
                  <a:pt x="685800" y="0"/>
                </a:lnTo>
                <a:lnTo>
                  <a:pt x="755911" y="1180"/>
                </a:lnTo>
                <a:lnTo>
                  <a:pt x="824000" y="4644"/>
                </a:lnTo>
                <a:lnTo>
                  <a:pt x="889720" y="10278"/>
                </a:lnTo>
                <a:lnTo>
                  <a:pt x="952726" y="17966"/>
                </a:lnTo>
                <a:lnTo>
                  <a:pt x="1012674" y="27593"/>
                </a:lnTo>
                <a:lnTo>
                  <a:pt x="1069218" y="39045"/>
                </a:lnTo>
                <a:lnTo>
                  <a:pt x="1122014" y="52205"/>
                </a:lnTo>
                <a:lnTo>
                  <a:pt x="1170717" y="66960"/>
                </a:lnTo>
                <a:lnTo>
                  <a:pt x="1214982" y="83195"/>
                </a:lnTo>
                <a:lnTo>
                  <a:pt x="1254464" y="100793"/>
                </a:lnTo>
                <a:lnTo>
                  <a:pt x="1288819" y="119641"/>
                </a:lnTo>
                <a:lnTo>
                  <a:pt x="1340764" y="160626"/>
                </a:lnTo>
                <a:lnTo>
                  <a:pt x="1368058" y="205229"/>
                </a:lnTo>
                <a:lnTo>
                  <a:pt x="1371600" y="228600"/>
                </a:lnTo>
                <a:lnTo>
                  <a:pt x="1368058" y="251970"/>
                </a:lnTo>
                <a:lnTo>
                  <a:pt x="1340764" y="296573"/>
                </a:lnTo>
                <a:lnTo>
                  <a:pt x="1288819" y="337558"/>
                </a:lnTo>
                <a:lnTo>
                  <a:pt x="1254464" y="356406"/>
                </a:lnTo>
                <a:lnTo>
                  <a:pt x="1214982" y="374004"/>
                </a:lnTo>
                <a:lnTo>
                  <a:pt x="1170717" y="390239"/>
                </a:lnTo>
                <a:lnTo>
                  <a:pt x="1122014" y="404994"/>
                </a:lnTo>
                <a:lnTo>
                  <a:pt x="1069218" y="418154"/>
                </a:lnTo>
                <a:lnTo>
                  <a:pt x="1012674" y="429606"/>
                </a:lnTo>
                <a:lnTo>
                  <a:pt x="952726" y="439233"/>
                </a:lnTo>
                <a:lnTo>
                  <a:pt x="889720" y="446921"/>
                </a:lnTo>
                <a:lnTo>
                  <a:pt x="824000" y="452555"/>
                </a:lnTo>
                <a:lnTo>
                  <a:pt x="755911" y="456019"/>
                </a:lnTo>
                <a:lnTo>
                  <a:pt x="685800" y="457200"/>
                </a:lnTo>
                <a:lnTo>
                  <a:pt x="615688" y="456019"/>
                </a:lnTo>
                <a:lnTo>
                  <a:pt x="547599" y="452555"/>
                </a:lnTo>
                <a:lnTo>
                  <a:pt x="481879" y="446921"/>
                </a:lnTo>
                <a:lnTo>
                  <a:pt x="418873" y="439233"/>
                </a:lnTo>
                <a:lnTo>
                  <a:pt x="358925" y="429606"/>
                </a:lnTo>
                <a:lnTo>
                  <a:pt x="302381" y="418154"/>
                </a:lnTo>
                <a:lnTo>
                  <a:pt x="249585" y="404994"/>
                </a:lnTo>
                <a:lnTo>
                  <a:pt x="200882" y="390239"/>
                </a:lnTo>
                <a:lnTo>
                  <a:pt x="156617" y="374004"/>
                </a:lnTo>
                <a:lnTo>
                  <a:pt x="117135" y="356406"/>
                </a:lnTo>
                <a:lnTo>
                  <a:pt x="82780" y="337558"/>
                </a:lnTo>
                <a:lnTo>
                  <a:pt x="30835" y="296573"/>
                </a:lnTo>
                <a:lnTo>
                  <a:pt x="3541" y="251970"/>
                </a:lnTo>
                <a:lnTo>
                  <a:pt x="0" y="228600"/>
                </a:lnTo>
                <a:close/>
              </a:path>
            </a:pathLst>
          </a:custGeom>
          <a:ln w="57150">
            <a:solidFill>
              <a:srgbClr val="FF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00" y="800100"/>
            <a:ext cx="5334000" cy="5610225"/>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155257" y="130428"/>
            <a:ext cx="5298440" cy="623570"/>
          </a:xfrm>
          <a:prstGeom prst="rect">
            <a:avLst/>
          </a:prstGeom>
        </p:spPr>
        <p:txBody>
          <a:bodyPr vert="horz" wrap="square" lIns="0" tIns="0" rIns="0" bIns="0" rtlCol="0">
            <a:spAutoFit/>
          </a:bodyPr>
          <a:lstStyle/>
          <a:p>
            <a:pPr marL="12700">
              <a:lnSpc>
                <a:spcPct val="100000"/>
              </a:lnSpc>
            </a:pPr>
            <a:r>
              <a:rPr sz="3950" spc="-65" dirty="0">
                <a:solidFill>
                  <a:srgbClr val="000000"/>
                </a:solidFill>
              </a:rPr>
              <a:t>Submit </a:t>
            </a:r>
            <a:r>
              <a:rPr sz="3950" spc="-40" dirty="0">
                <a:solidFill>
                  <a:srgbClr val="000000"/>
                </a:solidFill>
              </a:rPr>
              <a:t>the</a:t>
            </a:r>
            <a:r>
              <a:rPr sz="3950" spc="-15" dirty="0">
                <a:solidFill>
                  <a:srgbClr val="000000"/>
                </a:solidFill>
              </a:rPr>
              <a:t> </a:t>
            </a:r>
            <a:r>
              <a:rPr sz="3950" spc="-50" dirty="0">
                <a:solidFill>
                  <a:srgbClr val="000000"/>
                </a:solidFill>
              </a:rPr>
              <a:t>Application</a:t>
            </a:r>
            <a:endParaRPr sz="3950" dirty="0"/>
          </a:p>
        </p:txBody>
      </p:sp>
      <p:sp>
        <p:nvSpPr>
          <p:cNvPr id="4" name="object 4"/>
          <p:cNvSpPr txBox="1"/>
          <p:nvPr/>
        </p:nvSpPr>
        <p:spPr>
          <a:xfrm>
            <a:off x="155257" y="1419448"/>
            <a:ext cx="2538095" cy="2444115"/>
          </a:xfrm>
          <a:prstGeom prst="rect">
            <a:avLst/>
          </a:prstGeom>
        </p:spPr>
        <p:txBody>
          <a:bodyPr vert="horz" wrap="square" lIns="0" tIns="0" rIns="0" bIns="0" rtlCol="0">
            <a:spAutoFit/>
          </a:bodyPr>
          <a:lstStyle/>
          <a:p>
            <a:pPr marL="12700" marR="5080">
              <a:lnSpc>
                <a:spcPct val="94800"/>
              </a:lnSpc>
            </a:pPr>
            <a:r>
              <a:rPr sz="2400" dirty="0">
                <a:latin typeface="Century Schoolbook"/>
                <a:cs typeface="Century Schoolbook"/>
              </a:rPr>
              <a:t>The </a:t>
            </a:r>
            <a:r>
              <a:rPr sz="2400" spc="-5" dirty="0">
                <a:latin typeface="Century Schoolbook"/>
                <a:cs typeface="Century Schoolbook"/>
              </a:rPr>
              <a:t>Submit  </a:t>
            </a:r>
            <a:r>
              <a:rPr sz="2400" dirty="0">
                <a:latin typeface="Century Schoolbook"/>
                <a:cs typeface="Century Schoolbook"/>
              </a:rPr>
              <a:t>function is </a:t>
            </a:r>
            <a:r>
              <a:rPr sz="2400" b="1" dirty="0">
                <a:latin typeface="Century Schoolbook"/>
                <a:cs typeface="Century Schoolbook"/>
              </a:rPr>
              <a:t>only  </a:t>
            </a:r>
            <a:r>
              <a:rPr sz="2400" b="1" spc="5" dirty="0">
                <a:latin typeface="Century Schoolbook"/>
                <a:cs typeface="Century Schoolbook"/>
              </a:rPr>
              <a:t>available </a:t>
            </a:r>
            <a:r>
              <a:rPr sz="2400" spc="-20" dirty="0">
                <a:latin typeface="Century Schoolbook"/>
                <a:cs typeface="Century Schoolbook"/>
              </a:rPr>
              <a:t>to </a:t>
            </a:r>
            <a:r>
              <a:rPr sz="2400" spc="-5" dirty="0">
                <a:latin typeface="Century Schoolbook"/>
                <a:cs typeface="Century Schoolbook"/>
              </a:rPr>
              <a:t>the  </a:t>
            </a:r>
            <a:r>
              <a:rPr sz="2400" spc="-15" dirty="0">
                <a:latin typeface="Century Schoolbook"/>
                <a:cs typeface="Century Schoolbook"/>
              </a:rPr>
              <a:t>PI </a:t>
            </a:r>
            <a:r>
              <a:rPr sz="2400" dirty="0">
                <a:latin typeface="Century Schoolbook"/>
                <a:cs typeface="Century Schoolbook"/>
              </a:rPr>
              <a:t>of </a:t>
            </a:r>
            <a:r>
              <a:rPr sz="2400" spc="-5" dirty="0">
                <a:latin typeface="Century Schoolbook"/>
                <a:cs typeface="Century Schoolbook"/>
              </a:rPr>
              <a:t>the </a:t>
            </a:r>
            <a:r>
              <a:rPr sz="2400" spc="-60" dirty="0">
                <a:latin typeface="Century Schoolbook"/>
                <a:cs typeface="Century Schoolbook"/>
              </a:rPr>
              <a:t>study.</a:t>
            </a:r>
            <a:r>
              <a:rPr sz="2400" spc="145" dirty="0">
                <a:latin typeface="Century Schoolbook"/>
                <a:cs typeface="Century Schoolbook"/>
              </a:rPr>
              <a:t> </a:t>
            </a:r>
            <a:r>
              <a:rPr sz="2400" spc="-5" dirty="0">
                <a:latin typeface="Century Schoolbook"/>
                <a:cs typeface="Century Schoolbook"/>
              </a:rPr>
              <a:t>It</a:t>
            </a:r>
            <a:endParaRPr sz="2400" dirty="0">
              <a:latin typeface="Century Schoolbook"/>
              <a:cs typeface="Century Schoolbook"/>
            </a:endParaRPr>
          </a:p>
          <a:p>
            <a:pPr marL="12700" marR="5080">
              <a:lnSpc>
                <a:spcPct val="93900"/>
              </a:lnSpc>
              <a:spcBef>
                <a:spcPts val="70"/>
              </a:spcBef>
            </a:pPr>
            <a:r>
              <a:rPr sz="2400" spc="-5" dirty="0">
                <a:latin typeface="Century Schoolbook"/>
                <a:cs typeface="Century Schoolbook"/>
              </a:rPr>
              <a:t>is </a:t>
            </a:r>
            <a:r>
              <a:rPr sz="2400" spc="10" dirty="0">
                <a:latin typeface="Century Schoolbook"/>
                <a:cs typeface="Century Schoolbook"/>
              </a:rPr>
              <a:t>not </a:t>
            </a:r>
            <a:r>
              <a:rPr sz="2400" dirty="0">
                <a:latin typeface="Century Schoolbook"/>
                <a:cs typeface="Century Schoolbook"/>
              </a:rPr>
              <a:t>available </a:t>
            </a:r>
            <a:r>
              <a:rPr sz="2400" spc="-20" dirty="0">
                <a:latin typeface="Century Schoolbook"/>
                <a:cs typeface="Century Schoolbook"/>
              </a:rPr>
              <a:t>to  </a:t>
            </a:r>
            <a:r>
              <a:rPr sz="2400" spc="-10" dirty="0">
                <a:latin typeface="Century Schoolbook"/>
                <a:cs typeface="Century Schoolbook"/>
              </a:rPr>
              <a:t>study team  members.</a:t>
            </a:r>
            <a:endParaRPr sz="24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8575"/>
            <a:ext cx="5178425" cy="601980"/>
          </a:xfrm>
          <a:prstGeom prst="rect">
            <a:avLst/>
          </a:prstGeom>
        </p:spPr>
        <p:txBody>
          <a:bodyPr vert="horz" wrap="square" lIns="0" tIns="0" rIns="0" bIns="0" rtlCol="0">
            <a:spAutoFit/>
          </a:bodyPr>
          <a:lstStyle/>
          <a:p>
            <a:pPr marL="12700">
              <a:lnSpc>
                <a:spcPct val="100000"/>
              </a:lnSpc>
            </a:pPr>
            <a:r>
              <a:rPr sz="3950" spc="-55" dirty="0">
                <a:solidFill>
                  <a:srgbClr val="000000"/>
                </a:solidFill>
              </a:rPr>
              <a:t>Application</a:t>
            </a:r>
            <a:r>
              <a:rPr sz="3950" spc="175" dirty="0">
                <a:solidFill>
                  <a:srgbClr val="000000"/>
                </a:solidFill>
              </a:rPr>
              <a:t> </a:t>
            </a:r>
            <a:r>
              <a:rPr sz="3950" spc="-45" dirty="0">
                <a:solidFill>
                  <a:srgbClr val="000000"/>
                </a:solidFill>
              </a:rPr>
              <a:t>Submitted</a:t>
            </a:r>
            <a:endParaRPr sz="3950" dirty="0"/>
          </a:p>
        </p:txBody>
      </p:sp>
      <p:sp>
        <p:nvSpPr>
          <p:cNvPr id="3" name="object 3"/>
          <p:cNvSpPr txBox="1"/>
          <p:nvPr/>
        </p:nvSpPr>
        <p:spPr>
          <a:xfrm>
            <a:off x="155257" y="1057275"/>
            <a:ext cx="3193415" cy="5259070"/>
          </a:xfrm>
          <a:prstGeom prst="rect">
            <a:avLst/>
          </a:prstGeom>
        </p:spPr>
        <p:txBody>
          <a:bodyPr vert="horz" wrap="square" lIns="0" tIns="0" rIns="0" bIns="0" rtlCol="0">
            <a:spAutoFit/>
          </a:bodyPr>
          <a:lstStyle/>
          <a:p>
            <a:pPr marL="193675" indent="-180975">
              <a:lnSpc>
                <a:spcPts val="2640"/>
              </a:lnSpc>
              <a:buClr>
                <a:srgbClr val="4F81BC"/>
              </a:buClr>
              <a:buSzPct val="81250"/>
              <a:buFont typeface="Arial"/>
              <a:buChar char="•"/>
              <a:tabLst>
                <a:tab pos="193675" algn="l"/>
              </a:tabLst>
            </a:pPr>
            <a:r>
              <a:rPr sz="2400" b="1" spc="-20" dirty="0">
                <a:latin typeface="Century Schoolbook"/>
                <a:cs typeface="Century Schoolbook"/>
              </a:rPr>
              <a:t>Select </a:t>
            </a:r>
            <a:r>
              <a:rPr sz="2400" spc="-5" dirty="0">
                <a:latin typeface="Century Schoolbook"/>
                <a:cs typeface="Century Schoolbook"/>
              </a:rPr>
              <a:t>the</a:t>
            </a:r>
            <a:r>
              <a:rPr sz="2400" spc="114" dirty="0">
                <a:latin typeface="Century Schoolbook"/>
                <a:cs typeface="Century Schoolbook"/>
              </a:rPr>
              <a:t> </a:t>
            </a:r>
            <a:r>
              <a:rPr sz="2400" spc="-5" dirty="0">
                <a:latin typeface="Century Schoolbook"/>
                <a:cs typeface="Century Schoolbook"/>
              </a:rPr>
              <a:t>In</a:t>
            </a:r>
            <a:endParaRPr sz="2400" dirty="0">
              <a:latin typeface="Century Schoolbook"/>
              <a:cs typeface="Century Schoolbook"/>
            </a:endParaRPr>
          </a:p>
          <a:p>
            <a:pPr marR="1101090" algn="ctr">
              <a:lnSpc>
                <a:spcPts val="2640"/>
              </a:lnSpc>
            </a:pPr>
            <a:r>
              <a:rPr sz="2400" spc="-5" dirty="0">
                <a:latin typeface="Century Schoolbook"/>
                <a:cs typeface="Century Schoolbook"/>
              </a:rPr>
              <a:t>Process</a:t>
            </a:r>
            <a:r>
              <a:rPr sz="2400" spc="5" dirty="0">
                <a:latin typeface="Century Schoolbook"/>
                <a:cs typeface="Century Schoolbook"/>
              </a:rPr>
              <a:t> </a:t>
            </a:r>
            <a:r>
              <a:rPr sz="2400" spc="-5" dirty="0">
                <a:latin typeface="Century Schoolbook"/>
                <a:cs typeface="Century Schoolbook"/>
              </a:rPr>
              <a:t>tab.</a:t>
            </a:r>
            <a:endParaRPr sz="2400" dirty="0">
              <a:latin typeface="Century Schoolbook"/>
              <a:cs typeface="Century Schoolbook"/>
            </a:endParaRPr>
          </a:p>
          <a:p>
            <a:pPr marL="193675" marR="304800" indent="-180975">
              <a:lnSpc>
                <a:spcPct val="84800"/>
              </a:lnSpc>
              <a:spcBef>
                <a:spcPts val="1460"/>
              </a:spcBef>
              <a:buClr>
                <a:srgbClr val="4F81BC"/>
              </a:buClr>
              <a:buSzPct val="81250"/>
              <a:buFont typeface="Arial"/>
              <a:buChar char="•"/>
              <a:tabLst>
                <a:tab pos="193675" algn="l"/>
              </a:tabLst>
            </a:pPr>
            <a:r>
              <a:rPr sz="2400" b="1" dirty="0">
                <a:latin typeface="Century Schoolbook"/>
                <a:cs typeface="Century Schoolbook"/>
              </a:rPr>
              <a:t>Scroll </a:t>
            </a:r>
            <a:r>
              <a:rPr sz="2400" spc="-10" dirty="0">
                <a:latin typeface="Century Schoolbook"/>
                <a:cs typeface="Century Schoolbook"/>
              </a:rPr>
              <a:t>down </a:t>
            </a:r>
            <a:r>
              <a:rPr sz="2400" spc="-15" dirty="0">
                <a:latin typeface="Century Schoolbook"/>
                <a:cs typeface="Century Schoolbook"/>
              </a:rPr>
              <a:t>to </a:t>
            </a:r>
            <a:r>
              <a:rPr sz="2400" spc="-5" dirty="0">
                <a:latin typeface="Century Schoolbook"/>
                <a:cs typeface="Century Schoolbook"/>
              </a:rPr>
              <a:t>the  </a:t>
            </a:r>
            <a:r>
              <a:rPr sz="2400" dirty="0">
                <a:latin typeface="Century Schoolbook"/>
                <a:cs typeface="Century Schoolbook"/>
              </a:rPr>
              <a:t>New </a:t>
            </a:r>
            <a:r>
              <a:rPr sz="2400" spc="-10" dirty="0">
                <a:latin typeface="Century Schoolbook"/>
                <a:cs typeface="Century Schoolbook"/>
              </a:rPr>
              <a:t>Applications  </a:t>
            </a:r>
            <a:r>
              <a:rPr sz="2400" spc="-5" dirty="0">
                <a:latin typeface="Century Schoolbook"/>
                <a:cs typeface="Century Schoolbook"/>
              </a:rPr>
              <a:t>section.</a:t>
            </a:r>
            <a:endParaRPr sz="2400" dirty="0">
              <a:latin typeface="Century Schoolbook"/>
              <a:cs typeface="Century Schoolbook"/>
            </a:endParaRPr>
          </a:p>
          <a:p>
            <a:pPr marL="193675" marR="5080" indent="-180975">
              <a:lnSpc>
                <a:spcPct val="85400"/>
              </a:lnSpc>
              <a:spcBef>
                <a:spcPts val="1370"/>
              </a:spcBef>
              <a:buClr>
                <a:srgbClr val="4F81BC"/>
              </a:buClr>
              <a:buSzPct val="81250"/>
              <a:buFont typeface="Arial"/>
              <a:buChar char="•"/>
              <a:tabLst>
                <a:tab pos="193675" algn="l"/>
              </a:tabLst>
            </a:pPr>
            <a:r>
              <a:rPr sz="2400" b="1" spc="10" dirty="0">
                <a:latin typeface="Century Schoolbook"/>
                <a:cs typeface="Century Schoolbook"/>
              </a:rPr>
              <a:t>Monitor </a:t>
            </a:r>
            <a:r>
              <a:rPr sz="2400" spc="-5" dirty="0">
                <a:latin typeface="Century Schoolbook"/>
                <a:cs typeface="Century Schoolbook"/>
              </a:rPr>
              <a:t>the  </a:t>
            </a:r>
            <a:r>
              <a:rPr sz="2400" spc="-10" dirty="0">
                <a:latin typeface="Century Schoolbook"/>
                <a:cs typeface="Century Schoolbook"/>
              </a:rPr>
              <a:t>progress </a:t>
            </a:r>
            <a:r>
              <a:rPr sz="2400" dirty="0">
                <a:latin typeface="Century Schoolbook"/>
                <a:cs typeface="Century Schoolbook"/>
              </a:rPr>
              <a:t>of </a:t>
            </a:r>
            <a:r>
              <a:rPr sz="2400" spc="5" dirty="0">
                <a:latin typeface="Century Schoolbook"/>
                <a:cs typeface="Century Schoolbook"/>
              </a:rPr>
              <a:t>your  </a:t>
            </a:r>
            <a:r>
              <a:rPr sz="2400" spc="-10" dirty="0">
                <a:latin typeface="Century Schoolbook"/>
                <a:cs typeface="Century Schoolbook"/>
              </a:rPr>
              <a:t>application </a:t>
            </a:r>
            <a:r>
              <a:rPr sz="2400" dirty="0">
                <a:latin typeface="Century Schoolbook"/>
                <a:cs typeface="Century Schoolbook"/>
              </a:rPr>
              <a:t>through  </a:t>
            </a:r>
            <a:r>
              <a:rPr sz="2400" spc="-5" dirty="0">
                <a:latin typeface="Century Schoolbook"/>
                <a:cs typeface="Century Schoolbook"/>
              </a:rPr>
              <a:t>IRB Review </a:t>
            </a:r>
            <a:r>
              <a:rPr sz="2400" i="1" dirty="0">
                <a:latin typeface="Century Schoolbook"/>
                <a:cs typeface="Century Schoolbook"/>
              </a:rPr>
              <a:t>(Current  </a:t>
            </a:r>
            <a:r>
              <a:rPr sz="2400" i="1" spc="-15" dirty="0">
                <a:latin typeface="Century Schoolbook"/>
                <a:cs typeface="Century Schoolbook"/>
              </a:rPr>
              <a:t>State).</a:t>
            </a:r>
            <a:endParaRPr sz="2400" dirty="0">
              <a:latin typeface="Century Schoolbook"/>
              <a:cs typeface="Century Schoolbook"/>
            </a:endParaRPr>
          </a:p>
          <a:p>
            <a:pPr marL="193675" marR="472440" indent="-180975">
              <a:lnSpc>
                <a:spcPct val="85400"/>
              </a:lnSpc>
              <a:spcBef>
                <a:spcPts val="1370"/>
              </a:spcBef>
              <a:buClr>
                <a:srgbClr val="4F81BC"/>
              </a:buClr>
              <a:buSzPct val="81250"/>
              <a:buFont typeface="Arial"/>
              <a:buChar char="•"/>
              <a:tabLst>
                <a:tab pos="193675" algn="l"/>
              </a:tabLst>
            </a:pPr>
            <a:r>
              <a:rPr sz="2400" spc="-10" dirty="0">
                <a:latin typeface="Century Schoolbook"/>
                <a:cs typeface="Century Schoolbook"/>
              </a:rPr>
              <a:t>Upon approval </a:t>
            </a:r>
            <a:r>
              <a:rPr sz="2400" spc="5" dirty="0">
                <a:latin typeface="Century Schoolbook"/>
                <a:cs typeface="Century Schoolbook"/>
              </a:rPr>
              <a:t>by  </a:t>
            </a:r>
            <a:r>
              <a:rPr sz="2400" spc="-5" dirty="0">
                <a:latin typeface="Century Schoolbook"/>
                <a:cs typeface="Century Schoolbook"/>
              </a:rPr>
              <a:t>the IRB the  </a:t>
            </a:r>
            <a:r>
              <a:rPr sz="2400" spc="-10" dirty="0">
                <a:latin typeface="Century Schoolbook"/>
                <a:cs typeface="Century Schoolbook"/>
              </a:rPr>
              <a:t>application </a:t>
            </a:r>
            <a:r>
              <a:rPr sz="2400" spc="-5" dirty="0">
                <a:latin typeface="Century Schoolbook"/>
                <a:cs typeface="Century Schoolbook"/>
              </a:rPr>
              <a:t>will  </a:t>
            </a:r>
            <a:r>
              <a:rPr sz="2400" spc="-10" dirty="0">
                <a:latin typeface="Century Schoolbook"/>
                <a:cs typeface="Century Schoolbook"/>
              </a:rPr>
              <a:t>appear </a:t>
            </a:r>
            <a:r>
              <a:rPr sz="2400" spc="5" dirty="0">
                <a:latin typeface="Century Schoolbook"/>
                <a:cs typeface="Century Schoolbook"/>
              </a:rPr>
              <a:t>under </a:t>
            </a:r>
            <a:r>
              <a:rPr sz="2400" dirty="0">
                <a:latin typeface="Century Schoolbook"/>
                <a:cs typeface="Century Schoolbook"/>
              </a:rPr>
              <a:t>the  </a:t>
            </a:r>
            <a:r>
              <a:rPr sz="2400" spc="-15" dirty="0">
                <a:latin typeface="Century Schoolbook"/>
                <a:cs typeface="Century Schoolbook"/>
              </a:rPr>
              <a:t>Approved</a:t>
            </a:r>
            <a:r>
              <a:rPr sz="2400" spc="145" dirty="0">
                <a:latin typeface="Century Schoolbook"/>
                <a:cs typeface="Century Schoolbook"/>
              </a:rPr>
              <a:t> </a:t>
            </a:r>
            <a:r>
              <a:rPr sz="2400" spc="-5" dirty="0">
                <a:latin typeface="Century Schoolbook"/>
                <a:cs typeface="Century Schoolbook"/>
              </a:rPr>
              <a:t>tab.</a:t>
            </a:r>
            <a:endParaRPr sz="2400" dirty="0">
              <a:latin typeface="Century Schoolbook"/>
              <a:cs typeface="Century Schoolbook"/>
            </a:endParaRPr>
          </a:p>
        </p:txBody>
      </p:sp>
      <p:sp>
        <p:nvSpPr>
          <p:cNvPr id="4" name="object 4"/>
          <p:cNvSpPr/>
          <p:nvPr/>
        </p:nvSpPr>
        <p:spPr>
          <a:xfrm>
            <a:off x="3352800" y="838200"/>
            <a:ext cx="5429250" cy="543877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6329426" y="2900426"/>
            <a:ext cx="457200" cy="609600"/>
          </a:xfrm>
          <a:custGeom>
            <a:avLst/>
            <a:gdLst/>
            <a:ahLst/>
            <a:cxnLst/>
            <a:rect l="l" t="t" r="r" b="b"/>
            <a:pathLst>
              <a:path w="457200" h="609600">
                <a:moveTo>
                  <a:pt x="457200" y="381000"/>
                </a:moveTo>
                <a:lnTo>
                  <a:pt x="0" y="381000"/>
                </a:lnTo>
                <a:lnTo>
                  <a:pt x="228600" y="609600"/>
                </a:lnTo>
                <a:lnTo>
                  <a:pt x="457200" y="381000"/>
                </a:lnTo>
                <a:close/>
              </a:path>
              <a:path w="457200" h="609600">
                <a:moveTo>
                  <a:pt x="342900" y="0"/>
                </a:moveTo>
                <a:lnTo>
                  <a:pt x="114300" y="0"/>
                </a:lnTo>
                <a:lnTo>
                  <a:pt x="114300" y="381000"/>
                </a:lnTo>
                <a:lnTo>
                  <a:pt x="342900" y="381000"/>
                </a:lnTo>
                <a:lnTo>
                  <a:pt x="342900" y="0"/>
                </a:lnTo>
                <a:close/>
              </a:path>
            </a:pathLst>
          </a:custGeom>
          <a:solidFill>
            <a:srgbClr val="FF0000"/>
          </a:solidFill>
        </p:spPr>
        <p:txBody>
          <a:bodyPr wrap="square" lIns="0" tIns="0" rIns="0" bIns="0" rtlCol="0"/>
          <a:lstStyle/>
          <a:p>
            <a:endParaRPr dirty="0"/>
          </a:p>
        </p:txBody>
      </p:sp>
      <p:sp>
        <p:nvSpPr>
          <p:cNvPr id="6" name="object 6"/>
          <p:cNvSpPr/>
          <p:nvPr/>
        </p:nvSpPr>
        <p:spPr>
          <a:xfrm>
            <a:off x="6329426" y="2900426"/>
            <a:ext cx="457200" cy="609600"/>
          </a:xfrm>
          <a:custGeom>
            <a:avLst/>
            <a:gdLst/>
            <a:ahLst/>
            <a:cxnLst/>
            <a:rect l="l" t="t" r="r" b="b"/>
            <a:pathLst>
              <a:path w="457200" h="609600">
                <a:moveTo>
                  <a:pt x="0" y="381000"/>
                </a:moveTo>
                <a:lnTo>
                  <a:pt x="114300" y="381000"/>
                </a:lnTo>
                <a:lnTo>
                  <a:pt x="114300" y="0"/>
                </a:lnTo>
                <a:lnTo>
                  <a:pt x="342900" y="0"/>
                </a:lnTo>
                <a:lnTo>
                  <a:pt x="342900" y="381000"/>
                </a:lnTo>
                <a:lnTo>
                  <a:pt x="457200" y="381000"/>
                </a:lnTo>
                <a:lnTo>
                  <a:pt x="228600" y="609600"/>
                </a:lnTo>
                <a:lnTo>
                  <a:pt x="0" y="381000"/>
                </a:lnTo>
                <a:close/>
              </a:path>
            </a:pathLst>
          </a:custGeom>
          <a:ln w="13970">
            <a:solidFill>
              <a:srgbClr val="385D89"/>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p:nvPr/>
        </p:nvSpPr>
        <p:spPr>
          <a:xfrm>
            <a:off x="1447800" y="1447800"/>
            <a:ext cx="6858000" cy="2385268"/>
          </a:xfrm>
          <a:prstGeom prst="rect">
            <a:avLst/>
          </a:prstGeom>
        </p:spPr>
        <p:txBody>
          <a:bodyPr vert="horz" wrap="square" lIns="0" tIns="0" rIns="0" bIns="0" rtlCol="0">
            <a:spAutoFit/>
          </a:bodyPr>
          <a:lstStyle/>
          <a:p>
            <a:pPr marL="12700" marR="5080" lvl="0" indent="-10795" algn="ctr" defTabSz="914400" rtl="0" eaLnBrk="1" fontAlgn="auto" latinLnBrk="0" hangingPunct="1">
              <a:lnSpc>
                <a:spcPts val="6160"/>
              </a:lnSpc>
              <a:spcBef>
                <a:spcPts val="0"/>
              </a:spcBef>
              <a:spcAft>
                <a:spcPts val="0"/>
              </a:spcAft>
              <a:buClrTx/>
              <a:buSzTx/>
              <a:buFontTx/>
              <a:buNone/>
              <a:tabLst/>
              <a:defRPr/>
            </a:pPr>
            <a:r>
              <a:rPr kumimoji="0" lang="en-US" sz="6000" b="0" i="0" u="none" strike="noStrike" kern="1200" cap="none" spc="-25" normalizeH="0" baseline="0" noProof="0" dirty="0" smtClean="0">
                <a:ln>
                  <a:noFill/>
                </a:ln>
                <a:solidFill>
                  <a:srgbClr val="FFFFFF"/>
                </a:solidFill>
                <a:effectLst/>
                <a:uLnTx/>
                <a:uFillTx/>
                <a:latin typeface="Century Schoolbook"/>
                <a:ea typeface="+mn-ea"/>
                <a:cs typeface="Century Schoolbook"/>
              </a:rPr>
              <a:t>Review Types</a:t>
            </a:r>
            <a:r>
              <a:rPr kumimoji="0" lang="en-US" sz="6000" b="0" i="0" u="none" strike="noStrike" kern="1200" cap="none" spc="-25" normalizeH="0" noProof="0" dirty="0" smtClean="0">
                <a:ln>
                  <a:noFill/>
                </a:ln>
                <a:solidFill>
                  <a:srgbClr val="FFFFFF"/>
                </a:solidFill>
                <a:effectLst/>
                <a:uLnTx/>
                <a:uFillTx/>
                <a:latin typeface="Century Schoolbook"/>
                <a:ea typeface="+mn-ea"/>
                <a:cs typeface="Century Schoolbook"/>
              </a:rPr>
              <a:t> and </a:t>
            </a:r>
            <a:r>
              <a:rPr kumimoji="0" lang="en-US" sz="6000" b="0" i="0" u="none" strike="noStrike" kern="1200" cap="none" spc="-25" normalizeH="0" baseline="0" noProof="0" dirty="0" smtClean="0">
                <a:ln>
                  <a:noFill/>
                </a:ln>
                <a:solidFill>
                  <a:srgbClr val="FFFFFF"/>
                </a:solidFill>
                <a:effectLst/>
                <a:uLnTx/>
                <a:uFillTx/>
                <a:latin typeface="Century Schoolbook"/>
                <a:ea typeface="+mn-ea"/>
                <a:cs typeface="Century Schoolbook"/>
              </a:rPr>
              <a:t> Application</a:t>
            </a:r>
            <a:r>
              <a:rPr kumimoji="0" lang="en-US" sz="6000" b="0" i="0" u="none" strike="noStrike" kern="1200" cap="none" spc="-25" normalizeH="0" noProof="0" dirty="0" smtClean="0">
                <a:ln>
                  <a:noFill/>
                </a:ln>
                <a:solidFill>
                  <a:srgbClr val="FFFFFF"/>
                </a:solidFill>
                <a:effectLst/>
                <a:uLnTx/>
                <a:uFillTx/>
                <a:latin typeface="Century Schoolbook"/>
                <a:ea typeface="+mn-ea"/>
                <a:cs typeface="Century Schoolbook"/>
              </a:rPr>
              <a:t> Workflow</a:t>
            </a:r>
            <a:endParaRPr kumimoji="0" sz="6000" b="0" i="0" u="none" strike="noStrike" kern="1200" cap="none" spc="0" normalizeH="0" baseline="0" noProof="0" dirty="0">
              <a:ln>
                <a:noFill/>
              </a:ln>
              <a:solidFill>
                <a:prstClr val="black"/>
              </a:solidFill>
              <a:effectLst/>
              <a:uLnTx/>
              <a:uFillTx/>
              <a:latin typeface="Century Schoolbook"/>
              <a:ea typeface="+mn-ea"/>
              <a:cs typeface="Century Schoolbook"/>
            </a:endParaRPr>
          </a:p>
        </p:txBody>
      </p:sp>
    </p:spTree>
    <p:extLst>
      <p:ext uri="{BB962C8B-B14F-4D97-AF65-F5344CB8AC3E}">
        <p14:creationId xmlns:p14="http://schemas.microsoft.com/office/powerpoint/2010/main" val="20474120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2762" y="126365"/>
            <a:ext cx="7213600" cy="1116965"/>
          </a:xfrm>
          <a:prstGeom prst="rect">
            <a:avLst/>
          </a:prstGeom>
        </p:spPr>
        <p:txBody>
          <a:bodyPr vert="horz" wrap="square" lIns="0" tIns="0" rIns="0" bIns="0" rtlCol="0">
            <a:spAutoFit/>
          </a:bodyPr>
          <a:lstStyle/>
          <a:p>
            <a:pPr marL="12700">
              <a:lnSpc>
                <a:spcPts val="4645"/>
              </a:lnSpc>
            </a:pPr>
            <a:r>
              <a:rPr sz="3950" spc="-45" dirty="0">
                <a:solidFill>
                  <a:srgbClr val="000000"/>
                </a:solidFill>
              </a:rPr>
              <a:t>Review </a:t>
            </a:r>
            <a:r>
              <a:rPr sz="3950" spc="-105" dirty="0">
                <a:solidFill>
                  <a:srgbClr val="000000"/>
                </a:solidFill>
              </a:rPr>
              <a:t>Types</a:t>
            </a:r>
            <a:r>
              <a:rPr sz="3950" spc="190" dirty="0">
                <a:solidFill>
                  <a:srgbClr val="000000"/>
                </a:solidFill>
              </a:rPr>
              <a:t> </a:t>
            </a:r>
            <a:r>
              <a:rPr sz="3950" spc="15" dirty="0">
                <a:solidFill>
                  <a:srgbClr val="000000"/>
                </a:solidFill>
              </a:rPr>
              <a:t>–</a:t>
            </a:r>
            <a:endParaRPr sz="3950" dirty="0"/>
          </a:p>
          <a:p>
            <a:pPr marL="12700" marR="5080">
              <a:lnSpc>
                <a:spcPts val="1950"/>
              </a:lnSpc>
              <a:spcBef>
                <a:spcPts val="145"/>
              </a:spcBef>
            </a:pPr>
            <a:r>
              <a:rPr sz="1800" i="1" spc="-65" dirty="0">
                <a:solidFill>
                  <a:srgbClr val="000000"/>
                </a:solidFill>
                <a:latin typeface="Century Schoolbook"/>
                <a:cs typeface="Century Schoolbook"/>
              </a:rPr>
              <a:t>Convened </a:t>
            </a:r>
            <a:r>
              <a:rPr sz="1800" i="1" spc="-40" dirty="0">
                <a:solidFill>
                  <a:srgbClr val="000000"/>
                </a:solidFill>
                <a:latin typeface="Century Schoolbook"/>
                <a:cs typeface="Century Schoolbook"/>
              </a:rPr>
              <a:t>and </a:t>
            </a:r>
            <a:r>
              <a:rPr sz="1800" i="1" spc="-70" dirty="0">
                <a:solidFill>
                  <a:srgbClr val="000000"/>
                </a:solidFill>
                <a:latin typeface="Century Schoolbook"/>
                <a:cs typeface="Century Schoolbook"/>
              </a:rPr>
              <a:t>Expedited </a:t>
            </a:r>
            <a:r>
              <a:rPr sz="1800" i="1" spc="-60" dirty="0">
                <a:solidFill>
                  <a:srgbClr val="000000"/>
                </a:solidFill>
                <a:latin typeface="Century Schoolbook"/>
                <a:cs typeface="Century Schoolbook"/>
              </a:rPr>
              <a:t>review types </a:t>
            </a:r>
            <a:r>
              <a:rPr sz="1800" i="1" spc="-40" dirty="0">
                <a:solidFill>
                  <a:srgbClr val="000000"/>
                </a:solidFill>
                <a:latin typeface="Century Schoolbook"/>
                <a:cs typeface="Century Schoolbook"/>
              </a:rPr>
              <a:t>can </a:t>
            </a:r>
            <a:r>
              <a:rPr sz="1800" i="1" spc="-55" dirty="0">
                <a:solidFill>
                  <a:srgbClr val="000000"/>
                </a:solidFill>
                <a:latin typeface="Century Schoolbook"/>
                <a:cs typeface="Century Schoolbook"/>
              </a:rPr>
              <a:t>apply to </a:t>
            </a:r>
            <a:r>
              <a:rPr sz="1800" i="1" spc="-75" dirty="0">
                <a:solidFill>
                  <a:srgbClr val="000000"/>
                </a:solidFill>
                <a:latin typeface="Century Schoolbook"/>
                <a:cs typeface="Century Schoolbook"/>
              </a:rPr>
              <a:t>both </a:t>
            </a:r>
            <a:r>
              <a:rPr sz="1800" i="1" spc="-40" dirty="0">
                <a:solidFill>
                  <a:srgbClr val="000000"/>
                </a:solidFill>
                <a:latin typeface="Century Schoolbook"/>
                <a:cs typeface="Century Schoolbook"/>
              </a:rPr>
              <a:t>new </a:t>
            </a:r>
            <a:r>
              <a:rPr sz="1800" i="1" spc="-65" dirty="0">
                <a:solidFill>
                  <a:srgbClr val="000000"/>
                </a:solidFill>
                <a:latin typeface="Century Schoolbook"/>
                <a:cs typeface="Century Schoolbook"/>
              </a:rPr>
              <a:t>applications  </a:t>
            </a:r>
            <a:r>
              <a:rPr sz="1800" i="1" spc="-40" dirty="0">
                <a:solidFill>
                  <a:srgbClr val="000000"/>
                </a:solidFill>
                <a:latin typeface="Century Schoolbook"/>
                <a:cs typeface="Century Schoolbook"/>
              </a:rPr>
              <a:t>and </a:t>
            </a:r>
            <a:r>
              <a:rPr sz="1800" i="1" spc="-60" dirty="0">
                <a:solidFill>
                  <a:srgbClr val="000000"/>
                </a:solidFill>
                <a:latin typeface="Century Schoolbook"/>
                <a:cs typeface="Century Schoolbook"/>
              </a:rPr>
              <a:t>Further Study </a:t>
            </a:r>
            <a:r>
              <a:rPr sz="1800" i="1" spc="-65" dirty="0">
                <a:solidFill>
                  <a:srgbClr val="000000"/>
                </a:solidFill>
                <a:latin typeface="Century Schoolbook"/>
                <a:cs typeface="Century Schoolbook"/>
              </a:rPr>
              <a:t>Actions </a:t>
            </a:r>
            <a:r>
              <a:rPr sz="1800" i="1" spc="-55" dirty="0">
                <a:solidFill>
                  <a:srgbClr val="000000"/>
                </a:solidFill>
                <a:latin typeface="Century Schoolbook"/>
                <a:cs typeface="Century Schoolbook"/>
              </a:rPr>
              <a:t>for </a:t>
            </a:r>
            <a:r>
              <a:rPr sz="1800" i="1" dirty="0">
                <a:solidFill>
                  <a:srgbClr val="000000"/>
                </a:solidFill>
                <a:latin typeface="Century Schoolbook"/>
                <a:cs typeface="Century Schoolbook"/>
              </a:rPr>
              <a:t>a </a:t>
            </a:r>
            <a:r>
              <a:rPr sz="1800" i="1" spc="-60" dirty="0">
                <a:solidFill>
                  <a:srgbClr val="000000"/>
                </a:solidFill>
                <a:latin typeface="Century Schoolbook"/>
                <a:cs typeface="Century Schoolbook"/>
              </a:rPr>
              <a:t>single </a:t>
            </a:r>
            <a:r>
              <a:rPr sz="1800" i="1" spc="-55" dirty="0">
                <a:solidFill>
                  <a:srgbClr val="000000"/>
                </a:solidFill>
                <a:latin typeface="Century Schoolbook"/>
                <a:cs typeface="Century Schoolbook"/>
              </a:rPr>
              <a:t>study </a:t>
            </a:r>
            <a:r>
              <a:rPr sz="1800" i="1" spc="-40" dirty="0">
                <a:solidFill>
                  <a:srgbClr val="000000"/>
                </a:solidFill>
                <a:latin typeface="Century Schoolbook"/>
                <a:cs typeface="Century Schoolbook"/>
              </a:rPr>
              <a:t>in</a:t>
            </a:r>
            <a:r>
              <a:rPr sz="1800" i="1" spc="15" dirty="0">
                <a:solidFill>
                  <a:srgbClr val="000000"/>
                </a:solidFill>
                <a:latin typeface="Century Schoolbook"/>
                <a:cs typeface="Century Schoolbook"/>
              </a:rPr>
              <a:t> </a:t>
            </a:r>
            <a:r>
              <a:rPr sz="1800" i="1" spc="-60" dirty="0">
                <a:solidFill>
                  <a:srgbClr val="000000"/>
                </a:solidFill>
                <a:latin typeface="Century Schoolbook"/>
                <a:cs typeface="Century Schoolbook"/>
              </a:rPr>
              <a:t>eIRB.</a:t>
            </a:r>
            <a:endParaRPr sz="1800" dirty="0">
              <a:latin typeface="Century Schoolbook"/>
              <a:cs typeface="Century Schoolbook"/>
            </a:endParaRPr>
          </a:p>
        </p:txBody>
      </p:sp>
      <p:sp>
        <p:nvSpPr>
          <p:cNvPr id="3" name="object 3"/>
          <p:cNvSpPr txBox="1"/>
          <p:nvPr/>
        </p:nvSpPr>
        <p:spPr>
          <a:xfrm>
            <a:off x="307657" y="1715008"/>
            <a:ext cx="7470140" cy="4540250"/>
          </a:xfrm>
          <a:prstGeom prst="rect">
            <a:avLst/>
          </a:prstGeom>
        </p:spPr>
        <p:txBody>
          <a:bodyPr vert="horz" wrap="square" lIns="0" tIns="0" rIns="0" bIns="0" rtlCol="0">
            <a:spAutoFit/>
          </a:bodyPr>
          <a:lstStyle/>
          <a:p>
            <a:pPr marL="193675" marR="596265" indent="-180975">
              <a:lnSpc>
                <a:spcPts val="2110"/>
              </a:lnSpc>
              <a:buClr>
                <a:srgbClr val="4F81BC"/>
              </a:buClr>
              <a:buSzPct val="77777"/>
              <a:buFont typeface="Arial"/>
              <a:buChar char="•"/>
              <a:tabLst>
                <a:tab pos="194310" algn="l"/>
              </a:tabLst>
            </a:pPr>
            <a:r>
              <a:rPr sz="1800" b="1" dirty="0">
                <a:latin typeface="Century Schoolbook"/>
                <a:cs typeface="Century Schoolbook"/>
              </a:rPr>
              <a:t>Convened: </a:t>
            </a:r>
            <a:r>
              <a:rPr sz="1800" spc="-5" dirty="0">
                <a:latin typeface="Century Schoolbook"/>
                <a:cs typeface="Century Schoolbook"/>
              </a:rPr>
              <a:t>more </a:t>
            </a:r>
            <a:r>
              <a:rPr sz="1800" spc="-10" dirty="0">
                <a:latin typeface="Century Schoolbook"/>
                <a:cs typeface="Century Schoolbook"/>
              </a:rPr>
              <a:t>than </a:t>
            </a:r>
            <a:r>
              <a:rPr sz="1800" dirty="0">
                <a:latin typeface="Century Schoolbook"/>
                <a:cs typeface="Century Schoolbook"/>
              </a:rPr>
              <a:t>minimal </a:t>
            </a:r>
            <a:r>
              <a:rPr sz="1800" spc="10" dirty="0">
                <a:latin typeface="Century Schoolbook"/>
                <a:cs typeface="Century Schoolbook"/>
              </a:rPr>
              <a:t>risk </a:t>
            </a:r>
            <a:r>
              <a:rPr sz="1800" spc="-5" dirty="0">
                <a:latin typeface="Century Schoolbook"/>
                <a:cs typeface="Century Schoolbook"/>
              </a:rPr>
              <a:t>and </a:t>
            </a:r>
            <a:r>
              <a:rPr sz="1800" dirty="0">
                <a:latin typeface="Century Schoolbook"/>
                <a:cs typeface="Century Schoolbook"/>
              </a:rPr>
              <a:t>or research </a:t>
            </a:r>
            <a:r>
              <a:rPr sz="1800" spc="15" dirty="0">
                <a:latin typeface="Century Schoolbook"/>
                <a:cs typeface="Century Schoolbook"/>
              </a:rPr>
              <a:t>involving  </a:t>
            </a:r>
            <a:r>
              <a:rPr sz="1800" spc="5" dirty="0">
                <a:latin typeface="Century Schoolbook"/>
                <a:cs typeface="Century Schoolbook"/>
              </a:rPr>
              <a:t>vulnerable populations; </a:t>
            </a:r>
            <a:r>
              <a:rPr sz="1800" spc="10" dirty="0">
                <a:latin typeface="Century Schoolbook"/>
                <a:cs typeface="Century Schoolbook"/>
              </a:rPr>
              <a:t>full </a:t>
            </a:r>
            <a:r>
              <a:rPr sz="1800" spc="-10" dirty="0">
                <a:latin typeface="Century Schoolbook"/>
                <a:cs typeface="Century Schoolbook"/>
              </a:rPr>
              <a:t>board</a:t>
            </a:r>
            <a:r>
              <a:rPr sz="1800" spc="40" dirty="0">
                <a:latin typeface="Century Schoolbook"/>
                <a:cs typeface="Century Schoolbook"/>
              </a:rPr>
              <a:t> </a:t>
            </a:r>
            <a:r>
              <a:rPr sz="1800" spc="5" dirty="0">
                <a:latin typeface="Century Schoolbook"/>
                <a:cs typeface="Century Schoolbook"/>
              </a:rPr>
              <a:t>review</a:t>
            </a:r>
            <a:endParaRPr sz="1800" dirty="0">
              <a:latin typeface="Century Schoolbook"/>
              <a:cs typeface="Century Schoolbook"/>
            </a:endParaRPr>
          </a:p>
          <a:p>
            <a:pPr marL="193675" marR="95885" indent="-180975">
              <a:lnSpc>
                <a:spcPts val="2100"/>
              </a:lnSpc>
              <a:spcBef>
                <a:spcPts val="1500"/>
              </a:spcBef>
              <a:buClr>
                <a:srgbClr val="4F81BC"/>
              </a:buClr>
              <a:buSzPct val="77777"/>
              <a:buFont typeface="Arial"/>
              <a:buChar char="•"/>
              <a:tabLst>
                <a:tab pos="194310" algn="l"/>
              </a:tabLst>
            </a:pPr>
            <a:r>
              <a:rPr sz="1800" b="1" dirty="0">
                <a:latin typeface="Century Schoolbook"/>
                <a:cs typeface="Century Schoolbook"/>
              </a:rPr>
              <a:t>Expedited: </a:t>
            </a:r>
            <a:r>
              <a:rPr sz="1800" spc="-5" dirty="0">
                <a:latin typeface="Century Schoolbook"/>
                <a:cs typeface="Century Schoolbook"/>
              </a:rPr>
              <a:t>must </a:t>
            </a:r>
            <a:r>
              <a:rPr sz="1800" spc="5" dirty="0">
                <a:latin typeface="Century Schoolbook"/>
                <a:cs typeface="Century Schoolbook"/>
              </a:rPr>
              <a:t>present </a:t>
            </a:r>
            <a:r>
              <a:rPr sz="1800" spc="10" dirty="0">
                <a:latin typeface="Century Schoolbook"/>
                <a:cs typeface="Century Schoolbook"/>
              </a:rPr>
              <a:t>no </a:t>
            </a:r>
            <a:r>
              <a:rPr sz="1800" spc="-5" dirty="0">
                <a:latin typeface="Century Schoolbook"/>
                <a:cs typeface="Century Schoolbook"/>
              </a:rPr>
              <a:t>more </a:t>
            </a:r>
            <a:r>
              <a:rPr sz="1800" spc="-10" dirty="0">
                <a:latin typeface="Century Schoolbook"/>
                <a:cs typeface="Century Schoolbook"/>
              </a:rPr>
              <a:t>than </a:t>
            </a:r>
            <a:r>
              <a:rPr sz="1800" dirty="0">
                <a:latin typeface="Century Schoolbook"/>
                <a:cs typeface="Century Schoolbook"/>
              </a:rPr>
              <a:t>minimal </a:t>
            </a:r>
            <a:r>
              <a:rPr sz="1800" spc="10" dirty="0">
                <a:latin typeface="Century Schoolbook"/>
                <a:cs typeface="Century Schoolbook"/>
              </a:rPr>
              <a:t>risk </a:t>
            </a:r>
            <a:r>
              <a:rPr sz="1800" spc="-15" dirty="0">
                <a:latin typeface="Century Schoolbook"/>
                <a:cs typeface="Century Schoolbook"/>
              </a:rPr>
              <a:t>as </a:t>
            </a:r>
            <a:r>
              <a:rPr sz="1800" spc="10" dirty="0">
                <a:latin typeface="Century Schoolbook"/>
                <a:cs typeface="Century Schoolbook"/>
              </a:rPr>
              <a:t>defined </a:t>
            </a:r>
            <a:r>
              <a:rPr sz="1800" spc="-15" dirty="0">
                <a:latin typeface="Century Schoolbook"/>
                <a:cs typeface="Century Schoolbook"/>
              </a:rPr>
              <a:t>by  </a:t>
            </a:r>
            <a:r>
              <a:rPr sz="1800" spc="5" dirty="0">
                <a:latin typeface="Century Schoolbook"/>
                <a:cs typeface="Century Schoolbook"/>
              </a:rPr>
              <a:t>FDA regulations; </a:t>
            </a:r>
            <a:r>
              <a:rPr sz="1800" dirty="0">
                <a:latin typeface="Century Schoolbook"/>
                <a:cs typeface="Century Schoolbook"/>
              </a:rPr>
              <a:t>1</a:t>
            </a:r>
            <a:r>
              <a:rPr sz="1800" spc="-145" dirty="0">
                <a:latin typeface="Century Schoolbook"/>
                <a:cs typeface="Century Schoolbook"/>
              </a:rPr>
              <a:t> </a:t>
            </a:r>
            <a:r>
              <a:rPr sz="1800" spc="10" dirty="0">
                <a:latin typeface="Century Schoolbook"/>
                <a:cs typeface="Century Schoolbook"/>
              </a:rPr>
              <a:t>reviewer</a:t>
            </a:r>
            <a:endParaRPr sz="1800" dirty="0">
              <a:latin typeface="Century Schoolbook"/>
              <a:cs typeface="Century Schoolbook"/>
            </a:endParaRPr>
          </a:p>
          <a:p>
            <a:pPr marL="193675" marR="285115" indent="-180975">
              <a:lnSpc>
                <a:spcPct val="95600"/>
              </a:lnSpc>
              <a:spcBef>
                <a:spcPts val="1480"/>
              </a:spcBef>
              <a:buClr>
                <a:srgbClr val="4F81BC"/>
              </a:buClr>
              <a:buSzPct val="77777"/>
              <a:buFont typeface="Arial"/>
              <a:buChar char="•"/>
              <a:tabLst>
                <a:tab pos="194310" algn="l"/>
                <a:tab pos="1515110" algn="l"/>
              </a:tabLst>
            </a:pPr>
            <a:r>
              <a:rPr sz="1800" b="1" spc="-5" dirty="0">
                <a:latin typeface="Century Schoolbook"/>
                <a:cs typeface="Century Schoolbook"/>
              </a:rPr>
              <a:t>Exempt: </a:t>
            </a:r>
            <a:r>
              <a:rPr sz="1800" spc="15" dirty="0">
                <a:latin typeface="Century Schoolbook"/>
                <a:cs typeface="Century Schoolbook"/>
              </a:rPr>
              <a:t>Includes </a:t>
            </a:r>
            <a:r>
              <a:rPr sz="1800" spc="-10" dirty="0">
                <a:latin typeface="Century Schoolbook"/>
                <a:cs typeface="Century Schoolbook"/>
              </a:rPr>
              <a:t>some </a:t>
            </a:r>
            <a:r>
              <a:rPr sz="1800" dirty="0">
                <a:latin typeface="Century Schoolbook"/>
                <a:cs typeface="Century Schoolbook"/>
              </a:rPr>
              <a:t>research </a:t>
            </a:r>
            <a:r>
              <a:rPr sz="1800" spc="10" dirty="0">
                <a:latin typeface="Century Schoolbook"/>
                <a:cs typeface="Century Schoolbook"/>
              </a:rPr>
              <a:t>done </a:t>
            </a:r>
            <a:r>
              <a:rPr sz="1800" spc="15" dirty="0">
                <a:latin typeface="Century Schoolbook"/>
                <a:cs typeface="Century Schoolbook"/>
              </a:rPr>
              <a:t>in </a:t>
            </a:r>
            <a:r>
              <a:rPr sz="1800" dirty="0">
                <a:latin typeface="Century Schoolbook"/>
                <a:cs typeface="Century Schoolbook"/>
              </a:rPr>
              <a:t>educational </a:t>
            </a:r>
            <a:r>
              <a:rPr sz="1800" spc="-5" dirty="0">
                <a:latin typeface="Century Schoolbook"/>
                <a:cs typeface="Century Schoolbook"/>
              </a:rPr>
              <a:t>settings,  observations </a:t>
            </a:r>
            <a:r>
              <a:rPr sz="1800" dirty="0">
                <a:latin typeface="Century Schoolbook"/>
                <a:cs typeface="Century Schoolbook"/>
              </a:rPr>
              <a:t>of </a:t>
            </a:r>
            <a:r>
              <a:rPr sz="1800" spc="10" dirty="0">
                <a:latin typeface="Century Schoolbook"/>
                <a:cs typeface="Century Schoolbook"/>
              </a:rPr>
              <a:t>public </a:t>
            </a:r>
            <a:r>
              <a:rPr sz="1800" spc="-15" dirty="0">
                <a:latin typeface="Century Schoolbook"/>
                <a:cs typeface="Century Schoolbook"/>
              </a:rPr>
              <a:t>behavior, </a:t>
            </a:r>
            <a:r>
              <a:rPr sz="1800" dirty="0">
                <a:latin typeface="Century Schoolbook"/>
                <a:cs typeface="Century Schoolbook"/>
              </a:rPr>
              <a:t>surveys, </a:t>
            </a:r>
            <a:r>
              <a:rPr sz="1800" spc="-10" dirty="0">
                <a:latin typeface="Century Schoolbook"/>
                <a:cs typeface="Century Schoolbook"/>
              </a:rPr>
              <a:t>most </a:t>
            </a:r>
            <a:r>
              <a:rPr sz="1800" spc="5" dirty="0" smtClean="0">
                <a:latin typeface="Century Schoolbook"/>
                <a:cs typeface="Century Schoolbook"/>
              </a:rPr>
              <a:t>chart reviews</a:t>
            </a:r>
            <a:r>
              <a:rPr sz="1800" spc="5" dirty="0">
                <a:latin typeface="Century Schoolbook"/>
                <a:cs typeface="Century Schoolbook"/>
              </a:rPr>
              <a:t>, </a:t>
            </a:r>
            <a:r>
              <a:rPr sz="1800" dirty="0">
                <a:latin typeface="Century Schoolbook"/>
                <a:cs typeface="Century Schoolbook"/>
              </a:rPr>
              <a:t>use of </a:t>
            </a:r>
            <a:r>
              <a:rPr sz="1800" spc="10" dirty="0">
                <a:latin typeface="Century Schoolbook"/>
                <a:cs typeface="Century Schoolbook"/>
              </a:rPr>
              <a:t>publically </a:t>
            </a:r>
            <a:r>
              <a:rPr sz="1800" spc="-5" dirty="0">
                <a:latin typeface="Century Schoolbook"/>
                <a:cs typeface="Century Schoolbook"/>
              </a:rPr>
              <a:t>available </a:t>
            </a:r>
            <a:r>
              <a:rPr sz="1800" spc="-15" dirty="0">
                <a:latin typeface="Century Schoolbook"/>
                <a:cs typeface="Century Schoolbook"/>
              </a:rPr>
              <a:t>data, </a:t>
            </a:r>
            <a:r>
              <a:rPr sz="1800" dirty="0">
                <a:latin typeface="Century Schoolbook"/>
                <a:cs typeface="Century Schoolbook"/>
              </a:rPr>
              <a:t>or </a:t>
            </a:r>
            <a:r>
              <a:rPr sz="1800" spc="-20" dirty="0">
                <a:latin typeface="Century Schoolbook"/>
                <a:cs typeface="Century Schoolbook"/>
              </a:rPr>
              <a:t>taste </a:t>
            </a:r>
            <a:r>
              <a:rPr sz="1800" spc="-5" dirty="0">
                <a:latin typeface="Century Schoolbook"/>
                <a:cs typeface="Century Schoolbook"/>
              </a:rPr>
              <a:t>and </a:t>
            </a:r>
            <a:r>
              <a:rPr sz="1800" dirty="0">
                <a:latin typeface="Century Schoolbook"/>
                <a:cs typeface="Century Schoolbook"/>
              </a:rPr>
              <a:t>food </a:t>
            </a:r>
            <a:r>
              <a:rPr sz="1800" spc="-5" dirty="0" smtClean="0">
                <a:latin typeface="Century Schoolbook"/>
                <a:cs typeface="Century Schoolbook"/>
              </a:rPr>
              <a:t>quality </a:t>
            </a:r>
            <a:r>
              <a:rPr sz="1800" dirty="0">
                <a:latin typeface="Century Schoolbook"/>
                <a:cs typeface="Century Schoolbook"/>
              </a:rPr>
              <a:t>evaluation.	</a:t>
            </a:r>
            <a:r>
              <a:rPr sz="1800" spc="10" dirty="0">
                <a:latin typeface="Century Schoolbook"/>
                <a:cs typeface="Century Schoolbook"/>
              </a:rPr>
              <a:t>This </a:t>
            </a:r>
            <a:r>
              <a:rPr sz="1800" spc="-5" dirty="0">
                <a:latin typeface="Century Schoolbook"/>
                <a:cs typeface="Century Schoolbook"/>
              </a:rPr>
              <a:t>category </a:t>
            </a:r>
            <a:r>
              <a:rPr sz="1800" dirty="0">
                <a:latin typeface="Century Schoolbook"/>
                <a:cs typeface="Century Schoolbook"/>
              </a:rPr>
              <a:t>does </a:t>
            </a:r>
            <a:r>
              <a:rPr sz="1800" spc="5" dirty="0">
                <a:latin typeface="Century Schoolbook"/>
                <a:cs typeface="Century Schoolbook"/>
              </a:rPr>
              <a:t>not apply </a:t>
            </a:r>
            <a:r>
              <a:rPr sz="1800" spc="-15" dirty="0">
                <a:latin typeface="Century Schoolbook"/>
                <a:cs typeface="Century Schoolbook"/>
              </a:rPr>
              <a:t>to</a:t>
            </a:r>
            <a:r>
              <a:rPr sz="1800" spc="145" dirty="0">
                <a:latin typeface="Century Schoolbook"/>
                <a:cs typeface="Century Schoolbook"/>
              </a:rPr>
              <a:t> </a:t>
            </a:r>
            <a:r>
              <a:rPr sz="1800" spc="5" dirty="0">
                <a:latin typeface="Century Schoolbook"/>
                <a:cs typeface="Century Schoolbook"/>
              </a:rPr>
              <a:t>FDA</a:t>
            </a:r>
            <a:r>
              <a:rPr sz="1800" spc="-85" dirty="0">
                <a:latin typeface="Century Schoolbook"/>
                <a:cs typeface="Century Schoolbook"/>
              </a:rPr>
              <a:t> </a:t>
            </a:r>
            <a:r>
              <a:rPr sz="1800" dirty="0">
                <a:latin typeface="Century Schoolbook"/>
                <a:cs typeface="Century Schoolbook"/>
              </a:rPr>
              <a:t>regulated  </a:t>
            </a:r>
            <a:r>
              <a:rPr sz="1800" spc="5" dirty="0">
                <a:latin typeface="Century Schoolbook"/>
                <a:cs typeface="Century Schoolbook"/>
              </a:rPr>
              <a:t>research; this </a:t>
            </a:r>
            <a:r>
              <a:rPr sz="1800" b="1" spc="5" dirty="0">
                <a:latin typeface="Century Schoolbook"/>
                <a:cs typeface="Century Schoolbook"/>
              </a:rPr>
              <a:t>exempt </a:t>
            </a:r>
            <a:r>
              <a:rPr sz="1800" spc="5" dirty="0">
                <a:latin typeface="Century Schoolbook"/>
                <a:cs typeface="Century Schoolbook"/>
              </a:rPr>
              <a:t>from </a:t>
            </a:r>
            <a:r>
              <a:rPr sz="1800" spc="-10" dirty="0">
                <a:latin typeface="Century Schoolbook"/>
                <a:cs typeface="Century Schoolbook"/>
              </a:rPr>
              <a:t>some </a:t>
            </a:r>
            <a:r>
              <a:rPr sz="1800" dirty="0">
                <a:latin typeface="Century Schoolbook"/>
                <a:cs typeface="Century Schoolbook"/>
              </a:rPr>
              <a:t>federal</a:t>
            </a:r>
            <a:r>
              <a:rPr sz="1800" spc="130" dirty="0">
                <a:latin typeface="Century Schoolbook"/>
                <a:cs typeface="Century Schoolbook"/>
              </a:rPr>
              <a:t> </a:t>
            </a:r>
            <a:r>
              <a:rPr sz="1800" spc="5" dirty="0">
                <a:latin typeface="Century Schoolbook"/>
                <a:cs typeface="Century Schoolbook"/>
              </a:rPr>
              <a:t>regulations.</a:t>
            </a:r>
            <a:endParaRPr sz="1800" dirty="0">
              <a:latin typeface="Century Schoolbook"/>
              <a:cs typeface="Century Schoolbook"/>
            </a:endParaRPr>
          </a:p>
          <a:p>
            <a:pPr marL="193675" marR="5080" indent="-180975">
              <a:lnSpc>
                <a:spcPct val="95300"/>
              </a:lnSpc>
              <a:spcBef>
                <a:spcPts val="1545"/>
              </a:spcBef>
              <a:buClr>
                <a:srgbClr val="4F81BC"/>
              </a:buClr>
              <a:buSzPct val="77777"/>
              <a:buFont typeface="Arial"/>
              <a:buChar char="•"/>
              <a:tabLst>
                <a:tab pos="194310" algn="l"/>
              </a:tabLst>
            </a:pPr>
            <a:r>
              <a:rPr sz="1800" b="1" spc="5" dirty="0">
                <a:latin typeface="Century Schoolbook"/>
                <a:cs typeface="Century Schoolbook"/>
              </a:rPr>
              <a:t>Not </a:t>
            </a:r>
            <a:r>
              <a:rPr sz="1800" b="1" spc="-5" dirty="0">
                <a:latin typeface="Century Schoolbook"/>
                <a:cs typeface="Century Schoolbook"/>
              </a:rPr>
              <a:t>Human </a:t>
            </a:r>
            <a:r>
              <a:rPr sz="1800" b="1" spc="-10" dirty="0">
                <a:latin typeface="Century Schoolbook"/>
                <a:cs typeface="Century Schoolbook"/>
              </a:rPr>
              <a:t>Subjects </a:t>
            </a:r>
            <a:r>
              <a:rPr sz="1800" b="1" dirty="0">
                <a:latin typeface="Century Schoolbook"/>
                <a:cs typeface="Century Schoolbook"/>
              </a:rPr>
              <a:t>Research </a:t>
            </a:r>
            <a:r>
              <a:rPr sz="1800" b="1" spc="-5" dirty="0">
                <a:latin typeface="Century Schoolbook"/>
                <a:cs typeface="Century Schoolbook"/>
              </a:rPr>
              <a:t>(NHSR)/ </a:t>
            </a:r>
            <a:r>
              <a:rPr sz="1800" b="1" spc="-10" dirty="0">
                <a:latin typeface="Century Schoolbook"/>
                <a:cs typeface="Century Schoolbook"/>
              </a:rPr>
              <a:t>Quality  </a:t>
            </a:r>
            <a:r>
              <a:rPr sz="1800" b="1" spc="-5" dirty="0">
                <a:latin typeface="Century Schoolbook"/>
                <a:cs typeface="Century Schoolbook"/>
              </a:rPr>
              <a:t>Improvement </a:t>
            </a:r>
            <a:r>
              <a:rPr sz="1800" b="1" spc="-10" dirty="0">
                <a:latin typeface="Century Schoolbook"/>
                <a:cs typeface="Century Schoolbook"/>
              </a:rPr>
              <a:t>(QI): </a:t>
            </a:r>
            <a:r>
              <a:rPr lang="en-US" spc="5" dirty="0">
                <a:latin typeface="Century Schoolbook"/>
                <a:cs typeface="Century Schoolbook"/>
              </a:rPr>
              <a:t>R</a:t>
            </a:r>
            <a:r>
              <a:rPr sz="1800" dirty="0" smtClean="0">
                <a:latin typeface="Century Schoolbook"/>
                <a:cs typeface="Century Schoolbook"/>
              </a:rPr>
              <a:t>esearch </a:t>
            </a:r>
            <a:r>
              <a:rPr sz="1800" spc="5" dirty="0">
                <a:latin typeface="Century Schoolbook"/>
                <a:cs typeface="Century Schoolbook"/>
              </a:rPr>
              <a:t>does not </a:t>
            </a:r>
            <a:r>
              <a:rPr sz="1800" spc="10" dirty="0">
                <a:latin typeface="Century Schoolbook"/>
                <a:cs typeface="Century Schoolbook"/>
              </a:rPr>
              <a:t>involve </a:t>
            </a:r>
            <a:r>
              <a:rPr sz="1800" spc="5" dirty="0" smtClean="0">
                <a:latin typeface="Century Schoolbook"/>
                <a:cs typeface="Century Schoolbook"/>
              </a:rPr>
              <a:t>identifiable </a:t>
            </a:r>
            <a:r>
              <a:rPr sz="1800" spc="-5" dirty="0">
                <a:latin typeface="Century Schoolbook"/>
                <a:cs typeface="Century Schoolbook"/>
              </a:rPr>
              <a:t>human subjects (NHSR). </a:t>
            </a:r>
            <a:r>
              <a:rPr sz="1800" spc="-10" dirty="0">
                <a:latin typeface="Century Schoolbook"/>
                <a:cs typeface="Century Schoolbook"/>
              </a:rPr>
              <a:t>Data </a:t>
            </a:r>
            <a:r>
              <a:rPr sz="1800" spc="10" dirty="0">
                <a:latin typeface="Century Schoolbook"/>
                <a:cs typeface="Century Schoolbook"/>
              </a:rPr>
              <a:t>collection </a:t>
            </a:r>
            <a:r>
              <a:rPr sz="1800" spc="-5" dirty="0">
                <a:latin typeface="Century Schoolbook"/>
                <a:cs typeface="Century Schoolbook"/>
              </a:rPr>
              <a:t>and </a:t>
            </a:r>
            <a:r>
              <a:rPr sz="1800" dirty="0">
                <a:latin typeface="Century Schoolbook"/>
                <a:cs typeface="Century Schoolbook"/>
              </a:rPr>
              <a:t>analysis activities </a:t>
            </a:r>
            <a:r>
              <a:rPr sz="1800" spc="15" dirty="0">
                <a:latin typeface="Century Schoolbook"/>
                <a:cs typeface="Century Schoolbook"/>
              </a:rPr>
              <a:t>in </a:t>
            </a:r>
            <a:r>
              <a:rPr sz="1800" spc="-5" dirty="0" smtClean="0">
                <a:latin typeface="Century Schoolbook"/>
                <a:cs typeface="Century Schoolbook"/>
              </a:rPr>
              <a:t>the </a:t>
            </a:r>
            <a:r>
              <a:rPr sz="1800" spc="10" dirty="0">
                <a:latin typeface="Century Schoolbook"/>
                <a:cs typeface="Century Schoolbook"/>
              </a:rPr>
              <a:t>healing </a:t>
            </a:r>
            <a:r>
              <a:rPr sz="1800" spc="5" dirty="0">
                <a:latin typeface="Century Schoolbook"/>
                <a:cs typeface="Century Schoolbook"/>
              </a:rPr>
              <a:t>services </a:t>
            </a:r>
            <a:r>
              <a:rPr sz="1800" spc="-5" dirty="0">
                <a:latin typeface="Century Schoolbook"/>
                <a:cs typeface="Century Schoolbook"/>
              </a:rPr>
              <a:t>area </a:t>
            </a:r>
            <a:r>
              <a:rPr sz="1800" spc="-10" dirty="0">
                <a:latin typeface="Century Schoolbook"/>
                <a:cs typeface="Century Schoolbook"/>
              </a:rPr>
              <a:t>that </a:t>
            </a:r>
            <a:r>
              <a:rPr sz="1800" spc="-5" dirty="0">
                <a:latin typeface="Century Schoolbook"/>
                <a:cs typeface="Century Schoolbook"/>
              </a:rPr>
              <a:t>are </a:t>
            </a:r>
            <a:r>
              <a:rPr sz="1800" spc="5" dirty="0">
                <a:latin typeface="Century Schoolbook"/>
                <a:cs typeface="Century Schoolbook"/>
              </a:rPr>
              <a:t>not intended </a:t>
            </a:r>
            <a:r>
              <a:rPr sz="1800" dirty="0">
                <a:latin typeface="Century Schoolbook"/>
                <a:cs typeface="Century Schoolbook"/>
              </a:rPr>
              <a:t>for general </a:t>
            </a:r>
            <a:r>
              <a:rPr sz="1800" spc="10" dirty="0">
                <a:latin typeface="Century Schoolbook"/>
                <a:cs typeface="Century Schoolbook"/>
              </a:rPr>
              <a:t>scientific  </a:t>
            </a:r>
            <a:r>
              <a:rPr sz="1800" spc="5" dirty="0">
                <a:latin typeface="Century Schoolbook"/>
                <a:cs typeface="Century Schoolbook"/>
              </a:rPr>
              <a:t>knowledge, </a:t>
            </a:r>
            <a:r>
              <a:rPr sz="1800" spc="-5" dirty="0">
                <a:latin typeface="Century Schoolbook"/>
                <a:cs typeface="Century Schoolbook"/>
              </a:rPr>
              <a:t>but rather are </a:t>
            </a:r>
            <a:r>
              <a:rPr sz="1800" spc="5" dirty="0">
                <a:latin typeface="Century Schoolbook"/>
                <a:cs typeface="Century Schoolbook"/>
              </a:rPr>
              <a:t>used </a:t>
            </a:r>
            <a:r>
              <a:rPr sz="1800" spc="-15" dirty="0">
                <a:latin typeface="Century Schoolbook"/>
                <a:cs typeface="Century Schoolbook"/>
              </a:rPr>
              <a:t>as </a:t>
            </a:r>
            <a:r>
              <a:rPr sz="1800" dirty="0">
                <a:latin typeface="Century Schoolbook"/>
                <a:cs typeface="Century Schoolbook"/>
              </a:rPr>
              <a:t>a </a:t>
            </a:r>
            <a:r>
              <a:rPr sz="1800" spc="-5" dirty="0">
                <a:latin typeface="Century Schoolbook"/>
                <a:cs typeface="Century Schoolbook"/>
              </a:rPr>
              <a:t>management </a:t>
            </a:r>
            <a:r>
              <a:rPr sz="1800" spc="-10" dirty="0">
                <a:latin typeface="Century Schoolbook"/>
                <a:cs typeface="Century Schoolbook"/>
              </a:rPr>
              <a:t>tool </a:t>
            </a:r>
            <a:r>
              <a:rPr sz="1800" spc="-15" dirty="0">
                <a:latin typeface="Century Schoolbook"/>
                <a:cs typeface="Century Schoolbook"/>
              </a:rPr>
              <a:t>to </a:t>
            </a:r>
            <a:r>
              <a:rPr sz="1800" spc="5" dirty="0">
                <a:latin typeface="Century Schoolbook"/>
                <a:cs typeface="Century Schoolbook"/>
              </a:rPr>
              <a:t>improve  </a:t>
            </a:r>
            <a:r>
              <a:rPr sz="1800" spc="-5" dirty="0">
                <a:latin typeface="Century Schoolbook"/>
                <a:cs typeface="Century Schoolbook"/>
              </a:rPr>
              <a:t>the </a:t>
            </a:r>
            <a:r>
              <a:rPr sz="1800" spc="10" dirty="0">
                <a:latin typeface="Century Schoolbook"/>
                <a:cs typeface="Century Schoolbook"/>
              </a:rPr>
              <a:t>provision </a:t>
            </a:r>
            <a:r>
              <a:rPr sz="1800" dirty="0">
                <a:latin typeface="Century Schoolbook"/>
                <a:cs typeface="Century Schoolbook"/>
              </a:rPr>
              <a:t>of </a:t>
            </a:r>
            <a:r>
              <a:rPr sz="1800" spc="5" dirty="0">
                <a:latin typeface="Century Schoolbook"/>
                <a:cs typeface="Century Schoolbook"/>
              </a:rPr>
              <a:t>services </a:t>
            </a:r>
            <a:r>
              <a:rPr sz="1800" spc="-15" dirty="0">
                <a:latin typeface="Century Schoolbook"/>
                <a:cs typeface="Century Schoolbook"/>
              </a:rPr>
              <a:t>to </a:t>
            </a:r>
            <a:r>
              <a:rPr sz="1800" dirty="0">
                <a:latin typeface="Century Schoolbook"/>
                <a:cs typeface="Century Schoolbook"/>
              </a:rPr>
              <a:t>a </a:t>
            </a:r>
            <a:r>
              <a:rPr sz="1800" spc="10" dirty="0">
                <a:latin typeface="Century Schoolbook"/>
                <a:cs typeface="Century Schoolbook"/>
              </a:rPr>
              <a:t>specific </a:t>
            </a:r>
            <a:r>
              <a:rPr sz="1800" spc="-5" dirty="0">
                <a:latin typeface="Century Schoolbook"/>
                <a:cs typeface="Century Schoolbook"/>
              </a:rPr>
              <a:t>health </a:t>
            </a:r>
            <a:r>
              <a:rPr sz="1800" dirty="0">
                <a:latin typeface="Century Schoolbook"/>
                <a:cs typeface="Century Schoolbook"/>
              </a:rPr>
              <a:t>care </a:t>
            </a:r>
            <a:r>
              <a:rPr sz="1800" spc="5" dirty="0">
                <a:latin typeface="Century Schoolbook"/>
                <a:cs typeface="Century Schoolbook"/>
              </a:rPr>
              <a:t>population</a:t>
            </a:r>
            <a:r>
              <a:rPr sz="1800" spc="195" dirty="0">
                <a:latin typeface="Century Schoolbook"/>
                <a:cs typeface="Century Schoolbook"/>
              </a:rPr>
              <a:t> </a:t>
            </a:r>
            <a:r>
              <a:rPr sz="1800" spc="5" dirty="0">
                <a:latin typeface="Century Schoolbook"/>
                <a:cs typeface="Century Schoolbook"/>
              </a:rPr>
              <a:t>(QI/QA)</a:t>
            </a:r>
            <a:endParaRPr sz="18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04897"/>
            <a:ext cx="8067299" cy="6238434"/>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p:nvPr/>
        </p:nvSpPr>
        <p:spPr>
          <a:xfrm>
            <a:off x="1025842" y="2888360"/>
            <a:ext cx="6537959" cy="1890395"/>
          </a:xfrm>
          <a:prstGeom prst="rect">
            <a:avLst/>
          </a:prstGeom>
        </p:spPr>
        <p:txBody>
          <a:bodyPr vert="horz" wrap="square" lIns="0" tIns="0" rIns="0" bIns="0" rtlCol="0">
            <a:spAutoFit/>
          </a:bodyPr>
          <a:lstStyle/>
          <a:p>
            <a:pPr marL="12700">
              <a:lnSpc>
                <a:spcPts val="7340"/>
              </a:lnSpc>
            </a:pPr>
            <a:r>
              <a:rPr sz="6600" spc="-45" dirty="0">
                <a:solidFill>
                  <a:srgbClr val="FFFFFF"/>
                </a:solidFill>
                <a:latin typeface="Century Schoolbook"/>
                <a:cs typeface="Century Schoolbook"/>
              </a:rPr>
              <a:t>eIRB</a:t>
            </a:r>
            <a:r>
              <a:rPr sz="6600" spc="-515" dirty="0">
                <a:solidFill>
                  <a:srgbClr val="FFFFFF"/>
                </a:solidFill>
                <a:latin typeface="Century Schoolbook"/>
                <a:cs typeface="Century Schoolbook"/>
              </a:rPr>
              <a:t> </a:t>
            </a:r>
            <a:r>
              <a:rPr sz="6600" spc="-55" dirty="0">
                <a:solidFill>
                  <a:srgbClr val="FFFFFF"/>
                </a:solidFill>
                <a:latin typeface="Century Schoolbook"/>
                <a:cs typeface="Century Schoolbook"/>
              </a:rPr>
              <a:t>Application</a:t>
            </a:r>
            <a:endParaRPr sz="6600" dirty="0">
              <a:latin typeface="Century Schoolbook"/>
              <a:cs typeface="Century Schoolbook"/>
            </a:endParaRPr>
          </a:p>
          <a:p>
            <a:pPr marL="12700">
              <a:lnSpc>
                <a:spcPts val="7340"/>
              </a:lnSpc>
            </a:pPr>
            <a:r>
              <a:rPr sz="6600" spc="-75" dirty="0">
                <a:solidFill>
                  <a:srgbClr val="FFFFFF"/>
                </a:solidFill>
                <a:latin typeface="Century Schoolbook"/>
                <a:cs typeface="Century Schoolbook"/>
              </a:rPr>
              <a:t>States</a:t>
            </a:r>
            <a:endParaRPr sz="66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0"/>
            <a:ext cx="8458200" cy="5601533"/>
          </a:xfrm>
          <a:prstGeom prst="rect">
            <a:avLst/>
          </a:prstGeom>
        </p:spPr>
        <p:txBody>
          <a:bodyPr wrap="square">
            <a:spAutoFit/>
          </a:bodyPr>
          <a:lstStyle/>
          <a:p>
            <a:pPr algn="ctr"/>
            <a:r>
              <a:rPr lang="en-US" sz="4800" dirty="0">
                <a:latin typeface="Century Schoolbook" panose="02040604050505020304" pitchFamily="18" charset="0"/>
              </a:rPr>
              <a:t>Researcher Prep</a:t>
            </a:r>
          </a:p>
          <a:p>
            <a:pPr algn="ctr"/>
            <a:r>
              <a:rPr lang="en-US" sz="2000" dirty="0">
                <a:latin typeface="Century Schoolbook" panose="02040604050505020304" pitchFamily="18" charset="0"/>
              </a:rPr>
              <a:t>Application is being prepared by study team and has never been  submitted for IRB review</a:t>
            </a:r>
            <a:r>
              <a:rPr lang="en-US" sz="2000" dirty="0" smtClean="0">
                <a:latin typeface="Century Schoolbook" panose="02040604050505020304" pitchFamily="18" charset="0"/>
              </a:rPr>
              <a:t>.</a:t>
            </a:r>
          </a:p>
          <a:p>
            <a:pPr algn="ctr"/>
            <a:endParaRPr lang="en-US" dirty="0">
              <a:latin typeface="Century Schoolbook" panose="02040604050505020304" pitchFamily="18" charset="0"/>
            </a:endParaRPr>
          </a:p>
          <a:p>
            <a:pPr algn="ctr"/>
            <a:r>
              <a:rPr lang="en-US" sz="4800" dirty="0">
                <a:latin typeface="Century Schoolbook" panose="02040604050505020304" pitchFamily="18" charset="0"/>
              </a:rPr>
              <a:t>PRA review</a:t>
            </a:r>
          </a:p>
          <a:p>
            <a:pPr algn="ctr"/>
            <a:r>
              <a:rPr lang="en-US" sz="2000" dirty="0">
                <a:latin typeface="Century Schoolbook" panose="02040604050505020304" pitchFamily="18" charset="0"/>
              </a:rPr>
              <a:t>Prospective Reimbursement Analysis Review. All New Applications  (and Change in Research Applications previously marked as “PRA  Required”) will transition to the “PRA Review” current status.</a:t>
            </a:r>
          </a:p>
          <a:p>
            <a:pPr algn="ctr"/>
            <a:endParaRPr lang="en-US" dirty="0">
              <a:latin typeface="Century Schoolbook" panose="02040604050505020304" pitchFamily="18" charset="0"/>
            </a:endParaRPr>
          </a:p>
          <a:p>
            <a:pPr algn="ctr"/>
            <a:r>
              <a:rPr lang="en-US" sz="4800" dirty="0" smtClean="0">
                <a:latin typeface="Century Schoolbook" panose="02040604050505020304" pitchFamily="18" charset="0"/>
              </a:rPr>
              <a:t>Departmental </a:t>
            </a:r>
            <a:r>
              <a:rPr lang="en-US" sz="4800" dirty="0">
                <a:latin typeface="Century Schoolbook" panose="02040604050505020304" pitchFamily="18" charset="0"/>
              </a:rPr>
              <a:t>Review</a:t>
            </a:r>
          </a:p>
          <a:p>
            <a:pPr algn="ctr"/>
            <a:r>
              <a:rPr lang="en-US" sz="2000" dirty="0">
                <a:latin typeface="Century Schoolbook" panose="02040604050505020304" pitchFamily="18" charset="0"/>
              </a:rPr>
              <a:t>Application requires Departmental Review – triggered by the  Principal Investigator’s primary affiliation (as listed in the  application) and/or  eIRB application triggers.</a:t>
            </a:r>
          </a:p>
          <a:p>
            <a:pPr algn="ctr"/>
            <a:endParaRPr lang="en-US" dirty="0">
              <a:latin typeface="Century Schoolbook" panose="02040604050505020304" pitchFamily="18" charset="0"/>
            </a:endParaRPr>
          </a:p>
        </p:txBody>
      </p:sp>
    </p:spTree>
    <p:extLst>
      <p:ext uri="{BB962C8B-B14F-4D97-AF65-F5344CB8AC3E}">
        <p14:creationId xmlns:p14="http://schemas.microsoft.com/office/powerpoint/2010/main" val="33210521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8382000" cy="4801314"/>
          </a:xfrm>
          <a:prstGeom prst="rect">
            <a:avLst/>
          </a:prstGeom>
        </p:spPr>
        <p:txBody>
          <a:bodyPr wrap="square">
            <a:spAutoFit/>
          </a:bodyPr>
          <a:lstStyle/>
          <a:p>
            <a:pPr algn="ctr"/>
            <a:r>
              <a:rPr lang="en-US" sz="4800" dirty="0">
                <a:latin typeface="Century Schoolbook" panose="02040604050505020304" pitchFamily="18" charset="0"/>
              </a:rPr>
              <a:t>IRB Assignment</a:t>
            </a:r>
          </a:p>
          <a:p>
            <a:pPr algn="ctr"/>
            <a:r>
              <a:rPr lang="en-US" sz="2000" dirty="0">
                <a:latin typeface="Century Schoolbook" panose="02040604050505020304" pitchFamily="18" charset="0"/>
              </a:rPr>
              <a:t>Application is awaiting review type and IRB committee assignment</a:t>
            </a:r>
            <a:r>
              <a:rPr lang="en-US" sz="2000" dirty="0" smtClean="0">
                <a:latin typeface="Century Schoolbook" panose="02040604050505020304" pitchFamily="18" charset="0"/>
              </a:rPr>
              <a:t>.</a:t>
            </a:r>
          </a:p>
          <a:p>
            <a:pPr algn="ctr"/>
            <a:endParaRPr lang="en-US" sz="2000" dirty="0" smtClean="0">
              <a:latin typeface="Century Schoolbook" panose="02040604050505020304" pitchFamily="18" charset="0"/>
            </a:endParaRPr>
          </a:p>
          <a:p>
            <a:pPr algn="ctr"/>
            <a:r>
              <a:rPr lang="en-US" sz="4800" dirty="0" smtClean="0">
                <a:latin typeface="Century Schoolbook" panose="02040604050505020304" pitchFamily="18" charset="0"/>
              </a:rPr>
              <a:t>Compliance </a:t>
            </a:r>
            <a:r>
              <a:rPr lang="en-US" sz="4800" dirty="0">
                <a:latin typeface="Century Schoolbook" panose="02040604050505020304" pitchFamily="18" charset="0"/>
              </a:rPr>
              <a:t>Team Review</a:t>
            </a:r>
          </a:p>
          <a:p>
            <a:pPr algn="ctr"/>
            <a:r>
              <a:rPr lang="en-US" sz="2000" dirty="0">
                <a:latin typeface="Century Schoolbook" panose="02040604050505020304" pitchFamily="18" charset="0"/>
              </a:rPr>
              <a:t>Application is assigned to a compliance associate for  pre-IRB meeting review.</a:t>
            </a:r>
          </a:p>
          <a:p>
            <a:pPr algn="ctr"/>
            <a:endParaRPr lang="en-US" dirty="0">
              <a:latin typeface="Century Schoolbook" panose="02040604050505020304" pitchFamily="18" charset="0"/>
            </a:endParaRPr>
          </a:p>
          <a:p>
            <a:pPr algn="ctr"/>
            <a:r>
              <a:rPr lang="en-US" sz="5400" dirty="0" smtClean="0">
                <a:latin typeface="Century Schoolbook" panose="02040604050505020304" pitchFamily="18" charset="0"/>
              </a:rPr>
              <a:t>RSS </a:t>
            </a:r>
            <a:r>
              <a:rPr lang="en-US" sz="5400" dirty="0">
                <a:latin typeface="Century Schoolbook" panose="02040604050505020304" pitchFamily="18" charset="0"/>
              </a:rPr>
              <a:t>Review –	Pre-IRB</a:t>
            </a:r>
          </a:p>
          <a:p>
            <a:pPr algn="ctr"/>
            <a:r>
              <a:rPr lang="en-US" sz="2000" dirty="0">
                <a:latin typeface="Century Schoolbook" panose="02040604050505020304" pitchFamily="18" charset="0"/>
              </a:rPr>
              <a:t>Application is assigned to a pre-team IRB Coordinator/Analyst  for pre-IRB meeting review.</a:t>
            </a:r>
          </a:p>
          <a:p>
            <a:endParaRPr lang="en-US" dirty="0">
              <a:latin typeface="Century Schoolbook" panose="02040604050505020304" pitchFamily="18" charset="0"/>
            </a:endParaRPr>
          </a:p>
        </p:txBody>
      </p:sp>
    </p:spTree>
    <p:extLst>
      <p:ext uri="{BB962C8B-B14F-4D97-AF65-F5344CB8AC3E}">
        <p14:creationId xmlns:p14="http://schemas.microsoft.com/office/powerpoint/2010/main" val="1793351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a:spLocks noGrp="1"/>
          </p:cNvSpPr>
          <p:nvPr>
            <p:ph type="title"/>
          </p:nvPr>
        </p:nvSpPr>
        <p:spPr>
          <a:xfrm>
            <a:off x="1462024" y="2031100"/>
            <a:ext cx="6537959" cy="1564531"/>
          </a:xfrm>
          <a:prstGeom prst="rect">
            <a:avLst/>
          </a:prstGeom>
        </p:spPr>
        <p:txBody>
          <a:bodyPr vert="horz" wrap="square" lIns="0" tIns="0" rIns="0" bIns="0" rtlCol="0">
            <a:spAutoFit/>
          </a:bodyPr>
          <a:lstStyle/>
          <a:p>
            <a:pPr algn="ctr">
              <a:lnSpc>
                <a:spcPts val="6145"/>
              </a:lnSpc>
            </a:pPr>
            <a:r>
              <a:rPr lang="en-US" sz="6600" spc="-45" dirty="0" smtClean="0"/>
              <a:t>Compliance Training</a:t>
            </a:r>
            <a:endParaRPr sz="6600" dirty="0"/>
          </a:p>
        </p:txBody>
      </p:sp>
    </p:spTree>
    <p:extLst>
      <p:ext uri="{BB962C8B-B14F-4D97-AF65-F5344CB8AC3E}">
        <p14:creationId xmlns:p14="http://schemas.microsoft.com/office/powerpoint/2010/main" val="41329345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8382000" cy="5539978"/>
          </a:xfrm>
          <a:prstGeom prst="rect">
            <a:avLst/>
          </a:prstGeom>
        </p:spPr>
        <p:txBody>
          <a:bodyPr wrap="square">
            <a:spAutoFit/>
          </a:bodyPr>
          <a:lstStyle/>
          <a:p>
            <a:pPr algn="ctr"/>
            <a:r>
              <a:rPr lang="en-US" sz="5400" dirty="0">
                <a:latin typeface="Century Schoolbook" panose="02040604050505020304" pitchFamily="18" charset="0"/>
              </a:rPr>
              <a:t>PI Response – Pre-IRB</a:t>
            </a:r>
          </a:p>
          <a:p>
            <a:pPr algn="ctr"/>
            <a:r>
              <a:rPr lang="en-US" sz="2000" dirty="0">
                <a:latin typeface="Century Schoolbook" panose="02040604050505020304" pitchFamily="18" charset="0"/>
              </a:rPr>
              <a:t>Pre-IRB meeting reviewer notes (from pre-team IRB Coordinator/Analyst and compliance </a:t>
            </a:r>
            <a:r>
              <a:rPr lang="en-US" sz="2000" dirty="0" smtClean="0">
                <a:latin typeface="Century Schoolbook" panose="02040604050505020304" pitchFamily="18" charset="0"/>
              </a:rPr>
              <a:t>associate) </a:t>
            </a:r>
            <a:r>
              <a:rPr lang="en-US" sz="2000" dirty="0">
                <a:latin typeface="Century Schoolbook" panose="02040604050505020304" pitchFamily="18" charset="0"/>
              </a:rPr>
              <a:t>have been sent to  study team; Application requires the study team to respond and  resubmit within 60 days</a:t>
            </a:r>
            <a:r>
              <a:rPr lang="en-US" sz="2000" dirty="0" smtClean="0">
                <a:latin typeface="Century Schoolbook" panose="02040604050505020304" pitchFamily="18" charset="0"/>
              </a:rPr>
              <a:t>.</a:t>
            </a:r>
          </a:p>
          <a:p>
            <a:pPr algn="ctr"/>
            <a:r>
              <a:rPr lang="en-US" sz="4800" dirty="0" smtClean="0">
                <a:latin typeface="Century Schoolbook" panose="02040604050505020304" pitchFamily="18" charset="0"/>
              </a:rPr>
              <a:t>CFS </a:t>
            </a:r>
            <a:r>
              <a:rPr lang="en-US" sz="4800" dirty="0">
                <a:latin typeface="Century Schoolbook" panose="02040604050505020304" pitchFamily="18" charset="0"/>
              </a:rPr>
              <a:t>Review – Pre-IRB</a:t>
            </a:r>
          </a:p>
          <a:p>
            <a:pPr algn="ctr"/>
            <a:r>
              <a:rPr lang="en-US" sz="2000" dirty="0">
                <a:latin typeface="Century Schoolbook" panose="02040604050505020304" pitchFamily="18" charset="0"/>
              </a:rPr>
              <a:t>Application is assigned to Consent Form Specialist team for</a:t>
            </a:r>
          </a:p>
          <a:p>
            <a:pPr algn="ctr"/>
            <a:r>
              <a:rPr lang="en-US" sz="2000" dirty="0">
                <a:latin typeface="Century Schoolbook" panose="02040604050505020304" pitchFamily="18" charset="0"/>
              </a:rPr>
              <a:t>pre-meeting review/processing.</a:t>
            </a:r>
          </a:p>
          <a:p>
            <a:pPr algn="ctr"/>
            <a:endParaRPr lang="en-US" dirty="0">
              <a:latin typeface="Century Schoolbook" panose="02040604050505020304" pitchFamily="18" charset="0"/>
            </a:endParaRPr>
          </a:p>
          <a:p>
            <a:pPr algn="ctr"/>
            <a:r>
              <a:rPr lang="en-US" sz="5400" dirty="0" smtClean="0">
                <a:latin typeface="Century Schoolbook" panose="02040604050505020304" pitchFamily="18" charset="0"/>
              </a:rPr>
              <a:t>Waiting </a:t>
            </a:r>
            <a:r>
              <a:rPr lang="en-US" sz="5400" dirty="0">
                <a:latin typeface="Century Schoolbook" panose="02040604050505020304" pitchFamily="18" charset="0"/>
              </a:rPr>
              <a:t>Outcome</a:t>
            </a:r>
          </a:p>
          <a:p>
            <a:pPr algn="ctr"/>
            <a:r>
              <a:rPr lang="en-US" sz="2000" dirty="0">
                <a:latin typeface="Century Schoolbook" panose="02040604050505020304" pitchFamily="18" charset="0"/>
              </a:rPr>
              <a:t>Application has been assigned for review and is waiting for  post team to record meeting outcome.</a:t>
            </a:r>
          </a:p>
          <a:p>
            <a:endParaRPr lang="en-US" sz="2000" dirty="0"/>
          </a:p>
        </p:txBody>
      </p:sp>
    </p:spTree>
    <p:extLst>
      <p:ext uri="{BB962C8B-B14F-4D97-AF65-F5344CB8AC3E}">
        <p14:creationId xmlns:p14="http://schemas.microsoft.com/office/powerpoint/2010/main" val="19091575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8458200" cy="5970865"/>
          </a:xfrm>
          <a:prstGeom prst="rect">
            <a:avLst/>
          </a:prstGeom>
        </p:spPr>
        <p:txBody>
          <a:bodyPr wrap="square">
            <a:spAutoFit/>
          </a:bodyPr>
          <a:lstStyle/>
          <a:p>
            <a:pPr algn="ctr"/>
            <a:r>
              <a:rPr lang="en-US" sz="4800" dirty="0">
                <a:latin typeface="Century Schoolbook" panose="02040604050505020304" pitchFamily="18" charset="0"/>
              </a:rPr>
              <a:t>CFS Review – </a:t>
            </a:r>
            <a:r>
              <a:rPr lang="en-US" sz="4800" dirty="0" smtClean="0">
                <a:latin typeface="Century Schoolbook" panose="02040604050505020304" pitchFamily="18" charset="0"/>
              </a:rPr>
              <a:t>Post-IRB</a:t>
            </a:r>
          </a:p>
          <a:p>
            <a:pPr algn="ctr"/>
            <a:r>
              <a:rPr lang="en-US" sz="2000" dirty="0" smtClean="0">
                <a:latin typeface="Century Schoolbook" panose="02040604050505020304" pitchFamily="18" charset="0"/>
              </a:rPr>
              <a:t>RSS </a:t>
            </a:r>
            <a:r>
              <a:rPr lang="en-US" sz="2000" dirty="0">
                <a:latin typeface="Century Schoolbook" panose="02040604050505020304" pitchFamily="18" charset="0"/>
              </a:rPr>
              <a:t>Application is assigned to Consent Form Specialist team for post  meeting</a:t>
            </a:r>
          </a:p>
          <a:p>
            <a:pPr algn="ctr"/>
            <a:r>
              <a:rPr lang="en-US" sz="2000" dirty="0">
                <a:latin typeface="Century Schoolbook" panose="02040604050505020304" pitchFamily="18" charset="0"/>
              </a:rPr>
              <a:t>review/processing</a:t>
            </a:r>
            <a:r>
              <a:rPr lang="en-US" sz="2000" dirty="0" smtClean="0">
                <a:latin typeface="Century Schoolbook" panose="02040604050505020304" pitchFamily="18" charset="0"/>
              </a:rPr>
              <a:t>.</a:t>
            </a:r>
          </a:p>
          <a:p>
            <a:pPr algn="ctr"/>
            <a:endParaRPr lang="en-US" sz="2000" dirty="0">
              <a:latin typeface="Century Schoolbook" panose="02040604050505020304" pitchFamily="18" charset="0"/>
            </a:endParaRPr>
          </a:p>
          <a:p>
            <a:pPr algn="ctr"/>
            <a:r>
              <a:rPr lang="en-US" sz="4800" dirty="0" smtClean="0">
                <a:latin typeface="Century Schoolbook" panose="02040604050505020304" pitchFamily="18" charset="0"/>
              </a:rPr>
              <a:t>RSS Review </a:t>
            </a:r>
            <a:r>
              <a:rPr lang="en-US" sz="4800" dirty="0">
                <a:latin typeface="Century Schoolbook" panose="02040604050505020304" pitchFamily="18" charset="0"/>
              </a:rPr>
              <a:t>– Post-IRB</a:t>
            </a:r>
          </a:p>
          <a:p>
            <a:pPr algn="ctr"/>
            <a:r>
              <a:rPr lang="en-US" sz="2000" dirty="0">
                <a:latin typeface="Century Schoolbook" panose="02040604050505020304" pitchFamily="18" charset="0"/>
              </a:rPr>
              <a:t>Meeting outcome has been recorded by post-team IRB Coordinator/Analyst.</a:t>
            </a:r>
          </a:p>
          <a:p>
            <a:pPr algn="ctr"/>
            <a:r>
              <a:rPr lang="en-US" sz="2000" dirty="0">
                <a:latin typeface="Century Schoolbook" panose="02040604050505020304" pitchFamily="18" charset="0"/>
              </a:rPr>
              <a:t>Post-team performs all post meeting responsibilities.</a:t>
            </a:r>
          </a:p>
          <a:p>
            <a:pPr algn="ctr"/>
            <a:endParaRPr lang="en-US" dirty="0">
              <a:latin typeface="Century Schoolbook" panose="02040604050505020304" pitchFamily="18" charset="0"/>
            </a:endParaRPr>
          </a:p>
          <a:p>
            <a:pPr algn="ctr"/>
            <a:r>
              <a:rPr lang="en-US" sz="4800" dirty="0">
                <a:latin typeface="Century Schoolbook" panose="02040604050505020304" pitchFamily="18" charset="0"/>
              </a:rPr>
              <a:t>PI Response – Post-IRB</a:t>
            </a:r>
          </a:p>
          <a:p>
            <a:pPr algn="ctr"/>
            <a:r>
              <a:rPr lang="en-US" sz="2000" dirty="0">
                <a:latin typeface="Century Schoolbook" panose="02040604050505020304" pitchFamily="18" charset="0"/>
              </a:rPr>
              <a:t>Post-IRB meeting reviewer notes have been sent to the study team.  Application requires the study team to respond and resubmit within  60 days.</a:t>
            </a:r>
          </a:p>
          <a:p>
            <a:endParaRPr lang="en-US" sz="2000" dirty="0"/>
          </a:p>
        </p:txBody>
      </p:sp>
    </p:spTree>
    <p:extLst>
      <p:ext uri="{BB962C8B-B14F-4D97-AF65-F5344CB8AC3E}">
        <p14:creationId xmlns:p14="http://schemas.microsoft.com/office/powerpoint/2010/main" val="28164128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200"/>
            <a:ext cx="8534400" cy="7017306"/>
          </a:xfrm>
          <a:prstGeom prst="rect">
            <a:avLst/>
          </a:prstGeom>
        </p:spPr>
        <p:txBody>
          <a:bodyPr wrap="square">
            <a:spAutoFit/>
          </a:bodyPr>
          <a:lstStyle/>
          <a:p>
            <a:pPr algn="ctr"/>
            <a:r>
              <a:rPr lang="en-US" sz="4400" dirty="0">
                <a:latin typeface="Century Schoolbook" panose="02040604050505020304" pitchFamily="18" charset="0"/>
              </a:rPr>
              <a:t>Approved/Acknowledged</a:t>
            </a:r>
          </a:p>
          <a:p>
            <a:pPr algn="ctr">
              <a:lnSpc>
                <a:spcPct val="150000"/>
              </a:lnSpc>
            </a:pPr>
            <a:r>
              <a:rPr lang="en-US" sz="2000" dirty="0">
                <a:latin typeface="Century Schoolbook" panose="02040604050505020304" pitchFamily="18" charset="0"/>
              </a:rPr>
              <a:t>Application is approved/acknowledged and research may begin</a:t>
            </a:r>
            <a:r>
              <a:rPr lang="en-US" sz="2000" dirty="0" smtClean="0">
                <a:latin typeface="Century Schoolbook" panose="02040604050505020304" pitchFamily="18" charset="0"/>
              </a:rPr>
              <a:t>.</a:t>
            </a:r>
          </a:p>
          <a:p>
            <a:pPr algn="ctr">
              <a:lnSpc>
                <a:spcPct val="150000"/>
              </a:lnSpc>
            </a:pPr>
            <a:r>
              <a:rPr lang="en-US" sz="4400" dirty="0" smtClean="0">
                <a:latin typeface="Century Schoolbook" panose="02040604050505020304" pitchFamily="18" charset="0"/>
              </a:rPr>
              <a:t>Disapproved</a:t>
            </a:r>
            <a:endParaRPr lang="en-US" sz="4400" dirty="0">
              <a:latin typeface="Century Schoolbook" panose="02040604050505020304" pitchFamily="18" charset="0"/>
            </a:endParaRPr>
          </a:p>
          <a:p>
            <a:pPr algn="ctr"/>
            <a:r>
              <a:rPr lang="en-US" sz="2000" dirty="0">
                <a:latin typeface="Century Schoolbook" panose="02040604050505020304" pitchFamily="18" charset="0"/>
              </a:rPr>
              <a:t>Application is disapproved. A new application must be submitted to pursue </a:t>
            </a:r>
            <a:r>
              <a:rPr lang="en-US" sz="2000" dirty="0" smtClean="0">
                <a:latin typeface="Century Schoolbook" panose="02040604050505020304" pitchFamily="18" charset="0"/>
              </a:rPr>
              <a:t>this </a:t>
            </a:r>
            <a:r>
              <a:rPr lang="en-US" sz="2000" dirty="0">
                <a:latin typeface="Century Schoolbook" panose="02040604050505020304" pitchFamily="18" charset="0"/>
              </a:rPr>
              <a:t>study</a:t>
            </a:r>
          </a:p>
          <a:p>
            <a:pPr algn="ctr"/>
            <a:endParaRPr lang="en-US" sz="2000" dirty="0">
              <a:latin typeface="Century Schoolbook" panose="02040604050505020304" pitchFamily="18" charset="0"/>
            </a:endParaRPr>
          </a:p>
          <a:p>
            <a:pPr algn="ctr"/>
            <a:r>
              <a:rPr lang="en-US" sz="4400" dirty="0">
                <a:latin typeface="Century Schoolbook" panose="02040604050505020304" pitchFamily="18" charset="0"/>
              </a:rPr>
              <a:t>Tabled</a:t>
            </a:r>
          </a:p>
          <a:p>
            <a:pPr algn="ctr"/>
            <a:r>
              <a:rPr lang="en-US" sz="2000" dirty="0">
                <a:latin typeface="Century Schoolbook" panose="02040604050505020304" pitchFamily="18" charset="0"/>
              </a:rPr>
              <a:t>The application does not meet the criteria for approval at the time of review. A  letter will be issued to the PI with review issues to resolve.</a:t>
            </a:r>
          </a:p>
          <a:p>
            <a:pPr algn="ctr"/>
            <a:endParaRPr lang="en-US" sz="2000" dirty="0">
              <a:latin typeface="Century Schoolbook" panose="02040604050505020304" pitchFamily="18" charset="0"/>
            </a:endParaRPr>
          </a:p>
          <a:p>
            <a:pPr algn="ctr"/>
            <a:r>
              <a:rPr lang="en-US" sz="4400" dirty="0">
                <a:latin typeface="Century Schoolbook" panose="02040604050505020304" pitchFamily="18" charset="0"/>
              </a:rPr>
              <a:t>Approved/Acknowledged with  Administrative Changes</a:t>
            </a:r>
          </a:p>
          <a:p>
            <a:pPr algn="ctr"/>
            <a:r>
              <a:rPr lang="en-US" sz="2000" dirty="0">
                <a:latin typeface="Century Schoolbook" panose="02040604050505020304" pitchFamily="18" charset="0"/>
              </a:rPr>
              <a:t>The application requires administrative changes and re-review before final  approval documents can be issued.</a:t>
            </a:r>
          </a:p>
          <a:p>
            <a:endParaRPr lang="en-US" dirty="0"/>
          </a:p>
        </p:txBody>
      </p:sp>
    </p:spTree>
    <p:extLst>
      <p:ext uri="{BB962C8B-B14F-4D97-AF65-F5344CB8AC3E}">
        <p14:creationId xmlns:p14="http://schemas.microsoft.com/office/powerpoint/2010/main" val="1747243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 y="0"/>
            <a:ext cx="8801100" cy="6858000"/>
          </a:xfrm>
          <a:custGeom>
            <a:avLst/>
            <a:gdLst/>
            <a:ahLst/>
            <a:cxnLst/>
            <a:rect l="l" t="t" r="r" b="b"/>
            <a:pathLst>
              <a:path w="8801100" h="6858000">
                <a:moveTo>
                  <a:pt x="0" y="6858000"/>
                </a:moveTo>
                <a:lnTo>
                  <a:pt x="8801100" y="6858000"/>
                </a:lnTo>
                <a:lnTo>
                  <a:pt x="8801100" y="0"/>
                </a:lnTo>
                <a:lnTo>
                  <a:pt x="0" y="0"/>
                </a:lnTo>
                <a:lnTo>
                  <a:pt x="0" y="6858000"/>
                </a:lnTo>
                <a:close/>
              </a:path>
            </a:pathLst>
          </a:custGeom>
          <a:solidFill>
            <a:srgbClr val="17375E"/>
          </a:solidFill>
        </p:spPr>
        <p:txBody>
          <a:bodyPr wrap="square" lIns="0" tIns="0" rIns="0" bIns="0" rtlCol="0"/>
          <a:lstStyle/>
          <a:p>
            <a:endParaRPr dirty="0"/>
          </a:p>
        </p:txBody>
      </p:sp>
      <p:sp>
        <p:nvSpPr>
          <p:cNvPr id="3" name="object 3"/>
          <p:cNvSpPr/>
          <p:nvPr/>
        </p:nvSpPr>
        <p:spPr>
          <a:xfrm>
            <a:off x="0" y="0"/>
            <a:ext cx="342900" cy="6858000"/>
          </a:xfrm>
          <a:custGeom>
            <a:avLst/>
            <a:gdLst/>
            <a:ahLst/>
            <a:cxnLst/>
            <a:rect l="l" t="t" r="r" b="b"/>
            <a:pathLst>
              <a:path w="342900" h="6858000">
                <a:moveTo>
                  <a:pt x="0" y="6858000"/>
                </a:moveTo>
                <a:lnTo>
                  <a:pt x="342900" y="6858000"/>
                </a:lnTo>
                <a:lnTo>
                  <a:pt x="342900" y="0"/>
                </a:lnTo>
                <a:lnTo>
                  <a:pt x="0" y="0"/>
                </a:lnTo>
                <a:lnTo>
                  <a:pt x="0" y="6858000"/>
                </a:lnTo>
                <a:close/>
              </a:path>
            </a:pathLst>
          </a:custGeom>
          <a:solidFill>
            <a:srgbClr val="4F81BC"/>
          </a:solidFill>
        </p:spPr>
        <p:txBody>
          <a:bodyPr wrap="square" lIns="0" tIns="0" rIns="0" bIns="0" rtlCol="0"/>
          <a:lstStyle/>
          <a:p>
            <a:endParaRPr dirty="0"/>
          </a:p>
        </p:txBody>
      </p:sp>
      <p:sp>
        <p:nvSpPr>
          <p:cNvPr id="4" name="object 4"/>
          <p:cNvSpPr txBox="1">
            <a:spLocks noGrp="1"/>
          </p:cNvSpPr>
          <p:nvPr>
            <p:ph type="title"/>
          </p:nvPr>
        </p:nvSpPr>
        <p:spPr>
          <a:xfrm>
            <a:off x="1423924" y="2728595"/>
            <a:ext cx="5998845" cy="1032510"/>
          </a:xfrm>
          <a:prstGeom prst="rect">
            <a:avLst/>
          </a:prstGeom>
        </p:spPr>
        <p:txBody>
          <a:bodyPr vert="horz" wrap="square" lIns="0" tIns="0" rIns="0" bIns="0" rtlCol="0">
            <a:spAutoFit/>
          </a:bodyPr>
          <a:lstStyle/>
          <a:p>
            <a:pPr marL="12700">
              <a:lnSpc>
                <a:spcPct val="100000"/>
              </a:lnSpc>
            </a:pPr>
            <a:r>
              <a:rPr sz="6600" spc="-65" dirty="0"/>
              <a:t>Reviewer</a:t>
            </a:r>
            <a:r>
              <a:rPr sz="6600" spc="-60" dirty="0"/>
              <a:t> Notes</a:t>
            </a:r>
            <a:endParaRPr sz="66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48200" y="3581400"/>
            <a:ext cx="4400550" cy="30099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155257" y="135254"/>
            <a:ext cx="3613150" cy="601980"/>
          </a:xfrm>
          <a:prstGeom prst="rect">
            <a:avLst/>
          </a:prstGeom>
        </p:spPr>
        <p:txBody>
          <a:bodyPr vert="horz" wrap="square" lIns="0" tIns="0" rIns="0" bIns="0" rtlCol="0">
            <a:spAutoFit/>
          </a:bodyPr>
          <a:lstStyle/>
          <a:p>
            <a:pPr marL="12700">
              <a:lnSpc>
                <a:spcPct val="100000"/>
              </a:lnSpc>
            </a:pPr>
            <a:r>
              <a:rPr sz="3950" spc="-45" dirty="0">
                <a:solidFill>
                  <a:srgbClr val="000000"/>
                </a:solidFill>
              </a:rPr>
              <a:t>Reviewer</a:t>
            </a:r>
            <a:r>
              <a:rPr sz="3950" spc="30" dirty="0">
                <a:solidFill>
                  <a:srgbClr val="000000"/>
                </a:solidFill>
              </a:rPr>
              <a:t> </a:t>
            </a:r>
            <a:r>
              <a:rPr sz="3950" spc="-30" dirty="0">
                <a:solidFill>
                  <a:srgbClr val="000000"/>
                </a:solidFill>
              </a:rPr>
              <a:t>Notes</a:t>
            </a:r>
            <a:endParaRPr sz="3950" dirty="0"/>
          </a:p>
        </p:txBody>
      </p:sp>
      <p:sp>
        <p:nvSpPr>
          <p:cNvPr id="4" name="object 4"/>
          <p:cNvSpPr txBox="1"/>
          <p:nvPr/>
        </p:nvSpPr>
        <p:spPr>
          <a:xfrm>
            <a:off x="83502" y="1135380"/>
            <a:ext cx="6724015" cy="5224780"/>
          </a:xfrm>
          <a:prstGeom prst="rect">
            <a:avLst/>
          </a:prstGeom>
        </p:spPr>
        <p:txBody>
          <a:bodyPr vert="horz" wrap="square" lIns="0" tIns="0" rIns="0" bIns="0" rtlCol="0">
            <a:spAutoFit/>
          </a:bodyPr>
          <a:lstStyle/>
          <a:p>
            <a:pPr marL="284480" marR="709295" indent="-180975">
              <a:lnSpc>
                <a:spcPts val="2700"/>
              </a:lnSpc>
              <a:buClr>
                <a:srgbClr val="4F81BC"/>
              </a:buClr>
              <a:buSzPct val="81250"/>
              <a:buFont typeface="Arial"/>
              <a:buChar char="•"/>
              <a:tabLst>
                <a:tab pos="284480" algn="l"/>
              </a:tabLst>
            </a:pPr>
            <a:r>
              <a:rPr sz="2400" spc="-10" dirty="0">
                <a:latin typeface="Century Schoolbook"/>
                <a:cs typeface="Century Schoolbook"/>
              </a:rPr>
              <a:t>All </a:t>
            </a:r>
            <a:r>
              <a:rPr sz="2400" spc="-5" dirty="0">
                <a:latin typeface="Century Schoolbook"/>
                <a:cs typeface="Century Schoolbook"/>
              </a:rPr>
              <a:t>applications are </a:t>
            </a:r>
            <a:r>
              <a:rPr sz="2400" dirty="0">
                <a:latin typeface="Century Schoolbook"/>
                <a:cs typeface="Century Schoolbook"/>
              </a:rPr>
              <a:t>subject </a:t>
            </a:r>
            <a:r>
              <a:rPr sz="2400" spc="-20" dirty="0">
                <a:latin typeface="Century Schoolbook"/>
                <a:cs typeface="Century Schoolbook"/>
              </a:rPr>
              <a:t>to </a:t>
            </a:r>
            <a:r>
              <a:rPr sz="2400" dirty="0">
                <a:latin typeface="Century Schoolbook"/>
                <a:cs typeface="Century Schoolbook"/>
              </a:rPr>
              <a:t>a </a:t>
            </a:r>
            <a:r>
              <a:rPr sz="2400" spc="-5" dirty="0">
                <a:latin typeface="Century Schoolbook"/>
                <a:cs typeface="Century Schoolbook"/>
              </a:rPr>
              <a:t>Pre-IRB  review </a:t>
            </a:r>
            <a:r>
              <a:rPr sz="2400" spc="5" dirty="0">
                <a:latin typeface="Century Schoolbook"/>
                <a:cs typeface="Century Schoolbook"/>
              </a:rPr>
              <a:t>as </a:t>
            </a:r>
            <a:r>
              <a:rPr sz="2400" dirty="0">
                <a:latin typeface="Century Schoolbook"/>
                <a:cs typeface="Century Schoolbook"/>
              </a:rPr>
              <a:t>well </a:t>
            </a:r>
            <a:r>
              <a:rPr sz="2400" spc="10" dirty="0">
                <a:latin typeface="Century Schoolbook"/>
                <a:cs typeface="Century Schoolbook"/>
              </a:rPr>
              <a:t>as an </a:t>
            </a:r>
            <a:r>
              <a:rPr sz="2400" spc="-5" dirty="0">
                <a:latin typeface="Century Schoolbook"/>
                <a:cs typeface="Century Schoolbook"/>
              </a:rPr>
              <a:t>IRB</a:t>
            </a:r>
            <a:r>
              <a:rPr sz="2400" spc="45" dirty="0">
                <a:latin typeface="Century Schoolbook"/>
                <a:cs typeface="Century Schoolbook"/>
              </a:rPr>
              <a:t> </a:t>
            </a:r>
            <a:r>
              <a:rPr sz="2400" spc="-20" dirty="0">
                <a:latin typeface="Century Schoolbook"/>
                <a:cs typeface="Century Schoolbook"/>
              </a:rPr>
              <a:t>reviewer.</a:t>
            </a:r>
            <a:endParaRPr sz="2400" dirty="0">
              <a:latin typeface="Century Schoolbook"/>
              <a:cs typeface="Century Schoolbook"/>
            </a:endParaRPr>
          </a:p>
          <a:p>
            <a:pPr marL="284480" indent="-180975">
              <a:lnSpc>
                <a:spcPts val="2830"/>
              </a:lnSpc>
              <a:spcBef>
                <a:spcPts val="1190"/>
              </a:spcBef>
              <a:buClr>
                <a:srgbClr val="4F81BC"/>
              </a:buClr>
              <a:buSzPct val="81250"/>
              <a:buFont typeface="Arial"/>
              <a:buChar char="•"/>
              <a:tabLst>
                <a:tab pos="284480" algn="l"/>
              </a:tabLst>
            </a:pPr>
            <a:r>
              <a:rPr sz="2400" spc="5" dirty="0">
                <a:latin typeface="Century Schoolbook"/>
                <a:cs typeface="Century Schoolbook"/>
              </a:rPr>
              <a:t>Issues that </a:t>
            </a:r>
            <a:r>
              <a:rPr sz="2400" dirty="0">
                <a:latin typeface="Century Schoolbook"/>
                <a:cs typeface="Century Schoolbook"/>
              </a:rPr>
              <a:t>require a response </a:t>
            </a:r>
            <a:r>
              <a:rPr sz="2400" spc="-5" dirty="0">
                <a:latin typeface="Century Schoolbook"/>
                <a:cs typeface="Century Schoolbook"/>
              </a:rPr>
              <a:t>are referred</a:t>
            </a:r>
            <a:r>
              <a:rPr sz="2400" spc="310" dirty="0">
                <a:latin typeface="Century Schoolbook"/>
                <a:cs typeface="Century Schoolbook"/>
              </a:rPr>
              <a:t> </a:t>
            </a:r>
            <a:r>
              <a:rPr sz="2400" spc="-20" dirty="0">
                <a:latin typeface="Century Schoolbook"/>
                <a:cs typeface="Century Schoolbook"/>
              </a:rPr>
              <a:t>to</a:t>
            </a:r>
            <a:endParaRPr sz="2400" dirty="0">
              <a:latin typeface="Century Schoolbook"/>
              <a:cs typeface="Century Schoolbook"/>
            </a:endParaRPr>
          </a:p>
          <a:p>
            <a:pPr marL="284480">
              <a:lnSpc>
                <a:spcPts val="2830"/>
              </a:lnSpc>
            </a:pPr>
            <a:r>
              <a:rPr sz="2400" spc="5" dirty="0">
                <a:latin typeface="Century Schoolbook"/>
                <a:cs typeface="Century Schoolbook"/>
              </a:rPr>
              <a:t>as </a:t>
            </a:r>
            <a:r>
              <a:rPr sz="2400" spc="-5" dirty="0">
                <a:latin typeface="Century Schoolbook"/>
                <a:cs typeface="Century Schoolbook"/>
              </a:rPr>
              <a:t>“Reviewer</a:t>
            </a:r>
            <a:r>
              <a:rPr sz="2400" spc="80" dirty="0">
                <a:latin typeface="Century Schoolbook"/>
                <a:cs typeface="Century Schoolbook"/>
              </a:rPr>
              <a:t> </a:t>
            </a:r>
            <a:r>
              <a:rPr sz="2400" spc="-10" dirty="0">
                <a:latin typeface="Century Schoolbook"/>
                <a:cs typeface="Century Schoolbook"/>
              </a:rPr>
              <a:t>Notes”.</a:t>
            </a:r>
            <a:endParaRPr sz="2400" dirty="0">
              <a:latin typeface="Century Schoolbook"/>
              <a:cs typeface="Century Schoolbook"/>
            </a:endParaRPr>
          </a:p>
          <a:p>
            <a:pPr>
              <a:lnSpc>
                <a:spcPct val="100000"/>
              </a:lnSpc>
            </a:pPr>
            <a:endParaRPr sz="2900" dirty="0">
              <a:latin typeface="Times New Roman"/>
              <a:cs typeface="Times New Roman"/>
            </a:endParaRPr>
          </a:p>
          <a:p>
            <a:pPr>
              <a:lnSpc>
                <a:spcPct val="100000"/>
              </a:lnSpc>
              <a:spcBef>
                <a:spcPts val="40"/>
              </a:spcBef>
            </a:pPr>
            <a:endParaRPr sz="2300" dirty="0">
              <a:latin typeface="Times New Roman"/>
              <a:cs typeface="Times New Roman"/>
            </a:endParaRPr>
          </a:p>
          <a:p>
            <a:pPr marL="12700">
              <a:lnSpc>
                <a:spcPct val="100000"/>
              </a:lnSpc>
            </a:pPr>
            <a:r>
              <a:rPr sz="3950" spc="25" dirty="0">
                <a:latin typeface="Century Schoolbook"/>
                <a:cs typeface="Century Schoolbook"/>
              </a:rPr>
              <a:t>Action</a:t>
            </a:r>
            <a:r>
              <a:rPr sz="3950" spc="-70" dirty="0">
                <a:latin typeface="Century Schoolbook"/>
                <a:cs typeface="Century Schoolbook"/>
              </a:rPr>
              <a:t> </a:t>
            </a:r>
            <a:r>
              <a:rPr sz="3950" spc="15" dirty="0">
                <a:latin typeface="Century Schoolbook"/>
                <a:cs typeface="Century Schoolbook"/>
              </a:rPr>
              <a:t>Required</a:t>
            </a:r>
            <a:endParaRPr sz="3950" dirty="0">
              <a:latin typeface="Century Schoolbook"/>
              <a:cs typeface="Century Schoolbook"/>
            </a:endParaRPr>
          </a:p>
          <a:p>
            <a:pPr marL="313055">
              <a:lnSpc>
                <a:spcPct val="100000"/>
              </a:lnSpc>
              <a:spcBef>
                <a:spcPts val="3570"/>
              </a:spcBef>
            </a:pPr>
            <a:r>
              <a:rPr sz="2000" b="1" spc="30" dirty="0">
                <a:latin typeface="Century Schoolbook"/>
                <a:cs typeface="Century Schoolbook"/>
              </a:rPr>
              <a:t>Scenario:</a:t>
            </a:r>
            <a:endParaRPr sz="2000" dirty="0">
              <a:latin typeface="Century Schoolbook"/>
              <a:cs typeface="Century Schoolbook"/>
            </a:endParaRPr>
          </a:p>
          <a:p>
            <a:pPr marL="770890" marR="2136140" indent="-181610">
              <a:lnSpc>
                <a:spcPct val="100000"/>
              </a:lnSpc>
              <a:tabLst>
                <a:tab pos="3295650" algn="l"/>
              </a:tabLst>
            </a:pPr>
            <a:r>
              <a:rPr sz="2000" spc="-50" dirty="0">
                <a:solidFill>
                  <a:srgbClr val="252525"/>
                </a:solidFill>
                <a:latin typeface="Century Schoolbook"/>
                <a:cs typeface="Century Schoolbook"/>
              </a:rPr>
              <a:t>You </a:t>
            </a:r>
            <a:r>
              <a:rPr sz="2000" spc="25" dirty="0">
                <a:solidFill>
                  <a:srgbClr val="252525"/>
                </a:solidFill>
                <a:latin typeface="Century Schoolbook"/>
                <a:cs typeface="Century Schoolbook"/>
              </a:rPr>
              <a:t>received</a:t>
            </a:r>
            <a:r>
              <a:rPr sz="2000" spc="-160" dirty="0">
                <a:solidFill>
                  <a:srgbClr val="252525"/>
                </a:solidFill>
                <a:latin typeface="Century Schoolbook"/>
                <a:cs typeface="Century Schoolbook"/>
              </a:rPr>
              <a:t> </a:t>
            </a:r>
            <a:r>
              <a:rPr sz="2000" spc="10" dirty="0">
                <a:solidFill>
                  <a:srgbClr val="252525"/>
                </a:solidFill>
                <a:latin typeface="Century Schoolbook"/>
                <a:cs typeface="Century Schoolbook"/>
              </a:rPr>
              <a:t>an</a:t>
            </a:r>
            <a:r>
              <a:rPr sz="2000" spc="-145" dirty="0">
                <a:solidFill>
                  <a:srgbClr val="252525"/>
                </a:solidFill>
                <a:latin typeface="Century Schoolbook"/>
                <a:cs typeface="Century Schoolbook"/>
              </a:rPr>
              <a:t> </a:t>
            </a:r>
            <a:r>
              <a:rPr sz="2000" spc="25" dirty="0">
                <a:solidFill>
                  <a:srgbClr val="252525"/>
                </a:solidFill>
                <a:latin typeface="Century Schoolbook"/>
                <a:cs typeface="Century Schoolbook"/>
              </a:rPr>
              <a:t>email	like</a:t>
            </a:r>
            <a:r>
              <a:rPr sz="2000" spc="-190" dirty="0">
                <a:solidFill>
                  <a:srgbClr val="252525"/>
                </a:solidFill>
                <a:latin typeface="Century Schoolbook"/>
                <a:cs typeface="Century Schoolbook"/>
              </a:rPr>
              <a:t> </a:t>
            </a:r>
            <a:r>
              <a:rPr sz="2000" spc="35" dirty="0">
                <a:solidFill>
                  <a:srgbClr val="252525"/>
                </a:solidFill>
                <a:latin typeface="Century Schoolbook"/>
                <a:cs typeface="Century Schoolbook"/>
              </a:rPr>
              <a:t>this</a:t>
            </a:r>
            <a:r>
              <a:rPr sz="2000" spc="-170" dirty="0">
                <a:solidFill>
                  <a:srgbClr val="252525"/>
                </a:solidFill>
                <a:latin typeface="Century Schoolbook"/>
                <a:cs typeface="Century Schoolbook"/>
              </a:rPr>
              <a:t> </a:t>
            </a:r>
            <a:r>
              <a:rPr sz="2000" spc="-15" dirty="0">
                <a:solidFill>
                  <a:srgbClr val="252525"/>
                </a:solidFill>
                <a:latin typeface="MS UI Gothic"/>
                <a:cs typeface="MS UI Gothic"/>
              </a:rPr>
              <a:t>→ </a:t>
            </a:r>
            <a:r>
              <a:rPr sz="2000" spc="-5" dirty="0">
                <a:solidFill>
                  <a:srgbClr val="252525"/>
                </a:solidFill>
                <a:latin typeface="MS UI Gothic"/>
                <a:cs typeface="MS UI Gothic"/>
              </a:rPr>
              <a:t> </a:t>
            </a:r>
            <a:r>
              <a:rPr sz="2000" spc="20" dirty="0">
                <a:solidFill>
                  <a:srgbClr val="252525"/>
                </a:solidFill>
                <a:latin typeface="Century Schoolbook"/>
                <a:cs typeface="Century Schoolbook"/>
              </a:rPr>
              <a:t>from</a:t>
            </a:r>
            <a:r>
              <a:rPr sz="2000" spc="-130" dirty="0">
                <a:solidFill>
                  <a:srgbClr val="252525"/>
                </a:solidFill>
                <a:latin typeface="Century Schoolbook"/>
                <a:cs typeface="Century Schoolbook"/>
              </a:rPr>
              <a:t> </a:t>
            </a:r>
            <a:r>
              <a:rPr sz="2000" spc="30" dirty="0">
                <a:solidFill>
                  <a:srgbClr val="252525"/>
                </a:solidFill>
                <a:latin typeface="Century Schoolbook"/>
                <a:cs typeface="Century Schoolbook"/>
              </a:rPr>
              <a:t>the</a:t>
            </a:r>
            <a:r>
              <a:rPr sz="2000" spc="-170" dirty="0">
                <a:solidFill>
                  <a:srgbClr val="252525"/>
                </a:solidFill>
                <a:latin typeface="Century Schoolbook"/>
                <a:cs typeface="Century Schoolbook"/>
              </a:rPr>
              <a:t> </a:t>
            </a:r>
            <a:r>
              <a:rPr sz="2000" spc="30" dirty="0">
                <a:solidFill>
                  <a:srgbClr val="252525"/>
                </a:solidFill>
                <a:latin typeface="Century Schoolbook"/>
                <a:cs typeface="Century Schoolbook"/>
              </a:rPr>
              <a:t>eIRB</a:t>
            </a:r>
            <a:r>
              <a:rPr sz="2000" spc="-170" dirty="0">
                <a:solidFill>
                  <a:srgbClr val="252525"/>
                </a:solidFill>
                <a:latin typeface="Century Schoolbook"/>
                <a:cs typeface="Century Schoolbook"/>
              </a:rPr>
              <a:t> </a:t>
            </a:r>
            <a:r>
              <a:rPr sz="2000" spc="20" dirty="0">
                <a:solidFill>
                  <a:srgbClr val="252525"/>
                </a:solidFill>
                <a:latin typeface="Century Schoolbook"/>
                <a:cs typeface="Century Schoolbook"/>
              </a:rPr>
              <a:t>Help</a:t>
            </a:r>
            <a:r>
              <a:rPr sz="2000" spc="-95" dirty="0">
                <a:solidFill>
                  <a:srgbClr val="252525"/>
                </a:solidFill>
                <a:latin typeface="Century Schoolbook"/>
                <a:cs typeface="Century Schoolbook"/>
              </a:rPr>
              <a:t> </a:t>
            </a:r>
            <a:r>
              <a:rPr sz="2000" spc="25" dirty="0">
                <a:solidFill>
                  <a:srgbClr val="252525"/>
                </a:solidFill>
                <a:latin typeface="Century Schoolbook"/>
                <a:cs typeface="Century Schoolbook"/>
              </a:rPr>
              <a:t>Desk.</a:t>
            </a:r>
            <a:endParaRPr sz="2000" dirty="0">
              <a:latin typeface="Century Schoolbook"/>
              <a:cs typeface="Century Schoolbook"/>
            </a:endParaRPr>
          </a:p>
          <a:p>
            <a:pPr marL="494030" marR="2019300" indent="-181610">
              <a:lnSpc>
                <a:spcPct val="100000"/>
              </a:lnSpc>
              <a:spcBef>
                <a:spcPts val="5"/>
              </a:spcBef>
            </a:pPr>
            <a:r>
              <a:rPr sz="2000" spc="30" dirty="0">
                <a:latin typeface="Century Schoolbook"/>
                <a:cs typeface="Century Schoolbook"/>
              </a:rPr>
              <a:t>Click on </a:t>
            </a:r>
            <a:r>
              <a:rPr sz="2000" spc="35" dirty="0">
                <a:latin typeface="Century Schoolbook"/>
                <a:cs typeface="Century Schoolbook"/>
              </a:rPr>
              <a:t>the “Link </a:t>
            </a:r>
            <a:r>
              <a:rPr sz="2000" spc="-60" dirty="0">
                <a:latin typeface="Century Schoolbook"/>
                <a:cs typeface="Century Schoolbook"/>
              </a:rPr>
              <a:t>To </a:t>
            </a:r>
            <a:r>
              <a:rPr sz="2000" spc="35" dirty="0">
                <a:latin typeface="Century Schoolbook"/>
                <a:cs typeface="Century Schoolbook"/>
              </a:rPr>
              <a:t>Study  </a:t>
            </a:r>
            <a:r>
              <a:rPr sz="2000" spc="5" dirty="0">
                <a:latin typeface="Century Schoolbook"/>
                <a:cs typeface="Century Schoolbook"/>
              </a:rPr>
              <a:t>Workspace”</a:t>
            </a:r>
            <a:r>
              <a:rPr sz="2000" spc="-155" dirty="0">
                <a:latin typeface="Century Schoolbook"/>
                <a:cs typeface="Century Schoolbook"/>
              </a:rPr>
              <a:t> </a:t>
            </a:r>
            <a:r>
              <a:rPr sz="2000" spc="25" dirty="0">
                <a:latin typeface="Century Schoolbook"/>
                <a:cs typeface="Century Schoolbook"/>
              </a:rPr>
              <a:t>to</a:t>
            </a:r>
            <a:r>
              <a:rPr sz="2000" spc="-155" dirty="0">
                <a:latin typeface="Century Schoolbook"/>
                <a:cs typeface="Century Schoolbook"/>
              </a:rPr>
              <a:t> </a:t>
            </a:r>
            <a:r>
              <a:rPr sz="2000" spc="35" dirty="0">
                <a:latin typeface="Century Schoolbook"/>
                <a:cs typeface="Century Schoolbook"/>
              </a:rPr>
              <a:t>open</a:t>
            </a:r>
            <a:r>
              <a:rPr sz="2000" spc="-155" dirty="0">
                <a:latin typeface="Century Schoolbook"/>
                <a:cs typeface="Century Schoolbook"/>
              </a:rPr>
              <a:t> </a:t>
            </a:r>
            <a:r>
              <a:rPr sz="2000" spc="30" dirty="0">
                <a:latin typeface="Century Schoolbook"/>
                <a:cs typeface="Century Schoolbook"/>
              </a:rPr>
              <a:t>the</a:t>
            </a:r>
            <a:r>
              <a:rPr sz="2000" spc="-155" dirty="0">
                <a:latin typeface="Century Schoolbook"/>
                <a:cs typeface="Century Schoolbook"/>
              </a:rPr>
              <a:t> </a:t>
            </a:r>
            <a:r>
              <a:rPr sz="2000" spc="5" dirty="0">
                <a:latin typeface="Century Schoolbook"/>
                <a:cs typeface="Century Schoolbook"/>
              </a:rPr>
              <a:t>application,  </a:t>
            </a:r>
            <a:r>
              <a:rPr sz="2000" spc="25" dirty="0">
                <a:latin typeface="Century Schoolbook"/>
                <a:cs typeface="Century Schoolbook"/>
              </a:rPr>
              <a:t>or…</a:t>
            </a:r>
            <a:endParaRPr sz="20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257" y="180975"/>
            <a:ext cx="8047990" cy="991235"/>
          </a:xfrm>
          <a:prstGeom prst="rect">
            <a:avLst/>
          </a:prstGeom>
        </p:spPr>
        <p:txBody>
          <a:bodyPr vert="horz" wrap="square" lIns="0" tIns="0" rIns="0" bIns="0" rtlCol="0">
            <a:spAutoFit/>
          </a:bodyPr>
          <a:lstStyle/>
          <a:p>
            <a:pPr marL="12700" marR="5080">
              <a:lnSpc>
                <a:spcPts val="3900"/>
              </a:lnSpc>
            </a:pPr>
            <a:r>
              <a:rPr sz="3600" spc="-50" dirty="0">
                <a:solidFill>
                  <a:srgbClr val="000000"/>
                </a:solidFill>
              </a:rPr>
              <a:t>How </a:t>
            </a:r>
            <a:r>
              <a:rPr sz="3600" spc="-20" dirty="0">
                <a:solidFill>
                  <a:srgbClr val="000000"/>
                </a:solidFill>
              </a:rPr>
              <a:t>do </a:t>
            </a:r>
            <a:r>
              <a:rPr sz="3600" dirty="0">
                <a:solidFill>
                  <a:srgbClr val="000000"/>
                </a:solidFill>
              </a:rPr>
              <a:t>I </a:t>
            </a:r>
            <a:r>
              <a:rPr sz="3600" spc="-75" dirty="0">
                <a:solidFill>
                  <a:srgbClr val="000000"/>
                </a:solidFill>
              </a:rPr>
              <a:t>respond </a:t>
            </a:r>
            <a:r>
              <a:rPr sz="3600" spc="-30" dirty="0">
                <a:solidFill>
                  <a:srgbClr val="000000"/>
                </a:solidFill>
              </a:rPr>
              <a:t>to </a:t>
            </a:r>
            <a:r>
              <a:rPr sz="3600" spc="-60" dirty="0">
                <a:solidFill>
                  <a:srgbClr val="000000"/>
                </a:solidFill>
              </a:rPr>
              <a:t>Pre-IRB </a:t>
            </a:r>
            <a:r>
              <a:rPr sz="3600" spc="-70" dirty="0">
                <a:solidFill>
                  <a:srgbClr val="000000"/>
                </a:solidFill>
              </a:rPr>
              <a:t>Issues </a:t>
            </a:r>
            <a:r>
              <a:rPr sz="3600" spc="-50" dirty="0">
                <a:solidFill>
                  <a:srgbClr val="000000"/>
                </a:solidFill>
              </a:rPr>
              <a:t>for  </a:t>
            </a:r>
            <a:r>
              <a:rPr sz="3600" spc="-25" dirty="0">
                <a:solidFill>
                  <a:srgbClr val="000000"/>
                </a:solidFill>
              </a:rPr>
              <a:t>my </a:t>
            </a:r>
            <a:r>
              <a:rPr sz="3600" spc="-55" dirty="0">
                <a:solidFill>
                  <a:srgbClr val="000000"/>
                </a:solidFill>
              </a:rPr>
              <a:t>New</a:t>
            </a:r>
            <a:r>
              <a:rPr sz="3600" spc="-380" dirty="0">
                <a:solidFill>
                  <a:srgbClr val="000000"/>
                </a:solidFill>
              </a:rPr>
              <a:t> </a:t>
            </a:r>
            <a:r>
              <a:rPr sz="3600" spc="-70" dirty="0">
                <a:solidFill>
                  <a:srgbClr val="000000"/>
                </a:solidFill>
              </a:rPr>
              <a:t>Application?</a:t>
            </a:r>
            <a:endParaRPr sz="3600" dirty="0"/>
          </a:p>
        </p:txBody>
      </p:sp>
      <p:sp>
        <p:nvSpPr>
          <p:cNvPr id="3" name="object 3"/>
          <p:cNvSpPr txBox="1"/>
          <p:nvPr/>
        </p:nvSpPr>
        <p:spPr>
          <a:xfrm>
            <a:off x="155257" y="1582673"/>
            <a:ext cx="2893060" cy="4342765"/>
          </a:xfrm>
          <a:prstGeom prst="rect">
            <a:avLst/>
          </a:prstGeom>
        </p:spPr>
        <p:txBody>
          <a:bodyPr vert="horz" wrap="square" lIns="0" tIns="0" rIns="0" bIns="0" rtlCol="0">
            <a:spAutoFit/>
          </a:bodyPr>
          <a:lstStyle/>
          <a:p>
            <a:pPr marL="193675" marR="539750" indent="-180975">
              <a:lnSpc>
                <a:spcPts val="2710"/>
              </a:lnSpc>
              <a:buClr>
                <a:srgbClr val="4F81BC"/>
              </a:buClr>
              <a:buSzPct val="81250"/>
              <a:buFont typeface="Arial"/>
              <a:buChar char="•"/>
              <a:tabLst>
                <a:tab pos="193675" algn="l"/>
              </a:tabLst>
            </a:pPr>
            <a:r>
              <a:rPr sz="2400" b="1" spc="-20" dirty="0">
                <a:latin typeface="Century Schoolbook"/>
                <a:cs typeface="Century Schoolbook"/>
              </a:rPr>
              <a:t>Select </a:t>
            </a:r>
            <a:r>
              <a:rPr sz="2400" spc="-5" dirty="0">
                <a:latin typeface="Century Schoolbook"/>
                <a:cs typeface="Century Schoolbook"/>
              </a:rPr>
              <a:t>the  </a:t>
            </a:r>
            <a:r>
              <a:rPr sz="2400" spc="5" dirty="0">
                <a:latin typeface="Century Schoolbook"/>
                <a:cs typeface="Century Schoolbook"/>
              </a:rPr>
              <a:t>Dashboard</a:t>
            </a:r>
            <a:r>
              <a:rPr sz="2400" spc="-95" dirty="0">
                <a:latin typeface="Century Schoolbook"/>
                <a:cs typeface="Century Schoolbook"/>
              </a:rPr>
              <a:t> </a:t>
            </a:r>
            <a:r>
              <a:rPr sz="2400" spc="-55" dirty="0">
                <a:latin typeface="Century Schoolbook"/>
                <a:cs typeface="Century Schoolbook"/>
              </a:rPr>
              <a:t>Tab</a:t>
            </a:r>
            <a:endParaRPr sz="2400" dirty="0">
              <a:latin typeface="Century Schoolbook"/>
              <a:cs typeface="Century Schoolbook"/>
            </a:endParaRPr>
          </a:p>
          <a:p>
            <a:pPr marL="193675" indent="-180975">
              <a:lnSpc>
                <a:spcPts val="2830"/>
              </a:lnSpc>
              <a:spcBef>
                <a:spcPts val="1185"/>
              </a:spcBef>
              <a:buClr>
                <a:srgbClr val="4F81BC"/>
              </a:buClr>
              <a:buSzPct val="81250"/>
              <a:buFont typeface="Arial"/>
              <a:buChar char="•"/>
              <a:tabLst>
                <a:tab pos="193675" algn="l"/>
              </a:tabLst>
            </a:pPr>
            <a:r>
              <a:rPr sz="2400" b="1" spc="-20" dirty="0">
                <a:latin typeface="Century Schoolbook"/>
                <a:cs typeface="Century Schoolbook"/>
              </a:rPr>
              <a:t>Select </a:t>
            </a:r>
            <a:r>
              <a:rPr sz="2400" spc="-5" dirty="0">
                <a:latin typeface="Century Schoolbook"/>
                <a:cs typeface="Century Schoolbook"/>
              </a:rPr>
              <a:t>the</a:t>
            </a:r>
            <a:r>
              <a:rPr sz="2400" spc="-10" dirty="0">
                <a:latin typeface="Century Schoolbook"/>
                <a:cs typeface="Century Schoolbook"/>
              </a:rPr>
              <a:t> </a:t>
            </a:r>
            <a:r>
              <a:rPr sz="2400" spc="-15" dirty="0">
                <a:latin typeface="Century Schoolbook"/>
                <a:cs typeface="Century Schoolbook"/>
              </a:rPr>
              <a:t>Action</a:t>
            </a:r>
            <a:endParaRPr sz="2400" dirty="0">
              <a:latin typeface="Century Schoolbook"/>
              <a:cs typeface="Century Schoolbook"/>
            </a:endParaRPr>
          </a:p>
          <a:p>
            <a:pPr marL="193675">
              <a:lnSpc>
                <a:spcPts val="2830"/>
              </a:lnSpc>
            </a:pPr>
            <a:r>
              <a:rPr sz="2400" dirty="0">
                <a:latin typeface="Century Schoolbook"/>
                <a:cs typeface="Century Schoolbook"/>
              </a:rPr>
              <a:t>Required</a:t>
            </a:r>
            <a:r>
              <a:rPr sz="2400" spc="-10" dirty="0">
                <a:latin typeface="Century Schoolbook"/>
                <a:cs typeface="Century Schoolbook"/>
              </a:rPr>
              <a:t> </a:t>
            </a:r>
            <a:r>
              <a:rPr sz="2400" spc="-5" dirty="0">
                <a:latin typeface="Century Schoolbook"/>
                <a:cs typeface="Century Schoolbook"/>
              </a:rPr>
              <a:t>tab.</a:t>
            </a:r>
            <a:endParaRPr sz="2400" dirty="0">
              <a:latin typeface="Century Schoolbook"/>
              <a:cs typeface="Century Schoolbook"/>
            </a:endParaRPr>
          </a:p>
          <a:p>
            <a:pPr marL="193675" marR="5080" indent="-180975">
              <a:lnSpc>
                <a:spcPct val="95200"/>
              </a:lnSpc>
              <a:spcBef>
                <a:spcPts val="1390"/>
              </a:spcBef>
              <a:buClr>
                <a:srgbClr val="4F81BC"/>
              </a:buClr>
              <a:buSzPct val="81250"/>
              <a:buFont typeface="Arial"/>
              <a:buChar char="•"/>
              <a:tabLst>
                <a:tab pos="193675" algn="l"/>
              </a:tabLst>
            </a:pPr>
            <a:r>
              <a:rPr sz="2400" b="1" dirty="0">
                <a:latin typeface="Century Schoolbook"/>
                <a:cs typeface="Century Schoolbook"/>
              </a:rPr>
              <a:t>Scroll </a:t>
            </a:r>
            <a:r>
              <a:rPr sz="2400" spc="-10" dirty="0">
                <a:latin typeface="Century Schoolbook"/>
                <a:cs typeface="Century Schoolbook"/>
              </a:rPr>
              <a:t>down </a:t>
            </a:r>
            <a:r>
              <a:rPr sz="2400" spc="-15" dirty="0">
                <a:latin typeface="Century Schoolbook"/>
                <a:cs typeface="Century Schoolbook"/>
              </a:rPr>
              <a:t>to </a:t>
            </a:r>
            <a:r>
              <a:rPr sz="2400" spc="-5" dirty="0">
                <a:latin typeface="Century Schoolbook"/>
                <a:cs typeface="Century Schoolbook"/>
              </a:rPr>
              <a:t>the  </a:t>
            </a:r>
            <a:r>
              <a:rPr sz="2400" dirty="0">
                <a:latin typeface="Century Schoolbook"/>
                <a:cs typeface="Century Schoolbook"/>
              </a:rPr>
              <a:t>New </a:t>
            </a:r>
            <a:r>
              <a:rPr sz="2400" spc="-10" dirty="0">
                <a:latin typeface="Century Schoolbook"/>
                <a:cs typeface="Century Schoolbook"/>
              </a:rPr>
              <a:t>Applications  </a:t>
            </a:r>
            <a:r>
              <a:rPr sz="2400" spc="-5" dirty="0">
                <a:latin typeface="Century Schoolbook"/>
                <a:cs typeface="Century Schoolbook"/>
              </a:rPr>
              <a:t>section.</a:t>
            </a:r>
            <a:endParaRPr sz="2400" dirty="0">
              <a:latin typeface="Century Schoolbook"/>
              <a:cs typeface="Century Schoolbook"/>
            </a:endParaRPr>
          </a:p>
          <a:p>
            <a:pPr marL="193675" marR="10795" indent="-180975">
              <a:lnSpc>
                <a:spcPct val="94700"/>
              </a:lnSpc>
              <a:spcBef>
                <a:spcPts val="1400"/>
              </a:spcBef>
              <a:buClr>
                <a:srgbClr val="4F81BC"/>
              </a:buClr>
              <a:buSzPct val="81250"/>
              <a:buFont typeface="Arial"/>
              <a:buChar char="•"/>
              <a:tabLst>
                <a:tab pos="193675" algn="l"/>
              </a:tabLst>
            </a:pPr>
            <a:r>
              <a:rPr sz="2400" b="1" dirty="0">
                <a:latin typeface="Century Schoolbook"/>
                <a:cs typeface="Century Schoolbook"/>
              </a:rPr>
              <a:t>Click </a:t>
            </a:r>
            <a:r>
              <a:rPr sz="2400" dirty="0">
                <a:latin typeface="Century Schoolbook"/>
                <a:cs typeface="Century Schoolbook"/>
              </a:rPr>
              <a:t>on the </a:t>
            </a:r>
            <a:r>
              <a:rPr sz="2400" spc="-5" dirty="0">
                <a:latin typeface="Century Schoolbook"/>
                <a:cs typeface="Century Schoolbook"/>
              </a:rPr>
              <a:t>study  </a:t>
            </a:r>
            <a:r>
              <a:rPr sz="2400" dirty="0">
                <a:latin typeface="Century Schoolbook"/>
                <a:cs typeface="Century Schoolbook"/>
              </a:rPr>
              <a:t>name </a:t>
            </a:r>
            <a:r>
              <a:rPr sz="2400" spc="-15" dirty="0">
                <a:latin typeface="Century Schoolbook"/>
                <a:cs typeface="Century Schoolbook"/>
              </a:rPr>
              <a:t>to </a:t>
            </a:r>
            <a:r>
              <a:rPr sz="2400" spc="-5" dirty="0">
                <a:latin typeface="Century Schoolbook"/>
                <a:cs typeface="Century Schoolbook"/>
              </a:rPr>
              <a:t>open </a:t>
            </a:r>
            <a:r>
              <a:rPr sz="2400" dirty="0">
                <a:latin typeface="Century Schoolbook"/>
                <a:cs typeface="Century Schoolbook"/>
              </a:rPr>
              <a:t>the  </a:t>
            </a:r>
            <a:r>
              <a:rPr sz="2400" spc="-10" dirty="0">
                <a:latin typeface="Century Schoolbook"/>
                <a:cs typeface="Century Schoolbook"/>
              </a:rPr>
              <a:t>application  </a:t>
            </a:r>
            <a:r>
              <a:rPr sz="2400" spc="-5" dirty="0">
                <a:latin typeface="Century Schoolbook"/>
                <a:cs typeface="Century Schoolbook"/>
              </a:rPr>
              <a:t>workspace.</a:t>
            </a:r>
            <a:endParaRPr sz="2400" dirty="0">
              <a:latin typeface="Century Schoolbook"/>
              <a:cs typeface="Century Schoolbook"/>
            </a:endParaRPr>
          </a:p>
        </p:txBody>
      </p:sp>
      <p:sp>
        <p:nvSpPr>
          <p:cNvPr id="4" name="object 4"/>
          <p:cNvSpPr/>
          <p:nvPr/>
        </p:nvSpPr>
        <p:spPr>
          <a:xfrm>
            <a:off x="3657600" y="1371600"/>
            <a:ext cx="5048250" cy="49530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882" y="42798"/>
            <a:ext cx="7091045" cy="601980"/>
          </a:xfrm>
          <a:prstGeom prst="rect">
            <a:avLst/>
          </a:prstGeom>
        </p:spPr>
        <p:txBody>
          <a:bodyPr vert="horz" wrap="square" lIns="0" tIns="0" rIns="0" bIns="0" rtlCol="0">
            <a:spAutoFit/>
          </a:bodyPr>
          <a:lstStyle/>
          <a:p>
            <a:pPr marL="12700">
              <a:lnSpc>
                <a:spcPct val="100000"/>
              </a:lnSpc>
            </a:pPr>
            <a:r>
              <a:rPr sz="3950" spc="-40" dirty="0">
                <a:solidFill>
                  <a:srgbClr val="000000"/>
                </a:solidFill>
              </a:rPr>
              <a:t>Where </a:t>
            </a:r>
            <a:r>
              <a:rPr sz="3950" spc="-15" dirty="0">
                <a:solidFill>
                  <a:srgbClr val="000000"/>
                </a:solidFill>
              </a:rPr>
              <a:t>to </a:t>
            </a:r>
            <a:r>
              <a:rPr sz="3950" spc="-45" dirty="0">
                <a:solidFill>
                  <a:srgbClr val="000000"/>
                </a:solidFill>
              </a:rPr>
              <a:t>find Reviewer</a:t>
            </a:r>
            <a:r>
              <a:rPr sz="3950" spc="135" dirty="0">
                <a:solidFill>
                  <a:srgbClr val="000000"/>
                </a:solidFill>
              </a:rPr>
              <a:t> </a:t>
            </a:r>
            <a:r>
              <a:rPr sz="3950" spc="-30" dirty="0">
                <a:solidFill>
                  <a:srgbClr val="000000"/>
                </a:solidFill>
              </a:rPr>
              <a:t>Notes?</a:t>
            </a:r>
            <a:endParaRPr sz="3950" dirty="0"/>
          </a:p>
        </p:txBody>
      </p:sp>
      <p:sp>
        <p:nvSpPr>
          <p:cNvPr id="3" name="object 3"/>
          <p:cNvSpPr/>
          <p:nvPr/>
        </p:nvSpPr>
        <p:spPr>
          <a:xfrm>
            <a:off x="942975" y="1752600"/>
            <a:ext cx="7210425" cy="4876800"/>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2824226" y="4881626"/>
            <a:ext cx="609600" cy="914400"/>
          </a:xfrm>
          <a:custGeom>
            <a:avLst/>
            <a:gdLst/>
            <a:ahLst/>
            <a:cxnLst/>
            <a:rect l="l" t="t" r="r" b="b"/>
            <a:pathLst>
              <a:path w="609600" h="914400">
                <a:moveTo>
                  <a:pt x="609600" y="609600"/>
                </a:moveTo>
                <a:lnTo>
                  <a:pt x="0" y="609600"/>
                </a:lnTo>
                <a:lnTo>
                  <a:pt x="304800" y="914336"/>
                </a:lnTo>
                <a:lnTo>
                  <a:pt x="609600" y="609600"/>
                </a:lnTo>
                <a:close/>
              </a:path>
              <a:path w="609600" h="914400">
                <a:moveTo>
                  <a:pt x="457200" y="0"/>
                </a:moveTo>
                <a:lnTo>
                  <a:pt x="152400" y="0"/>
                </a:lnTo>
                <a:lnTo>
                  <a:pt x="152400" y="609600"/>
                </a:lnTo>
                <a:lnTo>
                  <a:pt x="457200" y="609600"/>
                </a:lnTo>
                <a:lnTo>
                  <a:pt x="457200" y="0"/>
                </a:lnTo>
                <a:close/>
              </a:path>
            </a:pathLst>
          </a:custGeom>
          <a:solidFill>
            <a:srgbClr val="FF0000"/>
          </a:solidFill>
        </p:spPr>
        <p:txBody>
          <a:bodyPr wrap="square" lIns="0" tIns="0" rIns="0" bIns="0" rtlCol="0"/>
          <a:lstStyle/>
          <a:p>
            <a:endParaRPr dirty="0"/>
          </a:p>
        </p:txBody>
      </p:sp>
      <p:sp>
        <p:nvSpPr>
          <p:cNvPr id="5" name="object 5"/>
          <p:cNvSpPr/>
          <p:nvPr/>
        </p:nvSpPr>
        <p:spPr>
          <a:xfrm>
            <a:off x="2824226" y="4881626"/>
            <a:ext cx="609600" cy="914400"/>
          </a:xfrm>
          <a:custGeom>
            <a:avLst/>
            <a:gdLst/>
            <a:ahLst/>
            <a:cxnLst/>
            <a:rect l="l" t="t" r="r" b="b"/>
            <a:pathLst>
              <a:path w="609600" h="914400">
                <a:moveTo>
                  <a:pt x="0" y="609600"/>
                </a:moveTo>
                <a:lnTo>
                  <a:pt x="152400" y="609600"/>
                </a:lnTo>
                <a:lnTo>
                  <a:pt x="152400" y="0"/>
                </a:lnTo>
                <a:lnTo>
                  <a:pt x="457200" y="0"/>
                </a:lnTo>
                <a:lnTo>
                  <a:pt x="457200" y="609600"/>
                </a:lnTo>
                <a:lnTo>
                  <a:pt x="609600" y="609600"/>
                </a:lnTo>
                <a:lnTo>
                  <a:pt x="304800" y="914336"/>
                </a:lnTo>
                <a:lnTo>
                  <a:pt x="0" y="609600"/>
                </a:lnTo>
                <a:close/>
              </a:path>
            </a:pathLst>
          </a:custGeom>
          <a:ln w="13970">
            <a:solidFill>
              <a:srgbClr val="385D89"/>
            </a:solidFill>
          </a:ln>
        </p:spPr>
        <p:txBody>
          <a:bodyPr wrap="square" lIns="0" tIns="0" rIns="0" bIns="0" rtlCol="0"/>
          <a:lstStyle/>
          <a:p>
            <a:endParaRPr dirty="0"/>
          </a:p>
        </p:txBody>
      </p:sp>
      <p:sp>
        <p:nvSpPr>
          <p:cNvPr id="6" name="object 6"/>
          <p:cNvSpPr txBox="1"/>
          <p:nvPr/>
        </p:nvSpPr>
        <p:spPr>
          <a:xfrm>
            <a:off x="194945" y="801934"/>
            <a:ext cx="4694555" cy="815975"/>
          </a:xfrm>
          <a:prstGeom prst="rect">
            <a:avLst/>
          </a:prstGeom>
        </p:spPr>
        <p:txBody>
          <a:bodyPr vert="horz" wrap="square" lIns="0" tIns="0" rIns="0" bIns="0" rtlCol="0">
            <a:spAutoFit/>
          </a:bodyPr>
          <a:lstStyle/>
          <a:p>
            <a:pPr marL="12700" marR="5080">
              <a:lnSpc>
                <a:spcPct val="99100"/>
              </a:lnSpc>
            </a:pPr>
            <a:r>
              <a:rPr sz="1800" spc="-10" dirty="0">
                <a:latin typeface="Century Schoolbook"/>
                <a:cs typeface="Century Schoolbook"/>
              </a:rPr>
              <a:t>IRB </a:t>
            </a:r>
            <a:r>
              <a:rPr sz="1800" dirty="0">
                <a:latin typeface="Century Schoolbook"/>
                <a:cs typeface="Century Schoolbook"/>
              </a:rPr>
              <a:t>Reviewer Notes </a:t>
            </a:r>
            <a:r>
              <a:rPr sz="1800" spc="-5" dirty="0">
                <a:latin typeface="Century Schoolbook"/>
                <a:cs typeface="Century Schoolbook"/>
              </a:rPr>
              <a:t>are </a:t>
            </a:r>
            <a:r>
              <a:rPr sz="1800" spc="5" dirty="0">
                <a:latin typeface="Century Schoolbook"/>
                <a:cs typeface="Century Schoolbook"/>
              </a:rPr>
              <a:t>housed </a:t>
            </a:r>
            <a:r>
              <a:rPr sz="1800" spc="-15" dirty="0">
                <a:latin typeface="Century Schoolbook"/>
                <a:cs typeface="Century Schoolbook"/>
              </a:rPr>
              <a:t>both </a:t>
            </a:r>
            <a:r>
              <a:rPr sz="1800" spc="15" dirty="0">
                <a:latin typeface="Century Schoolbook"/>
                <a:cs typeface="Century Schoolbook"/>
              </a:rPr>
              <a:t>in </a:t>
            </a:r>
            <a:r>
              <a:rPr sz="1800" spc="-5" dirty="0">
                <a:latin typeface="Century Schoolbook"/>
                <a:cs typeface="Century Schoolbook"/>
              </a:rPr>
              <a:t>the  eIRB </a:t>
            </a:r>
            <a:r>
              <a:rPr sz="1800" dirty="0">
                <a:latin typeface="Century Schoolbook"/>
                <a:cs typeface="Century Schoolbook"/>
              </a:rPr>
              <a:t>application </a:t>
            </a:r>
            <a:r>
              <a:rPr sz="1800" spc="-5" dirty="0">
                <a:latin typeface="Century Schoolbook"/>
                <a:cs typeface="Century Schoolbook"/>
              </a:rPr>
              <a:t>and </a:t>
            </a:r>
            <a:r>
              <a:rPr sz="1800" dirty="0">
                <a:latin typeface="Century Schoolbook"/>
                <a:cs typeface="Century Schoolbook"/>
              </a:rPr>
              <a:t>a </a:t>
            </a:r>
            <a:r>
              <a:rPr sz="1800" spc="-10" dirty="0">
                <a:latin typeface="Century Schoolbook"/>
                <a:cs typeface="Century Schoolbook"/>
              </a:rPr>
              <a:t>separate </a:t>
            </a:r>
            <a:r>
              <a:rPr sz="1800" spc="-20" dirty="0">
                <a:latin typeface="Century Schoolbook"/>
                <a:cs typeface="Century Schoolbook"/>
              </a:rPr>
              <a:t>tab </a:t>
            </a:r>
            <a:r>
              <a:rPr sz="1800" dirty="0">
                <a:latin typeface="Century Schoolbook"/>
                <a:cs typeface="Century Schoolbook"/>
              </a:rPr>
              <a:t>on </a:t>
            </a:r>
            <a:r>
              <a:rPr sz="1800" spc="5" dirty="0">
                <a:latin typeface="Century Schoolbook"/>
                <a:cs typeface="Century Schoolbook"/>
              </a:rPr>
              <a:t>your  </a:t>
            </a:r>
            <a:r>
              <a:rPr sz="1800" dirty="0">
                <a:latin typeface="Century Schoolbook"/>
                <a:cs typeface="Century Schoolbook"/>
              </a:rPr>
              <a:t>application</a:t>
            </a:r>
            <a:r>
              <a:rPr sz="1800" spc="-135" dirty="0">
                <a:latin typeface="Century Schoolbook"/>
                <a:cs typeface="Century Schoolbook"/>
              </a:rPr>
              <a:t> </a:t>
            </a:r>
            <a:r>
              <a:rPr sz="1800" dirty="0">
                <a:latin typeface="Century Schoolbook"/>
                <a:cs typeface="Century Schoolbook"/>
              </a:rPr>
              <a:t>workspace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0" y="58673"/>
            <a:ext cx="3615690" cy="623570"/>
          </a:xfrm>
          <a:prstGeom prst="rect">
            <a:avLst/>
          </a:prstGeom>
        </p:spPr>
        <p:txBody>
          <a:bodyPr vert="horz" wrap="square" lIns="0" tIns="0" rIns="0" bIns="0" rtlCol="0">
            <a:spAutoFit/>
          </a:bodyPr>
          <a:lstStyle/>
          <a:p>
            <a:pPr marL="12700">
              <a:lnSpc>
                <a:spcPct val="100000"/>
              </a:lnSpc>
            </a:pPr>
            <a:r>
              <a:rPr sz="3950" spc="-45" dirty="0">
                <a:solidFill>
                  <a:srgbClr val="000000"/>
                </a:solidFill>
              </a:rPr>
              <a:t>Reviewer</a:t>
            </a:r>
            <a:r>
              <a:rPr sz="3950" spc="55" dirty="0">
                <a:solidFill>
                  <a:srgbClr val="000000"/>
                </a:solidFill>
              </a:rPr>
              <a:t> </a:t>
            </a:r>
            <a:r>
              <a:rPr sz="3950" spc="-30" dirty="0">
                <a:solidFill>
                  <a:srgbClr val="000000"/>
                </a:solidFill>
              </a:rPr>
              <a:t>Notes</a:t>
            </a:r>
            <a:endParaRPr sz="3950" dirty="0"/>
          </a:p>
        </p:txBody>
      </p:sp>
      <p:sp>
        <p:nvSpPr>
          <p:cNvPr id="3" name="object 3"/>
          <p:cNvSpPr txBox="1"/>
          <p:nvPr/>
        </p:nvSpPr>
        <p:spPr>
          <a:xfrm>
            <a:off x="152400" y="793742"/>
            <a:ext cx="2819399" cy="5843587"/>
          </a:xfrm>
          <a:prstGeom prst="rect">
            <a:avLst/>
          </a:prstGeom>
        </p:spPr>
        <p:txBody>
          <a:bodyPr vert="horz" wrap="square" lIns="0" tIns="0" rIns="0" bIns="0" rtlCol="0">
            <a:spAutoFit/>
          </a:bodyPr>
          <a:lstStyle/>
          <a:p>
            <a:pPr marL="193675" indent="-180975">
              <a:lnSpc>
                <a:spcPts val="2025"/>
              </a:lnSpc>
              <a:buClr>
                <a:srgbClr val="4F81BC"/>
              </a:buClr>
              <a:buSzPct val="77777"/>
              <a:buFont typeface="Arial"/>
              <a:buChar char="•"/>
              <a:tabLst>
                <a:tab pos="193675" algn="l"/>
              </a:tabLst>
            </a:pPr>
            <a:r>
              <a:rPr sz="1800" spc="-5" dirty="0">
                <a:latin typeface="Century Schoolbook"/>
                <a:cs typeface="Century Schoolbook"/>
              </a:rPr>
              <a:t>IRB </a:t>
            </a:r>
            <a:r>
              <a:rPr sz="1800" spc="-15" dirty="0">
                <a:latin typeface="Century Schoolbook"/>
                <a:cs typeface="Century Schoolbook"/>
              </a:rPr>
              <a:t>staff </a:t>
            </a:r>
            <a:r>
              <a:rPr sz="1800" spc="20" dirty="0">
                <a:latin typeface="Century Schoolbook"/>
                <a:cs typeface="Century Schoolbook"/>
              </a:rPr>
              <a:t>will</a:t>
            </a:r>
            <a:r>
              <a:rPr sz="1800" spc="35" dirty="0">
                <a:latin typeface="Century Schoolbook"/>
                <a:cs typeface="Century Schoolbook"/>
              </a:rPr>
              <a:t> </a:t>
            </a:r>
            <a:r>
              <a:rPr sz="1800" spc="-5" dirty="0">
                <a:latin typeface="Century Schoolbook"/>
                <a:cs typeface="Century Schoolbook"/>
              </a:rPr>
              <a:t>add</a:t>
            </a:r>
            <a:endParaRPr sz="1800" dirty="0">
              <a:latin typeface="Century Schoolbook"/>
              <a:cs typeface="Century Schoolbook"/>
            </a:endParaRPr>
          </a:p>
          <a:p>
            <a:pPr marL="193675" marR="5080">
              <a:lnSpc>
                <a:spcPct val="93900"/>
              </a:lnSpc>
              <a:spcBef>
                <a:spcPts val="100"/>
              </a:spcBef>
            </a:pPr>
            <a:r>
              <a:rPr sz="1800" spc="10" dirty="0">
                <a:latin typeface="Century Schoolbook"/>
                <a:cs typeface="Century Schoolbook"/>
              </a:rPr>
              <a:t>reviewer </a:t>
            </a:r>
            <a:r>
              <a:rPr sz="1800" dirty="0">
                <a:latin typeface="Century Schoolbook"/>
                <a:cs typeface="Century Schoolbook"/>
              </a:rPr>
              <a:t>notes </a:t>
            </a:r>
            <a:r>
              <a:rPr sz="1800" spc="-15" dirty="0">
                <a:latin typeface="Century Schoolbook"/>
                <a:cs typeface="Century Schoolbook"/>
              </a:rPr>
              <a:t>to </a:t>
            </a:r>
            <a:r>
              <a:rPr sz="1800" dirty="0">
                <a:latin typeface="Century Schoolbook"/>
                <a:cs typeface="Century Schoolbook"/>
              </a:rPr>
              <a:t>the  </a:t>
            </a:r>
            <a:r>
              <a:rPr sz="1800" spc="5" dirty="0">
                <a:latin typeface="Century Schoolbook"/>
                <a:cs typeface="Century Schoolbook"/>
              </a:rPr>
              <a:t>applicable sections </a:t>
            </a:r>
            <a:r>
              <a:rPr sz="1800" dirty="0">
                <a:latin typeface="Century Schoolbook"/>
                <a:cs typeface="Century Schoolbook"/>
              </a:rPr>
              <a:t>of the </a:t>
            </a:r>
            <a:r>
              <a:rPr sz="1800" spc="-5" dirty="0" smtClean="0">
                <a:latin typeface="Century Schoolbook"/>
                <a:cs typeface="Century Schoolbook"/>
              </a:rPr>
              <a:t>eIRB</a:t>
            </a:r>
            <a:r>
              <a:rPr sz="1800" spc="25" dirty="0" smtClean="0">
                <a:latin typeface="Century Schoolbook"/>
                <a:cs typeface="Century Schoolbook"/>
              </a:rPr>
              <a:t> </a:t>
            </a:r>
            <a:r>
              <a:rPr sz="1800" spc="5" dirty="0">
                <a:latin typeface="Century Schoolbook"/>
                <a:cs typeface="Century Schoolbook"/>
              </a:rPr>
              <a:t>application.</a:t>
            </a:r>
            <a:endParaRPr sz="1800" dirty="0">
              <a:latin typeface="Century Schoolbook"/>
              <a:cs typeface="Century Schoolbook"/>
            </a:endParaRPr>
          </a:p>
          <a:p>
            <a:pPr marL="193675" marR="8255" indent="-180975">
              <a:lnSpc>
                <a:spcPct val="95600"/>
              </a:lnSpc>
              <a:spcBef>
                <a:spcPts val="1385"/>
              </a:spcBef>
              <a:buClr>
                <a:srgbClr val="4F81BC"/>
              </a:buClr>
              <a:buSzPct val="77777"/>
              <a:buFont typeface="Arial"/>
              <a:buChar char="•"/>
              <a:tabLst>
                <a:tab pos="193675" algn="l"/>
              </a:tabLst>
            </a:pPr>
            <a:r>
              <a:rPr sz="1800" spc="5" dirty="0">
                <a:latin typeface="Century Schoolbook"/>
                <a:cs typeface="Century Schoolbook"/>
              </a:rPr>
              <a:t>The PI/study </a:t>
            </a:r>
            <a:r>
              <a:rPr sz="1800" spc="-15" dirty="0">
                <a:latin typeface="Century Schoolbook"/>
                <a:cs typeface="Century Schoolbook"/>
              </a:rPr>
              <a:t>team </a:t>
            </a:r>
            <a:r>
              <a:rPr sz="1800" spc="-5" dirty="0">
                <a:latin typeface="Century Schoolbook"/>
                <a:cs typeface="Century Schoolbook"/>
              </a:rPr>
              <a:t>must  </a:t>
            </a:r>
            <a:r>
              <a:rPr sz="1800" spc="5" dirty="0">
                <a:latin typeface="Century Schoolbook"/>
                <a:cs typeface="Century Schoolbook"/>
              </a:rPr>
              <a:t>respond </a:t>
            </a:r>
            <a:r>
              <a:rPr sz="1800" spc="-15" dirty="0">
                <a:latin typeface="Century Schoolbook"/>
                <a:cs typeface="Century Schoolbook"/>
              </a:rPr>
              <a:t>to </a:t>
            </a:r>
            <a:r>
              <a:rPr sz="1800" dirty="0">
                <a:latin typeface="Century Schoolbook"/>
                <a:cs typeface="Century Schoolbook"/>
              </a:rPr>
              <a:t>each </a:t>
            </a:r>
            <a:r>
              <a:rPr sz="1800" spc="10" dirty="0">
                <a:latin typeface="Century Schoolbook"/>
                <a:cs typeface="Century Schoolbook"/>
              </a:rPr>
              <a:t>reviewer  </a:t>
            </a:r>
            <a:r>
              <a:rPr sz="1800" dirty="0">
                <a:latin typeface="Century Schoolbook"/>
                <a:cs typeface="Century Schoolbook"/>
              </a:rPr>
              <a:t>note </a:t>
            </a:r>
            <a:r>
              <a:rPr sz="1800" spc="-5" dirty="0">
                <a:latin typeface="Century Schoolbook"/>
                <a:cs typeface="Century Schoolbook"/>
              </a:rPr>
              <a:t>and </a:t>
            </a:r>
            <a:r>
              <a:rPr sz="1800" spc="-20" dirty="0">
                <a:latin typeface="Century Schoolbook"/>
                <a:cs typeface="Century Schoolbook"/>
              </a:rPr>
              <a:t>make </a:t>
            </a:r>
            <a:r>
              <a:rPr sz="1800" spc="10" dirty="0">
                <a:latin typeface="Century Schoolbook"/>
                <a:cs typeface="Century Schoolbook"/>
              </a:rPr>
              <a:t>revisions  </a:t>
            </a:r>
            <a:r>
              <a:rPr sz="1800" spc="-15" dirty="0">
                <a:latin typeface="Century Schoolbook"/>
                <a:cs typeface="Century Schoolbook"/>
              </a:rPr>
              <a:t>to </a:t>
            </a:r>
            <a:r>
              <a:rPr sz="1800" dirty="0">
                <a:latin typeface="Century Schoolbook"/>
                <a:cs typeface="Century Schoolbook"/>
              </a:rPr>
              <a:t>the </a:t>
            </a:r>
            <a:r>
              <a:rPr sz="1800" spc="5" dirty="0">
                <a:latin typeface="Century Schoolbook"/>
                <a:cs typeface="Century Schoolbook"/>
              </a:rPr>
              <a:t>application </a:t>
            </a:r>
            <a:r>
              <a:rPr sz="1800" spc="-10" dirty="0">
                <a:latin typeface="Century Schoolbook"/>
                <a:cs typeface="Century Schoolbook"/>
              </a:rPr>
              <a:t>(</a:t>
            </a:r>
            <a:r>
              <a:rPr sz="1800" i="1" spc="-10" dirty="0">
                <a:latin typeface="Century Schoolbook"/>
                <a:cs typeface="Century Schoolbook"/>
              </a:rPr>
              <a:t>if  </a:t>
            </a:r>
            <a:r>
              <a:rPr sz="1800" i="1" spc="5" dirty="0">
                <a:latin typeface="Century Schoolbook"/>
                <a:cs typeface="Century Schoolbook"/>
              </a:rPr>
              <a:t>applicable</a:t>
            </a:r>
            <a:r>
              <a:rPr sz="1800" spc="5" dirty="0" smtClean="0">
                <a:latin typeface="Century Schoolbook"/>
                <a:cs typeface="Century Schoolbook"/>
              </a:rPr>
              <a:t>)</a:t>
            </a:r>
            <a:endParaRPr lang="en-US" sz="1800" spc="5" dirty="0" smtClean="0">
              <a:latin typeface="Century Schoolbook"/>
              <a:cs typeface="Century Schoolbook"/>
            </a:endParaRPr>
          </a:p>
          <a:p>
            <a:pPr marL="193675" marR="8255" indent="-180975">
              <a:lnSpc>
                <a:spcPct val="95600"/>
              </a:lnSpc>
              <a:spcBef>
                <a:spcPts val="1385"/>
              </a:spcBef>
              <a:buClr>
                <a:srgbClr val="4F81BC"/>
              </a:buClr>
              <a:buSzPct val="77777"/>
              <a:buFont typeface="Arial"/>
              <a:buChar char="•"/>
              <a:tabLst>
                <a:tab pos="193675" algn="l"/>
              </a:tabLst>
            </a:pPr>
            <a:r>
              <a:rPr lang="en-US" spc="5" dirty="0" smtClean="0">
                <a:latin typeface="Century Schoolbook"/>
                <a:cs typeface="Century Schoolbook"/>
              </a:rPr>
              <a:t>To open up the Reviewer Notes, Click on the comment box with the number in it in the top right corner.  The number indicates the number of reviewer notes in that sections.</a:t>
            </a:r>
            <a:endParaRPr sz="1800" dirty="0">
              <a:latin typeface="Century Schoolbook"/>
              <a:cs typeface="Century Schoolbook"/>
            </a:endParaRPr>
          </a:p>
          <a:p>
            <a:pPr marL="193675" marR="288925" indent="-180975" algn="just">
              <a:lnSpc>
                <a:spcPct val="95600"/>
              </a:lnSpc>
              <a:spcBef>
                <a:spcPts val="1390"/>
              </a:spcBef>
              <a:buClr>
                <a:srgbClr val="4F81BC"/>
              </a:buClr>
              <a:buSzPct val="77777"/>
              <a:buFont typeface="Arial"/>
              <a:buChar char="•"/>
              <a:tabLst>
                <a:tab pos="193675" algn="l"/>
              </a:tabLst>
            </a:pPr>
            <a:r>
              <a:rPr sz="1800" spc="5" dirty="0" smtClean="0">
                <a:latin typeface="Century Schoolbook"/>
                <a:cs typeface="Century Schoolbook"/>
              </a:rPr>
              <a:t>Select</a:t>
            </a:r>
            <a:r>
              <a:rPr lang="en-US" spc="5" dirty="0">
                <a:latin typeface="Century Schoolbook"/>
                <a:cs typeface="Century Schoolbook"/>
              </a:rPr>
              <a:t> </a:t>
            </a:r>
            <a:r>
              <a:rPr sz="1800" spc="-15" dirty="0" smtClean="0">
                <a:latin typeface="Century Schoolbook"/>
                <a:cs typeface="Century Schoolbook"/>
              </a:rPr>
              <a:t>“</a:t>
            </a:r>
            <a:r>
              <a:rPr lang="en-US" sz="1800" b="1" spc="-15" dirty="0" smtClean="0">
                <a:latin typeface="Century Schoolbook"/>
                <a:cs typeface="Century Schoolbook"/>
              </a:rPr>
              <a:t>Reply</a:t>
            </a:r>
            <a:r>
              <a:rPr lang="en-US" spc="-5" dirty="0">
                <a:latin typeface="Century Schoolbook"/>
                <a:cs typeface="Century Schoolbook"/>
              </a:rPr>
              <a:t> </a:t>
            </a:r>
            <a:r>
              <a:rPr sz="1800" spc="-15" dirty="0" smtClean="0">
                <a:latin typeface="Century Schoolbook"/>
                <a:cs typeface="Century Schoolbook"/>
              </a:rPr>
              <a:t>to </a:t>
            </a:r>
            <a:r>
              <a:rPr sz="1800" dirty="0">
                <a:latin typeface="Century Schoolbook"/>
                <a:cs typeface="Century Schoolbook"/>
              </a:rPr>
              <a:t>enter a  </a:t>
            </a:r>
            <a:r>
              <a:rPr sz="1800" spc="5" dirty="0">
                <a:latin typeface="Century Schoolbook"/>
                <a:cs typeface="Century Schoolbook"/>
              </a:rPr>
              <a:t>response</a:t>
            </a:r>
            <a:r>
              <a:rPr sz="1800" spc="5" dirty="0" smtClean="0">
                <a:latin typeface="Century Schoolbook"/>
                <a:cs typeface="Century Schoolbook"/>
              </a:rPr>
              <a:t>.</a:t>
            </a:r>
            <a:endParaRPr sz="1800" dirty="0">
              <a:latin typeface="Century Schoolbook"/>
              <a:cs typeface="Century Schoolbook"/>
            </a:endParaRPr>
          </a:p>
        </p:txBody>
      </p:sp>
      <p:pic>
        <p:nvPicPr>
          <p:cNvPr id="5" name="Picture 4"/>
          <p:cNvPicPr>
            <a:picLocks noChangeAspect="1"/>
          </p:cNvPicPr>
          <p:nvPr/>
        </p:nvPicPr>
        <p:blipFill>
          <a:blip r:embed="rId2"/>
          <a:stretch>
            <a:fillRect/>
          </a:stretch>
        </p:blipFill>
        <p:spPr>
          <a:xfrm>
            <a:off x="2971799" y="894625"/>
            <a:ext cx="5975555" cy="5697746"/>
          </a:xfrm>
          <a:prstGeom prst="rect">
            <a:avLst/>
          </a:prstGeom>
        </p:spPr>
      </p:pic>
      <p:cxnSp>
        <p:nvCxnSpPr>
          <p:cNvPr id="7" name="Straight Arrow Connector 6"/>
          <p:cNvCxnSpPr/>
          <p:nvPr/>
        </p:nvCxnSpPr>
        <p:spPr>
          <a:xfrm>
            <a:off x="8077200" y="867951"/>
            <a:ext cx="533400" cy="457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10400" y="485282"/>
            <a:ext cx="1505348" cy="369332"/>
          </a:xfrm>
          <a:prstGeom prst="rect">
            <a:avLst/>
          </a:prstGeom>
          <a:noFill/>
        </p:spPr>
        <p:txBody>
          <a:bodyPr wrap="none" rtlCol="0">
            <a:spAutoFit/>
          </a:bodyPr>
          <a:lstStyle/>
          <a:p>
            <a:r>
              <a:rPr lang="en-US" dirty="0" smtClean="0">
                <a:solidFill>
                  <a:srgbClr val="FF0000"/>
                </a:solidFill>
              </a:rPr>
              <a:t>Comment Box</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0" y="135254"/>
            <a:ext cx="3616960" cy="623570"/>
          </a:xfrm>
          <a:prstGeom prst="rect">
            <a:avLst/>
          </a:prstGeom>
        </p:spPr>
        <p:txBody>
          <a:bodyPr vert="horz" wrap="square" lIns="0" tIns="0" rIns="0" bIns="0" rtlCol="0">
            <a:spAutoFit/>
          </a:bodyPr>
          <a:lstStyle/>
          <a:p>
            <a:pPr marL="12700">
              <a:lnSpc>
                <a:spcPct val="100000"/>
              </a:lnSpc>
            </a:pPr>
            <a:r>
              <a:rPr sz="3950" spc="-45" dirty="0">
                <a:solidFill>
                  <a:srgbClr val="000000"/>
                </a:solidFill>
              </a:rPr>
              <a:t>Reviewer</a:t>
            </a:r>
            <a:r>
              <a:rPr sz="3950" spc="45" dirty="0">
                <a:solidFill>
                  <a:srgbClr val="000000"/>
                </a:solidFill>
              </a:rPr>
              <a:t> </a:t>
            </a:r>
            <a:r>
              <a:rPr sz="3950" spc="-30" dirty="0">
                <a:solidFill>
                  <a:srgbClr val="000000"/>
                </a:solidFill>
              </a:rPr>
              <a:t>Notes</a:t>
            </a:r>
            <a:endParaRPr sz="3950" dirty="0"/>
          </a:p>
        </p:txBody>
      </p:sp>
      <p:sp>
        <p:nvSpPr>
          <p:cNvPr id="3" name="object 3"/>
          <p:cNvSpPr txBox="1"/>
          <p:nvPr/>
        </p:nvSpPr>
        <p:spPr>
          <a:xfrm>
            <a:off x="154502" y="779372"/>
            <a:ext cx="2757805" cy="4937249"/>
          </a:xfrm>
          <a:prstGeom prst="rect">
            <a:avLst/>
          </a:prstGeom>
        </p:spPr>
        <p:txBody>
          <a:bodyPr vert="horz" wrap="square" lIns="0" tIns="0" rIns="0" bIns="0" rtlCol="0">
            <a:spAutoFit/>
          </a:bodyPr>
          <a:lstStyle/>
          <a:p>
            <a:pPr marL="298450" indent="-285750">
              <a:lnSpc>
                <a:spcPts val="2025"/>
              </a:lnSpc>
              <a:buClr>
                <a:schemeClr val="accent1"/>
              </a:buClr>
              <a:buSzPct val="80000"/>
              <a:buFont typeface="Century Schoolbook" panose="02040604050505020304" pitchFamily="18" charset="0"/>
              <a:buChar char="•"/>
              <a:tabLst>
                <a:tab pos="194310" algn="l"/>
              </a:tabLst>
            </a:pPr>
            <a:r>
              <a:rPr sz="1800" spc="10" dirty="0">
                <a:latin typeface="Century Schoolbook"/>
                <a:cs typeface="Century Schoolbook"/>
              </a:rPr>
              <a:t>Click </a:t>
            </a:r>
            <a:r>
              <a:rPr sz="1800" spc="-5" dirty="0">
                <a:latin typeface="Century Schoolbook"/>
                <a:cs typeface="Century Schoolbook"/>
              </a:rPr>
              <a:t>“</a:t>
            </a:r>
            <a:r>
              <a:rPr sz="1800" b="1" spc="-5" dirty="0">
                <a:latin typeface="Century Schoolbook"/>
                <a:cs typeface="Century Schoolbook"/>
              </a:rPr>
              <a:t>Ok</a:t>
            </a:r>
            <a:r>
              <a:rPr sz="1800" spc="-5" dirty="0">
                <a:latin typeface="Century Schoolbook"/>
                <a:cs typeface="Century Schoolbook"/>
              </a:rPr>
              <a:t>” </a:t>
            </a:r>
            <a:r>
              <a:rPr sz="1800" spc="-15" dirty="0">
                <a:latin typeface="Century Schoolbook"/>
                <a:cs typeface="Century Schoolbook"/>
              </a:rPr>
              <a:t>to </a:t>
            </a:r>
            <a:r>
              <a:rPr sz="1800" spc="-10" dirty="0">
                <a:latin typeface="Century Schoolbook"/>
                <a:cs typeface="Century Schoolbook"/>
              </a:rPr>
              <a:t>save</a:t>
            </a:r>
            <a:r>
              <a:rPr sz="1800" spc="150" dirty="0">
                <a:latin typeface="Century Schoolbook"/>
                <a:cs typeface="Century Schoolbook"/>
              </a:rPr>
              <a:t> </a:t>
            </a:r>
            <a:r>
              <a:rPr sz="1800" spc="5" dirty="0" smtClean="0">
                <a:latin typeface="Century Schoolbook"/>
                <a:cs typeface="Century Schoolbook"/>
              </a:rPr>
              <a:t>your</a:t>
            </a:r>
            <a:r>
              <a:rPr lang="en-US" spc="5" dirty="0">
                <a:latin typeface="Century Schoolbook"/>
                <a:cs typeface="Century Schoolbook"/>
              </a:rPr>
              <a:t> </a:t>
            </a:r>
            <a:r>
              <a:rPr sz="1800" dirty="0" smtClean="0">
                <a:latin typeface="Century Schoolbook"/>
                <a:cs typeface="Century Schoolbook"/>
              </a:rPr>
              <a:t>response</a:t>
            </a:r>
            <a:r>
              <a:rPr sz="1800" dirty="0">
                <a:latin typeface="Century Schoolbook"/>
                <a:cs typeface="Century Schoolbook"/>
              </a:rPr>
              <a:t>. </a:t>
            </a:r>
            <a:endParaRPr lang="en-US" dirty="0">
              <a:latin typeface="Century Schoolbook"/>
              <a:cs typeface="Century Schoolbook"/>
            </a:endParaRPr>
          </a:p>
          <a:p>
            <a:pPr marL="479425" marR="5080" indent="-285750">
              <a:lnSpc>
                <a:spcPts val="2030"/>
              </a:lnSpc>
              <a:spcBef>
                <a:spcPts val="145"/>
              </a:spcBef>
              <a:buClr>
                <a:schemeClr val="accent1"/>
              </a:buClr>
              <a:buSzPct val="80000"/>
              <a:buFont typeface="Century Schoolbook" panose="02040604050505020304" pitchFamily="18" charset="0"/>
              <a:buChar char="•"/>
            </a:pPr>
            <a:endParaRPr lang="en-US" dirty="0" smtClean="0">
              <a:latin typeface="Century Schoolbook"/>
              <a:cs typeface="Century Schoolbook"/>
            </a:endParaRPr>
          </a:p>
          <a:p>
            <a:pPr marL="479425" marR="5080" indent="-285750">
              <a:lnSpc>
                <a:spcPts val="2030"/>
              </a:lnSpc>
              <a:spcBef>
                <a:spcPts val="145"/>
              </a:spcBef>
              <a:buClr>
                <a:schemeClr val="accent1"/>
              </a:buClr>
              <a:buSzPct val="80000"/>
              <a:buFont typeface="Century Schoolbook" panose="02040604050505020304" pitchFamily="18" charset="0"/>
              <a:buChar char="•"/>
            </a:pPr>
            <a:r>
              <a:rPr lang="en-US" dirty="0" smtClean="0">
                <a:latin typeface="Century Schoolbook"/>
                <a:cs typeface="Century Schoolbook"/>
              </a:rPr>
              <a:t>You can also attach files to your response.  This does not replace uploading revised documents to the actual appropriate section of the application.</a:t>
            </a:r>
            <a:endParaRPr lang="en-US" dirty="0">
              <a:latin typeface="Century Schoolbook"/>
              <a:cs typeface="Century Schoolbook"/>
            </a:endParaRPr>
          </a:p>
          <a:p>
            <a:pPr marL="479425" marR="5080" indent="-285750">
              <a:lnSpc>
                <a:spcPts val="2030"/>
              </a:lnSpc>
              <a:spcBef>
                <a:spcPts val="145"/>
              </a:spcBef>
              <a:buClr>
                <a:schemeClr val="accent1"/>
              </a:buClr>
              <a:buSzPct val="80000"/>
              <a:buFont typeface="Century Schoolbook" panose="02040604050505020304" pitchFamily="18" charset="0"/>
              <a:buChar char="•"/>
            </a:pPr>
            <a:endParaRPr lang="en-US" spc="5" dirty="0" smtClean="0">
              <a:latin typeface="Century Schoolbook"/>
              <a:cs typeface="Century Schoolbook"/>
            </a:endParaRPr>
          </a:p>
          <a:p>
            <a:pPr marL="479425" marR="5080" indent="-285750">
              <a:lnSpc>
                <a:spcPts val="2030"/>
              </a:lnSpc>
              <a:spcBef>
                <a:spcPts val="145"/>
              </a:spcBef>
              <a:buClr>
                <a:schemeClr val="accent1"/>
              </a:buClr>
              <a:buSzPct val="80000"/>
              <a:buFont typeface="Century Schoolbook" panose="02040604050505020304" pitchFamily="18" charset="0"/>
              <a:buChar char="•"/>
            </a:pPr>
            <a:r>
              <a:rPr lang="en-US" spc="5" dirty="0" smtClean="0">
                <a:latin typeface="Century Schoolbook"/>
                <a:cs typeface="Century Schoolbook"/>
              </a:rPr>
              <a:t>If </a:t>
            </a:r>
            <a:r>
              <a:rPr lang="en-US" dirty="0">
                <a:latin typeface="Century Schoolbook"/>
                <a:cs typeface="Century Schoolbook"/>
              </a:rPr>
              <a:t>you have questions  </a:t>
            </a:r>
            <a:r>
              <a:rPr lang="en-US" spc="-10" dirty="0">
                <a:latin typeface="Century Schoolbook"/>
                <a:cs typeface="Century Schoolbook"/>
              </a:rPr>
              <a:t>about </a:t>
            </a:r>
            <a:r>
              <a:rPr lang="en-US" dirty="0">
                <a:latin typeface="Century Schoolbook"/>
                <a:cs typeface="Century Schoolbook"/>
              </a:rPr>
              <a:t>the </a:t>
            </a:r>
            <a:r>
              <a:rPr lang="en-US" spc="10" dirty="0">
                <a:latin typeface="Century Schoolbook"/>
                <a:cs typeface="Century Schoolbook"/>
              </a:rPr>
              <a:t>reviewer </a:t>
            </a:r>
            <a:r>
              <a:rPr lang="en-US" dirty="0">
                <a:latin typeface="Century Schoolbook"/>
                <a:cs typeface="Century Schoolbook"/>
              </a:rPr>
              <a:t>note,  please </a:t>
            </a:r>
            <a:r>
              <a:rPr lang="en-US" spc="-5" dirty="0">
                <a:latin typeface="Century Schoolbook"/>
                <a:cs typeface="Century Schoolbook"/>
              </a:rPr>
              <a:t>email </a:t>
            </a:r>
            <a:r>
              <a:rPr lang="en-US" dirty="0">
                <a:latin typeface="Century Schoolbook"/>
                <a:cs typeface="Century Schoolbook"/>
              </a:rPr>
              <a:t>the </a:t>
            </a:r>
            <a:r>
              <a:rPr lang="en-US" spc="-5" dirty="0">
                <a:latin typeface="Century Schoolbook"/>
                <a:cs typeface="Century Schoolbook"/>
              </a:rPr>
              <a:t>IRB  </a:t>
            </a:r>
            <a:r>
              <a:rPr lang="en-US" spc="-15" dirty="0">
                <a:latin typeface="Century Schoolbook"/>
                <a:cs typeface="Century Schoolbook"/>
              </a:rPr>
              <a:t>staff member</a:t>
            </a:r>
            <a:r>
              <a:rPr lang="en-US" spc="270" dirty="0">
                <a:latin typeface="Century Schoolbook"/>
                <a:cs typeface="Century Schoolbook"/>
              </a:rPr>
              <a:t> </a:t>
            </a:r>
            <a:r>
              <a:rPr lang="en-US" spc="-15" dirty="0">
                <a:latin typeface="Century Schoolbook"/>
                <a:cs typeface="Century Schoolbook"/>
              </a:rPr>
              <a:t>directly.</a:t>
            </a:r>
            <a:endParaRPr lang="en-US" dirty="0">
              <a:latin typeface="Century Schoolbook"/>
              <a:cs typeface="Century Schoolbook"/>
            </a:endParaRPr>
          </a:p>
          <a:p>
            <a:pPr marL="479425" marR="5080" indent="-285750">
              <a:lnSpc>
                <a:spcPts val="2030"/>
              </a:lnSpc>
              <a:spcBef>
                <a:spcPts val="145"/>
              </a:spcBef>
              <a:buClr>
                <a:schemeClr val="accent1"/>
              </a:buClr>
              <a:buSzPct val="80000"/>
              <a:buFont typeface="Century Schoolbook" panose="02040604050505020304" pitchFamily="18" charset="0"/>
              <a:buChar char="•"/>
            </a:pPr>
            <a:endParaRPr sz="1800" dirty="0">
              <a:latin typeface="Century Schoolbook"/>
              <a:cs typeface="Century Schoolbook"/>
            </a:endParaRPr>
          </a:p>
        </p:txBody>
      </p:sp>
      <p:pic>
        <p:nvPicPr>
          <p:cNvPr id="5" name="Picture 4"/>
          <p:cNvPicPr>
            <a:picLocks noChangeAspect="1"/>
          </p:cNvPicPr>
          <p:nvPr/>
        </p:nvPicPr>
        <p:blipFill>
          <a:blip r:embed="rId2"/>
          <a:stretch>
            <a:fillRect/>
          </a:stretch>
        </p:blipFill>
        <p:spPr>
          <a:xfrm>
            <a:off x="3124200" y="758824"/>
            <a:ext cx="5715000" cy="6013451"/>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77" y="58673"/>
            <a:ext cx="3615690" cy="623570"/>
          </a:xfrm>
          <a:prstGeom prst="rect">
            <a:avLst/>
          </a:prstGeom>
        </p:spPr>
        <p:txBody>
          <a:bodyPr vert="horz" wrap="square" lIns="0" tIns="0" rIns="0" bIns="0" rtlCol="0">
            <a:spAutoFit/>
          </a:bodyPr>
          <a:lstStyle/>
          <a:p>
            <a:pPr marL="12700">
              <a:lnSpc>
                <a:spcPct val="100000"/>
              </a:lnSpc>
            </a:pPr>
            <a:r>
              <a:rPr sz="3950" spc="-45" dirty="0">
                <a:solidFill>
                  <a:srgbClr val="000000"/>
                </a:solidFill>
              </a:rPr>
              <a:t>Reviewer</a:t>
            </a:r>
            <a:r>
              <a:rPr sz="3950" spc="55" dirty="0">
                <a:solidFill>
                  <a:srgbClr val="000000"/>
                </a:solidFill>
              </a:rPr>
              <a:t> </a:t>
            </a:r>
            <a:r>
              <a:rPr sz="3950" spc="-30" dirty="0">
                <a:solidFill>
                  <a:srgbClr val="000000"/>
                </a:solidFill>
              </a:rPr>
              <a:t>Notes</a:t>
            </a:r>
            <a:endParaRPr sz="3950" dirty="0"/>
          </a:p>
        </p:txBody>
      </p:sp>
      <p:sp>
        <p:nvSpPr>
          <p:cNvPr id="3" name="object 3"/>
          <p:cNvSpPr txBox="1"/>
          <p:nvPr/>
        </p:nvSpPr>
        <p:spPr>
          <a:xfrm>
            <a:off x="231457" y="1803785"/>
            <a:ext cx="1749743" cy="2127249"/>
          </a:xfrm>
          <a:prstGeom prst="rect">
            <a:avLst/>
          </a:prstGeom>
        </p:spPr>
        <p:txBody>
          <a:bodyPr vert="horz" wrap="square" lIns="0" tIns="0" rIns="0" bIns="0" rtlCol="0">
            <a:spAutoFit/>
          </a:bodyPr>
          <a:lstStyle/>
          <a:p>
            <a:pPr marL="193675" marR="5080" indent="-180975">
              <a:lnSpc>
                <a:spcPct val="95600"/>
              </a:lnSpc>
              <a:buClr>
                <a:srgbClr val="4F81BC"/>
              </a:buClr>
              <a:buSzPct val="77777"/>
              <a:buFont typeface="Arial"/>
              <a:buChar char="•"/>
              <a:tabLst>
                <a:tab pos="193675" algn="l"/>
              </a:tabLst>
            </a:pPr>
            <a:r>
              <a:rPr lang="en-US" spc="10" dirty="0">
                <a:latin typeface="Century Schoolbook"/>
                <a:cs typeface="Century Schoolbook"/>
              </a:rPr>
              <a:t>Click </a:t>
            </a:r>
            <a:r>
              <a:rPr lang="en-US" b="1" dirty="0">
                <a:latin typeface="Century Schoolbook"/>
                <a:cs typeface="Century Schoolbook"/>
              </a:rPr>
              <a:t>OK </a:t>
            </a:r>
            <a:r>
              <a:rPr lang="en-US" spc="-15" dirty="0">
                <a:latin typeface="Century Schoolbook"/>
                <a:cs typeface="Century Schoolbook"/>
              </a:rPr>
              <a:t>to</a:t>
            </a:r>
            <a:r>
              <a:rPr lang="en-US" spc="-5" dirty="0">
                <a:latin typeface="Century Schoolbook"/>
                <a:cs typeface="Century Schoolbook"/>
              </a:rPr>
              <a:t> </a:t>
            </a:r>
            <a:r>
              <a:rPr lang="en-US" spc="-10" dirty="0">
                <a:latin typeface="Century Schoolbook"/>
                <a:cs typeface="Century Schoolbook"/>
              </a:rPr>
              <a:t>save.</a:t>
            </a:r>
            <a:endParaRPr lang="en-US" dirty="0">
              <a:latin typeface="Century Schoolbook"/>
              <a:cs typeface="Century Schoolbook"/>
            </a:endParaRPr>
          </a:p>
          <a:p>
            <a:pPr marL="193675" marR="5080" indent="-180975">
              <a:lnSpc>
                <a:spcPct val="95600"/>
              </a:lnSpc>
              <a:buClr>
                <a:srgbClr val="4F81BC"/>
              </a:buClr>
              <a:buSzPct val="77777"/>
              <a:buFont typeface="Arial"/>
              <a:buChar char="•"/>
              <a:tabLst>
                <a:tab pos="193675" algn="l"/>
              </a:tabLst>
            </a:pPr>
            <a:endParaRPr lang="en-US" sz="1800" spc="-75" dirty="0" smtClean="0">
              <a:latin typeface="Century Schoolbook"/>
              <a:cs typeface="Century Schoolbook"/>
            </a:endParaRPr>
          </a:p>
          <a:p>
            <a:pPr marL="193675" marR="5080" indent="-180975">
              <a:lnSpc>
                <a:spcPct val="95600"/>
              </a:lnSpc>
              <a:buClr>
                <a:srgbClr val="4F81BC"/>
              </a:buClr>
              <a:buSzPct val="77777"/>
              <a:buFont typeface="Arial"/>
              <a:buChar char="•"/>
              <a:tabLst>
                <a:tab pos="193675" algn="l"/>
              </a:tabLst>
            </a:pPr>
            <a:r>
              <a:rPr lang="en-US" spc="-75" dirty="0" smtClean="0">
                <a:latin typeface="Century Schoolbook"/>
                <a:cs typeface="Century Schoolbook"/>
              </a:rPr>
              <a:t>To respond to an issues once you have selected “OK”, select “Reply”</a:t>
            </a:r>
            <a:r>
              <a:rPr sz="1800" spc="-5" dirty="0" smtClean="0">
                <a:latin typeface="Century Schoolbook"/>
                <a:cs typeface="Century Schoolbook"/>
              </a:rPr>
              <a:t>.</a:t>
            </a:r>
            <a:r>
              <a:rPr lang="en-US" sz="1800" spc="-5" dirty="0" smtClean="0">
                <a:latin typeface="Century Schoolbook"/>
                <a:cs typeface="Century Schoolbook"/>
              </a:rPr>
              <a:t>  </a:t>
            </a:r>
            <a:endParaRPr sz="1800" dirty="0">
              <a:latin typeface="Century Schoolbook"/>
              <a:cs typeface="Century Schoolbook"/>
            </a:endParaRPr>
          </a:p>
        </p:txBody>
      </p:sp>
      <p:pic>
        <p:nvPicPr>
          <p:cNvPr id="5" name="Picture 4"/>
          <p:cNvPicPr>
            <a:picLocks noChangeAspect="1"/>
          </p:cNvPicPr>
          <p:nvPr/>
        </p:nvPicPr>
        <p:blipFill>
          <a:blip r:embed="rId2"/>
          <a:stretch>
            <a:fillRect/>
          </a:stretch>
        </p:blipFill>
        <p:spPr>
          <a:xfrm>
            <a:off x="2743200" y="924311"/>
            <a:ext cx="5562600" cy="5859430"/>
          </a:xfrm>
          <a:prstGeom prst="rect">
            <a:avLst/>
          </a:prstGeom>
        </p:spPr>
      </p:pic>
      <p:sp>
        <p:nvSpPr>
          <p:cNvPr id="6" name="Oval 5"/>
          <p:cNvSpPr/>
          <p:nvPr/>
        </p:nvSpPr>
        <p:spPr>
          <a:xfrm>
            <a:off x="3664267" y="3854026"/>
            <a:ext cx="6858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086600" y="2840892"/>
            <a:ext cx="3810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927</TotalTime>
  <Words>4770</Words>
  <Application>Microsoft Office PowerPoint</Application>
  <PresentationFormat>On-screen Show (4:3)</PresentationFormat>
  <Paragraphs>572</Paragraphs>
  <Slides>116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116</vt:i4>
      </vt:variant>
    </vt:vector>
  </HeadingPairs>
  <TitlesOfParts>
    <vt:vector size="125" baseType="lpstr">
      <vt:lpstr>MS UI Gothic</vt:lpstr>
      <vt:lpstr>Arial</vt:lpstr>
      <vt:lpstr>Calibri</vt:lpstr>
      <vt:lpstr>Century Schoolbook</vt:lpstr>
      <vt:lpstr>Corbel</vt:lpstr>
      <vt:lpstr>Times New Roman</vt:lpstr>
      <vt:lpstr>Wingdings 2</vt:lpstr>
      <vt:lpstr>Office Theme</vt:lpstr>
      <vt:lpstr>View</vt:lpstr>
      <vt:lpstr>eIRB 101: an Intro to SOM IRB  and Submitting an eIRB Application</vt:lpstr>
      <vt:lpstr>Topics</vt:lpstr>
      <vt:lpstr>PowerPoint Presentation</vt:lpstr>
      <vt:lpstr>IRB Website  http://www.hopkinsmedicine.org/institutional_review_board</vt:lpstr>
      <vt:lpstr>PowerPoint Presentation</vt:lpstr>
      <vt:lpstr>PowerPoint Presentation</vt:lpstr>
      <vt:lpstr>PowerPoint Presentation</vt:lpstr>
      <vt:lpstr>PowerPoint Presentation</vt:lpstr>
      <vt:lpstr>Compliance Training</vt:lpstr>
      <vt:lpstr>Compliance Training</vt:lpstr>
      <vt:lpstr>Institutional Compliance Training Requirements</vt:lpstr>
      <vt:lpstr>REWards training</vt:lpstr>
      <vt:lpstr>eIRB login  </vt:lpstr>
      <vt:lpstr>Logging into eIRB</vt:lpstr>
      <vt:lpstr>eIRB Accounts: JHED Users</vt:lpstr>
      <vt:lpstr>Investigator and  Study Team  Member  Workspace</vt:lpstr>
      <vt:lpstr>Investigator Home Page</vt:lpstr>
      <vt:lpstr>Investigator Workspace</vt:lpstr>
      <vt:lpstr>Investigator Tabs</vt:lpstr>
      <vt:lpstr>Create a New Application</vt:lpstr>
      <vt:lpstr>eIRB Application Workspace Functions</vt:lpstr>
      <vt:lpstr>View Function</vt:lpstr>
      <vt:lpstr>Navigation Panel</vt:lpstr>
      <vt:lpstr>Save, Exit, &amp; Continue Functions</vt:lpstr>
      <vt:lpstr>Compare Function</vt:lpstr>
      <vt:lpstr>Validate Function</vt:lpstr>
      <vt:lpstr>Print Function</vt:lpstr>
      <vt:lpstr>User Alert Function</vt:lpstr>
      <vt:lpstr>Go To Forms Function</vt:lpstr>
      <vt:lpstr>Sliding Window Function</vt:lpstr>
      <vt:lpstr>PowerPoint Presentation</vt:lpstr>
      <vt:lpstr>1 – General Information</vt:lpstr>
      <vt:lpstr>* Required Field</vt:lpstr>
      <vt:lpstr>Select Principal Investigator</vt:lpstr>
      <vt:lpstr>Help Link</vt:lpstr>
      <vt:lpstr>Select Principal Investigator</vt:lpstr>
      <vt:lpstr>Application Number Assigned</vt:lpstr>
      <vt:lpstr>Add Study Team Member (Quest. 25)</vt:lpstr>
      <vt:lpstr>I can’t find my study team member</vt:lpstr>
      <vt:lpstr>Adding Non-Hopkins Study Team Members</vt:lpstr>
      <vt:lpstr>2 - Study Team Compliance Training</vt:lpstr>
      <vt:lpstr>PowerPoint Presentation</vt:lpstr>
      <vt:lpstr>Protocol Information</vt:lpstr>
      <vt:lpstr>Upload Protocol</vt:lpstr>
      <vt:lpstr>Upload Protocol</vt:lpstr>
      <vt:lpstr>Upload Protocol</vt:lpstr>
      <vt:lpstr>Upload Revised Protocol</vt:lpstr>
      <vt:lpstr>8 - Conflict of Interest</vt:lpstr>
      <vt:lpstr>9 - Support Information</vt:lpstr>
      <vt:lpstr>12 - Participant Information</vt:lpstr>
      <vt:lpstr>13 - Recruitment Information</vt:lpstr>
      <vt:lpstr>13 - Recruitment Information</vt:lpstr>
      <vt:lpstr>PowerPoint Presentation</vt:lpstr>
      <vt:lpstr>What type of consent are you planning  to use for your study?</vt:lpstr>
      <vt:lpstr>PowerPoint Presentation</vt:lpstr>
      <vt:lpstr>Download Consent Form Template</vt:lpstr>
      <vt:lpstr>Upload Consent Form</vt:lpstr>
      <vt:lpstr>Upload Consent Form</vt:lpstr>
      <vt:lpstr>PowerPoint Presentation</vt:lpstr>
      <vt:lpstr>Update/Delete Documents</vt:lpstr>
      <vt:lpstr>Upload Revised Consent Form</vt:lpstr>
      <vt:lpstr>Delete Documents</vt:lpstr>
      <vt:lpstr>Document History</vt:lpstr>
      <vt:lpstr>PowerPoint Presentation</vt:lpstr>
      <vt:lpstr>20 - Supplemental Study Documents</vt:lpstr>
      <vt:lpstr>37: Application Documents</vt:lpstr>
      <vt:lpstr>PowerPoint Presentation</vt:lpstr>
      <vt:lpstr>Documents and Forms</vt:lpstr>
      <vt:lpstr>PowerPoint Presentation</vt:lpstr>
      <vt:lpstr>Application Complete</vt:lpstr>
      <vt:lpstr>Application Workspace</vt:lpstr>
      <vt:lpstr>Application Workspace</vt:lpstr>
      <vt:lpstr>Application Workspace</vt:lpstr>
      <vt:lpstr>Request Study Team Participation</vt:lpstr>
      <vt:lpstr>Request Study Team Participation</vt:lpstr>
      <vt:lpstr>Request Study Team Participation</vt:lpstr>
      <vt:lpstr>Agree to Participate</vt:lpstr>
      <vt:lpstr>Agree to Participate</vt:lpstr>
      <vt:lpstr>PowerPoint Presentation</vt:lpstr>
      <vt:lpstr>Agree to Participate</vt:lpstr>
      <vt:lpstr>Submit the Application</vt:lpstr>
      <vt:lpstr>Submit the Application</vt:lpstr>
      <vt:lpstr>Application Submitted</vt:lpstr>
      <vt:lpstr>PowerPoint Presentation</vt:lpstr>
      <vt:lpstr>Review Types – Convened and Expedited review types can apply to both new applications  and Further Study Actions for a single study in eIRB.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Reviewer Notes</vt:lpstr>
      <vt:lpstr>Reviewer Notes</vt:lpstr>
      <vt:lpstr>How do I respond to Pre-IRB Issues for  my New Application?</vt:lpstr>
      <vt:lpstr>Where to find Reviewer Notes?</vt:lpstr>
      <vt:lpstr>Reviewer Notes</vt:lpstr>
      <vt:lpstr>Reviewer Notes</vt:lpstr>
      <vt:lpstr>Reviewer Notes</vt:lpstr>
      <vt:lpstr>Resubmit the Application</vt:lpstr>
      <vt:lpstr>How to Request an Extension or Withdraw a Study</vt:lpstr>
      <vt:lpstr>Request Extension – Pre IRB</vt:lpstr>
      <vt:lpstr>Application Workspace – Pre IRB</vt:lpstr>
      <vt:lpstr>Request Extension – Pre IRB</vt:lpstr>
      <vt:lpstr>Request Extension – Post IRB</vt:lpstr>
      <vt:lpstr>Withdraw Application</vt:lpstr>
      <vt:lpstr>Withdraw Application</vt:lpstr>
      <vt:lpstr>PI Response – Pre/Post IRB</vt:lpstr>
      <vt:lpstr>PI Response – Pre/Post IRB</vt:lpstr>
      <vt:lpstr>Create a Further Study Action</vt:lpstr>
      <vt:lpstr>Further Study Actions</vt:lpstr>
      <vt:lpstr>Further Study Actions</vt:lpstr>
      <vt:lpstr>Create a Further Study Action</vt:lpstr>
      <vt:lpstr>Create a Further Study Action</vt:lpstr>
      <vt:lpstr>Create a Further Study Action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eIRB 101: an Intro to SOM IRB  and Submitting an eIRB Application</dc:title>
  <dc:creator>Jessica Jones</dc:creator>
  <cp:lastModifiedBy>Jessica Jones</cp:lastModifiedBy>
  <cp:revision>36</cp:revision>
  <dcterms:created xsi:type="dcterms:W3CDTF">2021-09-21T11:29:23Z</dcterms:created>
  <dcterms:modified xsi:type="dcterms:W3CDTF">2021-09-24T16:01:50Z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2021-04-16T00:00:00Z</vt:filetime>
  </property>
  <property fmtid="{D5CDD505-2E9C-101B-9397-08002B2CF9AE}" pid="3" name="LastSaved">
    <vt:filetime>2021-09-21T00:00:00Z</vt:filetime>
  </property>
</Properties>
</file>