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320" r:id="rId2"/>
    <p:sldId id="257" r:id="rId3"/>
    <p:sldId id="318" r:id="rId4"/>
    <p:sldId id="341" r:id="rId5"/>
    <p:sldId id="327" r:id="rId6"/>
    <p:sldId id="334" r:id="rId7"/>
    <p:sldId id="356" r:id="rId8"/>
    <p:sldId id="359" r:id="rId9"/>
    <p:sldId id="360" r:id="rId10"/>
    <p:sldId id="322" r:id="rId11"/>
    <p:sldId id="363" r:id="rId12"/>
    <p:sldId id="362" r:id="rId13"/>
    <p:sldId id="317" r:id="rId14"/>
    <p:sldId id="365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A5AA-4B1B-488A-B28A-FF6B609F8660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D345-30A8-4C44-8894-957AC6758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65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7BD8-D6EF-4E2E-90B6-C989D582367A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B824-842A-48F4-85F0-16970BD54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31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B824-842A-48F4-85F0-16970BD5465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B824-842A-48F4-85F0-16970BD5465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B824-842A-48F4-85F0-16970BD5465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04E5-6A65-4640-874A-7BFB67988CA4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7A4A-18BD-471D-BCB2-743D51199D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455" y="27432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Mapping Genetic Risk of Suicide</a:t>
            </a:r>
            <a:endParaRPr lang="en-US" sz="4000" dirty="0"/>
          </a:p>
        </p:txBody>
      </p:sp>
      <p:pic>
        <p:nvPicPr>
          <p:cNvPr id="7" name="Picture 2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455" y="381000"/>
            <a:ext cx="3810000" cy="16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93855" y="4648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Virginia Willour, Ph.D.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Genome-Wide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Association Studies (GWAS)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828800"/>
            <a:ext cx="6019800" cy="3657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dirty="0" smtClean="0"/>
              <a:t>goal </a:t>
            </a:r>
            <a:r>
              <a:rPr lang="en-US" dirty="0"/>
              <a:t>of our attempted suicide GWAS </a:t>
            </a:r>
            <a:r>
              <a:rPr lang="en-US" dirty="0" smtClean="0"/>
              <a:t>was</a:t>
            </a:r>
            <a:endParaRPr lang="en-US" dirty="0"/>
          </a:p>
          <a:p>
            <a:pPr lvl="0">
              <a:lnSpc>
                <a:spcPct val="80000"/>
              </a:lnSpc>
              <a:defRPr/>
            </a:pPr>
            <a:r>
              <a:rPr lang="en-US" dirty="0"/>
              <a:t>       to compare </a:t>
            </a:r>
            <a:r>
              <a:rPr lang="en-US" dirty="0" smtClean="0"/>
              <a:t>genetic variation in</a:t>
            </a:r>
            <a:r>
              <a:rPr lang="en-US" dirty="0"/>
              <a:t> </a:t>
            </a:r>
            <a:r>
              <a:rPr lang="en-US" dirty="0" smtClean="0"/>
              <a:t>bipolar </a:t>
            </a:r>
            <a:r>
              <a:rPr lang="en-US" dirty="0"/>
              <a:t>suicide </a:t>
            </a:r>
            <a:endParaRPr lang="en-US" dirty="0" smtClean="0"/>
          </a:p>
          <a:p>
            <a:pPr lvl="0">
              <a:lnSpc>
                <a:spcPct val="80000"/>
              </a:lnSpc>
              <a:defRPr/>
            </a:pPr>
            <a:r>
              <a:rPr lang="en-US" dirty="0" smtClean="0"/>
              <a:t>       attempters </a:t>
            </a:r>
            <a:r>
              <a:rPr lang="en-US" dirty="0"/>
              <a:t>and </a:t>
            </a:r>
            <a:r>
              <a:rPr lang="en-US" dirty="0" smtClean="0"/>
              <a:t>bipolar non-attempters</a:t>
            </a:r>
          </a:p>
          <a:p>
            <a:pPr lvl="0">
              <a:lnSpc>
                <a:spcPct val="80000"/>
              </a:lnSpc>
              <a:defRPr/>
            </a:pPr>
            <a:endParaRPr lang="en-US" dirty="0"/>
          </a:p>
          <a:p>
            <a:pPr marL="285750" lvl="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 Our </a:t>
            </a:r>
            <a:r>
              <a:rPr lang="en-US" dirty="0"/>
              <a:t>attempted suicide </a:t>
            </a:r>
            <a:r>
              <a:rPr lang="en-US" dirty="0" smtClean="0"/>
              <a:t>GWAS incorporated genetic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      information from 2.4 </a:t>
            </a:r>
            <a:r>
              <a:rPr lang="en-US" dirty="0"/>
              <a:t>million </a:t>
            </a:r>
            <a:r>
              <a:rPr lang="en-US" dirty="0" smtClean="0"/>
              <a:t>SNPs located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      throughout the genome.</a:t>
            </a:r>
            <a:endParaRPr lang="en-US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/>
              <a:t>SNP allele 1:  AAC</a:t>
            </a:r>
            <a:r>
              <a:rPr lang="en-US" b="1" u="sng" dirty="0">
                <a:solidFill>
                  <a:srgbClr val="A50021"/>
                </a:solidFill>
              </a:rPr>
              <a:t>G</a:t>
            </a:r>
            <a:r>
              <a:rPr lang="en-US" dirty="0"/>
              <a:t>GT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/>
              <a:t>SNP allele 2:  </a:t>
            </a:r>
            <a:r>
              <a:rPr lang="en-US" dirty="0" smtClean="0"/>
              <a:t>AAC</a:t>
            </a:r>
            <a:r>
              <a:rPr lang="en-US" b="1" u="sng" dirty="0" smtClean="0">
                <a:solidFill>
                  <a:srgbClr val="A50021"/>
                </a:solidFill>
              </a:rPr>
              <a:t>A</a:t>
            </a:r>
            <a:r>
              <a:rPr lang="en-US" dirty="0" smtClean="0"/>
              <a:t>GT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Cases: 20% allele G, 80% allele 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Controls: 50% allele G, 50% allele 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larger the sample size, the smaller the effect that can be detected.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733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4876800"/>
            <a:ext cx="23134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GeneChips: screen </a:t>
            </a:r>
          </a:p>
          <a:p>
            <a:r>
              <a:rPr lang="en-US" dirty="0"/>
              <a:t>genome </a:t>
            </a:r>
            <a:r>
              <a:rPr lang="en-US" dirty="0" smtClean="0"/>
              <a:t>using</a:t>
            </a:r>
            <a:endParaRPr lang="en-US" dirty="0"/>
          </a:p>
          <a:p>
            <a:r>
              <a:rPr lang="en-US" dirty="0"/>
              <a:t>common DNA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u="sng" dirty="0" smtClean="0"/>
              <a:t>ACP1</a:t>
            </a:r>
            <a:endParaRPr lang="en-US" sz="4000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169664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257800"/>
            <a:ext cx="207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ACP1 structure</a:t>
            </a:r>
          </a:p>
          <a:p>
            <a:r>
              <a:rPr lang="en-US" dirty="0" smtClean="0"/>
              <a:t>(</a:t>
            </a:r>
            <a:r>
              <a:rPr lang="en-US" dirty="0"/>
              <a:t>Protein Data </a:t>
            </a:r>
            <a:r>
              <a:rPr lang="en-US" dirty="0" smtClean="0"/>
              <a:t>Bank)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828800"/>
            <a:ext cx="36378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cid phosphatase 1 (enzyme)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ACP1</a:t>
            </a:r>
            <a:r>
              <a:rPr lang="en-US" dirty="0" smtClean="0"/>
              <a:t> expression is significantly </a:t>
            </a:r>
          </a:p>
          <a:p>
            <a:r>
              <a:rPr lang="en-US" dirty="0"/>
              <a:t> </a:t>
            </a:r>
            <a:r>
              <a:rPr lang="en-US" dirty="0" smtClean="0"/>
              <a:t>     altered in bipolar subjects who </a:t>
            </a:r>
          </a:p>
          <a:p>
            <a:r>
              <a:rPr lang="en-US" dirty="0"/>
              <a:t> </a:t>
            </a:r>
            <a:r>
              <a:rPr lang="en-US" dirty="0" smtClean="0"/>
              <a:t>     have committed suicide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ACP1 protein influences the Wnt</a:t>
            </a:r>
          </a:p>
          <a:p>
            <a:r>
              <a:rPr lang="en-US" dirty="0"/>
              <a:t> </a:t>
            </a:r>
            <a:r>
              <a:rPr lang="en-US" dirty="0" smtClean="0"/>
              <a:t>     signaling pathway, which is </a:t>
            </a:r>
          </a:p>
          <a:p>
            <a:r>
              <a:rPr lang="en-US" dirty="0"/>
              <a:t> </a:t>
            </a:r>
            <a:r>
              <a:rPr lang="en-US" dirty="0" smtClean="0"/>
              <a:t>     regulated by lithium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Lithium is the primary medication</a:t>
            </a:r>
          </a:p>
          <a:p>
            <a:r>
              <a:rPr lang="en-US" dirty="0"/>
              <a:t> </a:t>
            </a:r>
            <a:r>
              <a:rPr lang="en-US" dirty="0" smtClean="0"/>
              <a:t>     used to decrease suicidal </a:t>
            </a:r>
          </a:p>
          <a:p>
            <a:r>
              <a:rPr lang="en-US" dirty="0"/>
              <a:t> </a:t>
            </a:r>
            <a:r>
              <a:rPr lang="en-US" dirty="0" smtClean="0"/>
              <a:t>     behavior in bipolar subjects</a:t>
            </a:r>
          </a:p>
        </p:txBody>
      </p:sp>
    </p:spTree>
    <p:extLst>
      <p:ext uri="{BB962C8B-B14F-4D97-AF65-F5344CB8AC3E}">
        <p14:creationId xmlns="" xmlns:p14="http://schemas.microsoft.com/office/powerpoint/2010/main" val="398874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u="sng" dirty="0" smtClean="0"/>
              <a:t>LRRTM4</a:t>
            </a:r>
            <a:endParaRPr lang="en-US" sz="4000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3528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257800"/>
            <a:ext cx="187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Linhoff et al.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46493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also tested for evidence of sex-specific</a:t>
            </a:r>
          </a:p>
          <a:p>
            <a:r>
              <a:rPr lang="en-US" dirty="0"/>
              <a:t> </a:t>
            </a:r>
            <a:r>
              <a:rPr lang="en-US" dirty="0" smtClean="0"/>
              <a:t>     attempted suicide risk variants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was no overlap in the top male and </a:t>
            </a:r>
          </a:p>
          <a:p>
            <a:r>
              <a:rPr lang="en-US" dirty="0"/>
              <a:t> </a:t>
            </a:r>
            <a:r>
              <a:rPr lang="en-US" dirty="0" smtClean="0"/>
              <a:t>     female risk variant lists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most significant female risk variant was </a:t>
            </a:r>
          </a:p>
          <a:p>
            <a:r>
              <a:rPr lang="en-US" dirty="0"/>
              <a:t> </a:t>
            </a:r>
            <a:r>
              <a:rPr lang="en-US" dirty="0" smtClean="0"/>
              <a:t>     located in the </a:t>
            </a:r>
            <a:r>
              <a:rPr lang="en-US" i="1" dirty="0" smtClean="0"/>
              <a:t>LRRTM4</a:t>
            </a:r>
            <a:r>
              <a:rPr lang="en-US" dirty="0" smtClean="0"/>
              <a:t> gene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LRRTM4 </a:t>
            </a:r>
            <a:r>
              <a:rPr lang="en-US" dirty="0" smtClean="0"/>
              <a:t>is located in the part of the genome</a:t>
            </a:r>
          </a:p>
          <a:p>
            <a:pPr marL="285750" indent="-285750"/>
            <a:r>
              <a:rPr lang="en-US" dirty="0" smtClean="0"/>
              <a:t>     previously implicated in suicidal behavior</a:t>
            </a:r>
          </a:p>
          <a:p>
            <a:pPr marL="285750" indent="-285750"/>
            <a:r>
              <a:rPr lang="en-US" dirty="0" smtClean="0"/>
              <a:t>     in major depression, bipolar disorder, and</a:t>
            </a:r>
          </a:p>
          <a:p>
            <a:pPr marL="285750" indent="-285750"/>
            <a:r>
              <a:rPr lang="en-US" dirty="0" smtClean="0"/>
              <a:t>     alcoholism</a:t>
            </a:r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LRRTM4</a:t>
            </a:r>
            <a:r>
              <a:rPr lang="en-US" dirty="0" smtClean="0"/>
              <a:t> is known to help determine the </a:t>
            </a:r>
          </a:p>
          <a:p>
            <a:r>
              <a:rPr lang="en-US" dirty="0"/>
              <a:t> </a:t>
            </a:r>
            <a:r>
              <a:rPr lang="en-US" dirty="0" smtClean="0"/>
              <a:t>     hardwiring of the brain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52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/>
              </a:rPr>
              <a:t>Research Summary</a:t>
            </a:r>
            <a:endParaRPr lang="en-US" sz="4000" u="sng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65748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Family</a:t>
            </a:r>
            <a:r>
              <a:rPr lang="en-US" dirty="0">
                <a:cs typeface="Arial" pitchFamily="34" charset="0"/>
              </a:rPr>
              <a:t>, twin, and adoption studies provide strong evidence for a heritable component to suicidal </a:t>
            </a:r>
            <a:r>
              <a:rPr lang="en-US" dirty="0" smtClean="0">
                <a:cs typeface="Arial" pitchFamily="34" charset="0"/>
              </a:rPr>
              <a:t>behavior</a:t>
            </a:r>
          </a:p>
          <a:p>
            <a:pPr lvl="0"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itchFamily="34" charset="0"/>
              </a:rPr>
              <a:t>The heritable component for suicidal behavior </a:t>
            </a:r>
            <a:r>
              <a:rPr lang="en-US" dirty="0" smtClean="0">
                <a:cs typeface="Arial" pitchFamily="34" charset="0"/>
              </a:rPr>
              <a:t>depends in part on an association with psychiatric disorders and in part on heritable factors specific to suicidality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Our serotonin pathway study did not support the hypothesis that these genes play a major role in suicide risk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Our genome-wide association study of attempted suicide identified two promising candidate genes: </a:t>
            </a:r>
            <a:r>
              <a:rPr lang="en-US" i="1" dirty="0" smtClean="0">
                <a:cs typeface="Arial" pitchFamily="34" charset="0"/>
              </a:rPr>
              <a:t>ACP1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i="1" dirty="0" smtClean="0">
                <a:cs typeface="Arial" pitchFamily="34" charset="0"/>
              </a:rPr>
              <a:t>LRRTM4</a:t>
            </a:r>
          </a:p>
          <a:p>
            <a:pPr marL="285750" indent="-285750">
              <a:buFont typeface="Arial"/>
              <a:buChar char="•"/>
            </a:pPr>
            <a:endParaRPr lang="en-US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Suicide Genetics Research in the 21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Century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342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Understand the role that genetics and biology plays in suicidal behavior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Sex-specific </a:t>
            </a:r>
            <a:r>
              <a:rPr lang="en-US" dirty="0" smtClean="0">
                <a:cs typeface="Arial" pitchFamily="34" charset="0"/>
              </a:rPr>
              <a:t>risk </a:t>
            </a:r>
            <a:r>
              <a:rPr lang="en-US" dirty="0" smtClean="0">
                <a:cs typeface="Arial" pitchFamily="34" charset="0"/>
              </a:rPr>
              <a:t>genes</a:t>
            </a:r>
          </a:p>
          <a:p>
            <a:pPr marL="1200150" lvl="2" indent="-285750">
              <a:buFont typeface="Arial"/>
              <a:buChar char="•"/>
            </a:pPr>
            <a:r>
              <a:rPr lang="en-US" i="1" dirty="0" smtClean="0">
                <a:cs typeface="Arial" pitchFamily="34" charset="0"/>
              </a:rPr>
              <a:t>LRRTM4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Sex chromosomes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Better treatment options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Determine who would benefit most from lithium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Identification of alternatives to lithium</a:t>
            </a:r>
            <a:endParaRPr lang="en-US" dirty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Larger scale studies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The Psychiatric GWAS Consortium (PGC) </a:t>
            </a:r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Cross-disorder analyses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Other factors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Determine whether epigenetic modifications play a role in suicide risk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Understand how genes interact with environment to increase risk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38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Suicidal Behavior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0100" y="1371600"/>
            <a:ext cx="7543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cs typeface="Arial" pitchFamily="34" charset="0"/>
              </a:rPr>
              <a:t>Suicidal behavior is a complex phenotype that includes both attempted and completed suicide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cs typeface="Arial" pitchFamily="34" charset="0"/>
              </a:rPr>
              <a:t>Family, twin, and adoption studies provide strong evidence for a heritable component to suicidal behavior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cs typeface="Arial" pitchFamily="34" charset="0"/>
              </a:rPr>
              <a:t>The heritable component for suicidal behavior depends 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cs typeface="Arial" pitchFamily="34" charset="0"/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Strong association with psychiatric disorders, especially mood disorders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Arial" pitchFamily="34" charset="0"/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Independent heritable factors, such as tendency towards impulsive aggression, have also been suggested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Under a two-hit hypothesis, individuals with a psychiatric disorder and a tendency towards impulsive aggression are at greatest risk for suicidal behavior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7498080" cy="1143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4000" u="sng" dirty="0" smtClean="0">
                <a:solidFill>
                  <a:srgbClr val="000000"/>
                </a:solidFill>
              </a:rPr>
              <a:t>Suicide Genetic Research</a:t>
            </a:r>
            <a:endParaRPr lang="en-US" sz="4000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524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160" y="22860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Unlike some other complex genetic disorders, suicide research is still in its infancy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date, neurobiologic and genetic studies of suicidal behavior have focused mostly on the serotonergic system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Environmental risk factors, such as parental abuse and early parental loss, may also interact with genetic factors and increase risk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biggest challenges today in suicide research include educating the public about the complex nature of the behavior and identifying compelling candidate genes and biological pathways to study in depth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Genetic Risk Factors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anticipate that the genetic component for </a:t>
            </a:r>
          </a:p>
          <a:p>
            <a:r>
              <a:rPr lang="en-US" dirty="0" smtClean="0"/>
              <a:t>  suicidal behavior may be due to genetic variation </a:t>
            </a:r>
          </a:p>
          <a:p>
            <a:r>
              <a:rPr lang="en-US" dirty="0" smtClean="0"/>
              <a:t>  in many genes, each with a small effect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genes may cluster in biological pathways </a:t>
            </a:r>
          </a:p>
          <a:p>
            <a:r>
              <a:rPr lang="en-US" dirty="0" smtClean="0"/>
              <a:t>  related to brain functioning</a:t>
            </a:r>
            <a:r>
              <a:rPr lang="en-US" dirty="0"/>
              <a:t> </a:t>
            </a:r>
            <a:r>
              <a:rPr lang="en-US" dirty="0" smtClean="0"/>
              <a:t>and development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Alternately, these genes could directly influence </a:t>
            </a:r>
          </a:p>
          <a:p>
            <a:r>
              <a:rPr lang="en-US" dirty="0" smtClean="0"/>
              <a:t>  personality characteristics, such as impulsivity, </a:t>
            </a:r>
          </a:p>
          <a:p>
            <a:r>
              <a:rPr lang="en-US" dirty="0" smtClean="0"/>
              <a:t>  aggressiveness, or neuroticism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4820" name="Picture 4" descr="http://www.dnareplication.info/images/dnadoubleheli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complementary strategies for identifying  genes influencing suicidal behavior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Serotonergic  Pathway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Genome-wide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    </a:t>
            </a:r>
            <a:r>
              <a:rPr lang="en-US" sz="2400" noProof="0" dirty="0" smtClean="0"/>
              <a:t>Association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49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228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human genome: 23 pairs of chromosomes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Serotonin and Suicide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3852625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 serotonergic system was initially </a:t>
            </a:r>
          </a:p>
          <a:p>
            <a:r>
              <a:rPr lang="en-US" dirty="0" smtClean="0"/>
              <a:t>    implicated in the etiology of suicidal</a:t>
            </a:r>
          </a:p>
          <a:p>
            <a:r>
              <a:rPr lang="en-US" dirty="0" smtClean="0"/>
              <a:t>    behavior  by the finding of lowered </a:t>
            </a:r>
          </a:p>
          <a:p>
            <a:r>
              <a:rPr lang="en-US" dirty="0" smtClean="0"/>
              <a:t>    levels of the serotonin metabolite</a:t>
            </a:r>
          </a:p>
          <a:p>
            <a:r>
              <a:rPr lang="en-US" dirty="0" smtClean="0"/>
              <a:t>    5-HIAA in the CSF of patients who </a:t>
            </a:r>
          </a:p>
          <a:p>
            <a:r>
              <a:rPr lang="en-US" dirty="0" smtClean="0"/>
              <a:t>    attempted suicide, especially by </a:t>
            </a:r>
          </a:p>
          <a:p>
            <a:r>
              <a:rPr lang="en-US" dirty="0" smtClean="0"/>
              <a:t>    violent means.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 importance of the serotonergic </a:t>
            </a:r>
          </a:p>
          <a:p>
            <a:r>
              <a:rPr lang="en-US" dirty="0" smtClean="0"/>
              <a:t>    system in suicidal behavior is now </a:t>
            </a:r>
          </a:p>
          <a:p>
            <a:r>
              <a:rPr lang="en-US" dirty="0" smtClean="0"/>
              <a:t>    supported by multiple lines of </a:t>
            </a:r>
          </a:p>
          <a:p>
            <a:r>
              <a:rPr lang="en-US" dirty="0" smtClean="0"/>
              <a:t>    investigation,  including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Postmortem brain studies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Pharmacological studies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Genetic </a:t>
            </a:r>
            <a:r>
              <a:rPr lang="en-US" dirty="0" smtClean="0"/>
              <a:t>studies </a:t>
            </a:r>
            <a:r>
              <a:rPr lang="en-US" dirty="0"/>
              <a:t>of suicidal behavior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have </a:t>
            </a:r>
            <a:r>
              <a:rPr lang="en-US" dirty="0"/>
              <a:t>also focused on the </a:t>
            </a:r>
            <a:r>
              <a:rPr lang="en-US" dirty="0" smtClean="0"/>
              <a:t>serotonergic </a:t>
            </a:r>
          </a:p>
          <a:p>
            <a:r>
              <a:rPr lang="en-US" dirty="0"/>
              <a:t> </a:t>
            </a:r>
            <a:r>
              <a:rPr lang="en-US" dirty="0" smtClean="0"/>
              <a:t> system</a:t>
            </a:r>
            <a:r>
              <a:rPr lang="en-US" dirty="0"/>
              <a:t>, with inconsistent results.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44323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715000"/>
            <a:ext cx="327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3-D model of serotonin structure</a:t>
            </a:r>
          </a:p>
          <a:p>
            <a:r>
              <a:rPr lang="en-US" dirty="0" smtClean="0"/>
              <a:t>(3DChem.com)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noProof="0" dirty="0" smtClean="0">
                <a:latin typeface="+mj-lt"/>
                <a:ea typeface="+mj-ea"/>
                <a:cs typeface="+mj-cs"/>
              </a:rPr>
              <a:t>Genetic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Association Studies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0600" y="1600200"/>
            <a:ext cx="601980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goal of our serotonin</a:t>
            </a:r>
            <a:r>
              <a:rPr lang="en-US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   association study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   investigate the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patterns of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/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variation</a:t>
            </a:r>
            <a:r>
              <a:rPr lang="en-US" noProof="0" dirty="0" smtClean="0"/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attempted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suicide for 17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   from the serotonin pathway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17 genes included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Serotonin transporter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MAOA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Tryptophan </a:t>
            </a:r>
            <a:r>
              <a:rPr lang="en-US" dirty="0" smtClean="0"/>
              <a:t>hydroxylase genes</a:t>
            </a:r>
            <a:endParaRPr lang="en-US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13 serotonin receptor genes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Tested DNA samples from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   with and without a history of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suicide attempts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lay 1"/>
          <p:cNvSpPr/>
          <p:nvPr/>
        </p:nvSpPr>
        <p:spPr>
          <a:xfrm rot="16200000">
            <a:off x="3044792" y="3009336"/>
            <a:ext cx="2827444" cy="4853047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elay 2"/>
          <p:cNvSpPr/>
          <p:nvPr/>
        </p:nvSpPr>
        <p:spPr>
          <a:xfrm rot="5400000">
            <a:off x="2879335" y="-996228"/>
            <a:ext cx="2827444" cy="4853047"/>
          </a:xfrm>
          <a:prstGeom prst="flowChartDelay">
            <a:avLst/>
          </a:prstGeom>
          <a:solidFill>
            <a:schemeClr val="accent2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122" y="1118044"/>
            <a:ext cx="1266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Presynaptic </a:t>
            </a:r>
          </a:p>
          <a:p>
            <a:pPr algn="r"/>
            <a:r>
              <a:rPr lang="en-US" dirty="0" smtClean="0"/>
              <a:t>Neuron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8788" y="5627834"/>
            <a:ext cx="135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Postsynaptic</a:t>
            </a:r>
          </a:p>
          <a:p>
            <a:pPr algn="ctr"/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9581" y="3219928"/>
            <a:ext cx="186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Synaptic Cleft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0315" y="1486323"/>
            <a:ext cx="1171648" cy="8049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36444" y="2066121"/>
            <a:ext cx="1153761" cy="77789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2369" y="1611539"/>
            <a:ext cx="1109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Synaptic Vesicle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3" y="51003"/>
            <a:ext cx="129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ndale Mono"/>
                <a:cs typeface="Andale Mono"/>
              </a:rPr>
              <a:t>Enzymes</a:t>
            </a:r>
          </a:p>
          <a:p>
            <a:r>
              <a:rPr lang="en-US" sz="800" i="1" dirty="0" smtClean="0">
                <a:latin typeface="Andale Mono"/>
                <a:cs typeface="Andale Mono"/>
              </a:rPr>
              <a:t>5HT synthesis</a:t>
            </a:r>
            <a:endParaRPr lang="en-US" sz="800" i="1" dirty="0">
              <a:latin typeface="Andale Mono"/>
              <a:cs typeface="Andale Mon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63269" y="41048"/>
            <a:ext cx="527695" cy="215444"/>
            <a:chOff x="2888867" y="462992"/>
            <a:chExt cx="527695" cy="215444"/>
          </a:xfrm>
        </p:grpSpPr>
        <p:sp>
          <p:nvSpPr>
            <p:cNvPr id="12" name="Rounded Rectangle 11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8867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TPH1</a:t>
              </a:r>
              <a:endParaRPr lang="en-US" sz="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5215" y="165606"/>
            <a:ext cx="527695" cy="215444"/>
            <a:chOff x="2888867" y="462992"/>
            <a:chExt cx="527695" cy="215444"/>
          </a:xfrm>
        </p:grpSpPr>
        <p:sp>
          <p:nvSpPr>
            <p:cNvPr id="15" name="Rounded Rectangle 14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8867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TPH2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86802" y="193764"/>
            <a:ext cx="527695" cy="215444"/>
            <a:chOff x="2862035" y="462992"/>
            <a:chExt cx="527695" cy="215444"/>
          </a:xfrm>
        </p:grpSpPr>
        <p:sp>
          <p:nvSpPr>
            <p:cNvPr id="18" name="Rounded Rectangle 17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2035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MAOA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00380" y="2783921"/>
            <a:ext cx="527695" cy="215444"/>
            <a:chOff x="2835203" y="462992"/>
            <a:chExt cx="527695" cy="215444"/>
          </a:xfrm>
        </p:grpSpPr>
        <p:sp>
          <p:nvSpPr>
            <p:cNvPr id="21" name="Rounded Rectangle 20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556" y="4466751"/>
            <a:ext cx="527695" cy="215444"/>
            <a:chOff x="2835203" y="462992"/>
            <a:chExt cx="527695" cy="215444"/>
          </a:xfrm>
        </p:grpSpPr>
        <p:sp>
          <p:nvSpPr>
            <p:cNvPr id="24" name="Rounded Rectangle 23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29541" y="4497602"/>
            <a:ext cx="527695" cy="215444"/>
            <a:chOff x="2835203" y="462992"/>
            <a:chExt cx="527695" cy="215444"/>
          </a:xfrm>
        </p:grpSpPr>
        <p:sp>
          <p:nvSpPr>
            <p:cNvPr id="27" name="Rounded Rectangle 26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24689" y="4351411"/>
            <a:ext cx="527695" cy="215444"/>
            <a:chOff x="2835203" y="462992"/>
            <a:chExt cx="527695" cy="215444"/>
          </a:xfrm>
        </p:grpSpPr>
        <p:sp>
          <p:nvSpPr>
            <p:cNvPr id="30" name="Rounded Rectangle 29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71403" y="4317934"/>
            <a:ext cx="527695" cy="215444"/>
            <a:chOff x="2835203" y="462992"/>
            <a:chExt cx="527695" cy="215444"/>
          </a:xfrm>
        </p:grpSpPr>
        <p:sp>
          <p:nvSpPr>
            <p:cNvPr id="33" name="Rounded Rectangle 32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07281" y="4042275"/>
            <a:ext cx="527695" cy="215444"/>
            <a:chOff x="2835203" y="462992"/>
            <a:chExt cx="527695" cy="215444"/>
          </a:xfrm>
        </p:grpSpPr>
        <p:sp>
          <p:nvSpPr>
            <p:cNvPr id="36" name="Rounded Rectangle 35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HTR2A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59681" y="4196418"/>
            <a:ext cx="527695" cy="215444"/>
            <a:chOff x="2835203" y="462992"/>
            <a:chExt cx="527695" cy="215444"/>
          </a:xfrm>
        </p:grpSpPr>
        <p:sp>
          <p:nvSpPr>
            <p:cNvPr id="39" name="Rounded Rectangle 38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HTR2C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33737" y="4022137"/>
            <a:ext cx="527695" cy="215444"/>
            <a:chOff x="2835203" y="462992"/>
            <a:chExt cx="527695" cy="215444"/>
          </a:xfrm>
        </p:grpSpPr>
        <p:sp>
          <p:nvSpPr>
            <p:cNvPr id="42" name="Rounded Rectangle 41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HTR2B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 rot="20055572">
            <a:off x="2049223" y="4556823"/>
            <a:ext cx="215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ndale Mono"/>
                <a:cs typeface="Andale Mono"/>
              </a:rPr>
              <a:t>Postsynaptic receptors,</a:t>
            </a:r>
          </a:p>
          <a:p>
            <a:r>
              <a:rPr lang="en-US" sz="800" i="1" dirty="0" smtClean="0">
                <a:latin typeface="Andale Mono"/>
                <a:cs typeface="Andale Mono"/>
              </a:rPr>
              <a:t>activate 2</a:t>
            </a:r>
            <a:r>
              <a:rPr lang="en-US" sz="800" i="1" baseline="30000" dirty="0" smtClean="0">
                <a:latin typeface="Andale Mono"/>
                <a:cs typeface="Andale Mono"/>
              </a:rPr>
              <a:t>nd</a:t>
            </a:r>
            <a:r>
              <a:rPr lang="en-US" sz="800" i="1" dirty="0" smtClean="0">
                <a:latin typeface="Andale Mono"/>
                <a:cs typeface="Andale Mono"/>
              </a:rPr>
              <a:t> messenger cascades</a:t>
            </a:r>
            <a:endParaRPr lang="en-US" sz="800" i="1" dirty="0">
              <a:latin typeface="Andale Mono"/>
              <a:cs typeface="Andale Mon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45868" y="4228243"/>
            <a:ext cx="1596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ndale Mono"/>
                <a:cs typeface="Andale Mono"/>
              </a:rPr>
              <a:t>Ion channels, </a:t>
            </a:r>
          </a:p>
          <a:p>
            <a:pPr algn="ctr"/>
            <a:r>
              <a:rPr lang="en-US" sz="800" i="1" dirty="0" smtClean="0">
                <a:latin typeface="Andale Mono"/>
                <a:cs typeface="Andale Mono"/>
              </a:rPr>
              <a:t>depolarize </a:t>
            </a:r>
          </a:p>
          <a:p>
            <a:pPr algn="ctr"/>
            <a:r>
              <a:rPr lang="en-US" sz="800" i="1" dirty="0" smtClean="0">
                <a:latin typeface="Andale Mono"/>
                <a:cs typeface="Andale Mono"/>
              </a:rPr>
              <a:t>postsynaptic membrane</a:t>
            </a:r>
            <a:endParaRPr lang="en-US" sz="800" i="1" dirty="0">
              <a:latin typeface="Andale Mono"/>
              <a:cs typeface="Andale Mono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18719" y="4530662"/>
            <a:ext cx="527695" cy="215444"/>
            <a:chOff x="2835203" y="462992"/>
            <a:chExt cx="527695" cy="215444"/>
          </a:xfrm>
        </p:grpSpPr>
        <p:sp>
          <p:nvSpPr>
            <p:cNvPr id="47" name="Rounded Rectangle 46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96877" y="4360355"/>
            <a:ext cx="527695" cy="215444"/>
            <a:chOff x="2835203" y="462992"/>
            <a:chExt cx="527695" cy="215444"/>
          </a:xfrm>
        </p:grpSpPr>
        <p:sp>
          <p:nvSpPr>
            <p:cNvPr id="50" name="Rounded Rectangle 49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 rot="2476681">
            <a:off x="4954796" y="4835024"/>
            <a:ext cx="234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ndale Mono"/>
                <a:cs typeface="Andale Mono"/>
              </a:rPr>
              <a:t>Coupled Gs protein alpha</a:t>
            </a:r>
          </a:p>
          <a:p>
            <a:pPr algn="ctr"/>
            <a:r>
              <a:rPr lang="en-US" sz="800" i="1" dirty="0" smtClean="0">
                <a:latin typeface="Andale Mono"/>
                <a:cs typeface="Andale Mono"/>
              </a:rPr>
              <a:t>Mediate cyclic AMP levels</a:t>
            </a:r>
            <a:endParaRPr lang="en-US" sz="800" i="1" dirty="0">
              <a:latin typeface="Andale Mono"/>
              <a:cs typeface="Andale Mono"/>
            </a:endParaRPr>
          </a:p>
        </p:txBody>
      </p:sp>
      <p:cxnSp>
        <p:nvCxnSpPr>
          <p:cNvPr id="53" name="Shape 113"/>
          <p:cNvCxnSpPr>
            <a:stCxn id="7" idx="4"/>
          </p:cNvCxnSpPr>
          <p:nvPr/>
        </p:nvCxnSpPr>
        <p:spPr>
          <a:xfrm rot="5400000">
            <a:off x="4309300" y="1828228"/>
            <a:ext cx="383763" cy="1309917"/>
          </a:xfrm>
          <a:prstGeom prst="curvedConnector3">
            <a:avLst>
              <a:gd name="adj1" fmla="val 129269"/>
            </a:avLst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hape 122"/>
          <p:cNvCxnSpPr/>
          <p:nvPr/>
        </p:nvCxnSpPr>
        <p:spPr>
          <a:xfrm rot="5400000">
            <a:off x="2637427" y="2645078"/>
            <a:ext cx="689994" cy="626786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126"/>
          <p:cNvCxnSpPr/>
          <p:nvPr/>
        </p:nvCxnSpPr>
        <p:spPr>
          <a:xfrm rot="5400000">
            <a:off x="2766361" y="2979769"/>
            <a:ext cx="756458" cy="106387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8" idx="3"/>
          </p:cNvCxnSpPr>
          <p:nvPr/>
        </p:nvCxnSpPr>
        <p:spPr>
          <a:xfrm rot="16200000" flipH="1">
            <a:off x="3011349" y="2924156"/>
            <a:ext cx="733431" cy="345313"/>
          </a:xfrm>
          <a:prstGeom prst="curvedConnector2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8" idx="3"/>
          </p:cNvCxnSpPr>
          <p:nvPr/>
        </p:nvCxnSpPr>
        <p:spPr>
          <a:xfrm rot="16200000" flipH="1">
            <a:off x="3411121" y="2524384"/>
            <a:ext cx="573371" cy="984797"/>
          </a:xfrm>
          <a:prstGeom prst="curvedConnector2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168"/>
          <p:cNvCxnSpPr/>
          <p:nvPr/>
        </p:nvCxnSpPr>
        <p:spPr>
          <a:xfrm>
            <a:off x="3925956" y="3565454"/>
            <a:ext cx="621999" cy="319369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51" idx="0"/>
          </p:cNvCxnSpPr>
          <p:nvPr/>
        </p:nvCxnSpPr>
        <p:spPr>
          <a:xfrm>
            <a:off x="4552432" y="3339247"/>
            <a:ext cx="1708293" cy="1021108"/>
          </a:xfrm>
          <a:prstGeom prst="curvedConnector2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284107" y="3884823"/>
            <a:ext cx="527695" cy="215444"/>
            <a:chOff x="2835203" y="462992"/>
            <a:chExt cx="527695" cy="215444"/>
          </a:xfrm>
        </p:grpSpPr>
        <p:sp>
          <p:nvSpPr>
            <p:cNvPr id="61" name="Rounded Rectangle 60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HTR3A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95817" y="2172234"/>
            <a:ext cx="527695" cy="215444"/>
            <a:chOff x="2861334" y="470402"/>
            <a:chExt cx="527695" cy="215444"/>
          </a:xfrm>
        </p:grpSpPr>
        <p:sp>
          <p:nvSpPr>
            <p:cNvPr id="64" name="Rounded Rectangle 63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cxnSp>
        <p:nvCxnSpPr>
          <p:cNvPr id="66" name="Shape 198"/>
          <p:cNvCxnSpPr/>
          <p:nvPr/>
        </p:nvCxnSpPr>
        <p:spPr>
          <a:xfrm rot="10800000" flipV="1">
            <a:off x="2355056" y="2576994"/>
            <a:ext cx="923926" cy="302802"/>
          </a:xfrm>
          <a:prstGeom prst="curvedConnector3">
            <a:avLst>
              <a:gd name="adj1" fmla="val 7872"/>
            </a:avLst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0800000" flipH="1">
            <a:off x="2009173" y="1216026"/>
            <a:ext cx="690705" cy="1663768"/>
          </a:xfrm>
          <a:prstGeom prst="curvedConnector4">
            <a:avLst>
              <a:gd name="adj1" fmla="val -33097"/>
              <a:gd name="adj2" fmla="val 67752"/>
            </a:avLst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765687" y="1764375"/>
            <a:ext cx="527695" cy="215444"/>
            <a:chOff x="2835203" y="462992"/>
            <a:chExt cx="527695" cy="215444"/>
          </a:xfrm>
        </p:grpSpPr>
        <p:sp>
          <p:nvSpPr>
            <p:cNvPr id="69" name="Rounded Rectangle 68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SLC6A4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574787" y="2604884"/>
            <a:ext cx="527695" cy="215444"/>
            <a:chOff x="2835203" y="462992"/>
            <a:chExt cx="527695" cy="215444"/>
          </a:xfrm>
        </p:grpSpPr>
        <p:sp>
          <p:nvSpPr>
            <p:cNvPr id="72" name="Rounded Rectangle 71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HTR1B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832552" y="1457651"/>
            <a:ext cx="23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ndale Mono"/>
                <a:cs typeface="Andale Mono"/>
              </a:rPr>
              <a:t>Integral membrane Protein,</a:t>
            </a:r>
          </a:p>
          <a:p>
            <a:r>
              <a:rPr lang="en-US" sz="800" i="1" dirty="0" smtClean="0">
                <a:latin typeface="Andale Mono"/>
                <a:cs typeface="Andale Mono"/>
              </a:rPr>
              <a:t>5HT reabsorption</a:t>
            </a:r>
            <a:endParaRPr lang="en-US" sz="800" i="1" dirty="0">
              <a:latin typeface="Andale Mono"/>
              <a:cs typeface="Andale Mon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42640" y="2255939"/>
            <a:ext cx="21018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ndale Mono"/>
                <a:cs typeface="Andale Mono"/>
              </a:rPr>
              <a:t>Presynaptic Receptors</a:t>
            </a:r>
            <a:r>
              <a:rPr lang="en-US" sz="1100" i="1" dirty="0" smtClean="0">
                <a:latin typeface="Andale Mono"/>
                <a:cs typeface="Andale Mono"/>
              </a:rPr>
              <a:t>, </a:t>
            </a:r>
            <a:r>
              <a:rPr lang="en-US" sz="800" i="1" dirty="0" smtClean="0">
                <a:latin typeface="Andale Mono"/>
                <a:cs typeface="Andale Mono"/>
              </a:rPr>
              <a:t>5HT exocytosis</a:t>
            </a:r>
            <a:endParaRPr lang="en-US" sz="800" i="1" dirty="0">
              <a:latin typeface="Andale Mono"/>
              <a:cs typeface="Andale Mono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162009" y="2324634"/>
            <a:ext cx="527695" cy="215444"/>
            <a:chOff x="2861334" y="470402"/>
            <a:chExt cx="527695" cy="215444"/>
          </a:xfrm>
        </p:grpSpPr>
        <p:sp>
          <p:nvSpPr>
            <p:cNvPr id="77" name="Rounded Rectangle 76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48569" y="2342874"/>
            <a:ext cx="527695" cy="215444"/>
            <a:chOff x="2861334" y="470402"/>
            <a:chExt cx="527695" cy="215444"/>
          </a:xfrm>
        </p:grpSpPr>
        <p:sp>
          <p:nvSpPr>
            <p:cNvPr id="80" name="Rounded Rectangle 79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35881" y="2477386"/>
            <a:ext cx="527695" cy="215444"/>
            <a:chOff x="2861334" y="470402"/>
            <a:chExt cx="527695" cy="215444"/>
          </a:xfrm>
        </p:grpSpPr>
        <p:sp>
          <p:nvSpPr>
            <p:cNvPr id="83" name="Rounded Rectangle 82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440329" y="2549290"/>
            <a:ext cx="527695" cy="215444"/>
            <a:chOff x="2861334" y="470402"/>
            <a:chExt cx="527695" cy="215444"/>
          </a:xfrm>
        </p:grpSpPr>
        <p:sp>
          <p:nvSpPr>
            <p:cNvPr id="86" name="Rounded Rectangle 85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91466" y="2398030"/>
            <a:ext cx="527695" cy="215444"/>
            <a:chOff x="2861334" y="470402"/>
            <a:chExt cx="527695" cy="215444"/>
          </a:xfrm>
        </p:grpSpPr>
        <p:sp>
          <p:nvSpPr>
            <p:cNvPr id="89" name="Rounded Rectangle 88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65497" y="3176074"/>
            <a:ext cx="527695" cy="215444"/>
            <a:chOff x="2861334" y="470402"/>
            <a:chExt cx="527695" cy="215444"/>
          </a:xfrm>
        </p:grpSpPr>
        <p:sp>
          <p:nvSpPr>
            <p:cNvPr id="92" name="Rounded Rectangle 91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522774" y="3350010"/>
            <a:ext cx="527695" cy="215444"/>
            <a:chOff x="2861334" y="470402"/>
            <a:chExt cx="527695" cy="215444"/>
          </a:xfrm>
        </p:grpSpPr>
        <p:sp>
          <p:nvSpPr>
            <p:cNvPr id="95" name="Rounded Rectangle 94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863323" y="3382926"/>
            <a:ext cx="527695" cy="215444"/>
            <a:chOff x="2861334" y="470402"/>
            <a:chExt cx="527695" cy="215444"/>
          </a:xfrm>
        </p:grpSpPr>
        <p:sp>
          <p:nvSpPr>
            <p:cNvPr id="98" name="Rounded Rectangle 97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75496" y="3185370"/>
            <a:ext cx="527695" cy="215444"/>
            <a:chOff x="2861334" y="470402"/>
            <a:chExt cx="527695" cy="215444"/>
          </a:xfrm>
        </p:grpSpPr>
        <p:sp>
          <p:nvSpPr>
            <p:cNvPr id="101" name="Rounded Rectangle 100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973861" y="2763946"/>
            <a:ext cx="527695" cy="215444"/>
            <a:chOff x="2861334" y="470402"/>
            <a:chExt cx="527695" cy="215444"/>
          </a:xfrm>
        </p:grpSpPr>
        <p:sp>
          <p:nvSpPr>
            <p:cNvPr id="104" name="Rounded Rectangle 103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14660" y="1872097"/>
            <a:ext cx="527695" cy="215444"/>
            <a:chOff x="2861334" y="470402"/>
            <a:chExt cx="527695" cy="215444"/>
          </a:xfrm>
        </p:grpSpPr>
        <p:sp>
          <p:nvSpPr>
            <p:cNvPr id="107" name="Rounded Rectangle 106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284107" y="597546"/>
            <a:ext cx="527695" cy="215444"/>
            <a:chOff x="2861334" y="470402"/>
            <a:chExt cx="527695" cy="215444"/>
          </a:xfrm>
        </p:grpSpPr>
        <p:sp>
          <p:nvSpPr>
            <p:cNvPr id="110" name="Rounded Rectangle 109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861334" y="47040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5HT</a:t>
              </a:r>
            </a:p>
          </p:txBody>
        </p:sp>
      </p:grpSp>
      <p:cxnSp>
        <p:nvCxnSpPr>
          <p:cNvPr id="112" name="Curved Connector 403"/>
          <p:cNvCxnSpPr>
            <a:stCxn id="98" idx="2"/>
          </p:cNvCxnSpPr>
          <p:nvPr/>
        </p:nvCxnSpPr>
        <p:spPr>
          <a:xfrm rot="16200000" flipH="1">
            <a:off x="3059208" y="3607287"/>
            <a:ext cx="487510" cy="439620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161580" y="228214"/>
            <a:ext cx="129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ndale Mono"/>
                <a:cs typeface="Andale Mono"/>
              </a:rPr>
              <a:t>Enzyme</a:t>
            </a:r>
          </a:p>
          <a:p>
            <a:pPr algn="r"/>
            <a:r>
              <a:rPr lang="en-US" sz="800" i="1" dirty="0" smtClean="0">
                <a:latin typeface="Andale Mono"/>
                <a:cs typeface="Andale Mono"/>
              </a:rPr>
              <a:t>5HT degradation</a:t>
            </a:r>
            <a:endParaRPr lang="en-US" sz="800" i="1" dirty="0">
              <a:latin typeface="Andale Mono"/>
              <a:cs typeface="Andale Mono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191886" y="4571478"/>
            <a:ext cx="527695" cy="215444"/>
            <a:chOff x="2835203" y="462992"/>
            <a:chExt cx="527695" cy="215444"/>
          </a:xfrm>
        </p:grpSpPr>
        <p:sp>
          <p:nvSpPr>
            <p:cNvPr id="115" name="Rounded Rectangle 114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HTR5A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314381" y="4404244"/>
            <a:ext cx="527695" cy="215444"/>
            <a:chOff x="2835203" y="462992"/>
            <a:chExt cx="527695" cy="215444"/>
          </a:xfrm>
        </p:grpSpPr>
        <p:sp>
          <p:nvSpPr>
            <p:cNvPr id="118" name="Rounded Rectangle 117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HTR7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54171" y="4000908"/>
            <a:ext cx="527695" cy="215444"/>
            <a:chOff x="2835203" y="462992"/>
            <a:chExt cx="527695" cy="215444"/>
          </a:xfrm>
        </p:grpSpPr>
        <p:sp>
          <p:nvSpPr>
            <p:cNvPr id="121" name="Rounded Rectangle 120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HTR3B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49195" y="2745240"/>
            <a:ext cx="527695" cy="215444"/>
            <a:chOff x="2835203" y="462992"/>
            <a:chExt cx="527695" cy="215444"/>
          </a:xfrm>
        </p:grpSpPr>
        <p:sp>
          <p:nvSpPr>
            <p:cNvPr id="124" name="Rounded Rectangle 123"/>
            <p:cNvSpPr/>
            <p:nvPr/>
          </p:nvSpPr>
          <p:spPr>
            <a:xfrm>
              <a:off x="2897811" y="498768"/>
              <a:ext cx="366705" cy="1720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35203" y="462992"/>
              <a:ext cx="527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HTR1D</a:t>
              </a:r>
            </a:p>
          </p:txBody>
        </p:sp>
      </p:grpSp>
      <p:cxnSp>
        <p:nvCxnSpPr>
          <p:cNvPr id="126" name="Curved Connector 403"/>
          <p:cNvCxnSpPr>
            <a:stCxn id="101" idx="2"/>
            <a:endCxn id="34" idx="0"/>
          </p:cNvCxnSpPr>
          <p:nvPr/>
        </p:nvCxnSpPr>
        <p:spPr>
          <a:xfrm rot="16200000" flipH="1">
            <a:off x="2099214" y="3781897"/>
            <a:ext cx="932148" cy="139925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403"/>
          <p:cNvCxnSpPr>
            <a:endCxn id="111" idx="1"/>
          </p:cNvCxnSpPr>
          <p:nvPr/>
        </p:nvCxnSpPr>
        <p:spPr>
          <a:xfrm>
            <a:off x="3508447" y="423273"/>
            <a:ext cx="775660" cy="281995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403"/>
          <p:cNvCxnSpPr>
            <a:stCxn id="110" idx="3"/>
            <a:endCxn id="18" idx="1"/>
          </p:cNvCxnSpPr>
          <p:nvPr/>
        </p:nvCxnSpPr>
        <p:spPr>
          <a:xfrm flipV="1">
            <a:off x="4687289" y="315565"/>
            <a:ext cx="735289" cy="396372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403"/>
          <p:cNvCxnSpPr>
            <a:stCxn id="111" idx="2"/>
            <a:endCxn id="7" idx="0"/>
          </p:cNvCxnSpPr>
          <p:nvPr/>
        </p:nvCxnSpPr>
        <p:spPr>
          <a:xfrm rot="16200000" flipH="1">
            <a:off x="4515381" y="845564"/>
            <a:ext cx="673333" cy="608184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43800" y="51816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SNP:</a:t>
            </a:r>
          </a:p>
          <a:p>
            <a:r>
              <a:rPr lang="en-US" i="1" dirty="0" smtClean="0"/>
              <a:t>HTR7</a:t>
            </a:r>
            <a:endParaRPr lang="en-US" i="1" dirty="0"/>
          </a:p>
          <a:p>
            <a:r>
              <a:rPr lang="en-US" dirty="0" smtClean="0"/>
              <a:t>p=0.0066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OR=</a:t>
            </a:r>
            <a:r>
              <a:rPr lang="en-US" dirty="0"/>
              <a:t>1.42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042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Two complementary strategies for identifying  genes influencing suicidal behavior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Serotonergic  Pathway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Genome-wide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    </a:t>
            </a:r>
            <a:r>
              <a:rPr lang="en-US" sz="2400" noProof="0" dirty="0" smtClean="0"/>
              <a:t>Association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49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228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human genome: 23 pairs of chromosomes </a:t>
            </a:r>
          </a:p>
        </p:txBody>
      </p:sp>
    </p:spTree>
    <p:extLst>
      <p:ext uri="{BB962C8B-B14F-4D97-AF65-F5344CB8AC3E}">
        <p14:creationId xmlns="" xmlns:p14="http://schemas.microsoft.com/office/powerpoint/2010/main" val="17409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941</Words>
  <Application>Microsoft Macintosh PowerPoint</Application>
  <PresentationFormat>On-screen Show (4:3)</PresentationFormat>
  <Paragraphs>240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Suicide Genetic Research</vt:lpstr>
      <vt:lpstr>Genetic Risk Factors</vt:lpstr>
      <vt:lpstr>Slide 5</vt:lpstr>
      <vt:lpstr>Serotonin and Suicide</vt:lpstr>
      <vt:lpstr>Slide 7</vt:lpstr>
      <vt:lpstr>Slide 8</vt:lpstr>
      <vt:lpstr>Slide 9</vt:lpstr>
      <vt:lpstr>Slide 10</vt:lpstr>
      <vt:lpstr>ACP1</vt:lpstr>
      <vt:lpstr>LRRTM4</vt:lpstr>
      <vt:lpstr>Research Summary</vt:lpstr>
      <vt:lpstr>Suicide Genetics Research in the 21st Century</vt:lpstr>
    </vt:vector>
  </TitlesOfParts>
  <Company>Johns Hopkins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vwillou1</dc:creator>
  <cp:lastModifiedBy>Virginia Willour</cp:lastModifiedBy>
  <cp:revision>298</cp:revision>
  <cp:lastPrinted>2011-05-05T19:10:13Z</cp:lastPrinted>
  <dcterms:created xsi:type="dcterms:W3CDTF">2010-03-20T19:12:36Z</dcterms:created>
  <dcterms:modified xsi:type="dcterms:W3CDTF">2011-05-06T12:57:18Z</dcterms:modified>
</cp:coreProperties>
</file>