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836" r:id="rId2"/>
    <p:sldId id="837" r:id="rId3"/>
    <p:sldId id="816" r:id="rId4"/>
    <p:sldId id="817" r:id="rId5"/>
    <p:sldId id="846" r:id="rId6"/>
    <p:sldId id="848" r:id="rId7"/>
    <p:sldId id="619" r:id="rId8"/>
    <p:sldId id="840" r:id="rId9"/>
    <p:sldId id="839" r:id="rId10"/>
    <p:sldId id="844" r:id="rId11"/>
    <p:sldId id="843" r:id="rId12"/>
    <p:sldId id="841" r:id="rId13"/>
    <p:sldId id="845" r:id="rId14"/>
    <p:sldId id="805"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3399FF"/>
    <a:srgbClr val="F6FCD4"/>
    <a:srgbClr val="FFFF99"/>
    <a:srgbClr val="FF9900"/>
    <a:srgbClr val="CC6600"/>
    <a:srgbClr val="66FFFF"/>
    <a:srgbClr val="F79747"/>
    <a:srgbClr val="57B137"/>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22805" autoAdjust="0"/>
    <p:restoredTop sz="70803" autoAdjust="0"/>
  </p:normalViewPr>
  <p:slideViewPr>
    <p:cSldViewPr snapToGrid="0">
      <p:cViewPr>
        <p:scale>
          <a:sx n="40" d="100"/>
          <a:sy n="40" d="100"/>
        </p:scale>
        <p:origin x="-1748" y="-236"/>
      </p:cViewPr>
      <p:guideLst>
        <p:guide orient="horz" pos="2160"/>
        <p:guide pos="2880"/>
      </p:guideLst>
    </p:cSldViewPr>
  </p:slideViewPr>
  <p:outlineViewPr>
    <p:cViewPr>
      <p:scale>
        <a:sx n="33" d="100"/>
        <a:sy n="33" d="100"/>
      </p:scale>
      <p:origin x="0" y="3030"/>
    </p:cViewPr>
  </p:outlineViewPr>
  <p:notesTextViewPr>
    <p:cViewPr>
      <p:scale>
        <a:sx n="100" d="100"/>
        <a:sy n="100" d="100"/>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07C90CE-EAE8-4B22-B208-EFB97697199D}" type="datetimeFigureOut">
              <a:rPr lang="en-US"/>
              <a:pPr>
                <a:defRPr/>
              </a:pPr>
              <a:t>4/27/2014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6B7976E-F5D9-44C5-81C3-C3CD2C8958D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C3BE0697-C20F-4B8D-88A0-C7259588F491}" type="slidenum">
              <a:rPr lang="en-US" smtClean="0"/>
              <a:pPr/>
              <a:t>1</a:t>
            </a:fld>
            <a:endParaRPr lang="en-US" smtClean="0"/>
          </a:p>
        </p:txBody>
      </p:sp>
      <p:sp>
        <p:nvSpPr>
          <p:cNvPr id="13315" name="Rectangle 2"/>
          <p:cNvSpPr>
            <a:spLocks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smtClean="0">
              <a:cs typeface="Times New Roman" pitchFamily="18" charset="0"/>
            </a:endParaRPr>
          </a:p>
          <a:p>
            <a:pPr eaLnBrk="1" hangingPunct="1"/>
            <a:endParaRPr lang="en-US" smtClean="0">
              <a:cs typeface="Times New Roman" pitchFamily="18" charset="0"/>
            </a:endParaRPr>
          </a:p>
          <a:p>
            <a:pPr eaLnBrk="1" hangingPunct="1"/>
            <a:endParaRPr lang="en-US" smtClean="0">
              <a:cs typeface="Times New Roman" pitchFamily="18" charset="0"/>
            </a:endParaRPr>
          </a:p>
          <a:p>
            <a:pPr eaLnBrk="1" hangingPunct="1"/>
            <a:endParaRPr lang="en-US" smtClean="0">
              <a:cs typeface="Times New Roman" pitchFamily="18" charset="0"/>
            </a:endParaRPr>
          </a:p>
          <a:p>
            <a:pPr eaLnBrk="1" hangingPunct="1"/>
            <a:endParaRPr lang="en-US" smtClean="0">
              <a:cs typeface="Times New Roman" pitchFamily="18" charset="0"/>
            </a:endParaRPr>
          </a:p>
          <a:p>
            <a:pPr eaLnBrk="1" hangingPunct="1"/>
            <a:endParaRPr lang="en-US" smtClean="0">
              <a:cs typeface="Times New Roman" pitchFamily="18" charset="0"/>
            </a:endParaRPr>
          </a:p>
          <a:p>
            <a:pPr eaLnBrk="1" hangingPunct="1"/>
            <a:r>
              <a:rPr lang="en-US" smtClean="0">
                <a:cs typeface="Times New Roman" pitchFamily="18" charset="0"/>
              </a:rPr>
              <a:t>First, I would like to thanks the committee to give me the opportunity to present some of my work here. Let me introduce myself.</a:t>
            </a:r>
          </a:p>
          <a:p>
            <a:pPr eaLnBrk="1" hangingPunct="1"/>
            <a:r>
              <a:rPr lang="en-US" smtClean="0">
                <a:cs typeface="Times New Roman" pitchFamily="18" charset="0"/>
              </a:rPr>
              <a:t>Xxx</a:t>
            </a:r>
          </a:p>
          <a:p>
            <a:pPr eaLnBrk="1" hangingPunct="1"/>
            <a:r>
              <a:rPr lang="en-US" smtClean="0">
                <a:cs typeface="Times New Roman" pitchFamily="18" charset="0"/>
              </a:rPr>
              <a:t>I will present my postdoc work.</a:t>
            </a:r>
          </a:p>
          <a:p>
            <a:pPr eaLnBrk="1" hangingPunct="1"/>
            <a:r>
              <a:rPr lang="en-US" smtClean="0">
                <a:cs typeface="Times New Roman" pitchFamily="18" charset="0"/>
              </a:rPr>
              <a:t>I am interested in neural development. Traditionally, people investigate neural development during embryonic and early postnatal period.  We are particular interested in neural development in the adult central nervous system.  </a:t>
            </a:r>
          </a:p>
          <a:p>
            <a:pPr eaLnBrk="1" hangingPunct="1"/>
            <a:endParaRPr lang="en-US" smtClean="0">
              <a:cs typeface="Times New Roman" pitchFamily="18" charset="0"/>
            </a:endParaRPr>
          </a:p>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F96F75A8-1FC6-4AF9-B6E3-EB4FD689BD72}" type="slidenum">
              <a:rPr lang="en-US"/>
              <a:pPr/>
              <a:t>10</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06E04D89-3B01-4B58-8AF4-70CFA432CE69}" type="slidenum">
              <a:rPr lang="en-US"/>
              <a:pPr/>
              <a:t>11</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smtClean="0"/>
          </a:p>
        </p:txBody>
      </p:sp>
      <p:sp>
        <p:nvSpPr>
          <p:cNvPr id="89092" name="Slide Number Placeholder 3"/>
          <p:cNvSpPr>
            <a:spLocks noGrp="1"/>
          </p:cNvSpPr>
          <p:nvPr>
            <p:ph type="sldNum" sz="quarter" idx="5"/>
          </p:nvPr>
        </p:nvSpPr>
        <p:spPr>
          <a:noFill/>
        </p:spPr>
        <p:txBody>
          <a:bodyPr/>
          <a:lstStyle/>
          <a:p>
            <a:fld id="{E8FF9727-EB68-4E0F-A7B2-C14B8D24F0FC}"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011B15-8179-4243-8115-43035627883A}" type="slidenum">
              <a:rPr lang="en-US"/>
              <a:pPr fontAlgn="base">
                <a:spcBef>
                  <a:spcPct val="0"/>
                </a:spcBef>
                <a:spcAft>
                  <a:spcPct val="0"/>
                </a:spcAft>
                <a:defRPr/>
              </a:pPr>
              <a:t>14</a:t>
            </a:fld>
            <a:endParaRPr lang="en-US" dirty="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90’  Probably</a:t>
            </a:r>
            <a:r>
              <a:rPr lang="en-US" baseline="0" dirty="0" smtClean="0"/>
              <a:t> one of the most striking forms of structural plasticity in the mature nervous system is continuous generation and integration of new neurons in the olfactory bulb and hippocampus. </a:t>
            </a:r>
          </a:p>
          <a:p>
            <a:pPr>
              <a:spcBef>
                <a:spcPct val="0"/>
              </a:spcBef>
            </a:pPr>
            <a:r>
              <a:rPr lang="en-US" baseline="0" dirty="0" smtClean="0"/>
              <a:t>        In the dentate gyrus of the hippocampus, a region involved in learning and memory, about 9000 cells are born daily in young adult rodents, and they further differentiate into neurons, </a:t>
            </a:r>
            <a:r>
              <a:rPr lang="en-US" baseline="0" dirty="0" err="1" smtClean="0"/>
              <a:t>astrocytes</a:t>
            </a:r>
            <a:r>
              <a:rPr lang="en-US" baseline="0" dirty="0" smtClean="0"/>
              <a:t> and </a:t>
            </a:r>
            <a:r>
              <a:rPr lang="en-US" baseline="0" dirty="0" err="1" smtClean="0"/>
              <a:t>oligodendrocytes</a:t>
            </a:r>
            <a:r>
              <a:rPr lang="en-US" baseline="0" dirty="0" smtClean="0"/>
              <a:t>. </a:t>
            </a:r>
          </a:p>
          <a:p>
            <a:pPr>
              <a:spcBef>
                <a:spcPct val="0"/>
              </a:spcBef>
            </a:pPr>
            <a:r>
              <a:rPr lang="en-US" baseline="0" dirty="0" smtClean="0"/>
              <a:t>        Adult neurogenesis is conserved in humans and a large body of evidence supports critical roles of adult neurogenesis in both cognitive and affective brain functions. In addition, dysfunction of postnatal </a:t>
            </a:r>
            <a:r>
              <a:rPr lang="en-US" baseline="0" dirty="0" err="1" smtClean="0"/>
              <a:t>neurgenesis</a:t>
            </a:r>
            <a:r>
              <a:rPr lang="en-US" baseline="0" dirty="0" smtClean="0"/>
              <a:t> contributes to epilepsy and brain disorders as well as brain tumors as nicely shown by Luis Prada’s lab.</a:t>
            </a:r>
          </a:p>
          <a:p>
            <a:pPr>
              <a:spcBef>
                <a:spcPct val="0"/>
              </a:spcBef>
            </a:pPr>
            <a:r>
              <a:rPr lang="en-US" dirty="0" smtClean="0"/>
              <a:t>        Ongoing adult neurogenesis</a:t>
            </a:r>
            <a:r>
              <a:rPr lang="en-US" baseline="0" dirty="0" smtClean="0"/>
              <a:t> provides an in vivo model system to address basic principles in neural development, plasticity and repair in the adult brain. </a:t>
            </a:r>
          </a:p>
          <a:p>
            <a:pPr>
              <a:spcBef>
                <a:spcPct val="0"/>
              </a:spcBef>
            </a:pPr>
            <a:r>
              <a:rPr lang="en-US" baseline="0" dirty="0" smtClean="0"/>
              <a:t>        During the past 10 years, we have been systematically investigating sequential processes of adult </a:t>
            </a:r>
            <a:r>
              <a:rPr lang="en-US" baseline="0" dirty="0" err="1" smtClean="0"/>
              <a:t>hipppocampal</a:t>
            </a:r>
            <a:r>
              <a:rPr lang="en-US" baseline="0" dirty="0" smtClean="0"/>
              <a:t> neurogenesis. We have discovered several novel molecular mechanisms regulating proliferation of precursors and their neuronal fate commitment. We have also identified novel cellular and molecular mechanisms regulating synaptic integrated of newborn neurons into existing neuronal circuitry. </a:t>
            </a:r>
          </a:p>
          <a:p>
            <a:pPr>
              <a:spcBef>
                <a:spcPct val="0"/>
              </a:spcBef>
            </a:pPr>
            <a:r>
              <a:rPr lang="en-US" baseline="0" dirty="0" smtClean="0"/>
              <a:t>        Using disrupted in schizophrenia 1 as an entry point, we are studying how dysfunction of neurogenesis may contribute to mental disorders.</a:t>
            </a:r>
          </a:p>
          <a:p>
            <a:pPr>
              <a:spcBef>
                <a:spcPct val="0"/>
              </a:spcBef>
            </a:pPr>
            <a:r>
              <a:rPr lang="en-US" baseline="0" dirty="0" smtClean="0"/>
              <a:t>        Today, I would like to highlight one line of recent studies focusing on precursor cells.</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61DAD7C8-4D7B-4A34-BBC6-87D62D44B9F0}" type="slidenum">
              <a:rPr lang="en-US" smtClean="0"/>
              <a:pPr/>
              <a:t>2</a:t>
            </a:fld>
            <a:endParaRPr lang="en-US" smtClean="0"/>
          </a:p>
        </p:txBody>
      </p:sp>
      <p:sp>
        <p:nvSpPr>
          <p:cNvPr id="14339" name="Rectangle 2"/>
          <p:cNvSpPr>
            <a:spLocks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smtClean="0">
              <a:cs typeface="Times New Roman" pitchFamily="18" charset="0"/>
            </a:endParaRPr>
          </a:p>
          <a:p>
            <a:pPr eaLnBrk="1" hangingPunct="1"/>
            <a:endParaRPr lang="en-US" smtClean="0">
              <a:cs typeface="Times New Roman" pitchFamily="18" charset="0"/>
            </a:endParaRPr>
          </a:p>
          <a:p>
            <a:pPr eaLnBrk="1" hangingPunct="1"/>
            <a:endParaRPr lang="en-US" smtClean="0">
              <a:cs typeface="Times New Roman" pitchFamily="18" charset="0"/>
            </a:endParaRPr>
          </a:p>
          <a:p>
            <a:pPr eaLnBrk="1" hangingPunct="1"/>
            <a:endParaRPr lang="en-US" smtClean="0">
              <a:cs typeface="Times New Roman" pitchFamily="18" charset="0"/>
            </a:endParaRPr>
          </a:p>
          <a:p>
            <a:pPr eaLnBrk="1" hangingPunct="1"/>
            <a:endParaRPr lang="en-US" smtClean="0">
              <a:cs typeface="Times New Roman" pitchFamily="18" charset="0"/>
            </a:endParaRPr>
          </a:p>
          <a:p>
            <a:pPr eaLnBrk="1" hangingPunct="1"/>
            <a:endParaRPr lang="en-US" smtClean="0">
              <a:cs typeface="Times New Roman" pitchFamily="18" charset="0"/>
            </a:endParaRPr>
          </a:p>
          <a:p>
            <a:pPr eaLnBrk="1" hangingPunct="1"/>
            <a:r>
              <a:rPr lang="en-US" smtClean="0">
                <a:cs typeface="Times New Roman" pitchFamily="18" charset="0"/>
              </a:rPr>
              <a:t>First, I would like to thanks the committee to give me the opportunity to present some of my work here. Let me introduce myself.</a:t>
            </a:r>
          </a:p>
          <a:p>
            <a:pPr eaLnBrk="1" hangingPunct="1"/>
            <a:r>
              <a:rPr lang="en-US" smtClean="0">
                <a:cs typeface="Times New Roman" pitchFamily="18" charset="0"/>
              </a:rPr>
              <a:t>Xxx</a:t>
            </a:r>
          </a:p>
          <a:p>
            <a:pPr eaLnBrk="1" hangingPunct="1"/>
            <a:r>
              <a:rPr lang="en-US" smtClean="0">
                <a:cs typeface="Times New Roman" pitchFamily="18" charset="0"/>
              </a:rPr>
              <a:t>I will present my postdoc work.</a:t>
            </a:r>
          </a:p>
          <a:p>
            <a:pPr eaLnBrk="1" hangingPunct="1"/>
            <a:r>
              <a:rPr lang="en-US" smtClean="0">
                <a:cs typeface="Times New Roman" pitchFamily="18" charset="0"/>
              </a:rPr>
              <a:t>I am interested in neural development. Traditionally, people investigate neural development during embryonic and early postnatal period.  We are particular interested in neural development in the adult central nervous system.  </a:t>
            </a:r>
          </a:p>
          <a:p>
            <a:pPr eaLnBrk="1" hangingPunct="1"/>
            <a:endParaRPr lang="en-US" smtClean="0">
              <a:cs typeface="Times New Roman" pitchFamily="18" charset="0"/>
            </a:endParaRP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493FFD32-6470-4BE3-937C-A99BD604FFBA}" type="slidenum">
              <a:rPr lang="en-US" smtClean="0"/>
              <a:pPr>
                <a:defRPr/>
              </a:pPr>
              <a:t>3</a:t>
            </a:fld>
            <a:endParaRPr lang="en-US" smtClean="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0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E2F7514C-0531-4706-AF3F-950A19CC95F2}" type="slidenum">
              <a:rPr lang="en-US" sz="1200">
                <a:latin typeface="+mn-lt"/>
                <a:cs typeface="+mn-cs"/>
              </a:rPr>
              <a:pPr algn="r">
                <a:defRPr/>
              </a:pPr>
              <a:t>4</a:t>
            </a:fld>
            <a:endParaRPr lang="en-US" sz="1200">
              <a:latin typeface="+mn-lt"/>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4819" name="Rectangle 1027"/>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7864B38F-1BEA-48BB-88AF-F125DAA95A09}" type="slidenum">
              <a:rPr lang="en-US" smtClean="0"/>
              <a:pPr>
                <a:defRPr/>
              </a:pPr>
              <a:t>6</a:t>
            </a:fld>
            <a:endParaRPr lang="en-US"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baseline="0" dirty="0" smtClean="0"/>
              <a:t>2’</a:t>
            </a:r>
          </a:p>
          <a:p>
            <a:pPr eaLnBrk="1" hangingPunct="1"/>
            <a:r>
              <a:rPr lang="en-US" baseline="0" dirty="0" smtClean="0"/>
              <a:t>Use a retrovirus-based methodology first developed by </a:t>
            </a:r>
            <a:r>
              <a:rPr lang="en-US" baseline="0" dirty="0" err="1" smtClean="0"/>
              <a:t>Conny</a:t>
            </a:r>
            <a:r>
              <a:rPr lang="en-US" baseline="0" dirty="0" smtClean="0"/>
              <a:t> </a:t>
            </a:r>
            <a:r>
              <a:rPr lang="en-US" baseline="0" dirty="0" err="1" smtClean="0"/>
              <a:t>Cepko</a:t>
            </a:r>
            <a:r>
              <a:rPr lang="en-US" baseline="0" dirty="0" smtClean="0"/>
              <a:t> and Josh Sane in 80s and first applied to adult neurogenesis by Rusty Gage’s group. The principle is that expression of </a:t>
            </a:r>
            <a:r>
              <a:rPr lang="en-US" baseline="0" dirty="0" err="1" smtClean="0"/>
              <a:t>transgene</a:t>
            </a:r>
            <a:r>
              <a:rPr lang="en-US" baseline="0" dirty="0" smtClean="0"/>
              <a:t> only occurs during mitosis, therefore it allows birth-dating the progeny and following their development. </a:t>
            </a:r>
          </a:p>
          <a:p>
            <a:pPr eaLnBrk="1" hangingPunct="1"/>
            <a:endParaRPr lang="en-US" baseline="0" dirty="0" smtClean="0"/>
          </a:p>
          <a:p>
            <a:pPr eaLnBrk="1" hangingPunct="1"/>
            <a:r>
              <a:rPr lang="en-US" baseline="0" dirty="0" smtClean="0"/>
              <a:t>How newborn </a:t>
            </a:r>
            <a:r>
              <a:rPr lang="en-US" baseline="0" dirty="0" err="1" smtClean="0"/>
              <a:t>neurosn</a:t>
            </a:r>
            <a:r>
              <a:rPr lang="en-US" baseline="0" dirty="0" smtClean="0"/>
              <a:t> go </a:t>
            </a:r>
            <a:r>
              <a:rPr lang="en-US" baseline="0" dirty="0" err="1" smtClean="0"/>
              <a:t>froma</a:t>
            </a:r>
            <a:r>
              <a:rPr lang="en-US" baseline="0" dirty="0" smtClean="0"/>
              <a:t> </a:t>
            </a:r>
            <a:r>
              <a:rPr lang="en-US" baseline="0" dirty="0" err="1" smtClean="0"/>
              <a:t>precsuors</a:t>
            </a:r>
            <a:r>
              <a:rPr lang="en-US" baseline="0" dirty="0" smtClean="0"/>
              <a:t> cells to such elaborate neuronal structures in vivo?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011B15-8179-4243-8115-43035627883A}" type="slidenum">
              <a:rPr lang="en-US"/>
              <a:pPr fontAlgn="base">
                <a:spcBef>
                  <a:spcPct val="0"/>
                </a:spcBef>
                <a:spcAft>
                  <a:spcPct val="0"/>
                </a:spcAft>
                <a:defRPr/>
              </a:pPr>
              <a:t>7</a:t>
            </a:fld>
            <a:endParaRPr lang="en-US" dirty="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region of focus today in the hippocampus,</a:t>
            </a:r>
            <a:r>
              <a:rPr lang="en-US" baseline="0" dirty="0" smtClean="0"/>
              <a:t> a region involved in learning, memory and mood regulation. </a:t>
            </a:r>
            <a:r>
              <a:rPr lang="en-US" baseline="0" dirty="0" err="1" smtClean="0"/>
              <a:t>Neuorgenesis</a:t>
            </a:r>
            <a:r>
              <a:rPr lang="en-US" baseline="0" dirty="0" smtClean="0"/>
              <a:t> occurs in the dentate gyrus region. In the young rodent dentate gyrus, Heather Cameron and Ron McKay estimated that about 900 news cell per day.   </a:t>
            </a:r>
          </a:p>
          <a:p>
            <a:pPr>
              <a:spcBef>
                <a:spcPct val="0"/>
              </a:spcBef>
            </a:pPr>
            <a:r>
              <a:rPr lang="en-US" baseline="0" dirty="0" smtClean="0"/>
              <a:t>In the dentate gyrus of the hippocampus, a region involved in learning and memory, about 9000 cells are born daily in young adult rodents, and they further differentiate into neurons, </a:t>
            </a:r>
            <a:r>
              <a:rPr lang="en-US" baseline="0" dirty="0" err="1" smtClean="0"/>
              <a:t>astrocytes</a:t>
            </a:r>
            <a:r>
              <a:rPr lang="en-US" baseline="0" dirty="0" smtClean="0"/>
              <a:t> and </a:t>
            </a:r>
            <a:r>
              <a:rPr lang="en-US" baseline="0" dirty="0" err="1" smtClean="0"/>
              <a:t>oligodendrocytes</a:t>
            </a:r>
            <a:r>
              <a:rPr lang="en-US" baseline="0" dirty="0" smtClean="0"/>
              <a:t>. </a:t>
            </a:r>
          </a:p>
          <a:p>
            <a:pPr>
              <a:spcBef>
                <a:spcPct val="0"/>
              </a:spcBef>
            </a:pPr>
            <a:r>
              <a:rPr lang="en-US" baseline="0" dirty="0" smtClean="0"/>
              <a:t>        Adult neurogenesis is conserved in humans and a large body of evidence supports critical roles of adult neurogenesis in both cognitive and affective brain functions. In addition, dysfunction of postnatal </a:t>
            </a:r>
            <a:r>
              <a:rPr lang="en-US" baseline="0" dirty="0" err="1" smtClean="0"/>
              <a:t>neurgenesis</a:t>
            </a:r>
            <a:r>
              <a:rPr lang="en-US" baseline="0" dirty="0" smtClean="0"/>
              <a:t> contributes to epilepsy and brain disorders as well as brain tumors as nicely shown by Luis Prada’s lab.</a:t>
            </a:r>
          </a:p>
          <a:p>
            <a:pPr>
              <a:spcBef>
                <a:spcPct val="0"/>
              </a:spcBef>
            </a:pPr>
            <a:r>
              <a:rPr lang="en-US" dirty="0" smtClean="0"/>
              <a:t>        Ongoing adult neurogenesis</a:t>
            </a:r>
            <a:r>
              <a:rPr lang="en-US" baseline="0" dirty="0" smtClean="0"/>
              <a:t> provides an in vivo model system to address basic principles in neural development, plasticity and repair in the adult brain. </a:t>
            </a:r>
          </a:p>
          <a:p>
            <a:pPr>
              <a:spcBef>
                <a:spcPct val="0"/>
              </a:spcBef>
            </a:pPr>
            <a:r>
              <a:rPr lang="en-US" baseline="0" dirty="0" smtClean="0"/>
              <a:t>        During the past 10 years, we have been systematically investigating sequential processes of adult </a:t>
            </a:r>
            <a:r>
              <a:rPr lang="en-US" baseline="0" dirty="0" err="1" smtClean="0"/>
              <a:t>hipppocampal</a:t>
            </a:r>
            <a:r>
              <a:rPr lang="en-US" baseline="0" dirty="0" smtClean="0"/>
              <a:t> neurogenesis. We have discovered several novel molecular mechanisms regulating proliferation of precursors and their neuronal fate commitment. We have also identified novel cellular and molecular mechanisms regulating synaptic integrated of newborn neurons into existing neuronal circuitry. </a:t>
            </a:r>
          </a:p>
          <a:p>
            <a:pPr>
              <a:spcBef>
                <a:spcPct val="0"/>
              </a:spcBef>
            </a:pPr>
            <a:r>
              <a:rPr lang="en-US" baseline="0" dirty="0" smtClean="0"/>
              <a:t>        Using disrupted in schizophrenia 1 as an entry point, we are studying how dysfunction of neurogenesis may contribute to mental disorders.</a:t>
            </a:r>
          </a:p>
          <a:p>
            <a:pPr>
              <a:spcBef>
                <a:spcPct val="0"/>
              </a:spcBef>
            </a:pPr>
            <a:r>
              <a:rPr lang="en-US" baseline="0" dirty="0" smtClean="0"/>
              <a:t>        Today, I would like to highlight one line of recent studies focusing on precursor cells.</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459940C-8EF8-4C57-816A-33ACE54D63E5}" type="slidenum">
              <a:rPr lang="en-US" smtClean="0"/>
              <a:pPr/>
              <a:t>8</a:t>
            </a:fld>
            <a:endParaRPr lang="en-US" dirty="0" smtClean="0"/>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0122E1F3-F949-4A55-A4FD-AC1E6ECFF704}" type="slidenum">
              <a:rPr lang="en-US" smtClean="0"/>
              <a:pPr/>
              <a:t>9</a:t>
            </a:fld>
            <a:endParaRPr lang="en-US" smtClean="0"/>
          </a:p>
        </p:txBody>
      </p:sp>
      <p:sp>
        <p:nvSpPr>
          <p:cNvPr id="18435" name="Rectangle 2"/>
          <p:cNvSpPr>
            <a:spLocks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DA3C0DF-329B-4501-AB18-FDBD237DA26C}" type="datetimeFigureOut">
              <a:rPr lang="en-US"/>
              <a:pPr>
                <a:defRPr/>
              </a:pPr>
              <a:t>4/27/2014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E5A1AA-D942-45EA-A59C-40FA78EEC30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36293B-BF98-4A64-9955-DB73F294808A}" type="datetimeFigureOut">
              <a:rPr lang="en-US"/>
              <a:pPr>
                <a:defRPr/>
              </a:pPr>
              <a:t>4/27/2014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331E45-8107-44C9-B7A4-DEBF3F514F9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57F06B-9A1C-4027-BBED-112D6716A268}" type="datetimeFigureOut">
              <a:rPr lang="en-US"/>
              <a:pPr>
                <a:defRPr/>
              </a:pPr>
              <a:t>4/27/2014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40D867-1823-4451-B1E9-01061975F08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492BE20A-20C9-4CF1-BC5F-3F330A2839B1}" type="datetimeFigureOut">
              <a:rPr lang="en-US"/>
              <a:pPr>
                <a:defRPr/>
              </a:pPr>
              <a:t>4/27/2014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FBD2D43-395E-49E0-A10E-C851F91C02D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6B16C6F5-C287-4747-B899-4A367EC7A6AF}" type="datetimeFigureOut">
              <a:rPr lang="en-US"/>
              <a:pPr>
                <a:defRPr/>
              </a:pPr>
              <a:t>4/27/2014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59641DC-9D3F-4CCC-817E-604D4248F14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0170127-96DB-4D8E-B9BB-B3E5B2994C43}" type="datetimeFigureOut">
              <a:rPr lang="en-US"/>
              <a:pPr>
                <a:defRPr/>
              </a:pPr>
              <a:t>4/27/2014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4F4099F-E585-4326-A5D2-A7B6B9DE0AD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FDBB89-E8DE-40D9-A4F5-9810325C0293}" type="datetimeFigureOut">
              <a:rPr lang="en-US"/>
              <a:pPr>
                <a:defRPr/>
              </a:pPr>
              <a:t>4/27/2014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295C80-7BAD-4B68-9248-BA23A826A2A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E73269-F90D-42BA-8DE2-B34D75F3C45C}" type="datetimeFigureOut">
              <a:rPr lang="en-US"/>
              <a:pPr>
                <a:defRPr/>
              </a:pPr>
              <a:t>4/27/2014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3AB49B-0ED8-44B4-A00C-BC4D1F623FD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AEC478B-7686-4A43-8DBA-E62A4CB54145}" type="datetimeFigureOut">
              <a:rPr lang="en-US"/>
              <a:pPr>
                <a:defRPr/>
              </a:pPr>
              <a:t>4/27/2014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936E44-09B0-40F5-8B99-5B437FC46E3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F4DB31A-2B22-438B-8950-843F89400E2B}" type="datetimeFigureOut">
              <a:rPr lang="en-US"/>
              <a:pPr>
                <a:defRPr/>
              </a:pPr>
              <a:t>4/27/2014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5B5B6E0-3F58-4910-87E2-80EBC8B6E56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39C736-FAC4-45F1-8CF2-C241D30449CA}" type="datetimeFigureOut">
              <a:rPr lang="en-US"/>
              <a:pPr>
                <a:defRPr/>
              </a:pPr>
              <a:t>4/27/2014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D2C5760-E5A7-472B-856F-D76C864E5FF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2852D65-4066-4EF0-9200-1AD9C2F23043}" type="datetimeFigureOut">
              <a:rPr lang="en-US"/>
              <a:pPr>
                <a:defRPr/>
              </a:pPr>
              <a:t>4/27/2014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154D2D-F809-468A-97BB-F792EA94BC9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02107A-1CB7-4A7A-A526-F184DEE84611}" type="datetimeFigureOut">
              <a:rPr lang="en-US"/>
              <a:pPr>
                <a:defRPr/>
              </a:pPr>
              <a:t>4/27/2014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7ADD91-6F41-40E1-8401-B7685ACAFDF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DA4187-146E-4F57-B657-2ED29845D842}" type="datetimeFigureOut">
              <a:rPr lang="en-US"/>
              <a:pPr>
                <a:defRPr/>
              </a:pPr>
              <a:t>4/27/2014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F1B029-E1E1-42B3-8C6C-D6141238965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E91160D-6830-4127-B990-C9E55F97C0FD}" type="datetimeFigureOut">
              <a:rPr lang="en-US"/>
              <a:pPr>
                <a:defRPr/>
              </a:pPr>
              <a:t>4/27/2014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AC83546-0C8E-4169-9D54-EE5A85B201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png"/><Relationship Id="rId4" Type="http://schemas.openxmlformats.org/officeDocument/2006/relationships/hyperlink" Target="http://en.wikipedia.org/wiki/Image:Santiago_Ram%C3%B3n_y_Cajal.png"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file:///C:\talks\movies\2012-07-11%20040912-05%2077dpi%201-59%20decon-norm_long.wmv"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r="12355"/>
          <a:stretch>
            <a:fillRect/>
          </a:stretch>
        </p:blipFill>
        <p:spPr bwMode="auto">
          <a:xfrm>
            <a:off x="-28575" y="-71438"/>
            <a:ext cx="9172575" cy="6929438"/>
          </a:xfrm>
          <a:prstGeom prst="rect">
            <a:avLst/>
          </a:prstGeom>
          <a:noFill/>
          <a:ln w="9525">
            <a:noFill/>
            <a:miter lim="800000"/>
            <a:headEnd/>
            <a:tailEnd/>
          </a:ln>
        </p:spPr>
      </p:pic>
      <p:sp>
        <p:nvSpPr>
          <p:cNvPr id="8195" name="Text Box 3"/>
          <p:cNvSpPr txBox="1">
            <a:spLocks noChangeArrowheads="1"/>
          </p:cNvSpPr>
          <p:nvPr/>
        </p:nvSpPr>
        <p:spPr bwMode="auto">
          <a:xfrm>
            <a:off x="2733675" y="4441825"/>
            <a:ext cx="6092825" cy="1938338"/>
          </a:xfrm>
          <a:prstGeom prst="rect">
            <a:avLst/>
          </a:prstGeom>
          <a:noFill/>
          <a:ln w="9525">
            <a:noFill/>
            <a:miter lim="800000"/>
            <a:headEnd/>
            <a:tailEnd/>
          </a:ln>
        </p:spPr>
        <p:txBody>
          <a:bodyPr wrap="none">
            <a:spAutoFit/>
          </a:bodyPr>
          <a:lstStyle/>
          <a:p>
            <a:pPr algn="ctr"/>
            <a:r>
              <a:rPr lang="en-US" sz="2000" b="1">
                <a:latin typeface="Arial" charset="0"/>
              </a:rPr>
              <a:t>Hongjun  Song</a:t>
            </a:r>
          </a:p>
          <a:p>
            <a:pPr algn="ctr"/>
            <a:endParaRPr lang="en-US" sz="2000" b="1">
              <a:latin typeface="Arial" charset="0"/>
            </a:endParaRPr>
          </a:p>
          <a:p>
            <a:pPr algn="ctr"/>
            <a:r>
              <a:rPr lang="en-US" sz="2000" b="1">
                <a:latin typeface="Arial" charset="0"/>
              </a:rPr>
              <a:t>Institute  for  Cell  Engineering</a:t>
            </a:r>
          </a:p>
          <a:p>
            <a:pPr algn="ctr"/>
            <a:r>
              <a:rPr lang="en-US" sz="2000" b="1">
                <a:latin typeface="Arial" charset="0"/>
              </a:rPr>
              <a:t>Departments  of  Neurology  &amp;  Neuroscience</a:t>
            </a:r>
          </a:p>
          <a:p>
            <a:pPr algn="ctr"/>
            <a:r>
              <a:rPr lang="en-US" sz="2000" b="1">
                <a:latin typeface="Arial" charset="0"/>
              </a:rPr>
              <a:t>Johns  Hopkins  University  School  of  Medicine</a:t>
            </a:r>
          </a:p>
          <a:p>
            <a:pPr algn="ctr"/>
            <a:endParaRPr lang="en-US" sz="2000" b="1">
              <a:latin typeface="Arial" charset="0"/>
            </a:endParaRPr>
          </a:p>
        </p:txBody>
      </p:sp>
      <p:sp>
        <p:nvSpPr>
          <p:cNvPr id="8196" name="WordArt 4"/>
          <p:cNvSpPr>
            <a:spLocks noChangeAspect="1" noChangeArrowheads="1" noChangeShapeType="1" noTextEdit="1"/>
          </p:cNvSpPr>
          <p:nvPr/>
        </p:nvSpPr>
        <p:spPr bwMode="auto">
          <a:xfrm>
            <a:off x="2239963" y="1152525"/>
            <a:ext cx="6721475" cy="1865313"/>
          </a:xfrm>
          <a:prstGeom prst="rect">
            <a:avLst/>
          </a:prstGeom>
        </p:spPr>
        <p:txBody>
          <a:bodyPr wrap="none" fromWordArt="1">
            <a:prstTxWarp prst="textDeflate">
              <a:avLst>
                <a:gd name="adj" fmla="val 0"/>
              </a:avLst>
            </a:prstTxWarp>
          </a:bodyPr>
          <a:lstStyle/>
          <a:p>
            <a:pPr algn="r"/>
            <a:r>
              <a:rPr lang="en-US" kern="10">
                <a:ln w="9525">
                  <a:solidFill>
                    <a:srgbClr val="FFFF00"/>
                  </a:solidFill>
                  <a:round/>
                  <a:headEnd/>
                  <a:tailEnd/>
                </a:ln>
                <a:latin typeface="Arial Black"/>
              </a:rPr>
              <a:t>Stem Cells and </a:t>
            </a:r>
          </a:p>
          <a:p>
            <a:pPr algn="r"/>
            <a:r>
              <a:rPr lang="en-US" kern="10">
                <a:ln w="9525">
                  <a:solidFill>
                    <a:srgbClr val="FFFF00"/>
                  </a:solidFill>
                  <a:round/>
                  <a:headEnd/>
                  <a:tailEnd/>
                </a:ln>
                <a:latin typeface="Arial Black"/>
              </a:rPr>
              <a:t>Psychiatric Disorders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88464"/>
            <a:ext cx="9144000" cy="1143000"/>
          </a:xfrm>
        </p:spPr>
        <p:txBody>
          <a:bodyPr/>
          <a:lstStyle/>
          <a:p>
            <a:pPr eaLnBrk="1" hangingPunct="1"/>
            <a:r>
              <a:rPr lang="en-US" sz="2400" b="1" dirty="0" smtClean="0">
                <a:solidFill>
                  <a:srgbClr val="FF9900"/>
                </a:solidFill>
                <a:latin typeface="Arial" pitchFamily="34" charset="0"/>
              </a:rPr>
              <a:t>Intrinsic  DISC1  interacts  extrinsic  depolarizing  GABA signaling  in  regulating  </a:t>
            </a:r>
            <a:r>
              <a:rPr lang="en-US" sz="2400" b="1" dirty="0" err="1" smtClean="0">
                <a:solidFill>
                  <a:srgbClr val="FF9900"/>
                </a:solidFill>
                <a:latin typeface="Arial" pitchFamily="34" charset="0"/>
              </a:rPr>
              <a:t>dendritic</a:t>
            </a:r>
            <a:r>
              <a:rPr lang="en-US" sz="2400" b="1" dirty="0" smtClean="0">
                <a:solidFill>
                  <a:srgbClr val="FF9900"/>
                </a:solidFill>
                <a:latin typeface="Arial" pitchFamily="34" charset="0"/>
              </a:rPr>
              <a:t>  growth  of  newborn neurons  during  adult  </a:t>
            </a:r>
            <a:r>
              <a:rPr lang="en-US" sz="2400" b="1" dirty="0" err="1" smtClean="0">
                <a:solidFill>
                  <a:srgbClr val="FF9900"/>
                </a:solidFill>
                <a:latin typeface="Arial" pitchFamily="34" charset="0"/>
              </a:rPr>
              <a:t>hippocmapal</a:t>
            </a:r>
            <a:r>
              <a:rPr lang="en-US" sz="2400" b="1" dirty="0" smtClean="0">
                <a:solidFill>
                  <a:srgbClr val="FF9900"/>
                </a:solidFill>
                <a:latin typeface="Arial" pitchFamily="34" charset="0"/>
              </a:rPr>
              <a:t>  </a:t>
            </a:r>
            <a:r>
              <a:rPr lang="en-US" sz="2400" b="1" dirty="0" err="1" smtClean="0">
                <a:solidFill>
                  <a:srgbClr val="FF9900"/>
                </a:solidFill>
                <a:latin typeface="Arial" pitchFamily="34" charset="0"/>
              </a:rPr>
              <a:t>neurogenesis</a:t>
            </a:r>
            <a:endParaRPr lang="en-US" sz="2400" b="1" dirty="0" smtClean="0">
              <a:solidFill>
                <a:srgbClr val="FF9900"/>
              </a:solidFill>
              <a:latin typeface="Arial" pitchFamily="34" charset="0"/>
            </a:endParaRPr>
          </a:p>
        </p:txBody>
      </p:sp>
      <p:pic>
        <p:nvPicPr>
          <p:cNvPr id="39939" name="Picture 3" descr="Figure5newa.jpg"/>
          <p:cNvPicPr>
            <a:picLocks noChangeAspect="1"/>
          </p:cNvPicPr>
          <p:nvPr/>
        </p:nvPicPr>
        <p:blipFill>
          <a:blip r:embed="rId3" cstate="print"/>
          <a:srcRect/>
          <a:stretch>
            <a:fillRect/>
          </a:stretch>
        </p:blipFill>
        <p:spPr bwMode="auto">
          <a:xfrm>
            <a:off x="1954924" y="1356239"/>
            <a:ext cx="5842876" cy="3255366"/>
          </a:xfrm>
          <a:prstGeom prst="rect">
            <a:avLst/>
          </a:prstGeom>
          <a:noFill/>
          <a:ln w="9525">
            <a:noFill/>
            <a:miter lim="800000"/>
            <a:headEnd/>
            <a:tailEnd/>
          </a:ln>
        </p:spPr>
      </p:pic>
      <p:grpSp>
        <p:nvGrpSpPr>
          <p:cNvPr id="8" name="Group 7"/>
          <p:cNvGrpSpPr/>
          <p:nvPr/>
        </p:nvGrpSpPr>
        <p:grpSpPr>
          <a:xfrm>
            <a:off x="0" y="4592987"/>
            <a:ext cx="9144000" cy="1744133"/>
            <a:chOff x="0" y="4750647"/>
            <a:chExt cx="9144000" cy="1744133"/>
          </a:xfrm>
        </p:grpSpPr>
        <p:pic>
          <p:nvPicPr>
            <p:cNvPr id="4" name="Picture 2" descr="Figure7new.jpg"/>
            <p:cNvPicPr>
              <a:picLocks noChangeAspect="1"/>
            </p:cNvPicPr>
            <p:nvPr/>
          </p:nvPicPr>
          <p:blipFill>
            <a:blip r:embed="rId4" cstate="print"/>
            <a:srcRect l="4873" t="29596" r="4428"/>
            <a:stretch>
              <a:fillRect/>
            </a:stretch>
          </p:blipFill>
          <p:spPr bwMode="auto">
            <a:xfrm>
              <a:off x="20750" y="5153660"/>
              <a:ext cx="9001330" cy="1341120"/>
            </a:xfrm>
            <a:prstGeom prst="rect">
              <a:avLst/>
            </a:prstGeom>
            <a:noFill/>
            <a:ln w="9525">
              <a:noFill/>
              <a:miter lim="800000"/>
              <a:headEnd/>
              <a:tailEnd/>
            </a:ln>
          </p:spPr>
        </p:pic>
        <p:sp>
          <p:nvSpPr>
            <p:cNvPr id="6" name="TextBox 5"/>
            <p:cNvSpPr txBox="1"/>
            <p:nvPr/>
          </p:nvSpPr>
          <p:spPr>
            <a:xfrm>
              <a:off x="0" y="4750647"/>
              <a:ext cx="9144000" cy="369332"/>
            </a:xfrm>
            <a:prstGeom prst="rect">
              <a:avLst/>
            </a:prstGeom>
            <a:noFill/>
          </p:spPr>
          <p:txBody>
            <a:bodyPr wrap="square" rtlCol="0">
              <a:spAutoFit/>
            </a:bodyPr>
            <a:lstStyle/>
            <a:p>
              <a:r>
                <a:rPr lang="en-US" sz="1800" dirty="0" smtClean="0">
                  <a:solidFill>
                    <a:schemeClr val="bg1"/>
                  </a:solidFill>
                  <a:latin typeface="Arial" pitchFamily="34" charset="0"/>
                  <a:cs typeface="Arial" pitchFamily="34" charset="0"/>
                </a:rPr>
                <a:t>Three independent case-controlled samples</a:t>
              </a:r>
              <a:endParaRPr lang="en-US" sz="1800" dirty="0">
                <a:solidFill>
                  <a:schemeClr val="bg1"/>
                </a:solidFill>
                <a:latin typeface="Arial" pitchFamily="34" charset="0"/>
                <a:cs typeface="Arial" pitchFamily="34" charset="0"/>
              </a:endParaRPr>
            </a:p>
          </p:txBody>
        </p:sp>
      </p:grpSp>
      <p:sp>
        <p:nvSpPr>
          <p:cNvPr id="7" name="Rectangle 3"/>
          <p:cNvSpPr>
            <a:spLocks noChangeArrowheads="1"/>
          </p:cNvSpPr>
          <p:nvPr/>
        </p:nvSpPr>
        <p:spPr bwMode="auto">
          <a:xfrm>
            <a:off x="0" y="6411151"/>
            <a:ext cx="2936240" cy="369332"/>
          </a:xfrm>
          <a:prstGeom prst="rect">
            <a:avLst/>
          </a:prstGeom>
          <a:noFill/>
          <a:ln w="9525">
            <a:noFill/>
            <a:miter lim="800000"/>
            <a:headEnd/>
            <a:tailEnd/>
          </a:ln>
        </p:spPr>
        <p:txBody>
          <a:bodyPr wrap="square">
            <a:spAutoFit/>
          </a:bodyPr>
          <a:lstStyle/>
          <a:p>
            <a:r>
              <a:rPr lang="en-US" b="1" i="1" dirty="0" smtClean="0">
                <a:solidFill>
                  <a:srgbClr val="FFFF00"/>
                </a:solidFill>
                <a:latin typeface="Arial" pitchFamily="34" charset="0"/>
                <a:cs typeface="Arial" pitchFamily="34" charset="0"/>
              </a:rPr>
              <a:t>(Kim </a:t>
            </a:r>
            <a:r>
              <a:rPr lang="en-US" b="1" i="1" dirty="0" smtClean="0">
                <a:solidFill>
                  <a:srgbClr val="FFFF00"/>
                </a:solidFill>
                <a:latin typeface="Arial" pitchFamily="34" charset="0"/>
                <a:cs typeface="Arial" pitchFamily="34" charset="0"/>
              </a:rPr>
              <a:t>J. et </a:t>
            </a:r>
            <a:r>
              <a:rPr lang="en-US" b="1" i="1" dirty="0" smtClean="0">
                <a:solidFill>
                  <a:srgbClr val="FFFF00"/>
                </a:solidFill>
                <a:latin typeface="Arial" pitchFamily="34" charset="0"/>
                <a:cs typeface="Arial" pitchFamily="34" charset="0"/>
              </a:rPr>
              <a:t>al. Cell 2012)</a:t>
            </a:r>
            <a:endParaRPr lang="en-US"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4" descr="Figure7 copy.jpg"/>
          <p:cNvPicPr>
            <a:picLocks noChangeAspect="1"/>
          </p:cNvPicPr>
          <p:nvPr/>
        </p:nvPicPr>
        <p:blipFill>
          <a:blip r:embed="rId3" cstate="print"/>
          <a:srcRect l="2949" t="1055" r="1877" b="2128"/>
          <a:stretch>
            <a:fillRect/>
          </a:stretch>
        </p:blipFill>
        <p:spPr bwMode="auto">
          <a:xfrm>
            <a:off x="2349060" y="1036846"/>
            <a:ext cx="5144031" cy="5274442"/>
          </a:xfrm>
          <a:prstGeom prst="rect">
            <a:avLst/>
          </a:prstGeom>
          <a:noFill/>
          <a:ln w="9525">
            <a:noFill/>
            <a:miter lim="800000"/>
            <a:headEnd/>
            <a:tailEnd/>
          </a:ln>
        </p:spPr>
      </p:pic>
      <p:sp>
        <p:nvSpPr>
          <p:cNvPr id="45058" name="Rectangle 2"/>
          <p:cNvSpPr>
            <a:spLocks noGrp="1" noChangeArrowheads="1"/>
          </p:cNvSpPr>
          <p:nvPr>
            <p:ph type="title"/>
          </p:nvPr>
        </p:nvSpPr>
        <p:spPr>
          <a:xfrm>
            <a:off x="0" y="0"/>
            <a:ext cx="9144000" cy="1143000"/>
          </a:xfrm>
        </p:spPr>
        <p:txBody>
          <a:bodyPr/>
          <a:lstStyle/>
          <a:p>
            <a:pPr eaLnBrk="1" hangingPunct="1"/>
            <a:r>
              <a:rPr lang="en-US" sz="2400" b="1" dirty="0" smtClean="0">
                <a:solidFill>
                  <a:srgbClr val="FF9900"/>
                </a:solidFill>
                <a:latin typeface="Arial" pitchFamily="34" charset="0"/>
              </a:rPr>
              <a:t>Interaction  between  DISC1  and  NKCC1  impacts hippocampal  function  during  recognition  memory</a:t>
            </a:r>
          </a:p>
        </p:txBody>
      </p:sp>
      <p:sp>
        <p:nvSpPr>
          <p:cNvPr id="5" name="Rectangle 3"/>
          <p:cNvSpPr>
            <a:spLocks noChangeArrowheads="1"/>
          </p:cNvSpPr>
          <p:nvPr/>
        </p:nvSpPr>
        <p:spPr bwMode="auto">
          <a:xfrm>
            <a:off x="574580" y="6413563"/>
            <a:ext cx="6551448" cy="369332"/>
          </a:xfrm>
          <a:prstGeom prst="rect">
            <a:avLst/>
          </a:prstGeom>
          <a:noFill/>
          <a:ln w="9525">
            <a:noFill/>
            <a:miter lim="800000"/>
            <a:headEnd/>
            <a:tailEnd/>
          </a:ln>
        </p:spPr>
        <p:txBody>
          <a:bodyPr wrap="square">
            <a:spAutoFit/>
          </a:bodyPr>
          <a:lstStyle/>
          <a:p>
            <a:r>
              <a:rPr lang="en-US" b="1" i="1" dirty="0" smtClean="0">
                <a:solidFill>
                  <a:srgbClr val="FFFF00"/>
                </a:solidFill>
                <a:latin typeface="Arial" pitchFamily="34" charset="0"/>
                <a:cs typeface="Arial" pitchFamily="34" charset="0"/>
              </a:rPr>
              <a:t>(</a:t>
            </a:r>
            <a:r>
              <a:rPr lang="en-US" b="1" i="1" dirty="0" err="1" smtClean="0">
                <a:solidFill>
                  <a:srgbClr val="FFFF00"/>
                </a:solidFill>
                <a:latin typeface="Arial" pitchFamily="34" charset="0"/>
                <a:cs typeface="Arial" pitchFamily="34" charset="0"/>
              </a:rPr>
              <a:t>Callicott</a:t>
            </a:r>
            <a:r>
              <a:rPr lang="en-US" b="1" i="1" dirty="0" smtClean="0">
                <a:solidFill>
                  <a:srgbClr val="FFFF00"/>
                </a:solidFill>
                <a:latin typeface="Arial" pitchFamily="34" charset="0"/>
                <a:cs typeface="Arial" pitchFamily="34" charset="0"/>
              </a:rPr>
              <a:t> </a:t>
            </a:r>
            <a:r>
              <a:rPr lang="en-US" b="1" i="1" dirty="0" smtClean="0">
                <a:solidFill>
                  <a:srgbClr val="FFFF00"/>
                </a:solidFill>
                <a:latin typeface="Arial" pitchFamily="34" charset="0"/>
                <a:cs typeface="Arial" pitchFamily="34" charset="0"/>
              </a:rPr>
              <a:t> H.H.et </a:t>
            </a:r>
            <a:r>
              <a:rPr lang="en-US" b="1" i="1" dirty="0" smtClean="0">
                <a:solidFill>
                  <a:srgbClr val="FFFF00"/>
                </a:solidFill>
                <a:latin typeface="Arial" pitchFamily="34" charset="0"/>
                <a:cs typeface="Arial" pitchFamily="34" charset="0"/>
              </a:rPr>
              <a:t>al. </a:t>
            </a:r>
            <a:r>
              <a:rPr lang="en-US" b="1" i="1" dirty="0" smtClean="0">
                <a:solidFill>
                  <a:srgbClr val="FFFF00"/>
                </a:solidFill>
                <a:latin typeface="Arial" pitchFamily="34" charset="0"/>
                <a:cs typeface="Arial" pitchFamily="34" charset="0"/>
              </a:rPr>
              <a:t>J </a:t>
            </a:r>
            <a:r>
              <a:rPr lang="en-US" b="1" i="1" dirty="0" err="1" smtClean="0">
                <a:solidFill>
                  <a:srgbClr val="FFFF00"/>
                </a:solidFill>
                <a:latin typeface="Arial" pitchFamily="34" charset="0"/>
                <a:cs typeface="Arial" pitchFamily="34" charset="0"/>
              </a:rPr>
              <a:t>Clin</a:t>
            </a:r>
            <a:r>
              <a:rPr lang="en-US" b="1" i="1" dirty="0" smtClean="0">
                <a:solidFill>
                  <a:srgbClr val="FFFF00"/>
                </a:solidFill>
                <a:latin typeface="Arial" pitchFamily="34" charset="0"/>
                <a:cs typeface="Arial" pitchFamily="34" charset="0"/>
              </a:rPr>
              <a:t> Invest 2013)</a:t>
            </a:r>
            <a:endParaRPr lang="en-US"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95" descr="Presentation1.jpg"/>
          <p:cNvPicPr>
            <a:picLocks noChangeAspect="1"/>
          </p:cNvPicPr>
          <p:nvPr/>
        </p:nvPicPr>
        <p:blipFill>
          <a:blip r:embed="rId3" cstate="print"/>
          <a:srcRect t="3333"/>
          <a:stretch>
            <a:fillRect/>
          </a:stretch>
        </p:blipFill>
        <p:spPr bwMode="auto">
          <a:xfrm>
            <a:off x="0" y="0"/>
            <a:ext cx="9144000" cy="6629400"/>
          </a:xfrm>
          <a:prstGeom prst="rect">
            <a:avLst/>
          </a:prstGeom>
          <a:noFill/>
          <a:ln w="9525">
            <a:noFill/>
            <a:miter lim="800000"/>
            <a:headEnd/>
            <a:tailEnd/>
          </a:ln>
        </p:spPr>
      </p:pic>
      <p:sp>
        <p:nvSpPr>
          <p:cNvPr id="3" name="Rectangle 2"/>
          <p:cNvSpPr/>
          <p:nvPr/>
        </p:nvSpPr>
        <p:spPr>
          <a:xfrm rot="19788510">
            <a:off x="1106022" y="2041873"/>
            <a:ext cx="929607" cy="304800"/>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600" b="1" dirty="0" smtClean="0">
                <a:solidFill>
                  <a:schemeClr val="bg1"/>
                </a:solidFill>
                <a:latin typeface="Arial" pitchFamily="34" charset="0"/>
                <a:cs typeface="Arial" pitchFamily="34" charset="0"/>
              </a:rPr>
              <a:t>NKCC1</a:t>
            </a:r>
            <a:endParaRPr lang="en-US" sz="1600" b="1" dirty="0">
              <a:solidFill>
                <a:schemeClr val="bg1"/>
              </a:solidFill>
              <a:latin typeface="Arial" pitchFamily="34" charset="0"/>
              <a:cs typeface="Arial" pitchFamily="34" charset="0"/>
            </a:endParaRPr>
          </a:p>
        </p:txBody>
      </p:sp>
      <p:sp>
        <p:nvSpPr>
          <p:cNvPr id="7" name="Rectangle 5"/>
          <p:cNvSpPr>
            <a:spLocks noChangeArrowheads="1"/>
          </p:cNvSpPr>
          <p:nvPr/>
        </p:nvSpPr>
        <p:spPr bwMode="auto">
          <a:xfrm>
            <a:off x="132907" y="6471393"/>
            <a:ext cx="5731865" cy="369332"/>
          </a:xfrm>
          <a:prstGeom prst="rect">
            <a:avLst/>
          </a:prstGeom>
          <a:noFill/>
          <a:ln w="9525">
            <a:noFill/>
            <a:miter lim="800000"/>
            <a:headEnd/>
            <a:tailEnd/>
          </a:ln>
        </p:spPr>
        <p:txBody>
          <a:bodyPr wrap="square">
            <a:spAutoFit/>
          </a:bodyPr>
          <a:lstStyle/>
          <a:p>
            <a:r>
              <a:rPr lang="en-US" b="1" i="1" dirty="0" smtClean="0">
                <a:solidFill>
                  <a:srgbClr val="FFFF00"/>
                </a:solidFill>
                <a:latin typeface="Arial" pitchFamily="34" charset="0"/>
                <a:cs typeface="Arial" pitchFamily="34" charset="0"/>
              </a:rPr>
              <a:t>(Kim </a:t>
            </a:r>
            <a:r>
              <a:rPr lang="en-US" b="1" i="1" dirty="0" smtClean="0">
                <a:solidFill>
                  <a:srgbClr val="FFFF00"/>
                </a:solidFill>
                <a:latin typeface="Arial" pitchFamily="34" charset="0"/>
                <a:cs typeface="Arial" pitchFamily="34" charset="0"/>
              </a:rPr>
              <a:t>J. et  </a:t>
            </a:r>
            <a:r>
              <a:rPr lang="en-US" b="1" i="1" dirty="0" smtClean="0">
                <a:solidFill>
                  <a:srgbClr val="FFFF00"/>
                </a:solidFill>
                <a:latin typeface="Arial" pitchFamily="34" charset="0"/>
                <a:cs typeface="Arial" pitchFamily="34" charset="0"/>
              </a:rPr>
              <a:t>al. Neuron 2009; Kim </a:t>
            </a:r>
            <a:r>
              <a:rPr lang="en-US" b="1" i="1" dirty="0" smtClean="0">
                <a:solidFill>
                  <a:srgbClr val="FFFF00"/>
                </a:solidFill>
                <a:latin typeface="Arial" pitchFamily="34" charset="0"/>
                <a:cs typeface="Arial" pitchFamily="34" charset="0"/>
              </a:rPr>
              <a:t>J. et </a:t>
            </a:r>
            <a:r>
              <a:rPr lang="en-US" b="1" i="1" dirty="0" smtClean="0">
                <a:solidFill>
                  <a:srgbClr val="FFFF00"/>
                </a:solidFill>
                <a:latin typeface="Arial" pitchFamily="34" charset="0"/>
                <a:cs typeface="Arial" pitchFamily="34" charset="0"/>
              </a:rPr>
              <a:t>al. Cell </a:t>
            </a:r>
            <a:r>
              <a:rPr lang="en-US" b="1" i="1" dirty="0" smtClean="0">
                <a:solidFill>
                  <a:srgbClr val="FFFF00"/>
                </a:solidFill>
                <a:latin typeface="Arial" pitchFamily="34" charset="0"/>
                <a:cs typeface="Arial" pitchFamily="34" charset="0"/>
              </a:rPr>
              <a:t>2012)</a:t>
            </a:r>
            <a:endParaRPr lang="en-US" b="1" i="1"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6200" y="76200"/>
            <a:ext cx="8839200" cy="1143000"/>
          </a:xfrm>
          <a:prstGeom prst="rect">
            <a:avLst/>
          </a:prstGeom>
        </p:spPr>
        <p:txBody>
          <a:bodyPr/>
          <a:lstStyle/>
          <a:p>
            <a:pPr algn="ctr" fontAlgn="base">
              <a:spcBef>
                <a:spcPct val="0"/>
              </a:spcBef>
              <a:spcAft>
                <a:spcPct val="0"/>
              </a:spcAft>
              <a:defRPr/>
            </a:pPr>
            <a:r>
              <a:rPr lang="en-US" sz="2400" b="1" kern="0" dirty="0" smtClean="0">
                <a:solidFill>
                  <a:srgbClr val="FF9900"/>
                </a:solidFill>
                <a:latin typeface="Arial" pitchFamily="34" charset="0"/>
              </a:rPr>
              <a:t>Knockdown  of  DISC1  in  adult-born  neurons  is  sufficient  to  induce  hippocampal-dependent  behavior deficits:  rescued by  </a:t>
            </a:r>
            <a:r>
              <a:rPr lang="en-US" sz="2400" b="1" kern="0" dirty="0" err="1" smtClean="0">
                <a:solidFill>
                  <a:srgbClr val="FF9900"/>
                </a:solidFill>
                <a:latin typeface="Arial" pitchFamily="34" charset="0"/>
              </a:rPr>
              <a:t>r</a:t>
            </a:r>
            <a:r>
              <a:rPr lang="en-US" sz="2400" b="1" kern="0" dirty="0" err="1" smtClean="0">
                <a:solidFill>
                  <a:srgbClr val="FF9900"/>
                </a:solidFill>
                <a:latin typeface="Arial" pitchFamily="34" charset="0"/>
                <a:ea typeface="+mj-ea"/>
                <a:cs typeface="+mj-cs"/>
              </a:rPr>
              <a:t>apamycin</a:t>
            </a:r>
            <a:r>
              <a:rPr lang="en-US" sz="2400" b="1" kern="0" dirty="0" smtClean="0">
                <a:solidFill>
                  <a:srgbClr val="FF9900"/>
                </a:solidFill>
                <a:latin typeface="Arial" pitchFamily="34" charset="0"/>
                <a:ea typeface="+mj-ea"/>
                <a:cs typeface="+mj-cs"/>
              </a:rPr>
              <a:t>  treatment</a:t>
            </a:r>
            <a:endParaRPr kumimoji="0" lang="en-US" sz="2400" b="1" i="0" u="none" strike="noStrike" kern="0" cap="none" spc="0" normalizeH="0" baseline="0" noProof="0" dirty="0" smtClean="0">
              <a:ln>
                <a:noFill/>
              </a:ln>
              <a:solidFill>
                <a:srgbClr val="FF9900"/>
              </a:solidFill>
              <a:effectLst/>
              <a:uLnTx/>
              <a:uFillTx/>
              <a:latin typeface="Arial" pitchFamily="34" charset="0"/>
              <a:ea typeface="+mj-ea"/>
              <a:cs typeface="+mj-cs"/>
            </a:endParaRPr>
          </a:p>
        </p:txBody>
      </p:sp>
      <p:pic>
        <p:nvPicPr>
          <p:cNvPr id="3" name="Picture 2" descr="DISC1 behavior - figures-3.jpg"/>
          <p:cNvPicPr>
            <a:picLocks noChangeAspect="1"/>
          </p:cNvPicPr>
          <p:nvPr/>
        </p:nvPicPr>
        <p:blipFill>
          <a:blip r:embed="rId2" cstate="print"/>
          <a:srcRect l="9932" t="63532" r="55649" b="17284"/>
          <a:stretch>
            <a:fillRect/>
          </a:stretch>
        </p:blipFill>
        <p:spPr>
          <a:xfrm>
            <a:off x="644946" y="3499939"/>
            <a:ext cx="3517154" cy="3029605"/>
          </a:xfrm>
          <a:prstGeom prst="rect">
            <a:avLst/>
          </a:prstGeom>
        </p:spPr>
      </p:pic>
      <p:sp>
        <p:nvSpPr>
          <p:cNvPr id="8" name="Rectangle 7"/>
          <p:cNvSpPr/>
          <p:nvPr/>
        </p:nvSpPr>
        <p:spPr>
          <a:xfrm>
            <a:off x="1344227" y="1303282"/>
            <a:ext cx="3108543" cy="369332"/>
          </a:xfrm>
          <a:prstGeom prst="rect">
            <a:avLst/>
          </a:prstGeom>
        </p:spPr>
        <p:txBody>
          <a:bodyPr wrap="none">
            <a:spAutoFit/>
          </a:bodyPr>
          <a:lstStyle/>
          <a:p>
            <a:pPr lvl="0" algn="ctr"/>
            <a:r>
              <a:rPr lang="en-US" b="1" kern="0" dirty="0" smtClean="0">
                <a:solidFill>
                  <a:srgbClr val="FFFF00"/>
                </a:solidFill>
                <a:latin typeface="Arial" pitchFamily="34" charset="0"/>
              </a:rPr>
              <a:t>Forced-swim test                </a:t>
            </a:r>
          </a:p>
        </p:txBody>
      </p:sp>
      <p:sp>
        <p:nvSpPr>
          <p:cNvPr id="5" name="Rectangle 3"/>
          <p:cNvSpPr>
            <a:spLocks noChangeArrowheads="1"/>
          </p:cNvSpPr>
          <p:nvPr/>
        </p:nvSpPr>
        <p:spPr bwMode="auto">
          <a:xfrm>
            <a:off x="819807" y="6472148"/>
            <a:ext cx="3799492" cy="338554"/>
          </a:xfrm>
          <a:prstGeom prst="rect">
            <a:avLst/>
          </a:prstGeom>
          <a:noFill/>
          <a:ln w="9525">
            <a:noFill/>
            <a:miter lim="800000"/>
            <a:headEnd/>
            <a:tailEnd/>
          </a:ln>
        </p:spPr>
        <p:txBody>
          <a:bodyPr wrap="square">
            <a:spAutoFit/>
          </a:bodyPr>
          <a:lstStyle/>
          <a:p>
            <a:r>
              <a:rPr lang="en-US" sz="1600" b="1" i="1" dirty="0" smtClean="0">
                <a:solidFill>
                  <a:srgbClr val="FFFF00"/>
                </a:solidFill>
                <a:latin typeface="Arial" pitchFamily="34" charset="0"/>
                <a:cs typeface="Arial" pitchFamily="34" charset="0"/>
              </a:rPr>
              <a:t>(Zhou et al, </a:t>
            </a:r>
            <a:r>
              <a:rPr lang="en-US" sz="1600" b="1" i="1" dirty="0" smtClean="0">
                <a:solidFill>
                  <a:srgbClr val="FFFF00"/>
                </a:solidFill>
                <a:latin typeface="Arial" pitchFamily="34" charset="0"/>
                <a:cs typeface="Arial" pitchFamily="34" charset="0"/>
              </a:rPr>
              <a:t>Neuron  </a:t>
            </a:r>
            <a:r>
              <a:rPr lang="en-US" sz="1600" b="1" i="1" dirty="0" smtClean="0">
                <a:solidFill>
                  <a:srgbClr val="FFFF00"/>
                </a:solidFill>
                <a:latin typeface="Arial" pitchFamily="34" charset="0"/>
                <a:cs typeface="Arial" pitchFamily="34" charset="0"/>
              </a:rPr>
              <a:t>2013)</a:t>
            </a:r>
            <a:endParaRPr lang="en-US" sz="1600" dirty="0">
              <a:solidFill>
                <a:srgbClr val="FFFF00"/>
              </a:solidFill>
              <a:latin typeface="Arial" pitchFamily="34" charset="0"/>
              <a:cs typeface="Arial" pitchFamily="34" charset="0"/>
            </a:endParaRPr>
          </a:p>
        </p:txBody>
      </p:sp>
      <p:pic>
        <p:nvPicPr>
          <p:cNvPr id="11" name="Picture 10" descr="forceswim-cs.jpg"/>
          <p:cNvPicPr>
            <a:picLocks noChangeAspect="1"/>
          </p:cNvPicPr>
          <p:nvPr/>
        </p:nvPicPr>
        <p:blipFill>
          <a:blip r:embed="rId3"/>
          <a:stretch>
            <a:fillRect/>
          </a:stretch>
        </p:blipFill>
        <p:spPr>
          <a:xfrm>
            <a:off x="903429" y="1667204"/>
            <a:ext cx="3150005" cy="1974630"/>
          </a:xfrm>
          <a:prstGeom prst="rect">
            <a:avLst/>
          </a:prstGeom>
        </p:spPr>
      </p:pic>
      <p:grpSp>
        <p:nvGrpSpPr>
          <p:cNvPr id="14" name="Group 13"/>
          <p:cNvGrpSpPr/>
          <p:nvPr/>
        </p:nvGrpSpPr>
        <p:grpSpPr>
          <a:xfrm>
            <a:off x="4477406" y="1324794"/>
            <a:ext cx="3912683" cy="5359794"/>
            <a:chOff x="4477406" y="1324794"/>
            <a:chExt cx="3912683" cy="5359794"/>
          </a:xfrm>
        </p:grpSpPr>
        <p:pic>
          <p:nvPicPr>
            <p:cNvPr id="12" name="Picture 11" descr="novel-c.jpg"/>
            <p:cNvPicPr>
              <a:picLocks noChangeAspect="1"/>
            </p:cNvPicPr>
            <p:nvPr/>
          </p:nvPicPr>
          <p:blipFill>
            <a:blip r:embed="rId4"/>
            <a:stretch>
              <a:fillRect/>
            </a:stretch>
          </p:blipFill>
          <p:spPr>
            <a:xfrm>
              <a:off x="4477406" y="1513490"/>
              <a:ext cx="3912683" cy="2240594"/>
            </a:xfrm>
            <a:prstGeom prst="rect">
              <a:avLst/>
            </a:prstGeom>
          </p:spPr>
        </p:pic>
        <p:sp>
          <p:nvSpPr>
            <p:cNvPr id="6" name="Rectangle 2"/>
            <p:cNvSpPr txBox="1">
              <a:spLocks noChangeArrowheads="1"/>
            </p:cNvSpPr>
            <p:nvPr/>
          </p:nvSpPr>
          <p:spPr>
            <a:xfrm>
              <a:off x="4934157" y="1324794"/>
              <a:ext cx="2929483" cy="364064"/>
            </a:xfrm>
            <a:prstGeom prst="rect">
              <a:avLst/>
            </a:prstGeom>
          </p:spPr>
          <p:txBody>
            <a:bodyPr/>
            <a:lstStyle/>
            <a:p>
              <a:pPr lvl="0" algn="ctr"/>
              <a:r>
                <a:rPr lang="en-US" b="1" kern="0" dirty="0" smtClean="0">
                  <a:solidFill>
                    <a:srgbClr val="FFFF00"/>
                  </a:solidFill>
                  <a:latin typeface="Arial" pitchFamily="34" charset="0"/>
                  <a:ea typeface="+mj-ea"/>
                  <a:cs typeface="+mj-cs"/>
                </a:rPr>
                <a:t>Object-place recognition</a:t>
              </a:r>
            </a:p>
          </p:txBody>
        </p:sp>
        <p:pic>
          <p:nvPicPr>
            <p:cNvPr id="13" name="Picture 12" descr="DISC1 behavior - figures-3.jpg"/>
            <p:cNvPicPr>
              <a:picLocks noChangeAspect="1"/>
            </p:cNvPicPr>
            <p:nvPr/>
          </p:nvPicPr>
          <p:blipFill>
            <a:blip r:embed="rId2" cstate="print"/>
            <a:srcRect l="50385" t="43098" r="12794" b="36586"/>
            <a:stretch>
              <a:fillRect/>
            </a:stretch>
          </p:blipFill>
          <p:spPr>
            <a:xfrm>
              <a:off x="4524706" y="3753946"/>
              <a:ext cx="3436882" cy="2930642"/>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5114739" y="5993079"/>
            <a:ext cx="346842" cy="2995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a:p>
        </p:txBody>
      </p:sp>
      <p:pic>
        <p:nvPicPr>
          <p:cNvPr id="21" name="Picture 20" descr="Untitled-1.jpg"/>
          <p:cNvPicPr>
            <a:picLocks noChangeAspect="1"/>
          </p:cNvPicPr>
          <p:nvPr/>
        </p:nvPicPr>
        <p:blipFill>
          <a:blip r:embed="rId3" cstate="print"/>
          <a:srcRect t="59357" r="-3293" b="7413"/>
          <a:stretch>
            <a:fillRect/>
          </a:stretch>
        </p:blipFill>
        <p:spPr>
          <a:xfrm>
            <a:off x="555014" y="3827946"/>
            <a:ext cx="8334986" cy="2074407"/>
          </a:xfrm>
          <a:prstGeom prst="rect">
            <a:avLst/>
          </a:prstGeom>
        </p:spPr>
      </p:pic>
      <p:sp>
        <p:nvSpPr>
          <p:cNvPr id="26" name="Rectangle 25"/>
          <p:cNvSpPr/>
          <p:nvPr/>
        </p:nvSpPr>
        <p:spPr>
          <a:xfrm>
            <a:off x="3872283" y="5961951"/>
            <a:ext cx="1369286"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lgn="ctr"/>
            <a:r>
              <a:rPr lang="en-US" sz="1600" b="1" dirty="0" err="1" smtClean="0">
                <a:solidFill>
                  <a:schemeClr val="bg1"/>
                </a:solidFill>
                <a:latin typeface="Arial" pitchFamily="34" charset="0"/>
                <a:cs typeface="Arial" pitchFamily="34" charset="0"/>
              </a:rPr>
              <a:t>Neuroblasts</a:t>
            </a:r>
            <a:endParaRPr lang="en-US" sz="1600" b="1" dirty="0" smtClean="0">
              <a:solidFill>
                <a:schemeClr val="bg1"/>
              </a:solidFill>
              <a:latin typeface="Arial" pitchFamily="34" charset="0"/>
              <a:cs typeface="Arial" pitchFamily="34" charset="0"/>
            </a:endParaRPr>
          </a:p>
        </p:txBody>
      </p:sp>
      <p:cxnSp>
        <p:nvCxnSpPr>
          <p:cNvPr id="30" name="Straight Arrow Connector 29"/>
          <p:cNvCxnSpPr/>
          <p:nvPr/>
        </p:nvCxnSpPr>
        <p:spPr>
          <a:xfrm>
            <a:off x="3565626" y="6099656"/>
            <a:ext cx="308344" cy="1588"/>
          </a:xfrm>
          <a:prstGeom prst="straightConnector1">
            <a:avLst/>
          </a:prstGeom>
          <a:ln>
            <a:solidFill>
              <a:schemeClr val="bg1"/>
            </a:solidFill>
            <a:tailEnd type="triangle"/>
          </a:ln>
        </p:spPr>
        <p:style>
          <a:lnRef idx="2">
            <a:schemeClr val="accent2"/>
          </a:lnRef>
          <a:fillRef idx="0">
            <a:schemeClr val="accent2"/>
          </a:fillRef>
          <a:effectRef idx="1">
            <a:schemeClr val="accent2"/>
          </a:effectRef>
          <a:fontRef idx="minor">
            <a:schemeClr val="tx1"/>
          </a:fontRef>
        </p:style>
      </p:cxnSp>
      <p:sp>
        <p:nvSpPr>
          <p:cNvPr id="27" name="Rectangle 26"/>
          <p:cNvSpPr/>
          <p:nvPr/>
        </p:nvSpPr>
        <p:spPr>
          <a:xfrm>
            <a:off x="5345594" y="5864869"/>
            <a:ext cx="1975221"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lgn="ctr"/>
            <a:r>
              <a:rPr lang="en-US" sz="1600" b="1" dirty="0" smtClean="0">
                <a:solidFill>
                  <a:schemeClr val="bg1"/>
                </a:solidFill>
                <a:latin typeface="Arial" pitchFamily="34" charset="0"/>
                <a:cs typeface="Arial" pitchFamily="34" charset="0"/>
              </a:rPr>
              <a:t>Post-mitotic</a:t>
            </a:r>
          </a:p>
          <a:p>
            <a:pPr algn="ctr"/>
            <a:r>
              <a:rPr lang="en-US" sz="1600" b="1" dirty="0" smtClean="0">
                <a:solidFill>
                  <a:schemeClr val="bg1"/>
                </a:solidFill>
                <a:latin typeface="Arial" pitchFamily="34" charset="0"/>
                <a:cs typeface="Arial" pitchFamily="34" charset="0"/>
              </a:rPr>
              <a:t>immature neurons</a:t>
            </a:r>
          </a:p>
        </p:txBody>
      </p:sp>
      <p:sp>
        <p:nvSpPr>
          <p:cNvPr id="28" name="Rectangle 27"/>
          <p:cNvSpPr/>
          <p:nvPr/>
        </p:nvSpPr>
        <p:spPr>
          <a:xfrm>
            <a:off x="7397182" y="5864869"/>
            <a:ext cx="992579"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lgn="ctr"/>
            <a:r>
              <a:rPr lang="en-US" sz="1600" b="1" dirty="0" smtClean="0">
                <a:solidFill>
                  <a:schemeClr val="bg1"/>
                </a:solidFill>
                <a:latin typeface="Arial" pitchFamily="34" charset="0"/>
                <a:cs typeface="Arial" pitchFamily="34" charset="0"/>
              </a:rPr>
              <a:t>Mature</a:t>
            </a:r>
          </a:p>
          <a:p>
            <a:pPr algn="ctr"/>
            <a:r>
              <a:rPr lang="en-US" sz="1600" b="1" dirty="0" smtClean="0">
                <a:solidFill>
                  <a:schemeClr val="bg1"/>
                </a:solidFill>
                <a:latin typeface="Arial" pitchFamily="34" charset="0"/>
                <a:cs typeface="Arial" pitchFamily="34" charset="0"/>
              </a:rPr>
              <a:t>neurons</a:t>
            </a:r>
          </a:p>
        </p:txBody>
      </p:sp>
      <p:cxnSp>
        <p:nvCxnSpPr>
          <p:cNvPr id="31" name="Straight Arrow Connector 30"/>
          <p:cNvCxnSpPr/>
          <p:nvPr/>
        </p:nvCxnSpPr>
        <p:spPr>
          <a:xfrm>
            <a:off x="5265282" y="6099656"/>
            <a:ext cx="308344" cy="1588"/>
          </a:xfrm>
          <a:prstGeom prst="straightConnector1">
            <a:avLst/>
          </a:prstGeom>
          <a:ln>
            <a:solidFill>
              <a:schemeClr val="bg1"/>
            </a:solidFill>
            <a:tailEnd type="triangle"/>
          </a:ln>
        </p:spPr>
        <p:style>
          <a:lnRef idx="2">
            <a:schemeClr val="accent2"/>
          </a:lnRef>
          <a:fillRef idx="0">
            <a:schemeClr val="accent2"/>
          </a:fillRef>
          <a:effectRef idx="1">
            <a:schemeClr val="accent2"/>
          </a:effectRef>
          <a:fontRef idx="minor">
            <a:schemeClr val="tx1"/>
          </a:fontRef>
        </p:style>
      </p:cxnSp>
      <p:cxnSp>
        <p:nvCxnSpPr>
          <p:cNvPr id="32" name="Straight Arrow Connector 31"/>
          <p:cNvCxnSpPr/>
          <p:nvPr/>
        </p:nvCxnSpPr>
        <p:spPr>
          <a:xfrm>
            <a:off x="7039728" y="6099656"/>
            <a:ext cx="308344" cy="1588"/>
          </a:xfrm>
          <a:prstGeom prst="straightConnector1">
            <a:avLst/>
          </a:prstGeom>
          <a:ln>
            <a:solidFill>
              <a:schemeClr val="bg1"/>
            </a:solidFill>
            <a:tailEnd type="triangle"/>
          </a:ln>
        </p:spPr>
        <p:style>
          <a:lnRef idx="2">
            <a:schemeClr val="accent2"/>
          </a:lnRef>
          <a:fillRef idx="0">
            <a:schemeClr val="accent2"/>
          </a:fillRef>
          <a:effectRef idx="1">
            <a:schemeClr val="accent2"/>
          </a:effectRef>
          <a:fontRef idx="minor">
            <a:schemeClr val="tx1"/>
          </a:fontRef>
        </p:style>
      </p:cxnSp>
      <p:sp>
        <p:nvSpPr>
          <p:cNvPr id="15" name="Rectangle 3"/>
          <p:cNvSpPr txBox="1">
            <a:spLocks/>
          </p:cNvSpPr>
          <p:nvPr/>
        </p:nvSpPr>
        <p:spPr>
          <a:xfrm>
            <a:off x="-92712" y="240780"/>
            <a:ext cx="9566912" cy="665163"/>
          </a:xfrm>
          <a:prstGeom prst="rect">
            <a:avLst/>
          </a:prstGeom>
        </p:spPr>
        <p:txBody>
          <a:bodyPr/>
          <a:lstStyle/>
          <a:p>
            <a:pPr lvl="0" algn="ctr" eaLnBrk="0" hangingPunct="0">
              <a:defRPr/>
            </a:pPr>
            <a:r>
              <a:rPr lang="en-US" altLang="zh-CN" sz="2400" b="1" dirty="0" smtClean="0">
                <a:solidFill>
                  <a:srgbClr val="FF9900"/>
                </a:solidFill>
                <a:ea typeface="+mj-ea"/>
                <a:cs typeface="+mj-cs"/>
              </a:rPr>
              <a:t>Regulation  of  adult  hippocampal  neurogenesis  by  physiological,  pathological  and  pharmacological  stimuli</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smtClean="0">
                <a:ln>
                  <a:noFill/>
                </a:ln>
                <a:solidFill>
                  <a:srgbClr val="FF9900"/>
                </a:solidFill>
                <a:effectLst/>
                <a:uLnTx/>
                <a:uFillTx/>
                <a:latin typeface="Arial" charset="0"/>
                <a:ea typeface="+mj-ea"/>
                <a:cs typeface="+mj-cs"/>
              </a:rPr>
              <a:t> </a:t>
            </a:r>
          </a:p>
        </p:txBody>
      </p:sp>
      <p:sp>
        <p:nvSpPr>
          <p:cNvPr id="14" name="Text Box 2"/>
          <p:cNvSpPr txBox="1">
            <a:spLocks noChangeArrowheads="1"/>
          </p:cNvSpPr>
          <p:nvPr/>
        </p:nvSpPr>
        <p:spPr bwMode="auto">
          <a:xfrm>
            <a:off x="5354638" y="2852164"/>
            <a:ext cx="184150" cy="274638"/>
          </a:xfrm>
          <a:prstGeom prst="rect">
            <a:avLst/>
          </a:prstGeom>
          <a:noFill/>
          <a:ln w="9525">
            <a:noFill/>
            <a:miter lim="800000"/>
            <a:headEnd/>
            <a:tailEnd/>
          </a:ln>
        </p:spPr>
        <p:txBody>
          <a:bodyPr wrap="none">
            <a:spAutoFit/>
          </a:bodyPr>
          <a:lstStyle/>
          <a:p>
            <a:endParaRPr lang="en-US" sz="1200">
              <a:solidFill>
                <a:schemeClr val="bg1"/>
              </a:solidFill>
              <a:latin typeface="Times New Roman" pitchFamily="18" charset="0"/>
            </a:endParaRPr>
          </a:p>
        </p:txBody>
      </p:sp>
      <p:sp>
        <p:nvSpPr>
          <p:cNvPr id="16" name="Text Box 4"/>
          <p:cNvSpPr txBox="1">
            <a:spLocks noChangeArrowheads="1"/>
          </p:cNvSpPr>
          <p:nvPr/>
        </p:nvSpPr>
        <p:spPr bwMode="auto">
          <a:xfrm>
            <a:off x="274638" y="1574227"/>
            <a:ext cx="3325812" cy="2031325"/>
          </a:xfrm>
          <a:prstGeom prst="rect">
            <a:avLst/>
          </a:prstGeom>
          <a:noFill/>
          <a:ln w="9525">
            <a:noFill/>
            <a:miter lim="800000"/>
            <a:headEnd/>
            <a:tailEnd/>
          </a:ln>
        </p:spPr>
        <p:txBody>
          <a:bodyPr>
            <a:spAutoFit/>
          </a:bodyPr>
          <a:lstStyle/>
          <a:p>
            <a:pPr>
              <a:buFontTx/>
              <a:buChar char="•"/>
            </a:pPr>
            <a:r>
              <a:rPr lang="en-US" b="1" dirty="0">
                <a:solidFill>
                  <a:srgbClr val="FF6600"/>
                </a:solidFill>
              </a:rPr>
              <a:t>    Enriched environment</a:t>
            </a:r>
          </a:p>
          <a:p>
            <a:pPr>
              <a:buFontTx/>
              <a:buChar char="•"/>
            </a:pPr>
            <a:r>
              <a:rPr lang="en-US" b="1" dirty="0">
                <a:solidFill>
                  <a:srgbClr val="FF6600"/>
                </a:solidFill>
              </a:rPr>
              <a:t>    Physical excise</a:t>
            </a:r>
          </a:p>
          <a:p>
            <a:pPr>
              <a:buFontTx/>
              <a:buChar char="•"/>
            </a:pPr>
            <a:r>
              <a:rPr lang="en-US" b="1" dirty="0">
                <a:solidFill>
                  <a:srgbClr val="FF6600"/>
                </a:solidFill>
              </a:rPr>
              <a:t>    Learning</a:t>
            </a:r>
            <a:endParaRPr lang="en-US" b="1" dirty="0">
              <a:solidFill>
                <a:srgbClr val="00FFCC"/>
              </a:solidFill>
            </a:endParaRPr>
          </a:p>
          <a:p>
            <a:pPr>
              <a:buFontTx/>
              <a:buChar char="•"/>
            </a:pPr>
            <a:r>
              <a:rPr lang="en-US" b="1" dirty="0">
                <a:solidFill>
                  <a:srgbClr val="FF6600"/>
                </a:solidFill>
              </a:rPr>
              <a:t>    Dietary restriction</a:t>
            </a:r>
            <a:r>
              <a:rPr lang="en-US" b="1" dirty="0">
                <a:solidFill>
                  <a:srgbClr val="FFFF99"/>
                </a:solidFill>
              </a:rPr>
              <a:t> </a:t>
            </a:r>
          </a:p>
          <a:p>
            <a:pPr>
              <a:buFontTx/>
              <a:buChar char="•"/>
            </a:pPr>
            <a:r>
              <a:rPr lang="en-US" b="1" dirty="0">
                <a:solidFill>
                  <a:srgbClr val="FF6600"/>
                </a:solidFill>
              </a:rPr>
              <a:t>    Antidepressants</a:t>
            </a:r>
            <a:endParaRPr lang="en-US" b="1" dirty="0">
              <a:solidFill>
                <a:srgbClr val="FFFF99"/>
              </a:solidFill>
            </a:endParaRPr>
          </a:p>
          <a:p>
            <a:pPr>
              <a:buFontTx/>
              <a:buChar char="•"/>
            </a:pPr>
            <a:r>
              <a:rPr lang="en-US" b="1" dirty="0">
                <a:solidFill>
                  <a:srgbClr val="FF6600"/>
                </a:solidFill>
              </a:rPr>
              <a:t>    Seizure</a:t>
            </a:r>
          </a:p>
          <a:p>
            <a:pPr>
              <a:buFontTx/>
              <a:buChar char="•"/>
            </a:pPr>
            <a:r>
              <a:rPr lang="en-US" b="1" dirty="0">
                <a:solidFill>
                  <a:srgbClr val="FF6600"/>
                </a:solidFill>
              </a:rPr>
              <a:t>    Stroke</a:t>
            </a:r>
          </a:p>
        </p:txBody>
      </p:sp>
      <p:sp>
        <p:nvSpPr>
          <p:cNvPr id="18" name="TextBox 12"/>
          <p:cNvSpPr txBox="1">
            <a:spLocks noChangeArrowheads="1"/>
          </p:cNvSpPr>
          <p:nvPr/>
        </p:nvSpPr>
        <p:spPr bwMode="auto">
          <a:xfrm>
            <a:off x="6199823" y="1574227"/>
            <a:ext cx="2730817" cy="1477328"/>
          </a:xfrm>
          <a:prstGeom prst="rect">
            <a:avLst/>
          </a:prstGeom>
          <a:noFill/>
          <a:ln w="9525">
            <a:noFill/>
            <a:miter lim="800000"/>
            <a:headEnd/>
            <a:tailEnd/>
          </a:ln>
        </p:spPr>
        <p:txBody>
          <a:bodyPr wrap="square">
            <a:spAutoFit/>
          </a:bodyPr>
          <a:lstStyle/>
          <a:p>
            <a:pPr>
              <a:buFontTx/>
              <a:buChar char="•"/>
            </a:pPr>
            <a:r>
              <a:rPr lang="en-US" b="1" dirty="0">
                <a:solidFill>
                  <a:srgbClr val="00FFCC"/>
                </a:solidFill>
              </a:rPr>
              <a:t>    Stress </a:t>
            </a:r>
          </a:p>
          <a:p>
            <a:pPr>
              <a:buFontTx/>
              <a:buChar char="•"/>
            </a:pPr>
            <a:r>
              <a:rPr lang="en-US" b="1" dirty="0">
                <a:solidFill>
                  <a:srgbClr val="00FFCC"/>
                </a:solidFill>
              </a:rPr>
              <a:t>    Aging</a:t>
            </a:r>
          </a:p>
          <a:p>
            <a:pPr>
              <a:buFontTx/>
              <a:buChar char="•"/>
            </a:pPr>
            <a:r>
              <a:rPr lang="en-US" b="1" dirty="0">
                <a:solidFill>
                  <a:srgbClr val="00FFCC"/>
                </a:solidFill>
              </a:rPr>
              <a:t>    Opiates, </a:t>
            </a:r>
            <a:r>
              <a:rPr lang="en-US" b="1" dirty="0" smtClean="0">
                <a:solidFill>
                  <a:srgbClr val="00FFCC"/>
                </a:solidFill>
              </a:rPr>
              <a:t> </a:t>
            </a:r>
          </a:p>
          <a:p>
            <a:r>
              <a:rPr lang="en-US" b="1" dirty="0" smtClean="0">
                <a:solidFill>
                  <a:srgbClr val="00FFCC"/>
                </a:solidFill>
              </a:rPr>
              <a:t>     Methamphetamine</a:t>
            </a:r>
            <a:endParaRPr lang="en-US" b="1" dirty="0">
              <a:solidFill>
                <a:srgbClr val="00FFCC"/>
              </a:solidFill>
            </a:endParaRPr>
          </a:p>
          <a:p>
            <a:pPr>
              <a:buFontTx/>
              <a:buChar char="•"/>
            </a:pPr>
            <a:r>
              <a:rPr lang="en-US" b="1" dirty="0">
                <a:solidFill>
                  <a:srgbClr val="00FFCC"/>
                </a:solidFill>
              </a:rPr>
              <a:t>    Inflammation</a:t>
            </a:r>
            <a:endParaRPr lang="en-US" dirty="0"/>
          </a:p>
        </p:txBody>
      </p:sp>
      <p:sp>
        <p:nvSpPr>
          <p:cNvPr id="19" name="TextBox 13"/>
          <p:cNvSpPr txBox="1">
            <a:spLocks noChangeArrowheads="1"/>
          </p:cNvSpPr>
          <p:nvPr/>
        </p:nvSpPr>
        <p:spPr bwMode="auto">
          <a:xfrm>
            <a:off x="3316923" y="1574227"/>
            <a:ext cx="2779077" cy="1477328"/>
          </a:xfrm>
          <a:prstGeom prst="rect">
            <a:avLst/>
          </a:prstGeom>
          <a:noFill/>
          <a:ln w="9525">
            <a:noFill/>
            <a:miter lim="800000"/>
            <a:headEnd/>
            <a:tailEnd/>
          </a:ln>
        </p:spPr>
        <p:txBody>
          <a:bodyPr wrap="square">
            <a:spAutoFit/>
          </a:bodyPr>
          <a:lstStyle/>
          <a:p>
            <a:pPr>
              <a:buFontTx/>
              <a:buChar char="•"/>
            </a:pPr>
            <a:r>
              <a:rPr lang="en-US" b="1" dirty="0">
                <a:solidFill>
                  <a:srgbClr val="FFFF99"/>
                </a:solidFill>
              </a:rPr>
              <a:t>    Hormones</a:t>
            </a:r>
          </a:p>
          <a:p>
            <a:pPr>
              <a:buFontTx/>
              <a:buChar char="•"/>
            </a:pPr>
            <a:r>
              <a:rPr lang="en-US" b="1" dirty="0">
                <a:solidFill>
                  <a:srgbClr val="FFFF99"/>
                </a:solidFill>
              </a:rPr>
              <a:t>    Neurotransmitters </a:t>
            </a:r>
          </a:p>
          <a:p>
            <a:pPr>
              <a:buFontTx/>
              <a:buChar char="•"/>
            </a:pPr>
            <a:r>
              <a:rPr lang="en-US" b="1" dirty="0">
                <a:solidFill>
                  <a:srgbClr val="FFFF99"/>
                </a:solidFill>
              </a:rPr>
              <a:t>    Degenerative </a:t>
            </a:r>
            <a:endParaRPr lang="en-US" b="1" dirty="0" smtClean="0">
              <a:solidFill>
                <a:srgbClr val="FFFF99"/>
              </a:solidFill>
            </a:endParaRPr>
          </a:p>
          <a:p>
            <a:r>
              <a:rPr lang="en-US" b="1" dirty="0" smtClean="0">
                <a:solidFill>
                  <a:srgbClr val="FFFF99"/>
                </a:solidFill>
              </a:rPr>
              <a:t>     neurological  </a:t>
            </a:r>
            <a:endParaRPr lang="en-US" b="1" dirty="0">
              <a:solidFill>
                <a:srgbClr val="FFFF99"/>
              </a:solidFill>
            </a:endParaRPr>
          </a:p>
          <a:p>
            <a:r>
              <a:rPr lang="en-US" b="1" dirty="0">
                <a:solidFill>
                  <a:srgbClr val="FFFF99"/>
                </a:solidFill>
              </a:rPr>
              <a:t>     diseases    </a:t>
            </a:r>
            <a:endParaRPr lang="en-US" dirty="0"/>
          </a:p>
        </p:txBody>
      </p:sp>
      <p:sp>
        <p:nvSpPr>
          <p:cNvPr id="17" name="Rectangle 16"/>
          <p:cNvSpPr/>
          <p:nvPr/>
        </p:nvSpPr>
        <p:spPr>
          <a:xfrm>
            <a:off x="555844" y="5830525"/>
            <a:ext cx="2901756" cy="584775"/>
          </a:xfrm>
          <a:prstGeom prst="rect">
            <a:avLst/>
          </a:prstGeom>
        </p:spPr>
        <p:txBody>
          <a:bodyPr wrap="none">
            <a:spAutoFit/>
          </a:bodyPr>
          <a:lstStyle/>
          <a:p>
            <a:pPr algn="ctr"/>
            <a:r>
              <a:rPr lang="en-US" sz="1600" b="1" dirty="0" smtClean="0">
                <a:solidFill>
                  <a:schemeClr val="bg1"/>
                </a:solidFill>
                <a:latin typeface="Arial" pitchFamily="34" charset="0"/>
                <a:cs typeface="Arial" pitchFamily="34" charset="0"/>
              </a:rPr>
              <a:t>Quiescent neural stem cells</a:t>
            </a:r>
          </a:p>
          <a:p>
            <a:pPr algn="ctr"/>
            <a:r>
              <a:rPr lang="en-US" sz="1600" b="1" dirty="0" smtClean="0">
                <a:solidFill>
                  <a:schemeClr val="bg1"/>
                </a:solidFill>
                <a:latin typeface="Arial" pitchFamily="34" charset="0"/>
                <a:cs typeface="Arial" pitchFamily="34" charset="0"/>
              </a:rPr>
              <a:t>Neural progenitors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9"/>
          <p:cNvSpPr>
            <a:spLocks noChangeArrowheads="1"/>
          </p:cNvSpPr>
          <p:nvPr/>
        </p:nvSpPr>
        <p:spPr bwMode="auto">
          <a:xfrm>
            <a:off x="328613" y="177800"/>
            <a:ext cx="8472487" cy="1143000"/>
          </a:xfrm>
          <a:prstGeom prst="rect">
            <a:avLst/>
          </a:prstGeom>
          <a:noFill/>
          <a:ln w="9525">
            <a:noFill/>
            <a:miter lim="800000"/>
            <a:headEnd/>
            <a:tailEnd/>
          </a:ln>
        </p:spPr>
        <p:txBody>
          <a:bodyPr anchor="ctr"/>
          <a:lstStyle/>
          <a:p>
            <a:pPr algn="ctr"/>
            <a:r>
              <a:rPr lang="en-US" sz="2800" b="1" dirty="0">
                <a:solidFill>
                  <a:srgbClr val="FF9900"/>
                </a:solidFill>
                <a:latin typeface="Arial" charset="0"/>
              </a:rPr>
              <a:t>Stem  cells</a:t>
            </a:r>
          </a:p>
        </p:txBody>
      </p:sp>
      <p:sp>
        <p:nvSpPr>
          <p:cNvPr id="9219" name="TextBox 5"/>
          <p:cNvSpPr txBox="1">
            <a:spLocks noChangeArrowheads="1"/>
          </p:cNvSpPr>
          <p:nvPr/>
        </p:nvSpPr>
        <p:spPr bwMode="auto">
          <a:xfrm>
            <a:off x="449263" y="1414463"/>
            <a:ext cx="8359775" cy="4400550"/>
          </a:xfrm>
          <a:prstGeom prst="rect">
            <a:avLst/>
          </a:prstGeom>
          <a:noFill/>
          <a:ln w="9525">
            <a:noFill/>
            <a:miter lim="800000"/>
            <a:headEnd/>
            <a:tailEnd/>
          </a:ln>
        </p:spPr>
        <p:txBody>
          <a:bodyPr>
            <a:spAutoFit/>
          </a:bodyPr>
          <a:lstStyle/>
          <a:p>
            <a:r>
              <a:rPr lang="en-US" sz="2800" dirty="0">
                <a:solidFill>
                  <a:schemeClr val="bg1"/>
                </a:solidFill>
                <a:latin typeface="Arial" charset="0"/>
              </a:rPr>
              <a:t>Stem cells are the foundation cells for every organ and tissue in the body.  They are like a blank microchip that can ultimately be programmed to perform particular tasks.  Under proper conditions, stem cells begin to develop or ‘</a:t>
            </a:r>
            <a:r>
              <a:rPr lang="en-US" sz="2800" u="sng" dirty="0">
                <a:solidFill>
                  <a:schemeClr val="bg1"/>
                </a:solidFill>
                <a:latin typeface="Arial" charset="0"/>
              </a:rPr>
              <a:t>differentiate</a:t>
            </a:r>
            <a:r>
              <a:rPr lang="en-US" sz="2800" dirty="0">
                <a:solidFill>
                  <a:schemeClr val="bg1"/>
                </a:solidFill>
                <a:latin typeface="Arial" charset="0"/>
              </a:rPr>
              <a:t>’ into specialized cells that carry out a specific function, such as in the skin, muscle or brain.  Additionally, stem cells can ‘self-renew,’ that is they can divide and </a:t>
            </a:r>
            <a:r>
              <a:rPr lang="en-US" sz="2800" u="sng" dirty="0">
                <a:solidFill>
                  <a:schemeClr val="bg1"/>
                </a:solidFill>
                <a:latin typeface="Arial" charset="0"/>
              </a:rPr>
              <a:t>give rise to more stem cells</a:t>
            </a:r>
            <a:r>
              <a:rPr lang="en-US" sz="2800" dirty="0">
                <a:solidFill>
                  <a:schemeClr val="bg1"/>
                </a:solidFill>
                <a:latin typeface="Arial" charset="0"/>
              </a:rPr>
              <a:t>.</a:t>
            </a:r>
          </a:p>
          <a:p>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a"/>
          <p:cNvPicPr>
            <a:picLocks noChangeAspect="1" noChangeArrowheads="1"/>
          </p:cNvPicPr>
          <p:nvPr/>
        </p:nvPicPr>
        <p:blipFill>
          <a:blip r:embed="rId3" cstate="print"/>
          <a:srcRect/>
          <a:stretch>
            <a:fillRect/>
          </a:stretch>
        </p:blipFill>
        <p:spPr bwMode="auto">
          <a:xfrm>
            <a:off x="914400" y="1157288"/>
            <a:ext cx="7543800" cy="5091112"/>
          </a:xfrm>
          <a:prstGeom prst="rect">
            <a:avLst/>
          </a:prstGeom>
          <a:noFill/>
          <a:ln w="9525">
            <a:noFill/>
            <a:miter lim="800000"/>
            <a:headEnd/>
            <a:tailEnd/>
          </a:ln>
        </p:spPr>
      </p:pic>
      <p:sp>
        <p:nvSpPr>
          <p:cNvPr id="7171" name="Text Box 3"/>
          <p:cNvSpPr txBox="1">
            <a:spLocks noChangeArrowheads="1"/>
          </p:cNvSpPr>
          <p:nvPr/>
        </p:nvSpPr>
        <p:spPr bwMode="auto">
          <a:xfrm>
            <a:off x="2828925" y="2614613"/>
            <a:ext cx="3157538" cy="396875"/>
          </a:xfrm>
          <a:prstGeom prst="rect">
            <a:avLst/>
          </a:prstGeom>
          <a:noFill/>
          <a:ln w="9525">
            <a:noFill/>
            <a:miter lim="800000"/>
            <a:headEnd/>
            <a:tailEnd/>
          </a:ln>
        </p:spPr>
        <p:txBody>
          <a:bodyPr wrap="none">
            <a:spAutoFit/>
          </a:bodyPr>
          <a:lstStyle/>
          <a:p>
            <a:r>
              <a:rPr lang="en-US" sz="2000" b="1">
                <a:solidFill>
                  <a:schemeClr val="bg1"/>
                </a:solidFill>
              </a:rPr>
              <a:t>Proliferation &amp; migration</a:t>
            </a:r>
          </a:p>
        </p:txBody>
      </p:sp>
      <p:sp>
        <p:nvSpPr>
          <p:cNvPr id="7172" name="Text Box 4"/>
          <p:cNvSpPr txBox="1">
            <a:spLocks noChangeArrowheads="1"/>
          </p:cNvSpPr>
          <p:nvPr/>
        </p:nvSpPr>
        <p:spPr bwMode="auto">
          <a:xfrm>
            <a:off x="6243638" y="1189038"/>
            <a:ext cx="2597150" cy="701675"/>
          </a:xfrm>
          <a:prstGeom prst="rect">
            <a:avLst/>
          </a:prstGeom>
          <a:noFill/>
          <a:ln w="9525">
            <a:noFill/>
            <a:miter lim="800000"/>
            <a:headEnd/>
            <a:tailEnd/>
          </a:ln>
        </p:spPr>
        <p:txBody>
          <a:bodyPr wrap="none">
            <a:spAutoFit/>
          </a:bodyPr>
          <a:lstStyle/>
          <a:p>
            <a:r>
              <a:rPr lang="en-US" sz="2000" b="1">
                <a:solidFill>
                  <a:schemeClr val="bg1"/>
                </a:solidFill>
              </a:rPr>
              <a:t>Axon pathfinding &amp; </a:t>
            </a:r>
          </a:p>
          <a:p>
            <a:r>
              <a:rPr lang="en-US" sz="2000" b="1">
                <a:solidFill>
                  <a:schemeClr val="bg1"/>
                </a:solidFill>
              </a:rPr>
              <a:t>Synapse formation</a:t>
            </a:r>
          </a:p>
        </p:txBody>
      </p:sp>
      <p:sp>
        <p:nvSpPr>
          <p:cNvPr id="7173" name="Rectangle 5"/>
          <p:cNvSpPr>
            <a:spLocks noChangeArrowheads="1"/>
          </p:cNvSpPr>
          <p:nvPr/>
        </p:nvSpPr>
        <p:spPr bwMode="auto">
          <a:xfrm>
            <a:off x="328613" y="177800"/>
            <a:ext cx="8472487" cy="1143000"/>
          </a:xfrm>
          <a:prstGeom prst="rect">
            <a:avLst/>
          </a:prstGeom>
          <a:noFill/>
          <a:ln w="9525">
            <a:noFill/>
            <a:miter lim="800000"/>
            <a:headEnd/>
            <a:tailEnd/>
          </a:ln>
        </p:spPr>
        <p:txBody>
          <a:bodyPr anchor="ctr"/>
          <a:lstStyle/>
          <a:p>
            <a:pPr algn="ctr"/>
            <a:r>
              <a:rPr lang="en-US" sz="2800" b="1">
                <a:solidFill>
                  <a:srgbClr val="FF9900"/>
                </a:solidFill>
              </a:rPr>
              <a:t>Formation  of  the  nervous  system  during  </a:t>
            </a:r>
          </a:p>
          <a:p>
            <a:pPr algn="ctr"/>
            <a:r>
              <a:rPr lang="en-US" sz="2800" b="1">
                <a:solidFill>
                  <a:srgbClr val="FF9900"/>
                </a:solidFill>
              </a:rPr>
              <a:t>embryonic  development</a:t>
            </a:r>
          </a:p>
        </p:txBody>
      </p:sp>
      <p:sp>
        <p:nvSpPr>
          <p:cNvPr id="7174" name="Text Box 6"/>
          <p:cNvSpPr txBox="1">
            <a:spLocks noChangeArrowheads="1"/>
          </p:cNvSpPr>
          <p:nvPr/>
        </p:nvSpPr>
        <p:spPr bwMode="auto">
          <a:xfrm>
            <a:off x="3030538" y="6421438"/>
            <a:ext cx="5894387" cy="307975"/>
          </a:xfrm>
          <a:prstGeom prst="rect">
            <a:avLst/>
          </a:prstGeom>
          <a:noFill/>
          <a:ln w="9525">
            <a:noFill/>
            <a:miter lim="800000"/>
            <a:headEnd/>
            <a:tailEnd/>
          </a:ln>
        </p:spPr>
        <p:txBody>
          <a:bodyPr wrap="none">
            <a:spAutoFit/>
          </a:bodyPr>
          <a:lstStyle/>
          <a:p>
            <a:r>
              <a:rPr lang="en-US" sz="1400" b="1" i="1" dirty="0">
                <a:solidFill>
                  <a:schemeClr val="bg1"/>
                </a:solidFill>
              </a:rPr>
              <a:t>(Adapted from Mary </a:t>
            </a:r>
            <a:r>
              <a:rPr lang="en-US" sz="1400" b="1" i="1" dirty="0" err="1">
                <a:solidFill>
                  <a:schemeClr val="bg1"/>
                </a:solidFill>
              </a:rPr>
              <a:t>Hatten</a:t>
            </a:r>
            <a:r>
              <a:rPr lang="en-US" sz="1400" b="1" i="1" dirty="0">
                <a:solidFill>
                  <a:schemeClr val="bg1"/>
                </a:solidFill>
              </a:rPr>
              <a:t>, Annual Review of Neuroscience, 1999 )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extBox 16"/>
          <p:cNvSpPr txBox="1">
            <a:spLocks noChangeArrowheads="1"/>
          </p:cNvSpPr>
          <p:nvPr/>
        </p:nvSpPr>
        <p:spPr bwMode="auto">
          <a:xfrm>
            <a:off x="254000" y="5203825"/>
            <a:ext cx="8629650" cy="1311275"/>
          </a:xfrm>
          <a:prstGeom prst="rect">
            <a:avLst/>
          </a:prstGeom>
          <a:noFill/>
          <a:ln w="9525">
            <a:noFill/>
            <a:miter lim="800000"/>
            <a:headEnd/>
            <a:tailEnd/>
          </a:ln>
        </p:spPr>
        <p:txBody>
          <a:bodyPr>
            <a:spAutoFit/>
          </a:bodyPr>
          <a:lstStyle/>
          <a:p>
            <a:r>
              <a:rPr lang="en-US" sz="2000" b="1">
                <a:solidFill>
                  <a:schemeClr val="bg1"/>
                </a:solidFill>
                <a:cs typeface="Times New Roman" pitchFamily="18" charset="0"/>
              </a:rPr>
              <a:t>“In the adult centers, the nerve paths are something fixed, ended, and immutable. Everything may die, nothing may be regenerated. It is for the science of the future to change, if possible, this harsh decree.” </a:t>
            </a:r>
          </a:p>
          <a:p>
            <a:r>
              <a:rPr lang="en-US" sz="2000" b="1">
                <a:solidFill>
                  <a:schemeClr val="bg1"/>
                </a:solidFill>
                <a:cs typeface="Times New Roman" pitchFamily="18" charset="0"/>
              </a:rPr>
              <a:t>-- Ramon y Cajal (1913).</a:t>
            </a:r>
          </a:p>
        </p:txBody>
      </p:sp>
      <p:grpSp>
        <p:nvGrpSpPr>
          <p:cNvPr id="2" name="Group 3"/>
          <p:cNvGrpSpPr>
            <a:grpSpLocks/>
          </p:cNvGrpSpPr>
          <p:nvPr/>
        </p:nvGrpSpPr>
        <p:grpSpPr bwMode="auto">
          <a:xfrm>
            <a:off x="152400" y="1104900"/>
            <a:ext cx="8972550" cy="3886200"/>
            <a:chOff x="96" y="696"/>
            <a:chExt cx="5652" cy="2448"/>
          </a:xfrm>
        </p:grpSpPr>
        <p:pic>
          <p:nvPicPr>
            <p:cNvPr id="1031" name="Picture 6" descr="http://upload.wikimedia.org/wikipedia/en/e/e6/Santiago_Ram%C3%B3n_y_Cajal.png">
              <a:hlinkClick r:id="rId4"/>
            </p:cNvPr>
            <p:cNvPicPr>
              <a:picLocks noChangeAspect="1" noChangeArrowheads="1"/>
            </p:cNvPicPr>
            <p:nvPr/>
          </p:nvPicPr>
          <p:blipFill>
            <a:blip r:embed="rId5" cstate="print"/>
            <a:srcRect/>
            <a:stretch>
              <a:fillRect/>
            </a:stretch>
          </p:blipFill>
          <p:spPr bwMode="auto">
            <a:xfrm>
              <a:off x="96" y="807"/>
              <a:ext cx="1619" cy="2289"/>
            </a:xfrm>
            <a:prstGeom prst="rect">
              <a:avLst/>
            </a:prstGeom>
            <a:noFill/>
            <a:ln w="9525">
              <a:noFill/>
              <a:miter lim="800000"/>
              <a:headEnd/>
              <a:tailEnd/>
            </a:ln>
          </p:spPr>
        </p:pic>
        <p:sp>
          <p:nvSpPr>
            <p:cNvPr id="1032" name="TextBox 10"/>
            <p:cNvSpPr txBox="1">
              <a:spLocks noChangeArrowheads="1"/>
            </p:cNvSpPr>
            <p:nvPr/>
          </p:nvSpPr>
          <p:spPr bwMode="auto">
            <a:xfrm>
              <a:off x="1031" y="2904"/>
              <a:ext cx="649" cy="192"/>
            </a:xfrm>
            <a:prstGeom prst="rect">
              <a:avLst/>
            </a:prstGeom>
            <a:noFill/>
            <a:ln w="9525">
              <a:noFill/>
              <a:miter lim="800000"/>
              <a:headEnd/>
              <a:tailEnd/>
            </a:ln>
          </p:spPr>
          <p:txBody>
            <a:bodyPr wrap="none">
              <a:spAutoFit/>
            </a:bodyPr>
            <a:lstStyle/>
            <a:p>
              <a:r>
                <a:rPr lang="en-US" sz="1400">
                  <a:solidFill>
                    <a:schemeClr val="bg1"/>
                  </a:solidFill>
                  <a:latin typeface="Edwardian Script ITC" pitchFamily="66" charset="0"/>
                  <a:cs typeface="Times New Roman" pitchFamily="18" charset="0"/>
                </a:rPr>
                <a:t>1852-1934</a:t>
              </a:r>
            </a:p>
          </p:txBody>
        </p:sp>
        <p:sp>
          <p:nvSpPr>
            <p:cNvPr id="1033" name="TextBox 12"/>
            <p:cNvSpPr txBox="1">
              <a:spLocks noChangeArrowheads="1"/>
            </p:cNvSpPr>
            <p:nvPr/>
          </p:nvSpPr>
          <p:spPr bwMode="auto">
            <a:xfrm>
              <a:off x="2632" y="2757"/>
              <a:ext cx="799" cy="192"/>
            </a:xfrm>
            <a:prstGeom prst="rect">
              <a:avLst/>
            </a:prstGeom>
            <a:noFill/>
            <a:ln w="9525">
              <a:noFill/>
              <a:miter lim="800000"/>
              <a:headEnd/>
              <a:tailEnd/>
            </a:ln>
          </p:spPr>
          <p:txBody>
            <a:bodyPr wrap="none">
              <a:spAutoFit/>
            </a:bodyPr>
            <a:lstStyle/>
            <a:p>
              <a:r>
                <a:rPr lang="en-US" sz="1400">
                  <a:latin typeface="Freestyle Script" pitchFamily="66" charset="0"/>
                  <a:cs typeface="Times New Roman" pitchFamily="18" charset="0"/>
                </a:rPr>
                <a:t>Hippocampus</a:t>
              </a:r>
            </a:p>
          </p:txBody>
        </p:sp>
        <p:graphicFrame>
          <p:nvGraphicFramePr>
            <p:cNvPr id="1026" name="Object 2"/>
            <p:cNvGraphicFramePr>
              <a:graphicFrameLocks noChangeAspect="1"/>
            </p:cNvGraphicFramePr>
            <p:nvPr/>
          </p:nvGraphicFramePr>
          <p:xfrm>
            <a:off x="2640" y="696"/>
            <a:ext cx="1290" cy="2400"/>
          </p:xfrm>
          <a:graphic>
            <a:graphicData uri="http://schemas.openxmlformats.org/presentationml/2006/ole">
              <p:oleObj spid="_x0000_s124930" name="Image" r:id="rId6" imgW="3669841" imgH="6831746" progId="">
                <p:embed/>
              </p:oleObj>
            </a:graphicData>
          </a:graphic>
        </p:graphicFrame>
        <p:graphicFrame>
          <p:nvGraphicFramePr>
            <p:cNvPr id="1027" name="Object 3"/>
            <p:cNvGraphicFramePr>
              <a:graphicFrameLocks noChangeAspect="1"/>
            </p:cNvGraphicFramePr>
            <p:nvPr/>
          </p:nvGraphicFramePr>
          <p:xfrm>
            <a:off x="3965" y="696"/>
            <a:ext cx="1783" cy="2400"/>
          </p:xfrm>
          <a:graphic>
            <a:graphicData uri="http://schemas.openxmlformats.org/presentationml/2006/ole">
              <p:oleObj spid="_x0000_s124931" name="Image" r:id="rId7" imgW="3669841" imgH="4939683" progId="">
                <p:embed/>
              </p:oleObj>
            </a:graphicData>
          </a:graphic>
        </p:graphicFrame>
        <p:graphicFrame>
          <p:nvGraphicFramePr>
            <p:cNvPr id="1028" name="Object 4"/>
            <p:cNvGraphicFramePr>
              <a:graphicFrameLocks noChangeAspect="1"/>
            </p:cNvGraphicFramePr>
            <p:nvPr/>
          </p:nvGraphicFramePr>
          <p:xfrm>
            <a:off x="1768" y="696"/>
            <a:ext cx="872" cy="2448"/>
          </p:xfrm>
          <a:graphic>
            <a:graphicData uri="http://schemas.openxmlformats.org/presentationml/2006/ole">
              <p:oleObj spid="_x0000_s124932" name="Image" r:id="rId8" imgW="3873016" imgH="10869841" progId="">
                <p:embed/>
              </p:oleObj>
            </a:graphicData>
          </a:graphic>
        </p:graphicFrame>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p:cNvSpPr>
          <p:nvPr>
            <p:ph type="title"/>
          </p:nvPr>
        </p:nvSpPr>
        <p:spPr>
          <a:xfrm>
            <a:off x="712788" y="385763"/>
            <a:ext cx="7772400" cy="609600"/>
          </a:xfrm>
        </p:spPr>
        <p:txBody>
          <a:bodyPr/>
          <a:lstStyle/>
          <a:p>
            <a:r>
              <a:rPr lang="en-US" sz="2800" b="1" smtClean="0">
                <a:solidFill>
                  <a:srgbClr val="FF9900"/>
                </a:solidFill>
                <a:latin typeface="Arial" pitchFamily="34" charset="0"/>
              </a:rPr>
              <a:t>Neurogenesis  in  the  adult  brain</a:t>
            </a:r>
          </a:p>
        </p:txBody>
      </p:sp>
      <p:pic>
        <p:nvPicPr>
          <p:cNvPr id="2052" name="Picture 3" descr="intro-x"/>
          <p:cNvPicPr>
            <a:picLocks noChangeAspect="1" noChangeArrowheads="1"/>
          </p:cNvPicPr>
          <p:nvPr/>
        </p:nvPicPr>
        <p:blipFill>
          <a:blip r:embed="rId4" cstate="print"/>
          <a:srcRect/>
          <a:stretch>
            <a:fillRect/>
          </a:stretch>
        </p:blipFill>
        <p:spPr bwMode="auto">
          <a:xfrm>
            <a:off x="4178300" y="3816350"/>
            <a:ext cx="4506913" cy="1730375"/>
          </a:xfrm>
          <a:prstGeom prst="rect">
            <a:avLst/>
          </a:prstGeom>
          <a:noFill/>
          <a:ln w="9525">
            <a:noFill/>
            <a:miter lim="800000"/>
            <a:headEnd/>
            <a:tailEnd/>
          </a:ln>
        </p:spPr>
      </p:pic>
      <p:sp>
        <p:nvSpPr>
          <p:cNvPr id="2053" name="Rectangle 4"/>
          <p:cNvSpPr>
            <a:spLocks noChangeArrowheads="1"/>
          </p:cNvSpPr>
          <p:nvPr/>
        </p:nvSpPr>
        <p:spPr bwMode="auto">
          <a:xfrm>
            <a:off x="1325563" y="5830888"/>
            <a:ext cx="1706562" cy="1317625"/>
          </a:xfrm>
          <a:prstGeom prst="rect">
            <a:avLst/>
          </a:prstGeom>
          <a:noFill/>
          <a:ln w="9525">
            <a:noFill/>
            <a:miter lim="800000"/>
            <a:headEnd/>
            <a:tailEnd/>
          </a:ln>
        </p:spPr>
        <p:txBody>
          <a:bodyPr/>
          <a:lstStyle/>
          <a:p>
            <a:pPr marL="342900" indent="-342900">
              <a:spcBef>
                <a:spcPct val="20000"/>
              </a:spcBef>
              <a:buFontTx/>
              <a:buChar char="•"/>
            </a:pPr>
            <a:r>
              <a:rPr lang="en-US" altLang="en-US">
                <a:solidFill>
                  <a:schemeClr val="bg1"/>
                </a:solidFill>
              </a:rPr>
              <a:t>Mouse</a:t>
            </a:r>
          </a:p>
          <a:p>
            <a:pPr marL="342900" indent="-342900">
              <a:spcBef>
                <a:spcPct val="20000"/>
              </a:spcBef>
              <a:buFontTx/>
              <a:buChar char="•"/>
            </a:pPr>
            <a:r>
              <a:rPr lang="en-US" altLang="en-US">
                <a:solidFill>
                  <a:schemeClr val="bg1"/>
                </a:solidFill>
              </a:rPr>
              <a:t>Rat</a:t>
            </a:r>
          </a:p>
        </p:txBody>
      </p:sp>
      <p:sp>
        <p:nvSpPr>
          <p:cNvPr id="2054" name="Rectangle 5"/>
          <p:cNvSpPr>
            <a:spLocks noChangeArrowheads="1"/>
          </p:cNvSpPr>
          <p:nvPr/>
        </p:nvSpPr>
        <p:spPr bwMode="auto">
          <a:xfrm>
            <a:off x="3976688" y="5830888"/>
            <a:ext cx="1982787" cy="1104900"/>
          </a:xfrm>
          <a:prstGeom prst="rect">
            <a:avLst/>
          </a:prstGeom>
          <a:noFill/>
          <a:ln w="9525">
            <a:noFill/>
            <a:miter lim="800000"/>
            <a:headEnd/>
            <a:tailEnd/>
          </a:ln>
        </p:spPr>
        <p:txBody>
          <a:bodyPr/>
          <a:lstStyle/>
          <a:p>
            <a:pPr marL="342900" indent="-342900">
              <a:spcBef>
                <a:spcPct val="20000"/>
              </a:spcBef>
              <a:buFontTx/>
              <a:buChar char="•"/>
            </a:pPr>
            <a:r>
              <a:rPr lang="en-US" altLang="en-US">
                <a:solidFill>
                  <a:schemeClr val="bg1"/>
                </a:solidFill>
              </a:rPr>
              <a:t>Tree Shrew</a:t>
            </a:r>
          </a:p>
          <a:p>
            <a:pPr marL="342900" indent="-342900">
              <a:spcBef>
                <a:spcPct val="20000"/>
              </a:spcBef>
              <a:buFontTx/>
              <a:buChar char="•"/>
            </a:pPr>
            <a:r>
              <a:rPr lang="en-US" altLang="en-US">
                <a:solidFill>
                  <a:schemeClr val="bg1"/>
                </a:solidFill>
              </a:rPr>
              <a:t>Marmoset</a:t>
            </a:r>
          </a:p>
        </p:txBody>
      </p:sp>
      <p:grpSp>
        <p:nvGrpSpPr>
          <p:cNvPr id="2" name="Group 6"/>
          <p:cNvGrpSpPr>
            <a:grpSpLocks/>
          </p:cNvGrpSpPr>
          <p:nvPr/>
        </p:nvGrpSpPr>
        <p:grpSpPr bwMode="auto">
          <a:xfrm>
            <a:off x="4241800" y="1604963"/>
            <a:ext cx="4537075" cy="2006600"/>
            <a:chOff x="2876" y="2050"/>
            <a:chExt cx="2728" cy="1067"/>
          </a:xfrm>
        </p:grpSpPr>
        <p:pic>
          <p:nvPicPr>
            <p:cNvPr id="2060" name="Picture 7"/>
            <p:cNvPicPr>
              <a:picLocks noChangeAspect="1" noChangeArrowheads="1"/>
            </p:cNvPicPr>
            <p:nvPr/>
          </p:nvPicPr>
          <p:blipFill>
            <a:blip r:embed="rId5" cstate="print"/>
            <a:srcRect l="6958" t="56842" r="53435" b="14232"/>
            <a:stretch>
              <a:fillRect/>
            </a:stretch>
          </p:blipFill>
          <p:spPr bwMode="auto">
            <a:xfrm>
              <a:off x="4254" y="2053"/>
              <a:ext cx="1345" cy="1051"/>
            </a:xfrm>
            <a:prstGeom prst="rect">
              <a:avLst/>
            </a:prstGeom>
            <a:noFill/>
            <a:ln w="9525">
              <a:noFill/>
              <a:miter lim="800000"/>
              <a:headEnd/>
              <a:tailEnd/>
            </a:ln>
          </p:spPr>
        </p:pic>
        <p:grpSp>
          <p:nvGrpSpPr>
            <p:cNvPr id="3" name="Group 8"/>
            <p:cNvGrpSpPr>
              <a:grpSpLocks/>
            </p:cNvGrpSpPr>
            <p:nvPr/>
          </p:nvGrpSpPr>
          <p:grpSpPr bwMode="auto">
            <a:xfrm>
              <a:off x="4384" y="2899"/>
              <a:ext cx="1220" cy="218"/>
              <a:chOff x="3996" y="2696"/>
              <a:chExt cx="1070" cy="235"/>
            </a:xfrm>
          </p:grpSpPr>
          <p:sp>
            <p:nvSpPr>
              <p:cNvPr id="2064" name="Text Box 9"/>
              <p:cNvSpPr txBox="1">
                <a:spLocks noChangeArrowheads="1"/>
              </p:cNvSpPr>
              <p:nvPr/>
            </p:nvSpPr>
            <p:spPr bwMode="auto">
              <a:xfrm>
                <a:off x="3996" y="2699"/>
                <a:ext cx="375" cy="229"/>
              </a:xfrm>
              <a:prstGeom prst="rect">
                <a:avLst/>
              </a:prstGeom>
              <a:noFill/>
              <a:ln w="9525">
                <a:noFill/>
                <a:miter lim="800000"/>
                <a:headEnd/>
                <a:tailEnd/>
              </a:ln>
            </p:spPr>
            <p:txBody>
              <a:bodyPr wrap="none">
                <a:spAutoFit/>
              </a:bodyPr>
              <a:lstStyle/>
              <a:p>
                <a:r>
                  <a:rPr lang="en-US" sz="1600" b="1">
                    <a:solidFill>
                      <a:srgbClr val="00FF00"/>
                    </a:solidFill>
                  </a:rPr>
                  <a:t>BrdU</a:t>
                </a:r>
              </a:p>
            </p:txBody>
          </p:sp>
          <p:sp>
            <p:nvSpPr>
              <p:cNvPr id="2065" name="Text Box 10"/>
              <p:cNvSpPr txBox="1">
                <a:spLocks noChangeArrowheads="1"/>
              </p:cNvSpPr>
              <p:nvPr/>
            </p:nvSpPr>
            <p:spPr bwMode="auto">
              <a:xfrm>
                <a:off x="4312" y="2696"/>
                <a:ext cx="394" cy="229"/>
              </a:xfrm>
              <a:prstGeom prst="rect">
                <a:avLst/>
              </a:prstGeom>
              <a:noFill/>
              <a:ln w="9525">
                <a:noFill/>
                <a:miter lim="800000"/>
                <a:headEnd/>
                <a:tailEnd/>
              </a:ln>
            </p:spPr>
            <p:txBody>
              <a:bodyPr wrap="none">
                <a:spAutoFit/>
              </a:bodyPr>
              <a:lstStyle/>
              <a:p>
                <a:r>
                  <a:rPr lang="en-US" sz="1600" b="1">
                    <a:solidFill>
                      <a:srgbClr val="FF3300"/>
                    </a:solidFill>
                  </a:rPr>
                  <a:t>NeuN</a:t>
                </a:r>
              </a:p>
            </p:txBody>
          </p:sp>
          <p:sp>
            <p:nvSpPr>
              <p:cNvPr id="2066" name="Text Box 11"/>
              <p:cNvSpPr txBox="1">
                <a:spLocks noChangeArrowheads="1"/>
              </p:cNvSpPr>
              <p:nvPr/>
            </p:nvSpPr>
            <p:spPr bwMode="auto">
              <a:xfrm>
                <a:off x="4653" y="2702"/>
                <a:ext cx="413" cy="229"/>
              </a:xfrm>
              <a:prstGeom prst="rect">
                <a:avLst/>
              </a:prstGeom>
              <a:noFill/>
              <a:ln w="9525">
                <a:noFill/>
                <a:miter lim="800000"/>
                <a:headEnd/>
                <a:tailEnd/>
              </a:ln>
            </p:spPr>
            <p:txBody>
              <a:bodyPr wrap="none">
                <a:spAutoFit/>
              </a:bodyPr>
              <a:lstStyle/>
              <a:p>
                <a:r>
                  <a:rPr lang="en-US" sz="1600" b="1">
                    <a:solidFill>
                      <a:srgbClr val="9933FF"/>
                    </a:solidFill>
                  </a:rPr>
                  <a:t>GFAP</a:t>
                </a:r>
              </a:p>
            </p:txBody>
          </p:sp>
        </p:grpSp>
        <p:pic>
          <p:nvPicPr>
            <p:cNvPr id="2062" name="Picture 12"/>
            <p:cNvPicPr>
              <a:picLocks noChangeAspect="1" noChangeArrowheads="1"/>
            </p:cNvPicPr>
            <p:nvPr/>
          </p:nvPicPr>
          <p:blipFill>
            <a:blip r:embed="rId6" cstate="print"/>
            <a:srcRect r="49667" b="66667"/>
            <a:stretch>
              <a:fillRect/>
            </a:stretch>
          </p:blipFill>
          <p:spPr bwMode="auto">
            <a:xfrm>
              <a:off x="2882" y="2056"/>
              <a:ext cx="1366" cy="1048"/>
            </a:xfrm>
            <a:prstGeom prst="rect">
              <a:avLst/>
            </a:prstGeom>
            <a:noFill/>
            <a:ln w="9525">
              <a:noFill/>
              <a:miter lim="800000"/>
              <a:headEnd/>
              <a:tailEnd/>
            </a:ln>
          </p:spPr>
        </p:pic>
        <p:sp>
          <p:nvSpPr>
            <p:cNvPr id="2063" name="Rectangle 13"/>
            <p:cNvSpPr>
              <a:spLocks noChangeArrowheads="1"/>
            </p:cNvSpPr>
            <p:nvPr/>
          </p:nvSpPr>
          <p:spPr bwMode="auto">
            <a:xfrm>
              <a:off x="2876" y="2050"/>
              <a:ext cx="2726" cy="1057"/>
            </a:xfrm>
            <a:prstGeom prst="rect">
              <a:avLst/>
            </a:prstGeom>
            <a:noFill/>
            <a:ln w="9525">
              <a:solidFill>
                <a:schemeClr val="bg1"/>
              </a:solidFill>
              <a:miter lim="800000"/>
              <a:headEnd/>
              <a:tailEnd/>
            </a:ln>
          </p:spPr>
          <p:txBody>
            <a:bodyPr wrap="none" anchor="ctr"/>
            <a:lstStyle/>
            <a:p>
              <a:endParaRPr lang="en-US"/>
            </a:p>
          </p:txBody>
        </p:sp>
      </p:grpSp>
      <p:sp>
        <p:nvSpPr>
          <p:cNvPr id="2056" name="Text Box 14"/>
          <p:cNvSpPr txBox="1">
            <a:spLocks noChangeArrowheads="1"/>
          </p:cNvSpPr>
          <p:nvPr/>
        </p:nvSpPr>
        <p:spPr bwMode="auto">
          <a:xfrm>
            <a:off x="4184650" y="1271588"/>
            <a:ext cx="4411663" cy="336550"/>
          </a:xfrm>
          <a:prstGeom prst="rect">
            <a:avLst/>
          </a:prstGeom>
          <a:noFill/>
          <a:ln w="9525">
            <a:noFill/>
            <a:miter lim="800000"/>
            <a:headEnd/>
            <a:tailEnd/>
          </a:ln>
        </p:spPr>
        <p:txBody>
          <a:bodyPr>
            <a:spAutoFit/>
          </a:bodyPr>
          <a:lstStyle/>
          <a:p>
            <a:r>
              <a:rPr lang="en-US" sz="1600" b="1">
                <a:solidFill>
                  <a:schemeClr val="bg1"/>
                </a:solidFill>
              </a:rPr>
              <a:t>Eriksson, Gage  et al. Nat. Med. 1998</a:t>
            </a:r>
          </a:p>
        </p:txBody>
      </p:sp>
      <p:graphicFrame>
        <p:nvGraphicFramePr>
          <p:cNvPr id="2050" name="Object 2"/>
          <p:cNvGraphicFramePr>
            <a:graphicFrameLocks noChangeAspect="1"/>
          </p:cNvGraphicFramePr>
          <p:nvPr/>
        </p:nvGraphicFramePr>
        <p:xfrm>
          <a:off x="300038" y="1577975"/>
          <a:ext cx="3848100" cy="4133850"/>
        </p:xfrm>
        <a:graphic>
          <a:graphicData uri="http://schemas.openxmlformats.org/presentationml/2006/ole">
            <p:oleObj spid="_x0000_s306178" name="Image" r:id="rId7" imgW="4352553" imgH="4608585" progId="">
              <p:embed/>
            </p:oleObj>
          </a:graphicData>
        </a:graphic>
      </p:graphicFrame>
      <p:sp>
        <p:nvSpPr>
          <p:cNvPr id="2057" name="Text Box 17"/>
          <p:cNvSpPr txBox="1">
            <a:spLocks noChangeArrowheads="1"/>
          </p:cNvSpPr>
          <p:nvPr/>
        </p:nvSpPr>
        <p:spPr bwMode="auto">
          <a:xfrm>
            <a:off x="239713" y="1233488"/>
            <a:ext cx="3957637" cy="336550"/>
          </a:xfrm>
          <a:prstGeom prst="rect">
            <a:avLst/>
          </a:prstGeom>
          <a:noFill/>
          <a:ln w="9525">
            <a:noFill/>
            <a:miter lim="800000"/>
            <a:headEnd/>
            <a:tailEnd/>
          </a:ln>
        </p:spPr>
        <p:txBody>
          <a:bodyPr wrap="none">
            <a:spAutoFit/>
          </a:bodyPr>
          <a:lstStyle/>
          <a:p>
            <a:r>
              <a:rPr lang="en-US" sz="1600" b="1">
                <a:solidFill>
                  <a:schemeClr val="bg1"/>
                </a:solidFill>
              </a:rPr>
              <a:t>Altman and Das, J. Comp. Neurol. 1964</a:t>
            </a:r>
          </a:p>
        </p:txBody>
      </p:sp>
      <p:sp>
        <p:nvSpPr>
          <p:cNvPr id="2058" name="Rectangle 18"/>
          <p:cNvSpPr>
            <a:spLocks noChangeArrowheads="1"/>
          </p:cNvSpPr>
          <p:nvPr/>
        </p:nvSpPr>
        <p:spPr bwMode="auto">
          <a:xfrm>
            <a:off x="2743200" y="5830888"/>
            <a:ext cx="1768475" cy="701675"/>
          </a:xfrm>
          <a:prstGeom prst="rect">
            <a:avLst/>
          </a:prstGeom>
          <a:noFill/>
          <a:ln w="9525">
            <a:noFill/>
            <a:miter lim="800000"/>
            <a:headEnd/>
            <a:tailEnd/>
          </a:ln>
        </p:spPr>
        <p:txBody>
          <a:bodyPr>
            <a:spAutoFit/>
          </a:bodyPr>
          <a:lstStyle/>
          <a:p>
            <a:pPr marL="342900" indent="-342900">
              <a:spcBef>
                <a:spcPct val="20000"/>
              </a:spcBef>
              <a:buFontTx/>
              <a:buChar char="•"/>
            </a:pPr>
            <a:r>
              <a:rPr lang="en-US" altLang="en-US">
                <a:solidFill>
                  <a:schemeClr val="bg1"/>
                </a:solidFill>
              </a:rPr>
              <a:t>Cat</a:t>
            </a:r>
          </a:p>
          <a:p>
            <a:pPr marL="342900" indent="-342900">
              <a:spcBef>
                <a:spcPct val="20000"/>
              </a:spcBef>
              <a:buFontTx/>
              <a:buChar char="•"/>
            </a:pPr>
            <a:r>
              <a:rPr lang="en-US" altLang="en-US">
                <a:solidFill>
                  <a:schemeClr val="bg1"/>
                </a:solidFill>
              </a:rPr>
              <a:t>Birds</a:t>
            </a:r>
          </a:p>
        </p:txBody>
      </p:sp>
      <p:sp>
        <p:nvSpPr>
          <p:cNvPr id="2059" name="Rectangle 19"/>
          <p:cNvSpPr>
            <a:spLocks noChangeArrowheads="1"/>
          </p:cNvSpPr>
          <p:nvPr/>
        </p:nvSpPr>
        <p:spPr bwMode="auto">
          <a:xfrm>
            <a:off x="5927725" y="5830888"/>
            <a:ext cx="4572000" cy="701675"/>
          </a:xfrm>
          <a:prstGeom prst="rect">
            <a:avLst/>
          </a:prstGeom>
          <a:noFill/>
          <a:ln w="9525">
            <a:noFill/>
            <a:miter lim="800000"/>
            <a:headEnd/>
            <a:tailEnd/>
          </a:ln>
        </p:spPr>
        <p:txBody>
          <a:bodyPr>
            <a:spAutoFit/>
          </a:bodyPr>
          <a:lstStyle/>
          <a:p>
            <a:pPr marL="342900" indent="-342900">
              <a:spcBef>
                <a:spcPct val="20000"/>
              </a:spcBef>
              <a:buFontTx/>
              <a:buChar char="•"/>
            </a:pPr>
            <a:r>
              <a:rPr lang="en-US" altLang="en-US">
                <a:solidFill>
                  <a:schemeClr val="bg1"/>
                </a:solidFill>
              </a:rPr>
              <a:t>Rhesus</a:t>
            </a:r>
          </a:p>
          <a:p>
            <a:pPr marL="342900" indent="-342900">
              <a:spcBef>
                <a:spcPct val="20000"/>
              </a:spcBef>
              <a:buFontTx/>
              <a:buChar char="•"/>
            </a:pPr>
            <a:r>
              <a:rPr lang="en-US" altLang="en-US">
                <a:solidFill>
                  <a:schemeClr val="bg1"/>
                </a:solidFill>
              </a:rPr>
              <a:t>Human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19050" y="275117"/>
            <a:ext cx="9048750" cy="830997"/>
          </a:xfrm>
          <a:prstGeom prst="rect">
            <a:avLst/>
          </a:prstGeom>
          <a:noFill/>
          <a:ln w="9525">
            <a:noFill/>
            <a:miter lim="800000"/>
            <a:headEnd/>
            <a:tailEnd/>
          </a:ln>
        </p:spPr>
        <p:txBody>
          <a:bodyPr wrap="square">
            <a:spAutoFit/>
          </a:bodyPr>
          <a:lstStyle/>
          <a:p>
            <a:pPr algn="ctr"/>
            <a:r>
              <a:rPr lang="en-US" sz="2400" b="1" dirty="0" smtClean="0">
                <a:solidFill>
                  <a:srgbClr val="FF9900"/>
                </a:solidFill>
              </a:rPr>
              <a:t>Brain’s  stem  cells  give  rise  to</a:t>
            </a:r>
          </a:p>
          <a:p>
            <a:pPr algn="ctr"/>
            <a:r>
              <a:rPr lang="en-US" sz="2400" b="1" dirty="0" smtClean="0">
                <a:solidFill>
                  <a:srgbClr val="FF9900"/>
                </a:solidFill>
              </a:rPr>
              <a:t>newborn  nerve  cells </a:t>
            </a:r>
          </a:p>
        </p:txBody>
      </p:sp>
      <p:pic>
        <p:nvPicPr>
          <p:cNvPr id="13" name="2012-07-11 040912-05 77dpi 1-59 decon-norm_long.wmv">
            <a:hlinkClick r:id="" action="ppaction://media"/>
          </p:cNvPr>
          <p:cNvPicPr>
            <a:picLocks noRot="1" noChangeAspect="1"/>
          </p:cNvPicPr>
          <p:nvPr>
            <a:videoFile r:link="rId1"/>
          </p:nvPr>
        </p:nvPicPr>
        <p:blipFill>
          <a:blip r:embed="rId4"/>
          <a:stretch>
            <a:fillRect/>
          </a:stretch>
        </p:blipFill>
        <p:spPr>
          <a:xfrm>
            <a:off x="94587" y="1340065"/>
            <a:ext cx="8954818" cy="5037085"/>
          </a:xfrm>
          <a:prstGeom prst="rect">
            <a:avLst/>
          </a:prstGeom>
        </p:spPr>
      </p:pic>
      <p:sp>
        <p:nvSpPr>
          <p:cNvPr id="11" name="Rectangle 30"/>
          <p:cNvSpPr>
            <a:spLocks noChangeArrowheads="1"/>
          </p:cNvSpPr>
          <p:nvPr/>
        </p:nvSpPr>
        <p:spPr bwMode="auto">
          <a:xfrm>
            <a:off x="5312974" y="6305155"/>
            <a:ext cx="3878324" cy="369332"/>
          </a:xfrm>
          <a:prstGeom prst="rect">
            <a:avLst/>
          </a:prstGeom>
          <a:noFill/>
          <a:ln w="9525">
            <a:noFill/>
            <a:miter lim="800000"/>
            <a:headEnd/>
            <a:tailEnd/>
          </a:ln>
        </p:spPr>
        <p:txBody>
          <a:bodyPr wrap="square">
            <a:spAutoFit/>
          </a:bodyPr>
          <a:lstStyle/>
          <a:p>
            <a:r>
              <a:rPr lang="en-US" b="1" i="1" dirty="0" smtClean="0">
                <a:solidFill>
                  <a:srgbClr val="FFFF99"/>
                </a:solidFill>
              </a:rPr>
              <a:t>(Sun  G. et al. </a:t>
            </a:r>
            <a:r>
              <a:rPr lang="en-US" b="1" i="1" dirty="0" smtClean="0">
                <a:solidFill>
                  <a:srgbClr val="FFFF99"/>
                </a:solidFill>
              </a:rPr>
              <a:t>J. </a:t>
            </a:r>
            <a:r>
              <a:rPr lang="en-US" b="1" i="1" dirty="0" err="1" smtClean="0">
                <a:solidFill>
                  <a:srgbClr val="FFFF99"/>
                </a:solidFill>
              </a:rPr>
              <a:t>Neurosci</a:t>
            </a:r>
            <a:r>
              <a:rPr lang="en-US" b="1" i="1" dirty="0" smtClean="0">
                <a:solidFill>
                  <a:srgbClr val="FFFF99"/>
                </a:solidFill>
              </a:rPr>
              <a:t>. 2013</a:t>
            </a:r>
            <a:r>
              <a:rPr lang="en-US" b="1" i="1" dirty="0" smtClean="0">
                <a:solidFill>
                  <a:srgbClr val="FFFF99"/>
                </a:solidFill>
              </a:rPr>
              <a:t>)</a:t>
            </a:r>
            <a:endParaRPr lang="en-US" b="1" i="1" dirty="0">
              <a:solidFill>
                <a:srgbClr val="FFFF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333"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dentate.jpg"/>
          <p:cNvPicPr>
            <a:picLocks noChangeAspect="1"/>
          </p:cNvPicPr>
          <p:nvPr/>
        </p:nvPicPr>
        <p:blipFill>
          <a:blip r:embed="rId3" cstate="print"/>
          <a:stretch>
            <a:fillRect/>
          </a:stretch>
        </p:blipFill>
        <p:spPr>
          <a:xfrm>
            <a:off x="407956" y="1504082"/>
            <a:ext cx="4432058" cy="3306932"/>
          </a:xfrm>
          <a:prstGeom prst="rect">
            <a:avLst/>
          </a:prstGeom>
        </p:spPr>
      </p:pic>
      <p:sp>
        <p:nvSpPr>
          <p:cNvPr id="19459" name="Rectangle 2"/>
          <p:cNvSpPr>
            <a:spLocks noGrp="1" noChangeArrowheads="1"/>
          </p:cNvSpPr>
          <p:nvPr>
            <p:ph type="title"/>
          </p:nvPr>
        </p:nvSpPr>
        <p:spPr>
          <a:xfrm>
            <a:off x="0" y="366937"/>
            <a:ext cx="9144000" cy="894610"/>
          </a:xfrm>
        </p:spPr>
        <p:txBody>
          <a:bodyPr/>
          <a:lstStyle/>
          <a:p>
            <a:r>
              <a:rPr lang="en-US" sz="2400" b="1" dirty="0" smtClean="0">
                <a:solidFill>
                  <a:srgbClr val="FF9900"/>
                </a:solidFill>
                <a:latin typeface="Arial" pitchFamily="34" charset="0"/>
                <a:cs typeface="Arial" pitchFamily="34" charset="0"/>
              </a:rPr>
              <a:t>Continuous  neurogenesis  in  the  adult  hippocampus </a:t>
            </a:r>
            <a:br>
              <a:rPr lang="en-US" sz="2400" b="1" dirty="0" smtClean="0">
                <a:solidFill>
                  <a:srgbClr val="FF9900"/>
                </a:solidFill>
                <a:latin typeface="Arial" pitchFamily="34" charset="0"/>
                <a:cs typeface="Arial" pitchFamily="34" charset="0"/>
              </a:rPr>
            </a:br>
            <a:r>
              <a:rPr lang="en-US" sz="2400" b="1" dirty="0" smtClean="0">
                <a:solidFill>
                  <a:srgbClr val="FF9900"/>
                </a:solidFill>
                <a:latin typeface="Arial" pitchFamily="34" charset="0"/>
                <a:cs typeface="Arial" pitchFamily="34" charset="0"/>
              </a:rPr>
              <a:t>- </a:t>
            </a:r>
            <a:r>
              <a:rPr lang="en-US" sz="2000" b="1" dirty="0" smtClean="0">
                <a:solidFill>
                  <a:srgbClr val="FF9900"/>
                </a:solidFill>
                <a:latin typeface="Arial" pitchFamily="34" charset="0"/>
                <a:cs typeface="Arial" pitchFamily="34" charset="0"/>
              </a:rPr>
              <a:t>a model  for  understanding  of  basic  principles  of  neural  development,  plasticity  and  repair  in  the  mature  mammalian  brain</a:t>
            </a:r>
            <a:endParaRPr lang="en-US" sz="2000" b="1" dirty="0" smtClean="0">
              <a:solidFill>
                <a:srgbClr val="FFCC00"/>
              </a:solidFill>
            </a:endParaRPr>
          </a:p>
        </p:txBody>
      </p:sp>
      <p:sp>
        <p:nvSpPr>
          <p:cNvPr id="47" name="Text Box 15"/>
          <p:cNvSpPr txBox="1">
            <a:spLocks noChangeArrowheads="1"/>
          </p:cNvSpPr>
          <p:nvPr/>
        </p:nvSpPr>
        <p:spPr bwMode="auto">
          <a:xfrm>
            <a:off x="4367042" y="2113890"/>
            <a:ext cx="4382814" cy="1938992"/>
          </a:xfrm>
          <a:prstGeom prst="rect">
            <a:avLst/>
          </a:prstGeom>
          <a:noFill/>
          <a:ln w="9525">
            <a:noFill/>
            <a:miter lim="800000"/>
            <a:headEnd/>
            <a:tailEnd/>
          </a:ln>
        </p:spPr>
        <p:txBody>
          <a:bodyPr wrap="square">
            <a:spAutoFit/>
          </a:bodyPr>
          <a:lstStyle/>
          <a:p>
            <a:pPr algn="ctr"/>
            <a:r>
              <a:rPr lang="en-US" sz="2000" b="1" dirty="0" smtClean="0">
                <a:solidFill>
                  <a:schemeClr val="bg1"/>
                </a:solidFill>
                <a:latin typeface="Arial" pitchFamily="34" charset="0"/>
              </a:rPr>
              <a:t>Adult human hippocampus</a:t>
            </a:r>
          </a:p>
          <a:p>
            <a:pPr algn="ctr"/>
            <a:endParaRPr lang="en-US" sz="2000" b="1" dirty="0" smtClean="0">
              <a:solidFill>
                <a:schemeClr val="bg1"/>
              </a:solidFill>
              <a:latin typeface="Arial" pitchFamily="34" charset="0"/>
            </a:endParaRPr>
          </a:p>
          <a:p>
            <a:pPr algn="ctr"/>
            <a:r>
              <a:rPr lang="en-US" sz="2000" dirty="0" smtClean="0">
                <a:solidFill>
                  <a:schemeClr val="bg1"/>
                </a:solidFill>
                <a:latin typeface="Arial" pitchFamily="34" charset="0"/>
              </a:rPr>
              <a:t>~ 700 new neurons/day</a:t>
            </a:r>
          </a:p>
          <a:p>
            <a:pPr algn="ctr"/>
            <a:r>
              <a:rPr lang="en-US" sz="2000" dirty="0" smtClean="0">
                <a:solidFill>
                  <a:schemeClr val="bg1"/>
                </a:solidFill>
                <a:latin typeface="Arial" pitchFamily="34" charset="0"/>
              </a:rPr>
              <a:t>turnover of ~ 1.75% of neurons/year</a:t>
            </a:r>
          </a:p>
          <a:p>
            <a:pPr algn="ctr"/>
            <a:endParaRPr lang="en-US" sz="2000" dirty="0" smtClean="0">
              <a:solidFill>
                <a:schemeClr val="bg1"/>
              </a:solidFill>
              <a:latin typeface="Arial" pitchFamily="34" charset="0"/>
            </a:endParaRPr>
          </a:p>
          <a:p>
            <a:pPr algn="ctr"/>
            <a:r>
              <a:rPr lang="en-US" sz="2000" i="1" dirty="0" smtClean="0">
                <a:solidFill>
                  <a:schemeClr val="bg1"/>
                </a:solidFill>
                <a:latin typeface="Arial" pitchFamily="34" charset="0"/>
              </a:rPr>
              <a:t>(Spalding, </a:t>
            </a:r>
            <a:r>
              <a:rPr lang="en-US" sz="2000" i="1" dirty="0" err="1" smtClean="0">
                <a:solidFill>
                  <a:schemeClr val="bg1"/>
                </a:solidFill>
                <a:latin typeface="Arial" pitchFamily="34" charset="0"/>
              </a:rPr>
              <a:t>Frisen</a:t>
            </a:r>
            <a:r>
              <a:rPr lang="en-US" sz="2000" i="1" dirty="0" smtClean="0">
                <a:solidFill>
                  <a:schemeClr val="bg1"/>
                </a:solidFill>
                <a:latin typeface="Arial" pitchFamily="34" charset="0"/>
              </a:rPr>
              <a:t>, et al. </a:t>
            </a:r>
            <a:r>
              <a:rPr lang="en-US" sz="2000" i="1" dirty="0" smtClean="0">
                <a:solidFill>
                  <a:schemeClr val="bg1"/>
                </a:solidFill>
                <a:latin typeface="Arial" pitchFamily="34" charset="0"/>
              </a:rPr>
              <a:t>Cell </a:t>
            </a:r>
            <a:r>
              <a:rPr lang="en-US" sz="2000" i="1" dirty="0" smtClean="0">
                <a:solidFill>
                  <a:schemeClr val="bg1"/>
                </a:solidFill>
                <a:latin typeface="Arial" pitchFamily="34" charset="0"/>
              </a:rPr>
              <a:t>2013)</a:t>
            </a:r>
          </a:p>
        </p:txBody>
      </p:sp>
      <p:sp>
        <p:nvSpPr>
          <p:cNvPr id="16" name="Text Box 15"/>
          <p:cNvSpPr txBox="1">
            <a:spLocks noChangeArrowheads="1"/>
          </p:cNvSpPr>
          <p:nvPr/>
        </p:nvSpPr>
        <p:spPr bwMode="auto">
          <a:xfrm>
            <a:off x="300006" y="5102459"/>
            <a:ext cx="4592924" cy="1938992"/>
          </a:xfrm>
          <a:prstGeom prst="rect">
            <a:avLst/>
          </a:prstGeom>
          <a:noFill/>
          <a:ln w="9525">
            <a:noFill/>
            <a:miter lim="800000"/>
            <a:headEnd/>
            <a:tailEnd/>
          </a:ln>
        </p:spPr>
        <p:txBody>
          <a:bodyPr wrap="square">
            <a:spAutoFit/>
          </a:bodyPr>
          <a:lstStyle/>
          <a:p>
            <a:r>
              <a:rPr lang="en-US" sz="2000" b="1" dirty="0" smtClean="0">
                <a:solidFill>
                  <a:schemeClr val="bg1"/>
                </a:solidFill>
              </a:rPr>
              <a:t>Functions</a:t>
            </a:r>
            <a:endParaRPr lang="en-US" sz="2000" b="1" dirty="0" smtClean="0">
              <a:solidFill>
                <a:schemeClr val="bg1"/>
              </a:solidFill>
            </a:endParaRPr>
          </a:p>
          <a:p>
            <a:pPr>
              <a:buFont typeface="Arial" pitchFamily="34" charset="0"/>
              <a:buChar char="•"/>
            </a:pPr>
            <a:r>
              <a:rPr lang="en-US" sz="2000" b="1" dirty="0" smtClean="0">
                <a:solidFill>
                  <a:schemeClr val="bg1"/>
                </a:solidFill>
              </a:rPr>
              <a:t>  </a:t>
            </a:r>
            <a:r>
              <a:rPr lang="en-US" sz="2000" dirty="0" smtClean="0">
                <a:solidFill>
                  <a:schemeClr val="bg1"/>
                </a:solidFill>
              </a:rPr>
              <a:t>Learning and memory</a:t>
            </a:r>
          </a:p>
          <a:p>
            <a:pPr>
              <a:buFont typeface="Arial" pitchFamily="34" charset="0"/>
              <a:buChar char="•"/>
            </a:pPr>
            <a:r>
              <a:rPr lang="en-US" sz="2000" dirty="0" smtClean="0">
                <a:solidFill>
                  <a:schemeClr val="bg1"/>
                </a:solidFill>
              </a:rPr>
              <a:t>  Mood </a:t>
            </a:r>
            <a:r>
              <a:rPr lang="en-US" sz="2000" dirty="0" smtClean="0">
                <a:solidFill>
                  <a:schemeClr val="bg1"/>
                </a:solidFill>
              </a:rPr>
              <a:t>regulation</a:t>
            </a:r>
          </a:p>
          <a:p>
            <a:pPr>
              <a:buFont typeface="Arial" pitchFamily="34" charset="0"/>
              <a:buChar char="•"/>
            </a:pPr>
            <a:r>
              <a:rPr lang="en-US" sz="2000" dirty="0" smtClean="0">
                <a:solidFill>
                  <a:schemeClr val="bg1"/>
                </a:solidFill>
              </a:rPr>
              <a:t> </a:t>
            </a:r>
            <a:r>
              <a:rPr lang="en-US" sz="2000" dirty="0" smtClean="0">
                <a:solidFill>
                  <a:schemeClr val="bg1"/>
                </a:solidFill>
              </a:rPr>
              <a:t> S</a:t>
            </a:r>
            <a:r>
              <a:rPr lang="en-US" sz="2000" dirty="0" smtClean="0">
                <a:solidFill>
                  <a:schemeClr val="bg1"/>
                </a:solidFill>
              </a:rPr>
              <a:t>tress </a:t>
            </a:r>
            <a:r>
              <a:rPr lang="en-US" sz="2000" dirty="0" smtClean="0">
                <a:solidFill>
                  <a:schemeClr val="bg1"/>
                </a:solidFill>
              </a:rPr>
              <a:t>responses</a:t>
            </a:r>
          </a:p>
          <a:p>
            <a:pPr>
              <a:buFont typeface="Arial" pitchFamily="34" charset="0"/>
              <a:buChar char="•"/>
            </a:pPr>
            <a:endParaRPr lang="en-US" sz="2000" b="1" dirty="0" smtClean="0">
              <a:solidFill>
                <a:schemeClr val="bg1"/>
              </a:solidFill>
            </a:endParaRPr>
          </a:p>
          <a:p>
            <a:endParaRPr lang="en-US" sz="2000" dirty="0" smtClean="0">
              <a:solidFill>
                <a:schemeClr val="bg1"/>
              </a:solidFill>
            </a:endParaRPr>
          </a:p>
        </p:txBody>
      </p:sp>
      <p:sp>
        <p:nvSpPr>
          <p:cNvPr id="17" name="Rectangle 16"/>
          <p:cNvSpPr/>
          <p:nvPr/>
        </p:nvSpPr>
        <p:spPr>
          <a:xfrm>
            <a:off x="4162084" y="5102459"/>
            <a:ext cx="4572000" cy="1323439"/>
          </a:xfrm>
          <a:prstGeom prst="rect">
            <a:avLst/>
          </a:prstGeom>
        </p:spPr>
        <p:txBody>
          <a:bodyPr>
            <a:spAutoFit/>
          </a:bodyPr>
          <a:lstStyle/>
          <a:p>
            <a:r>
              <a:rPr lang="en-US" sz="2000" b="1" dirty="0" smtClean="0">
                <a:solidFill>
                  <a:schemeClr val="bg1"/>
                </a:solidFill>
              </a:rPr>
              <a:t>Dysfunction</a:t>
            </a:r>
          </a:p>
          <a:p>
            <a:pPr>
              <a:buFont typeface="Arial" pitchFamily="34" charset="0"/>
              <a:buChar char="•"/>
            </a:pPr>
            <a:r>
              <a:rPr lang="en-US" sz="2000" b="1" dirty="0" smtClean="0">
                <a:solidFill>
                  <a:schemeClr val="bg1"/>
                </a:solidFill>
              </a:rPr>
              <a:t>  </a:t>
            </a:r>
            <a:r>
              <a:rPr lang="en-US" sz="2000" dirty="0" smtClean="0">
                <a:solidFill>
                  <a:schemeClr val="bg1"/>
                </a:solidFill>
              </a:rPr>
              <a:t>Epilepsy</a:t>
            </a:r>
          </a:p>
          <a:p>
            <a:pPr>
              <a:buFont typeface="Arial" pitchFamily="34" charset="0"/>
              <a:buChar char="•"/>
            </a:pPr>
            <a:r>
              <a:rPr lang="en-US" sz="2000" dirty="0" smtClean="0">
                <a:solidFill>
                  <a:schemeClr val="bg1"/>
                </a:solidFill>
              </a:rPr>
              <a:t>  Mental disorders </a:t>
            </a:r>
          </a:p>
          <a:p>
            <a:pPr>
              <a:buFont typeface="Arial" pitchFamily="34" charset="0"/>
              <a:buChar char="•"/>
            </a:pPr>
            <a:r>
              <a:rPr lang="en-US" sz="2000" dirty="0" smtClean="0">
                <a:solidFill>
                  <a:schemeClr val="bg1"/>
                </a:solidFill>
              </a:rPr>
              <a:t>  Degenerative </a:t>
            </a:r>
            <a:r>
              <a:rPr lang="en-US" sz="2000" dirty="0" smtClean="0">
                <a:solidFill>
                  <a:schemeClr val="bg1"/>
                </a:solidFill>
              </a:rPr>
              <a:t>neurological disorders </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76200" y="299303"/>
            <a:ext cx="8977313" cy="696913"/>
          </a:xfrm>
        </p:spPr>
        <p:txBody>
          <a:bodyPr/>
          <a:lstStyle/>
          <a:p>
            <a:pPr eaLnBrk="1" hangingPunct="1"/>
            <a:r>
              <a:rPr lang="en-US" altLang="ja-JP" sz="2400" b="1" dirty="0" smtClean="0">
                <a:solidFill>
                  <a:srgbClr val="FF9900"/>
                </a:solidFill>
                <a:latin typeface="Arial" charset="0"/>
                <a:ea typeface="Osaka" charset="-128"/>
              </a:rPr>
              <a:t>Disrupted-In-Schizophrenia 1  (DISC1)</a:t>
            </a:r>
            <a:endParaRPr lang="en-US" sz="2400" b="1" dirty="0" smtClean="0">
              <a:solidFill>
                <a:srgbClr val="FFCC00"/>
              </a:solidFill>
              <a:latin typeface="Arial" charset="0"/>
              <a:ea typeface="Osaka" charset="-128"/>
            </a:endParaRPr>
          </a:p>
        </p:txBody>
      </p:sp>
      <p:graphicFrame>
        <p:nvGraphicFramePr>
          <p:cNvPr id="1026" name="Object 3"/>
          <p:cNvGraphicFramePr>
            <a:graphicFrameLocks noChangeAspect="1"/>
          </p:cNvGraphicFramePr>
          <p:nvPr/>
        </p:nvGraphicFramePr>
        <p:xfrm>
          <a:off x="1005840" y="981447"/>
          <a:ext cx="7452360" cy="5468169"/>
        </p:xfrm>
        <a:graphic>
          <a:graphicData uri="http://schemas.openxmlformats.org/presentationml/2006/ole">
            <p:oleObj spid="_x0000_s305154" name="Slide" r:id="rId4" imgW="4572000" imgH="3429000" progId="PowerPoint.Slide.8">
              <p:embed/>
            </p:oleObj>
          </a:graphicData>
        </a:graphic>
      </p:graphicFrame>
      <p:sp>
        <p:nvSpPr>
          <p:cNvPr id="11" name="Text Box 6"/>
          <p:cNvSpPr txBox="1">
            <a:spLocks noChangeArrowheads="1"/>
          </p:cNvSpPr>
          <p:nvPr/>
        </p:nvSpPr>
        <p:spPr bwMode="auto">
          <a:xfrm>
            <a:off x="1986027" y="6343405"/>
            <a:ext cx="3087705" cy="307777"/>
          </a:xfrm>
          <a:prstGeom prst="rect">
            <a:avLst/>
          </a:prstGeom>
          <a:noFill/>
          <a:ln w="9525">
            <a:noFill/>
            <a:miter lim="800000"/>
            <a:headEnd/>
            <a:tailEnd/>
          </a:ln>
        </p:spPr>
        <p:txBody>
          <a:bodyPr wrap="none">
            <a:spAutoFit/>
          </a:bodyPr>
          <a:lstStyle/>
          <a:p>
            <a:r>
              <a:rPr kumimoji="1" lang="en-US" sz="1400" b="1" i="1" dirty="0">
                <a:latin typeface="Arial" charset="0"/>
                <a:ea typeface="宋体" pitchFamily="2" charset="-122"/>
              </a:rPr>
              <a:t>(Millar et al., Hum Mol Genet 2000)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01613" y="217488"/>
            <a:ext cx="8955087" cy="920750"/>
          </a:xfrm>
        </p:spPr>
        <p:txBody>
          <a:bodyPr/>
          <a:lstStyle/>
          <a:p>
            <a:pPr eaLnBrk="1" hangingPunct="1"/>
            <a:r>
              <a:rPr lang="en-US" sz="2400" b="1" smtClean="0">
                <a:solidFill>
                  <a:srgbClr val="FF9900"/>
                </a:solidFill>
                <a:latin typeface="Arial" charset="0"/>
              </a:rPr>
              <a:t>Abnormal  development  of  neurons  in  the  adult  brain  with  deficiency  in  Disrupted-in-Schizophrenia (DISC1),  </a:t>
            </a:r>
            <a:br>
              <a:rPr lang="en-US" sz="2400" b="1" smtClean="0">
                <a:solidFill>
                  <a:srgbClr val="FF9900"/>
                </a:solidFill>
                <a:latin typeface="Arial" charset="0"/>
              </a:rPr>
            </a:br>
            <a:r>
              <a:rPr lang="en-US" sz="2400" b="1" smtClean="0">
                <a:solidFill>
                  <a:srgbClr val="FF9900"/>
                </a:solidFill>
                <a:latin typeface="Arial" charset="0"/>
              </a:rPr>
              <a:t>a  susceptibility  gene  for  major  mental  illness</a:t>
            </a:r>
          </a:p>
        </p:txBody>
      </p:sp>
      <p:pic>
        <p:nvPicPr>
          <p:cNvPr id="11267" name="Picture 3" descr="model for DISC1"/>
          <p:cNvPicPr>
            <a:picLocks noChangeAspect="1" noChangeArrowheads="1"/>
          </p:cNvPicPr>
          <p:nvPr/>
        </p:nvPicPr>
        <p:blipFill>
          <a:blip r:embed="rId3"/>
          <a:srcRect l="13905" t="-79" r="1373" b="6757"/>
          <a:stretch>
            <a:fillRect/>
          </a:stretch>
        </p:blipFill>
        <p:spPr bwMode="auto">
          <a:xfrm>
            <a:off x="1305157" y="3271947"/>
            <a:ext cx="7219950" cy="3273425"/>
          </a:xfrm>
          <a:prstGeom prst="rect">
            <a:avLst/>
          </a:prstGeom>
          <a:noFill/>
          <a:ln w="9525">
            <a:noFill/>
            <a:miter lim="800000"/>
            <a:headEnd/>
            <a:tailEnd/>
          </a:ln>
        </p:spPr>
      </p:pic>
      <p:grpSp>
        <p:nvGrpSpPr>
          <p:cNvPr id="2" name="Group 6"/>
          <p:cNvGrpSpPr>
            <a:grpSpLocks/>
          </p:cNvGrpSpPr>
          <p:nvPr/>
        </p:nvGrpSpPr>
        <p:grpSpPr bwMode="auto">
          <a:xfrm>
            <a:off x="440011" y="1346529"/>
            <a:ext cx="3508375" cy="2662238"/>
            <a:chOff x="32" y="2943"/>
            <a:chExt cx="1802" cy="1376"/>
          </a:xfrm>
        </p:grpSpPr>
        <p:pic>
          <p:nvPicPr>
            <p:cNvPr id="11269" name="Picture 7" descr="dendritic tree"/>
            <p:cNvPicPr>
              <a:picLocks noChangeAspect="1" noChangeArrowheads="1"/>
            </p:cNvPicPr>
            <p:nvPr/>
          </p:nvPicPr>
          <p:blipFill>
            <a:blip r:embed="rId4"/>
            <a:srcRect l="5728" t="42815" r="65767" b="1074"/>
            <a:stretch>
              <a:fillRect/>
            </a:stretch>
          </p:blipFill>
          <p:spPr bwMode="auto">
            <a:xfrm>
              <a:off x="948" y="2943"/>
              <a:ext cx="886" cy="1376"/>
            </a:xfrm>
            <a:prstGeom prst="rect">
              <a:avLst/>
            </a:prstGeom>
            <a:noFill/>
            <a:ln w="9525">
              <a:solidFill>
                <a:schemeClr val="bg1"/>
              </a:solidFill>
              <a:miter lim="800000"/>
              <a:headEnd/>
              <a:tailEnd/>
            </a:ln>
          </p:spPr>
        </p:pic>
        <p:pic>
          <p:nvPicPr>
            <p:cNvPr id="11270" name="Picture 8" descr="dendritic tree"/>
            <p:cNvPicPr>
              <a:picLocks noChangeAspect="1" noChangeArrowheads="1"/>
            </p:cNvPicPr>
            <p:nvPr/>
          </p:nvPicPr>
          <p:blipFill>
            <a:blip r:embed="rId4"/>
            <a:srcRect l="5728" t="526" r="65767" b="59143"/>
            <a:stretch>
              <a:fillRect/>
            </a:stretch>
          </p:blipFill>
          <p:spPr bwMode="auto">
            <a:xfrm>
              <a:off x="32" y="2946"/>
              <a:ext cx="886" cy="989"/>
            </a:xfrm>
            <a:prstGeom prst="rect">
              <a:avLst/>
            </a:prstGeom>
            <a:noFill/>
            <a:ln w="9525">
              <a:solidFill>
                <a:schemeClr val="bg1"/>
              </a:solidFill>
              <a:miter lim="800000"/>
              <a:headEnd/>
              <a:tailEnd/>
            </a:ln>
          </p:spPr>
        </p:pic>
      </p:grpSp>
      <p:sp>
        <p:nvSpPr>
          <p:cNvPr id="7" name="Rectangle 30"/>
          <p:cNvSpPr>
            <a:spLocks noChangeArrowheads="1"/>
          </p:cNvSpPr>
          <p:nvPr/>
        </p:nvSpPr>
        <p:spPr bwMode="auto">
          <a:xfrm>
            <a:off x="2317546" y="6305155"/>
            <a:ext cx="7078710" cy="369332"/>
          </a:xfrm>
          <a:prstGeom prst="rect">
            <a:avLst/>
          </a:prstGeom>
          <a:noFill/>
          <a:ln w="9525">
            <a:noFill/>
            <a:miter lim="800000"/>
            <a:headEnd/>
            <a:tailEnd/>
          </a:ln>
        </p:spPr>
        <p:txBody>
          <a:bodyPr wrap="square">
            <a:spAutoFit/>
          </a:bodyPr>
          <a:lstStyle/>
          <a:p>
            <a:r>
              <a:rPr lang="en-US" b="1" i="1" dirty="0" smtClean="0">
                <a:solidFill>
                  <a:srgbClr val="FFFF99"/>
                </a:solidFill>
              </a:rPr>
              <a:t>(</a:t>
            </a:r>
            <a:r>
              <a:rPr lang="en-US" b="1" i="1" dirty="0" err="1" smtClean="0">
                <a:solidFill>
                  <a:srgbClr val="FFFF99"/>
                </a:solidFill>
              </a:rPr>
              <a:t>Duan</a:t>
            </a:r>
            <a:r>
              <a:rPr lang="en-US" b="1" i="1" dirty="0" smtClean="0">
                <a:solidFill>
                  <a:srgbClr val="FFFF99"/>
                </a:solidFill>
              </a:rPr>
              <a:t> X. </a:t>
            </a:r>
            <a:r>
              <a:rPr lang="en-US" b="1" i="1" dirty="0" smtClean="0">
                <a:solidFill>
                  <a:srgbClr val="FFFF99"/>
                </a:solidFill>
              </a:rPr>
              <a:t>et </a:t>
            </a:r>
            <a:r>
              <a:rPr lang="en-US" b="1" i="1" dirty="0" smtClean="0">
                <a:solidFill>
                  <a:srgbClr val="FFFF99"/>
                </a:solidFill>
              </a:rPr>
              <a:t>al. </a:t>
            </a:r>
            <a:r>
              <a:rPr lang="en-US" b="1" i="1" dirty="0" smtClean="0">
                <a:solidFill>
                  <a:srgbClr val="FFFF99"/>
                </a:solidFill>
              </a:rPr>
              <a:t>Cell 2007; Faulkner R.L. et al. PNAS 2009</a:t>
            </a:r>
            <a:r>
              <a:rPr lang="en-US" b="1" i="1" dirty="0" smtClean="0">
                <a:solidFill>
                  <a:srgbClr val="FFFF99"/>
                </a:solidFill>
              </a:rPr>
              <a:t>)</a:t>
            </a:r>
            <a:endParaRPr lang="en-US" b="1" i="1" dirty="0">
              <a:solidFill>
                <a:srgbClr val="FFFF99"/>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46619</TotalTime>
  <Words>1247</Words>
  <Application>Microsoft Office PowerPoint</Application>
  <PresentationFormat>On-screen Show (4:3)</PresentationFormat>
  <Paragraphs>142</Paragraphs>
  <Slides>14</Slides>
  <Notes>13</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14</vt:i4>
      </vt:variant>
    </vt:vector>
  </HeadingPairs>
  <TitlesOfParts>
    <vt:vector size="17" baseType="lpstr">
      <vt:lpstr>Office Theme</vt:lpstr>
      <vt:lpstr>Image</vt:lpstr>
      <vt:lpstr>Slide</vt:lpstr>
      <vt:lpstr>Slide 1</vt:lpstr>
      <vt:lpstr>Slide 2</vt:lpstr>
      <vt:lpstr>Slide 3</vt:lpstr>
      <vt:lpstr>Slide 4</vt:lpstr>
      <vt:lpstr>Neurogenesis  in  the  adult  brain</vt:lpstr>
      <vt:lpstr>Slide 6</vt:lpstr>
      <vt:lpstr>Continuous  neurogenesis  in  the  adult  hippocampus  - a model  for  understanding  of  basic  principles  of  neural  development,  plasticity  and  repair  in  the  mature  mammalian  brain</vt:lpstr>
      <vt:lpstr>Disrupted-In-Schizophrenia 1  (DISC1)</vt:lpstr>
      <vt:lpstr>Abnormal  development  of  neurons  in  the  adult  brain  with  deficiency  in  Disrupted-in-Schizophrenia (DISC1),   a  susceptibility  gene  for  major  mental  illness</vt:lpstr>
      <vt:lpstr>Intrinsic  DISC1  interacts  extrinsic  depolarizing  GABA signaling  in  regulating  dendritic  growth  of  newborn neurons  during  adult  hippocmapal  neurogenesis</vt:lpstr>
      <vt:lpstr>Interaction  between  DISC1  and  NKCC1  impacts hippocampal  function  during  recognition  memory</vt:lpstr>
      <vt:lpstr>Slide 12</vt:lpstr>
      <vt:lpstr>Slide 13</vt:lpstr>
      <vt:lpstr>Slide 14</vt:lpstr>
    </vt:vector>
  </TitlesOfParts>
  <Company>Hongjun's 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Shaoyu Ge</dc:creator>
  <cp:lastModifiedBy>hongjun</cp:lastModifiedBy>
  <cp:revision>1170</cp:revision>
  <dcterms:created xsi:type="dcterms:W3CDTF">2007-07-06T14:47:48Z</dcterms:created>
  <dcterms:modified xsi:type="dcterms:W3CDTF">2014-04-28T02:48:19Z</dcterms:modified>
</cp:coreProperties>
</file>