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pdf" ContentType="application/pd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7"/>
  </p:notesMasterIdLst>
  <p:sldIdLst>
    <p:sldId id="517" r:id="rId2"/>
    <p:sldId id="629" r:id="rId3"/>
    <p:sldId id="630" r:id="rId4"/>
    <p:sldId id="632" r:id="rId5"/>
    <p:sldId id="625" r:id="rId6"/>
    <p:sldId id="633" r:id="rId7"/>
    <p:sldId id="641" r:id="rId8"/>
    <p:sldId id="526" r:id="rId9"/>
    <p:sldId id="454" r:id="rId10"/>
    <p:sldId id="455" r:id="rId11"/>
    <p:sldId id="456" r:id="rId12"/>
    <p:sldId id="642" r:id="rId13"/>
    <p:sldId id="382" r:id="rId14"/>
    <p:sldId id="488" r:id="rId15"/>
    <p:sldId id="516" r:id="rId16"/>
    <p:sldId id="527" r:id="rId17"/>
    <p:sldId id="609" r:id="rId18"/>
    <p:sldId id="638" r:id="rId19"/>
    <p:sldId id="637" r:id="rId20"/>
    <p:sldId id="493" r:id="rId21"/>
    <p:sldId id="320" r:id="rId22"/>
    <p:sldId id="523" r:id="rId23"/>
    <p:sldId id="631" r:id="rId24"/>
    <p:sldId id="639" r:id="rId25"/>
    <p:sldId id="640" r:id="rId2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861A"/>
    <a:srgbClr val="1BD229"/>
    <a:srgbClr val="5DA9B1"/>
    <a:srgbClr val="8C7F8F"/>
    <a:srgbClr val="808E8D"/>
    <a:srgbClr val="1EF0F0"/>
    <a:srgbClr val="FFFF00"/>
    <a:srgbClr val="261CFF"/>
    <a:srgbClr val="F43038"/>
    <a:srgbClr val="F4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32787"/>
    <p:restoredTop sz="90929"/>
  </p:normalViewPr>
  <p:slideViewPr>
    <p:cSldViewPr>
      <p:cViewPr>
        <p:scale>
          <a:sx n="140" d="100"/>
          <a:sy n="140" d="100"/>
        </p:scale>
        <p:origin x="1248" y="14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1784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C30B950-F95E-5B4A-B047-C15AFBED4F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9629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EB8C44-C23D-184D-84BA-C8183CA08176}" type="slidenum">
              <a:rPr lang="en-US"/>
              <a:pPr/>
              <a:t>1</a:t>
            </a:fld>
            <a:endParaRPr lang="en-US"/>
          </a:p>
        </p:txBody>
      </p:sp>
      <p:sp>
        <p:nvSpPr>
          <p:cNvPr id="448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8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61FA8A-EB48-224F-90CA-F23C95343B37}" type="slidenum">
              <a:rPr lang="en-US"/>
              <a:pPr/>
              <a:t>15</a:t>
            </a:fld>
            <a:endParaRPr lang="en-US"/>
          </a:p>
        </p:txBody>
      </p:sp>
      <p:sp>
        <p:nvSpPr>
          <p:cNvPr id="4413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1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22C9F8-C45A-654C-8104-EEB67503C6DA}" type="slidenum">
              <a:rPr lang="en-US"/>
              <a:pPr/>
              <a:t>16</a:t>
            </a:fld>
            <a:endParaRPr lang="en-US"/>
          </a:p>
        </p:txBody>
      </p:sp>
      <p:sp>
        <p:nvSpPr>
          <p:cNvPr id="488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8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</a:t>
            </a:r>
            <a:r>
              <a:rPr lang="en-US" baseline="0" dirty="0" smtClean="0"/>
              <a:t> control and </a:t>
            </a:r>
            <a:r>
              <a:rPr lang="en-US" baseline="0" dirty="0" err="1" smtClean="0"/>
              <a:t>itra</a:t>
            </a:r>
            <a:r>
              <a:rPr lang="en-US" baseline="0" dirty="0" smtClean="0"/>
              <a:t> group separately using animation.</a:t>
            </a: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6CE500-8435-294E-B3F7-4A5407F2918D}" type="slidenum">
              <a:rPr lang="en-US"/>
              <a:pPr/>
              <a:t>17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081A27-C76F-D74C-83A2-1F10699CB9D3}" type="slidenum">
              <a:rPr lang="en-US"/>
              <a:pPr/>
              <a:t>19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2B2388-BA8F-1244-BAA1-9B51C3CF2720}" type="slidenum">
              <a:rPr lang="en-US"/>
              <a:pPr/>
              <a:t>20</a:t>
            </a:fld>
            <a:endParaRPr lang="en-US"/>
          </a:p>
        </p:txBody>
      </p:sp>
      <p:sp>
        <p:nvSpPr>
          <p:cNvPr id="373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4213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93" tIns="43247" rIns="86493" bIns="43247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BFA2AB-8AD3-D144-8639-B9386556DEBC}" type="slidenum">
              <a:rPr lang="en-US"/>
              <a:pPr/>
              <a:t>21</a:t>
            </a:fld>
            <a:endParaRPr lang="en-US"/>
          </a:p>
        </p:txBody>
      </p:sp>
      <p:sp>
        <p:nvSpPr>
          <p:cNvPr id="15053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53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b">
            <a:prstTxWarp prst="textNoShape">
              <a:avLst/>
            </a:prstTxWarp>
          </a:bodyPr>
          <a:lstStyle/>
          <a:p>
            <a:pPr algn="r"/>
            <a:r>
              <a:rPr lang="en-US" sz="1200"/>
              <a:t>1</a:t>
            </a:r>
          </a:p>
        </p:txBody>
      </p:sp>
      <p:sp>
        <p:nvSpPr>
          <p:cNvPr id="15053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53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53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/>
        </p:spPr>
      </p:sp>
      <p:sp>
        <p:nvSpPr>
          <p:cNvPr id="150535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0487" tIns="44450" rIns="90487" bIns="4445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D8BA49-D765-0B48-8BCA-F19967C5D6D8}" type="slidenum">
              <a:rPr lang="en-US"/>
              <a:pPr/>
              <a:t>22</a:t>
            </a:fld>
            <a:endParaRPr lang="en-US"/>
          </a:p>
        </p:txBody>
      </p:sp>
      <p:sp>
        <p:nvSpPr>
          <p:cNvPr id="455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5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F2E918D-09EA-E243-8F92-24D3C2FACEFD}" type="slidenum">
              <a:rPr lang="en-US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31D7A5D-F5C9-704B-9949-5E4A2B56E9D6}" type="slidenum">
              <a:rPr lang="en-US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F66F12-6F08-8A4B-BC39-278E6C06E01C}" type="slidenum">
              <a:rPr lang="en-US"/>
              <a:pPr/>
              <a:t>5</a:t>
            </a:fld>
            <a:endParaRPr lang="en-US"/>
          </a:p>
        </p:txBody>
      </p:sp>
      <p:sp>
        <p:nvSpPr>
          <p:cNvPr id="384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1EBDB0-38A5-B74A-A736-4D54367A25D4}" type="slidenum">
              <a:rPr lang="en-US"/>
              <a:pPr/>
              <a:t>7</a:t>
            </a:fld>
            <a:endParaRPr lang="en-US"/>
          </a:p>
        </p:txBody>
      </p:sp>
      <p:sp>
        <p:nvSpPr>
          <p:cNvPr id="4597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1EBDB0-38A5-B74A-A736-4D54367A25D4}" type="slidenum">
              <a:rPr lang="en-US"/>
              <a:pPr/>
              <a:t>8</a:t>
            </a:fld>
            <a:endParaRPr lang="en-US"/>
          </a:p>
        </p:txBody>
      </p:sp>
      <p:sp>
        <p:nvSpPr>
          <p:cNvPr id="4597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E64B79-F0B5-234B-98F7-0C4FE976667A}" type="slidenum">
              <a:rPr lang="en-US"/>
              <a:pPr/>
              <a:t>9</a:t>
            </a:fld>
            <a:endParaRPr lang="en-US"/>
          </a:p>
        </p:txBody>
      </p:sp>
      <p:sp>
        <p:nvSpPr>
          <p:cNvPr id="32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w="12700" cap="flat">
            <a:solidFill>
              <a:schemeClr val="tx1"/>
            </a:solidFill>
          </a:ln>
        </p:spPr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0488" tIns="44450" rIns="90488" bIns="4445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E31099-69E0-7948-99D8-47A1B4E29DDB}" type="slidenum">
              <a:rPr lang="en-US"/>
              <a:pPr/>
              <a:t>10</a:t>
            </a:fld>
            <a:endParaRPr lang="en-US"/>
          </a:p>
        </p:txBody>
      </p:sp>
      <p:sp>
        <p:nvSpPr>
          <p:cNvPr id="32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w="12700" cap="flat">
            <a:solidFill>
              <a:schemeClr val="tx1"/>
            </a:solidFill>
          </a:ln>
        </p:spPr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0488" tIns="44450" rIns="90488" bIns="4445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41C239-08F6-6B4A-A591-00141B486C86}" type="slidenum">
              <a:rPr lang="en-US"/>
              <a:pPr/>
              <a:t>11</a:t>
            </a:fld>
            <a:endParaRPr lang="en-US"/>
          </a:p>
        </p:txBody>
      </p:sp>
      <p:sp>
        <p:nvSpPr>
          <p:cNvPr id="324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w="12700" cap="flat">
            <a:solidFill>
              <a:schemeClr val="tx1"/>
            </a:solidFill>
          </a:ln>
        </p:spPr>
      </p:sp>
      <p:sp>
        <p:nvSpPr>
          <p:cNvPr id="32461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0488" tIns="44450" rIns="90488" bIns="44450"/>
          <a:lstStyle/>
          <a:p>
            <a:r>
              <a:rPr lang="en-US" dirty="0" smtClean="0"/>
              <a:t>Show picture of a plate</a:t>
            </a:r>
            <a:r>
              <a:rPr lang="en-US" baseline="0" dirty="0" smtClean="0"/>
              <a:t> or a stack of plates.</a:t>
            </a: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FA0EE3-AD64-AF40-A163-4FB24B5DDE59}" type="slidenum">
              <a:rPr lang="en-US"/>
              <a:pPr/>
              <a:t>13</a:t>
            </a:fld>
            <a:endParaRPr lang="en-US"/>
          </a:p>
        </p:txBody>
      </p:sp>
      <p:sp>
        <p:nvSpPr>
          <p:cNvPr id="385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37974A-EF5A-CD43-AEB2-DD06DD000A29}" type="slidenum">
              <a:rPr lang="en-US"/>
              <a:pPr/>
              <a:t>14</a:t>
            </a:fld>
            <a:endParaRPr lang="en-US"/>
          </a:p>
        </p:txBody>
      </p:sp>
      <p:sp>
        <p:nvSpPr>
          <p:cNvPr id="388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8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1417F10-BBAF-2D43-B60B-251AC428DD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84BBBBD-6280-1B43-886E-7CC1CAC862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5F7ED62-F838-4143-9471-779703DD6E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C489C599-B39D-6A47-90D2-98CDB7E468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557C743-00F7-F64C-BCFF-1F5A189776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89AF2A0-AC45-3645-802B-EA3807E280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AEB55AF-4190-284D-BC25-13D93D5AE9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1C522E4-04BA-194C-8975-7BEC826AD1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BA42839-797E-2240-BFF2-77FFD83067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3E9766E-3A83-7840-951E-0A80D4569B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7E71672-01BB-8A45-AD44-FFC47DF7FC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722D0FD-3F38-554B-95C2-2BD0EF9531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D21F8B1-A861-5846-8B49-FCF5DF4DD38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oleObject" Target="../embeddings/Microsoft_Word_97_-_2003_Document1.doc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d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14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jpeg"/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pn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Relationship Id="rId1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df"/><Relationship Id="rId7" Type="http://schemas.openxmlformats.org/officeDocument/2006/relationships/image" Target="../media/image4.pd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3.pdf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.pd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d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Text Box 2"/>
          <p:cNvSpPr txBox="1">
            <a:spLocks noChangeArrowheads="1"/>
          </p:cNvSpPr>
          <p:nvPr/>
        </p:nvSpPr>
        <p:spPr bwMode="auto">
          <a:xfrm>
            <a:off x="2852666" y="2819400"/>
            <a:ext cx="340215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i="1" dirty="0">
                <a:solidFill>
                  <a:srgbClr val="FFFF00"/>
                </a:solidFill>
                <a:latin typeface="Palatino" charset="0"/>
              </a:rPr>
              <a:t>Jun O. Liu</a:t>
            </a:r>
          </a:p>
          <a:p>
            <a:pPr algn="ctr"/>
            <a:endParaRPr lang="en-US" b="1" i="1" dirty="0">
              <a:solidFill>
                <a:srgbClr val="FFFF00"/>
              </a:solidFill>
              <a:latin typeface="Palatino" charset="0"/>
            </a:endParaRPr>
          </a:p>
          <a:p>
            <a:pPr algn="ctr"/>
            <a:r>
              <a:rPr lang="en-US" sz="1800" i="1" dirty="0">
                <a:solidFill>
                  <a:srgbClr val="FFFF00"/>
                </a:solidFill>
                <a:latin typeface="Palatino" charset="0"/>
              </a:rPr>
              <a:t>Department of Pharmacology</a:t>
            </a:r>
          </a:p>
          <a:p>
            <a:pPr algn="ctr"/>
            <a:r>
              <a:rPr lang="en-US" sz="1800" i="1" dirty="0">
                <a:solidFill>
                  <a:srgbClr val="FFFF00"/>
                </a:solidFill>
                <a:latin typeface="Palatino" charset="0"/>
              </a:rPr>
              <a:t>And Department of Oncology</a:t>
            </a:r>
          </a:p>
          <a:p>
            <a:pPr algn="ctr"/>
            <a:r>
              <a:rPr lang="en-US" sz="1800" i="1" dirty="0">
                <a:solidFill>
                  <a:srgbClr val="FFFF00"/>
                </a:solidFill>
                <a:latin typeface="Palatino" charset="0"/>
              </a:rPr>
              <a:t>Johns Hopkins School of Medicine</a:t>
            </a:r>
          </a:p>
          <a:p>
            <a:pPr algn="ctr"/>
            <a:r>
              <a:rPr lang="en-US" sz="1800" i="1" dirty="0">
                <a:solidFill>
                  <a:srgbClr val="FFFF00"/>
                </a:solidFill>
                <a:latin typeface="Palatino" charset="0"/>
              </a:rPr>
              <a:t>Baltimore, MD21205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42371" name="Text Box 3"/>
          <p:cNvSpPr txBox="1">
            <a:spLocks noChangeArrowheads="1"/>
          </p:cNvSpPr>
          <p:nvPr/>
        </p:nvSpPr>
        <p:spPr bwMode="auto">
          <a:xfrm>
            <a:off x="355600" y="838200"/>
            <a:ext cx="8382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CC00"/>
                </a:solidFill>
                <a:latin typeface="Palatino" charset="0"/>
              </a:rPr>
              <a:t>Discovery of New Drugs for </a:t>
            </a:r>
          </a:p>
          <a:p>
            <a:pPr algn="ctr"/>
            <a:r>
              <a:rPr lang="en-US" sz="3200" b="1" dirty="0" smtClean="0">
                <a:solidFill>
                  <a:srgbClr val="FFCC00"/>
                </a:solidFill>
                <a:latin typeface="Palatino" charset="0"/>
              </a:rPr>
              <a:t>Treatment of Human Diseases</a:t>
            </a:r>
          </a:p>
        </p:txBody>
      </p:sp>
      <p:sp>
        <p:nvSpPr>
          <p:cNvPr id="442372" name="Line 4"/>
          <p:cNvSpPr>
            <a:spLocks noChangeShapeType="1"/>
          </p:cNvSpPr>
          <p:nvPr/>
        </p:nvSpPr>
        <p:spPr bwMode="auto">
          <a:xfrm>
            <a:off x="609600" y="762000"/>
            <a:ext cx="7848600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2373" name="Line 5"/>
          <p:cNvSpPr>
            <a:spLocks noChangeShapeType="1"/>
          </p:cNvSpPr>
          <p:nvPr/>
        </p:nvSpPr>
        <p:spPr bwMode="auto">
          <a:xfrm>
            <a:off x="650875" y="2133600"/>
            <a:ext cx="7848600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2378" name="Text Box 10"/>
          <p:cNvSpPr txBox="1">
            <a:spLocks noChangeArrowheads="1"/>
          </p:cNvSpPr>
          <p:nvPr/>
        </p:nvSpPr>
        <p:spPr bwMode="auto">
          <a:xfrm>
            <a:off x="457200" y="5181600"/>
            <a:ext cx="8382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endParaRPr lang="en-US" sz="2000" b="1" dirty="0" smtClean="0">
              <a:solidFill>
                <a:srgbClr val="1EF0F0"/>
              </a:solidFill>
              <a:latin typeface="Palatino" charset="0"/>
            </a:endParaRPr>
          </a:p>
          <a:p>
            <a:pPr algn="ctr"/>
            <a:r>
              <a:rPr lang="en-US" sz="2000" b="1" dirty="0" smtClean="0">
                <a:solidFill>
                  <a:srgbClr val="1EF0F0"/>
                </a:solidFill>
                <a:latin typeface="Palatino" charset="0"/>
              </a:rPr>
              <a:t>April 29, 2013</a:t>
            </a:r>
            <a:endParaRPr lang="en-US" sz="1400" dirty="0">
              <a:solidFill>
                <a:srgbClr val="1EF0F0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ChangeArrowheads="1"/>
          </p:cNvSpPr>
          <p:nvPr/>
        </p:nvSpPr>
        <p:spPr bwMode="auto">
          <a:xfrm>
            <a:off x="304800" y="457200"/>
            <a:ext cx="8407400" cy="5822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solidFill>
                  <a:srgbClr val="FAFD00"/>
                </a:solidFill>
                <a:latin typeface="Arial" charset="0"/>
              </a:rPr>
              <a:t>The Johns Hopkins</a:t>
            </a:r>
            <a:r>
              <a:rPr lang="en-US" sz="3200" b="1" dirty="0" smtClean="0">
                <a:solidFill>
                  <a:srgbClr val="FAFD00"/>
                </a:solidFill>
                <a:latin typeface="Arial" charset="0"/>
              </a:rPr>
              <a:t> Drug Library</a:t>
            </a:r>
            <a:endParaRPr lang="en-US" sz="3200" b="1" dirty="0">
              <a:solidFill>
                <a:srgbClr val="FAFD00"/>
              </a:solidFill>
              <a:latin typeface="Arial" charset="0"/>
            </a:endParaRPr>
          </a:p>
        </p:txBody>
      </p:sp>
      <p:sp>
        <p:nvSpPr>
          <p:cNvPr id="321539" name="Line 3"/>
          <p:cNvSpPr>
            <a:spLocks noChangeShapeType="1"/>
          </p:cNvSpPr>
          <p:nvPr/>
        </p:nvSpPr>
        <p:spPr bwMode="auto">
          <a:xfrm>
            <a:off x="152400" y="1295400"/>
            <a:ext cx="88392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1540" name="Rectangle 4"/>
          <p:cNvSpPr>
            <a:spLocks noChangeArrowheads="1"/>
          </p:cNvSpPr>
          <p:nvPr/>
        </p:nvSpPr>
        <p:spPr bwMode="auto">
          <a:xfrm>
            <a:off x="203200" y="1447800"/>
            <a:ext cx="8940800" cy="3352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sz="2800" dirty="0">
                <a:solidFill>
                  <a:srgbClr val="6699FF"/>
                </a:solidFill>
                <a:latin typeface="Arial" charset="0"/>
              </a:rPr>
              <a:t>  Build a library of  every available drug that is FDA-</a:t>
            </a:r>
          </a:p>
          <a:p>
            <a:r>
              <a:rPr lang="en-US" sz="2800" dirty="0">
                <a:solidFill>
                  <a:srgbClr val="6699FF"/>
                </a:solidFill>
                <a:latin typeface="Arial" charset="0"/>
              </a:rPr>
              <a:t>   approved </a:t>
            </a:r>
          </a:p>
          <a:p>
            <a:pPr lvl="1">
              <a:buFontTx/>
              <a:buChar char="-"/>
            </a:pPr>
            <a:r>
              <a:rPr lang="en-US" dirty="0">
                <a:solidFill>
                  <a:srgbClr val="6699FF"/>
                </a:solidFill>
                <a:latin typeface="Arial" charset="0"/>
              </a:rPr>
              <a:t>  3,464 unique FDA-approved drugs (1938-2003)</a:t>
            </a:r>
          </a:p>
          <a:p>
            <a:pPr lvl="1">
              <a:buFontTx/>
              <a:buChar char="-"/>
            </a:pPr>
            <a:r>
              <a:rPr lang="en-US" dirty="0">
                <a:solidFill>
                  <a:srgbClr val="6699FF"/>
                </a:solidFill>
                <a:latin typeface="Arial" charset="0"/>
              </a:rPr>
              <a:t>  Culled from a list of &gt; 32,000 new drug approvals </a:t>
            </a:r>
          </a:p>
          <a:p>
            <a:pPr lvl="1"/>
            <a:r>
              <a:rPr lang="en-US" dirty="0">
                <a:solidFill>
                  <a:srgbClr val="6699FF"/>
                </a:solidFill>
                <a:latin typeface="Arial" charset="0"/>
              </a:rPr>
              <a:t>   obtained via Freedom of Information Act requests</a:t>
            </a:r>
          </a:p>
          <a:p>
            <a:pPr lvl="1"/>
            <a:endParaRPr lang="en-US" dirty="0">
              <a:solidFill>
                <a:srgbClr val="6699FF"/>
              </a:solidFill>
              <a:latin typeface="Arial" charset="0"/>
            </a:endParaRPr>
          </a:p>
          <a:p>
            <a:pPr>
              <a:buFontTx/>
              <a:buChar char="•"/>
            </a:pPr>
            <a:r>
              <a:rPr lang="en-US" sz="2800" dirty="0">
                <a:solidFill>
                  <a:srgbClr val="FFFFFF"/>
                </a:solidFill>
                <a:latin typeface="Arial" charset="0"/>
              </a:rPr>
              <a:t>  Plate library in 96</a:t>
            </a:r>
            <a:r>
              <a:rPr lang="en-US" sz="2800" dirty="0" smtClean="0">
                <a:solidFill>
                  <a:srgbClr val="FFFFFF"/>
                </a:solidFill>
                <a:latin typeface="Arial" charset="0"/>
              </a:rPr>
              <a:t>- or 384-well </a:t>
            </a:r>
            <a:r>
              <a:rPr lang="en-US" sz="2800" dirty="0">
                <a:solidFill>
                  <a:srgbClr val="FFFFFF"/>
                </a:solidFill>
                <a:latin typeface="Arial" charset="0"/>
              </a:rPr>
              <a:t>format</a:t>
            </a:r>
          </a:p>
          <a:p>
            <a:endParaRPr lang="en-US" sz="3200" dirty="0">
              <a:solidFill>
                <a:srgbClr val="FFFFFF"/>
              </a:solidFill>
              <a:latin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7" name="Line 3"/>
          <p:cNvSpPr>
            <a:spLocks noChangeShapeType="1"/>
          </p:cNvSpPr>
          <p:nvPr/>
        </p:nvSpPr>
        <p:spPr bwMode="auto">
          <a:xfrm>
            <a:off x="152400" y="1295400"/>
            <a:ext cx="88392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3588" name="Rectangle 4"/>
          <p:cNvSpPr>
            <a:spLocks noChangeArrowheads="1"/>
          </p:cNvSpPr>
          <p:nvPr/>
        </p:nvSpPr>
        <p:spPr bwMode="auto">
          <a:xfrm>
            <a:off x="203200" y="1295400"/>
            <a:ext cx="8788400" cy="458330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sz="2800" dirty="0">
                <a:solidFill>
                  <a:srgbClr val="6699FF"/>
                </a:solidFill>
                <a:latin typeface="Arial" charset="0"/>
              </a:rPr>
              <a:t> Build a library of  every available drug that is FDA-</a:t>
            </a:r>
          </a:p>
          <a:p>
            <a:r>
              <a:rPr lang="en-US" sz="2800" dirty="0">
                <a:solidFill>
                  <a:srgbClr val="6699FF"/>
                </a:solidFill>
                <a:latin typeface="Arial" charset="0"/>
              </a:rPr>
              <a:t>   approved </a:t>
            </a:r>
          </a:p>
          <a:p>
            <a:pPr lvl="1">
              <a:buFontTx/>
              <a:buChar char="-"/>
            </a:pPr>
            <a:r>
              <a:rPr lang="en-US" dirty="0">
                <a:solidFill>
                  <a:srgbClr val="6699FF"/>
                </a:solidFill>
                <a:latin typeface="Arial" charset="0"/>
              </a:rPr>
              <a:t>  3,464 unique FDA-approved drugs (1938-2003)</a:t>
            </a:r>
          </a:p>
          <a:p>
            <a:pPr lvl="1">
              <a:buFontTx/>
              <a:buChar char="-"/>
            </a:pPr>
            <a:r>
              <a:rPr lang="en-US" dirty="0">
                <a:solidFill>
                  <a:srgbClr val="6699FF"/>
                </a:solidFill>
                <a:latin typeface="Arial" charset="0"/>
              </a:rPr>
              <a:t>  Culled from a list of &gt; 32,000 new drug approvals </a:t>
            </a:r>
          </a:p>
          <a:p>
            <a:pPr lvl="1"/>
            <a:r>
              <a:rPr lang="en-US" dirty="0">
                <a:solidFill>
                  <a:srgbClr val="6699FF"/>
                </a:solidFill>
                <a:latin typeface="Arial" charset="0"/>
              </a:rPr>
              <a:t>   obtained via Freedom of Information Act requests</a:t>
            </a:r>
          </a:p>
          <a:p>
            <a:pPr lvl="1"/>
            <a:endParaRPr lang="en-US" dirty="0">
              <a:solidFill>
                <a:srgbClr val="6699FF"/>
              </a:solidFill>
              <a:latin typeface="Arial" charset="0"/>
            </a:endParaRPr>
          </a:p>
          <a:p>
            <a:pPr>
              <a:buFontTx/>
              <a:buChar char="•"/>
            </a:pPr>
            <a:r>
              <a:rPr lang="en-US" sz="2800" dirty="0">
                <a:solidFill>
                  <a:srgbClr val="6699FF"/>
                </a:solidFill>
                <a:latin typeface="Arial" charset="0"/>
              </a:rPr>
              <a:t>  Plate library in</a:t>
            </a:r>
            <a:r>
              <a:rPr lang="en-US" sz="2800" dirty="0" smtClean="0">
                <a:solidFill>
                  <a:srgbClr val="6699FF"/>
                </a:solidFill>
                <a:latin typeface="Arial" charset="0"/>
              </a:rPr>
              <a:t> 96- or 384-well format</a:t>
            </a:r>
          </a:p>
          <a:p>
            <a:pPr>
              <a:buFontTx/>
              <a:buChar char="•"/>
            </a:pPr>
            <a:endParaRPr lang="en-US" sz="2800" dirty="0">
              <a:solidFill>
                <a:srgbClr val="6699FF"/>
              </a:solidFill>
              <a:latin typeface="Arial" charset="0"/>
            </a:endParaRPr>
          </a:p>
          <a:p>
            <a:pPr>
              <a:buFontTx/>
              <a:buChar char="•"/>
            </a:pPr>
            <a:r>
              <a:rPr lang="en-US" sz="2800" dirty="0">
                <a:solidFill>
                  <a:srgbClr val="FFFFFF"/>
                </a:solidFill>
                <a:latin typeface="Arial" charset="0"/>
              </a:rPr>
              <a:t>  Screen the drug library in cell-based assays to search for novel biological and pharmacological activities.</a:t>
            </a:r>
          </a:p>
        </p:txBody>
      </p:sp>
      <p:sp>
        <p:nvSpPr>
          <p:cNvPr id="323589" name="Rectangle 5"/>
          <p:cNvSpPr>
            <a:spLocks noChangeArrowheads="1"/>
          </p:cNvSpPr>
          <p:nvPr/>
        </p:nvSpPr>
        <p:spPr bwMode="auto">
          <a:xfrm>
            <a:off x="381000" y="457200"/>
            <a:ext cx="8407400" cy="5822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solidFill>
                  <a:srgbClr val="FAFD00"/>
                </a:solidFill>
                <a:latin typeface="Arial" charset="0"/>
              </a:rPr>
              <a:t>The Johns Hopkins</a:t>
            </a:r>
            <a:r>
              <a:rPr lang="en-US" sz="3200" b="1" dirty="0" smtClean="0">
                <a:solidFill>
                  <a:srgbClr val="FAFD00"/>
                </a:solidFill>
                <a:latin typeface="Arial" charset="0"/>
              </a:rPr>
              <a:t> Drug Library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81200"/>
            <a:ext cx="7735106" cy="4267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5650" y="1599293"/>
            <a:ext cx="12700" cy="12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4150" y="1635579"/>
            <a:ext cx="12700" cy="12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7364" y="1200150"/>
            <a:ext cx="12700" cy="12700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81000" y="457200"/>
            <a:ext cx="8407400" cy="5822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latin typeface="Arial" charset="0"/>
              </a:rPr>
              <a:t>The Johns Hopkins</a:t>
            </a:r>
            <a:r>
              <a:rPr lang="en-US" sz="3200" b="1" dirty="0" smtClean="0">
                <a:latin typeface="Arial" charset="0"/>
              </a:rPr>
              <a:t> Drug Library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0162" name="Object 2"/>
          <p:cNvGraphicFramePr>
            <a:graphicFrameLocks noChangeAspect="1"/>
          </p:cNvGraphicFramePr>
          <p:nvPr/>
        </p:nvGraphicFramePr>
        <p:xfrm>
          <a:off x="647700" y="990600"/>
          <a:ext cx="7848600" cy="543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163" name="Document" r:id="rId5" imgW="4215384" imgH="2837688" progId="Word.Document.8">
                  <p:embed/>
                </p:oleObj>
              </mc:Choice>
              <mc:Fallback>
                <p:oleObj name="Document" r:id="rId5" imgW="4215384" imgH="2837688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" y="990600"/>
                        <a:ext cx="7848600" cy="543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0163" name="Text Box 3"/>
          <p:cNvSpPr txBox="1">
            <a:spLocks noChangeArrowheads="1"/>
          </p:cNvSpPr>
          <p:nvPr/>
        </p:nvSpPr>
        <p:spPr bwMode="auto">
          <a:xfrm>
            <a:off x="1219200" y="228600"/>
            <a:ext cx="695251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/>
              <a:t>Tumor growth is dependent on </a:t>
            </a:r>
            <a:r>
              <a:rPr lang="en-US" sz="2800" b="1" dirty="0" smtClean="0">
                <a:solidFill>
                  <a:srgbClr val="11861A"/>
                </a:solidFill>
              </a:rPr>
              <a:t>angiogenesis</a:t>
            </a:r>
            <a:endParaRPr lang="en-US" sz="2800" b="1" dirty="0">
              <a:solidFill>
                <a:srgbClr val="11861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Text Box 2"/>
          <p:cNvSpPr txBox="1">
            <a:spLocks noChangeArrowheads="1"/>
          </p:cNvSpPr>
          <p:nvPr/>
        </p:nvSpPr>
        <p:spPr bwMode="auto">
          <a:xfrm>
            <a:off x="1143000" y="533400"/>
            <a:ext cx="771048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700" b="1">
                <a:latin typeface="Arial" charset="0"/>
              </a:rPr>
              <a:t>Hits from Endothelial Cell Proliferation Screen</a:t>
            </a:r>
          </a:p>
        </p:txBody>
      </p:sp>
      <p:pic>
        <p:nvPicPr>
          <p:cNvPr id="366596" name="Picture 4" descr="Figure 3"/>
          <p:cNvPicPr>
            <a:picLocks noChangeAspect="1" noChangeArrowheads="1"/>
          </p:cNvPicPr>
          <p:nvPr/>
        </p:nvPicPr>
        <p:blipFill>
          <a:blip r:embed="rId3"/>
          <a:srcRect t="12845"/>
          <a:stretch>
            <a:fillRect/>
          </a:stretch>
        </p:blipFill>
        <p:spPr bwMode="auto">
          <a:xfrm>
            <a:off x="457200" y="2209800"/>
            <a:ext cx="8229600" cy="337661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191000" y="5867400"/>
            <a:ext cx="10367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Drugs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22" name="Picture 2"/>
          <p:cNvPicPr>
            <a:picLocks noChangeAspect="1" noChangeArrowheads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990600" y="3962400"/>
            <a:ext cx="7401549" cy="2133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440327" name="Text Box 7"/>
          <p:cNvSpPr txBox="1">
            <a:spLocks noChangeArrowheads="1"/>
          </p:cNvSpPr>
          <p:nvPr/>
        </p:nvSpPr>
        <p:spPr bwMode="auto">
          <a:xfrm>
            <a:off x="1447800" y="381000"/>
            <a:ext cx="69231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 err="1" smtClean="0">
                <a:latin typeface="Arial" charset="0"/>
                <a:ea typeface="ＭＳ Ｐゴシック" charset="-128"/>
                <a:cs typeface="ＭＳ Ｐゴシック" charset="-128"/>
              </a:rPr>
              <a:t>Itraconazole</a:t>
            </a:r>
            <a:r>
              <a:rPr lang="en-US" b="1" dirty="0" smtClean="0">
                <a:latin typeface="Arial" charset="0"/>
                <a:ea typeface="ＭＳ Ｐゴシック" charset="-128"/>
                <a:cs typeface="ＭＳ Ｐゴシック" charset="-128"/>
              </a:rPr>
              <a:t> as a novel angiogenesis inhibitor</a:t>
            </a:r>
            <a:endParaRPr lang="en-US" b="1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0" y="2514600"/>
            <a:ext cx="678180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smtClean="0"/>
              <a:t>• </a:t>
            </a:r>
            <a:r>
              <a:rPr lang="en-US" sz="1900" dirty="0" err="1" smtClean="0"/>
              <a:t>Itraconazole</a:t>
            </a:r>
            <a:r>
              <a:rPr lang="en-US" sz="1900" dirty="0" smtClean="0"/>
              <a:t> has been used as an antifungal agent for treating systemic and toenail fungal infections for decades.</a:t>
            </a:r>
          </a:p>
          <a:p>
            <a:endParaRPr lang="en-US" sz="19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rcRect l="28921" t="31619" r="28413" b="14381"/>
          <a:stretch>
            <a:fillRect/>
          </a:stretch>
        </p:blipFill>
        <p:spPr>
          <a:xfrm>
            <a:off x="4038600" y="1219200"/>
            <a:ext cx="1524000" cy="1285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7437" name="Group 13"/>
          <p:cNvGrpSpPr>
            <a:grpSpLocks/>
          </p:cNvGrpSpPr>
          <p:nvPr/>
        </p:nvGrpSpPr>
        <p:grpSpPr bwMode="auto">
          <a:xfrm>
            <a:off x="762000" y="1905000"/>
            <a:ext cx="3311525" cy="4043363"/>
            <a:chOff x="3311" y="875"/>
            <a:chExt cx="2086" cy="2547"/>
          </a:xfrm>
        </p:grpSpPr>
        <p:pic>
          <p:nvPicPr>
            <p:cNvPr id="487428" name="Picture 4" descr="ICZ-tumor"/>
            <p:cNvPicPr preferRelativeResize="0"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377" y="2629"/>
              <a:ext cx="1020" cy="79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487429" name="Picture 5" descr="IP ICZ mouse-s"/>
            <p:cNvPicPr preferRelativeResize="0"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377" y="1117"/>
              <a:ext cx="1020" cy="147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487430" name="Picture 6" descr="IP Con mouse-s"/>
            <p:cNvPicPr preferRelativeResize="0"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311" y="1117"/>
              <a:ext cx="1020" cy="147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487431" name="Picture 7" descr="IP Con-tumor"/>
            <p:cNvPicPr preferRelativeResize="0">
              <a:picLocks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311" y="2629"/>
              <a:ext cx="1020" cy="79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87432" name="Text Box 8"/>
            <p:cNvSpPr txBox="1">
              <a:spLocks noChangeArrowheads="1"/>
            </p:cNvSpPr>
            <p:nvPr/>
          </p:nvSpPr>
          <p:spPr bwMode="auto">
            <a:xfrm>
              <a:off x="3606" y="879"/>
              <a:ext cx="530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altLang="ko-KR" sz="1600" dirty="0" smtClean="0">
                  <a:latin typeface="Calibri" charset="0"/>
                  <a:ea typeface="Malgun Gothic" pitchFamily="34" charset="-127"/>
                  <a:cs typeface="Malgun Gothic" pitchFamily="34" charset="-127"/>
                </a:rPr>
                <a:t>Placebo</a:t>
              </a:r>
              <a:endParaRPr lang="en-US" altLang="ko-KR" sz="1600" dirty="0">
                <a:latin typeface="Calibri" charset="0"/>
                <a:ea typeface="Malgun Gothic" pitchFamily="34" charset="-127"/>
                <a:cs typeface="Malgun Gothic" pitchFamily="34" charset="-127"/>
              </a:endParaRPr>
            </a:p>
          </p:txBody>
        </p:sp>
        <p:sp>
          <p:nvSpPr>
            <p:cNvPr id="487433" name="Text Box 9"/>
            <p:cNvSpPr txBox="1">
              <a:spLocks noChangeArrowheads="1"/>
            </p:cNvSpPr>
            <p:nvPr/>
          </p:nvSpPr>
          <p:spPr bwMode="auto">
            <a:xfrm>
              <a:off x="4513" y="875"/>
              <a:ext cx="81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altLang="ko-KR" sz="1600">
                  <a:latin typeface="Calibri" charset="0"/>
                  <a:ea typeface="Malgun Gothic" pitchFamily="34" charset="-127"/>
                  <a:cs typeface="Malgun Gothic" pitchFamily="34" charset="-127"/>
                </a:rPr>
                <a:t>Itraconazole</a:t>
              </a:r>
            </a:p>
          </p:txBody>
        </p:sp>
      </p:grpSp>
      <p:sp>
        <p:nvSpPr>
          <p:cNvPr id="487434" name="Text Box 10"/>
          <p:cNvSpPr txBox="1">
            <a:spLocks noChangeArrowheads="1"/>
          </p:cNvSpPr>
          <p:nvPr/>
        </p:nvSpPr>
        <p:spPr bwMode="auto">
          <a:xfrm>
            <a:off x="152400" y="381000"/>
            <a:ext cx="883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b="1" dirty="0">
                <a:latin typeface="Times New Roman" charset="0"/>
              </a:rPr>
              <a:t>Inhibition of </a:t>
            </a:r>
            <a:r>
              <a:rPr lang="en-US" b="1" dirty="0" err="1">
                <a:latin typeface="Times New Roman" charset="0"/>
              </a:rPr>
              <a:t>Xenograft</a:t>
            </a:r>
            <a:r>
              <a:rPr lang="en-US" b="1" dirty="0">
                <a:latin typeface="Times New Roman" charset="0"/>
              </a:rPr>
              <a:t> of Prostate Cancer by </a:t>
            </a:r>
            <a:r>
              <a:rPr lang="en-US" b="1" dirty="0" err="1">
                <a:latin typeface="Times New Roman" charset="0"/>
              </a:rPr>
              <a:t>Itraconazole</a:t>
            </a:r>
            <a:r>
              <a:rPr lang="en-US" b="1" dirty="0">
                <a:latin typeface="Times New Roman" charset="0"/>
              </a:rPr>
              <a:t> </a:t>
            </a:r>
            <a:r>
              <a:rPr lang="en-US" b="1" i="1" dirty="0">
                <a:latin typeface="Times New Roman" charset="0"/>
              </a:rPr>
              <a:t>in vivo</a:t>
            </a:r>
          </a:p>
        </p:txBody>
      </p:sp>
      <p:grpSp>
        <p:nvGrpSpPr>
          <p:cNvPr id="487438" name="Group 14"/>
          <p:cNvGrpSpPr>
            <a:grpSpLocks/>
          </p:cNvGrpSpPr>
          <p:nvPr/>
        </p:nvGrpSpPr>
        <p:grpSpPr bwMode="auto">
          <a:xfrm>
            <a:off x="4800600" y="1981200"/>
            <a:ext cx="3924300" cy="4022725"/>
            <a:chOff x="3024" y="1248"/>
            <a:chExt cx="2472" cy="2534"/>
          </a:xfrm>
        </p:grpSpPr>
        <p:grpSp>
          <p:nvGrpSpPr>
            <p:cNvPr id="487436" name="Group 12"/>
            <p:cNvGrpSpPr>
              <a:grpSpLocks/>
            </p:cNvGrpSpPr>
            <p:nvPr/>
          </p:nvGrpSpPr>
          <p:grpSpPr bwMode="auto">
            <a:xfrm>
              <a:off x="3072" y="1248"/>
              <a:ext cx="2424" cy="2534"/>
              <a:chOff x="432" y="1008"/>
              <a:chExt cx="2424" cy="2534"/>
            </a:xfrm>
          </p:grpSpPr>
          <p:graphicFrame>
            <p:nvGraphicFramePr>
              <p:cNvPr id="487426" name="Object 2"/>
              <p:cNvGraphicFramePr>
                <a:graphicFrameLocks noChangeAspect="1"/>
              </p:cNvGraphicFramePr>
              <p:nvPr/>
            </p:nvGraphicFramePr>
            <p:xfrm>
              <a:off x="576" y="1008"/>
              <a:ext cx="2280" cy="215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87427" name="Prism Project" r:id="rId8" imgW="4002024" imgH="3419856" progId="">
                      <p:embed/>
                    </p:oleObj>
                  </mc:Choice>
                  <mc:Fallback>
                    <p:oleObj name="Prism Project" r:id="rId8" imgW="4002024" imgH="3419856" progId="">
                      <p:embed/>
                      <p:pic>
                        <p:nvPicPr>
                          <p:cNvPr id="0" name="Object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 l="9525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76" y="1008"/>
                            <a:ext cx="2280" cy="215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87427" name="Text Box 3"/>
              <p:cNvSpPr txBox="1">
                <a:spLocks noChangeArrowheads="1"/>
              </p:cNvSpPr>
              <p:nvPr/>
            </p:nvSpPr>
            <p:spPr bwMode="auto">
              <a:xfrm>
                <a:off x="432" y="3216"/>
                <a:ext cx="2401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altLang="ko-KR" sz="1400" dirty="0" err="1">
                    <a:latin typeface="Calibri" charset="0"/>
                    <a:ea typeface="Malgun Gothic" pitchFamily="34" charset="-127"/>
                    <a:cs typeface="Malgun Gothic" pitchFamily="34" charset="-127"/>
                  </a:rPr>
                  <a:t>Xenograft</a:t>
                </a:r>
                <a:r>
                  <a:rPr lang="en-US" altLang="ko-KR" sz="1400" dirty="0">
                    <a:latin typeface="Calibri" charset="0"/>
                    <a:ea typeface="Malgun Gothic" pitchFamily="34" charset="-127"/>
                    <a:cs typeface="Malgun Gothic" pitchFamily="34" charset="-127"/>
                  </a:rPr>
                  <a:t> cancer type: 22Rv1 prostate cancer</a:t>
                </a:r>
              </a:p>
              <a:p>
                <a:pPr eaLnBrk="1" hangingPunct="1"/>
                <a:r>
                  <a:rPr lang="en-US" altLang="ko-KR" sz="1400" dirty="0">
                    <a:latin typeface="Calibri" charset="0"/>
                    <a:ea typeface="Malgun Gothic" pitchFamily="34" charset="-127"/>
                    <a:cs typeface="Malgun Gothic" pitchFamily="34" charset="-127"/>
                  </a:rPr>
                  <a:t>Injection type: I.P. injection </a:t>
                </a:r>
              </a:p>
            </p:txBody>
          </p:sp>
        </p:grpSp>
        <p:sp>
          <p:nvSpPr>
            <p:cNvPr id="487435" name="Text Box 11"/>
            <p:cNvSpPr txBox="1">
              <a:spLocks noChangeArrowheads="1"/>
            </p:cNvSpPr>
            <p:nvPr/>
          </p:nvSpPr>
          <p:spPr bwMode="auto">
            <a:xfrm rot="-5400000">
              <a:off x="2497" y="2399"/>
              <a:ext cx="124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 b="1" i="1">
                  <a:latin typeface="Arial" charset="0"/>
                </a:rPr>
                <a:t>Tumor Volume (mm</a:t>
              </a:r>
              <a:r>
                <a:rPr lang="en-US" sz="1400" b="1" i="1" baseline="30000">
                  <a:latin typeface="Arial" charset="0"/>
                </a:rPr>
                <a:t>3</a:t>
              </a:r>
              <a:r>
                <a:rPr lang="en-US" sz="1400" b="1" i="1">
                  <a:latin typeface="Arial" charset="0"/>
                </a:rPr>
                <a:t>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87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Rudin, Charlie"/>
          <p:cNvPicPr>
            <a:picLocks noChangeAspect="1" noChangeArrowheads="1"/>
          </p:cNvPicPr>
          <p:nvPr/>
        </p:nvPicPr>
        <p:blipFill>
          <a:blip r:embed="rId3"/>
          <a:srcRect l="9885" t="59837" r="74179" b="28058"/>
          <a:stretch>
            <a:fillRect/>
          </a:stretch>
        </p:blipFill>
        <p:spPr bwMode="auto">
          <a:xfrm>
            <a:off x="762000" y="2971800"/>
            <a:ext cx="1524000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609600" y="609600"/>
            <a:ext cx="7924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2800" b="1" dirty="0" smtClean="0">
                <a:latin typeface="Times New Roman" charset="0"/>
              </a:rPr>
              <a:t>Treatment of A Recurrent Drug-Resistant </a:t>
            </a:r>
          </a:p>
          <a:p>
            <a:pPr algn="ctr" eaLnBrk="1" hangingPunct="1"/>
            <a:r>
              <a:rPr lang="en-US" sz="2800" b="1" dirty="0" smtClean="0">
                <a:latin typeface="Times New Roman" charset="0"/>
              </a:rPr>
              <a:t>NSC </a:t>
            </a:r>
            <a:r>
              <a:rPr lang="en-US" sz="2800" b="1" dirty="0">
                <a:latin typeface="Times New Roman" charset="0"/>
              </a:rPr>
              <a:t>Lung Cancer </a:t>
            </a:r>
            <a:r>
              <a:rPr lang="en-US" sz="2800" b="1" dirty="0" smtClean="0">
                <a:latin typeface="Times New Roman" charset="0"/>
              </a:rPr>
              <a:t>Patient </a:t>
            </a:r>
          </a:p>
          <a:p>
            <a:pPr algn="ctr" eaLnBrk="1" hangingPunct="1"/>
            <a:r>
              <a:rPr lang="en-US" sz="2800" b="1" dirty="0" smtClean="0">
                <a:latin typeface="Times New Roman" charset="0"/>
              </a:rPr>
              <a:t>with </a:t>
            </a:r>
            <a:r>
              <a:rPr lang="en-US" sz="2800" b="1" dirty="0" err="1" smtClean="0">
                <a:latin typeface="Times New Roman" charset="0"/>
              </a:rPr>
              <a:t>Pemetrexed</a:t>
            </a:r>
            <a:r>
              <a:rPr lang="en-US" sz="2800" b="1" dirty="0" smtClean="0">
                <a:latin typeface="Times New Roman" charset="0"/>
              </a:rPr>
              <a:t> </a:t>
            </a:r>
            <a:r>
              <a:rPr lang="en-US" sz="2800" b="1" dirty="0">
                <a:latin typeface="Times New Roman" charset="0"/>
              </a:rPr>
              <a:t>and </a:t>
            </a:r>
            <a:r>
              <a:rPr lang="en-US" sz="2800" b="1" dirty="0" err="1">
                <a:latin typeface="Times New Roman" charset="0"/>
              </a:rPr>
              <a:t>Itraconazole</a:t>
            </a:r>
            <a:endParaRPr lang="en-US" sz="2000" b="1" i="1" dirty="0">
              <a:latin typeface="Times New Roman" charset="0"/>
            </a:endParaRPr>
          </a:p>
        </p:txBody>
      </p:sp>
      <p:pic>
        <p:nvPicPr>
          <p:cNvPr id="4" name="Picture 2" descr="Rudin, Charlie"/>
          <p:cNvPicPr>
            <a:picLocks noChangeAspect="1" noChangeArrowheads="1"/>
          </p:cNvPicPr>
          <p:nvPr/>
        </p:nvPicPr>
        <p:blipFill>
          <a:blip r:embed="rId3"/>
          <a:srcRect l="25821" t="59837" r="59039" b="28058"/>
          <a:stretch>
            <a:fillRect/>
          </a:stretch>
        </p:blipFill>
        <p:spPr bwMode="auto">
          <a:xfrm>
            <a:off x="2305050" y="2971800"/>
            <a:ext cx="1447800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Rudin, Charlie"/>
          <p:cNvPicPr>
            <a:picLocks noChangeAspect="1" noChangeArrowheads="1"/>
          </p:cNvPicPr>
          <p:nvPr/>
        </p:nvPicPr>
        <p:blipFill>
          <a:blip r:embed="rId3"/>
          <a:srcRect l="40961" t="59837" r="43103" b="28058"/>
          <a:stretch>
            <a:fillRect/>
          </a:stretch>
        </p:blipFill>
        <p:spPr bwMode="auto">
          <a:xfrm>
            <a:off x="3733800" y="2971800"/>
            <a:ext cx="1524000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Rudin, Charlie"/>
          <p:cNvPicPr>
            <a:picLocks noChangeAspect="1" noChangeArrowheads="1"/>
          </p:cNvPicPr>
          <p:nvPr/>
        </p:nvPicPr>
        <p:blipFill>
          <a:blip r:embed="rId3"/>
          <a:srcRect l="72037" t="59837" r="12027" b="28058"/>
          <a:stretch>
            <a:fillRect/>
          </a:stretch>
        </p:blipFill>
        <p:spPr bwMode="auto">
          <a:xfrm>
            <a:off x="6705600" y="2971800"/>
            <a:ext cx="1524000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Rudin, Charlie"/>
          <p:cNvPicPr>
            <a:picLocks noChangeAspect="1" noChangeArrowheads="1"/>
          </p:cNvPicPr>
          <p:nvPr/>
        </p:nvPicPr>
        <p:blipFill>
          <a:blip r:embed="rId3"/>
          <a:srcRect l="56897" t="59837" r="27963" b="28058"/>
          <a:stretch>
            <a:fillRect/>
          </a:stretch>
        </p:blipFill>
        <p:spPr bwMode="auto">
          <a:xfrm>
            <a:off x="5257800" y="2971800"/>
            <a:ext cx="1447800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981200" y="5943600"/>
            <a:ext cx="557321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smtClean="0"/>
              <a:t>Charlie </a:t>
            </a:r>
            <a:r>
              <a:rPr lang="en-US" sz="2200" i="1" dirty="0" err="1" smtClean="0"/>
              <a:t>Rudin</a:t>
            </a:r>
            <a:r>
              <a:rPr lang="en-US" sz="2200" i="1" dirty="0" smtClean="0"/>
              <a:t>/Hopkins Kimmel Cancer Center</a:t>
            </a:r>
            <a:endParaRPr lang="en-US" sz="22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 descr="Figure 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2379663"/>
            <a:ext cx="4784725" cy="295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TextBox 7"/>
          <p:cNvSpPr txBox="1">
            <a:spLocks noChangeArrowheads="1"/>
          </p:cNvSpPr>
          <p:nvPr/>
        </p:nvSpPr>
        <p:spPr bwMode="auto">
          <a:xfrm>
            <a:off x="3479800" y="3810000"/>
            <a:ext cx="7302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i="1">
                <a:solidFill>
                  <a:srgbClr val="FF0DD8"/>
                </a:solidFill>
              </a:rPr>
              <a:t>8 Mo.</a:t>
            </a:r>
          </a:p>
        </p:txBody>
      </p:sp>
      <p:sp>
        <p:nvSpPr>
          <p:cNvPr id="43012" name="TextBox 8"/>
          <p:cNvSpPr txBox="1">
            <a:spLocks noChangeArrowheads="1"/>
          </p:cNvSpPr>
          <p:nvPr/>
        </p:nvSpPr>
        <p:spPr bwMode="auto">
          <a:xfrm>
            <a:off x="4572000" y="3276600"/>
            <a:ext cx="8334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i="1"/>
              <a:t>32 Mo.</a:t>
            </a:r>
          </a:p>
        </p:txBody>
      </p:sp>
      <p:sp>
        <p:nvSpPr>
          <p:cNvPr id="43013" name="TextBox 9"/>
          <p:cNvSpPr txBox="1">
            <a:spLocks noChangeArrowheads="1"/>
          </p:cNvSpPr>
          <p:nvPr/>
        </p:nvSpPr>
        <p:spPr bwMode="auto">
          <a:xfrm>
            <a:off x="939800" y="400050"/>
            <a:ext cx="7289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b="1"/>
              <a:t> </a:t>
            </a:r>
            <a:endParaRPr lang="en-US" sz="1800"/>
          </a:p>
          <a:p>
            <a:r>
              <a:rPr lang="en-US" sz="1800" b="1"/>
              <a:t>Randomized Phase 2 Study of Pemetrexed with or without Itraconazole </a:t>
            </a:r>
          </a:p>
          <a:p>
            <a:r>
              <a:rPr lang="en-US" sz="1800" b="1"/>
              <a:t>in Patients with Recurrent Non-Squamous Non-Small Cell Lung Cancer</a:t>
            </a:r>
            <a:endParaRPr lang="en-US" sz="1800"/>
          </a:p>
          <a:p>
            <a:endParaRPr lang="en-US" sz="1800"/>
          </a:p>
        </p:txBody>
      </p:sp>
      <p:sp>
        <p:nvSpPr>
          <p:cNvPr id="43014" name="TextBox 10"/>
          <p:cNvSpPr txBox="1">
            <a:spLocks noChangeArrowheads="1"/>
          </p:cNvSpPr>
          <p:nvPr/>
        </p:nvSpPr>
        <p:spPr bwMode="auto">
          <a:xfrm>
            <a:off x="7037388" y="6096000"/>
            <a:ext cx="21066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1"/>
              <a:t>Charles Rudin et al.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914400" y="-76200"/>
            <a:ext cx="7135287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100" b="1" dirty="0"/>
              <a:t>Some Additional Hits from the Johns Hopkins Drug Library</a:t>
            </a:r>
          </a:p>
        </p:txBody>
      </p:sp>
      <p:sp>
        <p:nvSpPr>
          <p:cNvPr id="592900" name="Text Box 4"/>
          <p:cNvSpPr txBox="1">
            <a:spLocks noChangeArrowheads="1"/>
          </p:cNvSpPr>
          <p:nvPr/>
        </p:nvSpPr>
        <p:spPr bwMode="auto">
          <a:xfrm>
            <a:off x="914400" y="418624"/>
            <a:ext cx="297244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i="1" dirty="0"/>
              <a:t>Chong et al. (2006)</a:t>
            </a:r>
          </a:p>
          <a:p>
            <a:r>
              <a:rPr lang="en-US" sz="1400" b="1" dirty="0" err="1">
                <a:solidFill>
                  <a:srgbClr val="000000"/>
                </a:solidFill>
              </a:rPr>
              <a:t>Astemizole</a:t>
            </a:r>
            <a:r>
              <a:rPr lang="en-US" sz="1400" b="1" dirty="0">
                <a:solidFill>
                  <a:srgbClr val="000000"/>
                </a:solidFill>
              </a:rPr>
              <a:t> as an </a:t>
            </a:r>
            <a:r>
              <a:rPr lang="en-US" sz="1400" b="1" dirty="0" err="1">
                <a:solidFill>
                  <a:srgbClr val="000000"/>
                </a:solidFill>
              </a:rPr>
              <a:t>antimalarial</a:t>
            </a:r>
            <a:r>
              <a:rPr lang="en-US" sz="1400" b="1" dirty="0">
                <a:solidFill>
                  <a:srgbClr val="000000"/>
                </a:solidFill>
              </a:rPr>
              <a:t> agent.</a:t>
            </a:r>
            <a:endParaRPr lang="en-US" sz="1400" dirty="0"/>
          </a:p>
          <a:p>
            <a:r>
              <a:rPr lang="en-US" sz="1400" dirty="0"/>
              <a:t>Nat. Chem. Biol. </a:t>
            </a:r>
            <a:r>
              <a:rPr lang="en-US" sz="1400" i="1" dirty="0"/>
              <a:t>2, </a:t>
            </a:r>
            <a:r>
              <a:rPr lang="en-US" sz="1400" dirty="0"/>
              <a:t>415-416.</a:t>
            </a:r>
          </a:p>
        </p:txBody>
      </p:sp>
      <p:sp>
        <p:nvSpPr>
          <p:cNvPr id="592902" name="Text Box 6"/>
          <p:cNvSpPr txBox="1">
            <a:spLocks noChangeArrowheads="1"/>
          </p:cNvSpPr>
          <p:nvPr/>
        </p:nvSpPr>
        <p:spPr bwMode="auto">
          <a:xfrm>
            <a:off x="914400" y="2024766"/>
            <a:ext cx="5328301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i="1" dirty="0">
                <a:solidFill>
                  <a:srgbClr val="000000"/>
                </a:solidFill>
              </a:rPr>
              <a:t>McMahon et al. &amp; </a:t>
            </a:r>
            <a:r>
              <a:rPr lang="en-US" sz="1400" i="1" dirty="0" err="1">
                <a:solidFill>
                  <a:srgbClr val="000000"/>
                </a:solidFill>
              </a:rPr>
              <a:t>Siliciano</a:t>
            </a:r>
            <a:r>
              <a:rPr lang="en-US" sz="1400" i="1" dirty="0">
                <a:solidFill>
                  <a:srgbClr val="000000"/>
                </a:solidFill>
              </a:rPr>
              <a:t>, R. </a:t>
            </a:r>
            <a:r>
              <a:rPr lang="en-US" sz="1400" i="1" dirty="0"/>
              <a:t>(2007) </a:t>
            </a:r>
          </a:p>
          <a:p>
            <a:r>
              <a:rPr lang="en-US" sz="1400" b="1" dirty="0">
                <a:solidFill>
                  <a:srgbClr val="000000"/>
                </a:solidFill>
              </a:rPr>
              <a:t>The HBV drug </a:t>
            </a:r>
            <a:r>
              <a:rPr lang="en-US" sz="1400" b="1" dirty="0" err="1">
                <a:solidFill>
                  <a:srgbClr val="000000"/>
                </a:solidFill>
              </a:rPr>
              <a:t>entecavir</a:t>
            </a:r>
            <a:r>
              <a:rPr lang="en-US" sz="1400" b="1" dirty="0">
                <a:solidFill>
                  <a:srgbClr val="000000"/>
                </a:solidFill>
              </a:rPr>
              <a:t>  inhibits HIV-1 replication and resistance.</a:t>
            </a:r>
            <a:endParaRPr lang="en-US" sz="1400" dirty="0"/>
          </a:p>
          <a:p>
            <a:r>
              <a:rPr lang="en-US" sz="1400" dirty="0"/>
              <a:t>N. Engl. J. Med. </a:t>
            </a:r>
            <a:r>
              <a:rPr lang="en-US" sz="1400" i="1" dirty="0"/>
              <a:t>356, </a:t>
            </a:r>
            <a:r>
              <a:rPr lang="en-US" sz="1400" dirty="0"/>
              <a:t>2614-2621.</a:t>
            </a:r>
          </a:p>
        </p:txBody>
      </p:sp>
      <p:sp>
        <p:nvSpPr>
          <p:cNvPr id="592904" name="Text Box 8"/>
          <p:cNvSpPr txBox="1">
            <a:spLocks noChangeArrowheads="1"/>
          </p:cNvSpPr>
          <p:nvPr/>
        </p:nvSpPr>
        <p:spPr bwMode="auto">
          <a:xfrm>
            <a:off x="914400" y="2827837"/>
            <a:ext cx="687674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i="1" dirty="0">
                <a:solidFill>
                  <a:srgbClr val="000000"/>
                </a:solidFill>
                <a:latin typeface="Times New Roman" charset="0"/>
              </a:rPr>
              <a:t>Zhang, et al. &amp; </a:t>
            </a:r>
            <a:r>
              <a:rPr lang="en-US" sz="1400" i="1" dirty="0" err="1">
                <a:solidFill>
                  <a:srgbClr val="000000"/>
                </a:solidFill>
                <a:latin typeface="Times New Roman" charset="0"/>
              </a:rPr>
              <a:t>Semenza</a:t>
            </a:r>
            <a:r>
              <a:rPr lang="en-US" sz="1400" i="1" dirty="0">
                <a:solidFill>
                  <a:srgbClr val="000000"/>
                </a:solidFill>
                <a:latin typeface="Times New Roman" charset="0"/>
              </a:rPr>
              <a:t>, G. L. (2008) </a:t>
            </a:r>
          </a:p>
          <a:p>
            <a:r>
              <a:rPr lang="en-US" sz="1400" b="1" dirty="0" err="1">
                <a:solidFill>
                  <a:srgbClr val="000000"/>
                </a:solidFill>
                <a:latin typeface="Times New Roman" charset="0"/>
              </a:rPr>
              <a:t>Digoxin</a:t>
            </a:r>
            <a:r>
              <a:rPr lang="en-US" sz="1400" b="1" dirty="0">
                <a:solidFill>
                  <a:srgbClr val="000000"/>
                </a:solidFill>
                <a:latin typeface="Times New Roman" charset="0"/>
              </a:rPr>
              <a:t> and other cardiac glycosides inhibit HIF-1</a:t>
            </a:r>
            <a:r>
              <a:rPr lang="en-US" sz="1400" b="1" dirty="0">
                <a:solidFill>
                  <a:srgbClr val="000000"/>
                </a:solidFill>
                <a:latin typeface="Symbol" charset="2"/>
                <a:sym typeface="Symbol" charset="2"/>
              </a:rPr>
              <a:t>a</a:t>
            </a:r>
            <a:r>
              <a:rPr lang="en-US" sz="1400" b="1" dirty="0">
                <a:solidFill>
                  <a:srgbClr val="000000"/>
                </a:solidFill>
                <a:latin typeface="Times New Roman" charset="0"/>
              </a:rPr>
              <a:t> synthesis and block tumor growth.</a:t>
            </a:r>
            <a:r>
              <a:rPr lang="en-US" sz="1400" dirty="0">
                <a:solidFill>
                  <a:srgbClr val="000000"/>
                </a:solidFill>
                <a:latin typeface="Times New Roman" charset="0"/>
              </a:rPr>
              <a:t> </a:t>
            </a:r>
          </a:p>
          <a:p>
            <a:r>
              <a:rPr lang="en-US" sz="1400" dirty="0">
                <a:solidFill>
                  <a:srgbClr val="000000"/>
                </a:solidFill>
                <a:latin typeface="Times New Roman" charset="0"/>
              </a:rPr>
              <a:t>Proc. Natl. Acad. Sci. USA, </a:t>
            </a:r>
            <a:r>
              <a:rPr lang="en-US" sz="1400" i="1" dirty="0">
                <a:solidFill>
                  <a:srgbClr val="000000"/>
                </a:solidFill>
                <a:latin typeface="Times New Roman" charset="0"/>
              </a:rPr>
              <a:t>105</a:t>
            </a:r>
            <a:r>
              <a:rPr lang="en-US" sz="1400" dirty="0">
                <a:solidFill>
                  <a:srgbClr val="000000"/>
                </a:solidFill>
                <a:latin typeface="Times New Roman" charset="0"/>
              </a:rPr>
              <a:t>, 19579-19586</a:t>
            </a:r>
            <a:r>
              <a:rPr lang="en-US" sz="1400" dirty="0">
                <a:latin typeface="Times New Roman" charset="0"/>
              </a:rPr>
              <a:t>.</a:t>
            </a:r>
            <a:endParaRPr lang="en-US" sz="1400" dirty="0"/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914400" y="1221695"/>
            <a:ext cx="600688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i="1" dirty="0" err="1" smtClean="0"/>
              <a:t>Ren</a:t>
            </a:r>
            <a:r>
              <a:rPr lang="en-US" sz="1400" i="1" dirty="0" smtClean="0"/>
              <a:t> et </a:t>
            </a:r>
            <a:r>
              <a:rPr lang="en-US" sz="1400" i="1" dirty="0"/>
              <a:t>al.</a:t>
            </a:r>
            <a:r>
              <a:rPr lang="en-US" sz="1400" i="1" dirty="0" smtClean="0"/>
              <a:t> &amp; Liu, J. O. (2008)</a:t>
            </a:r>
          </a:p>
          <a:p>
            <a:r>
              <a:rPr lang="en-US" sz="1400" b="1" dirty="0" err="1" smtClean="0">
                <a:solidFill>
                  <a:srgbClr val="000000"/>
                </a:solidFill>
              </a:rPr>
              <a:t>Clofazimine</a:t>
            </a:r>
            <a:r>
              <a:rPr lang="en-US" sz="1400" b="1" dirty="0" smtClean="0">
                <a:solidFill>
                  <a:srgbClr val="000000"/>
                </a:solidFill>
              </a:rPr>
              <a:t> as a novel inhibitor of Kv1.3 channel and autoimmune diseases.</a:t>
            </a:r>
            <a:endParaRPr lang="en-US" sz="1400" dirty="0" smtClean="0"/>
          </a:p>
          <a:p>
            <a:r>
              <a:rPr lang="en-US" sz="1400" dirty="0" err="1" smtClean="0"/>
              <a:t>PLoS</a:t>
            </a:r>
            <a:r>
              <a:rPr lang="en-US" sz="1400" dirty="0" smtClean="0"/>
              <a:t> ONE. </a:t>
            </a:r>
            <a:r>
              <a:rPr lang="en-US" sz="1400" i="1" dirty="0" smtClean="0"/>
              <a:t>3, </a:t>
            </a:r>
            <a:r>
              <a:rPr lang="en-US" sz="1400" dirty="0" smtClean="0"/>
              <a:t>e4009.</a:t>
            </a:r>
            <a:endParaRPr lang="en-US" sz="1400" dirty="0"/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914400" y="3630908"/>
            <a:ext cx="600469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i="1" dirty="0" smtClean="0">
                <a:solidFill>
                  <a:srgbClr val="000000"/>
                </a:solidFill>
                <a:latin typeface="Times New Roman" charset="0"/>
              </a:rPr>
              <a:t>Lee, </a:t>
            </a:r>
            <a:r>
              <a:rPr lang="en-US" sz="1400" i="1" dirty="0">
                <a:solidFill>
                  <a:srgbClr val="000000"/>
                </a:solidFill>
                <a:latin typeface="Times New Roman" charset="0"/>
              </a:rPr>
              <a:t>et al. &amp; </a:t>
            </a:r>
            <a:r>
              <a:rPr lang="en-US" sz="1400" i="1" dirty="0" err="1">
                <a:solidFill>
                  <a:srgbClr val="000000"/>
                </a:solidFill>
                <a:latin typeface="Times New Roman" charset="0"/>
              </a:rPr>
              <a:t>Semenza</a:t>
            </a:r>
            <a:r>
              <a:rPr lang="en-US" sz="1400" i="1" dirty="0">
                <a:solidFill>
                  <a:srgbClr val="000000"/>
                </a:solidFill>
                <a:latin typeface="Times New Roman" charset="0"/>
              </a:rPr>
              <a:t>, G. L. (</a:t>
            </a:r>
            <a:r>
              <a:rPr lang="en-US" sz="1400" i="1" dirty="0" smtClean="0">
                <a:solidFill>
                  <a:srgbClr val="000000"/>
                </a:solidFill>
                <a:latin typeface="Times New Roman" charset="0"/>
              </a:rPr>
              <a:t>2009) </a:t>
            </a:r>
          </a:p>
          <a:p>
            <a:r>
              <a:rPr lang="en-US" sz="1400" b="1" dirty="0" err="1" smtClean="0">
                <a:solidFill>
                  <a:srgbClr val="000000"/>
                </a:solidFill>
                <a:latin typeface="Times New Roman" charset="0"/>
              </a:rPr>
              <a:t>Acroflavine</a:t>
            </a:r>
            <a:r>
              <a:rPr lang="en-US" sz="1400" b="1" dirty="0" smtClean="0">
                <a:solidFill>
                  <a:srgbClr val="000000"/>
                </a:solidFill>
                <a:latin typeface="Times New Roman" charset="0"/>
              </a:rPr>
              <a:t> Inhibits HIF-1 </a:t>
            </a:r>
            <a:r>
              <a:rPr lang="en-US" sz="1400" b="1" dirty="0" err="1" smtClean="0">
                <a:solidFill>
                  <a:srgbClr val="000000"/>
                </a:solidFill>
                <a:latin typeface="Times New Roman" charset="0"/>
              </a:rPr>
              <a:t>dimerization</a:t>
            </a:r>
            <a:r>
              <a:rPr lang="en-US" sz="1400" b="1" dirty="0" smtClean="0">
                <a:solidFill>
                  <a:srgbClr val="000000"/>
                </a:solidFill>
                <a:latin typeface="Times New Roman" charset="0"/>
              </a:rPr>
              <a:t>, tumor growth and </a:t>
            </a:r>
            <a:r>
              <a:rPr lang="en-US" sz="1400" b="1" dirty="0" err="1" smtClean="0">
                <a:solidFill>
                  <a:srgbClr val="000000"/>
                </a:solidFill>
                <a:latin typeface="Times New Roman" charset="0"/>
              </a:rPr>
              <a:t>vascularization</a:t>
            </a:r>
            <a:r>
              <a:rPr lang="en-US" sz="1400" b="1" dirty="0" smtClean="0">
                <a:solidFill>
                  <a:srgbClr val="000000"/>
                </a:solidFill>
                <a:latin typeface="Times New Roman" charset="0"/>
              </a:rPr>
              <a:t>.</a:t>
            </a:r>
            <a:r>
              <a:rPr lang="en-US" sz="1400" dirty="0" smtClean="0">
                <a:solidFill>
                  <a:srgbClr val="000000"/>
                </a:solidFill>
                <a:latin typeface="Times New Roman" charset="0"/>
              </a:rPr>
              <a:t> </a:t>
            </a:r>
            <a:endParaRPr lang="en-US" sz="1400" dirty="0">
              <a:solidFill>
                <a:srgbClr val="000000"/>
              </a:solidFill>
              <a:latin typeface="Times New Roman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Times New Roman" charset="0"/>
              </a:rPr>
              <a:t>Proc. Natl. Acad. Sci. USA, </a:t>
            </a:r>
            <a:r>
              <a:rPr lang="en-US" sz="1400" i="1" dirty="0" smtClean="0">
                <a:solidFill>
                  <a:srgbClr val="000000"/>
                </a:solidFill>
                <a:latin typeface="Times New Roman" charset="0"/>
              </a:rPr>
              <a:t>106</a:t>
            </a:r>
            <a:r>
              <a:rPr lang="en-US" sz="1400" dirty="0" smtClean="0">
                <a:solidFill>
                  <a:srgbClr val="000000"/>
                </a:solidFill>
                <a:latin typeface="Times New Roman" charset="0"/>
              </a:rPr>
              <a:t>, 17910-17915</a:t>
            </a:r>
            <a:r>
              <a:rPr lang="en-US" sz="1400" dirty="0" smtClean="0">
                <a:latin typeface="Times New Roman" charset="0"/>
              </a:rPr>
              <a:t>.</a:t>
            </a:r>
            <a:endParaRPr lang="en-US" sz="1400" dirty="0"/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914400" y="4433979"/>
            <a:ext cx="592500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i="1" dirty="0" smtClean="0">
                <a:solidFill>
                  <a:srgbClr val="000000"/>
                </a:solidFill>
                <a:latin typeface="Times New Roman" charset="0"/>
              </a:rPr>
              <a:t>Lin, </a:t>
            </a:r>
            <a:r>
              <a:rPr lang="en-US" sz="1400" i="1" dirty="0">
                <a:solidFill>
                  <a:srgbClr val="000000"/>
                </a:solidFill>
                <a:latin typeface="Times New Roman" charset="0"/>
              </a:rPr>
              <a:t>et al. &amp;</a:t>
            </a:r>
            <a:r>
              <a:rPr lang="en-US" sz="1400" i="1" dirty="0" smtClean="0">
                <a:solidFill>
                  <a:srgbClr val="000000"/>
                </a:solidFill>
                <a:latin typeface="Times New Roman" charset="0"/>
              </a:rPr>
              <a:t> Nelson, Carducci. </a:t>
            </a:r>
            <a:r>
              <a:rPr lang="en-US" sz="1400" i="1" dirty="0">
                <a:solidFill>
                  <a:srgbClr val="000000"/>
                </a:solidFill>
                <a:latin typeface="Times New Roman" charset="0"/>
              </a:rPr>
              <a:t>(</a:t>
            </a:r>
            <a:r>
              <a:rPr lang="en-US" sz="1400" i="1" dirty="0" smtClean="0">
                <a:solidFill>
                  <a:srgbClr val="000000"/>
                </a:solidFill>
                <a:latin typeface="Times New Roman" charset="0"/>
              </a:rPr>
              <a:t>2010) </a:t>
            </a:r>
          </a:p>
          <a:p>
            <a:r>
              <a:rPr lang="en-US" sz="1400" b="1" dirty="0" err="1" smtClean="0">
                <a:solidFill>
                  <a:srgbClr val="000000"/>
                </a:solidFill>
                <a:latin typeface="Times New Roman" charset="0"/>
              </a:rPr>
              <a:t>Disulfiram</a:t>
            </a:r>
            <a:r>
              <a:rPr lang="en-US" sz="1400" b="1" dirty="0" smtClean="0">
                <a:solidFill>
                  <a:srgbClr val="000000"/>
                </a:solidFill>
                <a:latin typeface="Times New Roman" charset="0"/>
              </a:rPr>
              <a:t> causes DNA </a:t>
            </a:r>
            <a:r>
              <a:rPr lang="en-US" sz="1400" b="1" dirty="0" err="1" smtClean="0">
                <a:solidFill>
                  <a:srgbClr val="000000"/>
                </a:solidFill>
                <a:latin typeface="Times New Roman" charset="0"/>
              </a:rPr>
              <a:t>demethylation</a:t>
            </a:r>
            <a:r>
              <a:rPr lang="en-US" sz="1400" b="1" dirty="0" smtClean="0">
                <a:solidFill>
                  <a:srgbClr val="000000"/>
                </a:solidFill>
                <a:latin typeface="Times New Roman" charset="0"/>
              </a:rPr>
              <a:t> and inhibits prostate cancer growth.</a:t>
            </a:r>
            <a:r>
              <a:rPr lang="en-US" sz="1400" dirty="0" smtClean="0">
                <a:solidFill>
                  <a:srgbClr val="000000"/>
                </a:solidFill>
                <a:latin typeface="Times New Roman" charset="0"/>
              </a:rPr>
              <a:t> </a:t>
            </a:r>
            <a:endParaRPr lang="en-US" sz="1400" dirty="0">
              <a:solidFill>
                <a:srgbClr val="000000"/>
              </a:solidFill>
              <a:latin typeface="Times New Roman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Times New Roman" charset="0"/>
              </a:rPr>
              <a:t>Proc. Natl. Acad. Sci. USA, </a:t>
            </a:r>
            <a:r>
              <a:rPr lang="en-US" sz="1400" i="1" dirty="0" smtClean="0">
                <a:solidFill>
                  <a:srgbClr val="000000"/>
                </a:solidFill>
                <a:latin typeface="Times New Roman" charset="0"/>
              </a:rPr>
              <a:t>106</a:t>
            </a:r>
            <a:r>
              <a:rPr lang="en-US" sz="1400" dirty="0" smtClean="0">
                <a:solidFill>
                  <a:srgbClr val="000000"/>
                </a:solidFill>
                <a:latin typeface="Times New Roman" charset="0"/>
              </a:rPr>
              <a:t>, 17910-17915</a:t>
            </a:r>
            <a:r>
              <a:rPr lang="en-US" sz="1400" dirty="0" smtClean="0">
                <a:latin typeface="Times New Roman" charset="0"/>
              </a:rPr>
              <a:t>.</a:t>
            </a:r>
            <a:endParaRPr lang="en-US" sz="1400" dirty="0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914400" y="6040120"/>
            <a:ext cx="680436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i="1" dirty="0" smtClean="0">
                <a:solidFill>
                  <a:srgbClr val="000000"/>
                </a:solidFill>
                <a:latin typeface="Times New Roman" charset="0"/>
              </a:rPr>
              <a:t>Shim, </a:t>
            </a:r>
            <a:r>
              <a:rPr lang="en-US" sz="1400" i="1" dirty="0">
                <a:solidFill>
                  <a:srgbClr val="000000"/>
                </a:solidFill>
                <a:latin typeface="Times New Roman" charset="0"/>
              </a:rPr>
              <a:t>et al. &amp;</a:t>
            </a:r>
            <a:r>
              <a:rPr lang="en-US" sz="1400" i="1" dirty="0" smtClean="0">
                <a:solidFill>
                  <a:srgbClr val="000000"/>
                </a:solidFill>
                <a:latin typeface="Times New Roman" charset="0"/>
              </a:rPr>
              <a:t> Liu, J. O. </a:t>
            </a:r>
            <a:r>
              <a:rPr lang="en-US" sz="1400" i="1" dirty="0">
                <a:solidFill>
                  <a:srgbClr val="000000"/>
                </a:solidFill>
                <a:latin typeface="Times New Roman" charset="0"/>
              </a:rPr>
              <a:t>(</a:t>
            </a:r>
            <a:r>
              <a:rPr lang="en-US" sz="1400" i="1" dirty="0" smtClean="0">
                <a:solidFill>
                  <a:srgbClr val="000000"/>
                </a:solidFill>
                <a:latin typeface="Times New Roman" charset="0"/>
              </a:rPr>
              <a:t>2012) </a:t>
            </a:r>
          </a:p>
          <a:p>
            <a:r>
              <a:rPr lang="en-US" sz="1400" b="1" dirty="0" smtClean="0">
                <a:solidFill>
                  <a:srgbClr val="000000"/>
                </a:solidFill>
                <a:latin typeface="Times New Roman" charset="0"/>
              </a:rPr>
              <a:t>Inhibition of Her2-positive breast cancer cells by the HIV protease inhibitor </a:t>
            </a:r>
            <a:r>
              <a:rPr lang="en-US" sz="1400" b="1" dirty="0" err="1" smtClean="0">
                <a:solidFill>
                  <a:srgbClr val="000000"/>
                </a:solidFill>
                <a:latin typeface="Times New Roman" charset="0"/>
              </a:rPr>
              <a:t>nelfinavir</a:t>
            </a:r>
            <a:r>
              <a:rPr lang="en-US" sz="1400" b="1" dirty="0" smtClean="0">
                <a:solidFill>
                  <a:srgbClr val="000000"/>
                </a:solidFill>
                <a:latin typeface="Times New Roman" charset="0"/>
              </a:rPr>
              <a:t>.</a:t>
            </a:r>
            <a:r>
              <a:rPr lang="en-US" sz="1400" dirty="0" smtClean="0">
                <a:solidFill>
                  <a:srgbClr val="000000"/>
                </a:solidFill>
                <a:latin typeface="Times New Roman" charset="0"/>
              </a:rPr>
              <a:t> 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Times New Roman" charset="0"/>
              </a:rPr>
              <a:t>JNCI,  </a:t>
            </a:r>
            <a:r>
              <a:rPr lang="en-US" sz="1400" i="1" dirty="0" smtClean="0">
                <a:solidFill>
                  <a:srgbClr val="000000"/>
                </a:solidFill>
                <a:latin typeface="Times New Roman" charset="0"/>
              </a:rPr>
              <a:t>104</a:t>
            </a:r>
            <a:r>
              <a:rPr lang="en-US" sz="1400" dirty="0" smtClean="0">
                <a:solidFill>
                  <a:srgbClr val="000000"/>
                </a:solidFill>
                <a:latin typeface="Times New Roman" charset="0"/>
              </a:rPr>
              <a:t>, 1576-1590</a:t>
            </a:r>
            <a:r>
              <a:rPr lang="en-US" sz="1400" dirty="0" smtClean="0">
                <a:latin typeface="Times New Roman" charset="0"/>
              </a:rPr>
              <a:t>.</a:t>
            </a:r>
            <a:endParaRPr lang="en-US" sz="1400" dirty="0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914400" y="5237050"/>
            <a:ext cx="596346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i="1" dirty="0" smtClean="0">
                <a:solidFill>
                  <a:srgbClr val="000000"/>
                </a:solidFill>
                <a:latin typeface="Times New Roman" charset="0"/>
              </a:rPr>
              <a:t>Shim, </a:t>
            </a:r>
            <a:r>
              <a:rPr lang="en-US" sz="1400" i="1" dirty="0">
                <a:solidFill>
                  <a:srgbClr val="000000"/>
                </a:solidFill>
                <a:latin typeface="Times New Roman" charset="0"/>
              </a:rPr>
              <a:t>et al. &amp;</a:t>
            </a:r>
            <a:r>
              <a:rPr lang="en-US" sz="1400" i="1" dirty="0" smtClean="0">
                <a:solidFill>
                  <a:srgbClr val="000000"/>
                </a:solidFill>
                <a:latin typeface="Times New Roman" charset="0"/>
              </a:rPr>
              <a:t> Liu, J. O. </a:t>
            </a:r>
            <a:r>
              <a:rPr lang="en-US" sz="1400" i="1" dirty="0">
                <a:solidFill>
                  <a:srgbClr val="000000"/>
                </a:solidFill>
                <a:latin typeface="Times New Roman" charset="0"/>
              </a:rPr>
              <a:t>(</a:t>
            </a:r>
            <a:r>
              <a:rPr lang="en-US" sz="1400" i="1" dirty="0" smtClean="0">
                <a:solidFill>
                  <a:srgbClr val="000000"/>
                </a:solidFill>
                <a:latin typeface="Times New Roman" charset="0"/>
              </a:rPr>
              <a:t>2010) </a:t>
            </a:r>
          </a:p>
          <a:p>
            <a:r>
              <a:rPr lang="en-US" sz="1400" b="1" dirty="0" smtClean="0">
                <a:solidFill>
                  <a:srgbClr val="000000"/>
                </a:solidFill>
                <a:latin typeface="Times New Roman" charset="0"/>
              </a:rPr>
              <a:t>Effects of </a:t>
            </a:r>
            <a:r>
              <a:rPr lang="en-US" sz="1400" b="1" dirty="0" err="1" smtClean="0">
                <a:solidFill>
                  <a:srgbClr val="000000"/>
                </a:solidFill>
                <a:latin typeface="Times New Roman" charset="0"/>
              </a:rPr>
              <a:t>nitroxoline</a:t>
            </a:r>
            <a:r>
              <a:rPr lang="en-US" sz="1400" b="1" dirty="0" smtClean="0">
                <a:solidFill>
                  <a:srgbClr val="000000"/>
                </a:solidFill>
                <a:latin typeface="Times New Roman" charset="0"/>
              </a:rPr>
              <a:t> on angiogenesis and growth of human bladder cancer.</a:t>
            </a:r>
            <a:r>
              <a:rPr lang="en-US" sz="1400" dirty="0" smtClean="0">
                <a:solidFill>
                  <a:srgbClr val="000000"/>
                </a:solidFill>
                <a:latin typeface="Times New Roman" charset="0"/>
              </a:rPr>
              <a:t> 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Times New Roman" charset="0"/>
              </a:rPr>
              <a:t>JNCI,  </a:t>
            </a:r>
            <a:r>
              <a:rPr lang="en-US" sz="1400" i="1" dirty="0" smtClean="0">
                <a:solidFill>
                  <a:srgbClr val="000000"/>
                </a:solidFill>
                <a:latin typeface="Times New Roman" charset="0"/>
              </a:rPr>
              <a:t>102</a:t>
            </a:r>
            <a:r>
              <a:rPr lang="en-US" sz="1400" dirty="0" smtClean="0">
                <a:solidFill>
                  <a:srgbClr val="000000"/>
                </a:solidFill>
                <a:latin typeface="Times New Roman" charset="0"/>
              </a:rPr>
              <a:t>, 1855-1873</a:t>
            </a:r>
            <a:r>
              <a:rPr lang="en-US" sz="1400" dirty="0" smtClean="0">
                <a:latin typeface="Times New Roman" charset="0"/>
              </a:rPr>
              <a:t>.</a:t>
            </a:r>
            <a:endParaRPr lang="en-US" sz="14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2900" grpId="0"/>
      <p:bldP spid="592902" grpId="0"/>
      <p:bldP spid="592904" grpId="0"/>
      <p:bldP spid="13" grpId="0"/>
      <p:bldP spid="14" grpId="0"/>
      <p:bldP spid="15" grpId="0"/>
      <p:bldP spid="11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762000" y="381000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 Human Body—the Most Complicated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Molecular “Machine” Ever Existed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 b="11984"/>
          <a:stretch>
            <a:fillRect/>
          </a:stretch>
        </p:blipFill>
        <p:spPr>
          <a:xfrm>
            <a:off x="2895600" y="1566208"/>
            <a:ext cx="3170365" cy="25485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76400" y="4538008"/>
            <a:ext cx="562560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• It begins with a single cell—fertilized egg.</a:t>
            </a:r>
          </a:p>
          <a:p>
            <a:endParaRPr lang="en-US" dirty="0" smtClean="0"/>
          </a:p>
          <a:p>
            <a:r>
              <a:rPr lang="en-US" dirty="0" smtClean="0"/>
              <a:t>• An adult has about 50-100 </a:t>
            </a:r>
            <a:r>
              <a:rPr lang="en-US" dirty="0" err="1" smtClean="0"/>
              <a:t>x</a:t>
            </a:r>
            <a:r>
              <a:rPr lang="en-US" dirty="0" smtClean="0"/>
              <a:t> 10</a:t>
            </a:r>
            <a:r>
              <a:rPr lang="en-US" baseline="30000" dirty="0" smtClean="0"/>
              <a:t>12</a:t>
            </a:r>
            <a:r>
              <a:rPr lang="en-US" dirty="0" smtClean="0"/>
              <a:t> cells.</a:t>
            </a:r>
          </a:p>
          <a:p>
            <a:endParaRPr lang="en-US" dirty="0" smtClean="0"/>
          </a:p>
          <a:p>
            <a:r>
              <a:rPr lang="en-US" dirty="0" smtClean="0"/>
              <a:t>• An adult has over 200 different tissues.</a:t>
            </a:r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14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55" name="Line 19"/>
          <p:cNvSpPr>
            <a:spLocks noChangeShapeType="1"/>
          </p:cNvSpPr>
          <p:nvPr/>
        </p:nvSpPr>
        <p:spPr bwMode="auto">
          <a:xfrm>
            <a:off x="3048000" y="2514600"/>
            <a:ext cx="0" cy="4572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2738" name="Rectangle 2"/>
          <p:cNvSpPr>
            <a:spLocks noChangeArrowheads="1"/>
          </p:cNvSpPr>
          <p:nvPr/>
        </p:nvSpPr>
        <p:spPr bwMode="auto">
          <a:xfrm>
            <a:off x="2316480" y="6154748"/>
            <a:ext cx="1371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buSzPct val="100000"/>
            </a:pPr>
            <a:r>
              <a:rPr lang="en-US" sz="1400" dirty="0">
                <a:solidFill>
                  <a:srgbClr val="FFFFFF"/>
                </a:solidFill>
                <a:latin typeface="Arial" charset="0"/>
              </a:rPr>
              <a:t>Robert </a:t>
            </a:r>
            <a:r>
              <a:rPr lang="en-US" sz="1400" dirty="0" err="1">
                <a:solidFill>
                  <a:srgbClr val="FFFFFF"/>
                </a:solidFill>
                <a:latin typeface="Arial" charset="0"/>
              </a:rPr>
              <a:t>Siliciano</a:t>
            </a:r>
            <a:r>
              <a:rPr lang="en-US" sz="1400" dirty="0">
                <a:solidFill>
                  <a:srgbClr val="FFFFFF"/>
                </a:solidFill>
                <a:latin typeface="Arial" charset="0"/>
              </a:rPr>
              <a:t> (HIV)</a:t>
            </a:r>
          </a:p>
        </p:txBody>
      </p:sp>
      <p:pic>
        <p:nvPicPr>
          <p:cNvPr id="372739" name="Picture 3" descr="dmonte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360" y="2853710"/>
            <a:ext cx="1104343" cy="1240770"/>
          </a:xfrm>
          <a:prstGeom prst="rect">
            <a:avLst/>
          </a:prstGeom>
          <a:noFill/>
        </p:spPr>
      </p:pic>
      <p:sp>
        <p:nvSpPr>
          <p:cNvPr id="372740" name="Rectangle 4"/>
          <p:cNvSpPr>
            <a:spLocks noChangeArrowheads="1"/>
          </p:cNvSpPr>
          <p:nvPr/>
        </p:nvSpPr>
        <p:spPr bwMode="auto">
          <a:xfrm>
            <a:off x="223520" y="4109740"/>
            <a:ext cx="152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buSzPct val="100000"/>
            </a:pPr>
            <a:r>
              <a:rPr lang="en-US" sz="1400" dirty="0">
                <a:solidFill>
                  <a:srgbClr val="FFFFFF"/>
                </a:solidFill>
                <a:latin typeface="Arial" charset="0"/>
              </a:rPr>
              <a:t>Denise </a:t>
            </a:r>
            <a:r>
              <a:rPr lang="en-US" sz="1400" dirty="0" err="1">
                <a:solidFill>
                  <a:srgbClr val="FFFFFF"/>
                </a:solidFill>
                <a:latin typeface="Arial" charset="0"/>
              </a:rPr>
              <a:t>Montell</a:t>
            </a:r>
            <a:r>
              <a:rPr lang="en-US" sz="1400" dirty="0">
                <a:solidFill>
                  <a:srgbClr val="FFFFFF"/>
                </a:solidFill>
                <a:latin typeface="Arial" charset="0"/>
              </a:rPr>
              <a:t> (Ovarian </a:t>
            </a:r>
            <a:r>
              <a:rPr lang="en-US" sz="1400" dirty="0" smtClean="0">
                <a:solidFill>
                  <a:srgbClr val="FFFFFF"/>
                </a:solidFill>
                <a:latin typeface="Arial" charset="0"/>
              </a:rPr>
              <a:t>cancer)</a:t>
            </a:r>
            <a:endParaRPr lang="en-US" sz="1400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372741" name="Picture 5" descr="image"/>
          <p:cNvPicPr>
            <a:picLocks noChangeAspect="1" noChangeArrowheads="1"/>
          </p:cNvPicPr>
          <p:nvPr/>
        </p:nvPicPr>
        <p:blipFill>
          <a:blip r:embed="rId4"/>
          <a:srcRect b="7819"/>
          <a:stretch>
            <a:fillRect/>
          </a:stretch>
        </p:blipFill>
        <p:spPr bwMode="auto">
          <a:xfrm>
            <a:off x="2438400" y="381000"/>
            <a:ext cx="1071563" cy="1371600"/>
          </a:xfrm>
          <a:prstGeom prst="rect">
            <a:avLst/>
          </a:prstGeom>
          <a:noFill/>
        </p:spPr>
      </p:pic>
      <p:sp>
        <p:nvSpPr>
          <p:cNvPr id="372742" name="Rectangle 6"/>
          <p:cNvSpPr>
            <a:spLocks noChangeArrowheads="1"/>
          </p:cNvSpPr>
          <p:nvPr/>
        </p:nvSpPr>
        <p:spPr bwMode="auto">
          <a:xfrm>
            <a:off x="2214563" y="1784350"/>
            <a:ext cx="15240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buSzPct val="100000"/>
            </a:pPr>
            <a:r>
              <a:rPr lang="en-US" sz="1400">
                <a:solidFill>
                  <a:srgbClr val="FFFFFF"/>
                </a:solidFill>
                <a:latin typeface="Arial" charset="0"/>
              </a:rPr>
              <a:t>Phil Beachy (Hedgehog signalling)</a:t>
            </a:r>
          </a:p>
        </p:txBody>
      </p:sp>
      <p:sp>
        <p:nvSpPr>
          <p:cNvPr id="372743" name="Rectangle 7"/>
          <p:cNvSpPr>
            <a:spLocks noChangeArrowheads="1"/>
          </p:cNvSpPr>
          <p:nvPr/>
        </p:nvSpPr>
        <p:spPr bwMode="auto">
          <a:xfrm>
            <a:off x="7335520" y="1784350"/>
            <a:ext cx="152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buSzPct val="100000"/>
            </a:pPr>
            <a:r>
              <a:rPr lang="en-US" sz="1400" dirty="0" smtClean="0">
                <a:solidFill>
                  <a:srgbClr val="FFFFFF"/>
                </a:solidFill>
                <a:latin typeface="Arial" charset="0"/>
              </a:rPr>
              <a:t>Rich </a:t>
            </a:r>
            <a:r>
              <a:rPr lang="en-US" sz="1400" dirty="0" err="1">
                <a:solidFill>
                  <a:srgbClr val="FFFFFF"/>
                </a:solidFill>
                <a:latin typeface="Arial" charset="0"/>
              </a:rPr>
              <a:t>Ambinder</a:t>
            </a:r>
            <a:endParaRPr lang="en-US" sz="1400" dirty="0">
              <a:solidFill>
                <a:srgbClr val="FFFFFF"/>
              </a:solidFill>
              <a:latin typeface="Arial" charset="0"/>
            </a:endParaRPr>
          </a:p>
          <a:p>
            <a:pPr algn="ctr">
              <a:buSzPct val="100000"/>
            </a:pPr>
            <a:r>
              <a:rPr lang="en-US" sz="1400" dirty="0" smtClean="0">
                <a:solidFill>
                  <a:srgbClr val="FFFFFF"/>
                </a:solidFill>
                <a:latin typeface="Arial" charset="0"/>
              </a:rPr>
              <a:t>(EBV)</a:t>
            </a:r>
            <a:endParaRPr lang="en-US" sz="14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72745" name="Rectangle 9"/>
          <p:cNvSpPr>
            <a:spLocks noChangeArrowheads="1"/>
          </p:cNvSpPr>
          <p:nvPr/>
        </p:nvSpPr>
        <p:spPr bwMode="auto">
          <a:xfrm>
            <a:off x="3886200" y="6151900"/>
            <a:ext cx="152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buSzPct val="100000"/>
            </a:pPr>
            <a:r>
              <a:rPr lang="en-US" sz="1400" dirty="0">
                <a:solidFill>
                  <a:srgbClr val="FFFFFF"/>
                </a:solidFill>
                <a:latin typeface="Arial" charset="0"/>
              </a:rPr>
              <a:t>Ying Zhang</a:t>
            </a:r>
            <a:r>
              <a:rPr lang="en-US" sz="1400" dirty="0" smtClean="0">
                <a:solidFill>
                  <a:srgbClr val="FFFFFF"/>
                </a:solidFill>
                <a:latin typeface="Arial" charset="0"/>
              </a:rPr>
              <a:t> </a:t>
            </a:r>
          </a:p>
          <a:p>
            <a:pPr algn="ctr">
              <a:buSzPct val="100000"/>
            </a:pPr>
            <a:r>
              <a:rPr lang="en-US" sz="1400" dirty="0" smtClean="0">
                <a:solidFill>
                  <a:srgbClr val="FFFFFF"/>
                </a:solidFill>
                <a:latin typeface="Arial" charset="0"/>
              </a:rPr>
              <a:t>(TB)</a:t>
            </a:r>
            <a:endParaRPr lang="en-US" sz="1400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372746" name="Picture 10" descr="ambinder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43800" y="381000"/>
            <a:ext cx="1125538" cy="1371600"/>
          </a:xfrm>
          <a:prstGeom prst="rect">
            <a:avLst/>
          </a:prstGeom>
          <a:noFill/>
        </p:spPr>
      </p:pic>
      <p:sp>
        <p:nvSpPr>
          <p:cNvPr id="372750" name="Rectangle 14"/>
          <p:cNvSpPr>
            <a:spLocks noChangeArrowheads="1"/>
          </p:cNvSpPr>
          <p:nvPr/>
        </p:nvSpPr>
        <p:spPr bwMode="auto">
          <a:xfrm>
            <a:off x="152400" y="6151900"/>
            <a:ext cx="1676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buSzPct val="100000"/>
            </a:pPr>
            <a:r>
              <a:rPr lang="en-US" sz="1400" dirty="0" smtClean="0">
                <a:solidFill>
                  <a:srgbClr val="FFFFFF"/>
                </a:solidFill>
                <a:latin typeface="Arial" charset="0"/>
              </a:rPr>
              <a:t>Bill </a:t>
            </a:r>
            <a:r>
              <a:rPr lang="en-US" sz="1400" dirty="0" err="1" smtClean="0">
                <a:solidFill>
                  <a:srgbClr val="FFFFFF"/>
                </a:solidFill>
                <a:latin typeface="Arial" charset="0"/>
              </a:rPr>
              <a:t>Isaacs(Prostate</a:t>
            </a:r>
            <a:r>
              <a:rPr lang="en-US" sz="1400" dirty="0" smtClean="0">
                <a:solidFill>
                  <a:srgbClr val="FFFFFF"/>
                </a:solidFill>
                <a:latin typeface="Arial" charset="0"/>
              </a:rPr>
              <a:t> cancer</a:t>
            </a:r>
            <a:r>
              <a:rPr lang="en-US" sz="1400" dirty="0">
                <a:solidFill>
                  <a:srgbClr val="FFFFFF"/>
                </a:solidFill>
                <a:latin typeface="Arial" charset="0"/>
              </a:rPr>
              <a:t>)</a:t>
            </a:r>
          </a:p>
        </p:txBody>
      </p:sp>
      <p:sp>
        <p:nvSpPr>
          <p:cNvPr id="372751" name="AutoShape 15"/>
          <p:cNvSpPr>
            <a:spLocks noChangeArrowheads="1"/>
          </p:cNvSpPr>
          <p:nvPr/>
        </p:nvSpPr>
        <p:spPr bwMode="auto">
          <a:xfrm>
            <a:off x="2286000" y="2851150"/>
            <a:ext cx="4648200" cy="12954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4000" b="1" dirty="0" smtClean="0">
                <a:latin typeface="Arial" charset="0"/>
              </a:rPr>
              <a:t>JHDL</a:t>
            </a:r>
            <a:endParaRPr lang="en-US" sz="4000" b="1" dirty="0">
              <a:latin typeface="Arial" charset="0"/>
            </a:endParaRPr>
          </a:p>
        </p:txBody>
      </p:sp>
      <p:pic>
        <p:nvPicPr>
          <p:cNvPr id="372752" name="Picture 16" descr="David Sullivan, Molecular Microbiology and Immunology"/>
          <p:cNvPicPr>
            <a:picLocks noChangeAspect="1" noChangeArrowheads="1"/>
          </p:cNvPicPr>
          <p:nvPr/>
        </p:nvPicPr>
        <p:blipFill>
          <a:blip r:embed="rId6"/>
          <a:srcRect r="64444" b="45714"/>
          <a:stretch>
            <a:fillRect/>
          </a:stretch>
        </p:blipFill>
        <p:spPr bwMode="auto">
          <a:xfrm>
            <a:off x="675640" y="387350"/>
            <a:ext cx="1144827" cy="1358900"/>
          </a:xfrm>
          <a:prstGeom prst="rect">
            <a:avLst/>
          </a:prstGeom>
          <a:noFill/>
        </p:spPr>
      </p:pic>
      <p:sp>
        <p:nvSpPr>
          <p:cNvPr id="372753" name="Rectangle 17"/>
          <p:cNvSpPr>
            <a:spLocks noChangeArrowheads="1"/>
          </p:cNvSpPr>
          <p:nvPr/>
        </p:nvSpPr>
        <p:spPr bwMode="auto">
          <a:xfrm>
            <a:off x="563880" y="1784350"/>
            <a:ext cx="1524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buSzPct val="100000"/>
            </a:pPr>
            <a:r>
              <a:rPr lang="en-US" sz="1400" dirty="0">
                <a:solidFill>
                  <a:srgbClr val="FFFFFF"/>
                </a:solidFill>
                <a:latin typeface="Arial" charset="0"/>
              </a:rPr>
              <a:t>David Sullivan (Malaria)</a:t>
            </a:r>
          </a:p>
        </p:txBody>
      </p:sp>
      <p:sp>
        <p:nvSpPr>
          <p:cNvPr id="372754" name="Line 18"/>
          <p:cNvSpPr>
            <a:spLocks noChangeShapeType="1"/>
          </p:cNvSpPr>
          <p:nvPr/>
        </p:nvSpPr>
        <p:spPr bwMode="auto">
          <a:xfrm>
            <a:off x="1828800" y="2209800"/>
            <a:ext cx="533400" cy="71755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2756" name="Line 20"/>
          <p:cNvSpPr>
            <a:spLocks noChangeShapeType="1"/>
          </p:cNvSpPr>
          <p:nvPr/>
        </p:nvSpPr>
        <p:spPr bwMode="auto">
          <a:xfrm flipH="1">
            <a:off x="4653280" y="2362200"/>
            <a:ext cx="20320" cy="533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2757" name="Line 21"/>
          <p:cNvSpPr>
            <a:spLocks noChangeShapeType="1"/>
          </p:cNvSpPr>
          <p:nvPr/>
        </p:nvSpPr>
        <p:spPr bwMode="auto">
          <a:xfrm flipH="1">
            <a:off x="6167120" y="2362200"/>
            <a:ext cx="0" cy="533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2758" name="Line 22"/>
          <p:cNvSpPr>
            <a:spLocks noChangeShapeType="1"/>
          </p:cNvSpPr>
          <p:nvPr/>
        </p:nvSpPr>
        <p:spPr bwMode="auto">
          <a:xfrm flipH="1">
            <a:off x="6858000" y="2209800"/>
            <a:ext cx="762000" cy="71755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2759" name="Line 23"/>
          <p:cNvSpPr>
            <a:spLocks noChangeShapeType="1"/>
          </p:cNvSpPr>
          <p:nvPr/>
        </p:nvSpPr>
        <p:spPr bwMode="auto">
          <a:xfrm flipH="1">
            <a:off x="6934200" y="3460750"/>
            <a:ext cx="762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2760" name="Line 24"/>
          <p:cNvSpPr>
            <a:spLocks noChangeShapeType="1"/>
          </p:cNvSpPr>
          <p:nvPr/>
        </p:nvSpPr>
        <p:spPr bwMode="auto">
          <a:xfrm flipH="1" flipV="1">
            <a:off x="6858000" y="4070350"/>
            <a:ext cx="533400" cy="73025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2762" name="Line 26"/>
          <p:cNvSpPr>
            <a:spLocks noChangeShapeType="1"/>
          </p:cNvSpPr>
          <p:nvPr/>
        </p:nvSpPr>
        <p:spPr bwMode="auto">
          <a:xfrm flipV="1">
            <a:off x="1524000" y="4038600"/>
            <a:ext cx="838200" cy="762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2763" name="Line 27"/>
          <p:cNvSpPr>
            <a:spLocks noChangeShapeType="1"/>
          </p:cNvSpPr>
          <p:nvPr/>
        </p:nvSpPr>
        <p:spPr bwMode="auto">
          <a:xfrm>
            <a:off x="3048000" y="4114800"/>
            <a:ext cx="0" cy="8382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2764" name="Line 28"/>
          <p:cNvSpPr>
            <a:spLocks noChangeShapeType="1"/>
          </p:cNvSpPr>
          <p:nvPr/>
        </p:nvSpPr>
        <p:spPr bwMode="auto">
          <a:xfrm>
            <a:off x="4648200" y="4114800"/>
            <a:ext cx="0" cy="8382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2765" name="Line 29"/>
          <p:cNvSpPr>
            <a:spLocks noChangeShapeType="1"/>
          </p:cNvSpPr>
          <p:nvPr/>
        </p:nvSpPr>
        <p:spPr bwMode="auto">
          <a:xfrm>
            <a:off x="6096000" y="4114800"/>
            <a:ext cx="0" cy="8382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2767" name="Rectangle 31"/>
          <p:cNvSpPr>
            <a:spLocks noChangeArrowheads="1"/>
          </p:cNvSpPr>
          <p:nvPr/>
        </p:nvSpPr>
        <p:spPr bwMode="auto">
          <a:xfrm>
            <a:off x="3835400" y="1784350"/>
            <a:ext cx="152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buSzPct val="100000"/>
            </a:pPr>
            <a:r>
              <a:rPr lang="en-US" sz="1400" dirty="0" smtClean="0">
                <a:solidFill>
                  <a:srgbClr val="FFFFFF"/>
                </a:solidFill>
                <a:latin typeface="Arial" charset="0"/>
              </a:rPr>
              <a:t>Gregg </a:t>
            </a:r>
            <a:r>
              <a:rPr lang="en-US" sz="1400" dirty="0" err="1" smtClean="0">
                <a:solidFill>
                  <a:srgbClr val="FFFFFF"/>
                </a:solidFill>
                <a:latin typeface="Arial" charset="0"/>
              </a:rPr>
              <a:t>Semenza</a:t>
            </a:r>
            <a:endParaRPr lang="en-US" sz="1400" dirty="0" smtClean="0">
              <a:solidFill>
                <a:srgbClr val="FFFFFF"/>
              </a:solidFill>
              <a:latin typeface="Arial" charset="0"/>
            </a:endParaRPr>
          </a:p>
          <a:p>
            <a:pPr algn="ctr">
              <a:buSzPct val="100000"/>
            </a:pPr>
            <a:r>
              <a:rPr lang="en-US" sz="1400" dirty="0" smtClean="0">
                <a:solidFill>
                  <a:srgbClr val="FFFFFF"/>
                </a:solidFill>
                <a:latin typeface="Arial" charset="0"/>
              </a:rPr>
              <a:t>(HIF-1)</a:t>
            </a:r>
            <a:endParaRPr lang="en-US" sz="1400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372768" name="Picture 32" descr="Jin31"/>
          <p:cNvPicPr>
            <a:picLocks noChangeAspect="1" noChangeArrowheads="1"/>
          </p:cNvPicPr>
          <p:nvPr/>
        </p:nvPicPr>
        <p:blipFill>
          <a:blip r:embed="rId7"/>
          <a:srcRect l="12257" t="8163" r="15485" b="10204"/>
          <a:stretch>
            <a:fillRect/>
          </a:stretch>
        </p:blipFill>
        <p:spPr bwMode="auto">
          <a:xfrm>
            <a:off x="7879080" y="2819400"/>
            <a:ext cx="960438" cy="1295400"/>
          </a:xfrm>
          <a:prstGeom prst="rect">
            <a:avLst/>
          </a:prstGeom>
          <a:noFill/>
        </p:spPr>
      </p:pic>
      <p:sp>
        <p:nvSpPr>
          <p:cNvPr id="372769" name="Rectangle 33"/>
          <p:cNvSpPr>
            <a:spLocks noChangeArrowheads="1"/>
          </p:cNvSpPr>
          <p:nvPr/>
        </p:nvSpPr>
        <p:spPr bwMode="auto">
          <a:xfrm>
            <a:off x="7482840" y="4130675"/>
            <a:ext cx="1752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buSzPct val="100000"/>
            </a:pPr>
            <a:r>
              <a:rPr lang="en-US" sz="1400" dirty="0">
                <a:solidFill>
                  <a:srgbClr val="FFFFFF"/>
                </a:solidFill>
                <a:latin typeface="Arial" charset="0"/>
              </a:rPr>
              <a:t>Jin Zhang</a:t>
            </a:r>
          </a:p>
          <a:p>
            <a:pPr algn="ctr">
              <a:buSzPct val="100000"/>
            </a:pPr>
            <a:r>
              <a:rPr lang="en-US" sz="1400" dirty="0">
                <a:solidFill>
                  <a:srgbClr val="FFFFFF"/>
                </a:solidFill>
                <a:latin typeface="Arial" charset="0"/>
              </a:rPr>
              <a:t>(</a:t>
            </a:r>
            <a:r>
              <a:rPr lang="en-US" sz="1400" dirty="0" err="1">
                <a:solidFill>
                  <a:srgbClr val="FFFFFF"/>
                </a:solidFill>
                <a:latin typeface="Arial" charset="0"/>
              </a:rPr>
              <a:t>cAMP</a:t>
            </a:r>
            <a:r>
              <a:rPr lang="en-US" sz="1400" dirty="0">
                <a:solidFill>
                  <a:srgbClr val="FFFFFF"/>
                </a:solidFill>
                <a:latin typeface="Arial" charset="0"/>
              </a:rPr>
              <a:t> signaling)</a:t>
            </a:r>
          </a:p>
        </p:txBody>
      </p:sp>
      <p:pic>
        <p:nvPicPr>
          <p:cNvPr id="372770" name="Picture 34" descr="Robert F. Siliciano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45080" y="4805680"/>
            <a:ext cx="1017588" cy="1371600"/>
          </a:xfrm>
          <a:prstGeom prst="rect">
            <a:avLst/>
          </a:prstGeom>
          <a:noFill/>
        </p:spPr>
      </p:pic>
      <p:pic>
        <p:nvPicPr>
          <p:cNvPr id="37" name="Picture 36" descr="images-1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19880" y="381000"/>
            <a:ext cx="1087120" cy="1371600"/>
          </a:xfrm>
          <a:prstGeom prst="rect">
            <a:avLst/>
          </a:prstGeom>
        </p:spPr>
      </p:pic>
      <p:pic>
        <p:nvPicPr>
          <p:cNvPr id="38" name="Picture 37" descr="images-2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74360" y="381000"/>
            <a:ext cx="1066800" cy="1371600"/>
          </a:xfrm>
          <a:prstGeom prst="rect">
            <a:avLst/>
          </a:prstGeom>
        </p:spPr>
      </p:pic>
      <p:sp>
        <p:nvSpPr>
          <p:cNvPr id="39" name="Rectangle 31"/>
          <p:cNvSpPr>
            <a:spLocks noChangeArrowheads="1"/>
          </p:cNvSpPr>
          <p:nvPr/>
        </p:nvSpPr>
        <p:spPr bwMode="auto">
          <a:xfrm>
            <a:off x="5369560" y="1828800"/>
            <a:ext cx="1600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buSzPct val="100000"/>
            </a:pPr>
            <a:r>
              <a:rPr lang="en-US" sz="1400" dirty="0" smtClean="0">
                <a:solidFill>
                  <a:srgbClr val="FFFFFF"/>
                </a:solidFill>
                <a:latin typeface="Arial" charset="0"/>
              </a:rPr>
              <a:t>Bill Nelson</a:t>
            </a:r>
          </a:p>
          <a:p>
            <a:pPr algn="ctr">
              <a:buSzPct val="100000"/>
            </a:pPr>
            <a:r>
              <a:rPr lang="en-US" sz="1400" dirty="0" smtClean="0">
                <a:solidFill>
                  <a:srgbClr val="FFFFFF"/>
                </a:solidFill>
                <a:latin typeface="Arial" charset="0"/>
              </a:rPr>
              <a:t>(Prostate Cancer)</a:t>
            </a:r>
            <a:endParaRPr lang="en-US" sz="1400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372744" name="Picture 8" descr="Ying Zhang, Molecular Microbiology and Immunology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130040" y="4805680"/>
            <a:ext cx="1066800" cy="1295400"/>
          </a:xfrm>
          <a:prstGeom prst="rect">
            <a:avLst/>
          </a:prstGeom>
          <a:noFill/>
        </p:spPr>
      </p:pic>
      <p:pic>
        <p:nvPicPr>
          <p:cNvPr id="40" name="Picture 39" descr="Bill-Isaacs_supersmall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7200" y="4790440"/>
            <a:ext cx="1143000" cy="1404257"/>
          </a:xfrm>
          <a:prstGeom prst="rect">
            <a:avLst/>
          </a:prstGeom>
        </p:spPr>
      </p:pic>
      <p:pic>
        <p:nvPicPr>
          <p:cNvPr id="41" name="Picture 40" descr="images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62600" y="4805680"/>
            <a:ext cx="1143000" cy="1377863"/>
          </a:xfrm>
          <a:prstGeom prst="rect">
            <a:avLst/>
          </a:prstGeom>
        </p:spPr>
      </p:pic>
      <p:sp>
        <p:nvSpPr>
          <p:cNvPr id="42" name="Rectangle 9"/>
          <p:cNvSpPr>
            <a:spLocks noChangeArrowheads="1"/>
          </p:cNvSpPr>
          <p:nvPr/>
        </p:nvSpPr>
        <p:spPr bwMode="auto">
          <a:xfrm>
            <a:off x="5334000" y="6151900"/>
            <a:ext cx="152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buSzPct val="100000"/>
            </a:pPr>
            <a:r>
              <a:rPr lang="en-US" sz="1400" dirty="0" smtClean="0">
                <a:solidFill>
                  <a:srgbClr val="FFFFFF"/>
                </a:solidFill>
                <a:latin typeface="Arial" charset="0"/>
              </a:rPr>
              <a:t>Marty Pomper(ABCG2)</a:t>
            </a:r>
            <a:endParaRPr lang="en-US" sz="1400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43" name="Picture 42" descr="images-3.jpg"/>
          <p:cNvPicPr>
            <a:picLocks noChangeAspect="1"/>
          </p:cNvPicPr>
          <p:nvPr/>
        </p:nvPicPr>
        <p:blipFill>
          <a:blip r:embed="rId14"/>
          <a:srcRect t="8197" b="10656"/>
          <a:stretch>
            <a:fillRect/>
          </a:stretch>
        </p:blipFill>
        <p:spPr>
          <a:xfrm>
            <a:off x="7325360" y="4790440"/>
            <a:ext cx="1143000" cy="1397000"/>
          </a:xfrm>
          <a:prstGeom prst="rect">
            <a:avLst/>
          </a:prstGeom>
        </p:spPr>
      </p:pic>
      <p:sp>
        <p:nvSpPr>
          <p:cNvPr id="44" name="Rectangle 9"/>
          <p:cNvSpPr>
            <a:spLocks noChangeArrowheads="1"/>
          </p:cNvSpPr>
          <p:nvPr/>
        </p:nvSpPr>
        <p:spPr bwMode="auto">
          <a:xfrm>
            <a:off x="7162800" y="6151900"/>
            <a:ext cx="152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buSzPct val="100000"/>
            </a:pPr>
            <a:r>
              <a:rPr lang="en-US" sz="1400" dirty="0" smtClean="0">
                <a:solidFill>
                  <a:srgbClr val="FFFFFF"/>
                </a:solidFill>
                <a:latin typeface="Arial" charset="0"/>
              </a:rPr>
              <a:t>Charlie </a:t>
            </a:r>
            <a:r>
              <a:rPr lang="en-US" sz="1400" dirty="0" err="1" smtClean="0">
                <a:solidFill>
                  <a:srgbClr val="FFFFFF"/>
                </a:solidFill>
                <a:latin typeface="Arial" charset="0"/>
              </a:rPr>
              <a:t>Rudin(Lung</a:t>
            </a:r>
            <a:r>
              <a:rPr lang="en-US" sz="1400" dirty="0" smtClean="0">
                <a:solidFill>
                  <a:srgbClr val="FFFFFF"/>
                </a:solidFill>
                <a:latin typeface="Arial" charset="0"/>
              </a:rPr>
              <a:t> Cancer)</a:t>
            </a:r>
            <a:endParaRPr lang="en-US" sz="14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5" name="Line 23"/>
          <p:cNvSpPr>
            <a:spLocks noChangeShapeType="1"/>
          </p:cNvSpPr>
          <p:nvPr/>
        </p:nvSpPr>
        <p:spPr bwMode="auto">
          <a:xfrm flipH="1">
            <a:off x="1671320" y="3479800"/>
            <a:ext cx="762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ChangeArrowheads="1"/>
          </p:cNvSpPr>
          <p:nvPr/>
        </p:nvSpPr>
        <p:spPr bwMode="auto">
          <a:xfrm>
            <a:off x="685800" y="57912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507" name="Rectangle 3"/>
          <p:cNvSpPr>
            <a:spLocks noChangeArrowheads="1"/>
          </p:cNvSpPr>
          <p:nvPr/>
        </p:nvSpPr>
        <p:spPr bwMode="auto">
          <a:xfrm>
            <a:off x="3124200" y="57912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508" name="Rectangle 4"/>
          <p:cNvSpPr>
            <a:spLocks noChangeArrowheads="1"/>
          </p:cNvSpPr>
          <p:nvPr/>
        </p:nvSpPr>
        <p:spPr bwMode="auto">
          <a:xfrm>
            <a:off x="1752600" y="0"/>
            <a:ext cx="5588000" cy="590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>
            <a:prstTxWarp prst="textNoShape">
              <a:avLst/>
            </a:prstTxWarp>
          </a:bodyPr>
          <a:lstStyle/>
          <a:p>
            <a:pPr algn="ctr"/>
            <a:r>
              <a:rPr lang="en-US" sz="32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Acknowledgments</a:t>
            </a:r>
            <a:r>
              <a:rPr lang="en-US" sz="4000" dirty="0">
                <a:solidFill>
                  <a:srgbClr val="FFCC00"/>
                </a:solidFill>
              </a:rPr>
              <a:t> </a:t>
            </a:r>
            <a:r>
              <a:rPr lang="en-US" sz="40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49509" name="Rectangle 5"/>
          <p:cNvSpPr>
            <a:spLocks noChangeArrowheads="1"/>
          </p:cNvSpPr>
          <p:nvPr/>
        </p:nvSpPr>
        <p:spPr bwMode="auto">
          <a:xfrm>
            <a:off x="1066800" y="941313"/>
            <a:ext cx="2209800" cy="37830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1500" b="1" dirty="0" smtClean="0">
                <a:solidFill>
                  <a:srgbClr val="FFFF00"/>
                </a:solidFill>
              </a:rPr>
              <a:t>Curtis Chong</a:t>
            </a:r>
          </a:p>
          <a:p>
            <a:r>
              <a:rPr lang="en-US" sz="1500" b="1" dirty="0" smtClean="0">
                <a:solidFill>
                  <a:srgbClr val="FFFF00"/>
                </a:solidFill>
              </a:rPr>
              <a:t>Jing </a:t>
            </a:r>
            <a:r>
              <a:rPr lang="en-US" sz="1500" b="1" dirty="0" err="1" smtClean="0">
                <a:solidFill>
                  <a:srgbClr val="FFFF00"/>
                </a:solidFill>
              </a:rPr>
              <a:t>Xu</a:t>
            </a:r>
            <a:r>
              <a:rPr lang="en-US" sz="1500" b="1" dirty="0" smtClean="0">
                <a:solidFill>
                  <a:srgbClr val="FFFF00"/>
                </a:solidFill>
              </a:rPr>
              <a:t>	</a:t>
            </a:r>
          </a:p>
          <a:p>
            <a:r>
              <a:rPr lang="en-US" sz="1500" b="1" dirty="0" smtClean="0">
                <a:solidFill>
                  <a:srgbClr val="FFFF00"/>
                </a:solidFill>
              </a:rPr>
              <a:t>Ben </a:t>
            </a:r>
            <a:r>
              <a:rPr lang="en-US" sz="1500" b="1" dirty="0" err="1" smtClean="0">
                <a:solidFill>
                  <a:srgbClr val="FFFF00"/>
                </a:solidFill>
              </a:rPr>
              <a:t>Nacev</a:t>
            </a:r>
            <a:r>
              <a:rPr lang="en-US" sz="1500" b="1" dirty="0" smtClean="0">
                <a:solidFill>
                  <a:srgbClr val="FFFF00"/>
                </a:solidFill>
              </a:rPr>
              <a:t> </a:t>
            </a:r>
          </a:p>
          <a:p>
            <a:r>
              <a:rPr lang="en-US" sz="1500" b="1" dirty="0" err="1" smtClean="0">
                <a:solidFill>
                  <a:srgbClr val="FFFF00"/>
                </a:solidFill>
              </a:rPr>
              <a:t>Joong</a:t>
            </a:r>
            <a:r>
              <a:rPr lang="en-US" sz="1500" b="1" dirty="0" smtClean="0">
                <a:solidFill>
                  <a:srgbClr val="FFFF00"/>
                </a:solidFill>
              </a:rPr>
              <a:t> Sup Shim</a:t>
            </a:r>
          </a:p>
          <a:p>
            <a:r>
              <a:rPr lang="en-US" sz="1500" b="1" dirty="0" smtClean="0">
                <a:solidFill>
                  <a:srgbClr val="FFFF00"/>
                </a:solidFill>
              </a:rPr>
              <a:t>Wei Shi</a:t>
            </a:r>
          </a:p>
          <a:p>
            <a:r>
              <a:rPr lang="en-US" sz="1500" b="1" dirty="0" err="1" smtClean="0">
                <a:solidFill>
                  <a:srgbClr val="FFFF00"/>
                </a:solidFill>
              </a:rPr>
              <a:t>Kalyan</a:t>
            </a:r>
            <a:r>
              <a:rPr lang="en-US" sz="1500" b="1" dirty="0" smtClean="0">
                <a:solidFill>
                  <a:srgbClr val="FFFF00"/>
                </a:solidFill>
              </a:rPr>
              <a:t> </a:t>
            </a:r>
            <a:r>
              <a:rPr lang="en-US" sz="1500" b="1" dirty="0" err="1" smtClean="0">
                <a:solidFill>
                  <a:srgbClr val="FFFF00"/>
                </a:solidFill>
              </a:rPr>
              <a:t>Pasunooti</a:t>
            </a:r>
            <a:endParaRPr lang="en-US" sz="1500" b="1" dirty="0" smtClean="0">
              <a:solidFill>
                <a:srgbClr val="FFFF00"/>
              </a:solidFill>
            </a:endParaRPr>
          </a:p>
          <a:p>
            <a:r>
              <a:rPr lang="en-US" sz="1500" b="1" dirty="0" err="1" smtClean="0">
                <a:solidFill>
                  <a:srgbClr val="FFFF00"/>
                </a:solidFill>
              </a:rPr>
              <a:t>Ruojing</a:t>
            </a:r>
            <a:r>
              <a:rPr lang="en-US" sz="1500" b="1" dirty="0" smtClean="0">
                <a:solidFill>
                  <a:srgbClr val="FFFF00"/>
                </a:solidFill>
              </a:rPr>
              <a:t> Li</a:t>
            </a:r>
          </a:p>
          <a:p>
            <a:r>
              <a:rPr lang="en-US" sz="1500" b="1" dirty="0" err="1" smtClean="0">
                <a:solidFill>
                  <a:srgbClr val="FFFF00"/>
                </a:solidFill>
              </a:rPr>
              <a:t>Paweena</a:t>
            </a:r>
            <a:r>
              <a:rPr lang="en-US" sz="1500" b="1" dirty="0" smtClean="0">
                <a:solidFill>
                  <a:srgbClr val="FFFF00"/>
                </a:solidFill>
              </a:rPr>
              <a:t> </a:t>
            </a:r>
            <a:r>
              <a:rPr lang="en-US" sz="1500" b="1" dirty="0" err="1" smtClean="0">
                <a:solidFill>
                  <a:srgbClr val="FFFF00"/>
                </a:solidFill>
              </a:rPr>
              <a:t>Chalugun</a:t>
            </a:r>
            <a:endParaRPr lang="en-US" sz="1500" b="1" dirty="0" smtClean="0">
              <a:solidFill>
                <a:srgbClr val="FFFF00"/>
              </a:solidFill>
            </a:endParaRPr>
          </a:p>
          <a:p>
            <a:r>
              <a:rPr lang="en-US" sz="1500" b="1" dirty="0" smtClean="0">
                <a:solidFill>
                  <a:srgbClr val="FFFF00"/>
                </a:solidFill>
              </a:rPr>
              <a:t>Sara Head</a:t>
            </a:r>
          </a:p>
          <a:p>
            <a:r>
              <a:rPr lang="en-US" sz="1500" b="1" dirty="0" err="1" smtClean="0">
                <a:solidFill>
                  <a:srgbClr val="FFFF00"/>
                </a:solidFill>
              </a:rPr>
              <a:t>Shridhar</a:t>
            </a:r>
            <a:r>
              <a:rPr lang="en-US" sz="1500" b="1" dirty="0" smtClean="0">
                <a:solidFill>
                  <a:srgbClr val="FFFF00"/>
                </a:solidFill>
              </a:rPr>
              <a:t> </a:t>
            </a:r>
            <a:r>
              <a:rPr lang="en-US" sz="1500" b="1" dirty="0" err="1" smtClean="0">
                <a:solidFill>
                  <a:srgbClr val="FFFF00"/>
                </a:solidFill>
              </a:rPr>
              <a:t>Bhat</a:t>
            </a:r>
            <a:r>
              <a:rPr lang="en-US" sz="1500" b="1" dirty="0" smtClean="0">
                <a:solidFill>
                  <a:srgbClr val="FFFF00"/>
                </a:solidFill>
              </a:rPr>
              <a:t> </a:t>
            </a:r>
          </a:p>
          <a:p>
            <a:r>
              <a:rPr lang="en-US" sz="1500" b="1" dirty="0" smtClean="0">
                <a:solidFill>
                  <a:srgbClr val="FFFF00"/>
                </a:solidFill>
              </a:rPr>
              <a:t>Richard </a:t>
            </a:r>
            <a:r>
              <a:rPr lang="en-US" sz="1500" b="1" dirty="0" err="1" smtClean="0">
                <a:solidFill>
                  <a:srgbClr val="FFFF00"/>
                </a:solidFill>
              </a:rPr>
              <a:t>Ren</a:t>
            </a:r>
            <a:r>
              <a:rPr lang="en-US" sz="1500" b="1" dirty="0" smtClean="0">
                <a:solidFill>
                  <a:srgbClr val="FFFF00"/>
                </a:solidFill>
              </a:rPr>
              <a:t> </a:t>
            </a:r>
          </a:p>
          <a:p>
            <a:r>
              <a:rPr lang="en-US" sz="1500" b="1" dirty="0" smtClean="0">
                <a:solidFill>
                  <a:srgbClr val="FFFF00"/>
                </a:solidFill>
              </a:rPr>
              <a:t>Fan Pan</a:t>
            </a:r>
          </a:p>
          <a:p>
            <a:r>
              <a:rPr lang="en-US" sz="1500" b="1" dirty="0" err="1" smtClean="0">
                <a:solidFill>
                  <a:srgbClr val="FFFF00"/>
                </a:solidFill>
              </a:rPr>
              <a:t>Tilman</a:t>
            </a:r>
            <a:r>
              <a:rPr lang="en-US" sz="1500" b="1" dirty="0" smtClean="0">
                <a:solidFill>
                  <a:srgbClr val="FFFF00"/>
                </a:solidFill>
              </a:rPr>
              <a:t> Schneider</a:t>
            </a:r>
          </a:p>
          <a:p>
            <a:r>
              <a:rPr lang="en-US" sz="1500" b="1" dirty="0" err="1" smtClean="0">
                <a:solidFill>
                  <a:srgbClr val="FFFF00"/>
                </a:solidFill>
              </a:rPr>
              <a:t>Yongjun</a:t>
            </a:r>
            <a:r>
              <a:rPr lang="en-US" sz="1500" b="1" dirty="0" smtClean="0">
                <a:solidFill>
                  <a:srgbClr val="FFFF00"/>
                </a:solidFill>
              </a:rPr>
              <a:t> Dang</a:t>
            </a:r>
          </a:p>
          <a:p>
            <a:r>
              <a:rPr lang="en-US" sz="1500" b="1" dirty="0" smtClean="0">
                <a:solidFill>
                  <a:srgbClr val="FFFF00"/>
                </a:solidFill>
              </a:rPr>
              <a:t>Jun Lu	</a:t>
            </a:r>
          </a:p>
          <a:p>
            <a:endParaRPr lang="en-US" sz="1500" b="1" dirty="0">
              <a:solidFill>
                <a:srgbClr val="FFFF0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09600" y="4419600"/>
            <a:ext cx="4530085" cy="2465938"/>
            <a:chOff x="2378395" y="4622800"/>
            <a:chExt cx="4530085" cy="2465938"/>
          </a:xfrm>
        </p:grpSpPr>
        <p:sp>
          <p:nvSpPr>
            <p:cNvPr id="149511" name="Rectangle 7"/>
            <p:cNvSpPr>
              <a:spLocks noChangeArrowheads="1"/>
            </p:cNvSpPr>
            <p:nvPr/>
          </p:nvSpPr>
          <p:spPr bwMode="auto">
            <a:xfrm>
              <a:off x="3175000" y="4622800"/>
              <a:ext cx="2943225" cy="3635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800" b="1" u="sng" dirty="0">
                  <a:solidFill>
                    <a:srgbClr val="FFCC00"/>
                  </a:solidFill>
                </a:rPr>
                <a:t>$ FINANCIAL SUPPORT $</a:t>
              </a:r>
            </a:p>
          </p:txBody>
        </p:sp>
        <p:sp>
          <p:nvSpPr>
            <p:cNvPr id="149512" name="Rectangle 8"/>
            <p:cNvSpPr>
              <a:spLocks noChangeArrowheads="1"/>
            </p:cNvSpPr>
            <p:nvPr/>
          </p:nvSpPr>
          <p:spPr bwMode="auto">
            <a:xfrm>
              <a:off x="2378395" y="5029200"/>
              <a:ext cx="4530085" cy="20595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FFFF"/>
                  </a:solidFill>
                </a:rPr>
                <a:t>National Cancer Institute</a:t>
              </a:r>
            </a:p>
            <a:p>
              <a:pPr algn="ctr"/>
              <a:r>
                <a:rPr lang="en-US" sz="1600" b="1" dirty="0">
                  <a:solidFill>
                    <a:srgbClr val="FFFFFF"/>
                  </a:solidFill>
                </a:rPr>
                <a:t>Johns Hopkins School of Medicine/Pharmacology</a:t>
              </a:r>
            </a:p>
            <a:p>
              <a:pPr algn="ctr"/>
              <a:r>
                <a:rPr lang="en-US" sz="1600" b="1" dirty="0">
                  <a:solidFill>
                    <a:srgbClr val="FFFFFF"/>
                  </a:solidFill>
                </a:rPr>
                <a:t>Johns Hopkins Malaria </a:t>
              </a:r>
              <a:r>
                <a:rPr lang="en-US" sz="1600" b="1" dirty="0" smtClean="0">
                  <a:solidFill>
                    <a:srgbClr val="FFFFFF"/>
                  </a:solidFill>
                </a:rPr>
                <a:t>Institute</a:t>
              </a:r>
            </a:p>
            <a:p>
              <a:pPr algn="ctr"/>
              <a:r>
                <a:rPr lang="en-US" sz="1600" b="1" dirty="0" smtClean="0">
                  <a:solidFill>
                    <a:srgbClr val="FFFFFF"/>
                  </a:solidFill>
                </a:rPr>
                <a:t>Patrick Walsh Prostate Cancer Fund</a:t>
              </a:r>
            </a:p>
            <a:p>
              <a:pPr algn="ctr"/>
              <a:r>
                <a:rPr lang="en-US" sz="1600" b="1" dirty="0" smtClean="0">
                  <a:solidFill>
                    <a:srgbClr val="FFFFFF"/>
                  </a:solidFill>
                </a:rPr>
                <a:t>CTSA</a:t>
              </a:r>
            </a:p>
            <a:p>
              <a:pPr algn="ctr"/>
              <a:r>
                <a:rPr lang="en-US" sz="1600" b="1" dirty="0" smtClean="0">
                  <a:solidFill>
                    <a:srgbClr val="FFFFFF"/>
                  </a:solidFill>
                </a:rPr>
                <a:t>Prostate Cancer Foundation </a:t>
              </a:r>
              <a:endParaRPr lang="en-US" sz="1600" b="1" dirty="0">
                <a:solidFill>
                  <a:srgbClr val="FFFFFF"/>
                </a:solidFill>
              </a:endParaRPr>
            </a:p>
            <a:p>
              <a:pPr algn="ctr"/>
              <a:r>
                <a:rPr lang="en-US" sz="1600" b="1" dirty="0">
                  <a:solidFill>
                    <a:srgbClr val="FFFFFF"/>
                  </a:solidFill>
                </a:rPr>
                <a:t>Keck Foundation</a:t>
              </a:r>
            </a:p>
            <a:p>
              <a:pPr algn="ctr"/>
              <a:r>
                <a:rPr lang="en-US" sz="1600" b="1" dirty="0">
                  <a:solidFill>
                    <a:srgbClr val="FFFFFF"/>
                  </a:solidFill>
                </a:rPr>
                <a:t>FAMRI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410200" y="609600"/>
            <a:ext cx="3733800" cy="5357094"/>
            <a:chOff x="5105400" y="876300"/>
            <a:chExt cx="3733800" cy="6091272"/>
          </a:xfrm>
        </p:grpSpPr>
        <p:sp>
          <p:nvSpPr>
            <p:cNvPr id="149514" name="Rectangle 10"/>
            <p:cNvSpPr>
              <a:spLocks noChangeArrowheads="1"/>
            </p:cNvSpPr>
            <p:nvPr/>
          </p:nvSpPr>
          <p:spPr bwMode="auto">
            <a:xfrm>
              <a:off x="5110480" y="1266194"/>
              <a:ext cx="3728720" cy="570137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 dirty="0">
                  <a:solidFill>
                    <a:srgbClr val="FFFF00"/>
                  </a:solidFill>
                </a:rPr>
                <a:t>Roberto </a:t>
              </a:r>
              <a:r>
                <a:rPr lang="en-US" sz="1600" b="1" dirty="0" err="1">
                  <a:solidFill>
                    <a:srgbClr val="FFFF00"/>
                  </a:solidFill>
                </a:rPr>
                <a:t>Pili</a:t>
              </a:r>
              <a:r>
                <a:rPr lang="en-US" sz="1600" dirty="0">
                  <a:solidFill>
                    <a:srgbClr val="FFFF00"/>
                  </a:solidFill>
                </a:rPr>
                <a:t>/Angiogenesis</a:t>
              </a:r>
              <a:endParaRPr lang="en-US" sz="1600" dirty="0" smtClean="0">
                <a:solidFill>
                  <a:srgbClr val="FFFF00"/>
                </a:solidFill>
              </a:endParaRPr>
            </a:p>
            <a:p>
              <a:r>
                <a:rPr lang="en-US" sz="1600" b="1" dirty="0" smtClean="0">
                  <a:solidFill>
                    <a:srgbClr val="FFFF00"/>
                  </a:solidFill>
                </a:rPr>
                <a:t>David Sullivan Jr.</a:t>
              </a:r>
              <a:r>
                <a:rPr lang="en-US" sz="1600" dirty="0" smtClean="0">
                  <a:solidFill>
                    <a:srgbClr val="FFFF00"/>
                  </a:solidFill>
                </a:rPr>
                <a:t>/Malaria-library</a:t>
              </a:r>
              <a:r>
                <a:rPr lang="en-US" sz="1600" dirty="0" smtClean="0">
                  <a:solidFill>
                    <a:srgbClr val="FFFFFF"/>
                  </a:solidFill>
                </a:rPr>
                <a:t> </a:t>
              </a:r>
            </a:p>
            <a:p>
              <a:r>
                <a:rPr lang="en-US" sz="1600" b="1" dirty="0" smtClean="0">
                  <a:solidFill>
                    <a:srgbClr val="FFFF00"/>
                  </a:solidFill>
                </a:rPr>
                <a:t>Bill </a:t>
              </a:r>
              <a:r>
                <a:rPr lang="en-US" sz="1600" b="1" dirty="0">
                  <a:solidFill>
                    <a:srgbClr val="FFFF00"/>
                  </a:solidFill>
                </a:rPr>
                <a:t>Nelson</a:t>
              </a:r>
              <a:r>
                <a:rPr lang="en-US" sz="1600" dirty="0">
                  <a:solidFill>
                    <a:srgbClr val="FFFF00"/>
                  </a:solidFill>
                </a:rPr>
                <a:t>/Prostate </a:t>
              </a:r>
              <a:r>
                <a:rPr lang="en-US" sz="1600" dirty="0" smtClean="0">
                  <a:solidFill>
                    <a:srgbClr val="FFFF00"/>
                  </a:solidFill>
                </a:rPr>
                <a:t>Cancer</a:t>
              </a:r>
            </a:p>
            <a:p>
              <a:r>
                <a:rPr lang="en-US" sz="1600" b="1" dirty="0" err="1" smtClean="0">
                  <a:solidFill>
                    <a:srgbClr val="FFFF00"/>
                  </a:solidFill>
                </a:rPr>
                <a:t>Vasan</a:t>
              </a:r>
              <a:r>
                <a:rPr lang="en-US" sz="1600" b="1" dirty="0" smtClean="0">
                  <a:solidFill>
                    <a:srgbClr val="FFFF00"/>
                  </a:solidFill>
                </a:rPr>
                <a:t> </a:t>
              </a:r>
              <a:r>
                <a:rPr lang="en-US" sz="1600" b="1" dirty="0" err="1" smtClean="0">
                  <a:solidFill>
                    <a:srgbClr val="FFFF00"/>
                  </a:solidFill>
                </a:rPr>
                <a:t>Yegnasubramanian</a:t>
              </a:r>
              <a:r>
                <a:rPr lang="en-US" sz="1600" dirty="0" smtClean="0">
                  <a:solidFill>
                    <a:srgbClr val="FFFF00"/>
                  </a:solidFill>
                </a:rPr>
                <a:t>/PC</a:t>
              </a:r>
            </a:p>
            <a:p>
              <a:r>
                <a:rPr lang="en-US" sz="1600" b="1" dirty="0" smtClean="0">
                  <a:solidFill>
                    <a:srgbClr val="FFFF00"/>
                  </a:solidFill>
                </a:rPr>
                <a:t>Elizabeth </a:t>
              </a:r>
              <a:r>
                <a:rPr lang="en-US" sz="1600" b="1" dirty="0" err="1" smtClean="0">
                  <a:solidFill>
                    <a:srgbClr val="FFFF00"/>
                  </a:solidFill>
                </a:rPr>
                <a:t>Platz</a:t>
              </a:r>
              <a:r>
                <a:rPr lang="en-US" sz="1600" dirty="0" smtClean="0">
                  <a:solidFill>
                    <a:srgbClr val="FFFF00"/>
                  </a:solidFill>
                </a:rPr>
                <a:t>/Prostate Cancer</a:t>
              </a:r>
            </a:p>
            <a:p>
              <a:r>
                <a:rPr lang="en-US" sz="1600" b="1" dirty="0" smtClean="0">
                  <a:solidFill>
                    <a:srgbClr val="FFFF00"/>
                  </a:solidFill>
                </a:rPr>
                <a:t>Charles </a:t>
              </a:r>
              <a:r>
                <a:rPr lang="en-US" sz="1600" b="1" dirty="0" err="1" smtClean="0">
                  <a:solidFill>
                    <a:srgbClr val="FFFF00"/>
                  </a:solidFill>
                </a:rPr>
                <a:t>Rudin</a:t>
              </a:r>
              <a:r>
                <a:rPr lang="en-US" sz="1600" dirty="0" smtClean="0">
                  <a:solidFill>
                    <a:srgbClr val="FFFF00"/>
                  </a:solidFill>
                </a:rPr>
                <a:t>/Lung Cancer</a:t>
              </a:r>
            </a:p>
            <a:p>
              <a:r>
                <a:rPr lang="en-US" sz="1600" b="1" dirty="0" smtClean="0">
                  <a:solidFill>
                    <a:srgbClr val="FFFF00"/>
                  </a:solidFill>
                </a:rPr>
                <a:t>Phil </a:t>
              </a:r>
              <a:r>
                <a:rPr lang="en-US" sz="1600" b="1" dirty="0" err="1" smtClean="0">
                  <a:solidFill>
                    <a:srgbClr val="FFFF00"/>
                  </a:solidFill>
                </a:rPr>
                <a:t>Beachy</a:t>
              </a:r>
              <a:r>
                <a:rPr lang="en-US" sz="1600" dirty="0" smtClean="0">
                  <a:solidFill>
                    <a:srgbClr val="FFFF00"/>
                  </a:solidFill>
                </a:rPr>
                <a:t>/Hedgehog Pathway</a:t>
              </a:r>
            </a:p>
            <a:p>
              <a:r>
                <a:rPr lang="en-US" sz="1600" b="1" dirty="0" smtClean="0">
                  <a:solidFill>
                    <a:srgbClr val="FFFF00"/>
                  </a:solidFill>
                </a:rPr>
                <a:t>Alan So (UBC)</a:t>
              </a:r>
              <a:r>
                <a:rPr lang="en-US" sz="1600" dirty="0" smtClean="0">
                  <a:solidFill>
                    <a:srgbClr val="FFFF00"/>
                  </a:solidFill>
                </a:rPr>
                <a:t>/Bladder Cancer</a:t>
              </a:r>
            </a:p>
            <a:p>
              <a:r>
                <a:rPr lang="en-US" sz="1600" b="1" dirty="0" smtClean="0">
                  <a:solidFill>
                    <a:srgbClr val="FFFF00"/>
                  </a:solidFill>
                </a:rPr>
                <a:t>Peter </a:t>
              </a:r>
              <a:r>
                <a:rPr lang="en-US" sz="1600" b="1" dirty="0" err="1" smtClean="0">
                  <a:solidFill>
                    <a:srgbClr val="FFFF00"/>
                  </a:solidFill>
                </a:rPr>
                <a:t>Espenshade</a:t>
              </a:r>
              <a:r>
                <a:rPr lang="en-US" sz="1600" dirty="0" smtClean="0">
                  <a:solidFill>
                    <a:srgbClr val="FFFF00"/>
                  </a:solidFill>
                </a:rPr>
                <a:t>/Cholesterol pathway</a:t>
              </a:r>
            </a:p>
            <a:p>
              <a:endParaRPr lang="en-US" sz="1600" b="1" dirty="0" smtClean="0">
                <a:solidFill>
                  <a:srgbClr val="FFFF00"/>
                </a:solidFill>
              </a:endParaRPr>
            </a:p>
            <a:p>
              <a:r>
                <a:rPr lang="en-US" sz="1600" b="1" dirty="0" smtClean="0">
                  <a:solidFill>
                    <a:srgbClr val="FFFF00"/>
                  </a:solidFill>
                </a:rPr>
                <a:t>Bob </a:t>
              </a:r>
              <a:r>
                <a:rPr lang="en-US" sz="1600" b="1" dirty="0" err="1" smtClean="0">
                  <a:solidFill>
                    <a:srgbClr val="FFFF00"/>
                  </a:solidFill>
                </a:rPr>
                <a:t>Siliciano</a:t>
              </a:r>
              <a:r>
                <a:rPr lang="en-US" sz="1600" dirty="0" smtClean="0">
                  <a:solidFill>
                    <a:srgbClr val="FFFF00"/>
                  </a:solidFill>
                </a:rPr>
                <a:t>/HIV</a:t>
              </a:r>
            </a:p>
            <a:p>
              <a:r>
                <a:rPr lang="en-US" sz="1600" b="1" dirty="0" smtClean="0">
                  <a:solidFill>
                    <a:srgbClr val="FFFF00"/>
                  </a:solidFill>
                </a:rPr>
                <a:t>Marty Pomper</a:t>
              </a:r>
              <a:r>
                <a:rPr lang="en-US" sz="1600" dirty="0" smtClean="0">
                  <a:solidFill>
                    <a:srgbClr val="FFFF00"/>
                  </a:solidFill>
                </a:rPr>
                <a:t>/ABCG2-cancer</a:t>
              </a:r>
            </a:p>
            <a:p>
              <a:r>
                <a:rPr lang="en-US" sz="1600" b="1" dirty="0" smtClean="0">
                  <a:solidFill>
                    <a:srgbClr val="FFFF00"/>
                  </a:solidFill>
                </a:rPr>
                <a:t>Rich </a:t>
              </a:r>
              <a:r>
                <a:rPr lang="en-US" sz="1600" b="1" dirty="0" err="1" smtClean="0">
                  <a:solidFill>
                    <a:srgbClr val="FFFF00"/>
                  </a:solidFill>
                </a:rPr>
                <a:t>Ambinder</a:t>
              </a:r>
              <a:r>
                <a:rPr lang="en-US" sz="1600" dirty="0" smtClean="0">
                  <a:solidFill>
                    <a:srgbClr val="FFFF00"/>
                  </a:solidFill>
                </a:rPr>
                <a:t>/EBV-Cancer</a:t>
              </a:r>
            </a:p>
            <a:p>
              <a:r>
                <a:rPr lang="en-US" sz="1600" b="1" dirty="0" smtClean="0">
                  <a:solidFill>
                    <a:srgbClr val="FFFF00"/>
                  </a:solidFill>
                </a:rPr>
                <a:t>Michael Carducci</a:t>
              </a:r>
              <a:r>
                <a:rPr lang="en-US" sz="1600" dirty="0" smtClean="0">
                  <a:solidFill>
                    <a:srgbClr val="FFFF00"/>
                  </a:solidFill>
                </a:rPr>
                <a:t>/Prostate Cancer</a:t>
              </a:r>
            </a:p>
            <a:p>
              <a:r>
                <a:rPr lang="en-US" sz="1600" b="1" dirty="0" smtClean="0">
                  <a:solidFill>
                    <a:srgbClr val="FFFF00"/>
                  </a:solidFill>
                </a:rPr>
                <a:t>Ying </a:t>
              </a:r>
              <a:r>
                <a:rPr lang="en-US" sz="1600" b="1" dirty="0">
                  <a:solidFill>
                    <a:srgbClr val="FFFF00"/>
                  </a:solidFill>
                </a:rPr>
                <a:t>Zhang</a:t>
              </a:r>
              <a:r>
                <a:rPr lang="en-US" sz="1600" dirty="0">
                  <a:solidFill>
                    <a:srgbClr val="FFFF00"/>
                  </a:solidFill>
                </a:rPr>
                <a:t>/</a:t>
              </a:r>
              <a:r>
                <a:rPr lang="en-US" sz="1600" dirty="0" smtClean="0">
                  <a:solidFill>
                    <a:srgbClr val="FFFF00"/>
                  </a:solidFill>
                </a:rPr>
                <a:t>TB</a:t>
              </a:r>
            </a:p>
            <a:p>
              <a:r>
                <a:rPr lang="en-US" sz="1600" b="1" dirty="0" smtClean="0">
                  <a:solidFill>
                    <a:srgbClr val="FFFF00"/>
                  </a:solidFill>
                </a:rPr>
                <a:t>Jin Zhang</a:t>
              </a:r>
              <a:r>
                <a:rPr lang="en-US" sz="1600" dirty="0" smtClean="0">
                  <a:solidFill>
                    <a:srgbClr val="FFFF00"/>
                  </a:solidFill>
                </a:rPr>
                <a:t>/</a:t>
              </a:r>
              <a:r>
                <a:rPr lang="en-US" sz="1600" dirty="0" err="1" smtClean="0">
                  <a:solidFill>
                    <a:srgbClr val="FFFF00"/>
                  </a:solidFill>
                </a:rPr>
                <a:t>Kinases</a:t>
              </a:r>
              <a:r>
                <a:rPr lang="en-US" sz="1600" dirty="0" smtClean="0">
                  <a:solidFill>
                    <a:srgbClr val="FFFF00"/>
                  </a:solidFill>
                </a:rPr>
                <a:t>-signaling</a:t>
              </a:r>
            </a:p>
            <a:p>
              <a:r>
                <a:rPr lang="en-US" sz="1600" b="1" dirty="0" smtClean="0">
                  <a:solidFill>
                    <a:srgbClr val="FFFF00"/>
                  </a:solidFill>
                </a:rPr>
                <a:t>Gregg </a:t>
              </a:r>
              <a:r>
                <a:rPr lang="en-US" sz="1600" b="1" dirty="0">
                  <a:solidFill>
                    <a:srgbClr val="FFFF00"/>
                  </a:solidFill>
                </a:rPr>
                <a:t>Semenza</a:t>
              </a:r>
              <a:r>
                <a:rPr lang="en-US" sz="1600" dirty="0">
                  <a:solidFill>
                    <a:srgbClr val="FFFF00"/>
                  </a:solidFill>
                </a:rPr>
                <a:t>/</a:t>
              </a:r>
              <a:r>
                <a:rPr lang="en-US" sz="1600" dirty="0" smtClean="0">
                  <a:solidFill>
                    <a:srgbClr val="FFFF00"/>
                  </a:solidFill>
                </a:rPr>
                <a:t>HIF-1</a:t>
              </a:r>
            </a:p>
            <a:p>
              <a:r>
                <a:rPr lang="en-US" sz="1600" b="1" dirty="0" smtClean="0">
                  <a:solidFill>
                    <a:srgbClr val="FFFF00"/>
                  </a:solidFill>
                </a:rPr>
                <a:t>Bill Isaacs</a:t>
              </a:r>
              <a:r>
                <a:rPr lang="en-US" sz="1600" dirty="0" smtClean="0">
                  <a:solidFill>
                    <a:srgbClr val="FFFF00"/>
                  </a:solidFill>
                </a:rPr>
                <a:t>/Prostate Cancer</a:t>
              </a:r>
            </a:p>
            <a:p>
              <a:endParaRPr lang="en-US" sz="1600" dirty="0" smtClean="0">
                <a:solidFill>
                  <a:srgbClr val="FFFFFF"/>
                </a:solidFill>
              </a:endParaRPr>
            </a:p>
            <a:p>
              <a:endParaRPr lang="en-US" sz="1600" b="1" dirty="0">
                <a:solidFill>
                  <a:srgbClr val="FFFFFF"/>
                </a:solidFill>
              </a:endParaRPr>
            </a:p>
          </p:txBody>
        </p:sp>
        <p:sp>
          <p:nvSpPr>
            <p:cNvPr id="149517" name="Rectangle 13"/>
            <p:cNvSpPr>
              <a:spLocks noChangeArrowheads="1"/>
            </p:cNvSpPr>
            <p:nvPr/>
          </p:nvSpPr>
          <p:spPr bwMode="auto">
            <a:xfrm>
              <a:off x="5105400" y="876300"/>
              <a:ext cx="2509838" cy="4520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000" b="1" u="sng" dirty="0">
                  <a:solidFill>
                    <a:srgbClr val="FFCC00"/>
                  </a:solidFill>
                </a:rPr>
                <a:t>COLLABORATORS</a:t>
              </a:r>
              <a:endParaRPr lang="en-US" sz="1800" b="1" u="sng" dirty="0">
                <a:solidFill>
                  <a:srgbClr val="FFCC00"/>
                </a:solidFill>
              </a:endParaRPr>
            </a:p>
          </p:txBody>
        </p:sp>
      </p:grpSp>
      <p:sp>
        <p:nvSpPr>
          <p:cNvPr id="149518" name="Rectangle 14"/>
          <p:cNvSpPr>
            <a:spLocks noChangeArrowheads="1"/>
          </p:cNvSpPr>
          <p:nvPr/>
        </p:nvSpPr>
        <p:spPr bwMode="auto">
          <a:xfrm>
            <a:off x="1066800" y="583173"/>
            <a:ext cx="188912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2000" b="1" u="sng" dirty="0">
                <a:solidFill>
                  <a:srgbClr val="FFCC00"/>
                </a:solidFill>
              </a:rPr>
              <a:t>COWORKERS</a:t>
            </a:r>
            <a:endParaRPr lang="en-US" sz="1800" b="1" u="sng" dirty="0">
              <a:solidFill>
                <a:srgbClr val="FFCC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762000" y="533400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 Human Genome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and the Human Genome Project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2133600"/>
            <a:ext cx="5791200" cy="3693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900" dirty="0" smtClean="0"/>
              <a:t>• 23 pairs of chromosomes.</a:t>
            </a:r>
          </a:p>
          <a:p>
            <a:pPr>
              <a:spcAft>
                <a:spcPts val="1800"/>
              </a:spcAft>
            </a:pPr>
            <a:endParaRPr lang="en-US" sz="2900" dirty="0" smtClean="0"/>
          </a:p>
          <a:p>
            <a:pPr>
              <a:spcAft>
                <a:spcPts val="1800"/>
              </a:spcAft>
            </a:pPr>
            <a:r>
              <a:rPr lang="en-US" sz="2900" dirty="0" smtClean="0"/>
              <a:t>• A total of about 3 billion base pairs.</a:t>
            </a:r>
          </a:p>
          <a:p>
            <a:pPr>
              <a:spcAft>
                <a:spcPts val="1800"/>
              </a:spcAft>
            </a:pPr>
            <a:endParaRPr lang="en-US" sz="2900" dirty="0" smtClean="0"/>
          </a:p>
          <a:p>
            <a:pPr>
              <a:spcAft>
                <a:spcPts val="1800"/>
              </a:spcAft>
            </a:pPr>
            <a:r>
              <a:rPr lang="en-US" sz="2900" dirty="0" smtClean="0"/>
              <a:t>• A total of about 20,000-25,000 individual genes.</a:t>
            </a:r>
            <a:endParaRPr lang="en-US" sz="29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>
          <a:xfrm>
            <a:off x="317500" y="669925"/>
            <a:ext cx="8545513" cy="2540000"/>
          </a:xfrm>
        </p:spPr>
        <p:txBody>
          <a:bodyPr/>
          <a:lstStyle/>
          <a:p>
            <a:r>
              <a:rPr lang="en-US" sz="3500" b="1"/>
              <a:t>A non-comparative randomized phase 2 study of two dose-levels of itraconazole in men with metastatic castration-resistant prostate cancer (mCRPC): a DOD/PCCTC trial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7750" y="3521075"/>
            <a:ext cx="7072313" cy="2806700"/>
          </a:xfrm>
        </p:spPr>
        <p:txBody>
          <a:bodyPr/>
          <a:lstStyle/>
          <a:p>
            <a:pPr>
              <a:defRPr/>
            </a:pPr>
            <a:r>
              <a:rPr lang="en-US" sz="2000" u="sng" dirty="0" smtClean="0">
                <a:ea typeface="+mn-ea"/>
                <a:cs typeface="+mn-cs"/>
              </a:rPr>
              <a:t>Emmanuel S </a:t>
            </a:r>
            <a:r>
              <a:rPr lang="en-US" sz="2000" u="sng" dirty="0" err="1" smtClean="0">
                <a:ea typeface="+mn-ea"/>
                <a:cs typeface="+mn-cs"/>
              </a:rPr>
              <a:t>Antonarakis</a:t>
            </a:r>
            <a:r>
              <a:rPr lang="en-US" sz="2000" dirty="0" smtClean="0">
                <a:ea typeface="+mn-ea"/>
                <a:cs typeface="+mn-cs"/>
              </a:rPr>
              <a:t>, Elisabeth I Heath, David C Smith, Dana </a:t>
            </a:r>
            <a:r>
              <a:rPr lang="en-US" sz="2000" dirty="0" err="1" smtClean="0">
                <a:ea typeface="+mn-ea"/>
                <a:cs typeface="+mn-cs"/>
              </a:rPr>
              <a:t>Rathkopf</a:t>
            </a:r>
            <a:r>
              <a:rPr lang="en-US" sz="2000" dirty="0" smtClean="0">
                <a:ea typeface="+mn-ea"/>
                <a:cs typeface="+mn-cs"/>
              </a:rPr>
              <a:t>, Amanda L Blackford, Daniel C </a:t>
            </a:r>
            <a:r>
              <a:rPr lang="en-US" sz="2000" dirty="0" err="1" smtClean="0">
                <a:ea typeface="+mn-ea"/>
                <a:cs typeface="+mn-cs"/>
              </a:rPr>
              <a:t>Danila</a:t>
            </a:r>
            <a:r>
              <a:rPr lang="en-US" sz="2000" dirty="0" smtClean="0">
                <a:ea typeface="+mn-ea"/>
                <a:cs typeface="+mn-cs"/>
              </a:rPr>
              <a:t>, </a:t>
            </a:r>
            <a:r>
              <a:rPr lang="en-US" sz="2000" dirty="0" err="1" smtClean="0">
                <a:ea typeface="+mn-ea"/>
                <a:cs typeface="+mn-cs"/>
              </a:rPr>
              <a:t>Serina</a:t>
            </a:r>
            <a:r>
              <a:rPr lang="en-US" sz="2000" dirty="0" smtClean="0">
                <a:ea typeface="+mn-ea"/>
                <a:cs typeface="+mn-cs"/>
              </a:rPr>
              <a:t> King, </a:t>
            </a:r>
            <a:r>
              <a:rPr lang="en-US" sz="2000" dirty="0" err="1" smtClean="0">
                <a:ea typeface="+mn-ea"/>
                <a:cs typeface="+mn-cs"/>
              </a:rPr>
              <a:t>Anja</a:t>
            </a:r>
            <a:r>
              <a:rPr lang="en-US" sz="2000" dirty="0" smtClean="0">
                <a:ea typeface="+mn-ea"/>
                <a:cs typeface="+mn-cs"/>
              </a:rPr>
              <a:t> Frost, </a:t>
            </a:r>
            <a:r>
              <a:rPr lang="en-US" sz="2000" dirty="0" err="1" smtClean="0">
                <a:ea typeface="+mn-ea"/>
                <a:cs typeface="+mn-cs"/>
              </a:rPr>
              <a:t>Seun</a:t>
            </a:r>
            <a:r>
              <a:rPr lang="en-US" sz="2000" dirty="0" smtClean="0">
                <a:ea typeface="+mn-ea"/>
                <a:cs typeface="+mn-cs"/>
              </a:rPr>
              <a:t> </a:t>
            </a:r>
            <a:r>
              <a:rPr lang="en-US" sz="2000" dirty="0" err="1" smtClean="0">
                <a:ea typeface="+mn-ea"/>
                <a:cs typeface="+mn-cs"/>
              </a:rPr>
              <a:t>Ajiboye</a:t>
            </a:r>
            <a:r>
              <a:rPr lang="en-US" sz="2000" dirty="0" smtClean="0">
                <a:ea typeface="+mn-ea"/>
                <a:cs typeface="+mn-cs"/>
              </a:rPr>
              <a:t>, </a:t>
            </a:r>
            <a:r>
              <a:rPr lang="en-US" sz="2000" dirty="0" err="1" smtClean="0">
                <a:ea typeface="+mn-ea"/>
                <a:cs typeface="+mn-cs"/>
              </a:rPr>
              <a:t>Sushant</a:t>
            </a:r>
            <a:r>
              <a:rPr lang="en-US" sz="2000" dirty="0" smtClean="0">
                <a:ea typeface="+mn-ea"/>
                <a:cs typeface="+mn-cs"/>
              </a:rPr>
              <a:t> K </a:t>
            </a:r>
            <a:r>
              <a:rPr lang="en-US" sz="2000" dirty="0" err="1" smtClean="0">
                <a:ea typeface="+mn-ea"/>
                <a:cs typeface="+mn-cs"/>
              </a:rPr>
              <a:t>Kachhap</a:t>
            </a:r>
            <a:r>
              <a:rPr lang="en-US" sz="2000" dirty="0" smtClean="0">
                <a:ea typeface="+mn-ea"/>
                <a:cs typeface="+mn-cs"/>
              </a:rPr>
              <a:t>, Michelle A </a:t>
            </a:r>
            <a:r>
              <a:rPr lang="en-US" sz="2000" dirty="0" err="1" smtClean="0">
                <a:ea typeface="+mn-ea"/>
                <a:cs typeface="+mn-cs"/>
              </a:rPr>
              <a:t>Rudek</a:t>
            </a:r>
            <a:r>
              <a:rPr lang="en-US" sz="2000" dirty="0" smtClean="0">
                <a:ea typeface="+mn-ea"/>
                <a:cs typeface="+mn-cs"/>
              </a:rPr>
              <a:t>, Michael A Carducci</a:t>
            </a:r>
          </a:p>
          <a:p>
            <a:pPr>
              <a:defRPr/>
            </a:pPr>
            <a:endParaRPr lang="en-US" sz="1400" dirty="0" smtClean="0">
              <a:ea typeface="+mn-ea"/>
              <a:cs typeface="+mn-cs"/>
            </a:endParaRPr>
          </a:p>
          <a:p>
            <a:pPr>
              <a:defRPr/>
            </a:pPr>
            <a:r>
              <a:rPr lang="en-US" sz="1650" i="1" dirty="0" smtClean="0">
                <a:ea typeface="+mn-ea"/>
                <a:cs typeface="+mn-cs"/>
              </a:rPr>
              <a:t>Sidney Kimmel Comprehensive Cancer Center at Johns Hopkins, Baltimore, MD</a:t>
            </a:r>
          </a:p>
          <a:p>
            <a:pPr>
              <a:defRPr/>
            </a:pPr>
            <a:r>
              <a:rPr lang="en-US" sz="1650" i="1" dirty="0" smtClean="0">
                <a:ea typeface="+mn-ea"/>
                <a:cs typeface="+mn-cs"/>
              </a:rPr>
              <a:t>Barbara Ann </a:t>
            </a:r>
            <a:r>
              <a:rPr lang="en-US" sz="1650" i="1" dirty="0" err="1" smtClean="0">
                <a:ea typeface="+mn-ea"/>
                <a:cs typeface="+mn-cs"/>
              </a:rPr>
              <a:t>Karmanos</a:t>
            </a:r>
            <a:r>
              <a:rPr lang="en-US" sz="1650" i="1" dirty="0" smtClean="0">
                <a:ea typeface="+mn-ea"/>
                <a:cs typeface="+mn-cs"/>
              </a:rPr>
              <a:t> Cancer Institute, Wayne State University, Detroit, MI</a:t>
            </a:r>
          </a:p>
          <a:p>
            <a:pPr>
              <a:defRPr/>
            </a:pPr>
            <a:r>
              <a:rPr lang="en-US" sz="1650" i="1" dirty="0" smtClean="0">
                <a:ea typeface="+mn-ea"/>
                <a:cs typeface="+mn-cs"/>
              </a:rPr>
              <a:t>University of Michigan, Ann Arbor, MI</a:t>
            </a:r>
          </a:p>
          <a:p>
            <a:pPr>
              <a:defRPr/>
            </a:pPr>
            <a:r>
              <a:rPr lang="en-US" sz="1650" i="1" dirty="0" smtClean="0">
                <a:ea typeface="+mn-ea"/>
                <a:cs typeface="+mn-cs"/>
              </a:rPr>
              <a:t>Memorial Sloan Kettering Cancer Center, New York, NY</a:t>
            </a:r>
            <a:endParaRPr lang="en-US" sz="1650" i="1" dirty="0">
              <a:ea typeface="+mn-ea"/>
              <a:cs typeface="+mn-cs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 bwMode="auto">
          <a:xfrm>
            <a:off x="231775" y="304800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dirty="0">
                <a:latin typeface="+mj-lt"/>
                <a:ea typeface="+mj-ea"/>
                <a:cs typeface="+mj-cs"/>
              </a:rPr>
              <a:t>Progression-Free Survival (PFS) 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71525" y="1617663"/>
            <a:ext cx="7666038" cy="5037137"/>
            <a:chOff x="771144" y="1617790"/>
            <a:chExt cx="7665720" cy="5036375"/>
          </a:xfrm>
        </p:grpSpPr>
        <p:pic>
          <p:nvPicPr>
            <p:cNvPr id="38916" name="Picture 3" descr="PFS.tif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71144" y="1853565"/>
              <a:ext cx="6858000" cy="480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7" name="TextBox 4"/>
            <p:cNvSpPr txBox="1">
              <a:spLocks noChangeArrowheads="1"/>
            </p:cNvSpPr>
            <p:nvPr/>
          </p:nvSpPr>
          <p:spPr bwMode="auto">
            <a:xfrm>
              <a:off x="2029980" y="4062170"/>
              <a:ext cx="1311221" cy="268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150" dirty="0">
                  <a:latin typeface="Verdana" pitchFamily="34" charset="0"/>
                  <a:ea typeface="+mn-ea"/>
                  <a:cs typeface="Tahoma" pitchFamily="34" charset="0"/>
                </a:rPr>
                <a:t>(200 mg daily)</a:t>
              </a:r>
            </a:p>
          </p:txBody>
        </p:sp>
        <p:sp>
          <p:nvSpPr>
            <p:cNvPr id="3078" name="TextBox 6"/>
            <p:cNvSpPr txBox="1">
              <a:spLocks noChangeArrowheads="1"/>
            </p:cNvSpPr>
            <p:nvPr/>
          </p:nvSpPr>
          <p:spPr bwMode="auto">
            <a:xfrm>
              <a:off x="5331843" y="3651069"/>
              <a:ext cx="1300108" cy="268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150" dirty="0">
                  <a:latin typeface="Verdana" pitchFamily="34" charset="0"/>
                  <a:ea typeface="+mn-ea"/>
                  <a:cs typeface="Tahoma" pitchFamily="34" charset="0"/>
                </a:rPr>
                <a:t>(600 mg daily)</a:t>
              </a:r>
            </a:p>
          </p:txBody>
        </p:sp>
        <p:sp>
          <p:nvSpPr>
            <p:cNvPr id="38919" name="TextBox 6"/>
            <p:cNvSpPr txBox="1">
              <a:spLocks noChangeArrowheads="1"/>
            </p:cNvSpPr>
            <p:nvPr/>
          </p:nvSpPr>
          <p:spPr bwMode="auto">
            <a:xfrm>
              <a:off x="3579316" y="1617790"/>
              <a:ext cx="4857548" cy="11856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500" b="1">
                  <a:latin typeface="Calibri" charset="0"/>
                </a:rPr>
                <a:t>High Dose</a:t>
              </a:r>
              <a:r>
                <a:rPr lang="en-US" sz="1500">
                  <a:latin typeface="Calibri" charset="0"/>
                </a:rPr>
                <a:t>: PFS at 24 wk = </a:t>
              </a:r>
              <a:r>
                <a:rPr lang="en-US" sz="1500" b="1">
                  <a:latin typeface="Calibri" charset="0"/>
                </a:rPr>
                <a:t>61.1%</a:t>
              </a:r>
              <a:r>
                <a:rPr lang="en-US" sz="1500">
                  <a:latin typeface="Calibri" charset="0"/>
                </a:rPr>
                <a:t> (95% CI 44.1</a:t>
              </a:r>
              <a:r>
                <a:rPr lang="en-US" sz="1500"/>
                <a:t>–</a:t>
              </a:r>
              <a:r>
                <a:rPr lang="en-US" sz="1500">
                  <a:latin typeface="Calibri" charset="0"/>
                </a:rPr>
                <a:t>84.6%)</a:t>
              </a:r>
            </a:p>
            <a:p>
              <a:r>
                <a:rPr lang="en-US" sz="1500" b="1">
                  <a:latin typeface="Calibri" charset="0"/>
                </a:rPr>
                <a:t>Low Dose</a:t>
              </a:r>
              <a:r>
                <a:rPr lang="en-US" sz="1500">
                  <a:latin typeface="Calibri" charset="0"/>
                </a:rPr>
                <a:t>: PFS at 24 wk = </a:t>
              </a:r>
              <a:r>
                <a:rPr lang="en-US" sz="1500" b="1">
                  <a:latin typeface="Calibri" charset="0"/>
                </a:rPr>
                <a:t>18.8%</a:t>
              </a:r>
              <a:r>
                <a:rPr lang="en-US" sz="1500">
                  <a:latin typeface="Calibri" charset="0"/>
                </a:rPr>
                <a:t> (95% CI 6.8–52.0%)</a:t>
              </a:r>
            </a:p>
            <a:p>
              <a:endParaRPr lang="en-US" sz="1000">
                <a:latin typeface="Calibri" charset="0"/>
              </a:endParaRPr>
            </a:p>
            <a:p>
              <a:r>
                <a:rPr lang="en-US" sz="1500" b="1">
                  <a:latin typeface="Calibri" charset="0"/>
                </a:rPr>
                <a:t>High Dose</a:t>
              </a:r>
              <a:r>
                <a:rPr lang="en-US" sz="1500">
                  <a:latin typeface="Calibri" charset="0"/>
                </a:rPr>
                <a:t>: median PFS = </a:t>
              </a:r>
              <a:r>
                <a:rPr lang="en-US" sz="1500" b="1">
                  <a:latin typeface="Calibri" charset="0"/>
                </a:rPr>
                <a:t>35.9 wk</a:t>
              </a:r>
              <a:r>
                <a:rPr lang="en-US" sz="1500">
                  <a:latin typeface="Calibri" charset="0"/>
                </a:rPr>
                <a:t> (95% CI 13.0–60.0</a:t>
              </a:r>
              <a:r>
                <a:rPr lang="en-US" sz="1700" baseline="30000">
                  <a:latin typeface="Calibri" charset="0"/>
                </a:rPr>
                <a:t>+</a:t>
              </a:r>
              <a:r>
                <a:rPr lang="en-US" sz="1500">
                  <a:latin typeface="Calibri" charset="0"/>
                </a:rPr>
                <a:t> wk)</a:t>
              </a:r>
            </a:p>
            <a:p>
              <a:r>
                <a:rPr lang="en-US" sz="1500" b="1">
                  <a:latin typeface="Calibri" charset="0"/>
                </a:rPr>
                <a:t>Low Dose</a:t>
              </a:r>
              <a:r>
                <a:rPr lang="en-US" sz="1500">
                  <a:latin typeface="Calibri" charset="0"/>
                </a:rPr>
                <a:t>: median PFS = </a:t>
              </a:r>
              <a:r>
                <a:rPr lang="en-US" sz="1500" b="1">
                  <a:latin typeface="Calibri" charset="0"/>
                </a:rPr>
                <a:t>11.9 wk</a:t>
              </a:r>
              <a:r>
                <a:rPr lang="en-US" sz="1500">
                  <a:latin typeface="Calibri" charset="0"/>
                </a:rPr>
                <a:t> (95% CI 11.9–28.1 wk)</a:t>
              </a:r>
            </a:p>
          </p:txBody>
        </p:sp>
      </p:grp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600200"/>
            <a:ext cx="7543800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• Homeostasis or the intricate balance of cell growth and turnover is essential to the survival and well-being of individuals and perturbation of this balance leads to diseases.</a:t>
            </a:r>
          </a:p>
          <a:p>
            <a:endParaRPr lang="en-US" b="1" dirty="0" smtClean="0">
              <a:solidFill>
                <a:schemeClr val="accent2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e.g.  </a:t>
            </a:r>
          </a:p>
          <a:p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i="1" dirty="0" smtClean="0">
                <a:solidFill>
                  <a:schemeClr val="accent2"/>
                </a:solidFill>
              </a:rPr>
              <a:t>Too much growth of cells leads to cancer </a:t>
            </a:r>
          </a:p>
          <a:p>
            <a:endParaRPr lang="en-US" i="1" dirty="0" smtClean="0">
              <a:solidFill>
                <a:schemeClr val="accent2"/>
              </a:solidFill>
            </a:endParaRPr>
          </a:p>
          <a:p>
            <a:r>
              <a:rPr lang="en-US" i="1" dirty="0" smtClean="0">
                <a:solidFill>
                  <a:schemeClr val="accent2"/>
                </a:solidFill>
              </a:rPr>
              <a:t>Too much cell death leads to immunodeficiency (HIV)</a:t>
            </a:r>
          </a:p>
          <a:p>
            <a:r>
              <a:rPr lang="en-US" i="1" dirty="0" smtClean="0">
                <a:solidFill>
                  <a:schemeClr val="accent2"/>
                </a:solidFill>
              </a:rPr>
              <a:t> or </a:t>
            </a:r>
            <a:r>
              <a:rPr lang="en-US" i="1" dirty="0" err="1" smtClean="0">
                <a:solidFill>
                  <a:schemeClr val="accent2"/>
                </a:solidFill>
              </a:rPr>
              <a:t>neurodegeneration</a:t>
            </a:r>
            <a:r>
              <a:rPr lang="en-US" i="1" dirty="0" smtClean="0">
                <a:solidFill>
                  <a:schemeClr val="accent2"/>
                </a:solidFill>
              </a:rPr>
              <a:t> (Alzheimer’s).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762000" y="304800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Basic Mechanism of Human Diseases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0030" y="1981200"/>
            <a:ext cx="7201970" cy="3785652"/>
          </a:xfrm>
          <a:prstGeom prst="rect">
            <a:avLst/>
          </a:prstGeom>
          <a:noFill/>
        </p:spPr>
        <p:txBody>
          <a:bodyPr vert="horz" wrap="square" rtlCol="0" anchor="t">
            <a:spAutoFit/>
          </a:bodyPr>
          <a:lstStyle/>
          <a:p>
            <a:pPr>
              <a:spcAft>
                <a:spcPts val="0"/>
              </a:spcAft>
            </a:pPr>
            <a:r>
              <a:rPr lang="en-US" b="1" dirty="0" smtClean="0">
                <a:solidFill>
                  <a:schemeClr val="accent2"/>
                </a:solidFill>
              </a:rPr>
              <a:t>• At the systems level, drugs work by restoring the homeostasis of the human body or selectively killing invading bacteria or viruses.</a:t>
            </a:r>
          </a:p>
          <a:p>
            <a:pPr>
              <a:spcAft>
                <a:spcPts val="0"/>
              </a:spcAft>
            </a:pPr>
            <a:endParaRPr lang="en-US" b="1" i="1" dirty="0" smtClean="0">
              <a:solidFill>
                <a:schemeClr val="accent2"/>
              </a:solidFill>
            </a:endParaRPr>
          </a:p>
          <a:p>
            <a:pPr>
              <a:spcAft>
                <a:spcPts val="0"/>
              </a:spcAft>
            </a:pPr>
            <a:endParaRPr lang="en-US" b="1" i="1" dirty="0" smtClean="0">
              <a:solidFill>
                <a:schemeClr val="accent2"/>
              </a:solidFill>
            </a:endParaRPr>
          </a:p>
          <a:p>
            <a:pPr>
              <a:spcAft>
                <a:spcPts val="0"/>
              </a:spcAft>
            </a:pPr>
            <a:endParaRPr lang="en-US" b="1" i="1" dirty="0" smtClean="0">
              <a:solidFill>
                <a:schemeClr val="accent2"/>
              </a:solidFill>
            </a:endParaRPr>
          </a:p>
          <a:p>
            <a:pPr>
              <a:spcAft>
                <a:spcPts val="0"/>
              </a:spcAft>
            </a:pPr>
            <a:endParaRPr lang="en-US" b="1" i="1" dirty="0" smtClean="0">
              <a:solidFill>
                <a:schemeClr val="accent2"/>
              </a:solidFill>
            </a:endParaRPr>
          </a:p>
          <a:p>
            <a:pPr>
              <a:spcAft>
                <a:spcPts val="0"/>
              </a:spcAft>
            </a:pPr>
            <a:r>
              <a:rPr lang="en-US" b="1" dirty="0" smtClean="0">
                <a:solidFill>
                  <a:schemeClr val="accent2"/>
                </a:solidFill>
              </a:rPr>
              <a:t>• At the molecular level, most drugs work by selectively binding to proteins to modulate—either inhibit or activate them.</a:t>
            </a:r>
            <a:endParaRPr lang="en-US" dirty="0" smtClean="0">
              <a:solidFill>
                <a:schemeClr val="accent2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762000" y="457200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How Do Drugs Work?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381000"/>
          </a:xfrm>
        </p:spPr>
        <p:txBody>
          <a:bodyPr/>
          <a:lstStyle/>
          <a:p>
            <a:r>
              <a:rPr lang="en-US" sz="2600" b="1" dirty="0" smtClean="0"/>
              <a:t>Drugs work through binding to proteins</a:t>
            </a:r>
            <a:endParaRPr lang="en-US" dirty="0"/>
          </a:p>
        </p:txBody>
      </p:sp>
      <p:pic>
        <p:nvPicPr>
          <p:cNvPr id="261126" name="Picture 6"/>
          <p:cNvPicPr>
            <a:picLocks noChangeAspect="1" noChangeArrowheads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2667000" y="914400"/>
            <a:ext cx="3878263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1129" name="Picture 9"/>
          <p:cNvPicPr>
            <a:picLocks noChangeAspect="1" noChangeArrowheads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5"/>
              <a:srcRect/>
              <a:stretch>
                <a:fillRect/>
              </a:stretch>
            </p:blipFill>
          </mc:Choice>
          <mc:Fallback>
            <p:blipFill>
              <a:blip r:embed="rId6"/>
              <a:srcRect/>
              <a:stretch>
                <a:fillRect/>
              </a:stretch>
            </p:blipFill>
          </mc:Fallback>
        </mc:AlternateContent>
        <p:spPr bwMode="auto">
          <a:xfrm>
            <a:off x="4953000" y="5257800"/>
            <a:ext cx="217488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1130" name="Picture 10"/>
          <p:cNvPicPr>
            <a:picLocks noChangeAspect="1" noChangeArrowheads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7"/>
              <a:srcRect/>
              <a:stretch>
                <a:fillRect/>
              </a:stretch>
            </p:blipFill>
          </mc:Choice>
          <mc:Fallback>
            <p:blipFill>
              <a:blip r:embed="rId8"/>
              <a:srcRect/>
              <a:stretch>
                <a:fillRect/>
              </a:stretch>
            </p:blipFill>
          </mc:Fallback>
        </mc:AlternateContent>
        <p:spPr bwMode="auto">
          <a:xfrm>
            <a:off x="5105400" y="5257800"/>
            <a:ext cx="2190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1132" name="Rectangle 12"/>
          <p:cNvSpPr>
            <a:spLocks noChangeArrowheads="1"/>
          </p:cNvSpPr>
          <p:nvPr/>
        </p:nvSpPr>
        <p:spPr bwMode="auto">
          <a:xfrm>
            <a:off x="3429000" y="25717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1133" name="Text Box 13"/>
          <p:cNvSpPr txBox="1">
            <a:spLocks noChangeArrowheads="1"/>
          </p:cNvSpPr>
          <p:nvPr/>
        </p:nvSpPr>
        <p:spPr bwMode="auto">
          <a:xfrm>
            <a:off x="4648200" y="6096000"/>
            <a:ext cx="10738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FF05C1"/>
                </a:solidFill>
                <a:latin typeface="Arial" charset="0"/>
              </a:rPr>
              <a:t>Drugs</a:t>
            </a:r>
            <a:endParaRPr lang="en-US" b="1" dirty="0">
              <a:solidFill>
                <a:srgbClr val="FF05C1"/>
              </a:solidFill>
              <a:latin typeface="Arial" charset="0"/>
            </a:endParaRPr>
          </a:p>
        </p:txBody>
      </p:sp>
      <p:sp>
        <p:nvSpPr>
          <p:cNvPr id="261134" name="Rectangle 14"/>
          <p:cNvSpPr>
            <a:spLocks noChangeArrowheads="1"/>
          </p:cNvSpPr>
          <p:nvPr/>
        </p:nvSpPr>
        <p:spPr bwMode="auto">
          <a:xfrm>
            <a:off x="3581400" y="4648200"/>
            <a:ext cx="2743200" cy="1981200"/>
          </a:xfrm>
          <a:prstGeom prst="rect">
            <a:avLst/>
          </a:prstGeom>
          <a:noFill/>
          <a:ln w="38100">
            <a:solidFill>
              <a:srgbClr val="D61215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1219200"/>
            <a:ext cx="5181600" cy="461665"/>
          </a:xfrm>
          <a:prstGeom prst="rect">
            <a:avLst/>
          </a:prstGeom>
          <a:noFill/>
        </p:spPr>
        <p:txBody>
          <a:bodyPr vert="horz" wrap="square" rtlCol="0" anchor="t">
            <a:spAutoFit/>
          </a:bodyPr>
          <a:lstStyle/>
          <a:p>
            <a:pPr>
              <a:spcAft>
                <a:spcPts val="0"/>
              </a:spcAft>
            </a:pPr>
            <a:r>
              <a:rPr lang="en-US" b="1" dirty="0" smtClean="0">
                <a:solidFill>
                  <a:schemeClr val="accent2"/>
                </a:solidFill>
              </a:rPr>
              <a:t>--The old way: Luck and serendipity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762000" y="457200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How Are Drugs Discovered?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4267200" y="2971800"/>
            <a:ext cx="1752600" cy="228600"/>
          </a:xfrm>
          <a:prstGeom prst="rightArrow">
            <a:avLst>
              <a:gd name="adj1" fmla="val 50000"/>
              <a:gd name="adj2" fmla="val 8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324600" y="3505200"/>
            <a:ext cx="11735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en-US" i="1" dirty="0"/>
              <a:t>Aspirin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981200" y="4876800"/>
            <a:ext cx="18589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en-US" dirty="0"/>
              <a:t>Prostaglandin</a:t>
            </a:r>
          </a:p>
          <a:p>
            <a:r>
              <a:rPr lang="en-US" altLang="en-US" dirty="0"/>
              <a:t>Biosynthesis</a:t>
            </a:r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auto">
          <a:xfrm rot="5400000">
            <a:off x="6591300" y="4305300"/>
            <a:ext cx="685800" cy="304800"/>
          </a:xfrm>
          <a:prstGeom prst="rightArrow">
            <a:avLst>
              <a:gd name="adj1" fmla="val 50000"/>
              <a:gd name="adj2" fmla="val 9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6019800" y="4953000"/>
            <a:ext cx="197001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en-US" dirty="0" smtClean="0"/>
              <a:t>Advil, Tylenol</a:t>
            </a:r>
          </a:p>
          <a:p>
            <a:pPr algn="ctr"/>
            <a:r>
              <a:rPr lang="en-US" altLang="en-US" dirty="0" smtClean="0"/>
              <a:t>etc.</a:t>
            </a:r>
            <a:endParaRPr lang="en-US" altLang="en-US" dirty="0"/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2438400" y="2667000"/>
            <a:ext cx="11144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en-US" b="1"/>
              <a:t>Willow</a:t>
            </a:r>
          </a:p>
          <a:p>
            <a:pPr algn="ctr"/>
            <a:r>
              <a:rPr lang="en-US" altLang="en-US" b="1"/>
              <a:t>Tree</a:t>
            </a:r>
            <a:endParaRPr lang="en-US" altLang="en-US"/>
          </a:p>
        </p:txBody>
      </p:sp>
      <p:pic>
        <p:nvPicPr>
          <p:cNvPr id="15" name="Picture 19" descr="Aspirin Structure                                              000A38B3Liu HD                         ABA78158:"/>
          <p:cNvPicPr>
            <a:picLocks noChangeAspect="1" noChangeArrowheads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rcRect/>
              <a:stretch>
                <a:fillRect/>
              </a:stretch>
            </p:blipFill>
          </mc:Choice>
          <mc:Fallback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6477000" y="2438400"/>
            <a:ext cx="1397000" cy="1103313"/>
          </a:xfrm>
          <a:prstGeom prst="rect">
            <a:avLst/>
          </a:prstGeom>
          <a:noFill/>
        </p:spPr>
      </p:pic>
      <p:sp>
        <p:nvSpPr>
          <p:cNvPr id="16" name="AutoShape 6"/>
          <p:cNvSpPr>
            <a:spLocks noChangeArrowheads="1"/>
          </p:cNvSpPr>
          <p:nvPr/>
        </p:nvSpPr>
        <p:spPr bwMode="auto">
          <a:xfrm flipH="1">
            <a:off x="4191000" y="5257800"/>
            <a:ext cx="1752600" cy="228600"/>
          </a:xfrm>
          <a:prstGeom prst="rightArrow">
            <a:avLst>
              <a:gd name="adj1" fmla="val 50000"/>
              <a:gd name="adj2" fmla="val 8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Line 2"/>
          <p:cNvSpPr>
            <a:spLocks noChangeShapeType="1"/>
          </p:cNvSpPr>
          <p:nvPr/>
        </p:nvSpPr>
        <p:spPr bwMode="auto">
          <a:xfrm>
            <a:off x="4191000" y="3429000"/>
            <a:ext cx="838200" cy="0"/>
          </a:xfrm>
          <a:prstGeom prst="line">
            <a:avLst/>
          </a:prstGeom>
          <a:noFill/>
          <a:ln w="19050">
            <a:solidFill>
              <a:srgbClr val="FF0F34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743075" y="1295400"/>
            <a:ext cx="6715125" cy="4724400"/>
            <a:chOff x="1098" y="432"/>
            <a:chExt cx="4230" cy="3216"/>
          </a:xfrm>
        </p:grpSpPr>
        <p:sp>
          <p:nvSpPr>
            <p:cNvPr id="458756" name="Line 4"/>
            <p:cNvSpPr>
              <a:spLocks noChangeShapeType="1"/>
            </p:cNvSpPr>
            <p:nvPr/>
          </p:nvSpPr>
          <p:spPr bwMode="auto">
            <a:xfrm>
              <a:off x="1098" y="3648"/>
              <a:ext cx="496" cy="0"/>
            </a:xfrm>
            <a:prstGeom prst="line">
              <a:avLst/>
            </a:prstGeom>
            <a:noFill/>
            <a:ln w="19050">
              <a:solidFill>
                <a:srgbClr val="FF0F34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757" name="Line 5"/>
            <p:cNvSpPr>
              <a:spLocks noChangeShapeType="1"/>
            </p:cNvSpPr>
            <p:nvPr/>
          </p:nvSpPr>
          <p:spPr bwMode="auto">
            <a:xfrm flipV="1">
              <a:off x="1594" y="3175"/>
              <a:ext cx="0" cy="473"/>
            </a:xfrm>
            <a:prstGeom prst="line">
              <a:avLst/>
            </a:prstGeom>
            <a:noFill/>
            <a:ln w="19050">
              <a:solidFill>
                <a:srgbClr val="FF0F34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758" name="Line 6"/>
            <p:cNvSpPr>
              <a:spLocks noChangeShapeType="1"/>
            </p:cNvSpPr>
            <p:nvPr/>
          </p:nvSpPr>
          <p:spPr bwMode="auto">
            <a:xfrm>
              <a:off x="1594" y="3175"/>
              <a:ext cx="450" cy="0"/>
            </a:xfrm>
            <a:prstGeom prst="line">
              <a:avLst/>
            </a:prstGeom>
            <a:noFill/>
            <a:ln w="19050">
              <a:solidFill>
                <a:srgbClr val="FF0F34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759" name="Line 7"/>
            <p:cNvSpPr>
              <a:spLocks noChangeShapeType="1"/>
            </p:cNvSpPr>
            <p:nvPr/>
          </p:nvSpPr>
          <p:spPr bwMode="auto">
            <a:xfrm flipV="1">
              <a:off x="2044" y="2701"/>
              <a:ext cx="0" cy="474"/>
            </a:xfrm>
            <a:prstGeom prst="line">
              <a:avLst/>
            </a:prstGeom>
            <a:noFill/>
            <a:ln w="19050">
              <a:solidFill>
                <a:srgbClr val="FF0F34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760" name="Line 8"/>
            <p:cNvSpPr>
              <a:spLocks noChangeShapeType="1"/>
            </p:cNvSpPr>
            <p:nvPr/>
          </p:nvSpPr>
          <p:spPr bwMode="auto">
            <a:xfrm flipV="1">
              <a:off x="2044" y="2688"/>
              <a:ext cx="590" cy="13"/>
            </a:xfrm>
            <a:prstGeom prst="line">
              <a:avLst/>
            </a:prstGeom>
            <a:noFill/>
            <a:ln w="19050">
              <a:solidFill>
                <a:srgbClr val="FF0F34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761" name="Line 9"/>
            <p:cNvSpPr>
              <a:spLocks noChangeShapeType="1"/>
            </p:cNvSpPr>
            <p:nvPr/>
          </p:nvSpPr>
          <p:spPr bwMode="auto">
            <a:xfrm flipV="1">
              <a:off x="2634" y="2026"/>
              <a:ext cx="0" cy="663"/>
            </a:xfrm>
            <a:prstGeom prst="line">
              <a:avLst/>
            </a:prstGeom>
            <a:noFill/>
            <a:ln w="19050">
              <a:solidFill>
                <a:srgbClr val="FF0F34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762" name="Line 10"/>
            <p:cNvSpPr>
              <a:spLocks noChangeShapeType="1"/>
            </p:cNvSpPr>
            <p:nvPr/>
          </p:nvSpPr>
          <p:spPr bwMode="auto">
            <a:xfrm flipV="1">
              <a:off x="3168" y="1587"/>
              <a:ext cx="0" cy="426"/>
            </a:xfrm>
            <a:prstGeom prst="line">
              <a:avLst/>
            </a:prstGeom>
            <a:noFill/>
            <a:ln w="19050">
              <a:solidFill>
                <a:srgbClr val="FF0F34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763" name="Line 11"/>
            <p:cNvSpPr>
              <a:spLocks noChangeShapeType="1"/>
            </p:cNvSpPr>
            <p:nvPr/>
          </p:nvSpPr>
          <p:spPr bwMode="auto">
            <a:xfrm>
              <a:off x="3179" y="1597"/>
              <a:ext cx="550" cy="0"/>
            </a:xfrm>
            <a:prstGeom prst="line">
              <a:avLst/>
            </a:prstGeom>
            <a:noFill/>
            <a:ln w="19050">
              <a:solidFill>
                <a:srgbClr val="FF0F34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764" name="Line 12"/>
            <p:cNvSpPr>
              <a:spLocks noChangeShapeType="1"/>
            </p:cNvSpPr>
            <p:nvPr/>
          </p:nvSpPr>
          <p:spPr bwMode="auto">
            <a:xfrm flipV="1">
              <a:off x="3729" y="1218"/>
              <a:ext cx="0" cy="379"/>
            </a:xfrm>
            <a:prstGeom prst="line">
              <a:avLst/>
            </a:prstGeom>
            <a:noFill/>
            <a:ln w="19050">
              <a:solidFill>
                <a:srgbClr val="FF0F34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765" name="Line 13"/>
            <p:cNvSpPr>
              <a:spLocks noChangeShapeType="1"/>
            </p:cNvSpPr>
            <p:nvPr/>
          </p:nvSpPr>
          <p:spPr bwMode="auto">
            <a:xfrm>
              <a:off x="3734" y="1223"/>
              <a:ext cx="549" cy="0"/>
            </a:xfrm>
            <a:prstGeom prst="line">
              <a:avLst/>
            </a:prstGeom>
            <a:noFill/>
            <a:ln w="19050">
              <a:solidFill>
                <a:srgbClr val="FF0F34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766" name="Line 14"/>
            <p:cNvSpPr>
              <a:spLocks noChangeShapeType="1"/>
            </p:cNvSpPr>
            <p:nvPr/>
          </p:nvSpPr>
          <p:spPr bwMode="auto">
            <a:xfrm flipV="1">
              <a:off x="4288" y="892"/>
              <a:ext cx="0" cy="331"/>
            </a:xfrm>
            <a:prstGeom prst="line">
              <a:avLst/>
            </a:prstGeom>
            <a:noFill/>
            <a:ln w="19050">
              <a:solidFill>
                <a:srgbClr val="FF0F34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767" name="Line 15"/>
            <p:cNvSpPr>
              <a:spLocks noChangeShapeType="1"/>
            </p:cNvSpPr>
            <p:nvPr/>
          </p:nvSpPr>
          <p:spPr bwMode="auto">
            <a:xfrm>
              <a:off x="4282" y="889"/>
              <a:ext cx="528" cy="0"/>
            </a:xfrm>
            <a:prstGeom prst="line">
              <a:avLst/>
            </a:prstGeom>
            <a:noFill/>
            <a:ln w="19050">
              <a:solidFill>
                <a:srgbClr val="FF0F34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768" name="Line 16"/>
            <p:cNvSpPr>
              <a:spLocks noChangeShapeType="1"/>
            </p:cNvSpPr>
            <p:nvPr/>
          </p:nvSpPr>
          <p:spPr bwMode="auto">
            <a:xfrm flipV="1">
              <a:off x="4800" y="432"/>
              <a:ext cx="0" cy="457"/>
            </a:xfrm>
            <a:prstGeom prst="line">
              <a:avLst/>
            </a:prstGeom>
            <a:noFill/>
            <a:ln w="19050">
              <a:solidFill>
                <a:srgbClr val="FF0F34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769" name="Line 17"/>
            <p:cNvSpPr>
              <a:spLocks noChangeShapeType="1"/>
            </p:cNvSpPr>
            <p:nvPr/>
          </p:nvSpPr>
          <p:spPr bwMode="auto">
            <a:xfrm>
              <a:off x="4800" y="432"/>
              <a:ext cx="528" cy="0"/>
            </a:xfrm>
            <a:prstGeom prst="line">
              <a:avLst/>
            </a:prstGeom>
            <a:noFill/>
            <a:ln w="19050">
              <a:solidFill>
                <a:srgbClr val="FF0F34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1624013" y="2895600"/>
            <a:ext cx="6754812" cy="741363"/>
            <a:chOff x="545" y="1776"/>
            <a:chExt cx="4255" cy="467"/>
          </a:xfrm>
        </p:grpSpPr>
        <p:sp>
          <p:nvSpPr>
            <p:cNvPr id="458771" name="Rectangle 19"/>
            <p:cNvSpPr>
              <a:spLocks noChangeArrowheads="1"/>
            </p:cNvSpPr>
            <p:nvPr/>
          </p:nvSpPr>
          <p:spPr bwMode="auto">
            <a:xfrm>
              <a:off x="576" y="1920"/>
              <a:ext cx="624" cy="28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4316FA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772" name="Rectangle 20"/>
            <p:cNvSpPr>
              <a:spLocks noChangeArrowheads="1"/>
            </p:cNvSpPr>
            <p:nvPr/>
          </p:nvSpPr>
          <p:spPr bwMode="auto">
            <a:xfrm>
              <a:off x="1200" y="1920"/>
              <a:ext cx="432" cy="28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4316FA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773" name="Rectangle 21"/>
            <p:cNvSpPr>
              <a:spLocks noChangeArrowheads="1"/>
            </p:cNvSpPr>
            <p:nvPr/>
          </p:nvSpPr>
          <p:spPr bwMode="auto">
            <a:xfrm>
              <a:off x="1632" y="1920"/>
              <a:ext cx="528" cy="28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4316FA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774" name="Rectangle 22"/>
            <p:cNvSpPr>
              <a:spLocks noChangeArrowheads="1"/>
            </p:cNvSpPr>
            <p:nvPr/>
          </p:nvSpPr>
          <p:spPr bwMode="auto">
            <a:xfrm>
              <a:off x="2160" y="1920"/>
              <a:ext cx="528" cy="28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4316FA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775" name="Rectangle 23"/>
            <p:cNvSpPr>
              <a:spLocks noChangeArrowheads="1"/>
            </p:cNvSpPr>
            <p:nvPr/>
          </p:nvSpPr>
          <p:spPr bwMode="auto">
            <a:xfrm>
              <a:off x="2688" y="1920"/>
              <a:ext cx="528" cy="28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4316FA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776" name="Rectangle 24"/>
            <p:cNvSpPr>
              <a:spLocks noChangeArrowheads="1"/>
            </p:cNvSpPr>
            <p:nvPr/>
          </p:nvSpPr>
          <p:spPr bwMode="auto">
            <a:xfrm>
              <a:off x="3216" y="1920"/>
              <a:ext cx="528" cy="28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4316FA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777" name="Rectangle 25"/>
            <p:cNvSpPr>
              <a:spLocks noChangeArrowheads="1"/>
            </p:cNvSpPr>
            <p:nvPr/>
          </p:nvSpPr>
          <p:spPr bwMode="auto">
            <a:xfrm>
              <a:off x="3744" y="1920"/>
              <a:ext cx="528" cy="28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4316FA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778" name="Rectangle 26"/>
            <p:cNvSpPr>
              <a:spLocks noChangeArrowheads="1"/>
            </p:cNvSpPr>
            <p:nvPr/>
          </p:nvSpPr>
          <p:spPr bwMode="auto">
            <a:xfrm>
              <a:off x="4272" y="1920"/>
              <a:ext cx="528" cy="28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4316FA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779" name="Text Box 27"/>
            <p:cNvSpPr txBox="1">
              <a:spLocks noChangeArrowheads="1"/>
            </p:cNvSpPr>
            <p:nvPr/>
          </p:nvSpPr>
          <p:spPr bwMode="auto">
            <a:xfrm>
              <a:off x="545" y="1897"/>
              <a:ext cx="707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000" b="1">
                  <a:latin typeface="Arial" charset="0"/>
                  <a:ea typeface="ＭＳ Ｐゴシック" charset="-128"/>
                  <a:cs typeface="ＭＳ Ｐゴシック" charset="-128"/>
                </a:rPr>
                <a:t>Select Target</a:t>
              </a:r>
            </a:p>
            <a:p>
              <a:pPr algn="ctr"/>
              <a:r>
                <a:rPr lang="en-US" sz="1000" b="1">
                  <a:latin typeface="Arial" charset="0"/>
                  <a:ea typeface="ＭＳ Ｐゴシック" charset="-128"/>
                  <a:cs typeface="ＭＳ Ｐゴシック" charset="-128"/>
                </a:rPr>
                <a:t>Develop Assay </a:t>
              </a:r>
            </a:p>
            <a:p>
              <a:pPr algn="ctr"/>
              <a:r>
                <a:rPr lang="en-US" sz="1000" b="1">
                  <a:latin typeface="Arial" charset="0"/>
                  <a:ea typeface="ＭＳ Ｐゴシック" charset="-128"/>
                  <a:cs typeface="ＭＳ Ｐゴシック" charset="-128"/>
                </a:rPr>
                <a:t>HST</a:t>
              </a:r>
              <a:endParaRPr lang="en-US" sz="2000" b="1"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58780" name="Text Box 28"/>
            <p:cNvSpPr txBox="1">
              <a:spLocks noChangeArrowheads="1"/>
            </p:cNvSpPr>
            <p:nvPr/>
          </p:nvSpPr>
          <p:spPr bwMode="auto">
            <a:xfrm>
              <a:off x="1191" y="1943"/>
              <a:ext cx="45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000" b="1">
                  <a:latin typeface="Arial" charset="0"/>
                  <a:ea typeface="ＭＳ Ｐゴシック" charset="-128"/>
                  <a:cs typeface="ＭＳ Ｐゴシック" charset="-128"/>
                </a:rPr>
                <a:t>Optimize</a:t>
              </a:r>
            </a:p>
            <a:p>
              <a:pPr algn="ctr"/>
              <a:r>
                <a:rPr lang="en-US" sz="1000" b="1">
                  <a:latin typeface="Arial" charset="0"/>
                  <a:ea typeface="ＭＳ Ｐゴシック" charset="-128"/>
                  <a:cs typeface="ＭＳ Ｐゴシック" charset="-128"/>
                </a:rPr>
                <a:t>Lead </a:t>
              </a:r>
              <a:endParaRPr lang="en-US" sz="1800" b="1"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58781" name="Text Box 29"/>
            <p:cNvSpPr txBox="1">
              <a:spLocks noChangeArrowheads="1"/>
            </p:cNvSpPr>
            <p:nvPr/>
          </p:nvSpPr>
          <p:spPr bwMode="auto">
            <a:xfrm>
              <a:off x="1649" y="1939"/>
              <a:ext cx="50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000" b="1">
                  <a:latin typeface="Arial" charset="0"/>
                  <a:ea typeface="ＭＳ Ｐゴシック" charset="-128"/>
                  <a:cs typeface="ＭＳ Ｐゴシック" charset="-128"/>
                </a:rPr>
                <a:t>Select</a:t>
              </a:r>
            </a:p>
            <a:p>
              <a:pPr algn="ctr"/>
              <a:r>
                <a:rPr lang="en-US" sz="1000" b="1">
                  <a:latin typeface="Arial" charset="0"/>
                  <a:ea typeface="ＭＳ Ｐゴシック" charset="-128"/>
                  <a:cs typeface="ＭＳ Ｐゴシック" charset="-128"/>
                </a:rPr>
                <a:t>Candidate</a:t>
              </a:r>
              <a:endParaRPr lang="en-US"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58782" name="Text Box 30"/>
            <p:cNvSpPr txBox="1">
              <a:spLocks noChangeArrowheads="1"/>
            </p:cNvSpPr>
            <p:nvPr/>
          </p:nvSpPr>
          <p:spPr bwMode="auto">
            <a:xfrm>
              <a:off x="2160" y="1968"/>
              <a:ext cx="49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>
                  <a:latin typeface="Arial" charset="0"/>
                  <a:ea typeface="ＭＳ Ｐゴシック" charset="-128"/>
                  <a:cs typeface="ＭＳ Ｐゴシック" charset="-128"/>
                </a:rPr>
                <a:t>Phase I</a:t>
              </a:r>
              <a:endParaRPr lang="en-US"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58783" name="Text Box 31"/>
            <p:cNvSpPr txBox="1">
              <a:spLocks noChangeArrowheads="1"/>
            </p:cNvSpPr>
            <p:nvPr/>
          </p:nvSpPr>
          <p:spPr bwMode="auto">
            <a:xfrm>
              <a:off x="3186" y="1968"/>
              <a:ext cx="55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>
                  <a:latin typeface="Arial" charset="0"/>
                  <a:ea typeface="ＭＳ Ｐゴシック" charset="-128"/>
                  <a:cs typeface="ＭＳ Ｐゴシック" charset="-128"/>
                </a:rPr>
                <a:t>Phase III</a:t>
              </a:r>
              <a:endParaRPr lang="en-US"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58784" name="Text Box 32"/>
            <p:cNvSpPr txBox="1">
              <a:spLocks noChangeArrowheads="1"/>
            </p:cNvSpPr>
            <p:nvPr/>
          </p:nvSpPr>
          <p:spPr bwMode="auto">
            <a:xfrm>
              <a:off x="2673" y="1968"/>
              <a:ext cx="52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>
                  <a:latin typeface="Arial" charset="0"/>
                  <a:ea typeface="ＭＳ Ｐゴシック" charset="-128"/>
                  <a:cs typeface="ＭＳ Ｐゴシック" charset="-128"/>
                </a:rPr>
                <a:t>Phase II</a:t>
              </a:r>
              <a:endParaRPr lang="en-US"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58785" name="Text Box 33"/>
            <p:cNvSpPr txBox="1">
              <a:spLocks noChangeArrowheads="1"/>
            </p:cNvSpPr>
            <p:nvPr/>
          </p:nvSpPr>
          <p:spPr bwMode="auto">
            <a:xfrm>
              <a:off x="3743" y="1968"/>
              <a:ext cx="53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 dirty="0">
                  <a:latin typeface="Arial" charset="0"/>
                  <a:ea typeface="ＭＳ Ｐゴシック" charset="-128"/>
                  <a:cs typeface="ＭＳ Ｐゴシック" charset="-128"/>
                </a:rPr>
                <a:t>Register</a:t>
              </a:r>
              <a:endParaRPr lang="en-US" dirty="0"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58786" name="Text Box 34"/>
            <p:cNvSpPr txBox="1">
              <a:spLocks noChangeArrowheads="1"/>
            </p:cNvSpPr>
            <p:nvPr/>
          </p:nvSpPr>
          <p:spPr bwMode="auto">
            <a:xfrm>
              <a:off x="4310" y="1968"/>
              <a:ext cx="45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>
                  <a:latin typeface="Arial" charset="0"/>
                  <a:ea typeface="ＭＳ Ｐゴシック" charset="-128"/>
                  <a:cs typeface="ＭＳ Ｐゴシック" charset="-128"/>
                </a:rPr>
                <a:t>Market</a:t>
              </a:r>
              <a:endParaRPr lang="en-US"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58787" name="Line 35"/>
            <p:cNvSpPr>
              <a:spLocks noChangeShapeType="1"/>
            </p:cNvSpPr>
            <p:nvPr/>
          </p:nvSpPr>
          <p:spPr bwMode="auto">
            <a:xfrm>
              <a:off x="576" y="1776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42"/>
          <p:cNvGrpSpPr>
            <a:grpSpLocks/>
          </p:cNvGrpSpPr>
          <p:nvPr/>
        </p:nvGrpSpPr>
        <p:grpSpPr bwMode="auto">
          <a:xfrm>
            <a:off x="228600" y="990600"/>
            <a:ext cx="838200" cy="5334000"/>
            <a:chOff x="144" y="192"/>
            <a:chExt cx="528" cy="3648"/>
          </a:xfrm>
        </p:grpSpPr>
        <p:sp>
          <p:nvSpPr>
            <p:cNvPr id="458795" name="Line 43"/>
            <p:cNvSpPr>
              <a:spLocks noChangeShapeType="1"/>
            </p:cNvSpPr>
            <p:nvPr/>
          </p:nvSpPr>
          <p:spPr bwMode="auto">
            <a:xfrm flipV="1">
              <a:off x="672" y="192"/>
              <a:ext cx="0" cy="36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796" name="Text Box 44"/>
            <p:cNvSpPr txBox="1">
              <a:spLocks noChangeArrowheads="1"/>
            </p:cNvSpPr>
            <p:nvPr/>
          </p:nvSpPr>
          <p:spPr bwMode="auto">
            <a:xfrm rot="16200000">
              <a:off x="-176" y="1735"/>
              <a:ext cx="144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800" i="1" dirty="0">
                  <a:latin typeface="Arial" charset="0"/>
                  <a:ea typeface="ＭＳ Ｐゴシック" charset="-128"/>
                  <a:cs typeface="ＭＳ Ｐゴシック" charset="-128"/>
                </a:rPr>
                <a:t>Cost ($ in </a:t>
              </a:r>
              <a:r>
                <a:rPr lang="en-US" sz="1800" i="1" dirty="0" smtClean="0">
                  <a:latin typeface="Arial" charset="0"/>
                  <a:ea typeface="ＭＳ Ｐゴシック" charset="-128"/>
                  <a:cs typeface="ＭＳ Ｐゴシック" charset="-128"/>
                </a:rPr>
                <a:t>Millions)</a:t>
              </a:r>
              <a:endParaRPr lang="en-US" sz="1800" i="1" dirty="0"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58797" name="Line 45"/>
            <p:cNvSpPr>
              <a:spLocks noChangeShapeType="1"/>
            </p:cNvSpPr>
            <p:nvPr/>
          </p:nvSpPr>
          <p:spPr bwMode="auto">
            <a:xfrm>
              <a:off x="576" y="384"/>
              <a:ext cx="9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798" name="Text Box 46"/>
            <p:cNvSpPr txBox="1">
              <a:spLocks noChangeArrowheads="1"/>
            </p:cNvSpPr>
            <p:nvPr/>
          </p:nvSpPr>
          <p:spPr bwMode="auto">
            <a:xfrm>
              <a:off x="144" y="273"/>
              <a:ext cx="436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latin typeface="Arial" charset="0"/>
                  <a:ea typeface="ＭＳ Ｐゴシック" charset="-128"/>
                  <a:cs typeface="ＭＳ Ｐゴシック" charset="-128"/>
                </a:rPr>
                <a:t>1000</a:t>
              </a:r>
            </a:p>
          </p:txBody>
        </p:sp>
      </p:grpSp>
      <p:grpSp>
        <p:nvGrpSpPr>
          <p:cNvPr id="6" name="Group 47"/>
          <p:cNvGrpSpPr>
            <a:grpSpLocks/>
          </p:cNvGrpSpPr>
          <p:nvPr/>
        </p:nvGrpSpPr>
        <p:grpSpPr bwMode="auto">
          <a:xfrm>
            <a:off x="1066800" y="6324600"/>
            <a:ext cx="7696200" cy="519113"/>
            <a:chOff x="672" y="3840"/>
            <a:chExt cx="4848" cy="327"/>
          </a:xfrm>
        </p:grpSpPr>
        <p:sp>
          <p:nvSpPr>
            <p:cNvPr id="458800" name="Line 48"/>
            <p:cNvSpPr>
              <a:spLocks noChangeShapeType="1"/>
            </p:cNvSpPr>
            <p:nvPr/>
          </p:nvSpPr>
          <p:spPr bwMode="auto">
            <a:xfrm>
              <a:off x="672" y="3840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801" name="Line 49"/>
            <p:cNvSpPr>
              <a:spLocks noChangeShapeType="1"/>
            </p:cNvSpPr>
            <p:nvPr/>
          </p:nvSpPr>
          <p:spPr bwMode="auto">
            <a:xfrm flipV="1">
              <a:off x="5136" y="3840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802" name="Text Box 50"/>
            <p:cNvSpPr txBox="1">
              <a:spLocks noChangeArrowheads="1"/>
            </p:cNvSpPr>
            <p:nvPr/>
          </p:nvSpPr>
          <p:spPr bwMode="auto">
            <a:xfrm>
              <a:off x="2400" y="3888"/>
              <a:ext cx="9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i="1">
                  <a:latin typeface="Arial" charset="0"/>
                  <a:ea typeface="ＭＳ Ｐゴシック" charset="-128"/>
                  <a:cs typeface="ＭＳ Ｐゴシック" charset="-128"/>
                </a:rPr>
                <a:t>Time (years)</a:t>
              </a:r>
            </a:p>
          </p:txBody>
        </p:sp>
        <p:sp>
          <p:nvSpPr>
            <p:cNvPr id="458803" name="Text Box 51"/>
            <p:cNvSpPr txBox="1">
              <a:spLocks noChangeArrowheads="1"/>
            </p:cNvSpPr>
            <p:nvPr/>
          </p:nvSpPr>
          <p:spPr bwMode="auto">
            <a:xfrm>
              <a:off x="4992" y="3936"/>
              <a:ext cx="2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latin typeface="Arial" charset="0"/>
                  <a:ea typeface="ＭＳ Ｐゴシック" charset="-128"/>
                  <a:cs typeface="ＭＳ Ｐゴシック" charset="-128"/>
                </a:rPr>
                <a:t>14</a:t>
              </a: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1143000" y="457200"/>
            <a:ext cx="7467600" cy="461665"/>
          </a:xfrm>
          <a:prstGeom prst="rect">
            <a:avLst/>
          </a:prstGeom>
          <a:noFill/>
        </p:spPr>
        <p:txBody>
          <a:bodyPr vert="horz" wrap="square" rtlCol="0" anchor="t">
            <a:spAutoFit/>
          </a:bodyPr>
          <a:lstStyle/>
          <a:p>
            <a:pPr>
              <a:spcAft>
                <a:spcPts val="0"/>
              </a:spcAft>
            </a:pPr>
            <a:r>
              <a:rPr lang="en-US" b="1" dirty="0" smtClean="0">
                <a:solidFill>
                  <a:schemeClr val="accent2"/>
                </a:solidFill>
              </a:rPr>
              <a:t>--The new way: target-based high-throughput screening</a:t>
            </a:r>
          </a:p>
        </p:txBody>
      </p:sp>
      <p:sp>
        <p:nvSpPr>
          <p:cNvPr id="54" name="Rectangle 2"/>
          <p:cNvSpPr txBox="1">
            <a:spLocks noChangeArrowheads="1"/>
          </p:cNvSpPr>
          <p:nvPr/>
        </p:nvSpPr>
        <p:spPr bwMode="auto">
          <a:xfrm>
            <a:off x="762000" y="0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How Are Drugs Discovered?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Line 2"/>
          <p:cNvSpPr>
            <a:spLocks noChangeShapeType="1"/>
          </p:cNvSpPr>
          <p:nvPr/>
        </p:nvSpPr>
        <p:spPr bwMode="auto">
          <a:xfrm>
            <a:off x="4191000" y="3200400"/>
            <a:ext cx="838200" cy="0"/>
          </a:xfrm>
          <a:prstGeom prst="line">
            <a:avLst/>
          </a:prstGeom>
          <a:noFill/>
          <a:ln w="19050">
            <a:solidFill>
              <a:srgbClr val="FF0F34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58755" name="Group 3"/>
          <p:cNvGrpSpPr>
            <a:grpSpLocks/>
          </p:cNvGrpSpPr>
          <p:nvPr/>
        </p:nvGrpSpPr>
        <p:grpSpPr bwMode="auto">
          <a:xfrm>
            <a:off x="1743075" y="685800"/>
            <a:ext cx="6715125" cy="5105400"/>
            <a:chOff x="1098" y="432"/>
            <a:chExt cx="4230" cy="3216"/>
          </a:xfrm>
        </p:grpSpPr>
        <p:sp>
          <p:nvSpPr>
            <p:cNvPr id="458756" name="Line 4"/>
            <p:cNvSpPr>
              <a:spLocks noChangeShapeType="1"/>
            </p:cNvSpPr>
            <p:nvPr/>
          </p:nvSpPr>
          <p:spPr bwMode="auto">
            <a:xfrm>
              <a:off x="1098" y="3648"/>
              <a:ext cx="496" cy="0"/>
            </a:xfrm>
            <a:prstGeom prst="line">
              <a:avLst/>
            </a:prstGeom>
            <a:noFill/>
            <a:ln w="19050">
              <a:solidFill>
                <a:srgbClr val="FF0F34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757" name="Line 5"/>
            <p:cNvSpPr>
              <a:spLocks noChangeShapeType="1"/>
            </p:cNvSpPr>
            <p:nvPr/>
          </p:nvSpPr>
          <p:spPr bwMode="auto">
            <a:xfrm flipV="1">
              <a:off x="1594" y="3175"/>
              <a:ext cx="0" cy="473"/>
            </a:xfrm>
            <a:prstGeom prst="line">
              <a:avLst/>
            </a:prstGeom>
            <a:noFill/>
            <a:ln w="19050">
              <a:solidFill>
                <a:srgbClr val="FF0F34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758" name="Line 6"/>
            <p:cNvSpPr>
              <a:spLocks noChangeShapeType="1"/>
            </p:cNvSpPr>
            <p:nvPr/>
          </p:nvSpPr>
          <p:spPr bwMode="auto">
            <a:xfrm>
              <a:off x="1594" y="3175"/>
              <a:ext cx="450" cy="0"/>
            </a:xfrm>
            <a:prstGeom prst="line">
              <a:avLst/>
            </a:prstGeom>
            <a:noFill/>
            <a:ln w="19050">
              <a:solidFill>
                <a:srgbClr val="FF0F34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759" name="Line 7"/>
            <p:cNvSpPr>
              <a:spLocks noChangeShapeType="1"/>
            </p:cNvSpPr>
            <p:nvPr/>
          </p:nvSpPr>
          <p:spPr bwMode="auto">
            <a:xfrm flipV="1">
              <a:off x="2044" y="2701"/>
              <a:ext cx="0" cy="474"/>
            </a:xfrm>
            <a:prstGeom prst="line">
              <a:avLst/>
            </a:prstGeom>
            <a:noFill/>
            <a:ln w="19050">
              <a:solidFill>
                <a:srgbClr val="FF0F34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760" name="Line 8"/>
            <p:cNvSpPr>
              <a:spLocks noChangeShapeType="1"/>
            </p:cNvSpPr>
            <p:nvPr/>
          </p:nvSpPr>
          <p:spPr bwMode="auto">
            <a:xfrm flipV="1">
              <a:off x="2044" y="2688"/>
              <a:ext cx="590" cy="13"/>
            </a:xfrm>
            <a:prstGeom prst="line">
              <a:avLst/>
            </a:prstGeom>
            <a:noFill/>
            <a:ln w="19050">
              <a:solidFill>
                <a:srgbClr val="FF0F34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761" name="Line 9"/>
            <p:cNvSpPr>
              <a:spLocks noChangeShapeType="1"/>
            </p:cNvSpPr>
            <p:nvPr/>
          </p:nvSpPr>
          <p:spPr bwMode="auto">
            <a:xfrm flipV="1">
              <a:off x="2634" y="2026"/>
              <a:ext cx="0" cy="663"/>
            </a:xfrm>
            <a:prstGeom prst="line">
              <a:avLst/>
            </a:prstGeom>
            <a:noFill/>
            <a:ln w="19050">
              <a:solidFill>
                <a:srgbClr val="FF0F34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762" name="Line 10"/>
            <p:cNvSpPr>
              <a:spLocks noChangeShapeType="1"/>
            </p:cNvSpPr>
            <p:nvPr/>
          </p:nvSpPr>
          <p:spPr bwMode="auto">
            <a:xfrm flipV="1">
              <a:off x="3168" y="1587"/>
              <a:ext cx="0" cy="426"/>
            </a:xfrm>
            <a:prstGeom prst="line">
              <a:avLst/>
            </a:prstGeom>
            <a:noFill/>
            <a:ln w="19050">
              <a:solidFill>
                <a:srgbClr val="FF0F34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763" name="Line 11"/>
            <p:cNvSpPr>
              <a:spLocks noChangeShapeType="1"/>
            </p:cNvSpPr>
            <p:nvPr/>
          </p:nvSpPr>
          <p:spPr bwMode="auto">
            <a:xfrm>
              <a:off x="3179" y="1597"/>
              <a:ext cx="550" cy="0"/>
            </a:xfrm>
            <a:prstGeom prst="line">
              <a:avLst/>
            </a:prstGeom>
            <a:noFill/>
            <a:ln w="19050">
              <a:solidFill>
                <a:srgbClr val="FF0F34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764" name="Line 12"/>
            <p:cNvSpPr>
              <a:spLocks noChangeShapeType="1"/>
            </p:cNvSpPr>
            <p:nvPr/>
          </p:nvSpPr>
          <p:spPr bwMode="auto">
            <a:xfrm flipV="1">
              <a:off x="3729" y="1218"/>
              <a:ext cx="0" cy="379"/>
            </a:xfrm>
            <a:prstGeom prst="line">
              <a:avLst/>
            </a:prstGeom>
            <a:noFill/>
            <a:ln w="19050">
              <a:solidFill>
                <a:srgbClr val="FF0F34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765" name="Line 13"/>
            <p:cNvSpPr>
              <a:spLocks noChangeShapeType="1"/>
            </p:cNvSpPr>
            <p:nvPr/>
          </p:nvSpPr>
          <p:spPr bwMode="auto">
            <a:xfrm>
              <a:off x="3734" y="1223"/>
              <a:ext cx="549" cy="0"/>
            </a:xfrm>
            <a:prstGeom prst="line">
              <a:avLst/>
            </a:prstGeom>
            <a:noFill/>
            <a:ln w="19050">
              <a:solidFill>
                <a:srgbClr val="FF0F34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766" name="Line 14"/>
            <p:cNvSpPr>
              <a:spLocks noChangeShapeType="1"/>
            </p:cNvSpPr>
            <p:nvPr/>
          </p:nvSpPr>
          <p:spPr bwMode="auto">
            <a:xfrm flipV="1">
              <a:off x="4288" y="892"/>
              <a:ext cx="0" cy="331"/>
            </a:xfrm>
            <a:prstGeom prst="line">
              <a:avLst/>
            </a:prstGeom>
            <a:noFill/>
            <a:ln w="19050">
              <a:solidFill>
                <a:srgbClr val="FF0F34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767" name="Line 15"/>
            <p:cNvSpPr>
              <a:spLocks noChangeShapeType="1"/>
            </p:cNvSpPr>
            <p:nvPr/>
          </p:nvSpPr>
          <p:spPr bwMode="auto">
            <a:xfrm>
              <a:off x="4282" y="889"/>
              <a:ext cx="528" cy="0"/>
            </a:xfrm>
            <a:prstGeom prst="line">
              <a:avLst/>
            </a:prstGeom>
            <a:noFill/>
            <a:ln w="19050">
              <a:solidFill>
                <a:srgbClr val="FF0F34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768" name="Line 16"/>
            <p:cNvSpPr>
              <a:spLocks noChangeShapeType="1"/>
            </p:cNvSpPr>
            <p:nvPr/>
          </p:nvSpPr>
          <p:spPr bwMode="auto">
            <a:xfrm flipV="1">
              <a:off x="4800" y="432"/>
              <a:ext cx="0" cy="457"/>
            </a:xfrm>
            <a:prstGeom prst="line">
              <a:avLst/>
            </a:prstGeom>
            <a:noFill/>
            <a:ln w="19050">
              <a:solidFill>
                <a:srgbClr val="FF0F34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769" name="Line 17"/>
            <p:cNvSpPr>
              <a:spLocks noChangeShapeType="1"/>
            </p:cNvSpPr>
            <p:nvPr/>
          </p:nvSpPr>
          <p:spPr bwMode="auto">
            <a:xfrm>
              <a:off x="4800" y="432"/>
              <a:ext cx="528" cy="0"/>
            </a:xfrm>
            <a:prstGeom prst="line">
              <a:avLst/>
            </a:prstGeom>
            <a:noFill/>
            <a:ln w="19050">
              <a:solidFill>
                <a:srgbClr val="FF0F34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58770" name="Group 18"/>
          <p:cNvGrpSpPr>
            <a:grpSpLocks/>
          </p:cNvGrpSpPr>
          <p:nvPr/>
        </p:nvGrpSpPr>
        <p:grpSpPr bwMode="auto">
          <a:xfrm>
            <a:off x="1624013" y="2667000"/>
            <a:ext cx="6754812" cy="741363"/>
            <a:chOff x="545" y="1776"/>
            <a:chExt cx="4255" cy="467"/>
          </a:xfrm>
        </p:grpSpPr>
        <p:sp>
          <p:nvSpPr>
            <p:cNvPr id="458771" name="Rectangle 19"/>
            <p:cNvSpPr>
              <a:spLocks noChangeArrowheads="1"/>
            </p:cNvSpPr>
            <p:nvPr/>
          </p:nvSpPr>
          <p:spPr bwMode="auto">
            <a:xfrm>
              <a:off x="576" y="1920"/>
              <a:ext cx="624" cy="28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4316FA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772" name="Rectangle 20"/>
            <p:cNvSpPr>
              <a:spLocks noChangeArrowheads="1"/>
            </p:cNvSpPr>
            <p:nvPr/>
          </p:nvSpPr>
          <p:spPr bwMode="auto">
            <a:xfrm>
              <a:off x="1200" y="1920"/>
              <a:ext cx="432" cy="28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4316FA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773" name="Rectangle 21"/>
            <p:cNvSpPr>
              <a:spLocks noChangeArrowheads="1"/>
            </p:cNvSpPr>
            <p:nvPr/>
          </p:nvSpPr>
          <p:spPr bwMode="auto">
            <a:xfrm>
              <a:off x="1632" y="1920"/>
              <a:ext cx="528" cy="28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4316FA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774" name="Rectangle 22"/>
            <p:cNvSpPr>
              <a:spLocks noChangeArrowheads="1"/>
            </p:cNvSpPr>
            <p:nvPr/>
          </p:nvSpPr>
          <p:spPr bwMode="auto">
            <a:xfrm>
              <a:off x="2160" y="1920"/>
              <a:ext cx="528" cy="28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4316FA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775" name="Rectangle 23"/>
            <p:cNvSpPr>
              <a:spLocks noChangeArrowheads="1"/>
            </p:cNvSpPr>
            <p:nvPr/>
          </p:nvSpPr>
          <p:spPr bwMode="auto">
            <a:xfrm>
              <a:off x="2688" y="1920"/>
              <a:ext cx="528" cy="28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4316FA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776" name="Rectangle 24"/>
            <p:cNvSpPr>
              <a:spLocks noChangeArrowheads="1"/>
            </p:cNvSpPr>
            <p:nvPr/>
          </p:nvSpPr>
          <p:spPr bwMode="auto">
            <a:xfrm>
              <a:off x="3216" y="1920"/>
              <a:ext cx="528" cy="28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4316FA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777" name="Rectangle 25"/>
            <p:cNvSpPr>
              <a:spLocks noChangeArrowheads="1"/>
            </p:cNvSpPr>
            <p:nvPr/>
          </p:nvSpPr>
          <p:spPr bwMode="auto">
            <a:xfrm>
              <a:off x="3744" y="1920"/>
              <a:ext cx="528" cy="28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4316FA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778" name="Rectangle 26"/>
            <p:cNvSpPr>
              <a:spLocks noChangeArrowheads="1"/>
            </p:cNvSpPr>
            <p:nvPr/>
          </p:nvSpPr>
          <p:spPr bwMode="auto">
            <a:xfrm>
              <a:off x="4272" y="1920"/>
              <a:ext cx="528" cy="28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4316FA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779" name="Text Box 27"/>
            <p:cNvSpPr txBox="1">
              <a:spLocks noChangeArrowheads="1"/>
            </p:cNvSpPr>
            <p:nvPr/>
          </p:nvSpPr>
          <p:spPr bwMode="auto">
            <a:xfrm>
              <a:off x="545" y="1897"/>
              <a:ext cx="707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000" b="1">
                  <a:latin typeface="Arial" charset="0"/>
                  <a:ea typeface="ＭＳ Ｐゴシック" charset="-128"/>
                  <a:cs typeface="ＭＳ Ｐゴシック" charset="-128"/>
                </a:rPr>
                <a:t>Select Target</a:t>
              </a:r>
            </a:p>
            <a:p>
              <a:pPr algn="ctr"/>
              <a:r>
                <a:rPr lang="en-US" sz="1000" b="1">
                  <a:latin typeface="Arial" charset="0"/>
                  <a:ea typeface="ＭＳ Ｐゴシック" charset="-128"/>
                  <a:cs typeface="ＭＳ Ｐゴシック" charset="-128"/>
                </a:rPr>
                <a:t>Develop Assay </a:t>
              </a:r>
            </a:p>
            <a:p>
              <a:pPr algn="ctr"/>
              <a:r>
                <a:rPr lang="en-US" sz="1000" b="1">
                  <a:latin typeface="Arial" charset="0"/>
                  <a:ea typeface="ＭＳ Ｐゴシック" charset="-128"/>
                  <a:cs typeface="ＭＳ Ｐゴシック" charset="-128"/>
                </a:rPr>
                <a:t>HST</a:t>
              </a:r>
              <a:endParaRPr lang="en-US" sz="2000" b="1"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58780" name="Text Box 28"/>
            <p:cNvSpPr txBox="1">
              <a:spLocks noChangeArrowheads="1"/>
            </p:cNvSpPr>
            <p:nvPr/>
          </p:nvSpPr>
          <p:spPr bwMode="auto">
            <a:xfrm>
              <a:off x="1191" y="1943"/>
              <a:ext cx="45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000" b="1">
                  <a:latin typeface="Arial" charset="0"/>
                  <a:ea typeface="ＭＳ Ｐゴシック" charset="-128"/>
                  <a:cs typeface="ＭＳ Ｐゴシック" charset="-128"/>
                </a:rPr>
                <a:t>Optimize</a:t>
              </a:r>
            </a:p>
            <a:p>
              <a:pPr algn="ctr"/>
              <a:r>
                <a:rPr lang="en-US" sz="1000" b="1">
                  <a:latin typeface="Arial" charset="0"/>
                  <a:ea typeface="ＭＳ Ｐゴシック" charset="-128"/>
                  <a:cs typeface="ＭＳ Ｐゴシック" charset="-128"/>
                </a:rPr>
                <a:t>Lead </a:t>
              </a:r>
              <a:endParaRPr lang="en-US" sz="1800" b="1"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58781" name="Text Box 29"/>
            <p:cNvSpPr txBox="1">
              <a:spLocks noChangeArrowheads="1"/>
            </p:cNvSpPr>
            <p:nvPr/>
          </p:nvSpPr>
          <p:spPr bwMode="auto">
            <a:xfrm>
              <a:off x="1649" y="1939"/>
              <a:ext cx="50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000" b="1">
                  <a:latin typeface="Arial" charset="0"/>
                  <a:ea typeface="ＭＳ Ｐゴシック" charset="-128"/>
                  <a:cs typeface="ＭＳ Ｐゴシック" charset="-128"/>
                </a:rPr>
                <a:t>Select</a:t>
              </a:r>
            </a:p>
            <a:p>
              <a:pPr algn="ctr"/>
              <a:r>
                <a:rPr lang="en-US" sz="1000" b="1">
                  <a:latin typeface="Arial" charset="0"/>
                  <a:ea typeface="ＭＳ Ｐゴシック" charset="-128"/>
                  <a:cs typeface="ＭＳ Ｐゴシック" charset="-128"/>
                </a:rPr>
                <a:t>Candidate</a:t>
              </a:r>
              <a:endParaRPr lang="en-US"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58782" name="Text Box 30"/>
            <p:cNvSpPr txBox="1">
              <a:spLocks noChangeArrowheads="1"/>
            </p:cNvSpPr>
            <p:nvPr/>
          </p:nvSpPr>
          <p:spPr bwMode="auto">
            <a:xfrm>
              <a:off x="2160" y="1968"/>
              <a:ext cx="49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>
                  <a:latin typeface="Arial" charset="0"/>
                  <a:ea typeface="ＭＳ Ｐゴシック" charset="-128"/>
                  <a:cs typeface="ＭＳ Ｐゴシック" charset="-128"/>
                </a:rPr>
                <a:t>Phase I</a:t>
              </a:r>
              <a:endParaRPr lang="en-US"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58783" name="Text Box 31"/>
            <p:cNvSpPr txBox="1">
              <a:spLocks noChangeArrowheads="1"/>
            </p:cNvSpPr>
            <p:nvPr/>
          </p:nvSpPr>
          <p:spPr bwMode="auto">
            <a:xfrm>
              <a:off x="3186" y="1968"/>
              <a:ext cx="55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>
                  <a:latin typeface="Arial" charset="0"/>
                  <a:ea typeface="ＭＳ Ｐゴシック" charset="-128"/>
                  <a:cs typeface="ＭＳ Ｐゴシック" charset="-128"/>
                </a:rPr>
                <a:t>Phase III</a:t>
              </a:r>
              <a:endParaRPr lang="en-US"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58784" name="Text Box 32"/>
            <p:cNvSpPr txBox="1">
              <a:spLocks noChangeArrowheads="1"/>
            </p:cNvSpPr>
            <p:nvPr/>
          </p:nvSpPr>
          <p:spPr bwMode="auto">
            <a:xfrm>
              <a:off x="2673" y="1968"/>
              <a:ext cx="52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>
                  <a:latin typeface="Arial" charset="0"/>
                  <a:ea typeface="ＭＳ Ｐゴシック" charset="-128"/>
                  <a:cs typeface="ＭＳ Ｐゴシック" charset="-128"/>
                </a:rPr>
                <a:t>Phase II</a:t>
              </a:r>
              <a:endParaRPr lang="en-US"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58785" name="Text Box 33"/>
            <p:cNvSpPr txBox="1">
              <a:spLocks noChangeArrowheads="1"/>
            </p:cNvSpPr>
            <p:nvPr/>
          </p:nvSpPr>
          <p:spPr bwMode="auto">
            <a:xfrm>
              <a:off x="3743" y="1968"/>
              <a:ext cx="53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>
                  <a:latin typeface="Arial" charset="0"/>
                  <a:ea typeface="ＭＳ Ｐゴシック" charset="-128"/>
                  <a:cs typeface="ＭＳ Ｐゴシック" charset="-128"/>
                </a:rPr>
                <a:t>Register</a:t>
              </a:r>
              <a:endParaRPr lang="en-US"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58786" name="Text Box 34"/>
            <p:cNvSpPr txBox="1">
              <a:spLocks noChangeArrowheads="1"/>
            </p:cNvSpPr>
            <p:nvPr/>
          </p:nvSpPr>
          <p:spPr bwMode="auto">
            <a:xfrm>
              <a:off x="4310" y="1968"/>
              <a:ext cx="45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>
                  <a:latin typeface="Arial" charset="0"/>
                  <a:ea typeface="ＭＳ Ｐゴシック" charset="-128"/>
                  <a:cs typeface="ＭＳ Ｐゴシック" charset="-128"/>
                </a:rPr>
                <a:t>Market</a:t>
              </a:r>
              <a:endParaRPr lang="en-US"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58787" name="Line 35"/>
            <p:cNvSpPr>
              <a:spLocks noChangeShapeType="1"/>
            </p:cNvSpPr>
            <p:nvPr/>
          </p:nvSpPr>
          <p:spPr bwMode="auto">
            <a:xfrm>
              <a:off x="576" y="1776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58788" name="Group 36"/>
          <p:cNvGrpSpPr>
            <a:grpSpLocks/>
          </p:cNvGrpSpPr>
          <p:nvPr/>
        </p:nvGrpSpPr>
        <p:grpSpPr bwMode="auto">
          <a:xfrm>
            <a:off x="2057400" y="2286000"/>
            <a:ext cx="3581400" cy="3559175"/>
            <a:chOff x="1296" y="1440"/>
            <a:chExt cx="2256" cy="2242"/>
          </a:xfrm>
        </p:grpSpPr>
        <p:sp>
          <p:nvSpPr>
            <p:cNvPr id="458789" name="Line 37"/>
            <p:cNvSpPr>
              <a:spLocks noChangeShapeType="1"/>
            </p:cNvSpPr>
            <p:nvPr/>
          </p:nvSpPr>
          <p:spPr bwMode="auto">
            <a:xfrm flipV="1">
              <a:off x="1296" y="1440"/>
              <a:ext cx="2256" cy="2160"/>
            </a:xfrm>
            <a:prstGeom prst="line">
              <a:avLst/>
            </a:prstGeom>
            <a:noFill/>
            <a:ln w="28575">
              <a:solidFill>
                <a:srgbClr val="4316FA"/>
              </a:solidFill>
              <a:prstDash val="dash"/>
              <a:round/>
              <a:headEnd/>
              <a:tailEnd type="arrow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790" name="Text Box 38"/>
            <p:cNvSpPr txBox="1">
              <a:spLocks noChangeArrowheads="1"/>
            </p:cNvSpPr>
            <p:nvPr/>
          </p:nvSpPr>
          <p:spPr bwMode="auto">
            <a:xfrm rot="-2890457">
              <a:off x="1919" y="2733"/>
              <a:ext cx="166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i="1">
                  <a:solidFill>
                    <a:srgbClr val="4316FA"/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  <a:t>Conventional Approach</a:t>
              </a:r>
              <a:endParaRPr lang="en-US" i="1"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</p:grpSp>
      <p:pic>
        <p:nvPicPr>
          <p:cNvPr id="458791" name="Picture 39"/>
          <p:cNvPicPr>
            <a:picLocks noChangeAspect="1" noChangeArrowheads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1636713" y="1863725"/>
            <a:ext cx="403860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8792" name="Picture 40"/>
          <p:cNvPicPr>
            <a:picLocks noChangeAspect="1" noChangeArrowheads="1"/>
          </p:cNvPicPr>
          <p:nvPr/>
        </p:nvPicPr>
        <p:blipFill>
          <a:blip r:embed="rId5"/>
          <a:srcRect l="12408" t="23300" r="13139" b="24272"/>
          <a:stretch>
            <a:fillRect/>
          </a:stretch>
        </p:blipFill>
        <p:spPr bwMode="auto">
          <a:xfrm rot="-3650121">
            <a:off x="1267618" y="4980782"/>
            <a:ext cx="89376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8793" name="Text Box 41"/>
          <p:cNvSpPr txBox="1">
            <a:spLocks noChangeArrowheads="1"/>
          </p:cNvSpPr>
          <p:nvPr/>
        </p:nvSpPr>
        <p:spPr bwMode="auto">
          <a:xfrm rot="-2416564">
            <a:off x="1600200" y="2057400"/>
            <a:ext cx="2103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i="1">
                <a:solidFill>
                  <a:srgbClr val="FF28EE"/>
                </a:solidFill>
                <a:latin typeface="Arial" charset="0"/>
                <a:ea typeface="ＭＳ Ｐゴシック" charset="-128"/>
                <a:cs typeface="ＭＳ Ｐゴシック" charset="-128"/>
              </a:rPr>
              <a:t>JHDL Approach</a:t>
            </a:r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458794" name="Group 42"/>
          <p:cNvGrpSpPr>
            <a:grpSpLocks/>
          </p:cNvGrpSpPr>
          <p:nvPr/>
        </p:nvGrpSpPr>
        <p:grpSpPr bwMode="auto">
          <a:xfrm>
            <a:off x="228600" y="304800"/>
            <a:ext cx="838200" cy="5791200"/>
            <a:chOff x="144" y="192"/>
            <a:chExt cx="528" cy="3648"/>
          </a:xfrm>
        </p:grpSpPr>
        <p:sp>
          <p:nvSpPr>
            <p:cNvPr id="458795" name="Line 43"/>
            <p:cNvSpPr>
              <a:spLocks noChangeShapeType="1"/>
            </p:cNvSpPr>
            <p:nvPr/>
          </p:nvSpPr>
          <p:spPr bwMode="auto">
            <a:xfrm flipV="1">
              <a:off x="672" y="192"/>
              <a:ext cx="0" cy="36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796" name="Text Box 44"/>
            <p:cNvSpPr txBox="1">
              <a:spLocks noChangeArrowheads="1"/>
            </p:cNvSpPr>
            <p:nvPr/>
          </p:nvSpPr>
          <p:spPr bwMode="auto">
            <a:xfrm rot="-5400000">
              <a:off x="-68" y="1844"/>
              <a:ext cx="12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i="1">
                  <a:latin typeface="Arial" charset="0"/>
                  <a:ea typeface="ＭＳ Ｐゴシック" charset="-128"/>
                  <a:cs typeface="ＭＳ Ｐゴシック" charset="-128"/>
                </a:rPr>
                <a:t>Cost ($ in Million)</a:t>
              </a:r>
            </a:p>
          </p:txBody>
        </p:sp>
        <p:sp>
          <p:nvSpPr>
            <p:cNvPr id="458797" name="Line 45"/>
            <p:cNvSpPr>
              <a:spLocks noChangeShapeType="1"/>
            </p:cNvSpPr>
            <p:nvPr/>
          </p:nvSpPr>
          <p:spPr bwMode="auto">
            <a:xfrm>
              <a:off x="576" y="384"/>
              <a:ext cx="9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798" name="Text Box 46"/>
            <p:cNvSpPr txBox="1">
              <a:spLocks noChangeArrowheads="1"/>
            </p:cNvSpPr>
            <p:nvPr/>
          </p:nvSpPr>
          <p:spPr bwMode="auto">
            <a:xfrm>
              <a:off x="144" y="273"/>
              <a:ext cx="4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latin typeface="Arial" charset="0"/>
                  <a:ea typeface="ＭＳ Ｐゴシック" charset="-128"/>
                  <a:cs typeface="ＭＳ Ｐゴシック" charset="-128"/>
                </a:rPr>
                <a:t>1000</a:t>
              </a:r>
            </a:p>
          </p:txBody>
        </p:sp>
      </p:grpSp>
      <p:grpSp>
        <p:nvGrpSpPr>
          <p:cNvPr id="458799" name="Group 47"/>
          <p:cNvGrpSpPr>
            <a:grpSpLocks/>
          </p:cNvGrpSpPr>
          <p:nvPr/>
        </p:nvGrpSpPr>
        <p:grpSpPr bwMode="auto">
          <a:xfrm>
            <a:off x="1066800" y="6096000"/>
            <a:ext cx="7696200" cy="519113"/>
            <a:chOff x="672" y="3840"/>
            <a:chExt cx="4848" cy="327"/>
          </a:xfrm>
        </p:grpSpPr>
        <p:sp>
          <p:nvSpPr>
            <p:cNvPr id="458800" name="Line 48"/>
            <p:cNvSpPr>
              <a:spLocks noChangeShapeType="1"/>
            </p:cNvSpPr>
            <p:nvPr/>
          </p:nvSpPr>
          <p:spPr bwMode="auto">
            <a:xfrm>
              <a:off x="672" y="3840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801" name="Line 49"/>
            <p:cNvSpPr>
              <a:spLocks noChangeShapeType="1"/>
            </p:cNvSpPr>
            <p:nvPr/>
          </p:nvSpPr>
          <p:spPr bwMode="auto">
            <a:xfrm flipV="1">
              <a:off x="5136" y="3840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802" name="Text Box 50"/>
            <p:cNvSpPr txBox="1">
              <a:spLocks noChangeArrowheads="1"/>
            </p:cNvSpPr>
            <p:nvPr/>
          </p:nvSpPr>
          <p:spPr bwMode="auto">
            <a:xfrm>
              <a:off x="2400" y="3888"/>
              <a:ext cx="9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i="1">
                  <a:latin typeface="Arial" charset="0"/>
                  <a:ea typeface="ＭＳ Ｐゴシック" charset="-128"/>
                  <a:cs typeface="ＭＳ Ｐゴシック" charset="-128"/>
                </a:rPr>
                <a:t>Time (years)</a:t>
              </a:r>
            </a:p>
          </p:txBody>
        </p:sp>
        <p:sp>
          <p:nvSpPr>
            <p:cNvPr id="458803" name="Text Box 51"/>
            <p:cNvSpPr txBox="1">
              <a:spLocks noChangeArrowheads="1"/>
            </p:cNvSpPr>
            <p:nvPr/>
          </p:nvSpPr>
          <p:spPr bwMode="auto">
            <a:xfrm>
              <a:off x="4992" y="3936"/>
              <a:ext cx="2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latin typeface="Arial" charset="0"/>
                  <a:ea typeface="ＭＳ Ｐゴシック" charset="-128"/>
                  <a:cs typeface="ＭＳ Ｐゴシック" charset="-128"/>
                </a:rPr>
                <a:t>14</a:t>
              </a:r>
            </a:p>
          </p:txBody>
        </p:sp>
      </p:grpSp>
      <p:sp>
        <p:nvSpPr>
          <p:cNvPr id="458804" name="Text Box 52"/>
          <p:cNvSpPr txBox="1">
            <a:spLocks noChangeArrowheads="1"/>
          </p:cNvSpPr>
          <p:nvPr/>
        </p:nvSpPr>
        <p:spPr bwMode="auto">
          <a:xfrm>
            <a:off x="1905000" y="152400"/>
            <a:ext cx="54181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latin typeface="Times New Roman" charset="0"/>
                <a:ea typeface="ＭＳ Ｐゴシック" charset="-128"/>
                <a:cs typeface="ＭＳ Ｐゴシック" charset="-128"/>
              </a:rPr>
              <a:t>Exploiting Johns Hopkins Drug Library</a:t>
            </a:r>
          </a:p>
          <a:p>
            <a:pPr algn="ctr"/>
            <a:r>
              <a:rPr lang="en-US" b="1" dirty="0">
                <a:latin typeface="Times New Roman" charset="0"/>
                <a:ea typeface="ＭＳ Ｐゴシック" charset="-128"/>
                <a:cs typeface="ＭＳ Ｐゴシック" charset="-128"/>
              </a:rPr>
              <a:t>To Accelerate Drug Development</a:t>
            </a:r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8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8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8793" grpId="0"/>
      <p:bldP spid="45880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ChangeArrowheads="1"/>
          </p:cNvSpPr>
          <p:nvPr/>
        </p:nvSpPr>
        <p:spPr bwMode="auto">
          <a:xfrm>
            <a:off x="381000" y="457200"/>
            <a:ext cx="8407400" cy="5822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solidFill>
                  <a:srgbClr val="FAFD00"/>
                </a:solidFill>
                <a:latin typeface="Arial" charset="0"/>
              </a:rPr>
              <a:t>The Johns Hopkins</a:t>
            </a:r>
            <a:r>
              <a:rPr lang="en-US" sz="3200" b="1" dirty="0" smtClean="0">
                <a:solidFill>
                  <a:srgbClr val="FAFD00"/>
                </a:solidFill>
                <a:latin typeface="Arial" charset="0"/>
              </a:rPr>
              <a:t> Drug Library</a:t>
            </a:r>
            <a:endParaRPr lang="en-US" sz="3200" b="1" dirty="0">
              <a:solidFill>
                <a:srgbClr val="FAFD00"/>
              </a:solidFill>
              <a:latin typeface="Arial" charset="0"/>
            </a:endParaRPr>
          </a:p>
        </p:txBody>
      </p:sp>
      <p:sp>
        <p:nvSpPr>
          <p:cNvPr id="319491" name="Line 3"/>
          <p:cNvSpPr>
            <a:spLocks noChangeShapeType="1"/>
          </p:cNvSpPr>
          <p:nvPr/>
        </p:nvSpPr>
        <p:spPr bwMode="auto">
          <a:xfrm>
            <a:off x="152400" y="1295400"/>
            <a:ext cx="88392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9492" name="Rectangle 4"/>
          <p:cNvSpPr>
            <a:spLocks noChangeArrowheads="1"/>
          </p:cNvSpPr>
          <p:nvPr/>
        </p:nvSpPr>
        <p:spPr bwMode="auto">
          <a:xfrm>
            <a:off x="203200" y="1524000"/>
            <a:ext cx="8940800" cy="2038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sz="2800" dirty="0">
                <a:solidFill>
                  <a:schemeClr val="bg1"/>
                </a:solidFill>
                <a:latin typeface="Arial" charset="0"/>
              </a:rPr>
              <a:t> Build a library of  every available drug that is FDA-</a:t>
            </a:r>
          </a:p>
          <a:p>
            <a:r>
              <a:rPr lang="en-US" sz="2800" dirty="0">
                <a:solidFill>
                  <a:schemeClr val="bg1"/>
                </a:solidFill>
                <a:latin typeface="Arial" charset="0"/>
              </a:rPr>
              <a:t>   approved </a:t>
            </a:r>
          </a:p>
          <a:p>
            <a:pPr lvl="1">
              <a:buFontTx/>
              <a:buChar char="-"/>
            </a:pPr>
            <a:r>
              <a:rPr lang="en-US" dirty="0">
                <a:solidFill>
                  <a:schemeClr val="bg1"/>
                </a:solidFill>
                <a:latin typeface="Arial" charset="0"/>
              </a:rPr>
              <a:t>  3,464 unique FDA-approved drugs (1938-2003)</a:t>
            </a:r>
          </a:p>
          <a:p>
            <a:pPr lvl="1">
              <a:buFontTx/>
              <a:buChar char="-"/>
            </a:pPr>
            <a:r>
              <a:rPr lang="en-US" dirty="0">
                <a:solidFill>
                  <a:schemeClr val="bg1"/>
                </a:solidFill>
                <a:latin typeface="Arial" charset="0"/>
              </a:rPr>
              <a:t>  Culled from a list of &gt; 32,000 new drug approvals 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Arial" charset="0"/>
              </a:rPr>
              <a:t>   obtained via Freedom of Information Act requests</a:t>
            </a:r>
            <a:endParaRPr lang="en-US" dirty="0">
              <a:solidFill>
                <a:srgbClr val="6699FF"/>
              </a:solidFill>
              <a:latin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3333CC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ADADE2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Liu HD:Microsoft Office 98:Templates:Blank Presentation</Template>
  <TotalTime>3964</TotalTime>
  <Words>1252</Words>
  <Application>Microsoft Office PowerPoint</Application>
  <PresentationFormat>On-screen Show (4:3)</PresentationFormat>
  <Paragraphs>259</Paragraphs>
  <Slides>25</Slides>
  <Notes>18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Blank Presentation</vt:lpstr>
      <vt:lpstr>Document</vt:lpstr>
      <vt:lpstr>Prism Project</vt:lpstr>
      <vt:lpstr>PowerPoint Presentation</vt:lpstr>
      <vt:lpstr>PowerPoint Presentation</vt:lpstr>
      <vt:lpstr>PowerPoint Presentation</vt:lpstr>
      <vt:lpstr>PowerPoint Presentation</vt:lpstr>
      <vt:lpstr>Drugs work through binding to proteins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non-comparative randomized phase 2 study of two dose-levels of itraconazole in men with metastatic castration-resistant prostate cancer (mCRPC): a DOD/PCCTC trial</vt:lpstr>
      <vt:lpstr>PowerPoint Presentation</vt:lpstr>
    </vt:vector>
  </TitlesOfParts>
  <Company>MIT/CCR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Crystal structure of MetAP2-Fumagillin Complex</dc:title>
  <dc:creator>Jun Liu</dc:creator>
  <cp:lastModifiedBy>vmcmain1</cp:lastModifiedBy>
  <cp:revision>335</cp:revision>
  <dcterms:created xsi:type="dcterms:W3CDTF">2013-04-28T23:38:22Z</dcterms:created>
  <dcterms:modified xsi:type="dcterms:W3CDTF">2013-05-07T21:17:55Z</dcterms:modified>
</cp:coreProperties>
</file>