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19" r:id="rId2"/>
    <p:sldMasterId id="2147483765" r:id="rId3"/>
  </p:sldMasterIdLst>
  <p:notesMasterIdLst>
    <p:notesMasterId r:id="rId40"/>
  </p:notesMasterIdLst>
  <p:sldIdLst>
    <p:sldId id="314" r:id="rId4"/>
    <p:sldId id="397" r:id="rId5"/>
    <p:sldId id="398" r:id="rId6"/>
    <p:sldId id="402" r:id="rId7"/>
    <p:sldId id="403" r:id="rId8"/>
    <p:sldId id="389" r:id="rId9"/>
    <p:sldId id="390" r:id="rId10"/>
    <p:sldId id="392" r:id="rId11"/>
    <p:sldId id="420" r:id="rId12"/>
    <p:sldId id="425" r:id="rId13"/>
    <p:sldId id="422" r:id="rId14"/>
    <p:sldId id="406" r:id="rId15"/>
    <p:sldId id="432" r:id="rId16"/>
    <p:sldId id="423" r:id="rId17"/>
    <p:sldId id="408" r:id="rId18"/>
    <p:sldId id="424" r:id="rId19"/>
    <p:sldId id="409" r:id="rId20"/>
    <p:sldId id="421" r:id="rId21"/>
    <p:sldId id="433" r:id="rId22"/>
    <p:sldId id="410" r:id="rId23"/>
    <p:sldId id="428" r:id="rId24"/>
    <p:sldId id="411" r:id="rId25"/>
    <p:sldId id="413" r:id="rId26"/>
    <p:sldId id="396" r:id="rId27"/>
    <p:sldId id="429" r:id="rId28"/>
    <p:sldId id="431" r:id="rId29"/>
    <p:sldId id="414" r:id="rId30"/>
    <p:sldId id="415" r:id="rId31"/>
    <p:sldId id="417" r:id="rId32"/>
    <p:sldId id="430" r:id="rId33"/>
    <p:sldId id="407" r:id="rId34"/>
    <p:sldId id="418" r:id="rId35"/>
    <p:sldId id="400" r:id="rId36"/>
    <p:sldId id="401" r:id="rId37"/>
    <p:sldId id="434" r:id="rId38"/>
    <p:sldId id="31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FF38"/>
    <a:srgbClr val="66FFFF"/>
    <a:srgbClr val="CCFF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 autoAdjust="0"/>
    <p:restoredTop sz="97653" autoAdjust="0"/>
  </p:normalViewPr>
  <p:slideViewPr>
    <p:cSldViewPr>
      <p:cViewPr varScale="1">
        <p:scale>
          <a:sx n="90" d="100"/>
          <a:sy n="90" d="100"/>
        </p:scale>
        <p:origin x="-16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1" d="100"/>
        <a:sy n="20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7.xml"/><Relationship Id="rId1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hPercent val="7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3285238623751401E-2"/>
          <c:y val="2.4469820554649298E-2"/>
          <c:w val="0.759156492785794"/>
          <c:h val="0.79771615008156505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2"/>
            </a:solidFill>
            <a:ln w="14815">
              <a:noFill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Young &amp; Healthy</c:v>
                </c:pt>
                <c:pt idx="1">
                  <c:v>Acute Pulpitis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0.8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00CCFF"/>
            </a:solidFill>
            <a:ln w="14815">
              <a:noFill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Young &amp; Healthy</c:v>
                </c:pt>
                <c:pt idx="1">
                  <c:v>Acute Pulpitis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1.2</c:v>
                </c:pt>
              </c:numCache>
            </c:numRef>
          </c:val>
        </c:ser>
        <c:ser>
          <c:idx val="3"/>
          <c:order val="2"/>
          <c:tx>
            <c:strRef>
              <c:f>Sheet1!$A$5</c:f>
              <c:strCache>
                <c:ptCount val="1"/>
                <c:pt idx="0">
                  <c:v>Acute pain</c:v>
                </c:pt>
              </c:strCache>
            </c:strRef>
          </c:tx>
          <c:spPr>
            <a:solidFill>
              <a:schemeClr val="folHlink"/>
            </a:solidFill>
            <a:ln w="14815">
              <a:noFill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Young &amp; Healthy</c:v>
                </c:pt>
                <c:pt idx="1">
                  <c:v>Acute Pulpitis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1">
                  <c:v>1.5</c:v>
                </c:pt>
              </c:numCache>
            </c:numRef>
          </c:val>
        </c:ser>
        <c:ser>
          <c:idx val="4"/>
          <c:order val="3"/>
          <c:tx>
            <c:strRef>
              <c:f>Sheet1!$A$6</c:f>
              <c:strCache>
                <c:ptCount val="1"/>
                <c:pt idx="0">
                  <c:v>Pain resolved</c:v>
                </c:pt>
              </c:strCache>
            </c:strRef>
          </c:tx>
          <c:spPr>
            <a:solidFill>
              <a:schemeClr val="accent1"/>
            </a:solidFill>
            <a:ln w="14815">
              <a:noFill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Young &amp; Healthy</c:v>
                </c:pt>
                <c:pt idx="1">
                  <c:v>Acute Pulpitis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1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43994880"/>
        <c:axId val="143996416"/>
        <c:axId val="0"/>
      </c:bar3DChart>
      <c:catAx>
        <c:axId val="143994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8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59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43996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996416"/>
        <c:scaling>
          <c:orientation val="minMax"/>
          <c:max val="6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36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43994880"/>
        <c:crosses val="autoZero"/>
        <c:crossBetween val="between"/>
      </c:valAx>
      <c:spPr>
        <a:noFill/>
        <a:ln w="25392">
          <a:noFill/>
        </a:ln>
      </c:spPr>
    </c:plotArea>
    <c:legend>
      <c:legendPos val="r"/>
      <c:layout>
        <c:manualLayout>
          <c:xMode val="edge"/>
          <c:yMode val="edge"/>
          <c:x val="0.109877816411569"/>
          <c:y val="0"/>
          <c:w val="0.68257496081541102"/>
          <c:h val="0.35236553552633298"/>
        </c:manualLayout>
      </c:layout>
      <c:overlay val="0"/>
      <c:spPr>
        <a:noFill/>
        <a:ln w="14815">
          <a:noFill/>
        </a:ln>
      </c:spPr>
      <c:txPr>
        <a:bodyPr/>
        <a:lstStyle/>
        <a:p>
          <a:pPr>
            <a:defRPr sz="1502" b="1" i="0" u="none" strike="noStrike" baseline="0">
              <a:solidFill>
                <a:schemeClr val="tx1"/>
              </a:solidFill>
              <a:latin typeface="Tahoma"/>
              <a:ea typeface="Tahoma"/>
              <a:cs typeface="Tahoma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36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69"/>
      <c:hPercent val="67"/>
      <c:rotY val="44"/>
      <c:depthPercent val="6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5225554962409399"/>
          <c:y val="0.104404494382022"/>
          <c:w val="0.75582685904550695"/>
          <c:h val="0.781402936378467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Morphine</c:v>
                </c:pt>
              </c:strCache>
            </c:strRef>
          </c:tx>
          <c:spPr>
            <a:solidFill>
              <a:srgbClr val="BBE0E3">
                <a:lumMod val="75000"/>
              </a:srgbClr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Low</c:v>
                </c:pt>
                <c:pt idx="1">
                  <c:v>Mod</c:v>
                </c:pt>
                <c:pt idx="2">
                  <c:v>High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59.3</c:v>
                </c:pt>
                <c:pt idx="1">
                  <c:v>49.3</c:v>
                </c:pt>
                <c:pt idx="2">
                  <c:v>37.299999999999997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gapDepth val="40"/>
        <c:shape val="box"/>
        <c:axId val="144928128"/>
        <c:axId val="144929920"/>
        <c:axId val="0"/>
      </c:bar3DChart>
      <c:catAx>
        <c:axId val="14492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95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44929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4929920"/>
        <c:scaling>
          <c:orientation val="minMax"/>
        </c:scaling>
        <c:delete val="0"/>
        <c:axPos val="l"/>
        <c:majorGridlines>
          <c:spPr>
            <a:ln w="2957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5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93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44928128"/>
        <c:crosses val="autoZero"/>
        <c:crossBetween val="between"/>
      </c:valAx>
      <c:spPr>
        <a:noFill/>
        <a:ln w="2365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21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223413-6D6F-4148-AC3A-4C2830C3973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0"/>
      <dgm:spPr/>
    </dgm:pt>
    <dgm:pt modelId="{46D6D9B9-41A5-44EC-B80C-9F22B37F3080}" type="pres">
      <dgm:prSet presAssocID="{17223413-6D6F-4148-AC3A-4C2830C39733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C20AB258-C405-D34F-B259-6AB999E47336}" type="presOf" srcId="{17223413-6D6F-4148-AC3A-4C2830C39733}" destId="{46D6D9B9-41A5-44EC-B80C-9F22B37F308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0.73729</cdr:x>
      <cdr:y>0.09438</cdr:y>
    </cdr:from>
    <cdr:to>
      <cdr:x>0.73729</cdr:x>
      <cdr:y>0.41798</cdr:y>
    </cdr:to>
    <cdr:cxnSp macro="">
      <cdr:nvCxnSpPr>
        <cdr:cNvPr id="4" name="Straight Connector 3"/>
        <cdr:cNvCxnSpPr/>
      </cdr:nvCxnSpPr>
      <cdr:spPr bwMode="auto">
        <a:xfrm xmlns:a="http://schemas.openxmlformats.org/drawingml/2006/main" flipV="1">
          <a:off x="6629400" y="533400"/>
          <a:ext cx="0" cy="18288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0E5C0-AE8D-43D3-B806-962BAEB5178B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20008-357E-4295-ABED-AF19D20F5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31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defTabSz="914485" fontAlgn="base">
              <a:spcBef>
                <a:spcPct val="0"/>
              </a:spcBef>
              <a:spcAft>
                <a:spcPct val="0"/>
              </a:spcAft>
            </a:pPr>
            <a:fld id="{19E170DB-E070-4E42-83D7-10C28B7A96D4}" type="slidenum">
              <a:rPr lang="en-US">
                <a:solidFill>
                  <a:srgbClr val="000000"/>
                </a:solidFill>
                <a:latin typeface="Arial" pitchFamily="34" charset="0"/>
              </a:rPr>
              <a:pPr defTabSz="914485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0044" y="4506989"/>
            <a:ext cx="5235773" cy="3950607"/>
          </a:xfrm>
          <a:ln/>
        </p:spPr>
        <p:txBody>
          <a:bodyPr lIns="91904" tIns="45173" rIns="91904" bIns="4517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Update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20008-357E-4295-ABED-AF19D20F5BB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/>
              <a:t>Relationship Between Asthma and GERD</a:t>
            </a:r>
          </a:p>
        </p:txBody>
      </p:sp>
      <p:sp>
        <p:nvSpPr>
          <p:cNvPr id="1145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ln/>
        </p:spPr>
        <p:txBody>
          <a:bodyPr lIns="90353" tIns="45177" rIns="90353" bIns="45177"/>
          <a:lstStyle/>
          <a:p>
            <a:endParaRPr lang="en-US"/>
          </a:p>
        </p:txBody>
      </p:sp>
      <p:sp>
        <p:nvSpPr>
          <p:cNvPr id="11458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/>
              <a:t>Relationship Between Asthma and GERD</a:t>
            </a:r>
          </a:p>
        </p:txBody>
      </p:sp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Pictures:</a:t>
            </a:r>
            <a:r>
              <a:rPr lang="en-US" baseline="0" dirty="0" smtClean="0"/>
              <a:t> mentors, post-docs, staff, family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FC4A-F5FF-4848-9D38-75DA4FA38B3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FC4A-F5FF-4848-9D38-75DA4FA38B3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/>
              <a:t>Relationship Between Asthma and GERD</a:t>
            </a:r>
          </a:p>
        </p:txBody>
      </p:sp>
      <p:sp>
        <p:nvSpPr>
          <p:cNvPr id="103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1532" y="4507980"/>
            <a:ext cx="5238232" cy="395053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EA6E98-0F0B-4C0C-AAD8-B5F2B6915B84}" type="slidenum">
              <a:rPr 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7AAF9D-B590-47BF-A9FD-2C15F50C2C3E}" type="slidenum">
              <a:rPr 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B6AE4C6-A629-490E-8FD1-563366DC45FC}" type="slidenum">
              <a:rPr lang="en-US" sz="12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/>
              <a:t>Relationship Between Asthma and GERD</a:t>
            </a:r>
          </a:p>
        </p:txBody>
      </p:sp>
      <p:sp>
        <p:nvSpPr>
          <p:cNvPr id="120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22108"/>
            <a:ext cx="5030391" cy="4113892"/>
          </a:xfrm>
        </p:spPr>
        <p:txBody>
          <a:bodyPr/>
          <a:lstStyle/>
          <a:p>
            <a:r>
              <a:rPr lang="en-US" sz="900" dirty="0"/>
              <a:t> Here you see the type of individual differences we often see in groups of patients with chronically painful conditions.</a:t>
            </a:r>
          </a:p>
          <a:p>
            <a:endParaRPr lang="en-US" sz="900" dirty="0"/>
          </a:p>
          <a:p>
            <a:r>
              <a:rPr lang="en-US" sz="900" dirty="0"/>
              <a:t>On the left is the distribution of scores we obtained when we measured catastrophizing in a group of patients with post-herpetic neuralgia, a painful condition that occurs in some individuals following a herpes zoster flare.  Dr. </a:t>
            </a:r>
            <a:r>
              <a:rPr lang="en-US" sz="900" dirty="0" err="1"/>
              <a:t>Srinvasa</a:t>
            </a:r>
            <a:r>
              <a:rPr lang="en-US" sz="900" dirty="0"/>
              <a:t> Raja and I collaborated with others in conducting a randomized clinical trial evaluating 2 medications – </a:t>
            </a:r>
            <a:r>
              <a:rPr lang="en-US" sz="900" dirty="0" err="1"/>
              <a:t>opioids</a:t>
            </a:r>
            <a:r>
              <a:rPr lang="en-US" sz="900" dirty="0"/>
              <a:t> and </a:t>
            </a:r>
            <a:r>
              <a:rPr lang="en-US" sz="900" dirty="0" err="1"/>
              <a:t>tricyclic</a:t>
            </a:r>
            <a:r>
              <a:rPr lang="en-US" sz="900" dirty="0"/>
              <a:t> antidepressants – in reducing the pain experienced by elderly patients with PHN. </a:t>
            </a:r>
          </a:p>
          <a:p>
            <a:endParaRPr lang="en-US" sz="900" dirty="0"/>
          </a:p>
          <a:p>
            <a:r>
              <a:rPr lang="en-US" sz="900" dirty="0"/>
              <a:t>On the right is the distribution of scores we are seeing in an ongoing trial for patients with painful </a:t>
            </a:r>
            <a:r>
              <a:rPr lang="en-US" sz="900" dirty="0" err="1"/>
              <a:t>temporomandibular</a:t>
            </a:r>
            <a:r>
              <a:rPr lang="en-US" sz="900" dirty="0"/>
              <a:t> joint disorders.  Dr. Raja and I are collaborating with a group at the University of Maryland Dental School, including Dr. Ed Grace, in conducting a trial examining the separate and combined effects of psychological and pharmacological treatments for TMJ pain. </a:t>
            </a:r>
          </a:p>
          <a:p>
            <a:endParaRPr lang="en-US" sz="900" dirty="0"/>
          </a:p>
          <a:p>
            <a:r>
              <a:rPr lang="en-US" sz="900" dirty="0"/>
              <a:t>Both groups show a typical pattern on catastrophizing scores – most people fall in the lower range but there are clearly individuals who are “high” on catastrophizing. </a:t>
            </a:r>
          </a:p>
          <a:p>
            <a:r>
              <a:rPr lang="en-US" sz="900" dirty="0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0151CC-7196-4F01-96B9-DD783F235931}" type="slidenum">
              <a:rPr lang="en-US"/>
              <a:pPr/>
              <a:t>20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0739" y="4506914"/>
            <a:ext cx="5237162" cy="39528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Update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20008-357E-4295-ABED-AF19D20F5BB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9625" y="63246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5D558C-4192-4E07-8083-B00A6CE5CFF9}" type="datetime1">
              <a:rPr lang="en-US"/>
              <a:pPr/>
              <a:t>5/1/2012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7504" y="63246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F04430-F45E-4244-9022-F1446593C0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D0569D9-81E6-4E62-9D0D-6077DEE11A9C}" type="slidenum">
              <a: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5D558C-4192-4E07-8083-B00A6CE5CFF9}" type="datetime1">
              <a:rPr lang="en-US"/>
              <a:pPr/>
              <a:t>5/1/2012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04430-F45E-4244-9022-F1446593C0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6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79232CE-6F8D-4065-A564-43491E77C74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16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E949-55C5-419A-A8D9-586E26846BC3}" type="datetime1">
              <a:rPr lang="nb-NO"/>
              <a:pPr/>
              <a:t>01.05.2012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3F9A3-629C-4F44-9915-5CFA5112C085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45" y="403225"/>
            <a:ext cx="7809089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438401"/>
            <a:ext cx="3818467" cy="2913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4" y="2438401"/>
            <a:ext cx="3818467" cy="2913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4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ED8BE3D-281E-ED49-BD5E-9B434F1A67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94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79232CE-6F8D-4065-A564-43491E77C74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13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053" y="403225"/>
            <a:ext cx="7809089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438408"/>
            <a:ext cx="7772400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124" name="Rectangle 4"/>
          <p:cNvSpPr>
            <a:spLocks noChangeArrowheads="1"/>
          </p:cNvSpPr>
          <p:nvPr/>
        </p:nvSpPr>
        <p:spPr bwMode="auto">
          <a:xfrm flipV="1">
            <a:off x="675926" y="1333545"/>
            <a:ext cx="7789333" cy="100013"/>
          </a:xfrm>
          <a:prstGeom prst="rect">
            <a:avLst/>
          </a:prstGeom>
          <a:gradFill rotWithShape="0">
            <a:gsLst>
              <a:gs pos="0">
                <a:srgbClr val="CC66FF"/>
              </a:gs>
              <a:gs pos="100000">
                <a:srgbClr val="33CC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FDA3D"/>
              </a:solidFill>
              <a:latin typeface="HelveticaNeue Condensed" pitchFamily="34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DA3D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DA3D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DA3D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DA3D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DA3D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DA3D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DA3D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DA3D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DA3D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40000"/>
        </a:spcBef>
        <a:spcAft>
          <a:spcPct val="0"/>
        </a:spcAft>
        <a:buClr>
          <a:srgbClr val="FFDA3D"/>
        </a:buClr>
        <a:buSzPct val="85000"/>
        <a:buFont typeface="Wingdings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40000"/>
        </a:spcBef>
        <a:spcAft>
          <a:spcPct val="0"/>
        </a:spcAft>
        <a:buClr>
          <a:srgbClr val="FFDA3D"/>
        </a:buClr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40000"/>
        </a:spcBef>
        <a:spcAft>
          <a:spcPct val="0"/>
        </a:spcAft>
        <a:buClr>
          <a:srgbClr val="FFDA3D"/>
        </a:buClr>
        <a:buSzPct val="80000"/>
        <a:buChar char="•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40000"/>
        </a:spcBef>
        <a:spcAft>
          <a:spcPct val="0"/>
        </a:spcAft>
        <a:buClr>
          <a:srgbClr val="FFFF00"/>
        </a:buClr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40000"/>
        </a:spcBef>
        <a:spcAft>
          <a:spcPct val="0"/>
        </a:spcAft>
        <a:buClr>
          <a:srgbClr val="FFFF00"/>
        </a:buClr>
        <a:buChar char="»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rgbClr val="FFFF00"/>
        </a:buClr>
        <a:buChar char="»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rgbClr val="FFFF00"/>
        </a:buClr>
        <a:buChar char="»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rgbClr val="FFFF00"/>
        </a:buClr>
        <a:buChar char="»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rgbClr val="FFFF00"/>
        </a:buClr>
        <a:buChar char="»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9AA5B4F5-B5DE-4D14-B070-B1084DE6B590}" type="slidenum"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67" r:id="rId2"/>
    <p:sldLayoutId id="2147483770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7144273-5046-4644-964D-B191F5CD57FB}" type="datetime1">
              <a:rPr lang="nb-NO">
                <a:ea typeface="ＭＳ Ｐゴシック" pitchFamily="-65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01.05.2012</a:t>
            </a:fld>
            <a:endParaRPr lang="nb-NO">
              <a:ea typeface="ＭＳ Ｐゴシック" pitchFamily="-65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ea typeface="ＭＳ Ｐゴシック" pitchFamily="-65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47BA44D-B07B-4E23-8B1D-E8177B04E9EC}" type="slidenum">
              <a:rPr lang="nb-NO">
                <a:ea typeface="ＭＳ Ｐゴシック" pitchFamily="-65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>
              <a:ea typeface="ＭＳ Ｐゴシック" pitchFamily="-65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9" r:id="rId2"/>
    <p:sldLayoutId id="2147483772" r:id="rId3"/>
    <p:sldLayoutId id="2147483773" r:id="rId4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85800"/>
            <a:ext cx="4724400" cy="2286000"/>
          </a:xfrm>
          <a:noFill/>
          <a:ln/>
        </p:spPr>
        <p:txBody>
          <a:bodyPr lIns="92075" tIns="46038" rIns="92075" bIns="46038" anchor="b"/>
          <a:lstStyle/>
          <a:p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3200" b="1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4419600"/>
            <a:ext cx="5791200" cy="1353320"/>
          </a:xfrm>
          <a:noFill/>
          <a:ln/>
        </p:spPr>
        <p:txBody>
          <a:bodyPr wrap="square" lIns="92075" tIns="46038" rIns="92075" bIns="46038" anchor="ctr" anchorCtr="1">
            <a:spAutoFit/>
          </a:bodyPr>
          <a:lstStyle/>
          <a:p>
            <a:pPr>
              <a:lnSpc>
                <a:spcPct val="75000"/>
              </a:lnSpc>
            </a:pPr>
            <a:r>
              <a:rPr lang="en-US" sz="1800" b="1" dirty="0">
                <a:solidFill>
                  <a:schemeClr val="accent2"/>
                </a:solidFill>
              </a:rPr>
              <a:t>Jennifer A. Haythornthwaite, Ph.D.</a:t>
            </a:r>
          </a:p>
          <a:p>
            <a:pPr>
              <a:lnSpc>
                <a:spcPct val="75000"/>
              </a:lnSpc>
            </a:pPr>
            <a:r>
              <a:rPr lang="en-US" sz="1800" b="1" dirty="0">
                <a:solidFill>
                  <a:schemeClr val="accent2"/>
                </a:solidFill>
              </a:rPr>
              <a:t>Department of Psychiatry </a:t>
            </a:r>
            <a:r>
              <a:rPr lang="en-US" sz="1800" b="1" dirty="0" smtClean="0">
                <a:solidFill>
                  <a:schemeClr val="accent2"/>
                </a:solidFill>
              </a:rPr>
              <a:t> &amp; </a:t>
            </a:r>
            <a:r>
              <a:rPr lang="en-US" sz="1800" b="1" dirty="0">
                <a:solidFill>
                  <a:schemeClr val="accent2"/>
                </a:solidFill>
              </a:rPr>
              <a:t>Behavioral Sciences</a:t>
            </a:r>
          </a:p>
          <a:p>
            <a:pPr>
              <a:lnSpc>
                <a:spcPct val="75000"/>
              </a:lnSpc>
            </a:pPr>
            <a:r>
              <a:rPr lang="en-US" sz="1800" b="1" dirty="0">
                <a:solidFill>
                  <a:schemeClr val="accent2"/>
                </a:solidFill>
              </a:rPr>
              <a:t>Johns Hopkins </a:t>
            </a:r>
            <a:r>
              <a:rPr lang="en-US" sz="1800" b="1" dirty="0" smtClean="0">
                <a:solidFill>
                  <a:schemeClr val="accent2"/>
                </a:solidFill>
              </a:rPr>
              <a:t>University School of Medicine</a:t>
            </a:r>
            <a:endParaRPr lang="en-US" sz="1800" b="1" dirty="0">
              <a:solidFill>
                <a:schemeClr val="accent2"/>
              </a:solidFill>
            </a:endParaRPr>
          </a:p>
          <a:p>
            <a:pPr>
              <a:lnSpc>
                <a:spcPct val="75000"/>
              </a:lnSpc>
            </a:pPr>
            <a:r>
              <a:rPr lang="en-US" sz="1800" b="1" dirty="0">
                <a:solidFill>
                  <a:schemeClr val="accent2"/>
                </a:solidFill>
              </a:rPr>
              <a:t>Baltimore, </a:t>
            </a:r>
            <a:r>
              <a:rPr lang="en-US" sz="1800" b="1" dirty="0" smtClean="0">
                <a:solidFill>
                  <a:schemeClr val="accent2"/>
                </a:solidFill>
              </a:rPr>
              <a:t>MD    USA</a:t>
            </a:r>
          </a:p>
          <a:p>
            <a:pPr>
              <a:lnSpc>
                <a:spcPct val="75000"/>
              </a:lnSpc>
            </a:pPr>
            <a:r>
              <a:rPr lang="en-US" sz="1800" b="1" dirty="0" smtClean="0">
                <a:solidFill>
                  <a:schemeClr val="accent2"/>
                </a:solidFill>
              </a:rPr>
              <a:t>jhaytho1@jhmi.edu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9" name="Rektangel 3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3822700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0">
                <a:srgbClr val="F3F3F3"/>
              </a:gs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srgbClr val="7F7F7F"/>
              </a:solidFill>
              <a:ea typeface="ＭＳ Ｐゴシック" pitchFamily="-65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15240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Psychological</a:t>
            </a:r>
          </a:p>
          <a:p>
            <a:pPr algn="ctr"/>
            <a:r>
              <a:rPr lang="en-US" sz="3200" dirty="0"/>
              <a:t>M</a:t>
            </a:r>
            <a:r>
              <a:rPr lang="en-US" sz="3200" dirty="0" smtClean="0"/>
              <a:t>anagement of Pain</a:t>
            </a:r>
            <a:endParaRPr lang="en-US" sz="3200" dirty="0"/>
          </a:p>
        </p:txBody>
      </p:sp>
      <p:pic>
        <p:nvPicPr>
          <p:cNvPr id="13" name="Picture 12" descr="dome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383307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c 16"/>
          <p:cNvSpPr/>
          <p:nvPr/>
        </p:nvSpPr>
        <p:spPr>
          <a:xfrm>
            <a:off x="-9156700" y="3009900"/>
            <a:ext cx="18300700" cy="7715250"/>
          </a:xfrm>
          <a:prstGeom prst="arc">
            <a:avLst>
              <a:gd name="adj1" fmla="val 16197650"/>
              <a:gd name="adj2" fmla="val 7945"/>
            </a:avLst>
          </a:prstGeom>
          <a:solidFill>
            <a:sysClr val="window" lastClr="FFFFFF">
              <a:lumMod val="75000"/>
            </a:sysClr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18" name="Arc 17"/>
          <p:cNvSpPr/>
          <p:nvPr/>
        </p:nvSpPr>
        <p:spPr>
          <a:xfrm>
            <a:off x="-5448300" y="3352800"/>
            <a:ext cx="10896600" cy="7340600"/>
          </a:xfrm>
          <a:prstGeom prst="arc">
            <a:avLst>
              <a:gd name="adj1" fmla="val 16201078"/>
              <a:gd name="adj2" fmla="val 7125"/>
            </a:avLst>
          </a:prstGeom>
          <a:solidFill>
            <a:sysClr val="window" lastClr="FFFFFF"/>
          </a:solidFill>
          <a:ln w="857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65" charset="-128"/>
            </a:endParaRPr>
          </a:p>
        </p:txBody>
      </p:sp>
      <p:grpSp>
        <p:nvGrpSpPr>
          <p:cNvPr id="2" name="Gruppe 199"/>
          <p:cNvGrpSpPr>
            <a:grpSpLocks/>
          </p:cNvGrpSpPr>
          <p:nvPr/>
        </p:nvGrpSpPr>
        <p:grpSpPr bwMode="auto">
          <a:xfrm>
            <a:off x="4191000" y="3505204"/>
            <a:ext cx="1955800" cy="1355725"/>
            <a:chOff x="2636520" y="2831705"/>
            <a:chExt cx="1919605" cy="1330207"/>
          </a:xfrm>
        </p:grpSpPr>
        <p:sp>
          <p:nvSpPr>
            <p:cNvPr id="65" name="Ellipse 100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da-DK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grpSp>
          <p:nvGrpSpPr>
            <p:cNvPr id="3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67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/>
                  </a:gs>
                  <a:gs pos="100000">
                    <a:srgbClr val="00206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2060"/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68" name="Ellipse 45"/>
              <p:cNvSpPr/>
              <p:nvPr/>
            </p:nvSpPr>
            <p:spPr bwMode="auto">
              <a:xfrm>
                <a:off x="1284424" y="2949907"/>
                <a:ext cx="1027820" cy="765981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69" name="Måne 106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</p:grpSp>
      </p:grpSp>
      <p:sp>
        <p:nvSpPr>
          <p:cNvPr id="29" name="Rektangel 122"/>
          <p:cNvSpPr/>
          <p:nvPr/>
        </p:nvSpPr>
        <p:spPr bwMode="auto">
          <a:xfrm>
            <a:off x="4648206" y="3886200"/>
            <a:ext cx="109696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noProof="1" smtClean="0">
                <a:solidFill>
                  <a:srgbClr val="FFFFFF"/>
                </a:solidFill>
                <a:ea typeface="ＭＳ Ｐゴシック" pitchFamily="-65" charset="-128"/>
                <a:cs typeface="Arial" charset="0"/>
              </a:rPr>
              <a:t>Persistent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noProof="1" smtClean="0">
                <a:solidFill>
                  <a:srgbClr val="FFFFFF"/>
                </a:solidFill>
                <a:ea typeface="ＭＳ Ｐゴシック" pitchFamily="-65" charset="-128"/>
                <a:cs typeface="Arial" charset="0"/>
              </a:rPr>
              <a:t>Pain</a:t>
            </a:r>
            <a:endParaRPr lang="en-US" sz="1400" b="1" noProof="1">
              <a:solidFill>
                <a:srgbClr val="FFFFFF"/>
              </a:solidFill>
              <a:ea typeface="ＭＳ Ｐゴシック" pitchFamily="-65" charset="-128"/>
              <a:cs typeface="Arial" charset="0"/>
            </a:endParaRPr>
          </a:p>
        </p:txBody>
      </p:sp>
      <p:grpSp>
        <p:nvGrpSpPr>
          <p:cNvPr id="9" name="Gruppe 199"/>
          <p:cNvGrpSpPr>
            <a:grpSpLocks/>
          </p:cNvGrpSpPr>
          <p:nvPr/>
        </p:nvGrpSpPr>
        <p:grpSpPr bwMode="auto">
          <a:xfrm>
            <a:off x="1905002" y="2438400"/>
            <a:ext cx="1751012" cy="1214438"/>
            <a:chOff x="2636520" y="2831705"/>
            <a:chExt cx="1919605" cy="1330207"/>
          </a:xfrm>
        </p:grpSpPr>
        <p:sp>
          <p:nvSpPr>
            <p:cNvPr id="48" name="Ellipse 127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da-DK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grpSp>
          <p:nvGrpSpPr>
            <p:cNvPr id="10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50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97E4FF"/>
                  </a:gs>
                  <a:gs pos="100000">
                    <a:srgbClr val="1DC4FF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1DC4FF"/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51" name="Ellipse 45"/>
              <p:cNvSpPr/>
              <p:nvPr/>
            </p:nvSpPr>
            <p:spPr bwMode="auto">
              <a:xfrm>
                <a:off x="1286221" y="2949218"/>
                <a:ext cx="1025765" cy="76813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52" name="Måne 131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</p:grpSp>
      </p:grpSp>
      <p:sp>
        <p:nvSpPr>
          <p:cNvPr id="33" name="Rektangel 132"/>
          <p:cNvSpPr/>
          <p:nvPr/>
        </p:nvSpPr>
        <p:spPr bwMode="auto">
          <a:xfrm>
            <a:off x="2133600" y="2743212"/>
            <a:ext cx="1096962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noProof="1" smtClean="0">
                <a:solidFill>
                  <a:schemeClr val="tx2"/>
                </a:solidFill>
                <a:ea typeface="ＭＳ Ｐゴシック" pitchFamily="-65" charset="-128"/>
                <a:cs typeface="Arial" charset="0"/>
              </a:rPr>
              <a:t>Acute Pain</a:t>
            </a:r>
            <a:endParaRPr lang="en-US" sz="1400" b="1" noProof="1">
              <a:solidFill>
                <a:schemeClr val="tx2"/>
              </a:solidFill>
              <a:ea typeface="ＭＳ Ｐゴシック" pitchFamily="-65" charset="-128"/>
              <a:cs typeface="Arial" charset="0"/>
            </a:endParaRPr>
          </a:p>
        </p:txBody>
      </p:sp>
      <p:cxnSp>
        <p:nvCxnSpPr>
          <p:cNvPr id="35" name="Shape 34"/>
          <p:cNvCxnSpPr>
            <a:stCxn id="50" idx="6"/>
            <a:endCxn id="67" idx="1"/>
          </p:cNvCxnSpPr>
          <p:nvPr/>
        </p:nvCxnSpPr>
        <p:spPr>
          <a:xfrm>
            <a:off x="3302190" y="2894466"/>
            <a:ext cx="1362117" cy="861246"/>
          </a:xfrm>
          <a:prstGeom prst="curvedConnector2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uppe 199"/>
          <p:cNvGrpSpPr>
            <a:grpSpLocks/>
          </p:cNvGrpSpPr>
          <p:nvPr/>
        </p:nvGrpSpPr>
        <p:grpSpPr bwMode="auto">
          <a:xfrm>
            <a:off x="6019802" y="5249875"/>
            <a:ext cx="2324100" cy="1608137"/>
            <a:chOff x="2636520" y="2831705"/>
            <a:chExt cx="1919605" cy="1330207"/>
          </a:xfrm>
        </p:grpSpPr>
        <p:sp>
          <p:nvSpPr>
            <p:cNvPr id="57" name="Ellipse 110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da-DK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grpSp>
          <p:nvGrpSpPr>
            <p:cNvPr id="58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59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63" name="Ellipse 45"/>
              <p:cNvSpPr/>
              <p:nvPr/>
            </p:nvSpPr>
            <p:spPr bwMode="auto">
              <a:xfrm>
                <a:off x="1284880" y="2949939"/>
                <a:ext cx="1028874" cy="767711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64" name="Måne 115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</p:grpSp>
      </p:grpSp>
      <p:cxnSp>
        <p:nvCxnSpPr>
          <p:cNvPr id="66" name="Shape 69"/>
          <p:cNvCxnSpPr>
            <a:endCxn id="59" idx="7"/>
          </p:cNvCxnSpPr>
          <p:nvPr/>
        </p:nvCxnSpPr>
        <p:spPr>
          <a:xfrm>
            <a:off x="5791203" y="4267212"/>
            <a:ext cx="1794699" cy="1118653"/>
          </a:xfrm>
          <a:prstGeom prst="curvedConnector2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ktangel 123"/>
          <p:cNvSpPr/>
          <p:nvPr/>
        </p:nvSpPr>
        <p:spPr bwMode="auto">
          <a:xfrm>
            <a:off x="6629401" y="5715012"/>
            <a:ext cx="109855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noProof="1" smtClean="0">
                <a:solidFill>
                  <a:srgbClr val="1F497D"/>
                </a:solidFill>
                <a:ea typeface="ＭＳ Ｐゴシック" pitchFamily="-65" charset="-128"/>
                <a:cs typeface="Arial" charset="0"/>
              </a:rPr>
              <a:t>Poor Function</a:t>
            </a:r>
            <a:endParaRPr lang="en-US" sz="1400" b="1" noProof="1">
              <a:solidFill>
                <a:srgbClr val="1F497D"/>
              </a:solidFill>
              <a:ea typeface="ＭＳ Ｐゴシック" pitchFamily="-65" charset="-128"/>
              <a:cs typeface="Arial" charset="0"/>
            </a:endParaRPr>
          </a:p>
        </p:txBody>
      </p:sp>
      <p:sp>
        <p:nvSpPr>
          <p:cNvPr id="47" name="TextBox 54"/>
          <p:cNvSpPr txBox="1">
            <a:spLocks noChangeArrowheads="1"/>
          </p:cNvSpPr>
          <p:nvPr/>
        </p:nvSpPr>
        <p:spPr bwMode="auto">
          <a:xfrm>
            <a:off x="914400" y="381012"/>
            <a:ext cx="746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262626"/>
                </a:solidFill>
                <a:ea typeface="ＭＳ Ｐゴシック" pitchFamily="-65" charset="-128"/>
              </a:rPr>
              <a:t>Acute to Chronic Pain Trajectory…..</a:t>
            </a:r>
            <a:r>
              <a:rPr lang="en-GB" sz="2400" dirty="0" smtClean="0">
                <a:solidFill>
                  <a:srgbClr val="FF0000"/>
                </a:solidFill>
                <a:ea typeface="ＭＳ Ｐゴシック" pitchFamily="-65" charset="-128"/>
              </a:rPr>
              <a:t>Consider Function</a:t>
            </a:r>
            <a:endParaRPr lang="en-GB" sz="2400" dirty="0">
              <a:solidFill>
                <a:srgbClr val="FF0000"/>
              </a:solidFill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686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c 16"/>
          <p:cNvSpPr/>
          <p:nvPr/>
        </p:nvSpPr>
        <p:spPr>
          <a:xfrm>
            <a:off x="-9156700" y="3009900"/>
            <a:ext cx="18300700" cy="7715250"/>
          </a:xfrm>
          <a:prstGeom prst="arc">
            <a:avLst>
              <a:gd name="adj1" fmla="val 16197650"/>
              <a:gd name="adj2" fmla="val 7945"/>
            </a:avLst>
          </a:prstGeom>
          <a:solidFill>
            <a:sysClr val="window" lastClr="FFFFFF">
              <a:lumMod val="75000"/>
            </a:sysClr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18" name="Arc 17"/>
          <p:cNvSpPr/>
          <p:nvPr/>
        </p:nvSpPr>
        <p:spPr>
          <a:xfrm>
            <a:off x="-5448300" y="3352800"/>
            <a:ext cx="10896600" cy="7340600"/>
          </a:xfrm>
          <a:prstGeom prst="arc">
            <a:avLst>
              <a:gd name="adj1" fmla="val 16201078"/>
              <a:gd name="adj2" fmla="val 7125"/>
            </a:avLst>
          </a:prstGeom>
          <a:solidFill>
            <a:sysClr val="window" lastClr="FFFFFF"/>
          </a:solidFill>
          <a:ln w="857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65" charset="-128"/>
            </a:endParaRPr>
          </a:p>
        </p:txBody>
      </p:sp>
      <p:grpSp>
        <p:nvGrpSpPr>
          <p:cNvPr id="2" name="Gruppe 199"/>
          <p:cNvGrpSpPr>
            <a:grpSpLocks/>
          </p:cNvGrpSpPr>
          <p:nvPr/>
        </p:nvGrpSpPr>
        <p:grpSpPr bwMode="auto">
          <a:xfrm>
            <a:off x="4191000" y="3505204"/>
            <a:ext cx="1955800" cy="1355725"/>
            <a:chOff x="2636520" y="2831705"/>
            <a:chExt cx="1919605" cy="1330207"/>
          </a:xfrm>
        </p:grpSpPr>
        <p:sp>
          <p:nvSpPr>
            <p:cNvPr id="65" name="Ellipse 100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da-DK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grpSp>
          <p:nvGrpSpPr>
            <p:cNvPr id="3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67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/>
                  </a:gs>
                  <a:gs pos="100000">
                    <a:srgbClr val="00206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2060"/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68" name="Ellipse 45"/>
              <p:cNvSpPr/>
              <p:nvPr/>
            </p:nvSpPr>
            <p:spPr bwMode="auto">
              <a:xfrm>
                <a:off x="1284424" y="2949907"/>
                <a:ext cx="1027820" cy="765981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69" name="Måne 106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</p:grpSp>
      </p:grpSp>
      <p:sp>
        <p:nvSpPr>
          <p:cNvPr id="29" name="Rektangel 122"/>
          <p:cNvSpPr/>
          <p:nvPr/>
        </p:nvSpPr>
        <p:spPr bwMode="auto">
          <a:xfrm>
            <a:off x="4648206" y="3886200"/>
            <a:ext cx="109696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noProof="1" smtClean="0">
                <a:solidFill>
                  <a:srgbClr val="FFFFFF"/>
                </a:solidFill>
                <a:ea typeface="ＭＳ Ｐゴシック" pitchFamily="-65" charset="-128"/>
                <a:cs typeface="Arial" charset="0"/>
              </a:rPr>
              <a:t>Persistent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noProof="1" smtClean="0">
                <a:solidFill>
                  <a:srgbClr val="FFFFFF"/>
                </a:solidFill>
                <a:ea typeface="ＭＳ Ｐゴシック" pitchFamily="-65" charset="-128"/>
                <a:cs typeface="Arial" charset="0"/>
              </a:rPr>
              <a:t>Pain</a:t>
            </a:r>
            <a:endParaRPr lang="en-US" sz="1400" b="1" noProof="1">
              <a:solidFill>
                <a:srgbClr val="FFFFFF"/>
              </a:solidFill>
              <a:ea typeface="ＭＳ Ｐゴシック" pitchFamily="-65" charset="-128"/>
              <a:cs typeface="Arial" charset="0"/>
            </a:endParaRPr>
          </a:p>
        </p:txBody>
      </p:sp>
      <p:grpSp>
        <p:nvGrpSpPr>
          <p:cNvPr id="9" name="Gruppe 199"/>
          <p:cNvGrpSpPr>
            <a:grpSpLocks/>
          </p:cNvGrpSpPr>
          <p:nvPr/>
        </p:nvGrpSpPr>
        <p:grpSpPr bwMode="auto">
          <a:xfrm>
            <a:off x="1905002" y="2438400"/>
            <a:ext cx="1751012" cy="1214438"/>
            <a:chOff x="2636520" y="2831705"/>
            <a:chExt cx="1919605" cy="1330207"/>
          </a:xfrm>
        </p:grpSpPr>
        <p:sp>
          <p:nvSpPr>
            <p:cNvPr id="48" name="Ellipse 127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da-DK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grpSp>
          <p:nvGrpSpPr>
            <p:cNvPr id="10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50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97E4FF"/>
                  </a:gs>
                  <a:gs pos="100000">
                    <a:srgbClr val="1DC4FF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1DC4FF"/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51" name="Ellipse 45"/>
              <p:cNvSpPr/>
              <p:nvPr/>
            </p:nvSpPr>
            <p:spPr bwMode="auto">
              <a:xfrm>
                <a:off x="1286221" y="2949218"/>
                <a:ext cx="1025765" cy="76813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52" name="Måne 131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</p:grpSp>
      </p:grpSp>
      <p:sp>
        <p:nvSpPr>
          <p:cNvPr id="33" name="Rektangel 132"/>
          <p:cNvSpPr/>
          <p:nvPr/>
        </p:nvSpPr>
        <p:spPr bwMode="auto">
          <a:xfrm>
            <a:off x="2133600" y="2743212"/>
            <a:ext cx="1096962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noProof="1" smtClean="0">
                <a:solidFill>
                  <a:schemeClr val="tx2"/>
                </a:solidFill>
                <a:ea typeface="ＭＳ Ｐゴシック" pitchFamily="-65" charset="-128"/>
                <a:cs typeface="Arial" charset="0"/>
              </a:rPr>
              <a:t>Acute Pain</a:t>
            </a:r>
            <a:endParaRPr lang="en-US" sz="1400" b="1" noProof="1">
              <a:solidFill>
                <a:schemeClr val="tx2"/>
              </a:solidFill>
              <a:ea typeface="ＭＳ Ｐゴシック" pitchFamily="-65" charset="-128"/>
              <a:cs typeface="Arial" charset="0"/>
            </a:endParaRPr>
          </a:p>
        </p:txBody>
      </p:sp>
      <p:cxnSp>
        <p:nvCxnSpPr>
          <p:cNvPr id="35" name="Shape 34"/>
          <p:cNvCxnSpPr>
            <a:stCxn id="50" idx="6"/>
            <a:endCxn id="67" idx="1"/>
          </p:cNvCxnSpPr>
          <p:nvPr/>
        </p:nvCxnSpPr>
        <p:spPr>
          <a:xfrm>
            <a:off x="3302190" y="2894466"/>
            <a:ext cx="1362117" cy="861246"/>
          </a:xfrm>
          <a:prstGeom prst="curvedConnector2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 rot="21170834">
            <a:off x="4205162" y="5115408"/>
            <a:ext cx="2209806" cy="1589534"/>
            <a:chOff x="3" y="1295400"/>
            <a:chExt cx="2209806" cy="1600207"/>
          </a:xfrm>
        </p:grpSpPr>
        <p:grpSp>
          <p:nvGrpSpPr>
            <p:cNvPr id="42" name="Group 106"/>
            <p:cNvGrpSpPr/>
            <p:nvPr/>
          </p:nvGrpSpPr>
          <p:grpSpPr>
            <a:xfrm>
              <a:off x="3" y="1295400"/>
              <a:ext cx="1804987" cy="1249363"/>
              <a:chOff x="1341438" y="3432175"/>
              <a:chExt cx="1804987" cy="1249363"/>
            </a:xfrm>
          </p:grpSpPr>
          <p:grpSp>
            <p:nvGrpSpPr>
              <p:cNvPr id="47" name="Gruppe 199"/>
              <p:cNvGrpSpPr>
                <a:grpSpLocks/>
              </p:cNvGrpSpPr>
              <p:nvPr/>
            </p:nvGrpSpPr>
            <p:grpSpPr bwMode="auto">
              <a:xfrm>
                <a:off x="1341438" y="3432175"/>
                <a:ext cx="1804987" cy="1249363"/>
                <a:chOff x="2636520" y="2831705"/>
                <a:chExt cx="1919605" cy="1330207"/>
              </a:xfrm>
            </p:grpSpPr>
            <p:sp>
              <p:nvSpPr>
                <p:cNvPr id="53" name="Ellipse 117"/>
                <p:cNvSpPr/>
                <p:nvPr/>
              </p:nvSpPr>
              <p:spPr bwMode="auto">
                <a:xfrm>
                  <a:off x="2636520" y="3774026"/>
                  <a:ext cx="1919605" cy="387886"/>
                </a:xfrm>
                <a:prstGeom prst="ellipse">
                  <a:avLst/>
                </a:prstGeom>
                <a:gradFill flip="none" rotWithShape="1">
                  <a:gsLst>
                    <a:gs pos="24000">
                      <a:sysClr val="windowText" lastClr="000000">
                        <a:alpha val="22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a-DK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  <p:grpSp>
              <p:nvGrpSpPr>
                <p:cNvPr id="56" name="Gruppe 91"/>
                <p:cNvGrpSpPr>
                  <a:grpSpLocks/>
                </p:cNvGrpSpPr>
                <p:nvPr/>
              </p:nvGrpSpPr>
              <p:grpSpPr bwMode="auto">
                <a:xfrm>
                  <a:off x="2976835" y="2831705"/>
                  <a:ext cx="1198925" cy="1187339"/>
                  <a:chOff x="1071835" y="2920232"/>
                  <a:chExt cx="1427572" cy="1413777"/>
                </a:xfrm>
              </p:grpSpPr>
              <p:sp>
                <p:nvSpPr>
                  <p:cNvPr id="60" name="Ellipse 44"/>
                  <p:cNvSpPr/>
                  <p:nvPr/>
                </p:nvSpPr>
                <p:spPr bwMode="auto">
                  <a:xfrm rot="21052097">
                    <a:off x="1085754" y="2920232"/>
                    <a:ext cx="1413653" cy="1413777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 w="9525" cap="flat" cmpd="sng" algn="ctr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olid"/>
                  </a:ln>
                  <a:effectLst>
                    <a:innerShdw blurRad="190500" dist="114300" dir="5640000">
                      <a:srgbClr val="000000">
                        <a:alpha val="37000"/>
                      </a:srgbClr>
                    </a:innerShdw>
                  </a:effectLst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a-DK">
                      <a:solidFill>
                        <a:srgbClr val="FFFFFF"/>
                      </a:solidFill>
                      <a:ea typeface="ＭＳ Ｐゴシック" pitchFamily="-65" charset="-128"/>
                    </a:endParaRPr>
                  </a:p>
                </p:txBody>
              </p:sp>
              <p:sp>
                <p:nvSpPr>
                  <p:cNvPr id="61" name="Ellipse 45"/>
                  <p:cNvSpPr/>
                  <p:nvPr/>
                </p:nvSpPr>
                <p:spPr bwMode="auto">
                  <a:xfrm>
                    <a:off x="1285786" y="2950421"/>
                    <a:ext cx="1027255" cy="76678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FF">
                          <a:lumMod val="40000"/>
                          <a:lumOff val="60000"/>
                          <a:alpha val="0"/>
                        </a:srgbClr>
                      </a:gs>
                      <a:gs pos="100000">
                        <a:srgbClr val="FFFCF9">
                          <a:alpha val="77000"/>
                        </a:srgbClr>
                      </a:gs>
                    </a:gsLst>
                    <a:lin ang="16200000" scaled="0"/>
                    <a:tileRect/>
                  </a:gra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a-DK">
                      <a:solidFill>
                        <a:srgbClr val="FFFFFF"/>
                      </a:solidFill>
                      <a:ea typeface="ＭＳ Ｐゴシック" pitchFamily="-65" charset="-128"/>
                    </a:endParaRPr>
                  </a:p>
                </p:txBody>
              </p:sp>
              <p:sp>
                <p:nvSpPr>
                  <p:cNvPr id="62" name="Måne 121"/>
                  <p:cNvSpPr/>
                  <p:nvPr/>
                </p:nvSpPr>
                <p:spPr bwMode="auto">
                  <a:xfrm rot="16552097">
                    <a:off x="1446797" y="3308471"/>
                    <a:ext cx="622393" cy="1372317"/>
                  </a:xfrm>
                  <a:prstGeom prst="moon">
                    <a:avLst>
                      <a:gd name="adj" fmla="val 18952"/>
                    </a:avLst>
                  </a:prstGeom>
                  <a:gradFill flip="none" rotWithShape="1">
                    <a:gsLst>
                      <a:gs pos="24000">
                        <a:sysClr val="windowText" lastClr="000000">
                          <a:alpha val="800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a-DK">
                      <a:solidFill>
                        <a:srgbClr val="FFFFFF"/>
                      </a:solidFill>
                      <a:ea typeface="ＭＳ Ｐゴシック" pitchFamily="-65" charset="-128"/>
                    </a:endParaRPr>
                  </a:p>
                </p:txBody>
              </p:sp>
            </p:grpSp>
          </p:grpSp>
          <p:sp>
            <p:nvSpPr>
              <p:cNvPr id="49" name="Rektangel 124"/>
              <p:cNvSpPr/>
              <p:nvPr/>
            </p:nvSpPr>
            <p:spPr bwMode="auto">
              <a:xfrm>
                <a:off x="1613678" y="3712547"/>
                <a:ext cx="1096962" cy="5232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noProof="1" smtClean="0">
                    <a:solidFill>
                      <a:srgbClr val="1F497D"/>
                    </a:solidFill>
                    <a:ea typeface="ＭＳ Ｐゴシック" pitchFamily="-65" charset="-128"/>
                    <a:cs typeface="Arial" charset="0"/>
                  </a:rPr>
                  <a:t>Anxiety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noProof="1" smtClean="0">
                    <a:solidFill>
                      <a:srgbClr val="1F497D"/>
                    </a:solidFill>
                    <a:ea typeface="ＭＳ Ｐゴシック" pitchFamily="-65" charset="-128"/>
                    <a:cs typeface="Arial" charset="0"/>
                  </a:rPr>
                  <a:t>Depression</a:t>
                </a:r>
              </a:p>
            </p:txBody>
          </p:sp>
        </p:grpSp>
        <p:cxnSp>
          <p:nvCxnSpPr>
            <p:cNvPr id="46" name="Shape 98"/>
            <p:cNvCxnSpPr>
              <a:stCxn id="60" idx="4"/>
            </p:cNvCxnSpPr>
            <p:nvPr/>
          </p:nvCxnSpPr>
          <p:spPr>
            <a:xfrm rot="16200000" flipH="1">
              <a:off x="1347688" y="2033487"/>
              <a:ext cx="492091" cy="1232150"/>
            </a:xfrm>
            <a:prstGeom prst="curvedConnector2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uppe 199"/>
          <p:cNvGrpSpPr>
            <a:grpSpLocks/>
          </p:cNvGrpSpPr>
          <p:nvPr/>
        </p:nvGrpSpPr>
        <p:grpSpPr bwMode="auto">
          <a:xfrm>
            <a:off x="6019802" y="5249875"/>
            <a:ext cx="2324100" cy="1608137"/>
            <a:chOff x="2636520" y="2831705"/>
            <a:chExt cx="1919605" cy="1330207"/>
          </a:xfrm>
        </p:grpSpPr>
        <p:sp>
          <p:nvSpPr>
            <p:cNvPr id="57" name="Ellipse 110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da-DK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grpSp>
          <p:nvGrpSpPr>
            <p:cNvPr id="58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59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63" name="Ellipse 45"/>
              <p:cNvSpPr/>
              <p:nvPr/>
            </p:nvSpPr>
            <p:spPr bwMode="auto">
              <a:xfrm>
                <a:off x="1284880" y="2949939"/>
                <a:ext cx="1028874" cy="767711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64" name="Måne 115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</p:grpSp>
      </p:grpSp>
      <p:cxnSp>
        <p:nvCxnSpPr>
          <p:cNvPr id="66" name="Shape 69"/>
          <p:cNvCxnSpPr>
            <a:endCxn id="59" idx="7"/>
          </p:cNvCxnSpPr>
          <p:nvPr/>
        </p:nvCxnSpPr>
        <p:spPr>
          <a:xfrm>
            <a:off x="5791203" y="4267212"/>
            <a:ext cx="1794699" cy="1118653"/>
          </a:xfrm>
          <a:prstGeom prst="curvedConnector2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ktangel 123"/>
          <p:cNvSpPr/>
          <p:nvPr/>
        </p:nvSpPr>
        <p:spPr bwMode="auto">
          <a:xfrm>
            <a:off x="6629401" y="5715012"/>
            <a:ext cx="109855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noProof="1" smtClean="0">
                <a:solidFill>
                  <a:srgbClr val="1F497D"/>
                </a:solidFill>
                <a:ea typeface="ＭＳ Ｐゴシック" pitchFamily="-65" charset="-128"/>
                <a:cs typeface="Arial" charset="0"/>
              </a:rPr>
              <a:t>Poor Function</a:t>
            </a:r>
            <a:endParaRPr lang="en-US" sz="1400" b="1" noProof="1">
              <a:solidFill>
                <a:srgbClr val="1F497D"/>
              </a:solidFill>
              <a:ea typeface="ＭＳ Ｐゴシック" pitchFamily="-65" charset="-128"/>
              <a:cs typeface="Arial" charset="0"/>
            </a:endParaRPr>
          </a:p>
        </p:txBody>
      </p:sp>
      <p:cxnSp>
        <p:nvCxnSpPr>
          <p:cNvPr id="72" name="Shape 98"/>
          <p:cNvCxnSpPr>
            <a:stCxn id="67" idx="2"/>
            <a:endCxn id="60" idx="1"/>
          </p:cNvCxnSpPr>
          <p:nvPr/>
        </p:nvCxnSpPr>
        <p:spPr>
          <a:xfrm rot="10800000" flipH="1" flipV="1">
            <a:off x="4557307" y="4206248"/>
            <a:ext cx="20024" cy="1226508"/>
          </a:xfrm>
          <a:prstGeom prst="curvedConnector4">
            <a:avLst>
              <a:gd name="adj1" fmla="val -1141630"/>
              <a:gd name="adj2" fmla="val 58987"/>
            </a:avLst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4"/>
          <p:cNvSpPr txBox="1">
            <a:spLocks noChangeArrowheads="1"/>
          </p:cNvSpPr>
          <p:nvPr/>
        </p:nvSpPr>
        <p:spPr bwMode="auto">
          <a:xfrm>
            <a:off x="914400" y="381012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262626"/>
                </a:solidFill>
                <a:ea typeface="ＭＳ Ｐゴシック" pitchFamily="-65" charset="-128"/>
              </a:rPr>
              <a:t>Acute to Chronic </a:t>
            </a:r>
            <a:r>
              <a:rPr lang="en-GB" sz="2400" dirty="0">
                <a:solidFill>
                  <a:srgbClr val="262626"/>
                </a:solidFill>
                <a:ea typeface="ＭＳ Ｐゴシック" pitchFamily="-65" charset="-128"/>
              </a:rPr>
              <a:t>Pain Trajectory…..</a:t>
            </a:r>
            <a:r>
              <a:rPr lang="en-GB" sz="2400" dirty="0">
                <a:solidFill>
                  <a:srgbClr val="FF0000"/>
                </a:solidFill>
                <a:ea typeface="ＭＳ Ｐゴシック" pitchFamily="-65" charset="-128"/>
              </a:rPr>
              <a:t>Consider Function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262626"/>
              </a:solidFill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390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41" name="Text Box 133"/>
          <p:cNvSpPr txBox="1">
            <a:spLocks noChangeArrowheads="1"/>
          </p:cNvSpPr>
          <p:nvPr/>
        </p:nvSpPr>
        <p:spPr bwMode="auto">
          <a:xfrm>
            <a:off x="4306876" y="2886125"/>
            <a:ext cx="4539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0.31</a:t>
            </a:r>
          </a:p>
        </p:txBody>
      </p:sp>
      <p:sp>
        <p:nvSpPr>
          <p:cNvPr id="171142" name="Text Box 134"/>
          <p:cNvSpPr txBox="1">
            <a:spLocks noChangeArrowheads="1"/>
          </p:cNvSpPr>
          <p:nvPr/>
        </p:nvSpPr>
        <p:spPr bwMode="auto">
          <a:xfrm>
            <a:off x="4306876" y="5507089"/>
            <a:ext cx="4539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0.31</a:t>
            </a:r>
          </a:p>
        </p:txBody>
      </p:sp>
      <p:cxnSp>
        <p:nvCxnSpPr>
          <p:cNvPr id="171151" name="AutoShape 143"/>
          <p:cNvCxnSpPr>
            <a:cxnSpLocks noChangeShapeType="1"/>
            <a:endCxn id="171160" idx="2"/>
          </p:cNvCxnSpPr>
          <p:nvPr/>
        </p:nvCxnSpPr>
        <p:spPr bwMode="auto">
          <a:xfrm>
            <a:off x="4071921" y="4694233"/>
            <a:ext cx="2244725" cy="792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1152" name="AutoShape 144"/>
          <p:cNvCxnSpPr>
            <a:cxnSpLocks noChangeShapeType="1"/>
            <a:endCxn id="171160" idx="2"/>
          </p:cNvCxnSpPr>
          <p:nvPr/>
        </p:nvCxnSpPr>
        <p:spPr bwMode="auto">
          <a:xfrm>
            <a:off x="5073634" y="4106859"/>
            <a:ext cx="1243013" cy="13795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1140" name="Text Box 132"/>
          <p:cNvSpPr txBox="1">
            <a:spLocks noChangeArrowheads="1"/>
          </p:cNvSpPr>
          <p:nvPr/>
        </p:nvSpPr>
        <p:spPr bwMode="auto">
          <a:xfrm>
            <a:off x="5643498" y="4410076"/>
            <a:ext cx="7201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0.54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(p&lt;0.01)</a:t>
            </a:r>
          </a:p>
        </p:txBody>
      </p:sp>
      <p:sp>
        <p:nvSpPr>
          <p:cNvPr id="171143" name="Text Box 135"/>
          <p:cNvSpPr txBox="1">
            <a:spLocks noChangeArrowheads="1"/>
          </p:cNvSpPr>
          <p:nvPr/>
        </p:nvSpPr>
        <p:spPr bwMode="auto">
          <a:xfrm>
            <a:off x="4043299" y="4791090"/>
            <a:ext cx="7201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0.55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(p&lt;0.01)</a:t>
            </a:r>
          </a:p>
        </p:txBody>
      </p:sp>
      <p:cxnSp>
        <p:nvCxnSpPr>
          <p:cNvPr id="171148" name="AutoShape 140"/>
          <p:cNvCxnSpPr>
            <a:cxnSpLocks noChangeShapeType="1"/>
            <a:stCxn id="171154" idx="6"/>
            <a:endCxn id="171160" idx="2"/>
          </p:cNvCxnSpPr>
          <p:nvPr/>
        </p:nvCxnSpPr>
        <p:spPr bwMode="auto">
          <a:xfrm>
            <a:off x="2638425" y="5401469"/>
            <a:ext cx="3678223" cy="8418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1153" name="AutoShape 145"/>
          <p:cNvCxnSpPr>
            <a:cxnSpLocks noChangeShapeType="1"/>
            <a:stCxn id="171155" idx="3"/>
            <a:endCxn id="171160" idx="2"/>
          </p:cNvCxnSpPr>
          <p:nvPr/>
        </p:nvCxnSpPr>
        <p:spPr bwMode="auto">
          <a:xfrm>
            <a:off x="2490799" y="3128958"/>
            <a:ext cx="3825875" cy="235743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171154" name="Oval 146"/>
          <p:cNvSpPr>
            <a:spLocks noChangeAspect="1" noChangeArrowheads="1"/>
          </p:cNvSpPr>
          <p:nvPr/>
        </p:nvSpPr>
        <p:spPr bwMode="auto">
          <a:xfrm>
            <a:off x="1524000" y="5105400"/>
            <a:ext cx="1114425" cy="592137"/>
          </a:xfrm>
          <a:prstGeom prst="ellipse">
            <a:avLst/>
          </a:prstGeom>
          <a:solidFill>
            <a:srgbClr val="3A8CCE"/>
          </a:solidFill>
          <a:ln w="9525">
            <a:noFill/>
            <a:round/>
            <a:headEnd/>
            <a:tailEnd/>
          </a:ln>
          <a:effectLst>
            <a:outerShdw blurRad="50800" dist="38100" dir="2700000" sx="107000" sy="107000" algn="tl" rotWithShape="0">
              <a:srgbClr val="3A8CCE">
                <a:alpha val="43000"/>
              </a:srgbClr>
            </a:outerShdw>
            <a:softEdge rad="63500"/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1157" name="Text Box 149"/>
          <p:cNvSpPr txBox="1">
            <a:spLocks noChangeArrowheads="1"/>
          </p:cNvSpPr>
          <p:nvPr/>
        </p:nvSpPr>
        <p:spPr bwMode="auto">
          <a:xfrm>
            <a:off x="1754164" y="5249913"/>
            <a:ext cx="7360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Overall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Function</a:t>
            </a:r>
          </a:p>
        </p:txBody>
      </p:sp>
      <p:sp>
        <p:nvSpPr>
          <p:cNvPr id="171160" name="Oval 152"/>
          <p:cNvSpPr>
            <a:spLocks noChangeAspect="1" noChangeArrowheads="1"/>
          </p:cNvSpPr>
          <p:nvPr/>
        </p:nvSpPr>
        <p:spPr bwMode="auto">
          <a:xfrm>
            <a:off x="6316648" y="5189589"/>
            <a:ext cx="1114425" cy="592137"/>
          </a:xfrm>
          <a:prstGeom prst="ellipse">
            <a:avLst/>
          </a:prstGeom>
          <a:solidFill>
            <a:srgbClr val="3A8CCE"/>
          </a:solidFill>
          <a:ln w="9525">
            <a:noFill/>
            <a:round/>
            <a:headEnd/>
            <a:tailEnd/>
          </a:ln>
          <a:effectLst>
            <a:outerShdw blurRad="50800" dist="38100" dir="2700000" sx="109000" sy="109000" algn="tl" rotWithShape="0">
              <a:srgbClr val="3A8CCE">
                <a:alpha val="43000"/>
              </a:srgbClr>
            </a:outerShdw>
            <a:softEdge rad="63500"/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1161" name="Text Box 153"/>
          <p:cNvSpPr txBox="1">
            <a:spLocks noChangeArrowheads="1"/>
          </p:cNvSpPr>
          <p:nvPr/>
        </p:nvSpPr>
        <p:spPr bwMode="auto">
          <a:xfrm>
            <a:off x="6508730" y="5249913"/>
            <a:ext cx="7360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Overall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Function</a:t>
            </a:r>
          </a:p>
        </p:txBody>
      </p:sp>
      <p:sp>
        <p:nvSpPr>
          <p:cNvPr id="171144" name="Text Box 136"/>
          <p:cNvSpPr txBox="1">
            <a:spLocks noChangeArrowheads="1"/>
          </p:cNvSpPr>
          <p:nvPr/>
        </p:nvSpPr>
        <p:spPr bwMode="auto">
          <a:xfrm>
            <a:off x="4119499" y="3267125"/>
            <a:ext cx="7201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0.20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(p&lt;0.01)</a:t>
            </a:r>
          </a:p>
        </p:txBody>
      </p:sp>
      <p:sp>
        <p:nvSpPr>
          <p:cNvPr id="171145" name="Text Box 137"/>
          <p:cNvSpPr txBox="1">
            <a:spLocks noChangeArrowheads="1"/>
          </p:cNvSpPr>
          <p:nvPr/>
        </p:nvSpPr>
        <p:spPr bwMode="auto">
          <a:xfrm>
            <a:off x="2519299" y="3800525"/>
            <a:ext cx="7201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0.23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(p&lt;0.01)</a:t>
            </a:r>
          </a:p>
        </p:txBody>
      </p:sp>
      <p:cxnSp>
        <p:nvCxnSpPr>
          <p:cNvPr id="171147" name="AutoShape 139"/>
          <p:cNvCxnSpPr>
            <a:cxnSpLocks noChangeShapeType="1"/>
            <a:stCxn id="171155" idx="3"/>
            <a:endCxn id="171158" idx="1"/>
          </p:cNvCxnSpPr>
          <p:nvPr/>
        </p:nvCxnSpPr>
        <p:spPr bwMode="auto">
          <a:xfrm>
            <a:off x="2490771" y="3128958"/>
            <a:ext cx="40116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1149" name="AutoShape 141"/>
          <p:cNvCxnSpPr>
            <a:cxnSpLocks noChangeShapeType="1"/>
            <a:stCxn id="171155" idx="3"/>
          </p:cNvCxnSpPr>
          <p:nvPr/>
        </p:nvCxnSpPr>
        <p:spPr bwMode="auto">
          <a:xfrm>
            <a:off x="2490799" y="3128958"/>
            <a:ext cx="1023937" cy="1268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1150" name="AutoShape 142"/>
          <p:cNvCxnSpPr>
            <a:cxnSpLocks noChangeShapeType="1"/>
            <a:stCxn id="171155" idx="3"/>
          </p:cNvCxnSpPr>
          <p:nvPr/>
        </p:nvCxnSpPr>
        <p:spPr bwMode="auto">
          <a:xfrm>
            <a:off x="2490773" y="3129014"/>
            <a:ext cx="2419350" cy="769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1155" name="Rectangle 147"/>
          <p:cNvSpPr>
            <a:spLocks noChangeArrowheads="1"/>
          </p:cNvSpPr>
          <p:nvPr/>
        </p:nvSpPr>
        <p:spPr bwMode="auto">
          <a:xfrm>
            <a:off x="1747821" y="2965501"/>
            <a:ext cx="742950" cy="327025"/>
          </a:xfrm>
          <a:prstGeom prst="rect">
            <a:avLst/>
          </a:prstGeom>
          <a:solidFill>
            <a:srgbClr val="3A8CCE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1156" name="Text Box 148"/>
          <p:cNvSpPr txBox="1">
            <a:spLocks noChangeArrowheads="1"/>
          </p:cNvSpPr>
          <p:nvPr/>
        </p:nvSpPr>
        <p:spPr bwMode="auto">
          <a:xfrm>
            <a:off x="1866885" y="2992489"/>
            <a:ext cx="503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pain</a:t>
            </a:r>
          </a:p>
        </p:txBody>
      </p:sp>
      <p:sp>
        <p:nvSpPr>
          <p:cNvPr id="171158" name="Rectangle 150"/>
          <p:cNvSpPr>
            <a:spLocks noChangeArrowheads="1"/>
          </p:cNvSpPr>
          <p:nvPr/>
        </p:nvSpPr>
        <p:spPr bwMode="auto">
          <a:xfrm>
            <a:off x="6502383" y="2965501"/>
            <a:ext cx="742950" cy="327025"/>
          </a:xfrm>
          <a:prstGeom prst="rect">
            <a:avLst/>
          </a:prstGeom>
          <a:solidFill>
            <a:srgbClr val="3A8CCE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1159" name="Text Box 151"/>
          <p:cNvSpPr txBox="1">
            <a:spLocks noChangeArrowheads="1"/>
          </p:cNvSpPr>
          <p:nvPr/>
        </p:nvSpPr>
        <p:spPr bwMode="auto">
          <a:xfrm>
            <a:off x="6621450" y="2992489"/>
            <a:ext cx="503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pain</a:t>
            </a:r>
          </a:p>
        </p:txBody>
      </p:sp>
      <p:grpSp>
        <p:nvGrpSpPr>
          <p:cNvPr id="2" name="Group 154"/>
          <p:cNvGrpSpPr>
            <a:grpSpLocks/>
          </p:cNvGrpSpPr>
          <p:nvPr/>
        </p:nvGrpSpPr>
        <p:grpSpPr bwMode="auto">
          <a:xfrm>
            <a:off x="2957496" y="4379908"/>
            <a:ext cx="1114425" cy="646112"/>
            <a:chOff x="1218" y="2496"/>
            <a:chExt cx="702" cy="407"/>
          </a:xfrm>
        </p:grpSpPr>
        <p:sp>
          <p:nvSpPr>
            <p:cNvPr id="38944" name="Oval 155"/>
            <p:cNvSpPr>
              <a:spLocks noChangeAspect="1" noChangeArrowheads="1"/>
            </p:cNvSpPr>
            <p:nvPr/>
          </p:nvSpPr>
          <p:spPr bwMode="auto">
            <a:xfrm>
              <a:off x="1218" y="2507"/>
              <a:ext cx="702" cy="3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945" name="Text Box 156"/>
            <p:cNvSpPr txBox="1">
              <a:spLocks noChangeArrowheads="1"/>
            </p:cNvSpPr>
            <p:nvPr/>
          </p:nvSpPr>
          <p:spPr bwMode="auto">
            <a:xfrm>
              <a:off x="1345" y="2496"/>
              <a:ext cx="45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18" charset="0"/>
                </a:rPr>
                <a:t>6 Month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18" charset="0"/>
                </a:rPr>
                <a:t>Anxious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18" charset="0"/>
                </a:rPr>
                <a:t>Distress</a:t>
              </a:r>
            </a:p>
          </p:txBody>
        </p:sp>
      </p:grpSp>
      <p:grpSp>
        <p:nvGrpSpPr>
          <p:cNvPr id="3" name="Group 183"/>
          <p:cNvGrpSpPr>
            <a:grpSpLocks/>
          </p:cNvGrpSpPr>
          <p:nvPr/>
        </p:nvGrpSpPr>
        <p:grpSpPr bwMode="auto">
          <a:xfrm>
            <a:off x="1524000" y="2057400"/>
            <a:ext cx="5889638" cy="646113"/>
            <a:chOff x="1002" y="960"/>
            <a:chExt cx="3710" cy="407"/>
          </a:xfrm>
        </p:grpSpPr>
        <p:sp>
          <p:nvSpPr>
            <p:cNvPr id="38939" name="Text Box 179"/>
            <p:cNvSpPr txBox="1">
              <a:spLocks noChangeArrowheads="1"/>
            </p:cNvSpPr>
            <p:nvPr/>
          </p:nvSpPr>
          <p:spPr bwMode="auto">
            <a:xfrm>
              <a:off x="1002" y="960"/>
              <a:ext cx="779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3 months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post injury</a:t>
              </a:r>
            </a:p>
          </p:txBody>
        </p:sp>
        <p:sp>
          <p:nvSpPr>
            <p:cNvPr id="38940" name="Text Box 181"/>
            <p:cNvSpPr txBox="1">
              <a:spLocks noChangeArrowheads="1"/>
            </p:cNvSpPr>
            <p:nvPr/>
          </p:nvSpPr>
          <p:spPr bwMode="auto">
            <a:xfrm>
              <a:off x="3917" y="960"/>
              <a:ext cx="795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12 months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post injury</a:t>
              </a:r>
            </a:p>
          </p:txBody>
        </p:sp>
        <p:sp>
          <p:nvSpPr>
            <p:cNvPr id="38941" name="Text Box 182"/>
            <p:cNvSpPr txBox="1">
              <a:spLocks noChangeArrowheads="1"/>
            </p:cNvSpPr>
            <p:nvPr/>
          </p:nvSpPr>
          <p:spPr bwMode="auto">
            <a:xfrm>
              <a:off x="2198" y="1079"/>
              <a:ext cx="145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cs typeface="Arial" pitchFamily="34" charset="0"/>
                </a:rPr>
                <a:t>→  →  →  →</a:t>
              </a:r>
            </a:p>
          </p:txBody>
        </p:sp>
      </p:grpSp>
      <p:sp>
        <p:nvSpPr>
          <p:cNvPr id="38938" name="Text Box 184"/>
          <p:cNvSpPr txBox="1">
            <a:spLocks noChangeArrowheads="1"/>
          </p:cNvSpPr>
          <p:nvPr/>
        </p:nvSpPr>
        <p:spPr bwMode="auto">
          <a:xfrm>
            <a:off x="381000" y="6324600"/>
            <a:ext cx="87630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HelveticaNeue Condensed" pitchFamily="34" charset="0"/>
              </a:rPr>
              <a:t>Wegener et </a:t>
            </a:r>
            <a:r>
              <a:rPr lang="en-US" sz="1600" dirty="0" smtClean="0">
                <a:solidFill>
                  <a:srgbClr val="000000"/>
                </a:solidFill>
                <a:latin typeface="HelveticaNeue Condensed" pitchFamily="34" charset="0"/>
              </a:rPr>
              <a:t>al., Psychological </a:t>
            </a:r>
            <a:r>
              <a:rPr lang="en-US" sz="1600" dirty="0">
                <a:solidFill>
                  <a:srgbClr val="000000"/>
                </a:solidFill>
                <a:latin typeface="HelveticaNeue Condensed" pitchFamily="34" charset="0"/>
              </a:rPr>
              <a:t>distress mediates the effect of pain on function</a:t>
            </a:r>
            <a:r>
              <a:rPr lang="en-US" sz="1600" dirty="0" smtClean="0">
                <a:solidFill>
                  <a:srgbClr val="000000"/>
                </a:solidFill>
                <a:latin typeface="HelveticaNeue Condensed" pitchFamily="34" charset="0"/>
              </a:rPr>
              <a:t>.  </a:t>
            </a:r>
            <a:r>
              <a:rPr lang="en-US" sz="1600" i="1" dirty="0" smtClean="0">
                <a:solidFill>
                  <a:srgbClr val="000000"/>
                </a:solidFill>
                <a:latin typeface="HelveticaNeue Condensed" pitchFamily="34" charset="0"/>
              </a:rPr>
              <a:t>Pain</a:t>
            </a:r>
            <a:r>
              <a:rPr lang="en-US" sz="1600" dirty="0" smtClean="0">
                <a:solidFill>
                  <a:srgbClr val="000000"/>
                </a:solidFill>
                <a:latin typeface="HelveticaNeue Condensed" pitchFamily="34" charset="0"/>
              </a:rPr>
              <a:t>, 2011</a:t>
            </a:r>
            <a:endParaRPr lang="en-US" sz="1600" dirty="0">
              <a:solidFill>
                <a:srgbClr val="000000"/>
              </a:solidFill>
              <a:latin typeface="HelveticaNeue Condensed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94439" y="228600"/>
            <a:ext cx="61598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One Year Following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 Severe Lower Extremity Trauma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4" name="Group 35"/>
          <p:cNvGrpSpPr/>
          <p:nvPr/>
        </p:nvGrpSpPr>
        <p:grpSpPr>
          <a:xfrm>
            <a:off x="4876800" y="3571926"/>
            <a:ext cx="1114425" cy="677812"/>
            <a:chOff x="4876800" y="3571926"/>
            <a:chExt cx="1114425" cy="677812"/>
          </a:xfrm>
        </p:grpSpPr>
        <p:sp>
          <p:nvSpPr>
            <p:cNvPr id="38943" name="Oval 159"/>
            <p:cNvSpPr>
              <a:spLocks noChangeAspect="1" noChangeArrowheads="1"/>
            </p:cNvSpPr>
            <p:nvPr/>
          </p:nvSpPr>
          <p:spPr bwMode="auto">
            <a:xfrm>
              <a:off x="4876800" y="3657600"/>
              <a:ext cx="1114425" cy="59213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Text Box 158"/>
            <p:cNvSpPr txBox="1">
              <a:spLocks noChangeArrowheads="1"/>
            </p:cNvSpPr>
            <p:nvPr/>
          </p:nvSpPr>
          <p:spPr bwMode="auto">
            <a:xfrm>
              <a:off x="5027596" y="3571926"/>
              <a:ext cx="868363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18" charset="0"/>
                </a:rPr>
                <a:t>6 Month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18" charset="0"/>
                </a:rPr>
                <a:t>Depressive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18" charset="0"/>
                </a:rPr>
                <a:t>Distress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362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7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7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7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7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7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7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7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7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7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7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7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7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171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141" grpId="0"/>
      <p:bldP spid="171142" grpId="0"/>
      <p:bldP spid="171140" grpId="0"/>
      <p:bldP spid="171143" grpId="0"/>
      <p:bldP spid="171154" grpId="0" animBg="1"/>
      <p:bldP spid="171157" grpId="0"/>
      <p:bldP spid="171160" grpId="0" animBg="1"/>
      <p:bldP spid="171161" grpId="0"/>
      <p:bldP spid="171144" grpId="0"/>
      <p:bldP spid="171145" grpId="0"/>
      <p:bldP spid="171155" grpId="0" animBg="1"/>
      <p:bldP spid="171156" grpId="0"/>
      <p:bldP spid="171158" grpId="0" animBg="1"/>
      <p:bldP spid="1711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c 16"/>
          <p:cNvSpPr/>
          <p:nvPr/>
        </p:nvSpPr>
        <p:spPr>
          <a:xfrm>
            <a:off x="-9156700" y="3009900"/>
            <a:ext cx="18300700" cy="7715250"/>
          </a:xfrm>
          <a:prstGeom prst="arc">
            <a:avLst>
              <a:gd name="adj1" fmla="val 16197650"/>
              <a:gd name="adj2" fmla="val 7945"/>
            </a:avLst>
          </a:prstGeom>
          <a:solidFill>
            <a:sysClr val="window" lastClr="FFFFFF">
              <a:lumMod val="75000"/>
            </a:sysClr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18" name="Arc 17"/>
          <p:cNvSpPr/>
          <p:nvPr/>
        </p:nvSpPr>
        <p:spPr>
          <a:xfrm>
            <a:off x="-5448300" y="3352800"/>
            <a:ext cx="10896600" cy="7340600"/>
          </a:xfrm>
          <a:prstGeom prst="arc">
            <a:avLst>
              <a:gd name="adj1" fmla="val 16201078"/>
              <a:gd name="adj2" fmla="val 7125"/>
            </a:avLst>
          </a:prstGeom>
          <a:solidFill>
            <a:sysClr val="window" lastClr="FFFFFF"/>
          </a:solidFill>
          <a:ln w="857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65" charset="-128"/>
            </a:endParaRPr>
          </a:p>
        </p:txBody>
      </p:sp>
      <p:grpSp>
        <p:nvGrpSpPr>
          <p:cNvPr id="2" name="Gruppe 199"/>
          <p:cNvGrpSpPr>
            <a:grpSpLocks/>
          </p:cNvGrpSpPr>
          <p:nvPr/>
        </p:nvGrpSpPr>
        <p:grpSpPr bwMode="auto">
          <a:xfrm>
            <a:off x="4191000" y="3505204"/>
            <a:ext cx="1955800" cy="1355725"/>
            <a:chOff x="2636520" y="2831705"/>
            <a:chExt cx="1919605" cy="1330207"/>
          </a:xfrm>
        </p:grpSpPr>
        <p:sp>
          <p:nvSpPr>
            <p:cNvPr id="65" name="Ellipse 100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da-DK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grpSp>
          <p:nvGrpSpPr>
            <p:cNvPr id="3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67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/>
                  </a:gs>
                  <a:gs pos="100000">
                    <a:srgbClr val="00206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2060"/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68" name="Ellipse 45"/>
              <p:cNvSpPr/>
              <p:nvPr/>
            </p:nvSpPr>
            <p:spPr bwMode="auto">
              <a:xfrm>
                <a:off x="1284424" y="2949907"/>
                <a:ext cx="1027820" cy="765981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69" name="Måne 106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</p:grpSp>
      </p:grpSp>
      <p:sp>
        <p:nvSpPr>
          <p:cNvPr id="29" name="Rektangel 122"/>
          <p:cNvSpPr/>
          <p:nvPr/>
        </p:nvSpPr>
        <p:spPr bwMode="auto">
          <a:xfrm>
            <a:off x="4648206" y="3886200"/>
            <a:ext cx="109696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noProof="1" smtClean="0">
                <a:solidFill>
                  <a:srgbClr val="FFFFFF"/>
                </a:solidFill>
                <a:ea typeface="ＭＳ Ｐゴシック" pitchFamily="-65" charset="-128"/>
                <a:cs typeface="Arial" charset="0"/>
              </a:rPr>
              <a:t>Persistent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noProof="1" smtClean="0">
                <a:solidFill>
                  <a:srgbClr val="FFFFFF"/>
                </a:solidFill>
                <a:ea typeface="ＭＳ Ｐゴシック" pitchFamily="-65" charset="-128"/>
                <a:cs typeface="Arial" charset="0"/>
              </a:rPr>
              <a:t>Pain</a:t>
            </a:r>
            <a:endParaRPr lang="en-US" sz="1400" b="1" noProof="1">
              <a:solidFill>
                <a:srgbClr val="FFFFFF"/>
              </a:solidFill>
              <a:ea typeface="ＭＳ Ｐゴシック" pitchFamily="-65" charset="-128"/>
              <a:cs typeface="Arial" charset="0"/>
            </a:endParaRPr>
          </a:p>
        </p:txBody>
      </p:sp>
      <p:grpSp>
        <p:nvGrpSpPr>
          <p:cNvPr id="9" name="Gruppe 199"/>
          <p:cNvGrpSpPr>
            <a:grpSpLocks/>
          </p:cNvGrpSpPr>
          <p:nvPr/>
        </p:nvGrpSpPr>
        <p:grpSpPr bwMode="auto">
          <a:xfrm>
            <a:off x="1905002" y="2438400"/>
            <a:ext cx="1751012" cy="1214438"/>
            <a:chOff x="2636520" y="2831705"/>
            <a:chExt cx="1919605" cy="1330207"/>
          </a:xfrm>
        </p:grpSpPr>
        <p:sp>
          <p:nvSpPr>
            <p:cNvPr id="48" name="Ellipse 127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da-DK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grpSp>
          <p:nvGrpSpPr>
            <p:cNvPr id="10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50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97E4FF"/>
                  </a:gs>
                  <a:gs pos="100000">
                    <a:srgbClr val="1DC4FF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1DC4FF"/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51" name="Ellipse 45"/>
              <p:cNvSpPr/>
              <p:nvPr/>
            </p:nvSpPr>
            <p:spPr bwMode="auto">
              <a:xfrm>
                <a:off x="1286221" y="2949218"/>
                <a:ext cx="1025765" cy="76813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52" name="Måne 131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</p:grpSp>
      </p:grpSp>
      <p:sp>
        <p:nvSpPr>
          <p:cNvPr id="33" name="Rektangel 132"/>
          <p:cNvSpPr/>
          <p:nvPr/>
        </p:nvSpPr>
        <p:spPr bwMode="auto">
          <a:xfrm>
            <a:off x="2133600" y="2743212"/>
            <a:ext cx="1096962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noProof="1" smtClean="0">
                <a:solidFill>
                  <a:schemeClr val="tx2"/>
                </a:solidFill>
                <a:ea typeface="ＭＳ Ｐゴシック" pitchFamily="-65" charset="-128"/>
                <a:cs typeface="Arial" charset="0"/>
              </a:rPr>
              <a:t>Acute Pain</a:t>
            </a:r>
            <a:endParaRPr lang="en-US" sz="1400" b="1" noProof="1">
              <a:solidFill>
                <a:schemeClr val="tx2"/>
              </a:solidFill>
              <a:ea typeface="ＭＳ Ｐゴシック" pitchFamily="-65" charset="-128"/>
              <a:cs typeface="Arial" charset="0"/>
            </a:endParaRPr>
          </a:p>
        </p:txBody>
      </p:sp>
      <p:cxnSp>
        <p:nvCxnSpPr>
          <p:cNvPr id="35" name="Shape 34"/>
          <p:cNvCxnSpPr>
            <a:stCxn id="50" idx="6"/>
            <a:endCxn id="67" idx="1"/>
          </p:cNvCxnSpPr>
          <p:nvPr/>
        </p:nvCxnSpPr>
        <p:spPr>
          <a:xfrm>
            <a:off x="3302190" y="2894466"/>
            <a:ext cx="1362117" cy="861246"/>
          </a:xfrm>
          <a:prstGeom prst="curvedConnector2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3" y="1295400"/>
            <a:ext cx="2209806" cy="1600207"/>
            <a:chOff x="3" y="1295400"/>
            <a:chExt cx="2209806" cy="1600207"/>
          </a:xfrm>
        </p:grpSpPr>
        <p:grpSp>
          <p:nvGrpSpPr>
            <p:cNvPr id="42" name="Group 106"/>
            <p:cNvGrpSpPr/>
            <p:nvPr/>
          </p:nvGrpSpPr>
          <p:grpSpPr>
            <a:xfrm>
              <a:off x="3" y="1295400"/>
              <a:ext cx="1804987" cy="1249363"/>
              <a:chOff x="1341438" y="3432175"/>
              <a:chExt cx="1804987" cy="1249363"/>
            </a:xfrm>
          </p:grpSpPr>
          <p:grpSp>
            <p:nvGrpSpPr>
              <p:cNvPr id="47" name="Gruppe 199"/>
              <p:cNvGrpSpPr>
                <a:grpSpLocks/>
              </p:cNvGrpSpPr>
              <p:nvPr/>
            </p:nvGrpSpPr>
            <p:grpSpPr bwMode="auto">
              <a:xfrm>
                <a:off x="1341438" y="3432175"/>
                <a:ext cx="1804987" cy="1249363"/>
                <a:chOff x="2636520" y="2831705"/>
                <a:chExt cx="1919605" cy="1330207"/>
              </a:xfrm>
            </p:grpSpPr>
            <p:sp>
              <p:nvSpPr>
                <p:cNvPr id="53" name="Ellipse 117"/>
                <p:cNvSpPr/>
                <p:nvPr/>
              </p:nvSpPr>
              <p:spPr bwMode="auto">
                <a:xfrm>
                  <a:off x="2636520" y="3774026"/>
                  <a:ext cx="1919605" cy="387886"/>
                </a:xfrm>
                <a:prstGeom prst="ellipse">
                  <a:avLst/>
                </a:prstGeom>
                <a:gradFill flip="none" rotWithShape="1">
                  <a:gsLst>
                    <a:gs pos="24000">
                      <a:sysClr val="windowText" lastClr="000000">
                        <a:alpha val="22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a-DK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  <p:grpSp>
              <p:nvGrpSpPr>
                <p:cNvPr id="56" name="Gruppe 91"/>
                <p:cNvGrpSpPr>
                  <a:grpSpLocks/>
                </p:cNvGrpSpPr>
                <p:nvPr/>
              </p:nvGrpSpPr>
              <p:grpSpPr bwMode="auto">
                <a:xfrm>
                  <a:off x="2976835" y="2831705"/>
                  <a:ext cx="1198925" cy="1187339"/>
                  <a:chOff x="1071835" y="2920232"/>
                  <a:chExt cx="1427572" cy="1413777"/>
                </a:xfrm>
              </p:grpSpPr>
              <p:sp>
                <p:nvSpPr>
                  <p:cNvPr id="60" name="Ellipse 44"/>
                  <p:cNvSpPr/>
                  <p:nvPr/>
                </p:nvSpPr>
                <p:spPr bwMode="auto">
                  <a:xfrm rot="21052097">
                    <a:off x="1085754" y="2920232"/>
                    <a:ext cx="1413653" cy="1413777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 w="9525" cap="flat" cmpd="sng" algn="ctr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olid"/>
                  </a:ln>
                  <a:effectLst>
                    <a:innerShdw blurRad="190500" dist="114300" dir="5640000">
                      <a:srgbClr val="000000">
                        <a:alpha val="37000"/>
                      </a:srgbClr>
                    </a:innerShdw>
                  </a:effectLst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a-DK">
                      <a:solidFill>
                        <a:srgbClr val="FFFFFF"/>
                      </a:solidFill>
                      <a:ea typeface="ＭＳ Ｐゴシック" pitchFamily="-65" charset="-128"/>
                    </a:endParaRPr>
                  </a:p>
                </p:txBody>
              </p:sp>
              <p:sp>
                <p:nvSpPr>
                  <p:cNvPr id="61" name="Ellipse 45"/>
                  <p:cNvSpPr/>
                  <p:nvPr/>
                </p:nvSpPr>
                <p:spPr bwMode="auto">
                  <a:xfrm>
                    <a:off x="1285786" y="2950421"/>
                    <a:ext cx="1027255" cy="76678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FF">
                          <a:lumMod val="40000"/>
                          <a:lumOff val="60000"/>
                          <a:alpha val="0"/>
                        </a:srgbClr>
                      </a:gs>
                      <a:gs pos="100000">
                        <a:srgbClr val="FFFCF9">
                          <a:alpha val="77000"/>
                        </a:srgbClr>
                      </a:gs>
                    </a:gsLst>
                    <a:lin ang="16200000" scaled="0"/>
                    <a:tileRect/>
                  </a:gra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a-DK">
                      <a:solidFill>
                        <a:srgbClr val="FFFFFF"/>
                      </a:solidFill>
                      <a:ea typeface="ＭＳ Ｐゴシック" pitchFamily="-65" charset="-128"/>
                    </a:endParaRPr>
                  </a:p>
                </p:txBody>
              </p:sp>
              <p:sp>
                <p:nvSpPr>
                  <p:cNvPr id="62" name="Måne 121"/>
                  <p:cNvSpPr/>
                  <p:nvPr/>
                </p:nvSpPr>
                <p:spPr bwMode="auto">
                  <a:xfrm rot="16552097">
                    <a:off x="1446797" y="3308471"/>
                    <a:ext cx="622393" cy="1372317"/>
                  </a:xfrm>
                  <a:prstGeom prst="moon">
                    <a:avLst>
                      <a:gd name="adj" fmla="val 18952"/>
                    </a:avLst>
                  </a:prstGeom>
                  <a:gradFill flip="none" rotWithShape="1">
                    <a:gsLst>
                      <a:gs pos="24000">
                        <a:sysClr val="windowText" lastClr="000000">
                          <a:alpha val="800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a-DK">
                      <a:solidFill>
                        <a:srgbClr val="FFFFFF"/>
                      </a:solidFill>
                      <a:ea typeface="ＭＳ Ｐゴシック" pitchFamily="-65" charset="-128"/>
                    </a:endParaRPr>
                  </a:p>
                </p:txBody>
              </p:sp>
            </p:grpSp>
          </p:grpSp>
          <p:sp>
            <p:nvSpPr>
              <p:cNvPr id="49" name="Rektangel 124"/>
              <p:cNvSpPr/>
              <p:nvPr/>
            </p:nvSpPr>
            <p:spPr bwMode="auto">
              <a:xfrm>
                <a:off x="1646238" y="3660775"/>
                <a:ext cx="1096962" cy="5232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noProof="1" smtClean="0">
                    <a:solidFill>
                      <a:srgbClr val="1F497D"/>
                    </a:solidFill>
                    <a:ea typeface="ＭＳ Ｐゴシック" pitchFamily="-65" charset="-128"/>
                    <a:cs typeface="Arial" charset="0"/>
                  </a:rPr>
                  <a:t>Anxiety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noProof="1" smtClean="0">
                    <a:solidFill>
                      <a:srgbClr val="1F497D"/>
                    </a:solidFill>
                    <a:ea typeface="ＭＳ Ｐゴシック" pitchFamily="-65" charset="-128"/>
                    <a:cs typeface="Arial" charset="0"/>
                  </a:rPr>
                  <a:t>Depression</a:t>
                </a:r>
              </a:p>
            </p:txBody>
          </p:sp>
        </p:grpSp>
        <p:cxnSp>
          <p:nvCxnSpPr>
            <p:cNvPr id="46" name="Shape 98"/>
            <p:cNvCxnSpPr>
              <a:stCxn id="60" idx="4"/>
            </p:cNvCxnSpPr>
            <p:nvPr/>
          </p:nvCxnSpPr>
          <p:spPr>
            <a:xfrm rot="16200000" flipH="1">
              <a:off x="1347688" y="2033487"/>
              <a:ext cx="492091" cy="1232150"/>
            </a:xfrm>
            <a:prstGeom prst="curvedConnector2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54"/>
          <p:cNvSpPr txBox="1">
            <a:spLocks noChangeArrowheads="1"/>
          </p:cNvSpPr>
          <p:nvPr/>
        </p:nvSpPr>
        <p:spPr bwMode="auto">
          <a:xfrm>
            <a:off x="914400" y="381012"/>
            <a:ext cx="678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262626"/>
                </a:solidFill>
                <a:ea typeface="ＭＳ Ｐゴシック" pitchFamily="-65" charset="-128"/>
              </a:rPr>
              <a:t>Acute to Chronic Pain Trajectory</a:t>
            </a:r>
            <a:endParaRPr lang="en-GB" sz="2400" dirty="0">
              <a:solidFill>
                <a:srgbClr val="262626"/>
              </a:solidFill>
              <a:ea typeface="ＭＳ Ｐゴシック" pitchFamily="-65" charset="-128"/>
            </a:endParaRPr>
          </a:p>
        </p:txBody>
      </p:sp>
      <p:cxnSp>
        <p:nvCxnSpPr>
          <p:cNvPr id="54" name="Shape 98"/>
          <p:cNvCxnSpPr/>
          <p:nvPr/>
        </p:nvCxnSpPr>
        <p:spPr>
          <a:xfrm rot="16200000" flipH="1">
            <a:off x="1799830" y="1647430"/>
            <a:ext cx="1798636" cy="3593302"/>
          </a:xfrm>
          <a:prstGeom prst="curvedConnector2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uppe 199"/>
          <p:cNvGrpSpPr>
            <a:grpSpLocks/>
          </p:cNvGrpSpPr>
          <p:nvPr/>
        </p:nvGrpSpPr>
        <p:grpSpPr bwMode="auto">
          <a:xfrm>
            <a:off x="6019802" y="5249875"/>
            <a:ext cx="2324100" cy="1608137"/>
            <a:chOff x="2636520" y="2831705"/>
            <a:chExt cx="1919605" cy="1330207"/>
          </a:xfrm>
        </p:grpSpPr>
        <p:sp>
          <p:nvSpPr>
            <p:cNvPr id="32" name="Ellipse 110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da-DK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grpSp>
          <p:nvGrpSpPr>
            <p:cNvPr id="34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36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37" name="Ellipse 45"/>
              <p:cNvSpPr/>
              <p:nvPr/>
            </p:nvSpPr>
            <p:spPr bwMode="auto">
              <a:xfrm>
                <a:off x="1284880" y="2949939"/>
                <a:ext cx="1028874" cy="767711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38" name="Måne 115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</p:grpSp>
      </p:grpSp>
      <p:sp>
        <p:nvSpPr>
          <p:cNvPr id="40" name="Rektangel 123"/>
          <p:cNvSpPr/>
          <p:nvPr/>
        </p:nvSpPr>
        <p:spPr bwMode="auto">
          <a:xfrm>
            <a:off x="6629401" y="5715012"/>
            <a:ext cx="109855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noProof="1" smtClean="0">
                <a:solidFill>
                  <a:srgbClr val="1F497D"/>
                </a:solidFill>
                <a:ea typeface="ＭＳ Ｐゴシック" pitchFamily="-65" charset="-128"/>
                <a:cs typeface="Arial" charset="0"/>
              </a:rPr>
              <a:t>Poor Function</a:t>
            </a:r>
            <a:endParaRPr lang="en-US" sz="1400" b="1" noProof="1">
              <a:solidFill>
                <a:srgbClr val="1F497D"/>
              </a:solidFill>
              <a:ea typeface="ＭＳ Ｐゴシック" pitchFamily="-65" charset="-128"/>
              <a:cs typeface="Arial" charset="0"/>
            </a:endParaRPr>
          </a:p>
        </p:txBody>
      </p:sp>
      <p:cxnSp>
        <p:nvCxnSpPr>
          <p:cNvPr id="41" name="Shape 34"/>
          <p:cNvCxnSpPr/>
          <p:nvPr/>
        </p:nvCxnSpPr>
        <p:spPr>
          <a:xfrm rot="5400000">
            <a:off x="4914900" y="4838700"/>
            <a:ext cx="990600" cy="457200"/>
          </a:xfrm>
          <a:prstGeom prst="curvedConnector3">
            <a:avLst>
              <a:gd name="adj1" fmla="val 50000"/>
            </a:avLst>
          </a:prstGeom>
          <a:ln w="762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3886200" y="5257793"/>
            <a:ext cx="2667002" cy="1249363"/>
            <a:chOff x="3" y="1295400"/>
            <a:chExt cx="2667002" cy="1249363"/>
          </a:xfrm>
        </p:grpSpPr>
        <p:grpSp>
          <p:nvGrpSpPr>
            <p:cNvPr id="55" name="Group 106"/>
            <p:cNvGrpSpPr/>
            <p:nvPr/>
          </p:nvGrpSpPr>
          <p:grpSpPr>
            <a:xfrm>
              <a:off x="3" y="1295400"/>
              <a:ext cx="1804987" cy="1249363"/>
              <a:chOff x="1341438" y="3432175"/>
              <a:chExt cx="1804987" cy="1249363"/>
            </a:xfrm>
          </p:grpSpPr>
          <p:grpSp>
            <p:nvGrpSpPr>
              <p:cNvPr id="58" name="Gruppe 199"/>
              <p:cNvGrpSpPr>
                <a:grpSpLocks/>
              </p:cNvGrpSpPr>
              <p:nvPr/>
            </p:nvGrpSpPr>
            <p:grpSpPr bwMode="auto">
              <a:xfrm>
                <a:off x="1341438" y="3432175"/>
                <a:ext cx="1804987" cy="1249363"/>
                <a:chOff x="2636520" y="2831705"/>
                <a:chExt cx="1919605" cy="1330207"/>
              </a:xfrm>
            </p:grpSpPr>
            <p:sp>
              <p:nvSpPr>
                <p:cNvPr id="63" name="Ellipse 117"/>
                <p:cNvSpPr/>
                <p:nvPr/>
              </p:nvSpPr>
              <p:spPr bwMode="auto">
                <a:xfrm>
                  <a:off x="2636520" y="3774026"/>
                  <a:ext cx="1919605" cy="387886"/>
                </a:xfrm>
                <a:prstGeom prst="ellipse">
                  <a:avLst/>
                </a:prstGeom>
                <a:gradFill flip="none" rotWithShape="1">
                  <a:gsLst>
                    <a:gs pos="24000">
                      <a:sysClr val="windowText" lastClr="000000">
                        <a:alpha val="22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a-DK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  <p:grpSp>
              <p:nvGrpSpPr>
                <p:cNvPr id="64" name="Gruppe 91"/>
                <p:cNvGrpSpPr>
                  <a:grpSpLocks/>
                </p:cNvGrpSpPr>
                <p:nvPr/>
              </p:nvGrpSpPr>
              <p:grpSpPr bwMode="auto">
                <a:xfrm>
                  <a:off x="2976835" y="2831705"/>
                  <a:ext cx="1198925" cy="1187339"/>
                  <a:chOff x="1071835" y="2920232"/>
                  <a:chExt cx="1427572" cy="1413777"/>
                </a:xfrm>
              </p:grpSpPr>
              <p:sp>
                <p:nvSpPr>
                  <p:cNvPr id="66" name="Ellipse 44"/>
                  <p:cNvSpPr/>
                  <p:nvPr/>
                </p:nvSpPr>
                <p:spPr bwMode="auto">
                  <a:xfrm rot="21052097">
                    <a:off x="1085754" y="2920232"/>
                    <a:ext cx="1413653" cy="1413777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 w="9525" cap="flat" cmpd="sng" algn="ctr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olid"/>
                  </a:ln>
                  <a:effectLst>
                    <a:innerShdw blurRad="190500" dist="114300" dir="5640000">
                      <a:srgbClr val="000000">
                        <a:alpha val="37000"/>
                      </a:srgbClr>
                    </a:innerShdw>
                  </a:effectLst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a-DK">
                      <a:solidFill>
                        <a:srgbClr val="FFFFFF"/>
                      </a:solidFill>
                      <a:ea typeface="ＭＳ Ｐゴシック" pitchFamily="-65" charset="-128"/>
                    </a:endParaRPr>
                  </a:p>
                </p:txBody>
              </p:sp>
              <p:sp>
                <p:nvSpPr>
                  <p:cNvPr id="71" name="Ellipse 45"/>
                  <p:cNvSpPr/>
                  <p:nvPr/>
                </p:nvSpPr>
                <p:spPr bwMode="auto">
                  <a:xfrm>
                    <a:off x="1285786" y="2950421"/>
                    <a:ext cx="1027255" cy="76678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FF">
                          <a:lumMod val="40000"/>
                          <a:lumOff val="60000"/>
                          <a:alpha val="0"/>
                        </a:srgbClr>
                      </a:gs>
                      <a:gs pos="100000">
                        <a:srgbClr val="FFFCF9">
                          <a:alpha val="77000"/>
                        </a:srgbClr>
                      </a:gs>
                    </a:gsLst>
                    <a:lin ang="16200000" scaled="0"/>
                    <a:tileRect/>
                  </a:gra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a-DK">
                      <a:solidFill>
                        <a:srgbClr val="FFFFFF"/>
                      </a:solidFill>
                      <a:ea typeface="ＭＳ Ｐゴシック" pitchFamily="-65" charset="-128"/>
                    </a:endParaRPr>
                  </a:p>
                </p:txBody>
              </p:sp>
              <p:sp>
                <p:nvSpPr>
                  <p:cNvPr id="72" name="Måne 121"/>
                  <p:cNvSpPr/>
                  <p:nvPr/>
                </p:nvSpPr>
                <p:spPr bwMode="auto">
                  <a:xfrm rot="16552097">
                    <a:off x="1446797" y="3308471"/>
                    <a:ext cx="622393" cy="1372317"/>
                  </a:xfrm>
                  <a:prstGeom prst="moon">
                    <a:avLst>
                      <a:gd name="adj" fmla="val 18952"/>
                    </a:avLst>
                  </a:prstGeom>
                  <a:gradFill flip="none" rotWithShape="1">
                    <a:gsLst>
                      <a:gs pos="24000">
                        <a:sysClr val="windowText" lastClr="000000">
                          <a:alpha val="800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a-DK">
                      <a:solidFill>
                        <a:srgbClr val="FFFFFF"/>
                      </a:solidFill>
                      <a:ea typeface="ＭＳ Ｐゴシック" pitchFamily="-65" charset="-128"/>
                    </a:endParaRPr>
                  </a:p>
                </p:txBody>
              </p:sp>
            </p:grpSp>
          </p:grpSp>
          <p:sp>
            <p:nvSpPr>
              <p:cNvPr id="59" name="Rektangel 124"/>
              <p:cNvSpPr/>
              <p:nvPr/>
            </p:nvSpPr>
            <p:spPr bwMode="auto">
              <a:xfrm>
                <a:off x="1646238" y="3660775"/>
                <a:ext cx="1096962" cy="5232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noProof="1" smtClean="0">
                    <a:solidFill>
                      <a:srgbClr val="1F497D"/>
                    </a:solidFill>
                    <a:ea typeface="ＭＳ Ｐゴシック" pitchFamily="-65" charset="-128"/>
                    <a:cs typeface="Arial" charset="0"/>
                  </a:rPr>
                  <a:t>Anxiety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noProof="1" smtClean="0">
                    <a:solidFill>
                      <a:srgbClr val="1F497D"/>
                    </a:solidFill>
                    <a:ea typeface="ＭＳ Ｐゴシック" pitchFamily="-65" charset="-128"/>
                    <a:cs typeface="Arial" charset="0"/>
                  </a:rPr>
                  <a:t>Depression</a:t>
                </a:r>
              </a:p>
            </p:txBody>
          </p:sp>
        </p:grpSp>
        <p:cxnSp>
          <p:nvCxnSpPr>
            <p:cNvPr id="57" name="Shape 98"/>
            <p:cNvCxnSpPr>
              <a:stCxn id="66" idx="4"/>
            </p:cNvCxnSpPr>
            <p:nvPr/>
          </p:nvCxnSpPr>
          <p:spPr>
            <a:xfrm rot="5400000" flipH="1" flipV="1">
              <a:off x="1725479" y="1461985"/>
              <a:ext cx="193702" cy="1689350"/>
            </a:xfrm>
            <a:prstGeom prst="curvedConnector4">
              <a:avLst>
                <a:gd name="adj1" fmla="val -118016"/>
                <a:gd name="adj2" fmla="val 63901"/>
              </a:avLst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610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r>
              <a:rPr lang="en-US" dirty="0" smtClean="0"/>
              <a:t>Psychological Management </a:t>
            </a:r>
            <a:br>
              <a:rPr lang="en-US" dirty="0" smtClean="0"/>
            </a:br>
            <a:r>
              <a:rPr lang="en-US" dirty="0" smtClean="0"/>
              <a:t>of Pain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9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Anxiety and depressive symptoms</a:t>
            </a:r>
          </a:p>
          <a:p>
            <a:r>
              <a:rPr lang="en-US" dirty="0" smtClean="0"/>
              <a:t>Pain-related catastrophizing</a:t>
            </a:r>
          </a:p>
          <a:p>
            <a:r>
              <a:rPr lang="en-US" dirty="0" smtClean="0"/>
              <a:t>Sleep disturbance	</a:t>
            </a:r>
          </a:p>
          <a:p>
            <a:endParaRPr lang="en-US" dirty="0"/>
          </a:p>
          <a:p>
            <a:r>
              <a:rPr lang="en-US" dirty="0" smtClean="0"/>
              <a:t>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33400" y="351686"/>
            <a:ext cx="8077200" cy="53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ctr" anchorCtr="1">
            <a:spAutoFit/>
          </a:bodyPr>
          <a:lstStyle/>
          <a:p>
            <a:pPr marL="342900" indent="-342900" algn="l" rtl="0" fontAlgn="base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Pain-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related Catastrophizing</a:t>
            </a:r>
            <a:endParaRPr lang="en-US" sz="36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24400" y="1752600"/>
            <a:ext cx="4038600" cy="4800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Negative Emotions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Anxiety, Depression,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Rumination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 worry about whether it will end”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Attention to pain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Magnification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Exaggeration, Hypervigilance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 can’t seem to keep it out of my mind”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Beliefs about pain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Threat,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Helplessness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Pessimism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 become afraid that the pain will get worse”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50950"/>
            <a:ext cx="4151313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130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6578" y="433389"/>
            <a:ext cx="8867422" cy="579437"/>
          </a:xfrm>
        </p:spPr>
        <p:txBody>
          <a:bodyPr/>
          <a:lstStyle/>
          <a:p>
            <a:r>
              <a:rPr lang="en-US" sz="3200" b="0">
                <a:effectLst/>
              </a:rPr>
              <a:t>Individual Differences in Catastrophizing….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2095500"/>
            <a:ext cx="5283200" cy="4762500"/>
            <a:chOff x="0" y="1320"/>
            <a:chExt cx="3744" cy="3000"/>
          </a:xfrm>
        </p:grpSpPr>
        <p:sp>
          <p:nvSpPr>
            <p:cNvPr id="1206275" name="Text Box 3"/>
            <p:cNvSpPr txBox="1">
              <a:spLocks noChangeArrowheads="1"/>
            </p:cNvSpPr>
            <p:nvPr/>
          </p:nvSpPr>
          <p:spPr bwMode="auto">
            <a:xfrm>
              <a:off x="454" y="1376"/>
              <a:ext cx="177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TMJ Pain on Palpation</a:t>
              </a:r>
            </a:p>
          </p:txBody>
        </p:sp>
        <p:pic>
          <p:nvPicPr>
            <p:cNvPr id="1206278" name="Picture 6" descr="TMD CSQ-cat distribution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20"/>
              <a:ext cx="3744" cy="3000"/>
            </a:xfrm>
            <a:prstGeom prst="rect">
              <a:avLst/>
            </a:prstGeom>
            <a:noFill/>
          </p:spPr>
        </p:pic>
        <p:sp>
          <p:nvSpPr>
            <p:cNvPr id="1206279" name="Text Box 7"/>
            <p:cNvSpPr txBox="1">
              <a:spLocks noChangeArrowheads="1"/>
            </p:cNvSpPr>
            <p:nvPr/>
          </p:nvSpPr>
          <p:spPr bwMode="auto">
            <a:xfrm>
              <a:off x="1215" y="1456"/>
              <a:ext cx="10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solidFill>
                    <a:srgbClr val="0000FF"/>
                  </a:solidFill>
                </a:rPr>
                <a:t>TMJ patients</a:t>
              </a:r>
            </a:p>
          </p:txBody>
        </p:sp>
        <p:sp>
          <p:nvSpPr>
            <p:cNvPr id="1206280" name="Line 8"/>
            <p:cNvSpPr>
              <a:spLocks noChangeShapeType="1"/>
            </p:cNvSpPr>
            <p:nvPr/>
          </p:nvSpPr>
          <p:spPr bwMode="auto">
            <a:xfrm flipV="1">
              <a:off x="1240" y="2648"/>
              <a:ext cx="0" cy="12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120628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4012" y="2095500"/>
            <a:ext cx="4849988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06289" name="Text Box 17"/>
          <p:cNvSpPr txBox="1">
            <a:spLocks noChangeArrowheads="1"/>
          </p:cNvSpPr>
          <p:nvPr/>
        </p:nvSpPr>
        <p:spPr bwMode="auto">
          <a:xfrm>
            <a:off x="5633156" y="2154238"/>
            <a:ext cx="21477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Pain Clinic patients</a:t>
            </a:r>
          </a:p>
        </p:txBody>
      </p:sp>
      <p:sp>
        <p:nvSpPr>
          <p:cNvPr id="1206290" name="Line 18"/>
          <p:cNvSpPr>
            <a:spLocks noChangeShapeType="1"/>
          </p:cNvSpPr>
          <p:nvPr/>
        </p:nvSpPr>
        <p:spPr bwMode="auto">
          <a:xfrm flipV="1">
            <a:off x="6865056" y="2921001"/>
            <a:ext cx="0" cy="32178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3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7"/>
          <p:cNvGrpSpPr/>
          <p:nvPr/>
        </p:nvGrpSpPr>
        <p:grpSpPr>
          <a:xfrm>
            <a:off x="4876800" y="3886200"/>
            <a:ext cx="4038601" cy="2971800"/>
            <a:chOff x="5105400" y="0"/>
            <a:chExt cx="4038601" cy="2971800"/>
          </a:xfrm>
        </p:grpSpPr>
        <p:sp>
          <p:nvSpPr>
            <p:cNvPr id="176" name="Rectangle 175"/>
            <p:cNvSpPr/>
            <p:nvPr/>
          </p:nvSpPr>
          <p:spPr bwMode="auto">
            <a:xfrm>
              <a:off x="5105400" y="0"/>
              <a:ext cx="4038600" cy="29718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Times New Roman" charset="0"/>
              </a:endParaRPr>
            </a:p>
          </p:txBody>
        </p:sp>
        <p:grpSp>
          <p:nvGrpSpPr>
            <p:cNvPr id="3" name="Group 197"/>
            <p:cNvGrpSpPr>
              <a:grpSpLocks/>
            </p:cNvGrpSpPr>
            <p:nvPr/>
          </p:nvGrpSpPr>
          <p:grpSpPr bwMode="auto">
            <a:xfrm>
              <a:off x="5325745" y="659028"/>
              <a:ext cx="3818256" cy="2190365"/>
              <a:chOff x="834" y="300"/>
              <a:chExt cx="2577" cy="1309"/>
            </a:xfrm>
          </p:grpSpPr>
          <p:sp>
            <p:nvSpPr>
              <p:cNvPr id="466973" name="Freeform 29"/>
              <p:cNvSpPr>
                <a:spLocks/>
              </p:cNvSpPr>
              <p:nvPr/>
            </p:nvSpPr>
            <p:spPr bwMode="auto">
              <a:xfrm>
                <a:off x="1197" y="1357"/>
                <a:ext cx="2214" cy="106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30" y="0"/>
                  </a:cxn>
                  <a:cxn ang="0">
                    <a:pos x="2052" y="0"/>
                  </a:cxn>
                  <a:cxn ang="0">
                    <a:pos x="1921" y="98"/>
                  </a:cxn>
                  <a:cxn ang="0">
                    <a:pos x="0" y="98"/>
                  </a:cxn>
                </a:cxnLst>
                <a:rect l="0" t="0" r="r" b="b"/>
                <a:pathLst>
                  <a:path w="2052" h="98">
                    <a:moveTo>
                      <a:pt x="0" y="98"/>
                    </a:moveTo>
                    <a:lnTo>
                      <a:pt x="130" y="0"/>
                    </a:lnTo>
                    <a:lnTo>
                      <a:pt x="2052" y="0"/>
                    </a:lnTo>
                    <a:lnTo>
                      <a:pt x="1921" y="98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808080"/>
              </a:solidFill>
              <a:ln w="190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6974" name="Freeform 30"/>
              <p:cNvSpPr>
                <a:spLocks/>
              </p:cNvSpPr>
              <p:nvPr/>
            </p:nvSpPr>
            <p:spPr bwMode="auto">
              <a:xfrm>
                <a:off x="1197" y="300"/>
                <a:ext cx="140" cy="1163"/>
              </a:xfrm>
              <a:custGeom>
                <a:avLst/>
                <a:gdLst/>
                <a:ahLst/>
                <a:cxnLst>
                  <a:cxn ang="0">
                    <a:pos x="0" y="1078"/>
                  </a:cxn>
                  <a:cxn ang="0">
                    <a:pos x="0" y="98"/>
                  </a:cxn>
                  <a:cxn ang="0">
                    <a:pos x="130" y="0"/>
                  </a:cxn>
                  <a:cxn ang="0">
                    <a:pos x="130" y="980"/>
                  </a:cxn>
                  <a:cxn ang="0">
                    <a:pos x="0" y="1078"/>
                  </a:cxn>
                </a:cxnLst>
                <a:rect l="0" t="0" r="r" b="b"/>
                <a:pathLst>
                  <a:path w="130" h="1078">
                    <a:moveTo>
                      <a:pt x="0" y="1078"/>
                    </a:moveTo>
                    <a:lnTo>
                      <a:pt x="0" y="98"/>
                    </a:lnTo>
                    <a:lnTo>
                      <a:pt x="130" y="0"/>
                    </a:lnTo>
                    <a:lnTo>
                      <a:pt x="130" y="980"/>
                    </a:lnTo>
                    <a:lnTo>
                      <a:pt x="0" y="1078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6975" name="Rectangle 31"/>
              <p:cNvSpPr>
                <a:spLocks noChangeArrowheads="1"/>
              </p:cNvSpPr>
              <p:nvPr/>
            </p:nvSpPr>
            <p:spPr bwMode="auto">
              <a:xfrm>
                <a:off x="1337" y="300"/>
                <a:ext cx="2074" cy="1057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6976" name="Freeform 32"/>
              <p:cNvSpPr>
                <a:spLocks/>
              </p:cNvSpPr>
              <p:nvPr/>
            </p:nvSpPr>
            <p:spPr bwMode="auto">
              <a:xfrm>
                <a:off x="1197" y="1357"/>
                <a:ext cx="2214" cy="106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40" y="0"/>
                  </a:cxn>
                  <a:cxn ang="0">
                    <a:pos x="628" y="0"/>
                  </a:cxn>
                </a:cxnLst>
                <a:rect l="0" t="0" r="r" b="b"/>
                <a:pathLst>
                  <a:path w="628" h="30">
                    <a:moveTo>
                      <a:pt x="0" y="30"/>
                    </a:moveTo>
                    <a:lnTo>
                      <a:pt x="40" y="0"/>
                    </a:lnTo>
                    <a:lnTo>
                      <a:pt x="628" y="0"/>
                    </a:ln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6977" name="Freeform 33"/>
              <p:cNvSpPr>
                <a:spLocks/>
              </p:cNvSpPr>
              <p:nvPr/>
            </p:nvSpPr>
            <p:spPr bwMode="auto">
              <a:xfrm>
                <a:off x="1197" y="1224"/>
                <a:ext cx="2214" cy="10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40" y="0"/>
                  </a:cxn>
                  <a:cxn ang="0">
                    <a:pos x="628" y="0"/>
                  </a:cxn>
                </a:cxnLst>
                <a:rect l="0" t="0" r="r" b="b"/>
                <a:pathLst>
                  <a:path w="628" h="31">
                    <a:moveTo>
                      <a:pt x="0" y="31"/>
                    </a:moveTo>
                    <a:lnTo>
                      <a:pt x="40" y="0"/>
                    </a:lnTo>
                    <a:lnTo>
                      <a:pt x="628" y="0"/>
                    </a:ln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6978" name="Freeform 34"/>
              <p:cNvSpPr>
                <a:spLocks/>
              </p:cNvSpPr>
              <p:nvPr/>
            </p:nvSpPr>
            <p:spPr bwMode="auto">
              <a:xfrm>
                <a:off x="1197" y="1093"/>
                <a:ext cx="2214" cy="106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40" y="0"/>
                  </a:cxn>
                  <a:cxn ang="0">
                    <a:pos x="628" y="0"/>
                  </a:cxn>
                </a:cxnLst>
                <a:rect l="0" t="0" r="r" b="b"/>
                <a:pathLst>
                  <a:path w="628" h="30">
                    <a:moveTo>
                      <a:pt x="0" y="30"/>
                    </a:moveTo>
                    <a:lnTo>
                      <a:pt x="40" y="0"/>
                    </a:lnTo>
                    <a:lnTo>
                      <a:pt x="628" y="0"/>
                    </a:ln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6979" name="Freeform 35"/>
              <p:cNvSpPr>
                <a:spLocks/>
              </p:cNvSpPr>
              <p:nvPr/>
            </p:nvSpPr>
            <p:spPr bwMode="auto">
              <a:xfrm>
                <a:off x="1197" y="959"/>
                <a:ext cx="2214" cy="10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40" y="0"/>
                  </a:cxn>
                  <a:cxn ang="0">
                    <a:pos x="628" y="0"/>
                  </a:cxn>
                </a:cxnLst>
                <a:rect l="0" t="0" r="r" b="b"/>
                <a:pathLst>
                  <a:path w="628" h="31">
                    <a:moveTo>
                      <a:pt x="0" y="31"/>
                    </a:moveTo>
                    <a:lnTo>
                      <a:pt x="40" y="0"/>
                    </a:lnTo>
                    <a:lnTo>
                      <a:pt x="628" y="0"/>
                    </a:ln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6980" name="Freeform 36"/>
              <p:cNvSpPr>
                <a:spLocks/>
              </p:cNvSpPr>
              <p:nvPr/>
            </p:nvSpPr>
            <p:spPr bwMode="auto">
              <a:xfrm>
                <a:off x="1197" y="829"/>
                <a:ext cx="2214" cy="106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40" y="0"/>
                  </a:cxn>
                  <a:cxn ang="0">
                    <a:pos x="628" y="0"/>
                  </a:cxn>
                </a:cxnLst>
                <a:rect l="0" t="0" r="r" b="b"/>
                <a:pathLst>
                  <a:path w="628" h="30">
                    <a:moveTo>
                      <a:pt x="0" y="30"/>
                    </a:moveTo>
                    <a:lnTo>
                      <a:pt x="40" y="0"/>
                    </a:lnTo>
                    <a:lnTo>
                      <a:pt x="628" y="0"/>
                    </a:ln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6981" name="Freeform 37"/>
              <p:cNvSpPr>
                <a:spLocks/>
              </p:cNvSpPr>
              <p:nvPr/>
            </p:nvSpPr>
            <p:spPr bwMode="auto">
              <a:xfrm>
                <a:off x="1197" y="695"/>
                <a:ext cx="2214" cy="10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40" y="0"/>
                  </a:cxn>
                  <a:cxn ang="0">
                    <a:pos x="628" y="0"/>
                  </a:cxn>
                </a:cxnLst>
                <a:rect l="0" t="0" r="r" b="b"/>
                <a:pathLst>
                  <a:path w="628" h="31">
                    <a:moveTo>
                      <a:pt x="0" y="31"/>
                    </a:moveTo>
                    <a:lnTo>
                      <a:pt x="40" y="0"/>
                    </a:lnTo>
                    <a:lnTo>
                      <a:pt x="628" y="0"/>
                    </a:ln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6982" name="Freeform 38"/>
              <p:cNvSpPr>
                <a:spLocks/>
              </p:cNvSpPr>
              <p:nvPr/>
            </p:nvSpPr>
            <p:spPr bwMode="auto">
              <a:xfrm>
                <a:off x="1197" y="565"/>
                <a:ext cx="2214" cy="105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40" y="0"/>
                  </a:cxn>
                  <a:cxn ang="0">
                    <a:pos x="628" y="0"/>
                  </a:cxn>
                </a:cxnLst>
                <a:rect l="0" t="0" r="r" b="b"/>
                <a:pathLst>
                  <a:path w="628" h="30">
                    <a:moveTo>
                      <a:pt x="0" y="30"/>
                    </a:moveTo>
                    <a:lnTo>
                      <a:pt x="40" y="0"/>
                    </a:lnTo>
                    <a:lnTo>
                      <a:pt x="628" y="0"/>
                    </a:ln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6983" name="Freeform 39"/>
              <p:cNvSpPr>
                <a:spLocks/>
              </p:cNvSpPr>
              <p:nvPr/>
            </p:nvSpPr>
            <p:spPr bwMode="auto">
              <a:xfrm>
                <a:off x="1197" y="430"/>
                <a:ext cx="2214" cy="110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40" y="0"/>
                  </a:cxn>
                  <a:cxn ang="0">
                    <a:pos x="628" y="0"/>
                  </a:cxn>
                </a:cxnLst>
                <a:rect l="0" t="0" r="r" b="b"/>
                <a:pathLst>
                  <a:path w="628" h="31">
                    <a:moveTo>
                      <a:pt x="0" y="31"/>
                    </a:moveTo>
                    <a:lnTo>
                      <a:pt x="40" y="0"/>
                    </a:lnTo>
                    <a:lnTo>
                      <a:pt x="628" y="0"/>
                    </a:ln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6984" name="Freeform 40"/>
              <p:cNvSpPr>
                <a:spLocks/>
              </p:cNvSpPr>
              <p:nvPr/>
            </p:nvSpPr>
            <p:spPr bwMode="auto">
              <a:xfrm>
                <a:off x="1197" y="300"/>
                <a:ext cx="2214" cy="106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40" y="0"/>
                  </a:cxn>
                  <a:cxn ang="0">
                    <a:pos x="628" y="0"/>
                  </a:cxn>
                </a:cxnLst>
                <a:rect l="0" t="0" r="r" b="b"/>
                <a:pathLst>
                  <a:path w="628" h="30">
                    <a:moveTo>
                      <a:pt x="0" y="30"/>
                    </a:moveTo>
                    <a:lnTo>
                      <a:pt x="40" y="0"/>
                    </a:lnTo>
                    <a:lnTo>
                      <a:pt x="628" y="0"/>
                    </a:ln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6985" name="Freeform 41"/>
              <p:cNvSpPr>
                <a:spLocks/>
              </p:cNvSpPr>
              <p:nvPr/>
            </p:nvSpPr>
            <p:spPr bwMode="auto">
              <a:xfrm>
                <a:off x="1197" y="1357"/>
                <a:ext cx="2214" cy="106"/>
              </a:xfrm>
              <a:custGeom>
                <a:avLst/>
                <a:gdLst/>
                <a:ahLst/>
                <a:cxnLst>
                  <a:cxn ang="0">
                    <a:pos x="2052" y="0"/>
                  </a:cxn>
                  <a:cxn ang="0">
                    <a:pos x="1921" y="98"/>
                  </a:cxn>
                  <a:cxn ang="0">
                    <a:pos x="0" y="98"/>
                  </a:cxn>
                  <a:cxn ang="0">
                    <a:pos x="130" y="0"/>
                  </a:cxn>
                  <a:cxn ang="0">
                    <a:pos x="2052" y="0"/>
                  </a:cxn>
                </a:cxnLst>
                <a:rect l="0" t="0" r="r" b="b"/>
                <a:pathLst>
                  <a:path w="2052" h="98">
                    <a:moveTo>
                      <a:pt x="2052" y="0"/>
                    </a:moveTo>
                    <a:lnTo>
                      <a:pt x="1921" y="98"/>
                    </a:lnTo>
                    <a:lnTo>
                      <a:pt x="0" y="98"/>
                    </a:lnTo>
                    <a:lnTo>
                      <a:pt x="130" y="0"/>
                    </a:lnTo>
                    <a:lnTo>
                      <a:pt x="2052" y="0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6986" name="Freeform 42"/>
              <p:cNvSpPr>
                <a:spLocks/>
              </p:cNvSpPr>
              <p:nvPr/>
            </p:nvSpPr>
            <p:spPr bwMode="auto">
              <a:xfrm>
                <a:off x="1197" y="300"/>
                <a:ext cx="140" cy="1163"/>
              </a:xfrm>
              <a:custGeom>
                <a:avLst/>
                <a:gdLst/>
                <a:ahLst/>
                <a:cxnLst>
                  <a:cxn ang="0">
                    <a:pos x="0" y="1078"/>
                  </a:cxn>
                  <a:cxn ang="0">
                    <a:pos x="0" y="98"/>
                  </a:cxn>
                  <a:cxn ang="0">
                    <a:pos x="130" y="0"/>
                  </a:cxn>
                  <a:cxn ang="0">
                    <a:pos x="130" y="980"/>
                  </a:cxn>
                  <a:cxn ang="0">
                    <a:pos x="0" y="1078"/>
                  </a:cxn>
                </a:cxnLst>
                <a:rect l="0" t="0" r="r" b="b"/>
                <a:pathLst>
                  <a:path w="130" h="1078">
                    <a:moveTo>
                      <a:pt x="0" y="1078"/>
                    </a:moveTo>
                    <a:lnTo>
                      <a:pt x="0" y="98"/>
                    </a:lnTo>
                    <a:lnTo>
                      <a:pt x="130" y="0"/>
                    </a:lnTo>
                    <a:lnTo>
                      <a:pt x="130" y="980"/>
                    </a:lnTo>
                    <a:lnTo>
                      <a:pt x="0" y="1078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6987" name="Freeform 43"/>
              <p:cNvSpPr>
                <a:spLocks/>
              </p:cNvSpPr>
              <p:nvPr/>
            </p:nvSpPr>
            <p:spPr bwMode="auto">
              <a:xfrm>
                <a:off x="1528" y="860"/>
                <a:ext cx="60" cy="572"/>
              </a:xfrm>
              <a:custGeom>
                <a:avLst/>
                <a:gdLst/>
                <a:ahLst/>
                <a:cxnLst>
                  <a:cxn ang="0">
                    <a:pos x="0" y="530"/>
                  </a:cxn>
                  <a:cxn ang="0">
                    <a:pos x="0" y="39"/>
                  </a:cxn>
                  <a:cxn ang="0">
                    <a:pos x="55" y="0"/>
                  </a:cxn>
                  <a:cxn ang="0">
                    <a:pos x="55" y="490"/>
                  </a:cxn>
                  <a:cxn ang="0">
                    <a:pos x="0" y="530"/>
                  </a:cxn>
                </a:cxnLst>
                <a:rect l="0" t="0" r="r" b="b"/>
                <a:pathLst>
                  <a:path w="55" h="530">
                    <a:moveTo>
                      <a:pt x="0" y="530"/>
                    </a:moveTo>
                    <a:lnTo>
                      <a:pt x="0" y="39"/>
                    </a:lnTo>
                    <a:lnTo>
                      <a:pt x="55" y="0"/>
                    </a:lnTo>
                    <a:lnTo>
                      <a:pt x="55" y="490"/>
                    </a:lnTo>
                    <a:lnTo>
                      <a:pt x="0" y="530"/>
                    </a:lnTo>
                    <a:close/>
                  </a:path>
                </a:pathLst>
              </a:custGeom>
              <a:solidFill>
                <a:srgbClr val="800000"/>
              </a:solidFill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6988" name="Rectangle 44"/>
              <p:cNvSpPr>
                <a:spLocks noChangeArrowheads="1"/>
              </p:cNvSpPr>
              <p:nvPr/>
            </p:nvSpPr>
            <p:spPr bwMode="auto">
              <a:xfrm>
                <a:off x="1362" y="902"/>
                <a:ext cx="166" cy="530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6989" name="Freeform 45"/>
              <p:cNvSpPr>
                <a:spLocks/>
              </p:cNvSpPr>
              <p:nvPr/>
            </p:nvSpPr>
            <p:spPr bwMode="auto">
              <a:xfrm>
                <a:off x="1362" y="860"/>
                <a:ext cx="226" cy="42"/>
              </a:xfrm>
              <a:custGeom>
                <a:avLst/>
                <a:gdLst/>
                <a:ahLst/>
                <a:cxnLst>
                  <a:cxn ang="0">
                    <a:pos x="154" y="39"/>
                  </a:cxn>
                  <a:cxn ang="0">
                    <a:pos x="209" y="0"/>
                  </a:cxn>
                  <a:cxn ang="0">
                    <a:pos x="56" y="0"/>
                  </a:cxn>
                  <a:cxn ang="0">
                    <a:pos x="0" y="39"/>
                  </a:cxn>
                  <a:cxn ang="0">
                    <a:pos x="154" y="39"/>
                  </a:cxn>
                </a:cxnLst>
                <a:rect l="0" t="0" r="r" b="b"/>
                <a:pathLst>
                  <a:path w="209" h="39">
                    <a:moveTo>
                      <a:pt x="154" y="39"/>
                    </a:moveTo>
                    <a:lnTo>
                      <a:pt x="209" y="0"/>
                    </a:lnTo>
                    <a:lnTo>
                      <a:pt x="56" y="0"/>
                    </a:lnTo>
                    <a:lnTo>
                      <a:pt x="0" y="39"/>
                    </a:lnTo>
                    <a:lnTo>
                      <a:pt x="154" y="39"/>
                    </a:lnTo>
                    <a:close/>
                  </a:path>
                </a:pathLst>
              </a:custGeom>
              <a:solidFill>
                <a:srgbClr val="BF0000"/>
              </a:solidFill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6990" name="Freeform 46"/>
              <p:cNvSpPr>
                <a:spLocks/>
              </p:cNvSpPr>
              <p:nvPr/>
            </p:nvSpPr>
            <p:spPr bwMode="auto">
              <a:xfrm>
                <a:off x="1944" y="674"/>
                <a:ext cx="57" cy="758"/>
              </a:xfrm>
              <a:custGeom>
                <a:avLst/>
                <a:gdLst/>
                <a:ahLst/>
                <a:cxnLst>
                  <a:cxn ang="0">
                    <a:pos x="0" y="703"/>
                  </a:cxn>
                  <a:cxn ang="0">
                    <a:pos x="0" y="42"/>
                  </a:cxn>
                  <a:cxn ang="0">
                    <a:pos x="53" y="0"/>
                  </a:cxn>
                  <a:cxn ang="0">
                    <a:pos x="53" y="663"/>
                  </a:cxn>
                  <a:cxn ang="0">
                    <a:pos x="0" y="703"/>
                  </a:cxn>
                </a:cxnLst>
                <a:rect l="0" t="0" r="r" b="b"/>
                <a:pathLst>
                  <a:path w="53" h="703">
                    <a:moveTo>
                      <a:pt x="0" y="703"/>
                    </a:moveTo>
                    <a:lnTo>
                      <a:pt x="0" y="42"/>
                    </a:lnTo>
                    <a:lnTo>
                      <a:pt x="53" y="0"/>
                    </a:lnTo>
                    <a:lnTo>
                      <a:pt x="53" y="663"/>
                    </a:lnTo>
                    <a:lnTo>
                      <a:pt x="0" y="703"/>
                    </a:lnTo>
                    <a:close/>
                  </a:path>
                </a:pathLst>
              </a:custGeom>
              <a:solidFill>
                <a:srgbClr val="800000"/>
              </a:solidFill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6991" name="Rectangle 47"/>
              <p:cNvSpPr>
                <a:spLocks noChangeArrowheads="1"/>
              </p:cNvSpPr>
              <p:nvPr/>
            </p:nvSpPr>
            <p:spPr bwMode="auto">
              <a:xfrm>
                <a:off x="1779" y="719"/>
                <a:ext cx="165" cy="713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6992" name="Freeform 48"/>
              <p:cNvSpPr>
                <a:spLocks/>
              </p:cNvSpPr>
              <p:nvPr/>
            </p:nvSpPr>
            <p:spPr bwMode="auto">
              <a:xfrm>
                <a:off x="1779" y="674"/>
                <a:ext cx="222" cy="45"/>
              </a:xfrm>
              <a:custGeom>
                <a:avLst/>
                <a:gdLst/>
                <a:ahLst/>
                <a:cxnLst>
                  <a:cxn ang="0">
                    <a:pos x="153" y="42"/>
                  </a:cxn>
                  <a:cxn ang="0">
                    <a:pos x="206" y="0"/>
                  </a:cxn>
                  <a:cxn ang="0">
                    <a:pos x="52" y="0"/>
                  </a:cxn>
                  <a:cxn ang="0">
                    <a:pos x="0" y="42"/>
                  </a:cxn>
                  <a:cxn ang="0">
                    <a:pos x="153" y="42"/>
                  </a:cxn>
                </a:cxnLst>
                <a:rect l="0" t="0" r="r" b="b"/>
                <a:pathLst>
                  <a:path w="206" h="42">
                    <a:moveTo>
                      <a:pt x="153" y="42"/>
                    </a:moveTo>
                    <a:lnTo>
                      <a:pt x="206" y="0"/>
                    </a:lnTo>
                    <a:lnTo>
                      <a:pt x="52" y="0"/>
                    </a:lnTo>
                    <a:lnTo>
                      <a:pt x="0" y="42"/>
                    </a:lnTo>
                    <a:lnTo>
                      <a:pt x="153" y="42"/>
                    </a:lnTo>
                    <a:close/>
                  </a:path>
                </a:pathLst>
              </a:custGeom>
              <a:solidFill>
                <a:srgbClr val="BF0000"/>
              </a:solidFill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6993" name="Freeform 49"/>
              <p:cNvSpPr>
                <a:spLocks/>
              </p:cNvSpPr>
              <p:nvPr/>
            </p:nvSpPr>
            <p:spPr bwMode="auto">
              <a:xfrm>
                <a:off x="2357" y="821"/>
                <a:ext cx="59" cy="611"/>
              </a:xfrm>
              <a:custGeom>
                <a:avLst/>
                <a:gdLst/>
                <a:ahLst/>
                <a:cxnLst>
                  <a:cxn ang="0">
                    <a:pos x="0" y="566"/>
                  </a:cxn>
                  <a:cxn ang="0">
                    <a:pos x="0" y="39"/>
                  </a:cxn>
                  <a:cxn ang="0">
                    <a:pos x="55" y="0"/>
                  </a:cxn>
                  <a:cxn ang="0">
                    <a:pos x="55" y="526"/>
                  </a:cxn>
                  <a:cxn ang="0">
                    <a:pos x="0" y="566"/>
                  </a:cxn>
                </a:cxnLst>
                <a:rect l="0" t="0" r="r" b="b"/>
                <a:pathLst>
                  <a:path w="55" h="566">
                    <a:moveTo>
                      <a:pt x="0" y="566"/>
                    </a:moveTo>
                    <a:lnTo>
                      <a:pt x="0" y="39"/>
                    </a:lnTo>
                    <a:lnTo>
                      <a:pt x="55" y="0"/>
                    </a:lnTo>
                    <a:lnTo>
                      <a:pt x="55" y="526"/>
                    </a:lnTo>
                    <a:lnTo>
                      <a:pt x="0" y="566"/>
                    </a:lnTo>
                    <a:close/>
                  </a:path>
                </a:pathLst>
              </a:custGeom>
              <a:solidFill>
                <a:srgbClr val="800000"/>
              </a:solidFill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6994" name="Rectangle 50"/>
              <p:cNvSpPr>
                <a:spLocks noChangeArrowheads="1"/>
              </p:cNvSpPr>
              <p:nvPr/>
            </p:nvSpPr>
            <p:spPr bwMode="auto">
              <a:xfrm>
                <a:off x="2191" y="863"/>
                <a:ext cx="166" cy="569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6995" name="Freeform 51"/>
              <p:cNvSpPr>
                <a:spLocks/>
              </p:cNvSpPr>
              <p:nvPr/>
            </p:nvSpPr>
            <p:spPr bwMode="auto">
              <a:xfrm>
                <a:off x="2191" y="821"/>
                <a:ext cx="225" cy="42"/>
              </a:xfrm>
              <a:custGeom>
                <a:avLst/>
                <a:gdLst/>
                <a:ahLst/>
                <a:cxnLst>
                  <a:cxn ang="0">
                    <a:pos x="154" y="39"/>
                  </a:cxn>
                  <a:cxn ang="0">
                    <a:pos x="209" y="0"/>
                  </a:cxn>
                  <a:cxn ang="0">
                    <a:pos x="56" y="0"/>
                  </a:cxn>
                  <a:cxn ang="0">
                    <a:pos x="0" y="39"/>
                  </a:cxn>
                  <a:cxn ang="0">
                    <a:pos x="154" y="39"/>
                  </a:cxn>
                </a:cxnLst>
                <a:rect l="0" t="0" r="r" b="b"/>
                <a:pathLst>
                  <a:path w="209" h="39">
                    <a:moveTo>
                      <a:pt x="154" y="39"/>
                    </a:moveTo>
                    <a:lnTo>
                      <a:pt x="209" y="0"/>
                    </a:lnTo>
                    <a:lnTo>
                      <a:pt x="56" y="0"/>
                    </a:lnTo>
                    <a:lnTo>
                      <a:pt x="0" y="39"/>
                    </a:lnTo>
                    <a:lnTo>
                      <a:pt x="154" y="39"/>
                    </a:lnTo>
                    <a:close/>
                  </a:path>
                </a:pathLst>
              </a:custGeom>
              <a:solidFill>
                <a:srgbClr val="BF0000"/>
              </a:solidFill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6996" name="Freeform 52"/>
              <p:cNvSpPr>
                <a:spLocks/>
              </p:cNvSpPr>
              <p:nvPr/>
            </p:nvSpPr>
            <p:spPr bwMode="auto">
              <a:xfrm>
                <a:off x="2772" y="821"/>
                <a:ext cx="57" cy="611"/>
              </a:xfrm>
              <a:custGeom>
                <a:avLst/>
                <a:gdLst/>
                <a:ahLst/>
                <a:cxnLst>
                  <a:cxn ang="0">
                    <a:pos x="0" y="566"/>
                  </a:cxn>
                  <a:cxn ang="0">
                    <a:pos x="0" y="39"/>
                  </a:cxn>
                  <a:cxn ang="0">
                    <a:pos x="53" y="0"/>
                  </a:cxn>
                  <a:cxn ang="0">
                    <a:pos x="53" y="526"/>
                  </a:cxn>
                  <a:cxn ang="0">
                    <a:pos x="0" y="566"/>
                  </a:cxn>
                </a:cxnLst>
                <a:rect l="0" t="0" r="r" b="b"/>
                <a:pathLst>
                  <a:path w="53" h="566">
                    <a:moveTo>
                      <a:pt x="0" y="566"/>
                    </a:moveTo>
                    <a:lnTo>
                      <a:pt x="0" y="39"/>
                    </a:lnTo>
                    <a:lnTo>
                      <a:pt x="53" y="0"/>
                    </a:lnTo>
                    <a:lnTo>
                      <a:pt x="53" y="526"/>
                    </a:lnTo>
                    <a:lnTo>
                      <a:pt x="0" y="566"/>
                    </a:lnTo>
                    <a:close/>
                  </a:path>
                </a:pathLst>
              </a:custGeom>
              <a:solidFill>
                <a:srgbClr val="800000"/>
              </a:solidFill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6997" name="Rectangle 53"/>
              <p:cNvSpPr>
                <a:spLocks noChangeArrowheads="1"/>
              </p:cNvSpPr>
              <p:nvPr/>
            </p:nvSpPr>
            <p:spPr bwMode="auto">
              <a:xfrm>
                <a:off x="2607" y="863"/>
                <a:ext cx="165" cy="569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6998" name="Freeform 54"/>
              <p:cNvSpPr>
                <a:spLocks/>
              </p:cNvSpPr>
              <p:nvPr/>
            </p:nvSpPr>
            <p:spPr bwMode="auto">
              <a:xfrm>
                <a:off x="2607" y="821"/>
                <a:ext cx="222" cy="42"/>
              </a:xfrm>
              <a:custGeom>
                <a:avLst/>
                <a:gdLst/>
                <a:ahLst/>
                <a:cxnLst>
                  <a:cxn ang="0">
                    <a:pos x="153" y="39"/>
                  </a:cxn>
                  <a:cxn ang="0">
                    <a:pos x="206" y="0"/>
                  </a:cxn>
                  <a:cxn ang="0">
                    <a:pos x="52" y="0"/>
                  </a:cxn>
                  <a:cxn ang="0">
                    <a:pos x="0" y="39"/>
                  </a:cxn>
                  <a:cxn ang="0">
                    <a:pos x="153" y="39"/>
                  </a:cxn>
                </a:cxnLst>
                <a:rect l="0" t="0" r="r" b="b"/>
                <a:pathLst>
                  <a:path w="206" h="39">
                    <a:moveTo>
                      <a:pt x="153" y="39"/>
                    </a:moveTo>
                    <a:lnTo>
                      <a:pt x="206" y="0"/>
                    </a:lnTo>
                    <a:lnTo>
                      <a:pt x="52" y="0"/>
                    </a:lnTo>
                    <a:lnTo>
                      <a:pt x="0" y="39"/>
                    </a:lnTo>
                    <a:lnTo>
                      <a:pt x="153" y="39"/>
                    </a:lnTo>
                    <a:close/>
                  </a:path>
                </a:pathLst>
              </a:custGeom>
              <a:solidFill>
                <a:srgbClr val="BF0000"/>
              </a:solidFill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6999" name="Freeform 55"/>
              <p:cNvSpPr>
                <a:spLocks/>
              </p:cNvSpPr>
              <p:nvPr/>
            </p:nvSpPr>
            <p:spPr bwMode="auto">
              <a:xfrm>
                <a:off x="3185" y="874"/>
                <a:ext cx="60" cy="558"/>
              </a:xfrm>
              <a:custGeom>
                <a:avLst/>
                <a:gdLst/>
                <a:ahLst/>
                <a:cxnLst>
                  <a:cxn ang="0">
                    <a:pos x="0" y="517"/>
                  </a:cxn>
                  <a:cxn ang="0">
                    <a:pos x="0" y="40"/>
                  </a:cxn>
                  <a:cxn ang="0">
                    <a:pos x="55" y="0"/>
                  </a:cxn>
                  <a:cxn ang="0">
                    <a:pos x="55" y="477"/>
                  </a:cxn>
                  <a:cxn ang="0">
                    <a:pos x="0" y="517"/>
                  </a:cxn>
                </a:cxnLst>
                <a:rect l="0" t="0" r="r" b="b"/>
                <a:pathLst>
                  <a:path w="55" h="517">
                    <a:moveTo>
                      <a:pt x="0" y="517"/>
                    </a:moveTo>
                    <a:lnTo>
                      <a:pt x="0" y="40"/>
                    </a:lnTo>
                    <a:lnTo>
                      <a:pt x="55" y="0"/>
                    </a:lnTo>
                    <a:lnTo>
                      <a:pt x="55" y="477"/>
                    </a:lnTo>
                    <a:lnTo>
                      <a:pt x="0" y="517"/>
                    </a:lnTo>
                    <a:close/>
                  </a:path>
                </a:pathLst>
              </a:custGeom>
              <a:solidFill>
                <a:srgbClr val="800000"/>
              </a:solidFill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7000" name="Rectangle 56"/>
              <p:cNvSpPr>
                <a:spLocks noChangeArrowheads="1"/>
              </p:cNvSpPr>
              <p:nvPr/>
            </p:nvSpPr>
            <p:spPr bwMode="auto">
              <a:xfrm>
                <a:off x="3019" y="917"/>
                <a:ext cx="166" cy="515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7001" name="Freeform 57"/>
              <p:cNvSpPr>
                <a:spLocks/>
              </p:cNvSpPr>
              <p:nvPr/>
            </p:nvSpPr>
            <p:spPr bwMode="auto">
              <a:xfrm>
                <a:off x="3019" y="874"/>
                <a:ext cx="226" cy="43"/>
              </a:xfrm>
              <a:custGeom>
                <a:avLst/>
                <a:gdLst/>
                <a:ahLst/>
                <a:cxnLst>
                  <a:cxn ang="0">
                    <a:pos x="154" y="40"/>
                  </a:cxn>
                  <a:cxn ang="0">
                    <a:pos x="209" y="0"/>
                  </a:cxn>
                  <a:cxn ang="0">
                    <a:pos x="56" y="0"/>
                  </a:cxn>
                  <a:cxn ang="0">
                    <a:pos x="0" y="40"/>
                  </a:cxn>
                  <a:cxn ang="0">
                    <a:pos x="154" y="40"/>
                  </a:cxn>
                </a:cxnLst>
                <a:rect l="0" t="0" r="r" b="b"/>
                <a:pathLst>
                  <a:path w="209" h="40">
                    <a:moveTo>
                      <a:pt x="154" y="40"/>
                    </a:moveTo>
                    <a:lnTo>
                      <a:pt x="209" y="0"/>
                    </a:lnTo>
                    <a:lnTo>
                      <a:pt x="56" y="0"/>
                    </a:lnTo>
                    <a:lnTo>
                      <a:pt x="0" y="40"/>
                    </a:lnTo>
                    <a:lnTo>
                      <a:pt x="154" y="40"/>
                    </a:lnTo>
                    <a:close/>
                  </a:path>
                </a:pathLst>
              </a:custGeom>
              <a:solidFill>
                <a:srgbClr val="BF0000"/>
              </a:solidFill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7002" name="Line 58"/>
              <p:cNvSpPr>
                <a:spLocks noChangeShapeType="1"/>
              </p:cNvSpPr>
              <p:nvPr/>
            </p:nvSpPr>
            <p:spPr bwMode="auto">
              <a:xfrm flipV="1">
                <a:off x="1197" y="406"/>
                <a:ext cx="1" cy="1057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7003" name="Line 59"/>
              <p:cNvSpPr>
                <a:spLocks noChangeShapeType="1"/>
              </p:cNvSpPr>
              <p:nvPr/>
            </p:nvSpPr>
            <p:spPr bwMode="auto">
              <a:xfrm flipH="1">
                <a:off x="1179" y="1463"/>
                <a:ext cx="18" cy="1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7004" name="Line 60"/>
              <p:cNvSpPr>
                <a:spLocks noChangeShapeType="1"/>
              </p:cNvSpPr>
              <p:nvPr/>
            </p:nvSpPr>
            <p:spPr bwMode="auto">
              <a:xfrm flipH="1">
                <a:off x="1179" y="1333"/>
                <a:ext cx="18" cy="1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7005" name="Line 61"/>
              <p:cNvSpPr>
                <a:spLocks noChangeShapeType="1"/>
              </p:cNvSpPr>
              <p:nvPr/>
            </p:nvSpPr>
            <p:spPr bwMode="auto">
              <a:xfrm flipH="1">
                <a:off x="1179" y="1199"/>
                <a:ext cx="18" cy="1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7006" name="Line 62"/>
              <p:cNvSpPr>
                <a:spLocks noChangeShapeType="1"/>
              </p:cNvSpPr>
              <p:nvPr/>
            </p:nvSpPr>
            <p:spPr bwMode="auto">
              <a:xfrm flipH="1">
                <a:off x="1179" y="1068"/>
                <a:ext cx="18" cy="1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7007" name="Line 63"/>
              <p:cNvSpPr>
                <a:spLocks noChangeShapeType="1"/>
              </p:cNvSpPr>
              <p:nvPr/>
            </p:nvSpPr>
            <p:spPr bwMode="auto">
              <a:xfrm flipH="1">
                <a:off x="1179" y="935"/>
                <a:ext cx="18" cy="1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7008" name="Line 64"/>
              <p:cNvSpPr>
                <a:spLocks noChangeShapeType="1"/>
              </p:cNvSpPr>
              <p:nvPr/>
            </p:nvSpPr>
            <p:spPr bwMode="auto">
              <a:xfrm flipH="1">
                <a:off x="1179" y="804"/>
                <a:ext cx="18" cy="1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7009" name="Line 65"/>
              <p:cNvSpPr>
                <a:spLocks noChangeShapeType="1"/>
              </p:cNvSpPr>
              <p:nvPr/>
            </p:nvSpPr>
            <p:spPr bwMode="auto">
              <a:xfrm flipH="1">
                <a:off x="1179" y="670"/>
                <a:ext cx="18" cy="1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7010" name="Line 66"/>
              <p:cNvSpPr>
                <a:spLocks noChangeShapeType="1"/>
              </p:cNvSpPr>
              <p:nvPr/>
            </p:nvSpPr>
            <p:spPr bwMode="auto">
              <a:xfrm flipH="1">
                <a:off x="1179" y="540"/>
                <a:ext cx="18" cy="1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7011" name="Line 67"/>
              <p:cNvSpPr>
                <a:spLocks noChangeShapeType="1"/>
              </p:cNvSpPr>
              <p:nvPr/>
            </p:nvSpPr>
            <p:spPr bwMode="auto">
              <a:xfrm flipH="1">
                <a:off x="1179" y="406"/>
                <a:ext cx="18" cy="1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7012" name="Rectangle 68"/>
              <p:cNvSpPr>
                <a:spLocks noChangeArrowheads="1"/>
              </p:cNvSpPr>
              <p:nvPr/>
            </p:nvSpPr>
            <p:spPr bwMode="auto">
              <a:xfrm>
                <a:off x="1073" y="1424"/>
                <a:ext cx="61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67013" name="Rectangle 69"/>
              <p:cNvSpPr>
                <a:spLocks noChangeArrowheads="1"/>
              </p:cNvSpPr>
              <p:nvPr/>
            </p:nvSpPr>
            <p:spPr bwMode="auto">
              <a:xfrm>
                <a:off x="1073" y="1294"/>
                <a:ext cx="61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467014" name="Rectangle 70"/>
              <p:cNvSpPr>
                <a:spLocks noChangeArrowheads="1"/>
              </p:cNvSpPr>
              <p:nvPr/>
            </p:nvSpPr>
            <p:spPr bwMode="auto">
              <a:xfrm>
                <a:off x="1073" y="1160"/>
                <a:ext cx="61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FFFFFF"/>
                    </a:solidFill>
                  </a:rPr>
                  <a:t>2</a:t>
                </a:r>
              </a:p>
            </p:txBody>
          </p:sp>
          <p:sp>
            <p:nvSpPr>
              <p:cNvPr id="467015" name="Rectangle 71"/>
              <p:cNvSpPr>
                <a:spLocks noChangeArrowheads="1"/>
              </p:cNvSpPr>
              <p:nvPr/>
            </p:nvSpPr>
            <p:spPr bwMode="auto">
              <a:xfrm>
                <a:off x="1073" y="1030"/>
                <a:ext cx="61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FFFFFF"/>
                    </a:solidFill>
                  </a:rPr>
                  <a:t>3</a:t>
                </a:r>
              </a:p>
            </p:txBody>
          </p:sp>
          <p:sp>
            <p:nvSpPr>
              <p:cNvPr id="467016" name="Rectangle 72"/>
              <p:cNvSpPr>
                <a:spLocks noChangeArrowheads="1"/>
              </p:cNvSpPr>
              <p:nvPr/>
            </p:nvSpPr>
            <p:spPr bwMode="auto">
              <a:xfrm>
                <a:off x="1073" y="896"/>
                <a:ext cx="61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FFFFFF"/>
                    </a:solidFill>
                  </a:rPr>
                  <a:t>4</a:t>
                </a:r>
              </a:p>
            </p:txBody>
          </p:sp>
          <p:sp>
            <p:nvSpPr>
              <p:cNvPr id="467017" name="Rectangle 73"/>
              <p:cNvSpPr>
                <a:spLocks noChangeArrowheads="1"/>
              </p:cNvSpPr>
              <p:nvPr/>
            </p:nvSpPr>
            <p:spPr bwMode="auto">
              <a:xfrm>
                <a:off x="1073" y="765"/>
                <a:ext cx="61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FFFFFF"/>
                    </a:solidFill>
                  </a:rPr>
                  <a:t>5</a:t>
                </a:r>
              </a:p>
            </p:txBody>
          </p:sp>
          <p:sp>
            <p:nvSpPr>
              <p:cNvPr id="467018" name="Rectangle 74"/>
              <p:cNvSpPr>
                <a:spLocks noChangeArrowheads="1"/>
              </p:cNvSpPr>
              <p:nvPr/>
            </p:nvSpPr>
            <p:spPr bwMode="auto">
              <a:xfrm>
                <a:off x="1073" y="632"/>
                <a:ext cx="61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FFFFFF"/>
                    </a:solidFill>
                  </a:rPr>
                  <a:t>6</a:t>
                </a:r>
              </a:p>
            </p:txBody>
          </p:sp>
          <p:sp>
            <p:nvSpPr>
              <p:cNvPr id="467019" name="Rectangle 75"/>
              <p:cNvSpPr>
                <a:spLocks noChangeArrowheads="1"/>
              </p:cNvSpPr>
              <p:nvPr/>
            </p:nvSpPr>
            <p:spPr bwMode="auto">
              <a:xfrm>
                <a:off x="1073" y="501"/>
                <a:ext cx="61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FFFFFF"/>
                    </a:solidFill>
                  </a:rPr>
                  <a:t>7</a:t>
                </a:r>
              </a:p>
            </p:txBody>
          </p:sp>
          <p:sp>
            <p:nvSpPr>
              <p:cNvPr id="467020" name="Rectangle 76"/>
              <p:cNvSpPr>
                <a:spLocks noChangeArrowheads="1"/>
              </p:cNvSpPr>
              <p:nvPr/>
            </p:nvSpPr>
            <p:spPr bwMode="auto">
              <a:xfrm>
                <a:off x="1073" y="367"/>
                <a:ext cx="61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>
                    <a:solidFill>
                      <a:srgbClr val="FFFFFF"/>
                    </a:solidFill>
                  </a:rPr>
                  <a:t>8</a:t>
                </a:r>
              </a:p>
            </p:txBody>
          </p:sp>
          <p:sp>
            <p:nvSpPr>
              <p:cNvPr id="467021" name="Rectangle 77"/>
              <p:cNvSpPr>
                <a:spLocks noChangeArrowheads="1"/>
              </p:cNvSpPr>
              <p:nvPr/>
            </p:nvSpPr>
            <p:spPr bwMode="auto">
              <a:xfrm rot="16200000">
                <a:off x="376" y="846"/>
                <a:ext cx="1062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dirty="0"/>
                  <a:t>CSQ Catastrophizing</a:t>
                </a:r>
              </a:p>
            </p:txBody>
          </p:sp>
          <p:sp>
            <p:nvSpPr>
              <p:cNvPr id="467022" name="Line 78"/>
              <p:cNvSpPr>
                <a:spLocks noChangeShapeType="1"/>
              </p:cNvSpPr>
              <p:nvPr/>
            </p:nvSpPr>
            <p:spPr bwMode="auto">
              <a:xfrm>
                <a:off x="1197" y="1463"/>
                <a:ext cx="2072" cy="1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7023" name="Line 79"/>
              <p:cNvSpPr>
                <a:spLocks noChangeShapeType="1"/>
              </p:cNvSpPr>
              <p:nvPr/>
            </p:nvSpPr>
            <p:spPr bwMode="auto">
              <a:xfrm>
                <a:off x="1197" y="1463"/>
                <a:ext cx="1" cy="17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7024" name="Line 80"/>
              <p:cNvSpPr>
                <a:spLocks noChangeShapeType="1"/>
              </p:cNvSpPr>
              <p:nvPr/>
            </p:nvSpPr>
            <p:spPr bwMode="auto">
              <a:xfrm>
                <a:off x="1613" y="1463"/>
                <a:ext cx="1" cy="17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7025" name="Line 81"/>
              <p:cNvSpPr>
                <a:spLocks noChangeShapeType="1"/>
              </p:cNvSpPr>
              <p:nvPr/>
            </p:nvSpPr>
            <p:spPr bwMode="auto">
              <a:xfrm>
                <a:off x="2026" y="1463"/>
                <a:ext cx="1" cy="17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7026" name="Line 82"/>
              <p:cNvSpPr>
                <a:spLocks noChangeShapeType="1"/>
              </p:cNvSpPr>
              <p:nvPr/>
            </p:nvSpPr>
            <p:spPr bwMode="auto">
              <a:xfrm>
                <a:off x="2441" y="1463"/>
                <a:ext cx="1" cy="17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7027" name="Line 83"/>
              <p:cNvSpPr>
                <a:spLocks noChangeShapeType="1"/>
              </p:cNvSpPr>
              <p:nvPr/>
            </p:nvSpPr>
            <p:spPr bwMode="auto">
              <a:xfrm>
                <a:off x="2854" y="1463"/>
                <a:ext cx="1" cy="17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7028" name="Line 84"/>
              <p:cNvSpPr>
                <a:spLocks noChangeShapeType="1"/>
              </p:cNvSpPr>
              <p:nvPr/>
            </p:nvSpPr>
            <p:spPr bwMode="auto">
              <a:xfrm>
                <a:off x="3269" y="1463"/>
                <a:ext cx="2" cy="17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7029" name="Rectangle 85"/>
              <p:cNvSpPr>
                <a:spLocks noChangeArrowheads="1"/>
              </p:cNvSpPr>
              <p:nvPr/>
            </p:nvSpPr>
            <p:spPr bwMode="auto">
              <a:xfrm>
                <a:off x="1225" y="1499"/>
                <a:ext cx="436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</a:rPr>
                  <a:t>Pre-</a:t>
                </a:r>
                <a:r>
                  <a:rPr lang="en-US" sz="1200" dirty="0" err="1">
                    <a:solidFill>
                      <a:srgbClr val="000000"/>
                    </a:solidFill>
                  </a:rPr>
                  <a:t>Surg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7030" name="Rectangle 86"/>
              <p:cNvSpPr>
                <a:spLocks noChangeArrowheads="1"/>
              </p:cNvSpPr>
              <p:nvPr/>
            </p:nvSpPr>
            <p:spPr bwMode="auto">
              <a:xfrm>
                <a:off x="1701" y="1499"/>
                <a:ext cx="394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</a:rPr>
                  <a:t>1 Month</a:t>
                </a:r>
              </a:p>
            </p:txBody>
          </p:sp>
          <p:sp>
            <p:nvSpPr>
              <p:cNvPr id="467031" name="Rectangle 87"/>
              <p:cNvSpPr>
                <a:spLocks noChangeArrowheads="1"/>
              </p:cNvSpPr>
              <p:nvPr/>
            </p:nvSpPr>
            <p:spPr bwMode="auto">
              <a:xfrm>
                <a:off x="2117" y="1499"/>
                <a:ext cx="394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</a:rPr>
                  <a:t>3 Month</a:t>
                </a:r>
              </a:p>
            </p:txBody>
          </p:sp>
          <p:sp>
            <p:nvSpPr>
              <p:cNvPr id="467032" name="Rectangle 88"/>
              <p:cNvSpPr>
                <a:spLocks noChangeArrowheads="1"/>
              </p:cNvSpPr>
              <p:nvPr/>
            </p:nvSpPr>
            <p:spPr bwMode="auto">
              <a:xfrm>
                <a:off x="2529" y="1499"/>
                <a:ext cx="394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</a:rPr>
                  <a:t>6 Month</a:t>
                </a:r>
              </a:p>
            </p:txBody>
          </p:sp>
          <p:sp>
            <p:nvSpPr>
              <p:cNvPr id="467033" name="Rectangle 89"/>
              <p:cNvSpPr>
                <a:spLocks noChangeArrowheads="1"/>
              </p:cNvSpPr>
              <p:nvPr/>
            </p:nvSpPr>
            <p:spPr bwMode="auto">
              <a:xfrm>
                <a:off x="2924" y="1499"/>
                <a:ext cx="455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</a:rPr>
                  <a:t>12 Month</a:t>
                </a:r>
              </a:p>
            </p:txBody>
          </p:sp>
        </p:grpSp>
      </p:grpSp>
      <p:sp>
        <p:nvSpPr>
          <p:cNvPr id="119" name="Text Box 139"/>
          <p:cNvSpPr txBox="1">
            <a:spLocks noChangeArrowheads="1"/>
          </p:cNvSpPr>
          <p:nvPr/>
        </p:nvSpPr>
        <p:spPr bwMode="auto">
          <a:xfrm>
            <a:off x="304800" y="1219200"/>
            <a:ext cx="3886200" cy="34163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70C0"/>
                </a:solidFill>
              </a:rPr>
              <a:t>C</a:t>
            </a:r>
            <a:r>
              <a:rPr lang="en-US" sz="2400" dirty="0" smtClean="0">
                <a:solidFill>
                  <a:srgbClr val="0070C0"/>
                </a:solidFill>
              </a:rPr>
              <a:t>atastrophizing (trait) scores are stable – scores do </a:t>
            </a:r>
            <a:r>
              <a:rPr lang="en-US" sz="2400" dirty="0">
                <a:solidFill>
                  <a:srgbClr val="0070C0"/>
                </a:solidFill>
              </a:rPr>
              <a:t>not</a:t>
            </a:r>
            <a:r>
              <a:rPr lang="en-US" sz="2400" dirty="0" smtClean="0">
                <a:solidFill>
                  <a:srgbClr val="0070C0"/>
                </a:solidFill>
              </a:rPr>
              <a:t> change </a:t>
            </a:r>
            <a:r>
              <a:rPr lang="en-US" sz="2400" dirty="0">
                <a:solidFill>
                  <a:srgbClr val="0070C0"/>
                </a:solidFill>
              </a:rPr>
              <a:t>(i.e., decrease)</a:t>
            </a:r>
            <a:r>
              <a:rPr lang="en-US" sz="2400" dirty="0" smtClean="0">
                <a:solidFill>
                  <a:srgbClr val="0070C0"/>
                </a:solidFill>
              </a:rPr>
              <a:t> – over relatively short periods of time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70C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70C0"/>
                </a:solidFill>
              </a:rPr>
              <a:t>(Catastrophizing does decrease following CBT)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70C0"/>
              </a:solidFill>
            </a:endParaRPr>
          </a:p>
        </p:txBody>
      </p:sp>
      <p:grpSp>
        <p:nvGrpSpPr>
          <p:cNvPr id="4" name="Group 129"/>
          <p:cNvGrpSpPr>
            <a:grpSpLocks/>
          </p:cNvGrpSpPr>
          <p:nvPr/>
        </p:nvGrpSpPr>
        <p:grpSpPr bwMode="auto">
          <a:xfrm>
            <a:off x="4116387" y="152398"/>
            <a:ext cx="5718175" cy="3851275"/>
            <a:chOff x="2592" y="-1702"/>
            <a:chExt cx="3602" cy="2426"/>
          </a:xfrm>
        </p:grpSpPr>
        <p:graphicFrame>
          <p:nvGraphicFramePr>
            <p:cNvPr id="121" name="Object 105"/>
            <p:cNvGraphicFramePr>
              <a:graphicFrameLocks noChangeAspect="1"/>
            </p:cNvGraphicFramePr>
            <p:nvPr/>
          </p:nvGraphicFramePr>
          <p:xfrm>
            <a:off x="2735" y="-1702"/>
            <a:ext cx="3459" cy="24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5" name="Group 117"/>
            <p:cNvGrpSpPr>
              <a:grpSpLocks/>
            </p:cNvGrpSpPr>
            <p:nvPr/>
          </p:nvGrpSpPr>
          <p:grpSpPr bwMode="auto">
            <a:xfrm>
              <a:off x="2592" y="-1702"/>
              <a:ext cx="2616" cy="2059"/>
              <a:chOff x="2736" y="-1702"/>
              <a:chExt cx="2616" cy="2059"/>
            </a:xfrm>
          </p:grpSpPr>
          <p:sp>
            <p:nvSpPr>
              <p:cNvPr id="123" name="Line 118"/>
              <p:cNvSpPr>
                <a:spLocks noChangeShapeType="1"/>
              </p:cNvSpPr>
              <p:nvPr/>
            </p:nvSpPr>
            <p:spPr bwMode="auto">
              <a:xfrm flipH="1">
                <a:off x="3455" y="-262"/>
                <a:ext cx="23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" name="Group 119"/>
              <p:cNvGrpSpPr>
                <a:grpSpLocks/>
              </p:cNvGrpSpPr>
              <p:nvPr/>
            </p:nvGrpSpPr>
            <p:grpSpPr bwMode="auto">
              <a:xfrm>
                <a:off x="3455" y="-262"/>
                <a:ext cx="228" cy="216"/>
                <a:chOff x="1087" y="751"/>
                <a:chExt cx="228" cy="216"/>
              </a:xfrm>
            </p:grpSpPr>
            <p:sp>
              <p:nvSpPr>
                <p:cNvPr id="182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1087" y="759"/>
                  <a:ext cx="0" cy="20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3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1315" y="751"/>
                  <a:ext cx="0" cy="11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26" name="Text Box 122"/>
              <p:cNvSpPr txBox="1">
                <a:spLocks noChangeArrowheads="1"/>
              </p:cNvSpPr>
              <p:nvPr/>
            </p:nvSpPr>
            <p:spPr bwMode="auto">
              <a:xfrm rot="16200000">
                <a:off x="1832" y="-798"/>
                <a:ext cx="2059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 smtClean="0">
                    <a:solidFill>
                      <a:srgbClr val="000000"/>
                    </a:solidFill>
                  </a:rPr>
                  <a:t> Catastrophizing Score</a:t>
                </a:r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Text Box 123"/>
              <p:cNvSpPr txBox="1">
                <a:spLocks noChangeArrowheads="1"/>
              </p:cNvSpPr>
              <p:nvPr/>
            </p:nvSpPr>
            <p:spPr bwMode="auto">
              <a:xfrm>
                <a:off x="5039" y="-694"/>
                <a:ext cx="313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i="1" dirty="0">
                    <a:solidFill>
                      <a:srgbClr val="000000"/>
                    </a:solidFill>
                  </a:rPr>
                  <a:t>ns</a:t>
                </a:r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Text Box 124"/>
              <p:cNvSpPr txBox="1">
                <a:spLocks noChangeArrowheads="1"/>
              </p:cNvSpPr>
              <p:nvPr/>
            </p:nvSpPr>
            <p:spPr bwMode="auto">
              <a:xfrm>
                <a:off x="3311" y="-694"/>
                <a:ext cx="587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i="1" dirty="0" err="1">
                    <a:solidFill>
                      <a:srgbClr val="000000"/>
                    </a:solidFill>
                  </a:rPr>
                  <a:t>p</a:t>
                </a:r>
                <a:r>
                  <a:rPr lang="en-US" sz="2000" b="1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=.05</a:t>
                </a:r>
              </a:p>
            </p:txBody>
          </p:sp>
          <p:grpSp>
            <p:nvGrpSpPr>
              <p:cNvPr id="7" name="Group 125"/>
              <p:cNvGrpSpPr>
                <a:grpSpLocks/>
              </p:cNvGrpSpPr>
              <p:nvPr/>
            </p:nvGrpSpPr>
            <p:grpSpPr bwMode="auto">
              <a:xfrm>
                <a:off x="5039" y="-358"/>
                <a:ext cx="288" cy="207"/>
                <a:chOff x="2511" y="749"/>
                <a:chExt cx="288" cy="205"/>
              </a:xfrm>
            </p:grpSpPr>
            <p:sp>
              <p:nvSpPr>
                <p:cNvPr id="179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2511" y="750"/>
                  <a:ext cx="0" cy="10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0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2799" y="754"/>
                  <a:ext cx="0" cy="2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1" name="Line 128"/>
                <p:cNvSpPr>
                  <a:spLocks noChangeShapeType="1"/>
                </p:cNvSpPr>
                <p:nvPr/>
              </p:nvSpPr>
              <p:spPr bwMode="auto">
                <a:xfrm flipH="1">
                  <a:off x="2511" y="749"/>
                  <a:ext cx="26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184" name="Text Box 27"/>
          <p:cNvSpPr txBox="1">
            <a:spLocks noChangeArrowheads="1"/>
          </p:cNvSpPr>
          <p:nvPr/>
        </p:nvSpPr>
        <p:spPr bwMode="auto">
          <a:xfrm>
            <a:off x="0" y="5943600"/>
            <a:ext cx="41148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HelveticaNeue Condensed" pitchFamily="34" charset="0"/>
              </a:rPr>
              <a:t>TKA: </a:t>
            </a:r>
            <a:r>
              <a:rPr lang="en-US" sz="1200" dirty="0" smtClean="0">
                <a:solidFill>
                  <a:srgbClr val="000000"/>
                </a:solidFill>
                <a:latin typeface="HelveticaNeue Condensed" pitchFamily="34" charset="0"/>
              </a:rPr>
              <a:t>Edwards et al., </a:t>
            </a:r>
            <a:r>
              <a:rPr lang="en-US" sz="1200" i="1" dirty="0" smtClean="0">
                <a:solidFill>
                  <a:srgbClr val="000000"/>
                </a:solidFill>
                <a:latin typeface="HelveticaNeue Condensed" pitchFamily="34" charset="0"/>
              </a:rPr>
              <a:t>Pain Res Manage</a:t>
            </a:r>
            <a:r>
              <a:rPr lang="en-US" sz="1200" dirty="0" smtClean="0">
                <a:solidFill>
                  <a:srgbClr val="000000"/>
                </a:solidFill>
                <a:latin typeface="HelveticaNeue Condensed" pitchFamily="34" charset="0"/>
              </a:rPr>
              <a:t>, 2009, 14: 307.</a:t>
            </a:r>
            <a:endParaRPr lang="en-US" sz="1200" b="1" dirty="0" smtClean="0">
              <a:solidFill>
                <a:srgbClr val="000000"/>
              </a:solidFill>
              <a:latin typeface="HelveticaNeue Condensed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HelveticaNeue Condensed" pitchFamily="34" charset="0"/>
              </a:rPr>
              <a:t>Young </a:t>
            </a:r>
            <a:r>
              <a:rPr lang="en-US" sz="1200" b="1" dirty="0">
                <a:solidFill>
                  <a:srgbClr val="000000"/>
                </a:solidFill>
                <a:latin typeface="HelveticaNeue Condensed" pitchFamily="34" charset="0"/>
              </a:rPr>
              <a:t>&amp; Healthy:</a:t>
            </a:r>
            <a:r>
              <a:rPr lang="en-US" sz="1200" dirty="0">
                <a:solidFill>
                  <a:srgbClr val="000000"/>
                </a:solidFill>
                <a:latin typeface="HelveticaNeue Condensed" pitchFamily="34" charset="0"/>
              </a:rPr>
              <a:t> Edwards et al., </a:t>
            </a:r>
            <a:r>
              <a:rPr lang="en-US" sz="1200" b="1" dirty="0">
                <a:solidFill>
                  <a:srgbClr val="FFDA3D"/>
                </a:solidFill>
                <a:latin typeface="HelveticaNeue Condensed" pitchFamily="34" charset="0"/>
              </a:rPr>
              <a:t> </a:t>
            </a:r>
            <a:r>
              <a:rPr lang="en-US" sz="1200" i="1" dirty="0">
                <a:solidFill>
                  <a:srgbClr val="000000"/>
                </a:solidFill>
                <a:latin typeface="HelveticaNeue Condensed" pitchFamily="34" charset="0"/>
              </a:rPr>
              <a:t>Pain</a:t>
            </a:r>
            <a:r>
              <a:rPr lang="en-US" sz="1200" dirty="0">
                <a:solidFill>
                  <a:srgbClr val="000000"/>
                </a:solidFill>
                <a:latin typeface="HelveticaNeue Condensed" pitchFamily="34" charset="0"/>
              </a:rPr>
              <a:t>, 2004, 111: 335</a:t>
            </a:r>
            <a:r>
              <a:rPr lang="en-US" sz="1200" dirty="0" smtClean="0">
                <a:solidFill>
                  <a:srgbClr val="000000"/>
                </a:solidFill>
                <a:latin typeface="HelveticaNeue Condensed" pitchFamily="34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HelveticaNeue Condensed" pitchFamily="34" charset="0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latin typeface="HelveticaNeue Condensed" pitchFamily="34" charset="0"/>
              </a:rPr>
              <a:t>Acute </a:t>
            </a:r>
            <a:r>
              <a:rPr lang="en-US" sz="1200" b="1" dirty="0" err="1">
                <a:solidFill>
                  <a:srgbClr val="000000"/>
                </a:solidFill>
                <a:latin typeface="HelveticaNeue Condensed" pitchFamily="34" charset="0"/>
              </a:rPr>
              <a:t>Pulpitis</a:t>
            </a:r>
            <a:r>
              <a:rPr lang="en-US" sz="1200" dirty="0">
                <a:solidFill>
                  <a:srgbClr val="000000"/>
                </a:solidFill>
                <a:latin typeface="HelveticaNeue Condensed" pitchFamily="34" charset="0"/>
              </a:rPr>
              <a:t>: Edwards et al., </a:t>
            </a:r>
            <a:r>
              <a:rPr lang="en-US" sz="1200" i="1" dirty="0">
                <a:solidFill>
                  <a:srgbClr val="000000"/>
                </a:solidFill>
                <a:latin typeface="HelveticaNeue Condensed" pitchFamily="34" charset="0"/>
              </a:rPr>
              <a:t>J of Pain</a:t>
            </a:r>
            <a:r>
              <a:rPr lang="en-US" sz="1200" dirty="0">
                <a:solidFill>
                  <a:srgbClr val="000000"/>
                </a:solidFill>
                <a:latin typeface="HelveticaNeue Condensed" pitchFamily="34" charset="0"/>
              </a:rPr>
              <a:t>, 2004, 3:164; </a:t>
            </a:r>
            <a:endParaRPr lang="en-US" dirty="0">
              <a:solidFill>
                <a:srgbClr val="000000"/>
              </a:solidFill>
              <a:latin typeface="HelveticaNeue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2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c 16"/>
          <p:cNvSpPr/>
          <p:nvPr/>
        </p:nvSpPr>
        <p:spPr>
          <a:xfrm>
            <a:off x="-9156700" y="3009900"/>
            <a:ext cx="18300700" cy="7715250"/>
          </a:xfrm>
          <a:prstGeom prst="arc">
            <a:avLst>
              <a:gd name="adj1" fmla="val 16197650"/>
              <a:gd name="adj2" fmla="val 7945"/>
            </a:avLst>
          </a:prstGeom>
          <a:solidFill>
            <a:sysClr val="window" lastClr="FFFFFF">
              <a:lumMod val="75000"/>
            </a:sysClr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18" name="Arc 17"/>
          <p:cNvSpPr/>
          <p:nvPr/>
        </p:nvSpPr>
        <p:spPr>
          <a:xfrm>
            <a:off x="-5448300" y="3352800"/>
            <a:ext cx="10896600" cy="7340600"/>
          </a:xfrm>
          <a:prstGeom prst="arc">
            <a:avLst>
              <a:gd name="adj1" fmla="val 16201078"/>
              <a:gd name="adj2" fmla="val 7125"/>
            </a:avLst>
          </a:prstGeom>
          <a:solidFill>
            <a:sysClr val="window" lastClr="FFFFFF"/>
          </a:solidFill>
          <a:ln w="857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65" charset="-128"/>
            </a:endParaRPr>
          </a:p>
        </p:txBody>
      </p:sp>
      <p:grpSp>
        <p:nvGrpSpPr>
          <p:cNvPr id="9" name="Gruppe 199"/>
          <p:cNvGrpSpPr>
            <a:grpSpLocks/>
          </p:cNvGrpSpPr>
          <p:nvPr/>
        </p:nvGrpSpPr>
        <p:grpSpPr bwMode="auto">
          <a:xfrm>
            <a:off x="1905002" y="2438400"/>
            <a:ext cx="1751012" cy="1214438"/>
            <a:chOff x="2636520" y="2831705"/>
            <a:chExt cx="1919605" cy="1330207"/>
          </a:xfrm>
        </p:grpSpPr>
        <p:sp>
          <p:nvSpPr>
            <p:cNvPr id="48" name="Ellipse 127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da-DK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grpSp>
          <p:nvGrpSpPr>
            <p:cNvPr id="10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50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97E4FF"/>
                  </a:gs>
                  <a:gs pos="100000">
                    <a:srgbClr val="1DC4FF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1DC4FF"/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51" name="Ellipse 45"/>
              <p:cNvSpPr/>
              <p:nvPr/>
            </p:nvSpPr>
            <p:spPr bwMode="auto">
              <a:xfrm>
                <a:off x="1286221" y="2949218"/>
                <a:ext cx="1025765" cy="76813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52" name="Måne 131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</p:grpSp>
      </p:grpSp>
      <p:sp>
        <p:nvSpPr>
          <p:cNvPr id="33" name="Rektangel 132"/>
          <p:cNvSpPr/>
          <p:nvPr/>
        </p:nvSpPr>
        <p:spPr bwMode="auto">
          <a:xfrm>
            <a:off x="2133600" y="2743212"/>
            <a:ext cx="1096962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noProof="1" smtClean="0">
                <a:solidFill>
                  <a:schemeClr val="tx2"/>
                </a:solidFill>
                <a:ea typeface="ＭＳ Ｐゴシック" pitchFamily="-65" charset="-128"/>
                <a:cs typeface="Arial" charset="0"/>
              </a:rPr>
              <a:t>Acute Pain</a:t>
            </a:r>
            <a:endParaRPr lang="en-US" sz="1400" b="1" noProof="1">
              <a:solidFill>
                <a:schemeClr val="tx2"/>
              </a:solidFill>
              <a:ea typeface="ＭＳ Ｐゴシック" pitchFamily="-65" charset="-128"/>
              <a:cs typeface="Arial" charset="0"/>
            </a:endParaRPr>
          </a:p>
        </p:txBody>
      </p:sp>
      <p:sp>
        <p:nvSpPr>
          <p:cNvPr id="85" name="TextBox 54"/>
          <p:cNvSpPr txBox="1">
            <a:spLocks noChangeArrowheads="1"/>
          </p:cNvSpPr>
          <p:nvPr/>
        </p:nvSpPr>
        <p:spPr bwMode="auto">
          <a:xfrm>
            <a:off x="609600" y="304800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70C0"/>
                </a:solidFill>
              </a:rPr>
              <a:t>Catastrophizers show a </a:t>
            </a:r>
            <a:r>
              <a:rPr lang="en-US" sz="2400" dirty="0" smtClean="0">
                <a:solidFill>
                  <a:srgbClr val="0070C0"/>
                </a:solidFill>
              </a:rPr>
              <a:t>heightened stress </a:t>
            </a:r>
            <a:r>
              <a:rPr lang="en-US" sz="2400" dirty="0">
                <a:solidFill>
                  <a:srgbClr val="0070C0"/>
                </a:solidFill>
              </a:rPr>
              <a:t>response to pain …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262626"/>
              </a:solidFill>
              <a:ea typeface="ＭＳ Ｐゴシック" pitchFamily="-65" charset="-128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3" y="1295400"/>
            <a:ext cx="2209806" cy="1600207"/>
            <a:chOff x="3" y="1295400"/>
            <a:chExt cx="2209806" cy="1600207"/>
          </a:xfrm>
        </p:grpSpPr>
        <p:grpSp>
          <p:nvGrpSpPr>
            <p:cNvPr id="74" name="Group 106"/>
            <p:cNvGrpSpPr/>
            <p:nvPr/>
          </p:nvGrpSpPr>
          <p:grpSpPr>
            <a:xfrm>
              <a:off x="3" y="1295400"/>
              <a:ext cx="1804987" cy="1249363"/>
              <a:chOff x="1341438" y="3432175"/>
              <a:chExt cx="1804987" cy="1249363"/>
            </a:xfrm>
          </p:grpSpPr>
          <p:grpSp>
            <p:nvGrpSpPr>
              <p:cNvPr id="76" name="Gruppe 199"/>
              <p:cNvGrpSpPr>
                <a:grpSpLocks/>
              </p:cNvGrpSpPr>
              <p:nvPr/>
            </p:nvGrpSpPr>
            <p:grpSpPr bwMode="auto">
              <a:xfrm>
                <a:off x="1341438" y="3432175"/>
                <a:ext cx="1804987" cy="1249363"/>
                <a:chOff x="2636520" y="2831705"/>
                <a:chExt cx="1919605" cy="1330207"/>
              </a:xfrm>
            </p:grpSpPr>
            <p:sp>
              <p:nvSpPr>
                <p:cNvPr id="78" name="Ellipse 117"/>
                <p:cNvSpPr/>
                <p:nvPr/>
              </p:nvSpPr>
              <p:spPr bwMode="auto">
                <a:xfrm>
                  <a:off x="2636520" y="3774026"/>
                  <a:ext cx="1919605" cy="387886"/>
                </a:xfrm>
                <a:prstGeom prst="ellipse">
                  <a:avLst/>
                </a:prstGeom>
                <a:gradFill flip="none" rotWithShape="1">
                  <a:gsLst>
                    <a:gs pos="24000">
                      <a:sysClr val="windowText" lastClr="000000">
                        <a:alpha val="22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a-DK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  <p:grpSp>
              <p:nvGrpSpPr>
                <p:cNvPr id="79" name="Gruppe 91"/>
                <p:cNvGrpSpPr>
                  <a:grpSpLocks/>
                </p:cNvGrpSpPr>
                <p:nvPr/>
              </p:nvGrpSpPr>
              <p:grpSpPr bwMode="auto">
                <a:xfrm>
                  <a:off x="2976835" y="2831705"/>
                  <a:ext cx="1198925" cy="1187339"/>
                  <a:chOff x="1071835" y="2920232"/>
                  <a:chExt cx="1427572" cy="1413777"/>
                </a:xfrm>
              </p:grpSpPr>
              <p:sp>
                <p:nvSpPr>
                  <p:cNvPr id="80" name="Ellipse 44"/>
                  <p:cNvSpPr/>
                  <p:nvPr/>
                </p:nvSpPr>
                <p:spPr bwMode="auto">
                  <a:xfrm rot="21052097">
                    <a:off x="1085754" y="2920232"/>
                    <a:ext cx="1413653" cy="1413777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 w="9525" cap="flat" cmpd="sng" algn="ctr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olid"/>
                  </a:ln>
                  <a:effectLst>
                    <a:innerShdw blurRad="190500" dist="114300" dir="5640000">
                      <a:srgbClr val="000000">
                        <a:alpha val="37000"/>
                      </a:srgbClr>
                    </a:innerShdw>
                  </a:effectLst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a-DK">
                      <a:solidFill>
                        <a:srgbClr val="FFFFFF"/>
                      </a:solidFill>
                      <a:ea typeface="ＭＳ Ｐゴシック" pitchFamily="-65" charset="-128"/>
                    </a:endParaRPr>
                  </a:p>
                </p:txBody>
              </p:sp>
              <p:sp>
                <p:nvSpPr>
                  <p:cNvPr id="81" name="Ellipse 45"/>
                  <p:cNvSpPr/>
                  <p:nvPr/>
                </p:nvSpPr>
                <p:spPr bwMode="auto">
                  <a:xfrm>
                    <a:off x="1285786" y="2950421"/>
                    <a:ext cx="1027255" cy="76678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FF">
                          <a:lumMod val="40000"/>
                          <a:lumOff val="60000"/>
                          <a:alpha val="0"/>
                        </a:srgbClr>
                      </a:gs>
                      <a:gs pos="100000">
                        <a:srgbClr val="FFFCF9">
                          <a:alpha val="77000"/>
                        </a:srgbClr>
                      </a:gs>
                    </a:gsLst>
                    <a:lin ang="16200000" scaled="0"/>
                    <a:tileRect/>
                  </a:gra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a-DK">
                      <a:solidFill>
                        <a:srgbClr val="FFFFFF"/>
                      </a:solidFill>
                      <a:ea typeface="ＭＳ Ｐゴシック" pitchFamily="-65" charset="-128"/>
                    </a:endParaRPr>
                  </a:p>
                </p:txBody>
              </p:sp>
              <p:sp>
                <p:nvSpPr>
                  <p:cNvPr id="82" name="Måne 121"/>
                  <p:cNvSpPr/>
                  <p:nvPr/>
                </p:nvSpPr>
                <p:spPr bwMode="auto">
                  <a:xfrm rot="16552097">
                    <a:off x="1446797" y="3308471"/>
                    <a:ext cx="622393" cy="1372317"/>
                  </a:xfrm>
                  <a:prstGeom prst="moon">
                    <a:avLst>
                      <a:gd name="adj" fmla="val 18952"/>
                    </a:avLst>
                  </a:prstGeom>
                  <a:gradFill flip="none" rotWithShape="1">
                    <a:gsLst>
                      <a:gs pos="24000">
                        <a:sysClr val="windowText" lastClr="000000">
                          <a:alpha val="800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a-DK">
                      <a:solidFill>
                        <a:srgbClr val="FFFFFF"/>
                      </a:solidFill>
                      <a:ea typeface="ＭＳ Ｐゴシック" pitchFamily="-65" charset="-128"/>
                    </a:endParaRPr>
                  </a:p>
                </p:txBody>
              </p:sp>
            </p:grpSp>
          </p:grpSp>
          <p:sp>
            <p:nvSpPr>
              <p:cNvPr id="77" name="Rektangel 124"/>
              <p:cNvSpPr/>
              <p:nvPr/>
            </p:nvSpPr>
            <p:spPr bwMode="auto">
              <a:xfrm>
                <a:off x="1493835" y="3660775"/>
                <a:ext cx="14477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noProof="1" smtClean="0">
                    <a:solidFill>
                      <a:srgbClr val="1F497D"/>
                    </a:solidFill>
                    <a:ea typeface="ＭＳ Ｐゴシック" pitchFamily="-65" charset="-128"/>
                    <a:cs typeface="Arial" charset="0"/>
                  </a:rPr>
                  <a:t>Pain Catastrophizing</a:t>
                </a:r>
              </a:p>
            </p:txBody>
          </p:sp>
        </p:grpSp>
        <p:cxnSp>
          <p:nvCxnSpPr>
            <p:cNvPr id="75" name="Shape 98"/>
            <p:cNvCxnSpPr>
              <a:stCxn id="80" idx="4"/>
            </p:cNvCxnSpPr>
            <p:nvPr/>
          </p:nvCxnSpPr>
          <p:spPr>
            <a:xfrm rot="16200000" flipH="1">
              <a:off x="1347688" y="2033487"/>
              <a:ext cx="492091" cy="1232150"/>
            </a:xfrm>
            <a:prstGeom prst="curvedConnector2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266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169333" y="152400"/>
            <a:ext cx="873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404040"/>
                </a:solidFill>
                <a:latin typeface="Times New Roman" pitchFamily="18" charset="0"/>
                <a:ea typeface="+mn-ea"/>
              </a:rPr>
              <a:t>Thermal Pain Assessment </a:t>
            </a:r>
            <a:endParaRPr lang="en-US" sz="4400" dirty="0">
              <a:solidFill>
                <a:srgbClr val="40404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06400" y="990600"/>
            <a:ext cx="8331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err="1" smtClean="0">
                <a:solidFill>
                  <a:schemeClr val="bg1"/>
                </a:solidFill>
              </a:rPr>
              <a:t>thermode</a:t>
            </a:r>
            <a:endParaRPr lang="en-US" sz="3200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6388" name="Picture 4" descr="DSC000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8229600" cy="551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fi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76800"/>
            <a:ext cx="508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0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1143000"/>
          </a:xfrm>
        </p:spPr>
        <p:txBody>
          <a:bodyPr/>
          <a:lstStyle/>
          <a:p>
            <a:pPr algn="l"/>
            <a:r>
              <a:rPr lang="en-US" b="0" dirty="0" smtClean="0"/>
              <a:t>How do emotions (and </a:t>
            </a:r>
            <a:r>
              <a:rPr lang="en-US" dirty="0" smtClean="0"/>
              <a:t>thought</a:t>
            </a:r>
            <a:r>
              <a:rPr lang="en-US" b="0" dirty="0" smtClean="0"/>
              <a:t>s) influence pain?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558C-4192-4E07-8083-B00A6CE5CFF9}" type="datetime1">
              <a:rPr lang="en-US" smtClean="0"/>
              <a:pPr/>
              <a:t>5/1/2012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4430-F45E-4244-9022-F1446593C06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76400"/>
            <a:ext cx="431430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fire3"/>
          <p:cNvPicPr>
            <a:picLocks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5181600"/>
            <a:ext cx="1752600" cy="150971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04800" y="3276600"/>
            <a:ext cx="419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defRPr/>
            </a:pPr>
            <a:r>
              <a:rPr lang="en-US" sz="2800" dirty="0" smtClean="0">
                <a:latin typeface="Calibri" pitchFamily="34" charset="0"/>
              </a:rPr>
              <a:t>“An unpleasant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sensory and emotional </a:t>
            </a:r>
            <a:r>
              <a:rPr lang="en-US" sz="2800" dirty="0" smtClean="0">
                <a:latin typeface="Calibri" pitchFamily="34" charset="0"/>
              </a:rPr>
              <a:t>experience associated with actual or potential tissue damage or described in terms of such damage.”  </a:t>
            </a:r>
            <a:r>
              <a:rPr lang="en-US" dirty="0" smtClean="0">
                <a:latin typeface="Calibri" pitchFamily="34" charset="0"/>
              </a:rPr>
              <a:t>IASP, 1979</a:t>
            </a:r>
          </a:p>
        </p:txBody>
      </p:sp>
    </p:spTree>
    <p:extLst>
      <p:ext uri="{BB962C8B-B14F-4D97-AF65-F5344CB8AC3E}">
        <p14:creationId xmlns:p14="http://schemas.microsoft.com/office/powerpoint/2010/main" val="411173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610600" cy="1200329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+mj-lt"/>
                <a:cs typeface="+mj-cs"/>
              </a:rPr>
              <a:t>Catastrophizers show a stress response to pain …</a:t>
            </a:r>
          </a:p>
        </p:txBody>
      </p:sp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8077228" y="6491288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150546" name="Rectangle 18"/>
          <p:cNvSpPr>
            <a:spLocks noChangeArrowheads="1"/>
          </p:cNvSpPr>
          <p:nvPr/>
        </p:nvSpPr>
        <p:spPr bwMode="auto">
          <a:xfrm>
            <a:off x="5410200" y="6400800"/>
            <a:ext cx="35052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400" dirty="0" err="1" smtClean="0">
                <a:latin typeface="HelveticaNeue Condensed" pitchFamily="34" charset="0"/>
              </a:rPr>
              <a:t>Quartana</a:t>
            </a:r>
            <a:r>
              <a:rPr lang="en-US" sz="1400" dirty="0" smtClean="0">
                <a:latin typeface="HelveticaNeue Condensed" pitchFamily="34" charset="0"/>
              </a:rPr>
              <a:t> </a:t>
            </a:r>
            <a:r>
              <a:rPr lang="en-US" sz="1400" dirty="0">
                <a:latin typeface="HelveticaNeue Condensed" pitchFamily="34" charset="0"/>
              </a:rPr>
              <a:t>et al</a:t>
            </a:r>
            <a:r>
              <a:rPr lang="en-US" sz="1400" dirty="0" smtClean="0">
                <a:latin typeface="HelveticaNeue Condensed" pitchFamily="34" charset="0"/>
              </a:rPr>
              <a:t>., </a:t>
            </a:r>
            <a:r>
              <a:rPr lang="en-US" sz="1400" i="1" dirty="0">
                <a:latin typeface="HelveticaNeue Condensed" pitchFamily="34" charset="0"/>
              </a:rPr>
              <a:t>J of Pain</a:t>
            </a:r>
            <a:r>
              <a:rPr lang="en-US" sz="1400" dirty="0">
                <a:latin typeface="HelveticaNeue Condensed" pitchFamily="34" charset="0"/>
              </a:rPr>
              <a:t>, </a:t>
            </a:r>
            <a:r>
              <a:rPr lang="en-US" sz="1400" dirty="0" smtClean="0">
                <a:latin typeface="HelveticaNeue Condensed" pitchFamily="34" charset="0"/>
              </a:rPr>
              <a:t>2010, 11: 186</a:t>
            </a:r>
            <a:endParaRPr lang="en-US" sz="1400" baseline="30000" dirty="0">
              <a:latin typeface="HelveticaNeue Condensed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600200"/>
            <a:ext cx="573607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c 16"/>
          <p:cNvSpPr/>
          <p:nvPr/>
        </p:nvSpPr>
        <p:spPr>
          <a:xfrm>
            <a:off x="-9156700" y="3009900"/>
            <a:ext cx="18300700" cy="7715250"/>
          </a:xfrm>
          <a:prstGeom prst="arc">
            <a:avLst>
              <a:gd name="adj1" fmla="val 16197650"/>
              <a:gd name="adj2" fmla="val 7945"/>
            </a:avLst>
          </a:prstGeom>
          <a:solidFill>
            <a:sysClr val="window" lastClr="FFFFFF">
              <a:lumMod val="75000"/>
            </a:sysClr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18" name="Arc 17"/>
          <p:cNvSpPr/>
          <p:nvPr/>
        </p:nvSpPr>
        <p:spPr>
          <a:xfrm>
            <a:off x="-5448300" y="3352800"/>
            <a:ext cx="10896600" cy="7340600"/>
          </a:xfrm>
          <a:prstGeom prst="arc">
            <a:avLst>
              <a:gd name="adj1" fmla="val 16201078"/>
              <a:gd name="adj2" fmla="val 7125"/>
            </a:avLst>
          </a:prstGeom>
          <a:solidFill>
            <a:sysClr val="window" lastClr="FFFFFF"/>
          </a:solidFill>
          <a:ln w="857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65" charset="-128"/>
            </a:endParaRPr>
          </a:p>
        </p:txBody>
      </p:sp>
      <p:grpSp>
        <p:nvGrpSpPr>
          <p:cNvPr id="9" name="Gruppe 199"/>
          <p:cNvGrpSpPr>
            <a:grpSpLocks/>
          </p:cNvGrpSpPr>
          <p:nvPr/>
        </p:nvGrpSpPr>
        <p:grpSpPr bwMode="auto">
          <a:xfrm>
            <a:off x="1905002" y="2438400"/>
            <a:ext cx="1751012" cy="1214438"/>
            <a:chOff x="2636520" y="2831705"/>
            <a:chExt cx="1919605" cy="1330207"/>
          </a:xfrm>
        </p:grpSpPr>
        <p:sp>
          <p:nvSpPr>
            <p:cNvPr id="48" name="Ellipse 127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da-DK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grpSp>
          <p:nvGrpSpPr>
            <p:cNvPr id="10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50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97E4FF"/>
                  </a:gs>
                  <a:gs pos="100000">
                    <a:srgbClr val="1DC4FF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1DC4FF"/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51" name="Ellipse 45"/>
              <p:cNvSpPr/>
              <p:nvPr/>
            </p:nvSpPr>
            <p:spPr bwMode="auto">
              <a:xfrm>
                <a:off x="1286221" y="2949218"/>
                <a:ext cx="1025765" cy="76813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52" name="Måne 131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</p:grpSp>
      </p:grpSp>
      <p:sp>
        <p:nvSpPr>
          <p:cNvPr id="33" name="Rektangel 132"/>
          <p:cNvSpPr/>
          <p:nvPr/>
        </p:nvSpPr>
        <p:spPr bwMode="auto">
          <a:xfrm>
            <a:off x="2133600" y="2743212"/>
            <a:ext cx="1096962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noProof="1" smtClean="0">
                <a:solidFill>
                  <a:schemeClr val="tx2"/>
                </a:solidFill>
                <a:ea typeface="ＭＳ Ｐゴシック" pitchFamily="-65" charset="-128"/>
                <a:cs typeface="Arial" charset="0"/>
              </a:rPr>
              <a:t>Acute Pain</a:t>
            </a:r>
            <a:endParaRPr lang="en-US" sz="1400" b="1" noProof="1">
              <a:solidFill>
                <a:schemeClr val="tx2"/>
              </a:solidFill>
              <a:ea typeface="ＭＳ Ｐゴシック" pitchFamily="-65" charset="-128"/>
              <a:cs typeface="Arial" charset="0"/>
            </a:endParaRPr>
          </a:p>
        </p:txBody>
      </p:sp>
      <p:sp>
        <p:nvSpPr>
          <p:cNvPr id="85" name="TextBox 54"/>
          <p:cNvSpPr txBox="1">
            <a:spLocks noChangeArrowheads="1"/>
          </p:cNvSpPr>
          <p:nvPr/>
        </p:nvSpPr>
        <p:spPr bwMode="auto">
          <a:xfrm>
            <a:off x="914400" y="381012"/>
            <a:ext cx="6781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70C0"/>
                </a:solidFill>
              </a:rPr>
              <a:t>Pain is a stressor that activates pain-related catastrophizing and heightens pain…</a:t>
            </a:r>
            <a:endParaRPr lang="en-US" sz="2400" dirty="0">
              <a:solidFill>
                <a:srgbClr val="0070C0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262626"/>
              </a:solidFill>
              <a:ea typeface="ＭＳ Ｐゴシック" pitchFamily="-65" charset="-128"/>
            </a:endParaRPr>
          </a:p>
        </p:txBody>
      </p:sp>
      <p:grpSp>
        <p:nvGrpSpPr>
          <p:cNvPr id="23" name="Group 22"/>
          <p:cNvGrpSpPr/>
          <p:nvPr/>
        </p:nvGrpSpPr>
        <p:grpSpPr>
          <a:xfrm rot="19555316">
            <a:off x="2240288" y="3905610"/>
            <a:ext cx="2225915" cy="1606968"/>
            <a:chOff x="3" y="1295400"/>
            <a:chExt cx="2225915" cy="1606968"/>
          </a:xfrm>
        </p:grpSpPr>
        <p:grpSp>
          <p:nvGrpSpPr>
            <p:cNvPr id="24" name="Group 106"/>
            <p:cNvGrpSpPr/>
            <p:nvPr/>
          </p:nvGrpSpPr>
          <p:grpSpPr>
            <a:xfrm>
              <a:off x="3" y="1295400"/>
              <a:ext cx="1804987" cy="1249363"/>
              <a:chOff x="1341438" y="3432175"/>
              <a:chExt cx="1804987" cy="1249363"/>
            </a:xfrm>
          </p:grpSpPr>
          <p:grpSp>
            <p:nvGrpSpPr>
              <p:cNvPr id="26" name="Gruppe 199"/>
              <p:cNvGrpSpPr>
                <a:grpSpLocks/>
              </p:cNvGrpSpPr>
              <p:nvPr/>
            </p:nvGrpSpPr>
            <p:grpSpPr bwMode="auto">
              <a:xfrm>
                <a:off x="1341438" y="3432175"/>
                <a:ext cx="1804987" cy="1249363"/>
                <a:chOff x="2636520" y="2831705"/>
                <a:chExt cx="1919605" cy="1330207"/>
              </a:xfrm>
            </p:grpSpPr>
            <p:sp>
              <p:nvSpPr>
                <p:cNvPr id="28" name="Ellipse 117"/>
                <p:cNvSpPr/>
                <p:nvPr/>
              </p:nvSpPr>
              <p:spPr bwMode="auto">
                <a:xfrm>
                  <a:off x="2636520" y="3774026"/>
                  <a:ext cx="1919605" cy="387886"/>
                </a:xfrm>
                <a:prstGeom prst="ellipse">
                  <a:avLst/>
                </a:prstGeom>
                <a:gradFill flip="none" rotWithShape="1">
                  <a:gsLst>
                    <a:gs pos="24000">
                      <a:sysClr val="windowText" lastClr="000000">
                        <a:alpha val="22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a-DK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  <p:grpSp>
              <p:nvGrpSpPr>
                <p:cNvPr id="29" name="Gruppe 91"/>
                <p:cNvGrpSpPr>
                  <a:grpSpLocks/>
                </p:cNvGrpSpPr>
                <p:nvPr/>
              </p:nvGrpSpPr>
              <p:grpSpPr bwMode="auto">
                <a:xfrm>
                  <a:off x="2976835" y="2831705"/>
                  <a:ext cx="1198925" cy="1187339"/>
                  <a:chOff x="1071835" y="2920232"/>
                  <a:chExt cx="1427572" cy="1413777"/>
                </a:xfrm>
              </p:grpSpPr>
              <p:sp>
                <p:nvSpPr>
                  <p:cNvPr id="30" name="Ellipse 44"/>
                  <p:cNvSpPr/>
                  <p:nvPr/>
                </p:nvSpPr>
                <p:spPr bwMode="auto">
                  <a:xfrm rot="21052097">
                    <a:off x="1085754" y="2920232"/>
                    <a:ext cx="1413653" cy="1413777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 w="9525" cap="flat" cmpd="sng" algn="ctr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olid"/>
                  </a:ln>
                  <a:effectLst>
                    <a:innerShdw blurRad="190500" dist="114300" dir="5640000">
                      <a:srgbClr val="000000">
                        <a:alpha val="37000"/>
                      </a:srgbClr>
                    </a:innerShdw>
                  </a:effectLst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a-DK">
                      <a:solidFill>
                        <a:srgbClr val="FFFFFF"/>
                      </a:solidFill>
                      <a:ea typeface="ＭＳ Ｐゴシック" pitchFamily="-65" charset="-128"/>
                    </a:endParaRPr>
                  </a:p>
                </p:txBody>
              </p:sp>
              <p:sp>
                <p:nvSpPr>
                  <p:cNvPr id="31" name="Ellipse 45"/>
                  <p:cNvSpPr/>
                  <p:nvPr/>
                </p:nvSpPr>
                <p:spPr bwMode="auto">
                  <a:xfrm>
                    <a:off x="1285786" y="2950421"/>
                    <a:ext cx="1027255" cy="76678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FF">
                          <a:lumMod val="40000"/>
                          <a:lumOff val="60000"/>
                          <a:alpha val="0"/>
                        </a:srgbClr>
                      </a:gs>
                      <a:gs pos="100000">
                        <a:srgbClr val="FFFCF9">
                          <a:alpha val="77000"/>
                        </a:srgbClr>
                      </a:gs>
                    </a:gsLst>
                    <a:lin ang="16200000" scaled="0"/>
                    <a:tileRect/>
                  </a:gra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a-DK">
                      <a:solidFill>
                        <a:srgbClr val="FFFFFF"/>
                      </a:solidFill>
                      <a:ea typeface="ＭＳ Ｐゴシック" pitchFamily="-65" charset="-128"/>
                    </a:endParaRPr>
                  </a:p>
                </p:txBody>
              </p:sp>
              <p:sp>
                <p:nvSpPr>
                  <p:cNvPr id="32" name="Måne 121"/>
                  <p:cNvSpPr/>
                  <p:nvPr/>
                </p:nvSpPr>
                <p:spPr bwMode="auto">
                  <a:xfrm rot="16552097">
                    <a:off x="1446797" y="3308471"/>
                    <a:ext cx="622393" cy="1372317"/>
                  </a:xfrm>
                  <a:prstGeom prst="moon">
                    <a:avLst>
                      <a:gd name="adj" fmla="val 18952"/>
                    </a:avLst>
                  </a:prstGeom>
                  <a:gradFill flip="none" rotWithShape="1">
                    <a:gsLst>
                      <a:gs pos="24000">
                        <a:sysClr val="windowText" lastClr="000000">
                          <a:alpha val="800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a-DK">
                      <a:solidFill>
                        <a:srgbClr val="FFFFFF"/>
                      </a:solidFill>
                      <a:ea typeface="ＭＳ Ｐゴシック" pitchFamily="-65" charset="-128"/>
                    </a:endParaRPr>
                  </a:p>
                </p:txBody>
              </p:sp>
            </p:grpSp>
          </p:grpSp>
          <p:sp>
            <p:nvSpPr>
              <p:cNvPr id="27" name="Rektangel 124"/>
              <p:cNvSpPr/>
              <p:nvPr/>
            </p:nvSpPr>
            <p:spPr bwMode="auto">
              <a:xfrm rot="2044684">
                <a:off x="1493835" y="3660775"/>
                <a:ext cx="14477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noProof="1" smtClean="0">
                    <a:solidFill>
                      <a:srgbClr val="1F497D"/>
                    </a:solidFill>
                    <a:ea typeface="ＭＳ Ｐゴシック" pitchFamily="-65" charset="-128"/>
                    <a:cs typeface="Arial" charset="0"/>
                  </a:rPr>
                  <a:t>Pain Catastrophizing</a:t>
                </a:r>
              </a:p>
            </p:txBody>
          </p:sp>
        </p:grpSp>
        <p:cxnSp>
          <p:nvCxnSpPr>
            <p:cNvPr id="25" name="Shape 98"/>
            <p:cNvCxnSpPr/>
            <p:nvPr/>
          </p:nvCxnSpPr>
          <p:spPr>
            <a:xfrm rot="16200000" flipH="1">
              <a:off x="1363797" y="2040248"/>
              <a:ext cx="492091" cy="1232150"/>
            </a:xfrm>
            <a:prstGeom prst="curvedConnector2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pe 199"/>
          <p:cNvGrpSpPr>
            <a:grpSpLocks/>
          </p:cNvGrpSpPr>
          <p:nvPr/>
        </p:nvGrpSpPr>
        <p:grpSpPr bwMode="auto">
          <a:xfrm>
            <a:off x="3962400" y="2895600"/>
            <a:ext cx="2667000" cy="1981200"/>
            <a:chOff x="2636520" y="2831705"/>
            <a:chExt cx="1919605" cy="1330207"/>
          </a:xfrm>
        </p:grpSpPr>
        <p:sp>
          <p:nvSpPr>
            <p:cNvPr id="35" name="Ellipse 127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da-DK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grpSp>
          <p:nvGrpSpPr>
            <p:cNvPr id="36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37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97E4FF"/>
                  </a:gs>
                  <a:gs pos="100000">
                    <a:srgbClr val="1DC4FF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1DC4FF"/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38" name="Ellipse 45"/>
              <p:cNvSpPr/>
              <p:nvPr/>
            </p:nvSpPr>
            <p:spPr bwMode="auto">
              <a:xfrm>
                <a:off x="1286221" y="2949218"/>
                <a:ext cx="1025765" cy="76813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39" name="Måne 131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</p:grpSp>
      </p:grpSp>
      <p:sp>
        <p:nvSpPr>
          <p:cNvPr id="40" name="Rektangel 132"/>
          <p:cNvSpPr/>
          <p:nvPr/>
        </p:nvSpPr>
        <p:spPr bwMode="auto">
          <a:xfrm>
            <a:off x="4800600" y="3505200"/>
            <a:ext cx="1096962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noProof="1" smtClean="0">
                <a:solidFill>
                  <a:schemeClr val="tx2"/>
                </a:solidFill>
                <a:ea typeface="ＭＳ Ｐゴシック" pitchFamily="-65" charset="-128"/>
                <a:cs typeface="Arial" charset="0"/>
              </a:rPr>
              <a:t>Acute Pain</a:t>
            </a:r>
            <a:endParaRPr lang="en-US" sz="1400" b="1" noProof="1">
              <a:solidFill>
                <a:schemeClr val="tx2"/>
              </a:solidFill>
              <a:ea typeface="ＭＳ Ｐゴシック" pitchFamily="-65" charset="-128"/>
              <a:cs typeface="Arial" charset="0"/>
            </a:endParaRPr>
          </a:p>
        </p:txBody>
      </p:sp>
      <p:cxnSp>
        <p:nvCxnSpPr>
          <p:cNvPr id="41" name="Shape 98"/>
          <p:cNvCxnSpPr>
            <a:endCxn id="30" idx="7"/>
          </p:cNvCxnSpPr>
          <p:nvPr/>
        </p:nvCxnSpPr>
        <p:spPr>
          <a:xfrm rot="16200000" flipH="1">
            <a:off x="2573398" y="3598802"/>
            <a:ext cx="568025" cy="380818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24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2196818" y="6550223"/>
            <a:ext cx="66648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Campbell et al.</a:t>
            </a:r>
            <a:r>
              <a:rPr lang="en-US" sz="14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, Changes in situation-specific pain CAT…</a:t>
            </a:r>
            <a:r>
              <a:rPr lang="en-US" sz="1400" i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J of Pain</a:t>
            </a:r>
            <a:r>
              <a:rPr lang="en-US" sz="14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2010, 11: 876</a:t>
            </a:r>
            <a:endParaRPr lang="en-US" sz="14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286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Situational CAT</a:t>
            </a:r>
            <a:r>
              <a:rPr lang="en-US" sz="4400" dirty="0" smtClean="0"/>
              <a:t>  </a:t>
            </a:r>
            <a:r>
              <a:rPr lang="en-US" sz="4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4400" dirty="0" smtClean="0">
                <a:latin typeface="Wingdings"/>
                <a:ea typeface="Wingdings"/>
                <a:cs typeface="Wingdings"/>
              </a:rPr>
              <a:t> </a:t>
            </a:r>
            <a:r>
              <a:rPr lang="en-US" sz="4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4400" dirty="0" smtClean="0"/>
              <a:t>    </a:t>
            </a:r>
            <a:r>
              <a:rPr lang="en-US" sz="3200" dirty="0" smtClean="0"/>
              <a:t>Pain</a:t>
            </a:r>
            <a:endParaRPr lang="en-US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85800" y="2438400"/>
            <a:ext cx="7620000" cy="4013200"/>
            <a:chOff x="304800" y="1143000"/>
            <a:chExt cx="7620000" cy="4013200"/>
          </a:xfrm>
        </p:grpSpPr>
        <p:pic>
          <p:nvPicPr>
            <p:cNvPr id="2867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1143000"/>
              <a:ext cx="7620000" cy="4013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 rot="2239424">
              <a:off x="2267119" y="2931458"/>
              <a:ext cx="3510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 rot="19399775">
              <a:off x="2422770" y="2944791"/>
              <a:ext cx="334936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 rot="19221352">
              <a:off x="2243314" y="3378618"/>
              <a:ext cx="1684792" cy="4734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09800" y="2133600"/>
              <a:ext cx="6858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457200" y="1295400"/>
            <a:ext cx="8305799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N=38 healthy </a:t>
            </a:r>
            <a:r>
              <a:rPr lang="en-US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adults:  Topical </a:t>
            </a:r>
            <a:r>
              <a:rPr lang="en-US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capsaicin cream on </a:t>
            </a:r>
            <a:r>
              <a:rPr lang="en-US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hand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Constant heat (38</a:t>
            </a:r>
            <a:r>
              <a:rPr lang="en-US" kern="1200" baseline="30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</a:t>
            </a:r>
            <a:r>
              <a:rPr lang="en-US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) is applied at time 1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– pain and cat rated - </a:t>
            </a:r>
            <a:r>
              <a:rPr lang="en-US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then heat increased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(42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</a:rPr>
              <a:t>o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) at </a:t>
            </a:r>
            <a:r>
              <a:rPr lang="en-US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time 2 – pain and cat rated at time 3</a:t>
            </a:r>
          </a:p>
        </p:txBody>
      </p:sp>
    </p:spTree>
    <p:extLst>
      <p:ext uri="{BB962C8B-B14F-4D97-AF65-F5344CB8AC3E}">
        <p14:creationId xmlns:p14="http://schemas.microsoft.com/office/powerpoint/2010/main" val="101629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43000"/>
            <a:ext cx="6629400" cy="34914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2196818" y="6550223"/>
            <a:ext cx="66648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Campbell et al.</a:t>
            </a:r>
            <a:r>
              <a:rPr lang="en-US" sz="14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, Changes in situation-specific pain CAT…</a:t>
            </a:r>
            <a:r>
              <a:rPr lang="en-US" sz="1400" i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J of Pain</a:t>
            </a:r>
            <a:r>
              <a:rPr lang="en-US" sz="14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2010, 11: 876</a:t>
            </a:r>
            <a:endParaRPr lang="en-US" sz="14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286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Situational CAT</a:t>
            </a:r>
            <a:r>
              <a:rPr lang="en-US" sz="4400" dirty="0" smtClean="0"/>
              <a:t>  </a:t>
            </a:r>
            <a:r>
              <a:rPr lang="en-US" sz="4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4400" dirty="0" smtClean="0">
                <a:latin typeface="Wingdings"/>
                <a:ea typeface="Wingdings"/>
                <a:cs typeface="Wingdings"/>
              </a:rPr>
              <a:t> </a:t>
            </a:r>
            <a:r>
              <a:rPr lang="en-US" sz="4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4400" dirty="0" smtClean="0"/>
              <a:t>    </a:t>
            </a:r>
            <a:r>
              <a:rPr lang="en-US" sz="3200" dirty="0" smtClean="0"/>
              <a:t>Pain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4724400"/>
            <a:ext cx="8555216" cy="1828800"/>
            <a:chOff x="304800" y="4724400"/>
            <a:chExt cx="8555216" cy="1828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4724400"/>
              <a:ext cx="8555216" cy="18288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81000" y="5029200"/>
              <a:ext cx="3200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4000" y="5181600"/>
              <a:ext cx="6096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Early</a:t>
              </a:r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0" y="5181600"/>
              <a:ext cx="6096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Mid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43600" y="5181600"/>
              <a:ext cx="6096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Late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2149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43000"/>
            <a:ext cx="8077200" cy="5056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6400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Campbell et al., Pain, 2010, 149:202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04800"/>
            <a:ext cx="8442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High </a:t>
            </a:r>
            <a:r>
              <a:rPr lang="en-US" sz="2800" dirty="0" err="1"/>
              <a:t>c</a:t>
            </a:r>
            <a:r>
              <a:rPr lang="en-US" sz="2800" dirty="0" err="1" smtClean="0"/>
              <a:t>atrastrophizers</a:t>
            </a:r>
            <a:r>
              <a:rPr lang="en-US" sz="2800" dirty="0" smtClean="0"/>
              <a:t> show delayed behavioral analgesia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993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r>
              <a:rPr lang="en-US" dirty="0" smtClean="0"/>
              <a:t>Psychological Management </a:t>
            </a:r>
            <a:br>
              <a:rPr lang="en-US" dirty="0" smtClean="0"/>
            </a:br>
            <a:r>
              <a:rPr lang="en-US" dirty="0" smtClean="0"/>
              <a:t>of Pain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9"/>
          </a:xfrm>
        </p:spPr>
        <p:txBody>
          <a:bodyPr/>
          <a:lstStyle/>
          <a:p>
            <a:r>
              <a:rPr lang="en-US" dirty="0" smtClean="0">
                <a:solidFill>
                  <a:srgbClr val="CCCCCC"/>
                </a:solidFill>
              </a:rPr>
              <a:t>Anxiety and depressive symptoms</a:t>
            </a:r>
          </a:p>
          <a:p>
            <a:r>
              <a:rPr lang="en-US" dirty="0" smtClean="0">
                <a:solidFill>
                  <a:srgbClr val="CCCCCC"/>
                </a:solidFill>
              </a:rPr>
              <a:t>Pain-related catastrophizing</a:t>
            </a:r>
          </a:p>
          <a:p>
            <a:r>
              <a:rPr lang="en-US" dirty="0" smtClean="0"/>
              <a:t>Sleep disturbance	</a:t>
            </a:r>
          </a:p>
          <a:p>
            <a:endParaRPr lang="en-US" dirty="0"/>
          </a:p>
          <a:p>
            <a:r>
              <a:rPr lang="en-US" dirty="0"/>
              <a:t>Treatment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10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c 16"/>
          <p:cNvSpPr/>
          <p:nvPr/>
        </p:nvSpPr>
        <p:spPr>
          <a:xfrm>
            <a:off x="-9156700" y="3009900"/>
            <a:ext cx="18300700" cy="7715250"/>
          </a:xfrm>
          <a:prstGeom prst="arc">
            <a:avLst>
              <a:gd name="adj1" fmla="val 16197650"/>
              <a:gd name="adj2" fmla="val 7945"/>
            </a:avLst>
          </a:prstGeom>
          <a:solidFill>
            <a:sysClr val="window" lastClr="FFFFFF">
              <a:lumMod val="75000"/>
            </a:sysClr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18" name="Arc 17"/>
          <p:cNvSpPr/>
          <p:nvPr/>
        </p:nvSpPr>
        <p:spPr>
          <a:xfrm>
            <a:off x="-5448300" y="3352800"/>
            <a:ext cx="10896600" cy="7340600"/>
          </a:xfrm>
          <a:prstGeom prst="arc">
            <a:avLst>
              <a:gd name="adj1" fmla="val 16201078"/>
              <a:gd name="adj2" fmla="val 7125"/>
            </a:avLst>
          </a:prstGeom>
          <a:solidFill>
            <a:sysClr val="window" lastClr="FFFFFF"/>
          </a:solidFill>
          <a:ln w="857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65" charset="-128"/>
            </a:endParaRPr>
          </a:p>
        </p:txBody>
      </p:sp>
      <p:grpSp>
        <p:nvGrpSpPr>
          <p:cNvPr id="9" name="Gruppe 199"/>
          <p:cNvGrpSpPr>
            <a:grpSpLocks/>
          </p:cNvGrpSpPr>
          <p:nvPr/>
        </p:nvGrpSpPr>
        <p:grpSpPr bwMode="auto">
          <a:xfrm>
            <a:off x="1905002" y="2438400"/>
            <a:ext cx="1751012" cy="1214438"/>
            <a:chOff x="2636520" y="2831705"/>
            <a:chExt cx="1919605" cy="1330207"/>
          </a:xfrm>
        </p:grpSpPr>
        <p:sp>
          <p:nvSpPr>
            <p:cNvPr id="48" name="Ellipse 127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da-DK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grpSp>
          <p:nvGrpSpPr>
            <p:cNvPr id="10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50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97E4FF"/>
                  </a:gs>
                  <a:gs pos="100000">
                    <a:srgbClr val="1DC4FF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1DC4FF"/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51" name="Ellipse 45"/>
              <p:cNvSpPr/>
              <p:nvPr/>
            </p:nvSpPr>
            <p:spPr bwMode="auto">
              <a:xfrm>
                <a:off x="1286221" y="2949218"/>
                <a:ext cx="1025765" cy="76813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52" name="Måne 131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</p:grpSp>
      </p:grpSp>
      <p:sp>
        <p:nvSpPr>
          <p:cNvPr id="33" name="Rektangel 132"/>
          <p:cNvSpPr/>
          <p:nvPr/>
        </p:nvSpPr>
        <p:spPr bwMode="auto">
          <a:xfrm>
            <a:off x="2133600" y="2743212"/>
            <a:ext cx="1096962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noProof="1" smtClean="0">
                <a:solidFill>
                  <a:schemeClr val="tx2"/>
                </a:solidFill>
                <a:ea typeface="ＭＳ Ｐゴシック" pitchFamily="-65" charset="-128"/>
                <a:cs typeface="Arial" charset="0"/>
              </a:rPr>
              <a:t>Acute Pain</a:t>
            </a:r>
            <a:endParaRPr lang="en-US" sz="1400" b="1" noProof="1">
              <a:solidFill>
                <a:schemeClr val="tx2"/>
              </a:solidFill>
              <a:ea typeface="ＭＳ Ｐゴシック" pitchFamily="-65" charset="-128"/>
              <a:cs typeface="Arial" charset="0"/>
            </a:endParaRPr>
          </a:p>
        </p:txBody>
      </p:sp>
      <p:sp>
        <p:nvSpPr>
          <p:cNvPr id="85" name="TextBox 54"/>
          <p:cNvSpPr txBox="1">
            <a:spLocks noChangeArrowheads="1"/>
          </p:cNvSpPr>
          <p:nvPr/>
        </p:nvSpPr>
        <p:spPr bwMode="auto">
          <a:xfrm>
            <a:off x="914400" y="381012"/>
            <a:ext cx="6781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70C0"/>
                </a:solidFill>
              </a:rPr>
              <a:t>Pain is a stressor that activates pain-related catastrophizing and heightens pain…</a:t>
            </a:r>
            <a:endParaRPr lang="en-US" sz="2400" dirty="0">
              <a:solidFill>
                <a:srgbClr val="0070C0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262626"/>
              </a:solidFill>
              <a:ea typeface="ＭＳ Ｐゴシック" pitchFamily="-65" charset="-128"/>
            </a:endParaRPr>
          </a:p>
        </p:txBody>
      </p:sp>
      <p:grpSp>
        <p:nvGrpSpPr>
          <p:cNvPr id="23" name="Group 22"/>
          <p:cNvGrpSpPr/>
          <p:nvPr/>
        </p:nvGrpSpPr>
        <p:grpSpPr>
          <a:xfrm rot="19555316">
            <a:off x="2240288" y="3905610"/>
            <a:ext cx="2225915" cy="1606968"/>
            <a:chOff x="3" y="1295400"/>
            <a:chExt cx="2225915" cy="1606968"/>
          </a:xfrm>
        </p:grpSpPr>
        <p:grpSp>
          <p:nvGrpSpPr>
            <p:cNvPr id="24" name="Group 106"/>
            <p:cNvGrpSpPr/>
            <p:nvPr/>
          </p:nvGrpSpPr>
          <p:grpSpPr>
            <a:xfrm>
              <a:off x="3" y="1295400"/>
              <a:ext cx="1804987" cy="1249363"/>
              <a:chOff x="1341438" y="3432175"/>
              <a:chExt cx="1804987" cy="1249363"/>
            </a:xfrm>
          </p:grpSpPr>
          <p:grpSp>
            <p:nvGrpSpPr>
              <p:cNvPr id="26" name="Gruppe 199"/>
              <p:cNvGrpSpPr>
                <a:grpSpLocks/>
              </p:cNvGrpSpPr>
              <p:nvPr/>
            </p:nvGrpSpPr>
            <p:grpSpPr bwMode="auto">
              <a:xfrm>
                <a:off x="1341438" y="3432175"/>
                <a:ext cx="1804987" cy="1249363"/>
                <a:chOff x="2636520" y="2831705"/>
                <a:chExt cx="1919605" cy="1330207"/>
              </a:xfrm>
            </p:grpSpPr>
            <p:sp>
              <p:nvSpPr>
                <p:cNvPr id="28" name="Ellipse 117"/>
                <p:cNvSpPr/>
                <p:nvPr/>
              </p:nvSpPr>
              <p:spPr bwMode="auto">
                <a:xfrm>
                  <a:off x="2636520" y="3774026"/>
                  <a:ext cx="1919605" cy="387886"/>
                </a:xfrm>
                <a:prstGeom prst="ellipse">
                  <a:avLst/>
                </a:prstGeom>
                <a:gradFill flip="none" rotWithShape="1">
                  <a:gsLst>
                    <a:gs pos="24000">
                      <a:sysClr val="windowText" lastClr="000000">
                        <a:alpha val="22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a-DK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  <p:grpSp>
              <p:nvGrpSpPr>
                <p:cNvPr id="29" name="Gruppe 91"/>
                <p:cNvGrpSpPr>
                  <a:grpSpLocks/>
                </p:cNvGrpSpPr>
                <p:nvPr/>
              </p:nvGrpSpPr>
              <p:grpSpPr bwMode="auto">
                <a:xfrm>
                  <a:off x="2976835" y="2831705"/>
                  <a:ext cx="1198925" cy="1187339"/>
                  <a:chOff x="1071835" y="2920232"/>
                  <a:chExt cx="1427572" cy="1413777"/>
                </a:xfrm>
              </p:grpSpPr>
              <p:sp>
                <p:nvSpPr>
                  <p:cNvPr id="30" name="Ellipse 44"/>
                  <p:cNvSpPr/>
                  <p:nvPr/>
                </p:nvSpPr>
                <p:spPr bwMode="auto">
                  <a:xfrm rot="21052097">
                    <a:off x="1085754" y="2920232"/>
                    <a:ext cx="1413653" cy="1413777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 w="9525" cap="flat" cmpd="sng" algn="ctr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olid"/>
                  </a:ln>
                  <a:effectLst>
                    <a:innerShdw blurRad="190500" dist="114300" dir="5640000">
                      <a:srgbClr val="000000">
                        <a:alpha val="37000"/>
                      </a:srgbClr>
                    </a:innerShdw>
                  </a:effectLst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a-DK">
                      <a:solidFill>
                        <a:srgbClr val="FFFFFF"/>
                      </a:solidFill>
                      <a:ea typeface="ＭＳ Ｐゴシック" pitchFamily="-65" charset="-128"/>
                    </a:endParaRPr>
                  </a:p>
                </p:txBody>
              </p:sp>
              <p:sp>
                <p:nvSpPr>
                  <p:cNvPr id="31" name="Ellipse 45"/>
                  <p:cNvSpPr/>
                  <p:nvPr/>
                </p:nvSpPr>
                <p:spPr bwMode="auto">
                  <a:xfrm>
                    <a:off x="1285786" y="2950421"/>
                    <a:ext cx="1027255" cy="76678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FF">
                          <a:lumMod val="40000"/>
                          <a:lumOff val="60000"/>
                          <a:alpha val="0"/>
                        </a:srgbClr>
                      </a:gs>
                      <a:gs pos="100000">
                        <a:srgbClr val="FFFCF9">
                          <a:alpha val="77000"/>
                        </a:srgbClr>
                      </a:gs>
                    </a:gsLst>
                    <a:lin ang="16200000" scaled="0"/>
                    <a:tileRect/>
                  </a:gra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a-DK">
                      <a:solidFill>
                        <a:srgbClr val="FFFFFF"/>
                      </a:solidFill>
                      <a:ea typeface="ＭＳ Ｐゴシック" pitchFamily="-65" charset="-128"/>
                    </a:endParaRPr>
                  </a:p>
                </p:txBody>
              </p:sp>
              <p:sp>
                <p:nvSpPr>
                  <p:cNvPr id="32" name="Måne 121"/>
                  <p:cNvSpPr/>
                  <p:nvPr/>
                </p:nvSpPr>
                <p:spPr bwMode="auto">
                  <a:xfrm rot="16552097">
                    <a:off x="1446797" y="3308471"/>
                    <a:ext cx="622393" cy="1372317"/>
                  </a:xfrm>
                  <a:prstGeom prst="moon">
                    <a:avLst>
                      <a:gd name="adj" fmla="val 18952"/>
                    </a:avLst>
                  </a:prstGeom>
                  <a:gradFill flip="none" rotWithShape="1">
                    <a:gsLst>
                      <a:gs pos="24000">
                        <a:sysClr val="windowText" lastClr="000000">
                          <a:alpha val="800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a-DK">
                      <a:solidFill>
                        <a:srgbClr val="FFFFFF"/>
                      </a:solidFill>
                      <a:ea typeface="ＭＳ Ｐゴシック" pitchFamily="-65" charset="-128"/>
                    </a:endParaRPr>
                  </a:p>
                </p:txBody>
              </p:sp>
            </p:grpSp>
          </p:grpSp>
          <p:sp>
            <p:nvSpPr>
              <p:cNvPr id="27" name="Rektangel 124"/>
              <p:cNvSpPr/>
              <p:nvPr/>
            </p:nvSpPr>
            <p:spPr bwMode="auto">
              <a:xfrm rot="2044684">
                <a:off x="1493834" y="3660774"/>
                <a:ext cx="14477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noProof="1" smtClean="0">
                    <a:solidFill>
                      <a:srgbClr val="1F497D"/>
                    </a:solidFill>
                    <a:ea typeface="ＭＳ Ｐゴシック" pitchFamily="-65" charset="-128"/>
                    <a:cs typeface="Arial" charset="0"/>
                  </a:rPr>
                  <a:t>Sleep Disturbance</a:t>
                </a:r>
              </a:p>
            </p:txBody>
          </p:sp>
        </p:grpSp>
        <p:cxnSp>
          <p:nvCxnSpPr>
            <p:cNvPr id="25" name="Shape 98"/>
            <p:cNvCxnSpPr/>
            <p:nvPr/>
          </p:nvCxnSpPr>
          <p:spPr>
            <a:xfrm rot="16200000" flipH="1">
              <a:off x="1363797" y="2040248"/>
              <a:ext cx="492091" cy="1232150"/>
            </a:xfrm>
            <a:prstGeom prst="curvedConnector2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pe 199"/>
          <p:cNvGrpSpPr>
            <a:grpSpLocks/>
          </p:cNvGrpSpPr>
          <p:nvPr/>
        </p:nvGrpSpPr>
        <p:grpSpPr bwMode="auto">
          <a:xfrm>
            <a:off x="3962400" y="2667000"/>
            <a:ext cx="3048000" cy="2209800"/>
            <a:chOff x="2636520" y="2831705"/>
            <a:chExt cx="1919605" cy="1330207"/>
          </a:xfrm>
        </p:grpSpPr>
        <p:sp>
          <p:nvSpPr>
            <p:cNvPr id="35" name="Ellipse 127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da-DK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grpSp>
          <p:nvGrpSpPr>
            <p:cNvPr id="36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37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97E4FF"/>
                  </a:gs>
                  <a:gs pos="100000">
                    <a:srgbClr val="1DC4FF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1DC4FF"/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38" name="Ellipse 45"/>
              <p:cNvSpPr/>
              <p:nvPr/>
            </p:nvSpPr>
            <p:spPr bwMode="auto">
              <a:xfrm>
                <a:off x="1286221" y="2949218"/>
                <a:ext cx="1025765" cy="76813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39" name="Måne 131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</p:grpSp>
      </p:grpSp>
      <p:sp>
        <p:nvSpPr>
          <p:cNvPr id="40" name="Rektangel 132"/>
          <p:cNvSpPr/>
          <p:nvPr/>
        </p:nvSpPr>
        <p:spPr bwMode="auto">
          <a:xfrm>
            <a:off x="4953000" y="3276600"/>
            <a:ext cx="109696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noProof="1" smtClean="0">
                <a:solidFill>
                  <a:schemeClr val="tx2"/>
                </a:solidFill>
                <a:ea typeface="ＭＳ Ｐゴシック" pitchFamily="-65" charset="-128"/>
                <a:cs typeface="Arial" charset="0"/>
              </a:rPr>
              <a:t>Chronic Pain</a:t>
            </a:r>
            <a:endParaRPr lang="en-US" sz="1400" b="1" noProof="1">
              <a:solidFill>
                <a:schemeClr val="tx2"/>
              </a:solidFill>
              <a:ea typeface="ＭＳ Ｐゴシック" pitchFamily="-65" charset="-128"/>
              <a:cs typeface="Arial" charset="0"/>
            </a:endParaRPr>
          </a:p>
        </p:txBody>
      </p:sp>
      <p:cxnSp>
        <p:nvCxnSpPr>
          <p:cNvPr id="41" name="Shape 98"/>
          <p:cNvCxnSpPr>
            <a:endCxn id="30" idx="7"/>
          </p:cNvCxnSpPr>
          <p:nvPr/>
        </p:nvCxnSpPr>
        <p:spPr>
          <a:xfrm rot="16200000" flipH="1">
            <a:off x="2573398" y="3598802"/>
            <a:ext cx="568025" cy="380818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7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 bwMode="auto">
          <a:xfrm>
            <a:off x="0" y="2819400"/>
            <a:ext cx="4648200" cy="40386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461836" name="Text Box 12"/>
          <p:cNvSpPr txBox="1">
            <a:spLocks noChangeArrowheads="1"/>
          </p:cNvSpPr>
          <p:nvPr/>
        </p:nvSpPr>
        <p:spPr bwMode="auto">
          <a:xfrm>
            <a:off x="1035756" y="417513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1889" name="Text Box 65"/>
          <p:cNvSpPr txBox="1">
            <a:spLocks noChangeArrowheads="1"/>
          </p:cNvSpPr>
          <p:nvPr/>
        </p:nvSpPr>
        <p:spPr bwMode="auto">
          <a:xfrm>
            <a:off x="4809067" y="3429000"/>
            <a:ext cx="4334933" cy="30469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190 adults treated for major burn injury. Moderate levels of </a:t>
            </a:r>
            <a:r>
              <a:rPr lang="en-US" sz="2400" b="1" dirty="0">
                <a:solidFill>
                  <a:srgbClr val="000000"/>
                </a:solidFill>
              </a:rPr>
              <a:t>sleep onset insomnia</a:t>
            </a:r>
            <a:r>
              <a:rPr lang="en-US" sz="2400" dirty="0">
                <a:solidFill>
                  <a:srgbClr val="000000"/>
                </a:solidFill>
              </a:rPr>
              <a:t> (trouble falling asleep) at discharge</a:t>
            </a:r>
            <a:r>
              <a:rPr lang="en-US" sz="2400" dirty="0" smtClean="0">
                <a:solidFill>
                  <a:srgbClr val="000000"/>
                </a:solidFill>
              </a:rPr>
              <a:t> were </a:t>
            </a:r>
            <a:r>
              <a:rPr lang="en-US" sz="2400" dirty="0">
                <a:solidFill>
                  <a:srgbClr val="000000"/>
                </a:solidFill>
              </a:rPr>
              <a:t>associated with </a:t>
            </a:r>
            <a:r>
              <a:rPr lang="en-US" sz="2400" b="1" dirty="0">
                <a:solidFill>
                  <a:srgbClr val="000000"/>
                </a:solidFill>
              </a:rPr>
              <a:t>persistent pain at 2-year</a:t>
            </a:r>
            <a:r>
              <a:rPr lang="en-US" sz="2400" dirty="0">
                <a:solidFill>
                  <a:srgbClr val="000000"/>
                </a:solidFill>
              </a:rPr>
              <a:t> follow-</a:t>
            </a:r>
            <a:r>
              <a:rPr lang="en-US" sz="2400" dirty="0" smtClean="0">
                <a:solidFill>
                  <a:srgbClr val="000000"/>
                </a:solidFill>
              </a:rPr>
              <a:t>up (controlling </a:t>
            </a:r>
            <a:r>
              <a:rPr lang="en-US" sz="2400" dirty="0">
                <a:solidFill>
                  <a:srgbClr val="000000"/>
                </a:solidFill>
              </a:rPr>
              <a:t>for distress, discharge pain, and burn </a:t>
            </a:r>
            <a:r>
              <a:rPr lang="en-US" sz="2400" dirty="0" smtClean="0">
                <a:solidFill>
                  <a:srgbClr val="000000"/>
                </a:solidFill>
              </a:rPr>
              <a:t>characteristics)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2" name="Group 51"/>
          <p:cNvGrpSpPr/>
          <p:nvPr/>
        </p:nvGrpSpPr>
        <p:grpSpPr>
          <a:xfrm>
            <a:off x="408875" y="3733800"/>
            <a:ext cx="3629725" cy="2972048"/>
            <a:chOff x="5376679" y="2286013"/>
            <a:chExt cx="2788012" cy="2196453"/>
          </a:xfrm>
        </p:grpSpPr>
        <p:sp>
          <p:nvSpPr>
            <p:cNvPr id="461913" name="Freeform 89"/>
            <p:cNvSpPr>
              <a:spLocks/>
            </p:cNvSpPr>
            <p:nvPr/>
          </p:nvSpPr>
          <p:spPr bwMode="auto">
            <a:xfrm>
              <a:off x="5889980" y="3538538"/>
              <a:ext cx="2274711" cy="454025"/>
            </a:xfrm>
            <a:custGeom>
              <a:avLst/>
              <a:gdLst/>
              <a:ahLst/>
              <a:cxnLst>
                <a:cxn ang="0">
                  <a:pos x="0" y="444"/>
                </a:cxn>
                <a:cxn ang="0">
                  <a:pos x="588" y="0"/>
                </a:cxn>
                <a:cxn ang="0">
                  <a:pos x="3996" y="0"/>
                </a:cxn>
                <a:cxn ang="0">
                  <a:pos x="3408" y="444"/>
                </a:cxn>
                <a:cxn ang="0">
                  <a:pos x="0" y="444"/>
                </a:cxn>
              </a:cxnLst>
              <a:rect l="0" t="0" r="r" b="b"/>
              <a:pathLst>
                <a:path w="3996" h="444">
                  <a:moveTo>
                    <a:pt x="0" y="444"/>
                  </a:moveTo>
                  <a:lnTo>
                    <a:pt x="588" y="0"/>
                  </a:lnTo>
                  <a:lnTo>
                    <a:pt x="3996" y="0"/>
                  </a:lnTo>
                  <a:lnTo>
                    <a:pt x="3408" y="444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915" name="Freeform 91"/>
            <p:cNvSpPr>
              <a:spLocks/>
            </p:cNvSpPr>
            <p:nvPr/>
          </p:nvSpPr>
          <p:spPr bwMode="auto">
            <a:xfrm>
              <a:off x="5889980" y="3538538"/>
              <a:ext cx="2274711" cy="454025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98" y="0"/>
                </a:cxn>
                <a:cxn ang="0">
                  <a:pos x="666" y="0"/>
                </a:cxn>
              </a:cxnLst>
              <a:rect l="0" t="0" r="r" b="b"/>
              <a:pathLst>
                <a:path w="666" h="74">
                  <a:moveTo>
                    <a:pt x="0" y="74"/>
                  </a:moveTo>
                  <a:lnTo>
                    <a:pt x="98" y="0"/>
                  </a:lnTo>
                  <a:lnTo>
                    <a:pt x="666" y="0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916" name="Freeform 92"/>
            <p:cNvSpPr>
              <a:spLocks/>
            </p:cNvSpPr>
            <p:nvPr/>
          </p:nvSpPr>
          <p:spPr bwMode="auto">
            <a:xfrm>
              <a:off x="5889980" y="3292475"/>
              <a:ext cx="2274711" cy="449263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98" y="0"/>
                </a:cxn>
                <a:cxn ang="0">
                  <a:pos x="666" y="0"/>
                </a:cxn>
              </a:cxnLst>
              <a:rect l="0" t="0" r="r" b="b"/>
              <a:pathLst>
                <a:path w="666" h="73">
                  <a:moveTo>
                    <a:pt x="0" y="73"/>
                  </a:moveTo>
                  <a:lnTo>
                    <a:pt x="98" y="0"/>
                  </a:lnTo>
                  <a:lnTo>
                    <a:pt x="666" y="0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917" name="Freeform 93"/>
            <p:cNvSpPr>
              <a:spLocks/>
            </p:cNvSpPr>
            <p:nvPr/>
          </p:nvSpPr>
          <p:spPr bwMode="auto">
            <a:xfrm>
              <a:off x="5889980" y="3040076"/>
              <a:ext cx="2274711" cy="447675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98" y="0"/>
                </a:cxn>
                <a:cxn ang="0">
                  <a:pos x="666" y="0"/>
                </a:cxn>
              </a:cxnLst>
              <a:rect l="0" t="0" r="r" b="b"/>
              <a:pathLst>
                <a:path w="666" h="73">
                  <a:moveTo>
                    <a:pt x="0" y="73"/>
                  </a:moveTo>
                  <a:lnTo>
                    <a:pt x="98" y="0"/>
                  </a:lnTo>
                  <a:lnTo>
                    <a:pt x="666" y="0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918" name="Freeform 94"/>
            <p:cNvSpPr>
              <a:spLocks/>
            </p:cNvSpPr>
            <p:nvPr/>
          </p:nvSpPr>
          <p:spPr bwMode="auto">
            <a:xfrm>
              <a:off x="5889980" y="2787663"/>
              <a:ext cx="2274711" cy="449263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98" y="0"/>
                </a:cxn>
                <a:cxn ang="0">
                  <a:pos x="666" y="0"/>
                </a:cxn>
              </a:cxnLst>
              <a:rect l="0" t="0" r="r" b="b"/>
              <a:pathLst>
                <a:path w="666" h="73">
                  <a:moveTo>
                    <a:pt x="0" y="73"/>
                  </a:moveTo>
                  <a:lnTo>
                    <a:pt x="98" y="0"/>
                  </a:lnTo>
                  <a:lnTo>
                    <a:pt x="666" y="0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919" name="Freeform 95"/>
            <p:cNvSpPr>
              <a:spLocks/>
            </p:cNvSpPr>
            <p:nvPr/>
          </p:nvSpPr>
          <p:spPr bwMode="auto">
            <a:xfrm>
              <a:off x="5889980" y="2536838"/>
              <a:ext cx="2274711" cy="447675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98" y="0"/>
                </a:cxn>
                <a:cxn ang="0">
                  <a:pos x="666" y="0"/>
                </a:cxn>
              </a:cxnLst>
              <a:rect l="0" t="0" r="r" b="b"/>
              <a:pathLst>
                <a:path w="666" h="73">
                  <a:moveTo>
                    <a:pt x="0" y="73"/>
                  </a:moveTo>
                  <a:lnTo>
                    <a:pt x="98" y="0"/>
                  </a:lnTo>
                  <a:lnTo>
                    <a:pt x="666" y="0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920" name="Freeform 96"/>
            <p:cNvSpPr>
              <a:spLocks/>
            </p:cNvSpPr>
            <p:nvPr/>
          </p:nvSpPr>
          <p:spPr bwMode="auto">
            <a:xfrm>
              <a:off x="5889980" y="2286013"/>
              <a:ext cx="2274711" cy="454025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98" y="0"/>
                </a:cxn>
                <a:cxn ang="0">
                  <a:pos x="666" y="0"/>
                </a:cxn>
              </a:cxnLst>
              <a:rect l="0" t="0" r="r" b="b"/>
              <a:pathLst>
                <a:path w="666" h="74">
                  <a:moveTo>
                    <a:pt x="0" y="74"/>
                  </a:moveTo>
                  <a:lnTo>
                    <a:pt x="98" y="0"/>
                  </a:lnTo>
                  <a:lnTo>
                    <a:pt x="666" y="0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921" name="Freeform 97"/>
            <p:cNvSpPr>
              <a:spLocks/>
            </p:cNvSpPr>
            <p:nvPr/>
          </p:nvSpPr>
          <p:spPr bwMode="auto">
            <a:xfrm>
              <a:off x="5889980" y="3538538"/>
              <a:ext cx="2274711" cy="454025"/>
            </a:xfrm>
            <a:custGeom>
              <a:avLst/>
              <a:gdLst/>
              <a:ahLst/>
              <a:cxnLst>
                <a:cxn ang="0">
                  <a:pos x="3996" y="0"/>
                </a:cxn>
                <a:cxn ang="0">
                  <a:pos x="3408" y="444"/>
                </a:cxn>
                <a:cxn ang="0">
                  <a:pos x="0" y="444"/>
                </a:cxn>
                <a:cxn ang="0">
                  <a:pos x="588" y="0"/>
                </a:cxn>
                <a:cxn ang="0">
                  <a:pos x="3996" y="0"/>
                </a:cxn>
              </a:cxnLst>
              <a:rect l="0" t="0" r="r" b="b"/>
              <a:pathLst>
                <a:path w="3996" h="444">
                  <a:moveTo>
                    <a:pt x="3996" y="0"/>
                  </a:moveTo>
                  <a:lnTo>
                    <a:pt x="3408" y="444"/>
                  </a:lnTo>
                  <a:lnTo>
                    <a:pt x="0" y="444"/>
                  </a:lnTo>
                  <a:lnTo>
                    <a:pt x="588" y="0"/>
                  </a:lnTo>
                  <a:lnTo>
                    <a:pt x="3996" y="0"/>
                  </a:lnTo>
                  <a:close/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922" name="Freeform 98"/>
            <p:cNvSpPr>
              <a:spLocks/>
            </p:cNvSpPr>
            <p:nvPr/>
          </p:nvSpPr>
          <p:spPr bwMode="auto">
            <a:xfrm>
              <a:off x="5889978" y="2286013"/>
              <a:ext cx="334434" cy="1706563"/>
            </a:xfrm>
            <a:custGeom>
              <a:avLst/>
              <a:gdLst/>
              <a:ahLst/>
              <a:cxnLst>
                <a:cxn ang="0">
                  <a:pos x="0" y="1668"/>
                </a:cxn>
                <a:cxn ang="0">
                  <a:pos x="0" y="444"/>
                </a:cxn>
                <a:cxn ang="0">
                  <a:pos x="588" y="0"/>
                </a:cxn>
                <a:cxn ang="0">
                  <a:pos x="588" y="1224"/>
                </a:cxn>
                <a:cxn ang="0">
                  <a:pos x="0" y="1668"/>
                </a:cxn>
              </a:cxnLst>
              <a:rect l="0" t="0" r="r" b="b"/>
              <a:pathLst>
                <a:path w="588" h="1668">
                  <a:moveTo>
                    <a:pt x="0" y="1668"/>
                  </a:moveTo>
                  <a:lnTo>
                    <a:pt x="0" y="444"/>
                  </a:lnTo>
                  <a:lnTo>
                    <a:pt x="588" y="0"/>
                  </a:lnTo>
                  <a:lnTo>
                    <a:pt x="588" y="1224"/>
                  </a:lnTo>
                  <a:lnTo>
                    <a:pt x="0" y="166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" name="Group 120"/>
            <p:cNvGrpSpPr>
              <a:grpSpLocks/>
            </p:cNvGrpSpPr>
            <p:nvPr/>
          </p:nvGrpSpPr>
          <p:grpSpPr bwMode="auto">
            <a:xfrm>
              <a:off x="6282268" y="3048002"/>
              <a:ext cx="519289" cy="809625"/>
              <a:chOff x="4452" y="1555"/>
              <a:chExt cx="368" cy="875"/>
            </a:xfrm>
          </p:grpSpPr>
          <p:sp>
            <p:nvSpPr>
              <p:cNvPr id="461923" name="Freeform 99"/>
              <p:cNvSpPr>
                <a:spLocks/>
              </p:cNvSpPr>
              <p:nvPr/>
            </p:nvSpPr>
            <p:spPr bwMode="auto">
              <a:xfrm>
                <a:off x="4726" y="1555"/>
                <a:ext cx="94" cy="875"/>
              </a:xfrm>
              <a:custGeom>
                <a:avLst/>
                <a:gdLst/>
                <a:ahLst/>
                <a:cxnLst>
                  <a:cxn ang="0">
                    <a:pos x="0" y="1356"/>
                  </a:cxn>
                  <a:cxn ang="0">
                    <a:pos x="0" y="180"/>
                  </a:cxn>
                  <a:cxn ang="0">
                    <a:pos x="234" y="0"/>
                  </a:cxn>
                  <a:cxn ang="0">
                    <a:pos x="234" y="1182"/>
                  </a:cxn>
                  <a:cxn ang="0">
                    <a:pos x="0" y="1356"/>
                  </a:cxn>
                </a:cxnLst>
                <a:rect l="0" t="0" r="r" b="b"/>
                <a:pathLst>
                  <a:path w="234" h="1356">
                    <a:moveTo>
                      <a:pt x="0" y="1356"/>
                    </a:moveTo>
                    <a:lnTo>
                      <a:pt x="0" y="180"/>
                    </a:lnTo>
                    <a:lnTo>
                      <a:pt x="234" y="0"/>
                    </a:lnTo>
                    <a:lnTo>
                      <a:pt x="234" y="1182"/>
                    </a:lnTo>
                    <a:lnTo>
                      <a:pt x="0" y="1356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924" name="Rectangle 100"/>
              <p:cNvSpPr>
                <a:spLocks noChangeArrowheads="1"/>
              </p:cNvSpPr>
              <p:nvPr/>
            </p:nvSpPr>
            <p:spPr bwMode="auto">
              <a:xfrm>
                <a:off x="4452" y="1672"/>
                <a:ext cx="274" cy="75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925" name="Freeform 101"/>
              <p:cNvSpPr>
                <a:spLocks/>
              </p:cNvSpPr>
              <p:nvPr/>
            </p:nvSpPr>
            <p:spPr bwMode="auto">
              <a:xfrm>
                <a:off x="4452" y="1555"/>
                <a:ext cx="368" cy="117"/>
              </a:xfrm>
              <a:custGeom>
                <a:avLst/>
                <a:gdLst/>
                <a:ahLst/>
                <a:cxnLst>
                  <a:cxn ang="0">
                    <a:pos x="678" y="180"/>
                  </a:cxn>
                  <a:cxn ang="0">
                    <a:pos x="912" y="0"/>
                  </a:cxn>
                  <a:cxn ang="0">
                    <a:pos x="234" y="0"/>
                  </a:cxn>
                  <a:cxn ang="0">
                    <a:pos x="0" y="180"/>
                  </a:cxn>
                  <a:cxn ang="0">
                    <a:pos x="678" y="180"/>
                  </a:cxn>
                </a:cxnLst>
                <a:rect l="0" t="0" r="r" b="b"/>
                <a:pathLst>
                  <a:path w="912" h="180">
                    <a:moveTo>
                      <a:pt x="678" y="180"/>
                    </a:moveTo>
                    <a:lnTo>
                      <a:pt x="912" y="0"/>
                    </a:lnTo>
                    <a:lnTo>
                      <a:pt x="234" y="0"/>
                    </a:lnTo>
                    <a:lnTo>
                      <a:pt x="0" y="180"/>
                    </a:lnTo>
                    <a:lnTo>
                      <a:pt x="678" y="180"/>
                    </a:lnTo>
                    <a:close/>
                  </a:path>
                </a:pathLst>
              </a:custGeom>
              <a:solidFill>
                <a:srgbClr val="BFBF00"/>
              </a:solidFill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121"/>
            <p:cNvGrpSpPr>
              <a:grpSpLocks/>
            </p:cNvGrpSpPr>
            <p:nvPr/>
          </p:nvGrpSpPr>
          <p:grpSpPr bwMode="auto">
            <a:xfrm>
              <a:off x="7253113" y="2362213"/>
              <a:ext cx="517878" cy="1495425"/>
              <a:chOff x="5140" y="1555"/>
              <a:chExt cx="367" cy="875"/>
            </a:xfrm>
          </p:grpSpPr>
          <p:sp>
            <p:nvSpPr>
              <p:cNvPr id="461926" name="Freeform 102"/>
              <p:cNvSpPr>
                <a:spLocks/>
              </p:cNvSpPr>
              <p:nvPr/>
            </p:nvSpPr>
            <p:spPr bwMode="auto">
              <a:xfrm>
                <a:off x="5413" y="1555"/>
                <a:ext cx="94" cy="875"/>
              </a:xfrm>
              <a:custGeom>
                <a:avLst/>
                <a:gdLst/>
                <a:ahLst/>
                <a:cxnLst>
                  <a:cxn ang="0">
                    <a:pos x="0" y="1356"/>
                  </a:cxn>
                  <a:cxn ang="0">
                    <a:pos x="0" y="180"/>
                  </a:cxn>
                  <a:cxn ang="0">
                    <a:pos x="234" y="0"/>
                  </a:cxn>
                  <a:cxn ang="0">
                    <a:pos x="234" y="1182"/>
                  </a:cxn>
                  <a:cxn ang="0">
                    <a:pos x="0" y="1356"/>
                  </a:cxn>
                </a:cxnLst>
                <a:rect l="0" t="0" r="r" b="b"/>
                <a:pathLst>
                  <a:path w="234" h="1356">
                    <a:moveTo>
                      <a:pt x="0" y="1356"/>
                    </a:moveTo>
                    <a:lnTo>
                      <a:pt x="0" y="180"/>
                    </a:lnTo>
                    <a:lnTo>
                      <a:pt x="234" y="0"/>
                    </a:lnTo>
                    <a:lnTo>
                      <a:pt x="234" y="1182"/>
                    </a:lnTo>
                    <a:lnTo>
                      <a:pt x="0" y="1356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927" name="Rectangle 103"/>
              <p:cNvSpPr>
                <a:spLocks noChangeArrowheads="1"/>
              </p:cNvSpPr>
              <p:nvPr/>
            </p:nvSpPr>
            <p:spPr bwMode="auto">
              <a:xfrm>
                <a:off x="5140" y="1672"/>
                <a:ext cx="273" cy="75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928" name="Freeform 104"/>
              <p:cNvSpPr>
                <a:spLocks/>
              </p:cNvSpPr>
              <p:nvPr/>
            </p:nvSpPr>
            <p:spPr bwMode="auto">
              <a:xfrm>
                <a:off x="5140" y="1555"/>
                <a:ext cx="367" cy="117"/>
              </a:xfrm>
              <a:custGeom>
                <a:avLst/>
                <a:gdLst/>
                <a:ahLst/>
                <a:cxnLst>
                  <a:cxn ang="0">
                    <a:pos x="678" y="180"/>
                  </a:cxn>
                  <a:cxn ang="0">
                    <a:pos x="912" y="0"/>
                  </a:cxn>
                  <a:cxn ang="0">
                    <a:pos x="234" y="0"/>
                  </a:cxn>
                  <a:cxn ang="0">
                    <a:pos x="0" y="180"/>
                  </a:cxn>
                  <a:cxn ang="0">
                    <a:pos x="678" y="180"/>
                  </a:cxn>
                </a:cxnLst>
                <a:rect l="0" t="0" r="r" b="b"/>
                <a:pathLst>
                  <a:path w="912" h="180">
                    <a:moveTo>
                      <a:pt x="678" y="180"/>
                    </a:moveTo>
                    <a:lnTo>
                      <a:pt x="912" y="0"/>
                    </a:lnTo>
                    <a:lnTo>
                      <a:pt x="234" y="0"/>
                    </a:lnTo>
                    <a:lnTo>
                      <a:pt x="0" y="180"/>
                    </a:lnTo>
                    <a:lnTo>
                      <a:pt x="678" y="180"/>
                    </a:lnTo>
                    <a:close/>
                  </a:path>
                </a:pathLst>
              </a:custGeom>
              <a:solidFill>
                <a:srgbClr val="BF0000"/>
              </a:solidFill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61929" name="Line 105"/>
            <p:cNvSpPr>
              <a:spLocks noChangeShapeType="1"/>
            </p:cNvSpPr>
            <p:nvPr/>
          </p:nvSpPr>
          <p:spPr bwMode="auto">
            <a:xfrm flipH="1">
              <a:off x="5719240" y="3236926"/>
              <a:ext cx="14111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930" name="Rectangle 106"/>
            <p:cNvSpPr>
              <a:spLocks noChangeArrowheads="1"/>
            </p:cNvSpPr>
            <p:nvPr/>
          </p:nvSpPr>
          <p:spPr bwMode="auto">
            <a:xfrm>
              <a:off x="5672667" y="3925889"/>
              <a:ext cx="99850" cy="159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  <a:latin typeface="Arial" charset="0"/>
                </a:rPr>
                <a:t>0</a:t>
              </a: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61931" name="Rectangle 107"/>
            <p:cNvSpPr>
              <a:spLocks noChangeArrowheads="1"/>
            </p:cNvSpPr>
            <p:nvPr/>
          </p:nvSpPr>
          <p:spPr bwMode="auto">
            <a:xfrm>
              <a:off x="5672667" y="3673475"/>
              <a:ext cx="99850" cy="159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  <a:latin typeface="Arial" charset="0"/>
                </a:rPr>
                <a:t>5</a:t>
              </a: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61932" name="Rectangle 108"/>
            <p:cNvSpPr>
              <a:spLocks noChangeArrowheads="1"/>
            </p:cNvSpPr>
            <p:nvPr/>
          </p:nvSpPr>
          <p:spPr bwMode="auto">
            <a:xfrm>
              <a:off x="5635985" y="3422651"/>
              <a:ext cx="199699" cy="159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  <a:latin typeface="Arial" charset="0"/>
                </a:rPr>
                <a:t>10</a:t>
              </a: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61933" name="Rectangle 109"/>
            <p:cNvSpPr>
              <a:spLocks noChangeArrowheads="1"/>
            </p:cNvSpPr>
            <p:nvPr/>
          </p:nvSpPr>
          <p:spPr bwMode="auto">
            <a:xfrm>
              <a:off x="5635985" y="3170239"/>
              <a:ext cx="199699" cy="159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  <a:latin typeface="Arial" charset="0"/>
                </a:rPr>
                <a:t>15</a:t>
              </a: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61934" name="Rectangle 110"/>
            <p:cNvSpPr>
              <a:spLocks noChangeArrowheads="1"/>
            </p:cNvSpPr>
            <p:nvPr/>
          </p:nvSpPr>
          <p:spPr bwMode="auto">
            <a:xfrm>
              <a:off x="5635985" y="2917826"/>
              <a:ext cx="199699" cy="159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  <a:latin typeface="Arial" charset="0"/>
                </a:rPr>
                <a:t>20</a:t>
              </a: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61935" name="Rectangle 111"/>
            <p:cNvSpPr>
              <a:spLocks noChangeArrowheads="1"/>
            </p:cNvSpPr>
            <p:nvPr/>
          </p:nvSpPr>
          <p:spPr bwMode="auto">
            <a:xfrm>
              <a:off x="5635985" y="2671764"/>
              <a:ext cx="199699" cy="159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  <a:latin typeface="Arial" charset="0"/>
                </a:rPr>
                <a:t>25</a:t>
              </a: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61936" name="Rectangle 112"/>
            <p:cNvSpPr>
              <a:spLocks noChangeArrowheads="1"/>
            </p:cNvSpPr>
            <p:nvPr/>
          </p:nvSpPr>
          <p:spPr bwMode="auto">
            <a:xfrm rot="16200000">
              <a:off x="4562367" y="3206473"/>
              <a:ext cx="1770467" cy="141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  <a:latin typeface="Arial" charset="0"/>
                </a:rPr>
                <a:t>% moderate-severe pain </a:t>
              </a: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61937" name="Line 113"/>
            <p:cNvSpPr>
              <a:spLocks noChangeShapeType="1"/>
            </p:cNvSpPr>
            <p:nvPr/>
          </p:nvSpPr>
          <p:spPr bwMode="auto">
            <a:xfrm>
              <a:off x="5889984" y="3992569"/>
              <a:ext cx="1938867" cy="1587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938" name="Line 114"/>
            <p:cNvSpPr>
              <a:spLocks noChangeShapeType="1"/>
            </p:cNvSpPr>
            <p:nvPr/>
          </p:nvSpPr>
          <p:spPr bwMode="auto">
            <a:xfrm>
              <a:off x="6499578" y="3992563"/>
              <a:ext cx="0" cy="2540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939" name="Line 115"/>
            <p:cNvSpPr>
              <a:spLocks noChangeShapeType="1"/>
            </p:cNvSpPr>
            <p:nvPr/>
          </p:nvSpPr>
          <p:spPr bwMode="auto">
            <a:xfrm>
              <a:off x="7467602" y="3992563"/>
              <a:ext cx="1412" cy="2540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940" name="Rectangle 116"/>
            <p:cNvSpPr>
              <a:spLocks noChangeArrowheads="1"/>
            </p:cNvSpPr>
            <p:nvPr/>
          </p:nvSpPr>
          <p:spPr bwMode="auto">
            <a:xfrm>
              <a:off x="6209325" y="4164025"/>
              <a:ext cx="641201" cy="318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solidFill>
                    <a:srgbClr val="FFFFFF"/>
                  </a:solidFill>
                  <a:latin typeface="Arial" charset="0"/>
                </a:rPr>
                <a:t>None or</a:t>
              </a:r>
            </a:p>
            <a:p>
              <a:pPr algn="ctr"/>
              <a:r>
                <a:rPr lang="en-US" sz="1400">
                  <a:solidFill>
                    <a:srgbClr val="FFFFFF"/>
                  </a:solidFill>
                  <a:latin typeface="Arial" charset="0"/>
                </a:rPr>
                <a:t>Mild</a:t>
              </a: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61941" name="Rectangle 117"/>
            <p:cNvSpPr>
              <a:spLocks noChangeArrowheads="1"/>
            </p:cNvSpPr>
            <p:nvPr/>
          </p:nvSpPr>
          <p:spPr bwMode="auto">
            <a:xfrm>
              <a:off x="6947126" y="4146562"/>
              <a:ext cx="974626" cy="318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solidFill>
                    <a:srgbClr val="FFFFFF"/>
                  </a:solidFill>
                  <a:latin typeface="Arial" charset="0"/>
                </a:rPr>
                <a:t>Moderate or</a:t>
              </a:r>
            </a:p>
            <a:p>
              <a:pPr algn="ctr"/>
              <a:r>
                <a:rPr lang="en-US" sz="1400">
                  <a:solidFill>
                    <a:srgbClr val="FFFFFF"/>
                  </a:solidFill>
                  <a:latin typeface="Arial" charset="0"/>
                </a:rPr>
                <a:t>More</a:t>
              </a: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442" cy="266700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3657600" y="609600"/>
            <a:ext cx="130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Smith et al.,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6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4430-F45E-4244-9022-F1446593C066}" type="slidenum">
              <a:rPr lang="en-US" smtClean="0">
                <a:solidFill>
                  <a:srgbClr val="FFFFFF"/>
                </a:solidFill>
              </a:rPr>
              <a:pPr/>
              <a:t>28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44"/>
            <a:ext cx="9144000" cy="2632614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6600" y="2362200"/>
            <a:ext cx="1905000" cy="533400"/>
          </a:xfrm>
        </p:spPr>
        <p:txBody>
          <a:bodyPr/>
          <a:lstStyle/>
          <a:p>
            <a:r>
              <a:rPr lang="en-US" i="1" dirty="0" smtClean="0">
                <a:solidFill>
                  <a:srgbClr val="000066"/>
                </a:solidFill>
              </a:rPr>
              <a:t>Sleep</a:t>
            </a:r>
            <a:r>
              <a:rPr lang="en-US" dirty="0" smtClean="0">
                <a:solidFill>
                  <a:srgbClr val="000066"/>
                </a:solidFill>
              </a:rPr>
              <a:t>, 2009, 32:779. 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590800"/>
            <a:ext cx="6781800" cy="414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9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1200329"/>
          </a:xfrm>
        </p:spPr>
        <p:txBody>
          <a:bodyPr/>
          <a:lstStyle/>
          <a:p>
            <a:r>
              <a:rPr lang="en-US" b="0" dirty="0" smtClean="0">
                <a:solidFill>
                  <a:schemeClr val="bg1">
                    <a:lumMod val="40000"/>
                    <a:lumOff val="60000"/>
                  </a:schemeClr>
                </a:solidFill>
                <a:effectLst/>
              </a:rPr>
              <a:t>Sleep disruption (not restriction)</a:t>
            </a:r>
            <a:br>
              <a:rPr lang="en-US" b="0" dirty="0" smtClean="0">
                <a:solidFill>
                  <a:schemeClr val="bg1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b="0" dirty="0" smtClean="0">
                <a:solidFill>
                  <a:schemeClr val="bg1">
                    <a:lumMod val="40000"/>
                    <a:lumOff val="60000"/>
                  </a:schemeClr>
                </a:solidFill>
                <a:effectLst/>
              </a:rPr>
              <a:t> alters DNIC</a:t>
            </a:r>
            <a:endParaRPr lang="en-US" b="0" dirty="0">
              <a:solidFill>
                <a:schemeClr val="bg1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4430-F45E-4244-9022-F1446593C066}" type="slidenum">
              <a:rPr lang="en-US" smtClean="0">
                <a:solidFill>
                  <a:srgbClr val="FFFFFF"/>
                </a:solidFill>
              </a:rPr>
              <a:pPr/>
              <a:t>29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10753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oter Placeholder 4"/>
          <p:cNvSpPr txBox="1">
            <a:spLocks/>
          </p:cNvSpPr>
          <p:nvPr/>
        </p:nvSpPr>
        <p:spPr bwMode="white">
          <a:xfrm>
            <a:off x="28194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000066"/>
                </a:solidFill>
                <a:latin typeface="Arial" charset="0"/>
                <a:ea typeface="ＭＳ Ｐゴシック" charset="-128"/>
              </a:rPr>
              <a:t>Smith et al., </a:t>
            </a:r>
            <a:r>
              <a:rPr lang="en-US" sz="1200" i="1" dirty="0" smtClean="0">
                <a:solidFill>
                  <a:srgbClr val="000066"/>
                </a:solidFill>
                <a:latin typeface="Arial" charset="0"/>
                <a:ea typeface="ＭＳ Ｐゴシック" charset="-128"/>
              </a:rPr>
              <a:t>Sleep</a:t>
            </a:r>
            <a:r>
              <a:rPr lang="en-US" sz="1200" dirty="0" smtClean="0">
                <a:solidFill>
                  <a:srgbClr val="000066"/>
                </a:solidFill>
                <a:latin typeface="Arial" charset="0"/>
                <a:ea typeface="ＭＳ Ｐゴシック" charset="-128"/>
              </a:rPr>
              <a:t>, 2007, 30:494. </a:t>
            </a:r>
            <a:endParaRPr lang="en-US" sz="1200" dirty="0">
              <a:solidFill>
                <a:srgbClr val="000066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28600"/>
            <a:ext cx="71907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"/>
              </a:rPr>
              <a:t>Acutely Disturbed Sleep Impairs an Indirect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Arial"/>
              </a:rPr>
              <a:t>Measure of the Endogenous Opioid System</a:t>
            </a:r>
            <a:endParaRPr lang="en-US" sz="2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672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5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Text Box 2"/>
          <p:cNvSpPr txBox="1">
            <a:spLocks noChangeArrowheads="1"/>
          </p:cNvSpPr>
          <p:nvPr/>
        </p:nvSpPr>
        <p:spPr bwMode="auto">
          <a:xfrm>
            <a:off x="228600" y="6191251"/>
            <a:ext cx="2877256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sz="1800" dirty="0" err="1">
                <a:latin typeface="Arial" charset="0"/>
              </a:rPr>
              <a:t>Coghill</a:t>
            </a:r>
            <a:r>
              <a:rPr lang="en-US" sz="1800" dirty="0">
                <a:latin typeface="Arial" charset="0"/>
              </a:rPr>
              <a:t> et al., </a:t>
            </a:r>
            <a:r>
              <a:rPr lang="en-US" sz="1800" i="1" dirty="0">
                <a:latin typeface="Arial" charset="0"/>
              </a:rPr>
              <a:t>PNAS, </a:t>
            </a:r>
            <a:r>
              <a:rPr lang="en-US" sz="1800" dirty="0">
                <a:latin typeface="Arial" charset="0"/>
              </a:rPr>
              <a:t>2003</a:t>
            </a:r>
          </a:p>
        </p:txBody>
      </p:sp>
      <p:pic>
        <p:nvPicPr>
          <p:cNvPr id="1033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048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33222" name="Text Box 6"/>
          <p:cNvSpPr txBox="1">
            <a:spLocks noChangeArrowheads="1"/>
          </p:cNvSpPr>
          <p:nvPr/>
        </p:nvSpPr>
        <p:spPr bwMode="auto">
          <a:xfrm>
            <a:off x="441679" y="417513"/>
            <a:ext cx="183444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1800"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00" y="1371600"/>
            <a:ext cx="5334000" cy="5486400"/>
            <a:chOff x="3810000" y="1371600"/>
            <a:chExt cx="5334000" cy="5486400"/>
          </a:xfrm>
        </p:grpSpPr>
        <p:pic>
          <p:nvPicPr>
            <p:cNvPr id="103322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3276600"/>
              <a:ext cx="5334000" cy="3581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33223" name="Rectangle 7"/>
            <p:cNvSpPr>
              <a:spLocks noChangeArrowheads="1"/>
            </p:cNvSpPr>
            <p:nvPr/>
          </p:nvSpPr>
          <p:spPr bwMode="auto">
            <a:xfrm>
              <a:off x="3810001" y="1371600"/>
              <a:ext cx="4715933" cy="148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en-US" dirty="0">
                  <a:latin typeface="Arial" charset="0"/>
                </a:rPr>
                <a:t>   </a:t>
              </a:r>
              <a:endParaRPr lang="en-US" b="1" dirty="0">
                <a:latin typeface="Arial" charset="0"/>
              </a:endParaRPr>
            </a:p>
            <a:p>
              <a:pPr eaLnBrk="1" hangingPunct="1"/>
              <a:r>
                <a:rPr lang="en-US" dirty="0">
                  <a:latin typeface="Arial" charset="0"/>
                  <a:cs typeface="Arial" charset="0"/>
                </a:rPr>
                <a:t>  ↑ </a:t>
              </a:r>
              <a:r>
                <a:rPr lang="en-US" dirty="0">
                  <a:latin typeface="Arial" charset="0"/>
                </a:rPr>
                <a:t>Activation of </a:t>
              </a:r>
              <a:r>
                <a:rPr lang="en-US" b="1" dirty="0" smtClean="0">
                  <a:solidFill>
                    <a:schemeClr val="accent2"/>
                  </a:solidFill>
                  <a:latin typeface="Arial" charset="0"/>
                </a:rPr>
                <a:t>Anterior Cingulate Cortex</a:t>
              </a:r>
              <a:endParaRPr lang="en-US" dirty="0">
                <a:latin typeface="Arial" charset="0"/>
              </a:endParaRPr>
            </a:p>
            <a:p>
              <a:pPr eaLnBrk="1" hangingPunct="1"/>
              <a:r>
                <a:rPr lang="en-US" dirty="0" smtClean="0">
                  <a:latin typeface="Arial" charset="0"/>
                </a:rPr>
                <a:t>    </a:t>
              </a:r>
              <a:r>
                <a:rPr lang="en-US" dirty="0">
                  <a:latin typeface="Arial" charset="0"/>
                </a:rPr>
                <a:t>and </a:t>
              </a:r>
              <a:r>
                <a:rPr lang="en-US" b="1" dirty="0" smtClean="0">
                  <a:solidFill>
                    <a:schemeClr val="accent2"/>
                  </a:solidFill>
                  <a:latin typeface="Arial" charset="0"/>
                </a:rPr>
                <a:t>Prefrontal Cortex,</a:t>
              </a:r>
              <a:r>
                <a:rPr lang="en-US" dirty="0" smtClean="0">
                  <a:solidFill>
                    <a:schemeClr val="accent2"/>
                  </a:solidFill>
                  <a:latin typeface="Arial" charset="0"/>
                </a:rPr>
                <a:t> </a:t>
              </a:r>
              <a:r>
                <a:rPr lang="en-US" dirty="0" smtClean="0">
                  <a:latin typeface="Arial" charset="0"/>
                </a:rPr>
                <a:t>as well as the </a:t>
              </a:r>
            </a:p>
            <a:p>
              <a:pPr eaLnBrk="1" hangingPunct="1"/>
              <a:r>
                <a:rPr lang="en-US" dirty="0">
                  <a:latin typeface="Arial" charset="0"/>
                </a:rPr>
                <a:t> </a:t>
              </a:r>
              <a:r>
                <a:rPr lang="en-US" dirty="0" smtClean="0">
                  <a:latin typeface="Arial" charset="0"/>
                </a:rPr>
                <a:t>   somatosensory area S1 in individuals </a:t>
              </a:r>
            </a:p>
            <a:p>
              <a:pPr eaLnBrk="1" hangingPunct="1"/>
              <a:r>
                <a:rPr lang="en-US" dirty="0">
                  <a:latin typeface="Arial" charset="0"/>
                </a:rPr>
                <a:t> </a:t>
              </a:r>
              <a:r>
                <a:rPr lang="en-US" dirty="0" smtClean="0">
                  <a:latin typeface="Arial" charset="0"/>
                </a:rPr>
                <a:t>   with 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High Sensitivity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267200" y="228600"/>
            <a:ext cx="449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Individual Differences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Arial" charset="0"/>
              </a:rPr>
              <a:t>in 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Pain Sensitivity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76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r>
              <a:rPr lang="en-US" dirty="0" smtClean="0"/>
              <a:t>Psychological Management </a:t>
            </a:r>
            <a:br>
              <a:rPr lang="en-US" dirty="0" smtClean="0"/>
            </a:br>
            <a:r>
              <a:rPr lang="en-US" dirty="0" smtClean="0"/>
              <a:t>of Pain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9"/>
          </a:xfrm>
        </p:spPr>
        <p:txBody>
          <a:bodyPr/>
          <a:lstStyle/>
          <a:p>
            <a:r>
              <a:rPr lang="en-US" dirty="0" smtClean="0">
                <a:solidFill>
                  <a:srgbClr val="CCCCCC"/>
                </a:solidFill>
              </a:rPr>
              <a:t>Anxiety and depressive symptoms</a:t>
            </a:r>
          </a:p>
          <a:p>
            <a:r>
              <a:rPr lang="en-US" dirty="0" smtClean="0">
                <a:solidFill>
                  <a:srgbClr val="CCCCCC"/>
                </a:solidFill>
              </a:rPr>
              <a:t>Pain-related catastrophizing</a:t>
            </a:r>
          </a:p>
          <a:p>
            <a:r>
              <a:rPr lang="en-US" dirty="0" smtClean="0">
                <a:solidFill>
                  <a:srgbClr val="CCCCCC"/>
                </a:solidFill>
              </a:rPr>
              <a:t>Sleep disturbance</a:t>
            </a:r>
            <a:r>
              <a:rPr lang="en-US" dirty="0" smtClean="0"/>
              <a:t>	</a:t>
            </a:r>
          </a:p>
          <a:p>
            <a:endParaRPr lang="en-US" dirty="0"/>
          </a:p>
          <a:p>
            <a:r>
              <a:rPr lang="en-US" dirty="0"/>
              <a:t>Treatment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7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 rot="16200000">
            <a:off x="-1752600" y="2819400"/>
            <a:ext cx="4800600" cy="12954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0000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0000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0000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%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summed pain intensity difference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 Box 226"/>
          <p:cNvSpPr txBox="1">
            <a:spLocks noChangeArrowheads="1"/>
          </p:cNvSpPr>
          <p:nvPr/>
        </p:nvSpPr>
        <p:spPr bwMode="auto">
          <a:xfrm>
            <a:off x="2133600" y="6477000"/>
            <a:ext cx="68989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solidFill>
                  <a:srgbClr val="000000"/>
                </a:solidFill>
                <a:latin typeface="HelveticaNeue Condensed" pitchFamily="34" charset="0"/>
              </a:rPr>
              <a:t>Wasan</a:t>
            </a:r>
            <a:r>
              <a:rPr lang="en-US" sz="1200" dirty="0" smtClean="0">
                <a:solidFill>
                  <a:srgbClr val="000000"/>
                </a:solidFill>
                <a:latin typeface="HelveticaNeue Condensed" pitchFamily="34" charset="0"/>
              </a:rPr>
              <a:t> et </a:t>
            </a:r>
            <a:r>
              <a:rPr lang="en-US" sz="1200" dirty="0">
                <a:solidFill>
                  <a:srgbClr val="000000"/>
                </a:solidFill>
                <a:latin typeface="HelveticaNeue Condensed" pitchFamily="34" charset="0"/>
              </a:rPr>
              <a:t>al., </a:t>
            </a:r>
            <a:r>
              <a:rPr lang="en-US" sz="1200" dirty="0" smtClean="0">
                <a:solidFill>
                  <a:srgbClr val="000000"/>
                </a:solidFill>
                <a:latin typeface="HelveticaNeue Condensed" pitchFamily="34" charset="0"/>
              </a:rPr>
              <a:t>The association between negative affect and opioid analgesia…Pain</a:t>
            </a:r>
            <a:r>
              <a:rPr lang="en-US" sz="1200" dirty="0">
                <a:solidFill>
                  <a:srgbClr val="000000"/>
                </a:solidFill>
                <a:latin typeface="HelveticaNeue Condensed" pitchFamily="34" charset="0"/>
              </a:rPr>
              <a:t>, </a:t>
            </a:r>
            <a:r>
              <a:rPr lang="en-US" sz="1200" dirty="0" smtClean="0">
                <a:solidFill>
                  <a:srgbClr val="000000"/>
                </a:solidFill>
                <a:latin typeface="HelveticaNeue Condensed" pitchFamily="34" charset="0"/>
              </a:rPr>
              <a:t>117:450-461</a:t>
            </a:r>
            <a:endParaRPr lang="en-US" sz="1200" dirty="0">
              <a:solidFill>
                <a:srgbClr val="000000"/>
              </a:solidFill>
              <a:latin typeface="HelveticaNeue Condensed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228600" y="838200"/>
            <a:ext cx="8610600" cy="5550932"/>
            <a:chOff x="-228600" y="609600"/>
            <a:chExt cx="8991600" cy="5779532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4769974"/>
                </p:ext>
              </p:extLst>
            </p:nvPr>
          </p:nvGraphicFramePr>
          <p:xfrm>
            <a:off x="-228600" y="609600"/>
            <a:ext cx="8991600" cy="56515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2438400" y="6019800"/>
              <a:ext cx="3567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Composite Negative Affect Score</a:t>
              </a: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638800" y="3429000"/>
              <a:ext cx="992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(37.3%)</a:t>
              </a: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86200" y="2743200"/>
              <a:ext cx="992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(49.3%)</a:t>
              </a: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33600" y="2209800"/>
              <a:ext cx="992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(59.3%)</a:t>
              </a: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2895600" y="1143000"/>
              <a:ext cx="35052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2895600" y="1143000"/>
              <a:ext cx="0" cy="609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>
            <a:off x="1295400" y="76200"/>
            <a:ext cx="48087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"/>
              </a:rPr>
              <a:t>High Negative Affect reduces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Arial"/>
              </a:rPr>
              <a:t> opioid analgesia in CLBP</a:t>
            </a:r>
            <a:endParaRPr lang="en-US" sz="2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155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113539"/>
            <a:ext cx="8124825" cy="1200329"/>
          </a:xfrm>
        </p:spPr>
        <p:txBody>
          <a:bodyPr/>
          <a:lstStyle/>
          <a:p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Higher pain sensitivity </a:t>
            </a: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Wingdings"/>
                <a:cs typeface="Wingdings"/>
              </a:rPr>
              <a:t> </a:t>
            </a:r>
            <a:b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Wingdings"/>
                <a:cs typeface="Wingdings"/>
              </a:rPr>
            </a:b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Poorer Opioid Response </a:t>
            </a:r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400800"/>
            <a:ext cx="5105400" cy="3048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ahoma"/>
              </a:rPr>
              <a:t>Edwards et al., </a:t>
            </a:r>
            <a:r>
              <a:rPr lang="en-US" i="1" dirty="0" smtClean="0">
                <a:solidFill>
                  <a:srgbClr val="000000"/>
                </a:solidFill>
                <a:latin typeface="Tahoma"/>
              </a:rPr>
              <a:t>Anesthesiology,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2006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76835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50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478" y="271463"/>
            <a:ext cx="8143522" cy="1176337"/>
          </a:xfrm>
          <a:noFill/>
          <a:ln/>
        </p:spPr>
        <p:txBody>
          <a:bodyPr lIns="90488" tIns="44450" rIns="90488" bIns="44450" anchor="t"/>
          <a:lstStyle/>
          <a:p>
            <a:r>
              <a:rPr lang="en-US" b="0">
                <a:effectLst/>
              </a:rPr>
              <a:t>Cognitive-Behavioral Treatment: Outcomes</a:t>
            </a:r>
          </a:p>
        </p:txBody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356" y="1762126"/>
            <a:ext cx="8562622" cy="4854575"/>
          </a:xfrm>
          <a:noFill/>
          <a:ln/>
        </p:spPr>
        <p:txBody>
          <a:bodyPr lIns="90488" tIns="44450" rIns="90488" bIns="44450" anchor="t" anchorCtr="0"/>
          <a:lstStyle/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b="1" dirty="0">
                <a:solidFill>
                  <a:srgbClr val="FF0000"/>
                </a:solidFill>
                <a:effectLst/>
                <a:latin typeface="Symbol" charset="0"/>
              </a:rPr>
              <a:t>¯</a:t>
            </a:r>
            <a:r>
              <a:rPr lang="en-US" b="0" dirty="0">
                <a:effectLst/>
              </a:rPr>
              <a:t> pain intensity</a:t>
            </a:r>
          </a:p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b="1" dirty="0">
                <a:solidFill>
                  <a:srgbClr val="FF0000"/>
                </a:solidFill>
                <a:effectLst/>
                <a:latin typeface="Symbol" charset="0"/>
              </a:rPr>
              <a:t>¯</a:t>
            </a:r>
            <a:r>
              <a:rPr lang="en-US" b="0" dirty="0">
                <a:solidFill>
                  <a:schemeClr val="tx2"/>
                </a:solidFill>
                <a:effectLst/>
              </a:rPr>
              <a:t> </a:t>
            </a:r>
            <a:r>
              <a:rPr lang="en-US" b="0" dirty="0">
                <a:effectLst/>
              </a:rPr>
              <a:t>pain-related disability and pain behaviors</a:t>
            </a:r>
          </a:p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b="1" dirty="0">
                <a:solidFill>
                  <a:srgbClr val="FF0000"/>
                </a:solidFill>
                <a:effectLst/>
                <a:latin typeface="Symbol" charset="0"/>
              </a:rPr>
              <a:t>­</a:t>
            </a:r>
            <a:r>
              <a:rPr lang="en-US" b="0" dirty="0">
                <a:effectLst/>
              </a:rPr>
              <a:t> </a:t>
            </a:r>
            <a:r>
              <a:rPr lang="en-US" b="0" dirty="0" smtClean="0">
                <a:effectLst/>
              </a:rPr>
              <a:t>control </a:t>
            </a:r>
            <a:r>
              <a:rPr lang="en-US" b="0" dirty="0">
                <a:effectLst/>
              </a:rPr>
              <a:t>and self-efficacy, </a:t>
            </a:r>
            <a:r>
              <a:rPr lang="en-US" b="1" dirty="0">
                <a:solidFill>
                  <a:srgbClr val="FF0000"/>
                </a:solidFill>
                <a:effectLst/>
                <a:latin typeface="Symbol" charset="0"/>
              </a:rPr>
              <a:t>¯</a:t>
            </a:r>
            <a:r>
              <a:rPr lang="en-US" b="0" dirty="0">
                <a:effectLst/>
              </a:rPr>
              <a:t> helplessness</a:t>
            </a:r>
          </a:p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b="0" dirty="0">
                <a:effectLst/>
              </a:rPr>
              <a:t>improve emotional state</a:t>
            </a:r>
          </a:p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b="1" dirty="0">
                <a:solidFill>
                  <a:srgbClr val="FF0000"/>
                </a:solidFill>
                <a:effectLst/>
                <a:latin typeface="Symbol" charset="0"/>
              </a:rPr>
              <a:t>­</a:t>
            </a:r>
            <a:r>
              <a:rPr lang="en-US" b="0" dirty="0">
                <a:effectLst/>
              </a:rPr>
              <a:t> active coping, </a:t>
            </a:r>
            <a:r>
              <a:rPr lang="en-US" b="1" dirty="0">
                <a:solidFill>
                  <a:srgbClr val="FF0000"/>
                </a:solidFill>
                <a:effectLst/>
                <a:latin typeface="Symbol" charset="0"/>
              </a:rPr>
              <a:t>¯</a:t>
            </a:r>
            <a:r>
              <a:rPr lang="en-US" b="0" dirty="0">
                <a:effectLst/>
              </a:rPr>
              <a:t> passive coping (e.g., catastrophizing)</a:t>
            </a:r>
          </a:p>
          <a:p>
            <a:pPr>
              <a:buClr>
                <a:schemeClr val="tx1"/>
              </a:buClr>
              <a:buFont typeface="Wingdings" charset="2"/>
              <a:buChar char="§"/>
            </a:pPr>
            <a:endParaRPr lang="en-US" b="0" dirty="0">
              <a:effectLst/>
            </a:endParaRPr>
          </a:p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b="0" dirty="0">
                <a:effectLst/>
              </a:rPr>
              <a:t>RA: </a:t>
            </a:r>
            <a:r>
              <a:rPr lang="en-US" b="1" dirty="0">
                <a:solidFill>
                  <a:srgbClr val="FF0000"/>
                </a:solidFill>
                <a:latin typeface="Symbol" charset="0"/>
              </a:rPr>
              <a:t>¯</a:t>
            </a:r>
            <a:r>
              <a:rPr lang="en-US" dirty="0"/>
              <a:t> </a:t>
            </a:r>
            <a:r>
              <a:rPr lang="en-US" b="0" dirty="0" smtClean="0">
                <a:effectLst/>
              </a:rPr>
              <a:t>biological markers </a:t>
            </a:r>
            <a:r>
              <a:rPr lang="en-US" b="0" dirty="0">
                <a:effectLst/>
              </a:rPr>
              <a:t>(joint swelling) </a:t>
            </a:r>
            <a:endParaRPr lang="en-US" sz="24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649104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Text Box 2"/>
          <p:cNvSpPr txBox="1">
            <a:spLocks noChangeArrowheads="1"/>
          </p:cNvSpPr>
          <p:nvPr/>
        </p:nvSpPr>
        <p:spPr bwMode="auto">
          <a:xfrm>
            <a:off x="1295400" y="6324600"/>
            <a:ext cx="75619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Tahoma" charset="0"/>
              </a:rPr>
              <a:t>Sharpe et al., Long-term efficacy of CBT…, </a:t>
            </a:r>
            <a:r>
              <a:rPr lang="en-US" i="1" dirty="0">
                <a:latin typeface="Tahoma" charset="0"/>
              </a:rPr>
              <a:t>Rheumatology</a:t>
            </a:r>
            <a:r>
              <a:rPr lang="en-US" dirty="0">
                <a:latin typeface="Tahoma" charset="0"/>
              </a:rPr>
              <a:t>, 2001, 42:435.</a:t>
            </a:r>
          </a:p>
        </p:txBody>
      </p:sp>
      <p:pic>
        <p:nvPicPr>
          <p:cNvPr id="922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5901267" cy="472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629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1" y="128589"/>
            <a:ext cx="8839200" cy="1190625"/>
          </a:xfrm>
        </p:spPr>
        <p:txBody>
          <a:bodyPr/>
          <a:lstStyle/>
          <a:p>
            <a:r>
              <a:rPr lang="en-US" b="0" dirty="0">
                <a:effectLst/>
              </a:rPr>
              <a:t>CBT </a:t>
            </a:r>
            <a:r>
              <a:rPr lang="en-US" dirty="0"/>
              <a:t>in early </a:t>
            </a:r>
            <a:r>
              <a:rPr lang="en-US" dirty="0" smtClean="0"/>
              <a:t>RA: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reduced </a:t>
            </a:r>
            <a:r>
              <a:rPr lang="en-US" b="0" dirty="0" smtClean="0">
                <a:solidFill>
                  <a:srgbClr val="FF0000"/>
                </a:solidFill>
                <a:effectLst/>
              </a:rPr>
              <a:t>depression and disability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  <p:sp>
        <p:nvSpPr>
          <p:cNvPr id="922630" name="Text Box 6"/>
          <p:cNvSpPr txBox="1">
            <a:spLocks noChangeArrowheads="1"/>
          </p:cNvSpPr>
          <p:nvPr/>
        </p:nvSpPr>
        <p:spPr bwMode="auto">
          <a:xfrm>
            <a:off x="6096000" y="3810000"/>
            <a:ext cx="5505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CBT</a:t>
            </a:r>
          </a:p>
        </p:txBody>
      </p:sp>
      <p:sp>
        <p:nvSpPr>
          <p:cNvPr id="922631" name="Text Box 7"/>
          <p:cNvSpPr txBox="1">
            <a:spLocks noChangeArrowheads="1"/>
          </p:cNvSpPr>
          <p:nvPr/>
        </p:nvSpPr>
        <p:spPr bwMode="auto">
          <a:xfrm>
            <a:off x="6096000" y="2438400"/>
            <a:ext cx="4159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SC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437467" y="3448734"/>
            <a:ext cx="2667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Percent Possibly Depressed</a:t>
            </a:r>
          </a:p>
        </p:txBody>
      </p:sp>
    </p:spTree>
    <p:extLst>
      <p:ext uri="{BB962C8B-B14F-4D97-AF65-F5344CB8AC3E}">
        <p14:creationId xmlns:p14="http://schemas.microsoft.com/office/powerpoint/2010/main" val="147517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r>
              <a:rPr lang="en-US" dirty="0" smtClean="0"/>
              <a:t>Psychological Management </a:t>
            </a:r>
            <a:br>
              <a:rPr lang="en-US" dirty="0" smtClean="0"/>
            </a:br>
            <a:r>
              <a:rPr lang="en-US" dirty="0" smtClean="0"/>
              <a:t>of Pain: Future Directions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9"/>
          </a:xfrm>
        </p:spPr>
        <p:txBody>
          <a:bodyPr/>
          <a:lstStyle/>
          <a:p>
            <a:r>
              <a:rPr lang="en-US" dirty="0" smtClean="0"/>
              <a:t>Combined and separate effects</a:t>
            </a:r>
          </a:p>
          <a:p>
            <a:pPr lvl="1"/>
            <a:r>
              <a:rPr lang="en-US" dirty="0" smtClean="0"/>
              <a:t>Anxiety and depressive symptoms</a:t>
            </a:r>
          </a:p>
          <a:p>
            <a:pPr lvl="1"/>
            <a:r>
              <a:rPr lang="en-US" dirty="0" smtClean="0"/>
              <a:t>Pain-related catastrophizing</a:t>
            </a:r>
          </a:p>
          <a:p>
            <a:pPr lvl="1"/>
            <a:r>
              <a:rPr lang="en-US" dirty="0" smtClean="0"/>
              <a:t>Sleep disturbance</a:t>
            </a:r>
          </a:p>
          <a:p>
            <a:r>
              <a:rPr lang="en-US" dirty="0" smtClean="0"/>
              <a:t>Pathophysiology</a:t>
            </a:r>
          </a:p>
          <a:p>
            <a:pPr lvl="1"/>
            <a:r>
              <a:rPr lang="en-US" dirty="0" smtClean="0"/>
              <a:t>Influence on Central Processing of Pain	</a:t>
            </a:r>
            <a:endParaRPr lang="en-US" dirty="0"/>
          </a:p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Subgroups of At Risk Patients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54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53" y="403226"/>
            <a:ext cx="7809089" cy="120032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4430-F45E-4244-9022-F1446593C066}" type="slidenum">
              <a:rPr lang="en-US" smtClean="0">
                <a:solidFill>
                  <a:srgbClr val="0070C0"/>
                </a:solidFill>
              </a:rPr>
              <a:pPr/>
              <a:t>36</a:t>
            </a:fld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6" name="Picture 7" descr="NIAMS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62400"/>
            <a:ext cx="7391400" cy="923925"/>
          </a:xfrm>
          <a:prstGeom prst="rect">
            <a:avLst/>
          </a:prstGeom>
          <a:noFill/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876800"/>
            <a:ext cx="636161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-228600" y="381000"/>
            <a:ext cx="4800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you to the NIH    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8" descr="banner-nidc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590800"/>
            <a:ext cx="5335588" cy="1244600"/>
          </a:xfrm>
          <a:prstGeom prst="rect">
            <a:avLst/>
          </a:prstGeom>
          <a:noFill/>
        </p:spPr>
      </p:pic>
      <p:pic>
        <p:nvPicPr>
          <p:cNvPr id="14" name="Picture 9" descr="1LeftBann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524000"/>
            <a:ext cx="4737100" cy="1244600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6096000"/>
            <a:ext cx="40671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r>
              <a:rPr lang="en-US" dirty="0" smtClean="0"/>
              <a:t>Psychological Management </a:t>
            </a:r>
            <a:br>
              <a:rPr lang="en-US" dirty="0" smtClean="0"/>
            </a:br>
            <a:r>
              <a:rPr lang="en-US" dirty="0" smtClean="0"/>
              <a:t>of Pain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9"/>
          </a:xfrm>
        </p:spPr>
        <p:txBody>
          <a:bodyPr/>
          <a:lstStyle/>
          <a:p>
            <a:r>
              <a:rPr lang="en-US" dirty="0" smtClean="0"/>
              <a:t>Anxiety and depressive symptoms</a:t>
            </a:r>
          </a:p>
          <a:p>
            <a:r>
              <a:rPr lang="en-US" dirty="0" smtClean="0"/>
              <a:t>Pain-related catastrophizing</a:t>
            </a:r>
          </a:p>
          <a:p>
            <a:r>
              <a:rPr lang="en-US" dirty="0" smtClean="0"/>
              <a:t>Sleep disturbance	</a:t>
            </a:r>
          </a:p>
          <a:p>
            <a:endParaRPr lang="en-US" dirty="0"/>
          </a:p>
          <a:p>
            <a:r>
              <a:rPr lang="en-US" dirty="0" smtClean="0"/>
              <a:t>Treatment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5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2"/>
          <p:cNvGrpSpPr>
            <a:grpSpLocks noChangeAspect="1"/>
          </p:cNvGrpSpPr>
          <p:nvPr/>
        </p:nvGrpSpPr>
        <p:grpSpPr bwMode="auto">
          <a:xfrm>
            <a:off x="1219200" y="0"/>
            <a:ext cx="7924800" cy="6604000"/>
            <a:chOff x="1152" y="720"/>
            <a:chExt cx="3456" cy="2880"/>
          </a:xfrm>
        </p:grpSpPr>
        <p:graphicFrame>
          <p:nvGraphicFramePr>
            <p:cNvPr id="23" name="Diagram 22"/>
            <p:cNvGraphicFramePr/>
            <p:nvPr/>
          </p:nvGraphicFramePr>
          <p:xfrm>
            <a:off x="1152" y="720"/>
            <a:ext cx="3456" cy="28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" name="_s17414"/>
            <p:cNvSpPr>
              <a:spLocks noChangeArrowheads="1" noTextEdit="1"/>
            </p:cNvSpPr>
            <p:nvPr/>
          </p:nvSpPr>
          <p:spPr bwMode="auto">
            <a:xfrm>
              <a:off x="2780" y="2082"/>
              <a:ext cx="1230" cy="1263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4669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dirty="0" smtClean="0"/>
                <a:t>               </a:t>
              </a:r>
            </a:p>
            <a:p>
              <a:endParaRPr lang="en-US" dirty="0" smtClean="0"/>
            </a:p>
            <a:p>
              <a:r>
                <a:rPr lang="en-US" dirty="0" smtClean="0"/>
                <a:t>                </a:t>
              </a:r>
            </a:p>
            <a:p>
              <a:r>
                <a:rPr lang="en-US" sz="1600" dirty="0" smtClean="0"/>
                <a:t>            Fear of Pain</a:t>
              </a:r>
              <a:endParaRPr lang="en-US" sz="16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6200" y="6477000"/>
            <a:ext cx="5969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Mounce</a:t>
            </a:r>
            <a:r>
              <a:rPr lang="en-US" sz="1400" dirty="0" smtClean="0"/>
              <a:t> et al., A principal components analysis…</a:t>
            </a:r>
            <a:r>
              <a:rPr lang="en-US" sz="1400" i="1" dirty="0" smtClean="0"/>
              <a:t>J of Pain</a:t>
            </a:r>
            <a:r>
              <a:rPr lang="en-US" sz="1400" dirty="0" smtClean="0"/>
              <a:t>, 2010: 11, 710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" y="228600"/>
            <a:ext cx="65453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Depression and negative affect 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related to pain…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1" name="_s17412"/>
          <p:cNvSpPr>
            <a:spLocks noChangeArrowheads="1" noTextEdit="1"/>
          </p:cNvSpPr>
          <p:nvPr/>
        </p:nvSpPr>
        <p:spPr bwMode="auto">
          <a:xfrm>
            <a:off x="2971800" y="2819400"/>
            <a:ext cx="2838450" cy="2971800"/>
          </a:xfrm>
          <a:prstGeom prst="ellipse">
            <a:avLst/>
          </a:prstGeom>
          <a:solidFill>
            <a:srgbClr val="92D050">
              <a:alpha val="50000"/>
            </a:srgbClr>
          </a:solidFill>
          <a:ln w="4669">
            <a:solidFill>
              <a:srgbClr val="92D05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Cognitive Intrusion</a:t>
            </a:r>
          </a:p>
          <a:p>
            <a:r>
              <a:rPr lang="en-US" sz="1600" dirty="0" smtClean="0"/>
              <a:t>(Catastrophizing, Pain-related anxiety)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_s17412"/>
          <p:cNvSpPr>
            <a:spLocks noChangeArrowheads="1" noTextEdit="1"/>
          </p:cNvSpPr>
          <p:nvPr/>
        </p:nvSpPr>
        <p:spPr bwMode="auto">
          <a:xfrm>
            <a:off x="4267200" y="1752600"/>
            <a:ext cx="3049235" cy="3065110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4669">
            <a:solidFill>
              <a:schemeClr val="accent2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1600" dirty="0" smtClean="0"/>
              <a:t>    General Distress</a:t>
            </a:r>
          </a:p>
          <a:p>
            <a:r>
              <a:rPr lang="en-US" sz="1600" dirty="0" smtClean="0"/>
              <a:t>    (anxiety,       depression, distress)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2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c 16"/>
          <p:cNvSpPr/>
          <p:nvPr/>
        </p:nvSpPr>
        <p:spPr>
          <a:xfrm>
            <a:off x="-9156700" y="3009900"/>
            <a:ext cx="18300700" cy="7715250"/>
          </a:xfrm>
          <a:prstGeom prst="arc">
            <a:avLst>
              <a:gd name="adj1" fmla="val 16197650"/>
              <a:gd name="adj2" fmla="val 7945"/>
            </a:avLst>
          </a:prstGeom>
          <a:solidFill>
            <a:sysClr val="window" lastClr="FFFFFF">
              <a:lumMod val="75000"/>
            </a:sysClr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18" name="Arc 17"/>
          <p:cNvSpPr/>
          <p:nvPr/>
        </p:nvSpPr>
        <p:spPr>
          <a:xfrm>
            <a:off x="-5448300" y="3187700"/>
            <a:ext cx="10896600" cy="7340600"/>
          </a:xfrm>
          <a:prstGeom prst="arc">
            <a:avLst>
              <a:gd name="adj1" fmla="val 16201078"/>
              <a:gd name="adj2" fmla="val 7125"/>
            </a:avLst>
          </a:prstGeom>
          <a:solidFill>
            <a:sysClr val="window" lastClr="FFFFFF"/>
          </a:solidFill>
          <a:ln w="857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65" charset="-128"/>
            </a:endParaRPr>
          </a:p>
        </p:txBody>
      </p:sp>
      <p:grpSp>
        <p:nvGrpSpPr>
          <p:cNvPr id="9" name="Gruppe 199"/>
          <p:cNvGrpSpPr>
            <a:grpSpLocks/>
          </p:cNvGrpSpPr>
          <p:nvPr/>
        </p:nvGrpSpPr>
        <p:grpSpPr bwMode="auto">
          <a:xfrm>
            <a:off x="1905002" y="2438400"/>
            <a:ext cx="1751012" cy="1214438"/>
            <a:chOff x="2636520" y="2831705"/>
            <a:chExt cx="1919605" cy="1330207"/>
          </a:xfrm>
        </p:grpSpPr>
        <p:sp>
          <p:nvSpPr>
            <p:cNvPr id="48" name="Ellipse 127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da-DK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grpSp>
          <p:nvGrpSpPr>
            <p:cNvPr id="10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50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97E4FF"/>
                  </a:gs>
                  <a:gs pos="100000">
                    <a:srgbClr val="1DC4FF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1DC4FF"/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51" name="Ellipse 45"/>
              <p:cNvSpPr/>
              <p:nvPr/>
            </p:nvSpPr>
            <p:spPr bwMode="auto">
              <a:xfrm>
                <a:off x="1286221" y="2949218"/>
                <a:ext cx="1025765" cy="76813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52" name="Måne 131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</p:grpSp>
      </p:grpSp>
      <p:sp>
        <p:nvSpPr>
          <p:cNvPr id="33" name="Rektangel 132"/>
          <p:cNvSpPr/>
          <p:nvPr/>
        </p:nvSpPr>
        <p:spPr bwMode="auto">
          <a:xfrm>
            <a:off x="2133600" y="2743212"/>
            <a:ext cx="1096962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noProof="1" smtClean="0">
                <a:solidFill>
                  <a:schemeClr val="tx2"/>
                </a:solidFill>
                <a:ea typeface="ＭＳ Ｐゴシック" pitchFamily="-65" charset="-128"/>
                <a:cs typeface="Arial" charset="0"/>
              </a:rPr>
              <a:t>Acute Pain</a:t>
            </a:r>
            <a:endParaRPr lang="en-US" sz="1400" b="1" noProof="1">
              <a:solidFill>
                <a:schemeClr val="tx2"/>
              </a:solidFill>
              <a:ea typeface="ＭＳ Ｐゴシック" pitchFamily="-65" charset="-128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" y="1295400"/>
            <a:ext cx="2209806" cy="1600207"/>
            <a:chOff x="3" y="1295400"/>
            <a:chExt cx="2209806" cy="1600207"/>
          </a:xfrm>
        </p:grpSpPr>
        <p:grpSp>
          <p:nvGrpSpPr>
            <p:cNvPr id="6" name="Group 106"/>
            <p:cNvGrpSpPr/>
            <p:nvPr/>
          </p:nvGrpSpPr>
          <p:grpSpPr>
            <a:xfrm>
              <a:off x="3" y="1295400"/>
              <a:ext cx="1804987" cy="1249363"/>
              <a:chOff x="1341438" y="3432175"/>
              <a:chExt cx="1804987" cy="1249363"/>
            </a:xfrm>
          </p:grpSpPr>
          <p:grpSp>
            <p:nvGrpSpPr>
              <p:cNvPr id="7" name="Gruppe 199"/>
              <p:cNvGrpSpPr>
                <a:grpSpLocks/>
              </p:cNvGrpSpPr>
              <p:nvPr/>
            </p:nvGrpSpPr>
            <p:grpSpPr bwMode="auto">
              <a:xfrm>
                <a:off x="1341438" y="3432175"/>
                <a:ext cx="1804987" cy="1249363"/>
                <a:chOff x="2636520" y="2831705"/>
                <a:chExt cx="1919605" cy="1330207"/>
              </a:xfrm>
            </p:grpSpPr>
            <p:sp>
              <p:nvSpPr>
                <p:cNvPr id="55" name="Ellipse 117"/>
                <p:cNvSpPr/>
                <p:nvPr/>
              </p:nvSpPr>
              <p:spPr bwMode="auto">
                <a:xfrm>
                  <a:off x="2636520" y="3774026"/>
                  <a:ext cx="1919605" cy="387886"/>
                </a:xfrm>
                <a:prstGeom prst="ellipse">
                  <a:avLst/>
                </a:prstGeom>
                <a:gradFill flip="none" rotWithShape="1">
                  <a:gsLst>
                    <a:gs pos="24000">
                      <a:sysClr val="windowText" lastClr="000000">
                        <a:alpha val="22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a-DK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  <p:grpSp>
              <p:nvGrpSpPr>
                <p:cNvPr id="8" name="Gruppe 91"/>
                <p:cNvGrpSpPr>
                  <a:grpSpLocks/>
                </p:cNvGrpSpPr>
                <p:nvPr/>
              </p:nvGrpSpPr>
              <p:grpSpPr bwMode="auto">
                <a:xfrm>
                  <a:off x="2976835" y="2831705"/>
                  <a:ext cx="1198925" cy="1187339"/>
                  <a:chOff x="1071835" y="2920232"/>
                  <a:chExt cx="1427572" cy="1413777"/>
                </a:xfrm>
              </p:grpSpPr>
              <p:sp>
                <p:nvSpPr>
                  <p:cNvPr id="57" name="Ellipse 44"/>
                  <p:cNvSpPr/>
                  <p:nvPr/>
                </p:nvSpPr>
                <p:spPr bwMode="auto">
                  <a:xfrm rot="21052097">
                    <a:off x="1085754" y="2920232"/>
                    <a:ext cx="1413653" cy="1413777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 w="9525" cap="flat" cmpd="sng" algn="ctr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olid"/>
                  </a:ln>
                  <a:effectLst>
                    <a:innerShdw blurRad="190500" dist="114300" dir="5640000">
                      <a:srgbClr val="000000">
                        <a:alpha val="37000"/>
                      </a:srgbClr>
                    </a:innerShdw>
                  </a:effectLst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a-DK">
                      <a:solidFill>
                        <a:srgbClr val="FFFFFF"/>
                      </a:solidFill>
                      <a:ea typeface="ＭＳ Ｐゴシック" pitchFamily="-65" charset="-128"/>
                    </a:endParaRPr>
                  </a:p>
                </p:txBody>
              </p:sp>
              <p:sp>
                <p:nvSpPr>
                  <p:cNvPr id="58" name="Ellipse 45"/>
                  <p:cNvSpPr/>
                  <p:nvPr/>
                </p:nvSpPr>
                <p:spPr bwMode="auto">
                  <a:xfrm>
                    <a:off x="1285786" y="2950421"/>
                    <a:ext cx="1027255" cy="76678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FF">
                          <a:lumMod val="40000"/>
                          <a:lumOff val="60000"/>
                          <a:alpha val="0"/>
                        </a:srgbClr>
                      </a:gs>
                      <a:gs pos="100000">
                        <a:srgbClr val="FFFCF9">
                          <a:alpha val="77000"/>
                        </a:srgbClr>
                      </a:gs>
                    </a:gsLst>
                    <a:lin ang="16200000" scaled="0"/>
                    <a:tileRect/>
                  </a:gra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a-DK">
                      <a:solidFill>
                        <a:srgbClr val="FFFFFF"/>
                      </a:solidFill>
                      <a:ea typeface="ＭＳ Ｐゴシック" pitchFamily="-65" charset="-128"/>
                    </a:endParaRPr>
                  </a:p>
                </p:txBody>
              </p:sp>
              <p:sp>
                <p:nvSpPr>
                  <p:cNvPr id="59" name="Måne 121"/>
                  <p:cNvSpPr/>
                  <p:nvPr/>
                </p:nvSpPr>
                <p:spPr bwMode="auto">
                  <a:xfrm rot="16552097">
                    <a:off x="1446797" y="3308471"/>
                    <a:ext cx="622393" cy="1372317"/>
                  </a:xfrm>
                  <a:prstGeom prst="moon">
                    <a:avLst>
                      <a:gd name="adj" fmla="val 18952"/>
                    </a:avLst>
                  </a:prstGeom>
                  <a:gradFill flip="none" rotWithShape="1">
                    <a:gsLst>
                      <a:gs pos="24000">
                        <a:sysClr val="windowText" lastClr="000000">
                          <a:alpha val="800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a-DK">
                      <a:solidFill>
                        <a:srgbClr val="FFFFFF"/>
                      </a:solidFill>
                      <a:ea typeface="ＭＳ Ｐゴシック" pitchFamily="-65" charset="-128"/>
                    </a:endParaRPr>
                  </a:p>
                </p:txBody>
              </p:sp>
            </p:grpSp>
          </p:grpSp>
          <p:sp>
            <p:nvSpPr>
              <p:cNvPr id="54" name="Rektangel 124"/>
              <p:cNvSpPr/>
              <p:nvPr/>
            </p:nvSpPr>
            <p:spPr bwMode="auto">
              <a:xfrm>
                <a:off x="1646238" y="3660775"/>
                <a:ext cx="1096962" cy="5232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noProof="1" smtClean="0">
                    <a:solidFill>
                      <a:srgbClr val="1F497D"/>
                    </a:solidFill>
                    <a:ea typeface="ＭＳ Ｐゴシック" pitchFamily="-65" charset="-128"/>
                    <a:cs typeface="Arial" charset="0"/>
                  </a:rPr>
                  <a:t>Anxiety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noProof="1" smtClean="0">
                    <a:solidFill>
                      <a:srgbClr val="1F497D"/>
                    </a:solidFill>
                    <a:ea typeface="ＭＳ Ｐゴシック" pitchFamily="-65" charset="-128"/>
                    <a:cs typeface="Arial" charset="0"/>
                  </a:rPr>
                  <a:t>Depression</a:t>
                </a:r>
              </a:p>
            </p:txBody>
          </p:sp>
        </p:grpSp>
        <p:cxnSp>
          <p:nvCxnSpPr>
            <p:cNvPr id="37" name="Shape 98"/>
            <p:cNvCxnSpPr>
              <a:stCxn id="57" idx="4"/>
            </p:cNvCxnSpPr>
            <p:nvPr/>
          </p:nvCxnSpPr>
          <p:spPr>
            <a:xfrm rot="16200000" flipH="1">
              <a:off x="1347688" y="2033487"/>
              <a:ext cx="492091" cy="1232150"/>
            </a:xfrm>
            <a:prstGeom prst="curvedConnector2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54"/>
          <p:cNvSpPr txBox="1">
            <a:spLocks noChangeArrowheads="1"/>
          </p:cNvSpPr>
          <p:nvPr/>
        </p:nvSpPr>
        <p:spPr bwMode="auto">
          <a:xfrm>
            <a:off x="914400" y="381012"/>
            <a:ext cx="678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262626"/>
                </a:solidFill>
                <a:ea typeface="ＭＳ Ｐゴシック" pitchFamily="-65" charset="-128"/>
              </a:rPr>
              <a:t>Acute to Chronic Pain Trajectory</a:t>
            </a:r>
            <a:endParaRPr lang="en-GB" sz="2400" dirty="0">
              <a:solidFill>
                <a:srgbClr val="262626"/>
              </a:solidFill>
              <a:ea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c 16"/>
          <p:cNvSpPr/>
          <p:nvPr/>
        </p:nvSpPr>
        <p:spPr>
          <a:xfrm>
            <a:off x="-9156700" y="3009900"/>
            <a:ext cx="18300700" cy="7715250"/>
          </a:xfrm>
          <a:prstGeom prst="arc">
            <a:avLst>
              <a:gd name="adj1" fmla="val 16197650"/>
              <a:gd name="adj2" fmla="val 7945"/>
            </a:avLst>
          </a:prstGeom>
          <a:solidFill>
            <a:sysClr val="window" lastClr="FFFFFF">
              <a:lumMod val="75000"/>
            </a:sysClr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18" name="Arc 17"/>
          <p:cNvSpPr/>
          <p:nvPr/>
        </p:nvSpPr>
        <p:spPr>
          <a:xfrm>
            <a:off x="-5448300" y="3187700"/>
            <a:ext cx="10896600" cy="7340600"/>
          </a:xfrm>
          <a:prstGeom prst="arc">
            <a:avLst>
              <a:gd name="adj1" fmla="val 16201078"/>
              <a:gd name="adj2" fmla="val 7125"/>
            </a:avLst>
          </a:prstGeom>
          <a:solidFill>
            <a:sysClr val="window" lastClr="FFFFFF"/>
          </a:solidFill>
          <a:ln w="857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ＭＳ Ｐゴシック" pitchFamily="-65" charset="-128"/>
            </a:endParaRPr>
          </a:p>
        </p:txBody>
      </p:sp>
      <p:grpSp>
        <p:nvGrpSpPr>
          <p:cNvPr id="9" name="Gruppe 199"/>
          <p:cNvGrpSpPr>
            <a:grpSpLocks/>
          </p:cNvGrpSpPr>
          <p:nvPr/>
        </p:nvGrpSpPr>
        <p:grpSpPr bwMode="auto">
          <a:xfrm>
            <a:off x="1905002" y="2438400"/>
            <a:ext cx="1751012" cy="1214438"/>
            <a:chOff x="2636520" y="2831705"/>
            <a:chExt cx="1919605" cy="1330207"/>
          </a:xfrm>
        </p:grpSpPr>
        <p:sp>
          <p:nvSpPr>
            <p:cNvPr id="48" name="Ellipse 127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da-DK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grpSp>
          <p:nvGrpSpPr>
            <p:cNvPr id="10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50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97E4FF"/>
                  </a:gs>
                  <a:gs pos="100000">
                    <a:srgbClr val="1DC4FF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1DC4FF"/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51" name="Ellipse 45"/>
              <p:cNvSpPr/>
              <p:nvPr/>
            </p:nvSpPr>
            <p:spPr bwMode="auto">
              <a:xfrm>
                <a:off x="1286221" y="2949218"/>
                <a:ext cx="1025765" cy="76813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52" name="Måne 131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</p:grpSp>
      </p:grpSp>
      <p:sp>
        <p:nvSpPr>
          <p:cNvPr id="33" name="Rektangel 132"/>
          <p:cNvSpPr/>
          <p:nvPr/>
        </p:nvSpPr>
        <p:spPr bwMode="auto">
          <a:xfrm>
            <a:off x="2133600" y="2743212"/>
            <a:ext cx="1096962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noProof="1" smtClean="0">
                <a:solidFill>
                  <a:schemeClr val="tx2"/>
                </a:solidFill>
                <a:ea typeface="ＭＳ Ｐゴシック" pitchFamily="-65" charset="-128"/>
                <a:cs typeface="Arial" charset="0"/>
              </a:rPr>
              <a:t>Acute Pain</a:t>
            </a:r>
            <a:endParaRPr lang="en-US" sz="1400" b="1" noProof="1">
              <a:solidFill>
                <a:schemeClr val="tx2"/>
              </a:solidFill>
              <a:ea typeface="ＭＳ Ｐゴシック" pitchFamily="-65" charset="-128"/>
              <a:cs typeface="Arial" charset="0"/>
            </a:endParaRPr>
          </a:p>
        </p:txBody>
      </p:sp>
      <p:cxnSp>
        <p:nvCxnSpPr>
          <p:cNvPr id="36" name="Shape 35"/>
          <p:cNvCxnSpPr>
            <a:stCxn id="50" idx="6"/>
            <a:endCxn id="43" idx="2"/>
          </p:cNvCxnSpPr>
          <p:nvPr/>
        </p:nvCxnSpPr>
        <p:spPr>
          <a:xfrm flipV="1">
            <a:off x="3302196" y="2246374"/>
            <a:ext cx="2217471" cy="648092"/>
          </a:xfrm>
          <a:prstGeom prst="curvedConnector3">
            <a:avLst>
              <a:gd name="adj1" fmla="val 50000"/>
            </a:avLst>
          </a:prstGeom>
          <a:ln w="50800">
            <a:solidFill>
              <a:srgbClr val="008000"/>
            </a:solidFill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7"/>
          <p:cNvGrpSpPr/>
          <p:nvPr/>
        </p:nvGrpSpPr>
        <p:grpSpPr>
          <a:xfrm>
            <a:off x="5181603" y="1600212"/>
            <a:ext cx="1804987" cy="1249363"/>
            <a:chOff x="1341438" y="3432175"/>
            <a:chExt cx="1804987" cy="1249363"/>
          </a:xfrm>
        </p:grpSpPr>
        <p:grpSp>
          <p:nvGrpSpPr>
            <p:cNvPr id="12" name="Gruppe 199"/>
            <p:cNvGrpSpPr>
              <a:grpSpLocks/>
            </p:cNvGrpSpPr>
            <p:nvPr/>
          </p:nvGrpSpPr>
          <p:grpSpPr bwMode="auto">
            <a:xfrm>
              <a:off x="1341438" y="3432175"/>
              <a:ext cx="1804987" cy="1249363"/>
              <a:chOff x="2636520" y="2831705"/>
              <a:chExt cx="1919605" cy="1330207"/>
            </a:xfrm>
          </p:grpSpPr>
          <p:sp>
            <p:nvSpPr>
              <p:cNvPr id="41" name="Ellipse 117"/>
              <p:cNvSpPr/>
              <p:nvPr/>
            </p:nvSpPr>
            <p:spPr bwMode="auto">
              <a:xfrm>
                <a:off x="2636520" y="3774026"/>
                <a:ext cx="1919605" cy="387886"/>
              </a:xfrm>
              <a:prstGeom prst="ellipse">
                <a:avLst/>
              </a:prstGeom>
              <a:gradFill flip="none" rotWithShape="1">
                <a:gsLst>
                  <a:gs pos="24000">
                    <a:sysClr val="windowText" lastClr="000000">
                      <a:alpha val="22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grpSp>
            <p:nvGrpSpPr>
              <p:cNvPr id="13" name="Gruppe 91"/>
              <p:cNvGrpSpPr>
                <a:grpSpLocks/>
              </p:cNvGrpSpPr>
              <p:nvPr/>
            </p:nvGrpSpPr>
            <p:grpSpPr bwMode="auto">
              <a:xfrm>
                <a:off x="2976835" y="2831705"/>
                <a:ext cx="1198925" cy="1187339"/>
                <a:chOff x="1071835" y="2920232"/>
                <a:chExt cx="1427572" cy="1413777"/>
              </a:xfrm>
            </p:grpSpPr>
            <p:sp>
              <p:nvSpPr>
                <p:cNvPr id="43" name="Ellipse 44"/>
                <p:cNvSpPr/>
                <p:nvPr/>
              </p:nvSpPr>
              <p:spPr bwMode="auto">
                <a:xfrm rot="21052097">
                  <a:off x="1085754" y="2920232"/>
                  <a:ext cx="1413653" cy="141377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4BACC6">
                        <a:lumMod val="20000"/>
                        <a:lumOff val="80000"/>
                      </a:srgbClr>
                    </a:gs>
                    <a:gs pos="100000">
                      <a:srgbClr val="4BACC6">
                        <a:lumMod val="40000"/>
                        <a:lumOff val="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97E4FF"/>
                  </a:solidFill>
                  <a:prstDash val="solid"/>
                </a:ln>
                <a:effectLst>
                  <a:innerShdw blurRad="190500" dist="114300" dir="5640000">
                    <a:srgbClr val="000000">
                      <a:alpha val="37000"/>
                    </a:srgbClr>
                  </a:innerShdw>
                </a:effectLst>
              </p:spPr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a-DK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  <p:sp>
              <p:nvSpPr>
                <p:cNvPr id="44" name="Ellipse 45"/>
                <p:cNvSpPr/>
                <p:nvPr/>
              </p:nvSpPr>
              <p:spPr bwMode="auto">
                <a:xfrm>
                  <a:off x="1285786" y="2950421"/>
                  <a:ext cx="1027255" cy="76678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>
                        <a:lumMod val="40000"/>
                        <a:lumOff val="60000"/>
                        <a:alpha val="0"/>
                      </a:srgbClr>
                    </a:gs>
                    <a:gs pos="100000">
                      <a:srgbClr val="FFFCF9">
                        <a:alpha val="77000"/>
                      </a:srgbClr>
                    </a:gs>
                  </a:gsLst>
                  <a:lin ang="16200000" scaled="0"/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a-DK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  <p:sp>
              <p:nvSpPr>
                <p:cNvPr id="45" name="Måne 121"/>
                <p:cNvSpPr/>
                <p:nvPr/>
              </p:nvSpPr>
              <p:spPr bwMode="auto">
                <a:xfrm rot="16552097">
                  <a:off x="1446797" y="3308471"/>
                  <a:ext cx="622393" cy="1372317"/>
                </a:xfrm>
                <a:prstGeom prst="moon">
                  <a:avLst>
                    <a:gd name="adj" fmla="val 18952"/>
                  </a:avLst>
                </a:prstGeom>
                <a:gradFill flip="none" rotWithShape="1">
                  <a:gsLst>
                    <a:gs pos="24000">
                      <a:sysClr val="windowText" lastClr="000000">
                        <a:alpha val="8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a-DK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</p:grpSp>
        </p:grpSp>
        <p:sp>
          <p:nvSpPr>
            <p:cNvPr id="40" name="Rektangel 124"/>
            <p:cNvSpPr/>
            <p:nvPr/>
          </p:nvSpPr>
          <p:spPr bwMode="auto">
            <a:xfrm>
              <a:off x="1658938" y="3771900"/>
              <a:ext cx="1096962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noProof="1" smtClean="0">
                  <a:solidFill>
                    <a:srgbClr val="1F497D"/>
                  </a:solidFill>
                  <a:ea typeface="ＭＳ Ｐゴシック" pitchFamily="-65" charset="-128"/>
                  <a:cs typeface="Arial" charset="0"/>
                </a:rPr>
                <a:t>Pain Free</a:t>
              </a:r>
              <a:endParaRPr lang="en-US" sz="1400" b="1" noProof="1">
                <a:solidFill>
                  <a:srgbClr val="1F497D"/>
                </a:solidFill>
                <a:ea typeface="ＭＳ Ｐゴシック" pitchFamily="-65" charset="-128"/>
                <a:cs typeface="Arial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" y="1295400"/>
            <a:ext cx="2209806" cy="1600207"/>
            <a:chOff x="3" y="1295400"/>
            <a:chExt cx="2209806" cy="1600207"/>
          </a:xfrm>
        </p:grpSpPr>
        <p:grpSp>
          <p:nvGrpSpPr>
            <p:cNvPr id="31" name="Group 106"/>
            <p:cNvGrpSpPr/>
            <p:nvPr/>
          </p:nvGrpSpPr>
          <p:grpSpPr>
            <a:xfrm>
              <a:off x="3" y="1295400"/>
              <a:ext cx="1804987" cy="1249363"/>
              <a:chOff x="1341438" y="3432175"/>
              <a:chExt cx="1804987" cy="1249363"/>
            </a:xfrm>
          </p:grpSpPr>
          <p:grpSp>
            <p:nvGrpSpPr>
              <p:cNvPr id="34" name="Gruppe 199"/>
              <p:cNvGrpSpPr>
                <a:grpSpLocks/>
              </p:cNvGrpSpPr>
              <p:nvPr/>
            </p:nvGrpSpPr>
            <p:grpSpPr bwMode="auto">
              <a:xfrm>
                <a:off x="1341438" y="3432175"/>
                <a:ext cx="1804987" cy="1249363"/>
                <a:chOff x="2636520" y="2831705"/>
                <a:chExt cx="1919605" cy="1330207"/>
              </a:xfrm>
            </p:grpSpPr>
            <p:sp>
              <p:nvSpPr>
                <p:cNvPr id="38" name="Ellipse 117"/>
                <p:cNvSpPr/>
                <p:nvPr/>
              </p:nvSpPr>
              <p:spPr bwMode="auto">
                <a:xfrm>
                  <a:off x="2636520" y="3774026"/>
                  <a:ext cx="1919605" cy="387886"/>
                </a:xfrm>
                <a:prstGeom prst="ellipse">
                  <a:avLst/>
                </a:prstGeom>
                <a:gradFill flip="none" rotWithShape="1">
                  <a:gsLst>
                    <a:gs pos="24000">
                      <a:sysClr val="windowText" lastClr="000000">
                        <a:alpha val="22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a-DK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  <p:grpSp>
              <p:nvGrpSpPr>
                <p:cNvPr id="39" name="Gruppe 91"/>
                <p:cNvGrpSpPr>
                  <a:grpSpLocks/>
                </p:cNvGrpSpPr>
                <p:nvPr/>
              </p:nvGrpSpPr>
              <p:grpSpPr bwMode="auto">
                <a:xfrm>
                  <a:off x="2976835" y="2831705"/>
                  <a:ext cx="1198925" cy="1187339"/>
                  <a:chOff x="1071835" y="2920232"/>
                  <a:chExt cx="1427572" cy="1413777"/>
                </a:xfrm>
              </p:grpSpPr>
              <p:sp>
                <p:nvSpPr>
                  <p:cNvPr id="42" name="Ellipse 44"/>
                  <p:cNvSpPr/>
                  <p:nvPr/>
                </p:nvSpPr>
                <p:spPr bwMode="auto">
                  <a:xfrm rot="21052097">
                    <a:off x="1085754" y="2920232"/>
                    <a:ext cx="1413653" cy="1413777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 w="9525" cap="flat" cmpd="sng" algn="ctr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olid"/>
                  </a:ln>
                  <a:effectLst>
                    <a:innerShdw blurRad="190500" dist="114300" dir="5640000">
                      <a:srgbClr val="000000">
                        <a:alpha val="37000"/>
                      </a:srgbClr>
                    </a:innerShdw>
                  </a:effectLst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a-DK" dirty="0">
                      <a:solidFill>
                        <a:srgbClr val="FFFFFF"/>
                      </a:solidFill>
                      <a:ea typeface="ＭＳ Ｐゴシック" pitchFamily="-65" charset="-128"/>
                    </a:endParaRPr>
                  </a:p>
                </p:txBody>
              </p:sp>
              <p:sp>
                <p:nvSpPr>
                  <p:cNvPr id="46" name="Ellipse 45"/>
                  <p:cNvSpPr/>
                  <p:nvPr/>
                </p:nvSpPr>
                <p:spPr bwMode="auto">
                  <a:xfrm>
                    <a:off x="1285786" y="2950421"/>
                    <a:ext cx="1027255" cy="76678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FF">
                          <a:lumMod val="40000"/>
                          <a:lumOff val="60000"/>
                          <a:alpha val="0"/>
                        </a:srgbClr>
                      </a:gs>
                      <a:gs pos="100000">
                        <a:srgbClr val="FFFCF9">
                          <a:alpha val="77000"/>
                        </a:srgbClr>
                      </a:gs>
                    </a:gsLst>
                    <a:lin ang="16200000" scaled="0"/>
                    <a:tileRect/>
                  </a:gra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a-DK">
                      <a:solidFill>
                        <a:srgbClr val="FFFFFF"/>
                      </a:solidFill>
                      <a:ea typeface="ＭＳ Ｐゴシック" pitchFamily="-65" charset="-128"/>
                    </a:endParaRPr>
                  </a:p>
                </p:txBody>
              </p:sp>
              <p:sp>
                <p:nvSpPr>
                  <p:cNvPr id="47" name="Måne 121"/>
                  <p:cNvSpPr/>
                  <p:nvPr/>
                </p:nvSpPr>
                <p:spPr bwMode="auto">
                  <a:xfrm rot="16552097">
                    <a:off x="1446797" y="3308471"/>
                    <a:ext cx="622393" cy="1372317"/>
                  </a:xfrm>
                  <a:prstGeom prst="moon">
                    <a:avLst>
                      <a:gd name="adj" fmla="val 18952"/>
                    </a:avLst>
                  </a:prstGeom>
                  <a:gradFill flip="none" rotWithShape="1">
                    <a:gsLst>
                      <a:gs pos="24000">
                        <a:sysClr val="windowText" lastClr="000000">
                          <a:alpha val="800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a-DK">
                      <a:solidFill>
                        <a:srgbClr val="FFFFFF"/>
                      </a:solidFill>
                      <a:ea typeface="ＭＳ Ｐゴシック" pitchFamily="-65" charset="-128"/>
                    </a:endParaRPr>
                  </a:p>
                </p:txBody>
              </p:sp>
            </p:grpSp>
          </p:grpSp>
          <p:sp>
            <p:nvSpPr>
              <p:cNvPr id="35" name="Rektangel 124"/>
              <p:cNvSpPr/>
              <p:nvPr/>
            </p:nvSpPr>
            <p:spPr bwMode="auto">
              <a:xfrm>
                <a:off x="1646238" y="3660775"/>
                <a:ext cx="1096962" cy="5232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noProof="1" smtClean="0">
                    <a:solidFill>
                      <a:srgbClr val="1F497D"/>
                    </a:solidFill>
                    <a:ea typeface="ＭＳ Ｐゴシック" pitchFamily="-65" charset="-128"/>
                    <a:cs typeface="Arial" charset="0"/>
                  </a:rPr>
                  <a:t>Anxiety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noProof="1" smtClean="0">
                    <a:solidFill>
                      <a:srgbClr val="1F497D"/>
                    </a:solidFill>
                    <a:ea typeface="ＭＳ Ｐゴシック" pitchFamily="-65" charset="-128"/>
                    <a:cs typeface="Arial" charset="0"/>
                  </a:rPr>
                  <a:t>Depression</a:t>
                </a:r>
              </a:p>
            </p:txBody>
          </p:sp>
        </p:grpSp>
        <p:cxnSp>
          <p:nvCxnSpPr>
            <p:cNvPr id="32" name="Shape 98"/>
            <p:cNvCxnSpPr>
              <a:stCxn id="42" idx="4"/>
            </p:cNvCxnSpPr>
            <p:nvPr/>
          </p:nvCxnSpPr>
          <p:spPr>
            <a:xfrm rot="16200000" flipH="1">
              <a:off x="1347688" y="2033487"/>
              <a:ext cx="492091" cy="1232150"/>
            </a:xfrm>
            <a:prstGeom prst="curvedConnector2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54"/>
          <p:cNvSpPr txBox="1">
            <a:spLocks noChangeArrowheads="1"/>
          </p:cNvSpPr>
          <p:nvPr/>
        </p:nvSpPr>
        <p:spPr bwMode="auto">
          <a:xfrm>
            <a:off x="914400" y="381012"/>
            <a:ext cx="678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262626"/>
                </a:solidFill>
                <a:ea typeface="ＭＳ Ｐゴシック" pitchFamily="-65" charset="-128"/>
              </a:rPr>
              <a:t>Acute to Chronic Pain Trajectory</a:t>
            </a:r>
            <a:endParaRPr lang="en-GB" sz="2400" dirty="0">
              <a:solidFill>
                <a:srgbClr val="262626"/>
              </a:solidFill>
              <a:ea typeface="ＭＳ Ｐゴシック" pitchFamily="-65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066800"/>
            <a:ext cx="8236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X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3770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c 16"/>
          <p:cNvSpPr/>
          <p:nvPr/>
        </p:nvSpPr>
        <p:spPr>
          <a:xfrm>
            <a:off x="-9156700" y="3009900"/>
            <a:ext cx="18300700" cy="7715250"/>
          </a:xfrm>
          <a:prstGeom prst="arc">
            <a:avLst>
              <a:gd name="adj1" fmla="val 16197650"/>
              <a:gd name="adj2" fmla="val 7945"/>
            </a:avLst>
          </a:prstGeom>
          <a:solidFill>
            <a:sysClr val="window" lastClr="FFFFFF">
              <a:lumMod val="75000"/>
            </a:sysClr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18" name="Arc 17"/>
          <p:cNvSpPr/>
          <p:nvPr/>
        </p:nvSpPr>
        <p:spPr>
          <a:xfrm>
            <a:off x="-5448300" y="3352800"/>
            <a:ext cx="10896600" cy="7340600"/>
          </a:xfrm>
          <a:prstGeom prst="arc">
            <a:avLst>
              <a:gd name="adj1" fmla="val 16201078"/>
              <a:gd name="adj2" fmla="val 7125"/>
            </a:avLst>
          </a:prstGeom>
          <a:solidFill>
            <a:sysClr val="window" lastClr="FFFFFF"/>
          </a:solidFill>
          <a:ln w="857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65" charset="-128"/>
            </a:endParaRPr>
          </a:p>
        </p:txBody>
      </p:sp>
      <p:grpSp>
        <p:nvGrpSpPr>
          <p:cNvPr id="2" name="Gruppe 199"/>
          <p:cNvGrpSpPr>
            <a:grpSpLocks/>
          </p:cNvGrpSpPr>
          <p:nvPr/>
        </p:nvGrpSpPr>
        <p:grpSpPr bwMode="auto">
          <a:xfrm>
            <a:off x="4191000" y="3505204"/>
            <a:ext cx="1955800" cy="1355725"/>
            <a:chOff x="2636520" y="2831705"/>
            <a:chExt cx="1919605" cy="1330207"/>
          </a:xfrm>
        </p:grpSpPr>
        <p:sp>
          <p:nvSpPr>
            <p:cNvPr id="65" name="Ellipse 100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da-DK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grpSp>
          <p:nvGrpSpPr>
            <p:cNvPr id="3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67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/>
                  </a:gs>
                  <a:gs pos="100000">
                    <a:srgbClr val="00206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2060"/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68" name="Ellipse 45"/>
              <p:cNvSpPr/>
              <p:nvPr/>
            </p:nvSpPr>
            <p:spPr bwMode="auto">
              <a:xfrm>
                <a:off x="1284424" y="2949907"/>
                <a:ext cx="1027820" cy="765981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69" name="Måne 106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</p:grpSp>
      </p:grpSp>
      <p:sp>
        <p:nvSpPr>
          <p:cNvPr id="29" name="Rektangel 122"/>
          <p:cNvSpPr/>
          <p:nvPr/>
        </p:nvSpPr>
        <p:spPr bwMode="auto">
          <a:xfrm>
            <a:off x="4648206" y="3886200"/>
            <a:ext cx="109696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noProof="1" smtClean="0">
                <a:solidFill>
                  <a:srgbClr val="FFFFFF"/>
                </a:solidFill>
                <a:ea typeface="ＭＳ Ｐゴシック" pitchFamily="-65" charset="-128"/>
                <a:cs typeface="Arial" charset="0"/>
              </a:rPr>
              <a:t>Persistent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noProof="1" smtClean="0">
                <a:solidFill>
                  <a:srgbClr val="FFFFFF"/>
                </a:solidFill>
                <a:ea typeface="ＭＳ Ｐゴシック" pitchFamily="-65" charset="-128"/>
                <a:cs typeface="Arial" charset="0"/>
              </a:rPr>
              <a:t>Pain</a:t>
            </a:r>
            <a:endParaRPr lang="en-US" sz="1400" b="1" noProof="1">
              <a:solidFill>
                <a:srgbClr val="FFFFFF"/>
              </a:solidFill>
              <a:ea typeface="ＭＳ Ｐゴシック" pitchFamily="-65" charset="-128"/>
              <a:cs typeface="Arial" charset="0"/>
            </a:endParaRPr>
          </a:p>
        </p:txBody>
      </p:sp>
      <p:grpSp>
        <p:nvGrpSpPr>
          <p:cNvPr id="9" name="Gruppe 199"/>
          <p:cNvGrpSpPr>
            <a:grpSpLocks/>
          </p:cNvGrpSpPr>
          <p:nvPr/>
        </p:nvGrpSpPr>
        <p:grpSpPr bwMode="auto">
          <a:xfrm>
            <a:off x="1905002" y="2438400"/>
            <a:ext cx="1751012" cy="1214438"/>
            <a:chOff x="2636520" y="2831705"/>
            <a:chExt cx="1919605" cy="1330207"/>
          </a:xfrm>
        </p:grpSpPr>
        <p:sp>
          <p:nvSpPr>
            <p:cNvPr id="48" name="Ellipse 127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da-DK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grpSp>
          <p:nvGrpSpPr>
            <p:cNvPr id="10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50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97E4FF"/>
                  </a:gs>
                  <a:gs pos="100000">
                    <a:srgbClr val="1DC4FF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1DC4FF"/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51" name="Ellipse 45"/>
              <p:cNvSpPr/>
              <p:nvPr/>
            </p:nvSpPr>
            <p:spPr bwMode="auto">
              <a:xfrm>
                <a:off x="1286221" y="2949218"/>
                <a:ext cx="1025765" cy="76813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52" name="Måne 131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</p:grpSp>
      </p:grpSp>
      <p:sp>
        <p:nvSpPr>
          <p:cNvPr id="33" name="Rektangel 132"/>
          <p:cNvSpPr/>
          <p:nvPr/>
        </p:nvSpPr>
        <p:spPr bwMode="auto">
          <a:xfrm>
            <a:off x="2133600" y="2743212"/>
            <a:ext cx="1096962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noProof="1" smtClean="0">
                <a:solidFill>
                  <a:schemeClr val="tx2"/>
                </a:solidFill>
                <a:ea typeface="ＭＳ Ｐゴシック" pitchFamily="-65" charset="-128"/>
                <a:cs typeface="Arial" charset="0"/>
              </a:rPr>
              <a:t>Acute Pain</a:t>
            </a:r>
            <a:endParaRPr lang="en-US" sz="1400" b="1" noProof="1">
              <a:solidFill>
                <a:schemeClr val="tx2"/>
              </a:solidFill>
              <a:ea typeface="ＭＳ Ｐゴシック" pitchFamily="-65" charset="-128"/>
              <a:cs typeface="Arial" charset="0"/>
            </a:endParaRPr>
          </a:p>
        </p:txBody>
      </p:sp>
      <p:cxnSp>
        <p:nvCxnSpPr>
          <p:cNvPr id="35" name="Shape 34"/>
          <p:cNvCxnSpPr>
            <a:stCxn id="50" idx="6"/>
            <a:endCxn id="67" idx="1"/>
          </p:cNvCxnSpPr>
          <p:nvPr/>
        </p:nvCxnSpPr>
        <p:spPr>
          <a:xfrm>
            <a:off x="3302190" y="2894466"/>
            <a:ext cx="1362117" cy="861246"/>
          </a:xfrm>
          <a:prstGeom prst="curvedConnector2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3" y="1295400"/>
            <a:ext cx="2209806" cy="1600207"/>
            <a:chOff x="3" y="1295400"/>
            <a:chExt cx="2209806" cy="1600207"/>
          </a:xfrm>
        </p:grpSpPr>
        <p:grpSp>
          <p:nvGrpSpPr>
            <p:cNvPr id="42" name="Group 106"/>
            <p:cNvGrpSpPr/>
            <p:nvPr/>
          </p:nvGrpSpPr>
          <p:grpSpPr>
            <a:xfrm>
              <a:off x="3" y="1295400"/>
              <a:ext cx="1804987" cy="1249363"/>
              <a:chOff x="1341438" y="3432175"/>
              <a:chExt cx="1804987" cy="1249363"/>
            </a:xfrm>
          </p:grpSpPr>
          <p:grpSp>
            <p:nvGrpSpPr>
              <p:cNvPr id="47" name="Gruppe 199"/>
              <p:cNvGrpSpPr>
                <a:grpSpLocks/>
              </p:cNvGrpSpPr>
              <p:nvPr/>
            </p:nvGrpSpPr>
            <p:grpSpPr bwMode="auto">
              <a:xfrm>
                <a:off x="1341438" y="3432175"/>
                <a:ext cx="1804987" cy="1249363"/>
                <a:chOff x="2636520" y="2831705"/>
                <a:chExt cx="1919605" cy="1330207"/>
              </a:xfrm>
            </p:grpSpPr>
            <p:sp>
              <p:nvSpPr>
                <p:cNvPr id="53" name="Ellipse 117"/>
                <p:cNvSpPr/>
                <p:nvPr/>
              </p:nvSpPr>
              <p:spPr bwMode="auto">
                <a:xfrm>
                  <a:off x="2636520" y="3774026"/>
                  <a:ext cx="1919605" cy="387886"/>
                </a:xfrm>
                <a:prstGeom prst="ellipse">
                  <a:avLst/>
                </a:prstGeom>
                <a:gradFill flip="none" rotWithShape="1">
                  <a:gsLst>
                    <a:gs pos="24000">
                      <a:sysClr val="windowText" lastClr="000000">
                        <a:alpha val="22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a-DK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  <p:grpSp>
              <p:nvGrpSpPr>
                <p:cNvPr id="56" name="Gruppe 91"/>
                <p:cNvGrpSpPr>
                  <a:grpSpLocks/>
                </p:cNvGrpSpPr>
                <p:nvPr/>
              </p:nvGrpSpPr>
              <p:grpSpPr bwMode="auto">
                <a:xfrm>
                  <a:off x="2976835" y="2831705"/>
                  <a:ext cx="1198925" cy="1187339"/>
                  <a:chOff x="1071835" y="2920232"/>
                  <a:chExt cx="1427572" cy="1413777"/>
                </a:xfrm>
              </p:grpSpPr>
              <p:sp>
                <p:nvSpPr>
                  <p:cNvPr id="60" name="Ellipse 44"/>
                  <p:cNvSpPr/>
                  <p:nvPr/>
                </p:nvSpPr>
                <p:spPr bwMode="auto">
                  <a:xfrm rot="21052097">
                    <a:off x="1085754" y="2920232"/>
                    <a:ext cx="1413653" cy="1413777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 w="9525" cap="flat" cmpd="sng" algn="ctr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olid"/>
                  </a:ln>
                  <a:effectLst>
                    <a:innerShdw blurRad="190500" dist="114300" dir="5640000">
                      <a:srgbClr val="000000">
                        <a:alpha val="37000"/>
                      </a:srgbClr>
                    </a:innerShdw>
                  </a:effectLst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a-DK">
                      <a:solidFill>
                        <a:srgbClr val="FFFFFF"/>
                      </a:solidFill>
                      <a:ea typeface="ＭＳ Ｐゴシック" pitchFamily="-65" charset="-128"/>
                    </a:endParaRPr>
                  </a:p>
                </p:txBody>
              </p:sp>
              <p:sp>
                <p:nvSpPr>
                  <p:cNvPr id="61" name="Ellipse 45"/>
                  <p:cNvSpPr/>
                  <p:nvPr/>
                </p:nvSpPr>
                <p:spPr bwMode="auto">
                  <a:xfrm>
                    <a:off x="1285786" y="2950421"/>
                    <a:ext cx="1027255" cy="76678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FF">
                          <a:lumMod val="40000"/>
                          <a:lumOff val="60000"/>
                          <a:alpha val="0"/>
                        </a:srgbClr>
                      </a:gs>
                      <a:gs pos="100000">
                        <a:srgbClr val="FFFCF9">
                          <a:alpha val="77000"/>
                        </a:srgbClr>
                      </a:gs>
                    </a:gsLst>
                    <a:lin ang="16200000" scaled="0"/>
                    <a:tileRect/>
                  </a:gra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a-DK">
                      <a:solidFill>
                        <a:srgbClr val="FFFFFF"/>
                      </a:solidFill>
                      <a:ea typeface="ＭＳ Ｐゴシック" pitchFamily="-65" charset="-128"/>
                    </a:endParaRPr>
                  </a:p>
                </p:txBody>
              </p:sp>
              <p:sp>
                <p:nvSpPr>
                  <p:cNvPr id="62" name="Måne 121"/>
                  <p:cNvSpPr/>
                  <p:nvPr/>
                </p:nvSpPr>
                <p:spPr bwMode="auto">
                  <a:xfrm rot="16552097">
                    <a:off x="1446797" y="3308471"/>
                    <a:ext cx="622393" cy="1372317"/>
                  </a:xfrm>
                  <a:prstGeom prst="moon">
                    <a:avLst>
                      <a:gd name="adj" fmla="val 18952"/>
                    </a:avLst>
                  </a:prstGeom>
                  <a:gradFill flip="none" rotWithShape="1">
                    <a:gsLst>
                      <a:gs pos="24000">
                        <a:sysClr val="windowText" lastClr="000000">
                          <a:alpha val="800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a-DK">
                      <a:solidFill>
                        <a:srgbClr val="FFFFFF"/>
                      </a:solidFill>
                      <a:ea typeface="ＭＳ Ｐゴシック" pitchFamily="-65" charset="-128"/>
                    </a:endParaRPr>
                  </a:p>
                </p:txBody>
              </p:sp>
            </p:grpSp>
          </p:grpSp>
          <p:sp>
            <p:nvSpPr>
              <p:cNvPr id="49" name="Rektangel 124"/>
              <p:cNvSpPr/>
              <p:nvPr/>
            </p:nvSpPr>
            <p:spPr bwMode="auto">
              <a:xfrm>
                <a:off x="1646238" y="3660775"/>
                <a:ext cx="1096962" cy="5232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noProof="1" smtClean="0">
                    <a:solidFill>
                      <a:srgbClr val="1F497D"/>
                    </a:solidFill>
                    <a:ea typeface="ＭＳ Ｐゴシック" pitchFamily="-65" charset="-128"/>
                    <a:cs typeface="Arial" charset="0"/>
                  </a:rPr>
                  <a:t>Anxiety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noProof="1" smtClean="0">
                    <a:solidFill>
                      <a:srgbClr val="1F497D"/>
                    </a:solidFill>
                    <a:ea typeface="ＭＳ Ｐゴシック" pitchFamily="-65" charset="-128"/>
                    <a:cs typeface="Arial" charset="0"/>
                  </a:rPr>
                  <a:t>Depression</a:t>
                </a:r>
              </a:p>
            </p:txBody>
          </p:sp>
        </p:grpSp>
        <p:cxnSp>
          <p:nvCxnSpPr>
            <p:cNvPr id="46" name="Shape 98"/>
            <p:cNvCxnSpPr>
              <a:stCxn id="60" idx="4"/>
            </p:cNvCxnSpPr>
            <p:nvPr/>
          </p:nvCxnSpPr>
          <p:spPr>
            <a:xfrm rot="16200000" flipH="1">
              <a:off x="1347688" y="2033487"/>
              <a:ext cx="492091" cy="1232150"/>
            </a:xfrm>
            <a:prstGeom prst="curvedConnector2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54"/>
          <p:cNvSpPr txBox="1">
            <a:spLocks noChangeArrowheads="1"/>
          </p:cNvSpPr>
          <p:nvPr/>
        </p:nvSpPr>
        <p:spPr bwMode="auto">
          <a:xfrm>
            <a:off x="914400" y="381012"/>
            <a:ext cx="678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262626"/>
                </a:solidFill>
                <a:ea typeface="ＭＳ Ｐゴシック" pitchFamily="-65" charset="-128"/>
              </a:rPr>
              <a:t>Acute to Chronic Pain Trajectory</a:t>
            </a:r>
            <a:endParaRPr lang="en-GB" sz="2400" dirty="0">
              <a:solidFill>
                <a:srgbClr val="262626"/>
              </a:solidFill>
              <a:ea typeface="ＭＳ Ｐゴシック" pitchFamily="-65" charset="-128"/>
            </a:endParaRPr>
          </a:p>
        </p:txBody>
      </p:sp>
      <p:cxnSp>
        <p:nvCxnSpPr>
          <p:cNvPr id="54" name="Shape 98"/>
          <p:cNvCxnSpPr/>
          <p:nvPr/>
        </p:nvCxnSpPr>
        <p:spPr>
          <a:xfrm rot="16200000" flipH="1">
            <a:off x="1799830" y="1647430"/>
            <a:ext cx="1798636" cy="3593302"/>
          </a:xfrm>
          <a:prstGeom prst="curvedConnector2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4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c 16"/>
          <p:cNvSpPr/>
          <p:nvPr/>
        </p:nvSpPr>
        <p:spPr>
          <a:xfrm>
            <a:off x="-9156700" y="3009900"/>
            <a:ext cx="18300700" cy="7715250"/>
          </a:xfrm>
          <a:prstGeom prst="arc">
            <a:avLst>
              <a:gd name="adj1" fmla="val 16197650"/>
              <a:gd name="adj2" fmla="val 7945"/>
            </a:avLst>
          </a:prstGeom>
          <a:solidFill>
            <a:sysClr val="window" lastClr="FFFFFF">
              <a:lumMod val="75000"/>
            </a:sysClr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18" name="Arc 17"/>
          <p:cNvSpPr/>
          <p:nvPr/>
        </p:nvSpPr>
        <p:spPr>
          <a:xfrm>
            <a:off x="-5448300" y="3352800"/>
            <a:ext cx="10896600" cy="7340600"/>
          </a:xfrm>
          <a:prstGeom prst="arc">
            <a:avLst>
              <a:gd name="adj1" fmla="val 16201078"/>
              <a:gd name="adj2" fmla="val 7125"/>
            </a:avLst>
          </a:prstGeom>
          <a:solidFill>
            <a:sysClr val="window" lastClr="FFFFFF"/>
          </a:solidFill>
          <a:ln w="857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65" charset="-128"/>
            </a:endParaRPr>
          </a:p>
        </p:txBody>
      </p:sp>
      <p:grpSp>
        <p:nvGrpSpPr>
          <p:cNvPr id="2" name="Gruppe 199"/>
          <p:cNvGrpSpPr>
            <a:grpSpLocks/>
          </p:cNvGrpSpPr>
          <p:nvPr/>
        </p:nvGrpSpPr>
        <p:grpSpPr bwMode="auto">
          <a:xfrm>
            <a:off x="4191000" y="3505204"/>
            <a:ext cx="1955800" cy="1355725"/>
            <a:chOff x="2636520" y="2831705"/>
            <a:chExt cx="1919605" cy="1330207"/>
          </a:xfrm>
        </p:grpSpPr>
        <p:sp>
          <p:nvSpPr>
            <p:cNvPr id="65" name="Ellipse 100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da-DK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grpSp>
          <p:nvGrpSpPr>
            <p:cNvPr id="3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67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/>
                  </a:gs>
                  <a:gs pos="100000">
                    <a:srgbClr val="00206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2060"/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68" name="Ellipse 45"/>
              <p:cNvSpPr/>
              <p:nvPr/>
            </p:nvSpPr>
            <p:spPr bwMode="auto">
              <a:xfrm>
                <a:off x="1284424" y="2949907"/>
                <a:ext cx="1027820" cy="765981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69" name="Måne 106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</p:grpSp>
      </p:grpSp>
      <p:sp>
        <p:nvSpPr>
          <p:cNvPr id="29" name="Rektangel 122"/>
          <p:cNvSpPr/>
          <p:nvPr/>
        </p:nvSpPr>
        <p:spPr bwMode="auto">
          <a:xfrm>
            <a:off x="4648206" y="3886200"/>
            <a:ext cx="109696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noProof="1" smtClean="0">
                <a:solidFill>
                  <a:srgbClr val="FFFFFF"/>
                </a:solidFill>
                <a:ea typeface="ＭＳ Ｐゴシック" pitchFamily="-65" charset="-128"/>
                <a:cs typeface="Arial" charset="0"/>
              </a:rPr>
              <a:t>Persistent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noProof="1" smtClean="0">
                <a:solidFill>
                  <a:srgbClr val="FFFFFF"/>
                </a:solidFill>
                <a:ea typeface="ＭＳ Ｐゴシック" pitchFamily="-65" charset="-128"/>
                <a:cs typeface="Arial" charset="0"/>
              </a:rPr>
              <a:t>Pain</a:t>
            </a:r>
            <a:endParaRPr lang="en-US" sz="1400" b="1" noProof="1">
              <a:solidFill>
                <a:srgbClr val="FFFFFF"/>
              </a:solidFill>
              <a:ea typeface="ＭＳ Ｐゴシック" pitchFamily="-65" charset="-128"/>
              <a:cs typeface="Arial" charset="0"/>
            </a:endParaRPr>
          </a:p>
        </p:txBody>
      </p:sp>
      <p:grpSp>
        <p:nvGrpSpPr>
          <p:cNvPr id="9" name="Gruppe 199"/>
          <p:cNvGrpSpPr>
            <a:grpSpLocks/>
          </p:cNvGrpSpPr>
          <p:nvPr/>
        </p:nvGrpSpPr>
        <p:grpSpPr bwMode="auto">
          <a:xfrm>
            <a:off x="1905002" y="2438400"/>
            <a:ext cx="1751012" cy="1214438"/>
            <a:chOff x="2636520" y="2831705"/>
            <a:chExt cx="1919605" cy="1330207"/>
          </a:xfrm>
        </p:grpSpPr>
        <p:sp>
          <p:nvSpPr>
            <p:cNvPr id="48" name="Ellipse 127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da-DK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grpSp>
          <p:nvGrpSpPr>
            <p:cNvPr id="10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50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97E4FF"/>
                  </a:gs>
                  <a:gs pos="100000">
                    <a:srgbClr val="1DC4FF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1DC4FF"/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51" name="Ellipse 45"/>
              <p:cNvSpPr/>
              <p:nvPr/>
            </p:nvSpPr>
            <p:spPr bwMode="auto">
              <a:xfrm>
                <a:off x="1286221" y="2949218"/>
                <a:ext cx="1025765" cy="76813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52" name="Måne 131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</p:grpSp>
      </p:grpSp>
      <p:sp>
        <p:nvSpPr>
          <p:cNvPr id="33" name="Rektangel 132"/>
          <p:cNvSpPr/>
          <p:nvPr/>
        </p:nvSpPr>
        <p:spPr bwMode="auto">
          <a:xfrm>
            <a:off x="2133600" y="2743212"/>
            <a:ext cx="1096962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noProof="1" smtClean="0">
                <a:solidFill>
                  <a:schemeClr val="tx2"/>
                </a:solidFill>
                <a:ea typeface="ＭＳ Ｐゴシック" pitchFamily="-65" charset="-128"/>
                <a:cs typeface="Arial" charset="0"/>
              </a:rPr>
              <a:t>Acute Pain</a:t>
            </a:r>
            <a:endParaRPr lang="en-US" sz="1400" b="1" noProof="1">
              <a:solidFill>
                <a:schemeClr val="tx2"/>
              </a:solidFill>
              <a:ea typeface="ＭＳ Ｐゴシック" pitchFamily="-65" charset="-128"/>
              <a:cs typeface="Arial" charset="0"/>
            </a:endParaRPr>
          </a:p>
        </p:txBody>
      </p:sp>
      <p:cxnSp>
        <p:nvCxnSpPr>
          <p:cNvPr id="35" name="Shape 34"/>
          <p:cNvCxnSpPr>
            <a:stCxn id="50" idx="6"/>
            <a:endCxn id="67" idx="1"/>
          </p:cNvCxnSpPr>
          <p:nvPr/>
        </p:nvCxnSpPr>
        <p:spPr>
          <a:xfrm>
            <a:off x="3302190" y="2894466"/>
            <a:ext cx="1362117" cy="861246"/>
          </a:xfrm>
          <a:prstGeom prst="curvedConnector2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3" y="1295400"/>
            <a:ext cx="2209806" cy="1600207"/>
            <a:chOff x="3" y="1295400"/>
            <a:chExt cx="2209806" cy="1600207"/>
          </a:xfrm>
        </p:grpSpPr>
        <p:grpSp>
          <p:nvGrpSpPr>
            <p:cNvPr id="42" name="Group 106"/>
            <p:cNvGrpSpPr/>
            <p:nvPr/>
          </p:nvGrpSpPr>
          <p:grpSpPr>
            <a:xfrm>
              <a:off x="3" y="1295400"/>
              <a:ext cx="1804987" cy="1249363"/>
              <a:chOff x="1341438" y="3432175"/>
              <a:chExt cx="1804987" cy="1249363"/>
            </a:xfrm>
          </p:grpSpPr>
          <p:grpSp>
            <p:nvGrpSpPr>
              <p:cNvPr id="47" name="Gruppe 199"/>
              <p:cNvGrpSpPr>
                <a:grpSpLocks/>
              </p:cNvGrpSpPr>
              <p:nvPr/>
            </p:nvGrpSpPr>
            <p:grpSpPr bwMode="auto">
              <a:xfrm>
                <a:off x="1341438" y="3432175"/>
                <a:ext cx="1804987" cy="1249363"/>
                <a:chOff x="2636520" y="2831705"/>
                <a:chExt cx="1919605" cy="1330207"/>
              </a:xfrm>
            </p:grpSpPr>
            <p:sp>
              <p:nvSpPr>
                <p:cNvPr id="53" name="Ellipse 117"/>
                <p:cNvSpPr/>
                <p:nvPr/>
              </p:nvSpPr>
              <p:spPr bwMode="auto">
                <a:xfrm>
                  <a:off x="2636520" y="3774026"/>
                  <a:ext cx="1919605" cy="387886"/>
                </a:xfrm>
                <a:prstGeom prst="ellipse">
                  <a:avLst/>
                </a:prstGeom>
                <a:gradFill flip="none" rotWithShape="1">
                  <a:gsLst>
                    <a:gs pos="24000">
                      <a:sysClr val="windowText" lastClr="000000">
                        <a:alpha val="22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a-DK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  <p:grpSp>
              <p:nvGrpSpPr>
                <p:cNvPr id="56" name="Gruppe 91"/>
                <p:cNvGrpSpPr>
                  <a:grpSpLocks/>
                </p:cNvGrpSpPr>
                <p:nvPr/>
              </p:nvGrpSpPr>
              <p:grpSpPr bwMode="auto">
                <a:xfrm>
                  <a:off x="2976835" y="2831705"/>
                  <a:ext cx="1198925" cy="1187339"/>
                  <a:chOff x="1071835" y="2920232"/>
                  <a:chExt cx="1427572" cy="1413777"/>
                </a:xfrm>
              </p:grpSpPr>
              <p:sp>
                <p:nvSpPr>
                  <p:cNvPr id="60" name="Ellipse 44"/>
                  <p:cNvSpPr/>
                  <p:nvPr/>
                </p:nvSpPr>
                <p:spPr bwMode="auto">
                  <a:xfrm rot="21052097">
                    <a:off x="1085754" y="2920232"/>
                    <a:ext cx="1413653" cy="1413777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 w="9525" cap="flat" cmpd="sng" algn="ctr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olid"/>
                  </a:ln>
                  <a:effectLst>
                    <a:innerShdw blurRad="190500" dist="114300" dir="5640000">
                      <a:srgbClr val="000000">
                        <a:alpha val="37000"/>
                      </a:srgbClr>
                    </a:innerShdw>
                  </a:effectLst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a-DK">
                      <a:solidFill>
                        <a:srgbClr val="FFFFFF"/>
                      </a:solidFill>
                      <a:ea typeface="ＭＳ Ｐゴシック" pitchFamily="-65" charset="-128"/>
                    </a:endParaRPr>
                  </a:p>
                </p:txBody>
              </p:sp>
              <p:sp>
                <p:nvSpPr>
                  <p:cNvPr id="61" name="Ellipse 45"/>
                  <p:cNvSpPr/>
                  <p:nvPr/>
                </p:nvSpPr>
                <p:spPr bwMode="auto">
                  <a:xfrm>
                    <a:off x="1285786" y="2950421"/>
                    <a:ext cx="1027255" cy="76678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FF">
                          <a:lumMod val="40000"/>
                          <a:lumOff val="60000"/>
                          <a:alpha val="0"/>
                        </a:srgbClr>
                      </a:gs>
                      <a:gs pos="100000">
                        <a:srgbClr val="FFFCF9">
                          <a:alpha val="77000"/>
                        </a:srgbClr>
                      </a:gs>
                    </a:gsLst>
                    <a:lin ang="16200000" scaled="0"/>
                    <a:tileRect/>
                  </a:gra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a-DK">
                      <a:solidFill>
                        <a:srgbClr val="FFFFFF"/>
                      </a:solidFill>
                      <a:ea typeface="ＭＳ Ｐゴシック" pitchFamily="-65" charset="-128"/>
                    </a:endParaRPr>
                  </a:p>
                </p:txBody>
              </p:sp>
              <p:sp>
                <p:nvSpPr>
                  <p:cNvPr id="62" name="Måne 121"/>
                  <p:cNvSpPr/>
                  <p:nvPr/>
                </p:nvSpPr>
                <p:spPr bwMode="auto">
                  <a:xfrm rot="16552097">
                    <a:off x="1446797" y="3308471"/>
                    <a:ext cx="622393" cy="1372317"/>
                  </a:xfrm>
                  <a:prstGeom prst="moon">
                    <a:avLst>
                      <a:gd name="adj" fmla="val 18952"/>
                    </a:avLst>
                  </a:prstGeom>
                  <a:gradFill flip="none" rotWithShape="1">
                    <a:gsLst>
                      <a:gs pos="24000">
                        <a:sysClr val="windowText" lastClr="000000">
                          <a:alpha val="800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a-DK">
                      <a:solidFill>
                        <a:srgbClr val="FFFFFF"/>
                      </a:solidFill>
                      <a:ea typeface="ＭＳ Ｐゴシック" pitchFamily="-65" charset="-128"/>
                    </a:endParaRPr>
                  </a:p>
                </p:txBody>
              </p:sp>
            </p:grpSp>
          </p:grpSp>
          <p:sp>
            <p:nvSpPr>
              <p:cNvPr id="49" name="Rektangel 124"/>
              <p:cNvSpPr/>
              <p:nvPr/>
            </p:nvSpPr>
            <p:spPr bwMode="auto">
              <a:xfrm>
                <a:off x="1646238" y="3660775"/>
                <a:ext cx="1096962" cy="5232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noProof="1" smtClean="0">
                    <a:solidFill>
                      <a:srgbClr val="1F497D"/>
                    </a:solidFill>
                    <a:ea typeface="ＭＳ Ｐゴシック" pitchFamily="-65" charset="-128"/>
                    <a:cs typeface="Arial" charset="0"/>
                  </a:rPr>
                  <a:t>Anxiety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noProof="1" smtClean="0">
                    <a:solidFill>
                      <a:srgbClr val="1F497D"/>
                    </a:solidFill>
                    <a:ea typeface="ＭＳ Ｐゴシック" pitchFamily="-65" charset="-128"/>
                    <a:cs typeface="Arial" charset="0"/>
                  </a:rPr>
                  <a:t>Depression</a:t>
                </a:r>
              </a:p>
            </p:txBody>
          </p:sp>
        </p:grpSp>
        <p:cxnSp>
          <p:nvCxnSpPr>
            <p:cNvPr id="46" name="Shape 98"/>
            <p:cNvCxnSpPr>
              <a:stCxn id="60" idx="4"/>
            </p:cNvCxnSpPr>
            <p:nvPr/>
          </p:nvCxnSpPr>
          <p:spPr>
            <a:xfrm rot="16200000" flipH="1">
              <a:off x="1347688" y="2033487"/>
              <a:ext cx="492091" cy="1232150"/>
            </a:xfrm>
            <a:prstGeom prst="curvedConnector2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hape 98"/>
          <p:cNvCxnSpPr>
            <a:stCxn id="53" idx="4"/>
          </p:cNvCxnSpPr>
          <p:nvPr/>
        </p:nvCxnSpPr>
        <p:spPr>
          <a:xfrm rot="16200000" flipH="1">
            <a:off x="1799830" y="1647430"/>
            <a:ext cx="1798636" cy="3593302"/>
          </a:xfrm>
          <a:prstGeom prst="curvedConnector2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8610600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HelveticaNeue Condensed" pitchFamily="34" charset="0"/>
              </a:rPr>
              <a:t>Anxiety and Depression      Pain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HelveticaNeue Condensed" pitchFamily="34" charset="0"/>
              </a:rPr>
              <a:t>1 Year Following Knee Replacement</a:t>
            </a:r>
          </a:p>
        </p:txBody>
      </p:sp>
      <p:cxnSp>
        <p:nvCxnSpPr>
          <p:cNvPr id="55" name="Straight Arrow Connector 54"/>
          <p:cNvCxnSpPr/>
          <p:nvPr/>
        </p:nvCxnSpPr>
        <p:spPr bwMode="auto">
          <a:xfrm>
            <a:off x="6096000" y="533400"/>
            <a:ext cx="457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Text Box 2"/>
          <p:cNvSpPr txBox="1">
            <a:spLocks noChangeArrowheads="1"/>
          </p:cNvSpPr>
          <p:nvPr/>
        </p:nvSpPr>
        <p:spPr bwMode="auto">
          <a:xfrm>
            <a:off x="304800" y="6400800"/>
            <a:ext cx="6061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HelveticaNeue Condensed" pitchFamily="34" charset="0"/>
              </a:rPr>
              <a:t>Brander et al.,  </a:t>
            </a:r>
            <a:r>
              <a:rPr lang="en-US" i="1" dirty="0" err="1" smtClean="0">
                <a:solidFill>
                  <a:srgbClr val="000000"/>
                </a:solidFill>
                <a:latin typeface="HelveticaNeue Condensed" pitchFamily="34" charset="0"/>
              </a:rPr>
              <a:t>Clin</a:t>
            </a:r>
            <a:r>
              <a:rPr lang="en-US" i="1" dirty="0" smtClean="0">
                <a:solidFill>
                  <a:srgbClr val="000000"/>
                </a:solidFill>
                <a:latin typeface="HelveticaNeue Condensed" pitchFamily="34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HelveticaNeue Condensed" pitchFamily="34" charset="0"/>
              </a:rPr>
              <a:t>Orthoped</a:t>
            </a:r>
            <a:r>
              <a:rPr lang="en-US" i="1" dirty="0" smtClean="0">
                <a:solidFill>
                  <a:srgbClr val="000000"/>
                </a:solidFill>
                <a:latin typeface="HelveticaNeue Condensed" pitchFamily="34" charset="0"/>
              </a:rPr>
              <a:t> Related Res</a:t>
            </a:r>
            <a:r>
              <a:rPr lang="en-US" dirty="0" smtClean="0">
                <a:solidFill>
                  <a:srgbClr val="000000"/>
                </a:solidFill>
                <a:latin typeface="HelveticaNeue Condensed" pitchFamily="34" charset="0"/>
              </a:rPr>
              <a:t>, 2003, 146: 97</a:t>
            </a:r>
          </a:p>
        </p:txBody>
      </p:sp>
    </p:spTree>
    <p:extLst>
      <p:ext uri="{BB962C8B-B14F-4D97-AF65-F5344CB8AC3E}">
        <p14:creationId xmlns:p14="http://schemas.microsoft.com/office/powerpoint/2010/main" val="143061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6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CC00"/>
      </a:lt2>
      <a:accent1>
        <a:srgbClr val="CC66FF"/>
      </a:accent1>
      <a:accent2>
        <a:srgbClr val="FFFF66"/>
      </a:accent2>
      <a:accent3>
        <a:srgbClr val="AAAAB8"/>
      </a:accent3>
      <a:accent4>
        <a:srgbClr val="DADADA"/>
      </a:accent4>
      <a:accent5>
        <a:srgbClr val="E2B8FF"/>
      </a:accent5>
      <a:accent6>
        <a:srgbClr val="E7E75C"/>
      </a:accent6>
      <a:hlink>
        <a:srgbClr val="66CCFF"/>
      </a:hlink>
      <a:folHlink>
        <a:srgbClr val="66FF66"/>
      </a:folHlink>
    </a:clrScheme>
    <a:fontScheme name="1_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DA3D"/>
            </a:solidFill>
            <a:effectLst/>
            <a:latin typeface="HelveticaNeue Condense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DA3D"/>
            </a:solidFill>
            <a:effectLst/>
            <a:latin typeface="HelveticaNeue Condensed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8621</TotalTime>
  <Words>1179</Words>
  <Application>Microsoft Office PowerPoint</Application>
  <PresentationFormat>On-screen Show (4:3)</PresentationFormat>
  <Paragraphs>288</Paragraphs>
  <Slides>36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26_Default Design</vt:lpstr>
      <vt:lpstr>27_Default Design</vt:lpstr>
      <vt:lpstr>Office Theme</vt:lpstr>
      <vt:lpstr> </vt:lpstr>
      <vt:lpstr>How do emotions (and thoughts) influence pain?</vt:lpstr>
      <vt:lpstr>PowerPoint Presentation</vt:lpstr>
      <vt:lpstr>Psychological Management  of Pain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Psychological Management  of Pain</vt:lpstr>
      <vt:lpstr>PowerPoint Presentation</vt:lpstr>
      <vt:lpstr>Individual Differences in Catastrophizing….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Psychological Management  of Pain</vt:lpstr>
      <vt:lpstr>PowerPoint Presentation</vt:lpstr>
      <vt:lpstr>PowerPoint Presentation</vt:lpstr>
      <vt:lpstr>PowerPoint Presentation</vt:lpstr>
      <vt:lpstr>Sleep disruption (not restriction)  alters DNIC</vt:lpstr>
      <vt:lpstr>Psychological Management  of Pain</vt:lpstr>
      <vt:lpstr>PowerPoint Presentation</vt:lpstr>
      <vt:lpstr>Higher pain sensitivity   Poorer Opioid Response </vt:lpstr>
      <vt:lpstr>Cognitive-Behavioral Treatment: Outcomes</vt:lpstr>
      <vt:lpstr>CBT in early RA:  reduced depression and disability</vt:lpstr>
      <vt:lpstr>Psychological Management  of Pain: Future Directions</vt:lpstr>
      <vt:lpstr> </vt:lpstr>
    </vt:vector>
  </TitlesOfParts>
  <Company>Johns Hopkins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jhaytho1</dc:creator>
  <cp:lastModifiedBy>vmcmain1</cp:lastModifiedBy>
  <cp:revision>303</cp:revision>
  <dcterms:created xsi:type="dcterms:W3CDTF">2010-10-06T08:14:12Z</dcterms:created>
  <dcterms:modified xsi:type="dcterms:W3CDTF">2012-05-01T21:40:55Z</dcterms:modified>
</cp:coreProperties>
</file>