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theme/theme7.xml" ContentType="application/vnd.openxmlformats-officedocument.them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diagrams/colors1.xml" ContentType="application/vnd.openxmlformats-officedocument.drawingml.diagramColors+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Default Extension="vml" ContentType="application/vnd.openxmlformats-officedocument.vmlDrawing"/>
  <Override PartName="/ppt/slideLayouts/slideLayout41.xml" ContentType="application/vnd.openxmlformats-officedocument.presentationml.slideLayout+xml"/>
  <Override PartName="/ppt/slideLayouts/slideLayout24.xml" ContentType="application/vnd.openxmlformats-officedocument.presentationml.slideLayout+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slideLayouts/slideLayout38.xml" ContentType="application/vnd.openxmlformats-officedocument.presentationml.slideLayout+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14.xml" ContentType="application/vnd.openxmlformats-officedocument.presentationml.slideLayout+xml"/>
  <Override PartName="/ppt/slideLayouts/slideLayout40.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Masters/slideMaster6.xml" ContentType="application/vnd.openxmlformats-officedocument.presentationml.slideMaster+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37.xml" ContentType="application/vnd.openxmlformats-officedocument.presentationml.slideLayout+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Masters/slideMaster5.xml" ContentType="application/vnd.openxmlformats-officedocument.presentationml.slideMaster+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slideLayouts/slideLayout36.xml" ContentType="application/vnd.openxmlformats-officedocument.presentationml.slideLayout+xml"/>
  <Override PartName="/ppt/diagrams/quickStyle1.xml" ContentType="application/vnd.openxmlformats-officedocument.drawingml.diagramStyle+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theme/theme3.xml" ContentType="application/vnd.openxmlformats-officedocument.them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Override PartName="/ppt/viewProps.xml" ContentType="application/vnd.openxmlformats-officedocument.presentationml.viewProps+xml"/>
  <Default Extension="jpeg" ContentType="image/jpeg"/>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tiff" ContentType="image/tiff"/>
  <Default Extension="wdp" ContentType="image/vnd.ms-photo"/>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embeddings/Microsoft_PowerPoint_97_-_2003_Presentation1.bin" ContentType="application/vnd.openxmlformats-officedocument.oleObject"/>
  <Override PartName="/ppt/slideLayouts/slideLayout43.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diagrams/drawing1.xml" ContentType="application/vnd.ms-office.drawingml.diagramDrawing+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60" r:id="rId1"/>
    <p:sldMasterId id="2147483712" r:id="rId2"/>
    <p:sldMasterId id="2147483748" r:id="rId3"/>
    <p:sldMasterId id="2147483751" r:id="rId4"/>
    <p:sldMasterId id="2147483763" r:id="rId5"/>
    <p:sldMasterId id="2147483775" r:id="rId6"/>
  </p:sldMasterIdLst>
  <p:notesMasterIdLst>
    <p:notesMasterId r:id="rId26"/>
  </p:notesMasterIdLst>
  <p:sldIdLst>
    <p:sldId id="335" r:id="rId7"/>
    <p:sldId id="397" r:id="rId8"/>
    <p:sldId id="398" r:id="rId9"/>
    <p:sldId id="396" r:id="rId10"/>
    <p:sldId id="409" r:id="rId11"/>
    <p:sldId id="408" r:id="rId12"/>
    <p:sldId id="411" r:id="rId13"/>
    <p:sldId id="374" r:id="rId14"/>
    <p:sldId id="412" r:id="rId15"/>
    <p:sldId id="380" r:id="rId16"/>
    <p:sldId id="381" r:id="rId17"/>
    <p:sldId id="413" r:id="rId18"/>
    <p:sldId id="385" r:id="rId19"/>
    <p:sldId id="378" r:id="rId20"/>
    <p:sldId id="387" r:id="rId21"/>
    <p:sldId id="390" r:id="rId22"/>
    <p:sldId id="405" r:id="rId23"/>
    <p:sldId id="393" r:id="rId24"/>
    <p:sldId id="40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FF"/>
    <a:srgbClr val="66FF33"/>
    <a:srgbClr val="3366FF"/>
    <a:srgbClr val="CCFFFF"/>
    <a:srgbClr val="FF3300"/>
    <a:srgbClr val="33CCCC"/>
    <a:srgbClr val="9933FF"/>
    <a:srgbClr val="FF9900"/>
    <a:srgbClr val="FFCC00"/>
    <a:srgbClr val="FF00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p:scale>
          <a:sx n="130" d="100"/>
          <a:sy n="130" d="100"/>
        </p:scale>
        <p:origin x="-1072" y="-1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6E77D-BA42-B54F-8F2C-7B163119A2C2}" type="doc">
      <dgm:prSet loTypeId="urn:microsoft.com/office/officeart/2005/8/layout/process4" loCatId="" qsTypeId="urn:microsoft.com/office/officeart/2005/8/quickstyle/3D3" qsCatId="3D" csTypeId="urn:microsoft.com/office/officeart/2005/8/colors/colorful4" csCatId="colorful" phldr="1"/>
      <dgm:spPr/>
      <dgm:t>
        <a:bodyPr/>
        <a:lstStyle/>
        <a:p>
          <a:endParaRPr lang="en-US"/>
        </a:p>
      </dgm:t>
    </dgm:pt>
    <dgm:pt modelId="{F18734BB-E6F4-2040-87EE-9A03900956BF}">
      <dgm:prSet phldrT="[Text]" custT="1"/>
      <dgm:spPr>
        <a:solidFill>
          <a:srgbClr val="66FFCC"/>
        </a:solidFill>
      </dgm:spPr>
      <dgm:t>
        <a:bodyPr/>
        <a:lstStyle/>
        <a:p>
          <a:r>
            <a:rPr lang="en-US" sz="1600" dirty="0" smtClean="0">
              <a:solidFill>
                <a:srgbClr val="000000"/>
              </a:solidFill>
              <a:latin typeface="Georgia"/>
              <a:cs typeface="Georgia"/>
            </a:rPr>
            <a:t>3,090 VOI in 2,516 Genes </a:t>
          </a:r>
          <a:br>
            <a:rPr lang="en-US" sz="1600" dirty="0" smtClean="0">
              <a:solidFill>
                <a:srgbClr val="000000"/>
              </a:solidFill>
              <a:latin typeface="Georgia"/>
              <a:cs typeface="Georgia"/>
            </a:rPr>
          </a:br>
          <a:r>
            <a:rPr lang="en-US" sz="1600" dirty="0" smtClean="0">
              <a:solidFill>
                <a:srgbClr val="000000"/>
              </a:solidFill>
              <a:latin typeface="Georgia"/>
              <a:cs typeface="Georgia"/>
            </a:rPr>
            <a:t>(Autism + 1000 Genomes)</a:t>
          </a:r>
          <a:endParaRPr lang="en-US" sz="1600" dirty="0">
            <a:solidFill>
              <a:srgbClr val="000000"/>
            </a:solidFill>
            <a:latin typeface="Georgia"/>
            <a:cs typeface="Georgia"/>
          </a:endParaRPr>
        </a:p>
      </dgm:t>
    </dgm:pt>
    <dgm:pt modelId="{4A4204AB-5804-DD42-B882-67F03F0A55E7}" type="parTrans" cxnId="{8BB5376C-185D-E44E-BEEE-42BF58786C6F}">
      <dgm:prSet/>
      <dgm:spPr/>
      <dgm:t>
        <a:bodyPr/>
        <a:lstStyle/>
        <a:p>
          <a:endParaRPr lang="en-US"/>
        </a:p>
      </dgm:t>
    </dgm:pt>
    <dgm:pt modelId="{A953DD0F-854B-5C4D-B62E-E46D54CB48ED}" type="sibTrans" cxnId="{8BB5376C-185D-E44E-BEEE-42BF58786C6F}">
      <dgm:prSet/>
      <dgm:spPr/>
      <dgm:t>
        <a:bodyPr/>
        <a:lstStyle/>
        <a:p>
          <a:endParaRPr lang="en-US"/>
        </a:p>
      </dgm:t>
    </dgm:pt>
    <dgm:pt modelId="{21E2776B-A9EE-E044-9EC8-15CE04CB8110}">
      <dgm:prSet phldrT="[Text]" custT="1"/>
      <dgm:spPr>
        <a:solidFill>
          <a:srgbClr val="FFFF66"/>
        </a:solidFill>
      </dgm:spPr>
      <dgm:t>
        <a:bodyPr/>
        <a:lstStyle/>
        <a:p>
          <a:r>
            <a:rPr lang="en-US" sz="1600" dirty="0" smtClean="0">
              <a:solidFill>
                <a:srgbClr val="000000"/>
              </a:solidFill>
              <a:latin typeface="Georgia"/>
              <a:cs typeface="Georgia"/>
            </a:rPr>
            <a:t>447 Genes with 2+ VOI </a:t>
          </a:r>
          <a:br>
            <a:rPr lang="en-US" sz="1600" dirty="0" smtClean="0">
              <a:solidFill>
                <a:srgbClr val="000000"/>
              </a:solidFill>
              <a:latin typeface="Georgia"/>
              <a:cs typeface="Georgia"/>
            </a:rPr>
          </a:br>
          <a:r>
            <a:rPr lang="en-US" sz="1600" dirty="0" smtClean="0">
              <a:solidFill>
                <a:srgbClr val="000000"/>
              </a:solidFill>
              <a:latin typeface="Georgia"/>
              <a:cs typeface="Georgia"/>
            </a:rPr>
            <a:t>(Autism + 1000 Genomes)</a:t>
          </a:r>
          <a:endParaRPr lang="en-US" sz="1600" dirty="0">
            <a:solidFill>
              <a:srgbClr val="000000"/>
            </a:solidFill>
            <a:latin typeface="Georgia"/>
            <a:cs typeface="Georgia"/>
          </a:endParaRPr>
        </a:p>
      </dgm:t>
    </dgm:pt>
    <dgm:pt modelId="{99314818-7352-9841-B73E-DDCA18232B8F}" type="parTrans" cxnId="{FDB2D132-0E05-284F-8154-91D5767E658E}">
      <dgm:prSet/>
      <dgm:spPr/>
      <dgm:t>
        <a:bodyPr/>
        <a:lstStyle/>
        <a:p>
          <a:endParaRPr lang="en-US"/>
        </a:p>
      </dgm:t>
    </dgm:pt>
    <dgm:pt modelId="{9EBF0A3D-39D4-7A47-B0AF-E1738C89CD5F}" type="sibTrans" cxnId="{FDB2D132-0E05-284F-8154-91D5767E658E}">
      <dgm:prSet/>
      <dgm:spPr/>
      <dgm:t>
        <a:bodyPr/>
        <a:lstStyle/>
        <a:p>
          <a:endParaRPr lang="en-US"/>
        </a:p>
      </dgm:t>
    </dgm:pt>
    <dgm:pt modelId="{71EF863F-AE5D-644D-A286-DF63BCB1E286}">
      <dgm:prSet phldrT="[Text]" custT="1"/>
      <dgm:spPr>
        <a:solidFill>
          <a:srgbClr val="00FFFF"/>
        </a:solidFill>
      </dgm:spPr>
      <dgm:t>
        <a:bodyPr/>
        <a:lstStyle/>
        <a:p>
          <a:r>
            <a:rPr lang="en-US" sz="1500" u="sng" dirty="0" smtClean="0">
              <a:solidFill>
                <a:srgbClr val="000000"/>
              </a:solidFill>
              <a:latin typeface="Georgia"/>
              <a:cs typeface="Georgia"/>
            </a:rPr>
            <a:t>In Autism Exomes Only</a:t>
          </a:r>
        </a:p>
        <a:p>
          <a:r>
            <a:rPr lang="en-US" sz="1500" dirty="0" smtClean="0">
              <a:solidFill>
                <a:srgbClr val="000000"/>
              </a:solidFill>
              <a:latin typeface="Georgia"/>
              <a:cs typeface="Georgia"/>
            </a:rPr>
            <a:t>18 genes which do not show up in 10,000 permutations of European exomes</a:t>
          </a:r>
        </a:p>
        <a:p>
          <a:r>
            <a:rPr lang="en-US" sz="1500" i="1" dirty="0" smtClean="0">
              <a:solidFill>
                <a:srgbClr val="000000"/>
              </a:solidFill>
              <a:latin typeface="Georgia"/>
              <a:cs typeface="Georgia"/>
            </a:rPr>
            <a:t>ABP1, ATP11A, </a:t>
          </a:r>
          <a:r>
            <a:rPr lang="en-US" sz="1500" b="1" i="1" dirty="0" smtClean="0">
              <a:solidFill>
                <a:srgbClr val="000000"/>
              </a:solidFill>
              <a:latin typeface="Georgia"/>
              <a:cs typeface="Georgia"/>
            </a:rPr>
            <a:t>CTNND2</a:t>
          </a:r>
          <a:r>
            <a:rPr lang="en-US" sz="1500" i="1" dirty="0" smtClean="0">
              <a:solidFill>
                <a:srgbClr val="000000"/>
              </a:solidFill>
              <a:latin typeface="Georgia"/>
              <a:cs typeface="Georgia"/>
            </a:rPr>
            <a:t>, </a:t>
          </a:r>
          <a:r>
            <a:rPr lang="en-US" sz="1500" b="1" i="1" dirty="0" smtClean="0">
              <a:solidFill>
                <a:srgbClr val="000000"/>
              </a:solidFill>
              <a:latin typeface="Georgia"/>
              <a:cs typeface="Georgia"/>
            </a:rPr>
            <a:t>CYFIP1</a:t>
          </a:r>
          <a:r>
            <a:rPr lang="en-US" sz="1500" i="1" dirty="0" smtClean="0">
              <a:solidFill>
                <a:srgbClr val="000000"/>
              </a:solidFill>
              <a:latin typeface="Georgia"/>
              <a:cs typeface="Georgia"/>
            </a:rPr>
            <a:t>, </a:t>
          </a:r>
          <a:r>
            <a:rPr lang="en-US" sz="1500" b="1" i="1" dirty="0" smtClean="0">
              <a:solidFill>
                <a:srgbClr val="000000"/>
              </a:solidFill>
              <a:latin typeface="Georgia"/>
              <a:cs typeface="Georgia"/>
            </a:rPr>
            <a:t>DLG1</a:t>
          </a:r>
          <a:r>
            <a:rPr lang="en-US" sz="1500" i="1" dirty="0" smtClean="0">
              <a:solidFill>
                <a:srgbClr val="000000"/>
              </a:solidFill>
              <a:latin typeface="Georgia"/>
              <a:cs typeface="Georgia"/>
            </a:rPr>
            <a:t>, ENO1, ITGB5, MEP1A, MIPEP, MYO1A, MYOF, PARPBP, </a:t>
          </a:r>
          <a:r>
            <a:rPr lang="en-US" sz="1500" b="1" i="1" dirty="0" smtClean="0">
              <a:solidFill>
                <a:srgbClr val="000000"/>
              </a:solidFill>
              <a:latin typeface="Georgia"/>
              <a:cs typeface="Georgia"/>
            </a:rPr>
            <a:t>PLXNA3</a:t>
          </a:r>
          <a:r>
            <a:rPr lang="en-US" sz="1500" i="1" dirty="0" smtClean="0">
              <a:solidFill>
                <a:srgbClr val="000000"/>
              </a:solidFill>
              <a:latin typeface="Georgia"/>
              <a:cs typeface="Georgia"/>
            </a:rPr>
            <a:t>, SIAE, TAT, THBS4, ZBTB39, ZNF192</a:t>
          </a:r>
          <a:endParaRPr lang="en-US" sz="1600" dirty="0">
            <a:solidFill>
              <a:srgbClr val="000000"/>
            </a:solidFill>
            <a:latin typeface="Georgia"/>
            <a:cs typeface="Georgia"/>
          </a:endParaRPr>
        </a:p>
      </dgm:t>
    </dgm:pt>
    <dgm:pt modelId="{18E77105-8E45-864F-99D2-5F30E7C9630B}" type="parTrans" cxnId="{E526C748-E912-4941-995C-294103BF121C}">
      <dgm:prSet/>
      <dgm:spPr/>
      <dgm:t>
        <a:bodyPr/>
        <a:lstStyle/>
        <a:p>
          <a:endParaRPr lang="en-US"/>
        </a:p>
      </dgm:t>
    </dgm:pt>
    <dgm:pt modelId="{455520EE-0DCE-4C44-A0ED-F646E4ECA178}" type="sibTrans" cxnId="{E526C748-E912-4941-995C-294103BF121C}">
      <dgm:prSet/>
      <dgm:spPr/>
      <dgm:t>
        <a:bodyPr/>
        <a:lstStyle/>
        <a:p>
          <a:endParaRPr lang="en-US"/>
        </a:p>
      </dgm:t>
    </dgm:pt>
    <dgm:pt modelId="{0630C927-0234-AC41-9044-88E03FF25E2F}" type="pres">
      <dgm:prSet presAssocID="{E096E77D-BA42-B54F-8F2C-7B163119A2C2}" presName="Name0" presStyleCnt="0">
        <dgm:presLayoutVars>
          <dgm:dir/>
          <dgm:animLvl val="lvl"/>
          <dgm:resizeHandles val="exact"/>
        </dgm:presLayoutVars>
      </dgm:prSet>
      <dgm:spPr/>
      <dgm:t>
        <a:bodyPr/>
        <a:lstStyle/>
        <a:p>
          <a:endParaRPr lang="en-US"/>
        </a:p>
      </dgm:t>
    </dgm:pt>
    <dgm:pt modelId="{19F04850-BA42-474B-98B6-A98A315A4080}" type="pres">
      <dgm:prSet presAssocID="{71EF863F-AE5D-644D-A286-DF63BCB1E286}" presName="boxAndChildren" presStyleCnt="0"/>
      <dgm:spPr/>
    </dgm:pt>
    <dgm:pt modelId="{E2C53871-BE0C-BE46-AF5C-F3668BBF9ECC}" type="pres">
      <dgm:prSet presAssocID="{71EF863F-AE5D-644D-A286-DF63BCB1E286}" presName="parentTextBox" presStyleLbl="node1" presStyleIdx="0" presStyleCnt="3"/>
      <dgm:spPr/>
      <dgm:t>
        <a:bodyPr/>
        <a:lstStyle/>
        <a:p>
          <a:endParaRPr lang="en-US"/>
        </a:p>
      </dgm:t>
    </dgm:pt>
    <dgm:pt modelId="{EAAA1225-B9DD-D947-B1FF-C80D3B5151E3}" type="pres">
      <dgm:prSet presAssocID="{9EBF0A3D-39D4-7A47-B0AF-E1738C89CD5F}" presName="sp" presStyleCnt="0"/>
      <dgm:spPr/>
    </dgm:pt>
    <dgm:pt modelId="{8A7C6288-4DE0-634A-8FF4-3643B92FFE77}" type="pres">
      <dgm:prSet presAssocID="{21E2776B-A9EE-E044-9EC8-15CE04CB8110}" presName="arrowAndChildren" presStyleCnt="0"/>
      <dgm:spPr/>
    </dgm:pt>
    <dgm:pt modelId="{524AD166-20FF-9840-9019-4711C0DF5F43}" type="pres">
      <dgm:prSet presAssocID="{21E2776B-A9EE-E044-9EC8-15CE04CB8110}" presName="parentTextArrow" presStyleLbl="node1" presStyleIdx="1" presStyleCnt="3" custScaleY="20536"/>
      <dgm:spPr/>
      <dgm:t>
        <a:bodyPr/>
        <a:lstStyle/>
        <a:p>
          <a:endParaRPr lang="en-US"/>
        </a:p>
      </dgm:t>
    </dgm:pt>
    <dgm:pt modelId="{141EB275-CFC2-304C-81E7-23C48F565412}" type="pres">
      <dgm:prSet presAssocID="{A953DD0F-854B-5C4D-B62E-E46D54CB48ED}" presName="sp" presStyleCnt="0"/>
      <dgm:spPr/>
    </dgm:pt>
    <dgm:pt modelId="{90C2F116-B6D4-ED4D-8EDA-D5545403E1FA}" type="pres">
      <dgm:prSet presAssocID="{F18734BB-E6F4-2040-87EE-9A03900956BF}" presName="arrowAndChildren" presStyleCnt="0"/>
      <dgm:spPr/>
    </dgm:pt>
    <dgm:pt modelId="{60D1EB4C-509E-614E-B58B-6E6E61E3D1FC}" type="pres">
      <dgm:prSet presAssocID="{F18734BB-E6F4-2040-87EE-9A03900956BF}" presName="parentTextArrow" presStyleLbl="node1" presStyleIdx="2" presStyleCnt="3" custScaleY="22229"/>
      <dgm:spPr/>
      <dgm:t>
        <a:bodyPr/>
        <a:lstStyle/>
        <a:p>
          <a:endParaRPr lang="en-US"/>
        </a:p>
      </dgm:t>
    </dgm:pt>
  </dgm:ptLst>
  <dgm:cxnLst>
    <dgm:cxn modelId="{FDB2D132-0E05-284F-8154-91D5767E658E}" srcId="{E096E77D-BA42-B54F-8F2C-7B163119A2C2}" destId="{21E2776B-A9EE-E044-9EC8-15CE04CB8110}" srcOrd="1" destOrd="0" parTransId="{99314818-7352-9841-B73E-DDCA18232B8F}" sibTransId="{9EBF0A3D-39D4-7A47-B0AF-E1738C89CD5F}"/>
    <dgm:cxn modelId="{B297E0CD-AA6A-6E49-9169-FC6E3E98AC28}" type="presOf" srcId="{F18734BB-E6F4-2040-87EE-9A03900956BF}" destId="{60D1EB4C-509E-614E-B58B-6E6E61E3D1FC}" srcOrd="0" destOrd="0" presId="urn:microsoft.com/office/officeart/2005/8/layout/process4"/>
    <dgm:cxn modelId="{45F8152A-34C7-8B4F-AFB8-F55B024C46EC}" type="presOf" srcId="{E096E77D-BA42-B54F-8F2C-7B163119A2C2}" destId="{0630C927-0234-AC41-9044-88E03FF25E2F}" srcOrd="0" destOrd="0" presId="urn:microsoft.com/office/officeart/2005/8/layout/process4"/>
    <dgm:cxn modelId="{65F20E99-18B4-C94B-A7C1-3EFB33804D7C}" type="presOf" srcId="{71EF863F-AE5D-644D-A286-DF63BCB1E286}" destId="{E2C53871-BE0C-BE46-AF5C-F3668BBF9ECC}" srcOrd="0" destOrd="0" presId="urn:microsoft.com/office/officeart/2005/8/layout/process4"/>
    <dgm:cxn modelId="{E526C748-E912-4941-995C-294103BF121C}" srcId="{E096E77D-BA42-B54F-8F2C-7B163119A2C2}" destId="{71EF863F-AE5D-644D-A286-DF63BCB1E286}" srcOrd="2" destOrd="0" parTransId="{18E77105-8E45-864F-99D2-5F30E7C9630B}" sibTransId="{455520EE-0DCE-4C44-A0ED-F646E4ECA178}"/>
    <dgm:cxn modelId="{AA58C0C9-A5F8-2647-91B2-2823FC61A02F}" type="presOf" srcId="{21E2776B-A9EE-E044-9EC8-15CE04CB8110}" destId="{524AD166-20FF-9840-9019-4711C0DF5F43}" srcOrd="0" destOrd="0" presId="urn:microsoft.com/office/officeart/2005/8/layout/process4"/>
    <dgm:cxn modelId="{8BB5376C-185D-E44E-BEEE-42BF58786C6F}" srcId="{E096E77D-BA42-B54F-8F2C-7B163119A2C2}" destId="{F18734BB-E6F4-2040-87EE-9A03900956BF}" srcOrd="0" destOrd="0" parTransId="{4A4204AB-5804-DD42-B882-67F03F0A55E7}" sibTransId="{A953DD0F-854B-5C4D-B62E-E46D54CB48ED}"/>
    <dgm:cxn modelId="{EAAE7785-327E-C54A-AFED-2A04B946CA9B}" type="presParOf" srcId="{0630C927-0234-AC41-9044-88E03FF25E2F}" destId="{19F04850-BA42-474B-98B6-A98A315A4080}" srcOrd="0" destOrd="0" presId="urn:microsoft.com/office/officeart/2005/8/layout/process4"/>
    <dgm:cxn modelId="{590853ED-95EC-2D4C-81E7-9A77CD74CAB8}" type="presParOf" srcId="{19F04850-BA42-474B-98B6-A98A315A4080}" destId="{E2C53871-BE0C-BE46-AF5C-F3668BBF9ECC}" srcOrd="0" destOrd="0" presId="urn:microsoft.com/office/officeart/2005/8/layout/process4"/>
    <dgm:cxn modelId="{ECD68A74-5D64-9B43-AE76-6E15F9FB0267}" type="presParOf" srcId="{0630C927-0234-AC41-9044-88E03FF25E2F}" destId="{EAAA1225-B9DD-D947-B1FF-C80D3B5151E3}" srcOrd="1" destOrd="0" presId="urn:microsoft.com/office/officeart/2005/8/layout/process4"/>
    <dgm:cxn modelId="{9E192F26-BBC2-C648-91BE-FD8E7212A143}" type="presParOf" srcId="{0630C927-0234-AC41-9044-88E03FF25E2F}" destId="{8A7C6288-4DE0-634A-8FF4-3643B92FFE77}" srcOrd="2" destOrd="0" presId="urn:microsoft.com/office/officeart/2005/8/layout/process4"/>
    <dgm:cxn modelId="{5EC74E8A-FD6D-B84E-A3EB-B7CFF4EB565A}" type="presParOf" srcId="{8A7C6288-4DE0-634A-8FF4-3643B92FFE77}" destId="{524AD166-20FF-9840-9019-4711C0DF5F43}" srcOrd="0" destOrd="0" presId="urn:microsoft.com/office/officeart/2005/8/layout/process4"/>
    <dgm:cxn modelId="{43EFA2DD-F06C-7341-A6F7-5718CA2C2D8D}" type="presParOf" srcId="{0630C927-0234-AC41-9044-88E03FF25E2F}" destId="{141EB275-CFC2-304C-81E7-23C48F565412}" srcOrd="3" destOrd="0" presId="urn:microsoft.com/office/officeart/2005/8/layout/process4"/>
    <dgm:cxn modelId="{B202DB7A-718D-2E4A-9AC1-9CE04A7BA0E5}" type="presParOf" srcId="{0630C927-0234-AC41-9044-88E03FF25E2F}" destId="{90C2F116-B6D4-ED4D-8EDA-D5545403E1FA}" srcOrd="4" destOrd="0" presId="urn:microsoft.com/office/officeart/2005/8/layout/process4"/>
    <dgm:cxn modelId="{53A7D930-B9C0-2A4F-B7DF-6D51F19D5D2C}" type="presParOf" srcId="{90C2F116-B6D4-ED4D-8EDA-D5545403E1FA}" destId="{60D1EB4C-509E-614E-B58B-6E6E61E3D1FC}"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C53871-BE0C-BE46-AF5C-F3668BBF9ECC}">
      <dsp:nvSpPr>
        <dsp:cNvPr id="0" name=""/>
        <dsp:cNvSpPr/>
      </dsp:nvSpPr>
      <dsp:spPr>
        <a:xfrm>
          <a:off x="0" y="1413040"/>
          <a:ext cx="3187733" cy="2250590"/>
        </a:xfrm>
        <a:prstGeom prst="rect">
          <a:avLst/>
        </a:prstGeom>
        <a:solidFill>
          <a:srgbClr val="00FF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u="sng" kern="1200" dirty="0" smtClean="0">
              <a:solidFill>
                <a:srgbClr val="000000"/>
              </a:solidFill>
              <a:latin typeface="Georgia"/>
              <a:cs typeface="Georgia"/>
            </a:rPr>
            <a:t>In Autism Exomes Only</a:t>
          </a:r>
        </a:p>
        <a:p>
          <a:pPr lvl="0" algn="ctr" defTabSz="666750">
            <a:lnSpc>
              <a:spcPct val="90000"/>
            </a:lnSpc>
            <a:spcBef>
              <a:spcPct val="0"/>
            </a:spcBef>
            <a:spcAft>
              <a:spcPct val="35000"/>
            </a:spcAft>
          </a:pPr>
          <a:r>
            <a:rPr lang="en-US" sz="1500" kern="1200" dirty="0" smtClean="0">
              <a:solidFill>
                <a:srgbClr val="000000"/>
              </a:solidFill>
              <a:latin typeface="Georgia"/>
              <a:cs typeface="Georgia"/>
            </a:rPr>
            <a:t>18 genes which do not show up in 10,000 permutations of European exomes</a:t>
          </a:r>
        </a:p>
        <a:p>
          <a:pPr lvl="0" algn="ctr" defTabSz="666750">
            <a:lnSpc>
              <a:spcPct val="90000"/>
            </a:lnSpc>
            <a:spcBef>
              <a:spcPct val="0"/>
            </a:spcBef>
            <a:spcAft>
              <a:spcPct val="35000"/>
            </a:spcAft>
          </a:pPr>
          <a:r>
            <a:rPr lang="en-US" sz="1500" i="1" kern="1200" dirty="0" smtClean="0">
              <a:solidFill>
                <a:srgbClr val="000000"/>
              </a:solidFill>
              <a:latin typeface="Georgia"/>
              <a:cs typeface="Georgia"/>
            </a:rPr>
            <a:t>ABP1, ATP11A, </a:t>
          </a:r>
          <a:r>
            <a:rPr lang="en-US" sz="1500" b="1" i="1" kern="1200" dirty="0" smtClean="0">
              <a:solidFill>
                <a:srgbClr val="000000"/>
              </a:solidFill>
              <a:latin typeface="Georgia"/>
              <a:cs typeface="Georgia"/>
            </a:rPr>
            <a:t>CTNND2</a:t>
          </a:r>
          <a:r>
            <a:rPr lang="en-US" sz="1500" i="1" kern="1200" dirty="0" smtClean="0">
              <a:solidFill>
                <a:srgbClr val="000000"/>
              </a:solidFill>
              <a:latin typeface="Georgia"/>
              <a:cs typeface="Georgia"/>
            </a:rPr>
            <a:t>, </a:t>
          </a:r>
          <a:r>
            <a:rPr lang="en-US" sz="1500" b="1" i="1" kern="1200" dirty="0" smtClean="0">
              <a:solidFill>
                <a:srgbClr val="000000"/>
              </a:solidFill>
              <a:latin typeface="Georgia"/>
              <a:cs typeface="Georgia"/>
            </a:rPr>
            <a:t>CYFIP1</a:t>
          </a:r>
          <a:r>
            <a:rPr lang="en-US" sz="1500" i="1" kern="1200" dirty="0" smtClean="0">
              <a:solidFill>
                <a:srgbClr val="000000"/>
              </a:solidFill>
              <a:latin typeface="Georgia"/>
              <a:cs typeface="Georgia"/>
            </a:rPr>
            <a:t>, </a:t>
          </a:r>
          <a:r>
            <a:rPr lang="en-US" sz="1500" b="1" i="1" kern="1200" dirty="0" smtClean="0">
              <a:solidFill>
                <a:srgbClr val="000000"/>
              </a:solidFill>
              <a:latin typeface="Georgia"/>
              <a:cs typeface="Georgia"/>
            </a:rPr>
            <a:t>DLG1</a:t>
          </a:r>
          <a:r>
            <a:rPr lang="en-US" sz="1500" i="1" kern="1200" dirty="0" smtClean="0">
              <a:solidFill>
                <a:srgbClr val="000000"/>
              </a:solidFill>
              <a:latin typeface="Georgia"/>
              <a:cs typeface="Georgia"/>
            </a:rPr>
            <a:t>, ENO1, ITGB5, MEP1A, MIPEP, MYO1A, MYOF, PARPBP, </a:t>
          </a:r>
          <a:r>
            <a:rPr lang="en-US" sz="1500" b="1" i="1" kern="1200" dirty="0" smtClean="0">
              <a:solidFill>
                <a:srgbClr val="000000"/>
              </a:solidFill>
              <a:latin typeface="Georgia"/>
              <a:cs typeface="Georgia"/>
            </a:rPr>
            <a:t>PLXNA3</a:t>
          </a:r>
          <a:r>
            <a:rPr lang="en-US" sz="1500" i="1" kern="1200" dirty="0" smtClean="0">
              <a:solidFill>
                <a:srgbClr val="000000"/>
              </a:solidFill>
              <a:latin typeface="Georgia"/>
              <a:cs typeface="Georgia"/>
            </a:rPr>
            <a:t>, SIAE, TAT, THBS4, ZBTB39, ZNF192</a:t>
          </a:r>
          <a:endParaRPr lang="en-US" sz="1600" kern="1200" dirty="0">
            <a:solidFill>
              <a:srgbClr val="000000"/>
            </a:solidFill>
            <a:latin typeface="Georgia"/>
            <a:cs typeface="Georgia"/>
          </a:endParaRPr>
        </a:p>
      </dsp:txBody>
      <dsp:txXfrm>
        <a:off x="0" y="1413040"/>
        <a:ext cx="3187733" cy="2250590"/>
      </dsp:txXfrm>
    </dsp:sp>
    <dsp:sp modelId="{524AD166-20FF-9840-9019-4711C0DF5F43}">
      <dsp:nvSpPr>
        <dsp:cNvPr id="0" name=""/>
        <dsp:cNvSpPr/>
      </dsp:nvSpPr>
      <dsp:spPr>
        <a:xfrm rot="10800000">
          <a:off x="0" y="735964"/>
          <a:ext cx="3187733" cy="710834"/>
        </a:xfrm>
        <a:prstGeom prst="upArrowCallout">
          <a:avLst/>
        </a:prstGeom>
        <a:solidFill>
          <a:srgbClr val="FFFF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Georgia"/>
              <a:cs typeface="Georgia"/>
            </a:rPr>
            <a:t>447 Genes with 2+ VOI </a:t>
          </a:r>
          <a:br>
            <a:rPr lang="en-US" sz="1600" kern="1200" dirty="0" smtClean="0">
              <a:solidFill>
                <a:srgbClr val="000000"/>
              </a:solidFill>
              <a:latin typeface="Georgia"/>
              <a:cs typeface="Georgia"/>
            </a:rPr>
          </a:br>
          <a:r>
            <a:rPr lang="en-US" sz="1600" kern="1200" dirty="0" smtClean="0">
              <a:solidFill>
                <a:srgbClr val="000000"/>
              </a:solidFill>
              <a:latin typeface="Georgia"/>
              <a:cs typeface="Georgia"/>
            </a:rPr>
            <a:t>(Autism + 1000 Genomes)</a:t>
          </a:r>
          <a:endParaRPr lang="en-US" sz="1600" kern="1200" dirty="0">
            <a:solidFill>
              <a:srgbClr val="000000"/>
            </a:solidFill>
            <a:latin typeface="Georgia"/>
            <a:cs typeface="Georgia"/>
          </a:endParaRPr>
        </a:p>
      </dsp:txBody>
      <dsp:txXfrm rot="10800000">
        <a:off x="0" y="735964"/>
        <a:ext cx="3187733" cy="710834"/>
      </dsp:txXfrm>
    </dsp:sp>
    <dsp:sp modelId="{60D1EB4C-509E-614E-B58B-6E6E61E3D1FC}">
      <dsp:nvSpPr>
        <dsp:cNvPr id="0" name=""/>
        <dsp:cNvSpPr/>
      </dsp:nvSpPr>
      <dsp:spPr>
        <a:xfrm rot="10800000">
          <a:off x="0" y="287"/>
          <a:ext cx="3187733" cy="769436"/>
        </a:xfrm>
        <a:prstGeom prst="upArrowCallout">
          <a:avLst/>
        </a:prstGeom>
        <a:solidFill>
          <a:srgbClr val="66FF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Georgia"/>
              <a:cs typeface="Georgia"/>
            </a:rPr>
            <a:t>3,090 VOI in 2,516 Genes </a:t>
          </a:r>
          <a:br>
            <a:rPr lang="en-US" sz="1600" kern="1200" dirty="0" smtClean="0">
              <a:solidFill>
                <a:srgbClr val="000000"/>
              </a:solidFill>
              <a:latin typeface="Georgia"/>
              <a:cs typeface="Georgia"/>
            </a:rPr>
          </a:br>
          <a:r>
            <a:rPr lang="en-US" sz="1600" kern="1200" dirty="0" smtClean="0">
              <a:solidFill>
                <a:srgbClr val="000000"/>
              </a:solidFill>
              <a:latin typeface="Georgia"/>
              <a:cs typeface="Georgia"/>
            </a:rPr>
            <a:t>(Autism + 1000 Genomes)</a:t>
          </a:r>
          <a:endParaRPr lang="en-US" sz="1600" kern="1200" dirty="0">
            <a:solidFill>
              <a:srgbClr val="000000"/>
            </a:solidFill>
            <a:latin typeface="Georgia"/>
            <a:cs typeface="Georgia"/>
          </a:endParaRPr>
        </a:p>
      </dsp:txBody>
      <dsp:txXfrm rot="10800000">
        <a:off x="0" y="287"/>
        <a:ext cx="3187733" cy="7694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4C7B71-8F44-4B07-A742-08367D86A273}" type="datetimeFigureOut">
              <a:rPr lang="en-US" smtClean="0"/>
              <a:pPr/>
              <a:t>4/27/14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AA1C7-2B64-47F5-8D0B-AC5933B512B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053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bi.nlm.nih.gov.ezproxy.welch.jhmi.edu/pubmed/10673328" TargetMode="External"/><Relationship Id="rId4" Type="http://schemas.openxmlformats.org/officeDocument/2006/relationships/hyperlink" Target="http://www.ncbi.nlm.nih.gov.ezproxy.welch.jhmi.edu/sites/entrez?db=pubmed&amp;cmd=link&amp;linkname=pubmed_pubmed&amp;uid=10673328" TargetMode="External"/><Relationship Id="rId5" Type="http://schemas.openxmlformats.org/officeDocument/2006/relationships/hyperlink" Target="http://www.ncbi.nlm.nih.gov.ezproxy.welch.jhmi.edu/pubmed?term=%22Israely%20I%22%5BAuthor%5D" TargetMode="External"/><Relationship Id="rId6" Type="http://schemas.openxmlformats.org/officeDocument/2006/relationships/hyperlink" Target="http://www.ncbi.nlm.nih.gov.ezproxy.welch.jhmi.edu/pubmed?term=%22Costa%20RM%22%5BAuthor%5D" TargetMode="External"/><Relationship Id="rId7" Type="http://schemas.openxmlformats.org/officeDocument/2006/relationships/hyperlink" Target="http://www.ncbi.nlm.nih.gov.ezproxy.welch.jhmi.edu/pubmed?term=%22Xie%20CW%22%5BAuthor%5D" TargetMode="External"/><Relationship Id="rId8" Type="http://schemas.openxmlformats.org/officeDocument/2006/relationships/hyperlink" Target="http://www.ncbi.nlm.nih.gov.ezproxy.welch.jhmi.edu/pubmed?term=%22Silva%20AJ%22%5BAuthor%5D" TargetMode="External"/><Relationship Id="rId9" Type="http://schemas.openxmlformats.org/officeDocument/2006/relationships/hyperlink" Target="http://www.ncbi.nlm.nih.gov.ezproxy.welch.jhmi.edu/pubmed?term=%22Kosik%20KS%22%5BAuthor%5D" TargetMode="External"/><Relationship Id="rId10" Type="http://schemas.openxmlformats.org/officeDocument/2006/relationships/hyperlink" Target="http://www.ncbi.nlm.nih.gov.ezproxy.welch.jhmi.edu/pubmed?term=%22Liu%20X%22%5BAuthor%5D"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ezproxy.welch.jhmi.edu/pubmed/10673328" TargetMode="External"/><Relationship Id="rId4" Type="http://schemas.openxmlformats.org/officeDocument/2006/relationships/hyperlink" Target="http://www.ncbi.nlm.nih.gov.ezproxy.welch.jhmi.edu/sites/entrez?db=pubmed&amp;cmd=link&amp;linkname=pubmed_pubmed&amp;uid=10673328" TargetMode="External"/><Relationship Id="rId5" Type="http://schemas.openxmlformats.org/officeDocument/2006/relationships/hyperlink" Target="http://www.ncbi.nlm.nih.gov.ezproxy.welch.jhmi.edu/pubmed?term=%22Israely%20I%22%5BAuthor%5D" TargetMode="External"/><Relationship Id="rId6" Type="http://schemas.openxmlformats.org/officeDocument/2006/relationships/hyperlink" Target="http://www.ncbi.nlm.nih.gov.ezproxy.welch.jhmi.edu/pubmed?term=%22Costa%20RM%22%5BAuthor%5D" TargetMode="External"/><Relationship Id="rId7" Type="http://schemas.openxmlformats.org/officeDocument/2006/relationships/hyperlink" Target="http://www.ncbi.nlm.nih.gov.ezproxy.welch.jhmi.edu/pubmed?term=%22Xie%20CW%22%5BAuthor%5D" TargetMode="External"/><Relationship Id="rId8" Type="http://schemas.openxmlformats.org/officeDocument/2006/relationships/hyperlink" Target="http://www.ncbi.nlm.nih.gov.ezproxy.welch.jhmi.edu/pubmed?term=%22Silva%20AJ%22%5BAuthor%5D" TargetMode="External"/><Relationship Id="rId9" Type="http://schemas.openxmlformats.org/officeDocument/2006/relationships/hyperlink" Target="http://www.ncbi.nlm.nih.gov.ezproxy.welch.jhmi.edu/pubmed?term=%22Kosik%20KS%22%5BAuthor%5D" TargetMode="External"/><Relationship Id="rId10" Type="http://schemas.openxmlformats.org/officeDocument/2006/relationships/hyperlink" Target="http://www.ncbi.nlm.nih.gov.ezproxy.welch.jhmi.edu/pubmed?term=%22Liu%20X%22%5BAuthor%5D"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ture.com/emboj/journal/v20/n3/abs/7593547a.html" TargetMode="External"/><Relationship Id="rId4" Type="http://schemas.openxmlformats.org/officeDocument/2006/relationships/hyperlink" Target="http://david.abcc.ncifcrf.gov/"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90160" tIns="45080" rIns="90160" bIns="45080"/>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cs typeface="Gill San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cs typeface="Gill San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cs typeface="Gill Sans"/>
              </a:rPr>
              <a:t>(</a:t>
            </a:r>
            <a:r>
              <a:rPr lang="en-US" sz="1200" dirty="0" err="1" smtClean="0">
                <a:solidFill>
                  <a:schemeClr val="bg1"/>
                </a:solidFill>
                <a:cs typeface="Gill Sans"/>
              </a:rPr>
              <a:t>Fombonne</a:t>
            </a:r>
            <a:r>
              <a:rPr lang="en-US" sz="1200" dirty="0" smtClean="0">
                <a:solidFill>
                  <a:schemeClr val="bg1"/>
                </a:solidFill>
                <a:cs typeface="Gill Sans"/>
              </a:rPr>
              <a:t> et al. 2003)</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cs typeface="Gill Sans"/>
              </a:rPr>
              <a:t>(</a:t>
            </a:r>
            <a:r>
              <a:rPr lang="en-US" sz="1200" dirty="0" err="1" smtClean="0">
                <a:solidFill>
                  <a:schemeClr val="bg1"/>
                </a:solidFill>
                <a:cs typeface="Gill Sans"/>
              </a:rPr>
              <a:t>Jorde</a:t>
            </a:r>
            <a:r>
              <a:rPr lang="en-US" sz="1200" dirty="0" smtClean="0">
                <a:solidFill>
                  <a:schemeClr val="bg1"/>
                </a:solidFill>
                <a:cs typeface="Gill Sans"/>
              </a:rPr>
              <a:t> et al. 1991)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cs typeface="Gill Sans"/>
            </a:endParaRPr>
          </a:p>
          <a:p>
            <a:endParaRPr lang="en-US" dirty="0"/>
          </a:p>
        </p:txBody>
      </p:sp>
      <p:sp>
        <p:nvSpPr>
          <p:cNvPr id="4" name="Slide Number Placeholder 3"/>
          <p:cNvSpPr>
            <a:spLocks noGrp="1"/>
          </p:cNvSpPr>
          <p:nvPr>
            <p:ph type="sldNum" sz="quarter" idx="10"/>
          </p:nvPr>
        </p:nvSpPr>
        <p:spPr/>
        <p:txBody>
          <a:bodyPr/>
          <a:lstStyle/>
          <a:p>
            <a:fld id="{4EDCF298-11C3-EC46-AFBD-077606849B80}"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470083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CYFIP1 is an </a:t>
            </a:r>
            <a:r>
              <a:rPr lang="en-US" sz="1200" b="0" i="0" u="none" strike="noStrike" kern="1200" baseline="0" dirty="0" err="1" smtClean="0">
                <a:solidFill>
                  <a:schemeClr val="tx1"/>
                </a:solidFill>
                <a:latin typeface="+mn-lt"/>
                <a:ea typeface="+mn-ea"/>
                <a:cs typeface="+mn-cs"/>
              </a:rPr>
              <a:t>interactor</a:t>
            </a:r>
            <a:r>
              <a:rPr lang="en-US" sz="1200" b="0" i="0" u="none" strike="noStrike" kern="1200" baseline="0" dirty="0" smtClean="0">
                <a:solidFill>
                  <a:schemeClr val="tx1"/>
                </a:solidFill>
                <a:latin typeface="+mn-lt"/>
                <a:ea typeface="+mn-ea"/>
                <a:cs typeface="+mn-cs"/>
              </a:rPr>
              <a:t> of FMRP, resides in the</a:t>
            </a:r>
          </a:p>
          <a:p>
            <a:r>
              <a:rPr lang="en-US" sz="1200" b="0" i="0" u="none" strike="noStrike" kern="1200" baseline="0" dirty="0" smtClean="0">
                <a:solidFill>
                  <a:schemeClr val="tx1"/>
                </a:solidFill>
                <a:latin typeface="+mn-lt"/>
                <a:ea typeface="+mn-ea"/>
                <a:cs typeface="+mn-cs"/>
              </a:rPr>
              <a:t>15q11-13 duplication region associated with autism, has a knock-out mouse with Fragile X like features, and its</a:t>
            </a:r>
          </a:p>
          <a:p>
            <a:r>
              <a:rPr lang="en-US" sz="1200" b="0" i="0" u="none" strike="noStrike" kern="1200" baseline="0" dirty="0" smtClean="0">
                <a:solidFill>
                  <a:schemeClr val="tx1"/>
                </a:solidFill>
                <a:latin typeface="+mn-lt"/>
                <a:ea typeface="+mn-ea"/>
                <a:cs typeface="+mn-cs"/>
              </a:rPr>
              <a:t>expression is </a:t>
            </a:r>
            <a:r>
              <a:rPr lang="en-US" sz="1200" b="0" i="0" u="none" strike="noStrike" kern="1200" baseline="0" dirty="0" err="1" smtClean="0">
                <a:solidFill>
                  <a:schemeClr val="tx1"/>
                </a:solidFill>
                <a:latin typeface="+mn-lt"/>
                <a:ea typeface="+mn-ea"/>
                <a:cs typeface="+mn-cs"/>
              </a:rPr>
              <a:t>upregulated</a:t>
            </a:r>
            <a:r>
              <a:rPr lang="en-US" sz="1200" b="0" i="0" u="none" strike="noStrike" kern="1200" baseline="0" dirty="0" smtClean="0">
                <a:solidFill>
                  <a:schemeClr val="tx1"/>
                </a:solidFill>
                <a:latin typeface="+mn-lt"/>
                <a:ea typeface="+mn-ea"/>
                <a:cs typeface="+mn-cs"/>
              </a:rPr>
              <a:t> in patients with autism, DLG1 is a post-synaptic scaffolding protein which also resides in the</a:t>
            </a:r>
          </a:p>
          <a:p>
            <a:r>
              <a:rPr lang="en-US" sz="1200" b="0" i="0" u="none" strike="noStrike" kern="1200" baseline="0" dirty="0" smtClean="0">
                <a:solidFill>
                  <a:schemeClr val="tx1"/>
                </a:solidFill>
                <a:latin typeface="+mn-lt"/>
                <a:ea typeface="+mn-ea"/>
                <a:cs typeface="+mn-cs"/>
              </a:rPr>
              <a:t>3q29 </a:t>
            </a:r>
            <a:r>
              <a:rPr lang="en-US" sz="1200" b="0" i="0" u="none" strike="noStrike" kern="1200" baseline="0" dirty="0" err="1" smtClean="0">
                <a:solidFill>
                  <a:schemeClr val="tx1"/>
                </a:solidFill>
                <a:latin typeface="+mn-lt"/>
                <a:ea typeface="+mn-ea"/>
                <a:cs typeface="+mn-cs"/>
              </a:rPr>
              <a:t>microdeletion</a:t>
            </a:r>
            <a:r>
              <a:rPr lang="en-US" sz="1200" b="0" i="0" u="none" strike="noStrike" kern="1200" baseline="0" dirty="0" smtClean="0">
                <a:solidFill>
                  <a:schemeClr val="tx1"/>
                </a:solidFill>
                <a:latin typeface="+mn-lt"/>
                <a:ea typeface="+mn-ea"/>
                <a:cs typeface="+mn-cs"/>
              </a:rPr>
              <a:t> region</a:t>
            </a:r>
            <a:endParaRPr lang="en-US" u="sng" dirty="0" smtClean="0"/>
          </a:p>
          <a:p>
            <a:endParaRPr lang="en-US" u="sng" dirty="0" smtClean="0"/>
          </a:p>
          <a:p>
            <a:endParaRPr lang="en-US" u="sng" dirty="0" smtClean="0"/>
          </a:p>
          <a:p>
            <a:r>
              <a:rPr lang="en-US" u="sng" dirty="0" smtClean="0"/>
              <a:t>Allen Brain Atlas Mouse In situ</a:t>
            </a:r>
            <a:r>
              <a:rPr lang="en-US" u="sng" baseline="0" dirty="0" smtClean="0"/>
              <a:t> data (3 not tested, 6 high expression, 6 low expression 3 no expression)</a:t>
            </a:r>
            <a:endParaRPr lang="en-US" u="sng" dirty="0" smtClean="0"/>
          </a:p>
          <a:p>
            <a:r>
              <a:rPr lang="en-US" dirty="0" smtClean="0"/>
              <a:t>ABP1 – no expression data available</a:t>
            </a:r>
          </a:p>
          <a:p>
            <a:r>
              <a:rPr lang="en-US" dirty="0" smtClean="0"/>
              <a:t>ATP11A – Yes, brain expressed</a:t>
            </a:r>
          </a:p>
          <a:p>
            <a:r>
              <a:rPr lang="en-US" dirty="0" smtClean="0"/>
              <a:t>CTNND2 – Yes, brain expressed</a:t>
            </a:r>
          </a:p>
          <a:p>
            <a:r>
              <a:rPr lang="en-US" dirty="0" smtClean="0"/>
              <a:t>CYFIP1 -</a:t>
            </a:r>
            <a:r>
              <a:rPr lang="en-US" baseline="0" dirty="0" smtClean="0"/>
              <a:t>  Yes, brain expressed (low)</a:t>
            </a:r>
          </a:p>
          <a:p>
            <a:r>
              <a:rPr lang="en-US" baseline="0" dirty="0" smtClean="0"/>
              <a:t>DLG1 – Yes, brain expressed</a:t>
            </a:r>
          </a:p>
          <a:p>
            <a:r>
              <a:rPr lang="en-US" baseline="0" dirty="0" smtClean="0"/>
              <a:t>ENO1 – Yes, brain expressed</a:t>
            </a:r>
          </a:p>
          <a:p>
            <a:r>
              <a:rPr lang="en-US" dirty="0" smtClean="0"/>
              <a:t>ITGB5</a:t>
            </a:r>
            <a:r>
              <a:rPr lang="en-US" baseline="0" dirty="0" smtClean="0"/>
              <a:t> – Yes, brain expressed</a:t>
            </a:r>
          </a:p>
          <a:p>
            <a:r>
              <a:rPr lang="en-US" baseline="0" dirty="0" smtClean="0"/>
              <a:t>MEP1A – Yes, lowly expressed</a:t>
            </a:r>
          </a:p>
          <a:p>
            <a:r>
              <a:rPr lang="en-US" baseline="0" dirty="0" smtClean="0"/>
              <a:t>MIPEP – Yes, lowly expressed</a:t>
            </a:r>
          </a:p>
          <a:p>
            <a:r>
              <a:rPr lang="en-US" baseline="0" dirty="0" smtClean="0"/>
              <a:t>MYO1A – No</a:t>
            </a:r>
          </a:p>
          <a:p>
            <a:r>
              <a:rPr lang="en-US" baseline="0" dirty="0" smtClean="0"/>
              <a:t>MYOF – Yes, lowly expressed</a:t>
            </a:r>
          </a:p>
          <a:p>
            <a:r>
              <a:rPr lang="en-US" baseline="0" dirty="0" smtClean="0"/>
              <a:t>PARPBP – No</a:t>
            </a:r>
          </a:p>
          <a:p>
            <a:r>
              <a:rPr lang="en-US" baseline="0" dirty="0" smtClean="0"/>
              <a:t>PLXNA3 – No</a:t>
            </a:r>
          </a:p>
          <a:p>
            <a:r>
              <a:rPr lang="en-US" baseline="0" dirty="0" smtClean="0"/>
              <a:t>SIAE – Yes, brain expression</a:t>
            </a:r>
          </a:p>
          <a:p>
            <a:r>
              <a:rPr lang="en-US" baseline="0" dirty="0" smtClean="0"/>
              <a:t>TAT – no expression data available</a:t>
            </a:r>
          </a:p>
          <a:p>
            <a:r>
              <a:rPr lang="en-US" baseline="0" dirty="0" smtClean="0"/>
              <a:t>THBS4 – Yes, low expression</a:t>
            </a:r>
          </a:p>
          <a:p>
            <a:r>
              <a:rPr lang="en-US" baseline="0" dirty="0" smtClean="0"/>
              <a:t>ZBTB39 – Yes, low expression</a:t>
            </a:r>
          </a:p>
          <a:p>
            <a:r>
              <a:rPr lang="en-US" baseline="0" dirty="0" smtClean="0"/>
              <a:t>ZNF192 – no expression data available</a:t>
            </a:r>
          </a:p>
          <a:p>
            <a:endParaRPr lang="en-US" baseline="0" dirty="0" smtClean="0"/>
          </a:p>
          <a:p>
            <a:endParaRPr lang="en-US" baseline="0" dirty="0" smtClean="0"/>
          </a:p>
          <a:p>
            <a:endParaRPr lang="en-US" dirty="0" smtClean="0"/>
          </a:p>
          <a:p>
            <a:endParaRPr lang="en-US" dirty="0" smtClean="0"/>
          </a:p>
          <a:p>
            <a:endParaRPr lang="en-US" dirty="0"/>
          </a:p>
          <a:p>
            <a:r>
              <a:rPr lang="en-US" dirty="0"/>
              <a:t>----- Meeting Notes (4/5/13 11:56) -----</a:t>
            </a:r>
          </a:p>
          <a:p>
            <a:r>
              <a:rPr lang="en-US" dirty="0"/>
              <a:t>Not bold CTNND2,</a:t>
            </a:r>
          </a:p>
          <a:p>
            <a:endParaRPr lang="en-US" dirty="0"/>
          </a:p>
          <a:p>
            <a:r>
              <a:rPr lang="en-US" dirty="0"/>
              <a:t>bold CYFIP1 and DLG1 (mentione)</a:t>
            </a:r>
          </a:p>
          <a:p>
            <a:r>
              <a:rPr lang="en-US" dirty="0"/>
              <a:t>then animated and bold CTNND2</a:t>
            </a:r>
          </a:p>
        </p:txBody>
      </p:sp>
      <p:sp>
        <p:nvSpPr>
          <p:cNvPr id="4" name="Slide Number Placeholder 3"/>
          <p:cNvSpPr>
            <a:spLocks noGrp="1"/>
          </p:cNvSpPr>
          <p:nvPr>
            <p:ph type="sldNum" sz="quarter" idx="10"/>
          </p:nvPr>
        </p:nvSpPr>
        <p:spPr/>
        <p:txBody>
          <a:bodyPr/>
          <a:lstStyle/>
          <a:p>
            <a:fld id="{4EDCF298-11C3-EC46-AFBD-077606849B80}"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890831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r>
              <a:rPr lang="en-US" sz="1200" i="1" kern="1200" dirty="0" smtClean="0">
                <a:solidFill>
                  <a:schemeClr val="tx1"/>
                </a:solidFill>
                <a:effectLst/>
                <a:latin typeface="+mn-lt"/>
                <a:ea typeface="+mn-ea"/>
                <a:cs typeface="+mn-cs"/>
              </a:rPr>
              <a:t>Harvard et al. 2005</a:t>
            </a:r>
            <a:endParaRPr lang="en-US" sz="120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Marshall et al. 2008</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err="1" smtClean="0">
                <a:solidFill>
                  <a:schemeClr val="tx1"/>
                </a:solidFill>
                <a:effectLst/>
                <a:latin typeface="+mn-lt"/>
                <a:ea typeface="+mn-ea"/>
                <a:cs typeface="+mn-cs"/>
              </a:rPr>
              <a:t>Qiao</a:t>
            </a:r>
            <a:r>
              <a:rPr lang="en-US" sz="1200" i="1" kern="1200" dirty="0" smtClean="0">
                <a:solidFill>
                  <a:schemeClr val="tx1"/>
                </a:solidFill>
                <a:effectLst/>
                <a:latin typeface="+mn-lt"/>
                <a:ea typeface="+mn-ea"/>
                <a:cs typeface="+mn-cs"/>
              </a:rPr>
              <a:t> et al. 2009</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Sanders et al. 2011</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err="1" smtClean="0">
                <a:solidFill>
                  <a:schemeClr val="tx1"/>
                </a:solidFill>
                <a:effectLst/>
                <a:latin typeface="+mn-lt"/>
                <a:ea typeface="+mn-ea"/>
                <a:cs typeface="+mn-cs"/>
              </a:rPr>
              <a:t>Gai</a:t>
            </a:r>
            <a:r>
              <a:rPr lang="en-US" sz="1200" i="1" kern="1200" dirty="0" smtClean="0">
                <a:solidFill>
                  <a:schemeClr val="tx1"/>
                </a:solidFill>
                <a:effectLst/>
                <a:latin typeface="+mn-lt"/>
                <a:ea typeface="+mn-ea"/>
                <a:cs typeface="+mn-cs"/>
              </a:rPr>
              <a:t> et al. 2012,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err="1" smtClean="0">
                <a:solidFill>
                  <a:schemeClr val="tx1"/>
                </a:solidFill>
                <a:effectLst/>
                <a:latin typeface="+mn-lt"/>
                <a:ea typeface="+mn-ea"/>
                <a:cs typeface="+mn-cs"/>
              </a:rPr>
              <a:t>Gai</a:t>
            </a:r>
            <a:r>
              <a:rPr lang="en-US" sz="1200" i="1" kern="1200" dirty="0" smtClean="0">
                <a:solidFill>
                  <a:schemeClr val="tx1"/>
                </a:solidFill>
                <a:effectLst/>
                <a:latin typeface="+mn-lt"/>
                <a:ea typeface="+mn-ea"/>
                <a:cs typeface="+mn-cs"/>
              </a:rPr>
              <a:t> et al. 2012,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He et al. 2012</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Christa Martin, Ph.D.,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Sau Wai Cheung, Ph.D.,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Sau Wai Cheung, Ph.D.,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Matthew State, M.D., Ph.D.,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Matthew State, M.D., Ph.D.,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T862M,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R713C,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Q507P, current study/Simons</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R454H,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G275C,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P224L,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P189L,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G34S, current study</a:t>
            </a:r>
          </a:p>
          <a:p>
            <a:pPr marL="228600" lvl="0" indent="-228600">
              <a:buAutoNum type="arabicPeriod"/>
            </a:pPr>
            <a:endParaRPr lang="en-US" sz="1200" i="1" kern="1200" dirty="0" smtClean="0">
              <a:solidFill>
                <a:schemeClr val="tx1"/>
              </a:solidFill>
              <a:effectLst/>
              <a:latin typeface="+mn-lt"/>
              <a:ea typeface="+mn-ea"/>
              <a:cs typeface="+mn-cs"/>
            </a:endParaRPr>
          </a:p>
          <a:p>
            <a:pPr marL="0" lvl="0" indent="0">
              <a:buNone/>
            </a:pPr>
            <a:endParaRPr lang="en-US" sz="1200" i="1" kern="1200" dirty="0" smtClean="0">
              <a:solidFill>
                <a:schemeClr val="tx1"/>
              </a:solidFill>
              <a:effectLst/>
              <a:latin typeface="+mn-lt"/>
              <a:ea typeface="+mn-ea"/>
              <a:cs typeface="+mn-cs"/>
            </a:endParaRPr>
          </a:p>
          <a:p>
            <a:pPr marL="0" lvl="0" indent="0">
              <a:buNone/>
            </a:pPr>
            <a:r>
              <a:rPr lang="en-US" sz="1200" i="1" kern="1200" dirty="0" smtClean="0">
                <a:solidFill>
                  <a:schemeClr val="tx1"/>
                </a:solidFill>
                <a:effectLst/>
                <a:latin typeface="+mn-lt"/>
                <a:ea typeface="+mn-ea"/>
                <a:cs typeface="+mn-cs"/>
              </a:rPr>
              <a:t>EVS: 5 alleles/10,755</a:t>
            </a:r>
            <a:r>
              <a:rPr lang="en-US" sz="1200" i="1" kern="1200" baseline="0" dirty="0" smtClean="0">
                <a:solidFill>
                  <a:schemeClr val="tx1"/>
                </a:solidFill>
                <a:effectLst/>
                <a:latin typeface="+mn-lt"/>
                <a:ea typeface="+mn-ea"/>
                <a:cs typeface="+mn-cs"/>
              </a:rPr>
              <a:t> alleles (total)</a:t>
            </a:r>
          </a:p>
          <a:p>
            <a:pPr marL="0" lvl="0" indent="0">
              <a:buNone/>
            </a:pPr>
            <a:r>
              <a:rPr lang="en-US" sz="1200" i="1" kern="1200" baseline="0" dirty="0" smtClean="0">
                <a:solidFill>
                  <a:schemeClr val="tx1"/>
                </a:solidFill>
                <a:effectLst/>
                <a:latin typeface="+mn-lt"/>
                <a:ea typeface="+mn-ea"/>
                <a:cs typeface="+mn-cs"/>
              </a:rPr>
              <a:t>Autism: 5 alleles/724 alleles</a:t>
            </a:r>
            <a:endParaRPr lang="en-US" sz="1200" i="1" kern="1200" dirty="0" smtClean="0">
              <a:solidFill>
                <a:schemeClr val="tx1"/>
              </a:solidFill>
              <a:effectLst/>
              <a:latin typeface="+mn-lt"/>
              <a:ea typeface="+mn-ea"/>
              <a:cs typeface="+mn-cs"/>
            </a:endParaRPr>
          </a:p>
          <a:p>
            <a:pPr marL="0" lvl="0" indent="0">
              <a:buNone/>
            </a:pPr>
            <a:endParaRPr lang="en-US" sz="1200" kern="1200" dirty="0" smtClean="0">
              <a:solidFill>
                <a:schemeClr val="tx1"/>
              </a:solidFill>
              <a:effectLst/>
              <a:latin typeface="+mn-lt"/>
              <a:ea typeface="+mn-ea"/>
              <a:cs typeface="+mn-cs"/>
            </a:endParaRP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&gt; mat</a:t>
            </a:r>
          </a:p>
          <a:p>
            <a:pPr marL="0" lvl="0" indent="0">
              <a:buNone/>
            </a:pPr>
            <a:r>
              <a:rPr lang="en-US" sz="1200" kern="1200" dirty="0" smtClean="0">
                <a:solidFill>
                  <a:schemeClr val="tx1"/>
                </a:solidFill>
                <a:effectLst/>
                <a:latin typeface="+mn-lt"/>
                <a:ea typeface="+mn-ea"/>
                <a:cs typeface="+mn-cs"/>
              </a:rPr>
              <a:t>       Autism Variant Not Autism Variant</a:t>
            </a:r>
          </a:p>
          <a:p>
            <a:pPr marL="0" lvl="0" indent="0">
              <a:buNone/>
            </a:pPr>
            <a:r>
              <a:rPr lang="en-US" sz="1200" kern="1200" dirty="0" smtClean="0">
                <a:solidFill>
                  <a:schemeClr val="tx1"/>
                </a:solidFill>
                <a:effectLst/>
                <a:latin typeface="+mn-lt"/>
                <a:ea typeface="+mn-ea"/>
                <a:cs typeface="+mn-cs"/>
              </a:rPr>
              <a:t>EVS                 5              10755</a:t>
            </a:r>
          </a:p>
          <a:p>
            <a:pPr marL="0" lvl="0" indent="0">
              <a:buNone/>
            </a:pPr>
            <a:r>
              <a:rPr lang="en-US" sz="1200" kern="1200" dirty="0" smtClean="0">
                <a:solidFill>
                  <a:schemeClr val="tx1"/>
                </a:solidFill>
                <a:effectLst/>
                <a:latin typeface="+mn-lt"/>
                <a:ea typeface="+mn-ea"/>
                <a:cs typeface="+mn-cs"/>
              </a:rPr>
              <a:t>Autism              5                724</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err="1" smtClean="0">
                <a:solidFill>
                  <a:schemeClr val="tx1"/>
                </a:solidFill>
                <a:effectLst/>
                <a:latin typeface="+mn-lt"/>
                <a:ea typeface="+mn-ea"/>
                <a:cs typeface="+mn-cs"/>
              </a:rPr>
              <a:t>chisq.test</a:t>
            </a:r>
            <a:r>
              <a:rPr lang="en-US" sz="1200" kern="1200" dirty="0" smtClean="0">
                <a:solidFill>
                  <a:schemeClr val="tx1"/>
                </a:solidFill>
                <a:effectLst/>
                <a:latin typeface="+mn-lt"/>
                <a:ea typeface="+mn-ea"/>
                <a:cs typeface="+mn-cs"/>
              </a:rPr>
              <a:t>(mat)</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	Pearson's Chi-squared test with Yates' continuity correction</a:t>
            </a:r>
          </a:p>
          <a:p>
            <a:pPr marL="0" lvl="0" indent="0">
              <a:buNone/>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data:  mat </a:t>
            </a:r>
          </a:p>
          <a:p>
            <a:pPr marL="0" lvl="0" indent="0">
              <a:buNone/>
            </a:pPr>
            <a:r>
              <a:rPr lang="en-US" sz="1200" kern="1200" dirty="0" smtClean="0">
                <a:solidFill>
                  <a:schemeClr val="tx1"/>
                </a:solidFill>
                <a:effectLst/>
                <a:latin typeface="+mn-lt"/>
                <a:ea typeface="+mn-ea"/>
                <a:cs typeface="+mn-cs"/>
              </a:rPr>
              <a:t>X-squared = 25.1657, </a:t>
            </a:r>
            <a:r>
              <a:rPr lang="en-US" sz="1200" kern="1200" dirty="0" err="1" smtClean="0">
                <a:solidFill>
                  <a:schemeClr val="tx1"/>
                </a:solidFill>
                <a:effectLst/>
                <a:latin typeface="+mn-lt"/>
                <a:ea typeface="+mn-ea"/>
                <a:cs typeface="+mn-cs"/>
              </a:rPr>
              <a:t>df</a:t>
            </a:r>
            <a:r>
              <a:rPr lang="en-US" sz="1200" kern="1200" dirty="0" smtClean="0">
                <a:solidFill>
                  <a:schemeClr val="tx1"/>
                </a:solidFill>
                <a:effectLst/>
                <a:latin typeface="+mn-lt"/>
                <a:ea typeface="+mn-ea"/>
                <a:cs typeface="+mn-cs"/>
              </a:rPr>
              <a:t> = 1, p-value = 5.261e-07</a:t>
            </a:r>
          </a:p>
          <a:p>
            <a:pPr marL="0" lvl="0" indent="0">
              <a:buNone/>
            </a:pPr>
            <a:endParaRPr lang="en-US" sz="1200" kern="1200" dirty="0" smtClean="0">
              <a:solidFill>
                <a:schemeClr val="tx1"/>
              </a:solidFill>
              <a:effectLst/>
              <a:latin typeface="+mn-lt"/>
              <a:ea typeface="+mn-ea"/>
              <a:cs typeface="+mn-cs"/>
            </a:endParaRPr>
          </a:p>
          <a:p>
            <a:endParaRPr lang="en-US" dirty="0"/>
          </a:p>
          <a:p>
            <a:r>
              <a:rPr lang="en-US" dirty="0"/>
              <a:t>----- Meeting Notes (4/5/13 11:56) -----</a:t>
            </a:r>
          </a:p>
          <a:p>
            <a:r>
              <a:rPr lang="en-US" dirty="0"/>
              <a:t>EVS=0</a:t>
            </a:r>
          </a:p>
          <a:p>
            <a:r>
              <a:rPr lang="en-US" dirty="0"/>
              <a:t>don't emphasize coverage, emphasize genotype concordance</a:t>
            </a:r>
          </a:p>
          <a:p>
            <a:r>
              <a:rPr lang="en-US" dirty="0"/>
              <a:t>300 independent probands not all FEMFs</a:t>
            </a:r>
          </a:p>
        </p:txBody>
      </p:sp>
      <p:sp>
        <p:nvSpPr>
          <p:cNvPr id="4" name="Slide Number Placeholder 3"/>
          <p:cNvSpPr>
            <a:spLocks noGrp="1"/>
          </p:cNvSpPr>
          <p:nvPr>
            <p:ph type="sldNum" sz="quarter" idx="10"/>
          </p:nvPr>
        </p:nvSpPr>
        <p:spPr/>
        <p:txBody>
          <a:bodyPr/>
          <a:lstStyle/>
          <a:p>
            <a:fld id="{4EDCF298-11C3-EC46-AFBD-077606849B80}"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167727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r>
              <a:rPr lang="en-US" sz="1200" i="1" kern="1200" dirty="0" smtClean="0">
                <a:solidFill>
                  <a:schemeClr val="tx1"/>
                </a:solidFill>
                <a:effectLst/>
                <a:latin typeface="+mn-lt"/>
                <a:ea typeface="+mn-ea"/>
                <a:cs typeface="+mn-cs"/>
              </a:rPr>
              <a:t>Harvard et al. 2005</a:t>
            </a:r>
            <a:endParaRPr lang="en-US" sz="120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Marshall et al. 2008</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err="1" smtClean="0">
                <a:solidFill>
                  <a:schemeClr val="tx1"/>
                </a:solidFill>
                <a:effectLst/>
                <a:latin typeface="+mn-lt"/>
                <a:ea typeface="+mn-ea"/>
                <a:cs typeface="+mn-cs"/>
              </a:rPr>
              <a:t>Qiao</a:t>
            </a:r>
            <a:r>
              <a:rPr lang="en-US" sz="1200" i="1" kern="1200" dirty="0" smtClean="0">
                <a:solidFill>
                  <a:schemeClr val="tx1"/>
                </a:solidFill>
                <a:effectLst/>
                <a:latin typeface="+mn-lt"/>
                <a:ea typeface="+mn-ea"/>
                <a:cs typeface="+mn-cs"/>
              </a:rPr>
              <a:t> et al. 2009</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Sanders et al. 2011</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err="1" smtClean="0">
                <a:solidFill>
                  <a:schemeClr val="tx1"/>
                </a:solidFill>
                <a:effectLst/>
                <a:latin typeface="+mn-lt"/>
                <a:ea typeface="+mn-ea"/>
                <a:cs typeface="+mn-cs"/>
              </a:rPr>
              <a:t>Gai</a:t>
            </a:r>
            <a:r>
              <a:rPr lang="en-US" sz="1200" i="1" kern="1200" dirty="0" smtClean="0">
                <a:solidFill>
                  <a:schemeClr val="tx1"/>
                </a:solidFill>
                <a:effectLst/>
                <a:latin typeface="+mn-lt"/>
                <a:ea typeface="+mn-ea"/>
                <a:cs typeface="+mn-cs"/>
              </a:rPr>
              <a:t> et al. 2012,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err="1" smtClean="0">
                <a:solidFill>
                  <a:schemeClr val="tx1"/>
                </a:solidFill>
                <a:effectLst/>
                <a:latin typeface="+mn-lt"/>
                <a:ea typeface="+mn-ea"/>
                <a:cs typeface="+mn-cs"/>
              </a:rPr>
              <a:t>Gai</a:t>
            </a:r>
            <a:r>
              <a:rPr lang="en-US" sz="1200" i="1" kern="1200" dirty="0" smtClean="0">
                <a:solidFill>
                  <a:schemeClr val="tx1"/>
                </a:solidFill>
                <a:effectLst/>
                <a:latin typeface="+mn-lt"/>
                <a:ea typeface="+mn-ea"/>
                <a:cs typeface="+mn-cs"/>
              </a:rPr>
              <a:t> et al. 2012,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He et al. 2012</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Christa Martin, Ph.D.,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Sau Wai Cheung, Ph.D.,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Sau Wai Cheung, Ph.D.,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Matthew State, M.D., Ph.D., current study</a:t>
            </a:r>
            <a:endParaRPr lang="en-US" sz="1200" i="0" kern="1200" dirty="0" smtClean="0">
              <a:solidFill>
                <a:schemeClr val="tx1"/>
              </a:solidFill>
              <a:effectLst/>
              <a:latin typeface="+mn-lt"/>
              <a:ea typeface="+mn-ea"/>
              <a:cs typeface="+mn-cs"/>
            </a:endParaRPr>
          </a:p>
          <a:p>
            <a:pPr marL="228600" lvl="0" indent="-228600">
              <a:buAutoNum type="arabicPeriod"/>
            </a:pPr>
            <a:r>
              <a:rPr lang="en-US" sz="1200" i="1" kern="1200" dirty="0" smtClean="0">
                <a:solidFill>
                  <a:schemeClr val="tx1"/>
                </a:solidFill>
                <a:effectLst/>
                <a:latin typeface="+mn-lt"/>
                <a:ea typeface="+mn-ea"/>
                <a:cs typeface="+mn-cs"/>
              </a:rPr>
              <a:t>Matthew State, M.D., Ph.D., current study</a:t>
            </a:r>
          </a:p>
          <a:p>
            <a:pPr marL="228600" lvl="0" indent="-228600">
              <a:buAutoNum type="arabicPeriod"/>
            </a:pPr>
            <a:r>
              <a:rPr lang="en-US" sz="1200" i="1" kern="1200" dirty="0" smtClean="0">
                <a:solidFill>
                  <a:schemeClr val="tx1"/>
                </a:solidFill>
                <a:effectLst/>
                <a:latin typeface="+mn-lt"/>
                <a:ea typeface="+mn-ea"/>
                <a:cs typeface="+mn-cs"/>
              </a:rPr>
              <a:t>----- Meeting Notes (4/5/13 11:56) -----</a:t>
            </a:r>
          </a:p>
          <a:p>
            <a:pPr marL="228600" lvl="0" indent="-228600">
              <a:buAutoNum type="arabicPeriod"/>
            </a:pPr>
            <a:r>
              <a:rPr lang="en-US" sz="1200" i="1" kern="1200" dirty="0" smtClean="0">
                <a:solidFill>
                  <a:schemeClr val="tx1"/>
                </a:solidFill>
                <a:effectLst/>
                <a:latin typeface="+mn-lt"/>
                <a:ea typeface="+mn-ea"/>
                <a:cs typeface="+mn-cs"/>
              </a:rPr>
              <a:t>controls we had access to</a:t>
            </a:r>
            <a:endParaRPr lang="en-US" dirty="0"/>
          </a:p>
        </p:txBody>
      </p:sp>
      <p:sp>
        <p:nvSpPr>
          <p:cNvPr id="4" name="Slide Number Placeholder 3"/>
          <p:cNvSpPr>
            <a:spLocks noGrp="1"/>
          </p:cNvSpPr>
          <p:nvPr>
            <p:ph type="sldNum" sz="quarter" idx="10"/>
          </p:nvPr>
        </p:nvSpPr>
        <p:spPr/>
        <p:txBody>
          <a:bodyPr/>
          <a:lstStyle/>
          <a:p>
            <a:fld id="{4EDCF298-11C3-EC46-AFBD-077606849B80}"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1677275"/>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FF00"/>
                </a:solidFill>
              </a:rPr>
              <a:t>6/8 autism are loss of function</a:t>
            </a:r>
          </a:p>
          <a:p>
            <a:r>
              <a:rPr lang="en-US" sz="1200" dirty="0" smtClean="0">
                <a:solidFill>
                  <a:srgbClr val="FFFF00"/>
                </a:solidFill>
              </a:rPr>
              <a:t>4/4</a:t>
            </a:r>
            <a:r>
              <a:rPr lang="en-US" sz="1200" baseline="0" dirty="0" smtClean="0">
                <a:solidFill>
                  <a:srgbClr val="FFFF00"/>
                </a:solidFill>
              </a:rPr>
              <a:t> control are not loss of function</a:t>
            </a:r>
            <a:endParaRPr lang="en-US" sz="1200" dirty="0" smtClean="0">
              <a:solidFill>
                <a:srgbClr val="FFFF00"/>
              </a:solidFill>
            </a:endParaRPr>
          </a:p>
          <a:p>
            <a:r>
              <a:rPr lang="en-US" sz="1200" dirty="0" smtClean="0">
                <a:solidFill>
                  <a:srgbClr val="FFFF00"/>
                </a:solidFill>
              </a:rPr>
              <a:t>U=</a:t>
            </a:r>
            <a:r>
              <a:rPr lang="en-US" sz="1200" dirty="0" err="1" smtClean="0">
                <a:solidFill>
                  <a:srgbClr val="FFFF00"/>
                </a:solidFill>
              </a:rPr>
              <a:t>uninjected</a:t>
            </a:r>
            <a:endParaRPr lang="en-US" sz="1200" dirty="0" smtClean="0">
              <a:solidFill>
                <a:srgbClr val="FFFF00"/>
              </a:solidFill>
            </a:endParaRPr>
          </a:p>
          <a:p>
            <a:r>
              <a:rPr lang="en-US" sz="1200" dirty="0" smtClean="0">
                <a:solidFill>
                  <a:srgbClr val="FFFF00"/>
                </a:solidFill>
              </a:rPr>
              <a:t>M=morpholino to Ctnnd2</a:t>
            </a:r>
          </a:p>
          <a:p>
            <a:r>
              <a:rPr lang="en-US" sz="1200" dirty="0" smtClean="0">
                <a:solidFill>
                  <a:srgbClr val="FFFF00"/>
                </a:solidFill>
              </a:rPr>
              <a:t>A482T and G810R=HapMap</a:t>
            </a:r>
          </a:p>
          <a:p>
            <a:r>
              <a:rPr lang="en-US" sz="1200" dirty="0" smtClean="0">
                <a:solidFill>
                  <a:srgbClr val="FFFF00"/>
                </a:solidFill>
              </a:rPr>
              <a:t>G34S and R713C=Autism</a:t>
            </a:r>
          </a:p>
          <a:p>
            <a:endParaRPr lang="en-US" dirty="0"/>
          </a:p>
          <a:p>
            <a:r>
              <a:rPr lang="en-US" dirty="0"/>
              <a:t>----- Meeting Notes (4/5/13 11:56) -----</a:t>
            </a:r>
          </a:p>
          <a:p>
            <a:r>
              <a:rPr lang="en-US" dirty="0"/>
              <a:t>phenotypes information</a:t>
            </a:r>
          </a:p>
          <a:p>
            <a:r>
              <a:rPr lang="en-US" dirty="0"/>
              <a:t>George Kurtsinger</a:t>
            </a:r>
          </a:p>
          <a:p>
            <a:r>
              <a:rPr lang="en-US" dirty="0"/>
              <a:t>mutations currently popular</a:t>
            </a:r>
          </a:p>
        </p:txBody>
      </p:sp>
      <p:sp>
        <p:nvSpPr>
          <p:cNvPr id="4" name="Slide Number Placeholder 3"/>
          <p:cNvSpPr>
            <a:spLocks noGrp="1"/>
          </p:cNvSpPr>
          <p:nvPr>
            <p:ph type="sldNum" sz="quarter" idx="10"/>
          </p:nvPr>
        </p:nvSpPr>
        <p:spPr/>
        <p:txBody>
          <a:bodyPr/>
          <a:lstStyle/>
          <a:p>
            <a:fld id="{4EDCF298-11C3-EC46-AFBD-077606849B80}" type="slidenum">
              <a:rPr lang="en-US" smtClean="0">
                <a:solidFill>
                  <a:prstClr val="black"/>
                </a:solidFill>
                <a:latin typeface="Calibri"/>
              </a:rPr>
              <a:pPr/>
              <a:t>12</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1100" dirty="0" smtClean="0">
                <a:latin typeface="Gill Sans" charset="0"/>
                <a:ea typeface="ＭＳ Ｐゴシック" charset="0"/>
                <a:cs typeface="ＭＳ Ｐゴシック" charset="0"/>
                <a:hlinkClick r:id="" action="ppaction://hlinkfile"/>
              </a:rPr>
              <a:t>CDKL5 OMIM #300203</a:t>
            </a:r>
          </a:p>
          <a:p>
            <a:pPr>
              <a:lnSpc>
                <a:spcPct val="80000"/>
              </a:lnSpc>
            </a:pPr>
            <a:endParaRPr lang="en-US" sz="1100" dirty="0" smtClean="0">
              <a:latin typeface="Gill Sans" charset="0"/>
              <a:ea typeface="ＭＳ Ｐゴシック" charset="0"/>
              <a:cs typeface="ＭＳ Ｐゴシック" charset="0"/>
              <a:hlinkClick r:id="" action="ppaction://hlinkfile"/>
            </a:endParaRPr>
          </a:p>
          <a:p>
            <a:pPr>
              <a:lnSpc>
                <a:spcPct val="80000"/>
              </a:lnSpc>
            </a:pPr>
            <a:r>
              <a:rPr lang="en-US" sz="1100" dirty="0" smtClean="0">
                <a:latin typeface="Gill Sans" charset="0"/>
                <a:ea typeface="ＭＳ Ｐゴシック" charset="0"/>
                <a:cs typeface="ＭＳ Ｐゴシック" charset="0"/>
                <a:hlinkClick r:id="" action="ppaction://hlinkfile"/>
              </a:rPr>
              <a:t>Hemizygosity </a:t>
            </a:r>
            <a:r>
              <a:rPr lang="en-US" sz="1100" dirty="0">
                <a:latin typeface="Gill Sans" charset="0"/>
                <a:ea typeface="ＭＳ Ｐゴシック" charset="0"/>
                <a:cs typeface="ＭＳ Ｐゴシック" charset="0"/>
                <a:hlinkClick r:id="rId3" action="ppaction://hlinkfile"/>
              </a:rPr>
              <a:t>of delta-catenin (CTNND2) is associated with severe mental retardation in cri-du-chat syndrome.</a:t>
            </a:r>
            <a:endParaRPr lang="en-US" sz="1100" dirty="0">
              <a:latin typeface="Gill Sans" charset="0"/>
              <a:ea typeface="ＭＳ Ｐゴシック" charset="0"/>
              <a:cs typeface="ＭＳ Ｐゴシック" charset="0"/>
            </a:endParaRPr>
          </a:p>
          <a:p>
            <a:pPr>
              <a:lnSpc>
                <a:spcPct val="80000"/>
              </a:lnSpc>
            </a:pPr>
            <a:r>
              <a:rPr lang="en-US" sz="1100" dirty="0">
                <a:latin typeface="Gill Sans" charset="0"/>
                <a:ea typeface="ＭＳ Ｐゴシック" charset="0"/>
                <a:cs typeface="ＭＳ Ｐゴシック" charset="0"/>
              </a:rPr>
              <a:t>Medina M, </a:t>
            </a:r>
            <a:r>
              <a:rPr lang="en-US" sz="1100" dirty="0" err="1">
                <a:latin typeface="Gill Sans" charset="0"/>
                <a:ea typeface="ＭＳ Ｐゴシック" charset="0"/>
                <a:cs typeface="ＭＳ Ｐゴシック" charset="0"/>
              </a:rPr>
              <a:t>Marinescu</a:t>
            </a:r>
            <a:r>
              <a:rPr lang="en-US" sz="1100" dirty="0">
                <a:latin typeface="Gill Sans" charset="0"/>
                <a:ea typeface="ＭＳ Ｐゴシック" charset="0"/>
                <a:cs typeface="ＭＳ Ｐゴシック" charset="0"/>
              </a:rPr>
              <a:t> RC, </a:t>
            </a:r>
            <a:r>
              <a:rPr lang="en-US" sz="1100" dirty="0" err="1">
                <a:latin typeface="Gill Sans" charset="0"/>
                <a:ea typeface="ＭＳ Ｐゴシック" charset="0"/>
                <a:cs typeface="ＭＳ Ｐゴシック" charset="0"/>
              </a:rPr>
              <a:t>Overhauser</a:t>
            </a:r>
            <a:r>
              <a:rPr lang="en-US" sz="1100" dirty="0">
                <a:latin typeface="Gill Sans" charset="0"/>
                <a:ea typeface="ＭＳ Ｐゴシック" charset="0"/>
                <a:cs typeface="ＭＳ Ｐゴシック" charset="0"/>
              </a:rPr>
              <a:t> J, </a:t>
            </a:r>
            <a:r>
              <a:rPr lang="en-US" sz="1100" dirty="0" err="1">
                <a:latin typeface="Gill Sans" charset="0"/>
                <a:ea typeface="ＭＳ Ｐゴシック" charset="0"/>
                <a:cs typeface="ＭＳ Ｐゴシック" charset="0"/>
              </a:rPr>
              <a:t>Kosik</a:t>
            </a:r>
            <a:r>
              <a:rPr lang="en-US" sz="1100" dirty="0">
                <a:latin typeface="Gill Sans" charset="0"/>
                <a:ea typeface="ＭＳ Ｐゴシック" charset="0"/>
                <a:cs typeface="ＭＳ Ｐゴシック" charset="0"/>
              </a:rPr>
              <a:t> KS.</a:t>
            </a:r>
          </a:p>
          <a:p>
            <a:pPr>
              <a:lnSpc>
                <a:spcPct val="80000"/>
              </a:lnSpc>
            </a:pPr>
            <a:r>
              <a:rPr lang="en-US" sz="1100" dirty="0">
                <a:latin typeface="Gill Sans" charset="0"/>
                <a:ea typeface="ＭＳ Ｐゴシック" charset="0"/>
                <a:cs typeface="ＭＳ Ｐゴシック" charset="0"/>
              </a:rPr>
              <a:t>Genomics. 2000 Jan 15;63(2):157-64.PMID: 10673328 [PubMed - indexed for MEDLINE]</a:t>
            </a:r>
            <a:r>
              <a:rPr lang="en-US" sz="1100" dirty="0">
                <a:latin typeface="Gill Sans" charset="0"/>
                <a:ea typeface="ＭＳ Ｐゴシック" charset="0"/>
                <a:cs typeface="ＭＳ Ｐゴシック" charset="0"/>
                <a:hlinkClick r:id="rId4" action="ppaction://hlinkfile"/>
              </a:rPr>
              <a:t>Related citations</a:t>
            </a:r>
            <a:endParaRPr lang="en-US" sz="1100" dirty="0">
              <a:latin typeface="Gill Sans" charset="0"/>
              <a:ea typeface="ＭＳ Ｐゴシック" charset="0"/>
              <a:cs typeface="ＭＳ Ｐゴシック" charset="0"/>
            </a:endParaRPr>
          </a:p>
          <a:p>
            <a:pPr>
              <a:lnSpc>
                <a:spcPct val="80000"/>
              </a:lnSpc>
            </a:pPr>
            <a:endParaRPr lang="en-US" sz="1100" dirty="0">
              <a:latin typeface="Gill Sans" charset="0"/>
              <a:ea typeface="ＭＳ Ｐゴシック" charset="0"/>
              <a:cs typeface="ＭＳ Ｐゴシック" charset="0"/>
            </a:endParaRPr>
          </a:p>
          <a:p>
            <a:pPr>
              <a:lnSpc>
                <a:spcPct val="80000"/>
              </a:lnSpc>
            </a:pPr>
            <a:r>
              <a:rPr lang="en-US" sz="1100" dirty="0" err="1">
                <a:latin typeface="Gill Sans" charset="0"/>
                <a:ea typeface="ＭＳ Ｐゴシック" charset="0"/>
                <a:cs typeface="ＭＳ Ｐゴシック" charset="0"/>
              </a:rPr>
              <a:t>Curr</a:t>
            </a:r>
            <a:r>
              <a:rPr lang="en-US" sz="1100" dirty="0">
                <a:latin typeface="Gill Sans" charset="0"/>
                <a:ea typeface="ＭＳ Ｐゴシック" charset="0"/>
                <a:cs typeface="ＭＳ Ｐゴシック" charset="0"/>
              </a:rPr>
              <a:t> Biol. 2004 Sep 21;14(18):1657-63.</a:t>
            </a:r>
          </a:p>
          <a:p>
            <a:pPr>
              <a:lnSpc>
                <a:spcPct val="80000"/>
              </a:lnSpc>
            </a:pPr>
            <a:r>
              <a:rPr lang="en-US" sz="1100" b="1" dirty="0">
                <a:latin typeface="Gill Sans" charset="0"/>
                <a:ea typeface="ＭＳ Ｐゴシック" charset="0"/>
                <a:cs typeface="ＭＳ Ｐゴシック" charset="0"/>
              </a:rPr>
              <a:t>Deletion of the neuron-specific protein delta-catenin leads to severe cognitive and synaptic dysfunction.</a:t>
            </a:r>
          </a:p>
          <a:p>
            <a:pPr>
              <a:lnSpc>
                <a:spcPct val="80000"/>
              </a:lnSpc>
            </a:pPr>
            <a:r>
              <a:rPr lang="en-US" sz="1100" dirty="0">
                <a:latin typeface="Gill Sans" charset="0"/>
                <a:ea typeface="ＭＳ Ｐゴシック" charset="0"/>
                <a:cs typeface="ＭＳ Ｐゴシック" charset="0"/>
                <a:hlinkClick r:id="rId5" action="ppaction://hlinkfile"/>
              </a:rPr>
              <a:t>Israely I</a:t>
            </a:r>
            <a:r>
              <a:rPr lang="en-US" sz="1100" dirty="0">
                <a:latin typeface="Gill Sans" charset="0"/>
                <a:ea typeface="ＭＳ Ｐゴシック" charset="0"/>
                <a:cs typeface="ＭＳ Ｐゴシック" charset="0"/>
              </a:rPr>
              <a:t>, </a:t>
            </a:r>
            <a:r>
              <a:rPr lang="en-US" sz="1100" dirty="0">
                <a:latin typeface="Gill Sans" charset="0"/>
                <a:ea typeface="ＭＳ Ｐゴシック" charset="0"/>
                <a:cs typeface="ＭＳ Ｐゴシック" charset="0"/>
                <a:hlinkClick r:id="rId6" action="ppaction://hlinkfile"/>
              </a:rPr>
              <a:t>Costa RM</a:t>
            </a:r>
            <a:r>
              <a:rPr lang="en-US" sz="1100" dirty="0">
                <a:latin typeface="Gill Sans" charset="0"/>
                <a:ea typeface="ＭＳ Ｐゴシック" charset="0"/>
                <a:cs typeface="ＭＳ Ｐゴシック" charset="0"/>
              </a:rPr>
              <a:t>, </a:t>
            </a:r>
            <a:r>
              <a:rPr lang="en-US" sz="1100" dirty="0">
                <a:latin typeface="Gill Sans" charset="0"/>
                <a:ea typeface="ＭＳ Ｐゴシック" charset="0"/>
                <a:cs typeface="ＭＳ Ｐゴシック" charset="0"/>
                <a:hlinkClick r:id="rId7" action="ppaction://hlinkfile"/>
              </a:rPr>
              <a:t>Xie CW</a:t>
            </a:r>
            <a:r>
              <a:rPr lang="en-US" sz="1100" dirty="0">
                <a:latin typeface="Gill Sans" charset="0"/>
                <a:ea typeface="ＭＳ Ｐゴシック" charset="0"/>
                <a:cs typeface="ＭＳ Ｐゴシック" charset="0"/>
              </a:rPr>
              <a:t>, </a:t>
            </a:r>
            <a:r>
              <a:rPr lang="en-US" sz="1100" dirty="0">
                <a:latin typeface="Gill Sans" charset="0"/>
                <a:ea typeface="ＭＳ Ｐゴシック" charset="0"/>
                <a:cs typeface="ＭＳ Ｐゴシック" charset="0"/>
                <a:hlinkClick r:id="rId8" action="ppaction://hlinkfile"/>
              </a:rPr>
              <a:t>Silva AJ</a:t>
            </a:r>
            <a:r>
              <a:rPr lang="en-US" sz="1100" dirty="0">
                <a:latin typeface="Gill Sans" charset="0"/>
                <a:ea typeface="ＭＳ Ｐゴシック" charset="0"/>
                <a:cs typeface="ＭＳ Ｐゴシック" charset="0"/>
              </a:rPr>
              <a:t>, </a:t>
            </a:r>
            <a:r>
              <a:rPr lang="en-US" sz="1100" dirty="0">
                <a:latin typeface="Gill Sans" charset="0"/>
                <a:ea typeface="ＭＳ Ｐゴシック" charset="0"/>
                <a:cs typeface="ＭＳ Ｐゴシック" charset="0"/>
                <a:hlinkClick r:id="rId9" action="ppaction://hlinkfile"/>
              </a:rPr>
              <a:t>Kosik KS</a:t>
            </a:r>
            <a:r>
              <a:rPr lang="en-US" sz="1100" dirty="0">
                <a:latin typeface="Gill Sans" charset="0"/>
                <a:ea typeface="ＭＳ Ｐゴシック" charset="0"/>
                <a:cs typeface="ＭＳ Ｐゴシック" charset="0"/>
              </a:rPr>
              <a:t>, </a:t>
            </a:r>
            <a:r>
              <a:rPr lang="en-US" sz="1100" dirty="0">
                <a:latin typeface="Gill Sans" charset="0"/>
                <a:ea typeface="ＭＳ Ｐゴシック" charset="0"/>
                <a:cs typeface="ＭＳ Ｐゴシック" charset="0"/>
                <a:hlinkClick r:id="rId10" action="ppaction://hlinkfile"/>
              </a:rPr>
              <a:t>Liu X</a:t>
            </a:r>
            <a:r>
              <a:rPr lang="en-US" sz="1100" dirty="0">
                <a:latin typeface="Gill Sans" charset="0"/>
                <a:ea typeface="ＭＳ Ｐゴシック" charset="0"/>
                <a:cs typeface="ＭＳ Ｐゴシック" charset="0"/>
              </a:rPr>
              <a:t>.</a:t>
            </a:r>
          </a:p>
          <a:p>
            <a:pPr>
              <a:lnSpc>
                <a:spcPct val="80000"/>
              </a:lnSpc>
            </a:pPr>
            <a:r>
              <a:rPr lang="en-US" sz="1100" dirty="0">
                <a:latin typeface="Gill Sans" charset="0"/>
                <a:ea typeface="ＭＳ Ｐゴシック" charset="0"/>
                <a:cs typeface="ＭＳ Ｐゴシック" charset="0"/>
              </a:rPr>
              <a:t>Department of Molecular and Medical Pharmacology, University of California, Los Angeles, CA 90095, USA.</a:t>
            </a:r>
          </a:p>
          <a:p>
            <a:pPr>
              <a:lnSpc>
                <a:spcPct val="80000"/>
              </a:lnSpc>
            </a:pPr>
            <a:endParaRPr lang="en-US" sz="1100" dirty="0">
              <a:latin typeface="Gill Sans" charset="0"/>
              <a:ea typeface="ＭＳ Ｐゴシック" charset="0"/>
              <a:cs typeface="ＭＳ Ｐゴシック" charset="0"/>
            </a:endParaRPr>
          </a:p>
          <a:p>
            <a:pPr>
              <a:lnSpc>
                <a:spcPct val="80000"/>
              </a:lnSpc>
            </a:pPr>
            <a:r>
              <a:rPr lang="en-US" sz="1100" dirty="0">
                <a:latin typeface="Gill Sans" charset="0"/>
                <a:ea typeface="ＭＳ Ｐゴシック" charset="0"/>
                <a:cs typeface="ＭＳ Ｐゴシック" charset="0"/>
              </a:rPr>
              <a:t>d-Catenin at the synaptic–</a:t>
            </a:r>
            <a:r>
              <a:rPr lang="en-US" sz="1100" dirty="0" err="1">
                <a:latin typeface="Gill Sans" charset="0"/>
                <a:ea typeface="ＭＳ Ｐゴシック" charset="0"/>
                <a:cs typeface="ＭＳ Ｐゴシック" charset="0"/>
              </a:rPr>
              <a:t>adherens</a:t>
            </a:r>
            <a:endParaRPr lang="en-US" sz="1100" dirty="0">
              <a:latin typeface="Gill Sans" charset="0"/>
              <a:ea typeface="ＭＳ Ｐゴシック" charset="0"/>
              <a:cs typeface="ＭＳ Ｐゴシック" charset="0"/>
            </a:endParaRPr>
          </a:p>
          <a:p>
            <a:pPr>
              <a:lnSpc>
                <a:spcPct val="80000"/>
              </a:lnSpc>
            </a:pPr>
            <a:r>
              <a:rPr lang="en-US" sz="1100" dirty="0">
                <a:latin typeface="Gill Sans" charset="0"/>
                <a:ea typeface="ＭＳ Ｐゴシック" charset="0"/>
                <a:cs typeface="ＭＳ Ｐゴシック" charset="0"/>
              </a:rPr>
              <a:t>junction</a:t>
            </a:r>
          </a:p>
          <a:p>
            <a:pPr>
              <a:lnSpc>
                <a:spcPct val="80000"/>
              </a:lnSpc>
            </a:pPr>
            <a:r>
              <a:rPr lang="en-US" sz="1100" dirty="0">
                <a:latin typeface="Gill Sans" charset="0"/>
                <a:ea typeface="ＭＳ Ｐゴシック" charset="0"/>
                <a:cs typeface="ＭＳ Ｐゴシック" charset="0"/>
              </a:rPr>
              <a:t>Kenneth S. Kosik1, Christine P. Donahue1, </a:t>
            </a:r>
            <a:r>
              <a:rPr lang="en-US" sz="1100" dirty="0" err="1">
                <a:latin typeface="Gill Sans" charset="0"/>
                <a:ea typeface="ＭＳ Ｐゴシック" charset="0"/>
                <a:cs typeface="ＭＳ Ｐゴシック" charset="0"/>
              </a:rPr>
              <a:t>Inbal</a:t>
            </a:r>
            <a:r>
              <a:rPr lang="en-US" sz="1100" dirty="0">
                <a:latin typeface="Gill Sans" charset="0"/>
                <a:ea typeface="ＭＳ Ｐゴシック" charset="0"/>
                <a:cs typeface="ＭＳ Ｐゴシック" charset="0"/>
              </a:rPr>
              <a:t> Israely2, </a:t>
            </a:r>
            <a:r>
              <a:rPr lang="en-US" sz="1100" dirty="0" err="1">
                <a:latin typeface="Gill Sans" charset="0"/>
                <a:ea typeface="ＭＳ Ｐゴシック" charset="0"/>
                <a:cs typeface="ＭＳ Ｐゴシック" charset="0"/>
              </a:rPr>
              <a:t>Xin</a:t>
            </a:r>
            <a:r>
              <a:rPr lang="en-US" sz="1100" dirty="0">
                <a:latin typeface="Gill Sans" charset="0"/>
                <a:ea typeface="ＭＳ Ｐゴシック" charset="0"/>
                <a:cs typeface="ＭＳ Ｐゴシック" charset="0"/>
              </a:rPr>
              <a:t> Liu2 and</a:t>
            </a:r>
          </a:p>
          <a:p>
            <a:pPr>
              <a:lnSpc>
                <a:spcPct val="80000"/>
              </a:lnSpc>
            </a:pPr>
            <a:r>
              <a:rPr lang="en-US" sz="1100" dirty="0" err="1">
                <a:latin typeface="Gill Sans" charset="0"/>
                <a:ea typeface="ＭＳ Ｐゴシック" charset="0"/>
                <a:cs typeface="ＭＳ Ｐゴシック" charset="0"/>
              </a:rPr>
              <a:t>Tomoyo</a:t>
            </a:r>
            <a:r>
              <a:rPr lang="en-US" sz="1100" dirty="0">
                <a:latin typeface="Gill Sans" charset="0"/>
                <a:ea typeface="ＭＳ Ｐゴシック" charset="0"/>
                <a:cs typeface="ＭＳ Ｐゴシック" charset="0"/>
              </a:rPr>
              <a:t> Ochiishi3</a:t>
            </a:r>
          </a:p>
          <a:p>
            <a:pPr>
              <a:lnSpc>
                <a:spcPct val="80000"/>
              </a:lnSpc>
            </a:pPr>
            <a:r>
              <a:rPr lang="en-US" sz="1100" dirty="0">
                <a:latin typeface="Gill Sans" charset="0"/>
                <a:ea typeface="ＭＳ Ｐゴシック" charset="0"/>
                <a:cs typeface="ＭＳ Ｐゴシック" charset="0"/>
              </a:rPr>
              <a:t>1Dept of Neurology, Brigham and Women</a:t>
            </a:r>
            <a:r>
              <a:rPr lang="ja-JP" altLang="en-US" sz="1100" dirty="0">
                <a:latin typeface="Gill Sans" charset="0"/>
                <a:ea typeface="ＭＳ Ｐゴシック" charset="0"/>
                <a:cs typeface="ＭＳ Ｐゴシック" charset="0"/>
              </a:rPr>
              <a:t>’</a:t>
            </a:r>
            <a:r>
              <a:rPr lang="en-US" sz="1100" dirty="0">
                <a:latin typeface="Gill Sans" charset="0"/>
                <a:ea typeface="ＭＳ Ｐゴシック" charset="0"/>
                <a:cs typeface="ＭＳ Ｐゴシック" charset="0"/>
              </a:rPr>
              <a:t>s Hospital, Harvard Medical School, Boston, Massachusetts, USA</a:t>
            </a:r>
          </a:p>
          <a:p>
            <a:pPr>
              <a:lnSpc>
                <a:spcPct val="80000"/>
              </a:lnSpc>
            </a:pPr>
            <a:r>
              <a:rPr lang="en-US" sz="1100" dirty="0">
                <a:latin typeface="Gill Sans" charset="0"/>
                <a:ea typeface="ＭＳ Ｐゴシック" charset="0"/>
                <a:cs typeface="ＭＳ Ｐゴシック" charset="0"/>
              </a:rPr>
              <a:t>2Molecular &amp; Medical Pharmacology, Pathology &amp; Laboratory Medicine, University of California, Los Angeles, USA</a:t>
            </a:r>
          </a:p>
          <a:p>
            <a:pPr>
              <a:lnSpc>
                <a:spcPct val="80000"/>
              </a:lnSpc>
            </a:pPr>
            <a:r>
              <a:rPr lang="en-US" sz="1100" dirty="0">
                <a:latin typeface="Gill Sans" charset="0"/>
                <a:ea typeface="ＭＳ Ｐゴシック" charset="0"/>
                <a:cs typeface="ＭＳ Ｐゴシック" charset="0"/>
              </a:rPr>
              <a:t>3Molecular Neurophysiology Group, Neuroscience Research Institute, AIST, Tsukuba, Ibaraki 305-8566, Japan</a:t>
            </a:r>
          </a:p>
          <a:p>
            <a:pPr>
              <a:lnSpc>
                <a:spcPct val="80000"/>
              </a:lnSpc>
            </a:pPr>
            <a:endParaRPr lang="en-US" sz="1100" dirty="0">
              <a:latin typeface="Gill Sans" charset="0"/>
              <a:ea typeface="ＭＳ Ｐゴシック" charset="0"/>
              <a:cs typeface="ＭＳ Ｐゴシック" charset="0"/>
            </a:endParaRPr>
          </a:p>
          <a:p>
            <a:pPr>
              <a:lnSpc>
                <a:spcPct val="80000"/>
              </a:lnSpc>
            </a:pPr>
            <a:endParaRPr lang="en-US" sz="1100" dirty="0">
              <a:latin typeface="Gill Sans" charset="0"/>
              <a:ea typeface="ＭＳ Ｐゴシック" charset="0"/>
              <a:cs typeface="ＭＳ Ｐゴシック" charset="0"/>
            </a:endParaRPr>
          </a:p>
          <a:p>
            <a:pPr>
              <a:lnSpc>
                <a:spcPct val="80000"/>
              </a:lnSpc>
            </a:pPr>
            <a:r>
              <a:rPr lang="en-US" sz="1100" dirty="0">
                <a:latin typeface="Gill Sans" charset="0"/>
                <a:ea typeface="ＭＳ Ｐゴシック" charset="0"/>
                <a:cs typeface="ＭＳ Ｐゴシック" charset="0"/>
              </a:rPr>
              <a:t>----- Meeting Notes (4/5/13 11:56) -----</a:t>
            </a:r>
          </a:p>
          <a:p>
            <a:pPr>
              <a:lnSpc>
                <a:spcPct val="80000"/>
              </a:lnSpc>
            </a:pPr>
            <a:r>
              <a:rPr lang="en-US" sz="1100" dirty="0">
                <a:latin typeface="Gill Sans" charset="0"/>
                <a:ea typeface="ＭＳ Ｐゴシック" charset="0"/>
                <a:cs typeface="ＭＳ Ｐゴシック" charset="0"/>
              </a:rPr>
              <a:t>When quantitated these are the results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D86258C-84BD-D442-B42E-06030D37B865}" type="slidenum">
              <a:rPr lang="en-US" sz="1200">
                <a:solidFill>
                  <a:prstClr val="black"/>
                </a:solidFill>
                <a:latin typeface="Gill Sans" charset="0"/>
                <a:cs typeface="Gill Sans" charset="0"/>
              </a:rPr>
              <a:pPr eaLnBrk="1" hangingPunct="1"/>
              <a:t>13</a:t>
            </a:fld>
            <a:endParaRPr lang="en-US" sz="1200">
              <a:solidFill>
                <a:prstClr val="black"/>
              </a:solidFill>
              <a:latin typeface="Gill Sans" charset="0"/>
              <a:cs typeface="Gill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1100">
                <a:latin typeface="Gill Sans" charset="0"/>
                <a:ea typeface="ＭＳ Ｐゴシック" charset="0"/>
                <a:cs typeface="ＭＳ Ｐゴシック" charset="0"/>
                <a:hlinkClick r:id="rId3" action="ppaction://hlinkfile"/>
              </a:rPr>
              <a:t>Hemizygosity of delta-catenin (CTNND2) is associated with severe mental retardation in cri-du-chat syndrome.</a:t>
            </a:r>
            <a:endParaRPr lang="en-US" sz="1100">
              <a:latin typeface="Gill Sans" charset="0"/>
              <a:ea typeface="ＭＳ Ｐゴシック" charset="0"/>
              <a:cs typeface="ＭＳ Ｐゴシック" charset="0"/>
            </a:endParaRPr>
          </a:p>
          <a:p>
            <a:pPr>
              <a:lnSpc>
                <a:spcPct val="80000"/>
              </a:lnSpc>
            </a:pPr>
            <a:r>
              <a:rPr lang="en-US" sz="1100">
                <a:latin typeface="Gill Sans" charset="0"/>
                <a:ea typeface="ＭＳ Ｐゴシック" charset="0"/>
                <a:cs typeface="ＭＳ Ｐゴシック" charset="0"/>
              </a:rPr>
              <a:t>Medina M, Marinescu RC, Overhauser J, Kosik KS.</a:t>
            </a:r>
          </a:p>
          <a:p>
            <a:pPr>
              <a:lnSpc>
                <a:spcPct val="80000"/>
              </a:lnSpc>
            </a:pPr>
            <a:r>
              <a:rPr lang="en-US" sz="1100">
                <a:latin typeface="Gill Sans" charset="0"/>
                <a:ea typeface="ＭＳ Ｐゴシック" charset="0"/>
                <a:cs typeface="ＭＳ Ｐゴシック" charset="0"/>
              </a:rPr>
              <a:t>Genomics. 2000 Jan 15;63(2):157-64.PMID: 10673328 [PubMed - indexed for MEDLINE]</a:t>
            </a:r>
            <a:r>
              <a:rPr lang="en-US" sz="1100">
                <a:latin typeface="Gill Sans" charset="0"/>
                <a:ea typeface="ＭＳ Ｐゴシック" charset="0"/>
                <a:cs typeface="ＭＳ Ｐゴシック" charset="0"/>
                <a:hlinkClick r:id="rId4" action="ppaction://hlinkfile"/>
              </a:rPr>
              <a:t>Related citations</a:t>
            </a:r>
            <a:endParaRPr lang="en-US" sz="1100">
              <a:latin typeface="Gill Sans" charset="0"/>
              <a:ea typeface="ＭＳ Ｐゴシック" charset="0"/>
              <a:cs typeface="ＭＳ Ｐゴシック" charset="0"/>
            </a:endParaRPr>
          </a:p>
          <a:p>
            <a:pPr>
              <a:lnSpc>
                <a:spcPct val="80000"/>
              </a:lnSpc>
            </a:pPr>
            <a:endParaRPr lang="en-US" sz="1100">
              <a:latin typeface="Gill Sans" charset="0"/>
              <a:ea typeface="ＭＳ Ｐゴシック" charset="0"/>
              <a:cs typeface="ＭＳ Ｐゴシック" charset="0"/>
            </a:endParaRPr>
          </a:p>
          <a:p>
            <a:pPr>
              <a:lnSpc>
                <a:spcPct val="80000"/>
              </a:lnSpc>
            </a:pPr>
            <a:r>
              <a:rPr lang="en-US" sz="1100">
                <a:latin typeface="Gill Sans" charset="0"/>
                <a:ea typeface="ＭＳ Ｐゴシック" charset="0"/>
                <a:cs typeface="ＭＳ Ｐゴシック" charset="0"/>
              </a:rPr>
              <a:t>Curr Biol. 2004 Sep 21;14(18):1657-63.</a:t>
            </a:r>
          </a:p>
          <a:p>
            <a:pPr>
              <a:lnSpc>
                <a:spcPct val="80000"/>
              </a:lnSpc>
            </a:pPr>
            <a:r>
              <a:rPr lang="en-US" sz="1100" b="1">
                <a:latin typeface="Gill Sans" charset="0"/>
                <a:ea typeface="ＭＳ Ｐゴシック" charset="0"/>
                <a:cs typeface="ＭＳ Ｐゴシック" charset="0"/>
              </a:rPr>
              <a:t>Deletion of the neuron-specific protein delta-catenin leads to severe cognitive and synaptic dysfunction.</a:t>
            </a:r>
          </a:p>
          <a:p>
            <a:pPr>
              <a:lnSpc>
                <a:spcPct val="80000"/>
              </a:lnSpc>
            </a:pPr>
            <a:r>
              <a:rPr lang="en-US" sz="1100">
                <a:latin typeface="Gill Sans" charset="0"/>
                <a:ea typeface="ＭＳ Ｐゴシック" charset="0"/>
                <a:cs typeface="ＭＳ Ｐゴシック" charset="0"/>
                <a:hlinkClick r:id="rId5" action="ppaction://hlinkfile"/>
              </a:rPr>
              <a:t>Israely I</a:t>
            </a:r>
            <a:r>
              <a:rPr lang="en-US" sz="1100">
                <a:latin typeface="Gill Sans" charset="0"/>
                <a:ea typeface="ＭＳ Ｐゴシック" charset="0"/>
                <a:cs typeface="ＭＳ Ｐゴシック" charset="0"/>
              </a:rPr>
              <a:t>, </a:t>
            </a:r>
            <a:r>
              <a:rPr lang="en-US" sz="1100">
                <a:latin typeface="Gill Sans" charset="0"/>
                <a:ea typeface="ＭＳ Ｐゴシック" charset="0"/>
                <a:cs typeface="ＭＳ Ｐゴシック" charset="0"/>
                <a:hlinkClick r:id="rId6" action="ppaction://hlinkfile"/>
              </a:rPr>
              <a:t>Costa RM</a:t>
            </a:r>
            <a:r>
              <a:rPr lang="en-US" sz="1100">
                <a:latin typeface="Gill Sans" charset="0"/>
                <a:ea typeface="ＭＳ Ｐゴシック" charset="0"/>
                <a:cs typeface="ＭＳ Ｐゴシック" charset="0"/>
              </a:rPr>
              <a:t>, </a:t>
            </a:r>
            <a:r>
              <a:rPr lang="en-US" sz="1100">
                <a:latin typeface="Gill Sans" charset="0"/>
                <a:ea typeface="ＭＳ Ｐゴシック" charset="0"/>
                <a:cs typeface="ＭＳ Ｐゴシック" charset="0"/>
                <a:hlinkClick r:id="rId7" action="ppaction://hlinkfile"/>
              </a:rPr>
              <a:t>Xie CW</a:t>
            </a:r>
            <a:r>
              <a:rPr lang="en-US" sz="1100">
                <a:latin typeface="Gill Sans" charset="0"/>
                <a:ea typeface="ＭＳ Ｐゴシック" charset="0"/>
                <a:cs typeface="ＭＳ Ｐゴシック" charset="0"/>
              </a:rPr>
              <a:t>, </a:t>
            </a:r>
            <a:r>
              <a:rPr lang="en-US" sz="1100">
                <a:latin typeface="Gill Sans" charset="0"/>
                <a:ea typeface="ＭＳ Ｐゴシック" charset="0"/>
                <a:cs typeface="ＭＳ Ｐゴシック" charset="0"/>
                <a:hlinkClick r:id="rId8" action="ppaction://hlinkfile"/>
              </a:rPr>
              <a:t>Silva AJ</a:t>
            </a:r>
            <a:r>
              <a:rPr lang="en-US" sz="1100">
                <a:latin typeface="Gill Sans" charset="0"/>
                <a:ea typeface="ＭＳ Ｐゴシック" charset="0"/>
                <a:cs typeface="ＭＳ Ｐゴシック" charset="0"/>
              </a:rPr>
              <a:t>, </a:t>
            </a:r>
            <a:r>
              <a:rPr lang="en-US" sz="1100">
                <a:latin typeface="Gill Sans" charset="0"/>
                <a:ea typeface="ＭＳ Ｐゴシック" charset="0"/>
                <a:cs typeface="ＭＳ Ｐゴシック" charset="0"/>
                <a:hlinkClick r:id="rId9" action="ppaction://hlinkfile"/>
              </a:rPr>
              <a:t>Kosik KS</a:t>
            </a:r>
            <a:r>
              <a:rPr lang="en-US" sz="1100">
                <a:latin typeface="Gill Sans" charset="0"/>
                <a:ea typeface="ＭＳ Ｐゴシック" charset="0"/>
                <a:cs typeface="ＭＳ Ｐゴシック" charset="0"/>
              </a:rPr>
              <a:t>, </a:t>
            </a:r>
            <a:r>
              <a:rPr lang="en-US" sz="1100">
                <a:latin typeface="Gill Sans" charset="0"/>
                <a:ea typeface="ＭＳ Ｐゴシック" charset="0"/>
                <a:cs typeface="ＭＳ Ｐゴシック" charset="0"/>
                <a:hlinkClick r:id="rId10" action="ppaction://hlinkfile"/>
              </a:rPr>
              <a:t>Liu X</a:t>
            </a:r>
            <a:r>
              <a:rPr lang="en-US" sz="1100">
                <a:latin typeface="Gill Sans" charset="0"/>
                <a:ea typeface="ＭＳ Ｐゴシック" charset="0"/>
                <a:cs typeface="ＭＳ Ｐゴシック" charset="0"/>
              </a:rPr>
              <a:t>.</a:t>
            </a:r>
          </a:p>
          <a:p>
            <a:pPr>
              <a:lnSpc>
                <a:spcPct val="80000"/>
              </a:lnSpc>
            </a:pPr>
            <a:r>
              <a:rPr lang="en-US" sz="1100">
                <a:latin typeface="Gill Sans" charset="0"/>
                <a:ea typeface="ＭＳ Ｐゴシック" charset="0"/>
                <a:cs typeface="ＭＳ Ｐゴシック" charset="0"/>
              </a:rPr>
              <a:t>Department of Molecular and Medical Pharmacology, University of California, Los Angeles, CA 90095, USA.</a:t>
            </a:r>
          </a:p>
          <a:p>
            <a:pPr>
              <a:lnSpc>
                <a:spcPct val="80000"/>
              </a:lnSpc>
            </a:pPr>
            <a:endParaRPr lang="en-US" sz="1100">
              <a:latin typeface="Gill Sans" charset="0"/>
              <a:ea typeface="ＭＳ Ｐゴシック" charset="0"/>
              <a:cs typeface="ＭＳ Ｐゴシック" charset="0"/>
            </a:endParaRPr>
          </a:p>
          <a:p>
            <a:pPr>
              <a:lnSpc>
                <a:spcPct val="80000"/>
              </a:lnSpc>
            </a:pPr>
            <a:r>
              <a:rPr lang="en-US" sz="1100">
                <a:latin typeface="Gill Sans" charset="0"/>
                <a:ea typeface="ＭＳ Ｐゴシック" charset="0"/>
                <a:cs typeface="ＭＳ Ｐゴシック" charset="0"/>
              </a:rPr>
              <a:t>d-Catenin at the synaptic–adherens</a:t>
            </a:r>
          </a:p>
          <a:p>
            <a:pPr>
              <a:lnSpc>
                <a:spcPct val="80000"/>
              </a:lnSpc>
            </a:pPr>
            <a:r>
              <a:rPr lang="en-US" sz="1100">
                <a:latin typeface="Gill Sans" charset="0"/>
                <a:ea typeface="ＭＳ Ｐゴシック" charset="0"/>
                <a:cs typeface="ＭＳ Ｐゴシック" charset="0"/>
              </a:rPr>
              <a:t>junction</a:t>
            </a:r>
          </a:p>
          <a:p>
            <a:pPr>
              <a:lnSpc>
                <a:spcPct val="80000"/>
              </a:lnSpc>
            </a:pPr>
            <a:r>
              <a:rPr lang="en-US" sz="1100">
                <a:latin typeface="Gill Sans" charset="0"/>
                <a:ea typeface="ＭＳ Ｐゴシック" charset="0"/>
                <a:cs typeface="ＭＳ Ｐゴシック" charset="0"/>
              </a:rPr>
              <a:t>Kenneth S. Kosik1, Christine P. Donahue1, Inbal Israely2, Xin Liu2 and</a:t>
            </a:r>
          </a:p>
          <a:p>
            <a:pPr>
              <a:lnSpc>
                <a:spcPct val="80000"/>
              </a:lnSpc>
            </a:pPr>
            <a:r>
              <a:rPr lang="en-US" sz="1100">
                <a:latin typeface="Gill Sans" charset="0"/>
                <a:ea typeface="ＭＳ Ｐゴシック" charset="0"/>
                <a:cs typeface="ＭＳ Ｐゴシック" charset="0"/>
              </a:rPr>
              <a:t>Tomoyo Ochiishi3</a:t>
            </a:r>
          </a:p>
          <a:p>
            <a:pPr>
              <a:lnSpc>
                <a:spcPct val="80000"/>
              </a:lnSpc>
            </a:pPr>
            <a:r>
              <a:rPr lang="en-US" sz="1100">
                <a:latin typeface="Gill Sans" charset="0"/>
                <a:ea typeface="ＭＳ Ｐゴシック" charset="0"/>
                <a:cs typeface="ＭＳ Ｐゴシック" charset="0"/>
              </a:rPr>
              <a:t>1Dept of Neurology, Brigham and Women</a:t>
            </a:r>
            <a:r>
              <a:rPr lang="ja-JP" altLang="en-US" sz="1100">
                <a:latin typeface="Gill Sans" charset="0"/>
                <a:ea typeface="ＭＳ Ｐゴシック" charset="0"/>
                <a:cs typeface="ＭＳ Ｐゴシック" charset="0"/>
              </a:rPr>
              <a:t>’</a:t>
            </a:r>
            <a:r>
              <a:rPr lang="en-US" sz="1100">
                <a:latin typeface="Gill Sans" charset="0"/>
                <a:ea typeface="ＭＳ Ｐゴシック" charset="0"/>
                <a:cs typeface="ＭＳ Ｐゴシック" charset="0"/>
              </a:rPr>
              <a:t>s Hospital, Harvard Medical School, Boston, Massachusetts, USA</a:t>
            </a:r>
          </a:p>
          <a:p>
            <a:pPr>
              <a:lnSpc>
                <a:spcPct val="80000"/>
              </a:lnSpc>
            </a:pPr>
            <a:r>
              <a:rPr lang="en-US" sz="1100">
                <a:latin typeface="Gill Sans" charset="0"/>
                <a:ea typeface="ＭＳ Ｐゴシック" charset="0"/>
                <a:cs typeface="ＭＳ Ｐゴシック" charset="0"/>
              </a:rPr>
              <a:t>2Molecular &amp; Medical Pharmacology, Pathology &amp; Laboratory Medicine, University of California, Los Angeles, USA</a:t>
            </a:r>
          </a:p>
          <a:p>
            <a:pPr>
              <a:lnSpc>
                <a:spcPct val="80000"/>
              </a:lnSpc>
            </a:pPr>
            <a:r>
              <a:rPr lang="en-US" sz="1100">
                <a:latin typeface="Gill Sans" charset="0"/>
                <a:ea typeface="ＭＳ Ｐゴシック" charset="0"/>
                <a:cs typeface="ＭＳ Ｐゴシック" charset="0"/>
              </a:rPr>
              <a:t>3Molecular Neurophysiology Group, Neuroscience Research Institute, AIST, Tsukuba, Ibaraki 305-8566, Japan</a:t>
            </a:r>
          </a:p>
          <a:p>
            <a:pPr>
              <a:lnSpc>
                <a:spcPct val="80000"/>
              </a:lnSpc>
            </a:pPr>
            <a:endParaRPr lang="en-US" sz="1100">
              <a:latin typeface="Gill Sans" charset="0"/>
              <a:ea typeface="ＭＳ Ｐゴシック" charset="0"/>
              <a:cs typeface="ＭＳ Ｐゴシック" charset="0"/>
            </a:endParaRPr>
          </a:p>
          <a:p>
            <a:pPr>
              <a:lnSpc>
                <a:spcPct val="80000"/>
              </a:lnSpc>
            </a:pPr>
            <a:endParaRPr lang="en-US" sz="1100">
              <a:latin typeface="Gill Sans" charset="0"/>
              <a:ea typeface="ＭＳ Ｐゴシック" charset="0"/>
              <a:cs typeface="ＭＳ Ｐゴシック"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D86258C-84BD-D442-B42E-06030D37B865}" type="slidenum">
              <a:rPr lang="en-US" sz="1200">
                <a:solidFill>
                  <a:prstClr val="black"/>
                </a:solidFill>
                <a:latin typeface="Gill Sans" charset="0"/>
                <a:cs typeface="Gill Sans" charset="0"/>
              </a:rPr>
              <a:pPr eaLnBrk="1" hangingPunct="1"/>
              <a:t>14</a:t>
            </a:fld>
            <a:endParaRPr lang="en-US" sz="1200">
              <a:solidFill>
                <a:prstClr val="black"/>
              </a:solidFill>
              <a:latin typeface="Gill Sans" charset="0"/>
              <a:cs typeface="Gill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dirty="0" smtClean="0">
                <a:solidFill>
                  <a:schemeClr val="tx1"/>
                </a:solidFill>
                <a:latin typeface="+mn-lt"/>
                <a:ea typeface="+mn-ea"/>
                <a:cs typeface="+mn-cs"/>
              </a:rPr>
              <a:t>Mitotic Cell:</a:t>
            </a:r>
          </a:p>
          <a:p>
            <a:r>
              <a:rPr lang="en-US" sz="1200" b="0" i="1" kern="1200" dirty="0" smtClean="0">
                <a:solidFill>
                  <a:schemeClr val="tx1"/>
                </a:solidFill>
                <a:latin typeface="+mn-lt"/>
                <a:ea typeface="+mn-ea"/>
                <a:cs typeface="+mn-cs"/>
              </a:rPr>
              <a:t>Cover.</a:t>
            </a:r>
            <a:r>
              <a:rPr lang="en-US" sz="1200" b="0" i="0" kern="1200" dirty="0" smtClean="0">
                <a:solidFill>
                  <a:schemeClr val="tx1"/>
                </a:solidFill>
                <a:latin typeface="+mn-lt"/>
                <a:ea typeface="+mn-ea"/>
                <a:cs typeface="+mn-cs"/>
              </a:rPr>
              <a:t> Images show indirect </a:t>
            </a:r>
            <a:r>
              <a:rPr lang="en-US" sz="1200" b="0" i="0" kern="1200" dirty="0" err="1" smtClean="0">
                <a:solidFill>
                  <a:schemeClr val="tx1"/>
                </a:solidFill>
                <a:latin typeface="+mn-lt"/>
                <a:ea typeface="+mn-ea"/>
                <a:cs typeface="+mn-cs"/>
              </a:rPr>
              <a:t>immunofluorescence</a:t>
            </a:r>
            <a:r>
              <a:rPr lang="en-US" sz="1200" b="0" i="0" kern="1200" dirty="0" smtClean="0">
                <a:solidFill>
                  <a:schemeClr val="tx1"/>
                </a:solidFill>
                <a:latin typeface="+mn-lt"/>
                <a:ea typeface="+mn-ea"/>
                <a:cs typeface="+mn-cs"/>
              </a:rPr>
              <a:t> on fixed </a:t>
            </a:r>
            <a:r>
              <a:rPr lang="en-US" sz="1200" b="0" i="1" kern="1200" dirty="0" err="1" smtClean="0">
                <a:solidFill>
                  <a:schemeClr val="tx1"/>
                </a:solidFill>
                <a:latin typeface="+mn-lt"/>
                <a:ea typeface="+mn-ea"/>
                <a:cs typeface="+mn-cs"/>
              </a:rPr>
              <a:t>Xenopus</a:t>
            </a:r>
            <a:r>
              <a:rPr lang="en-US" sz="1200" b="0" i="0" kern="1200" dirty="0" smtClean="0">
                <a:solidFill>
                  <a:schemeClr val="tx1"/>
                </a:solidFill>
                <a:latin typeface="+mn-lt"/>
                <a:ea typeface="+mn-ea"/>
                <a:cs typeface="+mn-cs"/>
              </a:rPr>
              <a:t> cell line XL177 (background, cells in </a:t>
            </a:r>
            <a:r>
              <a:rPr lang="en-US" sz="1200" b="0" i="0" kern="1200" dirty="0" err="1" smtClean="0">
                <a:solidFill>
                  <a:schemeClr val="tx1"/>
                </a:solidFill>
                <a:latin typeface="+mn-lt"/>
                <a:ea typeface="+mn-ea"/>
                <a:cs typeface="+mn-cs"/>
              </a:rPr>
              <a:t>interphase</a:t>
            </a:r>
            <a:r>
              <a:rPr lang="en-US" sz="1200" b="0" i="0" kern="1200" dirty="0" smtClean="0">
                <a:solidFill>
                  <a:schemeClr val="tx1"/>
                </a:solidFill>
                <a:latin typeface="+mn-lt"/>
                <a:ea typeface="+mn-ea"/>
                <a:cs typeface="+mn-cs"/>
              </a:rPr>
              <a:t>; foreground, </a:t>
            </a:r>
            <a:r>
              <a:rPr lang="en-US" sz="1200" b="0" i="0" kern="1200" dirty="0" err="1" smtClean="0">
                <a:solidFill>
                  <a:schemeClr val="tx1"/>
                </a:solidFill>
                <a:latin typeface="+mn-lt"/>
                <a:ea typeface="+mn-ea"/>
                <a:cs typeface="+mn-cs"/>
              </a:rPr>
              <a:t>telophase</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cytokinesis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Tubulin</a:t>
            </a:r>
            <a:r>
              <a:rPr lang="en-US" sz="1200" b="0" i="0" kern="1200" dirty="0" smtClean="0">
                <a:solidFill>
                  <a:schemeClr val="tx1"/>
                </a:solidFill>
                <a:latin typeface="+mn-lt"/>
                <a:ea typeface="+mn-ea"/>
                <a:cs typeface="+mn-cs"/>
              </a:rPr>
              <a:t> staining is shown in green, microtubule-associated protein XMAP215 is in red and DNA is in blue. The staining shows that XMAP215 is localized with the microtubule network both in </a:t>
            </a:r>
            <a:r>
              <a:rPr lang="en-US" sz="1200" b="0" i="0" kern="1200" dirty="0" err="1" smtClean="0">
                <a:solidFill>
                  <a:schemeClr val="tx1"/>
                </a:solidFill>
                <a:latin typeface="+mn-lt"/>
                <a:ea typeface="+mn-ea"/>
                <a:cs typeface="+mn-cs"/>
              </a:rPr>
              <a:t>interphase</a:t>
            </a:r>
            <a:r>
              <a:rPr lang="en-US" sz="1200" b="0" i="0" kern="1200" dirty="0" smtClean="0">
                <a:solidFill>
                  <a:schemeClr val="tx1"/>
                </a:solidFill>
                <a:latin typeface="+mn-lt"/>
                <a:ea typeface="+mn-ea"/>
                <a:cs typeface="+mn-cs"/>
              </a:rPr>
              <a:t> and mitosis. The pictures were taken on a </a:t>
            </a:r>
            <a:r>
              <a:rPr lang="en-US" sz="1200" b="0" i="0" kern="1200" dirty="0" err="1" smtClean="0">
                <a:solidFill>
                  <a:schemeClr val="tx1"/>
                </a:solidFill>
                <a:latin typeface="+mn-lt"/>
                <a:ea typeface="+mn-ea"/>
                <a:cs typeface="+mn-cs"/>
              </a:rPr>
              <a:t>confocal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Zeiss</a:t>
            </a:r>
            <a:r>
              <a:rPr lang="en-US" sz="1200" b="0" i="0" kern="1200" dirty="0" smtClean="0">
                <a:solidFill>
                  <a:schemeClr val="tx1"/>
                </a:solidFill>
                <a:latin typeface="+mn-lt"/>
                <a:ea typeface="+mn-ea"/>
                <a:cs typeface="+mn-cs"/>
              </a:rPr>
              <a:t> LSM microscope. Andrei Popov is an HSFP fellow at the Cell Biology Program at EMBL, Heidelberg, Germany. His interests include microtubule-associated proteins and their role in the establishment of the mitotic spindle. For further details see Popov </a:t>
            </a:r>
            <a:r>
              <a:rPr lang="en-US" sz="1200" b="0" i="1" kern="1200" dirty="0" smtClean="0">
                <a:solidFill>
                  <a:schemeClr val="tx1"/>
                </a:solidFill>
                <a:latin typeface="+mn-lt"/>
                <a:ea typeface="+mn-ea"/>
                <a:cs typeface="+mn-cs"/>
              </a:rPr>
              <a:t>et al</a:t>
            </a:r>
            <a:r>
              <a:rPr lang="en-US" sz="1200" b="0" i="0" kern="1200" dirty="0" smtClean="0">
                <a:solidFill>
                  <a:schemeClr val="tx1"/>
                </a:solidFill>
                <a:latin typeface="+mn-lt"/>
                <a:ea typeface="+mn-ea"/>
                <a:cs typeface="+mn-cs"/>
              </a:rPr>
              <a:t>., pages </a:t>
            </a:r>
            <a:r>
              <a:rPr lang="en-US" sz="1200" b="0" i="0" kern="1200" dirty="0" smtClean="0">
                <a:solidFill>
                  <a:schemeClr val="tx1"/>
                </a:solidFill>
                <a:latin typeface="+mn-lt"/>
                <a:ea typeface="+mn-ea"/>
                <a:cs typeface="+mn-cs"/>
                <a:hlinkClick r:id="rId3"/>
              </a:rPr>
              <a:t>397--410</a:t>
            </a:r>
            <a:r>
              <a:rPr lang="en-US" sz="1200" b="0" i="0" kern="1200" dirty="0" smtClean="0">
                <a:solidFill>
                  <a:schemeClr val="tx1"/>
                </a:solidFill>
                <a:latin typeface="+mn-lt"/>
                <a:ea typeface="+mn-ea"/>
                <a:cs typeface="+mn-cs"/>
              </a:rPr>
              <a: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Neuron: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dsRED</a:t>
            </a:r>
            <a:endParaRPr lang="en-US" sz="1200" b="0" i="0" kern="1200" baseline="0" dirty="0" smtClean="0">
              <a:solidFill>
                <a:schemeClr val="tx1"/>
              </a:solidFill>
              <a:latin typeface="+mn-lt"/>
              <a:ea typeface="+mn-ea"/>
              <a:cs typeface="+mn-cs"/>
            </a:endParaRPr>
          </a:p>
          <a:p>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then furthered our analysis of the positively and negatively correlated datasets to look for some common function of genes in these categories as well as shared transcription factor binding sites (TFBS) within those genes which may indicated some form of co-regulation. DAVID (</a:t>
            </a:r>
            <a:r>
              <a:rPr lang="en-US" sz="1200" u="sng" kern="1200" dirty="0" smtClean="0">
                <a:solidFill>
                  <a:schemeClr val="tx1"/>
                </a:solidFill>
                <a:latin typeface="+mn-lt"/>
                <a:ea typeface="+mn-ea"/>
                <a:cs typeface="+mn-cs"/>
                <a:hlinkClick r:id="rId4"/>
              </a:rPr>
              <a:t>http://david.abcc.ncifcrf.gov/</a:t>
            </a:r>
            <a:r>
              <a:rPr lang="en-US" sz="1200" kern="1200" dirty="0" smtClean="0">
                <a:solidFill>
                  <a:schemeClr val="tx1"/>
                </a:solidFill>
                <a:latin typeface="+mn-lt"/>
                <a:ea typeface="+mn-ea"/>
                <a:cs typeface="+mn-cs"/>
              </a:rPr>
              <a:t>) was utilized for this analysis and in particular GOTERMs were examined in the biological process (BP), cellular compartment (CC), and molecular function (MF) categories. To determine significance we used the </a:t>
            </a:r>
            <a:r>
              <a:rPr lang="en-US" sz="1200" kern="1200" dirty="0" err="1" smtClean="0">
                <a:solidFill>
                  <a:schemeClr val="tx1"/>
                </a:solidFill>
                <a:latin typeface="+mn-lt"/>
                <a:ea typeface="+mn-ea"/>
                <a:cs typeface="+mn-cs"/>
              </a:rPr>
              <a:t>Bonferroni</a:t>
            </a:r>
            <a:r>
              <a:rPr lang="en-US" sz="1200" kern="1200" dirty="0" smtClean="0">
                <a:solidFill>
                  <a:schemeClr val="tx1"/>
                </a:solidFill>
                <a:latin typeface="+mn-lt"/>
                <a:ea typeface="+mn-ea"/>
                <a:cs typeface="+mn-cs"/>
              </a:rPr>
              <a:t> corrected p-value (as above and required a minimum of 30 genes) for the GO analysis and for the TFBS analysis required the </a:t>
            </a:r>
            <a:r>
              <a:rPr lang="en-US" sz="1200" kern="1200" dirty="0" err="1" smtClean="0">
                <a:solidFill>
                  <a:schemeClr val="tx1"/>
                </a:solidFill>
                <a:latin typeface="+mn-lt"/>
                <a:ea typeface="+mn-ea"/>
                <a:cs typeface="+mn-cs"/>
              </a:rPr>
              <a:t>Bonferonni</a:t>
            </a:r>
            <a:r>
              <a:rPr lang="en-US" sz="1200" kern="1200" dirty="0" smtClean="0">
                <a:solidFill>
                  <a:schemeClr val="tx1"/>
                </a:solidFill>
                <a:latin typeface="+mn-lt"/>
                <a:ea typeface="+mn-ea"/>
                <a:cs typeface="+mn-cs"/>
              </a:rPr>
              <a:t> corrected p-value (as above and a minimum of 500 genes). We found that for GOTERMS genes positively associated with </a:t>
            </a:r>
            <a:r>
              <a:rPr lang="en-US" sz="1200" i="1" kern="1200" dirty="0" smtClean="0">
                <a:solidFill>
                  <a:schemeClr val="tx1"/>
                </a:solidFill>
                <a:latin typeface="+mn-lt"/>
                <a:ea typeface="+mn-ea"/>
                <a:cs typeface="+mn-cs"/>
              </a:rPr>
              <a:t>CTNND2 </a:t>
            </a:r>
            <a:r>
              <a:rPr lang="en-US" sz="1200" kern="1200" dirty="0" smtClean="0">
                <a:solidFill>
                  <a:schemeClr val="tx1"/>
                </a:solidFill>
                <a:latin typeface="+mn-lt"/>
                <a:ea typeface="+mn-ea"/>
                <a:cs typeface="+mn-cs"/>
              </a:rPr>
              <a:t>are involved in morphogenesis, projection formation, and neuron differentiation whereas those negatively associated are involved in cell cycle (in particular mitosis) which makes sense in that a cell which is dividing is not actively forming projections or differentiating and vice versa. (Table 2, Figure 1) Additionally, by examining transcription factor binding sites we were able to find a number of transcription factors regulating the positively and negatively correlated </a:t>
            </a:r>
            <a:r>
              <a:rPr lang="en-US" sz="1200" kern="1200" dirty="0" err="1" smtClean="0">
                <a:solidFill>
                  <a:schemeClr val="tx1"/>
                </a:solidFill>
                <a:latin typeface="+mn-lt"/>
                <a:ea typeface="+mn-ea"/>
                <a:cs typeface="+mn-cs"/>
              </a:rPr>
              <a:t>genesets</a:t>
            </a:r>
            <a:r>
              <a:rPr lang="en-US" sz="1200" kern="1200" dirty="0" smtClean="0">
                <a:solidFill>
                  <a:schemeClr val="tx1"/>
                </a:solidFill>
                <a:latin typeface="+mn-lt"/>
                <a:ea typeface="+mn-ea"/>
                <a:cs typeface="+mn-cs"/>
              </a:rPr>
              <a:t>. By using a custom </a:t>
            </a:r>
            <a:r>
              <a:rPr lang="en-US" sz="1200" kern="1200" dirty="0" err="1" smtClean="0">
                <a:solidFill>
                  <a:schemeClr val="tx1"/>
                </a:solidFill>
                <a:latin typeface="+mn-lt"/>
                <a:ea typeface="+mn-ea"/>
                <a:cs typeface="+mn-cs"/>
              </a:rPr>
              <a:t>pubmed</a:t>
            </a:r>
            <a:r>
              <a:rPr lang="en-US" sz="1200" kern="1200" dirty="0" smtClean="0">
                <a:solidFill>
                  <a:schemeClr val="tx1"/>
                </a:solidFill>
                <a:latin typeface="+mn-lt"/>
                <a:ea typeface="+mn-ea"/>
                <a:cs typeface="+mn-cs"/>
              </a:rPr>
              <a:t> abstract counting script we were able to quickly determine if any of the transcription factor binding sites had been previously associated with </a:t>
            </a:r>
            <a:r>
              <a:rPr lang="en-US" sz="1200" i="1" kern="1200" dirty="0" smtClean="0">
                <a:solidFill>
                  <a:schemeClr val="tx1"/>
                </a:solidFill>
                <a:latin typeface="+mn-lt"/>
                <a:ea typeface="+mn-ea"/>
                <a:cs typeface="+mn-cs"/>
              </a:rPr>
              <a:t>CTNND2 </a:t>
            </a:r>
            <a:r>
              <a:rPr lang="en-US" sz="1200" kern="1200" dirty="0" smtClean="0">
                <a:solidFill>
                  <a:schemeClr val="tx1"/>
                </a:solidFill>
                <a:latin typeface="+mn-lt"/>
                <a:ea typeface="+mn-ea"/>
                <a:cs typeface="+mn-cs"/>
              </a:rPr>
              <a:t>or with autism, in general. We found one transcription factor (from positively correlated set) that previously known to be involved in regulating </a:t>
            </a:r>
            <a:r>
              <a:rPr lang="en-US" sz="1200" i="1" kern="1200" dirty="0" smtClean="0">
                <a:solidFill>
                  <a:schemeClr val="tx1"/>
                </a:solidFill>
                <a:latin typeface="+mn-lt"/>
                <a:ea typeface="+mn-ea"/>
                <a:cs typeface="+mn-cs"/>
              </a:rPr>
              <a:t>CTNND2</a:t>
            </a:r>
            <a:r>
              <a:rPr lang="en-US" sz="1200" kern="1200" dirty="0" smtClean="0">
                <a:solidFill>
                  <a:schemeClr val="tx1"/>
                </a:solidFill>
                <a:latin typeface="+mn-lt"/>
                <a:ea typeface="+mn-ea"/>
                <a:cs typeface="+mn-cs"/>
              </a:rPr>
              <a:t>, PAX6 (Zhang et al. 2010). Interestingly, a Pax6 mutant rat has been tested as an autism model and does show some autism-related features (</a:t>
            </a:r>
            <a:r>
              <a:rPr lang="en-US" sz="1200" kern="1200" dirty="0" err="1" smtClean="0">
                <a:solidFill>
                  <a:schemeClr val="tx1"/>
                </a:solidFill>
                <a:latin typeface="+mn-lt"/>
                <a:ea typeface="+mn-ea"/>
                <a:cs typeface="+mn-cs"/>
              </a:rPr>
              <a:t>Umeda</a:t>
            </a:r>
            <a:r>
              <a:rPr lang="en-US" sz="1200" kern="1200" dirty="0" smtClean="0">
                <a:solidFill>
                  <a:schemeClr val="tx1"/>
                </a:solidFill>
                <a:latin typeface="+mn-lt"/>
                <a:ea typeface="+mn-ea"/>
                <a:cs typeface="+mn-cs"/>
              </a:rPr>
              <a:t> et al. 2010) as well as a number of other publications implicating PAX6 (see below) in autism. Other transcription factors positively correlated with </a:t>
            </a:r>
            <a:r>
              <a:rPr lang="en-US" sz="1200" i="1" kern="1200" dirty="0" smtClean="0">
                <a:solidFill>
                  <a:schemeClr val="tx1"/>
                </a:solidFill>
                <a:latin typeface="+mn-lt"/>
                <a:ea typeface="+mn-ea"/>
                <a:cs typeface="+mn-cs"/>
              </a:rPr>
              <a:t>CTNND2 </a:t>
            </a:r>
            <a:r>
              <a:rPr lang="en-US" sz="1200" kern="1200" dirty="0" smtClean="0">
                <a:solidFill>
                  <a:schemeClr val="tx1"/>
                </a:solidFill>
                <a:latin typeface="+mn-lt"/>
                <a:ea typeface="+mn-ea"/>
                <a:cs typeface="+mn-cs"/>
              </a:rPr>
              <a:t>and suspected in autism include CHOP, p53, STAT3, MEF2, EN1, ELK1, and AP1 (references below). </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Gill Sans"/>
                <a:cs typeface="Gill Sans"/>
              </a:rPr>
              <a:t>EMBO Cover Volume 20 Number 3 01 February 2001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Gill Sans"/>
                <a:cs typeface="Gill Sans"/>
              </a:rPr>
              <a:t>E18 Rat Hippocampal Neuron at DIV15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FF00"/>
              </a:solidFill>
              <a:latin typeface="Gill Sans"/>
              <a:cs typeface="Gill Sans"/>
            </a:endParaRPr>
          </a:p>
          <a:p>
            <a:endParaRPr lang="en-US" dirty="0"/>
          </a:p>
        </p:txBody>
      </p:sp>
      <p:sp>
        <p:nvSpPr>
          <p:cNvPr id="4" name="Slide Number Placeholder 3"/>
          <p:cNvSpPr>
            <a:spLocks noGrp="1"/>
          </p:cNvSpPr>
          <p:nvPr>
            <p:ph type="sldNum" sz="quarter" idx="10"/>
          </p:nvPr>
        </p:nvSpPr>
        <p:spPr/>
        <p:txBody>
          <a:bodyPr/>
          <a:lstStyle/>
          <a:p>
            <a:fld id="{6B99F28F-9EEF-4314-B53B-5194DAD2158D}"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A6DB6A-F497-C146-8656-9BA7F0F7E4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533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566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205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2767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9655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l"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A998D274-2DEE-C246-9274-EA33D05B9C94}" type="slidenum">
              <a:rPr lang="en-US">
                <a:latin typeface="Arial"/>
              </a:rPr>
              <a:pPr/>
              <a:t>‹#›</a:t>
            </a:fld>
            <a:endParaRPr lang="en-US">
              <a:latin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2786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eaLnBrk="1" hangingPunct="1">
              <a:defRPr>
                <a:solidFill>
                  <a:schemeClr val="tx1"/>
                </a:solidFill>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lgn="l" eaLnBrk="1" hangingPunct="1">
              <a:defRPr>
                <a:solidFill>
                  <a:schemeClr val="tx1"/>
                </a:solidFill>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eaLnBrk="1" hangingPunct="1">
              <a:defRPr>
                <a:solidFill>
                  <a:schemeClr val="tx1"/>
                </a:solidFill>
              </a:defRPr>
            </a:lvl1pPr>
          </a:lstStyle>
          <a:p>
            <a:fld id="{C9C10833-FAE4-5F4F-A7EC-D54CE60F2D1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913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185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5855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015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736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CB2A5BC-1346-4246-820B-FD7D20B46B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0348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0097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9669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9196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3799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8419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8261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9514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D8C2EF-E438-9F4C-BEEC-FA5A1C1F2C8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6641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A537A4-3E37-1845-A694-DD4012D3641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3666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B5B323-7544-8C40-A47B-744A1FA071F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575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0555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5E661E-7181-134D-AF90-69EF39399BE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1492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2CFFCE2-9D60-4A4D-B722-B30698BDA4E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8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9E577-952A-8748-A26C-C9DF6D70460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9157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02AA4A-B3F1-E34F-92C0-8F969386DC9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253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D5B8A7-21F1-6445-8E50-EB83B12142B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188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2CEF85-63D7-D54E-B45A-3695A25A6E18}"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1400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490E6A-1EE5-204B-8BC3-01B3021148C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7155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A71CBD-BA6E-224F-BAF3-9903CCB964D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9377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3479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689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5226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2594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0081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6757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0414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5621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8909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1102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6308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D342E-BC65-0045-8E29-ECCDA6500EB9}" type="datetimeFigureOut">
              <a:rPr lang="en-US" smtClean="0">
                <a:solidFill>
                  <a:prstClr val="black">
                    <a:tint val="75000"/>
                  </a:prstClr>
                </a:solidFill>
                <a:latin typeface="Calibri"/>
              </a:rPr>
              <a:pPr/>
              <a:t>4/27/14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692E1B-FB90-6846-BA86-DEF8B54C183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941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661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180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191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13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595946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4.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5.xml"/><Relationship Id="rId13" Type="http://schemas.openxmlformats.org/officeDocument/2006/relationships/vmlDrawing" Target="../drawings/vmlDrawing1.vml"/><Relationship Id="rId14" Type="http://schemas.openxmlformats.org/officeDocument/2006/relationships/oleObject" Target="../embeddings/Microsoft_PowerPoint_97_-_2003_Presentation1.bin"/><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theme" Target="../theme/theme6.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ill Sans"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Gill Sans" charset="0"/>
                <a:ea typeface="ＭＳ Ｐゴシック" charset="0"/>
                <a:cs typeface="ＭＳ Ｐゴシック"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047B77B-DF1B-9944-B4AD-8797E376A9D3}" type="slidenum">
              <a:rPr lang="en-US" smtClean="0">
                <a:solidFill>
                  <a:srgbClr val="000000"/>
                </a:solidFill>
                <a:latin typeface="Gill Sans" charset="0"/>
                <a:ea typeface="ＭＳ Ｐゴシック" charset="0"/>
                <a:cs typeface="ＭＳ Ｐゴシック" charset="0"/>
              </a:rPr>
              <a:pPr fontAlgn="base">
                <a:spcBef>
                  <a:spcPct val="0"/>
                </a:spcBef>
                <a:spcAft>
                  <a:spcPct val="0"/>
                </a:spcAft>
              </a:pPr>
              <a:t>‹#›</a:t>
            </a:fld>
            <a:endParaRPr lang="en-US" smtClean="0">
              <a:solidFill>
                <a:srgbClr val="000000"/>
              </a:solidFill>
              <a:latin typeface="Gill Sans" charset="0"/>
              <a:ea typeface="ＭＳ Ｐゴシック" charset="0"/>
              <a:cs typeface="ＭＳ Ｐゴシック"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062691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a:solidFill>
            <a:schemeClr val="tx2"/>
          </a:solidFill>
          <a:latin typeface="Gill Sans" pitchFamily="-16"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Gill Sans" pitchFamily="-16"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Gill Sans" pitchFamily="-16"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Gill Sans" pitchFamily="-16"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Gill Sans" pitchFamily="-16"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Gill Sans" pitchFamily="-16"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Gill Sans" pitchFamily="-16" charset="0"/>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Gill Sans" pitchFamily="-16" charset="0"/>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Gill Sans" pitchFamily="-16"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Gill Sans" pitchFamily="-16" charset="0"/>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916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1E9A5-E64E-4EE5-BDC7-D5E904BF0887}" type="datetimeFigureOut">
              <a:rPr lang="en-US" smtClean="0">
                <a:solidFill>
                  <a:prstClr val="black">
                    <a:tint val="75000"/>
                  </a:prstClr>
                </a:solidFill>
                <a:latin typeface="Calibri"/>
              </a:rPr>
              <a:pPr/>
              <a:t>4/27/14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57769-D039-42F3-814C-6C2E82F156E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486764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Gill Sans" charset="0"/>
                <a:ea typeface="ＭＳ Ｐゴシック" charset="0"/>
                <a:cs typeface="ＭＳ Ｐゴシック"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Gill Sans" charset="0"/>
                <a:ea typeface="ＭＳ Ｐゴシック" charset="0"/>
                <a:cs typeface="ＭＳ Ｐゴシック"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fontAlgn="base">
              <a:spcBef>
                <a:spcPct val="0"/>
              </a:spcBef>
              <a:spcAft>
                <a:spcPct val="0"/>
              </a:spcAft>
            </a:pPr>
            <a:fld id="{473FE3F4-5920-3C49-8750-049BCE61CF0D}" type="slidenum">
              <a:rPr lang="en-US" smtClean="0">
                <a:latin typeface="Gill Sans" charset="0"/>
                <a:ea typeface="ＭＳ Ｐゴシック" charset="0"/>
                <a:cs typeface="ＭＳ Ｐゴシック" charset="0"/>
              </a:rPr>
              <a:pPr fontAlgn="base">
                <a:spcBef>
                  <a:spcPct val="0"/>
                </a:spcBef>
                <a:spcAft>
                  <a:spcPct val="0"/>
                </a:spcAft>
              </a:pPr>
              <a:t>‹#›</a:t>
            </a:fld>
            <a:endParaRPr lang="en-US" smtClean="0">
              <a:latin typeface="Gill Sans" charset="0"/>
              <a:ea typeface="ＭＳ Ｐゴシック" charset="0"/>
              <a:cs typeface="ＭＳ Ｐゴシック"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1433957"/>
      </p:ext>
    </p:extLst>
  </p:cSld>
  <p:clrMap bg1="lt1" tx1="dk1" bg2="lt2" tx2="dk2" accent1="accent1" accent2="accent2" accent3="accent3" accent4="accent4" accent5="accent5" accent6="accent6" hlink="hlink" folHlink="folHlink"/>
  <p:sldLayoutIdLst>
    <p:sldLayoutId id="2147483749" r:id="rId1"/>
    <p:sldLayoutId id="2147483750" r:id="rId2"/>
  </p:sldLayoutIdLst>
  <p:txStyles>
    <p:titleStyle>
      <a:lvl1pPr algn="ctr" rtl="0" eaLnBrk="0" fontAlgn="base" hangingPunct="0">
        <a:spcBef>
          <a:spcPct val="0"/>
        </a:spcBef>
        <a:spcAft>
          <a:spcPct val="0"/>
        </a:spcAft>
        <a:defRPr sz="4400">
          <a:solidFill>
            <a:schemeClr val="tx2"/>
          </a:solidFill>
          <a:latin typeface="Gill Sans" pitchFamily="-16"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Gill Sans" pitchFamily="-16"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Gill Sans" pitchFamily="-16"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Gill Sans" pitchFamily="-16"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Gill Sans" pitchFamily="-16"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Gill Sans" pitchFamily="-16"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Gill Sans" pitchFamily="-16" charset="0"/>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Gill Sans" pitchFamily="-16" charset="0"/>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Gill Sans" pitchFamily="-16"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Gill Sans" pitchFamily="-16" charset="0"/>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C9D342E-BC65-0045-8E29-ECCDA6500EB9}" type="datetimeFigureOut">
              <a:rPr lang="en-US" smtClean="0">
                <a:solidFill>
                  <a:prstClr val="black">
                    <a:tint val="75000"/>
                  </a:prstClr>
                </a:solidFill>
                <a:latin typeface="Calibri"/>
              </a:rPr>
              <a:pPr defTabSz="457200"/>
              <a:t>4/27/14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9692E1B-FB90-6846-BA86-DEF8B54C183E}"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574603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0C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lvl1pPr algn="l">
              <a:defRPr sz="1400">
                <a:ea typeface="宋体" charset="0"/>
                <a:cs typeface="宋体" charset="0"/>
              </a:defRPr>
            </a:lvl1pPr>
          </a:lstStyle>
          <a:p>
            <a:pPr fontAlgn="base">
              <a:spcBef>
                <a:spcPct val="0"/>
              </a:spcBef>
              <a:spcAft>
                <a:spcPct val="0"/>
              </a:spcAft>
            </a:pPr>
            <a:endParaRPr lang="en-US" altLang="zh-CN"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lvl1pPr>
              <a:defRPr sz="1400">
                <a:ea typeface="宋体" charset="0"/>
                <a:cs typeface="宋体" charset="0"/>
              </a:defRPr>
            </a:lvl1pPr>
          </a:lstStyle>
          <a:p>
            <a:pPr algn="ctr" fontAlgn="base">
              <a:spcBef>
                <a:spcPct val="0"/>
              </a:spcBef>
              <a:spcAft>
                <a:spcPct val="0"/>
              </a:spcAft>
            </a:pPr>
            <a:endParaRPr lang="en-US" altLang="zh-CN"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lvl1pPr algn="r">
              <a:defRPr sz="1400">
                <a:ea typeface="宋体" charset="0"/>
                <a:cs typeface="宋体" charset="0"/>
              </a:defRPr>
            </a:lvl1pPr>
          </a:lstStyle>
          <a:p>
            <a:pPr fontAlgn="base">
              <a:spcBef>
                <a:spcPct val="0"/>
              </a:spcBef>
              <a:spcAft>
                <a:spcPct val="0"/>
              </a:spcAft>
            </a:pPr>
            <a:fld id="{6A61382F-CD15-3149-B760-3D47F0FDDD5A}" type="slidenum">
              <a:rPr lang="zh-CN" altLang="en-US" smtClean="0">
                <a:solidFill>
                  <a:srgbClr val="000000"/>
                </a:solidFill>
                <a:latin typeface="Arial" charset="0"/>
              </a:rPr>
              <a:pPr fontAlgn="base">
                <a:spcBef>
                  <a:spcPct val="0"/>
                </a:spcBef>
                <a:spcAft>
                  <a:spcPct val="0"/>
                </a:spcAft>
              </a:pPr>
              <a:t>‹#›</a:t>
            </a:fld>
            <a:endParaRPr lang="en-US" altLang="zh-CN" smtClean="0">
              <a:solidFill>
                <a:srgbClr val="000000"/>
              </a:solidFill>
              <a:latin typeface="Arial" charset="0"/>
            </a:endParaRPr>
          </a:p>
        </p:txBody>
      </p:sp>
      <p:graphicFrame>
        <p:nvGraphicFramePr>
          <p:cNvPr id="1031" name="Base" hidden="1"/>
          <p:cNvGraphicFramePr>
            <a:graphicFrameLocks/>
          </p:cNvGraphicFramePr>
          <p:nvPr/>
        </p:nvGraphicFramePr>
        <p:xfrm>
          <a:off x="1524000" y="1397000"/>
          <a:ext cx="6096000" cy="4064000"/>
        </p:xfrm>
        <a:graphic>
          <a:graphicData uri="http://schemas.openxmlformats.org/presentationml/2006/ole">
            <p:oleObj spid="_x0000_s2068" r:id="rId14" imgW="0" imgH="0" progId="PowerPoint.Show.8">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0941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C9D342E-BC65-0045-8E29-ECCDA6500EB9}" type="datetimeFigureOut">
              <a:rPr lang="en-US" smtClean="0">
                <a:solidFill>
                  <a:prstClr val="black">
                    <a:tint val="75000"/>
                  </a:prstClr>
                </a:solidFill>
                <a:latin typeface="Calibri"/>
              </a:rPr>
              <a:pPr defTabSz="457200"/>
              <a:t>4/27/14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9692E1B-FB90-6846-BA86-DEF8B54C183E}"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831792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5.tiff"/></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jpeg"/><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microsoft.com/office/2007/relationships/hdphoto" Target="../media/hdphoto1.wdp"/><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31.tiff"/><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3.png"/><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1.png"/><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43000" y="457200"/>
            <a:ext cx="7010400" cy="1143000"/>
          </a:xfrm>
        </p:spPr>
        <p:txBody>
          <a:bodyPr/>
          <a:lstStyle/>
          <a:p>
            <a:r>
              <a:rPr lang="en-US" sz="4000" dirty="0" smtClean="0">
                <a:solidFill>
                  <a:srgbClr val="FFFF00"/>
                </a:solidFill>
                <a:latin typeface="Georgia"/>
                <a:ea typeface="ＭＳ Ｐゴシック" charset="0"/>
                <a:cs typeface="Georgia"/>
              </a:rPr>
              <a:t>A smattering of mutations</a:t>
            </a:r>
            <a:endParaRPr lang="en-US" sz="4000" dirty="0">
              <a:latin typeface="Georgia"/>
              <a:ea typeface="ＭＳ Ｐゴシック" charset="0"/>
              <a:cs typeface="Georgia"/>
            </a:endParaRPr>
          </a:p>
        </p:txBody>
      </p:sp>
      <p:sp>
        <p:nvSpPr>
          <p:cNvPr id="92163" name="Text Box 3"/>
          <p:cNvSpPr txBox="1">
            <a:spLocks noChangeArrowheads="1"/>
          </p:cNvSpPr>
          <p:nvPr/>
        </p:nvSpPr>
        <p:spPr bwMode="auto">
          <a:xfrm>
            <a:off x="3124200" y="5367516"/>
            <a:ext cx="5865813" cy="12618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marL="228600" indent="-228600" eaLnBrk="0" hangingPunct="0">
              <a:defRPr sz="2400">
                <a:solidFill>
                  <a:schemeClr val="tx1"/>
                </a:solidFill>
                <a:latin typeface="Gill Sans" charset="0"/>
                <a:ea typeface="ＭＳ Ｐゴシック" charset="0"/>
                <a:cs typeface="ＭＳ Ｐゴシック" charset="0"/>
              </a:defRPr>
            </a:lvl1pPr>
            <a:lvl2pPr marL="37931725" indent="-37474525" eaLnBrk="0" hangingPunct="0">
              <a:defRPr sz="2400">
                <a:solidFill>
                  <a:schemeClr val="tx1"/>
                </a:solidFill>
                <a:latin typeface="Gill Sans" charset="0"/>
                <a:ea typeface="ＭＳ Ｐゴシック" charset="0"/>
              </a:defRPr>
            </a:lvl2pPr>
            <a:lvl3pPr eaLnBrk="0" hangingPunct="0">
              <a:defRPr sz="2400">
                <a:solidFill>
                  <a:schemeClr val="tx1"/>
                </a:solidFill>
                <a:latin typeface="Gill Sans" charset="0"/>
                <a:ea typeface="ＭＳ Ｐゴシック" charset="0"/>
              </a:defRPr>
            </a:lvl3pPr>
            <a:lvl4pPr eaLnBrk="0" hangingPunct="0">
              <a:defRPr sz="2400">
                <a:solidFill>
                  <a:schemeClr val="tx1"/>
                </a:solidFill>
                <a:latin typeface="Gill Sans" charset="0"/>
                <a:ea typeface="ＭＳ Ｐゴシック" charset="0"/>
              </a:defRPr>
            </a:lvl4pPr>
            <a:lvl5pPr eaLnBrk="0" hangingPunct="0">
              <a:defRPr sz="2400">
                <a:solidFill>
                  <a:schemeClr val="tx1"/>
                </a:solidFill>
                <a:latin typeface="Gill Sans" charset="0"/>
                <a:ea typeface="ＭＳ Ｐゴシック" charset="0"/>
              </a:defRPr>
            </a:lvl5pPr>
            <a:lvl6pPr marL="457200" eaLnBrk="0" fontAlgn="base" hangingPunct="0">
              <a:spcBef>
                <a:spcPct val="0"/>
              </a:spcBef>
              <a:spcAft>
                <a:spcPct val="0"/>
              </a:spcAft>
              <a:defRPr sz="2400">
                <a:solidFill>
                  <a:schemeClr val="tx1"/>
                </a:solidFill>
                <a:latin typeface="Gill Sans" charset="0"/>
                <a:ea typeface="ＭＳ Ｐゴシック" charset="0"/>
              </a:defRPr>
            </a:lvl6pPr>
            <a:lvl7pPr marL="914400" eaLnBrk="0" fontAlgn="base" hangingPunct="0">
              <a:spcBef>
                <a:spcPct val="0"/>
              </a:spcBef>
              <a:spcAft>
                <a:spcPct val="0"/>
              </a:spcAft>
              <a:defRPr sz="2400">
                <a:solidFill>
                  <a:schemeClr val="tx1"/>
                </a:solidFill>
                <a:latin typeface="Gill Sans" charset="0"/>
                <a:ea typeface="ＭＳ Ｐゴシック" charset="0"/>
              </a:defRPr>
            </a:lvl7pPr>
            <a:lvl8pPr marL="1371600" eaLnBrk="0" fontAlgn="base" hangingPunct="0">
              <a:spcBef>
                <a:spcPct val="0"/>
              </a:spcBef>
              <a:spcAft>
                <a:spcPct val="0"/>
              </a:spcAft>
              <a:defRPr sz="2400">
                <a:solidFill>
                  <a:schemeClr val="tx1"/>
                </a:solidFill>
                <a:latin typeface="Gill Sans" charset="0"/>
                <a:ea typeface="ＭＳ Ｐゴシック" charset="0"/>
              </a:defRPr>
            </a:lvl8pPr>
            <a:lvl9pPr marL="1828800" eaLnBrk="0" fontAlgn="base" hangingPunct="0">
              <a:spcBef>
                <a:spcPct val="0"/>
              </a:spcBef>
              <a:spcAft>
                <a:spcPct val="0"/>
              </a:spcAft>
              <a:defRPr sz="2400">
                <a:solidFill>
                  <a:schemeClr val="tx1"/>
                </a:solidFill>
                <a:latin typeface="Gill Sans" charset="0"/>
                <a:ea typeface="ＭＳ Ｐゴシック" charset="0"/>
              </a:defRPr>
            </a:lvl9pPr>
          </a:lstStyle>
          <a:p>
            <a:pPr algn="r" fontAlgn="base">
              <a:spcBef>
                <a:spcPct val="0"/>
              </a:spcBef>
              <a:spcAft>
                <a:spcPct val="0"/>
              </a:spcAft>
              <a:buClr>
                <a:srgbClr val="8CF4EA"/>
              </a:buClr>
              <a:buSzPct val="120000"/>
            </a:pPr>
            <a:r>
              <a:rPr lang="en-US" sz="1900" dirty="0" smtClean="0">
                <a:solidFill>
                  <a:srgbClr val="FFFF66"/>
                </a:solidFill>
                <a:latin typeface="Georgia"/>
                <a:cs typeface="Georgia"/>
              </a:rPr>
              <a:t>Aravinda </a:t>
            </a:r>
            <a:r>
              <a:rPr lang="en-US" sz="1900" dirty="0" err="1" smtClean="0">
                <a:solidFill>
                  <a:srgbClr val="FFFF66"/>
                </a:solidFill>
                <a:latin typeface="Georgia"/>
                <a:cs typeface="Georgia"/>
              </a:rPr>
              <a:t>Chakravarti</a:t>
            </a:r>
            <a:r>
              <a:rPr lang="en-US" sz="1900" dirty="0" smtClean="0">
                <a:solidFill>
                  <a:srgbClr val="FFFF66"/>
                </a:solidFill>
                <a:latin typeface="Georgia"/>
                <a:cs typeface="Georgia"/>
              </a:rPr>
              <a:t>, PhD</a:t>
            </a:r>
          </a:p>
          <a:p>
            <a:pPr algn="r" fontAlgn="base">
              <a:spcBef>
                <a:spcPct val="0"/>
              </a:spcBef>
              <a:spcAft>
                <a:spcPct val="0"/>
              </a:spcAft>
              <a:buClr>
                <a:srgbClr val="8CF4EA"/>
              </a:buClr>
              <a:buSzPct val="120000"/>
            </a:pPr>
            <a:r>
              <a:rPr lang="en-US" sz="1900" dirty="0" smtClean="0">
                <a:solidFill>
                  <a:srgbClr val="FFFF66"/>
                </a:solidFill>
                <a:latin typeface="Georgia"/>
                <a:cs typeface="Georgia"/>
              </a:rPr>
              <a:t>Center for Complex Disease Genomics </a:t>
            </a:r>
          </a:p>
          <a:p>
            <a:pPr algn="r" fontAlgn="base">
              <a:spcBef>
                <a:spcPct val="0"/>
              </a:spcBef>
              <a:spcAft>
                <a:spcPct val="0"/>
              </a:spcAft>
              <a:buClr>
                <a:srgbClr val="8CF4EA"/>
              </a:buClr>
              <a:buSzPct val="120000"/>
            </a:pPr>
            <a:r>
              <a:rPr lang="en-US" sz="1900" dirty="0" smtClean="0">
                <a:solidFill>
                  <a:srgbClr val="FFFF66"/>
                </a:solidFill>
                <a:latin typeface="Georgia"/>
                <a:cs typeface="Georgia"/>
              </a:rPr>
              <a:t>Johns Hopkins University School of Medicine</a:t>
            </a:r>
          </a:p>
          <a:p>
            <a:pPr algn="r" fontAlgn="base">
              <a:spcBef>
                <a:spcPct val="0"/>
              </a:spcBef>
              <a:spcAft>
                <a:spcPct val="0"/>
              </a:spcAft>
              <a:buClr>
                <a:srgbClr val="8CF4EA"/>
              </a:buClr>
              <a:buSzPct val="120000"/>
            </a:pPr>
            <a:r>
              <a:rPr lang="en-US" sz="1900" dirty="0" smtClean="0">
                <a:solidFill>
                  <a:srgbClr val="FF0000"/>
                </a:solidFill>
                <a:latin typeface="Georgia"/>
                <a:cs typeface="Georgia"/>
              </a:rPr>
              <a:t>Disclosures: </a:t>
            </a:r>
            <a:r>
              <a:rPr lang="en-US" sz="1900" dirty="0" err="1" smtClean="0">
                <a:solidFill>
                  <a:srgbClr val="FF0000"/>
                </a:solidFill>
                <a:latin typeface="Georgia"/>
                <a:cs typeface="Georgia"/>
              </a:rPr>
              <a:t>Biogen</a:t>
            </a:r>
            <a:r>
              <a:rPr lang="en-US" sz="1900" dirty="0" smtClean="0">
                <a:solidFill>
                  <a:srgbClr val="FF0000"/>
                </a:solidFill>
                <a:latin typeface="Georgia"/>
                <a:cs typeface="Georgia"/>
              </a:rPr>
              <a:t> Idec (SAB)</a:t>
            </a:r>
          </a:p>
        </p:txBody>
      </p:sp>
      <p:pic>
        <p:nvPicPr>
          <p:cNvPr id="92164" name="Picture 4" descr="helix"/>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25800" y="1447800"/>
            <a:ext cx="2641600" cy="21193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2165"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2075" y="5614988"/>
            <a:ext cx="2286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2166" name="Rectangle 6"/>
          <p:cNvSpPr>
            <a:spLocks noChangeArrowheads="1"/>
          </p:cNvSpPr>
          <p:nvPr/>
        </p:nvSpPr>
        <p:spPr bwMode="auto">
          <a:xfrm>
            <a:off x="1970253" y="3657600"/>
            <a:ext cx="5192547" cy="13234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buClr>
                <a:srgbClr val="8CF4EA"/>
              </a:buClr>
              <a:buSzPct val="120000"/>
            </a:pPr>
            <a:r>
              <a:rPr lang="en-US" sz="2000" dirty="0" err="1" smtClean="0">
                <a:solidFill>
                  <a:srgbClr val="FFFFFF"/>
                </a:solidFill>
                <a:latin typeface="Georgia"/>
                <a:ea typeface="ＭＳ Ｐゴシック" charset="0"/>
                <a:cs typeface="Georgia"/>
              </a:rPr>
              <a:t>Brainiacs</a:t>
            </a:r>
            <a:r>
              <a:rPr lang="en-US" sz="2000" dirty="0" smtClean="0">
                <a:solidFill>
                  <a:srgbClr val="FFFFFF"/>
                </a:solidFill>
                <a:latin typeface="Georgia"/>
                <a:ea typeface="ＭＳ Ｐゴシック" charset="0"/>
                <a:cs typeface="Georgia"/>
              </a:rPr>
              <a:t>: Recent Advances in Neuroscience</a:t>
            </a:r>
          </a:p>
          <a:p>
            <a:pPr algn="ctr" eaLnBrk="0" fontAlgn="base" hangingPunct="0">
              <a:spcBef>
                <a:spcPct val="0"/>
              </a:spcBef>
              <a:spcAft>
                <a:spcPct val="0"/>
              </a:spcAft>
              <a:buClr>
                <a:srgbClr val="8CF4EA"/>
              </a:buClr>
              <a:buSzPct val="120000"/>
            </a:pPr>
            <a:r>
              <a:rPr lang="en-US" sz="2000" dirty="0" smtClean="0">
                <a:solidFill>
                  <a:srgbClr val="FFFFFF"/>
                </a:solidFill>
                <a:latin typeface="Georgia"/>
                <a:ea typeface="ＭＳ Ｐゴシック" charset="0"/>
                <a:cs typeface="Georgia"/>
              </a:rPr>
              <a:t>2014 IBBS Science Writer’s Workshop</a:t>
            </a:r>
          </a:p>
          <a:p>
            <a:pPr algn="ctr" eaLnBrk="0" fontAlgn="base" hangingPunct="0">
              <a:spcBef>
                <a:spcPct val="0"/>
              </a:spcBef>
              <a:spcAft>
                <a:spcPct val="0"/>
              </a:spcAft>
              <a:buClr>
                <a:srgbClr val="8CF4EA"/>
              </a:buClr>
              <a:buSzPct val="120000"/>
            </a:pPr>
            <a:r>
              <a:rPr lang="en-US" sz="2000" dirty="0" smtClean="0">
                <a:solidFill>
                  <a:srgbClr val="FFFFFF"/>
                </a:solidFill>
                <a:latin typeface="Georgia"/>
                <a:ea typeface="ＭＳ Ｐゴシック" charset="0"/>
                <a:cs typeface="Georgia"/>
              </a:rPr>
              <a:t>April 28, 2014</a:t>
            </a:r>
          </a:p>
          <a:p>
            <a:pPr algn="ctr" eaLnBrk="0" fontAlgn="base" hangingPunct="0">
              <a:spcBef>
                <a:spcPct val="0"/>
              </a:spcBef>
              <a:spcAft>
                <a:spcPct val="0"/>
              </a:spcAft>
              <a:buClr>
                <a:srgbClr val="8CF4EA"/>
              </a:buClr>
              <a:buSzPct val="120000"/>
            </a:pPr>
            <a:r>
              <a:rPr lang="en-US" sz="2000" dirty="0" smtClean="0">
                <a:solidFill>
                  <a:srgbClr val="FFFFFF"/>
                </a:solidFill>
                <a:latin typeface="Georgia"/>
                <a:ea typeface="ＭＳ Ｐゴシック" charset="0"/>
                <a:cs typeface="Georgia"/>
              </a:rPr>
              <a:t>National Press Club, Washington, DC</a:t>
            </a:r>
            <a:endParaRPr lang="en-US" sz="2000" dirty="0" smtClean="0">
              <a:solidFill>
                <a:srgbClr val="FFFF66"/>
              </a:solidFill>
              <a:latin typeface="Georgia"/>
              <a:ea typeface="ＭＳ Ｐゴシック" charset="0"/>
              <a:cs typeface="Georgi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450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838201" y="268069"/>
            <a:ext cx="7543799" cy="646331"/>
          </a:xfrm>
          <a:prstGeom prst="rect">
            <a:avLst/>
          </a:prstGeom>
        </p:spPr>
        <p:txBody>
          <a:bodyPr wrap="square">
            <a:spAutoFit/>
          </a:bodyPr>
          <a:lstStyle/>
          <a:p>
            <a:pPr algn="ctr" defTabSz="457200"/>
            <a:r>
              <a:rPr lang="en-US" sz="3600" dirty="0" smtClean="0">
                <a:solidFill>
                  <a:srgbClr val="FFFF00"/>
                </a:solidFill>
                <a:latin typeface="Georgia"/>
                <a:cs typeface="Georgia"/>
              </a:rPr>
              <a:t>Potential mutations at </a:t>
            </a:r>
            <a:r>
              <a:rPr lang="en-US" sz="3600" i="1" dirty="0" smtClean="0">
                <a:solidFill>
                  <a:srgbClr val="FFFF00"/>
                </a:solidFill>
                <a:latin typeface="Georgia"/>
                <a:cs typeface="Georgia"/>
              </a:rPr>
              <a:t>CTNND2</a:t>
            </a:r>
            <a:endParaRPr lang="en-US" sz="3600" dirty="0" smtClean="0">
              <a:solidFill>
                <a:srgbClr val="FFFF00"/>
              </a:solidFill>
              <a:latin typeface="Georgia"/>
              <a:cs typeface="Georgia"/>
            </a:endParaRPr>
          </a:p>
        </p:txBody>
      </p:sp>
      <p:sp>
        <p:nvSpPr>
          <p:cNvPr id="2" name="TextBox 1"/>
          <p:cNvSpPr txBox="1"/>
          <p:nvPr/>
        </p:nvSpPr>
        <p:spPr>
          <a:xfrm>
            <a:off x="2438400" y="5410200"/>
            <a:ext cx="4183676" cy="1155872"/>
          </a:xfrm>
          <a:prstGeom prst="rect">
            <a:avLst/>
          </a:prstGeom>
          <a:noFill/>
        </p:spPr>
        <p:txBody>
          <a:bodyPr wrap="square" rtlCol="0">
            <a:spAutoFit/>
          </a:bodyPr>
          <a:lstStyle/>
          <a:p>
            <a:pPr marL="342900" indent="-342900" defTabSz="457200">
              <a:lnSpc>
                <a:spcPts val="2800"/>
              </a:lnSpc>
              <a:buSzPct val="65000"/>
              <a:buFont typeface="Arial"/>
              <a:buChar char="•"/>
            </a:pPr>
            <a:r>
              <a:rPr lang="en-US" dirty="0" smtClean="0">
                <a:solidFill>
                  <a:srgbClr val="FFFFFF"/>
                </a:solidFill>
                <a:latin typeface="Georgia"/>
                <a:cs typeface="Georgia"/>
              </a:rPr>
              <a:t>300 independent autism females</a:t>
            </a:r>
          </a:p>
          <a:p>
            <a:pPr marL="342900" indent="-342900" defTabSz="457200">
              <a:lnSpc>
                <a:spcPts val="2800"/>
              </a:lnSpc>
              <a:buSzPct val="65000"/>
              <a:buFont typeface="Arial"/>
              <a:buChar char="•"/>
            </a:pPr>
            <a:r>
              <a:rPr lang="en-US" dirty="0" smtClean="0">
                <a:solidFill>
                  <a:srgbClr val="FFFFFF"/>
                </a:solidFill>
                <a:latin typeface="Georgia"/>
                <a:cs typeface="Georgia"/>
              </a:rPr>
              <a:t>5 conserved to zebrafish </a:t>
            </a:r>
          </a:p>
          <a:p>
            <a:pPr marL="342900" indent="-342900" defTabSz="457200">
              <a:lnSpc>
                <a:spcPts val="2800"/>
              </a:lnSpc>
              <a:buSzPct val="65000"/>
              <a:buFont typeface="Arial"/>
              <a:buChar char="•"/>
            </a:pPr>
            <a:r>
              <a:rPr lang="en-US" dirty="0" smtClean="0">
                <a:solidFill>
                  <a:srgbClr val="FFFFFF"/>
                </a:solidFill>
                <a:latin typeface="Georgia"/>
                <a:cs typeface="Georgia"/>
              </a:rPr>
              <a:t>Autism vs. controls: </a:t>
            </a:r>
            <a:r>
              <a:rPr lang="en-US" dirty="0">
                <a:solidFill>
                  <a:srgbClr val="FFFFFF"/>
                </a:solidFill>
                <a:latin typeface="Georgia"/>
                <a:cs typeface="Georgia"/>
              </a:rPr>
              <a:t>p=</a:t>
            </a:r>
            <a:r>
              <a:rPr lang="en-US" dirty="0" smtClean="0">
                <a:solidFill>
                  <a:srgbClr val="FFFF00"/>
                </a:solidFill>
                <a:latin typeface="Georgia"/>
                <a:cs typeface="Georgia"/>
              </a:rPr>
              <a:t>5.26x10</a:t>
            </a:r>
            <a:r>
              <a:rPr lang="en-US" baseline="30000" dirty="0" smtClean="0">
                <a:solidFill>
                  <a:srgbClr val="FFFF00"/>
                </a:solidFill>
                <a:latin typeface="Georgia"/>
                <a:cs typeface="Georgia"/>
              </a:rPr>
              <a:t>-7</a:t>
            </a:r>
            <a:endParaRPr lang="en-US" baseline="30000" dirty="0">
              <a:solidFill>
                <a:srgbClr val="FFFF00"/>
              </a:solidFill>
              <a:latin typeface="Georgia"/>
              <a:cs typeface="Georgia"/>
            </a:endParaRPr>
          </a:p>
        </p:txBody>
      </p:sp>
      <p:grpSp>
        <p:nvGrpSpPr>
          <p:cNvPr id="5" name="Group 4"/>
          <p:cNvGrpSpPr/>
          <p:nvPr/>
        </p:nvGrpSpPr>
        <p:grpSpPr>
          <a:xfrm>
            <a:off x="9396759" y="1751501"/>
            <a:ext cx="7753350" cy="3530600"/>
            <a:chOff x="784470" y="3035300"/>
            <a:chExt cx="7753350" cy="3530600"/>
          </a:xfrm>
        </p:grpSpPr>
        <p:pic>
          <p:nvPicPr>
            <p:cNvPr id="4" name="Picture 3" descr="CTNND2_protein_plot.pdf"/>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82" t="25370" r="5624" b="23148"/>
            <a:stretch/>
          </p:blipFill>
          <p:spPr>
            <a:xfrm>
              <a:off x="784470" y="3035300"/>
              <a:ext cx="7753350" cy="3530600"/>
            </a:xfrm>
            <a:prstGeom prst="rect">
              <a:avLst/>
            </a:prstGeom>
            <a:solidFill>
              <a:schemeClr val="bg1"/>
            </a:solidFill>
          </p:spPr>
        </p:pic>
        <p:sp>
          <p:nvSpPr>
            <p:cNvPr id="13" name="TextBox 12"/>
            <p:cNvSpPr txBox="1"/>
            <p:nvPr/>
          </p:nvSpPr>
          <p:spPr>
            <a:xfrm>
              <a:off x="1420415" y="3452925"/>
              <a:ext cx="1253067" cy="523220"/>
            </a:xfrm>
            <a:prstGeom prst="rect">
              <a:avLst/>
            </a:prstGeom>
            <a:noFill/>
          </p:spPr>
          <p:txBody>
            <a:bodyPr wrap="square" rtlCol="0">
              <a:spAutoFit/>
            </a:bodyPr>
            <a:lstStyle/>
            <a:p>
              <a:pPr algn="ctr" defTabSz="457200"/>
              <a:r>
                <a:rPr lang="en-US" sz="1400" dirty="0" smtClean="0">
                  <a:solidFill>
                    <a:prstClr val="black"/>
                  </a:solidFill>
                  <a:latin typeface="Georgia"/>
                  <a:cs typeface="Georgia"/>
                </a:rPr>
                <a:t>EVS MAF</a:t>
              </a:r>
            </a:p>
            <a:p>
              <a:pPr algn="ctr" defTabSz="457200"/>
              <a:r>
                <a:rPr lang="en-US" sz="1400" dirty="0" smtClean="0">
                  <a:solidFill>
                    <a:prstClr val="black"/>
                  </a:solidFill>
                  <a:latin typeface="Georgia"/>
                  <a:cs typeface="Georgia"/>
                </a:rPr>
                <a:t>&lt; 0.0002</a:t>
              </a:r>
              <a:endParaRPr lang="en-US" sz="1400" baseline="30000" dirty="0">
                <a:solidFill>
                  <a:prstClr val="black"/>
                </a:solidFill>
                <a:latin typeface="Georgia"/>
                <a:cs typeface="Georgia"/>
              </a:endParaRPr>
            </a:p>
          </p:txBody>
        </p:sp>
        <p:sp>
          <p:nvSpPr>
            <p:cNvPr id="14" name="TextBox 13"/>
            <p:cNvSpPr txBox="1"/>
            <p:nvPr/>
          </p:nvSpPr>
          <p:spPr>
            <a:xfrm>
              <a:off x="3901147" y="3444455"/>
              <a:ext cx="1253067" cy="523220"/>
            </a:xfrm>
            <a:prstGeom prst="rect">
              <a:avLst/>
            </a:prstGeom>
            <a:noFill/>
          </p:spPr>
          <p:txBody>
            <a:bodyPr wrap="square" rtlCol="0">
              <a:spAutoFit/>
            </a:bodyPr>
            <a:lstStyle/>
            <a:p>
              <a:pPr algn="ctr" defTabSz="457200"/>
              <a:r>
                <a:rPr lang="en-US" sz="1400" dirty="0" smtClean="0">
                  <a:solidFill>
                    <a:prstClr val="black"/>
                  </a:solidFill>
                  <a:latin typeface="Georgia"/>
                  <a:cs typeface="Georgia"/>
                </a:rPr>
                <a:t>EVS MAF</a:t>
              </a:r>
            </a:p>
            <a:p>
              <a:pPr algn="ctr" defTabSz="457200"/>
              <a:r>
                <a:rPr lang="en-US" sz="1400" dirty="0" smtClean="0">
                  <a:solidFill>
                    <a:prstClr val="black"/>
                  </a:solidFill>
                  <a:latin typeface="Georgia"/>
                  <a:cs typeface="Georgia"/>
                </a:rPr>
                <a:t>&lt; 0.0002</a:t>
              </a:r>
              <a:endParaRPr lang="en-US" sz="1400" baseline="30000" dirty="0">
                <a:solidFill>
                  <a:prstClr val="black"/>
                </a:solidFill>
                <a:latin typeface="Georgia"/>
                <a:cs typeface="Georgia"/>
              </a:endParaRPr>
            </a:p>
          </p:txBody>
        </p:sp>
        <p:sp>
          <p:nvSpPr>
            <p:cNvPr id="9" name="TextBox 8"/>
            <p:cNvSpPr txBox="1"/>
            <p:nvPr/>
          </p:nvSpPr>
          <p:spPr>
            <a:xfrm>
              <a:off x="2673480" y="3458139"/>
              <a:ext cx="1253067" cy="523220"/>
            </a:xfrm>
            <a:prstGeom prst="rect">
              <a:avLst/>
            </a:prstGeom>
            <a:noFill/>
          </p:spPr>
          <p:txBody>
            <a:bodyPr wrap="square" rtlCol="0">
              <a:spAutoFit/>
            </a:bodyPr>
            <a:lstStyle/>
            <a:p>
              <a:pPr algn="ctr" defTabSz="457200"/>
              <a:r>
                <a:rPr lang="en-US" sz="1400" dirty="0" smtClean="0">
                  <a:solidFill>
                    <a:prstClr val="black"/>
                  </a:solidFill>
                  <a:latin typeface="Georgia"/>
                  <a:cs typeface="Georgia"/>
                </a:rPr>
                <a:t>EVS </a:t>
              </a:r>
            </a:p>
            <a:p>
              <a:pPr algn="ctr" defTabSz="457200"/>
              <a:r>
                <a:rPr lang="en-US" sz="1400" dirty="0" smtClean="0">
                  <a:solidFill>
                    <a:prstClr val="black"/>
                  </a:solidFill>
                  <a:latin typeface="Georgia"/>
                  <a:cs typeface="Georgia"/>
                </a:rPr>
                <a:t>MAF=0</a:t>
              </a:r>
              <a:endParaRPr lang="en-US" sz="1400" baseline="30000" dirty="0">
                <a:solidFill>
                  <a:prstClr val="black"/>
                </a:solidFill>
                <a:latin typeface="Georgia"/>
                <a:cs typeface="Georgia"/>
              </a:endParaRPr>
            </a:p>
          </p:txBody>
        </p:sp>
        <p:sp>
          <p:nvSpPr>
            <p:cNvPr id="10" name="TextBox 9"/>
            <p:cNvSpPr txBox="1"/>
            <p:nvPr/>
          </p:nvSpPr>
          <p:spPr>
            <a:xfrm>
              <a:off x="4921380" y="3443964"/>
              <a:ext cx="1253067" cy="523220"/>
            </a:xfrm>
            <a:prstGeom prst="rect">
              <a:avLst/>
            </a:prstGeom>
            <a:noFill/>
          </p:spPr>
          <p:txBody>
            <a:bodyPr wrap="square" rtlCol="0">
              <a:spAutoFit/>
            </a:bodyPr>
            <a:lstStyle/>
            <a:p>
              <a:pPr algn="ctr" defTabSz="457200"/>
              <a:r>
                <a:rPr lang="en-US" sz="1400" dirty="0" smtClean="0">
                  <a:solidFill>
                    <a:prstClr val="black"/>
                  </a:solidFill>
                  <a:latin typeface="Georgia"/>
                  <a:cs typeface="Georgia"/>
                </a:rPr>
                <a:t>EVS </a:t>
              </a:r>
            </a:p>
            <a:p>
              <a:pPr algn="ctr" defTabSz="457200"/>
              <a:r>
                <a:rPr lang="en-US" sz="1400" dirty="0" smtClean="0">
                  <a:solidFill>
                    <a:prstClr val="black"/>
                  </a:solidFill>
                  <a:latin typeface="Georgia"/>
                  <a:cs typeface="Georgia"/>
                </a:rPr>
                <a:t>MAF=0</a:t>
              </a:r>
              <a:endParaRPr lang="en-US" sz="1400" baseline="30000" dirty="0">
                <a:solidFill>
                  <a:prstClr val="black"/>
                </a:solidFill>
                <a:latin typeface="Georgia"/>
                <a:cs typeface="Georgia"/>
              </a:endParaRPr>
            </a:p>
          </p:txBody>
        </p:sp>
        <p:sp>
          <p:nvSpPr>
            <p:cNvPr id="12" name="TextBox 11"/>
            <p:cNvSpPr txBox="1"/>
            <p:nvPr/>
          </p:nvSpPr>
          <p:spPr>
            <a:xfrm>
              <a:off x="5683380" y="3436478"/>
              <a:ext cx="1253067" cy="523220"/>
            </a:xfrm>
            <a:prstGeom prst="rect">
              <a:avLst/>
            </a:prstGeom>
            <a:noFill/>
          </p:spPr>
          <p:txBody>
            <a:bodyPr wrap="square" rtlCol="0">
              <a:spAutoFit/>
            </a:bodyPr>
            <a:lstStyle/>
            <a:p>
              <a:pPr algn="ctr" defTabSz="457200"/>
              <a:r>
                <a:rPr lang="en-US" sz="1400" dirty="0" smtClean="0">
                  <a:solidFill>
                    <a:prstClr val="black"/>
                  </a:solidFill>
                  <a:latin typeface="Georgia"/>
                  <a:cs typeface="Georgia"/>
                </a:rPr>
                <a:t>EVS </a:t>
              </a:r>
            </a:p>
            <a:p>
              <a:pPr algn="ctr" defTabSz="457200"/>
              <a:r>
                <a:rPr lang="en-US" sz="1400" dirty="0" smtClean="0">
                  <a:solidFill>
                    <a:prstClr val="black"/>
                  </a:solidFill>
                  <a:latin typeface="Georgia"/>
                  <a:cs typeface="Georgia"/>
                </a:rPr>
                <a:t>MAF=0</a:t>
              </a:r>
              <a:endParaRPr lang="en-US" sz="1400" baseline="30000" dirty="0">
                <a:solidFill>
                  <a:prstClr val="black"/>
                </a:solidFill>
                <a:latin typeface="Georgia"/>
                <a:cs typeface="Georgia"/>
              </a:endParaRPr>
            </a:p>
          </p:txBody>
        </p:sp>
      </p:grpSp>
      <p:grpSp>
        <p:nvGrpSpPr>
          <p:cNvPr id="29" name="Group 28"/>
          <p:cNvGrpSpPr/>
          <p:nvPr/>
        </p:nvGrpSpPr>
        <p:grpSpPr>
          <a:xfrm>
            <a:off x="669249" y="1066800"/>
            <a:ext cx="7804506" cy="4059488"/>
            <a:chOff x="448572" y="1307176"/>
            <a:chExt cx="8206869" cy="4268776"/>
          </a:xfrm>
        </p:grpSpPr>
        <p:pic>
          <p:nvPicPr>
            <p:cNvPr id="25" name="Picture 24" descr="CTNND2_protein_plot.pdf"/>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589" t="77047" r="1944" b="11771"/>
            <a:stretch/>
          </p:blipFill>
          <p:spPr>
            <a:xfrm>
              <a:off x="448902" y="4809126"/>
              <a:ext cx="8206539" cy="766826"/>
            </a:xfrm>
            <a:prstGeom prst="rect">
              <a:avLst/>
            </a:prstGeom>
            <a:solidFill>
              <a:schemeClr val="bg1"/>
            </a:solidFill>
          </p:spPr>
        </p:pic>
        <p:pic>
          <p:nvPicPr>
            <p:cNvPr id="26" name="Picture 25" descr="CTNND2_protein_plot.pdf"/>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589" t="13279" r="1944" b="83527"/>
            <a:stretch/>
          </p:blipFill>
          <p:spPr>
            <a:xfrm>
              <a:off x="448737" y="1307176"/>
              <a:ext cx="8206539" cy="219036"/>
            </a:xfrm>
            <a:prstGeom prst="rect">
              <a:avLst/>
            </a:prstGeom>
            <a:solidFill>
              <a:schemeClr val="bg1"/>
            </a:solidFill>
          </p:spPr>
        </p:pic>
        <p:pic>
          <p:nvPicPr>
            <p:cNvPr id="28" name="Picture 27" descr="CTNND2_protein_plot.pdf"/>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589" t="20540" r="1944" b="31290"/>
            <a:stretch/>
          </p:blipFill>
          <p:spPr>
            <a:xfrm>
              <a:off x="448572" y="1521669"/>
              <a:ext cx="8206539" cy="3303571"/>
            </a:xfrm>
            <a:prstGeom prst="rect">
              <a:avLst/>
            </a:prstGeom>
            <a:solidFill>
              <a:schemeClr val="bg1"/>
            </a:solidFill>
          </p:spPr>
        </p:pic>
      </p:grpSp>
      <p:sp>
        <p:nvSpPr>
          <p:cNvPr id="30" name="TextBox 29"/>
          <p:cNvSpPr txBox="1"/>
          <p:nvPr/>
        </p:nvSpPr>
        <p:spPr>
          <a:xfrm>
            <a:off x="2259396" y="2022081"/>
            <a:ext cx="1253067" cy="523220"/>
          </a:xfrm>
          <a:prstGeom prst="rect">
            <a:avLst/>
          </a:prstGeom>
          <a:noFill/>
        </p:spPr>
        <p:txBody>
          <a:bodyPr wrap="square" rtlCol="0">
            <a:spAutoFit/>
          </a:bodyPr>
          <a:lstStyle/>
          <a:p>
            <a:pPr algn="ctr" defTabSz="457200"/>
            <a:r>
              <a:rPr lang="en-US" sz="1400" i="1" dirty="0" smtClean="0">
                <a:solidFill>
                  <a:prstClr val="black"/>
                </a:solidFill>
                <a:latin typeface="Georgia"/>
                <a:cs typeface="Georgia"/>
              </a:rPr>
              <a:t>EVS MAF</a:t>
            </a:r>
          </a:p>
          <a:p>
            <a:pPr algn="ctr" defTabSz="457200"/>
            <a:r>
              <a:rPr lang="en-US" sz="1400" i="1" dirty="0" smtClean="0">
                <a:solidFill>
                  <a:prstClr val="black"/>
                </a:solidFill>
                <a:latin typeface="Georgia"/>
                <a:cs typeface="Georgia"/>
              </a:rPr>
              <a:t>&lt; 0.0002</a:t>
            </a:r>
            <a:endParaRPr lang="en-US" sz="1400" i="1" baseline="30000" dirty="0">
              <a:solidFill>
                <a:prstClr val="black"/>
              </a:solidFill>
              <a:latin typeface="Georgia"/>
              <a:cs typeface="Georgia"/>
            </a:endParaRPr>
          </a:p>
        </p:txBody>
      </p:sp>
      <p:sp>
        <p:nvSpPr>
          <p:cNvPr id="31" name="TextBox 30"/>
          <p:cNvSpPr txBox="1"/>
          <p:nvPr/>
        </p:nvSpPr>
        <p:spPr>
          <a:xfrm>
            <a:off x="4325414" y="2020393"/>
            <a:ext cx="1253067" cy="523220"/>
          </a:xfrm>
          <a:prstGeom prst="rect">
            <a:avLst/>
          </a:prstGeom>
          <a:noFill/>
        </p:spPr>
        <p:txBody>
          <a:bodyPr wrap="square" rtlCol="0">
            <a:spAutoFit/>
          </a:bodyPr>
          <a:lstStyle/>
          <a:p>
            <a:pPr algn="ctr" defTabSz="457200"/>
            <a:r>
              <a:rPr lang="en-US" sz="1400" i="1" dirty="0" smtClean="0">
                <a:solidFill>
                  <a:prstClr val="black"/>
                </a:solidFill>
                <a:latin typeface="Georgia"/>
                <a:cs typeface="Georgia"/>
              </a:rPr>
              <a:t>EVS MAF</a:t>
            </a:r>
          </a:p>
          <a:p>
            <a:pPr algn="ctr" defTabSz="457200"/>
            <a:r>
              <a:rPr lang="en-US" sz="1400" i="1" dirty="0" smtClean="0">
                <a:solidFill>
                  <a:prstClr val="black"/>
                </a:solidFill>
                <a:latin typeface="Georgia"/>
                <a:cs typeface="Georgia"/>
              </a:rPr>
              <a:t>&lt; 0.0002</a:t>
            </a:r>
            <a:endParaRPr lang="en-US" sz="1400" i="1" baseline="30000" dirty="0">
              <a:solidFill>
                <a:prstClr val="black"/>
              </a:solidFill>
              <a:latin typeface="Georgia"/>
              <a:cs typeface="Georgia"/>
            </a:endParaRPr>
          </a:p>
        </p:txBody>
      </p:sp>
      <p:sp>
        <p:nvSpPr>
          <p:cNvPr id="32" name="TextBox 31"/>
          <p:cNvSpPr txBox="1"/>
          <p:nvPr/>
        </p:nvSpPr>
        <p:spPr>
          <a:xfrm>
            <a:off x="3386082" y="2022066"/>
            <a:ext cx="1253067" cy="523220"/>
          </a:xfrm>
          <a:prstGeom prst="rect">
            <a:avLst/>
          </a:prstGeom>
          <a:noFill/>
        </p:spPr>
        <p:txBody>
          <a:bodyPr wrap="square" rtlCol="0">
            <a:spAutoFit/>
          </a:bodyPr>
          <a:lstStyle/>
          <a:p>
            <a:pPr algn="ctr" defTabSz="457200"/>
            <a:r>
              <a:rPr lang="en-US" sz="1400" i="1" dirty="0" smtClean="0">
                <a:solidFill>
                  <a:prstClr val="black"/>
                </a:solidFill>
                <a:latin typeface="Georgia"/>
                <a:cs typeface="Georgia"/>
              </a:rPr>
              <a:t>EVS </a:t>
            </a:r>
          </a:p>
          <a:p>
            <a:pPr algn="ctr" defTabSz="457200"/>
            <a:r>
              <a:rPr lang="en-US" sz="1400" i="1" dirty="0" smtClean="0">
                <a:solidFill>
                  <a:prstClr val="black"/>
                </a:solidFill>
                <a:latin typeface="Georgia"/>
                <a:cs typeface="Georgia"/>
              </a:rPr>
              <a:t>MAF=0</a:t>
            </a:r>
            <a:endParaRPr lang="en-US" sz="1400" i="1" baseline="30000" dirty="0">
              <a:solidFill>
                <a:prstClr val="black"/>
              </a:solidFill>
              <a:latin typeface="Georgia"/>
              <a:cs typeface="Georgia"/>
            </a:endParaRPr>
          </a:p>
        </p:txBody>
      </p:sp>
      <p:sp>
        <p:nvSpPr>
          <p:cNvPr id="33" name="TextBox 32"/>
          <p:cNvSpPr txBox="1"/>
          <p:nvPr/>
        </p:nvSpPr>
        <p:spPr>
          <a:xfrm>
            <a:off x="5294314" y="2020378"/>
            <a:ext cx="1253067" cy="523220"/>
          </a:xfrm>
          <a:prstGeom prst="rect">
            <a:avLst/>
          </a:prstGeom>
          <a:noFill/>
        </p:spPr>
        <p:txBody>
          <a:bodyPr wrap="square" rtlCol="0">
            <a:spAutoFit/>
          </a:bodyPr>
          <a:lstStyle/>
          <a:p>
            <a:pPr algn="ctr" defTabSz="457200"/>
            <a:r>
              <a:rPr lang="en-US" sz="1400" i="1" dirty="0" smtClean="0">
                <a:solidFill>
                  <a:prstClr val="black"/>
                </a:solidFill>
                <a:latin typeface="Georgia"/>
                <a:cs typeface="Georgia"/>
              </a:rPr>
              <a:t>EVS </a:t>
            </a:r>
          </a:p>
          <a:p>
            <a:pPr algn="ctr" defTabSz="457200"/>
            <a:r>
              <a:rPr lang="en-US" sz="1400" i="1" dirty="0" smtClean="0">
                <a:solidFill>
                  <a:prstClr val="black"/>
                </a:solidFill>
                <a:latin typeface="Georgia"/>
                <a:cs typeface="Georgia"/>
              </a:rPr>
              <a:t>MAF=0</a:t>
            </a:r>
            <a:endParaRPr lang="en-US" sz="1400" i="1" baseline="30000" dirty="0">
              <a:solidFill>
                <a:prstClr val="black"/>
              </a:solidFill>
              <a:latin typeface="Georgia"/>
              <a:cs typeface="Georgia"/>
            </a:endParaRPr>
          </a:p>
        </p:txBody>
      </p:sp>
      <p:sp>
        <p:nvSpPr>
          <p:cNvPr id="34" name="TextBox 33"/>
          <p:cNvSpPr txBox="1"/>
          <p:nvPr/>
        </p:nvSpPr>
        <p:spPr>
          <a:xfrm>
            <a:off x="5998921" y="2022066"/>
            <a:ext cx="1253067" cy="523220"/>
          </a:xfrm>
          <a:prstGeom prst="rect">
            <a:avLst/>
          </a:prstGeom>
          <a:noFill/>
        </p:spPr>
        <p:txBody>
          <a:bodyPr wrap="square" rtlCol="0">
            <a:spAutoFit/>
          </a:bodyPr>
          <a:lstStyle/>
          <a:p>
            <a:pPr algn="ctr" defTabSz="457200"/>
            <a:r>
              <a:rPr lang="en-US" sz="1400" i="1" dirty="0" smtClean="0">
                <a:solidFill>
                  <a:prstClr val="black"/>
                </a:solidFill>
                <a:latin typeface="Georgia"/>
                <a:cs typeface="Georgia"/>
              </a:rPr>
              <a:t>EVS </a:t>
            </a:r>
          </a:p>
          <a:p>
            <a:pPr algn="ctr" defTabSz="457200"/>
            <a:r>
              <a:rPr lang="en-US" sz="1400" i="1" dirty="0" smtClean="0">
                <a:solidFill>
                  <a:prstClr val="black"/>
                </a:solidFill>
                <a:latin typeface="Georgia"/>
                <a:cs typeface="Georgia"/>
              </a:rPr>
              <a:t>MAF=0</a:t>
            </a:r>
            <a:endParaRPr lang="en-US" sz="1400" i="1" baseline="30000" dirty="0">
              <a:solidFill>
                <a:prstClr val="black"/>
              </a:solidFill>
              <a:latin typeface="Georgia"/>
              <a:cs typeface="Georgia"/>
            </a:endParaRPr>
          </a:p>
        </p:txBody>
      </p:sp>
      <p:sp>
        <p:nvSpPr>
          <p:cNvPr id="36" name="Rectangle 35"/>
          <p:cNvSpPr/>
          <p:nvPr/>
        </p:nvSpPr>
        <p:spPr>
          <a:xfrm>
            <a:off x="2611401" y="2563096"/>
            <a:ext cx="299508" cy="465667"/>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eorgia"/>
              <a:cs typeface="Georgia"/>
            </a:endParaRPr>
          </a:p>
        </p:txBody>
      </p:sp>
      <p:sp>
        <p:nvSpPr>
          <p:cNvPr id="37" name="Rectangle 36"/>
          <p:cNvSpPr/>
          <p:nvPr/>
        </p:nvSpPr>
        <p:spPr>
          <a:xfrm>
            <a:off x="3741679" y="2563096"/>
            <a:ext cx="299508" cy="465667"/>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eorgia"/>
              <a:cs typeface="Georgia"/>
            </a:endParaRPr>
          </a:p>
        </p:txBody>
      </p:sp>
      <p:sp>
        <p:nvSpPr>
          <p:cNvPr id="38" name="Rectangle 37"/>
          <p:cNvSpPr/>
          <p:nvPr/>
        </p:nvSpPr>
        <p:spPr>
          <a:xfrm>
            <a:off x="4825412" y="2563096"/>
            <a:ext cx="299508" cy="465667"/>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eorgia"/>
              <a:cs typeface="Georgia"/>
            </a:endParaRPr>
          </a:p>
        </p:txBody>
      </p:sp>
      <p:sp>
        <p:nvSpPr>
          <p:cNvPr id="39" name="Rectangle 38"/>
          <p:cNvSpPr/>
          <p:nvPr/>
        </p:nvSpPr>
        <p:spPr>
          <a:xfrm>
            <a:off x="5799079" y="2563096"/>
            <a:ext cx="299508" cy="465667"/>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eorgia"/>
              <a:cs typeface="Georgia"/>
            </a:endParaRPr>
          </a:p>
        </p:txBody>
      </p:sp>
      <p:sp>
        <p:nvSpPr>
          <p:cNvPr id="40" name="Rectangle 39"/>
          <p:cNvSpPr/>
          <p:nvPr/>
        </p:nvSpPr>
        <p:spPr>
          <a:xfrm>
            <a:off x="6492352" y="2563096"/>
            <a:ext cx="299508" cy="465667"/>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eorgia"/>
              <a:cs typeface="Georgi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5034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nvs.tiff"/>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630" r="4098" b="1906"/>
          <a:stretch/>
        </p:blipFill>
        <p:spPr>
          <a:xfrm>
            <a:off x="677336" y="1422404"/>
            <a:ext cx="7888793" cy="3835396"/>
          </a:xfrm>
          <a:prstGeom prst="rect">
            <a:avLst/>
          </a:prstGeom>
        </p:spPr>
      </p:pic>
      <p:sp>
        <p:nvSpPr>
          <p:cNvPr id="3" name="Rectangle 2"/>
          <p:cNvSpPr/>
          <p:nvPr/>
        </p:nvSpPr>
        <p:spPr>
          <a:xfrm>
            <a:off x="381000" y="381000"/>
            <a:ext cx="8458200" cy="646331"/>
          </a:xfrm>
          <a:prstGeom prst="rect">
            <a:avLst/>
          </a:prstGeom>
        </p:spPr>
        <p:txBody>
          <a:bodyPr wrap="square">
            <a:spAutoFit/>
          </a:bodyPr>
          <a:lstStyle/>
          <a:p>
            <a:pPr algn="ctr" defTabSz="457200"/>
            <a:r>
              <a:rPr lang="en-US" sz="3600" i="1" dirty="0" smtClean="0">
                <a:solidFill>
                  <a:srgbClr val="FFFF00"/>
                </a:solidFill>
                <a:latin typeface="Georgia"/>
                <a:cs typeface="Georgia"/>
              </a:rPr>
              <a:t>CTNND2</a:t>
            </a:r>
            <a:r>
              <a:rPr lang="en-US" sz="3600" dirty="0" smtClean="0">
                <a:solidFill>
                  <a:srgbClr val="FFFF00"/>
                </a:solidFill>
                <a:latin typeface="Georgia"/>
                <a:cs typeface="Georgia"/>
              </a:rPr>
              <a:t> </a:t>
            </a:r>
            <a:r>
              <a:rPr lang="en-US" sz="3600" dirty="0">
                <a:solidFill>
                  <a:srgbClr val="FFFF00"/>
                </a:solidFill>
                <a:latin typeface="Georgia"/>
                <a:cs typeface="Georgia"/>
              </a:rPr>
              <a:t>mutations are </a:t>
            </a:r>
            <a:r>
              <a:rPr lang="en-US" sz="3600" dirty="0" smtClean="0">
                <a:solidFill>
                  <a:srgbClr val="FFFF00"/>
                </a:solidFill>
                <a:latin typeface="Georgia"/>
                <a:cs typeface="Georgia"/>
              </a:rPr>
              <a:t>loss-of-function </a:t>
            </a:r>
            <a:endParaRPr lang="en-US" sz="3600" i="1" dirty="0" smtClean="0">
              <a:solidFill>
                <a:srgbClr val="FFFF00"/>
              </a:solidFill>
              <a:latin typeface="Georgia"/>
              <a:cs typeface="Georgia"/>
            </a:endParaRPr>
          </a:p>
        </p:txBody>
      </p:sp>
      <p:sp>
        <p:nvSpPr>
          <p:cNvPr id="4" name="TextBox 3"/>
          <p:cNvSpPr txBox="1"/>
          <p:nvPr/>
        </p:nvSpPr>
        <p:spPr>
          <a:xfrm>
            <a:off x="304800" y="5715000"/>
            <a:ext cx="8396981" cy="430887"/>
          </a:xfrm>
          <a:prstGeom prst="rect">
            <a:avLst/>
          </a:prstGeom>
          <a:noFill/>
        </p:spPr>
        <p:txBody>
          <a:bodyPr wrap="square" rtlCol="0">
            <a:spAutoFit/>
          </a:bodyPr>
          <a:lstStyle/>
          <a:p>
            <a:pPr marL="173037" defTabSz="457200">
              <a:buSzPct val="65000"/>
            </a:pPr>
            <a:r>
              <a:rPr lang="en-US" sz="2200" dirty="0" smtClean="0">
                <a:solidFill>
                  <a:srgbClr val="FFFFFF"/>
                </a:solidFill>
                <a:latin typeface="Georgia"/>
                <a:cs typeface="Georgia"/>
              </a:rPr>
              <a:t>Deletions/Duplications Overlapping Exons vs. controls: p=</a:t>
            </a:r>
            <a:r>
              <a:rPr lang="en-US" sz="2200" dirty="0" smtClean="0">
                <a:solidFill>
                  <a:srgbClr val="FFFF00"/>
                </a:solidFill>
                <a:latin typeface="Georgia"/>
                <a:cs typeface="Georgia"/>
              </a:rPr>
              <a:t>5x10</a:t>
            </a:r>
            <a:r>
              <a:rPr lang="en-US" sz="2200" baseline="30000" dirty="0" smtClean="0">
                <a:solidFill>
                  <a:srgbClr val="FFFF00"/>
                </a:solidFill>
                <a:latin typeface="Georgia"/>
                <a:cs typeface="Georgia"/>
              </a:rPr>
              <a:t>-4</a:t>
            </a:r>
            <a:endParaRPr lang="en-US" sz="2200" baseline="30000" dirty="0">
              <a:solidFill>
                <a:srgbClr val="FFFF00"/>
              </a:solidFill>
              <a:latin typeface="Georgia"/>
              <a:cs typeface="Georgia"/>
            </a:endParaRPr>
          </a:p>
        </p:txBody>
      </p:sp>
      <p:sp>
        <p:nvSpPr>
          <p:cNvPr id="2" name="TextBox 1"/>
          <p:cNvSpPr txBox="1"/>
          <p:nvPr/>
        </p:nvSpPr>
        <p:spPr>
          <a:xfrm>
            <a:off x="7613622" y="2925480"/>
            <a:ext cx="1138770" cy="523220"/>
          </a:xfrm>
          <a:prstGeom prst="rect">
            <a:avLst/>
          </a:prstGeom>
          <a:noFill/>
        </p:spPr>
        <p:txBody>
          <a:bodyPr wrap="square" rtlCol="0">
            <a:spAutoFit/>
          </a:bodyPr>
          <a:lstStyle/>
          <a:p>
            <a:pPr defTabSz="457200"/>
            <a:r>
              <a:rPr lang="en-US" sz="1400" dirty="0" smtClean="0">
                <a:solidFill>
                  <a:srgbClr val="FF0000"/>
                </a:solidFill>
                <a:latin typeface="Georgia"/>
                <a:cs typeface="Georgia"/>
              </a:rPr>
              <a:t>Deletion</a:t>
            </a:r>
          </a:p>
          <a:p>
            <a:pPr defTabSz="457200"/>
            <a:r>
              <a:rPr lang="en-US" sz="1400" dirty="0" smtClean="0">
                <a:solidFill>
                  <a:srgbClr val="0000FF"/>
                </a:solidFill>
                <a:latin typeface="Georgia"/>
                <a:cs typeface="Georgia"/>
              </a:rPr>
              <a:t>Duplication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1757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25" name="Title 33"/>
          <p:cNvSpPr>
            <a:spLocks noGrp="1"/>
          </p:cNvSpPr>
          <p:nvPr>
            <p:ph type="title"/>
          </p:nvPr>
        </p:nvSpPr>
        <p:spPr>
          <a:xfrm>
            <a:off x="762000" y="228600"/>
            <a:ext cx="7628467" cy="1143000"/>
          </a:xfrm>
        </p:spPr>
        <p:txBody>
          <a:bodyPr>
            <a:noAutofit/>
          </a:bodyPr>
          <a:lstStyle/>
          <a:p>
            <a:pPr eaLnBrk="1" hangingPunct="1"/>
            <a:r>
              <a:rPr lang="en-US" sz="3200" dirty="0" smtClean="0">
                <a:solidFill>
                  <a:srgbClr val="FFFF00"/>
                </a:solidFill>
                <a:latin typeface="Georgia"/>
                <a:ea typeface="ＭＳ Ｐゴシック" charset="0"/>
                <a:cs typeface="Georgia"/>
              </a:rPr>
              <a:t>Loss-of-function of </a:t>
            </a:r>
            <a:r>
              <a:rPr lang="en-US" sz="3200" i="1" dirty="0" smtClean="0">
                <a:solidFill>
                  <a:srgbClr val="FFFF00"/>
                </a:solidFill>
                <a:latin typeface="Georgia"/>
                <a:ea typeface="ＭＳ Ｐゴシック" charset="0"/>
                <a:cs typeface="Georgia"/>
              </a:rPr>
              <a:t>CTNND2</a:t>
            </a:r>
            <a:r>
              <a:rPr lang="en-US" sz="3200" dirty="0" smtClean="0">
                <a:solidFill>
                  <a:srgbClr val="FFFF00"/>
                </a:solidFill>
                <a:latin typeface="Georgia"/>
                <a:ea typeface="ＭＳ Ｐゴシック" charset="0"/>
                <a:cs typeface="Georgia"/>
              </a:rPr>
              <a:t> in </a:t>
            </a:r>
            <a:r>
              <a:rPr lang="en-US" sz="3200" dirty="0" err="1" smtClean="0">
                <a:solidFill>
                  <a:srgbClr val="FFFF00"/>
                </a:solidFill>
                <a:latin typeface="Georgia"/>
                <a:ea typeface="ＭＳ Ｐゴシック" charset="0"/>
                <a:cs typeface="Georgia"/>
              </a:rPr>
              <a:t>zebrafish</a:t>
            </a:r>
            <a:endParaRPr lang="en-US" sz="3200" i="1" dirty="0">
              <a:solidFill>
                <a:srgbClr val="FFFF00"/>
              </a:solidFill>
              <a:latin typeface="Georgia"/>
              <a:ea typeface="ＭＳ Ｐゴシック" charset="0"/>
              <a:cs typeface="Georgia"/>
            </a:endParaRPr>
          </a:p>
        </p:txBody>
      </p:sp>
      <p:pic>
        <p:nvPicPr>
          <p:cNvPr id="2" name="Picture 1" descr="1.tif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76600" y="1409379"/>
            <a:ext cx="5499100" cy="3924621"/>
          </a:xfrm>
          <a:prstGeom prst="rect">
            <a:avLst/>
          </a:prstGeom>
        </p:spPr>
      </p:pic>
      <p:pic>
        <p:nvPicPr>
          <p:cNvPr id="3" name="Picture 2" descr="images.jpe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2400" y="2413000"/>
            <a:ext cx="3048000" cy="1168400"/>
          </a:xfrm>
          <a:prstGeom prst="rect">
            <a:avLst/>
          </a:prstGeom>
        </p:spPr>
      </p:pic>
      <p:sp>
        <p:nvSpPr>
          <p:cNvPr id="6" name="TextBox 5"/>
          <p:cNvSpPr txBox="1"/>
          <p:nvPr/>
        </p:nvSpPr>
        <p:spPr>
          <a:xfrm>
            <a:off x="609600" y="3962400"/>
            <a:ext cx="1828800" cy="1200329"/>
          </a:xfrm>
          <a:prstGeom prst="rect">
            <a:avLst/>
          </a:prstGeom>
          <a:noFill/>
        </p:spPr>
        <p:txBody>
          <a:bodyPr wrap="square" rtlCol="0">
            <a:spAutoFit/>
          </a:bodyPr>
          <a:lstStyle/>
          <a:p>
            <a:r>
              <a:rPr lang="en-US" dirty="0" smtClean="0">
                <a:solidFill>
                  <a:srgbClr val="FFFFFF"/>
                </a:solidFill>
                <a:latin typeface="Georgia"/>
                <a:cs typeface="Georgia"/>
              </a:rPr>
              <a:t>Control variants look like this</a:t>
            </a:r>
            <a:endParaRPr lang="en-US" dirty="0">
              <a:solidFill>
                <a:srgbClr val="FFFFFF"/>
              </a:solidFill>
              <a:latin typeface="Georgia"/>
              <a:cs typeface="Georgia"/>
            </a:endParaRPr>
          </a:p>
          <a:p>
            <a:r>
              <a:rPr lang="en-US" dirty="0" smtClean="0">
                <a:solidFill>
                  <a:srgbClr val="FFFFFF"/>
                </a:solidFill>
                <a:latin typeface="Georgia"/>
                <a:cs typeface="Georgia"/>
              </a:rPr>
              <a:t>(8-10 somite stage)</a:t>
            </a:r>
            <a:endParaRPr lang="en-US" dirty="0">
              <a:solidFill>
                <a:srgbClr val="FFFFFF"/>
              </a:solidFill>
              <a:latin typeface="Georgia"/>
              <a:cs typeface="Georgia"/>
            </a:endParaRPr>
          </a:p>
        </p:txBody>
      </p:sp>
      <p:sp>
        <p:nvSpPr>
          <p:cNvPr id="8" name="Rectangle 7"/>
          <p:cNvSpPr/>
          <p:nvPr/>
        </p:nvSpPr>
        <p:spPr>
          <a:xfrm>
            <a:off x="3810000" y="5791200"/>
            <a:ext cx="5108340" cy="923330"/>
          </a:xfrm>
          <a:prstGeom prst="rect">
            <a:avLst/>
          </a:prstGeom>
        </p:spPr>
        <p:txBody>
          <a:bodyPr wrap="none">
            <a:spAutoFit/>
          </a:bodyPr>
          <a:lstStyle/>
          <a:p>
            <a:r>
              <a:rPr lang="en-US" dirty="0" smtClean="0">
                <a:solidFill>
                  <a:srgbClr val="FFFFFF"/>
                </a:solidFill>
                <a:latin typeface="Georgia"/>
                <a:cs typeface="Georgia"/>
              </a:rPr>
              <a:t>Mutant </a:t>
            </a:r>
            <a:r>
              <a:rPr lang="en-US" dirty="0">
                <a:solidFill>
                  <a:srgbClr val="FFFFFF"/>
                </a:solidFill>
                <a:latin typeface="Georgia"/>
                <a:cs typeface="Georgia"/>
              </a:rPr>
              <a:t>variants look like </a:t>
            </a:r>
            <a:r>
              <a:rPr lang="en-US" dirty="0" smtClean="0">
                <a:solidFill>
                  <a:srgbClr val="FFFFFF"/>
                </a:solidFill>
                <a:latin typeface="Georgia"/>
                <a:cs typeface="Georgia"/>
              </a:rPr>
              <a:t>these…the greater the </a:t>
            </a:r>
          </a:p>
          <a:p>
            <a:r>
              <a:rPr lang="en-US" dirty="0" smtClean="0">
                <a:solidFill>
                  <a:srgbClr val="FFFFFF"/>
                </a:solidFill>
                <a:latin typeface="Georgia"/>
                <a:cs typeface="Georgia"/>
              </a:rPr>
              <a:t>mutant severity the more abnormal the embryos </a:t>
            </a:r>
          </a:p>
          <a:p>
            <a:r>
              <a:rPr lang="en-US" dirty="0" smtClean="0">
                <a:solidFill>
                  <a:srgbClr val="FFFFFF"/>
                </a:solidFill>
                <a:latin typeface="Georgia"/>
                <a:cs typeface="Georgia"/>
              </a:rPr>
              <a:t>in number and quality</a:t>
            </a:r>
            <a:endParaRPr lang="en-US" dirty="0">
              <a:solidFill>
                <a:srgbClr val="FFFFFF"/>
              </a:solidFill>
              <a:latin typeface="Georgia"/>
              <a:cs typeface="Georgia"/>
            </a:endParaRPr>
          </a:p>
        </p:txBody>
      </p:sp>
      <p:cxnSp>
        <p:nvCxnSpPr>
          <p:cNvPr id="12" name="Straight Arrow Connector 11"/>
          <p:cNvCxnSpPr/>
          <p:nvPr/>
        </p:nvCxnSpPr>
        <p:spPr>
          <a:xfrm flipV="1">
            <a:off x="2286000" y="4419600"/>
            <a:ext cx="838200" cy="30480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6324600" y="5486400"/>
            <a:ext cx="304800" cy="304800"/>
          </a:xfrm>
          <a:prstGeom prst="straightConnector1">
            <a:avLst/>
          </a:prstGeom>
          <a:ln w="381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7010400" y="5486400"/>
            <a:ext cx="381000" cy="304800"/>
          </a:xfrm>
          <a:prstGeom prst="straightConnector1">
            <a:avLst/>
          </a:prstGeom>
          <a:ln w="381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771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257260" y="3104850"/>
            <a:ext cx="1569208" cy="523210"/>
          </a:xfrm>
          <a:prstGeom prst="rect">
            <a:avLst/>
          </a:prstGeom>
          <a:noFill/>
        </p:spPr>
        <p:txBody>
          <a:bodyPr wrap="square" lIns="91429" tIns="45715" rIns="91429" bIns="45715" rtlCol="0">
            <a:spAutoFit/>
          </a:bodyPr>
          <a:lstStyle/>
          <a:p>
            <a:pPr algn="ctr" defTabSz="457200"/>
            <a:r>
              <a:rPr lang="en-US" sz="1400" dirty="0" smtClean="0">
                <a:solidFill>
                  <a:prstClr val="white"/>
                </a:solidFill>
                <a:latin typeface="Georgia"/>
                <a:cs typeface="Georgia"/>
              </a:rPr>
              <a:t>wildtype-</a:t>
            </a:r>
            <a:r>
              <a:rPr lang="en-US" sz="1400" i="1" dirty="0" smtClean="0">
                <a:solidFill>
                  <a:prstClr val="white"/>
                </a:solidFill>
                <a:latin typeface="Georgia"/>
                <a:cs typeface="Georgia"/>
              </a:rPr>
              <a:t>CTNND2</a:t>
            </a:r>
            <a:endParaRPr lang="en-US" sz="1400" i="1" dirty="0">
              <a:solidFill>
                <a:prstClr val="white"/>
              </a:solidFill>
              <a:latin typeface="Georgia"/>
              <a:cs typeface="Georgia"/>
            </a:endParaRPr>
          </a:p>
        </p:txBody>
      </p:sp>
      <p:sp>
        <p:nvSpPr>
          <p:cNvPr id="5" name="TextBox 4"/>
          <p:cNvSpPr txBox="1"/>
          <p:nvPr/>
        </p:nvSpPr>
        <p:spPr>
          <a:xfrm>
            <a:off x="1230838" y="3829059"/>
            <a:ext cx="1584918" cy="523210"/>
          </a:xfrm>
          <a:prstGeom prst="rect">
            <a:avLst/>
          </a:prstGeom>
          <a:noFill/>
        </p:spPr>
        <p:txBody>
          <a:bodyPr wrap="square" lIns="91429" tIns="45715" rIns="91429" bIns="45715" rtlCol="0">
            <a:spAutoFit/>
          </a:bodyPr>
          <a:lstStyle/>
          <a:p>
            <a:pPr algn="ctr" defTabSz="457200"/>
            <a:r>
              <a:rPr lang="en-US" sz="1400" dirty="0" smtClean="0">
                <a:solidFill>
                  <a:prstClr val="white"/>
                </a:solidFill>
                <a:latin typeface="Georgia"/>
                <a:cs typeface="Georgia"/>
              </a:rPr>
              <a:t>G34S</a:t>
            </a:r>
            <a:endParaRPr lang="en-US" sz="1400" i="1" dirty="0">
              <a:solidFill>
                <a:prstClr val="white"/>
              </a:solidFill>
              <a:latin typeface="Georgia"/>
              <a:cs typeface="Georgia"/>
            </a:endParaRPr>
          </a:p>
          <a:p>
            <a:pPr algn="ctr" defTabSz="457200"/>
            <a:r>
              <a:rPr lang="en-US" sz="1400" i="1" dirty="0" smtClean="0">
                <a:solidFill>
                  <a:prstClr val="white"/>
                </a:solidFill>
                <a:latin typeface="Georgia"/>
                <a:cs typeface="Georgia"/>
              </a:rPr>
              <a:t>mutant</a:t>
            </a:r>
            <a:endParaRPr lang="en-US" sz="1400" i="1" dirty="0">
              <a:solidFill>
                <a:prstClr val="white"/>
              </a:solidFill>
              <a:latin typeface="Georgia"/>
              <a:cs typeface="Georgia"/>
            </a:endParaRPr>
          </a:p>
        </p:txBody>
      </p:sp>
      <p:sp>
        <p:nvSpPr>
          <p:cNvPr id="6" name="TextBox 5"/>
          <p:cNvSpPr txBox="1"/>
          <p:nvPr/>
        </p:nvSpPr>
        <p:spPr>
          <a:xfrm>
            <a:off x="1219200" y="5189765"/>
            <a:ext cx="1701248" cy="523210"/>
          </a:xfrm>
          <a:prstGeom prst="rect">
            <a:avLst/>
          </a:prstGeom>
          <a:noFill/>
        </p:spPr>
        <p:txBody>
          <a:bodyPr wrap="square" lIns="91429" tIns="45715" rIns="91429" bIns="45715" rtlCol="0">
            <a:spAutoFit/>
          </a:bodyPr>
          <a:lstStyle/>
          <a:p>
            <a:pPr algn="ctr" defTabSz="457200"/>
            <a:r>
              <a:rPr lang="en-US" sz="1400" dirty="0" smtClean="0">
                <a:solidFill>
                  <a:prstClr val="white"/>
                </a:solidFill>
                <a:latin typeface="Georgia"/>
                <a:cs typeface="Georgia"/>
              </a:rPr>
              <a:t>A482T</a:t>
            </a:r>
            <a:endParaRPr lang="en-US" sz="1400" dirty="0">
              <a:solidFill>
                <a:prstClr val="white"/>
              </a:solidFill>
              <a:latin typeface="Georgia"/>
              <a:cs typeface="Georgia"/>
            </a:endParaRPr>
          </a:p>
          <a:p>
            <a:pPr algn="ctr" defTabSz="457200"/>
            <a:r>
              <a:rPr lang="en-US" sz="1400" i="1" dirty="0" smtClean="0">
                <a:solidFill>
                  <a:prstClr val="white"/>
                </a:solidFill>
                <a:latin typeface="Georgia"/>
                <a:cs typeface="Georgia"/>
              </a:rPr>
              <a:t>polymorphism</a:t>
            </a:r>
            <a:endParaRPr lang="en-US" sz="1400" i="1" dirty="0">
              <a:solidFill>
                <a:prstClr val="white"/>
              </a:solidFill>
              <a:latin typeface="Georgia"/>
              <a:cs typeface="Georgia"/>
            </a:endParaRPr>
          </a:p>
        </p:txBody>
      </p:sp>
      <p:sp>
        <p:nvSpPr>
          <p:cNvPr id="7" name="TextBox 6"/>
          <p:cNvSpPr txBox="1"/>
          <p:nvPr/>
        </p:nvSpPr>
        <p:spPr>
          <a:xfrm>
            <a:off x="1230839" y="4580165"/>
            <a:ext cx="1686706" cy="523210"/>
          </a:xfrm>
          <a:prstGeom prst="rect">
            <a:avLst/>
          </a:prstGeom>
          <a:noFill/>
        </p:spPr>
        <p:txBody>
          <a:bodyPr wrap="square" lIns="91429" tIns="45715" rIns="91429" bIns="45715" rtlCol="0">
            <a:spAutoFit/>
          </a:bodyPr>
          <a:lstStyle/>
          <a:p>
            <a:pPr algn="ctr" defTabSz="457200"/>
            <a:r>
              <a:rPr lang="en-US" sz="1400" dirty="0" smtClean="0">
                <a:solidFill>
                  <a:prstClr val="white"/>
                </a:solidFill>
                <a:latin typeface="Georgia"/>
                <a:cs typeface="Georgia"/>
              </a:rPr>
              <a:t>R713C</a:t>
            </a:r>
            <a:endParaRPr lang="en-US" sz="1400" dirty="0">
              <a:solidFill>
                <a:prstClr val="white"/>
              </a:solidFill>
              <a:latin typeface="Georgia"/>
              <a:cs typeface="Georgia"/>
            </a:endParaRPr>
          </a:p>
          <a:p>
            <a:pPr algn="ctr" defTabSz="457200"/>
            <a:r>
              <a:rPr lang="en-US" sz="1400" i="1" dirty="0" smtClean="0">
                <a:solidFill>
                  <a:prstClr val="white"/>
                </a:solidFill>
                <a:latin typeface="Georgia"/>
                <a:cs typeface="Georgia"/>
              </a:rPr>
              <a:t>mutant</a:t>
            </a:r>
            <a:endParaRPr lang="en-US" sz="1400" i="1" dirty="0">
              <a:solidFill>
                <a:prstClr val="white"/>
              </a:solidFill>
              <a:latin typeface="Georgia"/>
              <a:cs typeface="Georgia"/>
            </a:endParaRPr>
          </a:p>
        </p:txBody>
      </p:sp>
      <p:sp>
        <p:nvSpPr>
          <p:cNvPr id="8" name="TextBox 7"/>
          <p:cNvSpPr txBox="1"/>
          <p:nvPr/>
        </p:nvSpPr>
        <p:spPr>
          <a:xfrm>
            <a:off x="3131902" y="2013466"/>
            <a:ext cx="1366851" cy="307766"/>
          </a:xfrm>
          <a:prstGeom prst="rect">
            <a:avLst/>
          </a:prstGeom>
          <a:noFill/>
        </p:spPr>
        <p:txBody>
          <a:bodyPr wrap="square" lIns="91429" tIns="45715" rIns="91429" bIns="45715" rtlCol="0">
            <a:spAutoFit/>
          </a:bodyPr>
          <a:lstStyle/>
          <a:p>
            <a:pPr algn="ctr" defTabSz="457200"/>
            <a:r>
              <a:rPr lang="en-US" sz="1400" dirty="0" err="1">
                <a:solidFill>
                  <a:prstClr val="white"/>
                </a:solidFill>
                <a:latin typeface="Georgia"/>
                <a:cs typeface="Georgia"/>
              </a:rPr>
              <a:t>dsRed</a:t>
            </a:r>
            <a:endParaRPr lang="en-US" sz="1400" dirty="0">
              <a:solidFill>
                <a:prstClr val="white"/>
              </a:solidFill>
              <a:latin typeface="Georgia"/>
              <a:cs typeface="Georgia"/>
            </a:endParaRPr>
          </a:p>
        </p:txBody>
      </p:sp>
      <p:sp>
        <p:nvSpPr>
          <p:cNvPr id="9" name="TextBox 8"/>
          <p:cNvSpPr txBox="1"/>
          <p:nvPr/>
        </p:nvSpPr>
        <p:spPr>
          <a:xfrm>
            <a:off x="5329002" y="1981200"/>
            <a:ext cx="1366851" cy="307766"/>
          </a:xfrm>
          <a:prstGeom prst="rect">
            <a:avLst/>
          </a:prstGeom>
          <a:noFill/>
        </p:spPr>
        <p:txBody>
          <a:bodyPr wrap="square" lIns="91429" tIns="45715" rIns="91429" bIns="45715" rtlCol="0">
            <a:spAutoFit/>
          </a:bodyPr>
          <a:lstStyle/>
          <a:p>
            <a:pPr algn="ctr" defTabSz="457200"/>
            <a:r>
              <a:rPr lang="en-US" sz="1400" dirty="0">
                <a:solidFill>
                  <a:prstClr val="white"/>
                </a:solidFill>
                <a:latin typeface="Georgia"/>
                <a:cs typeface="Georgia"/>
              </a:rPr>
              <a:t>GFP</a:t>
            </a:r>
          </a:p>
        </p:txBody>
      </p:sp>
      <p:pic>
        <p:nvPicPr>
          <p:cNvPr id="12" name="Picture 11"/>
          <p:cNvPicPr>
            <a:picLocks noChangeAspect="1"/>
          </p:cNvPicPr>
          <p:nvPr/>
        </p:nvPicPr>
        <p:blipFill>
          <a:blip r:embed="rId3"/>
          <a:stretch>
            <a:fillRect/>
          </a:stretch>
        </p:blipFill>
        <p:spPr>
          <a:xfrm>
            <a:off x="2700317" y="2302162"/>
            <a:ext cx="2955220" cy="935995"/>
          </a:xfrm>
          <a:prstGeom prst="rect">
            <a:avLst/>
          </a:prstGeom>
        </p:spPr>
      </p:pic>
      <p:pic>
        <p:nvPicPr>
          <p:cNvPr id="13" name="Picture 12"/>
          <p:cNvPicPr>
            <a:picLocks noChangeAspect="1"/>
          </p:cNvPicPr>
          <p:nvPr/>
        </p:nvPicPr>
        <p:blipFill>
          <a:blip r:embed="rId4"/>
          <a:stretch>
            <a:fillRect/>
          </a:stretch>
        </p:blipFill>
        <p:spPr>
          <a:xfrm>
            <a:off x="4817181" y="2304852"/>
            <a:ext cx="2955220" cy="935995"/>
          </a:xfrm>
          <a:prstGeom prst="rect">
            <a:avLst/>
          </a:prstGeom>
        </p:spPr>
      </p:pic>
      <p:pic>
        <p:nvPicPr>
          <p:cNvPr id="14" name="Picture 13"/>
          <p:cNvPicPr>
            <a:picLocks noChangeAspect="1"/>
          </p:cNvPicPr>
          <p:nvPr/>
        </p:nvPicPr>
        <p:blipFill>
          <a:blip r:embed="rId5"/>
          <a:stretch>
            <a:fillRect/>
          </a:stretch>
        </p:blipFill>
        <p:spPr>
          <a:xfrm>
            <a:off x="2705061" y="3731775"/>
            <a:ext cx="2955220" cy="935995"/>
          </a:xfrm>
          <a:prstGeom prst="rect">
            <a:avLst/>
          </a:prstGeom>
        </p:spPr>
      </p:pic>
      <p:pic>
        <p:nvPicPr>
          <p:cNvPr id="15" name="Picture 14"/>
          <p:cNvPicPr>
            <a:picLocks noChangeAspect="1"/>
          </p:cNvPicPr>
          <p:nvPr/>
        </p:nvPicPr>
        <p:blipFill>
          <a:blip r:embed="rId6"/>
          <a:stretch>
            <a:fillRect/>
          </a:stretch>
        </p:blipFill>
        <p:spPr>
          <a:xfrm>
            <a:off x="4817181" y="3722268"/>
            <a:ext cx="2955220" cy="935995"/>
          </a:xfrm>
          <a:prstGeom prst="rect">
            <a:avLst/>
          </a:prstGeom>
        </p:spPr>
      </p:pic>
      <p:pic>
        <p:nvPicPr>
          <p:cNvPr id="16" name="Picture 15"/>
          <p:cNvPicPr>
            <a:picLocks noChangeAspect="1"/>
          </p:cNvPicPr>
          <p:nvPr/>
        </p:nvPicPr>
        <p:blipFill>
          <a:blip r:embed="rId7"/>
          <a:stretch>
            <a:fillRect/>
          </a:stretch>
        </p:blipFill>
        <p:spPr>
          <a:xfrm>
            <a:off x="2702532" y="5152209"/>
            <a:ext cx="2955220" cy="935995"/>
          </a:xfrm>
          <a:prstGeom prst="rect">
            <a:avLst/>
          </a:prstGeom>
        </p:spPr>
      </p:pic>
      <p:pic>
        <p:nvPicPr>
          <p:cNvPr id="17" name="Picture 16"/>
          <p:cNvPicPr>
            <a:picLocks noChangeAspect="1"/>
          </p:cNvPicPr>
          <p:nvPr/>
        </p:nvPicPr>
        <p:blipFill>
          <a:blip r:embed="rId8"/>
          <a:stretch>
            <a:fillRect/>
          </a:stretch>
        </p:blipFill>
        <p:spPr>
          <a:xfrm>
            <a:off x="4817181" y="5152209"/>
            <a:ext cx="2955220" cy="935995"/>
          </a:xfrm>
          <a:prstGeom prst="rect">
            <a:avLst/>
          </a:prstGeom>
        </p:spPr>
      </p:pic>
      <p:pic>
        <p:nvPicPr>
          <p:cNvPr id="18" name="Picture 17"/>
          <p:cNvPicPr>
            <a:picLocks noChangeAspect="1"/>
          </p:cNvPicPr>
          <p:nvPr/>
        </p:nvPicPr>
        <p:blipFill>
          <a:blip r:embed="rId9"/>
          <a:stretch>
            <a:fillRect/>
          </a:stretch>
        </p:blipFill>
        <p:spPr>
          <a:xfrm>
            <a:off x="2700317" y="3012717"/>
            <a:ext cx="2955220" cy="935995"/>
          </a:xfrm>
          <a:prstGeom prst="rect">
            <a:avLst/>
          </a:prstGeom>
        </p:spPr>
      </p:pic>
      <p:pic>
        <p:nvPicPr>
          <p:cNvPr id="19" name="Picture 18"/>
          <p:cNvPicPr>
            <a:picLocks noChangeAspect="1"/>
          </p:cNvPicPr>
          <p:nvPr/>
        </p:nvPicPr>
        <p:blipFill>
          <a:blip r:embed="rId10"/>
          <a:stretch>
            <a:fillRect/>
          </a:stretch>
        </p:blipFill>
        <p:spPr>
          <a:xfrm>
            <a:off x="4817181" y="3012717"/>
            <a:ext cx="2955220" cy="935995"/>
          </a:xfrm>
          <a:prstGeom prst="rect">
            <a:avLst/>
          </a:prstGeom>
        </p:spPr>
      </p:pic>
      <p:pic>
        <p:nvPicPr>
          <p:cNvPr id="20" name="Picture 19"/>
          <p:cNvPicPr>
            <a:picLocks noChangeAspect="1"/>
          </p:cNvPicPr>
          <p:nvPr/>
        </p:nvPicPr>
        <p:blipFill>
          <a:blip r:embed="rId11"/>
          <a:stretch>
            <a:fillRect/>
          </a:stretch>
        </p:blipFill>
        <p:spPr>
          <a:xfrm>
            <a:off x="2708785" y="4449250"/>
            <a:ext cx="2949146" cy="934070"/>
          </a:xfrm>
          <a:prstGeom prst="rect">
            <a:avLst/>
          </a:prstGeom>
        </p:spPr>
      </p:pic>
      <p:pic>
        <p:nvPicPr>
          <p:cNvPr id="22" name="Picture 21"/>
          <p:cNvPicPr>
            <a:picLocks noChangeAspect="1"/>
          </p:cNvPicPr>
          <p:nvPr/>
        </p:nvPicPr>
        <p:blipFill>
          <a:blip r:embed="rId12"/>
          <a:stretch>
            <a:fillRect/>
          </a:stretch>
        </p:blipFill>
        <p:spPr>
          <a:xfrm>
            <a:off x="4819995" y="4451171"/>
            <a:ext cx="2949146" cy="934070"/>
          </a:xfrm>
          <a:prstGeom prst="rect">
            <a:avLst/>
          </a:prstGeom>
        </p:spPr>
      </p:pic>
      <p:sp>
        <p:nvSpPr>
          <p:cNvPr id="28" name="TextBox 27"/>
          <p:cNvSpPr txBox="1"/>
          <p:nvPr/>
        </p:nvSpPr>
        <p:spPr>
          <a:xfrm>
            <a:off x="8144930" y="5168454"/>
            <a:ext cx="728134" cy="307777"/>
          </a:xfrm>
          <a:prstGeom prst="rect">
            <a:avLst/>
          </a:prstGeom>
          <a:noFill/>
        </p:spPr>
        <p:txBody>
          <a:bodyPr wrap="square" rtlCol="0">
            <a:spAutoFit/>
          </a:bodyPr>
          <a:lstStyle/>
          <a:p>
            <a:pPr algn="ctr" defTabSz="457200"/>
            <a:r>
              <a:rPr lang="en-US" sz="1400" dirty="0" smtClean="0">
                <a:solidFill>
                  <a:prstClr val="black"/>
                </a:solidFill>
                <a:latin typeface="Georgia"/>
                <a:cs typeface="Georgia"/>
              </a:rPr>
              <a:t>A482T</a:t>
            </a:r>
            <a:endParaRPr lang="en-US" sz="1400" dirty="0">
              <a:solidFill>
                <a:prstClr val="black"/>
              </a:solidFill>
              <a:latin typeface="Georgia"/>
              <a:cs typeface="Georgia"/>
            </a:endParaRPr>
          </a:p>
        </p:txBody>
      </p:sp>
      <p:sp>
        <p:nvSpPr>
          <p:cNvPr id="29" name="Title 3"/>
          <p:cNvSpPr>
            <a:spLocks noGrp="1"/>
          </p:cNvSpPr>
          <p:nvPr>
            <p:ph type="title"/>
          </p:nvPr>
        </p:nvSpPr>
        <p:spPr>
          <a:xfrm>
            <a:off x="838200" y="152400"/>
            <a:ext cx="7639379" cy="1143000"/>
          </a:xfrm>
        </p:spPr>
        <p:txBody>
          <a:bodyPr>
            <a:normAutofit/>
          </a:bodyPr>
          <a:lstStyle/>
          <a:p>
            <a:r>
              <a:rPr lang="en-US" sz="3200" dirty="0" smtClean="0">
                <a:solidFill>
                  <a:srgbClr val="FFFF00"/>
                </a:solidFill>
                <a:latin typeface="Georgia"/>
                <a:cs typeface="Georgia"/>
              </a:rPr>
              <a:t>Autism variants have specific effects on </a:t>
            </a:r>
            <a:br>
              <a:rPr lang="en-US" sz="3200" dirty="0" smtClean="0">
                <a:solidFill>
                  <a:srgbClr val="FFFF00"/>
                </a:solidFill>
                <a:latin typeface="Georgia"/>
                <a:cs typeface="Georgia"/>
              </a:rPr>
            </a:br>
            <a:r>
              <a:rPr lang="en-US" sz="3200" dirty="0" smtClean="0">
                <a:solidFill>
                  <a:srgbClr val="FFFF00"/>
                </a:solidFill>
                <a:latin typeface="Georgia"/>
                <a:cs typeface="Georgia"/>
              </a:rPr>
              <a:t>neuronal function*</a:t>
            </a:r>
            <a:endParaRPr lang="en-US" sz="3200" dirty="0">
              <a:solidFill>
                <a:srgbClr val="FFFF00"/>
              </a:solidFill>
              <a:latin typeface="Georgia"/>
              <a:cs typeface="Georgia"/>
            </a:endParaRPr>
          </a:p>
        </p:txBody>
      </p:sp>
      <p:sp>
        <p:nvSpPr>
          <p:cNvPr id="21" name="TextBox 20"/>
          <p:cNvSpPr txBox="1"/>
          <p:nvPr/>
        </p:nvSpPr>
        <p:spPr>
          <a:xfrm>
            <a:off x="1066800" y="1535668"/>
            <a:ext cx="7080569" cy="369332"/>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defTabSz="457200"/>
            <a:r>
              <a:rPr lang="en-US" dirty="0" smtClean="0">
                <a:solidFill>
                  <a:prstClr val="black"/>
                </a:solidFill>
                <a:latin typeface="Georgia"/>
                <a:cs typeface="Georgia"/>
              </a:rPr>
              <a:t>Dendritic </a:t>
            </a:r>
            <a:r>
              <a:rPr lang="en-US" dirty="0">
                <a:solidFill>
                  <a:prstClr val="black"/>
                </a:solidFill>
                <a:latin typeface="Georgia"/>
                <a:cs typeface="Georgia"/>
              </a:rPr>
              <a:t>s</a:t>
            </a:r>
            <a:r>
              <a:rPr lang="en-US" dirty="0" smtClean="0">
                <a:solidFill>
                  <a:prstClr val="black"/>
                </a:solidFill>
                <a:latin typeface="Georgia"/>
                <a:cs typeface="Georgia"/>
              </a:rPr>
              <a:t>pines are location of  excitatory synaptic transmission</a:t>
            </a:r>
          </a:p>
        </p:txBody>
      </p:sp>
      <p:sp>
        <p:nvSpPr>
          <p:cNvPr id="30" name="Rectangle 29"/>
          <p:cNvSpPr/>
          <p:nvPr/>
        </p:nvSpPr>
        <p:spPr>
          <a:xfrm>
            <a:off x="3962120" y="2514600"/>
            <a:ext cx="152680" cy="138257"/>
          </a:xfrm>
          <a:prstGeom prst="rect">
            <a:avLst/>
          </a:prstGeom>
          <a:noFill/>
          <a:ln w="127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eorgia"/>
              <a:cs typeface="Georgia"/>
            </a:endParaRPr>
          </a:p>
        </p:txBody>
      </p:sp>
      <p:sp>
        <p:nvSpPr>
          <p:cNvPr id="31" name="Rectangle 30"/>
          <p:cNvSpPr/>
          <p:nvPr/>
        </p:nvSpPr>
        <p:spPr>
          <a:xfrm>
            <a:off x="4190720" y="2667000"/>
            <a:ext cx="152680" cy="228600"/>
          </a:xfrm>
          <a:prstGeom prst="rect">
            <a:avLst/>
          </a:prstGeom>
          <a:noFill/>
          <a:ln w="127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eorgia"/>
              <a:cs typeface="Georgia"/>
            </a:endParaRPr>
          </a:p>
        </p:txBody>
      </p:sp>
      <p:sp>
        <p:nvSpPr>
          <p:cNvPr id="32" name="Rectangle 31"/>
          <p:cNvSpPr/>
          <p:nvPr/>
        </p:nvSpPr>
        <p:spPr>
          <a:xfrm>
            <a:off x="3796869" y="2895600"/>
            <a:ext cx="152680" cy="138257"/>
          </a:xfrm>
          <a:prstGeom prst="rect">
            <a:avLst/>
          </a:prstGeom>
          <a:noFill/>
          <a:ln w="127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eorgia"/>
              <a:cs typeface="Georgia"/>
            </a:endParaRPr>
          </a:p>
        </p:txBody>
      </p:sp>
      <p:sp>
        <p:nvSpPr>
          <p:cNvPr id="34" name="TextBox 33"/>
          <p:cNvSpPr txBox="1"/>
          <p:nvPr/>
        </p:nvSpPr>
        <p:spPr>
          <a:xfrm>
            <a:off x="1468208" y="2495501"/>
            <a:ext cx="1366851" cy="307766"/>
          </a:xfrm>
          <a:prstGeom prst="rect">
            <a:avLst/>
          </a:prstGeom>
          <a:noFill/>
        </p:spPr>
        <p:txBody>
          <a:bodyPr wrap="square" lIns="91429" tIns="45715" rIns="91429" bIns="45715" rtlCol="0">
            <a:spAutoFit/>
          </a:bodyPr>
          <a:lstStyle/>
          <a:p>
            <a:pPr algn="ctr" defTabSz="457200"/>
            <a:r>
              <a:rPr lang="en-US" sz="1400" dirty="0" smtClean="0">
                <a:solidFill>
                  <a:prstClr val="white"/>
                </a:solidFill>
                <a:latin typeface="Georgia"/>
                <a:cs typeface="Georgia"/>
              </a:rPr>
              <a:t>Alone</a:t>
            </a:r>
            <a:endParaRPr lang="en-US" sz="1400" dirty="0">
              <a:solidFill>
                <a:prstClr val="white"/>
              </a:solidFill>
              <a:latin typeface="Georgia"/>
              <a:cs typeface="Georgia"/>
            </a:endParaRPr>
          </a:p>
        </p:txBody>
      </p:sp>
      <p:sp>
        <p:nvSpPr>
          <p:cNvPr id="11" name="TextBox 10"/>
          <p:cNvSpPr txBox="1"/>
          <p:nvPr/>
        </p:nvSpPr>
        <p:spPr>
          <a:xfrm>
            <a:off x="6096000" y="6096000"/>
            <a:ext cx="2895600" cy="646331"/>
          </a:xfrm>
          <a:prstGeom prst="rect">
            <a:avLst/>
          </a:prstGeom>
          <a:noFill/>
        </p:spPr>
        <p:txBody>
          <a:bodyPr wrap="square" rtlCol="0">
            <a:spAutoFit/>
          </a:bodyPr>
          <a:lstStyle/>
          <a:p>
            <a:pPr algn="r"/>
            <a:r>
              <a:rPr lang="en-US" dirty="0" smtClean="0">
                <a:solidFill>
                  <a:srgbClr val="FFFFFF"/>
                </a:solidFill>
                <a:latin typeface="Georgia"/>
                <a:cs typeface="Georgia"/>
              </a:rPr>
              <a:t>*rat hippocampal neurons (E18 embryos)</a:t>
            </a:r>
            <a:endParaRPr lang="en-US" dirty="0">
              <a:solidFill>
                <a:srgbClr val="FFFFFF"/>
              </a:solidFill>
              <a:latin typeface="Georgia"/>
              <a:cs typeface="Georgi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562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2"/>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0"/>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ppt_y</p:attrName>
                                        </p:attrNameLst>
                                      </p:cBhvr>
                                      <p:tavLst>
                                        <p:tav tm="0">
                                          <p:val>
                                            <p:strVal val="#ppt_y+#ppt_h*1.125000"/>
                                          </p:val>
                                        </p:tav>
                                        <p:tav tm="100000">
                                          <p:val>
                                            <p:strVal val="#ppt_y"/>
                                          </p:val>
                                        </p:tav>
                                      </p:tavLst>
                                    </p:anim>
                                    <p:animEffect transition="in" filter="wipe(up)">
                                      <p:cBhvr>
                                        <p:cTn id="27" dur="500"/>
                                        <p:tgtEl>
                                          <p:spTgt spid="3"/>
                                        </p:tgtEl>
                                      </p:cBhvr>
                                    </p:animEffect>
                                  </p:childTnLst>
                                </p:cTn>
                              </p:par>
                              <p:par>
                                <p:cTn id="28" presetID="1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up)">
                                      <p:cBhvr>
                                        <p:cTn id="31" dur="500"/>
                                        <p:tgtEl>
                                          <p:spTgt spid="18"/>
                                        </p:tgtEl>
                                      </p:cBhvr>
                                    </p:animEffect>
                                  </p:childTnLst>
                                </p:cTn>
                              </p:par>
                              <p:par>
                                <p:cTn id="32" presetID="1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ppt_h*1.125000"/>
                                          </p:val>
                                        </p:tav>
                                        <p:tav tm="100000">
                                          <p:val>
                                            <p:strVal val="#ppt_y"/>
                                          </p:val>
                                        </p:tav>
                                      </p:tavLst>
                                    </p:anim>
                                    <p:animEffect transition="in" filter="wipe(up)">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p:tgtEl>
                                          <p:spTgt spid="5"/>
                                        </p:tgtEl>
                                        <p:attrNameLst>
                                          <p:attrName>ppt_y</p:attrName>
                                        </p:attrNameLst>
                                      </p:cBhvr>
                                      <p:tavLst>
                                        <p:tav tm="0">
                                          <p:val>
                                            <p:strVal val="#ppt_y+#ppt_h*1.125000"/>
                                          </p:val>
                                        </p:tav>
                                        <p:tav tm="100000">
                                          <p:val>
                                            <p:strVal val="#ppt_y"/>
                                          </p:val>
                                        </p:tav>
                                      </p:tavLst>
                                    </p:anim>
                                    <p:animEffect transition="in" filter="wipe(up)">
                                      <p:cBhvr>
                                        <p:cTn id="41" dur="500"/>
                                        <p:tgtEl>
                                          <p:spTgt spid="5"/>
                                        </p:tgtEl>
                                      </p:cBhvr>
                                    </p:animEffect>
                                  </p:childTnLst>
                                </p:cTn>
                              </p:par>
                              <p:par>
                                <p:cTn id="42" presetID="1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par>
                                <p:cTn id="46" presetID="12" presetClass="entr" presetSubtype="4"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p:tgtEl>
                                          <p:spTgt spid="15"/>
                                        </p:tgtEl>
                                        <p:attrNameLst>
                                          <p:attrName>ppt_y</p:attrName>
                                        </p:attrNameLst>
                                      </p:cBhvr>
                                      <p:tavLst>
                                        <p:tav tm="0">
                                          <p:val>
                                            <p:strVal val="#ppt_y+#ppt_h*1.125000"/>
                                          </p:val>
                                        </p:tav>
                                        <p:tav tm="100000">
                                          <p:val>
                                            <p:strVal val="#ppt_y"/>
                                          </p:val>
                                        </p:tav>
                                      </p:tavLst>
                                    </p:anim>
                                    <p:animEffect transition="in" filter="wipe(up)">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p:tgtEl>
                                          <p:spTgt spid="7"/>
                                        </p:tgtEl>
                                        <p:attrNameLst>
                                          <p:attrName>ppt_y</p:attrName>
                                        </p:attrNameLst>
                                      </p:cBhvr>
                                      <p:tavLst>
                                        <p:tav tm="0">
                                          <p:val>
                                            <p:strVal val="#ppt_y+#ppt_h*1.125000"/>
                                          </p:val>
                                        </p:tav>
                                        <p:tav tm="100000">
                                          <p:val>
                                            <p:strVal val="#ppt_y"/>
                                          </p:val>
                                        </p:tav>
                                      </p:tavLst>
                                    </p:anim>
                                    <p:animEffect transition="in" filter="wipe(up)">
                                      <p:cBhvr>
                                        <p:cTn id="55" dur="500"/>
                                        <p:tgtEl>
                                          <p:spTgt spid="7"/>
                                        </p:tgtEl>
                                      </p:cBhvr>
                                    </p:animEffect>
                                  </p:childTnLst>
                                </p:cTn>
                              </p:par>
                              <p:par>
                                <p:cTn id="56" presetID="12" presetClass="entr" presetSubtype="4"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ppt_y</p:attrName>
                                        </p:attrNameLst>
                                      </p:cBhvr>
                                      <p:tavLst>
                                        <p:tav tm="0">
                                          <p:val>
                                            <p:strVal val="#ppt_y+#ppt_h*1.125000"/>
                                          </p:val>
                                        </p:tav>
                                        <p:tav tm="100000">
                                          <p:val>
                                            <p:strVal val="#ppt_y"/>
                                          </p:val>
                                        </p:tav>
                                      </p:tavLst>
                                    </p:anim>
                                    <p:animEffect transition="in" filter="wipe(up)">
                                      <p:cBhvr>
                                        <p:cTn id="59" dur="500"/>
                                        <p:tgtEl>
                                          <p:spTgt spid="20"/>
                                        </p:tgtEl>
                                      </p:cBhvr>
                                    </p:animEffect>
                                  </p:childTnLst>
                                </p:cTn>
                              </p:par>
                              <p:par>
                                <p:cTn id="60" presetID="12" presetClass="entr" presetSubtype="4"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p:tgtEl>
                                          <p:spTgt spid="22"/>
                                        </p:tgtEl>
                                        <p:attrNameLst>
                                          <p:attrName>ppt_y</p:attrName>
                                        </p:attrNameLst>
                                      </p:cBhvr>
                                      <p:tavLst>
                                        <p:tav tm="0">
                                          <p:val>
                                            <p:strVal val="#ppt_y+#ppt_h*1.125000"/>
                                          </p:val>
                                        </p:tav>
                                        <p:tav tm="100000">
                                          <p:val>
                                            <p:strVal val="#ppt_y"/>
                                          </p:val>
                                        </p:tav>
                                      </p:tavLst>
                                    </p:anim>
                                    <p:animEffect transition="in" filter="wipe(up)">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p:tgtEl>
                                          <p:spTgt spid="6"/>
                                        </p:tgtEl>
                                        <p:attrNameLst>
                                          <p:attrName>ppt_y</p:attrName>
                                        </p:attrNameLst>
                                      </p:cBhvr>
                                      <p:tavLst>
                                        <p:tav tm="0">
                                          <p:val>
                                            <p:strVal val="#ppt_y+#ppt_h*1.125000"/>
                                          </p:val>
                                        </p:tav>
                                        <p:tav tm="100000">
                                          <p:val>
                                            <p:strVal val="#ppt_y"/>
                                          </p:val>
                                        </p:tav>
                                      </p:tavLst>
                                    </p:anim>
                                    <p:animEffect transition="in" filter="wipe(up)">
                                      <p:cBhvr>
                                        <p:cTn id="69" dur="500"/>
                                        <p:tgtEl>
                                          <p:spTgt spid="6"/>
                                        </p:tgtEl>
                                      </p:cBhvr>
                                    </p:animEffect>
                                  </p:childTnLst>
                                </p:cTn>
                              </p:par>
                              <p:par>
                                <p:cTn id="70" presetID="12" presetClass="entr" presetSubtype="4"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ppt_y</p:attrName>
                                        </p:attrNameLst>
                                      </p:cBhvr>
                                      <p:tavLst>
                                        <p:tav tm="0">
                                          <p:val>
                                            <p:strVal val="#ppt_y+#ppt_h*1.125000"/>
                                          </p:val>
                                        </p:tav>
                                        <p:tav tm="100000">
                                          <p:val>
                                            <p:strVal val="#ppt_y"/>
                                          </p:val>
                                        </p:tav>
                                      </p:tavLst>
                                    </p:anim>
                                    <p:animEffect transition="in" filter="wipe(up)">
                                      <p:cBhvr>
                                        <p:cTn id="73" dur="500"/>
                                        <p:tgtEl>
                                          <p:spTgt spid="16"/>
                                        </p:tgtEl>
                                      </p:cBhvr>
                                    </p:animEffect>
                                  </p:childTnLst>
                                </p:cTn>
                              </p:par>
                              <p:par>
                                <p:cTn id="74" presetID="12" presetClass="entr" presetSubtype="4"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ppt_y</p:attrName>
                                        </p:attrNameLst>
                                      </p:cBhvr>
                                      <p:tavLst>
                                        <p:tav tm="0">
                                          <p:val>
                                            <p:strVal val="#ppt_y+#ppt_h*1.125000"/>
                                          </p:val>
                                        </p:tav>
                                        <p:tav tm="100000">
                                          <p:val>
                                            <p:strVal val="#ppt_y"/>
                                          </p:val>
                                        </p:tav>
                                      </p:tavLst>
                                    </p:anim>
                                    <p:animEffect transition="in" filter="wipe(up)">
                                      <p:cBhvr>
                                        <p:cTn id="77" dur="500"/>
                                        <p:tgtEl>
                                          <p:spTgt spid="17"/>
                                        </p:tgtEl>
                                      </p:cBhvr>
                                    </p:animEffect>
                                  </p:childTnLst>
                                </p:cTn>
                              </p:par>
                              <p:par>
                                <p:cTn id="78" presetID="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28" grpId="0"/>
      <p:bldP spid="30" grpId="0" animBg="1"/>
      <p:bldP spid="30" grpId="1" animBg="1"/>
      <p:bldP spid="31" grpId="0" animBg="1"/>
      <p:bldP spid="31" grpId="1" animBg="1"/>
      <p:bldP spid="32" grpId="0" animBg="1"/>
      <p:bldP spid="32" grpId="1"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4800" y="304800"/>
            <a:ext cx="5740400" cy="1143000"/>
          </a:xfrm>
        </p:spPr>
        <p:txBody>
          <a:bodyPr>
            <a:normAutofit/>
          </a:bodyPr>
          <a:lstStyle/>
          <a:p>
            <a:pPr algn="l" eaLnBrk="1" hangingPunct="1"/>
            <a:r>
              <a:rPr lang="en-US" sz="3400" dirty="0" smtClean="0">
                <a:solidFill>
                  <a:srgbClr val="FFFF00"/>
                </a:solidFill>
                <a:latin typeface="Gill Sans"/>
                <a:ea typeface="ＭＳ Ｐゴシック" charset="0"/>
                <a:cs typeface="Gill Sans"/>
              </a:rPr>
              <a:t>Is there any effect on behavior?</a:t>
            </a:r>
            <a:endParaRPr lang="en-US" sz="2400" dirty="0">
              <a:solidFill>
                <a:srgbClr val="FFFF00"/>
              </a:solidFill>
              <a:latin typeface="Gill Sans"/>
              <a:ea typeface="ＭＳ Ｐゴシック" charset="0"/>
              <a:cs typeface="Gill Sans"/>
            </a:endParaRPr>
          </a:p>
        </p:txBody>
      </p:sp>
      <p:sp>
        <p:nvSpPr>
          <p:cNvPr id="61443" name="Content Placeholder 2"/>
          <p:cNvSpPr>
            <a:spLocks noGrp="1"/>
          </p:cNvSpPr>
          <p:nvPr>
            <p:ph sz="half" idx="1"/>
          </p:nvPr>
        </p:nvSpPr>
        <p:spPr>
          <a:xfrm>
            <a:off x="575731" y="1784494"/>
            <a:ext cx="4038600" cy="3669163"/>
          </a:xfrm>
          <a:noFill/>
        </p:spPr>
        <p:txBody>
          <a:bodyPr>
            <a:noAutofit/>
          </a:bodyPr>
          <a:lstStyle/>
          <a:p>
            <a:pPr eaLnBrk="1" hangingPunct="1">
              <a:lnSpc>
                <a:spcPts val="3080"/>
              </a:lnSpc>
              <a:buSzPct val="65000"/>
            </a:pPr>
            <a:r>
              <a:rPr lang="en-US" sz="2400" i="1" dirty="0" smtClean="0">
                <a:solidFill>
                  <a:srgbClr val="FFFFFF"/>
                </a:solidFill>
                <a:latin typeface="Gill Sans"/>
                <a:ea typeface="ＭＳ Ｐゴシック" charset="0"/>
                <a:cs typeface="Gill Sans"/>
              </a:rPr>
              <a:t>CTNND2</a:t>
            </a:r>
            <a:r>
              <a:rPr lang="en-US" sz="2400" dirty="0" smtClean="0">
                <a:solidFill>
                  <a:srgbClr val="FFFFFF"/>
                </a:solidFill>
                <a:latin typeface="Gill Sans"/>
                <a:ea typeface="ＭＳ Ｐゴシック" charset="0"/>
                <a:cs typeface="Gill Sans"/>
              </a:rPr>
              <a:t> Knockout mouse: severe </a:t>
            </a:r>
            <a:r>
              <a:rPr lang="en-US" sz="2400" dirty="0">
                <a:solidFill>
                  <a:srgbClr val="FFFFFF"/>
                </a:solidFill>
                <a:latin typeface="Gill Sans"/>
                <a:ea typeface="ＭＳ Ｐゴシック" charset="0"/>
                <a:cs typeface="Gill Sans"/>
              </a:rPr>
              <a:t>synaptic and cognitive dysfunction (</a:t>
            </a:r>
            <a:r>
              <a:rPr lang="en-US" sz="2400" dirty="0" err="1">
                <a:solidFill>
                  <a:srgbClr val="FFFFFF"/>
                </a:solidFill>
                <a:latin typeface="Gill Sans"/>
                <a:ea typeface="ＭＳ Ｐゴシック" charset="0"/>
                <a:cs typeface="Gill Sans"/>
              </a:rPr>
              <a:t>Israely</a:t>
            </a:r>
            <a:r>
              <a:rPr lang="en-US" sz="2400" dirty="0">
                <a:solidFill>
                  <a:srgbClr val="FFFFFF"/>
                </a:solidFill>
                <a:latin typeface="Gill Sans"/>
                <a:ea typeface="ＭＳ Ｐゴシック" charset="0"/>
                <a:cs typeface="Gill Sans"/>
              </a:rPr>
              <a:t> et al. 2004</a:t>
            </a:r>
            <a:r>
              <a:rPr lang="en-US" sz="2400" dirty="0" smtClean="0">
                <a:solidFill>
                  <a:srgbClr val="FFFFFF"/>
                </a:solidFill>
                <a:latin typeface="Gill Sans"/>
                <a:ea typeface="ＭＳ Ｐゴシック" charset="0"/>
                <a:cs typeface="Gill Sans"/>
              </a:rPr>
              <a:t>)</a:t>
            </a:r>
          </a:p>
          <a:p>
            <a:pPr eaLnBrk="1" hangingPunct="1">
              <a:lnSpc>
                <a:spcPts val="3080"/>
              </a:lnSpc>
              <a:buSzPct val="65000"/>
            </a:pPr>
            <a:endParaRPr lang="en-US" sz="2400" dirty="0">
              <a:solidFill>
                <a:srgbClr val="FFFFFF"/>
              </a:solidFill>
              <a:latin typeface="Gill Sans"/>
              <a:ea typeface="ＭＳ Ｐゴシック" charset="0"/>
              <a:cs typeface="Gill Sans"/>
            </a:endParaRPr>
          </a:p>
          <a:p>
            <a:pPr eaLnBrk="1" hangingPunct="1">
              <a:lnSpc>
                <a:spcPts val="3080"/>
              </a:lnSpc>
              <a:buSzPct val="65000"/>
            </a:pPr>
            <a:r>
              <a:rPr lang="en-US" sz="2400" dirty="0">
                <a:solidFill>
                  <a:srgbClr val="FFFFFF"/>
                </a:solidFill>
                <a:latin typeface="Gill Sans"/>
                <a:ea typeface="ＭＳ Ｐゴシック" charset="0"/>
                <a:cs typeface="Gill Sans"/>
              </a:rPr>
              <a:t>Involved in activity related change in morphology at the synapse (</a:t>
            </a:r>
            <a:r>
              <a:rPr lang="en-US" sz="2400" dirty="0" err="1">
                <a:solidFill>
                  <a:srgbClr val="FFFFFF"/>
                </a:solidFill>
                <a:latin typeface="Gill Sans"/>
                <a:ea typeface="ＭＳ Ｐゴシック" charset="0"/>
                <a:cs typeface="Gill Sans"/>
              </a:rPr>
              <a:t>Kosik</a:t>
            </a:r>
            <a:r>
              <a:rPr lang="en-US" sz="2400" dirty="0">
                <a:solidFill>
                  <a:srgbClr val="FFFFFF"/>
                </a:solidFill>
                <a:latin typeface="Gill Sans"/>
                <a:ea typeface="ＭＳ Ｐゴシック" charset="0"/>
                <a:cs typeface="Gill Sans"/>
              </a:rPr>
              <a:t> et al. </a:t>
            </a:r>
            <a:r>
              <a:rPr lang="en-US" sz="2400" dirty="0" smtClean="0">
                <a:solidFill>
                  <a:srgbClr val="FFFFFF"/>
                </a:solidFill>
                <a:latin typeface="Gill Sans"/>
                <a:ea typeface="ＭＳ Ｐゴシック" charset="0"/>
                <a:cs typeface="Gill Sans"/>
              </a:rPr>
              <a:t>2005</a:t>
            </a:r>
            <a:r>
              <a:rPr lang="en-US" sz="2400" dirty="0">
                <a:solidFill>
                  <a:srgbClr val="FFFFFF"/>
                </a:solidFill>
                <a:latin typeface="Gill Sans"/>
                <a:ea typeface="ＭＳ Ｐゴシック" charset="0"/>
                <a:cs typeface="Gill Sans"/>
              </a:rPr>
              <a:t>)</a:t>
            </a:r>
            <a:endParaRPr lang="en-US" sz="2400" dirty="0" smtClean="0">
              <a:solidFill>
                <a:srgbClr val="FFFFFF"/>
              </a:solidFill>
              <a:latin typeface="Gill Sans"/>
              <a:ea typeface="ＭＳ Ｐゴシック" charset="0"/>
              <a:cs typeface="Gill Sans"/>
            </a:endParaRP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9200" y="2132803"/>
            <a:ext cx="3724275" cy="3114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 name="Picture 5" descr="IMG_20130531_141915_351.jpg"/>
          <p:cNvPicPr>
            <a:picLocks noChangeAspect="1"/>
          </p:cNvPicPr>
          <p:nvPr/>
        </p:nvPicPr>
        <p:blipFill rotWithShape="1">
          <a:blip r:embed="rId4"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brightnessContrast bright="40000" contrast="-20000"/>
                    </a14:imgEffect>
                  </a14:imgLayer>
                </a14:imgProps>
              </a:ext>
            </a:extLst>
          </a:blip>
          <a:srcRect l="40000" t="36667" r="33889" b="33210"/>
          <a:stretch/>
        </p:blipFill>
        <p:spPr>
          <a:xfrm>
            <a:off x="6299200" y="355600"/>
            <a:ext cx="2387600" cy="1549400"/>
          </a:xfrm>
          <a:prstGeom prst="rect">
            <a:avLst/>
          </a:prstGeom>
        </p:spPr>
      </p:pic>
      <p:sp>
        <p:nvSpPr>
          <p:cNvPr id="2" name="TextBox 1"/>
          <p:cNvSpPr txBox="1"/>
          <p:nvPr/>
        </p:nvSpPr>
        <p:spPr>
          <a:xfrm>
            <a:off x="5675914" y="5340985"/>
            <a:ext cx="2501252" cy="374015"/>
          </a:xfrm>
          <a:prstGeom prst="rect">
            <a:avLst/>
          </a:prstGeom>
          <a:noFill/>
        </p:spPr>
        <p:txBody>
          <a:bodyPr wrap="square" rtlCol="0">
            <a:spAutoFit/>
          </a:bodyPr>
          <a:lstStyle/>
          <a:p>
            <a:pPr algn="ctr" defTabSz="457200"/>
            <a:r>
              <a:rPr lang="en-US" dirty="0" err="1" smtClean="0">
                <a:solidFill>
                  <a:srgbClr val="00FF80"/>
                </a:solidFill>
                <a:latin typeface="Gill Sans"/>
                <a:cs typeface="Gill Sans"/>
              </a:rPr>
              <a:t>Israely</a:t>
            </a:r>
            <a:r>
              <a:rPr lang="en-US" dirty="0" smtClean="0">
                <a:solidFill>
                  <a:srgbClr val="00FF80"/>
                </a:solidFill>
                <a:latin typeface="Gill Sans"/>
                <a:cs typeface="Gill Sans"/>
              </a:rPr>
              <a:t> et al. 2004</a:t>
            </a:r>
            <a:endParaRPr lang="en-US" dirty="0">
              <a:solidFill>
                <a:srgbClr val="00FF80"/>
              </a:solidFill>
              <a:latin typeface="Gill Sans"/>
              <a:cs typeface="Gill San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83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dissolve">
                                      <p:cBhvr>
                                        <p:cTn id="7" dur="500"/>
                                        <p:tgtEl>
                                          <p:spTgt spid="6144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61444"/>
                                        </p:tgtEl>
                                        <p:attrNameLst>
                                          <p:attrName>style.visibility</p:attrName>
                                        </p:attrNameLst>
                                      </p:cBhvr>
                                      <p:to>
                                        <p:strVal val="visible"/>
                                      </p:to>
                                    </p:set>
                                    <p:animEffect transition="in" filter="dissolve">
                                      <p:cBhvr>
                                        <p:cTn id="14" dur="500"/>
                                        <p:tgtEl>
                                          <p:spTgt spid="6144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1443">
                                            <p:txEl>
                                              <p:pRg st="2" end="2"/>
                                            </p:txEl>
                                          </p:spTgt>
                                        </p:tgtEl>
                                        <p:attrNameLst>
                                          <p:attrName>style.visibility</p:attrName>
                                        </p:attrNameLst>
                                      </p:cBhvr>
                                      <p:to>
                                        <p:strVal val="visible"/>
                                      </p:to>
                                    </p:set>
                                    <p:animEffect transition="in" filter="dissolve">
                                      <p:cBhvr>
                                        <p:cTn id="22"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6019800" cy="838200"/>
          </a:xfrm>
        </p:spPr>
        <p:txBody>
          <a:bodyPr>
            <a:noAutofit/>
          </a:bodyPr>
          <a:lstStyle/>
          <a:p>
            <a:r>
              <a:rPr lang="en-US" sz="3200" dirty="0" smtClean="0">
                <a:solidFill>
                  <a:srgbClr val="FFFF00"/>
                </a:solidFill>
                <a:latin typeface="Georgia"/>
                <a:cs typeface="Georgia"/>
              </a:rPr>
              <a:t>What does delta 2 catenin do?</a:t>
            </a:r>
            <a:endParaRPr lang="en-US" sz="3200" dirty="0">
              <a:solidFill>
                <a:srgbClr val="FFFF00"/>
              </a:solidFill>
              <a:latin typeface="Georgia"/>
              <a:cs typeface="Georgia"/>
            </a:endParaRPr>
          </a:p>
        </p:txBody>
      </p:sp>
      <p:pic>
        <p:nvPicPr>
          <p:cNvPr id="5" name="Picture 4" descr="emboCover.jpg"/>
          <p:cNvPicPr>
            <a:picLocks noChangeAspect="1"/>
          </p:cNvPicPr>
          <p:nvPr/>
        </p:nvPicPr>
        <p:blipFill>
          <a:blip r:embed="rId3" cstate="print"/>
          <a:stretch>
            <a:fillRect/>
          </a:stretch>
        </p:blipFill>
        <p:spPr>
          <a:xfrm>
            <a:off x="914400" y="3429000"/>
            <a:ext cx="2362200" cy="2362200"/>
          </a:xfrm>
          <a:prstGeom prst="rect">
            <a:avLst/>
          </a:prstGeom>
        </p:spPr>
      </p:pic>
      <p:pic>
        <p:nvPicPr>
          <p:cNvPr id="11" name="Picture 10" descr="neuronDIV15.tif"/>
          <p:cNvPicPr>
            <a:picLocks noChangeAspect="1"/>
          </p:cNvPicPr>
          <p:nvPr/>
        </p:nvPicPr>
        <p:blipFill>
          <a:blip r:embed="rId4" cstate="print"/>
          <a:srcRect l="13333" r="17778" b="17778"/>
          <a:stretch>
            <a:fillRect/>
          </a:stretch>
        </p:blipFill>
        <p:spPr>
          <a:xfrm>
            <a:off x="5712941" y="3165987"/>
            <a:ext cx="2135659" cy="2549013"/>
          </a:xfrm>
          <a:prstGeom prst="rect">
            <a:avLst/>
          </a:prstGeom>
        </p:spPr>
      </p:pic>
      <p:sp>
        <p:nvSpPr>
          <p:cNvPr id="14" name="Rectangle 13"/>
          <p:cNvSpPr/>
          <p:nvPr/>
        </p:nvSpPr>
        <p:spPr>
          <a:xfrm>
            <a:off x="5029200" y="5706070"/>
            <a:ext cx="3505200" cy="923330"/>
          </a:xfrm>
          <a:prstGeom prst="rect">
            <a:avLst/>
          </a:prstGeom>
        </p:spPr>
        <p:txBody>
          <a:bodyPr wrap="square">
            <a:spAutoFit/>
          </a:bodyPr>
          <a:lstStyle/>
          <a:p>
            <a:pPr algn="ctr" defTabSz="457200"/>
            <a:r>
              <a:rPr lang="en-US" dirty="0" smtClean="0">
                <a:solidFill>
                  <a:srgbClr val="00FF99"/>
                </a:solidFill>
                <a:latin typeface="Georgia"/>
                <a:cs typeface="Georgia"/>
              </a:rPr>
              <a:t>Morphogenesis, projection formation, and neuron differentiation </a:t>
            </a:r>
            <a:endParaRPr lang="en-US" dirty="0">
              <a:solidFill>
                <a:srgbClr val="00FF99"/>
              </a:solidFill>
              <a:latin typeface="Georgia"/>
              <a:cs typeface="Georgia"/>
            </a:endParaRPr>
          </a:p>
        </p:txBody>
      </p:sp>
      <p:sp>
        <p:nvSpPr>
          <p:cNvPr id="15" name="Rectangle 14"/>
          <p:cNvSpPr/>
          <p:nvPr/>
        </p:nvSpPr>
        <p:spPr>
          <a:xfrm>
            <a:off x="630360" y="5791200"/>
            <a:ext cx="2667000" cy="646331"/>
          </a:xfrm>
          <a:prstGeom prst="rect">
            <a:avLst/>
          </a:prstGeom>
        </p:spPr>
        <p:txBody>
          <a:bodyPr wrap="square">
            <a:spAutoFit/>
          </a:bodyPr>
          <a:lstStyle/>
          <a:p>
            <a:pPr algn="ctr" defTabSz="457200"/>
            <a:r>
              <a:rPr lang="en-US" dirty="0">
                <a:solidFill>
                  <a:srgbClr val="00FF99"/>
                </a:solidFill>
                <a:latin typeface="Georgia"/>
                <a:cs typeface="Georgia"/>
              </a:rPr>
              <a:t>C</a:t>
            </a:r>
            <a:r>
              <a:rPr lang="en-US" dirty="0" smtClean="0">
                <a:solidFill>
                  <a:srgbClr val="00FF99"/>
                </a:solidFill>
                <a:latin typeface="Georgia"/>
                <a:cs typeface="Georgia"/>
              </a:rPr>
              <a:t>ell </a:t>
            </a:r>
            <a:r>
              <a:rPr lang="en-US" dirty="0">
                <a:solidFill>
                  <a:srgbClr val="00FF99"/>
                </a:solidFill>
                <a:latin typeface="Georgia"/>
                <a:cs typeface="Georgia"/>
              </a:rPr>
              <a:t>C</a:t>
            </a:r>
            <a:r>
              <a:rPr lang="en-US" dirty="0" smtClean="0">
                <a:solidFill>
                  <a:srgbClr val="00FF99"/>
                </a:solidFill>
                <a:latin typeface="Georgia"/>
                <a:cs typeface="Georgia"/>
              </a:rPr>
              <a:t>ycle </a:t>
            </a:r>
          </a:p>
          <a:p>
            <a:pPr algn="ctr" defTabSz="457200"/>
            <a:r>
              <a:rPr lang="en-US" dirty="0" smtClean="0">
                <a:solidFill>
                  <a:srgbClr val="00FF99"/>
                </a:solidFill>
                <a:latin typeface="Georgia"/>
                <a:cs typeface="Georgia"/>
              </a:rPr>
              <a:t>(in particular, mitosis) </a:t>
            </a:r>
            <a:endParaRPr lang="en-US" dirty="0">
              <a:solidFill>
                <a:srgbClr val="00FF99"/>
              </a:solidFill>
              <a:latin typeface="Georgia"/>
              <a:cs typeface="Georgia"/>
            </a:endParaRPr>
          </a:p>
        </p:txBody>
      </p:sp>
      <p:sp>
        <p:nvSpPr>
          <p:cNvPr id="2" name="TextBox 1"/>
          <p:cNvSpPr txBox="1"/>
          <p:nvPr/>
        </p:nvSpPr>
        <p:spPr>
          <a:xfrm>
            <a:off x="762001" y="2706469"/>
            <a:ext cx="2590799" cy="646331"/>
          </a:xfrm>
          <a:prstGeom prst="rect">
            <a:avLst/>
          </a:prstGeom>
          <a:noFill/>
        </p:spPr>
        <p:txBody>
          <a:bodyPr wrap="square" rtlCol="0">
            <a:spAutoFit/>
          </a:bodyPr>
          <a:lstStyle/>
          <a:p>
            <a:pPr algn="ctr" defTabSz="457200"/>
            <a:r>
              <a:rPr lang="en-US" dirty="0" smtClean="0">
                <a:solidFill>
                  <a:srgbClr val="FFFFFF"/>
                </a:solidFill>
                <a:latin typeface="Georgia"/>
                <a:cs typeface="Georgia"/>
              </a:rPr>
              <a:t>Negatively Correlated </a:t>
            </a:r>
          </a:p>
          <a:p>
            <a:pPr algn="ctr" defTabSz="457200"/>
            <a:r>
              <a:rPr lang="en-US" dirty="0" smtClean="0">
                <a:solidFill>
                  <a:srgbClr val="FFFFFF"/>
                </a:solidFill>
                <a:latin typeface="Georgia"/>
                <a:cs typeface="Georgia"/>
              </a:rPr>
              <a:t>662 genes</a:t>
            </a:r>
            <a:endParaRPr lang="en-US" dirty="0">
              <a:solidFill>
                <a:srgbClr val="FFFFFF"/>
              </a:solidFill>
              <a:latin typeface="Georgia"/>
              <a:cs typeface="Georgia"/>
            </a:endParaRPr>
          </a:p>
        </p:txBody>
      </p:sp>
      <p:sp>
        <p:nvSpPr>
          <p:cNvPr id="16" name="TextBox 15"/>
          <p:cNvSpPr txBox="1"/>
          <p:nvPr/>
        </p:nvSpPr>
        <p:spPr>
          <a:xfrm>
            <a:off x="5410200" y="2667000"/>
            <a:ext cx="2590799" cy="646331"/>
          </a:xfrm>
          <a:prstGeom prst="rect">
            <a:avLst/>
          </a:prstGeom>
          <a:noFill/>
        </p:spPr>
        <p:txBody>
          <a:bodyPr wrap="square" rtlCol="0">
            <a:spAutoFit/>
          </a:bodyPr>
          <a:lstStyle/>
          <a:p>
            <a:pPr algn="ctr" defTabSz="457200"/>
            <a:r>
              <a:rPr lang="en-US" dirty="0" smtClean="0">
                <a:solidFill>
                  <a:srgbClr val="FFFFFF"/>
                </a:solidFill>
                <a:latin typeface="Georgia"/>
                <a:cs typeface="Georgia"/>
              </a:rPr>
              <a:t>Positively Correlated </a:t>
            </a:r>
          </a:p>
          <a:p>
            <a:pPr algn="ctr" defTabSz="457200"/>
            <a:r>
              <a:rPr lang="en-US" dirty="0" smtClean="0">
                <a:solidFill>
                  <a:srgbClr val="FFFFFF"/>
                </a:solidFill>
                <a:latin typeface="Georgia"/>
                <a:cs typeface="Georgia"/>
              </a:rPr>
              <a:t> 826 genes</a:t>
            </a:r>
            <a:endParaRPr lang="en-US" dirty="0">
              <a:solidFill>
                <a:srgbClr val="FFFFFF"/>
              </a:solidFill>
              <a:latin typeface="Georgia"/>
              <a:cs typeface="Georgia"/>
            </a:endParaRPr>
          </a:p>
        </p:txBody>
      </p:sp>
      <p:sp>
        <p:nvSpPr>
          <p:cNvPr id="10" name="Rectangle 9"/>
          <p:cNvSpPr/>
          <p:nvPr/>
        </p:nvSpPr>
        <p:spPr>
          <a:xfrm>
            <a:off x="1066800" y="1143000"/>
            <a:ext cx="7010400" cy="942566"/>
          </a:xfrm>
          <a:prstGeom prst="rect">
            <a:avLst/>
          </a:prstGeom>
        </p:spPr>
        <p:txBody>
          <a:bodyPr wrap="square">
            <a:spAutoFit/>
          </a:bodyPr>
          <a:lstStyle/>
          <a:p>
            <a:pPr algn="ctr">
              <a:lnSpc>
                <a:spcPts val="3420"/>
              </a:lnSpc>
              <a:buSzPct val="65000"/>
            </a:pPr>
            <a:r>
              <a:rPr lang="en-US" dirty="0" smtClean="0">
                <a:solidFill>
                  <a:schemeClr val="bg1"/>
                </a:solidFill>
                <a:latin typeface="Georgia"/>
                <a:cs typeface="Georgia"/>
              </a:rPr>
              <a:t>Guilt-by-association: which genes are expressed with </a:t>
            </a:r>
            <a:r>
              <a:rPr lang="en-US" i="1" dirty="0" smtClean="0">
                <a:solidFill>
                  <a:schemeClr val="bg1"/>
                </a:solidFill>
                <a:latin typeface="Georgia"/>
                <a:cs typeface="Georgia"/>
              </a:rPr>
              <a:t>CTNND</a:t>
            </a:r>
            <a:r>
              <a:rPr lang="en-US" dirty="0" smtClean="0">
                <a:solidFill>
                  <a:schemeClr val="bg1"/>
                </a:solidFill>
                <a:latin typeface="Georgia"/>
                <a:cs typeface="Georgia"/>
              </a:rPr>
              <a:t>2?</a:t>
            </a:r>
          </a:p>
          <a:p>
            <a:pPr algn="ctr">
              <a:lnSpc>
                <a:spcPts val="3420"/>
              </a:lnSpc>
              <a:buSzPct val="65000"/>
            </a:pPr>
            <a:r>
              <a:rPr lang="en-US" i="1" dirty="0">
                <a:solidFill>
                  <a:schemeClr val="bg1"/>
                </a:solidFill>
                <a:latin typeface="Georgia"/>
                <a:cs typeface="Georgia"/>
              </a:rPr>
              <a:t>	Allen Brain Atlas: </a:t>
            </a:r>
            <a:r>
              <a:rPr lang="en-US" dirty="0" smtClean="0">
                <a:solidFill>
                  <a:schemeClr val="bg1"/>
                </a:solidFill>
                <a:latin typeface="Georgia"/>
                <a:cs typeface="Georgia"/>
              </a:rPr>
              <a:t>28 developmental time-points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195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268" y="228600"/>
            <a:ext cx="3810000" cy="6477000"/>
          </a:xfrm>
        </p:spPr>
        <p:txBody>
          <a:bodyPr>
            <a:normAutofit/>
          </a:bodyPr>
          <a:lstStyle/>
          <a:p>
            <a:pPr algn="l"/>
            <a:r>
              <a:rPr lang="en-US" sz="3600" dirty="0" smtClean="0">
                <a:solidFill>
                  <a:srgbClr val="FFFF00"/>
                </a:solidFill>
                <a:latin typeface="Georgia"/>
                <a:cs typeface="Georgia"/>
              </a:rPr>
              <a:t>Many of these genes are enriched for those involved </a:t>
            </a:r>
            <a:r>
              <a:rPr lang="en-US" sz="3600" dirty="0">
                <a:solidFill>
                  <a:srgbClr val="FFFF00"/>
                </a:solidFill>
                <a:latin typeface="Georgia"/>
                <a:cs typeface="Georgia"/>
              </a:rPr>
              <a:t>in dendrite </a:t>
            </a:r>
            <a:r>
              <a:rPr lang="en-US" sz="3600" dirty="0" smtClean="0">
                <a:solidFill>
                  <a:srgbClr val="FFFF00"/>
                </a:solidFill>
                <a:latin typeface="Georgia"/>
                <a:cs typeface="Georgia"/>
              </a:rPr>
              <a:t>morphogenesis, chromatin modification and include known autism genes</a:t>
            </a:r>
            <a:endParaRPr lang="en-US" sz="3600" dirty="0">
              <a:solidFill>
                <a:srgbClr val="FFFF00"/>
              </a:solidFill>
              <a:latin typeface="Georgia"/>
              <a:cs typeface="Georgia"/>
            </a:endParaRPr>
          </a:p>
        </p:txBody>
      </p:sp>
      <p:pic>
        <p:nvPicPr>
          <p:cNvPr id="5" name="Picture 4" descr="networkFigure06102013.pdf"/>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1111"/>
          <a:stretch/>
        </p:blipFill>
        <p:spPr>
          <a:xfrm>
            <a:off x="3996267" y="-39599"/>
            <a:ext cx="5147733" cy="6846146"/>
          </a:xfrm>
          <a:prstGeom prst="rect">
            <a:avLst/>
          </a:prstGeom>
        </p:spPr>
      </p:pic>
      <p:sp>
        <p:nvSpPr>
          <p:cNvPr id="9" name="Rectangle 8"/>
          <p:cNvSpPr/>
          <p:nvPr/>
        </p:nvSpPr>
        <p:spPr>
          <a:xfrm>
            <a:off x="4086061" y="123298"/>
            <a:ext cx="1019339" cy="41010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Gill Sans"/>
              <a:cs typeface="Gill San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67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TextBox 1"/>
          <p:cNvSpPr txBox="1">
            <a:spLocks noChangeArrowheads="1"/>
          </p:cNvSpPr>
          <p:nvPr/>
        </p:nvSpPr>
        <p:spPr bwMode="auto">
          <a:xfrm>
            <a:off x="1981200" y="572869"/>
            <a:ext cx="5257800" cy="6463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charset="0"/>
                <a:ea typeface="ＭＳ Ｐゴシック" charset="0"/>
                <a:cs typeface="ＭＳ Ｐゴシック" charset="0"/>
              </a:defRPr>
            </a:lvl1pPr>
            <a:lvl2pPr marL="37931725" indent="-37474525" eaLnBrk="0" hangingPunct="0">
              <a:defRPr sz="2400">
                <a:solidFill>
                  <a:schemeClr val="tx1"/>
                </a:solidFill>
                <a:latin typeface="Gill Sans" charset="0"/>
                <a:ea typeface="ＭＳ Ｐゴシック" charset="0"/>
              </a:defRPr>
            </a:lvl2pPr>
            <a:lvl3pPr eaLnBrk="0" hangingPunct="0">
              <a:defRPr sz="2400">
                <a:solidFill>
                  <a:schemeClr val="tx1"/>
                </a:solidFill>
                <a:latin typeface="Gill Sans" charset="0"/>
                <a:ea typeface="ＭＳ Ｐゴシック" charset="0"/>
              </a:defRPr>
            </a:lvl3pPr>
            <a:lvl4pPr eaLnBrk="0" hangingPunct="0">
              <a:defRPr sz="2400">
                <a:solidFill>
                  <a:schemeClr val="tx1"/>
                </a:solidFill>
                <a:latin typeface="Gill Sans" charset="0"/>
                <a:ea typeface="ＭＳ Ｐゴシック" charset="0"/>
              </a:defRPr>
            </a:lvl4pPr>
            <a:lvl5pPr eaLnBrk="0" hangingPunct="0">
              <a:defRPr sz="2400">
                <a:solidFill>
                  <a:schemeClr val="tx1"/>
                </a:solidFill>
                <a:latin typeface="Gill Sans" charset="0"/>
                <a:ea typeface="ＭＳ Ｐゴシック" charset="0"/>
              </a:defRPr>
            </a:lvl5pPr>
            <a:lvl6pPr marL="457200" eaLnBrk="0" fontAlgn="base" hangingPunct="0">
              <a:spcBef>
                <a:spcPct val="0"/>
              </a:spcBef>
              <a:spcAft>
                <a:spcPct val="0"/>
              </a:spcAft>
              <a:defRPr sz="2400">
                <a:solidFill>
                  <a:schemeClr val="tx1"/>
                </a:solidFill>
                <a:latin typeface="Gill Sans" charset="0"/>
                <a:ea typeface="ＭＳ Ｐゴシック" charset="0"/>
              </a:defRPr>
            </a:lvl6pPr>
            <a:lvl7pPr marL="914400" eaLnBrk="0" fontAlgn="base" hangingPunct="0">
              <a:spcBef>
                <a:spcPct val="0"/>
              </a:spcBef>
              <a:spcAft>
                <a:spcPct val="0"/>
              </a:spcAft>
              <a:defRPr sz="2400">
                <a:solidFill>
                  <a:schemeClr val="tx1"/>
                </a:solidFill>
                <a:latin typeface="Gill Sans" charset="0"/>
                <a:ea typeface="ＭＳ Ｐゴシック" charset="0"/>
              </a:defRPr>
            </a:lvl7pPr>
            <a:lvl8pPr marL="1371600" eaLnBrk="0" fontAlgn="base" hangingPunct="0">
              <a:spcBef>
                <a:spcPct val="0"/>
              </a:spcBef>
              <a:spcAft>
                <a:spcPct val="0"/>
              </a:spcAft>
              <a:defRPr sz="2400">
                <a:solidFill>
                  <a:schemeClr val="tx1"/>
                </a:solidFill>
                <a:latin typeface="Gill Sans" charset="0"/>
                <a:ea typeface="ＭＳ Ｐゴシック" charset="0"/>
              </a:defRPr>
            </a:lvl8pPr>
            <a:lvl9pPr marL="1828800" eaLnBrk="0" fontAlgn="base" hangingPunct="0">
              <a:spcBef>
                <a:spcPct val="0"/>
              </a:spcBef>
              <a:spcAft>
                <a:spcPct val="0"/>
              </a:spcAft>
              <a:defRPr sz="2400">
                <a:solidFill>
                  <a:schemeClr val="tx1"/>
                </a:solidFill>
                <a:latin typeface="Gill Sans" charset="0"/>
                <a:ea typeface="ＭＳ Ｐゴシック" charset="0"/>
              </a:defRPr>
            </a:lvl9pPr>
          </a:lstStyle>
          <a:p>
            <a:pPr algn="ctr" eaLnBrk="1" fontAlgn="base" hangingPunct="1">
              <a:spcBef>
                <a:spcPct val="0"/>
              </a:spcBef>
              <a:spcAft>
                <a:spcPct val="0"/>
              </a:spcAft>
            </a:pPr>
            <a:r>
              <a:rPr lang="en-US" sz="3600" i="1" dirty="0" smtClean="0">
                <a:solidFill>
                  <a:srgbClr val="FFFF00"/>
                </a:solidFill>
                <a:latin typeface="Georgia"/>
                <a:cs typeface="Georgia"/>
              </a:rPr>
              <a:t>CTNND2</a:t>
            </a:r>
            <a:r>
              <a:rPr lang="en-US" sz="3600" dirty="0" smtClean="0">
                <a:solidFill>
                  <a:srgbClr val="FFFF00"/>
                </a:solidFill>
                <a:latin typeface="Georgia"/>
                <a:cs typeface="Georgia"/>
              </a:rPr>
              <a:t> function?</a:t>
            </a:r>
          </a:p>
        </p:txBody>
      </p:sp>
      <p:sp>
        <p:nvSpPr>
          <p:cNvPr id="2" name="Rectangle 1"/>
          <p:cNvSpPr/>
          <p:nvPr/>
        </p:nvSpPr>
        <p:spPr>
          <a:xfrm>
            <a:off x="304800" y="1396423"/>
            <a:ext cx="8610600" cy="4699577"/>
          </a:xfrm>
          <a:prstGeom prst="rect">
            <a:avLst/>
          </a:prstGeom>
        </p:spPr>
        <p:txBody>
          <a:bodyPr wrap="square">
            <a:spAutoFit/>
          </a:bodyPr>
          <a:lstStyle/>
          <a:p>
            <a:pPr marL="457200" indent="-457200" defTabSz="457200">
              <a:lnSpc>
                <a:spcPts val="4520"/>
              </a:lnSpc>
              <a:buSzPct val="65000"/>
              <a:buFont typeface="Arial"/>
              <a:buChar char="•"/>
            </a:pPr>
            <a:r>
              <a:rPr lang="en-US" sz="2600" dirty="0">
                <a:solidFill>
                  <a:srgbClr val="FFFFFF"/>
                </a:solidFill>
                <a:latin typeface="Georgia"/>
                <a:cs typeface="Georgia"/>
              </a:rPr>
              <a:t>Armadillo/beta-catenin superfamily, p120ctn sub-family;</a:t>
            </a:r>
          </a:p>
          <a:p>
            <a:pPr marL="457200" indent="-457200" defTabSz="457200">
              <a:lnSpc>
                <a:spcPts val="4520"/>
              </a:lnSpc>
              <a:buSzPct val="65000"/>
              <a:buFont typeface="Arial"/>
              <a:buChar char="•"/>
            </a:pPr>
            <a:r>
              <a:rPr lang="en-US" sz="2600" dirty="0">
                <a:solidFill>
                  <a:srgbClr val="FFFFFF"/>
                </a:solidFill>
                <a:latin typeface="Georgia"/>
                <a:cs typeface="Georgia"/>
              </a:rPr>
              <a:t>adhesive junction associated </a:t>
            </a:r>
            <a:r>
              <a:rPr lang="en-US" sz="2600" dirty="0" smtClean="0">
                <a:solidFill>
                  <a:srgbClr val="FFFFFF"/>
                </a:solidFill>
                <a:latin typeface="Georgia"/>
                <a:cs typeface="Georgia"/>
              </a:rPr>
              <a:t>protein that interacts with E-</a:t>
            </a:r>
            <a:r>
              <a:rPr lang="en-US" sz="2600" dirty="0" err="1" smtClean="0">
                <a:solidFill>
                  <a:srgbClr val="FFFFFF"/>
                </a:solidFill>
                <a:latin typeface="Georgia"/>
                <a:cs typeface="Georgia"/>
              </a:rPr>
              <a:t>cadherins</a:t>
            </a:r>
            <a:r>
              <a:rPr lang="en-US" sz="2600" dirty="0" smtClean="0">
                <a:solidFill>
                  <a:srgbClr val="FFFFFF"/>
                </a:solidFill>
                <a:latin typeface="Georgia"/>
                <a:cs typeface="Georgia"/>
              </a:rPr>
              <a:t>; </a:t>
            </a:r>
            <a:endParaRPr lang="en-US" sz="2600" dirty="0">
              <a:solidFill>
                <a:srgbClr val="FFFFFF"/>
              </a:solidFill>
              <a:latin typeface="Georgia"/>
              <a:cs typeface="Georgia"/>
            </a:endParaRPr>
          </a:p>
          <a:p>
            <a:pPr marL="457200" indent="-457200" defTabSz="457200">
              <a:lnSpc>
                <a:spcPts val="4520"/>
              </a:lnSpc>
              <a:buSzPct val="65000"/>
              <a:buFont typeface="Arial"/>
              <a:buChar char="•"/>
            </a:pPr>
            <a:r>
              <a:rPr lang="en-US" sz="2600" dirty="0">
                <a:solidFill>
                  <a:srgbClr val="FFFFFF"/>
                </a:solidFill>
                <a:latin typeface="Georgia"/>
                <a:cs typeface="Georgia"/>
              </a:rPr>
              <a:t>interacts with </a:t>
            </a:r>
            <a:r>
              <a:rPr lang="en-US" sz="2600" dirty="0" err="1">
                <a:solidFill>
                  <a:srgbClr val="FFFFFF"/>
                </a:solidFill>
                <a:latin typeface="Georgia"/>
                <a:cs typeface="Georgia"/>
              </a:rPr>
              <a:t>presenilins</a:t>
            </a:r>
            <a:r>
              <a:rPr lang="en-US" sz="2600" dirty="0">
                <a:solidFill>
                  <a:srgbClr val="FFFFFF"/>
                </a:solidFill>
                <a:latin typeface="Georgia"/>
                <a:cs typeface="Georgia"/>
              </a:rPr>
              <a:t>;</a:t>
            </a:r>
          </a:p>
          <a:p>
            <a:pPr marL="457200" indent="-457200" defTabSz="457200">
              <a:lnSpc>
                <a:spcPts val="4520"/>
              </a:lnSpc>
              <a:buSzPct val="65000"/>
              <a:buFont typeface="Arial"/>
              <a:buChar char="•"/>
            </a:pPr>
            <a:r>
              <a:rPr lang="en-US" sz="2600" dirty="0" smtClean="0">
                <a:solidFill>
                  <a:srgbClr val="FFFFFF"/>
                </a:solidFill>
                <a:latin typeface="Georgia"/>
                <a:cs typeface="Georgia"/>
              </a:rPr>
              <a:t>transcriptional </a:t>
            </a:r>
            <a:r>
              <a:rPr lang="en-US" sz="2600" dirty="0">
                <a:solidFill>
                  <a:srgbClr val="FFFFFF"/>
                </a:solidFill>
                <a:latin typeface="Georgia"/>
                <a:cs typeface="Georgia"/>
              </a:rPr>
              <a:t>activator when bound to ZBTB33 (</a:t>
            </a:r>
            <a:r>
              <a:rPr lang="en-US" sz="2600" dirty="0" err="1">
                <a:solidFill>
                  <a:srgbClr val="FFFFFF"/>
                </a:solidFill>
                <a:latin typeface="Georgia"/>
                <a:cs typeface="Georgia"/>
              </a:rPr>
              <a:t>Kaiso</a:t>
            </a:r>
            <a:r>
              <a:rPr lang="en-US" sz="2600" dirty="0">
                <a:solidFill>
                  <a:srgbClr val="FFFFFF"/>
                </a:solidFill>
                <a:latin typeface="Georgia"/>
                <a:cs typeface="Georgia"/>
              </a:rPr>
              <a:t>) </a:t>
            </a:r>
            <a:r>
              <a:rPr lang="en-US" sz="2600" dirty="0" smtClean="0">
                <a:solidFill>
                  <a:srgbClr val="FFFFFF"/>
                </a:solidFill>
                <a:latin typeface="Georgia"/>
                <a:cs typeface="Georgia"/>
              </a:rPr>
              <a:t>and can </a:t>
            </a:r>
            <a:r>
              <a:rPr lang="en-US" sz="2600" dirty="0">
                <a:solidFill>
                  <a:srgbClr val="FFFFFF"/>
                </a:solidFill>
                <a:latin typeface="Georgia"/>
                <a:cs typeface="Georgia"/>
              </a:rPr>
              <a:t>repress </a:t>
            </a:r>
            <a:r>
              <a:rPr lang="en-US" sz="2600" dirty="0" err="1">
                <a:solidFill>
                  <a:srgbClr val="FFFFFF"/>
                </a:solidFill>
                <a:latin typeface="Georgia"/>
                <a:cs typeface="Georgia"/>
              </a:rPr>
              <a:t>Wnt</a:t>
            </a:r>
            <a:r>
              <a:rPr lang="en-US" sz="2600" dirty="0">
                <a:solidFill>
                  <a:srgbClr val="FFFFFF"/>
                </a:solidFill>
                <a:latin typeface="Georgia"/>
                <a:cs typeface="Georgia"/>
              </a:rPr>
              <a:t>-signaling target genes;</a:t>
            </a:r>
          </a:p>
          <a:p>
            <a:pPr marL="457200" indent="-457200" defTabSz="457200">
              <a:lnSpc>
                <a:spcPts val="4520"/>
              </a:lnSpc>
              <a:buSzPct val="65000"/>
              <a:buFont typeface="Arial"/>
              <a:buChar char="•"/>
            </a:pPr>
            <a:r>
              <a:rPr lang="en-US" sz="2600" dirty="0" err="1">
                <a:solidFill>
                  <a:srgbClr val="FFFF00"/>
                </a:solidFill>
                <a:latin typeface="Georgia"/>
                <a:cs typeface="Georgia"/>
              </a:rPr>
              <a:t>Nucleocytoplasmic</a:t>
            </a:r>
            <a:r>
              <a:rPr lang="en-US" sz="2600" dirty="0">
                <a:solidFill>
                  <a:srgbClr val="FFFF00"/>
                </a:solidFill>
                <a:latin typeface="Georgia"/>
                <a:cs typeface="Georgia"/>
              </a:rPr>
              <a:t> shuttle protein: signal?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8813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351" y="39478"/>
            <a:ext cx="8874942" cy="1143000"/>
          </a:xfrm>
        </p:spPr>
        <p:txBody>
          <a:bodyPr>
            <a:normAutofit fontScale="90000"/>
          </a:bodyPr>
          <a:lstStyle/>
          <a:p>
            <a:r>
              <a:rPr lang="en-US" i="1" dirty="0">
                <a:solidFill>
                  <a:srgbClr val="FFFF00"/>
                </a:solidFill>
                <a:latin typeface="Gill Sans"/>
                <a:cs typeface="Gill Sans"/>
              </a:rPr>
              <a:t>	</a:t>
            </a:r>
            <a:r>
              <a:rPr lang="en-US" i="1" dirty="0" smtClean="0">
                <a:solidFill>
                  <a:srgbClr val="FFFF00"/>
                </a:solidFill>
                <a:latin typeface="Gill Sans"/>
                <a:cs typeface="Gill Sans"/>
              </a:rPr>
              <a:t>CYFIP1: A</a:t>
            </a:r>
            <a:r>
              <a:rPr lang="en-US" dirty="0" smtClean="0">
                <a:solidFill>
                  <a:srgbClr val="FFFF00"/>
                </a:solidFill>
                <a:latin typeface="Gill Sans"/>
                <a:cs typeface="Gill Sans"/>
              </a:rPr>
              <a:t>utism gene identified in FEMFs</a:t>
            </a:r>
            <a:endParaRPr lang="en-US" i="1" dirty="0">
              <a:solidFill>
                <a:srgbClr val="FFFF00"/>
              </a:solidFill>
              <a:latin typeface="Gill Sans"/>
              <a:cs typeface="Gill Sans"/>
            </a:endParaRPr>
          </a:p>
        </p:txBody>
      </p:sp>
      <p:sp>
        <p:nvSpPr>
          <p:cNvPr id="71" name="Content Placeholder 70"/>
          <p:cNvSpPr>
            <a:spLocks noGrp="1"/>
          </p:cNvSpPr>
          <p:nvPr>
            <p:ph idx="1"/>
          </p:nvPr>
        </p:nvSpPr>
        <p:spPr>
          <a:xfrm>
            <a:off x="129351" y="3584269"/>
            <a:ext cx="3389958" cy="2911421"/>
          </a:xfrm>
        </p:spPr>
        <p:txBody>
          <a:bodyPr>
            <a:normAutofit fontScale="85000" lnSpcReduction="20000"/>
          </a:bodyPr>
          <a:lstStyle/>
          <a:p>
            <a:pPr>
              <a:buSzPct val="80000"/>
              <a:buFont typeface="Wingdings" charset="2"/>
              <a:buChar char="²"/>
            </a:pPr>
            <a:r>
              <a:rPr lang="en-US" sz="2800" dirty="0" smtClean="0">
                <a:solidFill>
                  <a:srgbClr val="FFFFFF"/>
                </a:solidFill>
                <a:latin typeface="Gill Sans"/>
                <a:cs typeface="Gill Sans"/>
              </a:rPr>
              <a:t>Variants identified in FEMFs</a:t>
            </a:r>
          </a:p>
          <a:p>
            <a:pPr lvl="1">
              <a:buSzPct val="80000"/>
              <a:buFont typeface="Wingdings" charset="2"/>
              <a:buChar char="²"/>
            </a:pPr>
            <a:r>
              <a:rPr lang="en-US" sz="2400" dirty="0" smtClean="0">
                <a:solidFill>
                  <a:srgbClr val="66FFFF"/>
                </a:solidFill>
                <a:latin typeface="Gill Sans"/>
                <a:cs typeface="Gill Sans"/>
              </a:rPr>
              <a:t>Y777C</a:t>
            </a:r>
            <a:r>
              <a:rPr lang="en-US" sz="2400" dirty="0" smtClean="0">
                <a:solidFill>
                  <a:srgbClr val="FFFFFF"/>
                </a:solidFill>
                <a:latin typeface="Gill Sans"/>
                <a:cs typeface="Gill Sans"/>
              </a:rPr>
              <a:t> (</a:t>
            </a:r>
            <a:r>
              <a:rPr lang="en-US" sz="2400" dirty="0" err="1" smtClean="0">
                <a:solidFill>
                  <a:srgbClr val="FFFFFF"/>
                </a:solidFill>
                <a:latin typeface="Gill Sans"/>
                <a:cs typeface="Gill Sans"/>
              </a:rPr>
              <a:t>phyloP</a:t>
            </a:r>
            <a:r>
              <a:rPr lang="en-US" sz="2400" dirty="0" smtClean="0">
                <a:solidFill>
                  <a:srgbClr val="FFFFFF"/>
                </a:solidFill>
                <a:latin typeface="Gill Sans"/>
                <a:cs typeface="Gill Sans"/>
              </a:rPr>
              <a:t> 3.54)</a:t>
            </a:r>
          </a:p>
          <a:p>
            <a:pPr lvl="1">
              <a:buSzPct val="80000"/>
              <a:buFont typeface="Wingdings" charset="2"/>
              <a:buChar char="²"/>
            </a:pPr>
            <a:r>
              <a:rPr lang="en-US" sz="2400" dirty="0" smtClean="0">
                <a:solidFill>
                  <a:srgbClr val="66FFFF"/>
                </a:solidFill>
                <a:latin typeface="Gill Sans"/>
                <a:cs typeface="Gill Sans"/>
              </a:rPr>
              <a:t>A1003V</a:t>
            </a:r>
            <a:r>
              <a:rPr lang="en-US" sz="2400" dirty="0" smtClean="0">
                <a:solidFill>
                  <a:srgbClr val="FFFFFF"/>
                </a:solidFill>
                <a:latin typeface="Gill Sans"/>
                <a:cs typeface="Gill Sans"/>
              </a:rPr>
              <a:t> (</a:t>
            </a:r>
            <a:r>
              <a:rPr lang="en-US" sz="2400" dirty="0" err="1" smtClean="0">
                <a:solidFill>
                  <a:srgbClr val="FFFFFF"/>
                </a:solidFill>
                <a:latin typeface="Gill Sans"/>
                <a:cs typeface="Gill Sans"/>
              </a:rPr>
              <a:t>phyloP</a:t>
            </a:r>
            <a:r>
              <a:rPr lang="en-US" sz="2400" dirty="0" smtClean="0">
                <a:solidFill>
                  <a:srgbClr val="FFFFFF"/>
                </a:solidFill>
                <a:latin typeface="Gill Sans"/>
                <a:cs typeface="Gill Sans"/>
              </a:rPr>
              <a:t> 5.97)</a:t>
            </a:r>
          </a:p>
          <a:p>
            <a:pPr>
              <a:buSzPct val="80000"/>
              <a:buFont typeface="Wingdings" charset="2"/>
              <a:buChar char="²"/>
            </a:pPr>
            <a:r>
              <a:rPr lang="en-US" sz="2800" dirty="0" smtClean="0">
                <a:solidFill>
                  <a:srgbClr val="FFFFFF"/>
                </a:solidFill>
                <a:latin typeface="Gill Sans"/>
                <a:cs typeface="Gill Sans"/>
              </a:rPr>
              <a:t>Now shown to simultaneously regulate actin polymerization (affects spine morphology)</a:t>
            </a:r>
            <a:endParaRPr lang="en-US" sz="2800" dirty="0">
              <a:solidFill>
                <a:srgbClr val="FFFFFF"/>
              </a:solidFill>
              <a:latin typeface="Gill Sans"/>
              <a:cs typeface="Gill Sans"/>
            </a:endParaRPr>
          </a:p>
        </p:txBody>
      </p:sp>
      <p:grpSp>
        <p:nvGrpSpPr>
          <p:cNvPr id="74" name="Group 73"/>
          <p:cNvGrpSpPr/>
          <p:nvPr/>
        </p:nvGrpSpPr>
        <p:grpSpPr>
          <a:xfrm>
            <a:off x="162715" y="983250"/>
            <a:ext cx="9682212" cy="2176230"/>
            <a:chOff x="162715" y="983250"/>
            <a:chExt cx="9682212" cy="2176230"/>
          </a:xfrm>
        </p:grpSpPr>
        <p:grpSp>
          <p:nvGrpSpPr>
            <p:cNvPr id="10" name="Group 9"/>
            <p:cNvGrpSpPr/>
            <p:nvPr/>
          </p:nvGrpSpPr>
          <p:grpSpPr>
            <a:xfrm>
              <a:off x="2885248" y="983250"/>
              <a:ext cx="2614229" cy="1969362"/>
              <a:chOff x="3867594" y="2712940"/>
              <a:chExt cx="2614229" cy="1969362"/>
            </a:xfrm>
          </p:grpSpPr>
          <p:grpSp>
            <p:nvGrpSpPr>
              <p:cNvPr id="8" name="Group 7"/>
              <p:cNvGrpSpPr/>
              <p:nvPr/>
            </p:nvGrpSpPr>
            <p:grpSpPr>
              <a:xfrm>
                <a:off x="3867594" y="2712940"/>
                <a:ext cx="2116600" cy="1969362"/>
                <a:chOff x="5463563" y="2937127"/>
                <a:chExt cx="2116600" cy="1969362"/>
              </a:xfrm>
            </p:grpSpPr>
            <p:sp>
              <p:nvSpPr>
                <p:cNvPr id="12" name="Freeform 11"/>
                <p:cNvSpPr/>
                <p:nvPr/>
              </p:nvSpPr>
              <p:spPr>
                <a:xfrm>
                  <a:off x="5463563" y="3174728"/>
                  <a:ext cx="1864050" cy="1731761"/>
                </a:xfrm>
                <a:custGeom>
                  <a:avLst/>
                  <a:gdLst>
                    <a:gd name="connsiteX0" fmla="*/ 474672 w 1864050"/>
                    <a:gd name="connsiteY0" fmla="*/ 0 h 1731761"/>
                    <a:gd name="connsiteX1" fmla="*/ 16076 w 1864050"/>
                    <a:gd name="connsiteY1" fmla="*/ 729011 h 1731761"/>
                    <a:gd name="connsiteX2" fmla="*/ 239495 w 1864050"/>
                    <a:gd name="connsiteY2" fmla="*/ 1704946 h 1731761"/>
                    <a:gd name="connsiteX3" fmla="*/ 1485936 w 1864050"/>
                    <a:gd name="connsiteY3" fmla="*/ 1410990 h 1731761"/>
                    <a:gd name="connsiteX4" fmla="*/ 1862220 w 1864050"/>
                    <a:gd name="connsiteY4" fmla="*/ 917143 h 1731761"/>
                    <a:gd name="connsiteX5" fmla="*/ 1638802 w 1864050"/>
                    <a:gd name="connsiteY5" fmla="*/ 881868 h 173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4050" h="1731761">
                      <a:moveTo>
                        <a:pt x="474672" y="0"/>
                      </a:moveTo>
                      <a:cubicBezTo>
                        <a:pt x="264972" y="222426"/>
                        <a:pt x="55272" y="444853"/>
                        <a:pt x="16076" y="729011"/>
                      </a:cubicBezTo>
                      <a:cubicBezTo>
                        <a:pt x="-23120" y="1013169"/>
                        <a:pt x="-5482" y="1591283"/>
                        <a:pt x="239495" y="1704946"/>
                      </a:cubicBezTo>
                      <a:cubicBezTo>
                        <a:pt x="484472" y="1818609"/>
                        <a:pt x="1215482" y="1542291"/>
                        <a:pt x="1485936" y="1410990"/>
                      </a:cubicBezTo>
                      <a:cubicBezTo>
                        <a:pt x="1756390" y="1279689"/>
                        <a:pt x="1836742" y="1005330"/>
                        <a:pt x="1862220" y="917143"/>
                      </a:cubicBezTo>
                      <a:cubicBezTo>
                        <a:pt x="1887698" y="828956"/>
                        <a:pt x="1638802" y="881868"/>
                        <a:pt x="1638802" y="881868"/>
                      </a:cubicBezTo>
                    </a:path>
                  </a:pathLst>
                </a:custGeom>
                <a:ln w="571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white"/>
                    </a:solidFill>
                    <a:latin typeface="Calibri"/>
                  </a:endParaRPr>
                </a:p>
              </p:txBody>
            </p:sp>
            <p:sp>
              <p:nvSpPr>
                <p:cNvPr id="13" name="Oval 12"/>
                <p:cNvSpPr/>
                <p:nvPr/>
              </p:nvSpPr>
              <p:spPr>
                <a:xfrm>
                  <a:off x="5545876" y="4283269"/>
                  <a:ext cx="611462" cy="611462"/>
                </a:xfrm>
                <a:prstGeom prst="ellipse">
                  <a:avLst/>
                </a:prstGeom>
                <a:solidFill>
                  <a:srgbClr val="00FF80"/>
                </a:solidFill>
                <a:ln>
                  <a:solidFill>
                    <a:srgbClr val="00FF8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Oval 13"/>
                <p:cNvSpPr/>
                <p:nvPr/>
              </p:nvSpPr>
              <p:spPr>
                <a:xfrm>
                  <a:off x="5755217" y="3851480"/>
                  <a:ext cx="670256" cy="493846"/>
                </a:xfrm>
                <a:prstGeom prst="ellipse">
                  <a:avLst/>
                </a:prstGeom>
                <a:solidFill>
                  <a:srgbClr val="CC66FF"/>
                </a:solidFill>
                <a:ln>
                  <a:solidFill>
                    <a:srgbClr val="CC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7" name="Oval 16"/>
                <p:cNvSpPr/>
                <p:nvPr/>
              </p:nvSpPr>
              <p:spPr>
                <a:xfrm>
                  <a:off x="5992714" y="3315827"/>
                  <a:ext cx="623188" cy="623188"/>
                </a:xfrm>
                <a:prstGeom prst="ellipse">
                  <a:avLst/>
                </a:prstGeom>
                <a:solidFill>
                  <a:srgbClr val="66FFFF"/>
                </a:solidFill>
                <a:ln>
                  <a:solidFill>
                    <a:srgbClr val="66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9" name="Oval 18"/>
                <p:cNvSpPr/>
                <p:nvPr/>
              </p:nvSpPr>
              <p:spPr>
                <a:xfrm>
                  <a:off x="6059063" y="3245278"/>
                  <a:ext cx="282855" cy="28285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0" name="Oval 19"/>
                <p:cNvSpPr/>
                <p:nvPr/>
              </p:nvSpPr>
              <p:spPr>
                <a:xfrm rot="20796215">
                  <a:off x="6565263" y="3790618"/>
                  <a:ext cx="451186" cy="249763"/>
                </a:xfrm>
                <a:prstGeom prst="ellipse">
                  <a:avLst/>
                </a:prstGeom>
                <a:solidFill>
                  <a:srgbClr val="FFFF00"/>
                </a:solidFill>
                <a:ln>
                  <a:solidFill>
                    <a:srgbClr val="FFFF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prstClr val="white"/>
                    </a:solidFill>
                    <a:latin typeface="Calibri"/>
                  </a:endParaRPr>
                </a:p>
              </p:txBody>
            </p:sp>
            <p:sp>
              <p:nvSpPr>
                <p:cNvPr id="21" name="TextBox 20"/>
                <p:cNvSpPr txBox="1"/>
                <p:nvPr/>
              </p:nvSpPr>
              <p:spPr>
                <a:xfrm rot="20527465">
                  <a:off x="6485409" y="3929586"/>
                  <a:ext cx="935540" cy="276999"/>
                </a:xfrm>
                <a:prstGeom prst="rect">
                  <a:avLst/>
                </a:prstGeom>
                <a:noFill/>
              </p:spPr>
              <p:txBody>
                <a:bodyPr wrap="square" rtlCol="0">
                  <a:spAutoFit/>
                </a:bodyPr>
                <a:lstStyle/>
                <a:p>
                  <a:pPr defTabSz="457200"/>
                  <a:r>
                    <a:rPr lang="en-US" sz="1200" dirty="0" smtClean="0">
                      <a:solidFill>
                        <a:prstClr val="white">
                          <a:lumMod val="75000"/>
                        </a:prstClr>
                      </a:solidFill>
                      <a:latin typeface="Gill Sans"/>
                      <a:cs typeface="Gill Sans"/>
                    </a:rPr>
                    <a:t>AAAAA</a:t>
                  </a:r>
                  <a:endParaRPr lang="en-US" sz="1200" dirty="0">
                    <a:solidFill>
                      <a:prstClr val="white">
                        <a:lumMod val="75000"/>
                      </a:prstClr>
                    </a:solidFill>
                    <a:latin typeface="Gill Sans"/>
                    <a:cs typeface="Gill Sans"/>
                  </a:endParaRPr>
                </a:p>
              </p:txBody>
            </p:sp>
            <p:sp>
              <p:nvSpPr>
                <p:cNvPr id="22" name="TextBox 21"/>
                <p:cNvSpPr txBox="1"/>
                <p:nvPr/>
              </p:nvSpPr>
              <p:spPr>
                <a:xfrm rot="3464108">
                  <a:off x="5795222" y="3111107"/>
                  <a:ext cx="717291" cy="369332"/>
                </a:xfrm>
                <a:prstGeom prst="rect">
                  <a:avLst/>
                </a:prstGeom>
                <a:noFill/>
              </p:spPr>
              <p:txBody>
                <a:bodyPr wrap="square" rtlCol="0">
                  <a:spAutoFit/>
                </a:bodyPr>
                <a:lstStyle/>
                <a:p>
                  <a:pPr defTabSz="457200"/>
                  <a:r>
                    <a:rPr lang="en-US" dirty="0" smtClean="0">
                      <a:solidFill>
                        <a:srgbClr val="66FFFF"/>
                      </a:solidFill>
                      <a:latin typeface="Gill Sans"/>
                      <a:cs typeface="Gill Sans"/>
                    </a:rPr>
                    <a:t>7mG</a:t>
                  </a:r>
                  <a:endParaRPr lang="en-US" dirty="0">
                    <a:solidFill>
                      <a:srgbClr val="66FFFF"/>
                    </a:solidFill>
                    <a:latin typeface="Gill Sans"/>
                    <a:cs typeface="Gill Sans"/>
                  </a:endParaRPr>
                </a:p>
              </p:txBody>
            </p:sp>
            <p:sp>
              <p:nvSpPr>
                <p:cNvPr id="23" name="TextBox 22"/>
                <p:cNvSpPr txBox="1"/>
                <p:nvPr/>
              </p:nvSpPr>
              <p:spPr>
                <a:xfrm>
                  <a:off x="5992714" y="3501197"/>
                  <a:ext cx="1587449" cy="338554"/>
                </a:xfrm>
                <a:prstGeom prst="rect">
                  <a:avLst/>
                </a:prstGeom>
                <a:noFill/>
              </p:spPr>
              <p:txBody>
                <a:bodyPr wrap="square" rtlCol="0">
                  <a:spAutoFit/>
                </a:bodyPr>
                <a:lstStyle/>
                <a:p>
                  <a:pPr defTabSz="457200"/>
                  <a:r>
                    <a:rPr lang="en-US" sz="1600" dirty="0" smtClean="0">
                      <a:solidFill>
                        <a:prstClr val="black"/>
                      </a:solidFill>
                      <a:latin typeface="Gill Sans"/>
                      <a:cs typeface="Gill Sans"/>
                    </a:rPr>
                    <a:t>eIF4E</a:t>
                  </a:r>
                </a:p>
              </p:txBody>
            </p:sp>
            <p:sp>
              <p:nvSpPr>
                <p:cNvPr id="24" name="TextBox 23"/>
                <p:cNvSpPr txBox="1"/>
                <p:nvPr/>
              </p:nvSpPr>
              <p:spPr>
                <a:xfrm>
                  <a:off x="5707752" y="3928101"/>
                  <a:ext cx="1587449" cy="338554"/>
                </a:xfrm>
                <a:prstGeom prst="rect">
                  <a:avLst/>
                </a:prstGeom>
                <a:noFill/>
              </p:spPr>
              <p:txBody>
                <a:bodyPr wrap="square" rtlCol="0">
                  <a:spAutoFit/>
                </a:bodyPr>
                <a:lstStyle/>
                <a:p>
                  <a:pPr defTabSz="457200"/>
                  <a:r>
                    <a:rPr lang="en-US" sz="1600" dirty="0" smtClean="0">
                      <a:solidFill>
                        <a:prstClr val="black"/>
                      </a:solidFill>
                      <a:latin typeface="Gill Sans"/>
                      <a:cs typeface="Gill Sans"/>
                    </a:rPr>
                    <a:t>CYFIP1</a:t>
                  </a:r>
                </a:p>
              </p:txBody>
            </p:sp>
            <p:sp>
              <p:nvSpPr>
                <p:cNvPr id="25" name="TextBox 24"/>
                <p:cNvSpPr txBox="1"/>
                <p:nvPr/>
              </p:nvSpPr>
              <p:spPr>
                <a:xfrm>
                  <a:off x="5532209" y="4424796"/>
                  <a:ext cx="1587449" cy="338554"/>
                </a:xfrm>
                <a:prstGeom prst="rect">
                  <a:avLst/>
                </a:prstGeom>
                <a:noFill/>
              </p:spPr>
              <p:txBody>
                <a:bodyPr wrap="square" rtlCol="0">
                  <a:spAutoFit/>
                </a:bodyPr>
                <a:lstStyle/>
                <a:p>
                  <a:pPr defTabSz="457200"/>
                  <a:r>
                    <a:rPr lang="en-US" sz="1600" dirty="0" smtClean="0">
                      <a:solidFill>
                        <a:prstClr val="black"/>
                      </a:solidFill>
                      <a:latin typeface="Gill Sans"/>
                      <a:cs typeface="Gill Sans"/>
                    </a:rPr>
                    <a:t>FMRP</a:t>
                  </a:r>
                </a:p>
              </p:txBody>
            </p:sp>
          </p:grpSp>
          <p:sp>
            <p:nvSpPr>
              <p:cNvPr id="18" name="TextBox 17"/>
              <p:cNvSpPr txBox="1"/>
              <p:nvPr/>
            </p:nvSpPr>
            <p:spPr>
              <a:xfrm rot="20899625">
                <a:off x="4894374" y="3434220"/>
                <a:ext cx="1587449" cy="307777"/>
              </a:xfrm>
              <a:prstGeom prst="rect">
                <a:avLst/>
              </a:prstGeom>
              <a:noFill/>
            </p:spPr>
            <p:txBody>
              <a:bodyPr wrap="square" rtlCol="0">
                <a:spAutoFit/>
              </a:bodyPr>
              <a:lstStyle/>
              <a:p>
                <a:pPr defTabSz="457200"/>
                <a:r>
                  <a:rPr lang="en-US" sz="1400" dirty="0" smtClean="0">
                    <a:solidFill>
                      <a:prstClr val="black"/>
                    </a:solidFill>
                    <a:latin typeface="Gill Sans"/>
                    <a:cs typeface="Gill Sans"/>
                  </a:rPr>
                  <a:t>PABP</a:t>
                </a:r>
              </a:p>
            </p:txBody>
          </p:sp>
        </p:grpSp>
        <p:grpSp>
          <p:nvGrpSpPr>
            <p:cNvPr id="11" name="Group 10"/>
            <p:cNvGrpSpPr/>
            <p:nvPr/>
          </p:nvGrpSpPr>
          <p:grpSpPr>
            <a:xfrm>
              <a:off x="8074857" y="1148142"/>
              <a:ext cx="1587449" cy="493846"/>
              <a:chOff x="6371984" y="2277634"/>
              <a:chExt cx="1587449" cy="493846"/>
            </a:xfrm>
          </p:grpSpPr>
          <p:sp>
            <p:nvSpPr>
              <p:cNvPr id="31" name="Oval 30"/>
              <p:cNvSpPr/>
              <p:nvPr/>
            </p:nvSpPr>
            <p:spPr>
              <a:xfrm>
                <a:off x="6419449" y="2277634"/>
                <a:ext cx="670256" cy="493846"/>
              </a:xfrm>
              <a:prstGeom prst="ellipse">
                <a:avLst/>
              </a:prstGeom>
              <a:solidFill>
                <a:srgbClr val="CC66FF"/>
              </a:solidFill>
              <a:ln>
                <a:solidFill>
                  <a:srgbClr val="CC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8" name="TextBox 37"/>
              <p:cNvSpPr txBox="1"/>
              <p:nvPr/>
            </p:nvSpPr>
            <p:spPr>
              <a:xfrm>
                <a:off x="6371984" y="2354255"/>
                <a:ext cx="1587449" cy="338554"/>
              </a:xfrm>
              <a:prstGeom prst="rect">
                <a:avLst/>
              </a:prstGeom>
              <a:noFill/>
            </p:spPr>
            <p:txBody>
              <a:bodyPr wrap="square" rtlCol="0">
                <a:spAutoFit/>
              </a:bodyPr>
              <a:lstStyle/>
              <a:p>
                <a:pPr defTabSz="457200"/>
                <a:r>
                  <a:rPr lang="en-US" sz="1600" dirty="0" smtClean="0">
                    <a:solidFill>
                      <a:prstClr val="black"/>
                    </a:solidFill>
                    <a:latin typeface="Gill Sans"/>
                    <a:cs typeface="Gill Sans"/>
                  </a:rPr>
                  <a:t>CYFIP1</a:t>
                </a:r>
              </a:p>
            </p:txBody>
          </p:sp>
        </p:grpSp>
        <p:grpSp>
          <p:nvGrpSpPr>
            <p:cNvPr id="15" name="Group 14"/>
            <p:cNvGrpSpPr/>
            <p:nvPr/>
          </p:nvGrpSpPr>
          <p:grpSpPr>
            <a:xfrm>
              <a:off x="8257478" y="1889536"/>
              <a:ext cx="1587449" cy="611462"/>
              <a:chOff x="6196441" y="2709423"/>
              <a:chExt cx="1587449" cy="611462"/>
            </a:xfrm>
          </p:grpSpPr>
          <p:sp>
            <p:nvSpPr>
              <p:cNvPr id="30" name="Oval 29"/>
              <p:cNvSpPr/>
              <p:nvPr/>
            </p:nvSpPr>
            <p:spPr>
              <a:xfrm>
                <a:off x="6210108" y="2709423"/>
                <a:ext cx="611462" cy="611462"/>
              </a:xfrm>
              <a:prstGeom prst="ellipse">
                <a:avLst/>
              </a:prstGeom>
              <a:solidFill>
                <a:srgbClr val="00FF80"/>
              </a:solidFill>
              <a:ln>
                <a:solidFill>
                  <a:srgbClr val="00FF8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9" name="TextBox 38"/>
              <p:cNvSpPr txBox="1"/>
              <p:nvPr/>
            </p:nvSpPr>
            <p:spPr>
              <a:xfrm>
                <a:off x="6196441" y="2850950"/>
                <a:ext cx="1587449" cy="338554"/>
              </a:xfrm>
              <a:prstGeom prst="rect">
                <a:avLst/>
              </a:prstGeom>
              <a:noFill/>
            </p:spPr>
            <p:txBody>
              <a:bodyPr wrap="square" rtlCol="0">
                <a:spAutoFit/>
              </a:bodyPr>
              <a:lstStyle/>
              <a:p>
                <a:pPr defTabSz="457200"/>
                <a:r>
                  <a:rPr lang="en-US" sz="1600" dirty="0" smtClean="0">
                    <a:solidFill>
                      <a:prstClr val="black"/>
                    </a:solidFill>
                    <a:latin typeface="Gill Sans"/>
                    <a:cs typeface="Gill Sans"/>
                  </a:rPr>
                  <a:t>FMRP</a:t>
                </a:r>
              </a:p>
            </p:txBody>
          </p:sp>
        </p:grpSp>
        <p:grpSp>
          <p:nvGrpSpPr>
            <p:cNvPr id="64" name="Group 63"/>
            <p:cNvGrpSpPr/>
            <p:nvPr/>
          </p:nvGrpSpPr>
          <p:grpSpPr>
            <a:xfrm>
              <a:off x="5870521" y="1000457"/>
              <a:ext cx="2886224" cy="2159023"/>
              <a:chOff x="5870521" y="1363281"/>
              <a:chExt cx="2886224" cy="2159023"/>
            </a:xfrm>
          </p:grpSpPr>
          <p:sp>
            <p:nvSpPr>
              <p:cNvPr id="16" name="Oval 15"/>
              <p:cNvSpPr/>
              <p:nvPr/>
            </p:nvSpPr>
            <p:spPr>
              <a:xfrm>
                <a:off x="7165709" y="1652110"/>
                <a:ext cx="542504" cy="622645"/>
              </a:xfrm>
              <a:prstGeom prst="ellipse">
                <a:avLst/>
              </a:prstGeom>
              <a:solidFill>
                <a:srgbClr val="FF6FCF"/>
              </a:solidFill>
              <a:ln>
                <a:solidFill>
                  <a:srgbClr val="FF6F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9" name="Freeform 28"/>
              <p:cNvSpPr/>
              <p:nvPr/>
            </p:nvSpPr>
            <p:spPr>
              <a:xfrm>
                <a:off x="6127795" y="1600882"/>
                <a:ext cx="1864050" cy="1731761"/>
              </a:xfrm>
              <a:custGeom>
                <a:avLst/>
                <a:gdLst>
                  <a:gd name="connsiteX0" fmla="*/ 474672 w 1864050"/>
                  <a:gd name="connsiteY0" fmla="*/ 0 h 1731761"/>
                  <a:gd name="connsiteX1" fmla="*/ 16076 w 1864050"/>
                  <a:gd name="connsiteY1" fmla="*/ 729011 h 1731761"/>
                  <a:gd name="connsiteX2" fmla="*/ 239495 w 1864050"/>
                  <a:gd name="connsiteY2" fmla="*/ 1704946 h 1731761"/>
                  <a:gd name="connsiteX3" fmla="*/ 1485936 w 1864050"/>
                  <a:gd name="connsiteY3" fmla="*/ 1410990 h 1731761"/>
                  <a:gd name="connsiteX4" fmla="*/ 1862220 w 1864050"/>
                  <a:gd name="connsiteY4" fmla="*/ 917143 h 1731761"/>
                  <a:gd name="connsiteX5" fmla="*/ 1638802 w 1864050"/>
                  <a:gd name="connsiteY5" fmla="*/ 881868 h 173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4050" h="1731761">
                    <a:moveTo>
                      <a:pt x="474672" y="0"/>
                    </a:moveTo>
                    <a:cubicBezTo>
                      <a:pt x="264972" y="222426"/>
                      <a:pt x="55272" y="444853"/>
                      <a:pt x="16076" y="729011"/>
                    </a:cubicBezTo>
                    <a:cubicBezTo>
                      <a:pt x="-23120" y="1013169"/>
                      <a:pt x="-5482" y="1591283"/>
                      <a:pt x="239495" y="1704946"/>
                    </a:cubicBezTo>
                    <a:cubicBezTo>
                      <a:pt x="484472" y="1818609"/>
                      <a:pt x="1215482" y="1542291"/>
                      <a:pt x="1485936" y="1410990"/>
                    </a:cubicBezTo>
                    <a:cubicBezTo>
                      <a:pt x="1756390" y="1279689"/>
                      <a:pt x="1836742" y="1005330"/>
                      <a:pt x="1862220" y="917143"/>
                    </a:cubicBezTo>
                    <a:cubicBezTo>
                      <a:pt x="1887698" y="828956"/>
                      <a:pt x="1638802" y="881868"/>
                      <a:pt x="1638802" y="881868"/>
                    </a:cubicBezTo>
                  </a:path>
                </a:pathLst>
              </a:custGeom>
              <a:ln w="571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white"/>
                  </a:solidFill>
                  <a:latin typeface="Calibri"/>
                </a:endParaRPr>
              </a:p>
            </p:txBody>
          </p:sp>
          <p:sp>
            <p:nvSpPr>
              <p:cNvPr id="32" name="Oval 31"/>
              <p:cNvSpPr/>
              <p:nvPr/>
            </p:nvSpPr>
            <p:spPr>
              <a:xfrm>
                <a:off x="6656946" y="1741981"/>
                <a:ext cx="623188" cy="623188"/>
              </a:xfrm>
              <a:prstGeom prst="ellipse">
                <a:avLst/>
              </a:prstGeom>
              <a:solidFill>
                <a:srgbClr val="66FFFF"/>
              </a:solidFill>
              <a:ln>
                <a:solidFill>
                  <a:srgbClr val="66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3" name="Oval 32"/>
              <p:cNvSpPr/>
              <p:nvPr/>
            </p:nvSpPr>
            <p:spPr>
              <a:xfrm>
                <a:off x="6723295" y="1671432"/>
                <a:ext cx="282855" cy="28285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4" name="Oval 33"/>
              <p:cNvSpPr/>
              <p:nvPr/>
            </p:nvSpPr>
            <p:spPr>
              <a:xfrm rot="20796215">
                <a:off x="7229495" y="2216772"/>
                <a:ext cx="451186" cy="249763"/>
              </a:xfrm>
              <a:prstGeom prst="ellipse">
                <a:avLst/>
              </a:prstGeom>
              <a:solidFill>
                <a:srgbClr val="FFFF00"/>
              </a:solidFill>
              <a:ln>
                <a:solidFill>
                  <a:srgbClr val="FFFF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prstClr val="white"/>
                  </a:solidFill>
                  <a:latin typeface="Calibri"/>
                </a:endParaRPr>
              </a:p>
            </p:txBody>
          </p:sp>
          <p:sp>
            <p:nvSpPr>
              <p:cNvPr id="35" name="TextBox 34"/>
              <p:cNvSpPr txBox="1"/>
              <p:nvPr/>
            </p:nvSpPr>
            <p:spPr>
              <a:xfrm rot="20527465">
                <a:off x="7149641" y="2355740"/>
                <a:ext cx="935540" cy="276999"/>
              </a:xfrm>
              <a:prstGeom prst="rect">
                <a:avLst/>
              </a:prstGeom>
              <a:noFill/>
            </p:spPr>
            <p:txBody>
              <a:bodyPr wrap="square" rtlCol="0">
                <a:spAutoFit/>
              </a:bodyPr>
              <a:lstStyle/>
              <a:p>
                <a:pPr defTabSz="457200"/>
                <a:r>
                  <a:rPr lang="en-US" sz="1200" dirty="0" smtClean="0">
                    <a:solidFill>
                      <a:prstClr val="white">
                        <a:lumMod val="75000"/>
                      </a:prstClr>
                    </a:solidFill>
                    <a:latin typeface="Gill Sans"/>
                    <a:cs typeface="Gill Sans"/>
                  </a:rPr>
                  <a:t>AAAAA</a:t>
                </a:r>
                <a:endParaRPr lang="en-US" sz="1200" dirty="0">
                  <a:solidFill>
                    <a:prstClr val="white">
                      <a:lumMod val="75000"/>
                    </a:prstClr>
                  </a:solidFill>
                  <a:latin typeface="Gill Sans"/>
                  <a:cs typeface="Gill Sans"/>
                </a:endParaRPr>
              </a:p>
            </p:txBody>
          </p:sp>
          <p:sp>
            <p:nvSpPr>
              <p:cNvPr id="36" name="TextBox 35"/>
              <p:cNvSpPr txBox="1"/>
              <p:nvPr/>
            </p:nvSpPr>
            <p:spPr>
              <a:xfrm rot="3464108">
                <a:off x="6459454" y="1537261"/>
                <a:ext cx="717291" cy="369332"/>
              </a:xfrm>
              <a:prstGeom prst="rect">
                <a:avLst/>
              </a:prstGeom>
              <a:noFill/>
            </p:spPr>
            <p:txBody>
              <a:bodyPr wrap="square" rtlCol="0">
                <a:spAutoFit/>
              </a:bodyPr>
              <a:lstStyle/>
              <a:p>
                <a:pPr defTabSz="457200"/>
                <a:r>
                  <a:rPr lang="en-US" dirty="0" smtClean="0">
                    <a:solidFill>
                      <a:srgbClr val="66FFFF"/>
                    </a:solidFill>
                    <a:latin typeface="Gill Sans"/>
                    <a:cs typeface="Gill Sans"/>
                  </a:rPr>
                  <a:t>7mG</a:t>
                </a:r>
                <a:endParaRPr lang="en-US" dirty="0">
                  <a:solidFill>
                    <a:srgbClr val="66FFFF"/>
                  </a:solidFill>
                  <a:latin typeface="Gill Sans"/>
                  <a:cs typeface="Gill Sans"/>
                </a:endParaRPr>
              </a:p>
            </p:txBody>
          </p:sp>
          <p:sp>
            <p:nvSpPr>
              <p:cNvPr id="37" name="TextBox 36"/>
              <p:cNvSpPr txBox="1"/>
              <p:nvPr/>
            </p:nvSpPr>
            <p:spPr>
              <a:xfrm>
                <a:off x="6656946" y="1927351"/>
                <a:ext cx="1587449" cy="338554"/>
              </a:xfrm>
              <a:prstGeom prst="rect">
                <a:avLst/>
              </a:prstGeom>
              <a:noFill/>
            </p:spPr>
            <p:txBody>
              <a:bodyPr wrap="square" rtlCol="0">
                <a:spAutoFit/>
              </a:bodyPr>
              <a:lstStyle/>
              <a:p>
                <a:pPr defTabSz="457200"/>
                <a:r>
                  <a:rPr lang="en-US" sz="1600" dirty="0" smtClean="0">
                    <a:solidFill>
                      <a:prstClr val="black"/>
                    </a:solidFill>
                    <a:latin typeface="Gill Sans"/>
                    <a:cs typeface="Gill Sans"/>
                  </a:rPr>
                  <a:t>eIF4E</a:t>
                </a:r>
              </a:p>
            </p:txBody>
          </p:sp>
          <p:sp>
            <p:nvSpPr>
              <p:cNvPr id="28" name="TextBox 27"/>
              <p:cNvSpPr txBox="1"/>
              <p:nvPr/>
            </p:nvSpPr>
            <p:spPr>
              <a:xfrm rot="20899625">
                <a:off x="7154575" y="2084561"/>
                <a:ext cx="1587449" cy="307777"/>
              </a:xfrm>
              <a:prstGeom prst="rect">
                <a:avLst/>
              </a:prstGeom>
              <a:noFill/>
            </p:spPr>
            <p:txBody>
              <a:bodyPr wrap="square" rtlCol="0">
                <a:spAutoFit/>
              </a:bodyPr>
              <a:lstStyle/>
              <a:p>
                <a:pPr defTabSz="457200"/>
                <a:r>
                  <a:rPr lang="en-US" sz="1400" dirty="0" smtClean="0">
                    <a:solidFill>
                      <a:prstClr val="black"/>
                    </a:solidFill>
                    <a:latin typeface="Gill Sans"/>
                    <a:cs typeface="Gill Sans"/>
                  </a:rPr>
                  <a:t>PABP</a:t>
                </a:r>
              </a:p>
            </p:txBody>
          </p:sp>
          <p:sp>
            <p:nvSpPr>
              <p:cNvPr id="40" name="TextBox 39"/>
              <p:cNvSpPr txBox="1"/>
              <p:nvPr/>
            </p:nvSpPr>
            <p:spPr>
              <a:xfrm>
                <a:off x="7169296" y="1726186"/>
                <a:ext cx="1587449" cy="307777"/>
              </a:xfrm>
              <a:prstGeom prst="rect">
                <a:avLst/>
              </a:prstGeom>
              <a:noFill/>
            </p:spPr>
            <p:txBody>
              <a:bodyPr wrap="square" rtlCol="0">
                <a:spAutoFit/>
              </a:bodyPr>
              <a:lstStyle/>
              <a:p>
                <a:pPr defTabSz="457200"/>
                <a:r>
                  <a:rPr lang="en-US" sz="1400" dirty="0" smtClean="0">
                    <a:solidFill>
                      <a:prstClr val="black"/>
                    </a:solidFill>
                    <a:latin typeface="Gill Sans"/>
                    <a:cs typeface="Gill Sans"/>
                  </a:rPr>
                  <a:t>eIF4G</a:t>
                </a:r>
              </a:p>
            </p:txBody>
          </p:sp>
          <p:sp>
            <p:nvSpPr>
              <p:cNvPr id="41" name="Oval 40"/>
              <p:cNvSpPr/>
              <p:nvPr/>
            </p:nvSpPr>
            <p:spPr>
              <a:xfrm rot="692738">
                <a:off x="5870521" y="1927966"/>
                <a:ext cx="314639" cy="461554"/>
              </a:xfrm>
              <a:prstGeom prst="ellipse">
                <a:avLst/>
              </a:prstGeom>
              <a:solidFill>
                <a:srgbClr val="6666FF"/>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2" name="Oval 41"/>
              <p:cNvSpPr/>
              <p:nvPr/>
            </p:nvSpPr>
            <p:spPr>
              <a:xfrm rot="692738">
                <a:off x="6145393" y="1939069"/>
                <a:ext cx="441915" cy="623039"/>
              </a:xfrm>
              <a:prstGeom prst="ellipse">
                <a:avLst/>
              </a:prstGeom>
              <a:solidFill>
                <a:srgbClr val="6666FF"/>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3" name="Oval 42"/>
              <p:cNvSpPr/>
              <p:nvPr/>
            </p:nvSpPr>
            <p:spPr>
              <a:xfrm rot="19002131">
                <a:off x="6049951" y="3060750"/>
                <a:ext cx="314639" cy="461554"/>
              </a:xfrm>
              <a:prstGeom prst="ellipse">
                <a:avLst/>
              </a:prstGeom>
              <a:solidFill>
                <a:srgbClr val="6666FF"/>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4" name="Oval 43"/>
              <p:cNvSpPr/>
              <p:nvPr/>
            </p:nvSpPr>
            <p:spPr>
              <a:xfrm rot="19210653">
                <a:off x="6235759" y="2761457"/>
                <a:ext cx="441915" cy="623039"/>
              </a:xfrm>
              <a:prstGeom prst="ellipse">
                <a:avLst/>
              </a:prstGeom>
              <a:solidFill>
                <a:srgbClr val="6666FF"/>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5" name="Oval 44"/>
              <p:cNvSpPr/>
              <p:nvPr/>
            </p:nvSpPr>
            <p:spPr>
              <a:xfrm rot="15241279">
                <a:off x="7172616" y="3061143"/>
                <a:ext cx="314639" cy="461554"/>
              </a:xfrm>
              <a:prstGeom prst="ellipse">
                <a:avLst/>
              </a:prstGeom>
              <a:solidFill>
                <a:srgbClr val="6666FF"/>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6" name="Oval 45"/>
              <p:cNvSpPr/>
              <p:nvPr/>
            </p:nvSpPr>
            <p:spPr>
              <a:xfrm rot="14722420">
                <a:off x="6985742" y="2653493"/>
                <a:ext cx="441915" cy="623039"/>
              </a:xfrm>
              <a:prstGeom prst="ellipse">
                <a:avLst/>
              </a:prstGeom>
              <a:solidFill>
                <a:srgbClr val="6666FF"/>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7" name="Oval 46"/>
              <p:cNvSpPr/>
              <p:nvPr/>
            </p:nvSpPr>
            <p:spPr>
              <a:xfrm>
                <a:off x="6148792" y="1984048"/>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8" name="Oval 47"/>
              <p:cNvSpPr/>
              <p:nvPr/>
            </p:nvSpPr>
            <p:spPr>
              <a:xfrm>
                <a:off x="6148792" y="1777607"/>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9" name="Oval 48"/>
              <p:cNvSpPr/>
              <p:nvPr/>
            </p:nvSpPr>
            <p:spPr>
              <a:xfrm>
                <a:off x="6148792" y="1568554"/>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0" name="Oval 49"/>
              <p:cNvSpPr/>
              <p:nvPr/>
            </p:nvSpPr>
            <p:spPr>
              <a:xfrm>
                <a:off x="6148792" y="1676271"/>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1" name="Oval 50"/>
              <p:cNvSpPr/>
              <p:nvPr/>
            </p:nvSpPr>
            <p:spPr>
              <a:xfrm>
                <a:off x="6148792" y="1877436"/>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57" name="Group 56"/>
              <p:cNvGrpSpPr/>
              <p:nvPr/>
            </p:nvGrpSpPr>
            <p:grpSpPr>
              <a:xfrm rot="19416525">
                <a:off x="6022248" y="2648900"/>
                <a:ext cx="79375" cy="515323"/>
                <a:chOff x="6073510" y="2529037"/>
                <a:chExt cx="79375" cy="515323"/>
              </a:xfrm>
            </p:grpSpPr>
            <p:sp>
              <p:nvSpPr>
                <p:cNvPr id="52" name="Oval 51"/>
                <p:cNvSpPr/>
                <p:nvPr/>
              </p:nvSpPr>
              <p:spPr>
                <a:xfrm>
                  <a:off x="6073510" y="2944531"/>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3" name="Oval 52"/>
                <p:cNvSpPr/>
                <p:nvPr/>
              </p:nvSpPr>
              <p:spPr>
                <a:xfrm>
                  <a:off x="6073510" y="2738090"/>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4" name="Oval 53"/>
                <p:cNvSpPr/>
                <p:nvPr/>
              </p:nvSpPr>
              <p:spPr>
                <a:xfrm>
                  <a:off x="6073510" y="2529037"/>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5" name="Oval 54"/>
                <p:cNvSpPr/>
                <p:nvPr/>
              </p:nvSpPr>
              <p:spPr>
                <a:xfrm>
                  <a:off x="6073510" y="2636754"/>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6" name="Oval 55"/>
                <p:cNvSpPr/>
                <p:nvPr/>
              </p:nvSpPr>
              <p:spPr>
                <a:xfrm>
                  <a:off x="6073510" y="2837919"/>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grpSp>
            <p:nvGrpSpPr>
              <p:cNvPr id="58" name="Group 57"/>
              <p:cNvGrpSpPr/>
              <p:nvPr/>
            </p:nvGrpSpPr>
            <p:grpSpPr>
              <a:xfrm rot="14199442">
                <a:off x="6914150" y="3078276"/>
                <a:ext cx="79375" cy="515323"/>
                <a:chOff x="6073510" y="2529037"/>
                <a:chExt cx="79375" cy="515323"/>
              </a:xfrm>
            </p:grpSpPr>
            <p:sp>
              <p:nvSpPr>
                <p:cNvPr id="59" name="Oval 58"/>
                <p:cNvSpPr/>
                <p:nvPr/>
              </p:nvSpPr>
              <p:spPr>
                <a:xfrm>
                  <a:off x="6073510" y="2944531"/>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0" name="Oval 59"/>
                <p:cNvSpPr/>
                <p:nvPr/>
              </p:nvSpPr>
              <p:spPr>
                <a:xfrm>
                  <a:off x="6073510" y="2738090"/>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1" name="Oval 60"/>
                <p:cNvSpPr/>
                <p:nvPr/>
              </p:nvSpPr>
              <p:spPr>
                <a:xfrm>
                  <a:off x="6073510" y="2529037"/>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2" name="Oval 61"/>
                <p:cNvSpPr/>
                <p:nvPr/>
              </p:nvSpPr>
              <p:spPr>
                <a:xfrm>
                  <a:off x="6073510" y="2636754"/>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3" name="Oval 62"/>
                <p:cNvSpPr/>
                <p:nvPr/>
              </p:nvSpPr>
              <p:spPr>
                <a:xfrm>
                  <a:off x="6073510" y="2837919"/>
                  <a:ext cx="79375" cy="99829"/>
                </a:xfrm>
                <a:prstGeom prst="ellipse">
                  <a:avLst/>
                </a:prstGeom>
                <a:solidFill>
                  <a:srgbClr val="00FF80"/>
                </a:solidFill>
                <a:ln>
                  <a:solidFill>
                    <a:srgbClr val="00FF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grpSp>
        <p:cxnSp>
          <p:nvCxnSpPr>
            <p:cNvPr id="66" name="Straight Arrow Connector 65"/>
            <p:cNvCxnSpPr/>
            <p:nvPr/>
          </p:nvCxnSpPr>
          <p:spPr>
            <a:xfrm>
              <a:off x="4922466" y="2135374"/>
              <a:ext cx="825666" cy="0"/>
            </a:xfrm>
            <a:prstGeom prst="straightConnector1">
              <a:avLst/>
            </a:prstGeom>
            <a:ln w="38100" cmpd="sng">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692926" y="1437785"/>
              <a:ext cx="1295220" cy="646331"/>
            </a:xfrm>
            <a:prstGeom prst="rect">
              <a:avLst/>
            </a:prstGeom>
            <a:noFill/>
          </p:spPr>
          <p:txBody>
            <a:bodyPr wrap="square" rtlCol="0">
              <a:spAutoFit/>
            </a:bodyPr>
            <a:lstStyle/>
            <a:p>
              <a:pPr algn="ctr" defTabSz="457200"/>
              <a:r>
                <a:rPr lang="en-US" dirty="0" smtClean="0">
                  <a:solidFill>
                    <a:srgbClr val="FFFF00"/>
                  </a:solidFill>
                  <a:latin typeface="Gill Sans"/>
                  <a:cs typeface="Gill Sans"/>
                </a:rPr>
                <a:t>Synaptic Signal</a:t>
              </a:r>
              <a:endParaRPr lang="en-US" dirty="0">
                <a:solidFill>
                  <a:srgbClr val="FFFF00"/>
                </a:solidFill>
                <a:latin typeface="Gill Sans"/>
                <a:cs typeface="Gill Sans"/>
              </a:endParaRPr>
            </a:p>
          </p:txBody>
        </p:sp>
        <p:sp>
          <p:nvSpPr>
            <p:cNvPr id="68" name="TextBox 67"/>
            <p:cNvSpPr txBox="1"/>
            <p:nvPr/>
          </p:nvSpPr>
          <p:spPr>
            <a:xfrm>
              <a:off x="162715" y="1521547"/>
              <a:ext cx="2673589" cy="954107"/>
            </a:xfrm>
            <a:prstGeom prst="rect">
              <a:avLst/>
            </a:prstGeom>
            <a:noFill/>
          </p:spPr>
          <p:txBody>
            <a:bodyPr wrap="square" rtlCol="0">
              <a:spAutoFit/>
            </a:bodyPr>
            <a:lstStyle/>
            <a:p>
              <a:pPr algn="ctr" defTabSz="457200"/>
              <a:r>
                <a:rPr lang="en-US" sz="2800" dirty="0" smtClean="0">
                  <a:solidFill>
                    <a:prstClr val="white"/>
                  </a:solidFill>
                  <a:latin typeface="Gill Sans"/>
                  <a:cs typeface="Gill Sans"/>
                </a:rPr>
                <a:t>Translational Regulator</a:t>
              </a:r>
              <a:endParaRPr lang="en-US" sz="2800" dirty="0">
                <a:solidFill>
                  <a:prstClr val="white"/>
                </a:solidFill>
                <a:latin typeface="Gill Sans"/>
                <a:cs typeface="Gill Sans"/>
              </a:endParaRPr>
            </a:p>
          </p:txBody>
        </p:sp>
      </p:grpSp>
      <p:pic>
        <p:nvPicPr>
          <p:cNvPr id="73" name="Picture 72"/>
          <p:cNvPicPr>
            <a:picLocks noChangeAspect="1"/>
          </p:cNvPicPr>
          <p:nvPr/>
        </p:nvPicPr>
        <p:blipFill rotWithShape="1">
          <a:blip r:embed="rId2"/>
          <a:srcRect t="7819"/>
          <a:stretch/>
        </p:blipFill>
        <p:spPr>
          <a:xfrm>
            <a:off x="3579023" y="3451509"/>
            <a:ext cx="5425270" cy="3168921"/>
          </a:xfrm>
          <a:prstGeom prst="rect">
            <a:avLst/>
          </a:prstGeom>
        </p:spPr>
      </p:pic>
      <p:pic>
        <p:nvPicPr>
          <p:cNvPr id="72" name="Picture 71"/>
          <p:cNvPicPr>
            <a:picLocks noChangeAspect="1"/>
          </p:cNvPicPr>
          <p:nvPr/>
        </p:nvPicPr>
        <p:blipFill>
          <a:blip r:embed="rId3"/>
          <a:stretch>
            <a:fillRect/>
          </a:stretch>
        </p:blipFill>
        <p:spPr>
          <a:xfrm>
            <a:off x="420441" y="3762500"/>
            <a:ext cx="2415863" cy="2338125"/>
          </a:xfrm>
          <a:prstGeom prst="rect">
            <a:avLst/>
          </a:prstGeom>
        </p:spPr>
      </p:pic>
      <p:sp>
        <p:nvSpPr>
          <p:cNvPr id="75" name="Rectangle 74"/>
          <p:cNvSpPr/>
          <p:nvPr/>
        </p:nvSpPr>
        <p:spPr>
          <a:xfrm>
            <a:off x="-17579" y="6473489"/>
            <a:ext cx="3625111" cy="338554"/>
          </a:xfrm>
          <a:prstGeom prst="rect">
            <a:avLst/>
          </a:prstGeom>
        </p:spPr>
        <p:txBody>
          <a:bodyPr wrap="none">
            <a:spAutoFit/>
          </a:bodyPr>
          <a:lstStyle/>
          <a:p>
            <a:pPr defTabSz="457200"/>
            <a:r>
              <a:rPr lang="en-US" sz="1600" dirty="0">
                <a:solidFill>
                  <a:srgbClr val="FFFFFF"/>
                </a:solidFill>
                <a:latin typeface="Gill Sans"/>
                <a:cs typeface="Gill Sans"/>
              </a:rPr>
              <a:t>(De </a:t>
            </a:r>
            <a:r>
              <a:rPr lang="en-US" sz="1600" dirty="0" err="1">
                <a:solidFill>
                  <a:srgbClr val="FFFFFF"/>
                </a:solidFill>
                <a:latin typeface="Gill Sans"/>
                <a:cs typeface="Gill Sans"/>
              </a:rPr>
              <a:t>Rubeis</a:t>
            </a:r>
            <a:r>
              <a:rPr lang="en-US" sz="1600" dirty="0">
                <a:solidFill>
                  <a:srgbClr val="FFFFFF"/>
                </a:solidFill>
                <a:latin typeface="Gill Sans"/>
                <a:cs typeface="Gill Sans"/>
              </a:rPr>
              <a:t>, Neuron September 18, 2013)</a:t>
            </a:r>
            <a:endParaRPr lang="en-US" sz="1600" dirty="0">
              <a:solidFill>
                <a:prstClr val="black"/>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6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xEl>
                                              <p:pRg st="3" end="3"/>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1447800" y="2057400"/>
            <a:ext cx="6543675" cy="230832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Gill Sans" charset="0"/>
                <a:ea typeface="ＭＳ Ｐゴシック" charset="0"/>
                <a:cs typeface="ＭＳ Ｐゴシック" charset="0"/>
              </a:defRPr>
            </a:lvl1pPr>
            <a:lvl2pPr marL="37931725" indent="-37474525" eaLnBrk="0" hangingPunct="0">
              <a:defRPr sz="2400">
                <a:solidFill>
                  <a:schemeClr val="tx1"/>
                </a:solidFill>
                <a:latin typeface="Gill Sans" charset="0"/>
                <a:ea typeface="ＭＳ Ｐゴシック" charset="0"/>
              </a:defRPr>
            </a:lvl2pPr>
            <a:lvl3pPr eaLnBrk="0" hangingPunct="0">
              <a:defRPr sz="2400">
                <a:solidFill>
                  <a:schemeClr val="tx1"/>
                </a:solidFill>
                <a:latin typeface="Gill Sans" charset="0"/>
                <a:ea typeface="ＭＳ Ｐゴシック" charset="0"/>
              </a:defRPr>
            </a:lvl3pPr>
            <a:lvl4pPr eaLnBrk="0" hangingPunct="0">
              <a:defRPr sz="2400">
                <a:solidFill>
                  <a:schemeClr val="tx1"/>
                </a:solidFill>
                <a:latin typeface="Gill Sans" charset="0"/>
                <a:ea typeface="ＭＳ Ｐゴシック" charset="0"/>
              </a:defRPr>
            </a:lvl4pPr>
            <a:lvl5pPr eaLnBrk="0" hangingPunct="0">
              <a:defRPr sz="2400">
                <a:solidFill>
                  <a:schemeClr val="tx1"/>
                </a:solidFill>
                <a:latin typeface="Gill Sans" charset="0"/>
                <a:ea typeface="ＭＳ Ｐゴシック" charset="0"/>
              </a:defRPr>
            </a:lvl5pPr>
            <a:lvl6pPr marL="457200" eaLnBrk="0" fontAlgn="base" hangingPunct="0">
              <a:spcBef>
                <a:spcPct val="0"/>
              </a:spcBef>
              <a:spcAft>
                <a:spcPct val="0"/>
              </a:spcAft>
              <a:defRPr sz="2400">
                <a:solidFill>
                  <a:schemeClr val="tx1"/>
                </a:solidFill>
                <a:latin typeface="Gill Sans" charset="0"/>
                <a:ea typeface="ＭＳ Ｐゴシック" charset="0"/>
              </a:defRPr>
            </a:lvl6pPr>
            <a:lvl7pPr marL="914400" eaLnBrk="0" fontAlgn="base" hangingPunct="0">
              <a:spcBef>
                <a:spcPct val="0"/>
              </a:spcBef>
              <a:spcAft>
                <a:spcPct val="0"/>
              </a:spcAft>
              <a:defRPr sz="2400">
                <a:solidFill>
                  <a:schemeClr val="tx1"/>
                </a:solidFill>
                <a:latin typeface="Gill Sans" charset="0"/>
                <a:ea typeface="ＭＳ Ｐゴシック" charset="0"/>
              </a:defRPr>
            </a:lvl7pPr>
            <a:lvl8pPr marL="1371600" eaLnBrk="0" fontAlgn="base" hangingPunct="0">
              <a:spcBef>
                <a:spcPct val="0"/>
              </a:spcBef>
              <a:spcAft>
                <a:spcPct val="0"/>
              </a:spcAft>
              <a:defRPr sz="2400">
                <a:solidFill>
                  <a:schemeClr val="tx1"/>
                </a:solidFill>
                <a:latin typeface="Gill Sans" charset="0"/>
                <a:ea typeface="ＭＳ Ｐゴシック" charset="0"/>
              </a:defRPr>
            </a:lvl8pPr>
            <a:lvl9pPr marL="1828800" eaLnBrk="0" fontAlgn="base" hangingPunct="0">
              <a:spcBef>
                <a:spcPct val="0"/>
              </a:spcBef>
              <a:spcAft>
                <a:spcPct val="0"/>
              </a:spcAft>
              <a:defRPr sz="2400">
                <a:solidFill>
                  <a:schemeClr val="tx1"/>
                </a:solidFill>
                <a:latin typeface="Gill Sans" charset="0"/>
                <a:ea typeface="ＭＳ Ｐゴシック" charset="0"/>
              </a:defRPr>
            </a:lvl9pPr>
          </a:lstStyle>
          <a:p>
            <a:pPr algn="ctr" eaLnBrk="1" fontAlgn="base" hangingPunct="1">
              <a:spcBef>
                <a:spcPct val="0"/>
              </a:spcBef>
              <a:spcAft>
                <a:spcPct val="0"/>
              </a:spcAft>
            </a:pPr>
            <a:r>
              <a:rPr lang="en-US" sz="3600" dirty="0" smtClean="0">
                <a:solidFill>
                  <a:srgbClr val="FFFF00"/>
                </a:solidFill>
                <a:latin typeface="Georgia"/>
                <a:cs typeface="Georgia"/>
              </a:rPr>
              <a:t>Thank you</a:t>
            </a:r>
          </a:p>
          <a:p>
            <a:pPr algn="ctr" eaLnBrk="1" fontAlgn="base" hangingPunct="1">
              <a:spcBef>
                <a:spcPct val="0"/>
              </a:spcBef>
              <a:spcAft>
                <a:spcPct val="0"/>
              </a:spcAft>
            </a:pPr>
            <a:endParaRPr lang="en-US" sz="3600" dirty="0">
              <a:solidFill>
                <a:srgbClr val="FFFF00"/>
              </a:solidFill>
              <a:latin typeface="Georgia"/>
              <a:cs typeface="Georgia"/>
            </a:endParaRPr>
          </a:p>
          <a:p>
            <a:pPr algn="ctr" eaLnBrk="1" fontAlgn="base" hangingPunct="1">
              <a:spcBef>
                <a:spcPct val="0"/>
              </a:spcBef>
              <a:spcAft>
                <a:spcPct val="0"/>
              </a:spcAft>
            </a:pPr>
            <a:endParaRPr lang="en-US" sz="3600" dirty="0" smtClean="0">
              <a:solidFill>
                <a:srgbClr val="FFFF00"/>
              </a:solidFill>
              <a:latin typeface="Georgia"/>
              <a:cs typeface="Georgia"/>
            </a:endParaRPr>
          </a:p>
          <a:p>
            <a:pPr algn="ctr" eaLnBrk="1" fontAlgn="base" hangingPunct="1">
              <a:spcBef>
                <a:spcPct val="0"/>
              </a:spcBef>
              <a:spcAft>
                <a:spcPct val="0"/>
              </a:spcAft>
            </a:pPr>
            <a:r>
              <a:rPr lang="en-US" sz="3600" dirty="0" smtClean="0">
                <a:solidFill>
                  <a:srgbClr val="FFFFFF"/>
                </a:solidFill>
                <a:latin typeface="Georgia"/>
                <a:cs typeface="Georgia"/>
              </a:rPr>
              <a:t>&lt;</a:t>
            </a:r>
            <a:r>
              <a:rPr lang="en-US" sz="3600" dirty="0" err="1" smtClean="0">
                <a:solidFill>
                  <a:srgbClr val="FFFFFF"/>
                </a:solidFill>
                <a:latin typeface="Georgia"/>
                <a:cs typeface="Georgia"/>
              </a:rPr>
              <a:t>aravinda@jhmi.edu</a:t>
            </a:r>
            <a:r>
              <a:rPr lang="en-US" sz="3600" dirty="0" smtClean="0">
                <a:solidFill>
                  <a:srgbClr val="FFFFFF"/>
                </a:solidFill>
                <a:latin typeface="Georgia"/>
                <a:cs typeface="Georgia"/>
              </a:rPr>
              <a:t>&gt;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329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5715000" y="459224"/>
            <a:ext cx="3200400" cy="60939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charset="0"/>
                <a:ea typeface="ＭＳ Ｐゴシック" charset="0"/>
                <a:cs typeface="ＭＳ Ｐゴシック" charset="0"/>
              </a:defRPr>
            </a:lvl1pPr>
            <a:lvl2pPr marL="37931725" indent="-37474525" eaLnBrk="0" hangingPunct="0">
              <a:defRPr sz="2400">
                <a:solidFill>
                  <a:schemeClr val="tx1"/>
                </a:solidFill>
                <a:latin typeface="Gill Sans" charset="0"/>
                <a:ea typeface="ＭＳ Ｐゴシック" charset="0"/>
              </a:defRPr>
            </a:lvl2pPr>
            <a:lvl3pPr eaLnBrk="0" hangingPunct="0">
              <a:defRPr sz="2400">
                <a:solidFill>
                  <a:schemeClr val="tx1"/>
                </a:solidFill>
                <a:latin typeface="Gill Sans" charset="0"/>
                <a:ea typeface="ＭＳ Ｐゴシック" charset="0"/>
              </a:defRPr>
            </a:lvl3pPr>
            <a:lvl4pPr eaLnBrk="0" hangingPunct="0">
              <a:defRPr sz="2400">
                <a:solidFill>
                  <a:schemeClr val="tx1"/>
                </a:solidFill>
                <a:latin typeface="Gill Sans" charset="0"/>
                <a:ea typeface="ＭＳ Ｐゴシック" charset="0"/>
              </a:defRPr>
            </a:lvl4pPr>
            <a:lvl5pPr eaLnBrk="0" hangingPunct="0">
              <a:defRPr sz="2400">
                <a:solidFill>
                  <a:schemeClr val="tx1"/>
                </a:solidFill>
                <a:latin typeface="Gill Sans" charset="0"/>
                <a:ea typeface="ＭＳ Ｐゴシック" charset="0"/>
              </a:defRPr>
            </a:lvl5pPr>
            <a:lvl6pPr marL="457200" eaLnBrk="0" fontAlgn="base" hangingPunct="0">
              <a:spcBef>
                <a:spcPct val="0"/>
              </a:spcBef>
              <a:spcAft>
                <a:spcPct val="0"/>
              </a:spcAft>
              <a:defRPr sz="2400">
                <a:solidFill>
                  <a:schemeClr val="tx1"/>
                </a:solidFill>
                <a:latin typeface="Gill Sans" charset="0"/>
                <a:ea typeface="ＭＳ Ｐゴシック" charset="0"/>
              </a:defRPr>
            </a:lvl6pPr>
            <a:lvl7pPr marL="914400" eaLnBrk="0" fontAlgn="base" hangingPunct="0">
              <a:spcBef>
                <a:spcPct val="0"/>
              </a:spcBef>
              <a:spcAft>
                <a:spcPct val="0"/>
              </a:spcAft>
              <a:defRPr sz="2400">
                <a:solidFill>
                  <a:schemeClr val="tx1"/>
                </a:solidFill>
                <a:latin typeface="Gill Sans" charset="0"/>
                <a:ea typeface="ＭＳ Ｐゴシック" charset="0"/>
              </a:defRPr>
            </a:lvl7pPr>
            <a:lvl8pPr marL="1371600" eaLnBrk="0" fontAlgn="base" hangingPunct="0">
              <a:spcBef>
                <a:spcPct val="0"/>
              </a:spcBef>
              <a:spcAft>
                <a:spcPct val="0"/>
              </a:spcAft>
              <a:defRPr sz="2400">
                <a:solidFill>
                  <a:schemeClr val="tx1"/>
                </a:solidFill>
                <a:latin typeface="Gill Sans" charset="0"/>
                <a:ea typeface="ＭＳ Ｐゴシック" charset="0"/>
              </a:defRPr>
            </a:lvl8pPr>
            <a:lvl9pPr marL="1828800" eaLnBrk="0" fontAlgn="base" hangingPunct="0">
              <a:spcBef>
                <a:spcPct val="0"/>
              </a:spcBef>
              <a:spcAft>
                <a:spcPct val="0"/>
              </a:spcAft>
              <a:defRPr sz="2400">
                <a:solidFill>
                  <a:schemeClr val="tx1"/>
                </a:solidFill>
                <a:latin typeface="Gill Sans" charset="0"/>
                <a:ea typeface="ＭＳ Ｐゴシック" charset="0"/>
              </a:defRPr>
            </a:lvl9pPr>
          </a:lstStyle>
          <a:p>
            <a:pPr algn="r" eaLnBrk="1" fontAlgn="base" hangingPunct="1">
              <a:spcBef>
                <a:spcPct val="0"/>
              </a:spcBef>
              <a:spcAft>
                <a:spcPct val="0"/>
              </a:spcAft>
            </a:pPr>
            <a:r>
              <a:rPr lang="en-US" sz="3000" dirty="0" smtClean="0">
                <a:solidFill>
                  <a:schemeClr val="bg1"/>
                </a:solidFill>
                <a:latin typeface="Georgia"/>
                <a:cs typeface="Georgia"/>
              </a:rPr>
              <a:t>The world of biology at the molecular level is complicated</a:t>
            </a:r>
          </a:p>
          <a:p>
            <a:pPr algn="r" eaLnBrk="1" fontAlgn="base" hangingPunct="1">
              <a:spcBef>
                <a:spcPct val="0"/>
              </a:spcBef>
              <a:spcAft>
                <a:spcPct val="0"/>
              </a:spcAft>
            </a:pPr>
            <a:r>
              <a:rPr lang="en-US" sz="3000" dirty="0" smtClean="0">
                <a:solidFill>
                  <a:schemeClr val="bg1"/>
                </a:solidFill>
                <a:latin typeface="Georgia"/>
                <a:cs typeface="Georgia"/>
              </a:rPr>
              <a:t>…not only in the large number of components but in their interactions, never mind how these change with time, exposure, etc.</a:t>
            </a:r>
          </a:p>
        </p:txBody>
      </p:sp>
      <p:pic>
        <p:nvPicPr>
          <p:cNvPr id="4" name="Picture 3" descr="RN-proteinhighres_sm_0.jpg"/>
          <p:cNvPicPr>
            <a:picLocks noChangeAspect="1"/>
          </p:cNvPicPr>
          <p:nvPr/>
        </p:nvPicPr>
        <p:blipFill>
          <a:blip r:embed="rId2"/>
          <a:stretch>
            <a:fillRect/>
          </a:stretch>
        </p:blipFill>
        <p:spPr>
          <a:xfrm>
            <a:off x="152400" y="1371600"/>
            <a:ext cx="5410200" cy="5339013"/>
          </a:xfrm>
          <a:prstGeom prst="rect">
            <a:avLst/>
          </a:prstGeom>
        </p:spPr>
      </p:pic>
      <p:sp>
        <p:nvSpPr>
          <p:cNvPr id="2" name="TextBox 1"/>
          <p:cNvSpPr txBox="1"/>
          <p:nvPr/>
        </p:nvSpPr>
        <p:spPr>
          <a:xfrm>
            <a:off x="152400" y="218182"/>
            <a:ext cx="5410200" cy="1077218"/>
          </a:xfrm>
          <a:prstGeom prst="rect">
            <a:avLst/>
          </a:prstGeom>
          <a:noFill/>
        </p:spPr>
        <p:txBody>
          <a:bodyPr wrap="square" rtlCol="0">
            <a:spAutoFit/>
          </a:bodyPr>
          <a:lstStyle/>
          <a:p>
            <a:pPr algn="ctr"/>
            <a:r>
              <a:rPr lang="en-US" sz="3200" dirty="0" smtClean="0">
                <a:solidFill>
                  <a:srgbClr val="FFFF00"/>
                </a:solidFill>
                <a:latin typeface="Georgia"/>
                <a:cs typeface="Georgia"/>
              </a:rPr>
              <a:t>Biology is complicated but not random</a:t>
            </a:r>
            <a:endParaRPr lang="en-US" sz="3200" dirty="0">
              <a:solidFill>
                <a:srgbClr val="FFFF00"/>
              </a:solidFill>
              <a:latin typeface="Georgia"/>
              <a:cs typeface="Georgi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32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533400" y="533400"/>
            <a:ext cx="8229600" cy="501675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charset="0"/>
                <a:ea typeface="ＭＳ Ｐゴシック" charset="0"/>
                <a:cs typeface="ＭＳ Ｐゴシック" charset="0"/>
              </a:defRPr>
            </a:lvl1pPr>
            <a:lvl2pPr marL="37931725" indent="-37474525" eaLnBrk="0" hangingPunct="0">
              <a:defRPr sz="2400">
                <a:solidFill>
                  <a:schemeClr val="tx1"/>
                </a:solidFill>
                <a:latin typeface="Gill Sans" charset="0"/>
                <a:ea typeface="ＭＳ Ｐゴシック" charset="0"/>
              </a:defRPr>
            </a:lvl2pPr>
            <a:lvl3pPr eaLnBrk="0" hangingPunct="0">
              <a:defRPr sz="2400">
                <a:solidFill>
                  <a:schemeClr val="tx1"/>
                </a:solidFill>
                <a:latin typeface="Gill Sans" charset="0"/>
                <a:ea typeface="ＭＳ Ｐゴシック" charset="0"/>
              </a:defRPr>
            </a:lvl3pPr>
            <a:lvl4pPr eaLnBrk="0" hangingPunct="0">
              <a:defRPr sz="2400">
                <a:solidFill>
                  <a:schemeClr val="tx1"/>
                </a:solidFill>
                <a:latin typeface="Gill Sans" charset="0"/>
                <a:ea typeface="ＭＳ Ｐゴシック" charset="0"/>
              </a:defRPr>
            </a:lvl4pPr>
            <a:lvl5pPr eaLnBrk="0" hangingPunct="0">
              <a:defRPr sz="2400">
                <a:solidFill>
                  <a:schemeClr val="tx1"/>
                </a:solidFill>
                <a:latin typeface="Gill Sans" charset="0"/>
                <a:ea typeface="ＭＳ Ｐゴシック" charset="0"/>
              </a:defRPr>
            </a:lvl5pPr>
            <a:lvl6pPr marL="457200" eaLnBrk="0" fontAlgn="base" hangingPunct="0">
              <a:spcBef>
                <a:spcPct val="0"/>
              </a:spcBef>
              <a:spcAft>
                <a:spcPct val="0"/>
              </a:spcAft>
              <a:defRPr sz="2400">
                <a:solidFill>
                  <a:schemeClr val="tx1"/>
                </a:solidFill>
                <a:latin typeface="Gill Sans" charset="0"/>
                <a:ea typeface="ＭＳ Ｐゴシック" charset="0"/>
              </a:defRPr>
            </a:lvl6pPr>
            <a:lvl7pPr marL="914400" eaLnBrk="0" fontAlgn="base" hangingPunct="0">
              <a:spcBef>
                <a:spcPct val="0"/>
              </a:spcBef>
              <a:spcAft>
                <a:spcPct val="0"/>
              </a:spcAft>
              <a:defRPr sz="2400">
                <a:solidFill>
                  <a:schemeClr val="tx1"/>
                </a:solidFill>
                <a:latin typeface="Gill Sans" charset="0"/>
                <a:ea typeface="ＭＳ Ｐゴシック" charset="0"/>
              </a:defRPr>
            </a:lvl7pPr>
            <a:lvl8pPr marL="1371600" eaLnBrk="0" fontAlgn="base" hangingPunct="0">
              <a:spcBef>
                <a:spcPct val="0"/>
              </a:spcBef>
              <a:spcAft>
                <a:spcPct val="0"/>
              </a:spcAft>
              <a:defRPr sz="2400">
                <a:solidFill>
                  <a:schemeClr val="tx1"/>
                </a:solidFill>
                <a:latin typeface="Gill Sans" charset="0"/>
                <a:ea typeface="ＭＳ Ｐゴシック" charset="0"/>
              </a:defRPr>
            </a:lvl8pPr>
            <a:lvl9pPr marL="1828800" eaLnBrk="0" fontAlgn="base" hangingPunct="0">
              <a:spcBef>
                <a:spcPct val="0"/>
              </a:spcBef>
              <a:spcAft>
                <a:spcPct val="0"/>
              </a:spcAft>
              <a:defRPr sz="2400">
                <a:solidFill>
                  <a:schemeClr val="tx1"/>
                </a:solidFill>
                <a:latin typeface="Gill Sans" charset="0"/>
                <a:ea typeface="ＭＳ Ｐゴシック" charset="0"/>
              </a:defRPr>
            </a:lvl9pPr>
          </a:lstStyle>
          <a:p>
            <a:pPr eaLnBrk="1" fontAlgn="base" hangingPunct="1">
              <a:spcBef>
                <a:spcPct val="0"/>
              </a:spcBef>
              <a:spcAft>
                <a:spcPct val="0"/>
              </a:spcAft>
            </a:pPr>
            <a:r>
              <a:rPr lang="en-US" sz="3200" dirty="0" smtClean="0">
                <a:solidFill>
                  <a:srgbClr val="FFFF00"/>
                </a:solidFill>
                <a:latin typeface="Georgia"/>
                <a:cs typeface="Georgia"/>
              </a:rPr>
              <a:t>For future understanding of biology we have to come to grips with complexity…Occam’s razor rarely applies. So, how can sense be made of this complexity?...For that we need to know which parts of the network are at the heart of the process…Reducing the elements to the minimum will focus attention on those that are central to the process and this should help gain better understanding.</a:t>
            </a:r>
          </a:p>
        </p:txBody>
      </p:sp>
      <p:sp>
        <p:nvSpPr>
          <p:cNvPr id="3" name="TextBox 2"/>
          <p:cNvSpPr txBox="1"/>
          <p:nvPr/>
        </p:nvSpPr>
        <p:spPr>
          <a:xfrm>
            <a:off x="3505200" y="5638800"/>
            <a:ext cx="5257800" cy="923330"/>
          </a:xfrm>
          <a:prstGeom prst="rect">
            <a:avLst/>
          </a:prstGeom>
          <a:noFill/>
        </p:spPr>
        <p:txBody>
          <a:bodyPr wrap="square" rtlCol="0">
            <a:spAutoFit/>
          </a:bodyPr>
          <a:lstStyle/>
          <a:p>
            <a:pPr algn="r"/>
            <a:r>
              <a:rPr lang="en-US" dirty="0" smtClean="0">
                <a:solidFill>
                  <a:schemeClr val="bg1"/>
                </a:solidFill>
                <a:latin typeface="Georgia"/>
                <a:cs typeface="Georgia"/>
              </a:rPr>
              <a:t>Paul Nurse</a:t>
            </a:r>
          </a:p>
          <a:p>
            <a:pPr algn="r"/>
            <a:r>
              <a:rPr lang="en-US" dirty="0" smtClean="0">
                <a:solidFill>
                  <a:schemeClr val="bg1"/>
                </a:solidFill>
                <a:latin typeface="Georgia"/>
                <a:cs typeface="Georgia"/>
              </a:rPr>
              <a:t>Emerging Themes in Biology: Hints for the Future</a:t>
            </a:r>
          </a:p>
          <a:p>
            <a:pPr algn="r"/>
            <a:r>
              <a:rPr lang="en-US" i="1" dirty="0" smtClean="0">
                <a:solidFill>
                  <a:schemeClr val="bg1"/>
                </a:solidFill>
                <a:latin typeface="Georgia"/>
                <a:cs typeface="Georgia"/>
              </a:rPr>
              <a:t>Cell</a:t>
            </a:r>
            <a:r>
              <a:rPr lang="en-US" dirty="0" smtClean="0">
                <a:solidFill>
                  <a:schemeClr val="bg1"/>
                </a:solidFill>
                <a:latin typeface="Georgia"/>
                <a:cs typeface="Georgia"/>
              </a:rPr>
              <a:t>, March 27, 2014</a:t>
            </a:r>
            <a:endParaRPr lang="en-US" dirty="0">
              <a:solidFill>
                <a:schemeClr val="bg1"/>
              </a:solidFill>
              <a:latin typeface="Georgia"/>
              <a:cs typeface="Georgi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329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533400" y="2438400"/>
            <a:ext cx="8001000" cy="12003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Gill Sans" charset="0"/>
                <a:ea typeface="ＭＳ Ｐゴシック" charset="0"/>
                <a:cs typeface="ＭＳ Ｐゴシック" charset="0"/>
              </a:defRPr>
            </a:lvl1pPr>
            <a:lvl2pPr marL="37931725" indent="-37474525" eaLnBrk="0" hangingPunct="0">
              <a:defRPr sz="2400">
                <a:solidFill>
                  <a:schemeClr val="tx1"/>
                </a:solidFill>
                <a:latin typeface="Gill Sans" charset="0"/>
                <a:ea typeface="ＭＳ Ｐゴシック" charset="0"/>
              </a:defRPr>
            </a:lvl2pPr>
            <a:lvl3pPr eaLnBrk="0" hangingPunct="0">
              <a:defRPr sz="2400">
                <a:solidFill>
                  <a:schemeClr val="tx1"/>
                </a:solidFill>
                <a:latin typeface="Gill Sans" charset="0"/>
                <a:ea typeface="ＭＳ Ｐゴシック" charset="0"/>
              </a:defRPr>
            </a:lvl3pPr>
            <a:lvl4pPr eaLnBrk="0" hangingPunct="0">
              <a:defRPr sz="2400">
                <a:solidFill>
                  <a:schemeClr val="tx1"/>
                </a:solidFill>
                <a:latin typeface="Gill Sans" charset="0"/>
                <a:ea typeface="ＭＳ Ｐゴシック" charset="0"/>
              </a:defRPr>
            </a:lvl4pPr>
            <a:lvl5pPr eaLnBrk="0" hangingPunct="0">
              <a:defRPr sz="2400">
                <a:solidFill>
                  <a:schemeClr val="tx1"/>
                </a:solidFill>
                <a:latin typeface="Gill Sans" charset="0"/>
                <a:ea typeface="ＭＳ Ｐゴシック" charset="0"/>
              </a:defRPr>
            </a:lvl5pPr>
            <a:lvl6pPr marL="457200" eaLnBrk="0" fontAlgn="base" hangingPunct="0">
              <a:spcBef>
                <a:spcPct val="0"/>
              </a:spcBef>
              <a:spcAft>
                <a:spcPct val="0"/>
              </a:spcAft>
              <a:defRPr sz="2400">
                <a:solidFill>
                  <a:schemeClr val="tx1"/>
                </a:solidFill>
                <a:latin typeface="Gill Sans" charset="0"/>
                <a:ea typeface="ＭＳ Ｐゴシック" charset="0"/>
              </a:defRPr>
            </a:lvl6pPr>
            <a:lvl7pPr marL="914400" eaLnBrk="0" fontAlgn="base" hangingPunct="0">
              <a:spcBef>
                <a:spcPct val="0"/>
              </a:spcBef>
              <a:spcAft>
                <a:spcPct val="0"/>
              </a:spcAft>
              <a:defRPr sz="2400">
                <a:solidFill>
                  <a:schemeClr val="tx1"/>
                </a:solidFill>
                <a:latin typeface="Gill Sans" charset="0"/>
                <a:ea typeface="ＭＳ Ｐゴシック" charset="0"/>
              </a:defRPr>
            </a:lvl7pPr>
            <a:lvl8pPr marL="1371600" eaLnBrk="0" fontAlgn="base" hangingPunct="0">
              <a:spcBef>
                <a:spcPct val="0"/>
              </a:spcBef>
              <a:spcAft>
                <a:spcPct val="0"/>
              </a:spcAft>
              <a:defRPr sz="2400">
                <a:solidFill>
                  <a:schemeClr val="tx1"/>
                </a:solidFill>
                <a:latin typeface="Gill Sans" charset="0"/>
                <a:ea typeface="ＭＳ Ｐゴシック" charset="0"/>
              </a:defRPr>
            </a:lvl8pPr>
            <a:lvl9pPr marL="1828800" eaLnBrk="0" fontAlgn="base" hangingPunct="0">
              <a:spcBef>
                <a:spcPct val="0"/>
              </a:spcBef>
              <a:spcAft>
                <a:spcPct val="0"/>
              </a:spcAft>
              <a:defRPr sz="2400">
                <a:solidFill>
                  <a:schemeClr val="tx1"/>
                </a:solidFill>
                <a:latin typeface="Gill Sans" charset="0"/>
                <a:ea typeface="ＭＳ Ｐゴシック" charset="0"/>
              </a:defRPr>
            </a:lvl9pPr>
          </a:lstStyle>
          <a:p>
            <a:pPr algn="ctr" eaLnBrk="1" fontAlgn="base" hangingPunct="1">
              <a:spcBef>
                <a:spcPct val="0"/>
              </a:spcBef>
              <a:spcAft>
                <a:spcPct val="0"/>
              </a:spcAft>
            </a:pPr>
            <a:r>
              <a:rPr lang="en-US" sz="3600" dirty="0" smtClean="0">
                <a:solidFill>
                  <a:srgbClr val="FF0000"/>
                </a:solidFill>
                <a:latin typeface="Georgia"/>
                <a:cs typeface="Georgia"/>
              </a:rPr>
              <a:t>Finding “elite” genes for autism: </a:t>
            </a:r>
          </a:p>
          <a:p>
            <a:pPr algn="ctr" eaLnBrk="1" fontAlgn="base" hangingPunct="1">
              <a:spcBef>
                <a:spcPct val="0"/>
              </a:spcBef>
              <a:spcAft>
                <a:spcPct val="0"/>
              </a:spcAft>
            </a:pPr>
            <a:r>
              <a:rPr lang="en-US" sz="3600" dirty="0" smtClean="0">
                <a:solidFill>
                  <a:srgbClr val="FF0000"/>
                </a:solidFill>
                <a:latin typeface="Georgia"/>
                <a:cs typeface="Georgia"/>
              </a:rPr>
              <a:t>the roles of delta 2 catenin (</a:t>
            </a:r>
            <a:r>
              <a:rPr lang="en-US" sz="3600" i="1" dirty="0" smtClean="0">
                <a:solidFill>
                  <a:srgbClr val="FF0000"/>
                </a:solidFill>
                <a:latin typeface="Georgia"/>
                <a:cs typeface="Georgia"/>
              </a:rPr>
              <a:t>CTNND2</a:t>
            </a:r>
            <a:r>
              <a:rPr lang="en-US" sz="3600" dirty="0" smtClean="0">
                <a:solidFill>
                  <a:srgbClr val="FF0000"/>
                </a:solidFill>
                <a:latin typeface="Georgia"/>
                <a:cs typeface="Georgia"/>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329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1.tif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1905000"/>
            <a:ext cx="8685849" cy="3352800"/>
          </a:xfrm>
          <a:prstGeom prst="rect">
            <a:avLst/>
          </a:prstGeom>
        </p:spPr>
      </p:pic>
      <p:sp>
        <p:nvSpPr>
          <p:cNvPr id="3" name="TextBox 2"/>
          <p:cNvSpPr txBox="1"/>
          <p:nvPr/>
        </p:nvSpPr>
        <p:spPr>
          <a:xfrm>
            <a:off x="1600200" y="762000"/>
            <a:ext cx="6096000" cy="646331"/>
          </a:xfrm>
          <a:prstGeom prst="rect">
            <a:avLst/>
          </a:prstGeom>
          <a:noFill/>
        </p:spPr>
        <p:txBody>
          <a:bodyPr wrap="square" rtlCol="0">
            <a:spAutoFit/>
          </a:bodyPr>
          <a:lstStyle/>
          <a:p>
            <a:r>
              <a:rPr lang="en-US" sz="3600" dirty="0" smtClean="0">
                <a:solidFill>
                  <a:srgbClr val="FFFF00"/>
                </a:solidFill>
                <a:latin typeface="Georgia"/>
                <a:cs typeface="Georgia"/>
              </a:rPr>
              <a:t>The many genes for autism…</a:t>
            </a:r>
            <a:endParaRPr lang="en-US" sz="3600" dirty="0">
              <a:solidFill>
                <a:srgbClr val="FFFF00"/>
              </a:solidFill>
              <a:latin typeface="Georgia"/>
              <a:cs typeface="Georgia"/>
            </a:endParaRPr>
          </a:p>
        </p:txBody>
      </p:sp>
      <p:sp>
        <p:nvSpPr>
          <p:cNvPr id="4" name="TextBox 3"/>
          <p:cNvSpPr txBox="1"/>
          <p:nvPr/>
        </p:nvSpPr>
        <p:spPr>
          <a:xfrm>
            <a:off x="5715000" y="5943600"/>
            <a:ext cx="3048000" cy="646331"/>
          </a:xfrm>
          <a:prstGeom prst="rect">
            <a:avLst/>
          </a:prstGeom>
          <a:noFill/>
        </p:spPr>
        <p:txBody>
          <a:bodyPr wrap="square" rtlCol="0">
            <a:spAutoFit/>
          </a:bodyPr>
          <a:lstStyle/>
          <a:p>
            <a:pPr algn="r"/>
            <a:r>
              <a:rPr lang="en-US" dirty="0" smtClean="0">
                <a:solidFill>
                  <a:schemeClr val="bg1"/>
                </a:solidFill>
                <a:latin typeface="Georgia"/>
                <a:cs typeface="Georgia"/>
              </a:rPr>
              <a:t>Simons Foundation for Autism Research, 2014</a:t>
            </a:r>
            <a:endParaRPr lang="en-US" dirty="0">
              <a:solidFill>
                <a:schemeClr val="bg1"/>
              </a:solidFill>
              <a:latin typeface="Georgia"/>
              <a:cs typeface="Georgi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6881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6172200" y="1650087"/>
            <a:ext cx="2819400" cy="483209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square" anchor="b" anchorCtr="1">
            <a:spAutoFit/>
          </a:bodyPr>
          <a:lstStyle/>
          <a:p>
            <a:pPr algn="r" fontAlgn="base">
              <a:spcBef>
                <a:spcPct val="0"/>
              </a:spcBef>
              <a:spcAft>
                <a:spcPct val="0"/>
              </a:spcAft>
            </a:pPr>
            <a:r>
              <a:rPr lang="en-GB" altLang="zh-CN" sz="2800" dirty="0">
                <a:solidFill>
                  <a:schemeClr val="bg1"/>
                </a:solidFill>
                <a:latin typeface="Georgia"/>
                <a:ea typeface="宋体" charset="0"/>
                <a:cs typeface="Georgia"/>
              </a:rPr>
              <a:t>M</a:t>
            </a:r>
            <a:r>
              <a:rPr lang="en-GB" altLang="zh-CN" sz="2800" dirty="0" smtClean="0">
                <a:solidFill>
                  <a:schemeClr val="bg1"/>
                </a:solidFill>
                <a:latin typeface="Georgia"/>
                <a:ea typeface="宋体" charset="0"/>
                <a:cs typeface="Georgia"/>
              </a:rPr>
              <a:t>utations occur at random but those retained are </a:t>
            </a:r>
            <a:r>
              <a:rPr lang="en-GB" altLang="zh-CN" sz="2800" dirty="0" smtClean="0">
                <a:solidFill>
                  <a:schemeClr val="bg1"/>
                </a:solidFill>
                <a:latin typeface="Georgia"/>
                <a:ea typeface="宋体" charset="0"/>
                <a:cs typeface="Georgia"/>
              </a:rPr>
              <a:t>not…</a:t>
            </a:r>
          </a:p>
          <a:p>
            <a:pPr algn="r" fontAlgn="base">
              <a:spcBef>
                <a:spcPct val="0"/>
              </a:spcBef>
              <a:spcAft>
                <a:spcPct val="0"/>
              </a:spcAft>
            </a:pPr>
            <a:endParaRPr lang="en-GB" altLang="zh-CN" sz="2800" dirty="0" smtClean="0">
              <a:solidFill>
                <a:schemeClr val="bg1"/>
              </a:solidFill>
              <a:latin typeface="Georgia"/>
              <a:ea typeface="宋体" charset="0"/>
              <a:cs typeface="Georgia"/>
            </a:endParaRPr>
          </a:p>
          <a:p>
            <a:pPr algn="r" fontAlgn="base">
              <a:spcBef>
                <a:spcPct val="0"/>
              </a:spcBef>
              <a:spcAft>
                <a:spcPct val="0"/>
              </a:spcAft>
            </a:pPr>
            <a:r>
              <a:rPr lang="en-GB" altLang="zh-CN" sz="2800" dirty="0" smtClean="0">
                <a:solidFill>
                  <a:schemeClr val="bg1"/>
                </a:solidFill>
                <a:latin typeface="Georgia"/>
                <a:ea typeface="宋体" charset="0"/>
                <a:cs typeface="Georgia"/>
              </a:rPr>
              <a:t>…our genomes hold the code to conservation of function</a:t>
            </a:r>
            <a:r>
              <a:rPr lang="en-GB" altLang="zh-CN" sz="2800" dirty="0" smtClean="0">
                <a:solidFill>
                  <a:schemeClr val="bg1"/>
                </a:solidFill>
                <a:latin typeface="Georgia"/>
                <a:ea typeface="宋体" charset="0"/>
                <a:cs typeface="Georgia"/>
              </a:rPr>
              <a:t> by conserving </a:t>
            </a:r>
            <a:r>
              <a:rPr lang="en-GB" altLang="zh-CN" sz="2800" dirty="0" smtClean="0">
                <a:solidFill>
                  <a:schemeClr val="bg1"/>
                </a:solidFill>
                <a:latin typeface="Georgia"/>
                <a:ea typeface="宋体" charset="0"/>
                <a:cs typeface="Georgia"/>
              </a:rPr>
              <a:t>structure</a:t>
            </a:r>
          </a:p>
        </p:txBody>
      </p:sp>
      <p:pic>
        <p:nvPicPr>
          <p:cNvPr id="2" name="Picture 1" descr="500px-2VDL_A_scale.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1447800"/>
            <a:ext cx="5738519" cy="4648200"/>
          </a:xfrm>
          <a:prstGeom prst="rect">
            <a:avLst/>
          </a:prstGeom>
        </p:spPr>
      </p:pic>
      <p:sp>
        <p:nvSpPr>
          <p:cNvPr id="3" name="TextBox 2"/>
          <p:cNvSpPr txBox="1"/>
          <p:nvPr/>
        </p:nvSpPr>
        <p:spPr>
          <a:xfrm>
            <a:off x="152400" y="451247"/>
            <a:ext cx="8991600" cy="615553"/>
          </a:xfrm>
          <a:prstGeom prst="rect">
            <a:avLst/>
          </a:prstGeom>
          <a:noFill/>
        </p:spPr>
        <p:txBody>
          <a:bodyPr wrap="square" rtlCol="0">
            <a:spAutoFit/>
          </a:bodyPr>
          <a:lstStyle/>
          <a:p>
            <a:r>
              <a:rPr lang="en-US" sz="3300" dirty="0" smtClean="0">
                <a:solidFill>
                  <a:srgbClr val="FFFF00"/>
                </a:solidFill>
                <a:latin typeface="Georgia"/>
                <a:cs typeface="Georgia"/>
              </a:rPr>
              <a:t>Genetic Principle #1: Structure begets function</a:t>
            </a:r>
            <a:endParaRPr lang="en-US" sz="3300" dirty="0">
              <a:solidFill>
                <a:srgbClr val="FFFF00"/>
              </a:solidFill>
              <a:latin typeface="Georgia"/>
              <a:cs typeface="Georgi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321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6" name="Picture 5" descr="normalYellow.tiff"/>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611" t="12777" r="7500" b="15834"/>
          <a:stretch/>
        </p:blipFill>
        <p:spPr>
          <a:xfrm>
            <a:off x="5024853" y="2123117"/>
            <a:ext cx="3678887" cy="2652185"/>
          </a:xfrm>
          <a:prstGeom prst="rect">
            <a:avLst/>
          </a:prstGeom>
        </p:spPr>
      </p:pic>
      <p:pic>
        <p:nvPicPr>
          <p:cNvPr id="4" name="Picture 3" descr="normalPink.tiff"/>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056" t="13228" r="7222" b="16111"/>
          <a:stretch/>
        </p:blipFill>
        <p:spPr>
          <a:xfrm>
            <a:off x="391936" y="2105125"/>
            <a:ext cx="3717748" cy="2625095"/>
          </a:xfrm>
          <a:prstGeom prst="rect">
            <a:avLst/>
          </a:prstGeom>
        </p:spPr>
      </p:pic>
      <p:pic>
        <p:nvPicPr>
          <p:cNvPr id="5" name="Picture 4" descr="normalBlue.tiff"/>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610" t="13194" r="7604" b="15972"/>
          <a:stretch/>
        </p:blipFill>
        <p:spPr>
          <a:xfrm>
            <a:off x="858992" y="2125764"/>
            <a:ext cx="3674029" cy="2631546"/>
          </a:xfrm>
          <a:prstGeom prst="rect">
            <a:avLst/>
          </a:prstGeom>
        </p:spPr>
      </p:pic>
      <p:cxnSp>
        <p:nvCxnSpPr>
          <p:cNvPr id="18" name="Straight Connector 17"/>
          <p:cNvCxnSpPr/>
          <p:nvPr/>
        </p:nvCxnSpPr>
        <p:spPr>
          <a:xfrm>
            <a:off x="3466223" y="3487310"/>
            <a:ext cx="0" cy="1270000"/>
          </a:xfrm>
          <a:prstGeom prst="line">
            <a:avLst/>
          </a:prstGeom>
          <a:ln w="127000" cmpd="sng">
            <a:solidFill>
              <a:srgbClr val="FFFF00"/>
            </a:solidFill>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7600950" y="4136074"/>
            <a:ext cx="1128190" cy="673097"/>
            <a:chOff x="7600950" y="3694299"/>
            <a:chExt cx="1128190" cy="673097"/>
          </a:xfrm>
        </p:grpSpPr>
        <p:sp>
          <p:nvSpPr>
            <p:cNvPr id="27" name="Freeform 26"/>
            <p:cNvSpPr/>
            <p:nvPr/>
          </p:nvSpPr>
          <p:spPr>
            <a:xfrm>
              <a:off x="7600950" y="3694299"/>
              <a:ext cx="1128190" cy="673097"/>
            </a:xfrm>
            <a:custGeom>
              <a:avLst/>
              <a:gdLst>
                <a:gd name="connsiteX0" fmla="*/ 0 w 952500"/>
                <a:gd name="connsiteY0" fmla="*/ 0 h 342900"/>
                <a:gd name="connsiteX1" fmla="*/ 6350 w 952500"/>
                <a:gd name="connsiteY1" fmla="*/ 336550 h 342900"/>
                <a:gd name="connsiteX2" fmla="*/ 952500 w 952500"/>
                <a:gd name="connsiteY2" fmla="*/ 342900 h 342900"/>
                <a:gd name="connsiteX3" fmla="*/ 946150 w 952500"/>
                <a:gd name="connsiteY3" fmla="*/ 311150 h 342900"/>
                <a:gd name="connsiteX4" fmla="*/ 387350 w 952500"/>
                <a:gd name="connsiteY4" fmla="*/ 285750 h 342900"/>
                <a:gd name="connsiteX5" fmla="*/ 152400 w 952500"/>
                <a:gd name="connsiteY5" fmla="*/ 165100 h 342900"/>
                <a:gd name="connsiteX6" fmla="*/ 0 w 95250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342900">
                  <a:moveTo>
                    <a:pt x="0" y="0"/>
                  </a:moveTo>
                  <a:lnTo>
                    <a:pt x="6350" y="336550"/>
                  </a:lnTo>
                  <a:lnTo>
                    <a:pt x="952500" y="342900"/>
                  </a:lnTo>
                  <a:lnTo>
                    <a:pt x="946150" y="311150"/>
                  </a:lnTo>
                  <a:lnTo>
                    <a:pt x="387350" y="285750"/>
                  </a:lnTo>
                  <a:lnTo>
                    <a:pt x="152400" y="165100"/>
                  </a:lnTo>
                  <a:lnTo>
                    <a:pt x="0" y="0"/>
                  </a:lnTo>
                  <a:close/>
                </a:path>
              </a:pathLst>
            </a:cu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a:cs typeface="Georgia"/>
              </a:endParaRPr>
            </a:p>
          </p:txBody>
        </p:sp>
        <p:sp>
          <p:nvSpPr>
            <p:cNvPr id="33" name="Rectangle 32"/>
            <p:cNvSpPr/>
            <p:nvPr/>
          </p:nvSpPr>
          <p:spPr>
            <a:xfrm>
              <a:off x="8521700" y="4198066"/>
              <a:ext cx="207440" cy="160861"/>
            </a:xfrm>
            <a:prstGeom prst="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a:cs typeface="Georgia"/>
              </a:endParaRPr>
            </a:p>
          </p:txBody>
        </p:sp>
      </p:grpSp>
      <p:cxnSp>
        <p:nvCxnSpPr>
          <p:cNvPr id="10" name="Straight Connector 9"/>
          <p:cNvCxnSpPr/>
          <p:nvPr/>
        </p:nvCxnSpPr>
        <p:spPr>
          <a:xfrm>
            <a:off x="7660222" y="3534935"/>
            <a:ext cx="0" cy="1270000"/>
          </a:xfrm>
          <a:prstGeom prst="line">
            <a:avLst/>
          </a:prstGeom>
          <a:ln w="127000" cmpd="sng">
            <a:solidFill>
              <a:srgbClr val="66CC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043334" y="3526471"/>
            <a:ext cx="0" cy="1270000"/>
          </a:xfrm>
          <a:prstGeom prst="line">
            <a:avLst/>
          </a:prstGeom>
          <a:ln w="127000" cmpd="sng">
            <a:solidFill>
              <a:srgbClr val="FF6FCF"/>
            </a:solidFill>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404831" y="4031723"/>
            <a:ext cx="1128190" cy="734056"/>
            <a:chOff x="3404831" y="3589948"/>
            <a:chExt cx="1128190" cy="734056"/>
          </a:xfrm>
        </p:grpSpPr>
        <p:sp>
          <p:nvSpPr>
            <p:cNvPr id="29" name="Freeform 28"/>
            <p:cNvSpPr/>
            <p:nvPr/>
          </p:nvSpPr>
          <p:spPr>
            <a:xfrm>
              <a:off x="3404831" y="3589948"/>
              <a:ext cx="1128190" cy="734056"/>
            </a:xfrm>
            <a:custGeom>
              <a:avLst/>
              <a:gdLst>
                <a:gd name="connsiteX0" fmla="*/ 0 w 952500"/>
                <a:gd name="connsiteY0" fmla="*/ 0 h 342900"/>
                <a:gd name="connsiteX1" fmla="*/ 6350 w 952500"/>
                <a:gd name="connsiteY1" fmla="*/ 336550 h 342900"/>
                <a:gd name="connsiteX2" fmla="*/ 952500 w 952500"/>
                <a:gd name="connsiteY2" fmla="*/ 342900 h 342900"/>
                <a:gd name="connsiteX3" fmla="*/ 946150 w 952500"/>
                <a:gd name="connsiteY3" fmla="*/ 311150 h 342900"/>
                <a:gd name="connsiteX4" fmla="*/ 387350 w 952500"/>
                <a:gd name="connsiteY4" fmla="*/ 285750 h 342900"/>
                <a:gd name="connsiteX5" fmla="*/ 152400 w 952500"/>
                <a:gd name="connsiteY5" fmla="*/ 165100 h 342900"/>
                <a:gd name="connsiteX6" fmla="*/ 0 w 95250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342900">
                  <a:moveTo>
                    <a:pt x="0" y="0"/>
                  </a:moveTo>
                  <a:lnTo>
                    <a:pt x="6350" y="336550"/>
                  </a:lnTo>
                  <a:lnTo>
                    <a:pt x="952500" y="342900"/>
                  </a:lnTo>
                  <a:lnTo>
                    <a:pt x="946150" y="311150"/>
                  </a:lnTo>
                  <a:lnTo>
                    <a:pt x="387350" y="285750"/>
                  </a:lnTo>
                  <a:lnTo>
                    <a:pt x="152400" y="165100"/>
                  </a:lnTo>
                  <a:lnTo>
                    <a:pt x="0" y="0"/>
                  </a:lnTo>
                  <a:close/>
                </a:path>
              </a:pathLst>
            </a:cu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a:cs typeface="Georgia"/>
              </a:endParaRPr>
            </a:p>
          </p:txBody>
        </p:sp>
        <p:sp>
          <p:nvSpPr>
            <p:cNvPr id="32" name="Freeform 31"/>
            <p:cNvSpPr/>
            <p:nvPr/>
          </p:nvSpPr>
          <p:spPr>
            <a:xfrm>
              <a:off x="3485265" y="3631856"/>
              <a:ext cx="1035050" cy="602483"/>
            </a:xfrm>
            <a:custGeom>
              <a:avLst/>
              <a:gdLst>
                <a:gd name="connsiteX0" fmla="*/ 57150 w 1035050"/>
                <a:gd name="connsiteY0" fmla="*/ 0 h 552450"/>
                <a:gd name="connsiteX1" fmla="*/ 241300 w 1035050"/>
                <a:gd name="connsiteY1" fmla="*/ 304800 h 552450"/>
                <a:gd name="connsiteX2" fmla="*/ 355600 w 1035050"/>
                <a:gd name="connsiteY2" fmla="*/ 406400 h 552450"/>
                <a:gd name="connsiteX3" fmla="*/ 501650 w 1035050"/>
                <a:gd name="connsiteY3" fmla="*/ 476250 h 552450"/>
                <a:gd name="connsiteX4" fmla="*/ 730250 w 1035050"/>
                <a:gd name="connsiteY4" fmla="*/ 501650 h 552450"/>
                <a:gd name="connsiteX5" fmla="*/ 952500 w 1035050"/>
                <a:gd name="connsiteY5" fmla="*/ 495300 h 552450"/>
                <a:gd name="connsiteX6" fmla="*/ 1022350 w 1035050"/>
                <a:gd name="connsiteY6" fmla="*/ 514350 h 552450"/>
                <a:gd name="connsiteX7" fmla="*/ 1035050 w 1035050"/>
                <a:gd name="connsiteY7" fmla="*/ 533400 h 552450"/>
                <a:gd name="connsiteX8" fmla="*/ 1035050 w 1035050"/>
                <a:gd name="connsiteY8" fmla="*/ 552450 h 552450"/>
                <a:gd name="connsiteX9" fmla="*/ 349250 w 1035050"/>
                <a:gd name="connsiteY9" fmla="*/ 539750 h 552450"/>
                <a:gd name="connsiteX10" fmla="*/ 38100 w 1035050"/>
                <a:gd name="connsiteY10" fmla="*/ 266700 h 552450"/>
                <a:gd name="connsiteX11" fmla="*/ 0 w 1035050"/>
                <a:gd name="connsiteY11" fmla="*/ 171450 h 552450"/>
                <a:gd name="connsiteX12" fmla="*/ 0 w 1035050"/>
                <a:gd name="connsiteY12" fmla="*/ 25400 h 552450"/>
                <a:gd name="connsiteX13" fmla="*/ 57150 w 1035050"/>
                <a:gd name="connsiteY13"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5050" h="552450">
                  <a:moveTo>
                    <a:pt x="57150" y="0"/>
                  </a:moveTo>
                  <a:lnTo>
                    <a:pt x="241300" y="304800"/>
                  </a:lnTo>
                  <a:lnTo>
                    <a:pt x="355600" y="406400"/>
                  </a:lnTo>
                  <a:lnTo>
                    <a:pt x="501650" y="476250"/>
                  </a:lnTo>
                  <a:lnTo>
                    <a:pt x="730250" y="501650"/>
                  </a:lnTo>
                  <a:lnTo>
                    <a:pt x="952500" y="495300"/>
                  </a:lnTo>
                  <a:lnTo>
                    <a:pt x="1022350" y="514350"/>
                  </a:lnTo>
                  <a:lnTo>
                    <a:pt x="1035050" y="533400"/>
                  </a:lnTo>
                  <a:lnTo>
                    <a:pt x="1035050" y="552450"/>
                  </a:lnTo>
                  <a:lnTo>
                    <a:pt x="349250" y="539750"/>
                  </a:lnTo>
                  <a:lnTo>
                    <a:pt x="38100" y="266700"/>
                  </a:lnTo>
                  <a:lnTo>
                    <a:pt x="0" y="171450"/>
                  </a:lnTo>
                  <a:lnTo>
                    <a:pt x="0" y="25400"/>
                  </a:lnTo>
                  <a:lnTo>
                    <a:pt x="57150" y="0"/>
                  </a:lnTo>
                  <a:close/>
                </a:path>
              </a:pathLst>
            </a:cu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a:cs typeface="Georgia"/>
              </a:endParaRPr>
            </a:p>
          </p:txBody>
        </p:sp>
        <p:sp>
          <p:nvSpPr>
            <p:cNvPr id="35" name="Rectangle 34"/>
            <p:cNvSpPr/>
            <p:nvPr/>
          </p:nvSpPr>
          <p:spPr>
            <a:xfrm>
              <a:off x="4325575" y="4169923"/>
              <a:ext cx="207440" cy="143922"/>
            </a:xfrm>
            <a:prstGeom prst="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orgia"/>
                <a:cs typeface="Georgia"/>
              </a:endParaRPr>
            </a:p>
          </p:txBody>
        </p:sp>
      </p:grpSp>
      <p:pic>
        <p:nvPicPr>
          <p:cNvPr id="45" name="Picture 44" descr="female_gender_symbol_pink.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81801" y="2966090"/>
            <a:ext cx="323066" cy="469361"/>
          </a:xfrm>
          <a:prstGeom prst="rect">
            <a:avLst/>
          </a:prstGeom>
        </p:spPr>
      </p:pic>
      <p:pic>
        <p:nvPicPr>
          <p:cNvPr id="46" name="Picture 45" descr="female_gender_symbol_pink.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00716" y="2073826"/>
            <a:ext cx="323066" cy="469361"/>
          </a:xfrm>
          <a:prstGeom prst="rect">
            <a:avLst/>
          </a:prstGeom>
        </p:spPr>
      </p:pic>
      <p:pic>
        <p:nvPicPr>
          <p:cNvPr id="47" name="Picture 46" descr="male_gender_symbol_blue.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87678" y="2883539"/>
            <a:ext cx="353544" cy="408405"/>
          </a:xfrm>
          <a:prstGeom prst="rect">
            <a:avLst/>
          </a:prstGeom>
        </p:spPr>
      </p:pic>
      <p:pic>
        <p:nvPicPr>
          <p:cNvPr id="48" name="Picture 47" descr="male_gender_symbol_blue.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28059" y="1921561"/>
            <a:ext cx="353544" cy="408405"/>
          </a:xfrm>
          <a:prstGeom prst="rect">
            <a:avLst/>
          </a:prstGeom>
        </p:spPr>
      </p:pic>
      <p:sp>
        <p:nvSpPr>
          <p:cNvPr id="2" name="Title 1"/>
          <p:cNvSpPr>
            <a:spLocks noGrp="1"/>
          </p:cNvSpPr>
          <p:nvPr>
            <p:ph type="title"/>
          </p:nvPr>
        </p:nvSpPr>
        <p:spPr>
          <a:xfrm>
            <a:off x="443624" y="381000"/>
            <a:ext cx="8229600" cy="1143000"/>
          </a:xfrm>
        </p:spPr>
        <p:txBody>
          <a:bodyPr>
            <a:normAutofit/>
          </a:bodyPr>
          <a:lstStyle/>
          <a:p>
            <a:r>
              <a:rPr lang="en-US" sz="3200" dirty="0" smtClean="0">
                <a:solidFill>
                  <a:srgbClr val="F9FF3C"/>
                </a:solidFill>
                <a:latin typeface="Georgia"/>
                <a:cs typeface="Georgia"/>
              </a:rPr>
              <a:t>Genetic Principle #2: Rarer forms of a disease arise from higher liability</a:t>
            </a:r>
            <a:endParaRPr lang="en-US" sz="3200" dirty="0">
              <a:solidFill>
                <a:srgbClr val="F9FF3C"/>
              </a:solidFill>
              <a:latin typeface="Georgia"/>
              <a:cs typeface="Georgia"/>
            </a:endParaRPr>
          </a:p>
        </p:txBody>
      </p:sp>
      <p:sp>
        <p:nvSpPr>
          <p:cNvPr id="8" name="TextBox 7"/>
          <p:cNvSpPr txBox="1"/>
          <p:nvPr/>
        </p:nvSpPr>
        <p:spPr>
          <a:xfrm>
            <a:off x="2743200" y="4953000"/>
            <a:ext cx="4038600" cy="369332"/>
          </a:xfrm>
          <a:prstGeom prst="rect">
            <a:avLst/>
          </a:prstGeom>
          <a:noFill/>
        </p:spPr>
        <p:txBody>
          <a:bodyPr wrap="square" rtlCol="0">
            <a:spAutoFit/>
          </a:bodyPr>
          <a:lstStyle/>
          <a:p>
            <a:pPr algn="ctr"/>
            <a:r>
              <a:rPr lang="en-US" dirty="0" smtClean="0">
                <a:solidFill>
                  <a:srgbClr val="66FF66"/>
                </a:solidFill>
                <a:latin typeface="Georgia"/>
                <a:cs typeface="Georgia"/>
              </a:rPr>
              <a:t>Liability = susceptibility + exposure</a:t>
            </a:r>
            <a:endParaRPr lang="en-US" dirty="0">
              <a:solidFill>
                <a:srgbClr val="66FF66"/>
              </a:solidFill>
              <a:latin typeface="Georgia"/>
              <a:cs typeface="Georgia"/>
            </a:endParaRPr>
          </a:p>
        </p:txBody>
      </p:sp>
      <p:sp>
        <p:nvSpPr>
          <p:cNvPr id="22" name="TextBox 21"/>
          <p:cNvSpPr txBox="1"/>
          <p:nvPr/>
        </p:nvSpPr>
        <p:spPr>
          <a:xfrm>
            <a:off x="3291558" y="2862919"/>
            <a:ext cx="2321841" cy="646331"/>
          </a:xfrm>
          <a:prstGeom prst="rect">
            <a:avLst/>
          </a:prstGeom>
          <a:noFill/>
        </p:spPr>
        <p:txBody>
          <a:bodyPr wrap="square" rtlCol="0">
            <a:spAutoFit/>
          </a:bodyPr>
          <a:lstStyle/>
          <a:p>
            <a:r>
              <a:rPr lang="en-US" dirty="0" smtClean="0">
                <a:solidFill>
                  <a:srgbClr val="66FF66"/>
                </a:solidFill>
                <a:latin typeface="Georgia"/>
                <a:cs typeface="Georgia"/>
              </a:rPr>
              <a:t>Sex-Independent Threshold</a:t>
            </a:r>
            <a:endParaRPr lang="en-US" dirty="0">
              <a:solidFill>
                <a:srgbClr val="66FF66"/>
              </a:solidFill>
              <a:latin typeface="Georgia"/>
              <a:cs typeface="Georgia"/>
            </a:endParaRPr>
          </a:p>
        </p:txBody>
      </p:sp>
      <p:sp>
        <p:nvSpPr>
          <p:cNvPr id="3" name="TextBox 2"/>
          <p:cNvSpPr txBox="1"/>
          <p:nvPr/>
        </p:nvSpPr>
        <p:spPr>
          <a:xfrm>
            <a:off x="3969984" y="1905000"/>
            <a:ext cx="2011716" cy="707886"/>
          </a:xfrm>
          <a:prstGeom prst="rect">
            <a:avLst/>
          </a:prstGeom>
          <a:noFill/>
        </p:spPr>
        <p:txBody>
          <a:bodyPr wrap="square" rtlCol="0">
            <a:spAutoFit/>
          </a:bodyPr>
          <a:lstStyle/>
          <a:p>
            <a:pPr algn="ctr"/>
            <a:r>
              <a:rPr lang="en-US" sz="2000" i="1" dirty="0" smtClean="0">
                <a:solidFill>
                  <a:srgbClr val="FFFFFF"/>
                </a:solidFill>
                <a:latin typeface="Georgia"/>
                <a:cs typeface="Georgia"/>
              </a:rPr>
              <a:t>Cedric Carter</a:t>
            </a:r>
          </a:p>
          <a:p>
            <a:pPr algn="ctr"/>
            <a:r>
              <a:rPr lang="en-US" sz="2000" i="1" dirty="0" smtClean="0">
                <a:solidFill>
                  <a:srgbClr val="FFFFFF"/>
                </a:solidFill>
                <a:latin typeface="Georgia"/>
                <a:cs typeface="Georgia"/>
              </a:rPr>
              <a:t>Doug Falconer</a:t>
            </a:r>
            <a:endParaRPr lang="en-US" sz="2000" i="1" dirty="0">
              <a:solidFill>
                <a:srgbClr val="FFFFFF"/>
              </a:solidFill>
              <a:latin typeface="Georgia"/>
              <a:cs typeface="Georgia"/>
            </a:endParaRPr>
          </a:p>
        </p:txBody>
      </p:sp>
      <p:sp>
        <p:nvSpPr>
          <p:cNvPr id="7" name="TextBox 6"/>
          <p:cNvSpPr txBox="1"/>
          <p:nvPr/>
        </p:nvSpPr>
        <p:spPr>
          <a:xfrm>
            <a:off x="533400" y="5631359"/>
            <a:ext cx="8177940" cy="769441"/>
          </a:xfrm>
          <a:prstGeom prst="rect">
            <a:avLst/>
          </a:prstGeom>
          <a:noFill/>
        </p:spPr>
        <p:txBody>
          <a:bodyPr wrap="none" rtlCol="0">
            <a:spAutoFit/>
          </a:bodyPr>
          <a:lstStyle/>
          <a:p>
            <a:r>
              <a:rPr lang="en-US" sz="2200" dirty="0" smtClean="0">
                <a:solidFill>
                  <a:srgbClr val="FFFFFF"/>
                </a:solidFill>
                <a:latin typeface="Georgia"/>
                <a:cs typeface="Georgia"/>
              </a:rPr>
              <a:t>The more critical the function the more severe the consequences </a:t>
            </a:r>
          </a:p>
          <a:p>
            <a:r>
              <a:rPr lang="en-US" sz="2200" dirty="0" smtClean="0">
                <a:solidFill>
                  <a:srgbClr val="FFFFFF"/>
                </a:solidFill>
                <a:latin typeface="Georgia"/>
                <a:cs typeface="Georgia"/>
              </a:rPr>
              <a:t>of its disruption and the greater the effect of natural selection</a:t>
            </a:r>
            <a:endParaRPr lang="en-US" sz="2200" dirty="0">
              <a:solidFill>
                <a:srgbClr val="FFFFFF"/>
              </a:solidFill>
              <a:latin typeface="Georgia"/>
              <a:cs typeface="Georgi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564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a:xfrm>
            <a:off x="152400" y="1721107"/>
            <a:ext cx="8839200" cy="4832093"/>
          </a:xfrm>
          <a:prstGeom prst="rect">
            <a:avLst/>
          </a:prstGeom>
        </p:spPr>
        <p:txBody>
          <a:bodyPr wrap="square">
            <a:spAutoFit/>
          </a:bodyPr>
          <a:lstStyle/>
          <a:p>
            <a:pPr marL="457200" indent="-457200" defTabSz="457200">
              <a:buSzPct val="65000"/>
              <a:buFont typeface="Arial"/>
              <a:buChar char="•"/>
            </a:pPr>
            <a:r>
              <a:rPr lang="en-US" sz="2800" dirty="0" smtClean="0">
                <a:solidFill>
                  <a:schemeClr val="bg1"/>
                </a:solidFill>
                <a:latin typeface="Georgia"/>
                <a:cs typeface="Georgia"/>
              </a:rPr>
              <a:t>Genetic reasoning (Carter effect) and empirical data indicate </a:t>
            </a:r>
            <a:r>
              <a:rPr lang="en-US" sz="2800" dirty="0" err="1" smtClean="0">
                <a:solidFill>
                  <a:schemeClr val="bg1"/>
                </a:solidFill>
                <a:latin typeface="Georgia"/>
                <a:cs typeface="Georgia"/>
              </a:rPr>
              <a:t>FEMFs</a:t>
            </a:r>
            <a:r>
              <a:rPr lang="en-US" sz="2800" dirty="0" smtClean="0">
                <a:solidFill>
                  <a:schemeClr val="bg1"/>
                </a:solidFill>
                <a:latin typeface="Georgia"/>
                <a:cs typeface="Georgia"/>
              </a:rPr>
              <a:t> should have the highest liability;</a:t>
            </a:r>
          </a:p>
          <a:p>
            <a:pPr marL="457200" indent="-457200" defTabSz="457200">
              <a:buSzPct val="65000"/>
              <a:buFont typeface="Arial"/>
              <a:buChar char="•"/>
            </a:pPr>
            <a:endParaRPr lang="en-US" sz="2800" dirty="0" smtClean="0">
              <a:solidFill>
                <a:schemeClr val="bg1"/>
              </a:solidFill>
              <a:latin typeface="Georgia"/>
              <a:cs typeface="Georgia"/>
            </a:endParaRPr>
          </a:p>
          <a:p>
            <a:pPr marL="457200" indent="-457200" defTabSz="457200">
              <a:buSzPct val="65000"/>
              <a:buFont typeface="Arial"/>
              <a:buChar char="•"/>
            </a:pPr>
            <a:r>
              <a:rPr lang="en-US" sz="2800" dirty="0" smtClean="0">
                <a:solidFill>
                  <a:schemeClr val="bg1"/>
                </a:solidFill>
                <a:latin typeface="Georgia"/>
                <a:cs typeface="Georgia"/>
              </a:rPr>
              <a:t>An extreme phenotype with incidence </a:t>
            </a:r>
            <a:r>
              <a:rPr lang="en-US" sz="2800" dirty="0">
                <a:solidFill>
                  <a:schemeClr val="bg1"/>
                </a:solidFill>
                <a:latin typeface="Georgia"/>
                <a:cs typeface="Georgia"/>
              </a:rPr>
              <a:t>&lt;1.6x10</a:t>
            </a:r>
            <a:r>
              <a:rPr lang="en-US" sz="2800" baseline="30000" dirty="0">
                <a:solidFill>
                  <a:schemeClr val="bg1"/>
                </a:solidFill>
                <a:latin typeface="Georgia"/>
                <a:cs typeface="Georgia"/>
              </a:rPr>
              <a:t>-5</a:t>
            </a:r>
            <a:r>
              <a:rPr lang="en-US" sz="2800" dirty="0" smtClean="0">
                <a:solidFill>
                  <a:schemeClr val="bg1"/>
                </a:solidFill>
                <a:latin typeface="Georgia"/>
                <a:cs typeface="Georgia"/>
              </a:rPr>
              <a:t>…(female patients ~ 0.0016, &lt;10% families are multiplex, &lt;10% are severe); </a:t>
            </a:r>
          </a:p>
          <a:p>
            <a:pPr marL="457200" indent="-457200" defTabSz="457200">
              <a:buSzPct val="65000"/>
              <a:buFont typeface="Arial"/>
              <a:buChar char="•"/>
            </a:pPr>
            <a:endParaRPr lang="en-US" sz="2800" dirty="0" smtClean="0">
              <a:solidFill>
                <a:schemeClr val="bg1"/>
              </a:solidFill>
              <a:latin typeface="Georgia"/>
              <a:cs typeface="Georgia"/>
            </a:endParaRPr>
          </a:p>
          <a:p>
            <a:pPr marL="457200" indent="-457200" defTabSz="457200">
              <a:buSzPct val="65000"/>
              <a:buFont typeface="Arial"/>
              <a:buChar char="•"/>
            </a:pPr>
            <a:r>
              <a:rPr lang="en-US" sz="2800" dirty="0" smtClean="0">
                <a:solidFill>
                  <a:schemeClr val="bg1"/>
                </a:solidFill>
                <a:latin typeface="Georgia"/>
                <a:cs typeface="Georgia"/>
              </a:rPr>
              <a:t>ADI-R and ADOS positive cases sampled </a:t>
            </a:r>
            <a:r>
              <a:rPr lang="en-US" sz="2800" dirty="0">
                <a:solidFill>
                  <a:schemeClr val="bg1"/>
                </a:solidFill>
                <a:latin typeface="Georgia"/>
                <a:cs typeface="Georgia"/>
              </a:rPr>
              <a:t>from the NIMH and AGRE </a:t>
            </a:r>
            <a:r>
              <a:rPr lang="en-US" sz="2800" dirty="0" smtClean="0">
                <a:solidFill>
                  <a:schemeClr val="bg1"/>
                </a:solidFill>
                <a:latin typeface="Georgia"/>
                <a:cs typeface="Georgia"/>
              </a:rPr>
              <a:t>repositories; </a:t>
            </a:r>
          </a:p>
          <a:p>
            <a:pPr marL="457200" indent="-457200" defTabSz="457200">
              <a:buSzPct val="65000"/>
              <a:buFont typeface="Arial"/>
              <a:buChar char="•"/>
            </a:pPr>
            <a:endParaRPr lang="en-US" sz="2800" dirty="0" smtClean="0">
              <a:solidFill>
                <a:schemeClr val="bg1"/>
              </a:solidFill>
              <a:latin typeface="Georgia"/>
              <a:cs typeface="Georgia"/>
            </a:endParaRPr>
          </a:p>
          <a:p>
            <a:pPr marL="457200" indent="-457200" defTabSz="457200">
              <a:buSzPct val="65000"/>
              <a:buFont typeface="Arial"/>
              <a:buChar char="•"/>
            </a:pPr>
            <a:r>
              <a:rPr lang="en-US" sz="2800" dirty="0" smtClean="0">
                <a:solidFill>
                  <a:schemeClr val="bg1"/>
                </a:solidFill>
                <a:latin typeface="Georgia"/>
                <a:cs typeface="Georgia"/>
              </a:rPr>
              <a:t>&gt;180 FEMFs being sequenced.</a:t>
            </a:r>
          </a:p>
        </p:txBody>
      </p:sp>
      <p:sp>
        <p:nvSpPr>
          <p:cNvPr id="2" name="TextBox 1"/>
          <p:cNvSpPr txBox="1"/>
          <p:nvPr/>
        </p:nvSpPr>
        <p:spPr>
          <a:xfrm>
            <a:off x="304800" y="399871"/>
            <a:ext cx="8490857" cy="1200329"/>
          </a:xfrm>
          <a:prstGeom prst="rect">
            <a:avLst/>
          </a:prstGeom>
          <a:noFill/>
        </p:spPr>
        <p:txBody>
          <a:bodyPr wrap="square" rtlCol="0">
            <a:spAutoFit/>
          </a:bodyPr>
          <a:lstStyle/>
          <a:p>
            <a:pPr algn="ctr" defTabSz="457200"/>
            <a:r>
              <a:rPr lang="en-US" sz="3600" dirty="0" smtClean="0">
                <a:solidFill>
                  <a:srgbClr val="FFFF00"/>
                </a:solidFill>
                <a:latin typeface="Georgia"/>
                <a:cs typeface="Georgia"/>
              </a:rPr>
              <a:t>Female-enriched Multiplex families for autism (FEMFs)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952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up)">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wipe(up)">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wipe(up)">
                                      <p:cBhvr>
                                        <p:cTn id="2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4" name="Diagram 7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77841095"/>
              </p:ext>
            </p:extLst>
          </p:nvPr>
        </p:nvGraphicFramePr>
        <p:xfrm>
          <a:off x="5090657" y="2963153"/>
          <a:ext cx="3187734" cy="366391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0"/>
            <a:ext cx="5867400" cy="1143000"/>
          </a:xfrm>
        </p:spPr>
        <p:txBody>
          <a:bodyPr>
            <a:normAutofit fontScale="90000"/>
          </a:bodyPr>
          <a:lstStyle/>
          <a:p>
            <a:r>
              <a:rPr lang="en-US" sz="3600" i="1" dirty="0" smtClean="0">
                <a:solidFill>
                  <a:srgbClr val="FFFF00"/>
                </a:solidFill>
                <a:latin typeface="Georgia"/>
                <a:cs typeface="Georgia"/>
              </a:rPr>
              <a:t>Sequencing FEMFs…a pilot study</a:t>
            </a:r>
            <a:endParaRPr lang="en-US" sz="3600" i="1" dirty="0">
              <a:solidFill>
                <a:srgbClr val="FFFF00"/>
              </a:solidFill>
              <a:latin typeface="Georgia"/>
              <a:cs typeface="Georgia"/>
            </a:endParaRPr>
          </a:p>
        </p:txBody>
      </p:sp>
      <p:sp>
        <p:nvSpPr>
          <p:cNvPr id="47" name="Content Placeholder 46"/>
          <p:cNvSpPr>
            <a:spLocks noGrp="1"/>
          </p:cNvSpPr>
          <p:nvPr>
            <p:ph sz="half" idx="1"/>
          </p:nvPr>
        </p:nvSpPr>
        <p:spPr>
          <a:xfrm>
            <a:off x="-7701" y="2777065"/>
            <a:ext cx="4478862" cy="2633135"/>
          </a:xfrm>
        </p:spPr>
        <p:txBody>
          <a:bodyPr>
            <a:noAutofit/>
          </a:bodyPr>
          <a:lstStyle/>
          <a:p>
            <a:pPr marL="573087" lvl="1" indent="-457200">
              <a:lnSpc>
                <a:spcPts val="3340"/>
              </a:lnSpc>
              <a:buSzPct val="65000"/>
              <a:buFont typeface="Arial"/>
              <a:buChar char="•"/>
            </a:pPr>
            <a:r>
              <a:rPr lang="en-US" dirty="0" err="1" smtClean="0">
                <a:solidFill>
                  <a:schemeClr val="bg1"/>
                </a:solidFill>
                <a:latin typeface="Georgia"/>
                <a:cs typeface="Georgia"/>
              </a:rPr>
              <a:t>Exome</a:t>
            </a:r>
            <a:r>
              <a:rPr lang="en-US" dirty="0" smtClean="0">
                <a:solidFill>
                  <a:schemeClr val="bg1"/>
                </a:solidFill>
                <a:latin typeface="Georgia"/>
                <a:cs typeface="Georgia"/>
              </a:rPr>
              <a:t> Sequencing</a:t>
            </a:r>
          </a:p>
          <a:p>
            <a:pPr marL="573087" lvl="1" indent="-457200">
              <a:lnSpc>
                <a:spcPts val="3340"/>
              </a:lnSpc>
              <a:buSzPct val="65000"/>
              <a:buFont typeface="Arial"/>
              <a:buChar char="•"/>
            </a:pPr>
            <a:endParaRPr lang="en-US" dirty="0" smtClean="0">
              <a:solidFill>
                <a:schemeClr val="bg1"/>
              </a:solidFill>
              <a:latin typeface="Georgia"/>
              <a:cs typeface="Georgia"/>
            </a:endParaRPr>
          </a:p>
          <a:p>
            <a:pPr marL="573087" lvl="1" indent="-457200">
              <a:lnSpc>
                <a:spcPts val="3340"/>
              </a:lnSpc>
              <a:buSzPct val="65000"/>
              <a:buFont typeface="Arial"/>
              <a:buChar char="•"/>
            </a:pPr>
            <a:r>
              <a:rPr lang="en-US" dirty="0" smtClean="0">
                <a:solidFill>
                  <a:schemeClr val="bg1"/>
                </a:solidFill>
                <a:latin typeface="Georgia"/>
                <a:cs typeface="Georgia"/>
              </a:rPr>
              <a:t>Focus on variants </a:t>
            </a:r>
            <a:r>
              <a:rPr lang="en-US" dirty="0">
                <a:solidFill>
                  <a:schemeClr val="bg1"/>
                </a:solidFill>
                <a:latin typeface="Georgia"/>
                <a:cs typeface="Georgia"/>
              </a:rPr>
              <a:t>of interest (</a:t>
            </a:r>
            <a:r>
              <a:rPr lang="en-US" dirty="0" smtClean="0">
                <a:solidFill>
                  <a:schemeClr val="bg1"/>
                </a:solidFill>
                <a:latin typeface="Georgia"/>
                <a:cs typeface="Georgia"/>
              </a:rPr>
              <a:t>VOI)</a:t>
            </a:r>
          </a:p>
          <a:p>
            <a:pPr marL="858837" lvl="2" indent="-342900">
              <a:lnSpc>
                <a:spcPts val="3340"/>
              </a:lnSpc>
              <a:buSzPct val="65000"/>
            </a:pPr>
            <a:r>
              <a:rPr lang="en-US" sz="2400" dirty="0" smtClean="0">
                <a:solidFill>
                  <a:srgbClr val="FFFF66"/>
                </a:solidFill>
                <a:latin typeface="Georgia"/>
                <a:cs typeface="Georgia"/>
              </a:rPr>
              <a:t>absent </a:t>
            </a:r>
            <a:r>
              <a:rPr lang="en-US" sz="2400" dirty="0">
                <a:solidFill>
                  <a:srgbClr val="FFFF66"/>
                </a:solidFill>
                <a:latin typeface="Georgia"/>
                <a:cs typeface="Georgia"/>
              </a:rPr>
              <a:t>in </a:t>
            </a:r>
            <a:r>
              <a:rPr lang="en-US" sz="2400" dirty="0" smtClean="0">
                <a:solidFill>
                  <a:srgbClr val="FFFF66"/>
                </a:solidFill>
                <a:latin typeface="Georgia"/>
                <a:cs typeface="Georgia"/>
              </a:rPr>
              <a:t>controls</a:t>
            </a:r>
          </a:p>
          <a:p>
            <a:pPr marL="858837" lvl="2" indent="-342900">
              <a:lnSpc>
                <a:spcPts val="3340"/>
              </a:lnSpc>
              <a:buSzPct val="65000"/>
            </a:pPr>
            <a:r>
              <a:rPr lang="en-US" sz="2400" dirty="0">
                <a:solidFill>
                  <a:srgbClr val="FFFF66"/>
                </a:solidFill>
                <a:latin typeface="Georgia"/>
                <a:cs typeface="Georgia"/>
              </a:rPr>
              <a:t>f</a:t>
            </a:r>
            <a:r>
              <a:rPr lang="en-US" sz="2400" dirty="0" smtClean="0">
                <a:solidFill>
                  <a:srgbClr val="FFFF66"/>
                </a:solidFill>
                <a:latin typeface="Georgia"/>
                <a:cs typeface="Georgia"/>
              </a:rPr>
              <a:t>unctionally deleterious</a:t>
            </a:r>
            <a:endParaRPr lang="en-US" sz="2400" dirty="0">
              <a:solidFill>
                <a:srgbClr val="FFFF66"/>
              </a:solidFill>
              <a:latin typeface="Georgia"/>
              <a:cs typeface="Georgia"/>
            </a:endParaRPr>
          </a:p>
        </p:txBody>
      </p:sp>
      <p:pic>
        <p:nvPicPr>
          <p:cNvPr id="176" name="Picture 175" descr="women2.png"/>
          <p:cNvPicPr>
            <a:picLocks noChangeAspect="1"/>
          </p:cNvPicPr>
          <p:nvPr/>
        </p:nvPicPr>
        <p:blipFill>
          <a:blip r:embed="rId8" cstate="print">
            <a:duotone>
              <a:prstClr val="black"/>
              <a:srgbClr val="FF66CC">
                <a:tint val="45000"/>
                <a:satMod val="400000"/>
              </a:srgbClr>
            </a:duotone>
          </a:blip>
          <a:stretch>
            <a:fillRect/>
          </a:stretch>
        </p:blipFill>
        <p:spPr>
          <a:xfrm>
            <a:off x="5791960" y="914399"/>
            <a:ext cx="226401" cy="457201"/>
          </a:xfrm>
          <a:prstGeom prst="rect">
            <a:avLst/>
          </a:prstGeom>
        </p:spPr>
      </p:pic>
      <p:pic>
        <p:nvPicPr>
          <p:cNvPr id="178" name="Picture 177" descr="women2.png"/>
          <p:cNvPicPr>
            <a:picLocks noChangeAspect="1"/>
          </p:cNvPicPr>
          <p:nvPr/>
        </p:nvPicPr>
        <p:blipFill>
          <a:blip r:embed="rId8" cstate="print">
            <a:duotone>
              <a:prstClr val="black"/>
              <a:srgbClr val="FF66CC">
                <a:tint val="45000"/>
                <a:satMod val="400000"/>
              </a:srgbClr>
            </a:duotone>
          </a:blip>
          <a:stretch>
            <a:fillRect/>
          </a:stretch>
        </p:blipFill>
        <p:spPr>
          <a:xfrm>
            <a:off x="5565558" y="914399"/>
            <a:ext cx="226401" cy="457201"/>
          </a:xfrm>
          <a:prstGeom prst="rect">
            <a:avLst/>
          </a:prstGeom>
        </p:spPr>
      </p:pic>
      <p:pic>
        <p:nvPicPr>
          <p:cNvPr id="179" name="Picture 178" descr="women2.png"/>
          <p:cNvPicPr>
            <a:picLocks noChangeAspect="1"/>
          </p:cNvPicPr>
          <p:nvPr/>
        </p:nvPicPr>
        <p:blipFill>
          <a:blip r:embed="rId8" cstate="print">
            <a:duotone>
              <a:prstClr val="black"/>
              <a:srgbClr val="FF66CC">
                <a:tint val="45000"/>
                <a:satMod val="400000"/>
              </a:srgbClr>
            </a:duotone>
          </a:blip>
          <a:stretch>
            <a:fillRect/>
          </a:stretch>
        </p:blipFill>
        <p:spPr>
          <a:xfrm>
            <a:off x="5106160" y="914399"/>
            <a:ext cx="226401" cy="457201"/>
          </a:xfrm>
          <a:prstGeom prst="rect">
            <a:avLst/>
          </a:prstGeom>
        </p:spPr>
      </p:pic>
      <p:pic>
        <p:nvPicPr>
          <p:cNvPr id="181" name="Picture 180" descr="women2.png"/>
          <p:cNvPicPr>
            <a:picLocks noChangeAspect="1"/>
          </p:cNvPicPr>
          <p:nvPr/>
        </p:nvPicPr>
        <p:blipFill>
          <a:blip r:embed="rId8" cstate="print">
            <a:duotone>
              <a:prstClr val="black"/>
              <a:srgbClr val="0000CC">
                <a:tint val="45000"/>
                <a:satMod val="400000"/>
              </a:srgbClr>
            </a:duotone>
          </a:blip>
          <a:stretch>
            <a:fillRect/>
          </a:stretch>
        </p:blipFill>
        <p:spPr>
          <a:xfrm>
            <a:off x="7127700" y="1752599"/>
            <a:ext cx="226401" cy="457201"/>
          </a:xfrm>
          <a:prstGeom prst="rect">
            <a:avLst/>
          </a:prstGeom>
        </p:spPr>
      </p:pic>
      <p:pic>
        <p:nvPicPr>
          <p:cNvPr id="182" name="Picture 181" descr="women2.png"/>
          <p:cNvPicPr>
            <a:picLocks noChangeAspect="1"/>
          </p:cNvPicPr>
          <p:nvPr/>
        </p:nvPicPr>
        <p:blipFill>
          <a:blip r:embed="rId8" cstate="print">
            <a:duotone>
              <a:prstClr val="black"/>
              <a:srgbClr val="FF66CC">
                <a:tint val="45000"/>
                <a:satMod val="400000"/>
              </a:srgbClr>
            </a:duotone>
          </a:blip>
          <a:stretch>
            <a:fillRect/>
          </a:stretch>
        </p:blipFill>
        <p:spPr>
          <a:xfrm>
            <a:off x="5334760" y="914399"/>
            <a:ext cx="226401" cy="457201"/>
          </a:xfrm>
          <a:prstGeom prst="rect">
            <a:avLst/>
          </a:prstGeom>
        </p:spPr>
      </p:pic>
      <p:pic>
        <p:nvPicPr>
          <p:cNvPr id="184" name="Picture 183" descr="women2.png"/>
          <p:cNvPicPr>
            <a:picLocks noChangeAspect="1"/>
          </p:cNvPicPr>
          <p:nvPr/>
        </p:nvPicPr>
        <p:blipFill>
          <a:blip r:embed="rId8" cstate="print">
            <a:duotone>
              <a:prstClr val="black"/>
              <a:srgbClr val="FF66CC">
                <a:tint val="45000"/>
                <a:satMod val="400000"/>
              </a:srgbClr>
            </a:duotone>
          </a:blip>
          <a:stretch>
            <a:fillRect/>
          </a:stretch>
        </p:blipFill>
        <p:spPr>
          <a:xfrm>
            <a:off x="4877560" y="914399"/>
            <a:ext cx="226401" cy="457201"/>
          </a:xfrm>
          <a:prstGeom prst="rect">
            <a:avLst/>
          </a:prstGeom>
        </p:spPr>
      </p:pic>
      <p:pic>
        <p:nvPicPr>
          <p:cNvPr id="188" name="Picture 187" descr="women2.png"/>
          <p:cNvPicPr>
            <a:picLocks noChangeAspect="1"/>
          </p:cNvPicPr>
          <p:nvPr/>
        </p:nvPicPr>
        <p:blipFill>
          <a:blip r:embed="rId8" cstate="print">
            <a:duotone>
              <a:prstClr val="black"/>
              <a:srgbClr val="FF66CC">
                <a:tint val="45000"/>
                <a:satMod val="400000"/>
              </a:srgbClr>
            </a:duotone>
          </a:blip>
          <a:stretch>
            <a:fillRect/>
          </a:stretch>
        </p:blipFill>
        <p:spPr>
          <a:xfrm>
            <a:off x="4648960" y="914399"/>
            <a:ext cx="226401" cy="457201"/>
          </a:xfrm>
          <a:prstGeom prst="rect">
            <a:avLst/>
          </a:prstGeom>
        </p:spPr>
      </p:pic>
      <p:pic>
        <p:nvPicPr>
          <p:cNvPr id="189" name="Picture 188" descr="women2.png"/>
          <p:cNvPicPr>
            <a:picLocks noChangeAspect="1"/>
          </p:cNvPicPr>
          <p:nvPr/>
        </p:nvPicPr>
        <p:blipFill>
          <a:blip r:embed="rId8" cstate="print">
            <a:duotone>
              <a:prstClr val="black"/>
              <a:srgbClr val="0000CC">
                <a:tint val="45000"/>
                <a:satMod val="400000"/>
              </a:srgbClr>
            </a:duotone>
          </a:blip>
          <a:stretch>
            <a:fillRect/>
          </a:stretch>
        </p:blipFill>
        <p:spPr>
          <a:xfrm>
            <a:off x="6666020" y="457199"/>
            <a:ext cx="226401" cy="457201"/>
          </a:xfrm>
          <a:prstGeom prst="rect">
            <a:avLst/>
          </a:prstGeom>
        </p:spPr>
      </p:pic>
      <p:pic>
        <p:nvPicPr>
          <p:cNvPr id="190" name="Picture 189" descr="women2.png"/>
          <p:cNvPicPr>
            <a:picLocks noChangeAspect="1"/>
          </p:cNvPicPr>
          <p:nvPr/>
        </p:nvPicPr>
        <p:blipFill>
          <a:blip r:embed="rId8" cstate="print">
            <a:duotone>
              <a:prstClr val="black"/>
              <a:srgbClr val="0000CC">
                <a:tint val="45000"/>
                <a:satMod val="400000"/>
              </a:srgbClr>
            </a:duotone>
          </a:blip>
          <a:stretch>
            <a:fillRect/>
          </a:stretch>
        </p:blipFill>
        <p:spPr>
          <a:xfrm>
            <a:off x="7123220" y="457199"/>
            <a:ext cx="226401" cy="457201"/>
          </a:xfrm>
          <a:prstGeom prst="rect">
            <a:avLst/>
          </a:prstGeom>
        </p:spPr>
      </p:pic>
      <p:pic>
        <p:nvPicPr>
          <p:cNvPr id="191" name="Picture 190" descr="women2.png"/>
          <p:cNvPicPr>
            <a:picLocks noChangeAspect="1"/>
          </p:cNvPicPr>
          <p:nvPr/>
        </p:nvPicPr>
        <p:blipFill>
          <a:blip r:embed="rId8" cstate="print">
            <a:duotone>
              <a:prstClr val="black"/>
              <a:srgbClr val="0000CC">
                <a:tint val="45000"/>
                <a:satMod val="400000"/>
              </a:srgbClr>
            </a:duotone>
          </a:blip>
          <a:stretch>
            <a:fillRect/>
          </a:stretch>
        </p:blipFill>
        <p:spPr>
          <a:xfrm>
            <a:off x="6894620" y="457199"/>
            <a:ext cx="226401" cy="457201"/>
          </a:xfrm>
          <a:prstGeom prst="rect">
            <a:avLst/>
          </a:prstGeom>
        </p:spPr>
      </p:pic>
      <p:pic>
        <p:nvPicPr>
          <p:cNvPr id="192" name="Picture 191" descr="women2.png"/>
          <p:cNvPicPr>
            <a:picLocks noChangeAspect="1"/>
          </p:cNvPicPr>
          <p:nvPr/>
        </p:nvPicPr>
        <p:blipFill>
          <a:blip r:embed="rId8" cstate="print">
            <a:duotone>
              <a:prstClr val="black"/>
              <a:srgbClr val="0000CC">
                <a:tint val="45000"/>
                <a:satMod val="400000"/>
              </a:srgbClr>
            </a:duotone>
          </a:blip>
          <a:stretch>
            <a:fillRect/>
          </a:stretch>
        </p:blipFill>
        <p:spPr>
          <a:xfrm>
            <a:off x="7580420" y="457199"/>
            <a:ext cx="226401" cy="457201"/>
          </a:xfrm>
          <a:prstGeom prst="rect">
            <a:avLst/>
          </a:prstGeom>
        </p:spPr>
      </p:pic>
      <p:pic>
        <p:nvPicPr>
          <p:cNvPr id="193" name="Picture 192" descr="women2.png"/>
          <p:cNvPicPr>
            <a:picLocks noChangeAspect="1"/>
          </p:cNvPicPr>
          <p:nvPr/>
        </p:nvPicPr>
        <p:blipFill>
          <a:blip r:embed="rId8" cstate="print">
            <a:duotone>
              <a:prstClr val="black"/>
              <a:srgbClr val="0000CC">
                <a:tint val="45000"/>
                <a:satMod val="400000"/>
              </a:srgbClr>
            </a:duotone>
          </a:blip>
          <a:stretch>
            <a:fillRect/>
          </a:stretch>
        </p:blipFill>
        <p:spPr>
          <a:xfrm>
            <a:off x="7351820" y="457199"/>
            <a:ext cx="226401" cy="457201"/>
          </a:xfrm>
          <a:prstGeom prst="rect">
            <a:avLst/>
          </a:prstGeom>
        </p:spPr>
      </p:pic>
      <p:pic>
        <p:nvPicPr>
          <p:cNvPr id="194" name="Picture 193" descr="women2.png"/>
          <p:cNvPicPr>
            <a:picLocks noChangeAspect="1"/>
          </p:cNvPicPr>
          <p:nvPr/>
        </p:nvPicPr>
        <p:blipFill>
          <a:blip r:embed="rId8" cstate="print">
            <a:duotone>
              <a:prstClr val="black"/>
              <a:srgbClr val="0000CC">
                <a:tint val="45000"/>
                <a:satMod val="400000"/>
              </a:srgbClr>
            </a:duotone>
          </a:blip>
          <a:stretch>
            <a:fillRect/>
          </a:stretch>
        </p:blipFill>
        <p:spPr>
          <a:xfrm>
            <a:off x="7809020" y="457199"/>
            <a:ext cx="226401" cy="457201"/>
          </a:xfrm>
          <a:prstGeom prst="rect">
            <a:avLst/>
          </a:prstGeom>
        </p:spPr>
      </p:pic>
      <p:pic>
        <p:nvPicPr>
          <p:cNvPr id="195" name="Picture 194" descr="women2.png"/>
          <p:cNvPicPr>
            <a:picLocks noChangeAspect="1"/>
          </p:cNvPicPr>
          <p:nvPr/>
        </p:nvPicPr>
        <p:blipFill>
          <a:blip r:embed="rId8" cstate="print">
            <a:duotone>
              <a:prstClr val="black"/>
              <a:srgbClr val="0000CC">
                <a:tint val="45000"/>
                <a:satMod val="400000"/>
              </a:srgbClr>
            </a:duotone>
          </a:blip>
          <a:stretch>
            <a:fillRect/>
          </a:stretch>
        </p:blipFill>
        <p:spPr>
          <a:xfrm>
            <a:off x="8037620" y="457199"/>
            <a:ext cx="226401" cy="457201"/>
          </a:xfrm>
          <a:prstGeom prst="rect">
            <a:avLst/>
          </a:prstGeom>
        </p:spPr>
      </p:pic>
      <p:pic>
        <p:nvPicPr>
          <p:cNvPr id="196" name="Picture 195" descr="women2.png"/>
          <p:cNvPicPr>
            <a:picLocks noChangeAspect="1"/>
          </p:cNvPicPr>
          <p:nvPr/>
        </p:nvPicPr>
        <p:blipFill>
          <a:blip r:embed="rId8" cstate="print">
            <a:duotone>
              <a:prstClr val="black"/>
              <a:srgbClr val="0000CC">
                <a:tint val="45000"/>
                <a:satMod val="400000"/>
              </a:srgbClr>
            </a:duotone>
          </a:blip>
          <a:stretch>
            <a:fillRect/>
          </a:stretch>
        </p:blipFill>
        <p:spPr>
          <a:xfrm>
            <a:off x="8266220" y="457199"/>
            <a:ext cx="226401" cy="457201"/>
          </a:xfrm>
          <a:prstGeom prst="rect">
            <a:avLst/>
          </a:prstGeom>
        </p:spPr>
      </p:pic>
      <p:pic>
        <p:nvPicPr>
          <p:cNvPr id="197" name="Picture 196" descr="women2.png"/>
          <p:cNvPicPr>
            <a:picLocks noChangeAspect="1"/>
          </p:cNvPicPr>
          <p:nvPr/>
        </p:nvPicPr>
        <p:blipFill>
          <a:blip r:embed="rId8" cstate="print">
            <a:duotone>
              <a:prstClr val="black"/>
              <a:srgbClr val="0000CC">
                <a:tint val="45000"/>
                <a:satMod val="400000"/>
              </a:srgbClr>
            </a:duotone>
          </a:blip>
          <a:stretch>
            <a:fillRect/>
          </a:stretch>
        </p:blipFill>
        <p:spPr>
          <a:xfrm>
            <a:off x="7011160" y="761999"/>
            <a:ext cx="226401" cy="457201"/>
          </a:xfrm>
          <a:prstGeom prst="rect">
            <a:avLst/>
          </a:prstGeom>
        </p:spPr>
      </p:pic>
      <p:pic>
        <p:nvPicPr>
          <p:cNvPr id="198" name="Picture 197" descr="women2.png"/>
          <p:cNvPicPr>
            <a:picLocks noChangeAspect="1"/>
          </p:cNvPicPr>
          <p:nvPr/>
        </p:nvPicPr>
        <p:blipFill>
          <a:blip r:embed="rId8" cstate="print">
            <a:duotone>
              <a:prstClr val="black"/>
              <a:srgbClr val="0000CC">
                <a:tint val="45000"/>
                <a:satMod val="400000"/>
              </a:srgbClr>
            </a:duotone>
          </a:blip>
          <a:stretch>
            <a:fillRect/>
          </a:stretch>
        </p:blipFill>
        <p:spPr>
          <a:xfrm>
            <a:off x="6782560" y="761999"/>
            <a:ext cx="226401" cy="457201"/>
          </a:xfrm>
          <a:prstGeom prst="rect">
            <a:avLst/>
          </a:prstGeom>
        </p:spPr>
      </p:pic>
      <p:pic>
        <p:nvPicPr>
          <p:cNvPr id="199" name="Picture 198" descr="women2.png"/>
          <p:cNvPicPr>
            <a:picLocks noChangeAspect="1"/>
          </p:cNvPicPr>
          <p:nvPr/>
        </p:nvPicPr>
        <p:blipFill>
          <a:blip r:embed="rId8" cstate="print">
            <a:duotone>
              <a:prstClr val="black"/>
              <a:srgbClr val="0000CC">
                <a:tint val="45000"/>
                <a:satMod val="400000"/>
              </a:srgbClr>
            </a:duotone>
          </a:blip>
          <a:stretch>
            <a:fillRect/>
          </a:stretch>
        </p:blipFill>
        <p:spPr>
          <a:xfrm>
            <a:off x="7239760" y="761999"/>
            <a:ext cx="226401" cy="457201"/>
          </a:xfrm>
          <a:prstGeom prst="rect">
            <a:avLst/>
          </a:prstGeom>
        </p:spPr>
      </p:pic>
      <p:pic>
        <p:nvPicPr>
          <p:cNvPr id="200" name="Picture 199" descr="women2.png"/>
          <p:cNvPicPr>
            <a:picLocks noChangeAspect="1"/>
          </p:cNvPicPr>
          <p:nvPr/>
        </p:nvPicPr>
        <p:blipFill>
          <a:blip r:embed="rId8" cstate="print">
            <a:duotone>
              <a:prstClr val="black"/>
              <a:srgbClr val="0000CC">
                <a:tint val="45000"/>
                <a:satMod val="400000"/>
              </a:srgbClr>
            </a:duotone>
          </a:blip>
          <a:stretch>
            <a:fillRect/>
          </a:stretch>
        </p:blipFill>
        <p:spPr>
          <a:xfrm>
            <a:off x="7468360" y="761999"/>
            <a:ext cx="226401" cy="457201"/>
          </a:xfrm>
          <a:prstGeom prst="rect">
            <a:avLst/>
          </a:prstGeom>
        </p:spPr>
      </p:pic>
      <p:pic>
        <p:nvPicPr>
          <p:cNvPr id="201" name="Picture 200" descr="women2.png"/>
          <p:cNvPicPr>
            <a:picLocks noChangeAspect="1"/>
          </p:cNvPicPr>
          <p:nvPr/>
        </p:nvPicPr>
        <p:blipFill>
          <a:blip r:embed="rId8" cstate="print">
            <a:duotone>
              <a:prstClr val="black"/>
              <a:srgbClr val="0000CC">
                <a:tint val="45000"/>
                <a:satMod val="400000"/>
              </a:srgbClr>
            </a:duotone>
          </a:blip>
          <a:stretch>
            <a:fillRect/>
          </a:stretch>
        </p:blipFill>
        <p:spPr>
          <a:xfrm>
            <a:off x="7925560" y="761999"/>
            <a:ext cx="226401" cy="457201"/>
          </a:xfrm>
          <a:prstGeom prst="rect">
            <a:avLst/>
          </a:prstGeom>
        </p:spPr>
      </p:pic>
      <p:pic>
        <p:nvPicPr>
          <p:cNvPr id="202" name="Picture 201" descr="women2.png"/>
          <p:cNvPicPr>
            <a:picLocks noChangeAspect="1"/>
          </p:cNvPicPr>
          <p:nvPr/>
        </p:nvPicPr>
        <p:blipFill>
          <a:blip r:embed="rId8" cstate="print">
            <a:duotone>
              <a:prstClr val="black"/>
              <a:srgbClr val="0000CC">
                <a:tint val="45000"/>
                <a:satMod val="400000"/>
              </a:srgbClr>
            </a:duotone>
          </a:blip>
          <a:stretch>
            <a:fillRect/>
          </a:stretch>
        </p:blipFill>
        <p:spPr>
          <a:xfrm>
            <a:off x="7696960" y="761999"/>
            <a:ext cx="226401" cy="457201"/>
          </a:xfrm>
          <a:prstGeom prst="rect">
            <a:avLst/>
          </a:prstGeom>
        </p:spPr>
      </p:pic>
      <p:pic>
        <p:nvPicPr>
          <p:cNvPr id="203" name="Picture 202" descr="women2.png"/>
          <p:cNvPicPr>
            <a:picLocks noChangeAspect="1"/>
          </p:cNvPicPr>
          <p:nvPr/>
        </p:nvPicPr>
        <p:blipFill>
          <a:blip r:embed="rId8" cstate="print">
            <a:duotone>
              <a:prstClr val="black"/>
              <a:srgbClr val="0000CC">
                <a:tint val="45000"/>
                <a:satMod val="400000"/>
              </a:srgbClr>
            </a:duotone>
          </a:blip>
          <a:stretch>
            <a:fillRect/>
          </a:stretch>
        </p:blipFill>
        <p:spPr>
          <a:xfrm>
            <a:off x="8382760" y="761999"/>
            <a:ext cx="226401" cy="457201"/>
          </a:xfrm>
          <a:prstGeom prst="rect">
            <a:avLst/>
          </a:prstGeom>
        </p:spPr>
      </p:pic>
      <p:pic>
        <p:nvPicPr>
          <p:cNvPr id="204" name="Picture 203" descr="women2.png"/>
          <p:cNvPicPr>
            <a:picLocks noChangeAspect="1"/>
          </p:cNvPicPr>
          <p:nvPr/>
        </p:nvPicPr>
        <p:blipFill>
          <a:blip r:embed="rId8" cstate="print">
            <a:duotone>
              <a:prstClr val="black"/>
              <a:srgbClr val="0000CC">
                <a:tint val="45000"/>
                <a:satMod val="400000"/>
              </a:srgbClr>
            </a:duotone>
          </a:blip>
          <a:stretch>
            <a:fillRect/>
          </a:stretch>
        </p:blipFill>
        <p:spPr>
          <a:xfrm>
            <a:off x="6896818" y="1075764"/>
            <a:ext cx="226401" cy="457201"/>
          </a:xfrm>
          <a:prstGeom prst="rect">
            <a:avLst/>
          </a:prstGeom>
        </p:spPr>
      </p:pic>
      <p:pic>
        <p:nvPicPr>
          <p:cNvPr id="205" name="Picture 204" descr="women2.png"/>
          <p:cNvPicPr>
            <a:picLocks noChangeAspect="1"/>
          </p:cNvPicPr>
          <p:nvPr/>
        </p:nvPicPr>
        <p:blipFill>
          <a:blip r:embed="rId8" cstate="print">
            <a:duotone>
              <a:prstClr val="black"/>
              <a:srgbClr val="0000CC">
                <a:tint val="45000"/>
                <a:satMod val="400000"/>
              </a:srgbClr>
            </a:duotone>
          </a:blip>
          <a:stretch>
            <a:fillRect/>
          </a:stretch>
        </p:blipFill>
        <p:spPr>
          <a:xfrm>
            <a:off x="6668218" y="1075764"/>
            <a:ext cx="226401" cy="457201"/>
          </a:xfrm>
          <a:prstGeom prst="rect">
            <a:avLst/>
          </a:prstGeom>
        </p:spPr>
      </p:pic>
      <p:pic>
        <p:nvPicPr>
          <p:cNvPr id="206" name="Picture 205" descr="women2.png"/>
          <p:cNvPicPr>
            <a:picLocks noChangeAspect="1"/>
          </p:cNvPicPr>
          <p:nvPr/>
        </p:nvPicPr>
        <p:blipFill>
          <a:blip r:embed="rId8" cstate="print">
            <a:duotone>
              <a:prstClr val="black"/>
              <a:srgbClr val="0000CC">
                <a:tint val="45000"/>
                <a:satMod val="400000"/>
              </a:srgbClr>
            </a:duotone>
          </a:blip>
          <a:stretch>
            <a:fillRect/>
          </a:stretch>
        </p:blipFill>
        <p:spPr>
          <a:xfrm>
            <a:off x="7125418" y="1075764"/>
            <a:ext cx="226401" cy="457201"/>
          </a:xfrm>
          <a:prstGeom prst="rect">
            <a:avLst/>
          </a:prstGeom>
        </p:spPr>
      </p:pic>
      <p:pic>
        <p:nvPicPr>
          <p:cNvPr id="207" name="Picture 206" descr="women2.png"/>
          <p:cNvPicPr>
            <a:picLocks noChangeAspect="1"/>
          </p:cNvPicPr>
          <p:nvPr/>
        </p:nvPicPr>
        <p:blipFill>
          <a:blip r:embed="rId8" cstate="print">
            <a:duotone>
              <a:prstClr val="black"/>
              <a:srgbClr val="0000CC">
                <a:tint val="45000"/>
                <a:satMod val="400000"/>
              </a:srgbClr>
            </a:duotone>
          </a:blip>
          <a:stretch>
            <a:fillRect/>
          </a:stretch>
        </p:blipFill>
        <p:spPr>
          <a:xfrm>
            <a:off x="7354018" y="1075764"/>
            <a:ext cx="226401" cy="457201"/>
          </a:xfrm>
          <a:prstGeom prst="rect">
            <a:avLst/>
          </a:prstGeom>
        </p:spPr>
      </p:pic>
      <p:pic>
        <p:nvPicPr>
          <p:cNvPr id="208" name="Picture 207" descr="women2.png"/>
          <p:cNvPicPr>
            <a:picLocks noChangeAspect="1"/>
          </p:cNvPicPr>
          <p:nvPr/>
        </p:nvPicPr>
        <p:blipFill>
          <a:blip r:embed="rId8" cstate="print">
            <a:duotone>
              <a:prstClr val="black"/>
              <a:srgbClr val="0000CC">
                <a:tint val="45000"/>
                <a:satMod val="400000"/>
              </a:srgbClr>
            </a:duotone>
          </a:blip>
          <a:stretch>
            <a:fillRect/>
          </a:stretch>
        </p:blipFill>
        <p:spPr>
          <a:xfrm>
            <a:off x="7811218" y="1075764"/>
            <a:ext cx="226401" cy="457201"/>
          </a:xfrm>
          <a:prstGeom prst="rect">
            <a:avLst/>
          </a:prstGeom>
        </p:spPr>
      </p:pic>
      <p:pic>
        <p:nvPicPr>
          <p:cNvPr id="209" name="Picture 208" descr="women2.png"/>
          <p:cNvPicPr>
            <a:picLocks noChangeAspect="1"/>
          </p:cNvPicPr>
          <p:nvPr/>
        </p:nvPicPr>
        <p:blipFill>
          <a:blip r:embed="rId8" cstate="print">
            <a:duotone>
              <a:prstClr val="black"/>
              <a:srgbClr val="0000CC">
                <a:tint val="45000"/>
                <a:satMod val="400000"/>
              </a:srgbClr>
            </a:duotone>
          </a:blip>
          <a:stretch>
            <a:fillRect/>
          </a:stretch>
        </p:blipFill>
        <p:spPr>
          <a:xfrm>
            <a:off x="7582618" y="1075764"/>
            <a:ext cx="226401" cy="457201"/>
          </a:xfrm>
          <a:prstGeom prst="rect">
            <a:avLst/>
          </a:prstGeom>
        </p:spPr>
      </p:pic>
      <p:pic>
        <p:nvPicPr>
          <p:cNvPr id="210" name="Picture 209" descr="women2.png"/>
          <p:cNvPicPr>
            <a:picLocks noChangeAspect="1"/>
          </p:cNvPicPr>
          <p:nvPr/>
        </p:nvPicPr>
        <p:blipFill>
          <a:blip r:embed="rId8" cstate="print">
            <a:duotone>
              <a:prstClr val="black"/>
              <a:srgbClr val="0000CC">
                <a:tint val="45000"/>
                <a:satMod val="400000"/>
              </a:srgbClr>
            </a:duotone>
          </a:blip>
          <a:stretch>
            <a:fillRect/>
          </a:stretch>
        </p:blipFill>
        <p:spPr>
          <a:xfrm>
            <a:off x="8039818" y="1075764"/>
            <a:ext cx="226401" cy="457201"/>
          </a:xfrm>
          <a:prstGeom prst="rect">
            <a:avLst/>
          </a:prstGeom>
        </p:spPr>
      </p:pic>
      <p:pic>
        <p:nvPicPr>
          <p:cNvPr id="211" name="Picture 210" descr="women2.png"/>
          <p:cNvPicPr>
            <a:picLocks noChangeAspect="1"/>
          </p:cNvPicPr>
          <p:nvPr/>
        </p:nvPicPr>
        <p:blipFill>
          <a:blip r:embed="rId8" cstate="print">
            <a:duotone>
              <a:prstClr val="black"/>
              <a:srgbClr val="0000CC">
                <a:tint val="45000"/>
                <a:satMod val="400000"/>
              </a:srgbClr>
            </a:duotone>
          </a:blip>
          <a:stretch>
            <a:fillRect/>
          </a:stretch>
        </p:blipFill>
        <p:spPr>
          <a:xfrm>
            <a:off x="8268418" y="1075764"/>
            <a:ext cx="226401" cy="457201"/>
          </a:xfrm>
          <a:prstGeom prst="rect">
            <a:avLst/>
          </a:prstGeom>
        </p:spPr>
      </p:pic>
      <p:pic>
        <p:nvPicPr>
          <p:cNvPr id="212" name="Picture 211" descr="women2.png"/>
          <p:cNvPicPr>
            <a:picLocks noChangeAspect="1"/>
          </p:cNvPicPr>
          <p:nvPr/>
        </p:nvPicPr>
        <p:blipFill>
          <a:blip r:embed="rId8" cstate="print">
            <a:duotone>
              <a:prstClr val="black"/>
              <a:srgbClr val="0000CC">
                <a:tint val="45000"/>
                <a:satMod val="400000"/>
              </a:srgbClr>
            </a:duotone>
          </a:blip>
          <a:stretch>
            <a:fillRect/>
          </a:stretch>
        </p:blipFill>
        <p:spPr>
          <a:xfrm>
            <a:off x="7011160" y="152399"/>
            <a:ext cx="226401" cy="457201"/>
          </a:xfrm>
          <a:prstGeom prst="rect">
            <a:avLst/>
          </a:prstGeom>
        </p:spPr>
      </p:pic>
      <p:pic>
        <p:nvPicPr>
          <p:cNvPr id="213" name="Picture 212" descr="women2.png"/>
          <p:cNvPicPr>
            <a:picLocks noChangeAspect="1"/>
          </p:cNvPicPr>
          <p:nvPr/>
        </p:nvPicPr>
        <p:blipFill>
          <a:blip r:embed="rId8" cstate="print">
            <a:duotone>
              <a:prstClr val="black"/>
              <a:srgbClr val="0000CC">
                <a:tint val="45000"/>
                <a:satMod val="400000"/>
              </a:srgbClr>
            </a:duotone>
          </a:blip>
          <a:stretch>
            <a:fillRect/>
          </a:stretch>
        </p:blipFill>
        <p:spPr>
          <a:xfrm>
            <a:off x="6782560" y="152399"/>
            <a:ext cx="226401" cy="457201"/>
          </a:xfrm>
          <a:prstGeom prst="rect">
            <a:avLst/>
          </a:prstGeom>
        </p:spPr>
      </p:pic>
      <p:pic>
        <p:nvPicPr>
          <p:cNvPr id="214" name="Picture 213" descr="women2.png"/>
          <p:cNvPicPr>
            <a:picLocks noChangeAspect="1"/>
          </p:cNvPicPr>
          <p:nvPr/>
        </p:nvPicPr>
        <p:blipFill>
          <a:blip r:embed="rId8" cstate="print">
            <a:duotone>
              <a:prstClr val="black"/>
              <a:srgbClr val="0000CC">
                <a:tint val="45000"/>
                <a:satMod val="400000"/>
              </a:srgbClr>
            </a:duotone>
          </a:blip>
          <a:stretch>
            <a:fillRect/>
          </a:stretch>
        </p:blipFill>
        <p:spPr>
          <a:xfrm>
            <a:off x="7239760" y="152399"/>
            <a:ext cx="226401" cy="457201"/>
          </a:xfrm>
          <a:prstGeom prst="rect">
            <a:avLst/>
          </a:prstGeom>
        </p:spPr>
      </p:pic>
      <p:pic>
        <p:nvPicPr>
          <p:cNvPr id="215" name="Picture 214" descr="women2.png"/>
          <p:cNvPicPr>
            <a:picLocks noChangeAspect="1"/>
          </p:cNvPicPr>
          <p:nvPr/>
        </p:nvPicPr>
        <p:blipFill>
          <a:blip r:embed="rId8" cstate="print">
            <a:duotone>
              <a:prstClr val="black"/>
              <a:srgbClr val="0000CC">
                <a:tint val="45000"/>
                <a:satMod val="400000"/>
              </a:srgbClr>
            </a:duotone>
          </a:blip>
          <a:stretch>
            <a:fillRect/>
          </a:stretch>
        </p:blipFill>
        <p:spPr>
          <a:xfrm>
            <a:off x="7696960" y="152399"/>
            <a:ext cx="226401" cy="457201"/>
          </a:xfrm>
          <a:prstGeom prst="rect">
            <a:avLst/>
          </a:prstGeom>
        </p:spPr>
      </p:pic>
      <p:pic>
        <p:nvPicPr>
          <p:cNvPr id="216" name="Picture 215" descr="women2.png"/>
          <p:cNvPicPr>
            <a:picLocks noChangeAspect="1"/>
          </p:cNvPicPr>
          <p:nvPr/>
        </p:nvPicPr>
        <p:blipFill>
          <a:blip r:embed="rId8" cstate="print">
            <a:duotone>
              <a:prstClr val="black"/>
              <a:srgbClr val="0000CC">
                <a:tint val="45000"/>
                <a:satMod val="400000"/>
              </a:srgbClr>
            </a:duotone>
          </a:blip>
          <a:stretch>
            <a:fillRect/>
          </a:stretch>
        </p:blipFill>
        <p:spPr>
          <a:xfrm>
            <a:off x="7468360" y="152399"/>
            <a:ext cx="226401" cy="457201"/>
          </a:xfrm>
          <a:prstGeom prst="rect">
            <a:avLst/>
          </a:prstGeom>
        </p:spPr>
      </p:pic>
      <p:pic>
        <p:nvPicPr>
          <p:cNvPr id="217" name="Picture 216" descr="women2.png"/>
          <p:cNvPicPr>
            <a:picLocks noChangeAspect="1"/>
          </p:cNvPicPr>
          <p:nvPr/>
        </p:nvPicPr>
        <p:blipFill>
          <a:blip r:embed="rId8" cstate="print">
            <a:duotone>
              <a:prstClr val="black"/>
              <a:srgbClr val="0000CC">
                <a:tint val="45000"/>
                <a:satMod val="400000"/>
              </a:srgbClr>
            </a:duotone>
          </a:blip>
          <a:stretch>
            <a:fillRect/>
          </a:stretch>
        </p:blipFill>
        <p:spPr>
          <a:xfrm>
            <a:off x="7925560" y="152399"/>
            <a:ext cx="226401" cy="457201"/>
          </a:xfrm>
          <a:prstGeom prst="rect">
            <a:avLst/>
          </a:prstGeom>
        </p:spPr>
      </p:pic>
      <p:pic>
        <p:nvPicPr>
          <p:cNvPr id="218" name="Picture 217" descr="women2.png"/>
          <p:cNvPicPr>
            <a:picLocks noChangeAspect="1"/>
          </p:cNvPicPr>
          <p:nvPr/>
        </p:nvPicPr>
        <p:blipFill>
          <a:blip r:embed="rId8" cstate="print">
            <a:duotone>
              <a:prstClr val="black"/>
              <a:srgbClr val="0000CC">
                <a:tint val="45000"/>
                <a:satMod val="400000"/>
              </a:srgbClr>
            </a:duotone>
          </a:blip>
          <a:stretch>
            <a:fillRect/>
          </a:stretch>
        </p:blipFill>
        <p:spPr>
          <a:xfrm>
            <a:off x="8154160" y="152399"/>
            <a:ext cx="226401" cy="457201"/>
          </a:xfrm>
          <a:prstGeom prst="rect">
            <a:avLst/>
          </a:prstGeom>
        </p:spPr>
      </p:pic>
      <p:pic>
        <p:nvPicPr>
          <p:cNvPr id="219" name="Picture 218" descr="women2.png"/>
          <p:cNvPicPr>
            <a:picLocks noChangeAspect="1"/>
          </p:cNvPicPr>
          <p:nvPr/>
        </p:nvPicPr>
        <p:blipFill>
          <a:blip r:embed="rId8" cstate="print">
            <a:duotone>
              <a:prstClr val="black"/>
              <a:srgbClr val="0000CC">
                <a:tint val="45000"/>
                <a:satMod val="400000"/>
              </a:srgbClr>
            </a:duotone>
          </a:blip>
          <a:stretch>
            <a:fillRect/>
          </a:stretch>
        </p:blipFill>
        <p:spPr>
          <a:xfrm>
            <a:off x="8382760" y="152399"/>
            <a:ext cx="226401" cy="457201"/>
          </a:xfrm>
          <a:prstGeom prst="rect">
            <a:avLst/>
          </a:prstGeom>
        </p:spPr>
      </p:pic>
      <p:pic>
        <p:nvPicPr>
          <p:cNvPr id="220" name="Picture 219" descr="women2.png"/>
          <p:cNvPicPr>
            <a:picLocks noChangeAspect="1"/>
          </p:cNvPicPr>
          <p:nvPr/>
        </p:nvPicPr>
        <p:blipFill>
          <a:blip r:embed="rId8" cstate="print">
            <a:duotone>
              <a:prstClr val="black"/>
              <a:srgbClr val="0000CC">
                <a:tint val="45000"/>
                <a:satMod val="400000"/>
              </a:srgbClr>
            </a:duotone>
          </a:blip>
          <a:stretch>
            <a:fillRect/>
          </a:stretch>
        </p:blipFill>
        <p:spPr>
          <a:xfrm>
            <a:off x="7011160" y="1420904"/>
            <a:ext cx="226401" cy="457201"/>
          </a:xfrm>
          <a:prstGeom prst="rect">
            <a:avLst/>
          </a:prstGeom>
        </p:spPr>
      </p:pic>
      <p:pic>
        <p:nvPicPr>
          <p:cNvPr id="221" name="Picture 220" descr="women2.png"/>
          <p:cNvPicPr>
            <a:picLocks noChangeAspect="1"/>
          </p:cNvPicPr>
          <p:nvPr/>
        </p:nvPicPr>
        <p:blipFill>
          <a:blip r:embed="rId8" cstate="print">
            <a:duotone>
              <a:prstClr val="black"/>
              <a:srgbClr val="0000CC">
                <a:tint val="45000"/>
                <a:satMod val="400000"/>
              </a:srgbClr>
            </a:duotone>
          </a:blip>
          <a:stretch>
            <a:fillRect/>
          </a:stretch>
        </p:blipFill>
        <p:spPr>
          <a:xfrm>
            <a:off x="6782560" y="1420904"/>
            <a:ext cx="226401" cy="457201"/>
          </a:xfrm>
          <a:prstGeom prst="rect">
            <a:avLst/>
          </a:prstGeom>
        </p:spPr>
      </p:pic>
      <p:pic>
        <p:nvPicPr>
          <p:cNvPr id="222" name="Picture 221" descr="women2.png"/>
          <p:cNvPicPr>
            <a:picLocks noChangeAspect="1"/>
          </p:cNvPicPr>
          <p:nvPr/>
        </p:nvPicPr>
        <p:blipFill>
          <a:blip r:embed="rId8" cstate="print">
            <a:duotone>
              <a:prstClr val="black"/>
              <a:srgbClr val="0000CC">
                <a:tint val="45000"/>
                <a:satMod val="400000"/>
              </a:srgbClr>
            </a:duotone>
          </a:blip>
          <a:stretch>
            <a:fillRect/>
          </a:stretch>
        </p:blipFill>
        <p:spPr>
          <a:xfrm>
            <a:off x="8156358" y="761999"/>
            <a:ext cx="226401" cy="457201"/>
          </a:xfrm>
          <a:prstGeom prst="rect">
            <a:avLst/>
          </a:prstGeom>
        </p:spPr>
      </p:pic>
      <p:pic>
        <p:nvPicPr>
          <p:cNvPr id="223" name="Picture 222" descr="women2.png"/>
          <p:cNvPicPr>
            <a:picLocks noChangeAspect="1"/>
          </p:cNvPicPr>
          <p:nvPr/>
        </p:nvPicPr>
        <p:blipFill>
          <a:blip r:embed="rId8" cstate="print">
            <a:duotone>
              <a:prstClr val="black"/>
              <a:srgbClr val="0000CC">
                <a:tint val="45000"/>
                <a:satMod val="400000"/>
              </a:srgbClr>
            </a:duotone>
          </a:blip>
          <a:stretch>
            <a:fillRect/>
          </a:stretch>
        </p:blipFill>
        <p:spPr>
          <a:xfrm>
            <a:off x="7813500" y="1752599"/>
            <a:ext cx="226401" cy="457201"/>
          </a:xfrm>
          <a:prstGeom prst="rect">
            <a:avLst/>
          </a:prstGeom>
        </p:spPr>
      </p:pic>
      <p:pic>
        <p:nvPicPr>
          <p:cNvPr id="224" name="Picture 223" descr="women2.png"/>
          <p:cNvPicPr>
            <a:picLocks noChangeAspect="1"/>
          </p:cNvPicPr>
          <p:nvPr/>
        </p:nvPicPr>
        <p:blipFill>
          <a:blip r:embed="rId8" cstate="print">
            <a:duotone>
              <a:prstClr val="black"/>
              <a:srgbClr val="0000CC">
                <a:tint val="45000"/>
                <a:satMod val="400000"/>
              </a:srgbClr>
            </a:duotone>
          </a:blip>
          <a:stretch>
            <a:fillRect/>
          </a:stretch>
        </p:blipFill>
        <p:spPr>
          <a:xfrm>
            <a:off x="8270700" y="1752599"/>
            <a:ext cx="226401" cy="457201"/>
          </a:xfrm>
          <a:prstGeom prst="rect">
            <a:avLst/>
          </a:prstGeom>
        </p:spPr>
      </p:pic>
      <p:pic>
        <p:nvPicPr>
          <p:cNvPr id="225" name="Picture 224" descr="women2.png"/>
          <p:cNvPicPr>
            <a:picLocks noChangeAspect="1"/>
          </p:cNvPicPr>
          <p:nvPr/>
        </p:nvPicPr>
        <p:blipFill>
          <a:blip r:embed="rId8" cstate="print">
            <a:duotone>
              <a:prstClr val="black"/>
              <a:srgbClr val="0000CC">
                <a:tint val="45000"/>
                <a:satMod val="400000"/>
              </a:srgbClr>
            </a:duotone>
          </a:blip>
          <a:stretch>
            <a:fillRect/>
          </a:stretch>
        </p:blipFill>
        <p:spPr>
          <a:xfrm>
            <a:off x="8042100" y="1752599"/>
            <a:ext cx="226401" cy="457201"/>
          </a:xfrm>
          <a:prstGeom prst="rect">
            <a:avLst/>
          </a:prstGeom>
        </p:spPr>
      </p:pic>
      <p:pic>
        <p:nvPicPr>
          <p:cNvPr id="226" name="Picture 225" descr="women2.png"/>
          <p:cNvPicPr>
            <a:picLocks noChangeAspect="1"/>
          </p:cNvPicPr>
          <p:nvPr/>
        </p:nvPicPr>
        <p:blipFill>
          <a:blip r:embed="rId8" cstate="print">
            <a:duotone>
              <a:prstClr val="black"/>
              <a:srgbClr val="0000CC">
                <a:tint val="45000"/>
                <a:satMod val="400000"/>
              </a:srgbClr>
            </a:duotone>
          </a:blip>
          <a:stretch>
            <a:fillRect/>
          </a:stretch>
        </p:blipFill>
        <p:spPr>
          <a:xfrm>
            <a:off x="8499300" y="1752599"/>
            <a:ext cx="226401" cy="457201"/>
          </a:xfrm>
          <a:prstGeom prst="rect">
            <a:avLst/>
          </a:prstGeom>
        </p:spPr>
      </p:pic>
      <p:pic>
        <p:nvPicPr>
          <p:cNvPr id="227" name="Picture 226" descr="women2.png"/>
          <p:cNvPicPr>
            <a:picLocks noChangeAspect="1"/>
          </p:cNvPicPr>
          <p:nvPr/>
        </p:nvPicPr>
        <p:blipFill>
          <a:blip r:embed="rId8" cstate="print">
            <a:duotone>
              <a:prstClr val="black"/>
              <a:srgbClr val="0000CC">
                <a:tint val="45000"/>
                <a:satMod val="400000"/>
              </a:srgbClr>
            </a:duotone>
          </a:blip>
          <a:stretch>
            <a:fillRect/>
          </a:stretch>
        </p:blipFill>
        <p:spPr>
          <a:xfrm>
            <a:off x="6439618" y="1075764"/>
            <a:ext cx="226401" cy="457201"/>
          </a:xfrm>
          <a:prstGeom prst="rect">
            <a:avLst/>
          </a:prstGeom>
        </p:spPr>
      </p:pic>
      <p:pic>
        <p:nvPicPr>
          <p:cNvPr id="228" name="Picture 227" descr="women2.png"/>
          <p:cNvPicPr>
            <a:picLocks noChangeAspect="1"/>
          </p:cNvPicPr>
          <p:nvPr/>
        </p:nvPicPr>
        <p:blipFill>
          <a:blip r:embed="rId8" cstate="print">
            <a:duotone>
              <a:prstClr val="black"/>
              <a:srgbClr val="0000CC">
                <a:tint val="45000"/>
                <a:satMod val="400000"/>
              </a:srgbClr>
            </a:duotone>
          </a:blip>
          <a:stretch>
            <a:fillRect/>
          </a:stretch>
        </p:blipFill>
        <p:spPr>
          <a:xfrm>
            <a:off x="6553960" y="152399"/>
            <a:ext cx="226401" cy="457201"/>
          </a:xfrm>
          <a:prstGeom prst="rect">
            <a:avLst/>
          </a:prstGeom>
        </p:spPr>
      </p:pic>
      <p:pic>
        <p:nvPicPr>
          <p:cNvPr id="229" name="Picture 228" descr="women2.png"/>
          <p:cNvPicPr>
            <a:picLocks noChangeAspect="1"/>
          </p:cNvPicPr>
          <p:nvPr/>
        </p:nvPicPr>
        <p:blipFill>
          <a:blip r:embed="rId8" cstate="print">
            <a:duotone>
              <a:prstClr val="black"/>
              <a:srgbClr val="0000CC">
                <a:tint val="45000"/>
                <a:satMod val="400000"/>
              </a:srgbClr>
            </a:duotone>
          </a:blip>
          <a:stretch>
            <a:fillRect/>
          </a:stretch>
        </p:blipFill>
        <p:spPr>
          <a:xfrm>
            <a:off x="6553960" y="1420904"/>
            <a:ext cx="226401" cy="457201"/>
          </a:xfrm>
          <a:prstGeom prst="rect">
            <a:avLst/>
          </a:prstGeom>
        </p:spPr>
      </p:pic>
      <p:pic>
        <p:nvPicPr>
          <p:cNvPr id="230" name="Picture 229" descr="women2.png"/>
          <p:cNvPicPr>
            <a:picLocks noChangeAspect="1"/>
          </p:cNvPicPr>
          <p:nvPr/>
        </p:nvPicPr>
        <p:blipFill>
          <a:blip r:embed="rId8" cstate="print">
            <a:duotone>
              <a:prstClr val="black"/>
              <a:srgbClr val="0000CC">
                <a:tint val="45000"/>
                <a:satMod val="400000"/>
              </a:srgbClr>
            </a:duotone>
          </a:blip>
          <a:stretch>
            <a:fillRect/>
          </a:stretch>
        </p:blipFill>
        <p:spPr>
          <a:xfrm>
            <a:off x="6670500" y="1752599"/>
            <a:ext cx="226401" cy="457201"/>
          </a:xfrm>
          <a:prstGeom prst="rect">
            <a:avLst/>
          </a:prstGeom>
        </p:spPr>
      </p:pic>
      <p:pic>
        <p:nvPicPr>
          <p:cNvPr id="231" name="Picture 230" descr="women2.png"/>
          <p:cNvPicPr>
            <a:picLocks noChangeAspect="1"/>
          </p:cNvPicPr>
          <p:nvPr/>
        </p:nvPicPr>
        <p:blipFill>
          <a:blip r:embed="rId8" cstate="print">
            <a:duotone>
              <a:prstClr val="black"/>
              <a:srgbClr val="0000CC">
                <a:tint val="45000"/>
                <a:satMod val="400000"/>
              </a:srgbClr>
            </a:duotone>
          </a:blip>
          <a:stretch>
            <a:fillRect/>
          </a:stretch>
        </p:blipFill>
        <p:spPr>
          <a:xfrm>
            <a:off x="6325360" y="152399"/>
            <a:ext cx="226401" cy="457201"/>
          </a:xfrm>
          <a:prstGeom prst="rect">
            <a:avLst/>
          </a:prstGeom>
        </p:spPr>
      </p:pic>
      <p:pic>
        <p:nvPicPr>
          <p:cNvPr id="232" name="Picture 231" descr="women2.png"/>
          <p:cNvPicPr>
            <a:picLocks noChangeAspect="1"/>
          </p:cNvPicPr>
          <p:nvPr/>
        </p:nvPicPr>
        <p:blipFill>
          <a:blip r:embed="rId8" cstate="print">
            <a:duotone>
              <a:prstClr val="black"/>
              <a:srgbClr val="0000CC">
                <a:tint val="45000"/>
                <a:satMod val="400000"/>
              </a:srgbClr>
            </a:duotone>
          </a:blip>
          <a:stretch>
            <a:fillRect/>
          </a:stretch>
        </p:blipFill>
        <p:spPr>
          <a:xfrm>
            <a:off x="6208820" y="457199"/>
            <a:ext cx="226401" cy="457201"/>
          </a:xfrm>
          <a:prstGeom prst="rect">
            <a:avLst/>
          </a:prstGeom>
        </p:spPr>
      </p:pic>
      <p:pic>
        <p:nvPicPr>
          <p:cNvPr id="233" name="Picture 232" descr="women2.png"/>
          <p:cNvPicPr>
            <a:picLocks noChangeAspect="1"/>
          </p:cNvPicPr>
          <p:nvPr/>
        </p:nvPicPr>
        <p:blipFill>
          <a:blip r:embed="rId8" cstate="print">
            <a:duotone>
              <a:prstClr val="black"/>
              <a:srgbClr val="0000CC">
                <a:tint val="45000"/>
                <a:satMod val="400000"/>
              </a:srgbClr>
            </a:duotone>
          </a:blip>
          <a:stretch>
            <a:fillRect/>
          </a:stretch>
        </p:blipFill>
        <p:spPr>
          <a:xfrm>
            <a:off x="6211018" y="1075764"/>
            <a:ext cx="226401" cy="457201"/>
          </a:xfrm>
          <a:prstGeom prst="rect">
            <a:avLst/>
          </a:prstGeom>
        </p:spPr>
      </p:pic>
      <p:pic>
        <p:nvPicPr>
          <p:cNvPr id="234" name="Picture 233" descr="women2.png"/>
          <p:cNvPicPr>
            <a:picLocks noChangeAspect="1"/>
          </p:cNvPicPr>
          <p:nvPr/>
        </p:nvPicPr>
        <p:blipFill>
          <a:blip r:embed="rId8" cstate="print">
            <a:duotone>
              <a:prstClr val="black"/>
              <a:srgbClr val="0000CC">
                <a:tint val="45000"/>
                <a:satMod val="400000"/>
              </a:srgbClr>
            </a:duotone>
          </a:blip>
          <a:stretch>
            <a:fillRect/>
          </a:stretch>
        </p:blipFill>
        <p:spPr>
          <a:xfrm>
            <a:off x="6325360" y="1420904"/>
            <a:ext cx="226401" cy="457201"/>
          </a:xfrm>
          <a:prstGeom prst="rect">
            <a:avLst/>
          </a:prstGeom>
        </p:spPr>
      </p:pic>
      <p:pic>
        <p:nvPicPr>
          <p:cNvPr id="235" name="Picture 234" descr="women2.png"/>
          <p:cNvPicPr>
            <a:picLocks noChangeAspect="1"/>
          </p:cNvPicPr>
          <p:nvPr/>
        </p:nvPicPr>
        <p:blipFill>
          <a:blip r:embed="rId8" cstate="print">
            <a:duotone>
              <a:prstClr val="black"/>
              <a:srgbClr val="0000CC">
                <a:tint val="45000"/>
                <a:satMod val="400000"/>
              </a:srgbClr>
            </a:duotone>
          </a:blip>
          <a:stretch>
            <a:fillRect/>
          </a:stretch>
        </p:blipFill>
        <p:spPr>
          <a:xfrm>
            <a:off x="6441900" y="1752599"/>
            <a:ext cx="226401" cy="457201"/>
          </a:xfrm>
          <a:prstGeom prst="rect">
            <a:avLst/>
          </a:prstGeom>
        </p:spPr>
      </p:pic>
      <p:pic>
        <p:nvPicPr>
          <p:cNvPr id="236" name="Picture 235" descr="women2.png"/>
          <p:cNvPicPr>
            <a:picLocks noChangeAspect="1"/>
          </p:cNvPicPr>
          <p:nvPr/>
        </p:nvPicPr>
        <p:blipFill>
          <a:blip r:embed="rId8" cstate="print">
            <a:duotone>
              <a:prstClr val="black"/>
              <a:srgbClr val="0000CC">
                <a:tint val="45000"/>
                <a:satMod val="400000"/>
              </a:srgbClr>
            </a:duotone>
          </a:blip>
          <a:stretch>
            <a:fillRect/>
          </a:stretch>
        </p:blipFill>
        <p:spPr>
          <a:xfrm>
            <a:off x="8611360" y="761999"/>
            <a:ext cx="226401" cy="457201"/>
          </a:xfrm>
          <a:prstGeom prst="rect">
            <a:avLst/>
          </a:prstGeom>
        </p:spPr>
      </p:pic>
      <p:pic>
        <p:nvPicPr>
          <p:cNvPr id="237" name="Picture 236" descr="women2.png"/>
          <p:cNvPicPr>
            <a:picLocks noChangeAspect="1"/>
          </p:cNvPicPr>
          <p:nvPr/>
        </p:nvPicPr>
        <p:blipFill>
          <a:blip r:embed="rId8" cstate="print">
            <a:duotone>
              <a:prstClr val="black"/>
              <a:srgbClr val="0000CC">
                <a:tint val="45000"/>
                <a:satMod val="400000"/>
              </a:srgbClr>
            </a:duotone>
          </a:blip>
          <a:stretch>
            <a:fillRect/>
          </a:stretch>
        </p:blipFill>
        <p:spPr>
          <a:xfrm>
            <a:off x="8494820" y="457199"/>
            <a:ext cx="226401" cy="457201"/>
          </a:xfrm>
          <a:prstGeom prst="rect">
            <a:avLst/>
          </a:prstGeom>
        </p:spPr>
      </p:pic>
      <p:pic>
        <p:nvPicPr>
          <p:cNvPr id="238" name="Picture 237" descr="women2.png"/>
          <p:cNvPicPr>
            <a:picLocks noChangeAspect="1"/>
          </p:cNvPicPr>
          <p:nvPr/>
        </p:nvPicPr>
        <p:blipFill>
          <a:blip r:embed="rId8" cstate="print">
            <a:duotone>
              <a:prstClr val="black"/>
              <a:srgbClr val="0000CC">
                <a:tint val="45000"/>
                <a:satMod val="400000"/>
              </a:srgbClr>
            </a:duotone>
          </a:blip>
          <a:stretch>
            <a:fillRect/>
          </a:stretch>
        </p:blipFill>
        <p:spPr>
          <a:xfrm>
            <a:off x="8611360" y="152399"/>
            <a:ext cx="226401" cy="457201"/>
          </a:xfrm>
          <a:prstGeom prst="rect">
            <a:avLst/>
          </a:prstGeom>
        </p:spPr>
      </p:pic>
      <p:pic>
        <p:nvPicPr>
          <p:cNvPr id="239" name="Picture 238" descr="women2.png"/>
          <p:cNvPicPr>
            <a:picLocks noChangeAspect="1"/>
          </p:cNvPicPr>
          <p:nvPr/>
        </p:nvPicPr>
        <p:blipFill>
          <a:blip r:embed="rId8" cstate="print">
            <a:duotone>
              <a:prstClr val="black"/>
              <a:srgbClr val="0000CC">
                <a:tint val="45000"/>
                <a:satMod val="400000"/>
              </a:srgbClr>
            </a:duotone>
          </a:blip>
          <a:stretch>
            <a:fillRect/>
          </a:stretch>
        </p:blipFill>
        <p:spPr>
          <a:xfrm>
            <a:off x="8730098" y="1752599"/>
            <a:ext cx="226401" cy="457201"/>
          </a:xfrm>
          <a:prstGeom prst="rect">
            <a:avLst/>
          </a:prstGeom>
        </p:spPr>
      </p:pic>
      <p:pic>
        <p:nvPicPr>
          <p:cNvPr id="240" name="Picture 239" descr="women2.png"/>
          <p:cNvPicPr>
            <a:picLocks noChangeAspect="1"/>
          </p:cNvPicPr>
          <p:nvPr/>
        </p:nvPicPr>
        <p:blipFill>
          <a:blip r:embed="rId8" cstate="print">
            <a:duotone>
              <a:prstClr val="black"/>
              <a:srgbClr val="0000CC">
                <a:tint val="45000"/>
                <a:satMod val="400000"/>
              </a:srgbClr>
            </a:duotone>
          </a:blip>
          <a:stretch>
            <a:fillRect/>
          </a:stretch>
        </p:blipFill>
        <p:spPr>
          <a:xfrm>
            <a:off x="8497018" y="1075764"/>
            <a:ext cx="226401" cy="457201"/>
          </a:xfrm>
          <a:prstGeom prst="rect">
            <a:avLst/>
          </a:prstGeom>
        </p:spPr>
      </p:pic>
      <p:pic>
        <p:nvPicPr>
          <p:cNvPr id="241" name="Picture 240" descr="women2.png"/>
          <p:cNvPicPr>
            <a:picLocks noChangeAspect="1"/>
          </p:cNvPicPr>
          <p:nvPr/>
        </p:nvPicPr>
        <p:blipFill>
          <a:blip r:embed="rId8" cstate="print">
            <a:duotone>
              <a:prstClr val="black"/>
              <a:srgbClr val="0000CC">
                <a:tint val="45000"/>
                <a:satMod val="400000"/>
              </a:srgbClr>
            </a:duotone>
          </a:blip>
          <a:stretch>
            <a:fillRect/>
          </a:stretch>
        </p:blipFill>
        <p:spPr>
          <a:xfrm>
            <a:off x="8723420" y="457199"/>
            <a:ext cx="226401" cy="457201"/>
          </a:xfrm>
          <a:prstGeom prst="rect">
            <a:avLst/>
          </a:prstGeom>
        </p:spPr>
      </p:pic>
      <p:pic>
        <p:nvPicPr>
          <p:cNvPr id="242" name="Picture 241" descr="women2.png"/>
          <p:cNvPicPr>
            <a:picLocks noChangeAspect="1"/>
          </p:cNvPicPr>
          <p:nvPr/>
        </p:nvPicPr>
        <p:blipFill>
          <a:blip r:embed="rId8" cstate="print">
            <a:duotone>
              <a:prstClr val="black"/>
              <a:srgbClr val="0000CC">
                <a:tint val="45000"/>
                <a:satMod val="400000"/>
              </a:srgbClr>
            </a:duotone>
          </a:blip>
          <a:stretch>
            <a:fillRect/>
          </a:stretch>
        </p:blipFill>
        <p:spPr>
          <a:xfrm>
            <a:off x="8839960" y="1420904"/>
            <a:ext cx="226401" cy="457201"/>
          </a:xfrm>
          <a:prstGeom prst="rect">
            <a:avLst/>
          </a:prstGeom>
        </p:spPr>
      </p:pic>
      <p:pic>
        <p:nvPicPr>
          <p:cNvPr id="243" name="Picture 242" descr="women2.png"/>
          <p:cNvPicPr>
            <a:picLocks noChangeAspect="1"/>
          </p:cNvPicPr>
          <p:nvPr/>
        </p:nvPicPr>
        <p:blipFill>
          <a:blip r:embed="rId8" cstate="print">
            <a:duotone>
              <a:prstClr val="black"/>
              <a:srgbClr val="0000CC">
                <a:tint val="45000"/>
                <a:satMod val="400000"/>
              </a:srgbClr>
            </a:duotone>
          </a:blip>
          <a:stretch>
            <a:fillRect/>
          </a:stretch>
        </p:blipFill>
        <p:spPr>
          <a:xfrm>
            <a:off x="8725618" y="1075764"/>
            <a:ext cx="226401" cy="457201"/>
          </a:xfrm>
          <a:prstGeom prst="rect">
            <a:avLst/>
          </a:prstGeom>
        </p:spPr>
      </p:pic>
      <p:pic>
        <p:nvPicPr>
          <p:cNvPr id="244" name="Picture 243" descr="women2.png"/>
          <p:cNvPicPr>
            <a:picLocks noChangeAspect="1"/>
          </p:cNvPicPr>
          <p:nvPr/>
        </p:nvPicPr>
        <p:blipFill>
          <a:blip r:embed="rId8" cstate="print">
            <a:duotone>
              <a:prstClr val="black"/>
              <a:srgbClr val="0000CC">
                <a:tint val="45000"/>
                <a:satMod val="400000"/>
              </a:srgbClr>
            </a:duotone>
          </a:blip>
          <a:stretch>
            <a:fillRect/>
          </a:stretch>
        </p:blipFill>
        <p:spPr>
          <a:xfrm>
            <a:off x="8839960" y="761999"/>
            <a:ext cx="226401" cy="457201"/>
          </a:xfrm>
          <a:prstGeom prst="rect">
            <a:avLst/>
          </a:prstGeom>
        </p:spPr>
      </p:pic>
      <p:pic>
        <p:nvPicPr>
          <p:cNvPr id="245" name="Picture 244" descr="women2.png"/>
          <p:cNvPicPr>
            <a:picLocks noChangeAspect="1"/>
          </p:cNvPicPr>
          <p:nvPr/>
        </p:nvPicPr>
        <p:blipFill>
          <a:blip r:embed="rId8" cstate="print">
            <a:duotone>
              <a:prstClr val="black"/>
              <a:srgbClr val="0000CC">
                <a:tint val="45000"/>
                <a:satMod val="400000"/>
              </a:srgbClr>
            </a:duotone>
          </a:blip>
          <a:stretch>
            <a:fillRect/>
          </a:stretch>
        </p:blipFill>
        <p:spPr>
          <a:xfrm>
            <a:off x="8839960" y="152399"/>
            <a:ext cx="226401" cy="457201"/>
          </a:xfrm>
          <a:prstGeom prst="rect">
            <a:avLst/>
          </a:prstGeom>
        </p:spPr>
      </p:pic>
      <p:pic>
        <p:nvPicPr>
          <p:cNvPr id="246" name="Picture 245" descr="women2.png"/>
          <p:cNvPicPr>
            <a:picLocks noChangeAspect="1"/>
          </p:cNvPicPr>
          <p:nvPr/>
        </p:nvPicPr>
        <p:blipFill>
          <a:blip r:embed="rId8" cstate="print">
            <a:duotone>
              <a:prstClr val="black"/>
              <a:srgbClr val="0000CC">
                <a:tint val="45000"/>
                <a:satMod val="400000"/>
              </a:srgbClr>
            </a:duotone>
          </a:blip>
          <a:stretch>
            <a:fillRect/>
          </a:stretch>
        </p:blipFill>
        <p:spPr>
          <a:xfrm>
            <a:off x="8611360" y="1420904"/>
            <a:ext cx="226401" cy="457201"/>
          </a:xfrm>
          <a:prstGeom prst="rect">
            <a:avLst/>
          </a:prstGeom>
        </p:spPr>
      </p:pic>
      <p:pic>
        <p:nvPicPr>
          <p:cNvPr id="247" name="Picture 246" descr="women2.png"/>
          <p:cNvPicPr>
            <a:picLocks noChangeAspect="1"/>
          </p:cNvPicPr>
          <p:nvPr/>
        </p:nvPicPr>
        <p:blipFill>
          <a:blip r:embed="rId8" cstate="print">
            <a:duotone>
              <a:prstClr val="black"/>
              <a:srgbClr val="0000CC">
                <a:tint val="45000"/>
                <a:satMod val="400000"/>
              </a:srgbClr>
            </a:duotone>
          </a:blip>
          <a:stretch>
            <a:fillRect/>
          </a:stretch>
        </p:blipFill>
        <p:spPr>
          <a:xfrm>
            <a:off x="6325360" y="761999"/>
            <a:ext cx="226401" cy="457201"/>
          </a:xfrm>
          <a:prstGeom prst="rect">
            <a:avLst/>
          </a:prstGeom>
        </p:spPr>
      </p:pic>
      <p:pic>
        <p:nvPicPr>
          <p:cNvPr id="248" name="Picture 247" descr="women2.png"/>
          <p:cNvPicPr>
            <a:picLocks noChangeAspect="1"/>
          </p:cNvPicPr>
          <p:nvPr/>
        </p:nvPicPr>
        <p:blipFill>
          <a:blip r:embed="rId8" cstate="print">
            <a:duotone>
              <a:prstClr val="black"/>
              <a:srgbClr val="0000CC">
                <a:tint val="45000"/>
                <a:satMod val="400000"/>
              </a:srgbClr>
            </a:duotone>
          </a:blip>
          <a:stretch>
            <a:fillRect/>
          </a:stretch>
        </p:blipFill>
        <p:spPr>
          <a:xfrm>
            <a:off x="6553960" y="761999"/>
            <a:ext cx="226401" cy="457201"/>
          </a:xfrm>
          <a:prstGeom prst="rect">
            <a:avLst/>
          </a:prstGeom>
        </p:spPr>
      </p:pic>
      <p:pic>
        <p:nvPicPr>
          <p:cNvPr id="249" name="Picture 248" descr="women2.png"/>
          <p:cNvPicPr>
            <a:picLocks noChangeAspect="1"/>
          </p:cNvPicPr>
          <p:nvPr/>
        </p:nvPicPr>
        <p:blipFill>
          <a:blip r:embed="rId8" cstate="print">
            <a:duotone>
              <a:prstClr val="black"/>
              <a:srgbClr val="0000CC">
                <a:tint val="45000"/>
                <a:satMod val="400000"/>
              </a:srgbClr>
            </a:duotone>
          </a:blip>
          <a:stretch>
            <a:fillRect/>
          </a:stretch>
        </p:blipFill>
        <p:spPr>
          <a:xfrm>
            <a:off x="6437420" y="457199"/>
            <a:ext cx="226401" cy="457201"/>
          </a:xfrm>
          <a:prstGeom prst="rect">
            <a:avLst/>
          </a:prstGeom>
        </p:spPr>
      </p:pic>
      <p:pic>
        <p:nvPicPr>
          <p:cNvPr id="250" name="Picture 249" descr="women2.png"/>
          <p:cNvPicPr>
            <a:picLocks noChangeAspect="1"/>
          </p:cNvPicPr>
          <p:nvPr/>
        </p:nvPicPr>
        <p:blipFill>
          <a:blip r:embed="rId8" cstate="print">
            <a:duotone>
              <a:prstClr val="black"/>
              <a:srgbClr val="0000CC">
                <a:tint val="45000"/>
                <a:satMod val="400000"/>
              </a:srgbClr>
            </a:duotone>
          </a:blip>
          <a:stretch>
            <a:fillRect/>
          </a:stretch>
        </p:blipFill>
        <p:spPr>
          <a:xfrm>
            <a:off x="7584900" y="1752599"/>
            <a:ext cx="226401" cy="457201"/>
          </a:xfrm>
          <a:prstGeom prst="rect">
            <a:avLst/>
          </a:prstGeom>
        </p:spPr>
      </p:pic>
      <p:pic>
        <p:nvPicPr>
          <p:cNvPr id="251" name="Picture 250" descr="women2.png"/>
          <p:cNvPicPr>
            <a:picLocks noChangeAspect="1"/>
          </p:cNvPicPr>
          <p:nvPr/>
        </p:nvPicPr>
        <p:blipFill>
          <a:blip r:embed="rId8" cstate="print">
            <a:duotone>
              <a:prstClr val="black"/>
              <a:srgbClr val="0000CC">
                <a:tint val="45000"/>
                <a:satMod val="400000"/>
              </a:srgbClr>
            </a:duotone>
          </a:blip>
          <a:stretch>
            <a:fillRect/>
          </a:stretch>
        </p:blipFill>
        <p:spPr>
          <a:xfrm>
            <a:off x="7356300" y="1752599"/>
            <a:ext cx="226401" cy="457201"/>
          </a:xfrm>
          <a:prstGeom prst="rect">
            <a:avLst/>
          </a:prstGeom>
        </p:spPr>
      </p:pic>
      <p:pic>
        <p:nvPicPr>
          <p:cNvPr id="252" name="Picture 251" descr="women2.png"/>
          <p:cNvPicPr>
            <a:picLocks noChangeAspect="1"/>
          </p:cNvPicPr>
          <p:nvPr/>
        </p:nvPicPr>
        <p:blipFill>
          <a:blip r:embed="rId8" cstate="print">
            <a:duotone>
              <a:prstClr val="black"/>
              <a:srgbClr val="0000CC">
                <a:tint val="45000"/>
                <a:satMod val="400000"/>
              </a:srgbClr>
            </a:duotone>
          </a:blip>
          <a:stretch>
            <a:fillRect/>
          </a:stretch>
        </p:blipFill>
        <p:spPr>
          <a:xfrm>
            <a:off x="6899100" y="1752599"/>
            <a:ext cx="226401" cy="457201"/>
          </a:xfrm>
          <a:prstGeom prst="rect">
            <a:avLst/>
          </a:prstGeom>
        </p:spPr>
      </p:pic>
      <p:pic>
        <p:nvPicPr>
          <p:cNvPr id="253" name="Picture 252" descr="women2.png"/>
          <p:cNvPicPr>
            <a:picLocks noChangeAspect="1"/>
          </p:cNvPicPr>
          <p:nvPr/>
        </p:nvPicPr>
        <p:blipFill>
          <a:blip r:embed="rId8" cstate="print">
            <a:duotone>
              <a:prstClr val="black"/>
              <a:srgbClr val="0000CC">
                <a:tint val="45000"/>
                <a:satMod val="400000"/>
              </a:srgbClr>
            </a:duotone>
          </a:blip>
          <a:stretch>
            <a:fillRect/>
          </a:stretch>
        </p:blipFill>
        <p:spPr>
          <a:xfrm>
            <a:off x="8382760" y="1420904"/>
            <a:ext cx="226401" cy="457201"/>
          </a:xfrm>
          <a:prstGeom prst="rect">
            <a:avLst/>
          </a:prstGeom>
        </p:spPr>
      </p:pic>
      <p:pic>
        <p:nvPicPr>
          <p:cNvPr id="254" name="Picture 253" descr="women2.png"/>
          <p:cNvPicPr>
            <a:picLocks noChangeAspect="1"/>
          </p:cNvPicPr>
          <p:nvPr/>
        </p:nvPicPr>
        <p:blipFill>
          <a:blip r:embed="rId8" cstate="print">
            <a:duotone>
              <a:prstClr val="black"/>
              <a:srgbClr val="0000CC">
                <a:tint val="45000"/>
                <a:satMod val="400000"/>
              </a:srgbClr>
            </a:duotone>
          </a:blip>
          <a:stretch>
            <a:fillRect/>
          </a:stretch>
        </p:blipFill>
        <p:spPr>
          <a:xfrm>
            <a:off x="8154160" y="1420904"/>
            <a:ext cx="226401" cy="457201"/>
          </a:xfrm>
          <a:prstGeom prst="rect">
            <a:avLst/>
          </a:prstGeom>
        </p:spPr>
      </p:pic>
      <p:pic>
        <p:nvPicPr>
          <p:cNvPr id="255" name="Picture 254" descr="women2.png"/>
          <p:cNvPicPr>
            <a:picLocks noChangeAspect="1"/>
          </p:cNvPicPr>
          <p:nvPr/>
        </p:nvPicPr>
        <p:blipFill>
          <a:blip r:embed="rId8" cstate="print">
            <a:duotone>
              <a:prstClr val="black"/>
              <a:srgbClr val="0000CC">
                <a:tint val="45000"/>
                <a:satMod val="400000"/>
              </a:srgbClr>
            </a:duotone>
          </a:blip>
          <a:stretch>
            <a:fillRect/>
          </a:stretch>
        </p:blipFill>
        <p:spPr>
          <a:xfrm>
            <a:off x="7925560" y="1420904"/>
            <a:ext cx="226401" cy="457201"/>
          </a:xfrm>
          <a:prstGeom prst="rect">
            <a:avLst/>
          </a:prstGeom>
        </p:spPr>
      </p:pic>
      <p:pic>
        <p:nvPicPr>
          <p:cNvPr id="256" name="Picture 255" descr="women2.png"/>
          <p:cNvPicPr>
            <a:picLocks noChangeAspect="1"/>
          </p:cNvPicPr>
          <p:nvPr/>
        </p:nvPicPr>
        <p:blipFill>
          <a:blip r:embed="rId8" cstate="print">
            <a:duotone>
              <a:prstClr val="black"/>
              <a:srgbClr val="0000CC">
                <a:tint val="45000"/>
                <a:satMod val="400000"/>
              </a:srgbClr>
            </a:duotone>
          </a:blip>
          <a:stretch>
            <a:fillRect/>
          </a:stretch>
        </p:blipFill>
        <p:spPr>
          <a:xfrm>
            <a:off x="7696960" y="1420904"/>
            <a:ext cx="226401" cy="457201"/>
          </a:xfrm>
          <a:prstGeom prst="rect">
            <a:avLst/>
          </a:prstGeom>
        </p:spPr>
      </p:pic>
      <p:pic>
        <p:nvPicPr>
          <p:cNvPr id="257" name="Picture 256" descr="women2.png"/>
          <p:cNvPicPr>
            <a:picLocks noChangeAspect="1"/>
          </p:cNvPicPr>
          <p:nvPr/>
        </p:nvPicPr>
        <p:blipFill>
          <a:blip r:embed="rId8" cstate="print">
            <a:duotone>
              <a:prstClr val="black"/>
              <a:srgbClr val="0000CC">
                <a:tint val="45000"/>
                <a:satMod val="400000"/>
              </a:srgbClr>
            </a:duotone>
          </a:blip>
          <a:stretch>
            <a:fillRect/>
          </a:stretch>
        </p:blipFill>
        <p:spPr>
          <a:xfrm>
            <a:off x="7468360" y="1420904"/>
            <a:ext cx="226401" cy="457201"/>
          </a:xfrm>
          <a:prstGeom prst="rect">
            <a:avLst/>
          </a:prstGeom>
        </p:spPr>
      </p:pic>
      <p:pic>
        <p:nvPicPr>
          <p:cNvPr id="258" name="Picture 257" descr="women2.png"/>
          <p:cNvPicPr>
            <a:picLocks noChangeAspect="1"/>
          </p:cNvPicPr>
          <p:nvPr/>
        </p:nvPicPr>
        <p:blipFill>
          <a:blip r:embed="rId8" cstate="print">
            <a:duotone>
              <a:prstClr val="black"/>
              <a:srgbClr val="0000CC">
                <a:tint val="45000"/>
                <a:satMod val="400000"/>
              </a:srgbClr>
            </a:duotone>
          </a:blip>
          <a:stretch>
            <a:fillRect/>
          </a:stretch>
        </p:blipFill>
        <p:spPr>
          <a:xfrm>
            <a:off x="7239760" y="1420904"/>
            <a:ext cx="226401" cy="457201"/>
          </a:xfrm>
          <a:prstGeom prst="rect">
            <a:avLst/>
          </a:prstGeom>
        </p:spPr>
      </p:pic>
      <p:sp>
        <p:nvSpPr>
          <p:cNvPr id="2" name="Rectangle 1"/>
          <p:cNvSpPr/>
          <p:nvPr/>
        </p:nvSpPr>
        <p:spPr>
          <a:xfrm>
            <a:off x="4330483" y="1752600"/>
            <a:ext cx="1788575" cy="338554"/>
          </a:xfrm>
          <a:prstGeom prst="rect">
            <a:avLst/>
          </a:prstGeom>
        </p:spPr>
        <p:txBody>
          <a:bodyPr wrap="square">
            <a:spAutoFit/>
          </a:bodyPr>
          <a:lstStyle/>
          <a:p>
            <a:pPr algn="ctr"/>
            <a:r>
              <a:rPr lang="en-US" sz="1600" dirty="0">
                <a:solidFill>
                  <a:schemeClr val="bg1"/>
                </a:solidFill>
                <a:latin typeface="Georgia"/>
                <a:cs typeface="Georgia"/>
              </a:rPr>
              <a:t>13 </a:t>
            </a:r>
            <a:r>
              <a:rPr lang="en-US" sz="1600" dirty="0" smtClean="0">
                <a:solidFill>
                  <a:schemeClr val="bg1"/>
                </a:solidFill>
                <a:latin typeface="Georgia"/>
                <a:cs typeface="Georgia"/>
              </a:rPr>
              <a:t>FEMFs</a:t>
            </a:r>
            <a:endParaRPr lang="en-US" sz="1600" dirty="0">
              <a:latin typeface="Georgia"/>
              <a:cs typeface="Georgia"/>
            </a:endParaRPr>
          </a:p>
        </p:txBody>
      </p:sp>
      <p:pic>
        <p:nvPicPr>
          <p:cNvPr id="91" name="Picture 90" descr="women2.png"/>
          <p:cNvPicPr>
            <a:picLocks noChangeAspect="1"/>
          </p:cNvPicPr>
          <p:nvPr/>
        </p:nvPicPr>
        <p:blipFill>
          <a:blip r:embed="rId8" cstate="print">
            <a:duotone>
              <a:prstClr val="black"/>
              <a:srgbClr val="FF66CC">
                <a:tint val="45000"/>
                <a:satMod val="400000"/>
              </a:srgbClr>
            </a:duotone>
          </a:blip>
          <a:stretch>
            <a:fillRect/>
          </a:stretch>
        </p:blipFill>
        <p:spPr>
          <a:xfrm>
            <a:off x="5207760" y="1295399"/>
            <a:ext cx="226401" cy="457201"/>
          </a:xfrm>
          <a:prstGeom prst="rect">
            <a:avLst/>
          </a:prstGeom>
        </p:spPr>
      </p:pic>
      <p:pic>
        <p:nvPicPr>
          <p:cNvPr id="92" name="Picture 91" descr="women2.png"/>
          <p:cNvPicPr>
            <a:picLocks noChangeAspect="1"/>
          </p:cNvPicPr>
          <p:nvPr/>
        </p:nvPicPr>
        <p:blipFill>
          <a:blip r:embed="rId8" cstate="print">
            <a:duotone>
              <a:prstClr val="black"/>
              <a:srgbClr val="FF66CC">
                <a:tint val="45000"/>
                <a:satMod val="400000"/>
              </a:srgbClr>
            </a:duotone>
          </a:blip>
          <a:stretch>
            <a:fillRect/>
          </a:stretch>
        </p:blipFill>
        <p:spPr>
          <a:xfrm>
            <a:off x="4750560" y="1295399"/>
            <a:ext cx="226401" cy="457201"/>
          </a:xfrm>
          <a:prstGeom prst="rect">
            <a:avLst/>
          </a:prstGeom>
        </p:spPr>
      </p:pic>
      <p:pic>
        <p:nvPicPr>
          <p:cNvPr id="93" name="Picture 92" descr="women2.png"/>
          <p:cNvPicPr>
            <a:picLocks noChangeAspect="1"/>
          </p:cNvPicPr>
          <p:nvPr/>
        </p:nvPicPr>
        <p:blipFill>
          <a:blip r:embed="rId8" cstate="print">
            <a:duotone>
              <a:prstClr val="black"/>
              <a:srgbClr val="FF66CC">
                <a:tint val="45000"/>
                <a:satMod val="400000"/>
              </a:srgbClr>
            </a:duotone>
          </a:blip>
          <a:stretch>
            <a:fillRect/>
          </a:stretch>
        </p:blipFill>
        <p:spPr>
          <a:xfrm>
            <a:off x="4521960" y="1295399"/>
            <a:ext cx="226401" cy="457201"/>
          </a:xfrm>
          <a:prstGeom prst="rect">
            <a:avLst/>
          </a:prstGeom>
        </p:spPr>
      </p:pic>
      <p:pic>
        <p:nvPicPr>
          <p:cNvPr id="94" name="Picture 93" descr="women2.png"/>
          <p:cNvPicPr>
            <a:picLocks noChangeAspect="1"/>
          </p:cNvPicPr>
          <p:nvPr/>
        </p:nvPicPr>
        <p:blipFill>
          <a:blip r:embed="rId8" cstate="print">
            <a:duotone>
              <a:prstClr val="black"/>
              <a:srgbClr val="FF66CC">
                <a:tint val="45000"/>
                <a:satMod val="400000"/>
              </a:srgbClr>
            </a:duotone>
          </a:blip>
          <a:stretch>
            <a:fillRect/>
          </a:stretch>
        </p:blipFill>
        <p:spPr>
          <a:xfrm>
            <a:off x="5893560" y="1295399"/>
            <a:ext cx="226401" cy="457201"/>
          </a:xfrm>
          <a:prstGeom prst="rect">
            <a:avLst/>
          </a:prstGeom>
        </p:spPr>
      </p:pic>
      <p:pic>
        <p:nvPicPr>
          <p:cNvPr id="95" name="Picture 94" descr="women2.png"/>
          <p:cNvPicPr>
            <a:picLocks noChangeAspect="1"/>
          </p:cNvPicPr>
          <p:nvPr/>
        </p:nvPicPr>
        <p:blipFill>
          <a:blip r:embed="rId8" cstate="print">
            <a:duotone>
              <a:prstClr val="black"/>
              <a:srgbClr val="FF66CC">
                <a:tint val="45000"/>
                <a:satMod val="400000"/>
              </a:srgbClr>
            </a:duotone>
          </a:blip>
          <a:stretch>
            <a:fillRect/>
          </a:stretch>
        </p:blipFill>
        <p:spPr>
          <a:xfrm>
            <a:off x="5664960" y="1295399"/>
            <a:ext cx="226401" cy="457201"/>
          </a:xfrm>
          <a:prstGeom prst="rect">
            <a:avLst/>
          </a:prstGeom>
        </p:spPr>
      </p:pic>
      <p:pic>
        <p:nvPicPr>
          <p:cNvPr id="96" name="Picture 95" descr="women2.png"/>
          <p:cNvPicPr>
            <a:picLocks noChangeAspect="1"/>
          </p:cNvPicPr>
          <p:nvPr/>
        </p:nvPicPr>
        <p:blipFill>
          <a:blip r:embed="rId8" cstate="print">
            <a:duotone>
              <a:prstClr val="black"/>
              <a:srgbClr val="FF66CC">
                <a:tint val="45000"/>
                <a:satMod val="400000"/>
              </a:srgbClr>
            </a:duotone>
          </a:blip>
          <a:stretch>
            <a:fillRect/>
          </a:stretch>
        </p:blipFill>
        <p:spPr>
          <a:xfrm>
            <a:off x="4979160" y="1295399"/>
            <a:ext cx="226401" cy="457201"/>
          </a:xfrm>
          <a:prstGeom prst="rect">
            <a:avLst/>
          </a:prstGeom>
        </p:spPr>
      </p:pic>
      <p:pic>
        <p:nvPicPr>
          <p:cNvPr id="97" name="Picture 96" descr="women2.png"/>
          <p:cNvPicPr>
            <a:picLocks noChangeAspect="1"/>
          </p:cNvPicPr>
          <p:nvPr/>
        </p:nvPicPr>
        <p:blipFill>
          <a:blip r:embed="rId8" cstate="print">
            <a:duotone>
              <a:prstClr val="black"/>
              <a:srgbClr val="FF66CC">
                <a:tint val="45000"/>
                <a:satMod val="400000"/>
              </a:srgbClr>
            </a:duotone>
          </a:blip>
          <a:stretch>
            <a:fillRect/>
          </a:stretch>
        </p:blipFill>
        <p:spPr>
          <a:xfrm>
            <a:off x="5436360" y="1295399"/>
            <a:ext cx="226401" cy="457201"/>
          </a:xfrm>
          <a:prstGeom prst="rect">
            <a:avLst/>
          </a:prstGeom>
        </p:spPr>
      </p:pic>
      <p:sp>
        <p:nvSpPr>
          <p:cNvPr id="98" name="Rectangle 97"/>
          <p:cNvSpPr/>
          <p:nvPr/>
        </p:nvSpPr>
        <p:spPr>
          <a:xfrm>
            <a:off x="6424762" y="2236631"/>
            <a:ext cx="2643038" cy="338554"/>
          </a:xfrm>
          <a:prstGeom prst="rect">
            <a:avLst/>
          </a:prstGeom>
        </p:spPr>
        <p:txBody>
          <a:bodyPr wrap="square">
            <a:spAutoFit/>
          </a:bodyPr>
          <a:lstStyle/>
          <a:p>
            <a:pPr marL="0" lvl="2" algn="ctr"/>
            <a:r>
              <a:rPr lang="en-US" sz="1600" dirty="0" smtClean="0">
                <a:solidFill>
                  <a:schemeClr val="bg1"/>
                </a:solidFill>
                <a:latin typeface="Georgia"/>
                <a:cs typeface="Georgia"/>
              </a:rPr>
              <a:t>71 </a:t>
            </a:r>
            <a:r>
              <a:rPr lang="en-US" sz="1600" dirty="0">
                <a:solidFill>
                  <a:schemeClr val="bg1"/>
                </a:solidFill>
                <a:latin typeface="Georgia"/>
                <a:cs typeface="Georgia"/>
              </a:rPr>
              <a:t>European </a:t>
            </a:r>
            <a:r>
              <a:rPr lang="en-US" sz="1600" dirty="0" smtClean="0">
                <a:solidFill>
                  <a:schemeClr val="bg1"/>
                </a:solidFill>
                <a:latin typeface="Georgia"/>
                <a:cs typeface="Georgia"/>
              </a:rPr>
              <a:t>controls</a:t>
            </a:r>
          </a:p>
        </p:txBody>
      </p:sp>
      <p:sp>
        <p:nvSpPr>
          <p:cNvPr id="99" name="Rectangle 98"/>
          <p:cNvSpPr/>
          <p:nvPr/>
        </p:nvSpPr>
        <p:spPr>
          <a:xfrm>
            <a:off x="4666712" y="3483122"/>
            <a:ext cx="4318000" cy="329790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ill Sans"/>
              <a:cs typeface="Gill Sans"/>
            </a:endParaRPr>
          </a:p>
        </p:txBody>
      </p:sp>
      <p:sp>
        <p:nvSpPr>
          <p:cNvPr id="100" name="Rectangle 99"/>
          <p:cNvSpPr/>
          <p:nvPr/>
        </p:nvSpPr>
        <p:spPr>
          <a:xfrm>
            <a:off x="4648200" y="4114800"/>
            <a:ext cx="4318000" cy="260512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a:cs typeface="Gill Sans"/>
            </a:endParaRPr>
          </a:p>
        </p:txBody>
      </p:sp>
      <p:sp>
        <p:nvSpPr>
          <p:cNvPr id="101" name="Rectangle 100"/>
          <p:cNvSpPr/>
          <p:nvPr/>
        </p:nvSpPr>
        <p:spPr>
          <a:xfrm>
            <a:off x="4826000" y="5643422"/>
            <a:ext cx="4318000" cy="121457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a:cs typeface="Gill San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94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p:cTn id="7" dur="500" fill="hold"/>
                                        <p:tgtEl>
                                          <p:spTgt spid="188"/>
                                        </p:tgtEl>
                                        <p:attrNameLst>
                                          <p:attrName>ppt_w</p:attrName>
                                        </p:attrNameLst>
                                      </p:cBhvr>
                                      <p:tavLst>
                                        <p:tav tm="0">
                                          <p:val>
                                            <p:fltVal val="0"/>
                                          </p:val>
                                        </p:tav>
                                        <p:tav tm="100000">
                                          <p:val>
                                            <p:strVal val="#ppt_w"/>
                                          </p:val>
                                        </p:tav>
                                      </p:tavLst>
                                    </p:anim>
                                    <p:anim calcmode="lin" valueType="num">
                                      <p:cBhvr>
                                        <p:cTn id="8" dur="500" fill="hold"/>
                                        <p:tgtEl>
                                          <p:spTgt spid="188"/>
                                        </p:tgtEl>
                                        <p:attrNameLst>
                                          <p:attrName>ppt_h</p:attrName>
                                        </p:attrNameLst>
                                      </p:cBhvr>
                                      <p:tavLst>
                                        <p:tav tm="0">
                                          <p:val>
                                            <p:fltVal val="0"/>
                                          </p:val>
                                        </p:tav>
                                        <p:tav tm="100000">
                                          <p:val>
                                            <p:strVal val="#ppt_h"/>
                                          </p:val>
                                        </p:tav>
                                      </p:tavLst>
                                    </p:anim>
                                    <p:animEffect transition="in" filter="fade">
                                      <p:cBhvr>
                                        <p:cTn id="9" dur="500"/>
                                        <p:tgtEl>
                                          <p:spTgt spid="188"/>
                                        </p:tgtEl>
                                      </p:cBhvr>
                                    </p:animEffect>
                                  </p:childTnLst>
                                </p:cTn>
                              </p:par>
                              <p:par>
                                <p:cTn id="10" presetID="53" presetClass="entr" presetSubtype="16" fill="hold" nodeType="withEffect">
                                  <p:stCondLst>
                                    <p:cond delay="0"/>
                                  </p:stCondLst>
                                  <p:childTnLst>
                                    <p:set>
                                      <p:cBhvr>
                                        <p:cTn id="11" dur="1" fill="hold">
                                          <p:stCondLst>
                                            <p:cond delay="0"/>
                                          </p:stCondLst>
                                        </p:cTn>
                                        <p:tgtEl>
                                          <p:spTgt spid="184"/>
                                        </p:tgtEl>
                                        <p:attrNameLst>
                                          <p:attrName>style.visibility</p:attrName>
                                        </p:attrNameLst>
                                      </p:cBhvr>
                                      <p:to>
                                        <p:strVal val="visible"/>
                                      </p:to>
                                    </p:set>
                                    <p:anim calcmode="lin" valueType="num">
                                      <p:cBhvr>
                                        <p:cTn id="12" dur="500" fill="hold"/>
                                        <p:tgtEl>
                                          <p:spTgt spid="184"/>
                                        </p:tgtEl>
                                        <p:attrNameLst>
                                          <p:attrName>ppt_w</p:attrName>
                                        </p:attrNameLst>
                                      </p:cBhvr>
                                      <p:tavLst>
                                        <p:tav tm="0">
                                          <p:val>
                                            <p:fltVal val="0"/>
                                          </p:val>
                                        </p:tav>
                                        <p:tav tm="100000">
                                          <p:val>
                                            <p:strVal val="#ppt_w"/>
                                          </p:val>
                                        </p:tav>
                                      </p:tavLst>
                                    </p:anim>
                                    <p:anim calcmode="lin" valueType="num">
                                      <p:cBhvr>
                                        <p:cTn id="13" dur="500" fill="hold"/>
                                        <p:tgtEl>
                                          <p:spTgt spid="184"/>
                                        </p:tgtEl>
                                        <p:attrNameLst>
                                          <p:attrName>ppt_h</p:attrName>
                                        </p:attrNameLst>
                                      </p:cBhvr>
                                      <p:tavLst>
                                        <p:tav tm="0">
                                          <p:val>
                                            <p:fltVal val="0"/>
                                          </p:val>
                                        </p:tav>
                                        <p:tav tm="100000">
                                          <p:val>
                                            <p:strVal val="#ppt_h"/>
                                          </p:val>
                                        </p:tav>
                                      </p:tavLst>
                                    </p:anim>
                                    <p:animEffect transition="in" filter="fade">
                                      <p:cBhvr>
                                        <p:cTn id="14" dur="500"/>
                                        <p:tgtEl>
                                          <p:spTgt spid="184"/>
                                        </p:tgtEl>
                                      </p:cBhvr>
                                    </p:animEffect>
                                  </p:childTnLst>
                                </p:cTn>
                              </p:par>
                              <p:par>
                                <p:cTn id="15" presetID="53" presetClass="entr" presetSubtype="16" fill="hold" nodeType="withEffect">
                                  <p:stCondLst>
                                    <p:cond delay="0"/>
                                  </p:stCondLst>
                                  <p:childTnLst>
                                    <p:set>
                                      <p:cBhvr>
                                        <p:cTn id="16" dur="1" fill="hold">
                                          <p:stCondLst>
                                            <p:cond delay="0"/>
                                          </p:stCondLst>
                                        </p:cTn>
                                        <p:tgtEl>
                                          <p:spTgt spid="179"/>
                                        </p:tgtEl>
                                        <p:attrNameLst>
                                          <p:attrName>style.visibility</p:attrName>
                                        </p:attrNameLst>
                                      </p:cBhvr>
                                      <p:to>
                                        <p:strVal val="visible"/>
                                      </p:to>
                                    </p:set>
                                    <p:anim calcmode="lin" valueType="num">
                                      <p:cBhvr>
                                        <p:cTn id="17" dur="500" fill="hold"/>
                                        <p:tgtEl>
                                          <p:spTgt spid="179"/>
                                        </p:tgtEl>
                                        <p:attrNameLst>
                                          <p:attrName>ppt_w</p:attrName>
                                        </p:attrNameLst>
                                      </p:cBhvr>
                                      <p:tavLst>
                                        <p:tav tm="0">
                                          <p:val>
                                            <p:fltVal val="0"/>
                                          </p:val>
                                        </p:tav>
                                        <p:tav tm="100000">
                                          <p:val>
                                            <p:strVal val="#ppt_w"/>
                                          </p:val>
                                        </p:tav>
                                      </p:tavLst>
                                    </p:anim>
                                    <p:anim calcmode="lin" valueType="num">
                                      <p:cBhvr>
                                        <p:cTn id="18" dur="500" fill="hold"/>
                                        <p:tgtEl>
                                          <p:spTgt spid="179"/>
                                        </p:tgtEl>
                                        <p:attrNameLst>
                                          <p:attrName>ppt_h</p:attrName>
                                        </p:attrNameLst>
                                      </p:cBhvr>
                                      <p:tavLst>
                                        <p:tav tm="0">
                                          <p:val>
                                            <p:fltVal val="0"/>
                                          </p:val>
                                        </p:tav>
                                        <p:tav tm="100000">
                                          <p:val>
                                            <p:strVal val="#ppt_h"/>
                                          </p:val>
                                        </p:tav>
                                      </p:tavLst>
                                    </p:anim>
                                    <p:animEffect transition="in" filter="fade">
                                      <p:cBhvr>
                                        <p:cTn id="19" dur="500"/>
                                        <p:tgtEl>
                                          <p:spTgt spid="179"/>
                                        </p:tgtEl>
                                      </p:cBhvr>
                                    </p:animEffect>
                                  </p:childTnLst>
                                </p:cTn>
                              </p:par>
                              <p:par>
                                <p:cTn id="20" presetID="53" presetClass="entr" presetSubtype="16" fill="hold" nodeType="withEffect">
                                  <p:stCondLst>
                                    <p:cond delay="0"/>
                                  </p:stCondLst>
                                  <p:childTnLst>
                                    <p:set>
                                      <p:cBhvr>
                                        <p:cTn id="21" dur="1" fill="hold">
                                          <p:stCondLst>
                                            <p:cond delay="0"/>
                                          </p:stCondLst>
                                        </p:cTn>
                                        <p:tgtEl>
                                          <p:spTgt spid="182"/>
                                        </p:tgtEl>
                                        <p:attrNameLst>
                                          <p:attrName>style.visibility</p:attrName>
                                        </p:attrNameLst>
                                      </p:cBhvr>
                                      <p:to>
                                        <p:strVal val="visible"/>
                                      </p:to>
                                    </p:set>
                                    <p:anim calcmode="lin" valueType="num">
                                      <p:cBhvr>
                                        <p:cTn id="22" dur="500" fill="hold"/>
                                        <p:tgtEl>
                                          <p:spTgt spid="182"/>
                                        </p:tgtEl>
                                        <p:attrNameLst>
                                          <p:attrName>ppt_w</p:attrName>
                                        </p:attrNameLst>
                                      </p:cBhvr>
                                      <p:tavLst>
                                        <p:tav tm="0">
                                          <p:val>
                                            <p:fltVal val="0"/>
                                          </p:val>
                                        </p:tav>
                                        <p:tav tm="100000">
                                          <p:val>
                                            <p:strVal val="#ppt_w"/>
                                          </p:val>
                                        </p:tav>
                                      </p:tavLst>
                                    </p:anim>
                                    <p:anim calcmode="lin" valueType="num">
                                      <p:cBhvr>
                                        <p:cTn id="23" dur="500" fill="hold"/>
                                        <p:tgtEl>
                                          <p:spTgt spid="182"/>
                                        </p:tgtEl>
                                        <p:attrNameLst>
                                          <p:attrName>ppt_h</p:attrName>
                                        </p:attrNameLst>
                                      </p:cBhvr>
                                      <p:tavLst>
                                        <p:tav tm="0">
                                          <p:val>
                                            <p:fltVal val="0"/>
                                          </p:val>
                                        </p:tav>
                                        <p:tav tm="100000">
                                          <p:val>
                                            <p:strVal val="#ppt_h"/>
                                          </p:val>
                                        </p:tav>
                                      </p:tavLst>
                                    </p:anim>
                                    <p:animEffect transition="in" filter="fade">
                                      <p:cBhvr>
                                        <p:cTn id="24" dur="500"/>
                                        <p:tgtEl>
                                          <p:spTgt spid="182"/>
                                        </p:tgtEl>
                                      </p:cBhvr>
                                    </p:animEffect>
                                  </p:childTnLst>
                                </p:cTn>
                              </p:par>
                              <p:par>
                                <p:cTn id="25" presetID="53" presetClass="entr" presetSubtype="16" fill="hold" nodeType="withEffect">
                                  <p:stCondLst>
                                    <p:cond delay="0"/>
                                  </p:stCondLst>
                                  <p:childTnLst>
                                    <p:set>
                                      <p:cBhvr>
                                        <p:cTn id="26" dur="1" fill="hold">
                                          <p:stCondLst>
                                            <p:cond delay="0"/>
                                          </p:stCondLst>
                                        </p:cTn>
                                        <p:tgtEl>
                                          <p:spTgt spid="178"/>
                                        </p:tgtEl>
                                        <p:attrNameLst>
                                          <p:attrName>style.visibility</p:attrName>
                                        </p:attrNameLst>
                                      </p:cBhvr>
                                      <p:to>
                                        <p:strVal val="visible"/>
                                      </p:to>
                                    </p:set>
                                    <p:anim calcmode="lin" valueType="num">
                                      <p:cBhvr>
                                        <p:cTn id="27" dur="500" fill="hold"/>
                                        <p:tgtEl>
                                          <p:spTgt spid="178"/>
                                        </p:tgtEl>
                                        <p:attrNameLst>
                                          <p:attrName>ppt_w</p:attrName>
                                        </p:attrNameLst>
                                      </p:cBhvr>
                                      <p:tavLst>
                                        <p:tav tm="0">
                                          <p:val>
                                            <p:fltVal val="0"/>
                                          </p:val>
                                        </p:tav>
                                        <p:tav tm="100000">
                                          <p:val>
                                            <p:strVal val="#ppt_w"/>
                                          </p:val>
                                        </p:tav>
                                      </p:tavLst>
                                    </p:anim>
                                    <p:anim calcmode="lin" valueType="num">
                                      <p:cBhvr>
                                        <p:cTn id="28" dur="500" fill="hold"/>
                                        <p:tgtEl>
                                          <p:spTgt spid="178"/>
                                        </p:tgtEl>
                                        <p:attrNameLst>
                                          <p:attrName>ppt_h</p:attrName>
                                        </p:attrNameLst>
                                      </p:cBhvr>
                                      <p:tavLst>
                                        <p:tav tm="0">
                                          <p:val>
                                            <p:fltVal val="0"/>
                                          </p:val>
                                        </p:tav>
                                        <p:tav tm="100000">
                                          <p:val>
                                            <p:strVal val="#ppt_h"/>
                                          </p:val>
                                        </p:tav>
                                      </p:tavLst>
                                    </p:anim>
                                    <p:animEffect transition="in" filter="fade">
                                      <p:cBhvr>
                                        <p:cTn id="29" dur="500"/>
                                        <p:tgtEl>
                                          <p:spTgt spid="178"/>
                                        </p:tgtEl>
                                      </p:cBhvr>
                                    </p:animEffect>
                                  </p:childTnLst>
                                </p:cTn>
                              </p:par>
                              <p:par>
                                <p:cTn id="30" presetID="53" presetClass="entr" presetSubtype="16" fill="hold" nodeType="withEffect">
                                  <p:stCondLst>
                                    <p:cond delay="0"/>
                                  </p:stCondLst>
                                  <p:childTnLst>
                                    <p:set>
                                      <p:cBhvr>
                                        <p:cTn id="31" dur="1" fill="hold">
                                          <p:stCondLst>
                                            <p:cond delay="0"/>
                                          </p:stCondLst>
                                        </p:cTn>
                                        <p:tgtEl>
                                          <p:spTgt spid="176"/>
                                        </p:tgtEl>
                                        <p:attrNameLst>
                                          <p:attrName>style.visibility</p:attrName>
                                        </p:attrNameLst>
                                      </p:cBhvr>
                                      <p:to>
                                        <p:strVal val="visible"/>
                                      </p:to>
                                    </p:set>
                                    <p:anim calcmode="lin" valueType="num">
                                      <p:cBhvr>
                                        <p:cTn id="32" dur="500" fill="hold"/>
                                        <p:tgtEl>
                                          <p:spTgt spid="176"/>
                                        </p:tgtEl>
                                        <p:attrNameLst>
                                          <p:attrName>ppt_w</p:attrName>
                                        </p:attrNameLst>
                                      </p:cBhvr>
                                      <p:tavLst>
                                        <p:tav tm="0">
                                          <p:val>
                                            <p:fltVal val="0"/>
                                          </p:val>
                                        </p:tav>
                                        <p:tav tm="100000">
                                          <p:val>
                                            <p:strVal val="#ppt_w"/>
                                          </p:val>
                                        </p:tav>
                                      </p:tavLst>
                                    </p:anim>
                                    <p:anim calcmode="lin" valueType="num">
                                      <p:cBhvr>
                                        <p:cTn id="33" dur="500" fill="hold"/>
                                        <p:tgtEl>
                                          <p:spTgt spid="176"/>
                                        </p:tgtEl>
                                        <p:attrNameLst>
                                          <p:attrName>ppt_h</p:attrName>
                                        </p:attrNameLst>
                                      </p:cBhvr>
                                      <p:tavLst>
                                        <p:tav tm="0">
                                          <p:val>
                                            <p:fltVal val="0"/>
                                          </p:val>
                                        </p:tav>
                                        <p:tav tm="100000">
                                          <p:val>
                                            <p:strVal val="#ppt_h"/>
                                          </p:val>
                                        </p:tav>
                                      </p:tavLst>
                                    </p:anim>
                                    <p:animEffect transition="in" filter="fade">
                                      <p:cBhvr>
                                        <p:cTn id="34" dur="500"/>
                                        <p:tgtEl>
                                          <p:spTgt spid="176"/>
                                        </p:tgtEl>
                                      </p:cBhvr>
                                    </p:animEffect>
                                  </p:childTnLst>
                                </p:cTn>
                              </p:par>
                              <p:par>
                                <p:cTn id="35" presetID="53" presetClass="entr" presetSubtype="16"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fltVal val="0"/>
                                          </p:val>
                                        </p:tav>
                                        <p:tav tm="100000">
                                          <p:val>
                                            <p:strVal val="#ppt_h"/>
                                          </p:val>
                                        </p:tav>
                                      </p:tavLst>
                                    </p:anim>
                                    <p:animEffect transition="in" filter="fade">
                                      <p:cBhvr>
                                        <p:cTn id="39" dur="500"/>
                                        <p:tgtEl>
                                          <p:spTgt spid="93"/>
                                        </p:tgtEl>
                                      </p:cBhvr>
                                    </p:animEffect>
                                  </p:childTnLst>
                                </p:cTn>
                              </p:par>
                              <p:par>
                                <p:cTn id="40" presetID="53" presetClass="entr" presetSubtype="16" fill="hold" nodeType="with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p:cTn id="42" dur="500" fill="hold"/>
                                        <p:tgtEl>
                                          <p:spTgt spid="92"/>
                                        </p:tgtEl>
                                        <p:attrNameLst>
                                          <p:attrName>ppt_w</p:attrName>
                                        </p:attrNameLst>
                                      </p:cBhvr>
                                      <p:tavLst>
                                        <p:tav tm="0">
                                          <p:val>
                                            <p:fltVal val="0"/>
                                          </p:val>
                                        </p:tav>
                                        <p:tav tm="100000">
                                          <p:val>
                                            <p:strVal val="#ppt_w"/>
                                          </p:val>
                                        </p:tav>
                                      </p:tavLst>
                                    </p:anim>
                                    <p:anim calcmode="lin" valueType="num">
                                      <p:cBhvr>
                                        <p:cTn id="43" dur="500" fill="hold"/>
                                        <p:tgtEl>
                                          <p:spTgt spid="92"/>
                                        </p:tgtEl>
                                        <p:attrNameLst>
                                          <p:attrName>ppt_h</p:attrName>
                                        </p:attrNameLst>
                                      </p:cBhvr>
                                      <p:tavLst>
                                        <p:tav tm="0">
                                          <p:val>
                                            <p:fltVal val="0"/>
                                          </p:val>
                                        </p:tav>
                                        <p:tav tm="100000">
                                          <p:val>
                                            <p:strVal val="#ppt_h"/>
                                          </p:val>
                                        </p:tav>
                                      </p:tavLst>
                                    </p:anim>
                                    <p:animEffect transition="in" filter="fade">
                                      <p:cBhvr>
                                        <p:cTn id="44" dur="500"/>
                                        <p:tgtEl>
                                          <p:spTgt spid="92"/>
                                        </p:tgtEl>
                                      </p:cBhvr>
                                    </p:animEffect>
                                  </p:childTnLst>
                                </p:cTn>
                              </p:par>
                              <p:par>
                                <p:cTn id="45" presetID="53" presetClass="entr" presetSubtype="16"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nodeType="with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p:cTn id="52" dur="500" fill="hold"/>
                                        <p:tgtEl>
                                          <p:spTgt spid="91"/>
                                        </p:tgtEl>
                                        <p:attrNameLst>
                                          <p:attrName>ppt_w</p:attrName>
                                        </p:attrNameLst>
                                      </p:cBhvr>
                                      <p:tavLst>
                                        <p:tav tm="0">
                                          <p:val>
                                            <p:fltVal val="0"/>
                                          </p:val>
                                        </p:tav>
                                        <p:tav tm="100000">
                                          <p:val>
                                            <p:strVal val="#ppt_w"/>
                                          </p:val>
                                        </p:tav>
                                      </p:tavLst>
                                    </p:anim>
                                    <p:anim calcmode="lin" valueType="num">
                                      <p:cBhvr>
                                        <p:cTn id="53" dur="500" fill="hold"/>
                                        <p:tgtEl>
                                          <p:spTgt spid="91"/>
                                        </p:tgtEl>
                                        <p:attrNameLst>
                                          <p:attrName>ppt_h</p:attrName>
                                        </p:attrNameLst>
                                      </p:cBhvr>
                                      <p:tavLst>
                                        <p:tav tm="0">
                                          <p:val>
                                            <p:fltVal val="0"/>
                                          </p:val>
                                        </p:tav>
                                        <p:tav tm="100000">
                                          <p:val>
                                            <p:strVal val="#ppt_h"/>
                                          </p:val>
                                        </p:tav>
                                      </p:tavLst>
                                    </p:anim>
                                    <p:animEffect transition="in" filter="fade">
                                      <p:cBhvr>
                                        <p:cTn id="54" dur="500"/>
                                        <p:tgtEl>
                                          <p:spTgt spid="91"/>
                                        </p:tgtEl>
                                      </p:cBhvr>
                                    </p:animEffect>
                                  </p:childTnLst>
                                </p:cTn>
                              </p:par>
                              <p:par>
                                <p:cTn id="55" presetID="53" presetClass="entr" presetSubtype="16"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anim calcmode="lin" valueType="num">
                                      <p:cBhvr>
                                        <p:cTn id="57" dur="500" fill="hold"/>
                                        <p:tgtEl>
                                          <p:spTgt spid="97"/>
                                        </p:tgtEl>
                                        <p:attrNameLst>
                                          <p:attrName>ppt_w</p:attrName>
                                        </p:attrNameLst>
                                      </p:cBhvr>
                                      <p:tavLst>
                                        <p:tav tm="0">
                                          <p:val>
                                            <p:fltVal val="0"/>
                                          </p:val>
                                        </p:tav>
                                        <p:tav tm="100000">
                                          <p:val>
                                            <p:strVal val="#ppt_w"/>
                                          </p:val>
                                        </p:tav>
                                      </p:tavLst>
                                    </p:anim>
                                    <p:anim calcmode="lin" valueType="num">
                                      <p:cBhvr>
                                        <p:cTn id="58" dur="500" fill="hold"/>
                                        <p:tgtEl>
                                          <p:spTgt spid="97"/>
                                        </p:tgtEl>
                                        <p:attrNameLst>
                                          <p:attrName>ppt_h</p:attrName>
                                        </p:attrNameLst>
                                      </p:cBhvr>
                                      <p:tavLst>
                                        <p:tav tm="0">
                                          <p:val>
                                            <p:fltVal val="0"/>
                                          </p:val>
                                        </p:tav>
                                        <p:tav tm="100000">
                                          <p:val>
                                            <p:strVal val="#ppt_h"/>
                                          </p:val>
                                        </p:tav>
                                      </p:tavLst>
                                    </p:anim>
                                    <p:animEffect transition="in" filter="fade">
                                      <p:cBhvr>
                                        <p:cTn id="59" dur="500"/>
                                        <p:tgtEl>
                                          <p:spTgt spid="97"/>
                                        </p:tgtEl>
                                      </p:cBhvr>
                                    </p:animEffect>
                                  </p:childTnLst>
                                </p:cTn>
                              </p:par>
                              <p:par>
                                <p:cTn id="60" presetID="53" presetClass="entr" presetSubtype="16" fill="hold" nodeType="withEffect">
                                  <p:stCondLst>
                                    <p:cond delay="0"/>
                                  </p:stCondLst>
                                  <p:childTnLst>
                                    <p:set>
                                      <p:cBhvr>
                                        <p:cTn id="61" dur="1" fill="hold">
                                          <p:stCondLst>
                                            <p:cond delay="0"/>
                                          </p:stCondLst>
                                        </p:cTn>
                                        <p:tgtEl>
                                          <p:spTgt spid="95"/>
                                        </p:tgtEl>
                                        <p:attrNameLst>
                                          <p:attrName>style.visibility</p:attrName>
                                        </p:attrNameLst>
                                      </p:cBhvr>
                                      <p:to>
                                        <p:strVal val="visible"/>
                                      </p:to>
                                    </p:set>
                                    <p:anim calcmode="lin" valueType="num">
                                      <p:cBhvr>
                                        <p:cTn id="62" dur="500" fill="hold"/>
                                        <p:tgtEl>
                                          <p:spTgt spid="95"/>
                                        </p:tgtEl>
                                        <p:attrNameLst>
                                          <p:attrName>ppt_w</p:attrName>
                                        </p:attrNameLst>
                                      </p:cBhvr>
                                      <p:tavLst>
                                        <p:tav tm="0">
                                          <p:val>
                                            <p:fltVal val="0"/>
                                          </p:val>
                                        </p:tav>
                                        <p:tav tm="100000">
                                          <p:val>
                                            <p:strVal val="#ppt_w"/>
                                          </p:val>
                                        </p:tav>
                                      </p:tavLst>
                                    </p:anim>
                                    <p:anim calcmode="lin" valueType="num">
                                      <p:cBhvr>
                                        <p:cTn id="63" dur="500" fill="hold"/>
                                        <p:tgtEl>
                                          <p:spTgt spid="95"/>
                                        </p:tgtEl>
                                        <p:attrNameLst>
                                          <p:attrName>ppt_h</p:attrName>
                                        </p:attrNameLst>
                                      </p:cBhvr>
                                      <p:tavLst>
                                        <p:tav tm="0">
                                          <p:val>
                                            <p:fltVal val="0"/>
                                          </p:val>
                                        </p:tav>
                                        <p:tav tm="100000">
                                          <p:val>
                                            <p:strVal val="#ppt_h"/>
                                          </p:val>
                                        </p:tav>
                                      </p:tavLst>
                                    </p:anim>
                                    <p:animEffect transition="in" filter="fade">
                                      <p:cBhvr>
                                        <p:cTn id="64" dur="500"/>
                                        <p:tgtEl>
                                          <p:spTgt spid="95"/>
                                        </p:tgtEl>
                                      </p:cBhvr>
                                    </p:animEffect>
                                  </p:childTnLst>
                                </p:cTn>
                              </p:par>
                              <p:par>
                                <p:cTn id="65" presetID="53" presetClass="entr" presetSubtype="16" fill="hold" nodeType="with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
                                          </p:val>
                                        </p:tav>
                                        <p:tav tm="100000">
                                          <p:val>
                                            <p:strVal val="#ppt_w"/>
                                          </p:val>
                                        </p:tav>
                                      </p:tavLst>
                                    </p:anim>
                                    <p:anim calcmode="lin" valueType="num">
                                      <p:cBhvr>
                                        <p:cTn id="73" dur="500" fill="hold"/>
                                        <p:tgtEl>
                                          <p:spTgt spid="2"/>
                                        </p:tgtEl>
                                        <p:attrNameLst>
                                          <p:attrName>ppt_h</p:attrName>
                                        </p:attrNameLst>
                                      </p:cBhvr>
                                      <p:tavLst>
                                        <p:tav tm="0">
                                          <p:val>
                                            <p:fltVal val="0"/>
                                          </p:val>
                                        </p:tav>
                                        <p:tav tm="100000">
                                          <p:val>
                                            <p:strVal val="#ppt_h"/>
                                          </p:val>
                                        </p:tav>
                                      </p:tavLst>
                                    </p:anim>
                                    <p:animEffect transition="in" filter="fade">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81"/>
                                        </p:tgtEl>
                                        <p:attrNameLst>
                                          <p:attrName>style.visibility</p:attrName>
                                        </p:attrNameLst>
                                      </p:cBhvr>
                                      <p:to>
                                        <p:strVal val="visible"/>
                                      </p:to>
                                    </p:set>
                                    <p:anim calcmode="lin" valueType="num">
                                      <p:cBhvr>
                                        <p:cTn id="79" dur="500" fill="hold"/>
                                        <p:tgtEl>
                                          <p:spTgt spid="181"/>
                                        </p:tgtEl>
                                        <p:attrNameLst>
                                          <p:attrName>ppt_w</p:attrName>
                                        </p:attrNameLst>
                                      </p:cBhvr>
                                      <p:tavLst>
                                        <p:tav tm="0">
                                          <p:val>
                                            <p:fltVal val="0"/>
                                          </p:val>
                                        </p:tav>
                                        <p:tav tm="100000">
                                          <p:val>
                                            <p:strVal val="#ppt_w"/>
                                          </p:val>
                                        </p:tav>
                                      </p:tavLst>
                                    </p:anim>
                                    <p:anim calcmode="lin" valueType="num">
                                      <p:cBhvr>
                                        <p:cTn id="80" dur="500" fill="hold"/>
                                        <p:tgtEl>
                                          <p:spTgt spid="181"/>
                                        </p:tgtEl>
                                        <p:attrNameLst>
                                          <p:attrName>ppt_h</p:attrName>
                                        </p:attrNameLst>
                                      </p:cBhvr>
                                      <p:tavLst>
                                        <p:tav tm="0">
                                          <p:val>
                                            <p:fltVal val="0"/>
                                          </p:val>
                                        </p:tav>
                                        <p:tav tm="100000">
                                          <p:val>
                                            <p:strVal val="#ppt_h"/>
                                          </p:val>
                                        </p:tav>
                                      </p:tavLst>
                                    </p:anim>
                                    <p:animEffect transition="in" filter="fade">
                                      <p:cBhvr>
                                        <p:cTn id="81" dur="500"/>
                                        <p:tgtEl>
                                          <p:spTgt spid="181"/>
                                        </p:tgtEl>
                                      </p:cBhvr>
                                    </p:animEffect>
                                  </p:childTnLst>
                                </p:cTn>
                              </p:par>
                              <p:par>
                                <p:cTn id="82" presetID="53" presetClass="entr" presetSubtype="16" fill="hold" nodeType="withEffect">
                                  <p:stCondLst>
                                    <p:cond delay="0"/>
                                  </p:stCondLst>
                                  <p:childTnLst>
                                    <p:set>
                                      <p:cBhvr>
                                        <p:cTn id="83" dur="1" fill="hold">
                                          <p:stCondLst>
                                            <p:cond delay="0"/>
                                          </p:stCondLst>
                                        </p:cTn>
                                        <p:tgtEl>
                                          <p:spTgt spid="189"/>
                                        </p:tgtEl>
                                        <p:attrNameLst>
                                          <p:attrName>style.visibility</p:attrName>
                                        </p:attrNameLst>
                                      </p:cBhvr>
                                      <p:to>
                                        <p:strVal val="visible"/>
                                      </p:to>
                                    </p:set>
                                    <p:anim calcmode="lin" valueType="num">
                                      <p:cBhvr>
                                        <p:cTn id="84" dur="500" fill="hold"/>
                                        <p:tgtEl>
                                          <p:spTgt spid="189"/>
                                        </p:tgtEl>
                                        <p:attrNameLst>
                                          <p:attrName>ppt_w</p:attrName>
                                        </p:attrNameLst>
                                      </p:cBhvr>
                                      <p:tavLst>
                                        <p:tav tm="0">
                                          <p:val>
                                            <p:fltVal val="0"/>
                                          </p:val>
                                        </p:tav>
                                        <p:tav tm="100000">
                                          <p:val>
                                            <p:strVal val="#ppt_w"/>
                                          </p:val>
                                        </p:tav>
                                      </p:tavLst>
                                    </p:anim>
                                    <p:anim calcmode="lin" valueType="num">
                                      <p:cBhvr>
                                        <p:cTn id="85" dur="500" fill="hold"/>
                                        <p:tgtEl>
                                          <p:spTgt spid="189"/>
                                        </p:tgtEl>
                                        <p:attrNameLst>
                                          <p:attrName>ppt_h</p:attrName>
                                        </p:attrNameLst>
                                      </p:cBhvr>
                                      <p:tavLst>
                                        <p:tav tm="0">
                                          <p:val>
                                            <p:fltVal val="0"/>
                                          </p:val>
                                        </p:tav>
                                        <p:tav tm="100000">
                                          <p:val>
                                            <p:strVal val="#ppt_h"/>
                                          </p:val>
                                        </p:tav>
                                      </p:tavLst>
                                    </p:anim>
                                    <p:animEffect transition="in" filter="fade">
                                      <p:cBhvr>
                                        <p:cTn id="86" dur="500"/>
                                        <p:tgtEl>
                                          <p:spTgt spid="189"/>
                                        </p:tgtEl>
                                      </p:cBhvr>
                                    </p:animEffect>
                                  </p:childTnLst>
                                </p:cTn>
                              </p:par>
                              <p:par>
                                <p:cTn id="87" presetID="53" presetClass="entr" presetSubtype="16" fill="hold" nodeType="withEffect">
                                  <p:stCondLst>
                                    <p:cond delay="0"/>
                                  </p:stCondLst>
                                  <p:childTnLst>
                                    <p:set>
                                      <p:cBhvr>
                                        <p:cTn id="88" dur="1" fill="hold">
                                          <p:stCondLst>
                                            <p:cond delay="0"/>
                                          </p:stCondLst>
                                        </p:cTn>
                                        <p:tgtEl>
                                          <p:spTgt spid="190"/>
                                        </p:tgtEl>
                                        <p:attrNameLst>
                                          <p:attrName>style.visibility</p:attrName>
                                        </p:attrNameLst>
                                      </p:cBhvr>
                                      <p:to>
                                        <p:strVal val="visible"/>
                                      </p:to>
                                    </p:set>
                                    <p:anim calcmode="lin" valueType="num">
                                      <p:cBhvr>
                                        <p:cTn id="89" dur="500" fill="hold"/>
                                        <p:tgtEl>
                                          <p:spTgt spid="190"/>
                                        </p:tgtEl>
                                        <p:attrNameLst>
                                          <p:attrName>ppt_w</p:attrName>
                                        </p:attrNameLst>
                                      </p:cBhvr>
                                      <p:tavLst>
                                        <p:tav tm="0">
                                          <p:val>
                                            <p:fltVal val="0"/>
                                          </p:val>
                                        </p:tav>
                                        <p:tav tm="100000">
                                          <p:val>
                                            <p:strVal val="#ppt_w"/>
                                          </p:val>
                                        </p:tav>
                                      </p:tavLst>
                                    </p:anim>
                                    <p:anim calcmode="lin" valueType="num">
                                      <p:cBhvr>
                                        <p:cTn id="90" dur="500" fill="hold"/>
                                        <p:tgtEl>
                                          <p:spTgt spid="190"/>
                                        </p:tgtEl>
                                        <p:attrNameLst>
                                          <p:attrName>ppt_h</p:attrName>
                                        </p:attrNameLst>
                                      </p:cBhvr>
                                      <p:tavLst>
                                        <p:tav tm="0">
                                          <p:val>
                                            <p:fltVal val="0"/>
                                          </p:val>
                                        </p:tav>
                                        <p:tav tm="100000">
                                          <p:val>
                                            <p:strVal val="#ppt_h"/>
                                          </p:val>
                                        </p:tav>
                                      </p:tavLst>
                                    </p:anim>
                                    <p:animEffect transition="in" filter="fade">
                                      <p:cBhvr>
                                        <p:cTn id="91" dur="500"/>
                                        <p:tgtEl>
                                          <p:spTgt spid="190"/>
                                        </p:tgtEl>
                                      </p:cBhvr>
                                    </p:animEffect>
                                  </p:childTnLst>
                                </p:cTn>
                              </p:par>
                              <p:par>
                                <p:cTn id="92" presetID="53" presetClass="entr" presetSubtype="16" fill="hold" nodeType="withEffect">
                                  <p:stCondLst>
                                    <p:cond delay="0"/>
                                  </p:stCondLst>
                                  <p:childTnLst>
                                    <p:set>
                                      <p:cBhvr>
                                        <p:cTn id="93" dur="1" fill="hold">
                                          <p:stCondLst>
                                            <p:cond delay="0"/>
                                          </p:stCondLst>
                                        </p:cTn>
                                        <p:tgtEl>
                                          <p:spTgt spid="191"/>
                                        </p:tgtEl>
                                        <p:attrNameLst>
                                          <p:attrName>style.visibility</p:attrName>
                                        </p:attrNameLst>
                                      </p:cBhvr>
                                      <p:to>
                                        <p:strVal val="visible"/>
                                      </p:to>
                                    </p:set>
                                    <p:anim calcmode="lin" valueType="num">
                                      <p:cBhvr>
                                        <p:cTn id="94" dur="500" fill="hold"/>
                                        <p:tgtEl>
                                          <p:spTgt spid="191"/>
                                        </p:tgtEl>
                                        <p:attrNameLst>
                                          <p:attrName>ppt_w</p:attrName>
                                        </p:attrNameLst>
                                      </p:cBhvr>
                                      <p:tavLst>
                                        <p:tav tm="0">
                                          <p:val>
                                            <p:fltVal val="0"/>
                                          </p:val>
                                        </p:tav>
                                        <p:tav tm="100000">
                                          <p:val>
                                            <p:strVal val="#ppt_w"/>
                                          </p:val>
                                        </p:tav>
                                      </p:tavLst>
                                    </p:anim>
                                    <p:anim calcmode="lin" valueType="num">
                                      <p:cBhvr>
                                        <p:cTn id="95" dur="500" fill="hold"/>
                                        <p:tgtEl>
                                          <p:spTgt spid="191"/>
                                        </p:tgtEl>
                                        <p:attrNameLst>
                                          <p:attrName>ppt_h</p:attrName>
                                        </p:attrNameLst>
                                      </p:cBhvr>
                                      <p:tavLst>
                                        <p:tav tm="0">
                                          <p:val>
                                            <p:fltVal val="0"/>
                                          </p:val>
                                        </p:tav>
                                        <p:tav tm="100000">
                                          <p:val>
                                            <p:strVal val="#ppt_h"/>
                                          </p:val>
                                        </p:tav>
                                      </p:tavLst>
                                    </p:anim>
                                    <p:animEffect transition="in" filter="fade">
                                      <p:cBhvr>
                                        <p:cTn id="96" dur="500"/>
                                        <p:tgtEl>
                                          <p:spTgt spid="191"/>
                                        </p:tgtEl>
                                      </p:cBhvr>
                                    </p:animEffect>
                                  </p:childTnLst>
                                </p:cTn>
                              </p:par>
                              <p:par>
                                <p:cTn id="97" presetID="53" presetClass="entr" presetSubtype="16" fill="hold" nodeType="withEffect">
                                  <p:stCondLst>
                                    <p:cond delay="0"/>
                                  </p:stCondLst>
                                  <p:childTnLst>
                                    <p:set>
                                      <p:cBhvr>
                                        <p:cTn id="98" dur="1" fill="hold">
                                          <p:stCondLst>
                                            <p:cond delay="0"/>
                                          </p:stCondLst>
                                        </p:cTn>
                                        <p:tgtEl>
                                          <p:spTgt spid="192"/>
                                        </p:tgtEl>
                                        <p:attrNameLst>
                                          <p:attrName>style.visibility</p:attrName>
                                        </p:attrNameLst>
                                      </p:cBhvr>
                                      <p:to>
                                        <p:strVal val="visible"/>
                                      </p:to>
                                    </p:set>
                                    <p:anim calcmode="lin" valueType="num">
                                      <p:cBhvr>
                                        <p:cTn id="99" dur="500" fill="hold"/>
                                        <p:tgtEl>
                                          <p:spTgt spid="192"/>
                                        </p:tgtEl>
                                        <p:attrNameLst>
                                          <p:attrName>ppt_w</p:attrName>
                                        </p:attrNameLst>
                                      </p:cBhvr>
                                      <p:tavLst>
                                        <p:tav tm="0">
                                          <p:val>
                                            <p:fltVal val="0"/>
                                          </p:val>
                                        </p:tav>
                                        <p:tav tm="100000">
                                          <p:val>
                                            <p:strVal val="#ppt_w"/>
                                          </p:val>
                                        </p:tav>
                                      </p:tavLst>
                                    </p:anim>
                                    <p:anim calcmode="lin" valueType="num">
                                      <p:cBhvr>
                                        <p:cTn id="100" dur="500" fill="hold"/>
                                        <p:tgtEl>
                                          <p:spTgt spid="192"/>
                                        </p:tgtEl>
                                        <p:attrNameLst>
                                          <p:attrName>ppt_h</p:attrName>
                                        </p:attrNameLst>
                                      </p:cBhvr>
                                      <p:tavLst>
                                        <p:tav tm="0">
                                          <p:val>
                                            <p:fltVal val="0"/>
                                          </p:val>
                                        </p:tav>
                                        <p:tav tm="100000">
                                          <p:val>
                                            <p:strVal val="#ppt_h"/>
                                          </p:val>
                                        </p:tav>
                                      </p:tavLst>
                                    </p:anim>
                                    <p:animEffect transition="in" filter="fade">
                                      <p:cBhvr>
                                        <p:cTn id="101" dur="500"/>
                                        <p:tgtEl>
                                          <p:spTgt spid="192"/>
                                        </p:tgtEl>
                                      </p:cBhvr>
                                    </p:animEffect>
                                  </p:childTnLst>
                                </p:cTn>
                              </p:par>
                              <p:par>
                                <p:cTn id="102" presetID="53" presetClass="entr" presetSubtype="16" fill="hold" nodeType="withEffect">
                                  <p:stCondLst>
                                    <p:cond delay="0"/>
                                  </p:stCondLst>
                                  <p:childTnLst>
                                    <p:set>
                                      <p:cBhvr>
                                        <p:cTn id="103" dur="1" fill="hold">
                                          <p:stCondLst>
                                            <p:cond delay="0"/>
                                          </p:stCondLst>
                                        </p:cTn>
                                        <p:tgtEl>
                                          <p:spTgt spid="193"/>
                                        </p:tgtEl>
                                        <p:attrNameLst>
                                          <p:attrName>style.visibility</p:attrName>
                                        </p:attrNameLst>
                                      </p:cBhvr>
                                      <p:to>
                                        <p:strVal val="visible"/>
                                      </p:to>
                                    </p:set>
                                    <p:anim calcmode="lin" valueType="num">
                                      <p:cBhvr>
                                        <p:cTn id="104" dur="500" fill="hold"/>
                                        <p:tgtEl>
                                          <p:spTgt spid="193"/>
                                        </p:tgtEl>
                                        <p:attrNameLst>
                                          <p:attrName>ppt_w</p:attrName>
                                        </p:attrNameLst>
                                      </p:cBhvr>
                                      <p:tavLst>
                                        <p:tav tm="0">
                                          <p:val>
                                            <p:fltVal val="0"/>
                                          </p:val>
                                        </p:tav>
                                        <p:tav tm="100000">
                                          <p:val>
                                            <p:strVal val="#ppt_w"/>
                                          </p:val>
                                        </p:tav>
                                      </p:tavLst>
                                    </p:anim>
                                    <p:anim calcmode="lin" valueType="num">
                                      <p:cBhvr>
                                        <p:cTn id="105" dur="500" fill="hold"/>
                                        <p:tgtEl>
                                          <p:spTgt spid="193"/>
                                        </p:tgtEl>
                                        <p:attrNameLst>
                                          <p:attrName>ppt_h</p:attrName>
                                        </p:attrNameLst>
                                      </p:cBhvr>
                                      <p:tavLst>
                                        <p:tav tm="0">
                                          <p:val>
                                            <p:fltVal val="0"/>
                                          </p:val>
                                        </p:tav>
                                        <p:tav tm="100000">
                                          <p:val>
                                            <p:strVal val="#ppt_h"/>
                                          </p:val>
                                        </p:tav>
                                      </p:tavLst>
                                    </p:anim>
                                    <p:animEffect transition="in" filter="fade">
                                      <p:cBhvr>
                                        <p:cTn id="106" dur="500"/>
                                        <p:tgtEl>
                                          <p:spTgt spid="193"/>
                                        </p:tgtEl>
                                      </p:cBhvr>
                                    </p:animEffect>
                                  </p:childTnLst>
                                </p:cTn>
                              </p:par>
                              <p:par>
                                <p:cTn id="107" presetID="53" presetClass="entr" presetSubtype="16" fill="hold" nodeType="withEffect">
                                  <p:stCondLst>
                                    <p:cond delay="0"/>
                                  </p:stCondLst>
                                  <p:childTnLst>
                                    <p:set>
                                      <p:cBhvr>
                                        <p:cTn id="108" dur="1" fill="hold">
                                          <p:stCondLst>
                                            <p:cond delay="0"/>
                                          </p:stCondLst>
                                        </p:cTn>
                                        <p:tgtEl>
                                          <p:spTgt spid="194"/>
                                        </p:tgtEl>
                                        <p:attrNameLst>
                                          <p:attrName>style.visibility</p:attrName>
                                        </p:attrNameLst>
                                      </p:cBhvr>
                                      <p:to>
                                        <p:strVal val="visible"/>
                                      </p:to>
                                    </p:set>
                                    <p:anim calcmode="lin" valueType="num">
                                      <p:cBhvr>
                                        <p:cTn id="109" dur="500" fill="hold"/>
                                        <p:tgtEl>
                                          <p:spTgt spid="194"/>
                                        </p:tgtEl>
                                        <p:attrNameLst>
                                          <p:attrName>ppt_w</p:attrName>
                                        </p:attrNameLst>
                                      </p:cBhvr>
                                      <p:tavLst>
                                        <p:tav tm="0">
                                          <p:val>
                                            <p:fltVal val="0"/>
                                          </p:val>
                                        </p:tav>
                                        <p:tav tm="100000">
                                          <p:val>
                                            <p:strVal val="#ppt_w"/>
                                          </p:val>
                                        </p:tav>
                                      </p:tavLst>
                                    </p:anim>
                                    <p:anim calcmode="lin" valueType="num">
                                      <p:cBhvr>
                                        <p:cTn id="110" dur="500" fill="hold"/>
                                        <p:tgtEl>
                                          <p:spTgt spid="194"/>
                                        </p:tgtEl>
                                        <p:attrNameLst>
                                          <p:attrName>ppt_h</p:attrName>
                                        </p:attrNameLst>
                                      </p:cBhvr>
                                      <p:tavLst>
                                        <p:tav tm="0">
                                          <p:val>
                                            <p:fltVal val="0"/>
                                          </p:val>
                                        </p:tav>
                                        <p:tav tm="100000">
                                          <p:val>
                                            <p:strVal val="#ppt_h"/>
                                          </p:val>
                                        </p:tav>
                                      </p:tavLst>
                                    </p:anim>
                                    <p:animEffect transition="in" filter="fade">
                                      <p:cBhvr>
                                        <p:cTn id="111" dur="500"/>
                                        <p:tgtEl>
                                          <p:spTgt spid="194"/>
                                        </p:tgtEl>
                                      </p:cBhvr>
                                    </p:animEffect>
                                  </p:childTnLst>
                                </p:cTn>
                              </p:par>
                              <p:par>
                                <p:cTn id="112" presetID="53" presetClass="entr" presetSubtype="16" fill="hold" nodeType="withEffect">
                                  <p:stCondLst>
                                    <p:cond delay="0"/>
                                  </p:stCondLst>
                                  <p:childTnLst>
                                    <p:set>
                                      <p:cBhvr>
                                        <p:cTn id="113" dur="1" fill="hold">
                                          <p:stCondLst>
                                            <p:cond delay="0"/>
                                          </p:stCondLst>
                                        </p:cTn>
                                        <p:tgtEl>
                                          <p:spTgt spid="195"/>
                                        </p:tgtEl>
                                        <p:attrNameLst>
                                          <p:attrName>style.visibility</p:attrName>
                                        </p:attrNameLst>
                                      </p:cBhvr>
                                      <p:to>
                                        <p:strVal val="visible"/>
                                      </p:to>
                                    </p:set>
                                    <p:anim calcmode="lin" valueType="num">
                                      <p:cBhvr>
                                        <p:cTn id="114" dur="500" fill="hold"/>
                                        <p:tgtEl>
                                          <p:spTgt spid="195"/>
                                        </p:tgtEl>
                                        <p:attrNameLst>
                                          <p:attrName>ppt_w</p:attrName>
                                        </p:attrNameLst>
                                      </p:cBhvr>
                                      <p:tavLst>
                                        <p:tav tm="0">
                                          <p:val>
                                            <p:fltVal val="0"/>
                                          </p:val>
                                        </p:tav>
                                        <p:tav tm="100000">
                                          <p:val>
                                            <p:strVal val="#ppt_w"/>
                                          </p:val>
                                        </p:tav>
                                      </p:tavLst>
                                    </p:anim>
                                    <p:anim calcmode="lin" valueType="num">
                                      <p:cBhvr>
                                        <p:cTn id="115" dur="500" fill="hold"/>
                                        <p:tgtEl>
                                          <p:spTgt spid="195"/>
                                        </p:tgtEl>
                                        <p:attrNameLst>
                                          <p:attrName>ppt_h</p:attrName>
                                        </p:attrNameLst>
                                      </p:cBhvr>
                                      <p:tavLst>
                                        <p:tav tm="0">
                                          <p:val>
                                            <p:fltVal val="0"/>
                                          </p:val>
                                        </p:tav>
                                        <p:tav tm="100000">
                                          <p:val>
                                            <p:strVal val="#ppt_h"/>
                                          </p:val>
                                        </p:tav>
                                      </p:tavLst>
                                    </p:anim>
                                    <p:animEffect transition="in" filter="fade">
                                      <p:cBhvr>
                                        <p:cTn id="116" dur="500"/>
                                        <p:tgtEl>
                                          <p:spTgt spid="195"/>
                                        </p:tgtEl>
                                      </p:cBhvr>
                                    </p:animEffect>
                                  </p:childTnLst>
                                </p:cTn>
                              </p:par>
                              <p:par>
                                <p:cTn id="117" presetID="53" presetClass="entr" presetSubtype="16" fill="hold" nodeType="withEffect">
                                  <p:stCondLst>
                                    <p:cond delay="0"/>
                                  </p:stCondLst>
                                  <p:childTnLst>
                                    <p:set>
                                      <p:cBhvr>
                                        <p:cTn id="118" dur="1" fill="hold">
                                          <p:stCondLst>
                                            <p:cond delay="0"/>
                                          </p:stCondLst>
                                        </p:cTn>
                                        <p:tgtEl>
                                          <p:spTgt spid="196"/>
                                        </p:tgtEl>
                                        <p:attrNameLst>
                                          <p:attrName>style.visibility</p:attrName>
                                        </p:attrNameLst>
                                      </p:cBhvr>
                                      <p:to>
                                        <p:strVal val="visible"/>
                                      </p:to>
                                    </p:set>
                                    <p:anim calcmode="lin" valueType="num">
                                      <p:cBhvr>
                                        <p:cTn id="119" dur="500" fill="hold"/>
                                        <p:tgtEl>
                                          <p:spTgt spid="196"/>
                                        </p:tgtEl>
                                        <p:attrNameLst>
                                          <p:attrName>ppt_w</p:attrName>
                                        </p:attrNameLst>
                                      </p:cBhvr>
                                      <p:tavLst>
                                        <p:tav tm="0">
                                          <p:val>
                                            <p:fltVal val="0"/>
                                          </p:val>
                                        </p:tav>
                                        <p:tav tm="100000">
                                          <p:val>
                                            <p:strVal val="#ppt_w"/>
                                          </p:val>
                                        </p:tav>
                                      </p:tavLst>
                                    </p:anim>
                                    <p:anim calcmode="lin" valueType="num">
                                      <p:cBhvr>
                                        <p:cTn id="120" dur="500" fill="hold"/>
                                        <p:tgtEl>
                                          <p:spTgt spid="196"/>
                                        </p:tgtEl>
                                        <p:attrNameLst>
                                          <p:attrName>ppt_h</p:attrName>
                                        </p:attrNameLst>
                                      </p:cBhvr>
                                      <p:tavLst>
                                        <p:tav tm="0">
                                          <p:val>
                                            <p:fltVal val="0"/>
                                          </p:val>
                                        </p:tav>
                                        <p:tav tm="100000">
                                          <p:val>
                                            <p:strVal val="#ppt_h"/>
                                          </p:val>
                                        </p:tav>
                                      </p:tavLst>
                                    </p:anim>
                                    <p:animEffect transition="in" filter="fade">
                                      <p:cBhvr>
                                        <p:cTn id="121" dur="500"/>
                                        <p:tgtEl>
                                          <p:spTgt spid="196"/>
                                        </p:tgtEl>
                                      </p:cBhvr>
                                    </p:animEffect>
                                  </p:childTnLst>
                                </p:cTn>
                              </p:par>
                              <p:par>
                                <p:cTn id="122" presetID="53" presetClass="entr" presetSubtype="16" fill="hold" nodeType="withEffect">
                                  <p:stCondLst>
                                    <p:cond delay="0"/>
                                  </p:stCondLst>
                                  <p:childTnLst>
                                    <p:set>
                                      <p:cBhvr>
                                        <p:cTn id="123" dur="1" fill="hold">
                                          <p:stCondLst>
                                            <p:cond delay="0"/>
                                          </p:stCondLst>
                                        </p:cTn>
                                        <p:tgtEl>
                                          <p:spTgt spid="197"/>
                                        </p:tgtEl>
                                        <p:attrNameLst>
                                          <p:attrName>style.visibility</p:attrName>
                                        </p:attrNameLst>
                                      </p:cBhvr>
                                      <p:to>
                                        <p:strVal val="visible"/>
                                      </p:to>
                                    </p:set>
                                    <p:anim calcmode="lin" valueType="num">
                                      <p:cBhvr>
                                        <p:cTn id="124" dur="500" fill="hold"/>
                                        <p:tgtEl>
                                          <p:spTgt spid="197"/>
                                        </p:tgtEl>
                                        <p:attrNameLst>
                                          <p:attrName>ppt_w</p:attrName>
                                        </p:attrNameLst>
                                      </p:cBhvr>
                                      <p:tavLst>
                                        <p:tav tm="0">
                                          <p:val>
                                            <p:fltVal val="0"/>
                                          </p:val>
                                        </p:tav>
                                        <p:tav tm="100000">
                                          <p:val>
                                            <p:strVal val="#ppt_w"/>
                                          </p:val>
                                        </p:tav>
                                      </p:tavLst>
                                    </p:anim>
                                    <p:anim calcmode="lin" valueType="num">
                                      <p:cBhvr>
                                        <p:cTn id="125" dur="500" fill="hold"/>
                                        <p:tgtEl>
                                          <p:spTgt spid="197"/>
                                        </p:tgtEl>
                                        <p:attrNameLst>
                                          <p:attrName>ppt_h</p:attrName>
                                        </p:attrNameLst>
                                      </p:cBhvr>
                                      <p:tavLst>
                                        <p:tav tm="0">
                                          <p:val>
                                            <p:fltVal val="0"/>
                                          </p:val>
                                        </p:tav>
                                        <p:tav tm="100000">
                                          <p:val>
                                            <p:strVal val="#ppt_h"/>
                                          </p:val>
                                        </p:tav>
                                      </p:tavLst>
                                    </p:anim>
                                    <p:animEffect transition="in" filter="fade">
                                      <p:cBhvr>
                                        <p:cTn id="126" dur="500"/>
                                        <p:tgtEl>
                                          <p:spTgt spid="197"/>
                                        </p:tgtEl>
                                      </p:cBhvr>
                                    </p:animEffect>
                                  </p:childTnLst>
                                </p:cTn>
                              </p:par>
                              <p:par>
                                <p:cTn id="127" presetID="53" presetClass="entr" presetSubtype="16" fill="hold" nodeType="withEffect">
                                  <p:stCondLst>
                                    <p:cond delay="0"/>
                                  </p:stCondLst>
                                  <p:childTnLst>
                                    <p:set>
                                      <p:cBhvr>
                                        <p:cTn id="128" dur="1" fill="hold">
                                          <p:stCondLst>
                                            <p:cond delay="0"/>
                                          </p:stCondLst>
                                        </p:cTn>
                                        <p:tgtEl>
                                          <p:spTgt spid="198"/>
                                        </p:tgtEl>
                                        <p:attrNameLst>
                                          <p:attrName>style.visibility</p:attrName>
                                        </p:attrNameLst>
                                      </p:cBhvr>
                                      <p:to>
                                        <p:strVal val="visible"/>
                                      </p:to>
                                    </p:set>
                                    <p:anim calcmode="lin" valueType="num">
                                      <p:cBhvr>
                                        <p:cTn id="129" dur="500" fill="hold"/>
                                        <p:tgtEl>
                                          <p:spTgt spid="198"/>
                                        </p:tgtEl>
                                        <p:attrNameLst>
                                          <p:attrName>ppt_w</p:attrName>
                                        </p:attrNameLst>
                                      </p:cBhvr>
                                      <p:tavLst>
                                        <p:tav tm="0">
                                          <p:val>
                                            <p:fltVal val="0"/>
                                          </p:val>
                                        </p:tav>
                                        <p:tav tm="100000">
                                          <p:val>
                                            <p:strVal val="#ppt_w"/>
                                          </p:val>
                                        </p:tav>
                                      </p:tavLst>
                                    </p:anim>
                                    <p:anim calcmode="lin" valueType="num">
                                      <p:cBhvr>
                                        <p:cTn id="130" dur="500" fill="hold"/>
                                        <p:tgtEl>
                                          <p:spTgt spid="198"/>
                                        </p:tgtEl>
                                        <p:attrNameLst>
                                          <p:attrName>ppt_h</p:attrName>
                                        </p:attrNameLst>
                                      </p:cBhvr>
                                      <p:tavLst>
                                        <p:tav tm="0">
                                          <p:val>
                                            <p:fltVal val="0"/>
                                          </p:val>
                                        </p:tav>
                                        <p:tav tm="100000">
                                          <p:val>
                                            <p:strVal val="#ppt_h"/>
                                          </p:val>
                                        </p:tav>
                                      </p:tavLst>
                                    </p:anim>
                                    <p:animEffect transition="in" filter="fade">
                                      <p:cBhvr>
                                        <p:cTn id="131" dur="500"/>
                                        <p:tgtEl>
                                          <p:spTgt spid="198"/>
                                        </p:tgtEl>
                                      </p:cBhvr>
                                    </p:animEffect>
                                  </p:childTnLst>
                                </p:cTn>
                              </p:par>
                              <p:par>
                                <p:cTn id="132" presetID="53" presetClass="entr" presetSubtype="16" fill="hold" nodeType="withEffect">
                                  <p:stCondLst>
                                    <p:cond delay="0"/>
                                  </p:stCondLst>
                                  <p:childTnLst>
                                    <p:set>
                                      <p:cBhvr>
                                        <p:cTn id="133" dur="1" fill="hold">
                                          <p:stCondLst>
                                            <p:cond delay="0"/>
                                          </p:stCondLst>
                                        </p:cTn>
                                        <p:tgtEl>
                                          <p:spTgt spid="199"/>
                                        </p:tgtEl>
                                        <p:attrNameLst>
                                          <p:attrName>style.visibility</p:attrName>
                                        </p:attrNameLst>
                                      </p:cBhvr>
                                      <p:to>
                                        <p:strVal val="visible"/>
                                      </p:to>
                                    </p:set>
                                    <p:anim calcmode="lin" valueType="num">
                                      <p:cBhvr>
                                        <p:cTn id="134" dur="500" fill="hold"/>
                                        <p:tgtEl>
                                          <p:spTgt spid="199"/>
                                        </p:tgtEl>
                                        <p:attrNameLst>
                                          <p:attrName>ppt_w</p:attrName>
                                        </p:attrNameLst>
                                      </p:cBhvr>
                                      <p:tavLst>
                                        <p:tav tm="0">
                                          <p:val>
                                            <p:fltVal val="0"/>
                                          </p:val>
                                        </p:tav>
                                        <p:tav tm="100000">
                                          <p:val>
                                            <p:strVal val="#ppt_w"/>
                                          </p:val>
                                        </p:tav>
                                      </p:tavLst>
                                    </p:anim>
                                    <p:anim calcmode="lin" valueType="num">
                                      <p:cBhvr>
                                        <p:cTn id="135" dur="500" fill="hold"/>
                                        <p:tgtEl>
                                          <p:spTgt spid="199"/>
                                        </p:tgtEl>
                                        <p:attrNameLst>
                                          <p:attrName>ppt_h</p:attrName>
                                        </p:attrNameLst>
                                      </p:cBhvr>
                                      <p:tavLst>
                                        <p:tav tm="0">
                                          <p:val>
                                            <p:fltVal val="0"/>
                                          </p:val>
                                        </p:tav>
                                        <p:tav tm="100000">
                                          <p:val>
                                            <p:strVal val="#ppt_h"/>
                                          </p:val>
                                        </p:tav>
                                      </p:tavLst>
                                    </p:anim>
                                    <p:animEffect transition="in" filter="fade">
                                      <p:cBhvr>
                                        <p:cTn id="136" dur="500"/>
                                        <p:tgtEl>
                                          <p:spTgt spid="199"/>
                                        </p:tgtEl>
                                      </p:cBhvr>
                                    </p:animEffect>
                                  </p:childTnLst>
                                </p:cTn>
                              </p:par>
                              <p:par>
                                <p:cTn id="137" presetID="53" presetClass="entr" presetSubtype="16" fill="hold" nodeType="withEffect">
                                  <p:stCondLst>
                                    <p:cond delay="0"/>
                                  </p:stCondLst>
                                  <p:childTnLst>
                                    <p:set>
                                      <p:cBhvr>
                                        <p:cTn id="138" dur="1" fill="hold">
                                          <p:stCondLst>
                                            <p:cond delay="0"/>
                                          </p:stCondLst>
                                        </p:cTn>
                                        <p:tgtEl>
                                          <p:spTgt spid="200"/>
                                        </p:tgtEl>
                                        <p:attrNameLst>
                                          <p:attrName>style.visibility</p:attrName>
                                        </p:attrNameLst>
                                      </p:cBhvr>
                                      <p:to>
                                        <p:strVal val="visible"/>
                                      </p:to>
                                    </p:set>
                                    <p:anim calcmode="lin" valueType="num">
                                      <p:cBhvr>
                                        <p:cTn id="139" dur="500" fill="hold"/>
                                        <p:tgtEl>
                                          <p:spTgt spid="200"/>
                                        </p:tgtEl>
                                        <p:attrNameLst>
                                          <p:attrName>ppt_w</p:attrName>
                                        </p:attrNameLst>
                                      </p:cBhvr>
                                      <p:tavLst>
                                        <p:tav tm="0">
                                          <p:val>
                                            <p:fltVal val="0"/>
                                          </p:val>
                                        </p:tav>
                                        <p:tav tm="100000">
                                          <p:val>
                                            <p:strVal val="#ppt_w"/>
                                          </p:val>
                                        </p:tav>
                                      </p:tavLst>
                                    </p:anim>
                                    <p:anim calcmode="lin" valueType="num">
                                      <p:cBhvr>
                                        <p:cTn id="140" dur="500" fill="hold"/>
                                        <p:tgtEl>
                                          <p:spTgt spid="200"/>
                                        </p:tgtEl>
                                        <p:attrNameLst>
                                          <p:attrName>ppt_h</p:attrName>
                                        </p:attrNameLst>
                                      </p:cBhvr>
                                      <p:tavLst>
                                        <p:tav tm="0">
                                          <p:val>
                                            <p:fltVal val="0"/>
                                          </p:val>
                                        </p:tav>
                                        <p:tav tm="100000">
                                          <p:val>
                                            <p:strVal val="#ppt_h"/>
                                          </p:val>
                                        </p:tav>
                                      </p:tavLst>
                                    </p:anim>
                                    <p:animEffect transition="in" filter="fade">
                                      <p:cBhvr>
                                        <p:cTn id="141" dur="500"/>
                                        <p:tgtEl>
                                          <p:spTgt spid="200"/>
                                        </p:tgtEl>
                                      </p:cBhvr>
                                    </p:animEffect>
                                  </p:childTnLst>
                                </p:cTn>
                              </p:par>
                              <p:par>
                                <p:cTn id="142" presetID="53" presetClass="entr" presetSubtype="16" fill="hold" nodeType="withEffect">
                                  <p:stCondLst>
                                    <p:cond delay="0"/>
                                  </p:stCondLst>
                                  <p:childTnLst>
                                    <p:set>
                                      <p:cBhvr>
                                        <p:cTn id="143" dur="1" fill="hold">
                                          <p:stCondLst>
                                            <p:cond delay="0"/>
                                          </p:stCondLst>
                                        </p:cTn>
                                        <p:tgtEl>
                                          <p:spTgt spid="201"/>
                                        </p:tgtEl>
                                        <p:attrNameLst>
                                          <p:attrName>style.visibility</p:attrName>
                                        </p:attrNameLst>
                                      </p:cBhvr>
                                      <p:to>
                                        <p:strVal val="visible"/>
                                      </p:to>
                                    </p:set>
                                    <p:anim calcmode="lin" valueType="num">
                                      <p:cBhvr>
                                        <p:cTn id="144" dur="500" fill="hold"/>
                                        <p:tgtEl>
                                          <p:spTgt spid="201"/>
                                        </p:tgtEl>
                                        <p:attrNameLst>
                                          <p:attrName>ppt_w</p:attrName>
                                        </p:attrNameLst>
                                      </p:cBhvr>
                                      <p:tavLst>
                                        <p:tav tm="0">
                                          <p:val>
                                            <p:fltVal val="0"/>
                                          </p:val>
                                        </p:tav>
                                        <p:tav tm="100000">
                                          <p:val>
                                            <p:strVal val="#ppt_w"/>
                                          </p:val>
                                        </p:tav>
                                      </p:tavLst>
                                    </p:anim>
                                    <p:anim calcmode="lin" valueType="num">
                                      <p:cBhvr>
                                        <p:cTn id="145" dur="500" fill="hold"/>
                                        <p:tgtEl>
                                          <p:spTgt spid="201"/>
                                        </p:tgtEl>
                                        <p:attrNameLst>
                                          <p:attrName>ppt_h</p:attrName>
                                        </p:attrNameLst>
                                      </p:cBhvr>
                                      <p:tavLst>
                                        <p:tav tm="0">
                                          <p:val>
                                            <p:fltVal val="0"/>
                                          </p:val>
                                        </p:tav>
                                        <p:tav tm="100000">
                                          <p:val>
                                            <p:strVal val="#ppt_h"/>
                                          </p:val>
                                        </p:tav>
                                      </p:tavLst>
                                    </p:anim>
                                    <p:animEffect transition="in" filter="fade">
                                      <p:cBhvr>
                                        <p:cTn id="146" dur="500"/>
                                        <p:tgtEl>
                                          <p:spTgt spid="201"/>
                                        </p:tgtEl>
                                      </p:cBhvr>
                                    </p:animEffect>
                                  </p:childTnLst>
                                </p:cTn>
                              </p:par>
                              <p:par>
                                <p:cTn id="147" presetID="53" presetClass="entr" presetSubtype="16" fill="hold" nodeType="withEffect">
                                  <p:stCondLst>
                                    <p:cond delay="0"/>
                                  </p:stCondLst>
                                  <p:childTnLst>
                                    <p:set>
                                      <p:cBhvr>
                                        <p:cTn id="148" dur="1" fill="hold">
                                          <p:stCondLst>
                                            <p:cond delay="0"/>
                                          </p:stCondLst>
                                        </p:cTn>
                                        <p:tgtEl>
                                          <p:spTgt spid="202"/>
                                        </p:tgtEl>
                                        <p:attrNameLst>
                                          <p:attrName>style.visibility</p:attrName>
                                        </p:attrNameLst>
                                      </p:cBhvr>
                                      <p:to>
                                        <p:strVal val="visible"/>
                                      </p:to>
                                    </p:set>
                                    <p:anim calcmode="lin" valueType="num">
                                      <p:cBhvr>
                                        <p:cTn id="149" dur="500" fill="hold"/>
                                        <p:tgtEl>
                                          <p:spTgt spid="202"/>
                                        </p:tgtEl>
                                        <p:attrNameLst>
                                          <p:attrName>ppt_w</p:attrName>
                                        </p:attrNameLst>
                                      </p:cBhvr>
                                      <p:tavLst>
                                        <p:tav tm="0">
                                          <p:val>
                                            <p:fltVal val="0"/>
                                          </p:val>
                                        </p:tav>
                                        <p:tav tm="100000">
                                          <p:val>
                                            <p:strVal val="#ppt_w"/>
                                          </p:val>
                                        </p:tav>
                                      </p:tavLst>
                                    </p:anim>
                                    <p:anim calcmode="lin" valueType="num">
                                      <p:cBhvr>
                                        <p:cTn id="150" dur="500" fill="hold"/>
                                        <p:tgtEl>
                                          <p:spTgt spid="202"/>
                                        </p:tgtEl>
                                        <p:attrNameLst>
                                          <p:attrName>ppt_h</p:attrName>
                                        </p:attrNameLst>
                                      </p:cBhvr>
                                      <p:tavLst>
                                        <p:tav tm="0">
                                          <p:val>
                                            <p:fltVal val="0"/>
                                          </p:val>
                                        </p:tav>
                                        <p:tav tm="100000">
                                          <p:val>
                                            <p:strVal val="#ppt_h"/>
                                          </p:val>
                                        </p:tav>
                                      </p:tavLst>
                                    </p:anim>
                                    <p:animEffect transition="in" filter="fade">
                                      <p:cBhvr>
                                        <p:cTn id="151" dur="500"/>
                                        <p:tgtEl>
                                          <p:spTgt spid="202"/>
                                        </p:tgtEl>
                                      </p:cBhvr>
                                    </p:animEffect>
                                  </p:childTnLst>
                                </p:cTn>
                              </p:par>
                              <p:par>
                                <p:cTn id="152" presetID="53" presetClass="entr" presetSubtype="16" fill="hold" nodeType="withEffect">
                                  <p:stCondLst>
                                    <p:cond delay="0"/>
                                  </p:stCondLst>
                                  <p:childTnLst>
                                    <p:set>
                                      <p:cBhvr>
                                        <p:cTn id="153" dur="1" fill="hold">
                                          <p:stCondLst>
                                            <p:cond delay="0"/>
                                          </p:stCondLst>
                                        </p:cTn>
                                        <p:tgtEl>
                                          <p:spTgt spid="203"/>
                                        </p:tgtEl>
                                        <p:attrNameLst>
                                          <p:attrName>style.visibility</p:attrName>
                                        </p:attrNameLst>
                                      </p:cBhvr>
                                      <p:to>
                                        <p:strVal val="visible"/>
                                      </p:to>
                                    </p:set>
                                    <p:anim calcmode="lin" valueType="num">
                                      <p:cBhvr>
                                        <p:cTn id="154" dur="500" fill="hold"/>
                                        <p:tgtEl>
                                          <p:spTgt spid="203"/>
                                        </p:tgtEl>
                                        <p:attrNameLst>
                                          <p:attrName>ppt_w</p:attrName>
                                        </p:attrNameLst>
                                      </p:cBhvr>
                                      <p:tavLst>
                                        <p:tav tm="0">
                                          <p:val>
                                            <p:fltVal val="0"/>
                                          </p:val>
                                        </p:tav>
                                        <p:tav tm="100000">
                                          <p:val>
                                            <p:strVal val="#ppt_w"/>
                                          </p:val>
                                        </p:tav>
                                      </p:tavLst>
                                    </p:anim>
                                    <p:anim calcmode="lin" valueType="num">
                                      <p:cBhvr>
                                        <p:cTn id="155" dur="500" fill="hold"/>
                                        <p:tgtEl>
                                          <p:spTgt spid="203"/>
                                        </p:tgtEl>
                                        <p:attrNameLst>
                                          <p:attrName>ppt_h</p:attrName>
                                        </p:attrNameLst>
                                      </p:cBhvr>
                                      <p:tavLst>
                                        <p:tav tm="0">
                                          <p:val>
                                            <p:fltVal val="0"/>
                                          </p:val>
                                        </p:tav>
                                        <p:tav tm="100000">
                                          <p:val>
                                            <p:strVal val="#ppt_h"/>
                                          </p:val>
                                        </p:tav>
                                      </p:tavLst>
                                    </p:anim>
                                    <p:animEffect transition="in" filter="fade">
                                      <p:cBhvr>
                                        <p:cTn id="156" dur="500"/>
                                        <p:tgtEl>
                                          <p:spTgt spid="203"/>
                                        </p:tgtEl>
                                      </p:cBhvr>
                                    </p:animEffect>
                                  </p:childTnLst>
                                </p:cTn>
                              </p:par>
                              <p:par>
                                <p:cTn id="157" presetID="53" presetClass="entr" presetSubtype="16" fill="hold" nodeType="withEffect">
                                  <p:stCondLst>
                                    <p:cond delay="0"/>
                                  </p:stCondLst>
                                  <p:childTnLst>
                                    <p:set>
                                      <p:cBhvr>
                                        <p:cTn id="158" dur="1" fill="hold">
                                          <p:stCondLst>
                                            <p:cond delay="0"/>
                                          </p:stCondLst>
                                        </p:cTn>
                                        <p:tgtEl>
                                          <p:spTgt spid="204"/>
                                        </p:tgtEl>
                                        <p:attrNameLst>
                                          <p:attrName>style.visibility</p:attrName>
                                        </p:attrNameLst>
                                      </p:cBhvr>
                                      <p:to>
                                        <p:strVal val="visible"/>
                                      </p:to>
                                    </p:set>
                                    <p:anim calcmode="lin" valueType="num">
                                      <p:cBhvr>
                                        <p:cTn id="159" dur="500" fill="hold"/>
                                        <p:tgtEl>
                                          <p:spTgt spid="204"/>
                                        </p:tgtEl>
                                        <p:attrNameLst>
                                          <p:attrName>ppt_w</p:attrName>
                                        </p:attrNameLst>
                                      </p:cBhvr>
                                      <p:tavLst>
                                        <p:tav tm="0">
                                          <p:val>
                                            <p:fltVal val="0"/>
                                          </p:val>
                                        </p:tav>
                                        <p:tav tm="100000">
                                          <p:val>
                                            <p:strVal val="#ppt_w"/>
                                          </p:val>
                                        </p:tav>
                                      </p:tavLst>
                                    </p:anim>
                                    <p:anim calcmode="lin" valueType="num">
                                      <p:cBhvr>
                                        <p:cTn id="160" dur="500" fill="hold"/>
                                        <p:tgtEl>
                                          <p:spTgt spid="204"/>
                                        </p:tgtEl>
                                        <p:attrNameLst>
                                          <p:attrName>ppt_h</p:attrName>
                                        </p:attrNameLst>
                                      </p:cBhvr>
                                      <p:tavLst>
                                        <p:tav tm="0">
                                          <p:val>
                                            <p:fltVal val="0"/>
                                          </p:val>
                                        </p:tav>
                                        <p:tav tm="100000">
                                          <p:val>
                                            <p:strVal val="#ppt_h"/>
                                          </p:val>
                                        </p:tav>
                                      </p:tavLst>
                                    </p:anim>
                                    <p:animEffect transition="in" filter="fade">
                                      <p:cBhvr>
                                        <p:cTn id="161" dur="500"/>
                                        <p:tgtEl>
                                          <p:spTgt spid="204"/>
                                        </p:tgtEl>
                                      </p:cBhvr>
                                    </p:animEffect>
                                  </p:childTnLst>
                                </p:cTn>
                              </p:par>
                              <p:par>
                                <p:cTn id="162" presetID="53" presetClass="entr" presetSubtype="16" fill="hold" nodeType="withEffect">
                                  <p:stCondLst>
                                    <p:cond delay="0"/>
                                  </p:stCondLst>
                                  <p:childTnLst>
                                    <p:set>
                                      <p:cBhvr>
                                        <p:cTn id="163" dur="1" fill="hold">
                                          <p:stCondLst>
                                            <p:cond delay="0"/>
                                          </p:stCondLst>
                                        </p:cTn>
                                        <p:tgtEl>
                                          <p:spTgt spid="205"/>
                                        </p:tgtEl>
                                        <p:attrNameLst>
                                          <p:attrName>style.visibility</p:attrName>
                                        </p:attrNameLst>
                                      </p:cBhvr>
                                      <p:to>
                                        <p:strVal val="visible"/>
                                      </p:to>
                                    </p:set>
                                    <p:anim calcmode="lin" valueType="num">
                                      <p:cBhvr>
                                        <p:cTn id="164" dur="500" fill="hold"/>
                                        <p:tgtEl>
                                          <p:spTgt spid="205"/>
                                        </p:tgtEl>
                                        <p:attrNameLst>
                                          <p:attrName>ppt_w</p:attrName>
                                        </p:attrNameLst>
                                      </p:cBhvr>
                                      <p:tavLst>
                                        <p:tav tm="0">
                                          <p:val>
                                            <p:fltVal val="0"/>
                                          </p:val>
                                        </p:tav>
                                        <p:tav tm="100000">
                                          <p:val>
                                            <p:strVal val="#ppt_w"/>
                                          </p:val>
                                        </p:tav>
                                      </p:tavLst>
                                    </p:anim>
                                    <p:anim calcmode="lin" valueType="num">
                                      <p:cBhvr>
                                        <p:cTn id="165" dur="500" fill="hold"/>
                                        <p:tgtEl>
                                          <p:spTgt spid="205"/>
                                        </p:tgtEl>
                                        <p:attrNameLst>
                                          <p:attrName>ppt_h</p:attrName>
                                        </p:attrNameLst>
                                      </p:cBhvr>
                                      <p:tavLst>
                                        <p:tav tm="0">
                                          <p:val>
                                            <p:fltVal val="0"/>
                                          </p:val>
                                        </p:tav>
                                        <p:tav tm="100000">
                                          <p:val>
                                            <p:strVal val="#ppt_h"/>
                                          </p:val>
                                        </p:tav>
                                      </p:tavLst>
                                    </p:anim>
                                    <p:animEffect transition="in" filter="fade">
                                      <p:cBhvr>
                                        <p:cTn id="166" dur="500"/>
                                        <p:tgtEl>
                                          <p:spTgt spid="205"/>
                                        </p:tgtEl>
                                      </p:cBhvr>
                                    </p:animEffect>
                                  </p:childTnLst>
                                </p:cTn>
                              </p:par>
                              <p:par>
                                <p:cTn id="167" presetID="53" presetClass="entr" presetSubtype="16" fill="hold" nodeType="withEffect">
                                  <p:stCondLst>
                                    <p:cond delay="0"/>
                                  </p:stCondLst>
                                  <p:childTnLst>
                                    <p:set>
                                      <p:cBhvr>
                                        <p:cTn id="168" dur="1" fill="hold">
                                          <p:stCondLst>
                                            <p:cond delay="0"/>
                                          </p:stCondLst>
                                        </p:cTn>
                                        <p:tgtEl>
                                          <p:spTgt spid="206"/>
                                        </p:tgtEl>
                                        <p:attrNameLst>
                                          <p:attrName>style.visibility</p:attrName>
                                        </p:attrNameLst>
                                      </p:cBhvr>
                                      <p:to>
                                        <p:strVal val="visible"/>
                                      </p:to>
                                    </p:set>
                                    <p:anim calcmode="lin" valueType="num">
                                      <p:cBhvr>
                                        <p:cTn id="169" dur="500" fill="hold"/>
                                        <p:tgtEl>
                                          <p:spTgt spid="206"/>
                                        </p:tgtEl>
                                        <p:attrNameLst>
                                          <p:attrName>ppt_w</p:attrName>
                                        </p:attrNameLst>
                                      </p:cBhvr>
                                      <p:tavLst>
                                        <p:tav tm="0">
                                          <p:val>
                                            <p:fltVal val="0"/>
                                          </p:val>
                                        </p:tav>
                                        <p:tav tm="100000">
                                          <p:val>
                                            <p:strVal val="#ppt_w"/>
                                          </p:val>
                                        </p:tav>
                                      </p:tavLst>
                                    </p:anim>
                                    <p:anim calcmode="lin" valueType="num">
                                      <p:cBhvr>
                                        <p:cTn id="170" dur="500" fill="hold"/>
                                        <p:tgtEl>
                                          <p:spTgt spid="206"/>
                                        </p:tgtEl>
                                        <p:attrNameLst>
                                          <p:attrName>ppt_h</p:attrName>
                                        </p:attrNameLst>
                                      </p:cBhvr>
                                      <p:tavLst>
                                        <p:tav tm="0">
                                          <p:val>
                                            <p:fltVal val="0"/>
                                          </p:val>
                                        </p:tav>
                                        <p:tav tm="100000">
                                          <p:val>
                                            <p:strVal val="#ppt_h"/>
                                          </p:val>
                                        </p:tav>
                                      </p:tavLst>
                                    </p:anim>
                                    <p:animEffect transition="in" filter="fade">
                                      <p:cBhvr>
                                        <p:cTn id="171" dur="500"/>
                                        <p:tgtEl>
                                          <p:spTgt spid="206"/>
                                        </p:tgtEl>
                                      </p:cBhvr>
                                    </p:animEffect>
                                  </p:childTnLst>
                                </p:cTn>
                              </p:par>
                              <p:par>
                                <p:cTn id="172" presetID="53" presetClass="entr" presetSubtype="16" fill="hold" nodeType="withEffect">
                                  <p:stCondLst>
                                    <p:cond delay="0"/>
                                  </p:stCondLst>
                                  <p:childTnLst>
                                    <p:set>
                                      <p:cBhvr>
                                        <p:cTn id="173" dur="1" fill="hold">
                                          <p:stCondLst>
                                            <p:cond delay="0"/>
                                          </p:stCondLst>
                                        </p:cTn>
                                        <p:tgtEl>
                                          <p:spTgt spid="207"/>
                                        </p:tgtEl>
                                        <p:attrNameLst>
                                          <p:attrName>style.visibility</p:attrName>
                                        </p:attrNameLst>
                                      </p:cBhvr>
                                      <p:to>
                                        <p:strVal val="visible"/>
                                      </p:to>
                                    </p:set>
                                    <p:anim calcmode="lin" valueType="num">
                                      <p:cBhvr>
                                        <p:cTn id="174" dur="500" fill="hold"/>
                                        <p:tgtEl>
                                          <p:spTgt spid="207"/>
                                        </p:tgtEl>
                                        <p:attrNameLst>
                                          <p:attrName>ppt_w</p:attrName>
                                        </p:attrNameLst>
                                      </p:cBhvr>
                                      <p:tavLst>
                                        <p:tav tm="0">
                                          <p:val>
                                            <p:fltVal val="0"/>
                                          </p:val>
                                        </p:tav>
                                        <p:tav tm="100000">
                                          <p:val>
                                            <p:strVal val="#ppt_w"/>
                                          </p:val>
                                        </p:tav>
                                      </p:tavLst>
                                    </p:anim>
                                    <p:anim calcmode="lin" valueType="num">
                                      <p:cBhvr>
                                        <p:cTn id="175" dur="500" fill="hold"/>
                                        <p:tgtEl>
                                          <p:spTgt spid="207"/>
                                        </p:tgtEl>
                                        <p:attrNameLst>
                                          <p:attrName>ppt_h</p:attrName>
                                        </p:attrNameLst>
                                      </p:cBhvr>
                                      <p:tavLst>
                                        <p:tav tm="0">
                                          <p:val>
                                            <p:fltVal val="0"/>
                                          </p:val>
                                        </p:tav>
                                        <p:tav tm="100000">
                                          <p:val>
                                            <p:strVal val="#ppt_h"/>
                                          </p:val>
                                        </p:tav>
                                      </p:tavLst>
                                    </p:anim>
                                    <p:animEffect transition="in" filter="fade">
                                      <p:cBhvr>
                                        <p:cTn id="176" dur="500"/>
                                        <p:tgtEl>
                                          <p:spTgt spid="207"/>
                                        </p:tgtEl>
                                      </p:cBhvr>
                                    </p:animEffect>
                                  </p:childTnLst>
                                </p:cTn>
                              </p:par>
                              <p:par>
                                <p:cTn id="177" presetID="53" presetClass="entr" presetSubtype="16" fill="hold"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p:cTn id="179" dur="500" fill="hold"/>
                                        <p:tgtEl>
                                          <p:spTgt spid="208"/>
                                        </p:tgtEl>
                                        <p:attrNameLst>
                                          <p:attrName>ppt_w</p:attrName>
                                        </p:attrNameLst>
                                      </p:cBhvr>
                                      <p:tavLst>
                                        <p:tav tm="0">
                                          <p:val>
                                            <p:fltVal val="0"/>
                                          </p:val>
                                        </p:tav>
                                        <p:tav tm="100000">
                                          <p:val>
                                            <p:strVal val="#ppt_w"/>
                                          </p:val>
                                        </p:tav>
                                      </p:tavLst>
                                    </p:anim>
                                    <p:anim calcmode="lin" valueType="num">
                                      <p:cBhvr>
                                        <p:cTn id="180" dur="500" fill="hold"/>
                                        <p:tgtEl>
                                          <p:spTgt spid="208"/>
                                        </p:tgtEl>
                                        <p:attrNameLst>
                                          <p:attrName>ppt_h</p:attrName>
                                        </p:attrNameLst>
                                      </p:cBhvr>
                                      <p:tavLst>
                                        <p:tav tm="0">
                                          <p:val>
                                            <p:fltVal val="0"/>
                                          </p:val>
                                        </p:tav>
                                        <p:tav tm="100000">
                                          <p:val>
                                            <p:strVal val="#ppt_h"/>
                                          </p:val>
                                        </p:tav>
                                      </p:tavLst>
                                    </p:anim>
                                    <p:animEffect transition="in" filter="fade">
                                      <p:cBhvr>
                                        <p:cTn id="181" dur="500"/>
                                        <p:tgtEl>
                                          <p:spTgt spid="208"/>
                                        </p:tgtEl>
                                      </p:cBhvr>
                                    </p:animEffect>
                                  </p:childTnLst>
                                </p:cTn>
                              </p:par>
                              <p:par>
                                <p:cTn id="182" presetID="53" presetClass="entr" presetSubtype="16" fill="hold" nodeType="withEffect">
                                  <p:stCondLst>
                                    <p:cond delay="0"/>
                                  </p:stCondLst>
                                  <p:childTnLst>
                                    <p:set>
                                      <p:cBhvr>
                                        <p:cTn id="183" dur="1" fill="hold">
                                          <p:stCondLst>
                                            <p:cond delay="0"/>
                                          </p:stCondLst>
                                        </p:cTn>
                                        <p:tgtEl>
                                          <p:spTgt spid="209"/>
                                        </p:tgtEl>
                                        <p:attrNameLst>
                                          <p:attrName>style.visibility</p:attrName>
                                        </p:attrNameLst>
                                      </p:cBhvr>
                                      <p:to>
                                        <p:strVal val="visible"/>
                                      </p:to>
                                    </p:set>
                                    <p:anim calcmode="lin" valueType="num">
                                      <p:cBhvr>
                                        <p:cTn id="184" dur="500" fill="hold"/>
                                        <p:tgtEl>
                                          <p:spTgt spid="209"/>
                                        </p:tgtEl>
                                        <p:attrNameLst>
                                          <p:attrName>ppt_w</p:attrName>
                                        </p:attrNameLst>
                                      </p:cBhvr>
                                      <p:tavLst>
                                        <p:tav tm="0">
                                          <p:val>
                                            <p:fltVal val="0"/>
                                          </p:val>
                                        </p:tav>
                                        <p:tav tm="100000">
                                          <p:val>
                                            <p:strVal val="#ppt_w"/>
                                          </p:val>
                                        </p:tav>
                                      </p:tavLst>
                                    </p:anim>
                                    <p:anim calcmode="lin" valueType="num">
                                      <p:cBhvr>
                                        <p:cTn id="185" dur="500" fill="hold"/>
                                        <p:tgtEl>
                                          <p:spTgt spid="209"/>
                                        </p:tgtEl>
                                        <p:attrNameLst>
                                          <p:attrName>ppt_h</p:attrName>
                                        </p:attrNameLst>
                                      </p:cBhvr>
                                      <p:tavLst>
                                        <p:tav tm="0">
                                          <p:val>
                                            <p:fltVal val="0"/>
                                          </p:val>
                                        </p:tav>
                                        <p:tav tm="100000">
                                          <p:val>
                                            <p:strVal val="#ppt_h"/>
                                          </p:val>
                                        </p:tav>
                                      </p:tavLst>
                                    </p:anim>
                                    <p:animEffect transition="in" filter="fade">
                                      <p:cBhvr>
                                        <p:cTn id="186" dur="500"/>
                                        <p:tgtEl>
                                          <p:spTgt spid="209"/>
                                        </p:tgtEl>
                                      </p:cBhvr>
                                    </p:animEffect>
                                  </p:childTnLst>
                                </p:cTn>
                              </p:par>
                              <p:par>
                                <p:cTn id="187" presetID="53" presetClass="entr" presetSubtype="16" fill="hold" nodeType="withEffect">
                                  <p:stCondLst>
                                    <p:cond delay="0"/>
                                  </p:stCondLst>
                                  <p:childTnLst>
                                    <p:set>
                                      <p:cBhvr>
                                        <p:cTn id="188" dur="1" fill="hold">
                                          <p:stCondLst>
                                            <p:cond delay="0"/>
                                          </p:stCondLst>
                                        </p:cTn>
                                        <p:tgtEl>
                                          <p:spTgt spid="210"/>
                                        </p:tgtEl>
                                        <p:attrNameLst>
                                          <p:attrName>style.visibility</p:attrName>
                                        </p:attrNameLst>
                                      </p:cBhvr>
                                      <p:to>
                                        <p:strVal val="visible"/>
                                      </p:to>
                                    </p:set>
                                    <p:anim calcmode="lin" valueType="num">
                                      <p:cBhvr>
                                        <p:cTn id="189" dur="500" fill="hold"/>
                                        <p:tgtEl>
                                          <p:spTgt spid="210"/>
                                        </p:tgtEl>
                                        <p:attrNameLst>
                                          <p:attrName>ppt_w</p:attrName>
                                        </p:attrNameLst>
                                      </p:cBhvr>
                                      <p:tavLst>
                                        <p:tav tm="0">
                                          <p:val>
                                            <p:fltVal val="0"/>
                                          </p:val>
                                        </p:tav>
                                        <p:tav tm="100000">
                                          <p:val>
                                            <p:strVal val="#ppt_w"/>
                                          </p:val>
                                        </p:tav>
                                      </p:tavLst>
                                    </p:anim>
                                    <p:anim calcmode="lin" valueType="num">
                                      <p:cBhvr>
                                        <p:cTn id="190" dur="500" fill="hold"/>
                                        <p:tgtEl>
                                          <p:spTgt spid="210"/>
                                        </p:tgtEl>
                                        <p:attrNameLst>
                                          <p:attrName>ppt_h</p:attrName>
                                        </p:attrNameLst>
                                      </p:cBhvr>
                                      <p:tavLst>
                                        <p:tav tm="0">
                                          <p:val>
                                            <p:fltVal val="0"/>
                                          </p:val>
                                        </p:tav>
                                        <p:tav tm="100000">
                                          <p:val>
                                            <p:strVal val="#ppt_h"/>
                                          </p:val>
                                        </p:tav>
                                      </p:tavLst>
                                    </p:anim>
                                    <p:animEffect transition="in" filter="fade">
                                      <p:cBhvr>
                                        <p:cTn id="191" dur="500"/>
                                        <p:tgtEl>
                                          <p:spTgt spid="210"/>
                                        </p:tgtEl>
                                      </p:cBhvr>
                                    </p:animEffect>
                                  </p:childTnLst>
                                </p:cTn>
                              </p:par>
                              <p:par>
                                <p:cTn id="192" presetID="53" presetClass="entr" presetSubtype="16" fill="hold" nodeType="withEffect">
                                  <p:stCondLst>
                                    <p:cond delay="0"/>
                                  </p:stCondLst>
                                  <p:childTnLst>
                                    <p:set>
                                      <p:cBhvr>
                                        <p:cTn id="193" dur="1" fill="hold">
                                          <p:stCondLst>
                                            <p:cond delay="0"/>
                                          </p:stCondLst>
                                        </p:cTn>
                                        <p:tgtEl>
                                          <p:spTgt spid="211"/>
                                        </p:tgtEl>
                                        <p:attrNameLst>
                                          <p:attrName>style.visibility</p:attrName>
                                        </p:attrNameLst>
                                      </p:cBhvr>
                                      <p:to>
                                        <p:strVal val="visible"/>
                                      </p:to>
                                    </p:set>
                                    <p:anim calcmode="lin" valueType="num">
                                      <p:cBhvr>
                                        <p:cTn id="194" dur="500" fill="hold"/>
                                        <p:tgtEl>
                                          <p:spTgt spid="211"/>
                                        </p:tgtEl>
                                        <p:attrNameLst>
                                          <p:attrName>ppt_w</p:attrName>
                                        </p:attrNameLst>
                                      </p:cBhvr>
                                      <p:tavLst>
                                        <p:tav tm="0">
                                          <p:val>
                                            <p:fltVal val="0"/>
                                          </p:val>
                                        </p:tav>
                                        <p:tav tm="100000">
                                          <p:val>
                                            <p:strVal val="#ppt_w"/>
                                          </p:val>
                                        </p:tav>
                                      </p:tavLst>
                                    </p:anim>
                                    <p:anim calcmode="lin" valueType="num">
                                      <p:cBhvr>
                                        <p:cTn id="195" dur="500" fill="hold"/>
                                        <p:tgtEl>
                                          <p:spTgt spid="211"/>
                                        </p:tgtEl>
                                        <p:attrNameLst>
                                          <p:attrName>ppt_h</p:attrName>
                                        </p:attrNameLst>
                                      </p:cBhvr>
                                      <p:tavLst>
                                        <p:tav tm="0">
                                          <p:val>
                                            <p:fltVal val="0"/>
                                          </p:val>
                                        </p:tav>
                                        <p:tav tm="100000">
                                          <p:val>
                                            <p:strVal val="#ppt_h"/>
                                          </p:val>
                                        </p:tav>
                                      </p:tavLst>
                                    </p:anim>
                                    <p:animEffect transition="in" filter="fade">
                                      <p:cBhvr>
                                        <p:cTn id="196" dur="500"/>
                                        <p:tgtEl>
                                          <p:spTgt spid="211"/>
                                        </p:tgtEl>
                                      </p:cBhvr>
                                    </p:animEffect>
                                  </p:childTnLst>
                                </p:cTn>
                              </p:par>
                              <p:par>
                                <p:cTn id="197" presetID="53" presetClass="entr" presetSubtype="16" fill="hold" nodeType="withEffect">
                                  <p:stCondLst>
                                    <p:cond delay="0"/>
                                  </p:stCondLst>
                                  <p:childTnLst>
                                    <p:set>
                                      <p:cBhvr>
                                        <p:cTn id="198" dur="1" fill="hold">
                                          <p:stCondLst>
                                            <p:cond delay="0"/>
                                          </p:stCondLst>
                                        </p:cTn>
                                        <p:tgtEl>
                                          <p:spTgt spid="212"/>
                                        </p:tgtEl>
                                        <p:attrNameLst>
                                          <p:attrName>style.visibility</p:attrName>
                                        </p:attrNameLst>
                                      </p:cBhvr>
                                      <p:to>
                                        <p:strVal val="visible"/>
                                      </p:to>
                                    </p:set>
                                    <p:anim calcmode="lin" valueType="num">
                                      <p:cBhvr>
                                        <p:cTn id="199" dur="500" fill="hold"/>
                                        <p:tgtEl>
                                          <p:spTgt spid="212"/>
                                        </p:tgtEl>
                                        <p:attrNameLst>
                                          <p:attrName>ppt_w</p:attrName>
                                        </p:attrNameLst>
                                      </p:cBhvr>
                                      <p:tavLst>
                                        <p:tav tm="0">
                                          <p:val>
                                            <p:fltVal val="0"/>
                                          </p:val>
                                        </p:tav>
                                        <p:tav tm="100000">
                                          <p:val>
                                            <p:strVal val="#ppt_w"/>
                                          </p:val>
                                        </p:tav>
                                      </p:tavLst>
                                    </p:anim>
                                    <p:anim calcmode="lin" valueType="num">
                                      <p:cBhvr>
                                        <p:cTn id="200" dur="500" fill="hold"/>
                                        <p:tgtEl>
                                          <p:spTgt spid="212"/>
                                        </p:tgtEl>
                                        <p:attrNameLst>
                                          <p:attrName>ppt_h</p:attrName>
                                        </p:attrNameLst>
                                      </p:cBhvr>
                                      <p:tavLst>
                                        <p:tav tm="0">
                                          <p:val>
                                            <p:fltVal val="0"/>
                                          </p:val>
                                        </p:tav>
                                        <p:tav tm="100000">
                                          <p:val>
                                            <p:strVal val="#ppt_h"/>
                                          </p:val>
                                        </p:tav>
                                      </p:tavLst>
                                    </p:anim>
                                    <p:animEffect transition="in" filter="fade">
                                      <p:cBhvr>
                                        <p:cTn id="201" dur="500"/>
                                        <p:tgtEl>
                                          <p:spTgt spid="212"/>
                                        </p:tgtEl>
                                      </p:cBhvr>
                                    </p:animEffect>
                                  </p:childTnLst>
                                </p:cTn>
                              </p:par>
                              <p:par>
                                <p:cTn id="202" presetID="53" presetClass="entr" presetSubtype="16" fill="hold" nodeType="withEffect">
                                  <p:stCondLst>
                                    <p:cond delay="0"/>
                                  </p:stCondLst>
                                  <p:childTnLst>
                                    <p:set>
                                      <p:cBhvr>
                                        <p:cTn id="203" dur="1" fill="hold">
                                          <p:stCondLst>
                                            <p:cond delay="0"/>
                                          </p:stCondLst>
                                        </p:cTn>
                                        <p:tgtEl>
                                          <p:spTgt spid="213"/>
                                        </p:tgtEl>
                                        <p:attrNameLst>
                                          <p:attrName>style.visibility</p:attrName>
                                        </p:attrNameLst>
                                      </p:cBhvr>
                                      <p:to>
                                        <p:strVal val="visible"/>
                                      </p:to>
                                    </p:set>
                                    <p:anim calcmode="lin" valueType="num">
                                      <p:cBhvr>
                                        <p:cTn id="204" dur="500" fill="hold"/>
                                        <p:tgtEl>
                                          <p:spTgt spid="213"/>
                                        </p:tgtEl>
                                        <p:attrNameLst>
                                          <p:attrName>ppt_w</p:attrName>
                                        </p:attrNameLst>
                                      </p:cBhvr>
                                      <p:tavLst>
                                        <p:tav tm="0">
                                          <p:val>
                                            <p:fltVal val="0"/>
                                          </p:val>
                                        </p:tav>
                                        <p:tav tm="100000">
                                          <p:val>
                                            <p:strVal val="#ppt_w"/>
                                          </p:val>
                                        </p:tav>
                                      </p:tavLst>
                                    </p:anim>
                                    <p:anim calcmode="lin" valueType="num">
                                      <p:cBhvr>
                                        <p:cTn id="205" dur="500" fill="hold"/>
                                        <p:tgtEl>
                                          <p:spTgt spid="213"/>
                                        </p:tgtEl>
                                        <p:attrNameLst>
                                          <p:attrName>ppt_h</p:attrName>
                                        </p:attrNameLst>
                                      </p:cBhvr>
                                      <p:tavLst>
                                        <p:tav tm="0">
                                          <p:val>
                                            <p:fltVal val="0"/>
                                          </p:val>
                                        </p:tav>
                                        <p:tav tm="100000">
                                          <p:val>
                                            <p:strVal val="#ppt_h"/>
                                          </p:val>
                                        </p:tav>
                                      </p:tavLst>
                                    </p:anim>
                                    <p:animEffect transition="in" filter="fade">
                                      <p:cBhvr>
                                        <p:cTn id="206" dur="500"/>
                                        <p:tgtEl>
                                          <p:spTgt spid="213"/>
                                        </p:tgtEl>
                                      </p:cBhvr>
                                    </p:animEffect>
                                  </p:childTnLst>
                                </p:cTn>
                              </p:par>
                              <p:par>
                                <p:cTn id="207" presetID="53" presetClass="entr" presetSubtype="16" fill="hold" nodeType="withEffect">
                                  <p:stCondLst>
                                    <p:cond delay="0"/>
                                  </p:stCondLst>
                                  <p:childTnLst>
                                    <p:set>
                                      <p:cBhvr>
                                        <p:cTn id="208" dur="1" fill="hold">
                                          <p:stCondLst>
                                            <p:cond delay="0"/>
                                          </p:stCondLst>
                                        </p:cTn>
                                        <p:tgtEl>
                                          <p:spTgt spid="214"/>
                                        </p:tgtEl>
                                        <p:attrNameLst>
                                          <p:attrName>style.visibility</p:attrName>
                                        </p:attrNameLst>
                                      </p:cBhvr>
                                      <p:to>
                                        <p:strVal val="visible"/>
                                      </p:to>
                                    </p:set>
                                    <p:anim calcmode="lin" valueType="num">
                                      <p:cBhvr>
                                        <p:cTn id="209" dur="500" fill="hold"/>
                                        <p:tgtEl>
                                          <p:spTgt spid="214"/>
                                        </p:tgtEl>
                                        <p:attrNameLst>
                                          <p:attrName>ppt_w</p:attrName>
                                        </p:attrNameLst>
                                      </p:cBhvr>
                                      <p:tavLst>
                                        <p:tav tm="0">
                                          <p:val>
                                            <p:fltVal val="0"/>
                                          </p:val>
                                        </p:tav>
                                        <p:tav tm="100000">
                                          <p:val>
                                            <p:strVal val="#ppt_w"/>
                                          </p:val>
                                        </p:tav>
                                      </p:tavLst>
                                    </p:anim>
                                    <p:anim calcmode="lin" valueType="num">
                                      <p:cBhvr>
                                        <p:cTn id="210" dur="500" fill="hold"/>
                                        <p:tgtEl>
                                          <p:spTgt spid="214"/>
                                        </p:tgtEl>
                                        <p:attrNameLst>
                                          <p:attrName>ppt_h</p:attrName>
                                        </p:attrNameLst>
                                      </p:cBhvr>
                                      <p:tavLst>
                                        <p:tav tm="0">
                                          <p:val>
                                            <p:fltVal val="0"/>
                                          </p:val>
                                        </p:tav>
                                        <p:tav tm="100000">
                                          <p:val>
                                            <p:strVal val="#ppt_h"/>
                                          </p:val>
                                        </p:tav>
                                      </p:tavLst>
                                    </p:anim>
                                    <p:animEffect transition="in" filter="fade">
                                      <p:cBhvr>
                                        <p:cTn id="211" dur="500"/>
                                        <p:tgtEl>
                                          <p:spTgt spid="214"/>
                                        </p:tgtEl>
                                      </p:cBhvr>
                                    </p:animEffect>
                                  </p:childTnLst>
                                </p:cTn>
                              </p:par>
                              <p:par>
                                <p:cTn id="212" presetID="53" presetClass="entr" presetSubtype="16" fill="hold" nodeType="withEffect">
                                  <p:stCondLst>
                                    <p:cond delay="0"/>
                                  </p:stCondLst>
                                  <p:childTnLst>
                                    <p:set>
                                      <p:cBhvr>
                                        <p:cTn id="213" dur="1" fill="hold">
                                          <p:stCondLst>
                                            <p:cond delay="0"/>
                                          </p:stCondLst>
                                        </p:cTn>
                                        <p:tgtEl>
                                          <p:spTgt spid="215"/>
                                        </p:tgtEl>
                                        <p:attrNameLst>
                                          <p:attrName>style.visibility</p:attrName>
                                        </p:attrNameLst>
                                      </p:cBhvr>
                                      <p:to>
                                        <p:strVal val="visible"/>
                                      </p:to>
                                    </p:set>
                                    <p:anim calcmode="lin" valueType="num">
                                      <p:cBhvr>
                                        <p:cTn id="214" dur="500" fill="hold"/>
                                        <p:tgtEl>
                                          <p:spTgt spid="215"/>
                                        </p:tgtEl>
                                        <p:attrNameLst>
                                          <p:attrName>ppt_w</p:attrName>
                                        </p:attrNameLst>
                                      </p:cBhvr>
                                      <p:tavLst>
                                        <p:tav tm="0">
                                          <p:val>
                                            <p:fltVal val="0"/>
                                          </p:val>
                                        </p:tav>
                                        <p:tav tm="100000">
                                          <p:val>
                                            <p:strVal val="#ppt_w"/>
                                          </p:val>
                                        </p:tav>
                                      </p:tavLst>
                                    </p:anim>
                                    <p:anim calcmode="lin" valueType="num">
                                      <p:cBhvr>
                                        <p:cTn id="215" dur="500" fill="hold"/>
                                        <p:tgtEl>
                                          <p:spTgt spid="215"/>
                                        </p:tgtEl>
                                        <p:attrNameLst>
                                          <p:attrName>ppt_h</p:attrName>
                                        </p:attrNameLst>
                                      </p:cBhvr>
                                      <p:tavLst>
                                        <p:tav tm="0">
                                          <p:val>
                                            <p:fltVal val="0"/>
                                          </p:val>
                                        </p:tav>
                                        <p:tav tm="100000">
                                          <p:val>
                                            <p:strVal val="#ppt_h"/>
                                          </p:val>
                                        </p:tav>
                                      </p:tavLst>
                                    </p:anim>
                                    <p:animEffect transition="in" filter="fade">
                                      <p:cBhvr>
                                        <p:cTn id="216" dur="500"/>
                                        <p:tgtEl>
                                          <p:spTgt spid="215"/>
                                        </p:tgtEl>
                                      </p:cBhvr>
                                    </p:animEffect>
                                  </p:childTnLst>
                                </p:cTn>
                              </p:par>
                              <p:par>
                                <p:cTn id="217" presetID="53" presetClass="entr" presetSubtype="16" fill="hold" nodeType="withEffect">
                                  <p:stCondLst>
                                    <p:cond delay="0"/>
                                  </p:stCondLst>
                                  <p:childTnLst>
                                    <p:set>
                                      <p:cBhvr>
                                        <p:cTn id="218" dur="1" fill="hold">
                                          <p:stCondLst>
                                            <p:cond delay="0"/>
                                          </p:stCondLst>
                                        </p:cTn>
                                        <p:tgtEl>
                                          <p:spTgt spid="216"/>
                                        </p:tgtEl>
                                        <p:attrNameLst>
                                          <p:attrName>style.visibility</p:attrName>
                                        </p:attrNameLst>
                                      </p:cBhvr>
                                      <p:to>
                                        <p:strVal val="visible"/>
                                      </p:to>
                                    </p:set>
                                    <p:anim calcmode="lin" valueType="num">
                                      <p:cBhvr>
                                        <p:cTn id="219" dur="500" fill="hold"/>
                                        <p:tgtEl>
                                          <p:spTgt spid="216"/>
                                        </p:tgtEl>
                                        <p:attrNameLst>
                                          <p:attrName>ppt_w</p:attrName>
                                        </p:attrNameLst>
                                      </p:cBhvr>
                                      <p:tavLst>
                                        <p:tav tm="0">
                                          <p:val>
                                            <p:fltVal val="0"/>
                                          </p:val>
                                        </p:tav>
                                        <p:tav tm="100000">
                                          <p:val>
                                            <p:strVal val="#ppt_w"/>
                                          </p:val>
                                        </p:tav>
                                      </p:tavLst>
                                    </p:anim>
                                    <p:anim calcmode="lin" valueType="num">
                                      <p:cBhvr>
                                        <p:cTn id="220" dur="500" fill="hold"/>
                                        <p:tgtEl>
                                          <p:spTgt spid="216"/>
                                        </p:tgtEl>
                                        <p:attrNameLst>
                                          <p:attrName>ppt_h</p:attrName>
                                        </p:attrNameLst>
                                      </p:cBhvr>
                                      <p:tavLst>
                                        <p:tav tm="0">
                                          <p:val>
                                            <p:fltVal val="0"/>
                                          </p:val>
                                        </p:tav>
                                        <p:tav tm="100000">
                                          <p:val>
                                            <p:strVal val="#ppt_h"/>
                                          </p:val>
                                        </p:tav>
                                      </p:tavLst>
                                    </p:anim>
                                    <p:animEffect transition="in" filter="fade">
                                      <p:cBhvr>
                                        <p:cTn id="221" dur="500"/>
                                        <p:tgtEl>
                                          <p:spTgt spid="216"/>
                                        </p:tgtEl>
                                      </p:cBhvr>
                                    </p:animEffect>
                                  </p:childTnLst>
                                </p:cTn>
                              </p:par>
                              <p:par>
                                <p:cTn id="222" presetID="53" presetClass="entr" presetSubtype="16" fill="hold" nodeType="withEffect">
                                  <p:stCondLst>
                                    <p:cond delay="0"/>
                                  </p:stCondLst>
                                  <p:childTnLst>
                                    <p:set>
                                      <p:cBhvr>
                                        <p:cTn id="223" dur="1" fill="hold">
                                          <p:stCondLst>
                                            <p:cond delay="0"/>
                                          </p:stCondLst>
                                        </p:cTn>
                                        <p:tgtEl>
                                          <p:spTgt spid="217"/>
                                        </p:tgtEl>
                                        <p:attrNameLst>
                                          <p:attrName>style.visibility</p:attrName>
                                        </p:attrNameLst>
                                      </p:cBhvr>
                                      <p:to>
                                        <p:strVal val="visible"/>
                                      </p:to>
                                    </p:set>
                                    <p:anim calcmode="lin" valueType="num">
                                      <p:cBhvr>
                                        <p:cTn id="224" dur="500" fill="hold"/>
                                        <p:tgtEl>
                                          <p:spTgt spid="217"/>
                                        </p:tgtEl>
                                        <p:attrNameLst>
                                          <p:attrName>ppt_w</p:attrName>
                                        </p:attrNameLst>
                                      </p:cBhvr>
                                      <p:tavLst>
                                        <p:tav tm="0">
                                          <p:val>
                                            <p:fltVal val="0"/>
                                          </p:val>
                                        </p:tav>
                                        <p:tav tm="100000">
                                          <p:val>
                                            <p:strVal val="#ppt_w"/>
                                          </p:val>
                                        </p:tav>
                                      </p:tavLst>
                                    </p:anim>
                                    <p:anim calcmode="lin" valueType="num">
                                      <p:cBhvr>
                                        <p:cTn id="225" dur="500" fill="hold"/>
                                        <p:tgtEl>
                                          <p:spTgt spid="217"/>
                                        </p:tgtEl>
                                        <p:attrNameLst>
                                          <p:attrName>ppt_h</p:attrName>
                                        </p:attrNameLst>
                                      </p:cBhvr>
                                      <p:tavLst>
                                        <p:tav tm="0">
                                          <p:val>
                                            <p:fltVal val="0"/>
                                          </p:val>
                                        </p:tav>
                                        <p:tav tm="100000">
                                          <p:val>
                                            <p:strVal val="#ppt_h"/>
                                          </p:val>
                                        </p:tav>
                                      </p:tavLst>
                                    </p:anim>
                                    <p:animEffect transition="in" filter="fade">
                                      <p:cBhvr>
                                        <p:cTn id="226" dur="500"/>
                                        <p:tgtEl>
                                          <p:spTgt spid="217"/>
                                        </p:tgtEl>
                                      </p:cBhvr>
                                    </p:animEffect>
                                  </p:childTnLst>
                                </p:cTn>
                              </p:par>
                              <p:par>
                                <p:cTn id="227" presetID="53" presetClass="entr" presetSubtype="16" fill="hold" nodeType="withEffect">
                                  <p:stCondLst>
                                    <p:cond delay="0"/>
                                  </p:stCondLst>
                                  <p:childTnLst>
                                    <p:set>
                                      <p:cBhvr>
                                        <p:cTn id="228" dur="1" fill="hold">
                                          <p:stCondLst>
                                            <p:cond delay="0"/>
                                          </p:stCondLst>
                                        </p:cTn>
                                        <p:tgtEl>
                                          <p:spTgt spid="218"/>
                                        </p:tgtEl>
                                        <p:attrNameLst>
                                          <p:attrName>style.visibility</p:attrName>
                                        </p:attrNameLst>
                                      </p:cBhvr>
                                      <p:to>
                                        <p:strVal val="visible"/>
                                      </p:to>
                                    </p:set>
                                    <p:anim calcmode="lin" valueType="num">
                                      <p:cBhvr>
                                        <p:cTn id="229" dur="500" fill="hold"/>
                                        <p:tgtEl>
                                          <p:spTgt spid="218"/>
                                        </p:tgtEl>
                                        <p:attrNameLst>
                                          <p:attrName>ppt_w</p:attrName>
                                        </p:attrNameLst>
                                      </p:cBhvr>
                                      <p:tavLst>
                                        <p:tav tm="0">
                                          <p:val>
                                            <p:fltVal val="0"/>
                                          </p:val>
                                        </p:tav>
                                        <p:tav tm="100000">
                                          <p:val>
                                            <p:strVal val="#ppt_w"/>
                                          </p:val>
                                        </p:tav>
                                      </p:tavLst>
                                    </p:anim>
                                    <p:anim calcmode="lin" valueType="num">
                                      <p:cBhvr>
                                        <p:cTn id="230" dur="500" fill="hold"/>
                                        <p:tgtEl>
                                          <p:spTgt spid="218"/>
                                        </p:tgtEl>
                                        <p:attrNameLst>
                                          <p:attrName>ppt_h</p:attrName>
                                        </p:attrNameLst>
                                      </p:cBhvr>
                                      <p:tavLst>
                                        <p:tav tm="0">
                                          <p:val>
                                            <p:fltVal val="0"/>
                                          </p:val>
                                        </p:tav>
                                        <p:tav tm="100000">
                                          <p:val>
                                            <p:strVal val="#ppt_h"/>
                                          </p:val>
                                        </p:tav>
                                      </p:tavLst>
                                    </p:anim>
                                    <p:animEffect transition="in" filter="fade">
                                      <p:cBhvr>
                                        <p:cTn id="231" dur="500"/>
                                        <p:tgtEl>
                                          <p:spTgt spid="218"/>
                                        </p:tgtEl>
                                      </p:cBhvr>
                                    </p:animEffect>
                                  </p:childTnLst>
                                </p:cTn>
                              </p:par>
                              <p:par>
                                <p:cTn id="232" presetID="53" presetClass="entr" presetSubtype="16" fill="hold" nodeType="withEffect">
                                  <p:stCondLst>
                                    <p:cond delay="0"/>
                                  </p:stCondLst>
                                  <p:childTnLst>
                                    <p:set>
                                      <p:cBhvr>
                                        <p:cTn id="233" dur="1" fill="hold">
                                          <p:stCondLst>
                                            <p:cond delay="0"/>
                                          </p:stCondLst>
                                        </p:cTn>
                                        <p:tgtEl>
                                          <p:spTgt spid="219"/>
                                        </p:tgtEl>
                                        <p:attrNameLst>
                                          <p:attrName>style.visibility</p:attrName>
                                        </p:attrNameLst>
                                      </p:cBhvr>
                                      <p:to>
                                        <p:strVal val="visible"/>
                                      </p:to>
                                    </p:set>
                                    <p:anim calcmode="lin" valueType="num">
                                      <p:cBhvr>
                                        <p:cTn id="234" dur="500" fill="hold"/>
                                        <p:tgtEl>
                                          <p:spTgt spid="219"/>
                                        </p:tgtEl>
                                        <p:attrNameLst>
                                          <p:attrName>ppt_w</p:attrName>
                                        </p:attrNameLst>
                                      </p:cBhvr>
                                      <p:tavLst>
                                        <p:tav tm="0">
                                          <p:val>
                                            <p:fltVal val="0"/>
                                          </p:val>
                                        </p:tav>
                                        <p:tav tm="100000">
                                          <p:val>
                                            <p:strVal val="#ppt_w"/>
                                          </p:val>
                                        </p:tav>
                                      </p:tavLst>
                                    </p:anim>
                                    <p:anim calcmode="lin" valueType="num">
                                      <p:cBhvr>
                                        <p:cTn id="235" dur="500" fill="hold"/>
                                        <p:tgtEl>
                                          <p:spTgt spid="219"/>
                                        </p:tgtEl>
                                        <p:attrNameLst>
                                          <p:attrName>ppt_h</p:attrName>
                                        </p:attrNameLst>
                                      </p:cBhvr>
                                      <p:tavLst>
                                        <p:tav tm="0">
                                          <p:val>
                                            <p:fltVal val="0"/>
                                          </p:val>
                                        </p:tav>
                                        <p:tav tm="100000">
                                          <p:val>
                                            <p:strVal val="#ppt_h"/>
                                          </p:val>
                                        </p:tav>
                                      </p:tavLst>
                                    </p:anim>
                                    <p:animEffect transition="in" filter="fade">
                                      <p:cBhvr>
                                        <p:cTn id="236" dur="500"/>
                                        <p:tgtEl>
                                          <p:spTgt spid="219"/>
                                        </p:tgtEl>
                                      </p:cBhvr>
                                    </p:animEffect>
                                  </p:childTnLst>
                                </p:cTn>
                              </p:par>
                              <p:par>
                                <p:cTn id="237" presetID="53" presetClass="entr" presetSubtype="16" fill="hold" nodeType="withEffect">
                                  <p:stCondLst>
                                    <p:cond delay="0"/>
                                  </p:stCondLst>
                                  <p:childTnLst>
                                    <p:set>
                                      <p:cBhvr>
                                        <p:cTn id="238" dur="1" fill="hold">
                                          <p:stCondLst>
                                            <p:cond delay="0"/>
                                          </p:stCondLst>
                                        </p:cTn>
                                        <p:tgtEl>
                                          <p:spTgt spid="220"/>
                                        </p:tgtEl>
                                        <p:attrNameLst>
                                          <p:attrName>style.visibility</p:attrName>
                                        </p:attrNameLst>
                                      </p:cBhvr>
                                      <p:to>
                                        <p:strVal val="visible"/>
                                      </p:to>
                                    </p:set>
                                    <p:anim calcmode="lin" valueType="num">
                                      <p:cBhvr>
                                        <p:cTn id="239" dur="500" fill="hold"/>
                                        <p:tgtEl>
                                          <p:spTgt spid="220"/>
                                        </p:tgtEl>
                                        <p:attrNameLst>
                                          <p:attrName>ppt_w</p:attrName>
                                        </p:attrNameLst>
                                      </p:cBhvr>
                                      <p:tavLst>
                                        <p:tav tm="0">
                                          <p:val>
                                            <p:fltVal val="0"/>
                                          </p:val>
                                        </p:tav>
                                        <p:tav tm="100000">
                                          <p:val>
                                            <p:strVal val="#ppt_w"/>
                                          </p:val>
                                        </p:tav>
                                      </p:tavLst>
                                    </p:anim>
                                    <p:anim calcmode="lin" valueType="num">
                                      <p:cBhvr>
                                        <p:cTn id="240" dur="500" fill="hold"/>
                                        <p:tgtEl>
                                          <p:spTgt spid="220"/>
                                        </p:tgtEl>
                                        <p:attrNameLst>
                                          <p:attrName>ppt_h</p:attrName>
                                        </p:attrNameLst>
                                      </p:cBhvr>
                                      <p:tavLst>
                                        <p:tav tm="0">
                                          <p:val>
                                            <p:fltVal val="0"/>
                                          </p:val>
                                        </p:tav>
                                        <p:tav tm="100000">
                                          <p:val>
                                            <p:strVal val="#ppt_h"/>
                                          </p:val>
                                        </p:tav>
                                      </p:tavLst>
                                    </p:anim>
                                    <p:animEffect transition="in" filter="fade">
                                      <p:cBhvr>
                                        <p:cTn id="241" dur="500"/>
                                        <p:tgtEl>
                                          <p:spTgt spid="220"/>
                                        </p:tgtEl>
                                      </p:cBhvr>
                                    </p:animEffect>
                                  </p:childTnLst>
                                </p:cTn>
                              </p:par>
                              <p:par>
                                <p:cTn id="242" presetID="53" presetClass="entr" presetSubtype="16" fill="hold" nodeType="withEffect">
                                  <p:stCondLst>
                                    <p:cond delay="0"/>
                                  </p:stCondLst>
                                  <p:childTnLst>
                                    <p:set>
                                      <p:cBhvr>
                                        <p:cTn id="243" dur="1" fill="hold">
                                          <p:stCondLst>
                                            <p:cond delay="0"/>
                                          </p:stCondLst>
                                        </p:cTn>
                                        <p:tgtEl>
                                          <p:spTgt spid="221"/>
                                        </p:tgtEl>
                                        <p:attrNameLst>
                                          <p:attrName>style.visibility</p:attrName>
                                        </p:attrNameLst>
                                      </p:cBhvr>
                                      <p:to>
                                        <p:strVal val="visible"/>
                                      </p:to>
                                    </p:set>
                                    <p:anim calcmode="lin" valueType="num">
                                      <p:cBhvr>
                                        <p:cTn id="244" dur="500" fill="hold"/>
                                        <p:tgtEl>
                                          <p:spTgt spid="221"/>
                                        </p:tgtEl>
                                        <p:attrNameLst>
                                          <p:attrName>ppt_w</p:attrName>
                                        </p:attrNameLst>
                                      </p:cBhvr>
                                      <p:tavLst>
                                        <p:tav tm="0">
                                          <p:val>
                                            <p:fltVal val="0"/>
                                          </p:val>
                                        </p:tav>
                                        <p:tav tm="100000">
                                          <p:val>
                                            <p:strVal val="#ppt_w"/>
                                          </p:val>
                                        </p:tav>
                                      </p:tavLst>
                                    </p:anim>
                                    <p:anim calcmode="lin" valueType="num">
                                      <p:cBhvr>
                                        <p:cTn id="245" dur="500" fill="hold"/>
                                        <p:tgtEl>
                                          <p:spTgt spid="221"/>
                                        </p:tgtEl>
                                        <p:attrNameLst>
                                          <p:attrName>ppt_h</p:attrName>
                                        </p:attrNameLst>
                                      </p:cBhvr>
                                      <p:tavLst>
                                        <p:tav tm="0">
                                          <p:val>
                                            <p:fltVal val="0"/>
                                          </p:val>
                                        </p:tav>
                                        <p:tav tm="100000">
                                          <p:val>
                                            <p:strVal val="#ppt_h"/>
                                          </p:val>
                                        </p:tav>
                                      </p:tavLst>
                                    </p:anim>
                                    <p:animEffect transition="in" filter="fade">
                                      <p:cBhvr>
                                        <p:cTn id="246" dur="500"/>
                                        <p:tgtEl>
                                          <p:spTgt spid="221"/>
                                        </p:tgtEl>
                                      </p:cBhvr>
                                    </p:animEffect>
                                  </p:childTnLst>
                                </p:cTn>
                              </p:par>
                              <p:par>
                                <p:cTn id="247" presetID="53" presetClass="entr" presetSubtype="16" fill="hold" nodeType="withEffect">
                                  <p:stCondLst>
                                    <p:cond delay="0"/>
                                  </p:stCondLst>
                                  <p:childTnLst>
                                    <p:set>
                                      <p:cBhvr>
                                        <p:cTn id="248" dur="1" fill="hold">
                                          <p:stCondLst>
                                            <p:cond delay="0"/>
                                          </p:stCondLst>
                                        </p:cTn>
                                        <p:tgtEl>
                                          <p:spTgt spid="222"/>
                                        </p:tgtEl>
                                        <p:attrNameLst>
                                          <p:attrName>style.visibility</p:attrName>
                                        </p:attrNameLst>
                                      </p:cBhvr>
                                      <p:to>
                                        <p:strVal val="visible"/>
                                      </p:to>
                                    </p:set>
                                    <p:anim calcmode="lin" valueType="num">
                                      <p:cBhvr>
                                        <p:cTn id="249" dur="500" fill="hold"/>
                                        <p:tgtEl>
                                          <p:spTgt spid="222"/>
                                        </p:tgtEl>
                                        <p:attrNameLst>
                                          <p:attrName>ppt_w</p:attrName>
                                        </p:attrNameLst>
                                      </p:cBhvr>
                                      <p:tavLst>
                                        <p:tav tm="0">
                                          <p:val>
                                            <p:fltVal val="0"/>
                                          </p:val>
                                        </p:tav>
                                        <p:tav tm="100000">
                                          <p:val>
                                            <p:strVal val="#ppt_w"/>
                                          </p:val>
                                        </p:tav>
                                      </p:tavLst>
                                    </p:anim>
                                    <p:anim calcmode="lin" valueType="num">
                                      <p:cBhvr>
                                        <p:cTn id="250" dur="500" fill="hold"/>
                                        <p:tgtEl>
                                          <p:spTgt spid="222"/>
                                        </p:tgtEl>
                                        <p:attrNameLst>
                                          <p:attrName>ppt_h</p:attrName>
                                        </p:attrNameLst>
                                      </p:cBhvr>
                                      <p:tavLst>
                                        <p:tav tm="0">
                                          <p:val>
                                            <p:fltVal val="0"/>
                                          </p:val>
                                        </p:tav>
                                        <p:tav tm="100000">
                                          <p:val>
                                            <p:strVal val="#ppt_h"/>
                                          </p:val>
                                        </p:tav>
                                      </p:tavLst>
                                    </p:anim>
                                    <p:animEffect transition="in" filter="fade">
                                      <p:cBhvr>
                                        <p:cTn id="251" dur="500"/>
                                        <p:tgtEl>
                                          <p:spTgt spid="222"/>
                                        </p:tgtEl>
                                      </p:cBhvr>
                                    </p:animEffect>
                                  </p:childTnLst>
                                </p:cTn>
                              </p:par>
                              <p:par>
                                <p:cTn id="252" presetID="53" presetClass="entr" presetSubtype="16" fill="hold" nodeType="withEffect">
                                  <p:stCondLst>
                                    <p:cond delay="0"/>
                                  </p:stCondLst>
                                  <p:childTnLst>
                                    <p:set>
                                      <p:cBhvr>
                                        <p:cTn id="253" dur="1" fill="hold">
                                          <p:stCondLst>
                                            <p:cond delay="0"/>
                                          </p:stCondLst>
                                        </p:cTn>
                                        <p:tgtEl>
                                          <p:spTgt spid="223"/>
                                        </p:tgtEl>
                                        <p:attrNameLst>
                                          <p:attrName>style.visibility</p:attrName>
                                        </p:attrNameLst>
                                      </p:cBhvr>
                                      <p:to>
                                        <p:strVal val="visible"/>
                                      </p:to>
                                    </p:set>
                                    <p:anim calcmode="lin" valueType="num">
                                      <p:cBhvr>
                                        <p:cTn id="254" dur="500" fill="hold"/>
                                        <p:tgtEl>
                                          <p:spTgt spid="223"/>
                                        </p:tgtEl>
                                        <p:attrNameLst>
                                          <p:attrName>ppt_w</p:attrName>
                                        </p:attrNameLst>
                                      </p:cBhvr>
                                      <p:tavLst>
                                        <p:tav tm="0">
                                          <p:val>
                                            <p:fltVal val="0"/>
                                          </p:val>
                                        </p:tav>
                                        <p:tav tm="100000">
                                          <p:val>
                                            <p:strVal val="#ppt_w"/>
                                          </p:val>
                                        </p:tav>
                                      </p:tavLst>
                                    </p:anim>
                                    <p:anim calcmode="lin" valueType="num">
                                      <p:cBhvr>
                                        <p:cTn id="255" dur="500" fill="hold"/>
                                        <p:tgtEl>
                                          <p:spTgt spid="223"/>
                                        </p:tgtEl>
                                        <p:attrNameLst>
                                          <p:attrName>ppt_h</p:attrName>
                                        </p:attrNameLst>
                                      </p:cBhvr>
                                      <p:tavLst>
                                        <p:tav tm="0">
                                          <p:val>
                                            <p:fltVal val="0"/>
                                          </p:val>
                                        </p:tav>
                                        <p:tav tm="100000">
                                          <p:val>
                                            <p:strVal val="#ppt_h"/>
                                          </p:val>
                                        </p:tav>
                                      </p:tavLst>
                                    </p:anim>
                                    <p:animEffect transition="in" filter="fade">
                                      <p:cBhvr>
                                        <p:cTn id="256" dur="500"/>
                                        <p:tgtEl>
                                          <p:spTgt spid="223"/>
                                        </p:tgtEl>
                                      </p:cBhvr>
                                    </p:animEffect>
                                  </p:childTnLst>
                                </p:cTn>
                              </p:par>
                              <p:par>
                                <p:cTn id="257" presetID="53" presetClass="entr" presetSubtype="16" fill="hold" nodeType="withEffect">
                                  <p:stCondLst>
                                    <p:cond delay="0"/>
                                  </p:stCondLst>
                                  <p:childTnLst>
                                    <p:set>
                                      <p:cBhvr>
                                        <p:cTn id="258" dur="1" fill="hold">
                                          <p:stCondLst>
                                            <p:cond delay="0"/>
                                          </p:stCondLst>
                                        </p:cTn>
                                        <p:tgtEl>
                                          <p:spTgt spid="224"/>
                                        </p:tgtEl>
                                        <p:attrNameLst>
                                          <p:attrName>style.visibility</p:attrName>
                                        </p:attrNameLst>
                                      </p:cBhvr>
                                      <p:to>
                                        <p:strVal val="visible"/>
                                      </p:to>
                                    </p:set>
                                    <p:anim calcmode="lin" valueType="num">
                                      <p:cBhvr>
                                        <p:cTn id="259" dur="500" fill="hold"/>
                                        <p:tgtEl>
                                          <p:spTgt spid="224"/>
                                        </p:tgtEl>
                                        <p:attrNameLst>
                                          <p:attrName>ppt_w</p:attrName>
                                        </p:attrNameLst>
                                      </p:cBhvr>
                                      <p:tavLst>
                                        <p:tav tm="0">
                                          <p:val>
                                            <p:fltVal val="0"/>
                                          </p:val>
                                        </p:tav>
                                        <p:tav tm="100000">
                                          <p:val>
                                            <p:strVal val="#ppt_w"/>
                                          </p:val>
                                        </p:tav>
                                      </p:tavLst>
                                    </p:anim>
                                    <p:anim calcmode="lin" valueType="num">
                                      <p:cBhvr>
                                        <p:cTn id="260" dur="500" fill="hold"/>
                                        <p:tgtEl>
                                          <p:spTgt spid="224"/>
                                        </p:tgtEl>
                                        <p:attrNameLst>
                                          <p:attrName>ppt_h</p:attrName>
                                        </p:attrNameLst>
                                      </p:cBhvr>
                                      <p:tavLst>
                                        <p:tav tm="0">
                                          <p:val>
                                            <p:fltVal val="0"/>
                                          </p:val>
                                        </p:tav>
                                        <p:tav tm="100000">
                                          <p:val>
                                            <p:strVal val="#ppt_h"/>
                                          </p:val>
                                        </p:tav>
                                      </p:tavLst>
                                    </p:anim>
                                    <p:animEffect transition="in" filter="fade">
                                      <p:cBhvr>
                                        <p:cTn id="261" dur="500"/>
                                        <p:tgtEl>
                                          <p:spTgt spid="224"/>
                                        </p:tgtEl>
                                      </p:cBhvr>
                                    </p:animEffect>
                                  </p:childTnLst>
                                </p:cTn>
                              </p:par>
                              <p:par>
                                <p:cTn id="262" presetID="53" presetClass="entr" presetSubtype="16" fill="hold" nodeType="withEffect">
                                  <p:stCondLst>
                                    <p:cond delay="0"/>
                                  </p:stCondLst>
                                  <p:childTnLst>
                                    <p:set>
                                      <p:cBhvr>
                                        <p:cTn id="263" dur="1" fill="hold">
                                          <p:stCondLst>
                                            <p:cond delay="0"/>
                                          </p:stCondLst>
                                        </p:cTn>
                                        <p:tgtEl>
                                          <p:spTgt spid="225"/>
                                        </p:tgtEl>
                                        <p:attrNameLst>
                                          <p:attrName>style.visibility</p:attrName>
                                        </p:attrNameLst>
                                      </p:cBhvr>
                                      <p:to>
                                        <p:strVal val="visible"/>
                                      </p:to>
                                    </p:set>
                                    <p:anim calcmode="lin" valueType="num">
                                      <p:cBhvr>
                                        <p:cTn id="264" dur="500" fill="hold"/>
                                        <p:tgtEl>
                                          <p:spTgt spid="225"/>
                                        </p:tgtEl>
                                        <p:attrNameLst>
                                          <p:attrName>ppt_w</p:attrName>
                                        </p:attrNameLst>
                                      </p:cBhvr>
                                      <p:tavLst>
                                        <p:tav tm="0">
                                          <p:val>
                                            <p:fltVal val="0"/>
                                          </p:val>
                                        </p:tav>
                                        <p:tav tm="100000">
                                          <p:val>
                                            <p:strVal val="#ppt_w"/>
                                          </p:val>
                                        </p:tav>
                                      </p:tavLst>
                                    </p:anim>
                                    <p:anim calcmode="lin" valueType="num">
                                      <p:cBhvr>
                                        <p:cTn id="265" dur="500" fill="hold"/>
                                        <p:tgtEl>
                                          <p:spTgt spid="225"/>
                                        </p:tgtEl>
                                        <p:attrNameLst>
                                          <p:attrName>ppt_h</p:attrName>
                                        </p:attrNameLst>
                                      </p:cBhvr>
                                      <p:tavLst>
                                        <p:tav tm="0">
                                          <p:val>
                                            <p:fltVal val="0"/>
                                          </p:val>
                                        </p:tav>
                                        <p:tav tm="100000">
                                          <p:val>
                                            <p:strVal val="#ppt_h"/>
                                          </p:val>
                                        </p:tav>
                                      </p:tavLst>
                                    </p:anim>
                                    <p:animEffect transition="in" filter="fade">
                                      <p:cBhvr>
                                        <p:cTn id="266" dur="500"/>
                                        <p:tgtEl>
                                          <p:spTgt spid="225"/>
                                        </p:tgtEl>
                                      </p:cBhvr>
                                    </p:animEffect>
                                  </p:childTnLst>
                                </p:cTn>
                              </p:par>
                              <p:par>
                                <p:cTn id="267" presetID="53" presetClass="entr" presetSubtype="16" fill="hold" nodeType="withEffect">
                                  <p:stCondLst>
                                    <p:cond delay="0"/>
                                  </p:stCondLst>
                                  <p:childTnLst>
                                    <p:set>
                                      <p:cBhvr>
                                        <p:cTn id="268" dur="1" fill="hold">
                                          <p:stCondLst>
                                            <p:cond delay="0"/>
                                          </p:stCondLst>
                                        </p:cTn>
                                        <p:tgtEl>
                                          <p:spTgt spid="226"/>
                                        </p:tgtEl>
                                        <p:attrNameLst>
                                          <p:attrName>style.visibility</p:attrName>
                                        </p:attrNameLst>
                                      </p:cBhvr>
                                      <p:to>
                                        <p:strVal val="visible"/>
                                      </p:to>
                                    </p:set>
                                    <p:anim calcmode="lin" valueType="num">
                                      <p:cBhvr>
                                        <p:cTn id="269" dur="500" fill="hold"/>
                                        <p:tgtEl>
                                          <p:spTgt spid="226"/>
                                        </p:tgtEl>
                                        <p:attrNameLst>
                                          <p:attrName>ppt_w</p:attrName>
                                        </p:attrNameLst>
                                      </p:cBhvr>
                                      <p:tavLst>
                                        <p:tav tm="0">
                                          <p:val>
                                            <p:fltVal val="0"/>
                                          </p:val>
                                        </p:tav>
                                        <p:tav tm="100000">
                                          <p:val>
                                            <p:strVal val="#ppt_w"/>
                                          </p:val>
                                        </p:tav>
                                      </p:tavLst>
                                    </p:anim>
                                    <p:anim calcmode="lin" valueType="num">
                                      <p:cBhvr>
                                        <p:cTn id="270" dur="500" fill="hold"/>
                                        <p:tgtEl>
                                          <p:spTgt spid="226"/>
                                        </p:tgtEl>
                                        <p:attrNameLst>
                                          <p:attrName>ppt_h</p:attrName>
                                        </p:attrNameLst>
                                      </p:cBhvr>
                                      <p:tavLst>
                                        <p:tav tm="0">
                                          <p:val>
                                            <p:fltVal val="0"/>
                                          </p:val>
                                        </p:tav>
                                        <p:tav tm="100000">
                                          <p:val>
                                            <p:strVal val="#ppt_h"/>
                                          </p:val>
                                        </p:tav>
                                      </p:tavLst>
                                    </p:anim>
                                    <p:animEffect transition="in" filter="fade">
                                      <p:cBhvr>
                                        <p:cTn id="271" dur="500"/>
                                        <p:tgtEl>
                                          <p:spTgt spid="226"/>
                                        </p:tgtEl>
                                      </p:cBhvr>
                                    </p:animEffect>
                                  </p:childTnLst>
                                </p:cTn>
                              </p:par>
                              <p:par>
                                <p:cTn id="272" presetID="53" presetClass="entr" presetSubtype="16" fill="hold" nodeType="withEffect">
                                  <p:stCondLst>
                                    <p:cond delay="0"/>
                                  </p:stCondLst>
                                  <p:childTnLst>
                                    <p:set>
                                      <p:cBhvr>
                                        <p:cTn id="273" dur="1" fill="hold">
                                          <p:stCondLst>
                                            <p:cond delay="0"/>
                                          </p:stCondLst>
                                        </p:cTn>
                                        <p:tgtEl>
                                          <p:spTgt spid="227"/>
                                        </p:tgtEl>
                                        <p:attrNameLst>
                                          <p:attrName>style.visibility</p:attrName>
                                        </p:attrNameLst>
                                      </p:cBhvr>
                                      <p:to>
                                        <p:strVal val="visible"/>
                                      </p:to>
                                    </p:set>
                                    <p:anim calcmode="lin" valueType="num">
                                      <p:cBhvr>
                                        <p:cTn id="274" dur="500" fill="hold"/>
                                        <p:tgtEl>
                                          <p:spTgt spid="227"/>
                                        </p:tgtEl>
                                        <p:attrNameLst>
                                          <p:attrName>ppt_w</p:attrName>
                                        </p:attrNameLst>
                                      </p:cBhvr>
                                      <p:tavLst>
                                        <p:tav tm="0">
                                          <p:val>
                                            <p:fltVal val="0"/>
                                          </p:val>
                                        </p:tav>
                                        <p:tav tm="100000">
                                          <p:val>
                                            <p:strVal val="#ppt_w"/>
                                          </p:val>
                                        </p:tav>
                                      </p:tavLst>
                                    </p:anim>
                                    <p:anim calcmode="lin" valueType="num">
                                      <p:cBhvr>
                                        <p:cTn id="275" dur="500" fill="hold"/>
                                        <p:tgtEl>
                                          <p:spTgt spid="227"/>
                                        </p:tgtEl>
                                        <p:attrNameLst>
                                          <p:attrName>ppt_h</p:attrName>
                                        </p:attrNameLst>
                                      </p:cBhvr>
                                      <p:tavLst>
                                        <p:tav tm="0">
                                          <p:val>
                                            <p:fltVal val="0"/>
                                          </p:val>
                                        </p:tav>
                                        <p:tav tm="100000">
                                          <p:val>
                                            <p:strVal val="#ppt_h"/>
                                          </p:val>
                                        </p:tav>
                                      </p:tavLst>
                                    </p:anim>
                                    <p:animEffect transition="in" filter="fade">
                                      <p:cBhvr>
                                        <p:cTn id="276" dur="500"/>
                                        <p:tgtEl>
                                          <p:spTgt spid="227"/>
                                        </p:tgtEl>
                                      </p:cBhvr>
                                    </p:animEffect>
                                  </p:childTnLst>
                                </p:cTn>
                              </p:par>
                              <p:par>
                                <p:cTn id="277" presetID="53" presetClass="entr" presetSubtype="16" fill="hold" nodeType="withEffect">
                                  <p:stCondLst>
                                    <p:cond delay="0"/>
                                  </p:stCondLst>
                                  <p:childTnLst>
                                    <p:set>
                                      <p:cBhvr>
                                        <p:cTn id="278" dur="1" fill="hold">
                                          <p:stCondLst>
                                            <p:cond delay="0"/>
                                          </p:stCondLst>
                                        </p:cTn>
                                        <p:tgtEl>
                                          <p:spTgt spid="228"/>
                                        </p:tgtEl>
                                        <p:attrNameLst>
                                          <p:attrName>style.visibility</p:attrName>
                                        </p:attrNameLst>
                                      </p:cBhvr>
                                      <p:to>
                                        <p:strVal val="visible"/>
                                      </p:to>
                                    </p:set>
                                    <p:anim calcmode="lin" valueType="num">
                                      <p:cBhvr>
                                        <p:cTn id="279" dur="500" fill="hold"/>
                                        <p:tgtEl>
                                          <p:spTgt spid="228"/>
                                        </p:tgtEl>
                                        <p:attrNameLst>
                                          <p:attrName>ppt_w</p:attrName>
                                        </p:attrNameLst>
                                      </p:cBhvr>
                                      <p:tavLst>
                                        <p:tav tm="0">
                                          <p:val>
                                            <p:fltVal val="0"/>
                                          </p:val>
                                        </p:tav>
                                        <p:tav tm="100000">
                                          <p:val>
                                            <p:strVal val="#ppt_w"/>
                                          </p:val>
                                        </p:tav>
                                      </p:tavLst>
                                    </p:anim>
                                    <p:anim calcmode="lin" valueType="num">
                                      <p:cBhvr>
                                        <p:cTn id="280" dur="500" fill="hold"/>
                                        <p:tgtEl>
                                          <p:spTgt spid="228"/>
                                        </p:tgtEl>
                                        <p:attrNameLst>
                                          <p:attrName>ppt_h</p:attrName>
                                        </p:attrNameLst>
                                      </p:cBhvr>
                                      <p:tavLst>
                                        <p:tav tm="0">
                                          <p:val>
                                            <p:fltVal val="0"/>
                                          </p:val>
                                        </p:tav>
                                        <p:tav tm="100000">
                                          <p:val>
                                            <p:strVal val="#ppt_h"/>
                                          </p:val>
                                        </p:tav>
                                      </p:tavLst>
                                    </p:anim>
                                    <p:animEffect transition="in" filter="fade">
                                      <p:cBhvr>
                                        <p:cTn id="281" dur="500"/>
                                        <p:tgtEl>
                                          <p:spTgt spid="228"/>
                                        </p:tgtEl>
                                      </p:cBhvr>
                                    </p:animEffect>
                                  </p:childTnLst>
                                </p:cTn>
                              </p:par>
                              <p:par>
                                <p:cTn id="282" presetID="53" presetClass="entr" presetSubtype="16" fill="hold" nodeType="withEffect">
                                  <p:stCondLst>
                                    <p:cond delay="0"/>
                                  </p:stCondLst>
                                  <p:childTnLst>
                                    <p:set>
                                      <p:cBhvr>
                                        <p:cTn id="283" dur="1" fill="hold">
                                          <p:stCondLst>
                                            <p:cond delay="0"/>
                                          </p:stCondLst>
                                        </p:cTn>
                                        <p:tgtEl>
                                          <p:spTgt spid="229"/>
                                        </p:tgtEl>
                                        <p:attrNameLst>
                                          <p:attrName>style.visibility</p:attrName>
                                        </p:attrNameLst>
                                      </p:cBhvr>
                                      <p:to>
                                        <p:strVal val="visible"/>
                                      </p:to>
                                    </p:set>
                                    <p:anim calcmode="lin" valueType="num">
                                      <p:cBhvr>
                                        <p:cTn id="284" dur="500" fill="hold"/>
                                        <p:tgtEl>
                                          <p:spTgt spid="229"/>
                                        </p:tgtEl>
                                        <p:attrNameLst>
                                          <p:attrName>ppt_w</p:attrName>
                                        </p:attrNameLst>
                                      </p:cBhvr>
                                      <p:tavLst>
                                        <p:tav tm="0">
                                          <p:val>
                                            <p:fltVal val="0"/>
                                          </p:val>
                                        </p:tav>
                                        <p:tav tm="100000">
                                          <p:val>
                                            <p:strVal val="#ppt_w"/>
                                          </p:val>
                                        </p:tav>
                                      </p:tavLst>
                                    </p:anim>
                                    <p:anim calcmode="lin" valueType="num">
                                      <p:cBhvr>
                                        <p:cTn id="285" dur="500" fill="hold"/>
                                        <p:tgtEl>
                                          <p:spTgt spid="229"/>
                                        </p:tgtEl>
                                        <p:attrNameLst>
                                          <p:attrName>ppt_h</p:attrName>
                                        </p:attrNameLst>
                                      </p:cBhvr>
                                      <p:tavLst>
                                        <p:tav tm="0">
                                          <p:val>
                                            <p:fltVal val="0"/>
                                          </p:val>
                                        </p:tav>
                                        <p:tav tm="100000">
                                          <p:val>
                                            <p:strVal val="#ppt_h"/>
                                          </p:val>
                                        </p:tav>
                                      </p:tavLst>
                                    </p:anim>
                                    <p:animEffect transition="in" filter="fade">
                                      <p:cBhvr>
                                        <p:cTn id="286" dur="500"/>
                                        <p:tgtEl>
                                          <p:spTgt spid="229"/>
                                        </p:tgtEl>
                                      </p:cBhvr>
                                    </p:animEffect>
                                  </p:childTnLst>
                                </p:cTn>
                              </p:par>
                              <p:par>
                                <p:cTn id="287" presetID="53" presetClass="entr" presetSubtype="16" fill="hold" nodeType="withEffect">
                                  <p:stCondLst>
                                    <p:cond delay="0"/>
                                  </p:stCondLst>
                                  <p:childTnLst>
                                    <p:set>
                                      <p:cBhvr>
                                        <p:cTn id="288" dur="1" fill="hold">
                                          <p:stCondLst>
                                            <p:cond delay="0"/>
                                          </p:stCondLst>
                                        </p:cTn>
                                        <p:tgtEl>
                                          <p:spTgt spid="230"/>
                                        </p:tgtEl>
                                        <p:attrNameLst>
                                          <p:attrName>style.visibility</p:attrName>
                                        </p:attrNameLst>
                                      </p:cBhvr>
                                      <p:to>
                                        <p:strVal val="visible"/>
                                      </p:to>
                                    </p:set>
                                    <p:anim calcmode="lin" valueType="num">
                                      <p:cBhvr>
                                        <p:cTn id="289" dur="500" fill="hold"/>
                                        <p:tgtEl>
                                          <p:spTgt spid="230"/>
                                        </p:tgtEl>
                                        <p:attrNameLst>
                                          <p:attrName>ppt_w</p:attrName>
                                        </p:attrNameLst>
                                      </p:cBhvr>
                                      <p:tavLst>
                                        <p:tav tm="0">
                                          <p:val>
                                            <p:fltVal val="0"/>
                                          </p:val>
                                        </p:tav>
                                        <p:tav tm="100000">
                                          <p:val>
                                            <p:strVal val="#ppt_w"/>
                                          </p:val>
                                        </p:tav>
                                      </p:tavLst>
                                    </p:anim>
                                    <p:anim calcmode="lin" valueType="num">
                                      <p:cBhvr>
                                        <p:cTn id="290" dur="500" fill="hold"/>
                                        <p:tgtEl>
                                          <p:spTgt spid="230"/>
                                        </p:tgtEl>
                                        <p:attrNameLst>
                                          <p:attrName>ppt_h</p:attrName>
                                        </p:attrNameLst>
                                      </p:cBhvr>
                                      <p:tavLst>
                                        <p:tav tm="0">
                                          <p:val>
                                            <p:fltVal val="0"/>
                                          </p:val>
                                        </p:tav>
                                        <p:tav tm="100000">
                                          <p:val>
                                            <p:strVal val="#ppt_h"/>
                                          </p:val>
                                        </p:tav>
                                      </p:tavLst>
                                    </p:anim>
                                    <p:animEffect transition="in" filter="fade">
                                      <p:cBhvr>
                                        <p:cTn id="291" dur="500"/>
                                        <p:tgtEl>
                                          <p:spTgt spid="230"/>
                                        </p:tgtEl>
                                      </p:cBhvr>
                                    </p:animEffect>
                                  </p:childTnLst>
                                </p:cTn>
                              </p:par>
                              <p:par>
                                <p:cTn id="292" presetID="53" presetClass="entr" presetSubtype="16" fill="hold" nodeType="withEffect">
                                  <p:stCondLst>
                                    <p:cond delay="0"/>
                                  </p:stCondLst>
                                  <p:childTnLst>
                                    <p:set>
                                      <p:cBhvr>
                                        <p:cTn id="293" dur="1" fill="hold">
                                          <p:stCondLst>
                                            <p:cond delay="0"/>
                                          </p:stCondLst>
                                        </p:cTn>
                                        <p:tgtEl>
                                          <p:spTgt spid="231"/>
                                        </p:tgtEl>
                                        <p:attrNameLst>
                                          <p:attrName>style.visibility</p:attrName>
                                        </p:attrNameLst>
                                      </p:cBhvr>
                                      <p:to>
                                        <p:strVal val="visible"/>
                                      </p:to>
                                    </p:set>
                                    <p:anim calcmode="lin" valueType="num">
                                      <p:cBhvr>
                                        <p:cTn id="294" dur="500" fill="hold"/>
                                        <p:tgtEl>
                                          <p:spTgt spid="231"/>
                                        </p:tgtEl>
                                        <p:attrNameLst>
                                          <p:attrName>ppt_w</p:attrName>
                                        </p:attrNameLst>
                                      </p:cBhvr>
                                      <p:tavLst>
                                        <p:tav tm="0">
                                          <p:val>
                                            <p:fltVal val="0"/>
                                          </p:val>
                                        </p:tav>
                                        <p:tav tm="100000">
                                          <p:val>
                                            <p:strVal val="#ppt_w"/>
                                          </p:val>
                                        </p:tav>
                                      </p:tavLst>
                                    </p:anim>
                                    <p:anim calcmode="lin" valueType="num">
                                      <p:cBhvr>
                                        <p:cTn id="295" dur="500" fill="hold"/>
                                        <p:tgtEl>
                                          <p:spTgt spid="231"/>
                                        </p:tgtEl>
                                        <p:attrNameLst>
                                          <p:attrName>ppt_h</p:attrName>
                                        </p:attrNameLst>
                                      </p:cBhvr>
                                      <p:tavLst>
                                        <p:tav tm="0">
                                          <p:val>
                                            <p:fltVal val="0"/>
                                          </p:val>
                                        </p:tav>
                                        <p:tav tm="100000">
                                          <p:val>
                                            <p:strVal val="#ppt_h"/>
                                          </p:val>
                                        </p:tav>
                                      </p:tavLst>
                                    </p:anim>
                                    <p:animEffect transition="in" filter="fade">
                                      <p:cBhvr>
                                        <p:cTn id="296" dur="500"/>
                                        <p:tgtEl>
                                          <p:spTgt spid="231"/>
                                        </p:tgtEl>
                                      </p:cBhvr>
                                    </p:animEffect>
                                  </p:childTnLst>
                                </p:cTn>
                              </p:par>
                              <p:par>
                                <p:cTn id="297" presetID="53" presetClass="entr" presetSubtype="16" fill="hold" nodeType="withEffect">
                                  <p:stCondLst>
                                    <p:cond delay="0"/>
                                  </p:stCondLst>
                                  <p:childTnLst>
                                    <p:set>
                                      <p:cBhvr>
                                        <p:cTn id="298" dur="1" fill="hold">
                                          <p:stCondLst>
                                            <p:cond delay="0"/>
                                          </p:stCondLst>
                                        </p:cTn>
                                        <p:tgtEl>
                                          <p:spTgt spid="232"/>
                                        </p:tgtEl>
                                        <p:attrNameLst>
                                          <p:attrName>style.visibility</p:attrName>
                                        </p:attrNameLst>
                                      </p:cBhvr>
                                      <p:to>
                                        <p:strVal val="visible"/>
                                      </p:to>
                                    </p:set>
                                    <p:anim calcmode="lin" valueType="num">
                                      <p:cBhvr>
                                        <p:cTn id="299" dur="500" fill="hold"/>
                                        <p:tgtEl>
                                          <p:spTgt spid="232"/>
                                        </p:tgtEl>
                                        <p:attrNameLst>
                                          <p:attrName>ppt_w</p:attrName>
                                        </p:attrNameLst>
                                      </p:cBhvr>
                                      <p:tavLst>
                                        <p:tav tm="0">
                                          <p:val>
                                            <p:fltVal val="0"/>
                                          </p:val>
                                        </p:tav>
                                        <p:tav tm="100000">
                                          <p:val>
                                            <p:strVal val="#ppt_w"/>
                                          </p:val>
                                        </p:tav>
                                      </p:tavLst>
                                    </p:anim>
                                    <p:anim calcmode="lin" valueType="num">
                                      <p:cBhvr>
                                        <p:cTn id="300" dur="500" fill="hold"/>
                                        <p:tgtEl>
                                          <p:spTgt spid="232"/>
                                        </p:tgtEl>
                                        <p:attrNameLst>
                                          <p:attrName>ppt_h</p:attrName>
                                        </p:attrNameLst>
                                      </p:cBhvr>
                                      <p:tavLst>
                                        <p:tav tm="0">
                                          <p:val>
                                            <p:fltVal val="0"/>
                                          </p:val>
                                        </p:tav>
                                        <p:tav tm="100000">
                                          <p:val>
                                            <p:strVal val="#ppt_h"/>
                                          </p:val>
                                        </p:tav>
                                      </p:tavLst>
                                    </p:anim>
                                    <p:animEffect transition="in" filter="fade">
                                      <p:cBhvr>
                                        <p:cTn id="301" dur="500"/>
                                        <p:tgtEl>
                                          <p:spTgt spid="232"/>
                                        </p:tgtEl>
                                      </p:cBhvr>
                                    </p:animEffect>
                                  </p:childTnLst>
                                </p:cTn>
                              </p:par>
                              <p:par>
                                <p:cTn id="302" presetID="53" presetClass="entr" presetSubtype="16" fill="hold" nodeType="withEffect">
                                  <p:stCondLst>
                                    <p:cond delay="0"/>
                                  </p:stCondLst>
                                  <p:childTnLst>
                                    <p:set>
                                      <p:cBhvr>
                                        <p:cTn id="303" dur="1" fill="hold">
                                          <p:stCondLst>
                                            <p:cond delay="0"/>
                                          </p:stCondLst>
                                        </p:cTn>
                                        <p:tgtEl>
                                          <p:spTgt spid="233"/>
                                        </p:tgtEl>
                                        <p:attrNameLst>
                                          <p:attrName>style.visibility</p:attrName>
                                        </p:attrNameLst>
                                      </p:cBhvr>
                                      <p:to>
                                        <p:strVal val="visible"/>
                                      </p:to>
                                    </p:set>
                                    <p:anim calcmode="lin" valueType="num">
                                      <p:cBhvr>
                                        <p:cTn id="304" dur="500" fill="hold"/>
                                        <p:tgtEl>
                                          <p:spTgt spid="233"/>
                                        </p:tgtEl>
                                        <p:attrNameLst>
                                          <p:attrName>ppt_w</p:attrName>
                                        </p:attrNameLst>
                                      </p:cBhvr>
                                      <p:tavLst>
                                        <p:tav tm="0">
                                          <p:val>
                                            <p:fltVal val="0"/>
                                          </p:val>
                                        </p:tav>
                                        <p:tav tm="100000">
                                          <p:val>
                                            <p:strVal val="#ppt_w"/>
                                          </p:val>
                                        </p:tav>
                                      </p:tavLst>
                                    </p:anim>
                                    <p:anim calcmode="lin" valueType="num">
                                      <p:cBhvr>
                                        <p:cTn id="305" dur="500" fill="hold"/>
                                        <p:tgtEl>
                                          <p:spTgt spid="233"/>
                                        </p:tgtEl>
                                        <p:attrNameLst>
                                          <p:attrName>ppt_h</p:attrName>
                                        </p:attrNameLst>
                                      </p:cBhvr>
                                      <p:tavLst>
                                        <p:tav tm="0">
                                          <p:val>
                                            <p:fltVal val="0"/>
                                          </p:val>
                                        </p:tav>
                                        <p:tav tm="100000">
                                          <p:val>
                                            <p:strVal val="#ppt_h"/>
                                          </p:val>
                                        </p:tav>
                                      </p:tavLst>
                                    </p:anim>
                                    <p:animEffect transition="in" filter="fade">
                                      <p:cBhvr>
                                        <p:cTn id="306" dur="500"/>
                                        <p:tgtEl>
                                          <p:spTgt spid="233"/>
                                        </p:tgtEl>
                                      </p:cBhvr>
                                    </p:animEffect>
                                  </p:childTnLst>
                                </p:cTn>
                              </p:par>
                              <p:par>
                                <p:cTn id="307" presetID="53" presetClass="entr" presetSubtype="16" fill="hold" nodeType="withEffect">
                                  <p:stCondLst>
                                    <p:cond delay="0"/>
                                  </p:stCondLst>
                                  <p:childTnLst>
                                    <p:set>
                                      <p:cBhvr>
                                        <p:cTn id="308" dur="1" fill="hold">
                                          <p:stCondLst>
                                            <p:cond delay="0"/>
                                          </p:stCondLst>
                                        </p:cTn>
                                        <p:tgtEl>
                                          <p:spTgt spid="234"/>
                                        </p:tgtEl>
                                        <p:attrNameLst>
                                          <p:attrName>style.visibility</p:attrName>
                                        </p:attrNameLst>
                                      </p:cBhvr>
                                      <p:to>
                                        <p:strVal val="visible"/>
                                      </p:to>
                                    </p:set>
                                    <p:anim calcmode="lin" valueType="num">
                                      <p:cBhvr>
                                        <p:cTn id="309" dur="500" fill="hold"/>
                                        <p:tgtEl>
                                          <p:spTgt spid="234"/>
                                        </p:tgtEl>
                                        <p:attrNameLst>
                                          <p:attrName>ppt_w</p:attrName>
                                        </p:attrNameLst>
                                      </p:cBhvr>
                                      <p:tavLst>
                                        <p:tav tm="0">
                                          <p:val>
                                            <p:fltVal val="0"/>
                                          </p:val>
                                        </p:tav>
                                        <p:tav tm="100000">
                                          <p:val>
                                            <p:strVal val="#ppt_w"/>
                                          </p:val>
                                        </p:tav>
                                      </p:tavLst>
                                    </p:anim>
                                    <p:anim calcmode="lin" valueType="num">
                                      <p:cBhvr>
                                        <p:cTn id="310" dur="500" fill="hold"/>
                                        <p:tgtEl>
                                          <p:spTgt spid="234"/>
                                        </p:tgtEl>
                                        <p:attrNameLst>
                                          <p:attrName>ppt_h</p:attrName>
                                        </p:attrNameLst>
                                      </p:cBhvr>
                                      <p:tavLst>
                                        <p:tav tm="0">
                                          <p:val>
                                            <p:fltVal val="0"/>
                                          </p:val>
                                        </p:tav>
                                        <p:tav tm="100000">
                                          <p:val>
                                            <p:strVal val="#ppt_h"/>
                                          </p:val>
                                        </p:tav>
                                      </p:tavLst>
                                    </p:anim>
                                    <p:animEffect transition="in" filter="fade">
                                      <p:cBhvr>
                                        <p:cTn id="311" dur="500"/>
                                        <p:tgtEl>
                                          <p:spTgt spid="234"/>
                                        </p:tgtEl>
                                      </p:cBhvr>
                                    </p:animEffect>
                                  </p:childTnLst>
                                </p:cTn>
                              </p:par>
                              <p:par>
                                <p:cTn id="312" presetID="53" presetClass="entr" presetSubtype="16" fill="hold" nodeType="withEffect">
                                  <p:stCondLst>
                                    <p:cond delay="0"/>
                                  </p:stCondLst>
                                  <p:childTnLst>
                                    <p:set>
                                      <p:cBhvr>
                                        <p:cTn id="313" dur="1" fill="hold">
                                          <p:stCondLst>
                                            <p:cond delay="0"/>
                                          </p:stCondLst>
                                        </p:cTn>
                                        <p:tgtEl>
                                          <p:spTgt spid="235"/>
                                        </p:tgtEl>
                                        <p:attrNameLst>
                                          <p:attrName>style.visibility</p:attrName>
                                        </p:attrNameLst>
                                      </p:cBhvr>
                                      <p:to>
                                        <p:strVal val="visible"/>
                                      </p:to>
                                    </p:set>
                                    <p:anim calcmode="lin" valueType="num">
                                      <p:cBhvr>
                                        <p:cTn id="314" dur="500" fill="hold"/>
                                        <p:tgtEl>
                                          <p:spTgt spid="235"/>
                                        </p:tgtEl>
                                        <p:attrNameLst>
                                          <p:attrName>ppt_w</p:attrName>
                                        </p:attrNameLst>
                                      </p:cBhvr>
                                      <p:tavLst>
                                        <p:tav tm="0">
                                          <p:val>
                                            <p:fltVal val="0"/>
                                          </p:val>
                                        </p:tav>
                                        <p:tav tm="100000">
                                          <p:val>
                                            <p:strVal val="#ppt_w"/>
                                          </p:val>
                                        </p:tav>
                                      </p:tavLst>
                                    </p:anim>
                                    <p:anim calcmode="lin" valueType="num">
                                      <p:cBhvr>
                                        <p:cTn id="315" dur="500" fill="hold"/>
                                        <p:tgtEl>
                                          <p:spTgt spid="235"/>
                                        </p:tgtEl>
                                        <p:attrNameLst>
                                          <p:attrName>ppt_h</p:attrName>
                                        </p:attrNameLst>
                                      </p:cBhvr>
                                      <p:tavLst>
                                        <p:tav tm="0">
                                          <p:val>
                                            <p:fltVal val="0"/>
                                          </p:val>
                                        </p:tav>
                                        <p:tav tm="100000">
                                          <p:val>
                                            <p:strVal val="#ppt_h"/>
                                          </p:val>
                                        </p:tav>
                                      </p:tavLst>
                                    </p:anim>
                                    <p:animEffect transition="in" filter="fade">
                                      <p:cBhvr>
                                        <p:cTn id="316" dur="500"/>
                                        <p:tgtEl>
                                          <p:spTgt spid="235"/>
                                        </p:tgtEl>
                                      </p:cBhvr>
                                    </p:animEffect>
                                  </p:childTnLst>
                                </p:cTn>
                              </p:par>
                              <p:par>
                                <p:cTn id="317" presetID="53" presetClass="entr" presetSubtype="16" fill="hold" nodeType="withEffect">
                                  <p:stCondLst>
                                    <p:cond delay="0"/>
                                  </p:stCondLst>
                                  <p:childTnLst>
                                    <p:set>
                                      <p:cBhvr>
                                        <p:cTn id="318" dur="1" fill="hold">
                                          <p:stCondLst>
                                            <p:cond delay="0"/>
                                          </p:stCondLst>
                                        </p:cTn>
                                        <p:tgtEl>
                                          <p:spTgt spid="236"/>
                                        </p:tgtEl>
                                        <p:attrNameLst>
                                          <p:attrName>style.visibility</p:attrName>
                                        </p:attrNameLst>
                                      </p:cBhvr>
                                      <p:to>
                                        <p:strVal val="visible"/>
                                      </p:to>
                                    </p:set>
                                    <p:anim calcmode="lin" valueType="num">
                                      <p:cBhvr>
                                        <p:cTn id="319" dur="500" fill="hold"/>
                                        <p:tgtEl>
                                          <p:spTgt spid="236"/>
                                        </p:tgtEl>
                                        <p:attrNameLst>
                                          <p:attrName>ppt_w</p:attrName>
                                        </p:attrNameLst>
                                      </p:cBhvr>
                                      <p:tavLst>
                                        <p:tav tm="0">
                                          <p:val>
                                            <p:fltVal val="0"/>
                                          </p:val>
                                        </p:tav>
                                        <p:tav tm="100000">
                                          <p:val>
                                            <p:strVal val="#ppt_w"/>
                                          </p:val>
                                        </p:tav>
                                      </p:tavLst>
                                    </p:anim>
                                    <p:anim calcmode="lin" valueType="num">
                                      <p:cBhvr>
                                        <p:cTn id="320" dur="500" fill="hold"/>
                                        <p:tgtEl>
                                          <p:spTgt spid="236"/>
                                        </p:tgtEl>
                                        <p:attrNameLst>
                                          <p:attrName>ppt_h</p:attrName>
                                        </p:attrNameLst>
                                      </p:cBhvr>
                                      <p:tavLst>
                                        <p:tav tm="0">
                                          <p:val>
                                            <p:fltVal val="0"/>
                                          </p:val>
                                        </p:tav>
                                        <p:tav tm="100000">
                                          <p:val>
                                            <p:strVal val="#ppt_h"/>
                                          </p:val>
                                        </p:tav>
                                      </p:tavLst>
                                    </p:anim>
                                    <p:animEffect transition="in" filter="fade">
                                      <p:cBhvr>
                                        <p:cTn id="321" dur="500"/>
                                        <p:tgtEl>
                                          <p:spTgt spid="236"/>
                                        </p:tgtEl>
                                      </p:cBhvr>
                                    </p:animEffect>
                                  </p:childTnLst>
                                </p:cTn>
                              </p:par>
                              <p:par>
                                <p:cTn id="322" presetID="53" presetClass="entr" presetSubtype="16" fill="hold" nodeType="withEffect">
                                  <p:stCondLst>
                                    <p:cond delay="0"/>
                                  </p:stCondLst>
                                  <p:childTnLst>
                                    <p:set>
                                      <p:cBhvr>
                                        <p:cTn id="323" dur="1" fill="hold">
                                          <p:stCondLst>
                                            <p:cond delay="0"/>
                                          </p:stCondLst>
                                        </p:cTn>
                                        <p:tgtEl>
                                          <p:spTgt spid="237"/>
                                        </p:tgtEl>
                                        <p:attrNameLst>
                                          <p:attrName>style.visibility</p:attrName>
                                        </p:attrNameLst>
                                      </p:cBhvr>
                                      <p:to>
                                        <p:strVal val="visible"/>
                                      </p:to>
                                    </p:set>
                                    <p:anim calcmode="lin" valueType="num">
                                      <p:cBhvr>
                                        <p:cTn id="324" dur="500" fill="hold"/>
                                        <p:tgtEl>
                                          <p:spTgt spid="237"/>
                                        </p:tgtEl>
                                        <p:attrNameLst>
                                          <p:attrName>ppt_w</p:attrName>
                                        </p:attrNameLst>
                                      </p:cBhvr>
                                      <p:tavLst>
                                        <p:tav tm="0">
                                          <p:val>
                                            <p:fltVal val="0"/>
                                          </p:val>
                                        </p:tav>
                                        <p:tav tm="100000">
                                          <p:val>
                                            <p:strVal val="#ppt_w"/>
                                          </p:val>
                                        </p:tav>
                                      </p:tavLst>
                                    </p:anim>
                                    <p:anim calcmode="lin" valueType="num">
                                      <p:cBhvr>
                                        <p:cTn id="325" dur="500" fill="hold"/>
                                        <p:tgtEl>
                                          <p:spTgt spid="237"/>
                                        </p:tgtEl>
                                        <p:attrNameLst>
                                          <p:attrName>ppt_h</p:attrName>
                                        </p:attrNameLst>
                                      </p:cBhvr>
                                      <p:tavLst>
                                        <p:tav tm="0">
                                          <p:val>
                                            <p:fltVal val="0"/>
                                          </p:val>
                                        </p:tav>
                                        <p:tav tm="100000">
                                          <p:val>
                                            <p:strVal val="#ppt_h"/>
                                          </p:val>
                                        </p:tav>
                                      </p:tavLst>
                                    </p:anim>
                                    <p:animEffect transition="in" filter="fade">
                                      <p:cBhvr>
                                        <p:cTn id="326" dur="500"/>
                                        <p:tgtEl>
                                          <p:spTgt spid="237"/>
                                        </p:tgtEl>
                                      </p:cBhvr>
                                    </p:animEffect>
                                  </p:childTnLst>
                                </p:cTn>
                              </p:par>
                              <p:par>
                                <p:cTn id="327" presetID="53" presetClass="entr" presetSubtype="16" fill="hold" nodeType="withEffect">
                                  <p:stCondLst>
                                    <p:cond delay="0"/>
                                  </p:stCondLst>
                                  <p:childTnLst>
                                    <p:set>
                                      <p:cBhvr>
                                        <p:cTn id="328" dur="1" fill="hold">
                                          <p:stCondLst>
                                            <p:cond delay="0"/>
                                          </p:stCondLst>
                                        </p:cTn>
                                        <p:tgtEl>
                                          <p:spTgt spid="238"/>
                                        </p:tgtEl>
                                        <p:attrNameLst>
                                          <p:attrName>style.visibility</p:attrName>
                                        </p:attrNameLst>
                                      </p:cBhvr>
                                      <p:to>
                                        <p:strVal val="visible"/>
                                      </p:to>
                                    </p:set>
                                    <p:anim calcmode="lin" valueType="num">
                                      <p:cBhvr>
                                        <p:cTn id="329" dur="500" fill="hold"/>
                                        <p:tgtEl>
                                          <p:spTgt spid="238"/>
                                        </p:tgtEl>
                                        <p:attrNameLst>
                                          <p:attrName>ppt_w</p:attrName>
                                        </p:attrNameLst>
                                      </p:cBhvr>
                                      <p:tavLst>
                                        <p:tav tm="0">
                                          <p:val>
                                            <p:fltVal val="0"/>
                                          </p:val>
                                        </p:tav>
                                        <p:tav tm="100000">
                                          <p:val>
                                            <p:strVal val="#ppt_w"/>
                                          </p:val>
                                        </p:tav>
                                      </p:tavLst>
                                    </p:anim>
                                    <p:anim calcmode="lin" valueType="num">
                                      <p:cBhvr>
                                        <p:cTn id="330" dur="500" fill="hold"/>
                                        <p:tgtEl>
                                          <p:spTgt spid="238"/>
                                        </p:tgtEl>
                                        <p:attrNameLst>
                                          <p:attrName>ppt_h</p:attrName>
                                        </p:attrNameLst>
                                      </p:cBhvr>
                                      <p:tavLst>
                                        <p:tav tm="0">
                                          <p:val>
                                            <p:fltVal val="0"/>
                                          </p:val>
                                        </p:tav>
                                        <p:tav tm="100000">
                                          <p:val>
                                            <p:strVal val="#ppt_h"/>
                                          </p:val>
                                        </p:tav>
                                      </p:tavLst>
                                    </p:anim>
                                    <p:animEffect transition="in" filter="fade">
                                      <p:cBhvr>
                                        <p:cTn id="331" dur="500"/>
                                        <p:tgtEl>
                                          <p:spTgt spid="238"/>
                                        </p:tgtEl>
                                      </p:cBhvr>
                                    </p:animEffect>
                                  </p:childTnLst>
                                </p:cTn>
                              </p:par>
                              <p:par>
                                <p:cTn id="332" presetID="53" presetClass="entr" presetSubtype="16" fill="hold" nodeType="withEffect">
                                  <p:stCondLst>
                                    <p:cond delay="0"/>
                                  </p:stCondLst>
                                  <p:childTnLst>
                                    <p:set>
                                      <p:cBhvr>
                                        <p:cTn id="333" dur="1" fill="hold">
                                          <p:stCondLst>
                                            <p:cond delay="0"/>
                                          </p:stCondLst>
                                        </p:cTn>
                                        <p:tgtEl>
                                          <p:spTgt spid="239"/>
                                        </p:tgtEl>
                                        <p:attrNameLst>
                                          <p:attrName>style.visibility</p:attrName>
                                        </p:attrNameLst>
                                      </p:cBhvr>
                                      <p:to>
                                        <p:strVal val="visible"/>
                                      </p:to>
                                    </p:set>
                                    <p:anim calcmode="lin" valueType="num">
                                      <p:cBhvr>
                                        <p:cTn id="334" dur="500" fill="hold"/>
                                        <p:tgtEl>
                                          <p:spTgt spid="239"/>
                                        </p:tgtEl>
                                        <p:attrNameLst>
                                          <p:attrName>ppt_w</p:attrName>
                                        </p:attrNameLst>
                                      </p:cBhvr>
                                      <p:tavLst>
                                        <p:tav tm="0">
                                          <p:val>
                                            <p:fltVal val="0"/>
                                          </p:val>
                                        </p:tav>
                                        <p:tav tm="100000">
                                          <p:val>
                                            <p:strVal val="#ppt_w"/>
                                          </p:val>
                                        </p:tav>
                                      </p:tavLst>
                                    </p:anim>
                                    <p:anim calcmode="lin" valueType="num">
                                      <p:cBhvr>
                                        <p:cTn id="335" dur="500" fill="hold"/>
                                        <p:tgtEl>
                                          <p:spTgt spid="239"/>
                                        </p:tgtEl>
                                        <p:attrNameLst>
                                          <p:attrName>ppt_h</p:attrName>
                                        </p:attrNameLst>
                                      </p:cBhvr>
                                      <p:tavLst>
                                        <p:tav tm="0">
                                          <p:val>
                                            <p:fltVal val="0"/>
                                          </p:val>
                                        </p:tav>
                                        <p:tav tm="100000">
                                          <p:val>
                                            <p:strVal val="#ppt_h"/>
                                          </p:val>
                                        </p:tav>
                                      </p:tavLst>
                                    </p:anim>
                                    <p:animEffect transition="in" filter="fade">
                                      <p:cBhvr>
                                        <p:cTn id="336" dur="500"/>
                                        <p:tgtEl>
                                          <p:spTgt spid="239"/>
                                        </p:tgtEl>
                                      </p:cBhvr>
                                    </p:animEffect>
                                  </p:childTnLst>
                                </p:cTn>
                              </p:par>
                              <p:par>
                                <p:cTn id="337" presetID="53" presetClass="entr" presetSubtype="16" fill="hold" nodeType="withEffect">
                                  <p:stCondLst>
                                    <p:cond delay="0"/>
                                  </p:stCondLst>
                                  <p:childTnLst>
                                    <p:set>
                                      <p:cBhvr>
                                        <p:cTn id="338" dur="1" fill="hold">
                                          <p:stCondLst>
                                            <p:cond delay="0"/>
                                          </p:stCondLst>
                                        </p:cTn>
                                        <p:tgtEl>
                                          <p:spTgt spid="240"/>
                                        </p:tgtEl>
                                        <p:attrNameLst>
                                          <p:attrName>style.visibility</p:attrName>
                                        </p:attrNameLst>
                                      </p:cBhvr>
                                      <p:to>
                                        <p:strVal val="visible"/>
                                      </p:to>
                                    </p:set>
                                    <p:anim calcmode="lin" valueType="num">
                                      <p:cBhvr>
                                        <p:cTn id="339" dur="500" fill="hold"/>
                                        <p:tgtEl>
                                          <p:spTgt spid="240"/>
                                        </p:tgtEl>
                                        <p:attrNameLst>
                                          <p:attrName>ppt_w</p:attrName>
                                        </p:attrNameLst>
                                      </p:cBhvr>
                                      <p:tavLst>
                                        <p:tav tm="0">
                                          <p:val>
                                            <p:fltVal val="0"/>
                                          </p:val>
                                        </p:tav>
                                        <p:tav tm="100000">
                                          <p:val>
                                            <p:strVal val="#ppt_w"/>
                                          </p:val>
                                        </p:tav>
                                      </p:tavLst>
                                    </p:anim>
                                    <p:anim calcmode="lin" valueType="num">
                                      <p:cBhvr>
                                        <p:cTn id="340" dur="500" fill="hold"/>
                                        <p:tgtEl>
                                          <p:spTgt spid="240"/>
                                        </p:tgtEl>
                                        <p:attrNameLst>
                                          <p:attrName>ppt_h</p:attrName>
                                        </p:attrNameLst>
                                      </p:cBhvr>
                                      <p:tavLst>
                                        <p:tav tm="0">
                                          <p:val>
                                            <p:fltVal val="0"/>
                                          </p:val>
                                        </p:tav>
                                        <p:tav tm="100000">
                                          <p:val>
                                            <p:strVal val="#ppt_h"/>
                                          </p:val>
                                        </p:tav>
                                      </p:tavLst>
                                    </p:anim>
                                    <p:animEffect transition="in" filter="fade">
                                      <p:cBhvr>
                                        <p:cTn id="341" dur="500"/>
                                        <p:tgtEl>
                                          <p:spTgt spid="240"/>
                                        </p:tgtEl>
                                      </p:cBhvr>
                                    </p:animEffect>
                                  </p:childTnLst>
                                </p:cTn>
                              </p:par>
                              <p:par>
                                <p:cTn id="342" presetID="53" presetClass="entr" presetSubtype="16" fill="hold" nodeType="withEffect">
                                  <p:stCondLst>
                                    <p:cond delay="0"/>
                                  </p:stCondLst>
                                  <p:childTnLst>
                                    <p:set>
                                      <p:cBhvr>
                                        <p:cTn id="343" dur="1" fill="hold">
                                          <p:stCondLst>
                                            <p:cond delay="0"/>
                                          </p:stCondLst>
                                        </p:cTn>
                                        <p:tgtEl>
                                          <p:spTgt spid="241"/>
                                        </p:tgtEl>
                                        <p:attrNameLst>
                                          <p:attrName>style.visibility</p:attrName>
                                        </p:attrNameLst>
                                      </p:cBhvr>
                                      <p:to>
                                        <p:strVal val="visible"/>
                                      </p:to>
                                    </p:set>
                                    <p:anim calcmode="lin" valueType="num">
                                      <p:cBhvr>
                                        <p:cTn id="344" dur="500" fill="hold"/>
                                        <p:tgtEl>
                                          <p:spTgt spid="241"/>
                                        </p:tgtEl>
                                        <p:attrNameLst>
                                          <p:attrName>ppt_w</p:attrName>
                                        </p:attrNameLst>
                                      </p:cBhvr>
                                      <p:tavLst>
                                        <p:tav tm="0">
                                          <p:val>
                                            <p:fltVal val="0"/>
                                          </p:val>
                                        </p:tav>
                                        <p:tav tm="100000">
                                          <p:val>
                                            <p:strVal val="#ppt_w"/>
                                          </p:val>
                                        </p:tav>
                                      </p:tavLst>
                                    </p:anim>
                                    <p:anim calcmode="lin" valueType="num">
                                      <p:cBhvr>
                                        <p:cTn id="345" dur="500" fill="hold"/>
                                        <p:tgtEl>
                                          <p:spTgt spid="241"/>
                                        </p:tgtEl>
                                        <p:attrNameLst>
                                          <p:attrName>ppt_h</p:attrName>
                                        </p:attrNameLst>
                                      </p:cBhvr>
                                      <p:tavLst>
                                        <p:tav tm="0">
                                          <p:val>
                                            <p:fltVal val="0"/>
                                          </p:val>
                                        </p:tav>
                                        <p:tav tm="100000">
                                          <p:val>
                                            <p:strVal val="#ppt_h"/>
                                          </p:val>
                                        </p:tav>
                                      </p:tavLst>
                                    </p:anim>
                                    <p:animEffect transition="in" filter="fade">
                                      <p:cBhvr>
                                        <p:cTn id="346" dur="500"/>
                                        <p:tgtEl>
                                          <p:spTgt spid="241"/>
                                        </p:tgtEl>
                                      </p:cBhvr>
                                    </p:animEffect>
                                  </p:childTnLst>
                                </p:cTn>
                              </p:par>
                              <p:par>
                                <p:cTn id="347" presetID="53" presetClass="entr" presetSubtype="16" fill="hold" nodeType="withEffect">
                                  <p:stCondLst>
                                    <p:cond delay="0"/>
                                  </p:stCondLst>
                                  <p:childTnLst>
                                    <p:set>
                                      <p:cBhvr>
                                        <p:cTn id="348" dur="1" fill="hold">
                                          <p:stCondLst>
                                            <p:cond delay="0"/>
                                          </p:stCondLst>
                                        </p:cTn>
                                        <p:tgtEl>
                                          <p:spTgt spid="242"/>
                                        </p:tgtEl>
                                        <p:attrNameLst>
                                          <p:attrName>style.visibility</p:attrName>
                                        </p:attrNameLst>
                                      </p:cBhvr>
                                      <p:to>
                                        <p:strVal val="visible"/>
                                      </p:to>
                                    </p:set>
                                    <p:anim calcmode="lin" valueType="num">
                                      <p:cBhvr>
                                        <p:cTn id="349" dur="500" fill="hold"/>
                                        <p:tgtEl>
                                          <p:spTgt spid="242"/>
                                        </p:tgtEl>
                                        <p:attrNameLst>
                                          <p:attrName>ppt_w</p:attrName>
                                        </p:attrNameLst>
                                      </p:cBhvr>
                                      <p:tavLst>
                                        <p:tav tm="0">
                                          <p:val>
                                            <p:fltVal val="0"/>
                                          </p:val>
                                        </p:tav>
                                        <p:tav tm="100000">
                                          <p:val>
                                            <p:strVal val="#ppt_w"/>
                                          </p:val>
                                        </p:tav>
                                      </p:tavLst>
                                    </p:anim>
                                    <p:anim calcmode="lin" valueType="num">
                                      <p:cBhvr>
                                        <p:cTn id="350" dur="500" fill="hold"/>
                                        <p:tgtEl>
                                          <p:spTgt spid="242"/>
                                        </p:tgtEl>
                                        <p:attrNameLst>
                                          <p:attrName>ppt_h</p:attrName>
                                        </p:attrNameLst>
                                      </p:cBhvr>
                                      <p:tavLst>
                                        <p:tav tm="0">
                                          <p:val>
                                            <p:fltVal val="0"/>
                                          </p:val>
                                        </p:tav>
                                        <p:tav tm="100000">
                                          <p:val>
                                            <p:strVal val="#ppt_h"/>
                                          </p:val>
                                        </p:tav>
                                      </p:tavLst>
                                    </p:anim>
                                    <p:animEffect transition="in" filter="fade">
                                      <p:cBhvr>
                                        <p:cTn id="351" dur="500"/>
                                        <p:tgtEl>
                                          <p:spTgt spid="242"/>
                                        </p:tgtEl>
                                      </p:cBhvr>
                                    </p:animEffect>
                                  </p:childTnLst>
                                </p:cTn>
                              </p:par>
                              <p:par>
                                <p:cTn id="352" presetID="53" presetClass="entr" presetSubtype="16" fill="hold" nodeType="withEffect">
                                  <p:stCondLst>
                                    <p:cond delay="0"/>
                                  </p:stCondLst>
                                  <p:childTnLst>
                                    <p:set>
                                      <p:cBhvr>
                                        <p:cTn id="353" dur="1" fill="hold">
                                          <p:stCondLst>
                                            <p:cond delay="0"/>
                                          </p:stCondLst>
                                        </p:cTn>
                                        <p:tgtEl>
                                          <p:spTgt spid="243"/>
                                        </p:tgtEl>
                                        <p:attrNameLst>
                                          <p:attrName>style.visibility</p:attrName>
                                        </p:attrNameLst>
                                      </p:cBhvr>
                                      <p:to>
                                        <p:strVal val="visible"/>
                                      </p:to>
                                    </p:set>
                                    <p:anim calcmode="lin" valueType="num">
                                      <p:cBhvr>
                                        <p:cTn id="354" dur="500" fill="hold"/>
                                        <p:tgtEl>
                                          <p:spTgt spid="243"/>
                                        </p:tgtEl>
                                        <p:attrNameLst>
                                          <p:attrName>ppt_w</p:attrName>
                                        </p:attrNameLst>
                                      </p:cBhvr>
                                      <p:tavLst>
                                        <p:tav tm="0">
                                          <p:val>
                                            <p:fltVal val="0"/>
                                          </p:val>
                                        </p:tav>
                                        <p:tav tm="100000">
                                          <p:val>
                                            <p:strVal val="#ppt_w"/>
                                          </p:val>
                                        </p:tav>
                                      </p:tavLst>
                                    </p:anim>
                                    <p:anim calcmode="lin" valueType="num">
                                      <p:cBhvr>
                                        <p:cTn id="355" dur="500" fill="hold"/>
                                        <p:tgtEl>
                                          <p:spTgt spid="243"/>
                                        </p:tgtEl>
                                        <p:attrNameLst>
                                          <p:attrName>ppt_h</p:attrName>
                                        </p:attrNameLst>
                                      </p:cBhvr>
                                      <p:tavLst>
                                        <p:tav tm="0">
                                          <p:val>
                                            <p:fltVal val="0"/>
                                          </p:val>
                                        </p:tav>
                                        <p:tav tm="100000">
                                          <p:val>
                                            <p:strVal val="#ppt_h"/>
                                          </p:val>
                                        </p:tav>
                                      </p:tavLst>
                                    </p:anim>
                                    <p:animEffect transition="in" filter="fade">
                                      <p:cBhvr>
                                        <p:cTn id="356" dur="500"/>
                                        <p:tgtEl>
                                          <p:spTgt spid="243"/>
                                        </p:tgtEl>
                                      </p:cBhvr>
                                    </p:animEffect>
                                  </p:childTnLst>
                                </p:cTn>
                              </p:par>
                              <p:par>
                                <p:cTn id="357" presetID="53" presetClass="entr" presetSubtype="16" fill="hold" nodeType="withEffect">
                                  <p:stCondLst>
                                    <p:cond delay="0"/>
                                  </p:stCondLst>
                                  <p:childTnLst>
                                    <p:set>
                                      <p:cBhvr>
                                        <p:cTn id="358" dur="1" fill="hold">
                                          <p:stCondLst>
                                            <p:cond delay="0"/>
                                          </p:stCondLst>
                                        </p:cTn>
                                        <p:tgtEl>
                                          <p:spTgt spid="244"/>
                                        </p:tgtEl>
                                        <p:attrNameLst>
                                          <p:attrName>style.visibility</p:attrName>
                                        </p:attrNameLst>
                                      </p:cBhvr>
                                      <p:to>
                                        <p:strVal val="visible"/>
                                      </p:to>
                                    </p:set>
                                    <p:anim calcmode="lin" valueType="num">
                                      <p:cBhvr>
                                        <p:cTn id="359" dur="500" fill="hold"/>
                                        <p:tgtEl>
                                          <p:spTgt spid="244"/>
                                        </p:tgtEl>
                                        <p:attrNameLst>
                                          <p:attrName>ppt_w</p:attrName>
                                        </p:attrNameLst>
                                      </p:cBhvr>
                                      <p:tavLst>
                                        <p:tav tm="0">
                                          <p:val>
                                            <p:fltVal val="0"/>
                                          </p:val>
                                        </p:tav>
                                        <p:tav tm="100000">
                                          <p:val>
                                            <p:strVal val="#ppt_w"/>
                                          </p:val>
                                        </p:tav>
                                      </p:tavLst>
                                    </p:anim>
                                    <p:anim calcmode="lin" valueType="num">
                                      <p:cBhvr>
                                        <p:cTn id="360" dur="500" fill="hold"/>
                                        <p:tgtEl>
                                          <p:spTgt spid="244"/>
                                        </p:tgtEl>
                                        <p:attrNameLst>
                                          <p:attrName>ppt_h</p:attrName>
                                        </p:attrNameLst>
                                      </p:cBhvr>
                                      <p:tavLst>
                                        <p:tav tm="0">
                                          <p:val>
                                            <p:fltVal val="0"/>
                                          </p:val>
                                        </p:tav>
                                        <p:tav tm="100000">
                                          <p:val>
                                            <p:strVal val="#ppt_h"/>
                                          </p:val>
                                        </p:tav>
                                      </p:tavLst>
                                    </p:anim>
                                    <p:animEffect transition="in" filter="fade">
                                      <p:cBhvr>
                                        <p:cTn id="361" dur="500"/>
                                        <p:tgtEl>
                                          <p:spTgt spid="244"/>
                                        </p:tgtEl>
                                      </p:cBhvr>
                                    </p:animEffect>
                                  </p:childTnLst>
                                </p:cTn>
                              </p:par>
                              <p:par>
                                <p:cTn id="362" presetID="53" presetClass="entr" presetSubtype="16" fill="hold" nodeType="withEffect">
                                  <p:stCondLst>
                                    <p:cond delay="0"/>
                                  </p:stCondLst>
                                  <p:childTnLst>
                                    <p:set>
                                      <p:cBhvr>
                                        <p:cTn id="363" dur="1" fill="hold">
                                          <p:stCondLst>
                                            <p:cond delay="0"/>
                                          </p:stCondLst>
                                        </p:cTn>
                                        <p:tgtEl>
                                          <p:spTgt spid="245"/>
                                        </p:tgtEl>
                                        <p:attrNameLst>
                                          <p:attrName>style.visibility</p:attrName>
                                        </p:attrNameLst>
                                      </p:cBhvr>
                                      <p:to>
                                        <p:strVal val="visible"/>
                                      </p:to>
                                    </p:set>
                                    <p:anim calcmode="lin" valueType="num">
                                      <p:cBhvr>
                                        <p:cTn id="364" dur="500" fill="hold"/>
                                        <p:tgtEl>
                                          <p:spTgt spid="245"/>
                                        </p:tgtEl>
                                        <p:attrNameLst>
                                          <p:attrName>ppt_w</p:attrName>
                                        </p:attrNameLst>
                                      </p:cBhvr>
                                      <p:tavLst>
                                        <p:tav tm="0">
                                          <p:val>
                                            <p:fltVal val="0"/>
                                          </p:val>
                                        </p:tav>
                                        <p:tav tm="100000">
                                          <p:val>
                                            <p:strVal val="#ppt_w"/>
                                          </p:val>
                                        </p:tav>
                                      </p:tavLst>
                                    </p:anim>
                                    <p:anim calcmode="lin" valueType="num">
                                      <p:cBhvr>
                                        <p:cTn id="365" dur="500" fill="hold"/>
                                        <p:tgtEl>
                                          <p:spTgt spid="245"/>
                                        </p:tgtEl>
                                        <p:attrNameLst>
                                          <p:attrName>ppt_h</p:attrName>
                                        </p:attrNameLst>
                                      </p:cBhvr>
                                      <p:tavLst>
                                        <p:tav tm="0">
                                          <p:val>
                                            <p:fltVal val="0"/>
                                          </p:val>
                                        </p:tav>
                                        <p:tav tm="100000">
                                          <p:val>
                                            <p:strVal val="#ppt_h"/>
                                          </p:val>
                                        </p:tav>
                                      </p:tavLst>
                                    </p:anim>
                                    <p:animEffect transition="in" filter="fade">
                                      <p:cBhvr>
                                        <p:cTn id="366" dur="500"/>
                                        <p:tgtEl>
                                          <p:spTgt spid="245"/>
                                        </p:tgtEl>
                                      </p:cBhvr>
                                    </p:animEffect>
                                  </p:childTnLst>
                                </p:cTn>
                              </p:par>
                              <p:par>
                                <p:cTn id="367" presetID="53" presetClass="entr" presetSubtype="16" fill="hold" nodeType="withEffect">
                                  <p:stCondLst>
                                    <p:cond delay="0"/>
                                  </p:stCondLst>
                                  <p:childTnLst>
                                    <p:set>
                                      <p:cBhvr>
                                        <p:cTn id="368" dur="1" fill="hold">
                                          <p:stCondLst>
                                            <p:cond delay="0"/>
                                          </p:stCondLst>
                                        </p:cTn>
                                        <p:tgtEl>
                                          <p:spTgt spid="246"/>
                                        </p:tgtEl>
                                        <p:attrNameLst>
                                          <p:attrName>style.visibility</p:attrName>
                                        </p:attrNameLst>
                                      </p:cBhvr>
                                      <p:to>
                                        <p:strVal val="visible"/>
                                      </p:to>
                                    </p:set>
                                    <p:anim calcmode="lin" valueType="num">
                                      <p:cBhvr>
                                        <p:cTn id="369" dur="500" fill="hold"/>
                                        <p:tgtEl>
                                          <p:spTgt spid="246"/>
                                        </p:tgtEl>
                                        <p:attrNameLst>
                                          <p:attrName>ppt_w</p:attrName>
                                        </p:attrNameLst>
                                      </p:cBhvr>
                                      <p:tavLst>
                                        <p:tav tm="0">
                                          <p:val>
                                            <p:fltVal val="0"/>
                                          </p:val>
                                        </p:tav>
                                        <p:tav tm="100000">
                                          <p:val>
                                            <p:strVal val="#ppt_w"/>
                                          </p:val>
                                        </p:tav>
                                      </p:tavLst>
                                    </p:anim>
                                    <p:anim calcmode="lin" valueType="num">
                                      <p:cBhvr>
                                        <p:cTn id="370" dur="500" fill="hold"/>
                                        <p:tgtEl>
                                          <p:spTgt spid="246"/>
                                        </p:tgtEl>
                                        <p:attrNameLst>
                                          <p:attrName>ppt_h</p:attrName>
                                        </p:attrNameLst>
                                      </p:cBhvr>
                                      <p:tavLst>
                                        <p:tav tm="0">
                                          <p:val>
                                            <p:fltVal val="0"/>
                                          </p:val>
                                        </p:tav>
                                        <p:tav tm="100000">
                                          <p:val>
                                            <p:strVal val="#ppt_h"/>
                                          </p:val>
                                        </p:tav>
                                      </p:tavLst>
                                    </p:anim>
                                    <p:animEffect transition="in" filter="fade">
                                      <p:cBhvr>
                                        <p:cTn id="371" dur="500"/>
                                        <p:tgtEl>
                                          <p:spTgt spid="246"/>
                                        </p:tgtEl>
                                      </p:cBhvr>
                                    </p:animEffect>
                                  </p:childTnLst>
                                </p:cTn>
                              </p:par>
                              <p:par>
                                <p:cTn id="372" presetID="53" presetClass="entr" presetSubtype="16" fill="hold" nodeType="withEffect">
                                  <p:stCondLst>
                                    <p:cond delay="0"/>
                                  </p:stCondLst>
                                  <p:childTnLst>
                                    <p:set>
                                      <p:cBhvr>
                                        <p:cTn id="373" dur="1" fill="hold">
                                          <p:stCondLst>
                                            <p:cond delay="0"/>
                                          </p:stCondLst>
                                        </p:cTn>
                                        <p:tgtEl>
                                          <p:spTgt spid="247"/>
                                        </p:tgtEl>
                                        <p:attrNameLst>
                                          <p:attrName>style.visibility</p:attrName>
                                        </p:attrNameLst>
                                      </p:cBhvr>
                                      <p:to>
                                        <p:strVal val="visible"/>
                                      </p:to>
                                    </p:set>
                                    <p:anim calcmode="lin" valueType="num">
                                      <p:cBhvr>
                                        <p:cTn id="374" dur="500" fill="hold"/>
                                        <p:tgtEl>
                                          <p:spTgt spid="247"/>
                                        </p:tgtEl>
                                        <p:attrNameLst>
                                          <p:attrName>ppt_w</p:attrName>
                                        </p:attrNameLst>
                                      </p:cBhvr>
                                      <p:tavLst>
                                        <p:tav tm="0">
                                          <p:val>
                                            <p:fltVal val="0"/>
                                          </p:val>
                                        </p:tav>
                                        <p:tav tm="100000">
                                          <p:val>
                                            <p:strVal val="#ppt_w"/>
                                          </p:val>
                                        </p:tav>
                                      </p:tavLst>
                                    </p:anim>
                                    <p:anim calcmode="lin" valueType="num">
                                      <p:cBhvr>
                                        <p:cTn id="375" dur="500" fill="hold"/>
                                        <p:tgtEl>
                                          <p:spTgt spid="247"/>
                                        </p:tgtEl>
                                        <p:attrNameLst>
                                          <p:attrName>ppt_h</p:attrName>
                                        </p:attrNameLst>
                                      </p:cBhvr>
                                      <p:tavLst>
                                        <p:tav tm="0">
                                          <p:val>
                                            <p:fltVal val="0"/>
                                          </p:val>
                                        </p:tav>
                                        <p:tav tm="100000">
                                          <p:val>
                                            <p:strVal val="#ppt_h"/>
                                          </p:val>
                                        </p:tav>
                                      </p:tavLst>
                                    </p:anim>
                                    <p:animEffect transition="in" filter="fade">
                                      <p:cBhvr>
                                        <p:cTn id="376" dur="500"/>
                                        <p:tgtEl>
                                          <p:spTgt spid="247"/>
                                        </p:tgtEl>
                                      </p:cBhvr>
                                    </p:animEffect>
                                  </p:childTnLst>
                                </p:cTn>
                              </p:par>
                              <p:par>
                                <p:cTn id="377" presetID="53" presetClass="entr" presetSubtype="16" fill="hold" nodeType="withEffect">
                                  <p:stCondLst>
                                    <p:cond delay="0"/>
                                  </p:stCondLst>
                                  <p:childTnLst>
                                    <p:set>
                                      <p:cBhvr>
                                        <p:cTn id="378" dur="1" fill="hold">
                                          <p:stCondLst>
                                            <p:cond delay="0"/>
                                          </p:stCondLst>
                                        </p:cTn>
                                        <p:tgtEl>
                                          <p:spTgt spid="248"/>
                                        </p:tgtEl>
                                        <p:attrNameLst>
                                          <p:attrName>style.visibility</p:attrName>
                                        </p:attrNameLst>
                                      </p:cBhvr>
                                      <p:to>
                                        <p:strVal val="visible"/>
                                      </p:to>
                                    </p:set>
                                    <p:anim calcmode="lin" valueType="num">
                                      <p:cBhvr>
                                        <p:cTn id="379" dur="500" fill="hold"/>
                                        <p:tgtEl>
                                          <p:spTgt spid="248"/>
                                        </p:tgtEl>
                                        <p:attrNameLst>
                                          <p:attrName>ppt_w</p:attrName>
                                        </p:attrNameLst>
                                      </p:cBhvr>
                                      <p:tavLst>
                                        <p:tav tm="0">
                                          <p:val>
                                            <p:fltVal val="0"/>
                                          </p:val>
                                        </p:tav>
                                        <p:tav tm="100000">
                                          <p:val>
                                            <p:strVal val="#ppt_w"/>
                                          </p:val>
                                        </p:tav>
                                      </p:tavLst>
                                    </p:anim>
                                    <p:anim calcmode="lin" valueType="num">
                                      <p:cBhvr>
                                        <p:cTn id="380" dur="500" fill="hold"/>
                                        <p:tgtEl>
                                          <p:spTgt spid="248"/>
                                        </p:tgtEl>
                                        <p:attrNameLst>
                                          <p:attrName>ppt_h</p:attrName>
                                        </p:attrNameLst>
                                      </p:cBhvr>
                                      <p:tavLst>
                                        <p:tav tm="0">
                                          <p:val>
                                            <p:fltVal val="0"/>
                                          </p:val>
                                        </p:tav>
                                        <p:tav tm="100000">
                                          <p:val>
                                            <p:strVal val="#ppt_h"/>
                                          </p:val>
                                        </p:tav>
                                      </p:tavLst>
                                    </p:anim>
                                    <p:animEffect transition="in" filter="fade">
                                      <p:cBhvr>
                                        <p:cTn id="381" dur="500"/>
                                        <p:tgtEl>
                                          <p:spTgt spid="248"/>
                                        </p:tgtEl>
                                      </p:cBhvr>
                                    </p:animEffect>
                                  </p:childTnLst>
                                </p:cTn>
                              </p:par>
                              <p:par>
                                <p:cTn id="382" presetID="53" presetClass="entr" presetSubtype="16" fill="hold" nodeType="withEffect">
                                  <p:stCondLst>
                                    <p:cond delay="0"/>
                                  </p:stCondLst>
                                  <p:childTnLst>
                                    <p:set>
                                      <p:cBhvr>
                                        <p:cTn id="383" dur="1" fill="hold">
                                          <p:stCondLst>
                                            <p:cond delay="0"/>
                                          </p:stCondLst>
                                        </p:cTn>
                                        <p:tgtEl>
                                          <p:spTgt spid="249"/>
                                        </p:tgtEl>
                                        <p:attrNameLst>
                                          <p:attrName>style.visibility</p:attrName>
                                        </p:attrNameLst>
                                      </p:cBhvr>
                                      <p:to>
                                        <p:strVal val="visible"/>
                                      </p:to>
                                    </p:set>
                                    <p:anim calcmode="lin" valueType="num">
                                      <p:cBhvr>
                                        <p:cTn id="384" dur="500" fill="hold"/>
                                        <p:tgtEl>
                                          <p:spTgt spid="249"/>
                                        </p:tgtEl>
                                        <p:attrNameLst>
                                          <p:attrName>ppt_w</p:attrName>
                                        </p:attrNameLst>
                                      </p:cBhvr>
                                      <p:tavLst>
                                        <p:tav tm="0">
                                          <p:val>
                                            <p:fltVal val="0"/>
                                          </p:val>
                                        </p:tav>
                                        <p:tav tm="100000">
                                          <p:val>
                                            <p:strVal val="#ppt_w"/>
                                          </p:val>
                                        </p:tav>
                                      </p:tavLst>
                                    </p:anim>
                                    <p:anim calcmode="lin" valueType="num">
                                      <p:cBhvr>
                                        <p:cTn id="385" dur="500" fill="hold"/>
                                        <p:tgtEl>
                                          <p:spTgt spid="249"/>
                                        </p:tgtEl>
                                        <p:attrNameLst>
                                          <p:attrName>ppt_h</p:attrName>
                                        </p:attrNameLst>
                                      </p:cBhvr>
                                      <p:tavLst>
                                        <p:tav tm="0">
                                          <p:val>
                                            <p:fltVal val="0"/>
                                          </p:val>
                                        </p:tav>
                                        <p:tav tm="100000">
                                          <p:val>
                                            <p:strVal val="#ppt_h"/>
                                          </p:val>
                                        </p:tav>
                                      </p:tavLst>
                                    </p:anim>
                                    <p:animEffect transition="in" filter="fade">
                                      <p:cBhvr>
                                        <p:cTn id="386" dur="500"/>
                                        <p:tgtEl>
                                          <p:spTgt spid="249"/>
                                        </p:tgtEl>
                                      </p:cBhvr>
                                    </p:animEffect>
                                  </p:childTnLst>
                                </p:cTn>
                              </p:par>
                              <p:par>
                                <p:cTn id="387" presetID="53" presetClass="entr" presetSubtype="16" fill="hold" nodeType="withEffect">
                                  <p:stCondLst>
                                    <p:cond delay="0"/>
                                  </p:stCondLst>
                                  <p:childTnLst>
                                    <p:set>
                                      <p:cBhvr>
                                        <p:cTn id="388" dur="1" fill="hold">
                                          <p:stCondLst>
                                            <p:cond delay="0"/>
                                          </p:stCondLst>
                                        </p:cTn>
                                        <p:tgtEl>
                                          <p:spTgt spid="250"/>
                                        </p:tgtEl>
                                        <p:attrNameLst>
                                          <p:attrName>style.visibility</p:attrName>
                                        </p:attrNameLst>
                                      </p:cBhvr>
                                      <p:to>
                                        <p:strVal val="visible"/>
                                      </p:to>
                                    </p:set>
                                    <p:anim calcmode="lin" valueType="num">
                                      <p:cBhvr>
                                        <p:cTn id="389" dur="500" fill="hold"/>
                                        <p:tgtEl>
                                          <p:spTgt spid="250"/>
                                        </p:tgtEl>
                                        <p:attrNameLst>
                                          <p:attrName>ppt_w</p:attrName>
                                        </p:attrNameLst>
                                      </p:cBhvr>
                                      <p:tavLst>
                                        <p:tav tm="0">
                                          <p:val>
                                            <p:fltVal val="0"/>
                                          </p:val>
                                        </p:tav>
                                        <p:tav tm="100000">
                                          <p:val>
                                            <p:strVal val="#ppt_w"/>
                                          </p:val>
                                        </p:tav>
                                      </p:tavLst>
                                    </p:anim>
                                    <p:anim calcmode="lin" valueType="num">
                                      <p:cBhvr>
                                        <p:cTn id="390" dur="500" fill="hold"/>
                                        <p:tgtEl>
                                          <p:spTgt spid="250"/>
                                        </p:tgtEl>
                                        <p:attrNameLst>
                                          <p:attrName>ppt_h</p:attrName>
                                        </p:attrNameLst>
                                      </p:cBhvr>
                                      <p:tavLst>
                                        <p:tav tm="0">
                                          <p:val>
                                            <p:fltVal val="0"/>
                                          </p:val>
                                        </p:tav>
                                        <p:tav tm="100000">
                                          <p:val>
                                            <p:strVal val="#ppt_h"/>
                                          </p:val>
                                        </p:tav>
                                      </p:tavLst>
                                    </p:anim>
                                    <p:animEffect transition="in" filter="fade">
                                      <p:cBhvr>
                                        <p:cTn id="391" dur="500"/>
                                        <p:tgtEl>
                                          <p:spTgt spid="250"/>
                                        </p:tgtEl>
                                      </p:cBhvr>
                                    </p:animEffect>
                                  </p:childTnLst>
                                </p:cTn>
                              </p:par>
                              <p:par>
                                <p:cTn id="392" presetID="53" presetClass="entr" presetSubtype="16" fill="hold" nodeType="withEffect">
                                  <p:stCondLst>
                                    <p:cond delay="0"/>
                                  </p:stCondLst>
                                  <p:childTnLst>
                                    <p:set>
                                      <p:cBhvr>
                                        <p:cTn id="393" dur="1" fill="hold">
                                          <p:stCondLst>
                                            <p:cond delay="0"/>
                                          </p:stCondLst>
                                        </p:cTn>
                                        <p:tgtEl>
                                          <p:spTgt spid="251"/>
                                        </p:tgtEl>
                                        <p:attrNameLst>
                                          <p:attrName>style.visibility</p:attrName>
                                        </p:attrNameLst>
                                      </p:cBhvr>
                                      <p:to>
                                        <p:strVal val="visible"/>
                                      </p:to>
                                    </p:set>
                                    <p:anim calcmode="lin" valueType="num">
                                      <p:cBhvr>
                                        <p:cTn id="394" dur="500" fill="hold"/>
                                        <p:tgtEl>
                                          <p:spTgt spid="251"/>
                                        </p:tgtEl>
                                        <p:attrNameLst>
                                          <p:attrName>ppt_w</p:attrName>
                                        </p:attrNameLst>
                                      </p:cBhvr>
                                      <p:tavLst>
                                        <p:tav tm="0">
                                          <p:val>
                                            <p:fltVal val="0"/>
                                          </p:val>
                                        </p:tav>
                                        <p:tav tm="100000">
                                          <p:val>
                                            <p:strVal val="#ppt_w"/>
                                          </p:val>
                                        </p:tav>
                                      </p:tavLst>
                                    </p:anim>
                                    <p:anim calcmode="lin" valueType="num">
                                      <p:cBhvr>
                                        <p:cTn id="395" dur="500" fill="hold"/>
                                        <p:tgtEl>
                                          <p:spTgt spid="251"/>
                                        </p:tgtEl>
                                        <p:attrNameLst>
                                          <p:attrName>ppt_h</p:attrName>
                                        </p:attrNameLst>
                                      </p:cBhvr>
                                      <p:tavLst>
                                        <p:tav tm="0">
                                          <p:val>
                                            <p:fltVal val="0"/>
                                          </p:val>
                                        </p:tav>
                                        <p:tav tm="100000">
                                          <p:val>
                                            <p:strVal val="#ppt_h"/>
                                          </p:val>
                                        </p:tav>
                                      </p:tavLst>
                                    </p:anim>
                                    <p:animEffect transition="in" filter="fade">
                                      <p:cBhvr>
                                        <p:cTn id="396" dur="500"/>
                                        <p:tgtEl>
                                          <p:spTgt spid="251"/>
                                        </p:tgtEl>
                                      </p:cBhvr>
                                    </p:animEffect>
                                  </p:childTnLst>
                                </p:cTn>
                              </p:par>
                              <p:par>
                                <p:cTn id="397" presetID="53" presetClass="entr" presetSubtype="16" fill="hold" nodeType="withEffect">
                                  <p:stCondLst>
                                    <p:cond delay="0"/>
                                  </p:stCondLst>
                                  <p:childTnLst>
                                    <p:set>
                                      <p:cBhvr>
                                        <p:cTn id="398" dur="1" fill="hold">
                                          <p:stCondLst>
                                            <p:cond delay="0"/>
                                          </p:stCondLst>
                                        </p:cTn>
                                        <p:tgtEl>
                                          <p:spTgt spid="252"/>
                                        </p:tgtEl>
                                        <p:attrNameLst>
                                          <p:attrName>style.visibility</p:attrName>
                                        </p:attrNameLst>
                                      </p:cBhvr>
                                      <p:to>
                                        <p:strVal val="visible"/>
                                      </p:to>
                                    </p:set>
                                    <p:anim calcmode="lin" valueType="num">
                                      <p:cBhvr>
                                        <p:cTn id="399" dur="500" fill="hold"/>
                                        <p:tgtEl>
                                          <p:spTgt spid="252"/>
                                        </p:tgtEl>
                                        <p:attrNameLst>
                                          <p:attrName>ppt_w</p:attrName>
                                        </p:attrNameLst>
                                      </p:cBhvr>
                                      <p:tavLst>
                                        <p:tav tm="0">
                                          <p:val>
                                            <p:fltVal val="0"/>
                                          </p:val>
                                        </p:tav>
                                        <p:tav tm="100000">
                                          <p:val>
                                            <p:strVal val="#ppt_w"/>
                                          </p:val>
                                        </p:tav>
                                      </p:tavLst>
                                    </p:anim>
                                    <p:anim calcmode="lin" valueType="num">
                                      <p:cBhvr>
                                        <p:cTn id="400" dur="500" fill="hold"/>
                                        <p:tgtEl>
                                          <p:spTgt spid="252"/>
                                        </p:tgtEl>
                                        <p:attrNameLst>
                                          <p:attrName>ppt_h</p:attrName>
                                        </p:attrNameLst>
                                      </p:cBhvr>
                                      <p:tavLst>
                                        <p:tav tm="0">
                                          <p:val>
                                            <p:fltVal val="0"/>
                                          </p:val>
                                        </p:tav>
                                        <p:tav tm="100000">
                                          <p:val>
                                            <p:strVal val="#ppt_h"/>
                                          </p:val>
                                        </p:tav>
                                      </p:tavLst>
                                    </p:anim>
                                    <p:animEffect transition="in" filter="fade">
                                      <p:cBhvr>
                                        <p:cTn id="401" dur="500"/>
                                        <p:tgtEl>
                                          <p:spTgt spid="252"/>
                                        </p:tgtEl>
                                      </p:cBhvr>
                                    </p:animEffect>
                                  </p:childTnLst>
                                </p:cTn>
                              </p:par>
                              <p:par>
                                <p:cTn id="402" presetID="53" presetClass="entr" presetSubtype="16" fill="hold" nodeType="withEffect">
                                  <p:stCondLst>
                                    <p:cond delay="0"/>
                                  </p:stCondLst>
                                  <p:childTnLst>
                                    <p:set>
                                      <p:cBhvr>
                                        <p:cTn id="403" dur="1" fill="hold">
                                          <p:stCondLst>
                                            <p:cond delay="0"/>
                                          </p:stCondLst>
                                        </p:cTn>
                                        <p:tgtEl>
                                          <p:spTgt spid="253"/>
                                        </p:tgtEl>
                                        <p:attrNameLst>
                                          <p:attrName>style.visibility</p:attrName>
                                        </p:attrNameLst>
                                      </p:cBhvr>
                                      <p:to>
                                        <p:strVal val="visible"/>
                                      </p:to>
                                    </p:set>
                                    <p:anim calcmode="lin" valueType="num">
                                      <p:cBhvr>
                                        <p:cTn id="404" dur="500" fill="hold"/>
                                        <p:tgtEl>
                                          <p:spTgt spid="253"/>
                                        </p:tgtEl>
                                        <p:attrNameLst>
                                          <p:attrName>ppt_w</p:attrName>
                                        </p:attrNameLst>
                                      </p:cBhvr>
                                      <p:tavLst>
                                        <p:tav tm="0">
                                          <p:val>
                                            <p:fltVal val="0"/>
                                          </p:val>
                                        </p:tav>
                                        <p:tav tm="100000">
                                          <p:val>
                                            <p:strVal val="#ppt_w"/>
                                          </p:val>
                                        </p:tav>
                                      </p:tavLst>
                                    </p:anim>
                                    <p:anim calcmode="lin" valueType="num">
                                      <p:cBhvr>
                                        <p:cTn id="405" dur="500" fill="hold"/>
                                        <p:tgtEl>
                                          <p:spTgt spid="253"/>
                                        </p:tgtEl>
                                        <p:attrNameLst>
                                          <p:attrName>ppt_h</p:attrName>
                                        </p:attrNameLst>
                                      </p:cBhvr>
                                      <p:tavLst>
                                        <p:tav tm="0">
                                          <p:val>
                                            <p:fltVal val="0"/>
                                          </p:val>
                                        </p:tav>
                                        <p:tav tm="100000">
                                          <p:val>
                                            <p:strVal val="#ppt_h"/>
                                          </p:val>
                                        </p:tav>
                                      </p:tavLst>
                                    </p:anim>
                                    <p:animEffect transition="in" filter="fade">
                                      <p:cBhvr>
                                        <p:cTn id="406" dur="500"/>
                                        <p:tgtEl>
                                          <p:spTgt spid="253"/>
                                        </p:tgtEl>
                                      </p:cBhvr>
                                    </p:animEffect>
                                  </p:childTnLst>
                                </p:cTn>
                              </p:par>
                              <p:par>
                                <p:cTn id="407" presetID="53" presetClass="entr" presetSubtype="16" fill="hold" nodeType="withEffect">
                                  <p:stCondLst>
                                    <p:cond delay="0"/>
                                  </p:stCondLst>
                                  <p:childTnLst>
                                    <p:set>
                                      <p:cBhvr>
                                        <p:cTn id="408" dur="1" fill="hold">
                                          <p:stCondLst>
                                            <p:cond delay="0"/>
                                          </p:stCondLst>
                                        </p:cTn>
                                        <p:tgtEl>
                                          <p:spTgt spid="254"/>
                                        </p:tgtEl>
                                        <p:attrNameLst>
                                          <p:attrName>style.visibility</p:attrName>
                                        </p:attrNameLst>
                                      </p:cBhvr>
                                      <p:to>
                                        <p:strVal val="visible"/>
                                      </p:to>
                                    </p:set>
                                    <p:anim calcmode="lin" valueType="num">
                                      <p:cBhvr>
                                        <p:cTn id="409" dur="500" fill="hold"/>
                                        <p:tgtEl>
                                          <p:spTgt spid="254"/>
                                        </p:tgtEl>
                                        <p:attrNameLst>
                                          <p:attrName>ppt_w</p:attrName>
                                        </p:attrNameLst>
                                      </p:cBhvr>
                                      <p:tavLst>
                                        <p:tav tm="0">
                                          <p:val>
                                            <p:fltVal val="0"/>
                                          </p:val>
                                        </p:tav>
                                        <p:tav tm="100000">
                                          <p:val>
                                            <p:strVal val="#ppt_w"/>
                                          </p:val>
                                        </p:tav>
                                      </p:tavLst>
                                    </p:anim>
                                    <p:anim calcmode="lin" valueType="num">
                                      <p:cBhvr>
                                        <p:cTn id="410" dur="500" fill="hold"/>
                                        <p:tgtEl>
                                          <p:spTgt spid="254"/>
                                        </p:tgtEl>
                                        <p:attrNameLst>
                                          <p:attrName>ppt_h</p:attrName>
                                        </p:attrNameLst>
                                      </p:cBhvr>
                                      <p:tavLst>
                                        <p:tav tm="0">
                                          <p:val>
                                            <p:fltVal val="0"/>
                                          </p:val>
                                        </p:tav>
                                        <p:tav tm="100000">
                                          <p:val>
                                            <p:strVal val="#ppt_h"/>
                                          </p:val>
                                        </p:tav>
                                      </p:tavLst>
                                    </p:anim>
                                    <p:animEffect transition="in" filter="fade">
                                      <p:cBhvr>
                                        <p:cTn id="411" dur="500"/>
                                        <p:tgtEl>
                                          <p:spTgt spid="254"/>
                                        </p:tgtEl>
                                      </p:cBhvr>
                                    </p:animEffect>
                                  </p:childTnLst>
                                </p:cTn>
                              </p:par>
                              <p:par>
                                <p:cTn id="412" presetID="53" presetClass="entr" presetSubtype="16" fill="hold" nodeType="withEffect">
                                  <p:stCondLst>
                                    <p:cond delay="0"/>
                                  </p:stCondLst>
                                  <p:childTnLst>
                                    <p:set>
                                      <p:cBhvr>
                                        <p:cTn id="413" dur="1" fill="hold">
                                          <p:stCondLst>
                                            <p:cond delay="0"/>
                                          </p:stCondLst>
                                        </p:cTn>
                                        <p:tgtEl>
                                          <p:spTgt spid="255"/>
                                        </p:tgtEl>
                                        <p:attrNameLst>
                                          <p:attrName>style.visibility</p:attrName>
                                        </p:attrNameLst>
                                      </p:cBhvr>
                                      <p:to>
                                        <p:strVal val="visible"/>
                                      </p:to>
                                    </p:set>
                                    <p:anim calcmode="lin" valueType="num">
                                      <p:cBhvr>
                                        <p:cTn id="414" dur="500" fill="hold"/>
                                        <p:tgtEl>
                                          <p:spTgt spid="255"/>
                                        </p:tgtEl>
                                        <p:attrNameLst>
                                          <p:attrName>ppt_w</p:attrName>
                                        </p:attrNameLst>
                                      </p:cBhvr>
                                      <p:tavLst>
                                        <p:tav tm="0">
                                          <p:val>
                                            <p:fltVal val="0"/>
                                          </p:val>
                                        </p:tav>
                                        <p:tav tm="100000">
                                          <p:val>
                                            <p:strVal val="#ppt_w"/>
                                          </p:val>
                                        </p:tav>
                                      </p:tavLst>
                                    </p:anim>
                                    <p:anim calcmode="lin" valueType="num">
                                      <p:cBhvr>
                                        <p:cTn id="415" dur="500" fill="hold"/>
                                        <p:tgtEl>
                                          <p:spTgt spid="255"/>
                                        </p:tgtEl>
                                        <p:attrNameLst>
                                          <p:attrName>ppt_h</p:attrName>
                                        </p:attrNameLst>
                                      </p:cBhvr>
                                      <p:tavLst>
                                        <p:tav tm="0">
                                          <p:val>
                                            <p:fltVal val="0"/>
                                          </p:val>
                                        </p:tav>
                                        <p:tav tm="100000">
                                          <p:val>
                                            <p:strVal val="#ppt_h"/>
                                          </p:val>
                                        </p:tav>
                                      </p:tavLst>
                                    </p:anim>
                                    <p:animEffect transition="in" filter="fade">
                                      <p:cBhvr>
                                        <p:cTn id="416" dur="500"/>
                                        <p:tgtEl>
                                          <p:spTgt spid="255"/>
                                        </p:tgtEl>
                                      </p:cBhvr>
                                    </p:animEffect>
                                  </p:childTnLst>
                                </p:cTn>
                              </p:par>
                              <p:par>
                                <p:cTn id="417" presetID="53" presetClass="entr" presetSubtype="16" fill="hold" nodeType="withEffect">
                                  <p:stCondLst>
                                    <p:cond delay="0"/>
                                  </p:stCondLst>
                                  <p:childTnLst>
                                    <p:set>
                                      <p:cBhvr>
                                        <p:cTn id="418" dur="1" fill="hold">
                                          <p:stCondLst>
                                            <p:cond delay="0"/>
                                          </p:stCondLst>
                                        </p:cTn>
                                        <p:tgtEl>
                                          <p:spTgt spid="256"/>
                                        </p:tgtEl>
                                        <p:attrNameLst>
                                          <p:attrName>style.visibility</p:attrName>
                                        </p:attrNameLst>
                                      </p:cBhvr>
                                      <p:to>
                                        <p:strVal val="visible"/>
                                      </p:to>
                                    </p:set>
                                    <p:anim calcmode="lin" valueType="num">
                                      <p:cBhvr>
                                        <p:cTn id="419" dur="500" fill="hold"/>
                                        <p:tgtEl>
                                          <p:spTgt spid="256"/>
                                        </p:tgtEl>
                                        <p:attrNameLst>
                                          <p:attrName>ppt_w</p:attrName>
                                        </p:attrNameLst>
                                      </p:cBhvr>
                                      <p:tavLst>
                                        <p:tav tm="0">
                                          <p:val>
                                            <p:fltVal val="0"/>
                                          </p:val>
                                        </p:tav>
                                        <p:tav tm="100000">
                                          <p:val>
                                            <p:strVal val="#ppt_w"/>
                                          </p:val>
                                        </p:tav>
                                      </p:tavLst>
                                    </p:anim>
                                    <p:anim calcmode="lin" valueType="num">
                                      <p:cBhvr>
                                        <p:cTn id="420" dur="500" fill="hold"/>
                                        <p:tgtEl>
                                          <p:spTgt spid="256"/>
                                        </p:tgtEl>
                                        <p:attrNameLst>
                                          <p:attrName>ppt_h</p:attrName>
                                        </p:attrNameLst>
                                      </p:cBhvr>
                                      <p:tavLst>
                                        <p:tav tm="0">
                                          <p:val>
                                            <p:fltVal val="0"/>
                                          </p:val>
                                        </p:tav>
                                        <p:tav tm="100000">
                                          <p:val>
                                            <p:strVal val="#ppt_h"/>
                                          </p:val>
                                        </p:tav>
                                      </p:tavLst>
                                    </p:anim>
                                    <p:animEffect transition="in" filter="fade">
                                      <p:cBhvr>
                                        <p:cTn id="421" dur="500"/>
                                        <p:tgtEl>
                                          <p:spTgt spid="256"/>
                                        </p:tgtEl>
                                      </p:cBhvr>
                                    </p:animEffect>
                                  </p:childTnLst>
                                </p:cTn>
                              </p:par>
                              <p:par>
                                <p:cTn id="422" presetID="53" presetClass="entr" presetSubtype="16" fill="hold" nodeType="withEffect">
                                  <p:stCondLst>
                                    <p:cond delay="0"/>
                                  </p:stCondLst>
                                  <p:childTnLst>
                                    <p:set>
                                      <p:cBhvr>
                                        <p:cTn id="423" dur="1" fill="hold">
                                          <p:stCondLst>
                                            <p:cond delay="0"/>
                                          </p:stCondLst>
                                        </p:cTn>
                                        <p:tgtEl>
                                          <p:spTgt spid="257"/>
                                        </p:tgtEl>
                                        <p:attrNameLst>
                                          <p:attrName>style.visibility</p:attrName>
                                        </p:attrNameLst>
                                      </p:cBhvr>
                                      <p:to>
                                        <p:strVal val="visible"/>
                                      </p:to>
                                    </p:set>
                                    <p:anim calcmode="lin" valueType="num">
                                      <p:cBhvr>
                                        <p:cTn id="424" dur="500" fill="hold"/>
                                        <p:tgtEl>
                                          <p:spTgt spid="257"/>
                                        </p:tgtEl>
                                        <p:attrNameLst>
                                          <p:attrName>ppt_w</p:attrName>
                                        </p:attrNameLst>
                                      </p:cBhvr>
                                      <p:tavLst>
                                        <p:tav tm="0">
                                          <p:val>
                                            <p:fltVal val="0"/>
                                          </p:val>
                                        </p:tav>
                                        <p:tav tm="100000">
                                          <p:val>
                                            <p:strVal val="#ppt_w"/>
                                          </p:val>
                                        </p:tav>
                                      </p:tavLst>
                                    </p:anim>
                                    <p:anim calcmode="lin" valueType="num">
                                      <p:cBhvr>
                                        <p:cTn id="425" dur="500" fill="hold"/>
                                        <p:tgtEl>
                                          <p:spTgt spid="257"/>
                                        </p:tgtEl>
                                        <p:attrNameLst>
                                          <p:attrName>ppt_h</p:attrName>
                                        </p:attrNameLst>
                                      </p:cBhvr>
                                      <p:tavLst>
                                        <p:tav tm="0">
                                          <p:val>
                                            <p:fltVal val="0"/>
                                          </p:val>
                                        </p:tav>
                                        <p:tav tm="100000">
                                          <p:val>
                                            <p:strVal val="#ppt_h"/>
                                          </p:val>
                                        </p:tav>
                                      </p:tavLst>
                                    </p:anim>
                                    <p:animEffect transition="in" filter="fade">
                                      <p:cBhvr>
                                        <p:cTn id="426" dur="500"/>
                                        <p:tgtEl>
                                          <p:spTgt spid="257"/>
                                        </p:tgtEl>
                                      </p:cBhvr>
                                    </p:animEffect>
                                  </p:childTnLst>
                                </p:cTn>
                              </p:par>
                              <p:par>
                                <p:cTn id="427" presetID="53" presetClass="entr" presetSubtype="16" fill="hold" nodeType="withEffect">
                                  <p:stCondLst>
                                    <p:cond delay="0"/>
                                  </p:stCondLst>
                                  <p:childTnLst>
                                    <p:set>
                                      <p:cBhvr>
                                        <p:cTn id="428" dur="1" fill="hold">
                                          <p:stCondLst>
                                            <p:cond delay="0"/>
                                          </p:stCondLst>
                                        </p:cTn>
                                        <p:tgtEl>
                                          <p:spTgt spid="258"/>
                                        </p:tgtEl>
                                        <p:attrNameLst>
                                          <p:attrName>style.visibility</p:attrName>
                                        </p:attrNameLst>
                                      </p:cBhvr>
                                      <p:to>
                                        <p:strVal val="visible"/>
                                      </p:to>
                                    </p:set>
                                    <p:anim calcmode="lin" valueType="num">
                                      <p:cBhvr>
                                        <p:cTn id="429" dur="500" fill="hold"/>
                                        <p:tgtEl>
                                          <p:spTgt spid="258"/>
                                        </p:tgtEl>
                                        <p:attrNameLst>
                                          <p:attrName>ppt_w</p:attrName>
                                        </p:attrNameLst>
                                      </p:cBhvr>
                                      <p:tavLst>
                                        <p:tav tm="0">
                                          <p:val>
                                            <p:fltVal val="0"/>
                                          </p:val>
                                        </p:tav>
                                        <p:tav tm="100000">
                                          <p:val>
                                            <p:strVal val="#ppt_w"/>
                                          </p:val>
                                        </p:tav>
                                      </p:tavLst>
                                    </p:anim>
                                    <p:anim calcmode="lin" valueType="num">
                                      <p:cBhvr>
                                        <p:cTn id="430" dur="500" fill="hold"/>
                                        <p:tgtEl>
                                          <p:spTgt spid="258"/>
                                        </p:tgtEl>
                                        <p:attrNameLst>
                                          <p:attrName>ppt_h</p:attrName>
                                        </p:attrNameLst>
                                      </p:cBhvr>
                                      <p:tavLst>
                                        <p:tav tm="0">
                                          <p:val>
                                            <p:fltVal val="0"/>
                                          </p:val>
                                        </p:tav>
                                        <p:tav tm="100000">
                                          <p:val>
                                            <p:strVal val="#ppt_h"/>
                                          </p:val>
                                        </p:tav>
                                      </p:tavLst>
                                    </p:anim>
                                    <p:animEffect transition="in" filter="fade">
                                      <p:cBhvr>
                                        <p:cTn id="431" dur="500"/>
                                        <p:tgtEl>
                                          <p:spTgt spid="258"/>
                                        </p:tgtEl>
                                      </p:cBhvr>
                                    </p:animEffect>
                                  </p:childTnLst>
                                </p:cTn>
                              </p:par>
                              <p:par>
                                <p:cTn id="432" presetID="53" presetClass="entr" presetSubtype="16" fill="hold" grpId="0" nodeType="withEffect">
                                  <p:stCondLst>
                                    <p:cond delay="0"/>
                                  </p:stCondLst>
                                  <p:childTnLst>
                                    <p:set>
                                      <p:cBhvr>
                                        <p:cTn id="433" dur="1" fill="hold">
                                          <p:stCondLst>
                                            <p:cond delay="0"/>
                                          </p:stCondLst>
                                        </p:cTn>
                                        <p:tgtEl>
                                          <p:spTgt spid="98"/>
                                        </p:tgtEl>
                                        <p:attrNameLst>
                                          <p:attrName>style.visibility</p:attrName>
                                        </p:attrNameLst>
                                      </p:cBhvr>
                                      <p:to>
                                        <p:strVal val="visible"/>
                                      </p:to>
                                    </p:set>
                                    <p:anim calcmode="lin" valueType="num">
                                      <p:cBhvr>
                                        <p:cTn id="434" dur="500" fill="hold"/>
                                        <p:tgtEl>
                                          <p:spTgt spid="98"/>
                                        </p:tgtEl>
                                        <p:attrNameLst>
                                          <p:attrName>ppt_w</p:attrName>
                                        </p:attrNameLst>
                                      </p:cBhvr>
                                      <p:tavLst>
                                        <p:tav tm="0">
                                          <p:val>
                                            <p:fltVal val="0"/>
                                          </p:val>
                                        </p:tav>
                                        <p:tav tm="100000">
                                          <p:val>
                                            <p:strVal val="#ppt_w"/>
                                          </p:val>
                                        </p:tav>
                                      </p:tavLst>
                                    </p:anim>
                                    <p:anim calcmode="lin" valueType="num">
                                      <p:cBhvr>
                                        <p:cTn id="435" dur="500" fill="hold"/>
                                        <p:tgtEl>
                                          <p:spTgt spid="98"/>
                                        </p:tgtEl>
                                        <p:attrNameLst>
                                          <p:attrName>ppt_h</p:attrName>
                                        </p:attrNameLst>
                                      </p:cBhvr>
                                      <p:tavLst>
                                        <p:tav tm="0">
                                          <p:val>
                                            <p:fltVal val="0"/>
                                          </p:val>
                                        </p:tav>
                                        <p:tav tm="100000">
                                          <p:val>
                                            <p:strVal val="#ppt_h"/>
                                          </p:val>
                                        </p:tav>
                                      </p:tavLst>
                                    </p:anim>
                                    <p:animEffect transition="in" filter="fade">
                                      <p:cBhvr>
                                        <p:cTn id="436" dur="500"/>
                                        <p:tgtEl>
                                          <p:spTgt spid="98"/>
                                        </p:tgtEl>
                                      </p:cBhvr>
                                    </p:animEffect>
                                  </p:childTnLst>
                                </p:cTn>
                              </p:par>
                            </p:childTnLst>
                          </p:cTn>
                        </p:par>
                      </p:childTnLst>
                    </p:cTn>
                  </p:par>
                  <p:par>
                    <p:cTn id="437" fill="hold">
                      <p:stCondLst>
                        <p:cond delay="indefinite"/>
                      </p:stCondLst>
                      <p:childTnLst>
                        <p:par>
                          <p:cTn id="438" fill="hold">
                            <p:stCondLst>
                              <p:cond delay="0"/>
                            </p:stCondLst>
                            <p:childTnLst>
                              <p:par>
                                <p:cTn id="439" presetID="1" presetClass="entr" presetSubtype="0" fill="hold" grpId="0" nodeType="clickEffect" nodePh="1">
                                  <p:stCondLst>
                                    <p:cond delay="0"/>
                                  </p:stCondLst>
                                  <p:endCondLst>
                                    <p:cond evt="begin" delay="0">
                                      <p:tn val="439"/>
                                    </p:cond>
                                  </p:endCondLst>
                                  <p:childTnLst>
                                    <p:set>
                                      <p:cBhvr>
                                        <p:cTn id="440" dur="1" fill="hold">
                                          <p:stCondLst>
                                            <p:cond delay="0"/>
                                          </p:stCondLst>
                                        </p:cTn>
                                        <p:tgtEl>
                                          <p:spTgt spid="100">
                                            <p:txEl>
                                              <p:charRg st="4294967295" end="4294967295"/>
                                            </p:txEl>
                                          </p:spTgt>
                                        </p:tgtEl>
                                        <p:attrNameLst>
                                          <p:attrName>style.visibility</p:attrName>
                                        </p:attrNameLst>
                                      </p:cBhvr>
                                      <p:to>
                                        <p:strVal val="visible"/>
                                      </p:to>
                                    </p:set>
                                  </p:childTnLst>
                                </p:cTn>
                              </p:par>
                              <p:par>
                                <p:cTn id="441" presetID="1" presetClass="entr" presetSubtype="0" fill="hold" grpId="0" nodeType="withEffect" nodePh="1">
                                  <p:stCondLst>
                                    <p:cond delay="0"/>
                                  </p:stCondLst>
                                  <p:endCondLst>
                                    <p:cond evt="begin" delay="0">
                                      <p:tn val="441"/>
                                    </p:cond>
                                  </p:endCondLst>
                                  <p:childTnLst>
                                    <p:set>
                                      <p:cBhvr>
                                        <p:cTn id="442" dur="1" fill="hold">
                                          <p:stCondLst>
                                            <p:cond delay="0"/>
                                          </p:stCondLst>
                                        </p:cTn>
                                        <p:tgtEl>
                                          <p:spTgt spid="101">
                                            <p:txEl>
                                              <p:charRg st="4294967295" end="4294967295"/>
                                            </p:txEl>
                                          </p:spTgt>
                                        </p:tgtEl>
                                        <p:attrNameLst>
                                          <p:attrName>style.visibility</p:attrName>
                                        </p:attrNameLst>
                                      </p:cBhvr>
                                      <p:to>
                                        <p:strVal val="visible"/>
                                      </p:to>
                                    </p:set>
                                  </p:childTnLst>
                                </p:cTn>
                              </p:par>
                              <p:par>
                                <p:cTn id="443" presetID="1" presetClass="entr" presetSubtype="0" fill="hold" grpId="0" nodeType="withEffect" nodePh="1">
                                  <p:stCondLst>
                                    <p:cond delay="0"/>
                                  </p:stCondLst>
                                  <p:endCondLst>
                                    <p:cond evt="begin" delay="0">
                                      <p:tn val="443"/>
                                    </p:cond>
                                  </p:endCondLst>
                                  <p:childTnLst>
                                    <p:set>
                                      <p:cBhvr>
                                        <p:cTn id="444" dur="1" fill="hold">
                                          <p:stCondLst>
                                            <p:cond delay="0"/>
                                          </p:stCondLst>
                                        </p:cTn>
                                        <p:tgtEl>
                                          <p:spTgt spid="99">
                                            <p:txEl>
                                              <p:charRg st="4294967295" end="4294967295"/>
                                            </p:txEl>
                                          </p:spTgt>
                                        </p:tgtEl>
                                        <p:attrNameLst>
                                          <p:attrName>style.visibility</p:attrName>
                                        </p:attrNameLst>
                                      </p:cBhvr>
                                      <p:to>
                                        <p:strVal val="visible"/>
                                      </p:to>
                                    </p:set>
                                  </p:childTnLst>
                                </p:cTn>
                              </p:par>
                              <p:par>
                                <p:cTn id="445" presetID="1" presetClass="entr" presetSubtype="0" fill="hold" grpId="0" nodeType="withEffect">
                                  <p:stCondLst>
                                    <p:cond delay="0"/>
                                  </p:stCondLst>
                                  <p:childTnLst>
                                    <p:set>
                                      <p:cBhvr>
                                        <p:cTn id="446" dur="1" fill="hold">
                                          <p:stCondLst>
                                            <p:cond delay="0"/>
                                          </p:stCondLst>
                                        </p:cTn>
                                        <p:tgtEl>
                                          <p:spTgt spid="74"/>
                                        </p:tgtEl>
                                        <p:attrNameLst>
                                          <p:attrName>style.visibility</p:attrName>
                                        </p:attrNameLst>
                                      </p:cBhvr>
                                      <p:to>
                                        <p:strVal val="visible"/>
                                      </p:to>
                                    </p:set>
                                  </p:childTnLst>
                                </p:cTn>
                              </p:par>
                            </p:childTnLst>
                          </p:cTn>
                        </p:par>
                      </p:childTnLst>
                    </p:cTn>
                  </p:par>
                  <p:par>
                    <p:cTn id="447" fill="hold">
                      <p:stCondLst>
                        <p:cond delay="indefinite"/>
                      </p:stCondLst>
                      <p:childTnLst>
                        <p:par>
                          <p:cTn id="448" fill="hold">
                            <p:stCondLst>
                              <p:cond delay="0"/>
                            </p:stCondLst>
                            <p:childTnLst>
                              <p:par>
                                <p:cTn id="449" presetID="4" presetClass="exit" presetSubtype="16" fill="hold" grpId="1" nodeType="clickEffect" nodePh="1">
                                  <p:stCondLst>
                                    <p:cond delay="0"/>
                                  </p:stCondLst>
                                  <p:endCondLst>
                                    <p:cond evt="begin" delay="0">
                                      <p:tn val="449"/>
                                    </p:cond>
                                  </p:endCondLst>
                                  <p:childTnLst>
                                    <p:animEffect transition="out" filter="box(in)">
                                      <p:cBhvr>
                                        <p:cTn id="450" dur="2000"/>
                                        <p:tgtEl>
                                          <p:spTgt spid="99">
                                            <p:txEl>
                                              <p:charRg st="4294967295" end="4294967295"/>
                                            </p:txEl>
                                          </p:spTgt>
                                        </p:tgtEl>
                                      </p:cBhvr>
                                    </p:animEffect>
                                    <p:set>
                                      <p:cBhvr>
                                        <p:cTn id="451" dur="1" fill="hold">
                                          <p:stCondLst>
                                            <p:cond delay="1999"/>
                                          </p:stCondLst>
                                        </p:cTn>
                                        <p:tgtEl>
                                          <p:spTgt spid="99">
                                            <p:txEl>
                                              <p:charRg st="4294967295" end="4294967295"/>
                                            </p:txEl>
                                          </p:spTgt>
                                        </p:tgtEl>
                                        <p:attrNameLst>
                                          <p:attrName>style.visibility</p:attrName>
                                        </p:attrNameLst>
                                      </p:cBhvr>
                                      <p:to>
                                        <p:strVal val="hidden"/>
                                      </p:to>
                                    </p:set>
                                  </p:childTnLst>
                                </p:cTn>
                              </p:par>
                            </p:childTnLst>
                          </p:cTn>
                        </p:par>
                      </p:childTnLst>
                    </p:cTn>
                  </p:par>
                  <p:par>
                    <p:cTn id="452" fill="hold">
                      <p:stCondLst>
                        <p:cond delay="indefinite"/>
                      </p:stCondLst>
                      <p:childTnLst>
                        <p:par>
                          <p:cTn id="453" fill="hold">
                            <p:stCondLst>
                              <p:cond delay="0"/>
                            </p:stCondLst>
                            <p:childTnLst>
                              <p:par>
                                <p:cTn id="454" presetID="4" presetClass="exit" presetSubtype="16" fill="hold" grpId="1" nodeType="clickEffect" nodePh="1">
                                  <p:stCondLst>
                                    <p:cond delay="0"/>
                                  </p:stCondLst>
                                  <p:endCondLst>
                                    <p:cond evt="begin" delay="0">
                                      <p:tn val="454"/>
                                    </p:cond>
                                  </p:endCondLst>
                                  <p:childTnLst>
                                    <p:animEffect transition="out" filter="box(in)">
                                      <p:cBhvr>
                                        <p:cTn id="455" dur="2000"/>
                                        <p:tgtEl>
                                          <p:spTgt spid="100">
                                            <p:txEl>
                                              <p:charRg st="4294967295" end="4294967295"/>
                                            </p:txEl>
                                          </p:spTgt>
                                        </p:tgtEl>
                                      </p:cBhvr>
                                    </p:animEffect>
                                    <p:set>
                                      <p:cBhvr>
                                        <p:cTn id="456" dur="1" fill="hold">
                                          <p:stCondLst>
                                            <p:cond delay="1999"/>
                                          </p:stCondLst>
                                        </p:cTn>
                                        <p:tgtEl>
                                          <p:spTgt spid="100">
                                            <p:txEl>
                                              <p:charRg st="4294967295" end="4294967295"/>
                                            </p:txEl>
                                          </p:spTgt>
                                        </p:tgtEl>
                                        <p:attrNameLst>
                                          <p:attrName>style.visibility</p:attrName>
                                        </p:attrNameLst>
                                      </p:cBhvr>
                                      <p:to>
                                        <p:strVal val="hidden"/>
                                      </p:to>
                                    </p:set>
                                  </p:childTnLst>
                                </p:cTn>
                              </p:par>
                            </p:childTnLst>
                          </p:cTn>
                        </p:par>
                      </p:childTnLst>
                    </p:cTn>
                  </p:par>
                  <p:par>
                    <p:cTn id="457" fill="hold">
                      <p:stCondLst>
                        <p:cond delay="indefinite"/>
                      </p:stCondLst>
                      <p:childTnLst>
                        <p:par>
                          <p:cTn id="458" fill="hold">
                            <p:stCondLst>
                              <p:cond delay="0"/>
                            </p:stCondLst>
                            <p:childTnLst>
                              <p:par>
                                <p:cTn id="459" presetID="4" presetClass="exit" presetSubtype="16" fill="hold" grpId="1" nodeType="clickEffect" nodePh="1">
                                  <p:stCondLst>
                                    <p:cond delay="0"/>
                                  </p:stCondLst>
                                  <p:endCondLst>
                                    <p:cond evt="begin" delay="0">
                                      <p:tn val="459"/>
                                    </p:cond>
                                  </p:endCondLst>
                                  <p:childTnLst>
                                    <p:animEffect transition="out" filter="box(in)">
                                      <p:cBhvr>
                                        <p:cTn id="460" dur="2000"/>
                                        <p:tgtEl>
                                          <p:spTgt spid="101">
                                            <p:txEl>
                                              <p:charRg st="4294967295" end="4294967295"/>
                                            </p:txEl>
                                          </p:spTgt>
                                        </p:tgtEl>
                                      </p:cBhvr>
                                    </p:animEffect>
                                    <p:set>
                                      <p:cBhvr>
                                        <p:cTn id="461" dur="1" fill="hold">
                                          <p:stCondLst>
                                            <p:cond delay="1999"/>
                                          </p:stCondLst>
                                        </p:cTn>
                                        <p:tgtEl>
                                          <p:spTgt spid="101">
                                            <p:txEl>
                                              <p:charRg st="4294967295" end="429496729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4" grpId="0">
        <p:bldAsOne/>
      </p:bldGraphic>
      <p:bldP spid="2" grpId="0"/>
      <p:bldP spid="98" grpId="0"/>
      <p:bldP spid="99" grpId="0" autoUpdateAnimBg="0"/>
      <p:bldP spid="99" grpId="1" autoUpdateAnimBg="0"/>
      <p:bldP spid="100" grpId="0" autoUpdateAnimBg="0"/>
      <p:bldP spid="100" grpId="1" autoUpdateAnimBg="0"/>
      <p:bldP spid="101" grpId="0" autoUpdateAnimBg="0"/>
      <p:bldP spid="101" grpId="1" autoUpdateAnimBg="0"/>
    </p:bldLst>
  </p:timing>
</p:sld>
</file>

<file path=ppt/theme/theme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CPWEB-temp">
  <a:themeElements>
    <a:clrScheme name="NCPWEB-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PWEB-tem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NCPWEB-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PWEB-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PWEB-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PWEB-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PWEB-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PWEB-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PWEB-te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PWEB-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PWEB-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PWEB-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PWEB-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PWEB-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TotalTime>
  <Words>2501</Words>
  <Application>Microsoft Macintosh PowerPoint</Application>
  <PresentationFormat>On-screen Show (4:3)</PresentationFormat>
  <Paragraphs>310</Paragraphs>
  <Slides>19</Slides>
  <Notes>9</Notes>
  <HiddenSlides>0</HiddenSlides>
  <MMClips>0</MMClips>
  <ScaleCrop>false</ScaleCrop>
  <HeadingPairs>
    <vt:vector size="6" baseType="variant">
      <vt:variant>
        <vt:lpstr>Design Template</vt:lpstr>
      </vt:variant>
      <vt:variant>
        <vt:i4>6</vt:i4>
      </vt:variant>
      <vt:variant>
        <vt:lpstr>Embedded OLE Servers</vt:lpstr>
      </vt:variant>
      <vt:variant>
        <vt:i4>1</vt:i4>
      </vt:variant>
      <vt:variant>
        <vt:lpstr>Slide Titles</vt:lpstr>
      </vt:variant>
      <vt:variant>
        <vt:i4>19</vt:i4>
      </vt:variant>
    </vt:vector>
  </HeadingPairs>
  <TitlesOfParts>
    <vt:vector size="26" baseType="lpstr">
      <vt:lpstr>5_Default Design</vt:lpstr>
      <vt:lpstr>2_Office Theme</vt:lpstr>
      <vt:lpstr>11_Default Design</vt:lpstr>
      <vt:lpstr>1_Office Theme</vt:lpstr>
      <vt:lpstr>NCPWEB-temp</vt:lpstr>
      <vt:lpstr>Office Theme</vt:lpstr>
      <vt:lpstr>PowerPoint.Show.8</vt:lpstr>
      <vt:lpstr>A smattering of mutations</vt:lpstr>
      <vt:lpstr>Slide 2</vt:lpstr>
      <vt:lpstr>Slide 3</vt:lpstr>
      <vt:lpstr>Slide 4</vt:lpstr>
      <vt:lpstr>Slide 5</vt:lpstr>
      <vt:lpstr>Slide 6</vt:lpstr>
      <vt:lpstr>Genetic Principle #2: Rarer forms of a disease arise from higher liability</vt:lpstr>
      <vt:lpstr>Slide 8</vt:lpstr>
      <vt:lpstr>Sequencing FEMFs…a pilot study</vt:lpstr>
      <vt:lpstr>Slide 10</vt:lpstr>
      <vt:lpstr>Slide 11</vt:lpstr>
      <vt:lpstr>Loss-of-function of CTNND2 in zebrafish</vt:lpstr>
      <vt:lpstr>Autism variants have specific effects on  neuronal function*</vt:lpstr>
      <vt:lpstr>Is there any effect on behavior?</vt:lpstr>
      <vt:lpstr>What does delta 2 catenin do?</vt:lpstr>
      <vt:lpstr>Many of these genes are enriched for those involved in dendrite morphogenesis, chromatin modification and include known autism genes</vt:lpstr>
      <vt:lpstr>Slide 17</vt:lpstr>
      <vt:lpstr> CYFIP1: Autism gene identified in FEMFs</vt:lpstr>
      <vt:lpstr>Slide 19</vt:lpstr>
    </vt:vector>
  </TitlesOfParts>
  <Company>jhmi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acnobody</dc:creator>
  <cp:lastModifiedBy>Aravinda</cp:lastModifiedBy>
  <cp:revision>263</cp:revision>
  <dcterms:created xsi:type="dcterms:W3CDTF">2014-04-27T19:13:55Z</dcterms:created>
  <dcterms:modified xsi:type="dcterms:W3CDTF">2014-04-27T19:22:59Z</dcterms:modified>
</cp:coreProperties>
</file>