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7" r:id="rId3"/>
    <p:sldId id="266" r:id="rId4"/>
    <p:sldId id="272" r:id="rId5"/>
    <p:sldId id="269" r:id="rId6"/>
    <p:sldId id="273" r:id="rId7"/>
    <p:sldId id="258" r:id="rId8"/>
    <p:sldId id="259" r:id="rId9"/>
    <p:sldId id="260" r:id="rId10"/>
    <p:sldId id="262" r:id="rId11"/>
    <p:sldId id="274" r:id="rId12"/>
    <p:sldId id="291" r:id="rId13"/>
    <p:sldId id="287" r:id="rId14"/>
    <p:sldId id="292" r:id="rId15"/>
    <p:sldId id="278" r:id="rId16"/>
    <p:sldId id="290" r:id="rId17"/>
    <p:sldId id="281" r:id="rId18"/>
    <p:sldId id="282" r:id="rId19"/>
    <p:sldId id="284" r:id="rId20"/>
    <p:sldId id="283" r:id="rId21"/>
    <p:sldId id="285" r:id="rId22"/>
    <p:sldId id="288" r:id="rId23"/>
    <p:sldId id="28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0BB"/>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82" autoAdjust="0"/>
  </p:normalViewPr>
  <p:slideViewPr>
    <p:cSldViewPr snapToGrid="0" snapToObjects="1">
      <p:cViewPr>
        <p:scale>
          <a:sx n="48" d="100"/>
          <a:sy n="48" d="100"/>
        </p:scale>
        <p:origin x="-48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2" d="100"/>
          <a:sy n="92" d="100"/>
        </p:scale>
        <p:origin x="-28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E119E-545D-B94E-B1A4-386C9602276D}" type="datetimeFigureOut">
              <a:rPr lang="en-US" smtClean="0"/>
              <a:pPr/>
              <a:t>5/1/2012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5833E5-C6EC-0143-BA6C-DF20610EC6A6}" type="slidenum">
              <a:rPr lang="en-US" smtClean="0"/>
              <a:pPr/>
              <a:t>‹#›</a:t>
            </a:fld>
            <a:endParaRPr lang="en-US"/>
          </a:p>
        </p:txBody>
      </p:sp>
    </p:spTree>
    <p:extLst>
      <p:ext uri="{BB962C8B-B14F-4D97-AF65-F5344CB8AC3E}">
        <p14:creationId xmlns:p14="http://schemas.microsoft.com/office/powerpoint/2010/main" val="22101758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7203BF7-0FF1-694C-8074-720CC04C0EC0}" type="slidenum">
              <a:rPr lang="en-US" smtClean="0"/>
              <a:pPr/>
              <a:t>11</a:t>
            </a:fld>
            <a:endParaRPr lang="en-US" smtClean="0"/>
          </a:p>
        </p:txBody>
      </p:sp>
      <p:sp>
        <p:nvSpPr>
          <p:cNvPr id="5632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63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1400" smtClean="0">
              <a:latin typeface="Genev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F954BB2-16C3-4A43-933C-08F17E3F1519}" type="slidenum">
              <a:rPr lang="en-US">
                <a:latin typeface="Arial" pitchFamily="28" charset="0"/>
                <a:ea typeface="ＭＳ Ｐゴシック" pitchFamily="28" charset="-128"/>
                <a:cs typeface="ＭＳ Ｐゴシック" pitchFamily="28" charset="-128"/>
              </a:rPr>
              <a:pPr/>
              <a:t>12</a:t>
            </a:fld>
            <a:endParaRPr lang="en-US">
              <a:latin typeface="Arial" pitchFamily="28" charset="0"/>
              <a:ea typeface="ＭＳ Ｐゴシック" pitchFamily="28" charset="-128"/>
              <a:cs typeface="ＭＳ Ｐゴシック" pitchFamily="28" charset="-128"/>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8" charset="0"/>
              <a:ea typeface="ＭＳ Ｐゴシック" pitchFamily="28" charset="-128"/>
              <a:cs typeface="ＭＳ Ｐゴシック" pitchFamily="2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9216EFE-1332-5B4A-821E-F904925D841E}" type="slidenum">
              <a:rPr lang="en-US">
                <a:latin typeface="Arial" pitchFamily="-112" charset="0"/>
                <a:ea typeface="ＭＳ Ｐゴシック" pitchFamily="-112" charset="-128"/>
                <a:cs typeface="ＭＳ Ｐゴシック" pitchFamily="-112" charset="-128"/>
              </a:rPr>
              <a:pPr/>
              <a:t>13</a:t>
            </a:fld>
            <a:endParaRPr lang="en-US">
              <a:latin typeface="Arial" pitchFamily="-112" charset="0"/>
              <a:ea typeface="ＭＳ Ｐゴシック" pitchFamily="-112" charset="-128"/>
              <a:cs typeface="ＭＳ Ｐゴシック" pitchFamily="-112" charset="-128"/>
            </a:endParaRPr>
          </a:p>
        </p:txBody>
      </p:sp>
      <p:sp>
        <p:nvSpPr>
          <p:cNvPr id="21507" name="Rectangle 1026"/>
          <p:cNvSpPr>
            <a:spLocks noGrp="1" noRot="1" noChangeAspect="1" noChangeArrowheads="1"/>
          </p:cNvSpPr>
          <p:nvPr>
            <p:ph type="sldImg"/>
          </p:nvPr>
        </p:nvSpPr>
        <p:spPr>
          <a:solidFill>
            <a:srgbClr val="FFFFFF"/>
          </a:solidFill>
          <a:ln/>
        </p:spPr>
      </p:sp>
      <p:sp>
        <p:nvSpPr>
          <p:cNvPr id="21508" name="Rectangle 1027"/>
          <p:cNvSpPr>
            <a:spLocks noGrp="1" noChangeArrowheads="1"/>
          </p:cNvSpPr>
          <p:nvPr>
            <p:ph type="body" idx="1"/>
          </p:nvPr>
        </p:nvSpPr>
        <p:spPr>
          <a:solidFill>
            <a:srgbClr val="FFFFFF"/>
          </a:solidFill>
          <a:ln>
            <a:solidFill>
              <a:srgbClr val="000000"/>
            </a:solidFill>
          </a:ln>
        </p:spPr>
        <p:txBody>
          <a:bodyPr/>
          <a:lstStyle/>
          <a:p>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A0712B-68EE-DE4F-BA77-561DBD418654}" type="slidenum">
              <a:rPr lang="en-US">
                <a:latin typeface="Arial" pitchFamily="28" charset="0"/>
                <a:ea typeface="ＭＳ Ｐゴシック" pitchFamily="28" charset="-128"/>
                <a:cs typeface="ＭＳ Ｐゴシック" pitchFamily="28" charset="-128"/>
              </a:rPr>
              <a:pPr/>
              <a:t>14</a:t>
            </a:fld>
            <a:endParaRPr lang="en-US">
              <a:latin typeface="Arial" pitchFamily="28" charset="0"/>
              <a:ea typeface="ＭＳ Ｐゴシック" pitchFamily="28" charset="-128"/>
              <a:cs typeface="ＭＳ Ｐゴシック" pitchFamily="28" charset="-128"/>
            </a:endParaRPr>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endParaRPr lang="en-US">
              <a:latin typeface="Arial" pitchFamily="28" charset="0"/>
              <a:ea typeface="ＭＳ Ｐゴシック" pitchFamily="28" charset="-128"/>
              <a:cs typeface="ＭＳ Ｐゴシック" pitchFamily="2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1B4FF9C-D04E-9B47-9555-B2021A1EAE4C}" type="slidenum">
              <a:rPr lang="en-US"/>
              <a:pPr/>
              <a:t>15</a:t>
            </a:fld>
            <a:endParaRPr lang="en-US"/>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475C91E-DFE6-B74D-AA8F-3252710584D5}" type="slidenum">
              <a:rPr lang="en-US"/>
              <a:pPr/>
              <a:t>17</a:t>
            </a:fld>
            <a:endParaRPr lang="en-US"/>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fld id="{C36A5D57-6E9A-EB4D-896A-FC3469AD354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CA6B0E7-ED8E-C545-A265-E1C4A0CAB6C6}" type="slidenum">
              <a:rPr lang="en-US"/>
              <a:pPr/>
              <a:t>3</a:t>
            </a:fld>
            <a:endParaRPr lang="en-US"/>
          </a:p>
        </p:txBody>
      </p:sp>
      <p:sp>
        <p:nvSpPr>
          <p:cNvPr id="35843" name="Rectangle 2"/>
          <p:cNvSpPr>
            <a:spLocks noGrp="1" noRot="1" noChangeAspect="1" noChangeArrowheads="1"/>
          </p:cNvSpPr>
          <p:nvPr>
            <p:ph type="sldImg"/>
          </p:nvPr>
        </p:nvSpPr>
        <p:spPr>
          <a:xfrm>
            <a:off x="1144588" y="685800"/>
            <a:ext cx="4572000" cy="3429000"/>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sz="1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315B989-2E35-E74D-AB6E-1AB99A68D3FA}" type="slidenum">
              <a:rPr lang="en-US"/>
              <a:pPr/>
              <a:t>4</a:t>
            </a:fld>
            <a:endParaRPr lang="en-US"/>
          </a:p>
        </p:txBody>
      </p:sp>
      <p:sp>
        <p:nvSpPr>
          <p:cNvPr id="19459" name="Rectangle 2"/>
          <p:cNvSpPr>
            <a:spLocks noGrp="1" noRot="1" noChangeAspect="1" noChangeArrowheads="1"/>
          </p:cNvSpPr>
          <p:nvPr>
            <p:ph type="sldImg"/>
          </p:nvPr>
        </p:nvSpPr>
        <p:spPr>
          <a:xfrm>
            <a:off x="1144588" y="685800"/>
            <a:ext cx="4572000" cy="3429000"/>
          </a:xfrm>
          <a:solidFill>
            <a:srgbClr val="FFFFFF"/>
          </a:solidFill>
          <a:ln/>
        </p:spPr>
      </p:sp>
      <p:sp>
        <p:nvSpPr>
          <p:cNvPr id="19460" name="Rectangle 3"/>
          <p:cNvSpPr>
            <a:spLocks noGrp="1" noChangeArrowheads="1"/>
          </p:cNvSpPr>
          <p:nvPr>
            <p:ph type="body" idx="1"/>
          </p:nvPr>
        </p:nvSpPr>
        <p:spPr>
          <a:xfrm>
            <a:off x="1141413" y="4570413"/>
            <a:ext cx="5486400" cy="4114800"/>
          </a:xfrm>
          <a:solidFill>
            <a:srgbClr val="FFFFFF"/>
          </a:solidFill>
          <a:ln>
            <a:solidFill>
              <a:srgbClr val="000000"/>
            </a:solidFill>
          </a:ln>
        </p:spPr>
        <p:txBody>
          <a:bodyPr lIns="86493" tIns="43247" rIns="86493" bIns="43247"/>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16B9975-46C5-B94C-A583-6C40BD53D719}" type="slidenum">
              <a:rPr lang="en-US"/>
              <a:pPr/>
              <a:t>5</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6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833E5-C6EC-0143-BA6C-DF20610EC6A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2937C5-CAFB-EB45-8532-134CF5653E38}"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937C5-CAFB-EB45-8532-134CF5653E38}"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937C5-CAFB-EB45-8532-134CF5653E38}"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937C5-CAFB-EB45-8532-134CF5653E38}"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2937C5-CAFB-EB45-8532-134CF5653E38}"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2937C5-CAFB-EB45-8532-134CF5653E38}"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2937C5-CAFB-EB45-8532-134CF5653E38}" type="datetimeFigureOut">
              <a:rPr lang="en-US" smtClean="0"/>
              <a:pPr/>
              <a:t>5/1/2012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2937C5-CAFB-EB45-8532-134CF5653E38}" type="datetimeFigureOut">
              <a:rPr lang="en-US" smtClean="0"/>
              <a:pPr/>
              <a:t>5/1/2012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937C5-CAFB-EB45-8532-134CF5653E38}" type="datetimeFigureOut">
              <a:rPr lang="en-US" smtClean="0"/>
              <a:pPr/>
              <a:t>5/1/2012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937C5-CAFB-EB45-8532-134CF5653E38}"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937C5-CAFB-EB45-8532-134CF5653E38}"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CB52-E934-C141-9452-373A9ECEE5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937C5-CAFB-EB45-8532-134CF5653E38}" type="datetimeFigureOut">
              <a:rPr lang="en-US" smtClean="0"/>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7CB52-E934-C141-9452-373A9ECEE5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3.xml"/><Relationship Id="rId7" Type="http://schemas.openxmlformats.org/officeDocument/2006/relationships/image" Target="../media/image30.pd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1.bin"/><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df"/><Relationship Id="rId7" Type="http://schemas.openxmlformats.org/officeDocument/2006/relationships/image" Target="../media/image40.pd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8.pdf"/><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2.pdf"/></Relationships>
</file>

<file path=ppt/slides/_rels/slide9.xml.rels><?xml version="1.0" encoding="UTF-8" standalone="yes"?>
<Relationships xmlns="http://schemas.openxmlformats.org/package/2006/relationships"><Relationship Id="rId8" Type="http://schemas.openxmlformats.org/officeDocument/2006/relationships/image" Target="../media/image20.pdf"/><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df"/><Relationship Id="rId5" Type="http://schemas.openxmlformats.org/officeDocument/2006/relationships/image" Target="../media/image14.png"/><Relationship Id="rId4" Type="http://schemas.openxmlformats.org/officeDocument/2006/relationships/image" Target="../media/image16.pd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l="31136" t="9167" r="1512" b="13257"/>
          <a:stretch>
            <a:fillRect/>
          </a:stretch>
        </p:blipFill>
        <p:spPr bwMode="auto">
          <a:xfrm>
            <a:off x="129518" y="3596434"/>
            <a:ext cx="4936816" cy="3158588"/>
          </a:xfrm>
          <a:prstGeom prst="rect">
            <a:avLst/>
          </a:prstGeom>
          <a:noFill/>
          <a:ln w="9525">
            <a:noFill/>
            <a:miter lim="800000"/>
            <a:headEnd/>
            <a:tailEnd/>
          </a:ln>
          <a:effectLst/>
        </p:spPr>
      </p:pic>
      <p:pic>
        <p:nvPicPr>
          <p:cNvPr id="7" name="Picture 7"/>
          <p:cNvPicPr>
            <a:picLocks noChangeAspect="1" noChangeArrowheads="1"/>
          </p:cNvPicPr>
          <p:nvPr/>
        </p:nvPicPr>
        <p:blipFill>
          <a:blip r:embed="rId4"/>
          <a:srcRect l="2173" t="2885" r="2173" b="4749"/>
          <a:stretch>
            <a:fillRect/>
          </a:stretch>
        </p:blipFill>
        <p:spPr bwMode="auto">
          <a:xfrm>
            <a:off x="5584825" y="152400"/>
            <a:ext cx="3352800" cy="2438400"/>
          </a:xfrm>
          <a:prstGeom prst="rect">
            <a:avLst/>
          </a:prstGeom>
          <a:noFill/>
          <a:ln w="9525">
            <a:noFill/>
            <a:miter lim="800000"/>
            <a:headEnd/>
            <a:tailEnd/>
          </a:ln>
          <a:effectLst/>
        </p:spPr>
      </p:pic>
      <p:sp>
        <p:nvSpPr>
          <p:cNvPr id="9" name="TextBox 8"/>
          <p:cNvSpPr txBox="1"/>
          <p:nvPr/>
        </p:nvSpPr>
        <p:spPr>
          <a:xfrm>
            <a:off x="152400" y="152400"/>
            <a:ext cx="5115077" cy="954107"/>
          </a:xfrm>
          <a:prstGeom prst="rect">
            <a:avLst/>
          </a:prstGeom>
          <a:noFill/>
        </p:spPr>
        <p:txBody>
          <a:bodyPr wrap="none" rtlCol="0">
            <a:spAutoFit/>
          </a:bodyPr>
          <a:lstStyle/>
          <a:p>
            <a:r>
              <a:rPr lang="en-US" sz="2800" dirty="0" smtClean="0">
                <a:latin typeface="Helvetica"/>
                <a:cs typeface="Helvetica"/>
              </a:rPr>
              <a:t>A Hot and Spicy Introduction to </a:t>
            </a:r>
          </a:p>
          <a:p>
            <a:r>
              <a:rPr lang="en-US" sz="2800" dirty="0" smtClean="0">
                <a:latin typeface="Helvetica"/>
                <a:cs typeface="Helvetica"/>
              </a:rPr>
              <a:t>Basic Pain Mechanisms</a:t>
            </a:r>
            <a:endParaRPr lang="en-US" sz="2800" dirty="0">
              <a:latin typeface="Helvetica"/>
              <a:cs typeface="Helvetica"/>
            </a:endParaRPr>
          </a:p>
        </p:txBody>
      </p:sp>
      <p:sp>
        <p:nvSpPr>
          <p:cNvPr id="10" name="TextBox 9"/>
          <p:cNvSpPr txBox="1"/>
          <p:nvPr/>
        </p:nvSpPr>
        <p:spPr>
          <a:xfrm>
            <a:off x="152400" y="1533217"/>
            <a:ext cx="5509028" cy="1200329"/>
          </a:xfrm>
          <a:prstGeom prst="rect">
            <a:avLst/>
          </a:prstGeom>
          <a:noFill/>
        </p:spPr>
        <p:txBody>
          <a:bodyPr wrap="none" rtlCol="0">
            <a:spAutoFit/>
          </a:bodyPr>
          <a:lstStyle/>
          <a:p>
            <a:r>
              <a:rPr lang="en-US" dirty="0" smtClean="0">
                <a:latin typeface="Helvetica"/>
                <a:cs typeface="Helvetica"/>
              </a:rPr>
              <a:t>Michael J. Caterina M.D., Ph.D.</a:t>
            </a:r>
          </a:p>
          <a:p>
            <a:r>
              <a:rPr lang="en-US" dirty="0" smtClean="0">
                <a:latin typeface="Helvetica"/>
                <a:cs typeface="Helvetica"/>
              </a:rPr>
              <a:t>Professor of Biological Chemistry and Neuroscience</a:t>
            </a:r>
          </a:p>
          <a:p>
            <a:r>
              <a:rPr lang="en-US" dirty="0" smtClean="0">
                <a:latin typeface="Helvetica"/>
                <a:cs typeface="Helvetica"/>
              </a:rPr>
              <a:t>Member, Center for Sensory Biology</a:t>
            </a:r>
          </a:p>
          <a:p>
            <a:r>
              <a:rPr lang="en-US" dirty="0" smtClean="0">
                <a:latin typeface="Helvetica"/>
                <a:cs typeface="Helvetica"/>
              </a:rPr>
              <a:t>Johns Hopkins School of Medicine</a:t>
            </a:r>
            <a:endParaRPr lang="en-US" dirty="0">
              <a:latin typeface="Helvetica"/>
              <a:cs typeface="Helvetica"/>
            </a:endParaRPr>
          </a:p>
        </p:txBody>
      </p:sp>
      <p:pic>
        <p:nvPicPr>
          <p:cNvPr id="11" name="Picture 10"/>
          <p:cNvPicPr>
            <a:picLocks noChangeAspect="1"/>
          </p:cNvPicPr>
          <p:nvPr/>
        </p:nvPicPr>
        <p:blipFill>
          <a:blip r:embed="rId5"/>
          <a:stretch>
            <a:fillRect/>
          </a:stretch>
        </p:blipFill>
        <p:spPr>
          <a:xfrm>
            <a:off x="5661428" y="3339259"/>
            <a:ext cx="3261566" cy="32615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91908" y="400759"/>
            <a:ext cx="9074570" cy="461665"/>
          </a:xfrm>
          <a:prstGeom prst="rect">
            <a:avLst/>
          </a:prstGeom>
          <a:noFill/>
          <a:ln w="9525">
            <a:noFill/>
            <a:miter lim="800000"/>
            <a:headEnd/>
            <a:tailEnd/>
          </a:ln>
          <a:effectLst/>
        </p:spPr>
        <p:txBody>
          <a:bodyPr wrap="none">
            <a:prstTxWarp prst="textNoShape">
              <a:avLst/>
            </a:prstTxWarp>
            <a:spAutoFit/>
          </a:bodyPr>
          <a:lstStyle/>
          <a:p>
            <a:pPr algn="ctr"/>
            <a:r>
              <a:rPr lang="en-US" sz="2400" dirty="0">
                <a:latin typeface="Helvetica"/>
                <a:cs typeface="Helvetica"/>
              </a:rPr>
              <a:t>Mice lacking TRPV1 fail to detect</a:t>
            </a:r>
            <a:r>
              <a:rPr lang="en-US" sz="2400" dirty="0" smtClean="0">
                <a:latin typeface="Helvetica"/>
                <a:cs typeface="Helvetica"/>
              </a:rPr>
              <a:t> capsaicin </a:t>
            </a:r>
            <a:r>
              <a:rPr lang="en-US" sz="2400" dirty="0">
                <a:latin typeface="Helvetica"/>
                <a:cs typeface="Helvetica"/>
              </a:rPr>
              <a:t>in their drinking water</a:t>
            </a:r>
          </a:p>
        </p:txBody>
      </p:sp>
      <p:pic>
        <p:nvPicPr>
          <p:cNvPr id="320515" name="Picture 3"/>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4229235" y="1828800"/>
            <a:ext cx="4546600" cy="4165600"/>
          </a:xfrm>
          <a:prstGeom prst="rect">
            <a:avLst/>
          </a:prstGeom>
          <a:noFill/>
          <a:ln w="9525">
            <a:noFill/>
            <a:miter lim="800000"/>
            <a:headEnd/>
            <a:tailEnd/>
          </a:ln>
          <a:effectLst/>
        </p:spPr>
      </p:pic>
      <p:sp>
        <p:nvSpPr>
          <p:cNvPr id="320516" name="Text Box 4"/>
          <p:cNvSpPr txBox="1">
            <a:spLocks noChangeArrowheads="1"/>
          </p:cNvSpPr>
          <p:nvPr/>
        </p:nvSpPr>
        <p:spPr bwMode="auto">
          <a:xfrm>
            <a:off x="6667500" y="6299200"/>
            <a:ext cx="2248407" cy="369332"/>
          </a:xfrm>
          <a:prstGeom prst="rect">
            <a:avLst/>
          </a:prstGeom>
          <a:noFill/>
          <a:ln w="9525">
            <a:noFill/>
            <a:miter lim="800000"/>
            <a:headEnd/>
            <a:tailEnd/>
          </a:ln>
          <a:effectLst/>
        </p:spPr>
        <p:txBody>
          <a:bodyPr wrap="none">
            <a:prstTxWarp prst="textNoShape">
              <a:avLst/>
            </a:prstTxWarp>
            <a:spAutoFit/>
          </a:bodyPr>
          <a:lstStyle/>
          <a:p>
            <a:r>
              <a:rPr lang="en-US" i="1" dirty="0">
                <a:latin typeface="Helvetica"/>
                <a:cs typeface="Helvetica"/>
              </a:rPr>
              <a:t>Caterina et al. 2000</a:t>
            </a:r>
          </a:p>
        </p:txBody>
      </p:sp>
      <p:sp>
        <p:nvSpPr>
          <p:cNvPr id="320517" name="Oval 5"/>
          <p:cNvSpPr>
            <a:spLocks noChangeArrowheads="1"/>
          </p:cNvSpPr>
          <p:nvPr/>
        </p:nvSpPr>
        <p:spPr bwMode="auto">
          <a:xfrm>
            <a:off x="6172470" y="4578350"/>
            <a:ext cx="152400" cy="152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latin typeface="Helvetica"/>
              <a:cs typeface="Helvetica"/>
            </a:endParaRPr>
          </a:p>
        </p:txBody>
      </p:sp>
      <p:sp>
        <p:nvSpPr>
          <p:cNvPr id="320518" name="Oval 6"/>
          <p:cNvSpPr>
            <a:spLocks noChangeArrowheads="1"/>
          </p:cNvSpPr>
          <p:nvPr/>
        </p:nvSpPr>
        <p:spPr bwMode="auto">
          <a:xfrm>
            <a:off x="6172470" y="4016375"/>
            <a:ext cx="1524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latin typeface="Helvetica"/>
              <a:cs typeface="Helvetica"/>
            </a:endParaRPr>
          </a:p>
        </p:txBody>
      </p:sp>
      <p:sp>
        <p:nvSpPr>
          <p:cNvPr id="320519" name="Text Box 7"/>
          <p:cNvSpPr txBox="1">
            <a:spLocks noChangeArrowheads="1"/>
          </p:cNvSpPr>
          <p:nvPr/>
        </p:nvSpPr>
        <p:spPr bwMode="auto">
          <a:xfrm>
            <a:off x="6461395" y="4473575"/>
            <a:ext cx="1200150" cy="366713"/>
          </a:xfrm>
          <a:prstGeom prst="rect">
            <a:avLst/>
          </a:prstGeom>
          <a:noFill/>
          <a:ln w="9525">
            <a:noFill/>
            <a:miter lim="800000"/>
            <a:headEnd/>
            <a:tailEnd/>
          </a:ln>
          <a:effectLst/>
        </p:spPr>
        <p:txBody>
          <a:bodyPr wrap="none">
            <a:prstTxWarp prst="textNoShape">
              <a:avLst/>
            </a:prstTxWarp>
            <a:spAutoFit/>
          </a:bodyPr>
          <a:lstStyle/>
          <a:p>
            <a:r>
              <a:rPr lang="en-US">
                <a:latin typeface="Helvetica"/>
                <a:cs typeface="Helvetica"/>
              </a:rPr>
              <a:t>TRPV1 -/-</a:t>
            </a:r>
          </a:p>
        </p:txBody>
      </p:sp>
      <p:sp>
        <p:nvSpPr>
          <p:cNvPr id="320520" name="Text Box 8"/>
          <p:cNvSpPr txBox="1">
            <a:spLocks noChangeArrowheads="1"/>
          </p:cNvSpPr>
          <p:nvPr/>
        </p:nvSpPr>
        <p:spPr bwMode="auto">
          <a:xfrm>
            <a:off x="6439170" y="3914775"/>
            <a:ext cx="1314450" cy="366713"/>
          </a:xfrm>
          <a:prstGeom prst="rect">
            <a:avLst/>
          </a:prstGeom>
          <a:noFill/>
          <a:ln w="9525">
            <a:noFill/>
            <a:miter lim="800000"/>
            <a:headEnd/>
            <a:tailEnd/>
          </a:ln>
          <a:effectLst/>
        </p:spPr>
        <p:txBody>
          <a:bodyPr wrap="none">
            <a:prstTxWarp prst="textNoShape">
              <a:avLst/>
            </a:prstTxWarp>
            <a:spAutoFit/>
          </a:bodyPr>
          <a:lstStyle/>
          <a:p>
            <a:r>
              <a:rPr lang="en-US">
                <a:latin typeface="Helvetica"/>
                <a:cs typeface="Helvetica"/>
              </a:rPr>
              <a:t>TRPV1 +/+</a:t>
            </a:r>
          </a:p>
        </p:txBody>
      </p:sp>
      <p:pic>
        <p:nvPicPr>
          <p:cNvPr id="9" name="Picture 3" descr="DSCN0126.JPG                                                   0002B002Macintosh HD                   ABA78158:"/>
          <p:cNvPicPr>
            <a:picLocks noChangeAspect="1" noChangeArrowheads="1"/>
          </p:cNvPicPr>
          <p:nvPr/>
        </p:nvPicPr>
        <p:blipFill>
          <a:blip r:embed="rId5">
            <a:lum contrast="-12000"/>
          </a:blip>
          <a:srcRect/>
          <a:stretch>
            <a:fillRect/>
          </a:stretch>
        </p:blipFill>
        <p:spPr bwMode="auto">
          <a:xfrm>
            <a:off x="215607" y="1828801"/>
            <a:ext cx="3869266" cy="29019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3"/>
              <a:srcRect l="6618"/>
              <a:stretch>
                <a:fillRect/>
              </a:stretch>
            </p:blipFill>
          </mc:Choice>
          <mc:Fallback>
            <p:blipFill>
              <a:blip r:embed="rId4"/>
              <a:srcRect l="6618"/>
              <a:stretch>
                <a:fillRect/>
              </a:stretch>
            </p:blipFill>
          </mc:Fallback>
        </mc:AlternateContent>
        <p:spPr bwMode="auto">
          <a:xfrm>
            <a:off x="1432372" y="1347788"/>
            <a:ext cx="5375328" cy="3987800"/>
          </a:xfrm>
          <a:prstGeom prst="rect">
            <a:avLst/>
          </a:prstGeom>
          <a:noFill/>
          <a:ln w="9525">
            <a:noFill/>
            <a:miter lim="800000"/>
            <a:headEnd/>
            <a:tailEnd/>
          </a:ln>
        </p:spPr>
      </p:pic>
      <p:sp>
        <p:nvSpPr>
          <p:cNvPr id="55300" name="Text Box 4"/>
          <p:cNvSpPr txBox="1">
            <a:spLocks noChangeArrowheads="1"/>
          </p:cNvSpPr>
          <p:nvPr/>
        </p:nvSpPr>
        <p:spPr bwMode="auto">
          <a:xfrm>
            <a:off x="6362700" y="1966913"/>
            <a:ext cx="1087438" cy="336550"/>
          </a:xfrm>
          <a:prstGeom prst="rect">
            <a:avLst/>
          </a:prstGeom>
          <a:noFill/>
          <a:ln w="9525">
            <a:noFill/>
            <a:miter lim="800000"/>
            <a:headEnd/>
            <a:tailEnd/>
          </a:ln>
        </p:spPr>
        <p:txBody>
          <a:bodyPr wrap="none">
            <a:prstTxWarp prst="textNoShape">
              <a:avLst/>
            </a:prstTxWarp>
            <a:spAutoFit/>
          </a:bodyPr>
          <a:lstStyle/>
          <a:p>
            <a:r>
              <a:rPr lang="en-US" sz="1600" dirty="0">
                <a:latin typeface="Helvetica"/>
                <a:cs typeface="Helvetica"/>
              </a:rPr>
              <a:t>Wild Type</a:t>
            </a:r>
          </a:p>
        </p:txBody>
      </p:sp>
      <p:sp>
        <p:nvSpPr>
          <p:cNvPr id="55301" name="Text Box 5"/>
          <p:cNvSpPr txBox="1">
            <a:spLocks noChangeArrowheads="1"/>
          </p:cNvSpPr>
          <p:nvPr/>
        </p:nvSpPr>
        <p:spPr bwMode="auto">
          <a:xfrm>
            <a:off x="6362700" y="2497138"/>
            <a:ext cx="1211263" cy="336550"/>
          </a:xfrm>
          <a:prstGeom prst="rect">
            <a:avLst/>
          </a:prstGeom>
          <a:noFill/>
          <a:ln w="9525">
            <a:noFill/>
            <a:miter lim="800000"/>
            <a:headEnd/>
            <a:tailEnd/>
          </a:ln>
        </p:spPr>
        <p:txBody>
          <a:bodyPr wrap="none">
            <a:prstTxWarp prst="textNoShape">
              <a:avLst/>
            </a:prstTxWarp>
            <a:spAutoFit/>
          </a:bodyPr>
          <a:lstStyle/>
          <a:p>
            <a:r>
              <a:rPr lang="en-US" sz="1600">
                <a:latin typeface="Helvetica"/>
                <a:cs typeface="Helvetica"/>
              </a:rPr>
              <a:t>TRPV1 null</a:t>
            </a:r>
          </a:p>
        </p:txBody>
      </p:sp>
      <p:sp>
        <p:nvSpPr>
          <p:cNvPr id="55302" name="Rectangle 6"/>
          <p:cNvSpPr>
            <a:spLocks noChangeArrowheads="1"/>
          </p:cNvSpPr>
          <p:nvPr/>
        </p:nvSpPr>
        <p:spPr bwMode="auto">
          <a:xfrm>
            <a:off x="7620000" y="1955800"/>
            <a:ext cx="284163" cy="284163"/>
          </a:xfrm>
          <a:prstGeom prst="rect">
            <a:avLst/>
          </a:prstGeom>
          <a:solidFill>
            <a:srgbClr val="CC0000"/>
          </a:solidFill>
          <a:ln w="9525">
            <a:solidFill>
              <a:schemeClr val="tx1"/>
            </a:solidFill>
            <a:miter lim="800000"/>
            <a:headEnd/>
            <a:tailEnd/>
          </a:ln>
        </p:spPr>
        <p:txBody>
          <a:bodyPr wrap="none" anchor="ctr">
            <a:prstTxWarp prst="textNoShape">
              <a:avLst/>
            </a:prstTxWarp>
          </a:bodyPr>
          <a:lstStyle/>
          <a:p>
            <a:endParaRPr lang="en-US">
              <a:latin typeface="Helvetica"/>
              <a:cs typeface="Helvetica"/>
            </a:endParaRPr>
          </a:p>
        </p:txBody>
      </p:sp>
      <p:sp>
        <p:nvSpPr>
          <p:cNvPr id="55303" name="Rectangle 7"/>
          <p:cNvSpPr>
            <a:spLocks noChangeArrowheads="1"/>
          </p:cNvSpPr>
          <p:nvPr/>
        </p:nvSpPr>
        <p:spPr bwMode="auto">
          <a:xfrm>
            <a:off x="7620000" y="2524125"/>
            <a:ext cx="284163" cy="284163"/>
          </a:xfrm>
          <a:prstGeom prst="rect">
            <a:avLst/>
          </a:prstGeom>
          <a:solidFill>
            <a:srgbClr val="0D00BB"/>
          </a:solidFill>
          <a:ln w="9525">
            <a:solidFill>
              <a:schemeClr val="tx1"/>
            </a:solidFill>
            <a:miter lim="800000"/>
            <a:headEnd/>
            <a:tailEnd/>
          </a:ln>
        </p:spPr>
        <p:txBody>
          <a:bodyPr wrap="none" anchor="ctr">
            <a:prstTxWarp prst="textNoShape">
              <a:avLst/>
            </a:prstTxWarp>
          </a:bodyPr>
          <a:lstStyle/>
          <a:p>
            <a:endParaRPr lang="en-US">
              <a:latin typeface="Helvetica"/>
              <a:cs typeface="Helvetica"/>
            </a:endParaRPr>
          </a:p>
        </p:txBody>
      </p:sp>
      <p:sp>
        <p:nvSpPr>
          <p:cNvPr id="55304" name="Text Box 8"/>
          <p:cNvSpPr txBox="1">
            <a:spLocks noChangeArrowheads="1"/>
          </p:cNvSpPr>
          <p:nvPr/>
        </p:nvSpPr>
        <p:spPr bwMode="auto">
          <a:xfrm>
            <a:off x="158254" y="228600"/>
            <a:ext cx="8271891" cy="430887"/>
          </a:xfrm>
          <a:prstGeom prst="rect">
            <a:avLst/>
          </a:prstGeom>
          <a:noFill/>
          <a:ln w="9525">
            <a:noFill/>
            <a:miter lim="800000"/>
            <a:headEnd/>
            <a:tailEnd/>
          </a:ln>
        </p:spPr>
        <p:txBody>
          <a:bodyPr wrap="none">
            <a:prstTxWarp prst="textNoShape">
              <a:avLst/>
            </a:prstTxWarp>
            <a:spAutoFit/>
          </a:bodyPr>
          <a:lstStyle/>
          <a:p>
            <a:pPr algn="ctr"/>
            <a:r>
              <a:rPr lang="en-US" sz="2200" dirty="0" smtClean="0">
                <a:latin typeface="Helvetica"/>
                <a:ea typeface="Comic Sans MS" charset="0"/>
                <a:cs typeface="Helvetica"/>
              </a:rPr>
              <a:t>Reduced (but not absent!) heat sensation in mice lacking TRPV1</a:t>
            </a:r>
            <a:endParaRPr lang="en-US" sz="2200" dirty="0">
              <a:latin typeface="Helvetica"/>
              <a:ea typeface="Comic Sans MS" charset="0"/>
              <a:cs typeface="Helvetica"/>
            </a:endParaRPr>
          </a:p>
        </p:txBody>
      </p:sp>
      <p:sp>
        <p:nvSpPr>
          <p:cNvPr id="10" name="TextBox 9"/>
          <p:cNvSpPr txBox="1"/>
          <p:nvPr/>
        </p:nvSpPr>
        <p:spPr>
          <a:xfrm>
            <a:off x="3214238" y="5335588"/>
            <a:ext cx="2154356" cy="400110"/>
          </a:xfrm>
          <a:prstGeom prst="rect">
            <a:avLst/>
          </a:prstGeom>
          <a:noFill/>
        </p:spPr>
        <p:txBody>
          <a:bodyPr wrap="none" rtlCol="0">
            <a:spAutoFit/>
          </a:bodyPr>
          <a:lstStyle/>
          <a:p>
            <a:r>
              <a:rPr lang="en-US" sz="2000" dirty="0" smtClean="0">
                <a:latin typeface="Helvetica"/>
                <a:cs typeface="Helvetica"/>
              </a:rPr>
              <a:t>Temperature (°C)</a:t>
            </a:r>
            <a:endParaRPr lang="en-US" sz="2000" dirty="0">
              <a:latin typeface="Helvetica"/>
              <a:cs typeface="Helvetica"/>
            </a:endParaRPr>
          </a:p>
        </p:txBody>
      </p:sp>
      <p:sp>
        <p:nvSpPr>
          <p:cNvPr id="11" name="TextBox 10"/>
          <p:cNvSpPr txBox="1"/>
          <p:nvPr/>
        </p:nvSpPr>
        <p:spPr>
          <a:xfrm rot="16200000">
            <a:off x="-299260" y="3431550"/>
            <a:ext cx="2783284" cy="400110"/>
          </a:xfrm>
          <a:prstGeom prst="rect">
            <a:avLst/>
          </a:prstGeom>
          <a:noFill/>
        </p:spPr>
        <p:txBody>
          <a:bodyPr wrap="none" rtlCol="0">
            <a:spAutoFit/>
          </a:bodyPr>
          <a:lstStyle/>
          <a:p>
            <a:r>
              <a:rPr lang="en-US" sz="2000" dirty="0" smtClean="0">
                <a:latin typeface="Helvetica"/>
                <a:cs typeface="Helvetica"/>
              </a:rPr>
              <a:t>Time to tail removal (</a:t>
            </a:r>
            <a:r>
              <a:rPr lang="en-US" sz="2000" dirty="0" err="1" smtClean="0">
                <a:latin typeface="Helvetica"/>
                <a:cs typeface="Helvetica"/>
              </a:rPr>
              <a:t>s</a:t>
            </a:r>
            <a:r>
              <a:rPr lang="en-US" sz="2000" dirty="0" smtClean="0">
                <a:latin typeface="Helvetica"/>
                <a:cs typeface="Helvetica"/>
              </a:rPr>
              <a:t>)</a:t>
            </a:r>
            <a:endParaRPr lang="en-US" sz="2000" dirty="0">
              <a:latin typeface="Helvetica"/>
              <a:cs typeface="Helvetica"/>
            </a:endParaRPr>
          </a:p>
        </p:txBody>
      </p:sp>
      <p:sp>
        <p:nvSpPr>
          <p:cNvPr id="12" name="Text Box 4"/>
          <p:cNvSpPr txBox="1">
            <a:spLocks noChangeArrowheads="1"/>
          </p:cNvSpPr>
          <p:nvPr/>
        </p:nvSpPr>
        <p:spPr bwMode="auto">
          <a:xfrm>
            <a:off x="6667500" y="6299200"/>
            <a:ext cx="2248407" cy="369332"/>
          </a:xfrm>
          <a:prstGeom prst="rect">
            <a:avLst/>
          </a:prstGeom>
          <a:noFill/>
          <a:ln w="9525">
            <a:noFill/>
            <a:miter lim="800000"/>
            <a:headEnd/>
            <a:tailEnd/>
          </a:ln>
          <a:effectLst/>
        </p:spPr>
        <p:txBody>
          <a:bodyPr wrap="none">
            <a:prstTxWarp prst="textNoShape">
              <a:avLst/>
            </a:prstTxWarp>
            <a:spAutoFit/>
          </a:bodyPr>
          <a:lstStyle/>
          <a:p>
            <a:r>
              <a:rPr lang="en-US" i="1" dirty="0">
                <a:latin typeface="Helvetica"/>
                <a:cs typeface="Helvetica"/>
              </a:rPr>
              <a:t>Caterina et al. 2000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962400" y="1325563"/>
            <a:ext cx="1828800" cy="2514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18435" name="Rectangle 3"/>
          <p:cNvSpPr>
            <a:spLocks noChangeArrowheads="1"/>
          </p:cNvSpPr>
          <p:nvPr/>
        </p:nvSpPr>
        <p:spPr bwMode="auto">
          <a:xfrm>
            <a:off x="6859588" y="1325563"/>
            <a:ext cx="1219200" cy="2514600"/>
          </a:xfrm>
          <a:prstGeom prst="rect">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18436" name="Rectangle 4"/>
          <p:cNvSpPr>
            <a:spLocks noChangeArrowheads="1"/>
          </p:cNvSpPr>
          <p:nvPr/>
        </p:nvSpPr>
        <p:spPr bwMode="auto">
          <a:xfrm>
            <a:off x="5792788" y="1325563"/>
            <a:ext cx="1066800" cy="251460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18437" name="Rectangle 5"/>
          <p:cNvSpPr>
            <a:spLocks noChangeArrowheads="1"/>
          </p:cNvSpPr>
          <p:nvPr/>
        </p:nvSpPr>
        <p:spPr bwMode="auto">
          <a:xfrm>
            <a:off x="534988" y="1325563"/>
            <a:ext cx="3429000" cy="2514600"/>
          </a:xfrm>
          <a:prstGeom prst="rect">
            <a:avLst/>
          </a:prstGeom>
          <a:solidFill>
            <a:srgbClr val="66FFFF"/>
          </a:solidFill>
          <a:ln w="9525">
            <a:solidFill>
              <a:schemeClr val="tx1"/>
            </a:solidFill>
            <a:miter lim="800000"/>
            <a:headEnd/>
            <a:tailEnd/>
          </a:ln>
        </p:spPr>
        <p:txBody>
          <a:bodyPr wrap="none" anchor="ctr">
            <a:prstTxWarp prst="textNoShape">
              <a:avLst/>
            </a:prstTxWarp>
          </a:bodyPr>
          <a:lstStyle/>
          <a:p>
            <a:endParaRPr lang="en-US"/>
          </a:p>
        </p:txBody>
      </p:sp>
      <p:sp>
        <p:nvSpPr>
          <p:cNvPr id="18438" name="Rectangle 6"/>
          <p:cNvSpPr>
            <a:spLocks noChangeArrowheads="1"/>
          </p:cNvSpPr>
          <p:nvPr/>
        </p:nvSpPr>
        <p:spPr bwMode="auto">
          <a:xfrm>
            <a:off x="5910263" y="2058988"/>
            <a:ext cx="889000"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18439" name="Freeform 7"/>
          <p:cNvSpPr>
            <a:spLocks/>
          </p:cNvSpPr>
          <p:nvPr/>
        </p:nvSpPr>
        <p:spPr bwMode="auto">
          <a:xfrm>
            <a:off x="5821363" y="1995488"/>
            <a:ext cx="177800" cy="152400"/>
          </a:xfrm>
          <a:custGeom>
            <a:avLst/>
            <a:gdLst>
              <a:gd name="T0" fmla="*/ 0 w 112"/>
              <a:gd name="T1" fmla="*/ 2147483647 h 96"/>
              <a:gd name="T2" fmla="*/ 2147483647 w 112"/>
              <a:gd name="T3" fmla="*/ 2147483647 h 96"/>
              <a:gd name="T4" fmla="*/ 2147483647 w 112"/>
              <a:gd name="T5" fmla="*/ 2147483647 h 96"/>
              <a:gd name="T6" fmla="*/ 2147483647 w 112"/>
              <a:gd name="T7" fmla="*/ 0 h 96"/>
              <a:gd name="T8" fmla="*/ 0 w 112"/>
              <a:gd name="T9" fmla="*/ 2147483647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0" y="48"/>
                </a:moveTo>
                <a:lnTo>
                  <a:pt x="112" y="96"/>
                </a:lnTo>
                <a:lnTo>
                  <a:pt x="56" y="48"/>
                </a:lnTo>
                <a:lnTo>
                  <a:pt x="112" y="0"/>
                </a:lnTo>
                <a:lnTo>
                  <a:pt x="0" y="48"/>
                </a:lnTo>
                <a:close/>
              </a:path>
            </a:pathLst>
          </a:custGeom>
          <a:solidFill>
            <a:schemeClr val="tx1"/>
          </a:solidFill>
          <a:ln w="9525">
            <a:noFill/>
            <a:round/>
            <a:headEnd/>
            <a:tailEnd/>
          </a:ln>
        </p:spPr>
        <p:txBody>
          <a:bodyPr>
            <a:prstTxWarp prst="textNoShape">
              <a:avLst/>
            </a:prstTxWarp>
          </a:bodyPr>
          <a:lstStyle/>
          <a:p>
            <a:endParaRPr lang="en-US"/>
          </a:p>
        </p:txBody>
      </p:sp>
      <p:sp>
        <p:nvSpPr>
          <p:cNvPr id="18440" name="Freeform 8"/>
          <p:cNvSpPr>
            <a:spLocks/>
          </p:cNvSpPr>
          <p:nvPr/>
        </p:nvSpPr>
        <p:spPr bwMode="auto">
          <a:xfrm>
            <a:off x="6723063" y="1995488"/>
            <a:ext cx="165100" cy="152400"/>
          </a:xfrm>
          <a:custGeom>
            <a:avLst/>
            <a:gdLst>
              <a:gd name="T0" fmla="*/ 2147483647 w 104"/>
              <a:gd name="T1" fmla="*/ 2147483647 h 96"/>
              <a:gd name="T2" fmla="*/ 0 w 104"/>
              <a:gd name="T3" fmla="*/ 2147483647 h 96"/>
              <a:gd name="T4" fmla="*/ 2147483647 w 104"/>
              <a:gd name="T5" fmla="*/ 2147483647 h 96"/>
              <a:gd name="T6" fmla="*/ 0 w 104"/>
              <a:gd name="T7" fmla="*/ 0 h 96"/>
              <a:gd name="T8" fmla="*/ 2147483647 w 104"/>
              <a:gd name="T9" fmla="*/ 2147483647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48" y="48"/>
                </a:lnTo>
                <a:lnTo>
                  <a:pt x="0" y="0"/>
                </a:lnTo>
                <a:lnTo>
                  <a:pt x="104" y="48"/>
                </a:lnTo>
                <a:close/>
              </a:path>
            </a:pathLst>
          </a:custGeom>
          <a:solidFill>
            <a:schemeClr val="tx1"/>
          </a:solidFill>
          <a:ln w="9525">
            <a:noFill/>
            <a:round/>
            <a:headEnd/>
            <a:tailEnd/>
          </a:ln>
        </p:spPr>
        <p:txBody>
          <a:bodyPr>
            <a:prstTxWarp prst="textNoShape">
              <a:avLst/>
            </a:prstTxWarp>
          </a:bodyPr>
          <a:lstStyle/>
          <a:p>
            <a:endParaRPr lang="en-US"/>
          </a:p>
        </p:txBody>
      </p:sp>
      <p:sp>
        <p:nvSpPr>
          <p:cNvPr id="18441" name="Rectangle 9"/>
          <p:cNvSpPr>
            <a:spLocks noChangeArrowheads="1"/>
          </p:cNvSpPr>
          <p:nvPr/>
        </p:nvSpPr>
        <p:spPr bwMode="auto">
          <a:xfrm>
            <a:off x="6884988" y="2236788"/>
            <a:ext cx="1117600"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18442" name="Freeform 10"/>
          <p:cNvSpPr>
            <a:spLocks/>
          </p:cNvSpPr>
          <p:nvPr/>
        </p:nvSpPr>
        <p:spPr bwMode="auto">
          <a:xfrm>
            <a:off x="6850063" y="2173288"/>
            <a:ext cx="177800" cy="152400"/>
          </a:xfrm>
          <a:custGeom>
            <a:avLst/>
            <a:gdLst>
              <a:gd name="T0" fmla="*/ 0 w 112"/>
              <a:gd name="T1" fmla="*/ 2147483647 h 96"/>
              <a:gd name="T2" fmla="*/ 2147483647 w 112"/>
              <a:gd name="T3" fmla="*/ 2147483647 h 96"/>
              <a:gd name="T4" fmla="*/ 2147483647 w 112"/>
              <a:gd name="T5" fmla="*/ 2147483647 h 96"/>
              <a:gd name="T6" fmla="*/ 2147483647 w 112"/>
              <a:gd name="T7" fmla="*/ 0 h 96"/>
              <a:gd name="T8" fmla="*/ 0 w 112"/>
              <a:gd name="T9" fmla="*/ 2147483647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0" y="48"/>
                </a:moveTo>
                <a:lnTo>
                  <a:pt x="112" y="96"/>
                </a:lnTo>
                <a:lnTo>
                  <a:pt x="64" y="48"/>
                </a:lnTo>
                <a:lnTo>
                  <a:pt x="112" y="0"/>
                </a:lnTo>
                <a:lnTo>
                  <a:pt x="0" y="48"/>
                </a:lnTo>
                <a:close/>
              </a:path>
            </a:pathLst>
          </a:custGeom>
          <a:solidFill>
            <a:schemeClr val="tx1"/>
          </a:solidFill>
          <a:ln w="9525">
            <a:noFill/>
            <a:round/>
            <a:headEnd/>
            <a:tailEnd/>
          </a:ln>
        </p:spPr>
        <p:txBody>
          <a:bodyPr>
            <a:prstTxWarp prst="textNoShape">
              <a:avLst/>
            </a:prstTxWarp>
          </a:bodyPr>
          <a:lstStyle/>
          <a:p>
            <a:endParaRPr lang="en-US"/>
          </a:p>
        </p:txBody>
      </p:sp>
      <p:sp>
        <p:nvSpPr>
          <p:cNvPr id="18443" name="Freeform 11"/>
          <p:cNvSpPr>
            <a:spLocks/>
          </p:cNvSpPr>
          <p:nvPr/>
        </p:nvSpPr>
        <p:spPr bwMode="auto">
          <a:xfrm>
            <a:off x="7929563" y="2173288"/>
            <a:ext cx="165100" cy="152400"/>
          </a:xfrm>
          <a:custGeom>
            <a:avLst/>
            <a:gdLst>
              <a:gd name="T0" fmla="*/ 2147483647 w 104"/>
              <a:gd name="T1" fmla="*/ 2147483647 h 96"/>
              <a:gd name="T2" fmla="*/ 0 w 104"/>
              <a:gd name="T3" fmla="*/ 2147483647 h 96"/>
              <a:gd name="T4" fmla="*/ 2147483647 w 104"/>
              <a:gd name="T5" fmla="*/ 2147483647 h 96"/>
              <a:gd name="T6" fmla="*/ 0 w 104"/>
              <a:gd name="T7" fmla="*/ 0 h 96"/>
              <a:gd name="T8" fmla="*/ 2147483647 w 104"/>
              <a:gd name="T9" fmla="*/ 2147483647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48" y="48"/>
                </a:lnTo>
                <a:lnTo>
                  <a:pt x="0" y="0"/>
                </a:lnTo>
                <a:lnTo>
                  <a:pt x="104" y="48"/>
                </a:lnTo>
                <a:close/>
              </a:path>
            </a:pathLst>
          </a:custGeom>
          <a:solidFill>
            <a:schemeClr val="tx1"/>
          </a:solidFill>
          <a:ln w="9525">
            <a:noFill/>
            <a:round/>
            <a:headEnd/>
            <a:tailEnd/>
          </a:ln>
        </p:spPr>
        <p:txBody>
          <a:bodyPr>
            <a:prstTxWarp prst="textNoShape">
              <a:avLst/>
            </a:prstTxWarp>
          </a:bodyPr>
          <a:lstStyle/>
          <a:p>
            <a:endParaRPr lang="en-US"/>
          </a:p>
        </p:txBody>
      </p:sp>
      <p:sp>
        <p:nvSpPr>
          <p:cNvPr id="18444" name="Rectangle 12"/>
          <p:cNvSpPr>
            <a:spLocks noChangeArrowheads="1"/>
          </p:cNvSpPr>
          <p:nvPr/>
        </p:nvSpPr>
        <p:spPr bwMode="auto">
          <a:xfrm>
            <a:off x="652463" y="1665288"/>
            <a:ext cx="1498600"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18445" name="Freeform 13"/>
          <p:cNvSpPr>
            <a:spLocks/>
          </p:cNvSpPr>
          <p:nvPr/>
        </p:nvSpPr>
        <p:spPr bwMode="auto">
          <a:xfrm>
            <a:off x="563563" y="1601788"/>
            <a:ext cx="177800" cy="152400"/>
          </a:xfrm>
          <a:custGeom>
            <a:avLst/>
            <a:gdLst>
              <a:gd name="T0" fmla="*/ 0 w 112"/>
              <a:gd name="T1" fmla="*/ 2147483647 h 96"/>
              <a:gd name="T2" fmla="*/ 2147483647 w 112"/>
              <a:gd name="T3" fmla="*/ 2147483647 h 96"/>
              <a:gd name="T4" fmla="*/ 2147483647 w 112"/>
              <a:gd name="T5" fmla="*/ 2147483647 h 96"/>
              <a:gd name="T6" fmla="*/ 2147483647 w 112"/>
              <a:gd name="T7" fmla="*/ 0 h 96"/>
              <a:gd name="T8" fmla="*/ 0 w 112"/>
              <a:gd name="T9" fmla="*/ 2147483647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0" y="48"/>
                </a:moveTo>
                <a:lnTo>
                  <a:pt x="112" y="96"/>
                </a:lnTo>
                <a:lnTo>
                  <a:pt x="64" y="48"/>
                </a:lnTo>
                <a:lnTo>
                  <a:pt x="112" y="0"/>
                </a:lnTo>
                <a:lnTo>
                  <a:pt x="0" y="48"/>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18446" name="Freeform 14"/>
          <p:cNvSpPr>
            <a:spLocks/>
          </p:cNvSpPr>
          <p:nvPr/>
        </p:nvSpPr>
        <p:spPr bwMode="auto">
          <a:xfrm>
            <a:off x="2062163" y="1601788"/>
            <a:ext cx="177800" cy="152400"/>
          </a:xfrm>
          <a:custGeom>
            <a:avLst/>
            <a:gdLst>
              <a:gd name="T0" fmla="*/ 2147483647 w 112"/>
              <a:gd name="T1" fmla="*/ 2147483647 h 96"/>
              <a:gd name="T2" fmla="*/ 0 w 112"/>
              <a:gd name="T3" fmla="*/ 2147483647 h 96"/>
              <a:gd name="T4" fmla="*/ 2147483647 w 112"/>
              <a:gd name="T5" fmla="*/ 2147483647 h 96"/>
              <a:gd name="T6" fmla="*/ 0 w 112"/>
              <a:gd name="T7" fmla="*/ 0 h 96"/>
              <a:gd name="T8" fmla="*/ 2147483647 w 112"/>
              <a:gd name="T9" fmla="*/ 2147483647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112" y="48"/>
                </a:moveTo>
                <a:lnTo>
                  <a:pt x="0" y="96"/>
                </a:lnTo>
                <a:lnTo>
                  <a:pt x="56" y="48"/>
                </a:lnTo>
                <a:lnTo>
                  <a:pt x="0" y="0"/>
                </a:lnTo>
                <a:lnTo>
                  <a:pt x="112" y="48"/>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18447" name="Rectangle 15"/>
          <p:cNvSpPr>
            <a:spLocks noChangeArrowheads="1"/>
          </p:cNvSpPr>
          <p:nvPr/>
        </p:nvSpPr>
        <p:spPr bwMode="auto">
          <a:xfrm>
            <a:off x="4040188" y="1944688"/>
            <a:ext cx="1700212"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18448" name="Freeform 16"/>
          <p:cNvSpPr>
            <a:spLocks/>
          </p:cNvSpPr>
          <p:nvPr/>
        </p:nvSpPr>
        <p:spPr bwMode="auto">
          <a:xfrm>
            <a:off x="3963988" y="1884363"/>
            <a:ext cx="177800" cy="152400"/>
          </a:xfrm>
          <a:custGeom>
            <a:avLst/>
            <a:gdLst>
              <a:gd name="T0" fmla="*/ 0 w 112"/>
              <a:gd name="T1" fmla="*/ 2147483647 h 96"/>
              <a:gd name="T2" fmla="*/ 2147483647 w 112"/>
              <a:gd name="T3" fmla="*/ 2147483647 h 96"/>
              <a:gd name="T4" fmla="*/ 2147483647 w 112"/>
              <a:gd name="T5" fmla="*/ 2147483647 h 96"/>
              <a:gd name="T6" fmla="*/ 2147483647 w 112"/>
              <a:gd name="T7" fmla="*/ 0 h 96"/>
              <a:gd name="T8" fmla="*/ 0 w 112"/>
              <a:gd name="T9" fmla="*/ 2147483647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0" y="48"/>
                </a:moveTo>
                <a:lnTo>
                  <a:pt x="112" y="96"/>
                </a:lnTo>
                <a:lnTo>
                  <a:pt x="64" y="48"/>
                </a:lnTo>
                <a:lnTo>
                  <a:pt x="112" y="0"/>
                </a:lnTo>
                <a:lnTo>
                  <a:pt x="0" y="48"/>
                </a:lnTo>
                <a:close/>
              </a:path>
            </a:pathLst>
          </a:custGeom>
          <a:solidFill>
            <a:schemeClr val="tx1"/>
          </a:solidFill>
          <a:ln w="9525">
            <a:noFill/>
            <a:round/>
            <a:headEnd/>
            <a:tailEnd/>
          </a:ln>
        </p:spPr>
        <p:txBody>
          <a:bodyPr>
            <a:prstTxWarp prst="textNoShape">
              <a:avLst/>
            </a:prstTxWarp>
          </a:bodyPr>
          <a:lstStyle/>
          <a:p>
            <a:endParaRPr lang="en-US"/>
          </a:p>
        </p:txBody>
      </p:sp>
      <p:sp>
        <p:nvSpPr>
          <p:cNvPr id="18449" name="Freeform 17"/>
          <p:cNvSpPr>
            <a:spLocks/>
          </p:cNvSpPr>
          <p:nvPr/>
        </p:nvSpPr>
        <p:spPr bwMode="auto">
          <a:xfrm>
            <a:off x="5618163" y="1881188"/>
            <a:ext cx="177800" cy="152400"/>
          </a:xfrm>
          <a:custGeom>
            <a:avLst/>
            <a:gdLst>
              <a:gd name="T0" fmla="*/ 2147483647 w 112"/>
              <a:gd name="T1" fmla="*/ 2147483647 h 96"/>
              <a:gd name="T2" fmla="*/ 0 w 112"/>
              <a:gd name="T3" fmla="*/ 2147483647 h 96"/>
              <a:gd name="T4" fmla="*/ 2147483647 w 112"/>
              <a:gd name="T5" fmla="*/ 2147483647 h 96"/>
              <a:gd name="T6" fmla="*/ 0 w 112"/>
              <a:gd name="T7" fmla="*/ 0 h 96"/>
              <a:gd name="T8" fmla="*/ 2147483647 w 112"/>
              <a:gd name="T9" fmla="*/ 2147483647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112" y="48"/>
                </a:moveTo>
                <a:lnTo>
                  <a:pt x="0" y="96"/>
                </a:lnTo>
                <a:lnTo>
                  <a:pt x="56" y="48"/>
                </a:lnTo>
                <a:lnTo>
                  <a:pt x="0" y="0"/>
                </a:lnTo>
                <a:lnTo>
                  <a:pt x="112" y="48"/>
                </a:lnTo>
                <a:close/>
              </a:path>
            </a:pathLst>
          </a:custGeom>
          <a:solidFill>
            <a:schemeClr val="tx1"/>
          </a:solidFill>
          <a:ln w="9525">
            <a:noFill/>
            <a:round/>
            <a:headEnd/>
            <a:tailEnd/>
          </a:ln>
        </p:spPr>
        <p:txBody>
          <a:bodyPr>
            <a:prstTxWarp prst="textNoShape">
              <a:avLst/>
            </a:prstTxWarp>
          </a:bodyPr>
          <a:lstStyle/>
          <a:p>
            <a:endParaRPr lang="en-US"/>
          </a:p>
        </p:txBody>
      </p:sp>
      <p:sp>
        <p:nvSpPr>
          <p:cNvPr id="18450" name="Rectangle 18"/>
          <p:cNvSpPr>
            <a:spLocks noChangeArrowheads="1"/>
          </p:cNvSpPr>
          <p:nvPr/>
        </p:nvSpPr>
        <p:spPr bwMode="auto">
          <a:xfrm>
            <a:off x="2328863" y="1804988"/>
            <a:ext cx="1535112"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18451" name="Freeform 19"/>
          <p:cNvSpPr>
            <a:spLocks/>
          </p:cNvSpPr>
          <p:nvPr/>
        </p:nvSpPr>
        <p:spPr bwMode="auto">
          <a:xfrm>
            <a:off x="2239963" y="1728788"/>
            <a:ext cx="177800" cy="165100"/>
          </a:xfrm>
          <a:custGeom>
            <a:avLst/>
            <a:gdLst>
              <a:gd name="T0" fmla="*/ 0 w 112"/>
              <a:gd name="T1" fmla="*/ 2147483647 h 104"/>
              <a:gd name="T2" fmla="*/ 2147483647 w 112"/>
              <a:gd name="T3" fmla="*/ 2147483647 h 104"/>
              <a:gd name="T4" fmla="*/ 2147483647 w 112"/>
              <a:gd name="T5" fmla="*/ 2147483647 h 104"/>
              <a:gd name="T6" fmla="*/ 2147483647 w 112"/>
              <a:gd name="T7" fmla="*/ 0 h 104"/>
              <a:gd name="T8" fmla="*/ 0 w 112"/>
              <a:gd name="T9" fmla="*/ 2147483647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6"/>
                </a:moveTo>
                <a:lnTo>
                  <a:pt x="112" y="104"/>
                </a:lnTo>
                <a:lnTo>
                  <a:pt x="64" y="56"/>
                </a:lnTo>
                <a:lnTo>
                  <a:pt x="112" y="0"/>
                </a:lnTo>
                <a:lnTo>
                  <a:pt x="0" y="56"/>
                </a:lnTo>
                <a:close/>
              </a:path>
            </a:pathLst>
          </a:custGeom>
          <a:solidFill>
            <a:schemeClr val="tx1"/>
          </a:solidFill>
          <a:ln w="9525">
            <a:noFill/>
            <a:round/>
            <a:headEnd/>
            <a:tailEnd/>
          </a:ln>
        </p:spPr>
        <p:txBody>
          <a:bodyPr>
            <a:prstTxWarp prst="textNoShape">
              <a:avLst/>
            </a:prstTxWarp>
          </a:bodyPr>
          <a:lstStyle/>
          <a:p>
            <a:endParaRPr lang="en-US"/>
          </a:p>
        </p:txBody>
      </p:sp>
      <p:sp>
        <p:nvSpPr>
          <p:cNvPr id="18452" name="Freeform 20"/>
          <p:cNvSpPr>
            <a:spLocks/>
          </p:cNvSpPr>
          <p:nvPr/>
        </p:nvSpPr>
        <p:spPr bwMode="auto">
          <a:xfrm>
            <a:off x="3811588" y="1728788"/>
            <a:ext cx="165100" cy="165100"/>
          </a:xfrm>
          <a:custGeom>
            <a:avLst/>
            <a:gdLst>
              <a:gd name="T0" fmla="*/ 2147483647 w 104"/>
              <a:gd name="T1" fmla="*/ 2147483647 h 104"/>
              <a:gd name="T2" fmla="*/ 0 w 104"/>
              <a:gd name="T3" fmla="*/ 2147483647 h 104"/>
              <a:gd name="T4" fmla="*/ 2147483647 w 104"/>
              <a:gd name="T5" fmla="*/ 2147483647 h 104"/>
              <a:gd name="T6" fmla="*/ 0 w 104"/>
              <a:gd name="T7" fmla="*/ 0 h 104"/>
              <a:gd name="T8" fmla="*/ 2147483647 w 104"/>
              <a:gd name="T9" fmla="*/ 2147483647 h 104"/>
              <a:gd name="T10" fmla="*/ 0 60000 65536"/>
              <a:gd name="T11" fmla="*/ 0 60000 65536"/>
              <a:gd name="T12" fmla="*/ 0 60000 65536"/>
              <a:gd name="T13" fmla="*/ 0 60000 65536"/>
              <a:gd name="T14" fmla="*/ 0 60000 65536"/>
              <a:gd name="T15" fmla="*/ 0 w 104"/>
              <a:gd name="T16" fmla="*/ 0 h 104"/>
              <a:gd name="T17" fmla="*/ 104 w 104"/>
              <a:gd name="T18" fmla="*/ 104 h 104"/>
            </a:gdLst>
            <a:ahLst/>
            <a:cxnLst>
              <a:cxn ang="T10">
                <a:pos x="T0" y="T1"/>
              </a:cxn>
              <a:cxn ang="T11">
                <a:pos x="T2" y="T3"/>
              </a:cxn>
              <a:cxn ang="T12">
                <a:pos x="T4" y="T5"/>
              </a:cxn>
              <a:cxn ang="T13">
                <a:pos x="T6" y="T7"/>
              </a:cxn>
              <a:cxn ang="T14">
                <a:pos x="T8" y="T9"/>
              </a:cxn>
            </a:cxnLst>
            <a:rect l="T15" t="T16" r="T17" b="T18"/>
            <a:pathLst>
              <a:path w="104" h="104">
                <a:moveTo>
                  <a:pt x="104" y="56"/>
                </a:moveTo>
                <a:lnTo>
                  <a:pt x="0" y="104"/>
                </a:lnTo>
                <a:lnTo>
                  <a:pt x="48" y="56"/>
                </a:lnTo>
                <a:lnTo>
                  <a:pt x="0" y="0"/>
                </a:lnTo>
                <a:lnTo>
                  <a:pt x="104" y="56"/>
                </a:lnTo>
                <a:close/>
              </a:path>
            </a:pathLst>
          </a:custGeom>
          <a:solidFill>
            <a:schemeClr val="tx1"/>
          </a:solidFill>
          <a:ln w="9525">
            <a:noFill/>
            <a:round/>
            <a:headEnd/>
            <a:tailEnd/>
          </a:ln>
        </p:spPr>
        <p:txBody>
          <a:bodyPr>
            <a:prstTxWarp prst="textNoShape">
              <a:avLst/>
            </a:prstTxWarp>
          </a:bodyPr>
          <a:lstStyle/>
          <a:p>
            <a:endParaRPr lang="en-US"/>
          </a:p>
        </p:txBody>
      </p:sp>
      <p:pic>
        <p:nvPicPr>
          <p:cNvPr id="18453" name="Picture 21"/>
          <p:cNvPicPr>
            <a:picLocks noChangeAspect="1" noChangeArrowheads="1"/>
          </p:cNvPicPr>
          <p:nvPr/>
        </p:nvPicPr>
        <p:blipFill>
          <a:blip r:embed="rId3"/>
          <a:srcRect/>
          <a:stretch>
            <a:fillRect/>
          </a:stretch>
        </p:blipFill>
        <p:spPr bwMode="auto">
          <a:xfrm>
            <a:off x="611188" y="2311400"/>
            <a:ext cx="7480300" cy="381000"/>
          </a:xfrm>
          <a:prstGeom prst="rect">
            <a:avLst/>
          </a:prstGeom>
          <a:noFill/>
          <a:ln w="9525">
            <a:noFill/>
            <a:miter lim="800000"/>
            <a:headEnd/>
            <a:tailEnd/>
          </a:ln>
        </p:spPr>
      </p:pic>
      <p:sp>
        <p:nvSpPr>
          <p:cNvPr id="18454" name="Freeform 22"/>
          <p:cNvSpPr>
            <a:spLocks/>
          </p:cNvSpPr>
          <p:nvPr/>
        </p:nvSpPr>
        <p:spPr bwMode="auto">
          <a:xfrm>
            <a:off x="601663" y="2312988"/>
            <a:ext cx="7480300" cy="381000"/>
          </a:xfrm>
          <a:custGeom>
            <a:avLst/>
            <a:gdLst>
              <a:gd name="T0" fmla="*/ 2147483647 w 4712"/>
              <a:gd name="T1" fmla="*/ 0 h 240"/>
              <a:gd name="T2" fmla="*/ 0 w 4712"/>
              <a:gd name="T3" fmla="*/ 0 h 240"/>
              <a:gd name="T4" fmla="*/ 0 w 4712"/>
              <a:gd name="T5" fmla="*/ 0 h 240"/>
              <a:gd name="T6" fmla="*/ 0 w 4712"/>
              <a:gd name="T7" fmla="*/ 2147483647 h 240"/>
              <a:gd name="T8" fmla="*/ 0 w 4712"/>
              <a:gd name="T9" fmla="*/ 2147483647 h 240"/>
              <a:gd name="T10" fmla="*/ 2147483647 w 4712"/>
              <a:gd name="T11" fmla="*/ 2147483647 h 240"/>
              <a:gd name="T12" fmla="*/ 2147483647 w 4712"/>
              <a:gd name="T13" fmla="*/ 2147483647 h 240"/>
              <a:gd name="T14" fmla="*/ 2147483647 w 4712"/>
              <a:gd name="T15" fmla="*/ 0 h 240"/>
              <a:gd name="T16" fmla="*/ 2147483647 w 4712"/>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12"/>
              <a:gd name="T28" fmla="*/ 0 h 240"/>
              <a:gd name="T29" fmla="*/ 4712 w 4712"/>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12" h="240">
                <a:moveTo>
                  <a:pt x="4712" y="0"/>
                </a:moveTo>
                <a:lnTo>
                  <a:pt x="0" y="0"/>
                </a:lnTo>
                <a:lnTo>
                  <a:pt x="0" y="240"/>
                </a:lnTo>
                <a:lnTo>
                  <a:pt x="4712" y="240"/>
                </a:lnTo>
                <a:lnTo>
                  <a:pt x="4712" y="0"/>
                </a:lnTo>
                <a:close/>
              </a:path>
            </a:pathLst>
          </a:custGeom>
          <a:noFill/>
          <a:ln w="12700">
            <a:solidFill>
              <a:srgbClr val="000000"/>
            </a:solidFill>
            <a:round/>
            <a:headEnd/>
            <a:tailEnd/>
          </a:ln>
        </p:spPr>
        <p:txBody>
          <a:bodyPr>
            <a:prstTxWarp prst="textNoShape">
              <a:avLst/>
            </a:prstTxWarp>
          </a:bodyPr>
          <a:lstStyle/>
          <a:p>
            <a:endParaRPr lang="en-US"/>
          </a:p>
        </p:txBody>
      </p:sp>
      <p:sp>
        <p:nvSpPr>
          <p:cNvPr id="18455" name="Text Box 23"/>
          <p:cNvSpPr txBox="1">
            <a:spLocks noChangeArrowheads="1"/>
          </p:cNvSpPr>
          <p:nvPr/>
        </p:nvSpPr>
        <p:spPr bwMode="auto">
          <a:xfrm>
            <a:off x="7015163" y="1922463"/>
            <a:ext cx="882650" cy="366712"/>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Times" pitchFamily="28" charset="0"/>
              </a:rPr>
              <a:t>TRPV2</a:t>
            </a:r>
          </a:p>
        </p:txBody>
      </p:sp>
      <p:sp>
        <p:nvSpPr>
          <p:cNvPr id="18456" name="Text Box 24"/>
          <p:cNvSpPr txBox="1">
            <a:spLocks noChangeArrowheads="1"/>
          </p:cNvSpPr>
          <p:nvPr/>
        </p:nvSpPr>
        <p:spPr bwMode="auto">
          <a:xfrm>
            <a:off x="5945188" y="1733550"/>
            <a:ext cx="882650" cy="366713"/>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Times" pitchFamily="28" charset="0"/>
              </a:rPr>
              <a:t>TRPV1</a:t>
            </a:r>
          </a:p>
        </p:txBody>
      </p:sp>
      <p:sp>
        <p:nvSpPr>
          <p:cNvPr id="18457" name="Text Box 25"/>
          <p:cNvSpPr txBox="1">
            <a:spLocks noChangeArrowheads="1"/>
          </p:cNvSpPr>
          <p:nvPr/>
        </p:nvSpPr>
        <p:spPr bwMode="auto">
          <a:xfrm>
            <a:off x="947738" y="1339850"/>
            <a:ext cx="882650" cy="366713"/>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 pitchFamily="28" charset="0"/>
              </a:rPr>
              <a:t>TRPA1</a:t>
            </a:r>
          </a:p>
        </p:txBody>
      </p:sp>
      <p:sp>
        <p:nvSpPr>
          <p:cNvPr id="18458" name="Text Box 26"/>
          <p:cNvSpPr txBox="1">
            <a:spLocks noChangeArrowheads="1"/>
          </p:cNvSpPr>
          <p:nvPr/>
        </p:nvSpPr>
        <p:spPr bwMode="auto">
          <a:xfrm>
            <a:off x="2668588" y="1477963"/>
            <a:ext cx="920750" cy="366712"/>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 pitchFamily="28" charset="0"/>
              </a:rPr>
              <a:t>TRPM8</a:t>
            </a:r>
          </a:p>
        </p:txBody>
      </p:sp>
      <p:sp>
        <p:nvSpPr>
          <p:cNvPr id="18459" name="Text Box 27"/>
          <p:cNvSpPr txBox="1">
            <a:spLocks noChangeArrowheads="1"/>
          </p:cNvSpPr>
          <p:nvPr/>
        </p:nvSpPr>
        <p:spPr bwMode="auto">
          <a:xfrm>
            <a:off x="4419600" y="1325563"/>
            <a:ext cx="996950" cy="64135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 pitchFamily="28" charset="0"/>
              </a:rPr>
              <a:t>TRPV3, </a:t>
            </a:r>
          </a:p>
          <a:p>
            <a:r>
              <a:rPr lang="en-US">
                <a:solidFill>
                  <a:srgbClr val="FF0000"/>
                </a:solidFill>
                <a:latin typeface="Times" pitchFamily="28" charset="0"/>
              </a:rPr>
              <a:t>TRPV4</a:t>
            </a:r>
          </a:p>
        </p:txBody>
      </p:sp>
      <p:sp>
        <p:nvSpPr>
          <p:cNvPr id="18460" name="Text Box 28"/>
          <p:cNvSpPr txBox="1">
            <a:spLocks noChangeArrowheads="1"/>
          </p:cNvSpPr>
          <p:nvPr/>
        </p:nvSpPr>
        <p:spPr bwMode="auto">
          <a:xfrm>
            <a:off x="76200" y="228600"/>
            <a:ext cx="8915400" cy="457200"/>
          </a:xfrm>
          <a:prstGeom prst="rect">
            <a:avLst/>
          </a:prstGeom>
          <a:noFill/>
          <a:ln w="9525">
            <a:noFill/>
            <a:miter lim="800000"/>
            <a:headEnd/>
            <a:tailEnd/>
          </a:ln>
        </p:spPr>
        <p:txBody>
          <a:bodyPr>
            <a:prstTxWarp prst="textNoShape">
              <a:avLst/>
            </a:prstTxWarp>
            <a:spAutoFit/>
          </a:bodyPr>
          <a:lstStyle/>
          <a:p>
            <a:pPr algn="ctr"/>
            <a:r>
              <a:rPr lang="en-US" sz="2400" dirty="0">
                <a:solidFill>
                  <a:srgbClr val="000000"/>
                </a:solidFill>
                <a:latin typeface="Helvetica"/>
                <a:cs typeface="Helvetica"/>
              </a:rPr>
              <a:t>A spectrum of </a:t>
            </a:r>
            <a:r>
              <a:rPr lang="en-US" sz="2400" dirty="0" err="1">
                <a:solidFill>
                  <a:srgbClr val="000000"/>
                </a:solidFill>
                <a:latin typeface="Helvetica"/>
                <a:cs typeface="Helvetica"/>
              </a:rPr>
              <a:t>thermosensitive</a:t>
            </a:r>
            <a:r>
              <a:rPr lang="en-US" sz="2400" dirty="0">
                <a:solidFill>
                  <a:srgbClr val="000000"/>
                </a:solidFill>
                <a:latin typeface="Helvetica"/>
                <a:cs typeface="Helvetica"/>
              </a:rPr>
              <a:t> TRP channels</a:t>
            </a:r>
          </a:p>
        </p:txBody>
      </p:sp>
      <p:sp>
        <p:nvSpPr>
          <p:cNvPr id="18461" name="Text Box 29"/>
          <p:cNvSpPr txBox="1">
            <a:spLocks noChangeArrowheads="1"/>
          </p:cNvSpPr>
          <p:nvPr/>
        </p:nvSpPr>
        <p:spPr bwMode="auto">
          <a:xfrm>
            <a:off x="4406900" y="2692400"/>
            <a:ext cx="985838" cy="120015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 pitchFamily="28" charset="0"/>
              </a:rPr>
              <a:t>TRPM2,</a:t>
            </a:r>
          </a:p>
          <a:p>
            <a:r>
              <a:rPr lang="en-US">
                <a:solidFill>
                  <a:srgbClr val="FF0000"/>
                </a:solidFill>
                <a:latin typeface="Times" pitchFamily="28" charset="0"/>
              </a:rPr>
              <a:t>TRPM3, </a:t>
            </a:r>
          </a:p>
          <a:p>
            <a:r>
              <a:rPr lang="en-US">
                <a:solidFill>
                  <a:srgbClr val="FF0000"/>
                </a:solidFill>
                <a:latin typeface="Times" pitchFamily="28" charset="0"/>
              </a:rPr>
              <a:t>TRPM4,</a:t>
            </a:r>
          </a:p>
          <a:p>
            <a:r>
              <a:rPr lang="en-US">
                <a:solidFill>
                  <a:srgbClr val="FF0000"/>
                </a:solidFill>
                <a:latin typeface="Times" pitchFamily="28" charset="0"/>
              </a:rPr>
              <a:t>TRPM5</a:t>
            </a:r>
          </a:p>
        </p:txBody>
      </p:sp>
      <p:sp>
        <p:nvSpPr>
          <p:cNvPr id="18462" name="Rectangle 30"/>
          <p:cNvSpPr>
            <a:spLocks noChangeArrowheads="1"/>
          </p:cNvSpPr>
          <p:nvPr/>
        </p:nvSpPr>
        <p:spPr bwMode="auto">
          <a:xfrm>
            <a:off x="528638" y="3916363"/>
            <a:ext cx="7588250" cy="2068512"/>
          </a:xfrm>
          <a:prstGeom prst="rect">
            <a:avLst/>
          </a:prstGeom>
          <a:solidFill>
            <a:srgbClr val="E3F5FF"/>
          </a:solidFill>
          <a:ln w="9525">
            <a:noFill/>
            <a:miter lim="800000"/>
            <a:headEnd/>
            <a:tailEnd/>
          </a:ln>
        </p:spPr>
        <p:txBody>
          <a:bodyPr>
            <a:prstTxWarp prst="textNoShape">
              <a:avLst/>
            </a:prstTxWarp>
          </a:bodyPr>
          <a:lstStyle/>
          <a:p>
            <a:endParaRPr lang="en-US"/>
          </a:p>
        </p:txBody>
      </p:sp>
      <p:sp>
        <p:nvSpPr>
          <p:cNvPr id="18463" name="Freeform 31"/>
          <p:cNvSpPr>
            <a:spLocks/>
          </p:cNvSpPr>
          <p:nvPr/>
        </p:nvSpPr>
        <p:spPr bwMode="auto">
          <a:xfrm>
            <a:off x="528638" y="3916363"/>
            <a:ext cx="7588250" cy="2068512"/>
          </a:xfrm>
          <a:custGeom>
            <a:avLst/>
            <a:gdLst>
              <a:gd name="T0" fmla="*/ 0 w 3696"/>
              <a:gd name="T1" fmla="*/ 0 h 1008"/>
              <a:gd name="T2" fmla="*/ 2147483647 w 3696"/>
              <a:gd name="T3" fmla="*/ 0 h 1008"/>
              <a:gd name="T4" fmla="*/ 2147483647 w 3696"/>
              <a:gd name="T5" fmla="*/ 0 h 1008"/>
              <a:gd name="T6" fmla="*/ 2147483647 w 3696"/>
              <a:gd name="T7" fmla="*/ 2147483647 h 1008"/>
              <a:gd name="T8" fmla="*/ 2147483647 w 3696"/>
              <a:gd name="T9" fmla="*/ 2147483647 h 1008"/>
              <a:gd name="T10" fmla="*/ 0 w 3696"/>
              <a:gd name="T11" fmla="*/ 2147483647 h 1008"/>
              <a:gd name="T12" fmla="*/ 0 w 3696"/>
              <a:gd name="T13" fmla="*/ 2147483647 h 1008"/>
              <a:gd name="T14" fmla="*/ 0 w 3696"/>
              <a:gd name="T15" fmla="*/ 0 h 1008"/>
              <a:gd name="T16" fmla="*/ 0 w 3696"/>
              <a:gd name="T17" fmla="*/ 0 h 10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6"/>
              <a:gd name="T28" fmla="*/ 0 h 1008"/>
              <a:gd name="T29" fmla="*/ 3696 w 3696"/>
              <a:gd name="T30" fmla="*/ 1008 h 10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6" h="1008">
                <a:moveTo>
                  <a:pt x="0" y="0"/>
                </a:moveTo>
                <a:lnTo>
                  <a:pt x="3696" y="0"/>
                </a:lnTo>
                <a:lnTo>
                  <a:pt x="3696" y="1008"/>
                </a:lnTo>
                <a:lnTo>
                  <a:pt x="0" y="1008"/>
                </a:lnTo>
                <a:lnTo>
                  <a:pt x="0" y="0"/>
                </a:lnTo>
                <a:close/>
              </a:path>
            </a:pathLst>
          </a:custGeom>
          <a:noFill/>
          <a:ln w="12700">
            <a:solidFill>
              <a:srgbClr val="000000"/>
            </a:solidFill>
            <a:round/>
            <a:headEnd/>
            <a:tailEnd/>
          </a:ln>
        </p:spPr>
        <p:txBody>
          <a:bodyPr>
            <a:prstTxWarp prst="textNoShape">
              <a:avLst/>
            </a:prstTxWarp>
          </a:bodyPr>
          <a:lstStyle/>
          <a:p>
            <a:endParaRPr lang="en-US"/>
          </a:p>
        </p:txBody>
      </p:sp>
      <p:sp>
        <p:nvSpPr>
          <p:cNvPr id="18464" name="Freeform 32"/>
          <p:cNvSpPr>
            <a:spLocks/>
          </p:cNvSpPr>
          <p:nvPr/>
        </p:nvSpPr>
        <p:spPr bwMode="auto">
          <a:xfrm>
            <a:off x="1825625" y="4195763"/>
            <a:ext cx="3646488" cy="1789112"/>
          </a:xfrm>
          <a:custGeom>
            <a:avLst/>
            <a:gdLst>
              <a:gd name="T0" fmla="*/ 0 w 1776"/>
              <a:gd name="T1" fmla="*/ 2147483647 h 872"/>
              <a:gd name="T2" fmla="*/ 2147483647 w 1776"/>
              <a:gd name="T3" fmla="*/ 2147483647 h 872"/>
              <a:gd name="T4" fmla="*/ 2147483647 w 1776"/>
              <a:gd name="T5" fmla="*/ 2147483647 h 872"/>
              <a:gd name="T6" fmla="*/ 2147483647 w 1776"/>
              <a:gd name="T7" fmla="*/ 2147483647 h 872"/>
              <a:gd name="T8" fmla="*/ 2147483647 w 1776"/>
              <a:gd name="T9" fmla="*/ 2147483647 h 872"/>
              <a:gd name="T10" fmla="*/ 2147483647 w 1776"/>
              <a:gd name="T11" fmla="*/ 2147483647 h 872"/>
              <a:gd name="T12" fmla="*/ 2147483647 w 1776"/>
              <a:gd name="T13" fmla="*/ 2147483647 h 872"/>
              <a:gd name="T14" fmla="*/ 2147483647 w 1776"/>
              <a:gd name="T15" fmla="*/ 2147483647 h 872"/>
              <a:gd name="T16" fmla="*/ 2147483647 w 1776"/>
              <a:gd name="T17" fmla="*/ 2147483647 h 872"/>
              <a:gd name="T18" fmla="*/ 2147483647 w 1776"/>
              <a:gd name="T19" fmla="*/ 2147483647 h 872"/>
              <a:gd name="T20" fmla="*/ 2147483647 w 1776"/>
              <a:gd name="T21" fmla="*/ 2147483647 h 872"/>
              <a:gd name="T22" fmla="*/ 2147483647 w 1776"/>
              <a:gd name="T23" fmla="*/ 2147483647 h 872"/>
              <a:gd name="T24" fmla="*/ 2147483647 w 1776"/>
              <a:gd name="T25" fmla="*/ 2147483647 h 872"/>
              <a:gd name="T26" fmla="*/ 2147483647 w 1776"/>
              <a:gd name="T27" fmla="*/ 2147483647 h 872"/>
              <a:gd name="T28" fmla="*/ 2147483647 w 1776"/>
              <a:gd name="T29" fmla="*/ 2147483647 h 872"/>
              <a:gd name="T30" fmla="*/ 2147483647 w 1776"/>
              <a:gd name="T31" fmla="*/ 2147483647 h 872"/>
              <a:gd name="T32" fmla="*/ 2147483647 w 1776"/>
              <a:gd name="T33" fmla="*/ 2147483647 h 872"/>
              <a:gd name="T34" fmla="*/ 2147483647 w 1776"/>
              <a:gd name="T35" fmla="*/ 0 h 872"/>
              <a:gd name="T36" fmla="*/ 2147483647 w 1776"/>
              <a:gd name="T37" fmla="*/ 0 h 872"/>
              <a:gd name="T38" fmla="*/ 2147483647 w 1776"/>
              <a:gd name="T39" fmla="*/ 2147483647 h 872"/>
              <a:gd name="T40" fmla="*/ 2147483647 w 1776"/>
              <a:gd name="T41" fmla="*/ 2147483647 h 872"/>
              <a:gd name="T42" fmla="*/ 2147483647 w 1776"/>
              <a:gd name="T43" fmla="*/ 2147483647 h 872"/>
              <a:gd name="T44" fmla="*/ 2147483647 w 1776"/>
              <a:gd name="T45" fmla="*/ 2147483647 h 872"/>
              <a:gd name="T46" fmla="*/ 2147483647 w 1776"/>
              <a:gd name="T47" fmla="*/ 2147483647 h 872"/>
              <a:gd name="T48" fmla="*/ 2147483647 w 1776"/>
              <a:gd name="T49" fmla="*/ 2147483647 h 872"/>
              <a:gd name="T50" fmla="*/ 2147483647 w 1776"/>
              <a:gd name="T51" fmla="*/ 2147483647 h 872"/>
              <a:gd name="T52" fmla="*/ 2147483647 w 1776"/>
              <a:gd name="T53" fmla="*/ 2147483647 h 872"/>
              <a:gd name="T54" fmla="*/ 2147483647 w 1776"/>
              <a:gd name="T55" fmla="*/ 2147483647 h 872"/>
              <a:gd name="T56" fmla="*/ 2147483647 w 1776"/>
              <a:gd name="T57" fmla="*/ 2147483647 h 872"/>
              <a:gd name="T58" fmla="*/ 2147483647 w 1776"/>
              <a:gd name="T59" fmla="*/ 2147483647 h 872"/>
              <a:gd name="T60" fmla="*/ 2147483647 w 1776"/>
              <a:gd name="T61" fmla="*/ 2147483647 h 872"/>
              <a:gd name="T62" fmla="*/ 2147483647 w 1776"/>
              <a:gd name="T63" fmla="*/ 2147483647 h 872"/>
              <a:gd name="T64" fmla="*/ 2147483647 w 1776"/>
              <a:gd name="T65" fmla="*/ 2147483647 h 872"/>
              <a:gd name="T66" fmla="*/ 2147483647 w 1776"/>
              <a:gd name="T67" fmla="*/ 2147483647 h 872"/>
              <a:gd name="T68" fmla="*/ 2147483647 w 1776"/>
              <a:gd name="T69" fmla="*/ 2147483647 h 872"/>
              <a:gd name="T70" fmla="*/ 2147483647 w 1776"/>
              <a:gd name="T71" fmla="*/ 2147483647 h 872"/>
              <a:gd name="T72" fmla="*/ 2147483647 w 1776"/>
              <a:gd name="T73" fmla="*/ 2147483647 h 872"/>
              <a:gd name="T74" fmla="*/ 2147483647 w 1776"/>
              <a:gd name="T75" fmla="*/ 2147483647 h 872"/>
              <a:gd name="T76" fmla="*/ 2147483647 w 1776"/>
              <a:gd name="T77" fmla="*/ 2147483647 h 872"/>
              <a:gd name="T78" fmla="*/ 2147483647 w 1776"/>
              <a:gd name="T79" fmla="*/ 2147483647 h 872"/>
              <a:gd name="T80" fmla="*/ 2147483647 w 1776"/>
              <a:gd name="T81" fmla="*/ 2147483647 h 872"/>
              <a:gd name="T82" fmla="*/ 2147483647 w 1776"/>
              <a:gd name="T83" fmla="*/ 2147483647 h 872"/>
              <a:gd name="T84" fmla="*/ 2147483647 w 1776"/>
              <a:gd name="T85" fmla="*/ 2147483647 h 872"/>
              <a:gd name="T86" fmla="*/ 2147483647 w 1776"/>
              <a:gd name="T87" fmla="*/ 2147483647 h 872"/>
              <a:gd name="T88" fmla="*/ 2147483647 w 1776"/>
              <a:gd name="T89" fmla="*/ 2147483647 h 872"/>
              <a:gd name="T90" fmla="*/ 2147483647 w 1776"/>
              <a:gd name="T91" fmla="*/ 2147483647 h 872"/>
              <a:gd name="T92" fmla="*/ 2147483647 w 1776"/>
              <a:gd name="T93" fmla="*/ 2147483647 h 872"/>
              <a:gd name="T94" fmla="*/ 2147483647 w 1776"/>
              <a:gd name="T95" fmla="*/ 2147483647 h 872"/>
              <a:gd name="T96" fmla="*/ 2147483647 w 1776"/>
              <a:gd name="T97" fmla="*/ 2147483647 h 872"/>
              <a:gd name="T98" fmla="*/ 2147483647 w 1776"/>
              <a:gd name="T99" fmla="*/ 2147483647 h 8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76"/>
              <a:gd name="T151" fmla="*/ 0 h 872"/>
              <a:gd name="T152" fmla="*/ 1776 w 1776"/>
              <a:gd name="T153" fmla="*/ 872 h 8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76" h="872">
                <a:moveTo>
                  <a:pt x="0" y="592"/>
                </a:moveTo>
                <a:lnTo>
                  <a:pt x="144" y="496"/>
                </a:lnTo>
                <a:lnTo>
                  <a:pt x="272" y="376"/>
                </a:lnTo>
                <a:lnTo>
                  <a:pt x="384" y="256"/>
                </a:lnTo>
                <a:lnTo>
                  <a:pt x="496" y="144"/>
                </a:lnTo>
                <a:lnTo>
                  <a:pt x="544" y="96"/>
                </a:lnTo>
                <a:lnTo>
                  <a:pt x="600" y="56"/>
                </a:lnTo>
                <a:lnTo>
                  <a:pt x="664" y="24"/>
                </a:lnTo>
                <a:lnTo>
                  <a:pt x="720" y="8"/>
                </a:lnTo>
                <a:lnTo>
                  <a:pt x="784" y="0"/>
                </a:lnTo>
                <a:lnTo>
                  <a:pt x="856" y="8"/>
                </a:lnTo>
                <a:lnTo>
                  <a:pt x="936" y="24"/>
                </a:lnTo>
                <a:lnTo>
                  <a:pt x="1024" y="64"/>
                </a:lnTo>
                <a:lnTo>
                  <a:pt x="1040" y="80"/>
                </a:lnTo>
                <a:lnTo>
                  <a:pt x="1064" y="104"/>
                </a:lnTo>
                <a:lnTo>
                  <a:pt x="1088" y="144"/>
                </a:lnTo>
                <a:lnTo>
                  <a:pt x="1120" y="192"/>
                </a:lnTo>
                <a:lnTo>
                  <a:pt x="1192" y="304"/>
                </a:lnTo>
                <a:lnTo>
                  <a:pt x="1288" y="432"/>
                </a:lnTo>
                <a:lnTo>
                  <a:pt x="1392" y="568"/>
                </a:lnTo>
                <a:lnTo>
                  <a:pt x="1504" y="688"/>
                </a:lnTo>
                <a:lnTo>
                  <a:pt x="1568" y="744"/>
                </a:lnTo>
                <a:lnTo>
                  <a:pt x="1632" y="800"/>
                </a:lnTo>
                <a:lnTo>
                  <a:pt x="1704" y="840"/>
                </a:lnTo>
                <a:lnTo>
                  <a:pt x="1776" y="872"/>
                </a:lnTo>
              </a:path>
            </a:pathLst>
          </a:custGeom>
          <a:noFill/>
          <a:ln w="12700">
            <a:solidFill>
              <a:srgbClr val="5138FF"/>
            </a:solidFill>
            <a:round/>
            <a:headEnd/>
            <a:tailEnd/>
          </a:ln>
        </p:spPr>
        <p:txBody>
          <a:bodyPr>
            <a:prstTxWarp prst="textNoShape">
              <a:avLst/>
            </a:prstTxWarp>
          </a:bodyPr>
          <a:lstStyle/>
          <a:p>
            <a:endParaRPr lang="en-US"/>
          </a:p>
        </p:txBody>
      </p:sp>
      <p:sp>
        <p:nvSpPr>
          <p:cNvPr id="18465" name="Freeform 33"/>
          <p:cNvSpPr>
            <a:spLocks/>
          </p:cNvSpPr>
          <p:nvPr/>
        </p:nvSpPr>
        <p:spPr bwMode="auto">
          <a:xfrm>
            <a:off x="7016750" y="4178300"/>
            <a:ext cx="755650" cy="1806575"/>
          </a:xfrm>
          <a:custGeom>
            <a:avLst/>
            <a:gdLst>
              <a:gd name="T0" fmla="*/ 0 w 368"/>
              <a:gd name="T1" fmla="*/ 2147483647 h 880"/>
              <a:gd name="T2" fmla="*/ 2147483647 w 368"/>
              <a:gd name="T3" fmla="*/ 2147483647 h 880"/>
              <a:gd name="T4" fmla="*/ 2147483647 w 368"/>
              <a:gd name="T5" fmla="*/ 2147483647 h 880"/>
              <a:gd name="T6" fmla="*/ 2147483647 w 368"/>
              <a:gd name="T7" fmla="*/ 2147483647 h 880"/>
              <a:gd name="T8" fmla="*/ 2147483647 w 368"/>
              <a:gd name="T9" fmla="*/ 2147483647 h 880"/>
              <a:gd name="T10" fmla="*/ 2147483647 w 368"/>
              <a:gd name="T11" fmla="*/ 2147483647 h 880"/>
              <a:gd name="T12" fmla="*/ 2147483647 w 368"/>
              <a:gd name="T13" fmla="*/ 2147483647 h 880"/>
              <a:gd name="T14" fmla="*/ 2147483647 w 368"/>
              <a:gd name="T15" fmla="*/ 2147483647 h 880"/>
              <a:gd name="T16" fmla="*/ 2147483647 w 368"/>
              <a:gd name="T17" fmla="*/ 2147483647 h 880"/>
              <a:gd name="T18" fmla="*/ 2147483647 w 368"/>
              <a:gd name="T19" fmla="*/ 2147483647 h 880"/>
              <a:gd name="T20" fmla="*/ 2147483647 w 368"/>
              <a:gd name="T21" fmla="*/ 2147483647 h 880"/>
              <a:gd name="T22" fmla="*/ 2147483647 w 368"/>
              <a:gd name="T23" fmla="*/ 2147483647 h 880"/>
              <a:gd name="T24" fmla="*/ 2147483647 w 368"/>
              <a:gd name="T25" fmla="*/ 2147483647 h 880"/>
              <a:gd name="T26" fmla="*/ 2147483647 w 368"/>
              <a:gd name="T27" fmla="*/ 2147483647 h 880"/>
              <a:gd name="T28" fmla="*/ 2147483647 w 368"/>
              <a:gd name="T29" fmla="*/ 2147483647 h 880"/>
              <a:gd name="T30" fmla="*/ 2147483647 w 368"/>
              <a:gd name="T31" fmla="*/ 2147483647 h 880"/>
              <a:gd name="T32" fmla="*/ 2147483647 w 368"/>
              <a:gd name="T33" fmla="*/ 2147483647 h 880"/>
              <a:gd name="T34" fmla="*/ 2147483647 w 368"/>
              <a:gd name="T35" fmla="*/ 2147483647 h 880"/>
              <a:gd name="T36" fmla="*/ 2147483647 w 368"/>
              <a:gd name="T37" fmla="*/ 2147483647 h 880"/>
              <a:gd name="T38" fmla="*/ 2147483647 w 368"/>
              <a:gd name="T39" fmla="*/ 0 h 8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880"/>
              <a:gd name="T62" fmla="*/ 368 w 368"/>
              <a:gd name="T63" fmla="*/ 880 h 8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880">
                <a:moveTo>
                  <a:pt x="0" y="880"/>
                </a:moveTo>
                <a:lnTo>
                  <a:pt x="40" y="856"/>
                </a:lnTo>
                <a:lnTo>
                  <a:pt x="88" y="824"/>
                </a:lnTo>
                <a:lnTo>
                  <a:pt x="120" y="792"/>
                </a:lnTo>
                <a:lnTo>
                  <a:pt x="160" y="744"/>
                </a:lnTo>
                <a:lnTo>
                  <a:pt x="216" y="632"/>
                </a:lnTo>
                <a:lnTo>
                  <a:pt x="256" y="504"/>
                </a:lnTo>
                <a:lnTo>
                  <a:pt x="296" y="368"/>
                </a:lnTo>
                <a:lnTo>
                  <a:pt x="320" y="232"/>
                </a:lnTo>
                <a:lnTo>
                  <a:pt x="344" y="104"/>
                </a:lnTo>
                <a:lnTo>
                  <a:pt x="368" y="0"/>
                </a:lnTo>
              </a:path>
            </a:pathLst>
          </a:custGeom>
          <a:noFill/>
          <a:ln w="12700">
            <a:solidFill>
              <a:srgbClr val="C70000"/>
            </a:solidFill>
            <a:round/>
            <a:headEnd/>
            <a:tailEnd/>
          </a:ln>
        </p:spPr>
        <p:txBody>
          <a:bodyPr>
            <a:prstTxWarp prst="textNoShape">
              <a:avLst/>
            </a:prstTxWarp>
          </a:bodyPr>
          <a:lstStyle/>
          <a:p>
            <a:endParaRPr lang="en-US"/>
          </a:p>
        </p:txBody>
      </p:sp>
      <p:sp>
        <p:nvSpPr>
          <p:cNvPr id="18466" name="Freeform 34"/>
          <p:cNvSpPr>
            <a:spLocks/>
          </p:cNvSpPr>
          <p:nvPr/>
        </p:nvSpPr>
        <p:spPr bwMode="auto">
          <a:xfrm>
            <a:off x="528638" y="4178300"/>
            <a:ext cx="673100" cy="1806575"/>
          </a:xfrm>
          <a:custGeom>
            <a:avLst/>
            <a:gdLst>
              <a:gd name="T0" fmla="*/ 2147483647 w 328"/>
              <a:gd name="T1" fmla="*/ 2147483647 h 880"/>
              <a:gd name="T2" fmla="*/ 2147483647 w 328"/>
              <a:gd name="T3" fmla="*/ 2147483647 h 880"/>
              <a:gd name="T4" fmla="*/ 2147483647 w 328"/>
              <a:gd name="T5" fmla="*/ 2147483647 h 880"/>
              <a:gd name="T6" fmla="*/ 2147483647 w 328"/>
              <a:gd name="T7" fmla="*/ 2147483647 h 880"/>
              <a:gd name="T8" fmla="*/ 2147483647 w 328"/>
              <a:gd name="T9" fmla="*/ 2147483647 h 880"/>
              <a:gd name="T10" fmla="*/ 2147483647 w 328"/>
              <a:gd name="T11" fmla="*/ 2147483647 h 880"/>
              <a:gd name="T12" fmla="*/ 2147483647 w 328"/>
              <a:gd name="T13" fmla="*/ 2147483647 h 880"/>
              <a:gd name="T14" fmla="*/ 2147483647 w 328"/>
              <a:gd name="T15" fmla="*/ 2147483647 h 880"/>
              <a:gd name="T16" fmla="*/ 2147483647 w 328"/>
              <a:gd name="T17" fmla="*/ 2147483647 h 880"/>
              <a:gd name="T18" fmla="*/ 2147483647 w 328"/>
              <a:gd name="T19" fmla="*/ 2147483647 h 880"/>
              <a:gd name="T20" fmla="*/ 2147483647 w 328"/>
              <a:gd name="T21" fmla="*/ 2147483647 h 880"/>
              <a:gd name="T22" fmla="*/ 2147483647 w 328"/>
              <a:gd name="T23" fmla="*/ 2147483647 h 880"/>
              <a:gd name="T24" fmla="*/ 2147483647 w 328"/>
              <a:gd name="T25" fmla="*/ 2147483647 h 880"/>
              <a:gd name="T26" fmla="*/ 2147483647 w 328"/>
              <a:gd name="T27" fmla="*/ 2147483647 h 880"/>
              <a:gd name="T28" fmla="*/ 2147483647 w 328"/>
              <a:gd name="T29" fmla="*/ 2147483647 h 880"/>
              <a:gd name="T30" fmla="*/ 2147483647 w 328"/>
              <a:gd name="T31" fmla="*/ 2147483647 h 880"/>
              <a:gd name="T32" fmla="*/ 2147483647 w 328"/>
              <a:gd name="T33" fmla="*/ 2147483647 h 880"/>
              <a:gd name="T34" fmla="*/ 2147483647 w 328"/>
              <a:gd name="T35" fmla="*/ 2147483647 h 880"/>
              <a:gd name="T36" fmla="*/ 2147483647 w 328"/>
              <a:gd name="T37" fmla="*/ 2147483647 h 880"/>
              <a:gd name="T38" fmla="*/ 0 w 328"/>
              <a:gd name="T39" fmla="*/ 0 h 8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8"/>
              <a:gd name="T61" fmla="*/ 0 h 880"/>
              <a:gd name="T62" fmla="*/ 328 w 328"/>
              <a:gd name="T63" fmla="*/ 880 h 8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8" h="880">
                <a:moveTo>
                  <a:pt x="328" y="880"/>
                </a:moveTo>
                <a:lnTo>
                  <a:pt x="288" y="856"/>
                </a:lnTo>
                <a:lnTo>
                  <a:pt x="248" y="832"/>
                </a:lnTo>
                <a:lnTo>
                  <a:pt x="216" y="792"/>
                </a:lnTo>
                <a:lnTo>
                  <a:pt x="184" y="744"/>
                </a:lnTo>
                <a:lnTo>
                  <a:pt x="136" y="632"/>
                </a:lnTo>
                <a:lnTo>
                  <a:pt x="96" y="504"/>
                </a:lnTo>
                <a:lnTo>
                  <a:pt x="64" y="360"/>
                </a:lnTo>
                <a:lnTo>
                  <a:pt x="32" y="224"/>
                </a:lnTo>
                <a:lnTo>
                  <a:pt x="16" y="96"/>
                </a:lnTo>
                <a:lnTo>
                  <a:pt x="0" y="0"/>
                </a:lnTo>
              </a:path>
            </a:pathLst>
          </a:custGeom>
          <a:noFill/>
          <a:ln w="12700">
            <a:solidFill>
              <a:srgbClr val="7C008E"/>
            </a:solidFill>
            <a:round/>
            <a:headEnd/>
            <a:tailEnd/>
          </a:ln>
        </p:spPr>
        <p:txBody>
          <a:bodyPr>
            <a:prstTxWarp prst="textNoShape">
              <a:avLst/>
            </a:prstTxWarp>
          </a:bodyPr>
          <a:lstStyle/>
          <a:p>
            <a:endParaRPr lang="en-US"/>
          </a:p>
        </p:txBody>
      </p:sp>
      <p:sp>
        <p:nvSpPr>
          <p:cNvPr id="18467" name="Freeform 35"/>
          <p:cNvSpPr>
            <a:spLocks/>
          </p:cNvSpPr>
          <p:nvPr/>
        </p:nvSpPr>
        <p:spPr bwMode="auto">
          <a:xfrm>
            <a:off x="4273550" y="4211638"/>
            <a:ext cx="2332038" cy="1773237"/>
          </a:xfrm>
          <a:custGeom>
            <a:avLst/>
            <a:gdLst>
              <a:gd name="T0" fmla="*/ 2147483647 w 1136"/>
              <a:gd name="T1" fmla="*/ 2147483647 h 864"/>
              <a:gd name="T2" fmla="*/ 2147483647 w 1136"/>
              <a:gd name="T3" fmla="*/ 2147483647 h 864"/>
              <a:gd name="T4" fmla="*/ 2147483647 w 1136"/>
              <a:gd name="T5" fmla="*/ 2147483647 h 864"/>
              <a:gd name="T6" fmla="*/ 2147483647 w 1136"/>
              <a:gd name="T7" fmla="*/ 2147483647 h 864"/>
              <a:gd name="T8" fmla="*/ 2147483647 w 1136"/>
              <a:gd name="T9" fmla="*/ 2147483647 h 864"/>
              <a:gd name="T10" fmla="*/ 2147483647 w 1136"/>
              <a:gd name="T11" fmla="*/ 2147483647 h 864"/>
              <a:gd name="T12" fmla="*/ 2147483647 w 1136"/>
              <a:gd name="T13" fmla="*/ 2147483647 h 864"/>
              <a:gd name="T14" fmla="*/ 2147483647 w 1136"/>
              <a:gd name="T15" fmla="*/ 2147483647 h 864"/>
              <a:gd name="T16" fmla="*/ 2147483647 w 1136"/>
              <a:gd name="T17" fmla="*/ 2147483647 h 864"/>
              <a:gd name="T18" fmla="*/ 2147483647 w 1136"/>
              <a:gd name="T19" fmla="*/ 2147483647 h 864"/>
              <a:gd name="T20" fmla="*/ 2147483647 w 1136"/>
              <a:gd name="T21" fmla="*/ 2147483647 h 864"/>
              <a:gd name="T22" fmla="*/ 2147483647 w 1136"/>
              <a:gd name="T23" fmla="*/ 2147483647 h 864"/>
              <a:gd name="T24" fmla="*/ 2147483647 w 1136"/>
              <a:gd name="T25" fmla="*/ 2147483647 h 864"/>
              <a:gd name="T26" fmla="*/ 2147483647 w 1136"/>
              <a:gd name="T27" fmla="*/ 2147483647 h 864"/>
              <a:gd name="T28" fmla="*/ 2147483647 w 1136"/>
              <a:gd name="T29" fmla="*/ 2147483647 h 864"/>
              <a:gd name="T30" fmla="*/ 2147483647 w 1136"/>
              <a:gd name="T31" fmla="*/ 2147483647 h 864"/>
              <a:gd name="T32" fmla="*/ 2147483647 w 1136"/>
              <a:gd name="T33" fmla="*/ 2147483647 h 864"/>
              <a:gd name="T34" fmla="*/ 2147483647 w 1136"/>
              <a:gd name="T35" fmla="*/ 2147483647 h 864"/>
              <a:gd name="T36" fmla="*/ 2147483647 w 1136"/>
              <a:gd name="T37" fmla="*/ 2147483647 h 864"/>
              <a:gd name="T38" fmla="*/ 2147483647 w 1136"/>
              <a:gd name="T39" fmla="*/ 2147483647 h 864"/>
              <a:gd name="T40" fmla="*/ 2147483647 w 1136"/>
              <a:gd name="T41" fmla="*/ 2147483647 h 864"/>
              <a:gd name="T42" fmla="*/ 2147483647 w 1136"/>
              <a:gd name="T43" fmla="*/ 2147483647 h 864"/>
              <a:gd name="T44" fmla="*/ 2147483647 w 1136"/>
              <a:gd name="T45" fmla="*/ 0 h 864"/>
              <a:gd name="T46" fmla="*/ 2147483647 w 1136"/>
              <a:gd name="T47" fmla="*/ 0 h 864"/>
              <a:gd name="T48" fmla="*/ 2147483647 w 1136"/>
              <a:gd name="T49" fmla="*/ 0 h 864"/>
              <a:gd name="T50" fmla="*/ 2147483647 w 1136"/>
              <a:gd name="T51" fmla="*/ 2147483647 h 864"/>
              <a:gd name="T52" fmla="*/ 2147483647 w 1136"/>
              <a:gd name="T53" fmla="*/ 2147483647 h 864"/>
              <a:gd name="T54" fmla="*/ 2147483647 w 1136"/>
              <a:gd name="T55" fmla="*/ 2147483647 h 864"/>
              <a:gd name="T56" fmla="*/ 2147483647 w 1136"/>
              <a:gd name="T57" fmla="*/ 2147483647 h 864"/>
              <a:gd name="T58" fmla="*/ 2147483647 w 1136"/>
              <a:gd name="T59" fmla="*/ 2147483647 h 864"/>
              <a:gd name="T60" fmla="*/ 2147483647 w 1136"/>
              <a:gd name="T61" fmla="*/ 2147483647 h 864"/>
              <a:gd name="T62" fmla="*/ 2147483647 w 1136"/>
              <a:gd name="T63" fmla="*/ 2147483647 h 864"/>
              <a:gd name="T64" fmla="*/ 2147483647 w 1136"/>
              <a:gd name="T65" fmla="*/ 2147483647 h 864"/>
              <a:gd name="T66" fmla="*/ 2147483647 w 1136"/>
              <a:gd name="T67" fmla="*/ 2147483647 h 864"/>
              <a:gd name="T68" fmla="*/ 2147483647 w 1136"/>
              <a:gd name="T69" fmla="*/ 2147483647 h 864"/>
              <a:gd name="T70" fmla="*/ 2147483647 w 1136"/>
              <a:gd name="T71" fmla="*/ 2147483647 h 864"/>
              <a:gd name="T72" fmla="*/ 2147483647 w 1136"/>
              <a:gd name="T73" fmla="*/ 2147483647 h 8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6"/>
              <a:gd name="T112" fmla="*/ 0 h 864"/>
              <a:gd name="T113" fmla="*/ 1136 w 1136"/>
              <a:gd name="T114" fmla="*/ 864 h 8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6" h="864">
                <a:moveTo>
                  <a:pt x="0" y="864"/>
                </a:moveTo>
                <a:lnTo>
                  <a:pt x="72" y="848"/>
                </a:lnTo>
                <a:lnTo>
                  <a:pt x="144" y="824"/>
                </a:lnTo>
                <a:lnTo>
                  <a:pt x="208" y="792"/>
                </a:lnTo>
                <a:lnTo>
                  <a:pt x="272" y="744"/>
                </a:lnTo>
                <a:lnTo>
                  <a:pt x="376" y="632"/>
                </a:lnTo>
                <a:lnTo>
                  <a:pt x="456" y="512"/>
                </a:lnTo>
                <a:lnTo>
                  <a:pt x="456" y="504"/>
                </a:lnTo>
                <a:lnTo>
                  <a:pt x="464" y="488"/>
                </a:lnTo>
                <a:lnTo>
                  <a:pt x="480" y="464"/>
                </a:lnTo>
                <a:lnTo>
                  <a:pt x="488" y="440"/>
                </a:lnTo>
                <a:lnTo>
                  <a:pt x="504" y="416"/>
                </a:lnTo>
                <a:lnTo>
                  <a:pt x="512" y="392"/>
                </a:lnTo>
                <a:lnTo>
                  <a:pt x="520" y="376"/>
                </a:lnTo>
                <a:lnTo>
                  <a:pt x="528" y="368"/>
                </a:lnTo>
                <a:lnTo>
                  <a:pt x="536" y="336"/>
                </a:lnTo>
                <a:lnTo>
                  <a:pt x="552" y="288"/>
                </a:lnTo>
                <a:lnTo>
                  <a:pt x="584" y="216"/>
                </a:lnTo>
                <a:lnTo>
                  <a:pt x="624" y="152"/>
                </a:lnTo>
                <a:lnTo>
                  <a:pt x="664" y="88"/>
                </a:lnTo>
                <a:lnTo>
                  <a:pt x="704" y="32"/>
                </a:lnTo>
                <a:lnTo>
                  <a:pt x="752" y="0"/>
                </a:lnTo>
                <a:lnTo>
                  <a:pt x="784" y="0"/>
                </a:lnTo>
                <a:lnTo>
                  <a:pt x="808" y="16"/>
                </a:lnTo>
                <a:lnTo>
                  <a:pt x="832" y="40"/>
                </a:lnTo>
                <a:lnTo>
                  <a:pt x="848" y="88"/>
                </a:lnTo>
                <a:lnTo>
                  <a:pt x="864" y="136"/>
                </a:lnTo>
                <a:lnTo>
                  <a:pt x="896" y="264"/>
                </a:lnTo>
                <a:lnTo>
                  <a:pt x="936" y="408"/>
                </a:lnTo>
                <a:lnTo>
                  <a:pt x="976" y="560"/>
                </a:lnTo>
                <a:lnTo>
                  <a:pt x="1016" y="688"/>
                </a:lnTo>
                <a:lnTo>
                  <a:pt x="1040" y="744"/>
                </a:lnTo>
                <a:lnTo>
                  <a:pt x="1072" y="792"/>
                </a:lnTo>
                <a:lnTo>
                  <a:pt x="1096" y="832"/>
                </a:lnTo>
                <a:lnTo>
                  <a:pt x="1136" y="856"/>
                </a:lnTo>
              </a:path>
            </a:pathLst>
          </a:custGeom>
          <a:noFill/>
          <a:ln w="12700">
            <a:solidFill>
              <a:srgbClr val="AEC700"/>
            </a:solidFill>
            <a:round/>
            <a:headEnd/>
            <a:tailEnd/>
          </a:ln>
        </p:spPr>
        <p:txBody>
          <a:bodyPr>
            <a:prstTxWarp prst="textNoShape">
              <a:avLst/>
            </a:prstTxWarp>
          </a:bodyPr>
          <a:lstStyle/>
          <a:p>
            <a:endParaRPr lang="en-US"/>
          </a:p>
        </p:txBody>
      </p:sp>
      <p:sp>
        <p:nvSpPr>
          <p:cNvPr id="18468" name="Rectangle 36"/>
          <p:cNvSpPr>
            <a:spLocks noChangeArrowheads="1"/>
          </p:cNvSpPr>
          <p:nvPr/>
        </p:nvSpPr>
        <p:spPr bwMode="auto">
          <a:xfrm>
            <a:off x="3352800" y="6400800"/>
            <a:ext cx="1978025" cy="304800"/>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Helvetica"/>
                <a:cs typeface="Helvetica"/>
              </a:rPr>
              <a:t>Temperature (°C)</a:t>
            </a:r>
            <a:endParaRPr lang="en-US" sz="2000" dirty="0">
              <a:latin typeface="Helvetica"/>
              <a:cs typeface="Helvetica"/>
            </a:endParaRPr>
          </a:p>
        </p:txBody>
      </p:sp>
      <p:sp>
        <p:nvSpPr>
          <p:cNvPr id="18469" name="Freeform 37"/>
          <p:cNvSpPr>
            <a:spLocks/>
          </p:cNvSpPr>
          <p:nvPr/>
        </p:nvSpPr>
        <p:spPr bwMode="auto">
          <a:xfrm>
            <a:off x="5834063" y="4211638"/>
            <a:ext cx="1495425" cy="1773237"/>
          </a:xfrm>
          <a:custGeom>
            <a:avLst/>
            <a:gdLst>
              <a:gd name="T0" fmla="*/ 0 w 728"/>
              <a:gd name="T1" fmla="*/ 2147483647 h 864"/>
              <a:gd name="T2" fmla="*/ 2147483647 w 728"/>
              <a:gd name="T3" fmla="*/ 2147483647 h 864"/>
              <a:gd name="T4" fmla="*/ 2147483647 w 728"/>
              <a:gd name="T5" fmla="*/ 2147483647 h 864"/>
              <a:gd name="T6" fmla="*/ 2147483647 w 728"/>
              <a:gd name="T7" fmla="*/ 2147483647 h 864"/>
              <a:gd name="T8" fmla="*/ 2147483647 w 728"/>
              <a:gd name="T9" fmla="*/ 2147483647 h 864"/>
              <a:gd name="T10" fmla="*/ 2147483647 w 728"/>
              <a:gd name="T11" fmla="*/ 2147483647 h 864"/>
              <a:gd name="T12" fmla="*/ 2147483647 w 728"/>
              <a:gd name="T13" fmla="*/ 2147483647 h 864"/>
              <a:gd name="T14" fmla="*/ 2147483647 w 728"/>
              <a:gd name="T15" fmla="*/ 2147483647 h 864"/>
              <a:gd name="T16" fmla="*/ 2147483647 w 728"/>
              <a:gd name="T17" fmla="*/ 2147483647 h 864"/>
              <a:gd name="T18" fmla="*/ 2147483647 w 728"/>
              <a:gd name="T19" fmla="*/ 2147483647 h 864"/>
              <a:gd name="T20" fmla="*/ 2147483647 w 728"/>
              <a:gd name="T21" fmla="*/ 2147483647 h 864"/>
              <a:gd name="T22" fmla="*/ 2147483647 w 728"/>
              <a:gd name="T23" fmla="*/ 2147483647 h 864"/>
              <a:gd name="T24" fmla="*/ 2147483647 w 728"/>
              <a:gd name="T25" fmla="*/ 2147483647 h 864"/>
              <a:gd name="T26" fmla="*/ 2147483647 w 728"/>
              <a:gd name="T27" fmla="*/ 2147483647 h 864"/>
              <a:gd name="T28" fmla="*/ 2147483647 w 728"/>
              <a:gd name="T29" fmla="*/ 2147483647 h 864"/>
              <a:gd name="T30" fmla="*/ 2147483647 w 728"/>
              <a:gd name="T31" fmla="*/ 2147483647 h 864"/>
              <a:gd name="T32" fmla="*/ 2147483647 w 728"/>
              <a:gd name="T33" fmla="*/ 2147483647 h 864"/>
              <a:gd name="T34" fmla="*/ 2147483647 w 728"/>
              <a:gd name="T35" fmla="*/ 2147483647 h 864"/>
              <a:gd name="T36" fmla="*/ 2147483647 w 728"/>
              <a:gd name="T37" fmla="*/ 2147483647 h 864"/>
              <a:gd name="T38" fmla="*/ 2147483647 w 728"/>
              <a:gd name="T39" fmla="*/ 0 h 8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8"/>
              <a:gd name="T61" fmla="*/ 0 h 864"/>
              <a:gd name="T62" fmla="*/ 728 w 728"/>
              <a:gd name="T63" fmla="*/ 864 h 8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8" h="864">
                <a:moveTo>
                  <a:pt x="0" y="864"/>
                </a:moveTo>
                <a:lnTo>
                  <a:pt x="48" y="840"/>
                </a:lnTo>
                <a:lnTo>
                  <a:pt x="104" y="808"/>
                </a:lnTo>
                <a:lnTo>
                  <a:pt x="152" y="776"/>
                </a:lnTo>
                <a:lnTo>
                  <a:pt x="216" y="728"/>
                </a:lnTo>
                <a:lnTo>
                  <a:pt x="328" y="624"/>
                </a:lnTo>
                <a:lnTo>
                  <a:pt x="440" y="496"/>
                </a:lnTo>
                <a:lnTo>
                  <a:pt x="544" y="360"/>
                </a:lnTo>
                <a:lnTo>
                  <a:pt x="624" y="232"/>
                </a:lnTo>
                <a:lnTo>
                  <a:pt x="688" y="104"/>
                </a:lnTo>
                <a:lnTo>
                  <a:pt x="728" y="0"/>
                </a:lnTo>
              </a:path>
            </a:pathLst>
          </a:custGeom>
          <a:noFill/>
          <a:ln w="12700">
            <a:solidFill>
              <a:srgbClr val="FF8338"/>
            </a:solidFill>
            <a:round/>
            <a:headEnd/>
            <a:tailEnd/>
          </a:ln>
        </p:spPr>
        <p:txBody>
          <a:bodyPr>
            <a:prstTxWarp prst="textNoShape">
              <a:avLst/>
            </a:prstTxWarp>
          </a:bodyPr>
          <a:lstStyle/>
          <a:p>
            <a:endParaRPr lang="en-US"/>
          </a:p>
        </p:txBody>
      </p:sp>
      <p:sp>
        <p:nvSpPr>
          <p:cNvPr id="18470" name="Text Box 38"/>
          <p:cNvSpPr txBox="1">
            <a:spLocks noChangeArrowheads="1"/>
          </p:cNvSpPr>
          <p:nvPr/>
        </p:nvSpPr>
        <p:spPr bwMode="auto">
          <a:xfrm rot="-5400000">
            <a:off x="-542925" y="4011613"/>
            <a:ext cx="1727200" cy="336550"/>
          </a:xfrm>
          <a:prstGeom prst="rect">
            <a:avLst/>
          </a:prstGeom>
          <a:noFill/>
          <a:ln w="9525">
            <a:noFill/>
            <a:miter lim="800000"/>
            <a:headEnd/>
            <a:tailEnd/>
          </a:ln>
        </p:spPr>
        <p:txBody>
          <a:bodyPr>
            <a:prstTxWarp prst="textNoShape">
              <a:avLst/>
            </a:prstTxWarp>
            <a:spAutoFit/>
          </a:bodyPr>
          <a:lstStyle/>
          <a:p>
            <a:r>
              <a:rPr lang="en-US" sz="1600"/>
              <a:t>Response</a:t>
            </a:r>
          </a:p>
        </p:txBody>
      </p:sp>
      <p:grpSp>
        <p:nvGrpSpPr>
          <p:cNvPr id="2" name="Group 39"/>
          <p:cNvGrpSpPr>
            <a:grpSpLocks/>
          </p:cNvGrpSpPr>
          <p:nvPr/>
        </p:nvGrpSpPr>
        <p:grpSpPr bwMode="auto">
          <a:xfrm>
            <a:off x="1168400" y="5875338"/>
            <a:ext cx="7745413" cy="619125"/>
            <a:chOff x="681" y="1604"/>
            <a:chExt cx="4879" cy="390"/>
          </a:xfrm>
        </p:grpSpPr>
        <p:sp>
          <p:nvSpPr>
            <p:cNvPr id="18472" name="Rectangle 40"/>
            <p:cNvSpPr>
              <a:spLocks noChangeArrowheads="1"/>
            </p:cNvSpPr>
            <p:nvPr/>
          </p:nvSpPr>
          <p:spPr bwMode="auto">
            <a:xfrm>
              <a:off x="2369"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3</a:t>
              </a:r>
              <a:endParaRPr lang="en-US" sz="2400">
                <a:latin typeface="Times" pitchFamily="28" charset="0"/>
              </a:endParaRPr>
            </a:p>
          </p:txBody>
        </p:sp>
        <p:sp>
          <p:nvSpPr>
            <p:cNvPr id="18473" name="Rectangle 41"/>
            <p:cNvSpPr>
              <a:spLocks noChangeArrowheads="1"/>
            </p:cNvSpPr>
            <p:nvPr/>
          </p:nvSpPr>
          <p:spPr bwMode="auto">
            <a:xfrm>
              <a:off x="2481"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0</a:t>
              </a:r>
              <a:endParaRPr lang="en-US" sz="2400">
                <a:latin typeface="Times" pitchFamily="28" charset="0"/>
              </a:endParaRPr>
            </a:p>
          </p:txBody>
        </p:sp>
        <p:sp>
          <p:nvSpPr>
            <p:cNvPr id="18474" name="Rectangle 42"/>
            <p:cNvSpPr>
              <a:spLocks noChangeArrowheads="1"/>
            </p:cNvSpPr>
            <p:nvPr/>
          </p:nvSpPr>
          <p:spPr bwMode="auto">
            <a:xfrm>
              <a:off x="3257"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4</a:t>
              </a:r>
              <a:endParaRPr lang="en-US" sz="2400">
                <a:latin typeface="Times" pitchFamily="28" charset="0"/>
              </a:endParaRPr>
            </a:p>
          </p:txBody>
        </p:sp>
        <p:sp>
          <p:nvSpPr>
            <p:cNvPr id="18475" name="Rectangle 43"/>
            <p:cNvSpPr>
              <a:spLocks noChangeArrowheads="1"/>
            </p:cNvSpPr>
            <p:nvPr/>
          </p:nvSpPr>
          <p:spPr bwMode="auto">
            <a:xfrm>
              <a:off x="3377"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0</a:t>
              </a:r>
              <a:endParaRPr lang="en-US" sz="2400">
                <a:latin typeface="Times" pitchFamily="28" charset="0"/>
              </a:endParaRPr>
            </a:p>
          </p:txBody>
        </p:sp>
        <p:sp>
          <p:nvSpPr>
            <p:cNvPr id="18476" name="Rectangle 44"/>
            <p:cNvSpPr>
              <a:spLocks noChangeArrowheads="1"/>
            </p:cNvSpPr>
            <p:nvPr/>
          </p:nvSpPr>
          <p:spPr bwMode="auto">
            <a:xfrm>
              <a:off x="4169"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5</a:t>
              </a:r>
              <a:endParaRPr lang="en-US" sz="2400">
                <a:latin typeface="Times" pitchFamily="28" charset="0"/>
              </a:endParaRPr>
            </a:p>
          </p:txBody>
        </p:sp>
        <p:sp>
          <p:nvSpPr>
            <p:cNvPr id="18477" name="Rectangle 45"/>
            <p:cNvSpPr>
              <a:spLocks noChangeArrowheads="1"/>
            </p:cNvSpPr>
            <p:nvPr/>
          </p:nvSpPr>
          <p:spPr bwMode="auto">
            <a:xfrm>
              <a:off x="4281"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0</a:t>
              </a:r>
              <a:endParaRPr lang="en-US" sz="2400">
                <a:latin typeface="Times" pitchFamily="28" charset="0"/>
              </a:endParaRPr>
            </a:p>
          </p:txBody>
        </p:sp>
        <p:sp>
          <p:nvSpPr>
            <p:cNvPr id="18478" name="Rectangle 46"/>
            <p:cNvSpPr>
              <a:spLocks noChangeArrowheads="1"/>
            </p:cNvSpPr>
            <p:nvPr/>
          </p:nvSpPr>
          <p:spPr bwMode="auto">
            <a:xfrm>
              <a:off x="4937"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6</a:t>
              </a:r>
              <a:endParaRPr lang="en-US" sz="2400">
                <a:latin typeface="Times" pitchFamily="28" charset="0"/>
              </a:endParaRPr>
            </a:p>
          </p:txBody>
        </p:sp>
        <p:sp>
          <p:nvSpPr>
            <p:cNvPr id="18479" name="Rectangle 47"/>
            <p:cNvSpPr>
              <a:spLocks noChangeArrowheads="1"/>
            </p:cNvSpPr>
            <p:nvPr/>
          </p:nvSpPr>
          <p:spPr bwMode="auto">
            <a:xfrm>
              <a:off x="5049"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0</a:t>
              </a:r>
              <a:endParaRPr lang="en-US" sz="2400">
                <a:latin typeface="Times" pitchFamily="28" charset="0"/>
              </a:endParaRPr>
            </a:p>
          </p:txBody>
        </p:sp>
        <p:sp>
          <p:nvSpPr>
            <p:cNvPr id="18480" name="Rectangle 48"/>
            <p:cNvSpPr>
              <a:spLocks noChangeArrowheads="1"/>
            </p:cNvSpPr>
            <p:nvPr/>
          </p:nvSpPr>
          <p:spPr bwMode="auto">
            <a:xfrm>
              <a:off x="1593"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2</a:t>
              </a:r>
              <a:endParaRPr lang="en-US" sz="2400">
                <a:latin typeface="Times" pitchFamily="28" charset="0"/>
              </a:endParaRPr>
            </a:p>
          </p:txBody>
        </p:sp>
        <p:sp>
          <p:nvSpPr>
            <p:cNvPr id="18481" name="Rectangle 49"/>
            <p:cNvSpPr>
              <a:spLocks noChangeArrowheads="1"/>
            </p:cNvSpPr>
            <p:nvPr/>
          </p:nvSpPr>
          <p:spPr bwMode="auto">
            <a:xfrm>
              <a:off x="1705"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0</a:t>
              </a:r>
              <a:endParaRPr lang="en-US" sz="2400">
                <a:latin typeface="Times" pitchFamily="28" charset="0"/>
              </a:endParaRPr>
            </a:p>
          </p:txBody>
        </p:sp>
        <p:sp>
          <p:nvSpPr>
            <p:cNvPr id="18482" name="Rectangle 50"/>
            <p:cNvSpPr>
              <a:spLocks noChangeArrowheads="1"/>
            </p:cNvSpPr>
            <p:nvPr/>
          </p:nvSpPr>
          <p:spPr bwMode="auto">
            <a:xfrm>
              <a:off x="681"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1</a:t>
              </a:r>
              <a:endParaRPr lang="en-US" sz="2400">
                <a:latin typeface="Times" pitchFamily="28" charset="0"/>
              </a:endParaRPr>
            </a:p>
          </p:txBody>
        </p:sp>
        <p:sp>
          <p:nvSpPr>
            <p:cNvPr id="18483" name="Rectangle 51"/>
            <p:cNvSpPr>
              <a:spLocks noChangeArrowheads="1"/>
            </p:cNvSpPr>
            <p:nvPr/>
          </p:nvSpPr>
          <p:spPr bwMode="auto">
            <a:xfrm>
              <a:off x="801" y="1706"/>
              <a:ext cx="12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0</a:t>
              </a:r>
              <a:endParaRPr lang="en-US" sz="2400">
                <a:latin typeface="Times" pitchFamily="28" charset="0"/>
              </a:endParaRPr>
            </a:p>
          </p:txBody>
        </p:sp>
        <p:sp>
          <p:nvSpPr>
            <p:cNvPr id="18484" name="Rectangle 52"/>
            <p:cNvSpPr>
              <a:spLocks noChangeArrowheads="1"/>
            </p:cNvSpPr>
            <p:nvPr/>
          </p:nvSpPr>
          <p:spPr bwMode="auto">
            <a:xfrm>
              <a:off x="5400" y="1698"/>
              <a:ext cx="160"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Times" pitchFamily="28" charset="0"/>
                </a:rPr>
                <a:t>C</a:t>
              </a:r>
              <a:endParaRPr lang="en-US" sz="2400">
                <a:latin typeface="Times" pitchFamily="28" charset="0"/>
              </a:endParaRPr>
            </a:p>
          </p:txBody>
        </p:sp>
        <p:sp>
          <p:nvSpPr>
            <p:cNvPr id="18485" name="Rectangle 53"/>
            <p:cNvSpPr>
              <a:spLocks noChangeArrowheads="1"/>
            </p:cNvSpPr>
            <p:nvPr/>
          </p:nvSpPr>
          <p:spPr bwMode="auto">
            <a:xfrm>
              <a:off x="5274" y="1604"/>
              <a:ext cx="132" cy="288"/>
            </a:xfrm>
            <a:prstGeom prst="rect">
              <a:avLst/>
            </a:prstGeom>
            <a:noFill/>
            <a:ln w="9525">
              <a:noFill/>
              <a:miter lim="800000"/>
              <a:headEnd/>
              <a:tailEnd/>
            </a:ln>
          </p:spPr>
          <p:txBody>
            <a:bodyPr wrap="none" lIns="0" tIns="0" rIns="0" bIns="0">
              <a:prstTxWarp prst="textNoShape">
                <a:avLst/>
              </a:prstTxWarp>
              <a:spAutoFit/>
            </a:bodyPr>
            <a:lstStyle/>
            <a:p>
              <a:pPr algn="ctr"/>
              <a:r>
                <a:rPr lang="en-US" sz="3000">
                  <a:latin typeface="Symbol" pitchFamily="28" charset="2"/>
                </a:rPr>
                <a:t>o</a:t>
              </a:r>
              <a:endParaRPr lang="en-US" sz="2400">
                <a:latin typeface="Times" pitchFamily="28"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5186363" y="5667375"/>
            <a:ext cx="2988418" cy="1077218"/>
          </a:xfrm>
          <a:prstGeom prst="rect">
            <a:avLst/>
          </a:prstGeom>
          <a:noFill/>
          <a:ln w="9525">
            <a:noFill/>
            <a:miter lim="800000"/>
            <a:headEnd/>
            <a:tailEnd/>
          </a:ln>
        </p:spPr>
        <p:txBody>
          <a:bodyPr wrap="none">
            <a:prstTxWarp prst="textNoShape">
              <a:avLst/>
            </a:prstTxWarp>
            <a:spAutoFit/>
          </a:bodyPr>
          <a:lstStyle/>
          <a:p>
            <a:r>
              <a:rPr lang="en-US" sz="1600" i="1">
                <a:latin typeface="Helvetica"/>
                <a:cs typeface="Helvetica"/>
              </a:rPr>
              <a:t>Guler et al. 2002 J. Neurosci.</a:t>
            </a:r>
          </a:p>
          <a:p>
            <a:r>
              <a:rPr lang="en-US" sz="1600" i="1">
                <a:latin typeface="Helvetica"/>
                <a:cs typeface="Helvetica"/>
              </a:rPr>
              <a:t>Chung et al. 2003 JBC</a:t>
            </a:r>
          </a:p>
          <a:p>
            <a:r>
              <a:rPr lang="en-US" sz="1600" i="1">
                <a:latin typeface="Helvetica"/>
                <a:cs typeface="Helvetica"/>
              </a:rPr>
              <a:t>Chung et al. 2004 JBC</a:t>
            </a:r>
          </a:p>
          <a:p>
            <a:r>
              <a:rPr lang="en-US" sz="1600" i="1">
                <a:latin typeface="Helvetica"/>
                <a:cs typeface="Helvetica"/>
              </a:rPr>
              <a:t>Chung et al. 2005 J. Neurosci.</a:t>
            </a:r>
          </a:p>
        </p:txBody>
      </p:sp>
      <p:sp>
        <p:nvSpPr>
          <p:cNvPr id="20484" name="Text Box 6"/>
          <p:cNvSpPr txBox="1">
            <a:spLocks noChangeArrowheads="1"/>
          </p:cNvSpPr>
          <p:nvPr/>
        </p:nvSpPr>
        <p:spPr bwMode="auto">
          <a:xfrm>
            <a:off x="1719448" y="5723565"/>
            <a:ext cx="3466915" cy="830997"/>
          </a:xfrm>
          <a:prstGeom prst="rect">
            <a:avLst/>
          </a:prstGeom>
          <a:noFill/>
          <a:ln w="9525">
            <a:noFill/>
            <a:miter lim="800000"/>
            <a:headEnd/>
            <a:tailEnd/>
          </a:ln>
        </p:spPr>
        <p:txBody>
          <a:bodyPr wrap="none">
            <a:prstTxWarp prst="textNoShape">
              <a:avLst/>
            </a:prstTxWarp>
            <a:spAutoFit/>
          </a:bodyPr>
          <a:lstStyle/>
          <a:p>
            <a:r>
              <a:rPr lang="en-US" sz="1600" i="1" dirty="0" err="1">
                <a:latin typeface="Helvetica"/>
                <a:cs typeface="Helvetica"/>
              </a:rPr>
              <a:t>Peier</a:t>
            </a:r>
            <a:r>
              <a:rPr lang="en-US" sz="1600" i="1" dirty="0">
                <a:latin typeface="Helvetica"/>
                <a:cs typeface="Helvetica"/>
              </a:rPr>
              <a:t> et al., 2002 (</a:t>
            </a:r>
            <a:r>
              <a:rPr lang="en-US" sz="1600" i="1" dirty="0" err="1">
                <a:latin typeface="Helvetica"/>
                <a:cs typeface="Helvetica"/>
              </a:rPr>
              <a:t>Patapoutian</a:t>
            </a:r>
            <a:r>
              <a:rPr lang="en-US" sz="1600" i="1" dirty="0">
                <a:latin typeface="Helvetica"/>
                <a:cs typeface="Helvetica"/>
              </a:rPr>
              <a:t> lab)</a:t>
            </a:r>
          </a:p>
          <a:p>
            <a:r>
              <a:rPr lang="en-US" sz="1600" i="1" dirty="0" err="1">
                <a:latin typeface="Helvetica"/>
                <a:cs typeface="Helvetica"/>
              </a:rPr>
              <a:t>Xu</a:t>
            </a:r>
            <a:r>
              <a:rPr lang="en-US" sz="1600" i="1" dirty="0">
                <a:latin typeface="Helvetica"/>
                <a:cs typeface="Helvetica"/>
              </a:rPr>
              <a:t> et al., 2002 (</a:t>
            </a:r>
            <a:r>
              <a:rPr lang="en-US" sz="1600" i="1" dirty="0" err="1">
                <a:latin typeface="Helvetica"/>
                <a:cs typeface="Helvetica"/>
              </a:rPr>
              <a:t>Clapham</a:t>
            </a:r>
            <a:r>
              <a:rPr lang="en-US" sz="1600" i="1" dirty="0">
                <a:latin typeface="Helvetica"/>
                <a:cs typeface="Helvetica"/>
              </a:rPr>
              <a:t> lab)</a:t>
            </a:r>
          </a:p>
          <a:p>
            <a:r>
              <a:rPr lang="en-US" sz="1600" i="1" dirty="0">
                <a:latin typeface="Helvetica"/>
                <a:cs typeface="Helvetica"/>
              </a:rPr>
              <a:t>Smith et al., 2002 (</a:t>
            </a:r>
            <a:r>
              <a:rPr lang="en-US" sz="1600" i="1" dirty="0" err="1">
                <a:latin typeface="Helvetica"/>
                <a:cs typeface="Helvetica"/>
              </a:rPr>
              <a:t>Glaxosmithkline</a:t>
            </a:r>
            <a:r>
              <a:rPr lang="en-US" sz="1600" i="1" dirty="0">
                <a:latin typeface="Helvetica"/>
                <a:cs typeface="Helvetica"/>
              </a:rPr>
              <a:t>)</a:t>
            </a:r>
          </a:p>
        </p:txBody>
      </p:sp>
      <p:sp>
        <p:nvSpPr>
          <p:cNvPr id="20485" name="Text Box 7"/>
          <p:cNvSpPr txBox="1">
            <a:spLocks noChangeArrowheads="1"/>
          </p:cNvSpPr>
          <p:nvPr/>
        </p:nvSpPr>
        <p:spPr bwMode="auto">
          <a:xfrm>
            <a:off x="0" y="188536"/>
            <a:ext cx="9229209" cy="461665"/>
          </a:xfrm>
          <a:prstGeom prst="rect">
            <a:avLst/>
          </a:prstGeom>
          <a:noFill/>
          <a:ln w="9525">
            <a:noFill/>
            <a:miter lim="800000"/>
            <a:headEnd/>
            <a:tailEnd/>
          </a:ln>
        </p:spPr>
        <p:txBody>
          <a:bodyPr wrap="none">
            <a:prstTxWarp prst="textNoShape">
              <a:avLst/>
            </a:prstTxWarp>
            <a:spAutoFit/>
          </a:bodyPr>
          <a:lstStyle/>
          <a:p>
            <a:pPr algn="ctr"/>
            <a:r>
              <a:rPr lang="en-US" sz="2400" dirty="0">
                <a:latin typeface="Helvetica"/>
                <a:cs typeface="Helvetica"/>
              </a:rPr>
              <a:t>Heat-sensitive TRPV channel expression in</a:t>
            </a:r>
            <a:r>
              <a:rPr lang="en-US" sz="2400" dirty="0" smtClean="0">
                <a:latin typeface="Helvetica"/>
                <a:cs typeface="Helvetica"/>
              </a:rPr>
              <a:t> </a:t>
            </a:r>
            <a:r>
              <a:rPr lang="en-US" sz="2400" dirty="0" err="1" smtClean="0">
                <a:latin typeface="Helvetica"/>
                <a:cs typeface="Helvetica"/>
              </a:rPr>
              <a:t>nonneuronal</a:t>
            </a:r>
            <a:r>
              <a:rPr lang="en-US" sz="2400" dirty="0" smtClean="0">
                <a:latin typeface="Helvetica"/>
                <a:cs typeface="Helvetica"/>
              </a:rPr>
              <a:t> skin cells</a:t>
            </a:r>
            <a:endParaRPr lang="en-US" sz="2400" dirty="0">
              <a:latin typeface="Helvetica"/>
              <a:cs typeface="Helvetica"/>
            </a:endParaRPr>
          </a:p>
        </p:txBody>
      </p:sp>
      <p:pic>
        <p:nvPicPr>
          <p:cNvPr id="20486" name="Picture 9"/>
          <p:cNvPicPr>
            <a:picLocks noChangeAspect="1" noChangeArrowheads="1"/>
          </p:cNvPicPr>
          <p:nvPr/>
        </p:nvPicPr>
        <p:blipFill>
          <a:blip r:embed="rId4"/>
          <a:srcRect l="34033" t="13954" r="34033"/>
          <a:stretch>
            <a:fillRect/>
          </a:stretch>
        </p:blipFill>
        <p:spPr bwMode="auto">
          <a:xfrm>
            <a:off x="4309753" y="1293857"/>
            <a:ext cx="3152775" cy="3835400"/>
          </a:xfrm>
          <a:prstGeom prst="rect">
            <a:avLst/>
          </a:prstGeom>
          <a:noFill/>
          <a:ln w="9525">
            <a:noFill/>
            <a:miter lim="800000"/>
            <a:headEnd/>
            <a:tailEnd/>
          </a:ln>
        </p:spPr>
      </p:pic>
      <p:grpSp>
        <p:nvGrpSpPr>
          <p:cNvPr id="9" name="Group 8"/>
          <p:cNvGrpSpPr/>
          <p:nvPr/>
        </p:nvGrpSpPr>
        <p:grpSpPr>
          <a:xfrm>
            <a:off x="1021376" y="961235"/>
            <a:ext cx="2895600" cy="4506912"/>
            <a:chOff x="2633282" y="961235"/>
            <a:chExt cx="2895600" cy="4506912"/>
          </a:xfrm>
        </p:grpSpPr>
        <p:graphicFrame>
          <p:nvGraphicFramePr>
            <p:cNvPr id="20482" name="Object 2"/>
            <p:cNvGraphicFramePr>
              <a:graphicFrameLocks noChangeAspect="1"/>
            </p:cNvGraphicFramePr>
            <p:nvPr/>
          </p:nvGraphicFramePr>
          <p:xfrm>
            <a:off x="2633282" y="3185322"/>
            <a:ext cx="2892425" cy="2282825"/>
          </p:xfrm>
          <a:graphic>
            <a:graphicData uri="http://schemas.openxmlformats.org/presentationml/2006/ole">
              <mc:AlternateContent xmlns:mc="http://schemas.openxmlformats.org/markup-compatibility/2006">
                <mc:Choice xmlns:v="urn:schemas-microsoft-com:vml" Requires="v">
                  <p:oleObj spid="_x0000_s60419" name="Image" r:id="rId5" imgW="7847619" imgH="6196825" progId="">
                    <p:embed/>
                  </p:oleObj>
                </mc:Choice>
                <mc:Fallback>
                  <p:oleObj name="Image" r:id="rId5" imgW="7847619" imgH="619682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50104" t="50171"/>
                        <a:stretch>
                          <a:fillRect/>
                        </a:stretch>
                      </p:blipFill>
                      <p:spPr bwMode="auto">
                        <a:xfrm>
                          <a:off x="2633282" y="3185322"/>
                          <a:ext cx="28924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7" name="Picture 11"/>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7"/>
                <a:srcRect r="50061" b="66763"/>
                <a:stretch>
                  <a:fillRect/>
                </a:stretch>
              </p:blipFill>
            </mc:Choice>
            <mc:Fallback>
              <p:blipFill>
                <a:blip r:embed="rId8"/>
                <a:srcRect r="50061" b="66763"/>
                <a:stretch>
                  <a:fillRect/>
                </a:stretch>
              </p:blipFill>
            </mc:Fallback>
          </mc:AlternateContent>
          <p:spPr bwMode="auto">
            <a:xfrm>
              <a:off x="2633282" y="961235"/>
              <a:ext cx="2895600" cy="2170113"/>
            </a:xfrm>
            <a:prstGeom prst="rect">
              <a:avLst/>
            </a:prstGeom>
            <a:noFill/>
            <a:ln w="9525">
              <a:noFill/>
              <a:miter lim="800000"/>
              <a:headEnd/>
              <a:tailEnd/>
            </a:ln>
          </p:spPr>
        </p:pic>
        <p:sp>
          <p:nvSpPr>
            <p:cNvPr id="20488" name="TextBox 8"/>
            <p:cNvSpPr txBox="1">
              <a:spLocks noChangeArrowheads="1"/>
            </p:cNvSpPr>
            <p:nvPr/>
          </p:nvSpPr>
          <p:spPr bwMode="auto">
            <a:xfrm>
              <a:off x="2713523" y="961235"/>
              <a:ext cx="1011238" cy="400050"/>
            </a:xfrm>
            <a:prstGeom prst="rect">
              <a:avLst/>
            </a:prstGeom>
            <a:noFill/>
            <a:ln w="9525">
              <a:noFill/>
              <a:miter lim="800000"/>
              <a:headEnd/>
              <a:tailEnd/>
            </a:ln>
          </p:spPr>
          <p:txBody>
            <a:bodyPr wrap="none">
              <a:prstTxWarp prst="textNoShape">
                <a:avLst/>
              </a:prstTxWarp>
              <a:spAutoFit/>
            </a:bodyPr>
            <a:lstStyle/>
            <a:p>
              <a:r>
                <a:rPr lang="en-US" sz="2000" dirty="0">
                  <a:solidFill>
                    <a:schemeClr val="bg1"/>
                  </a:solidFill>
                  <a:latin typeface="Helvetica"/>
                  <a:ea typeface="Helvetica" pitchFamily="-112" charset="0"/>
                  <a:cs typeface="Helvetica"/>
                </a:rPr>
                <a:t>TRPV3</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250825" y="3429000"/>
            <a:ext cx="7521575" cy="336550"/>
          </a:xfrm>
          <a:prstGeom prst="rect">
            <a:avLst/>
          </a:prstGeom>
          <a:noFill/>
          <a:ln w="9525">
            <a:noFill/>
            <a:miter lim="800000"/>
            <a:headEnd/>
            <a:tailEnd/>
          </a:ln>
        </p:spPr>
        <p:txBody>
          <a:bodyPr>
            <a:prstTxWarp prst="textNoShape">
              <a:avLst/>
            </a:prstTxWarp>
            <a:spAutoFit/>
          </a:bodyPr>
          <a:lstStyle/>
          <a:p>
            <a:pPr>
              <a:spcBef>
                <a:spcPct val="50000"/>
              </a:spcBef>
            </a:pPr>
            <a:r>
              <a:rPr lang="en-US" i="1" dirty="0"/>
              <a:t>© Dept. of Dermatology / University of Iowa / </a:t>
            </a:r>
            <a:r>
              <a:rPr lang="en-US" i="1" dirty="0" err="1"/>
              <a:t>tray@blue.weeg.uiowa.edu</a:t>
            </a:r>
            <a:endParaRPr lang="en-US" sz="2400" i="1" dirty="0">
              <a:latin typeface="Arial" pitchFamily="28" charset="0"/>
            </a:endParaRPr>
          </a:p>
        </p:txBody>
      </p:sp>
      <p:grpSp>
        <p:nvGrpSpPr>
          <p:cNvPr id="13" name="Group 12"/>
          <p:cNvGrpSpPr/>
          <p:nvPr/>
        </p:nvGrpSpPr>
        <p:grpSpPr>
          <a:xfrm>
            <a:off x="1037183" y="646829"/>
            <a:ext cx="7069634" cy="2782171"/>
            <a:chOff x="152400" y="1141413"/>
            <a:chExt cx="8991600" cy="3538537"/>
          </a:xfrm>
        </p:grpSpPr>
        <p:pic>
          <p:nvPicPr>
            <p:cNvPr id="29698" name="Picture 4"/>
            <p:cNvPicPr>
              <a:picLocks noChangeAspect="1" noChangeArrowheads="1"/>
            </p:cNvPicPr>
            <p:nvPr/>
          </p:nvPicPr>
          <p:blipFill>
            <a:blip r:embed="rId3"/>
            <a:srcRect/>
            <a:stretch>
              <a:fillRect/>
            </a:stretch>
          </p:blipFill>
          <p:spPr bwMode="auto">
            <a:xfrm>
              <a:off x="152400" y="1141413"/>
              <a:ext cx="5360988" cy="3538537"/>
            </a:xfrm>
            <a:prstGeom prst="rect">
              <a:avLst/>
            </a:prstGeom>
            <a:noFill/>
            <a:ln w="9525">
              <a:noFill/>
              <a:miter lim="800000"/>
              <a:headEnd/>
              <a:tailEnd/>
            </a:ln>
          </p:spPr>
        </p:pic>
        <p:sp>
          <p:nvSpPr>
            <p:cNvPr id="29700" name="Text Box 6"/>
            <p:cNvSpPr txBox="1">
              <a:spLocks noChangeArrowheads="1"/>
            </p:cNvSpPr>
            <p:nvPr/>
          </p:nvSpPr>
          <p:spPr bwMode="auto">
            <a:xfrm>
              <a:off x="5549899" y="3159125"/>
              <a:ext cx="1177925" cy="430594"/>
            </a:xfrm>
            <a:prstGeom prst="rect">
              <a:avLst/>
            </a:prstGeom>
            <a:noFill/>
            <a:ln w="9525">
              <a:noFill/>
              <a:miter lim="800000"/>
              <a:headEnd/>
              <a:tailEnd/>
            </a:ln>
          </p:spPr>
          <p:txBody>
            <a:bodyPr wrap="square">
              <a:prstTxWarp prst="textNoShape">
                <a:avLst/>
              </a:prstTxWarp>
              <a:spAutoFit/>
            </a:bodyPr>
            <a:lstStyle/>
            <a:p>
              <a:r>
                <a:rPr lang="en-US" sz="1600">
                  <a:latin typeface="Arial" pitchFamily="28" charset="0"/>
                </a:rPr>
                <a:t>Basalis</a:t>
              </a:r>
            </a:p>
          </p:txBody>
        </p:sp>
        <p:sp>
          <p:nvSpPr>
            <p:cNvPr id="29701" name="Text Box 7"/>
            <p:cNvSpPr txBox="1">
              <a:spLocks noChangeArrowheads="1"/>
            </p:cNvSpPr>
            <p:nvPr/>
          </p:nvSpPr>
          <p:spPr bwMode="auto">
            <a:xfrm>
              <a:off x="5549899" y="2595563"/>
              <a:ext cx="1554162" cy="430594"/>
            </a:xfrm>
            <a:prstGeom prst="rect">
              <a:avLst/>
            </a:prstGeom>
            <a:noFill/>
            <a:ln w="9525">
              <a:noFill/>
              <a:miter lim="800000"/>
              <a:headEnd/>
              <a:tailEnd/>
            </a:ln>
          </p:spPr>
          <p:txBody>
            <a:bodyPr wrap="square">
              <a:prstTxWarp prst="textNoShape">
                <a:avLst/>
              </a:prstTxWarp>
              <a:spAutoFit/>
            </a:bodyPr>
            <a:lstStyle/>
            <a:p>
              <a:r>
                <a:rPr lang="en-US" sz="1600">
                  <a:latin typeface="Arial" pitchFamily="28" charset="0"/>
                </a:rPr>
                <a:t>Spinosum</a:t>
              </a:r>
            </a:p>
          </p:txBody>
        </p:sp>
        <p:sp>
          <p:nvSpPr>
            <p:cNvPr id="29702" name="Text Box 8"/>
            <p:cNvSpPr txBox="1">
              <a:spLocks noChangeArrowheads="1"/>
            </p:cNvSpPr>
            <p:nvPr/>
          </p:nvSpPr>
          <p:spPr bwMode="auto">
            <a:xfrm>
              <a:off x="5549899" y="1903412"/>
              <a:ext cx="1862138" cy="430594"/>
            </a:xfrm>
            <a:prstGeom prst="rect">
              <a:avLst/>
            </a:prstGeom>
            <a:noFill/>
            <a:ln w="9525">
              <a:noFill/>
              <a:miter lim="800000"/>
              <a:headEnd/>
              <a:tailEnd/>
            </a:ln>
          </p:spPr>
          <p:txBody>
            <a:bodyPr wrap="square">
              <a:prstTxWarp prst="textNoShape">
                <a:avLst/>
              </a:prstTxWarp>
              <a:spAutoFit/>
            </a:bodyPr>
            <a:lstStyle/>
            <a:p>
              <a:r>
                <a:rPr lang="en-US" sz="1600">
                  <a:latin typeface="Arial" pitchFamily="28" charset="0"/>
                </a:rPr>
                <a:t>Granulosum</a:t>
              </a:r>
            </a:p>
          </p:txBody>
        </p:sp>
        <p:sp>
          <p:nvSpPr>
            <p:cNvPr id="29703" name="Text Box 10"/>
            <p:cNvSpPr txBox="1">
              <a:spLocks noChangeArrowheads="1"/>
            </p:cNvSpPr>
            <p:nvPr/>
          </p:nvSpPr>
          <p:spPr bwMode="auto">
            <a:xfrm>
              <a:off x="5549899" y="1295400"/>
              <a:ext cx="1450976" cy="430594"/>
            </a:xfrm>
            <a:prstGeom prst="rect">
              <a:avLst/>
            </a:prstGeom>
            <a:noFill/>
            <a:ln w="9525">
              <a:noFill/>
              <a:miter lim="800000"/>
              <a:headEnd/>
              <a:tailEnd/>
            </a:ln>
          </p:spPr>
          <p:txBody>
            <a:bodyPr wrap="square">
              <a:prstTxWarp prst="textNoShape">
                <a:avLst/>
              </a:prstTxWarp>
              <a:spAutoFit/>
            </a:bodyPr>
            <a:lstStyle/>
            <a:p>
              <a:r>
                <a:rPr lang="en-US" sz="1600">
                  <a:latin typeface="Arial" pitchFamily="28" charset="0"/>
                </a:rPr>
                <a:t>Corneum</a:t>
              </a:r>
            </a:p>
          </p:txBody>
        </p:sp>
        <p:sp>
          <p:nvSpPr>
            <p:cNvPr id="29704" name="Text Box 6"/>
            <p:cNvSpPr txBox="1">
              <a:spLocks noChangeArrowheads="1"/>
            </p:cNvSpPr>
            <p:nvPr/>
          </p:nvSpPr>
          <p:spPr bwMode="auto">
            <a:xfrm>
              <a:off x="7591425" y="2133600"/>
              <a:ext cx="1552575" cy="430594"/>
            </a:xfrm>
            <a:prstGeom prst="rect">
              <a:avLst/>
            </a:prstGeom>
            <a:noFill/>
            <a:ln w="9525">
              <a:noFill/>
              <a:miter lim="800000"/>
              <a:headEnd/>
              <a:tailEnd/>
            </a:ln>
          </p:spPr>
          <p:txBody>
            <a:bodyPr wrap="square">
              <a:prstTxWarp prst="textNoShape">
                <a:avLst/>
              </a:prstTxWarp>
              <a:spAutoFit/>
            </a:bodyPr>
            <a:lstStyle/>
            <a:p>
              <a:r>
                <a:rPr lang="en-US" sz="1600">
                  <a:latin typeface="Arial" pitchFamily="28" charset="0"/>
                </a:rPr>
                <a:t>Epidermis</a:t>
              </a:r>
            </a:p>
          </p:txBody>
        </p:sp>
        <p:sp>
          <p:nvSpPr>
            <p:cNvPr id="9" name="Right Bracket 8"/>
            <p:cNvSpPr/>
            <p:nvPr/>
          </p:nvSpPr>
          <p:spPr>
            <a:xfrm>
              <a:off x="7412038" y="1295400"/>
              <a:ext cx="179387" cy="2325688"/>
            </a:xfrm>
            <a:prstGeom prst="rightBracket">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600"/>
            </a:p>
          </p:txBody>
        </p:sp>
        <p:sp>
          <p:nvSpPr>
            <p:cNvPr id="29706" name="Text Box 6"/>
            <p:cNvSpPr txBox="1">
              <a:spLocks noChangeArrowheads="1"/>
            </p:cNvSpPr>
            <p:nvPr/>
          </p:nvSpPr>
          <p:spPr bwMode="auto">
            <a:xfrm>
              <a:off x="7788274" y="3830639"/>
              <a:ext cx="1158874" cy="430594"/>
            </a:xfrm>
            <a:prstGeom prst="rect">
              <a:avLst/>
            </a:prstGeom>
            <a:noFill/>
            <a:ln w="9525">
              <a:noFill/>
              <a:miter lim="800000"/>
              <a:headEnd/>
              <a:tailEnd/>
            </a:ln>
          </p:spPr>
          <p:txBody>
            <a:bodyPr wrap="square">
              <a:prstTxWarp prst="textNoShape">
                <a:avLst/>
              </a:prstTxWarp>
              <a:spAutoFit/>
            </a:bodyPr>
            <a:lstStyle/>
            <a:p>
              <a:r>
                <a:rPr lang="en-US" sz="1600">
                  <a:latin typeface="Arial" pitchFamily="28" charset="0"/>
                </a:rPr>
                <a:t>Dermis</a:t>
              </a:r>
            </a:p>
          </p:txBody>
        </p:sp>
        <p:sp>
          <p:nvSpPr>
            <p:cNvPr id="11" name="Right Bracket 10"/>
            <p:cNvSpPr/>
            <p:nvPr/>
          </p:nvSpPr>
          <p:spPr>
            <a:xfrm>
              <a:off x="7412038" y="3621088"/>
              <a:ext cx="179387" cy="1058862"/>
            </a:xfrm>
            <a:prstGeom prst="rightBracket">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600"/>
            </a:p>
          </p:txBody>
        </p:sp>
      </p:grpSp>
      <p:pic>
        <p:nvPicPr>
          <p:cNvPr id="14" name="Picture 4"/>
          <p:cNvPicPr>
            <a:picLocks noChangeAspect="1" noChangeArrowheads="1"/>
          </p:cNvPicPr>
          <p:nvPr/>
        </p:nvPicPr>
        <p:blipFill>
          <a:blip r:embed="rId4"/>
          <a:srcRect b="55550"/>
          <a:stretch>
            <a:fillRect/>
          </a:stretch>
        </p:blipFill>
        <p:spPr bwMode="auto">
          <a:xfrm>
            <a:off x="457200" y="4001056"/>
            <a:ext cx="8305800" cy="2487612"/>
          </a:xfrm>
          <a:prstGeom prst="rect">
            <a:avLst/>
          </a:prstGeom>
          <a:noFill/>
          <a:ln w="9525">
            <a:noFill/>
            <a:miter lim="800000"/>
            <a:headEnd/>
            <a:tailEnd/>
          </a:ln>
        </p:spPr>
      </p:pic>
      <p:sp>
        <p:nvSpPr>
          <p:cNvPr id="15" name="Text Box 7"/>
          <p:cNvSpPr txBox="1">
            <a:spLocks noChangeArrowheads="1"/>
          </p:cNvSpPr>
          <p:nvPr/>
        </p:nvSpPr>
        <p:spPr bwMode="auto">
          <a:xfrm>
            <a:off x="250825" y="6488668"/>
            <a:ext cx="6988175"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err="1"/>
              <a:t>Zylka</a:t>
            </a:r>
            <a:r>
              <a:rPr lang="en-US" dirty="0"/>
              <a:t> et al. (2005) </a:t>
            </a:r>
            <a:r>
              <a:rPr lang="en-US" i="1" dirty="0"/>
              <a:t>Neuron</a:t>
            </a:r>
            <a:r>
              <a:rPr lang="en-US" dirty="0"/>
              <a:t> 45, 17-</a:t>
            </a:r>
            <a:r>
              <a:rPr lang="en-US" dirty="0" smtClean="0"/>
              <a:t>25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2"/>
          <p:cNvSpPr>
            <a:spLocks/>
          </p:cNvSpPr>
          <p:nvPr/>
        </p:nvSpPr>
        <p:spPr bwMode="auto">
          <a:xfrm>
            <a:off x="5499100" y="2678113"/>
            <a:ext cx="2476500" cy="2324100"/>
          </a:xfrm>
          <a:custGeom>
            <a:avLst/>
            <a:gdLst>
              <a:gd name="T0" fmla="*/ 2147483647 w 1560"/>
              <a:gd name="T1" fmla="*/ 2147483647 h 1464"/>
              <a:gd name="T2" fmla="*/ 2147483647 w 1560"/>
              <a:gd name="T3" fmla="*/ 2147483647 h 1464"/>
              <a:gd name="T4" fmla="*/ 2147483647 w 1560"/>
              <a:gd name="T5" fmla="*/ 2147483647 h 1464"/>
              <a:gd name="T6" fmla="*/ 2147483647 w 1560"/>
              <a:gd name="T7" fmla="*/ 2147483647 h 1464"/>
              <a:gd name="T8" fmla="*/ 2147483647 w 1560"/>
              <a:gd name="T9" fmla="*/ 2147483647 h 1464"/>
              <a:gd name="T10" fmla="*/ 2147483647 w 1560"/>
              <a:gd name="T11" fmla="*/ 2147483647 h 1464"/>
              <a:gd name="T12" fmla="*/ 2147483647 w 1560"/>
              <a:gd name="T13" fmla="*/ 2147483647 h 1464"/>
              <a:gd name="T14" fmla="*/ 2147483647 w 1560"/>
              <a:gd name="T15" fmla="*/ 2147483647 h 1464"/>
              <a:gd name="T16" fmla="*/ 2147483647 w 1560"/>
              <a:gd name="T17" fmla="*/ 2147483647 h 1464"/>
              <a:gd name="T18" fmla="*/ 2147483647 w 1560"/>
              <a:gd name="T19" fmla="*/ 2147483647 h 1464"/>
              <a:gd name="T20" fmla="*/ 2147483647 w 1560"/>
              <a:gd name="T21" fmla="*/ 2147483647 h 1464"/>
              <a:gd name="T22" fmla="*/ 2147483647 w 1560"/>
              <a:gd name="T23" fmla="*/ 2147483647 h 1464"/>
              <a:gd name="T24" fmla="*/ 2147483647 w 1560"/>
              <a:gd name="T25" fmla="*/ 2147483647 h 1464"/>
              <a:gd name="T26" fmla="*/ 2147483647 w 1560"/>
              <a:gd name="T27" fmla="*/ 2147483647 h 1464"/>
              <a:gd name="T28" fmla="*/ 2147483647 w 1560"/>
              <a:gd name="T29" fmla="*/ 2147483647 h 1464"/>
              <a:gd name="T30" fmla="*/ 2147483647 w 1560"/>
              <a:gd name="T31" fmla="*/ 2147483647 h 1464"/>
              <a:gd name="T32" fmla="*/ 2147483647 w 1560"/>
              <a:gd name="T33" fmla="*/ 2147483647 h 1464"/>
              <a:gd name="T34" fmla="*/ 2147483647 w 1560"/>
              <a:gd name="T35" fmla="*/ 2147483647 h 1464"/>
              <a:gd name="T36" fmla="*/ 2147483647 w 1560"/>
              <a:gd name="T37" fmla="*/ 2147483647 h 1464"/>
              <a:gd name="T38" fmla="*/ 2147483647 w 1560"/>
              <a:gd name="T39" fmla="*/ 2147483647 h 1464"/>
              <a:gd name="T40" fmla="*/ 2147483647 w 1560"/>
              <a:gd name="T41" fmla="*/ 2147483647 h 1464"/>
              <a:gd name="T42" fmla="*/ 2147483647 w 1560"/>
              <a:gd name="T43" fmla="*/ 2147483647 h 1464"/>
              <a:gd name="T44" fmla="*/ 2147483647 w 1560"/>
              <a:gd name="T45" fmla="*/ 2147483647 h 1464"/>
              <a:gd name="T46" fmla="*/ 2147483647 w 1560"/>
              <a:gd name="T47" fmla="*/ 2147483647 h 1464"/>
              <a:gd name="T48" fmla="*/ 2147483647 w 1560"/>
              <a:gd name="T49" fmla="*/ 2147483647 h 1464"/>
              <a:gd name="T50" fmla="*/ 2147483647 w 1560"/>
              <a:gd name="T51" fmla="*/ 2147483647 h 1464"/>
              <a:gd name="T52" fmla="*/ 2147483647 w 1560"/>
              <a:gd name="T53" fmla="*/ 2147483647 h 1464"/>
              <a:gd name="T54" fmla="*/ 2147483647 w 1560"/>
              <a:gd name="T55" fmla="*/ 2147483647 h 1464"/>
              <a:gd name="T56" fmla="*/ 2147483647 w 1560"/>
              <a:gd name="T57" fmla="*/ 2147483647 h 1464"/>
              <a:gd name="T58" fmla="*/ 2147483647 w 1560"/>
              <a:gd name="T59" fmla="*/ 2147483647 h 1464"/>
              <a:gd name="T60" fmla="*/ 2147483647 w 1560"/>
              <a:gd name="T61" fmla="*/ 2147483647 h 1464"/>
              <a:gd name="T62" fmla="*/ 2147483647 w 1560"/>
              <a:gd name="T63" fmla="*/ 2147483647 h 1464"/>
              <a:gd name="T64" fmla="*/ 2147483647 w 1560"/>
              <a:gd name="T65" fmla="*/ 2147483647 h 1464"/>
              <a:gd name="T66" fmla="*/ 2147483647 w 1560"/>
              <a:gd name="T67" fmla="*/ 2147483647 h 1464"/>
              <a:gd name="T68" fmla="*/ 2147483647 w 1560"/>
              <a:gd name="T69" fmla="*/ 2147483647 h 1464"/>
              <a:gd name="T70" fmla="*/ 2147483647 w 1560"/>
              <a:gd name="T71" fmla="*/ 2147483647 h 1464"/>
              <a:gd name="T72" fmla="*/ 2147483647 w 1560"/>
              <a:gd name="T73" fmla="*/ 2147483647 h 1464"/>
              <a:gd name="T74" fmla="*/ 2147483647 w 1560"/>
              <a:gd name="T75" fmla="*/ 2147483647 h 1464"/>
              <a:gd name="T76" fmla="*/ 2147483647 w 1560"/>
              <a:gd name="T77" fmla="*/ 0 h 1464"/>
              <a:gd name="T78" fmla="*/ 2147483647 w 1560"/>
              <a:gd name="T79" fmla="*/ 0 h 1464"/>
              <a:gd name="T80" fmla="*/ 2147483647 w 1560"/>
              <a:gd name="T81" fmla="*/ 2147483647 h 1464"/>
              <a:gd name="T82" fmla="*/ 2147483647 w 1560"/>
              <a:gd name="T83" fmla="*/ 2147483647 h 1464"/>
              <a:gd name="T84" fmla="*/ 2147483647 w 1560"/>
              <a:gd name="T85" fmla="*/ 2147483647 h 14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60"/>
              <a:gd name="T130" fmla="*/ 0 h 1464"/>
              <a:gd name="T131" fmla="*/ 1560 w 1560"/>
              <a:gd name="T132" fmla="*/ 1464 h 14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60" h="1464">
                <a:moveTo>
                  <a:pt x="680" y="16"/>
                </a:moveTo>
                <a:lnTo>
                  <a:pt x="560" y="24"/>
                </a:lnTo>
                <a:lnTo>
                  <a:pt x="448" y="48"/>
                </a:lnTo>
                <a:lnTo>
                  <a:pt x="344" y="96"/>
                </a:lnTo>
                <a:lnTo>
                  <a:pt x="256" y="160"/>
                </a:lnTo>
                <a:lnTo>
                  <a:pt x="176" y="248"/>
                </a:lnTo>
                <a:lnTo>
                  <a:pt x="120" y="336"/>
                </a:lnTo>
                <a:lnTo>
                  <a:pt x="64" y="440"/>
                </a:lnTo>
                <a:lnTo>
                  <a:pt x="32" y="552"/>
                </a:lnTo>
                <a:lnTo>
                  <a:pt x="8" y="672"/>
                </a:lnTo>
                <a:lnTo>
                  <a:pt x="0" y="784"/>
                </a:lnTo>
                <a:lnTo>
                  <a:pt x="8" y="896"/>
                </a:lnTo>
                <a:lnTo>
                  <a:pt x="32" y="1008"/>
                </a:lnTo>
                <a:lnTo>
                  <a:pt x="72" y="1104"/>
                </a:lnTo>
                <a:lnTo>
                  <a:pt x="128" y="1200"/>
                </a:lnTo>
                <a:lnTo>
                  <a:pt x="200" y="1272"/>
                </a:lnTo>
                <a:lnTo>
                  <a:pt x="288" y="1336"/>
                </a:lnTo>
                <a:lnTo>
                  <a:pt x="376" y="1376"/>
                </a:lnTo>
                <a:lnTo>
                  <a:pt x="472" y="1424"/>
                </a:lnTo>
                <a:lnTo>
                  <a:pt x="560" y="1448"/>
                </a:lnTo>
                <a:lnTo>
                  <a:pt x="640" y="1464"/>
                </a:lnTo>
                <a:lnTo>
                  <a:pt x="704" y="1448"/>
                </a:lnTo>
                <a:lnTo>
                  <a:pt x="760" y="1408"/>
                </a:lnTo>
                <a:lnTo>
                  <a:pt x="776" y="1376"/>
                </a:lnTo>
                <a:lnTo>
                  <a:pt x="792" y="1336"/>
                </a:lnTo>
                <a:lnTo>
                  <a:pt x="800" y="1280"/>
                </a:lnTo>
                <a:lnTo>
                  <a:pt x="808" y="1216"/>
                </a:lnTo>
                <a:lnTo>
                  <a:pt x="800" y="1160"/>
                </a:lnTo>
                <a:lnTo>
                  <a:pt x="800" y="1088"/>
                </a:lnTo>
                <a:lnTo>
                  <a:pt x="808" y="1056"/>
                </a:lnTo>
                <a:lnTo>
                  <a:pt x="816" y="1024"/>
                </a:lnTo>
                <a:lnTo>
                  <a:pt x="840" y="992"/>
                </a:lnTo>
                <a:lnTo>
                  <a:pt x="864" y="968"/>
                </a:lnTo>
                <a:lnTo>
                  <a:pt x="880" y="968"/>
                </a:lnTo>
                <a:lnTo>
                  <a:pt x="896" y="984"/>
                </a:lnTo>
                <a:lnTo>
                  <a:pt x="912" y="1016"/>
                </a:lnTo>
                <a:lnTo>
                  <a:pt x="928" y="1056"/>
                </a:lnTo>
                <a:lnTo>
                  <a:pt x="936" y="1096"/>
                </a:lnTo>
                <a:lnTo>
                  <a:pt x="944" y="1144"/>
                </a:lnTo>
                <a:lnTo>
                  <a:pt x="952" y="1184"/>
                </a:lnTo>
                <a:lnTo>
                  <a:pt x="960" y="1208"/>
                </a:lnTo>
                <a:lnTo>
                  <a:pt x="992" y="1288"/>
                </a:lnTo>
                <a:lnTo>
                  <a:pt x="1032" y="1344"/>
                </a:lnTo>
                <a:lnTo>
                  <a:pt x="1080" y="1384"/>
                </a:lnTo>
                <a:lnTo>
                  <a:pt x="1128" y="1400"/>
                </a:lnTo>
                <a:lnTo>
                  <a:pt x="1192" y="1400"/>
                </a:lnTo>
                <a:lnTo>
                  <a:pt x="1248" y="1384"/>
                </a:lnTo>
                <a:lnTo>
                  <a:pt x="1312" y="1352"/>
                </a:lnTo>
                <a:lnTo>
                  <a:pt x="1376" y="1296"/>
                </a:lnTo>
                <a:lnTo>
                  <a:pt x="1472" y="1184"/>
                </a:lnTo>
                <a:lnTo>
                  <a:pt x="1536" y="1040"/>
                </a:lnTo>
                <a:lnTo>
                  <a:pt x="1560" y="872"/>
                </a:lnTo>
                <a:lnTo>
                  <a:pt x="1552" y="672"/>
                </a:lnTo>
                <a:lnTo>
                  <a:pt x="1544" y="584"/>
                </a:lnTo>
                <a:lnTo>
                  <a:pt x="1528" y="504"/>
                </a:lnTo>
                <a:lnTo>
                  <a:pt x="1512" y="432"/>
                </a:lnTo>
                <a:lnTo>
                  <a:pt x="1496" y="360"/>
                </a:lnTo>
                <a:lnTo>
                  <a:pt x="1464" y="296"/>
                </a:lnTo>
                <a:lnTo>
                  <a:pt x="1424" y="224"/>
                </a:lnTo>
                <a:lnTo>
                  <a:pt x="1376" y="160"/>
                </a:lnTo>
                <a:lnTo>
                  <a:pt x="1304" y="80"/>
                </a:lnTo>
                <a:lnTo>
                  <a:pt x="1288" y="72"/>
                </a:lnTo>
                <a:lnTo>
                  <a:pt x="1256" y="56"/>
                </a:lnTo>
                <a:lnTo>
                  <a:pt x="1224" y="40"/>
                </a:lnTo>
                <a:lnTo>
                  <a:pt x="1184" y="24"/>
                </a:lnTo>
                <a:lnTo>
                  <a:pt x="1136" y="16"/>
                </a:lnTo>
                <a:lnTo>
                  <a:pt x="1104" y="16"/>
                </a:lnTo>
                <a:lnTo>
                  <a:pt x="1064" y="8"/>
                </a:lnTo>
                <a:lnTo>
                  <a:pt x="1016" y="0"/>
                </a:lnTo>
                <a:lnTo>
                  <a:pt x="960" y="0"/>
                </a:lnTo>
                <a:lnTo>
                  <a:pt x="920" y="0"/>
                </a:lnTo>
                <a:lnTo>
                  <a:pt x="880" y="0"/>
                </a:lnTo>
                <a:lnTo>
                  <a:pt x="848" y="8"/>
                </a:lnTo>
                <a:lnTo>
                  <a:pt x="816" y="8"/>
                </a:lnTo>
                <a:lnTo>
                  <a:pt x="784" y="8"/>
                </a:lnTo>
                <a:lnTo>
                  <a:pt x="736" y="8"/>
                </a:lnTo>
                <a:lnTo>
                  <a:pt x="680" y="8"/>
                </a:lnTo>
                <a:lnTo>
                  <a:pt x="680" y="16"/>
                </a:lnTo>
                <a:close/>
              </a:path>
            </a:pathLst>
          </a:custGeom>
          <a:solidFill>
            <a:srgbClr val="FFFFFF"/>
          </a:solidFill>
          <a:ln w="9525">
            <a:noFill/>
            <a:round/>
            <a:headEnd/>
            <a:tailEnd/>
          </a:ln>
        </p:spPr>
        <p:txBody>
          <a:bodyPr>
            <a:prstTxWarp prst="textNoShape">
              <a:avLst/>
            </a:prstTxWarp>
          </a:bodyPr>
          <a:lstStyle/>
          <a:p>
            <a:endParaRPr lang="en-US">
              <a:latin typeface="Helvetica"/>
              <a:cs typeface="Helvetica"/>
            </a:endParaRPr>
          </a:p>
        </p:txBody>
      </p:sp>
      <p:sp>
        <p:nvSpPr>
          <p:cNvPr id="35843" name="Freeform 3"/>
          <p:cNvSpPr>
            <a:spLocks/>
          </p:cNvSpPr>
          <p:nvPr/>
        </p:nvSpPr>
        <p:spPr bwMode="auto">
          <a:xfrm>
            <a:off x="5499100" y="2678113"/>
            <a:ext cx="2476500" cy="2324100"/>
          </a:xfrm>
          <a:custGeom>
            <a:avLst/>
            <a:gdLst>
              <a:gd name="T0" fmla="*/ 2147483647 w 1560"/>
              <a:gd name="T1" fmla="*/ 2147483647 h 1464"/>
              <a:gd name="T2" fmla="*/ 2147483647 w 1560"/>
              <a:gd name="T3" fmla="*/ 2147483647 h 1464"/>
              <a:gd name="T4" fmla="*/ 2147483647 w 1560"/>
              <a:gd name="T5" fmla="*/ 2147483647 h 1464"/>
              <a:gd name="T6" fmla="*/ 2147483647 w 1560"/>
              <a:gd name="T7" fmla="*/ 2147483647 h 1464"/>
              <a:gd name="T8" fmla="*/ 2147483647 w 1560"/>
              <a:gd name="T9" fmla="*/ 2147483647 h 1464"/>
              <a:gd name="T10" fmla="*/ 2147483647 w 1560"/>
              <a:gd name="T11" fmla="*/ 2147483647 h 1464"/>
              <a:gd name="T12" fmla="*/ 0 w 1560"/>
              <a:gd name="T13" fmla="*/ 2147483647 h 1464"/>
              <a:gd name="T14" fmla="*/ 2147483647 w 1560"/>
              <a:gd name="T15" fmla="*/ 2147483647 h 1464"/>
              <a:gd name="T16" fmla="*/ 2147483647 w 1560"/>
              <a:gd name="T17" fmla="*/ 2147483647 h 1464"/>
              <a:gd name="T18" fmla="*/ 2147483647 w 1560"/>
              <a:gd name="T19" fmla="*/ 2147483647 h 1464"/>
              <a:gd name="T20" fmla="*/ 2147483647 w 1560"/>
              <a:gd name="T21" fmla="*/ 2147483647 h 1464"/>
              <a:gd name="T22" fmla="*/ 2147483647 w 1560"/>
              <a:gd name="T23" fmla="*/ 2147483647 h 1464"/>
              <a:gd name="T24" fmla="*/ 2147483647 w 1560"/>
              <a:gd name="T25" fmla="*/ 2147483647 h 1464"/>
              <a:gd name="T26" fmla="*/ 2147483647 w 1560"/>
              <a:gd name="T27" fmla="*/ 2147483647 h 1464"/>
              <a:gd name="T28" fmla="*/ 2147483647 w 1560"/>
              <a:gd name="T29" fmla="*/ 2147483647 h 1464"/>
              <a:gd name="T30" fmla="*/ 2147483647 w 1560"/>
              <a:gd name="T31" fmla="*/ 2147483647 h 1464"/>
              <a:gd name="T32" fmla="*/ 2147483647 w 1560"/>
              <a:gd name="T33" fmla="*/ 2147483647 h 1464"/>
              <a:gd name="T34" fmla="*/ 2147483647 w 1560"/>
              <a:gd name="T35" fmla="*/ 2147483647 h 1464"/>
              <a:gd name="T36" fmla="*/ 2147483647 w 1560"/>
              <a:gd name="T37" fmla="*/ 2147483647 h 1464"/>
              <a:gd name="T38" fmla="*/ 2147483647 w 1560"/>
              <a:gd name="T39" fmla="*/ 2147483647 h 1464"/>
              <a:gd name="T40" fmla="*/ 2147483647 w 1560"/>
              <a:gd name="T41" fmla="*/ 2147483647 h 1464"/>
              <a:gd name="T42" fmla="*/ 2147483647 w 1560"/>
              <a:gd name="T43" fmla="*/ 2147483647 h 1464"/>
              <a:gd name="T44" fmla="*/ 2147483647 w 1560"/>
              <a:gd name="T45" fmla="*/ 2147483647 h 1464"/>
              <a:gd name="T46" fmla="*/ 2147483647 w 1560"/>
              <a:gd name="T47" fmla="*/ 2147483647 h 1464"/>
              <a:gd name="T48" fmla="*/ 2147483647 w 1560"/>
              <a:gd name="T49" fmla="*/ 2147483647 h 1464"/>
              <a:gd name="T50" fmla="*/ 2147483647 w 1560"/>
              <a:gd name="T51" fmla="*/ 2147483647 h 1464"/>
              <a:gd name="T52" fmla="*/ 2147483647 w 1560"/>
              <a:gd name="T53" fmla="*/ 2147483647 h 1464"/>
              <a:gd name="T54" fmla="*/ 2147483647 w 1560"/>
              <a:gd name="T55" fmla="*/ 2147483647 h 1464"/>
              <a:gd name="T56" fmla="*/ 2147483647 w 1560"/>
              <a:gd name="T57" fmla="*/ 2147483647 h 1464"/>
              <a:gd name="T58" fmla="*/ 2147483647 w 1560"/>
              <a:gd name="T59" fmla="*/ 2147483647 h 1464"/>
              <a:gd name="T60" fmla="*/ 2147483647 w 1560"/>
              <a:gd name="T61" fmla="*/ 2147483647 h 1464"/>
              <a:gd name="T62" fmla="*/ 2147483647 w 1560"/>
              <a:gd name="T63" fmla="*/ 2147483647 h 1464"/>
              <a:gd name="T64" fmla="*/ 2147483647 w 1560"/>
              <a:gd name="T65" fmla="*/ 2147483647 h 1464"/>
              <a:gd name="T66" fmla="*/ 2147483647 w 1560"/>
              <a:gd name="T67" fmla="*/ 2147483647 h 1464"/>
              <a:gd name="T68" fmla="*/ 2147483647 w 1560"/>
              <a:gd name="T69" fmla="*/ 2147483647 h 1464"/>
              <a:gd name="T70" fmla="*/ 2147483647 w 1560"/>
              <a:gd name="T71" fmla="*/ 2147483647 h 1464"/>
              <a:gd name="T72" fmla="*/ 2147483647 w 1560"/>
              <a:gd name="T73" fmla="*/ 2147483647 h 1464"/>
              <a:gd name="T74" fmla="*/ 2147483647 w 1560"/>
              <a:gd name="T75" fmla="*/ 2147483647 h 1464"/>
              <a:gd name="T76" fmla="*/ 2147483647 w 1560"/>
              <a:gd name="T77" fmla="*/ 2147483647 h 1464"/>
              <a:gd name="T78" fmla="*/ 2147483647 w 1560"/>
              <a:gd name="T79" fmla="*/ 2147483647 h 1464"/>
              <a:gd name="T80" fmla="*/ 2147483647 w 1560"/>
              <a:gd name="T81" fmla="*/ 2147483647 h 1464"/>
              <a:gd name="T82" fmla="*/ 2147483647 w 1560"/>
              <a:gd name="T83" fmla="*/ 2147483647 h 1464"/>
              <a:gd name="T84" fmla="*/ 2147483647 w 1560"/>
              <a:gd name="T85" fmla="*/ 2147483647 h 1464"/>
              <a:gd name="T86" fmla="*/ 2147483647 w 1560"/>
              <a:gd name="T87" fmla="*/ 2147483647 h 1464"/>
              <a:gd name="T88" fmla="*/ 2147483647 w 1560"/>
              <a:gd name="T89" fmla="*/ 2147483647 h 1464"/>
              <a:gd name="T90" fmla="*/ 2147483647 w 1560"/>
              <a:gd name="T91" fmla="*/ 2147483647 h 1464"/>
              <a:gd name="T92" fmla="*/ 2147483647 w 1560"/>
              <a:gd name="T93" fmla="*/ 2147483647 h 1464"/>
              <a:gd name="T94" fmla="*/ 2147483647 w 1560"/>
              <a:gd name="T95" fmla="*/ 2147483647 h 1464"/>
              <a:gd name="T96" fmla="*/ 2147483647 w 1560"/>
              <a:gd name="T97" fmla="*/ 2147483647 h 1464"/>
              <a:gd name="T98" fmla="*/ 2147483647 w 1560"/>
              <a:gd name="T99" fmla="*/ 2147483647 h 1464"/>
              <a:gd name="T100" fmla="*/ 2147483647 w 1560"/>
              <a:gd name="T101" fmla="*/ 0 h 1464"/>
              <a:gd name="T102" fmla="*/ 2147483647 w 1560"/>
              <a:gd name="T103" fmla="*/ 0 h 1464"/>
              <a:gd name="T104" fmla="*/ 2147483647 w 1560"/>
              <a:gd name="T105" fmla="*/ 0 h 1464"/>
              <a:gd name="T106" fmla="*/ 2147483647 w 1560"/>
              <a:gd name="T107" fmla="*/ 2147483647 h 1464"/>
              <a:gd name="T108" fmla="*/ 2147483647 w 1560"/>
              <a:gd name="T109" fmla="*/ 2147483647 h 1464"/>
              <a:gd name="T110" fmla="*/ 2147483647 w 1560"/>
              <a:gd name="T111" fmla="*/ 2147483647 h 1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60"/>
              <a:gd name="T169" fmla="*/ 0 h 1464"/>
              <a:gd name="T170" fmla="*/ 1560 w 1560"/>
              <a:gd name="T171" fmla="*/ 1464 h 1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60" h="1464">
                <a:moveTo>
                  <a:pt x="680" y="16"/>
                </a:moveTo>
                <a:lnTo>
                  <a:pt x="560" y="24"/>
                </a:lnTo>
                <a:lnTo>
                  <a:pt x="448" y="48"/>
                </a:lnTo>
                <a:lnTo>
                  <a:pt x="344" y="96"/>
                </a:lnTo>
                <a:lnTo>
                  <a:pt x="256" y="160"/>
                </a:lnTo>
                <a:lnTo>
                  <a:pt x="176" y="248"/>
                </a:lnTo>
                <a:lnTo>
                  <a:pt x="120" y="336"/>
                </a:lnTo>
                <a:lnTo>
                  <a:pt x="64" y="440"/>
                </a:lnTo>
                <a:lnTo>
                  <a:pt x="32" y="552"/>
                </a:lnTo>
                <a:lnTo>
                  <a:pt x="8" y="672"/>
                </a:lnTo>
                <a:lnTo>
                  <a:pt x="0" y="784"/>
                </a:lnTo>
                <a:lnTo>
                  <a:pt x="8" y="896"/>
                </a:lnTo>
                <a:lnTo>
                  <a:pt x="32" y="1008"/>
                </a:lnTo>
                <a:lnTo>
                  <a:pt x="72" y="1104"/>
                </a:lnTo>
                <a:lnTo>
                  <a:pt x="128" y="1200"/>
                </a:lnTo>
                <a:lnTo>
                  <a:pt x="200" y="1272"/>
                </a:lnTo>
                <a:lnTo>
                  <a:pt x="288" y="1336"/>
                </a:lnTo>
                <a:lnTo>
                  <a:pt x="376" y="1376"/>
                </a:lnTo>
                <a:lnTo>
                  <a:pt x="472" y="1424"/>
                </a:lnTo>
                <a:lnTo>
                  <a:pt x="560" y="1448"/>
                </a:lnTo>
                <a:lnTo>
                  <a:pt x="640" y="1464"/>
                </a:lnTo>
                <a:lnTo>
                  <a:pt x="704" y="1448"/>
                </a:lnTo>
                <a:lnTo>
                  <a:pt x="760" y="1408"/>
                </a:lnTo>
                <a:lnTo>
                  <a:pt x="776" y="1376"/>
                </a:lnTo>
                <a:lnTo>
                  <a:pt x="792" y="1336"/>
                </a:lnTo>
                <a:lnTo>
                  <a:pt x="800" y="1280"/>
                </a:lnTo>
                <a:lnTo>
                  <a:pt x="808" y="1216"/>
                </a:lnTo>
                <a:lnTo>
                  <a:pt x="800" y="1160"/>
                </a:lnTo>
                <a:lnTo>
                  <a:pt x="800" y="1088"/>
                </a:lnTo>
                <a:lnTo>
                  <a:pt x="808" y="1056"/>
                </a:lnTo>
                <a:lnTo>
                  <a:pt x="816" y="1024"/>
                </a:lnTo>
                <a:lnTo>
                  <a:pt x="840" y="992"/>
                </a:lnTo>
                <a:lnTo>
                  <a:pt x="864" y="968"/>
                </a:lnTo>
                <a:lnTo>
                  <a:pt x="880" y="968"/>
                </a:lnTo>
                <a:lnTo>
                  <a:pt x="896" y="984"/>
                </a:lnTo>
                <a:lnTo>
                  <a:pt x="912" y="1016"/>
                </a:lnTo>
                <a:lnTo>
                  <a:pt x="928" y="1056"/>
                </a:lnTo>
                <a:lnTo>
                  <a:pt x="936" y="1096"/>
                </a:lnTo>
                <a:lnTo>
                  <a:pt x="944" y="1144"/>
                </a:lnTo>
                <a:lnTo>
                  <a:pt x="952" y="1184"/>
                </a:lnTo>
                <a:lnTo>
                  <a:pt x="960" y="1208"/>
                </a:lnTo>
                <a:lnTo>
                  <a:pt x="992" y="1288"/>
                </a:lnTo>
                <a:lnTo>
                  <a:pt x="1032" y="1344"/>
                </a:lnTo>
                <a:lnTo>
                  <a:pt x="1080" y="1384"/>
                </a:lnTo>
                <a:lnTo>
                  <a:pt x="1128" y="1400"/>
                </a:lnTo>
                <a:lnTo>
                  <a:pt x="1192" y="1400"/>
                </a:lnTo>
                <a:lnTo>
                  <a:pt x="1248" y="1384"/>
                </a:lnTo>
                <a:lnTo>
                  <a:pt x="1312" y="1352"/>
                </a:lnTo>
                <a:lnTo>
                  <a:pt x="1376" y="1296"/>
                </a:lnTo>
                <a:lnTo>
                  <a:pt x="1472" y="1184"/>
                </a:lnTo>
                <a:lnTo>
                  <a:pt x="1536" y="1040"/>
                </a:lnTo>
                <a:lnTo>
                  <a:pt x="1560" y="872"/>
                </a:lnTo>
                <a:lnTo>
                  <a:pt x="1552" y="672"/>
                </a:lnTo>
                <a:lnTo>
                  <a:pt x="1544" y="584"/>
                </a:lnTo>
                <a:lnTo>
                  <a:pt x="1528" y="504"/>
                </a:lnTo>
                <a:lnTo>
                  <a:pt x="1512" y="432"/>
                </a:lnTo>
                <a:lnTo>
                  <a:pt x="1496" y="360"/>
                </a:lnTo>
                <a:lnTo>
                  <a:pt x="1464" y="296"/>
                </a:lnTo>
                <a:lnTo>
                  <a:pt x="1424" y="224"/>
                </a:lnTo>
                <a:lnTo>
                  <a:pt x="1376" y="160"/>
                </a:lnTo>
                <a:lnTo>
                  <a:pt x="1304" y="80"/>
                </a:lnTo>
                <a:lnTo>
                  <a:pt x="1288" y="72"/>
                </a:lnTo>
                <a:lnTo>
                  <a:pt x="1256" y="56"/>
                </a:lnTo>
                <a:lnTo>
                  <a:pt x="1224" y="40"/>
                </a:lnTo>
                <a:lnTo>
                  <a:pt x="1184" y="24"/>
                </a:lnTo>
                <a:lnTo>
                  <a:pt x="1136" y="16"/>
                </a:lnTo>
                <a:lnTo>
                  <a:pt x="1104" y="16"/>
                </a:lnTo>
                <a:lnTo>
                  <a:pt x="1064" y="8"/>
                </a:lnTo>
                <a:lnTo>
                  <a:pt x="1016" y="0"/>
                </a:lnTo>
                <a:lnTo>
                  <a:pt x="960" y="0"/>
                </a:lnTo>
                <a:lnTo>
                  <a:pt x="920" y="0"/>
                </a:lnTo>
                <a:lnTo>
                  <a:pt x="880" y="0"/>
                </a:lnTo>
                <a:lnTo>
                  <a:pt x="848" y="8"/>
                </a:lnTo>
                <a:lnTo>
                  <a:pt x="816" y="8"/>
                </a:lnTo>
                <a:lnTo>
                  <a:pt x="784" y="8"/>
                </a:lnTo>
                <a:lnTo>
                  <a:pt x="736" y="8"/>
                </a:lnTo>
                <a:lnTo>
                  <a:pt x="680" y="8"/>
                </a:lnTo>
              </a:path>
            </a:pathLst>
          </a:cu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44" name="Line 4"/>
          <p:cNvSpPr>
            <a:spLocks noChangeShapeType="1"/>
          </p:cNvSpPr>
          <p:nvPr/>
        </p:nvSpPr>
        <p:spPr bwMode="auto">
          <a:xfrm flipH="1">
            <a:off x="3467100" y="4989513"/>
            <a:ext cx="152400" cy="101600"/>
          </a:xfrm>
          <a:prstGeom prst="line">
            <a:avLst/>
          </a:prstGeom>
          <a:noFill/>
          <a:ln w="12700">
            <a:solidFill>
              <a:srgbClr val="FF0000"/>
            </a:solidFill>
            <a:round/>
            <a:headEnd/>
            <a:tailEnd/>
          </a:ln>
        </p:spPr>
        <p:txBody>
          <a:bodyPr>
            <a:prstTxWarp prst="textNoShape">
              <a:avLst/>
            </a:prstTxWarp>
          </a:bodyPr>
          <a:lstStyle/>
          <a:p>
            <a:endParaRPr lang="en-US">
              <a:latin typeface="Helvetica"/>
              <a:cs typeface="Helvetica"/>
            </a:endParaRPr>
          </a:p>
        </p:txBody>
      </p:sp>
      <p:sp>
        <p:nvSpPr>
          <p:cNvPr id="35845" name="Line 5"/>
          <p:cNvSpPr>
            <a:spLocks noChangeShapeType="1"/>
          </p:cNvSpPr>
          <p:nvPr/>
        </p:nvSpPr>
        <p:spPr bwMode="auto">
          <a:xfrm flipH="1" flipV="1">
            <a:off x="3441700" y="4887913"/>
            <a:ext cx="177800" cy="114300"/>
          </a:xfrm>
          <a:prstGeom prst="line">
            <a:avLst/>
          </a:prstGeom>
          <a:noFill/>
          <a:ln w="12700">
            <a:solidFill>
              <a:srgbClr val="FF0000"/>
            </a:solidFill>
            <a:round/>
            <a:headEnd/>
            <a:tailEnd/>
          </a:ln>
        </p:spPr>
        <p:txBody>
          <a:bodyPr>
            <a:prstTxWarp prst="textNoShape">
              <a:avLst/>
            </a:prstTxWarp>
          </a:bodyPr>
          <a:lstStyle/>
          <a:p>
            <a:endParaRPr lang="en-US">
              <a:latin typeface="Helvetica"/>
              <a:cs typeface="Helvetica"/>
            </a:endParaRPr>
          </a:p>
        </p:txBody>
      </p:sp>
      <p:sp>
        <p:nvSpPr>
          <p:cNvPr id="35846" name="Freeform 6"/>
          <p:cNvSpPr>
            <a:spLocks/>
          </p:cNvSpPr>
          <p:nvPr/>
        </p:nvSpPr>
        <p:spPr bwMode="auto">
          <a:xfrm>
            <a:off x="3606800" y="3643313"/>
            <a:ext cx="965200" cy="1346200"/>
          </a:xfrm>
          <a:custGeom>
            <a:avLst/>
            <a:gdLst>
              <a:gd name="T0" fmla="*/ 2147483647 w 608"/>
              <a:gd name="T1" fmla="*/ 0 h 848"/>
              <a:gd name="T2" fmla="*/ 2147483647 w 608"/>
              <a:gd name="T3" fmla="*/ 2147483647 h 848"/>
              <a:gd name="T4" fmla="*/ 2147483647 w 608"/>
              <a:gd name="T5" fmla="*/ 2147483647 h 848"/>
              <a:gd name="T6" fmla="*/ 2147483647 w 608"/>
              <a:gd name="T7" fmla="*/ 2147483647 h 848"/>
              <a:gd name="T8" fmla="*/ 2147483647 w 608"/>
              <a:gd name="T9" fmla="*/ 2147483647 h 848"/>
              <a:gd name="T10" fmla="*/ 2147483647 w 608"/>
              <a:gd name="T11" fmla="*/ 2147483647 h 848"/>
              <a:gd name="T12" fmla="*/ 2147483647 w 608"/>
              <a:gd name="T13" fmla="*/ 2147483647 h 848"/>
              <a:gd name="T14" fmla="*/ 2147483647 w 608"/>
              <a:gd name="T15" fmla="*/ 2147483647 h 848"/>
              <a:gd name="T16" fmla="*/ 2147483647 w 608"/>
              <a:gd name="T17" fmla="*/ 2147483647 h 848"/>
              <a:gd name="T18" fmla="*/ 2147483647 w 608"/>
              <a:gd name="T19" fmla="*/ 2147483647 h 848"/>
              <a:gd name="T20" fmla="*/ 2147483647 w 608"/>
              <a:gd name="T21" fmla="*/ 2147483647 h 848"/>
              <a:gd name="T22" fmla="*/ 2147483647 w 608"/>
              <a:gd name="T23" fmla="*/ 2147483647 h 848"/>
              <a:gd name="T24" fmla="*/ 2147483647 w 608"/>
              <a:gd name="T25" fmla="*/ 2147483647 h 848"/>
              <a:gd name="T26" fmla="*/ 2147483647 w 608"/>
              <a:gd name="T27" fmla="*/ 2147483647 h 848"/>
              <a:gd name="T28" fmla="*/ 2147483647 w 608"/>
              <a:gd name="T29" fmla="*/ 2147483647 h 848"/>
              <a:gd name="T30" fmla="*/ 2147483647 w 608"/>
              <a:gd name="T31" fmla="*/ 2147483647 h 848"/>
              <a:gd name="T32" fmla="*/ 2147483647 w 608"/>
              <a:gd name="T33" fmla="*/ 2147483647 h 848"/>
              <a:gd name="T34" fmla="*/ 2147483647 w 608"/>
              <a:gd name="T35" fmla="*/ 2147483647 h 848"/>
              <a:gd name="T36" fmla="*/ 2147483647 w 608"/>
              <a:gd name="T37" fmla="*/ 2147483647 h 848"/>
              <a:gd name="T38" fmla="*/ 0 w 608"/>
              <a:gd name="T39" fmla="*/ 2147483647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8"/>
              <a:gd name="T61" fmla="*/ 0 h 848"/>
              <a:gd name="T62" fmla="*/ 608 w 608"/>
              <a:gd name="T63" fmla="*/ 848 h 8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8" h="848">
                <a:moveTo>
                  <a:pt x="608" y="0"/>
                </a:moveTo>
                <a:lnTo>
                  <a:pt x="560" y="96"/>
                </a:lnTo>
                <a:lnTo>
                  <a:pt x="520" y="216"/>
                </a:lnTo>
                <a:lnTo>
                  <a:pt x="472" y="352"/>
                </a:lnTo>
                <a:lnTo>
                  <a:pt x="416" y="496"/>
                </a:lnTo>
                <a:lnTo>
                  <a:pt x="344" y="624"/>
                </a:lnTo>
                <a:lnTo>
                  <a:pt x="256" y="736"/>
                </a:lnTo>
                <a:lnTo>
                  <a:pt x="208" y="776"/>
                </a:lnTo>
                <a:lnTo>
                  <a:pt x="144" y="816"/>
                </a:lnTo>
                <a:lnTo>
                  <a:pt x="80" y="840"/>
                </a:lnTo>
                <a:lnTo>
                  <a:pt x="0" y="848"/>
                </a:lnTo>
              </a:path>
            </a:pathLst>
          </a:custGeom>
          <a:noFill/>
          <a:ln w="12700">
            <a:solidFill>
              <a:srgbClr val="FF0000"/>
            </a:solidFill>
            <a:round/>
            <a:headEnd/>
            <a:tailEnd/>
          </a:ln>
        </p:spPr>
        <p:txBody>
          <a:bodyPr>
            <a:prstTxWarp prst="textNoShape">
              <a:avLst/>
            </a:prstTxWarp>
          </a:bodyPr>
          <a:lstStyle/>
          <a:p>
            <a:endParaRPr lang="en-US">
              <a:latin typeface="Helvetica"/>
              <a:cs typeface="Helvetica"/>
            </a:endParaRPr>
          </a:p>
        </p:txBody>
      </p:sp>
      <p:sp>
        <p:nvSpPr>
          <p:cNvPr id="35847" name="Line 7"/>
          <p:cNvSpPr>
            <a:spLocks noChangeShapeType="1"/>
          </p:cNvSpPr>
          <p:nvPr/>
        </p:nvSpPr>
        <p:spPr bwMode="auto">
          <a:xfrm>
            <a:off x="5232400" y="2995613"/>
            <a:ext cx="50800" cy="127000"/>
          </a:xfrm>
          <a:prstGeom prst="line">
            <a:avLst/>
          </a:prstGeom>
          <a:noFill/>
          <a:ln w="12700">
            <a:solidFill>
              <a:srgbClr val="FF0000"/>
            </a:solidFill>
            <a:round/>
            <a:headEnd/>
            <a:tailEnd/>
          </a:ln>
        </p:spPr>
        <p:txBody>
          <a:bodyPr>
            <a:prstTxWarp prst="textNoShape">
              <a:avLst/>
            </a:prstTxWarp>
          </a:bodyPr>
          <a:lstStyle/>
          <a:p>
            <a:endParaRPr lang="en-US">
              <a:latin typeface="Helvetica"/>
              <a:cs typeface="Helvetica"/>
            </a:endParaRPr>
          </a:p>
        </p:txBody>
      </p:sp>
      <p:sp>
        <p:nvSpPr>
          <p:cNvPr id="35848" name="Line 8"/>
          <p:cNvSpPr>
            <a:spLocks noChangeShapeType="1"/>
          </p:cNvSpPr>
          <p:nvPr/>
        </p:nvSpPr>
        <p:spPr bwMode="auto">
          <a:xfrm flipV="1">
            <a:off x="6235700" y="3198813"/>
            <a:ext cx="177800" cy="38100"/>
          </a:xfrm>
          <a:prstGeom prst="line">
            <a:avLst/>
          </a:prstGeom>
          <a:noFill/>
          <a:ln w="12700">
            <a:solidFill>
              <a:srgbClr val="FF0000"/>
            </a:solidFill>
            <a:round/>
            <a:headEnd/>
            <a:tailEnd/>
          </a:ln>
        </p:spPr>
        <p:txBody>
          <a:bodyPr>
            <a:prstTxWarp prst="textNoShape">
              <a:avLst/>
            </a:prstTxWarp>
          </a:bodyPr>
          <a:lstStyle/>
          <a:p>
            <a:endParaRPr lang="en-US">
              <a:latin typeface="Helvetica"/>
              <a:cs typeface="Helvetica"/>
            </a:endParaRPr>
          </a:p>
        </p:txBody>
      </p:sp>
      <p:sp>
        <p:nvSpPr>
          <p:cNvPr id="35849" name="Line 9"/>
          <p:cNvSpPr>
            <a:spLocks noChangeShapeType="1"/>
          </p:cNvSpPr>
          <p:nvPr/>
        </p:nvSpPr>
        <p:spPr bwMode="auto">
          <a:xfrm>
            <a:off x="6235700" y="3236913"/>
            <a:ext cx="50800" cy="127000"/>
          </a:xfrm>
          <a:prstGeom prst="line">
            <a:avLst/>
          </a:prstGeom>
          <a:noFill/>
          <a:ln w="12700">
            <a:solidFill>
              <a:srgbClr val="FF0000"/>
            </a:solidFill>
            <a:round/>
            <a:headEnd/>
            <a:tailEnd/>
          </a:ln>
        </p:spPr>
        <p:txBody>
          <a:bodyPr>
            <a:prstTxWarp prst="textNoShape">
              <a:avLst/>
            </a:prstTxWarp>
          </a:bodyPr>
          <a:lstStyle/>
          <a:p>
            <a:endParaRPr lang="en-US">
              <a:latin typeface="Helvetica"/>
              <a:cs typeface="Helvetica"/>
            </a:endParaRPr>
          </a:p>
        </p:txBody>
      </p:sp>
      <p:sp>
        <p:nvSpPr>
          <p:cNvPr id="35850" name="Freeform 10"/>
          <p:cNvSpPr>
            <a:spLocks/>
          </p:cNvSpPr>
          <p:nvPr/>
        </p:nvSpPr>
        <p:spPr bwMode="auto">
          <a:xfrm>
            <a:off x="2667000" y="26908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51" name="Freeform 11"/>
          <p:cNvSpPr>
            <a:spLocks/>
          </p:cNvSpPr>
          <p:nvPr/>
        </p:nvSpPr>
        <p:spPr bwMode="auto">
          <a:xfrm>
            <a:off x="2819400" y="26908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0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0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52" name="Freeform 12"/>
          <p:cNvSpPr>
            <a:spLocks/>
          </p:cNvSpPr>
          <p:nvPr/>
        </p:nvSpPr>
        <p:spPr bwMode="auto">
          <a:xfrm>
            <a:off x="2667000" y="26908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53" name="Freeform 13"/>
          <p:cNvSpPr>
            <a:spLocks/>
          </p:cNvSpPr>
          <p:nvPr/>
        </p:nvSpPr>
        <p:spPr bwMode="auto">
          <a:xfrm>
            <a:off x="2819400" y="26908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0 w 104"/>
              <a:gd name="T75" fmla="*/ 2147483647 h 360"/>
              <a:gd name="T76" fmla="*/ 0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0 w 104"/>
              <a:gd name="T95" fmla="*/ 2147483647 h 360"/>
              <a:gd name="T96" fmla="*/ 0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54" name="Freeform 14"/>
          <p:cNvSpPr>
            <a:spLocks/>
          </p:cNvSpPr>
          <p:nvPr/>
        </p:nvSpPr>
        <p:spPr bwMode="auto">
          <a:xfrm>
            <a:off x="2984500" y="27035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55" name="Freeform 15"/>
          <p:cNvSpPr>
            <a:spLocks/>
          </p:cNvSpPr>
          <p:nvPr/>
        </p:nvSpPr>
        <p:spPr bwMode="auto">
          <a:xfrm>
            <a:off x="2667000" y="32750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56" name="Freeform 16"/>
          <p:cNvSpPr>
            <a:spLocks/>
          </p:cNvSpPr>
          <p:nvPr/>
        </p:nvSpPr>
        <p:spPr bwMode="auto">
          <a:xfrm>
            <a:off x="2984500" y="27035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57" name="Freeform 17"/>
          <p:cNvSpPr>
            <a:spLocks/>
          </p:cNvSpPr>
          <p:nvPr/>
        </p:nvSpPr>
        <p:spPr bwMode="auto">
          <a:xfrm>
            <a:off x="2667000" y="32750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58" name="Freeform 18"/>
          <p:cNvSpPr>
            <a:spLocks/>
          </p:cNvSpPr>
          <p:nvPr/>
        </p:nvSpPr>
        <p:spPr bwMode="auto">
          <a:xfrm>
            <a:off x="2819400" y="32750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0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0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59" name="Freeform 19"/>
          <p:cNvSpPr>
            <a:spLocks/>
          </p:cNvSpPr>
          <p:nvPr/>
        </p:nvSpPr>
        <p:spPr bwMode="auto">
          <a:xfrm>
            <a:off x="2984500" y="32877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60" name="Freeform 20"/>
          <p:cNvSpPr>
            <a:spLocks/>
          </p:cNvSpPr>
          <p:nvPr/>
        </p:nvSpPr>
        <p:spPr bwMode="auto">
          <a:xfrm>
            <a:off x="2819400" y="32750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0 w 104"/>
              <a:gd name="T75" fmla="*/ 2147483647 h 360"/>
              <a:gd name="T76" fmla="*/ 0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0 w 104"/>
              <a:gd name="T95" fmla="*/ 2147483647 h 360"/>
              <a:gd name="T96" fmla="*/ 0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61" name="Freeform 21"/>
          <p:cNvSpPr>
            <a:spLocks/>
          </p:cNvSpPr>
          <p:nvPr/>
        </p:nvSpPr>
        <p:spPr bwMode="auto">
          <a:xfrm>
            <a:off x="2984500" y="32877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62" name="Freeform 22"/>
          <p:cNvSpPr>
            <a:spLocks/>
          </p:cNvSpPr>
          <p:nvPr/>
        </p:nvSpPr>
        <p:spPr bwMode="auto">
          <a:xfrm>
            <a:off x="2667000" y="38592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63" name="Freeform 23"/>
          <p:cNvSpPr>
            <a:spLocks/>
          </p:cNvSpPr>
          <p:nvPr/>
        </p:nvSpPr>
        <p:spPr bwMode="auto">
          <a:xfrm>
            <a:off x="2819400" y="38592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0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0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64" name="Freeform 24"/>
          <p:cNvSpPr>
            <a:spLocks/>
          </p:cNvSpPr>
          <p:nvPr/>
        </p:nvSpPr>
        <p:spPr bwMode="auto">
          <a:xfrm>
            <a:off x="2667000" y="38592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65" name="Freeform 25"/>
          <p:cNvSpPr>
            <a:spLocks/>
          </p:cNvSpPr>
          <p:nvPr/>
        </p:nvSpPr>
        <p:spPr bwMode="auto">
          <a:xfrm>
            <a:off x="2819400" y="38592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0 w 104"/>
              <a:gd name="T75" fmla="*/ 2147483647 h 360"/>
              <a:gd name="T76" fmla="*/ 0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0 w 104"/>
              <a:gd name="T95" fmla="*/ 2147483647 h 360"/>
              <a:gd name="T96" fmla="*/ 0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66" name="Freeform 26"/>
          <p:cNvSpPr>
            <a:spLocks/>
          </p:cNvSpPr>
          <p:nvPr/>
        </p:nvSpPr>
        <p:spPr bwMode="auto">
          <a:xfrm>
            <a:off x="2984500" y="38719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67" name="Freeform 27"/>
          <p:cNvSpPr>
            <a:spLocks/>
          </p:cNvSpPr>
          <p:nvPr/>
        </p:nvSpPr>
        <p:spPr bwMode="auto">
          <a:xfrm>
            <a:off x="2667000" y="44434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68" name="Freeform 28"/>
          <p:cNvSpPr>
            <a:spLocks/>
          </p:cNvSpPr>
          <p:nvPr/>
        </p:nvSpPr>
        <p:spPr bwMode="auto">
          <a:xfrm>
            <a:off x="2984500" y="38719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69" name="Freeform 29"/>
          <p:cNvSpPr>
            <a:spLocks/>
          </p:cNvSpPr>
          <p:nvPr/>
        </p:nvSpPr>
        <p:spPr bwMode="auto">
          <a:xfrm>
            <a:off x="2667000" y="44434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70" name="Freeform 30"/>
          <p:cNvSpPr>
            <a:spLocks/>
          </p:cNvSpPr>
          <p:nvPr/>
        </p:nvSpPr>
        <p:spPr bwMode="auto">
          <a:xfrm>
            <a:off x="2819400" y="44434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0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0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71" name="Freeform 31"/>
          <p:cNvSpPr>
            <a:spLocks/>
          </p:cNvSpPr>
          <p:nvPr/>
        </p:nvSpPr>
        <p:spPr bwMode="auto">
          <a:xfrm>
            <a:off x="2984500" y="44561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72" name="Freeform 32"/>
          <p:cNvSpPr>
            <a:spLocks/>
          </p:cNvSpPr>
          <p:nvPr/>
        </p:nvSpPr>
        <p:spPr bwMode="auto">
          <a:xfrm>
            <a:off x="2819400" y="44434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0 w 104"/>
              <a:gd name="T75" fmla="*/ 2147483647 h 360"/>
              <a:gd name="T76" fmla="*/ 0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0 w 104"/>
              <a:gd name="T95" fmla="*/ 2147483647 h 360"/>
              <a:gd name="T96" fmla="*/ 0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73" name="Freeform 33"/>
          <p:cNvSpPr>
            <a:spLocks/>
          </p:cNvSpPr>
          <p:nvPr/>
        </p:nvSpPr>
        <p:spPr bwMode="auto">
          <a:xfrm>
            <a:off x="2984500" y="44561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74" name="Freeform 34"/>
          <p:cNvSpPr>
            <a:spLocks/>
          </p:cNvSpPr>
          <p:nvPr/>
        </p:nvSpPr>
        <p:spPr bwMode="auto">
          <a:xfrm>
            <a:off x="2667000" y="50276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75" name="Freeform 35"/>
          <p:cNvSpPr>
            <a:spLocks/>
          </p:cNvSpPr>
          <p:nvPr/>
        </p:nvSpPr>
        <p:spPr bwMode="auto">
          <a:xfrm>
            <a:off x="2819400" y="50276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0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0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76" name="Freeform 36"/>
          <p:cNvSpPr>
            <a:spLocks/>
          </p:cNvSpPr>
          <p:nvPr/>
        </p:nvSpPr>
        <p:spPr bwMode="auto">
          <a:xfrm>
            <a:off x="2667000" y="50276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8" y="328"/>
                </a:lnTo>
                <a:lnTo>
                  <a:pt x="0" y="304"/>
                </a:lnTo>
                <a:lnTo>
                  <a:pt x="0" y="56"/>
                </a:lnTo>
                <a:lnTo>
                  <a:pt x="8"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77" name="Freeform 37"/>
          <p:cNvSpPr>
            <a:spLocks/>
          </p:cNvSpPr>
          <p:nvPr/>
        </p:nvSpPr>
        <p:spPr bwMode="auto">
          <a:xfrm>
            <a:off x="2819400" y="50276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0 w 104"/>
              <a:gd name="T75" fmla="*/ 2147483647 h 360"/>
              <a:gd name="T76" fmla="*/ 0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0 w 104"/>
              <a:gd name="T95" fmla="*/ 2147483647 h 360"/>
              <a:gd name="T96" fmla="*/ 0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48" y="0"/>
                </a:moveTo>
                <a:lnTo>
                  <a:pt x="48" y="0"/>
                </a:lnTo>
                <a:lnTo>
                  <a:pt x="72" y="0"/>
                </a:lnTo>
                <a:lnTo>
                  <a:pt x="88" y="16"/>
                </a:lnTo>
                <a:lnTo>
                  <a:pt x="96" y="32"/>
                </a:lnTo>
                <a:lnTo>
                  <a:pt x="104" y="56"/>
                </a:lnTo>
                <a:lnTo>
                  <a:pt x="104" y="304"/>
                </a:lnTo>
                <a:lnTo>
                  <a:pt x="96" y="328"/>
                </a:lnTo>
                <a:lnTo>
                  <a:pt x="88" y="344"/>
                </a:lnTo>
                <a:lnTo>
                  <a:pt x="72" y="360"/>
                </a:lnTo>
                <a:lnTo>
                  <a:pt x="48" y="360"/>
                </a:lnTo>
                <a:lnTo>
                  <a:pt x="32" y="360"/>
                </a:lnTo>
                <a:lnTo>
                  <a:pt x="16" y="344"/>
                </a:lnTo>
                <a:lnTo>
                  <a:pt x="0" y="328"/>
                </a:lnTo>
                <a:lnTo>
                  <a:pt x="0" y="304"/>
                </a:lnTo>
                <a:lnTo>
                  <a:pt x="0" y="56"/>
                </a:lnTo>
                <a:lnTo>
                  <a:pt x="0" y="32"/>
                </a:lnTo>
                <a:lnTo>
                  <a:pt x="16" y="16"/>
                </a:lnTo>
                <a:lnTo>
                  <a:pt x="32" y="0"/>
                </a:lnTo>
                <a:lnTo>
                  <a:pt x="48"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78" name="Freeform 38"/>
          <p:cNvSpPr>
            <a:spLocks/>
          </p:cNvSpPr>
          <p:nvPr/>
        </p:nvSpPr>
        <p:spPr bwMode="auto">
          <a:xfrm>
            <a:off x="2984500" y="50403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2147483647 h 360"/>
              <a:gd name="T10" fmla="*/ 2147483647 w 104"/>
              <a:gd name="T11" fmla="*/ 2147483647 h 360"/>
              <a:gd name="T12" fmla="*/ 2147483647 w 104"/>
              <a:gd name="T13" fmla="*/ 2147483647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0 w 104"/>
              <a:gd name="T41" fmla="*/ 2147483647 h 360"/>
              <a:gd name="T42" fmla="*/ 0 w 104"/>
              <a:gd name="T43" fmla="*/ 2147483647 h 360"/>
              <a:gd name="T44" fmla="*/ 0 w 104"/>
              <a:gd name="T45" fmla="*/ 2147483647 h 360"/>
              <a:gd name="T46" fmla="*/ 0 w 104"/>
              <a:gd name="T47" fmla="*/ 2147483647 h 360"/>
              <a:gd name="T48" fmla="*/ 2147483647 w 104"/>
              <a:gd name="T49" fmla="*/ 2147483647 h 360"/>
              <a:gd name="T50" fmla="*/ 2147483647 w 104"/>
              <a:gd name="T51" fmla="*/ 2147483647 h 360"/>
              <a:gd name="T52" fmla="*/ 2147483647 w 104"/>
              <a:gd name="T53" fmla="*/ 0 h 360"/>
              <a:gd name="T54" fmla="*/ 2147483647 w 104"/>
              <a:gd name="T55" fmla="*/ 0 h 360"/>
              <a:gd name="T56" fmla="*/ 2147483647 w 104"/>
              <a:gd name="T57" fmla="*/ 0 h 360"/>
              <a:gd name="T58" fmla="*/ 2147483647 w 104"/>
              <a:gd name="T59" fmla="*/ 0 h 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60"/>
              <a:gd name="T92" fmla="*/ 104 w 104"/>
              <a:gd name="T93" fmla="*/ 360 h 3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9525">
            <a:noFill/>
            <a:round/>
            <a:headEnd/>
            <a:tailEnd/>
          </a:ln>
        </p:spPr>
        <p:txBody>
          <a:bodyPr>
            <a:prstTxWarp prst="textNoShape">
              <a:avLst/>
            </a:prstTxWarp>
          </a:bodyPr>
          <a:lstStyle/>
          <a:p>
            <a:endParaRPr lang="en-US">
              <a:latin typeface="Helvetica"/>
              <a:cs typeface="Helvetica"/>
            </a:endParaRPr>
          </a:p>
        </p:txBody>
      </p:sp>
      <p:sp>
        <p:nvSpPr>
          <p:cNvPr id="35879" name="Freeform 39"/>
          <p:cNvSpPr>
            <a:spLocks/>
          </p:cNvSpPr>
          <p:nvPr/>
        </p:nvSpPr>
        <p:spPr bwMode="auto">
          <a:xfrm>
            <a:off x="5054600" y="2754313"/>
            <a:ext cx="279400" cy="241300"/>
          </a:xfrm>
          <a:custGeom>
            <a:avLst/>
            <a:gdLst>
              <a:gd name="T0" fmla="*/ 2147483647 w 176"/>
              <a:gd name="T1" fmla="*/ 2147483647 h 152"/>
              <a:gd name="T2" fmla="*/ 2147483647 w 176"/>
              <a:gd name="T3" fmla="*/ 2147483647 h 152"/>
              <a:gd name="T4" fmla="*/ 2147483647 w 176"/>
              <a:gd name="T5" fmla="*/ 2147483647 h 152"/>
              <a:gd name="T6" fmla="*/ 2147483647 w 176"/>
              <a:gd name="T7" fmla="*/ 2147483647 h 152"/>
              <a:gd name="T8" fmla="*/ 2147483647 w 176"/>
              <a:gd name="T9" fmla="*/ 2147483647 h 152"/>
              <a:gd name="T10" fmla="*/ 2147483647 w 176"/>
              <a:gd name="T11" fmla="*/ 2147483647 h 152"/>
              <a:gd name="T12" fmla="*/ 2147483647 w 176"/>
              <a:gd name="T13" fmla="*/ 2147483647 h 152"/>
              <a:gd name="T14" fmla="*/ 2147483647 w 176"/>
              <a:gd name="T15" fmla="*/ 2147483647 h 152"/>
              <a:gd name="T16" fmla="*/ 0 w 176"/>
              <a:gd name="T17" fmla="*/ 2147483647 h 152"/>
              <a:gd name="T18" fmla="*/ 0 w 176"/>
              <a:gd name="T19" fmla="*/ 2147483647 h 152"/>
              <a:gd name="T20" fmla="*/ 0 w 176"/>
              <a:gd name="T21" fmla="*/ 2147483647 h 152"/>
              <a:gd name="T22" fmla="*/ 0 w 176"/>
              <a:gd name="T23" fmla="*/ 2147483647 h 152"/>
              <a:gd name="T24" fmla="*/ 2147483647 w 176"/>
              <a:gd name="T25" fmla="*/ 2147483647 h 152"/>
              <a:gd name="T26" fmla="*/ 2147483647 w 176"/>
              <a:gd name="T27" fmla="*/ 2147483647 h 152"/>
              <a:gd name="T28" fmla="*/ 2147483647 w 176"/>
              <a:gd name="T29" fmla="*/ 0 h 152"/>
              <a:gd name="T30" fmla="*/ 2147483647 w 176"/>
              <a:gd name="T31" fmla="*/ 0 h 152"/>
              <a:gd name="T32" fmla="*/ 2147483647 w 176"/>
              <a:gd name="T33" fmla="*/ 2147483647 h 152"/>
              <a:gd name="T34" fmla="*/ 2147483647 w 176"/>
              <a:gd name="T35" fmla="*/ 2147483647 h 152"/>
              <a:gd name="T36" fmla="*/ 2147483647 w 176"/>
              <a:gd name="T37" fmla="*/ 2147483647 h 152"/>
              <a:gd name="T38" fmla="*/ 2147483647 w 176"/>
              <a:gd name="T39" fmla="*/ 2147483647 h 1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2"/>
              <a:gd name="T62" fmla="*/ 176 w 176"/>
              <a:gd name="T63" fmla="*/ 152 h 1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2">
                <a:moveTo>
                  <a:pt x="176" y="72"/>
                </a:moveTo>
                <a:lnTo>
                  <a:pt x="168" y="104"/>
                </a:lnTo>
                <a:lnTo>
                  <a:pt x="144" y="128"/>
                </a:lnTo>
                <a:lnTo>
                  <a:pt x="120" y="144"/>
                </a:lnTo>
                <a:lnTo>
                  <a:pt x="88" y="152"/>
                </a:lnTo>
                <a:lnTo>
                  <a:pt x="48" y="144"/>
                </a:lnTo>
                <a:lnTo>
                  <a:pt x="24" y="128"/>
                </a:lnTo>
                <a:lnTo>
                  <a:pt x="0" y="104"/>
                </a:lnTo>
                <a:lnTo>
                  <a:pt x="0" y="72"/>
                </a:lnTo>
                <a:lnTo>
                  <a:pt x="0" y="48"/>
                </a:lnTo>
                <a:lnTo>
                  <a:pt x="24" y="24"/>
                </a:lnTo>
                <a:lnTo>
                  <a:pt x="48" y="8"/>
                </a:lnTo>
                <a:lnTo>
                  <a:pt x="88" y="0"/>
                </a:lnTo>
                <a:lnTo>
                  <a:pt x="120" y="8"/>
                </a:lnTo>
                <a:lnTo>
                  <a:pt x="144" y="24"/>
                </a:lnTo>
                <a:lnTo>
                  <a:pt x="168" y="48"/>
                </a:lnTo>
                <a:lnTo>
                  <a:pt x="176" y="72"/>
                </a:lnTo>
                <a:close/>
              </a:path>
            </a:pathLst>
          </a:custGeom>
          <a:solidFill>
            <a:srgbClr val="FF0000"/>
          </a:solidFill>
          <a:ln w="9525">
            <a:noFill/>
            <a:round/>
            <a:headEnd/>
            <a:tailEnd/>
          </a:ln>
        </p:spPr>
        <p:txBody>
          <a:bodyPr>
            <a:prstTxWarp prst="textNoShape">
              <a:avLst/>
            </a:prstTxWarp>
          </a:bodyPr>
          <a:lstStyle/>
          <a:p>
            <a:endParaRPr lang="en-US">
              <a:latin typeface="Helvetica"/>
              <a:cs typeface="Helvetica"/>
            </a:endParaRPr>
          </a:p>
        </p:txBody>
      </p:sp>
      <p:sp>
        <p:nvSpPr>
          <p:cNvPr id="35880" name="Freeform 40"/>
          <p:cNvSpPr>
            <a:spLocks/>
          </p:cNvSpPr>
          <p:nvPr/>
        </p:nvSpPr>
        <p:spPr bwMode="auto">
          <a:xfrm>
            <a:off x="2984500" y="5040313"/>
            <a:ext cx="165100" cy="571500"/>
          </a:xfrm>
          <a:custGeom>
            <a:avLst/>
            <a:gdLst>
              <a:gd name="T0" fmla="*/ 2147483647 w 104"/>
              <a:gd name="T1" fmla="*/ 0 h 360"/>
              <a:gd name="T2" fmla="*/ 2147483647 w 104"/>
              <a:gd name="T3" fmla="*/ 0 h 360"/>
              <a:gd name="T4" fmla="*/ 2147483647 w 104"/>
              <a:gd name="T5" fmla="*/ 0 h 360"/>
              <a:gd name="T6" fmla="*/ 2147483647 w 104"/>
              <a:gd name="T7" fmla="*/ 0 h 360"/>
              <a:gd name="T8" fmla="*/ 2147483647 w 104"/>
              <a:gd name="T9" fmla="*/ 0 h 360"/>
              <a:gd name="T10" fmla="*/ 2147483647 w 104"/>
              <a:gd name="T11" fmla="*/ 0 h 360"/>
              <a:gd name="T12" fmla="*/ 2147483647 w 104"/>
              <a:gd name="T13" fmla="*/ 0 h 360"/>
              <a:gd name="T14" fmla="*/ 2147483647 w 104"/>
              <a:gd name="T15" fmla="*/ 2147483647 h 360"/>
              <a:gd name="T16" fmla="*/ 2147483647 w 104"/>
              <a:gd name="T17" fmla="*/ 2147483647 h 360"/>
              <a:gd name="T18" fmla="*/ 2147483647 w 104"/>
              <a:gd name="T19" fmla="*/ 2147483647 h 360"/>
              <a:gd name="T20" fmla="*/ 2147483647 w 104"/>
              <a:gd name="T21" fmla="*/ 2147483647 h 360"/>
              <a:gd name="T22" fmla="*/ 2147483647 w 104"/>
              <a:gd name="T23" fmla="*/ 2147483647 h 360"/>
              <a:gd name="T24" fmla="*/ 2147483647 w 104"/>
              <a:gd name="T25" fmla="*/ 2147483647 h 360"/>
              <a:gd name="T26" fmla="*/ 2147483647 w 104"/>
              <a:gd name="T27" fmla="*/ 2147483647 h 360"/>
              <a:gd name="T28" fmla="*/ 2147483647 w 104"/>
              <a:gd name="T29" fmla="*/ 2147483647 h 360"/>
              <a:gd name="T30" fmla="*/ 2147483647 w 104"/>
              <a:gd name="T31" fmla="*/ 2147483647 h 360"/>
              <a:gd name="T32" fmla="*/ 2147483647 w 104"/>
              <a:gd name="T33" fmla="*/ 2147483647 h 360"/>
              <a:gd name="T34" fmla="*/ 2147483647 w 104"/>
              <a:gd name="T35" fmla="*/ 2147483647 h 360"/>
              <a:gd name="T36" fmla="*/ 2147483647 w 104"/>
              <a:gd name="T37" fmla="*/ 2147483647 h 360"/>
              <a:gd name="T38" fmla="*/ 2147483647 w 104"/>
              <a:gd name="T39" fmla="*/ 2147483647 h 360"/>
              <a:gd name="T40" fmla="*/ 2147483647 w 104"/>
              <a:gd name="T41" fmla="*/ 2147483647 h 360"/>
              <a:gd name="T42" fmla="*/ 2147483647 w 104"/>
              <a:gd name="T43" fmla="*/ 2147483647 h 360"/>
              <a:gd name="T44" fmla="*/ 2147483647 w 104"/>
              <a:gd name="T45" fmla="*/ 2147483647 h 360"/>
              <a:gd name="T46" fmla="*/ 2147483647 w 104"/>
              <a:gd name="T47" fmla="*/ 2147483647 h 360"/>
              <a:gd name="T48" fmla="*/ 2147483647 w 104"/>
              <a:gd name="T49" fmla="*/ 2147483647 h 360"/>
              <a:gd name="T50" fmla="*/ 2147483647 w 104"/>
              <a:gd name="T51" fmla="*/ 2147483647 h 360"/>
              <a:gd name="T52" fmla="*/ 2147483647 w 104"/>
              <a:gd name="T53" fmla="*/ 2147483647 h 360"/>
              <a:gd name="T54" fmla="*/ 2147483647 w 104"/>
              <a:gd name="T55" fmla="*/ 2147483647 h 360"/>
              <a:gd name="T56" fmla="*/ 2147483647 w 104"/>
              <a:gd name="T57" fmla="*/ 2147483647 h 360"/>
              <a:gd name="T58" fmla="*/ 2147483647 w 104"/>
              <a:gd name="T59" fmla="*/ 2147483647 h 360"/>
              <a:gd name="T60" fmla="*/ 2147483647 w 104"/>
              <a:gd name="T61" fmla="*/ 2147483647 h 360"/>
              <a:gd name="T62" fmla="*/ 2147483647 w 104"/>
              <a:gd name="T63" fmla="*/ 2147483647 h 360"/>
              <a:gd name="T64" fmla="*/ 2147483647 w 104"/>
              <a:gd name="T65" fmla="*/ 2147483647 h 360"/>
              <a:gd name="T66" fmla="*/ 2147483647 w 104"/>
              <a:gd name="T67" fmla="*/ 2147483647 h 360"/>
              <a:gd name="T68" fmla="*/ 2147483647 w 104"/>
              <a:gd name="T69" fmla="*/ 2147483647 h 360"/>
              <a:gd name="T70" fmla="*/ 2147483647 w 104"/>
              <a:gd name="T71" fmla="*/ 2147483647 h 360"/>
              <a:gd name="T72" fmla="*/ 2147483647 w 104"/>
              <a:gd name="T73" fmla="*/ 2147483647 h 360"/>
              <a:gd name="T74" fmla="*/ 2147483647 w 104"/>
              <a:gd name="T75" fmla="*/ 2147483647 h 360"/>
              <a:gd name="T76" fmla="*/ 2147483647 w 104"/>
              <a:gd name="T77" fmla="*/ 2147483647 h 360"/>
              <a:gd name="T78" fmla="*/ 0 w 104"/>
              <a:gd name="T79" fmla="*/ 2147483647 h 360"/>
              <a:gd name="T80" fmla="*/ 0 w 104"/>
              <a:gd name="T81" fmla="*/ 2147483647 h 360"/>
              <a:gd name="T82" fmla="*/ 0 w 104"/>
              <a:gd name="T83" fmla="*/ 2147483647 h 360"/>
              <a:gd name="T84" fmla="*/ 0 w 104"/>
              <a:gd name="T85" fmla="*/ 2147483647 h 360"/>
              <a:gd name="T86" fmla="*/ 0 w 104"/>
              <a:gd name="T87" fmla="*/ 2147483647 h 360"/>
              <a:gd name="T88" fmla="*/ 0 w 104"/>
              <a:gd name="T89" fmla="*/ 2147483647 h 360"/>
              <a:gd name="T90" fmla="*/ 0 w 104"/>
              <a:gd name="T91" fmla="*/ 2147483647 h 360"/>
              <a:gd name="T92" fmla="*/ 0 w 104"/>
              <a:gd name="T93" fmla="*/ 2147483647 h 360"/>
              <a:gd name="T94" fmla="*/ 2147483647 w 104"/>
              <a:gd name="T95" fmla="*/ 2147483647 h 360"/>
              <a:gd name="T96" fmla="*/ 2147483647 w 104"/>
              <a:gd name="T97" fmla="*/ 2147483647 h 360"/>
              <a:gd name="T98" fmla="*/ 2147483647 w 104"/>
              <a:gd name="T99" fmla="*/ 2147483647 h 360"/>
              <a:gd name="T100" fmla="*/ 2147483647 w 104"/>
              <a:gd name="T101" fmla="*/ 2147483647 h 360"/>
              <a:gd name="T102" fmla="*/ 2147483647 w 104"/>
              <a:gd name="T103" fmla="*/ 0 h 360"/>
              <a:gd name="T104" fmla="*/ 2147483647 w 104"/>
              <a:gd name="T105" fmla="*/ 0 h 360"/>
              <a:gd name="T106" fmla="*/ 2147483647 w 104"/>
              <a:gd name="T107" fmla="*/ 0 h 360"/>
              <a:gd name="T108" fmla="*/ 2147483647 w 104"/>
              <a:gd name="T109" fmla="*/ 0 h 360"/>
              <a:gd name="T110" fmla="*/ 2147483647 w 104"/>
              <a:gd name="T111" fmla="*/ 0 h 360"/>
              <a:gd name="T112" fmla="*/ 2147483647 w 104"/>
              <a:gd name="T113" fmla="*/ 0 h 360"/>
              <a:gd name="T114" fmla="*/ 2147483647 w 104"/>
              <a:gd name="T115" fmla="*/ 0 h 360"/>
              <a:gd name="T116" fmla="*/ 2147483647 w 104"/>
              <a:gd name="T117" fmla="*/ 0 h 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360"/>
              <a:gd name="T179" fmla="*/ 104 w 104"/>
              <a:gd name="T180" fmla="*/ 360 h 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360">
                <a:moveTo>
                  <a:pt x="56" y="0"/>
                </a:moveTo>
                <a:lnTo>
                  <a:pt x="56" y="0"/>
                </a:lnTo>
                <a:lnTo>
                  <a:pt x="72" y="0"/>
                </a:lnTo>
                <a:lnTo>
                  <a:pt x="88" y="16"/>
                </a:lnTo>
                <a:lnTo>
                  <a:pt x="104" y="32"/>
                </a:lnTo>
                <a:lnTo>
                  <a:pt x="104" y="56"/>
                </a:lnTo>
                <a:lnTo>
                  <a:pt x="104" y="304"/>
                </a:lnTo>
                <a:lnTo>
                  <a:pt x="104" y="328"/>
                </a:lnTo>
                <a:lnTo>
                  <a:pt x="88" y="344"/>
                </a:lnTo>
                <a:lnTo>
                  <a:pt x="72" y="360"/>
                </a:lnTo>
                <a:lnTo>
                  <a:pt x="56" y="360"/>
                </a:lnTo>
                <a:lnTo>
                  <a:pt x="32" y="360"/>
                </a:lnTo>
                <a:lnTo>
                  <a:pt x="16" y="344"/>
                </a:lnTo>
                <a:lnTo>
                  <a:pt x="8" y="328"/>
                </a:lnTo>
                <a:lnTo>
                  <a:pt x="0" y="304"/>
                </a:lnTo>
                <a:lnTo>
                  <a:pt x="0" y="56"/>
                </a:lnTo>
                <a:lnTo>
                  <a:pt x="8" y="32"/>
                </a:lnTo>
                <a:lnTo>
                  <a:pt x="16" y="16"/>
                </a:lnTo>
                <a:lnTo>
                  <a:pt x="32" y="0"/>
                </a:lnTo>
                <a:lnTo>
                  <a:pt x="56" y="0"/>
                </a:lnTo>
                <a:close/>
              </a:path>
            </a:pathLst>
          </a:custGeom>
          <a:solidFill>
            <a:srgbClr val="FFFF99"/>
          </a:solid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81" name="Freeform 41"/>
          <p:cNvSpPr>
            <a:spLocks/>
          </p:cNvSpPr>
          <p:nvPr/>
        </p:nvSpPr>
        <p:spPr bwMode="auto">
          <a:xfrm>
            <a:off x="5054600" y="2754313"/>
            <a:ext cx="279400" cy="241300"/>
          </a:xfrm>
          <a:custGeom>
            <a:avLst/>
            <a:gdLst>
              <a:gd name="T0" fmla="*/ 2147483647 w 176"/>
              <a:gd name="T1" fmla="*/ 2147483647 h 152"/>
              <a:gd name="T2" fmla="*/ 2147483647 w 176"/>
              <a:gd name="T3" fmla="*/ 2147483647 h 152"/>
              <a:gd name="T4" fmla="*/ 2147483647 w 176"/>
              <a:gd name="T5" fmla="*/ 2147483647 h 152"/>
              <a:gd name="T6" fmla="*/ 2147483647 w 176"/>
              <a:gd name="T7" fmla="*/ 2147483647 h 152"/>
              <a:gd name="T8" fmla="*/ 2147483647 w 176"/>
              <a:gd name="T9" fmla="*/ 2147483647 h 152"/>
              <a:gd name="T10" fmla="*/ 2147483647 w 176"/>
              <a:gd name="T11" fmla="*/ 2147483647 h 152"/>
              <a:gd name="T12" fmla="*/ 2147483647 w 176"/>
              <a:gd name="T13" fmla="*/ 2147483647 h 152"/>
              <a:gd name="T14" fmla="*/ 2147483647 w 176"/>
              <a:gd name="T15" fmla="*/ 2147483647 h 152"/>
              <a:gd name="T16" fmla="*/ 2147483647 w 176"/>
              <a:gd name="T17" fmla="*/ 2147483647 h 152"/>
              <a:gd name="T18" fmla="*/ 2147483647 w 176"/>
              <a:gd name="T19" fmla="*/ 2147483647 h 152"/>
              <a:gd name="T20" fmla="*/ 2147483647 w 176"/>
              <a:gd name="T21" fmla="*/ 2147483647 h 152"/>
              <a:gd name="T22" fmla="*/ 2147483647 w 176"/>
              <a:gd name="T23" fmla="*/ 2147483647 h 152"/>
              <a:gd name="T24" fmla="*/ 2147483647 w 176"/>
              <a:gd name="T25" fmla="*/ 2147483647 h 152"/>
              <a:gd name="T26" fmla="*/ 2147483647 w 176"/>
              <a:gd name="T27" fmla="*/ 2147483647 h 152"/>
              <a:gd name="T28" fmla="*/ 2147483647 w 176"/>
              <a:gd name="T29" fmla="*/ 2147483647 h 152"/>
              <a:gd name="T30" fmla="*/ 0 w 176"/>
              <a:gd name="T31" fmla="*/ 2147483647 h 152"/>
              <a:gd name="T32" fmla="*/ 0 w 176"/>
              <a:gd name="T33" fmla="*/ 2147483647 h 152"/>
              <a:gd name="T34" fmla="*/ 0 w 176"/>
              <a:gd name="T35" fmla="*/ 2147483647 h 152"/>
              <a:gd name="T36" fmla="*/ 0 w 176"/>
              <a:gd name="T37" fmla="*/ 2147483647 h 152"/>
              <a:gd name="T38" fmla="*/ 0 w 176"/>
              <a:gd name="T39" fmla="*/ 2147483647 h 152"/>
              <a:gd name="T40" fmla="*/ 0 w 176"/>
              <a:gd name="T41" fmla="*/ 2147483647 h 152"/>
              <a:gd name="T42" fmla="*/ 0 w 176"/>
              <a:gd name="T43" fmla="*/ 2147483647 h 152"/>
              <a:gd name="T44" fmla="*/ 0 w 176"/>
              <a:gd name="T45" fmla="*/ 2147483647 h 152"/>
              <a:gd name="T46" fmla="*/ 2147483647 w 176"/>
              <a:gd name="T47" fmla="*/ 2147483647 h 152"/>
              <a:gd name="T48" fmla="*/ 2147483647 w 176"/>
              <a:gd name="T49" fmla="*/ 2147483647 h 152"/>
              <a:gd name="T50" fmla="*/ 2147483647 w 176"/>
              <a:gd name="T51" fmla="*/ 2147483647 h 152"/>
              <a:gd name="T52" fmla="*/ 2147483647 w 176"/>
              <a:gd name="T53" fmla="*/ 2147483647 h 152"/>
              <a:gd name="T54" fmla="*/ 2147483647 w 176"/>
              <a:gd name="T55" fmla="*/ 0 h 152"/>
              <a:gd name="T56" fmla="*/ 2147483647 w 176"/>
              <a:gd name="T57" fmla="*/ 0 h 152"/>
              <a:gd name="T58" fmla="*/ 2147483647 w 176"/>
              <a:gd name="T59" fmla="*/ 0 h 152"/>
              <a:gd name="T60" fmla="*/ 2147483647 w 176"/>
              <a:gd name="T61" fmla="*/ 0 h 152"/>
              <a:gd name="T62" fmla="*/ 2147483647 w 176"/>
              <a:gd name="T63" fmla="*/ 2147483647 h 152"/>
              <a:gd name="T64" fmla="*/ 2147483647 w 176"/>
              <a:gd name="T65" fmla="*/ 2147483647 h 152"/>
              <a:gd name="T66" fmla="*/ 2147483647 w 176"/>
              <a:gd name="T67" fmla="*/ 2147483647 h 152"/>
              <a:gd name="T68" fmla="*/ 2147483647 w 176"/>
              <a:gd name="T69" fmla="*/ 2147483647 h 152"/>
              <a:gd name="T70" fmla="*/ 2147483647 w 176"/>
              <a:gd name="T71" fmla="*/ 2147483647 h 152"/>
              <a:gd name="T72" fmla="*/ 2147483647 w 176"/>
              <a:gd name="T73" fmla="*/ 2147483647 h 152"/>
              <a:gd name="T74" fmla="*/ 2147483647 w 176"/>
              <a:gd name="T75" fmla="*/ 2147483647 h 152"/>
              <a:gd name="T76" fmla="*/ 2147483647 w 176"/>
              <a:gd name="T77" fmla="*/ 2147483647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6"/>
              <a:gd name="T118" fmla="*/ 0 h 152"/>
              <a:gd name="T119" fmla="*/ 176 w 176"/>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6" h="152">
                <a:moveTo>
                  <a:pt x="176" y="72"/>
                </a:moveTo>
                <a:lnTo>
                  <a:pt x="168" y="104"/>
                </a:lnTo>
                <a:lnTo>
                  <a:pt x="144" y="128"/>
                </a:lnTo>
                <a:lnTo>
                  <a:pt x="120" y="144"/>
                </a:lnTo>
                <a:lnTo>
                  <a:pt x="88" y="152"/>
                </a:lnTo>
                <a:lnTo>
                  <a:pt x="48" y="144"/>
                </a:lnTo>
                <a:lnTo>
                  <a:pt x="24" y="128"/>
                </a:lnTo>
                <a:lnTo>
                  <a:pt x="0" y="104"/>
                </a:lnTo>
                <a:lnTo>
                  <a:pt x="0" y="72"/>
                </a:lnTo>
                <a:lnTo>
                  <a:pt x="0" y="48"/>
                </a:lnTo>
                <a:lnTo>
                  <a:pt x="24" y="24"/>
                </a:lnTo>
                <a:lnTo>
                  <a:pt x="48" y="8"/>
                </a:lnTo>
                <a:lnTo>
                  <a:pt x="88" y="0"/>
                </a:lnTo>
                <a:lnTo>
                  <a:pt x="120" y="8"/>
                </a:lnTo>
                <a:lnTo>
                  <a:pt x="144" y="24"/>
                </a:lnTo>
                <a:lnTo>
                  <a:pt x="168" y="48"/>
                </a:lnTo>
                <a:lnTo>
                  <a:pt x="176" y="72"/>
                </a:lnTo>
                <a:close/>
              </a:path>
            </a:pathLst>
          </a:custGeom>
          <a:noFill/>
          <a:ln w="12700">
            <a:solidFill>
              <a:srgbClr val="FF2222"/>
            </a:solidFill>
            <a:round/>
            <a:headEnd/>
            <a:tailEnd/>
          </a:ln>
        </p:spPr>
        <p:txBody>
          <a:bodyPr>
            <a:prstTxWarp prst="textNoShape">
              <a:avLst/>
            </a:prstTxWarp>
          </a:bodyPr>
          <a:lstStyle/>
          <a:p>
            <a:endParaRPr lang="en-US">
              <a:latin typeface="Helvetica"/>
              <a:cs typeface="Helvetica"/>
            </a:endParaRPr>
          </a:p>
        </p:txBody>
      </p:sp>
      <p:sp>
        <p:nvSpPr>
          <p:cNvPr id="35882" name="Freeform 42"/>
          <p:cNvSpPr>
            <a:spLocks/>
          </p:cNvSpPr>
          <p:nvPr/>
        </p:nvSpPr>
        <p:spPr bwMode="auto">
          <a:xfrm>
            <a:off x="4572000" y="3084513"/>
            <a:ext cx="1663700" cy="558800"/>
          </a:xfrm>
          <a:custGeom>
            <a:avLst/>
            <a:gdLst>
              <a:gd name="T0" fmla="*/ 0 w 1048"/>
              <a:gd name="T1" fmla="*/ 2147483647 h 352"/>
              <a:gd name="T2" fmla="*/ 2147483647 w 1048"/>
              <a:gd name="T3" fmla="*/ 2147483647 h 352"/>
              <a:gd name="T4" fmla="*/ 2147483647 w 1048"/>
              <a:gd name="T5" fmla="*/ 2147483647 h 352"/>
              <a:gd name="T6" fmla="*/ 2147483647 w 1048"/>
              <a:gd name="T7" fmla="*/ 2147483647 h 352"/>
              <a:gd name="T8" fmla="*/ 2147483647 w 1048"/>
              <a:gd name="T9" fmla="*/ 2147483647 h 352"/>
              <a:gd name="T10" fmla="*/ 2147483647 w 1048"/>
              <a:gd name="T11" fmla="*/ 2147483647 h 352"/>
              <a:gd name="T12" fmla="*/ 2147483647 w 1048"/>
              <a:gd name="T13" fmla="*/ 2147483647 h 352"/>
              <a:gd name="T14" fmla="*/ 2147483647 w 1048"/>
              <a:gd name="T15" fmla="*/ 2147483647 h 352"/>
              <a:gd name="T16" fmla="*/ 2147483647 w 1048"/>
              <a:gd name="T17" fmla="*/ 2147483647 h 352"/>
              <a:gd name="T18" fmla="*/ 2147483647 w 1048"/>
              <a:gd name="T19" fmla="*/ 0 h 352"/>
              <a:gd name="T20" fmla="*/ 2147483647 w 1048"/>
              <a:gd name="T21" fmla="*/ 0 h 352"/>
              <a:gd name="T22" fmla="*/ 2147483647 w 1048"/>
              <a:gd name="T23" fmla="*/ 0 h 352"/>
              <a:gd name="T24" fmla="*/ 2147483647 w 1048"/>
              <a:gd name="T25" fmla="*/ 0 h 352"/>
              <a:gd name="T26" fmla="*/ 2147483647 w 1048"/>
              <a:gd name="T27" fmla="*/ 2147483647 h 352"/>
              <a:gd name="T28" fmla="*/ 2147483647 w 1048"/>
              <a:gd name="T29" fmla="*/ 2147483647 h 352"/>
              <a:gd name="T30" fmla="*/ 2147483647 w 1048"/>
              <a:gd name="T31" fmla="*/ 2147483647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352"/>
              <a:gd name="T50" fmla="*/ 1048 w 1048"/>
              <a:gd name="T51" fmla="*/ 352 h 3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352">
                <a:moveTo>
                  <a:pt x="0" y="352"/>
                </a:moveTo>
                <a:lnTo>
                  <a:pt x="72" y="232"/>
                </a:lnTo>
                <a:lnTo>
                  <a:pt x="176" y="136"/>
                </a:lnTo>
                <a:lnTo>
                  <a:pt x="296" y="64"/>
                </a:lnTo>
                <a:lnTo>
                  <a:pt x="440" y="16"/>
                </a:lnTo>
                <a:lnTo>
                  <a:pt x="592" y="0"/>
                </a:lnTo>
                <a:lnTo>
                  <a:pt x="744" y="0"/>
                </a:lnTo>
                <a:lnTo>
                  <a:pt x="904" y="32"/>
                </a:lnTo>
                <a:lnTo>
                  <a:pt x="1048" y="96"/>
                </a:lnTo>
              </a:path>
            </a:pathLst>
          </a:custGeom>
          <a:noFill/>
          <a:ln w="12700">
            <a:solidFill>
              <a:srgbClr val="FF0000"/>
            </a:solidFill>
            <a:round/>
            <a:headEnd/>
            <a:tailEnd/>
          </a:ln>
        </p:spPr>
        <p:txBody>
          <a:bodyPr>
            <a:prstTxWarp prst="textNoShape">
              <a:avLst/>
            </a:prstTxWarp>
          </a:bodyPr>
          <a:lstStyle/>
          <a:p>
            <a:endParaRPr lang="en-US">
              <a:latin typeface="Helvetica"/>
              <a:cs typeface="Helvetica"/>
            </a:endParaRPr>
          </a:p>
        </p:txBody>
      </p:sp>
      <p:sp>
        <p:nvSpPr>
          <p:cNvPr id="35883" name="Freeform 43"/>
          <p:cNvSpPr>
            <a:spLocks/>
          </p:cNvSpPr>
          <p:nvPr/>
        </p:nvSpPr>
        <p:spPr bwMode="auto">
          <a:xfrm>
            <a:off x="5892800" y="2881313"/>
            <a:ext cx="965200" cy="1905000"/>
          </a:xfrm>
          <a:custGeom>
            <a:avLst/>
            <a:gdLst>
              <a:gd name="T0" fmla="*/ 2147483647 w 608"/>
              <a:gd name="T1" fmla="*/ 2147483647 h 1200"/>
              <a:gd name="T2" fmla="*/ 2147483647 w 608"/>
              <a:gd name="T3" fmla="*/ 2147483647 h 1200"/>
              <a:gd name="T4" fmla="*/ 2147483647 w 608"/>
              <a:gd name="T5" fmla="*/ 2147483647 h 1200"/>
              <a:gd name="T6" fmla="*/ 2147483647 w 608"/>
              <a:gd name="T7" fmla="*/ 2147483647 h 1200"/>
              <a:gd name="T8" fmla="*/ 2147483647 w 608"/>
              <a:gd name="T9" fmla="*/ 0 h 1200"/>
              <a:gd name="T10" fmla="*/ 2147483647 w 608"/>
              <a:gd name="T11" fmla="*/ 0 h 1200"/>
              <a:gd name="T12" fmla="*/ 2147483647 w 608"/>
              <a:gd name="T13" fmla="*/ 0 h 1200"/>
              <a:gd name="T14" fmla="*/ 2147483647 w 608"/>
              <a:gd name="T15" fmla="*/ 2147483647 h 1200"/>
              <a:gd name="T16" fmla="*/ 2147483647 w 608"/>
              <a:gd name="T17" fmla="*/ 2147483647 h 1200"/>
              <a:gd name="T18" fmla="*/ 2147483647 w 608"/>
              <a:gd name="T19" fmla="*/ 2147483647 h 1200"/>
              <a:gd name="T20" fmla="*/ 2147483647 w 608"/>
              <a:gd name="T21" fmla="*/ 2147483647 h 1200"/>
              <a:gd name="T22" fmla="*/ 2147483647 w 608"/>
              <a:gd name="T23" fmla="*/ 2147483647 h 1200"/>
              <a:gd name="T24" fmla="*/ 2147483647 w 608"/>
              <a:gd name="T25" fmla="*/ 2147483647 h 1200"/>
              <a:gd name="T26" fmla="*/ 2147483647 w 608"/>
              <a:gd name="T27" fmla="*/ 2147483647 h 1200"/>
              <a:gd name="T28" fmla="*/ 2147483647 w 608"/>
              <a:gd name="T29" fmla="*/ 2147483647 h 1200"/>
              <a:gd name="T30" fmla="*/ 2147483647 w 608"/>
              <a:gd name="T31" fmla="*/ 2147483647 h 1200"/>
              <a:gd name="T32" fmla="*/ 2147483647 w 608"/>
              <a:gd name="T33" fmla="*/ 2147483647 h 1200"/>
              <a:gd name="T34" fmla="*/ 2147483647 w 608"/>
              <a:gd name="T35" fmla="*/ 2147483647 h 1200"/>
              <a:gd name="T36" fmla="*/ 2147483647 w 608"/>
              <a:gd name="T37" fmla="*/ 2147483647 h 1200"/>
              <a:gd name="T38" fmla="*/ 2147483647 w 608"/>
              <a:gd name="T39" fmla="*/ 2147483647 h 1200"/>
              <a:gd name="T40" fmla="*/ 2147483647 w 608"/>
              <a:gd name="T41" fmla="*/ 2147483647 h 1200"/>
              <a:gd name="T42" fmla="*/ 2147483647 w 608"/>
              <a:gd name="T43" fmla="*/ 2147483647 h 1200"/>
              <a:gd name="T44" fmla="*/ 2147483647 w 608"/>
              <a:gd name="T45" fmla="*/ 2147483647 h 1200"/>
              <a:gd name="T46" fmla="*/ 2147483647 w 608"/>
              <a:gd name="T47" fmla="*/ 2147483647 h 1200"/>
              <a:gd name="T48" fmla="*/ 2147483647 w 608"/>
              <a:gd name="T49" fmla="*/ 2147483647 h 1200"/>
              <a:gd name="T50" fmla="*/ 2147483647 w 608"/>
              <a:gd name="T51" fmla="*/ 2147483647 h 1200"/>
              <a:gd name="T52" fmla="*/ 2147483647 w 608"/>
              <a:gd name="T53" fmla="*/ 2147483647 h 1200"/>
              <a:gd name="T54" fmla="*/ 2147483647 w 608"/>
              <a:gd name="T55" fmla="*/ 2147483647 h 1200"/>
              <a:gd name="T56" fmla="*/ 2147483647 w 608"/>
              <a:gd name="T57" fmla="*/ 2147483647 h 1200"/>
              <a:gd name="T58" fmla="*/ 2147483647 w 608"/>
              <a:gd name="T59" fmla="*/ 2147483647 h 1200"/>
              <a:gd name="T60" fmla="*/ 2147483647 w 608"/>
              <a:gd name="T61" fmla="*/ 2147483647 h 1200"/>
              <a:gd name="T62" fmla="*/ 0 w 608"/>
              <a:gd name="T63" fmla="*/ 2147483647 h 1200"/>
              <a:gd name="T64" fmla="*/ 0 w 608"/>
              <a:gd name="T65" fmla="*/ 2147483647 h 1200"/>
              <a:gd name="T66" fmla="*/ 2147483647 w 608"/>
              <a:gd name="T67" fmla="*/ 2147483647 h 1200"/>
              <a:gd name="T68" fmla="*/ 2147483647 w 608"/>
              <a:gd name="T69" fmla="*/ 2147483647 h 1200"/>
              <a:gd name="T70" fmla="*/ 2147483647 w 608"/>
              <a:gd name="T71" fmla="*/ 2147483647 h 1200"/>
              <a:gd name="T72" fmla="*/ 2147483647 w 608"/>
              <a:gd name="T73" fmla="*/ 2147483647 h 1200"/>
              <a:gd name="T74" fmla="*/ 2147483647 w 608"/>
              <a:gd name="T75" fmla="*/ 2147483647 h 1200"/>
              <a:gd name="T76" fmla="*/ 2147483647 w 608"/>
              <a:gd name="T77" fmla="*/ 2147483647 h 1200"/>
              <a:gd name="T78" fmla="*/ 2147483647 w 608"/>
              <a:gd name="T79" fmla="*/ 2147483647 h 1200"/>
              <a:gd name="T80" fmla="*/ 2147483647 w 608"/>
              <a:gd name="T81" fmla="*/ 2147483647 h 1200"/>
              <a:gd name="T82" fmla="*/ 2147483647 w 608"/>
              <a:gd name="T83" fmla="*/ 2147483647 h 1200"/>
              <a:gd name="T84" fmla="*/ 2147483647 w 608"/>
              <a:gd name="T85" fmla="*/ 2147483647 h 1200"/>
              <a:gd name="T86" fmla="*/ 2147483647 w 608"/>
              <a:gd name="T87" fmla="*/ 2147483647 h 1200"/>
              <a:gd name="T88" fmla="*/ 2147483647 w 608"/>
              <a:gd name="T89" fmla="*/ 2147483647 h 1200"/>
              <a:gd name="T90" fmla="*/ 2147483647 w 608"/>
              <a:gd name="T91" fmla="*/ 2147483647 h 1200"/>
              <a:gd name="T92" fmla="*/ 2147483647 w 608"/>
              <a:gd name="T93" fmla="*/ 2147483647 h 1200"/>
              <a:gd name="T94" fmla="*/ 2147483647 w 608"/>
              <a:gd name="T95" fmla="*/ 2147483647 h 1200"/>
              <a:gd name="T96" fmla="*/ 2147483647 w 608"/>
              <a:gd name="T97" fmla="*/ 2147483647 h 1200"/>
              <a:gd name="T98" fmla="*/ 2147483647 w 608"/>
              <a:gd name="T99" fmla="*/ 2147483647 h 12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8"/>
              <a:gd name="T151" fmla="*/ 0 h 1200"/>
              <a:gd name="T152" fmla="*/ 608 w 608"/>
              <a:gd name="T153" fmla="*/ 1200 h 12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8" h="1200">
                <a:moveTo>
                  <a:pt x="544" y="288"/>
                </a:moveTo>
                <a:lnTo>
                  <a:pt x="512" y="200"/>
                </a:lnTo>
                <a:lnTo>
                  <a:pt x="456" y="120"/>
                </a:lnTo>
                <a:lnTo>
                  <a:pt x="392" y="56"/>
                </a:lnTo>
                <a:lnTo>
                  <a:pt x="312" y="8"/>
                </a:lnTo>
                <a:lnTo>
                  <a:pt x="280" y="0"/>
                </a:lnTo>
                <a:lnTo>
                  <a:pt x="240" y="0"/>
                </a:lnTo>
                <a:lnTo>
                  <a:pt x="200" y="0"/>
                </a:lnTo>
                <a:lnTo>
                  <a:pt x="160" y="16"/>
                </a:lnTo>
                <a:lnTo>
                  <a:pt x="128" y="48"/>
                </a:lnTo>
                <a:lnTo>
                  <a:pt x="88" y="80"/>
                </a:lnTo>
                <a:lnTo>
                  <a:pt x="56" y="128"/>
                </a:lnTo>
                <a:lnTo>
                  <a:pt x="32" y="192"/>
                </a:lnTo>
                <a:lnTo>
                  <a:pt x="24" y="232"/>
                </a:lnTo>
                <a:lnTo>
                  <a:pt x="24" y="264"/>
                </a:lnTo>
                <a:lnTo>
                  <a:pt x="32" y="296"/>
                </a:lnTo>
                <a:lnTo>
                  <a:pt x="48" y="328"/>
                </a:lnTo>
                <a:lnTo>
                  <a:pt x="96" y="384"/>
                </a:lnTo>
                <a:lnTo>
                  <a:pt x="160" y="440"/>
                </a:lnTo>
                <a:lnTo>
                  <a:pt x="224" y="480"/>
                </a:lnTo>
                <a:lnTo>
                  <a:pt x="272" y="520"/>
                </a:lnTo>
                <a:lnTo>
                  <a:pt x="288" y="536"/>
                </a:lnTo>
                <a:lnTo>
                  <a:pt x="304" y="552"/>
                </a:lnTo>
                <a:lnTo>
                  <a:pt x="304" y="568"/>
                </a:lnTo>
                <a:lnTo>
                  <a:pt x="296" y="584"/>
                </a:lnTo>
                <a:lnTo>
                  <a:pt x="248" y="640"/>
                </a:lnTo>
                <a:lnTo>
                  <a:pt x="184" y="696"/>
                </a:lnTo>
                <a:lnTo>
                  <a:pt x="120" y="768"/>
                </a:lnTo>
                <a:lnTo>
                  <a:pt x="64" y="840"/>
                </a:lnTo>
                <a:lnTo>
                  <a:pt x="24" y="920"/>
                </a:lnTo>
                <a:lnTo>
                  <a:pt x="0" y="992"/>
                </a:lnTo>
                <a:lnTo>
                  <a:pt x="0" y="1032"/>
                </a:lnTo>
                <a:lnTo>
                  <a:pt x="16" y="1064"/>
                </a:lnTo>
                <a:lnTo>
                  <a:pt x="32" y="1096"/>
                </a:lnTo>
                <a:lnTo>
                  <a:pt x="64" y="1128"/>
                </a:lnTo>
                <a:lnTo>
                  <a:pt x="112" y="1160"/>
                </a:lnTo>
                <a:lnTo>
                  <a:pt x="160" y="1184"/>
                </a:lnTo>
                <a:lnTo>
                  <a:pt x="208" y="1200"/>
                </a:lnTo>
                <a:lnTo>
                  <a:pt x="256" y="1200"/>
                </a:lnTo>
                <a:lnTo>
                  <a:pt x="304" y="1184"/>
                </a:lnTo>
                <a:lnTo>
                  <a:pt x="352" y="1160"/>
                </a:lnTo>
                <a:lnTo>
                  <a:pt x="392" y="1128"/>
                </a:lnTo>
                <a:lnTo>
                  <a:pt x="440" y="1072"/>
                </a:lnTo>
                <a:lnTo>
                  <a:pt x="512" y="976"/>
                </a:lnTo>
                <a:lnTo>
                  <a:pt x="568" y="864"/>
                </a:lnTo>
                <a:lnTo>
                  <a:pt x="600" y="752"/>
                </a:lnTo>
                <a:lnTo>
                  <a:pt x="608" y="640"/>
                </a:lnTo>
              </a:path>
            </a:pathLst>
          </a:cu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84" name="Freeform 44"/>
          <p:cNvSpPr>
            <a:spLocks/>
          </p:cNvSpPr>
          <p:nvPr/>
        </p:nvSpPr>
        <p:spPr bwMode="auto">
          <a:xfrm>
            <a:off x="6908800" y="2881313"/>
            <a:ext cx="838200" cy="1905000"/>
          </a:xfrm>
          <a:custGeom>
            <a:avLst/>
            <a:gdLst>
              <a:gd name="T0" fmla="*/ 2147483647 w 528"/>
              <a:gd name="T1" fmla="*/ 2147483647 h 1200"/>
              <a:gd name="T2" fmla="*/ 2147483647 w 528"/>
              <a:gd name="T3" fmla="*/ 2147483647 h 1200"/>
              <a:gd name="T4" fmla="*/ 2147483647 w 528"/>
              <a:gd name="T5" fmla="*/ 2147483647 h 1200"/>
              <a:gd name="T6" fmla="*/ 2147483647 w 528"/>
              <a:gd name="T7" fmla="*/ 2147483647 h 1200"/>
              <a:gd name="T8" fmla="*/ 2147483647 w 528"/>
              <a:gd name="T9" fmla="*/ 0 h 1200"/>
              <a:gd name="T10" fmla="*/ 2147483647 w 528"/>
              <a:gd name="T11" fmla="*/ 0 h 1200"/>
              <a:gd name="T12" fmla="*/ 2147483647 w 528"/>
              <a:gd name="T13" fmla="*/ 0 h 1200"/>
              <a:gd name="T14" fmla="*/ 2147483647 w 528"/>
              <a:gd name="T15" fmla="*/ 2147483647 h 1200"/>
              <a:gd name="T16" fmla="*/ 2147483647 w 528"/>
              <a:gd name="T17" fmla="*/ 2147483647 h 1200"/>
              <a:gd name="T18" fmla="*/ 2147483647 w 528"/>
              <a:gd name="T19" fmla="*/ 2147483647 h 1200"/>
              <a:gd name="T20" fmla="*/ 2147483647 w 528"/>
              <a:gd name="T21" fmla="*/ 2147483647 h 1200"/>
              <a:gd name="T22" fmla="*/ 2147483647 w 528"/>
              <a:gd name="T23" fmla="*/ 2147483647 h 1200"/>
              <a:gd name="T24" fmla="*/ 2147483647 w 528"/>
              <a:gd name="T25" fmla="*/ 2147483647 h 1200"/>
              <a:gd name="T26" fmla="*/ 2147483647 w 528"/>
              <a:gd name="T27" fmla="*/ 2147483647 h 1200"/>
              <a:gd name="T28" fmla="*/ 2147483647 w 528"/>
              <a:gd name="T29" fmla="*/ 2147483647 h 1200"/>
              <a:gd name="T30" fmla="*/ 2147483647 w 528"/>
              <a:gd name="T31" fmla="*/ 2147483647 h 1200"/>
              <a:gd name="T32" fmla="*/ 2147483647 w 528"/>
              <a:gd name="T33" fmla="*/ 2147483647 h 1200"/>
              <a:gd name="T34" fmla="*/ 2147483647 w 528"/>
              <a:gd name="T35" fmla="*/ 2147483647 h 1200"/>
              <a:gd name="T36" fmla="*/ 2147483647 w 528"/>
              <a:gd name="T37" fmla="*/ 2147483647 h 1200"/>
              <a:gd name="T38" fmla="*/ 2147483647 w 528"/>
              <a:gd name="T39" fmla="*/ 2147483647 h 1200"/>
              <a:gd name="T40" fmla="*/ 2147483647 w 528"/>
              <a:gd name="T41" fmla="*/ 2147483647 h 1200"/>
              <a:gd name="T42" fmla="*/ 2147483647 w 528"/>
              <a:gd name="T43" fmla="*/ 2147483647 h 1200"/>
              <a:gd name="T44" fmla="*/ 2147483647 w 528"/>
              <a:gd name="T45" fmla="*/ 2147483647 h 1200"/>
              <a:gd name="T46" fmla="*/ 2147483647 w 528"/>
              <a:gd name="T47" fmla="*/ 2147483647 h 1200"/>
              <a:gd name="T48" fmla="*/ 2147483647 w 528"/>
              <a:gd name="T49" fmla="*/ 2147483647 h 1200"/>
              <a:gd name="T50" fmla="*/ 2147483647 w 528"/>
              <a:gd name="T51" fmla="*/ 2147483647 h 1200"/>
              <a:gd name="T52" fmla="*/ 2147483647 w 528"/>
              <a:gd name="T53" fmla="*/ 2147483647 h 1200"/>
              <a:gd name="T54" fmla="*/ 2147483647 w 528"/>
              <a:gd name="T55" fmla="*/ 2147483647 h 1200"/>
              <a:gd name="T56" fmla="*/ 2147483647 w 528"/>
              <a:gd name="T57" fmla="*/ 2147483647 h 1200"/>
              <a:gd name="T58" fmla="*/ 2147483647 w 528"/>
              <a:gd name="T59" fmla="*/ 2147483647 h 1200"/>
              <a:gd name="T60" fmla="*/ 2147483647 w 528"/>
              <a:gd name="T61" fmla="*/ 2147483647 h 1200"/>
              <a:gd name="T62" fmla="*/ 2147483647 w 528"/>
              <a:gd name="T63" fmla="*/ 2147483647 h 1200"/>
              <a:gd name="T64" fmla="*/ 2147483647 w 528"/>
              <a:gd name="T65" fmla="*/ 2147483647 h 1200"/>
              <a:gd name="T66" fmla="*/ 2147483647 w 528"/>
              <a:gd name="T67" fmla="*/ 2147483647 h 1200"/>
              <a:gd name="T68" fmla="*/ 2147483647 w 528"/>
              <a:gd name="T69" fmla="*/ 2147483647 h 1200"/>
              <a:gd name="T70" fmla="*/ 2147483647 w 528"/>
              <a:gd name="T71" fmla="*/ 2147483647 h 1200"/>
              <a:gd name="T72" fmla="*/ 2147483647 w 528"/>
              <a:gd name="T73" fmla="*/ 2147483647 h 1200"/>
              <a:gd name="T74" fmla="*/ 2147483647 w 528"/>
              <a:gd name="T75" fmla="*/ 2147483647 h 1200"/>
              <a:gd name="T76" fmla="*/ 2147483647 w 528"/>
              <a:gd name="T77" fmla="*/ 2147483647 h 1200"/>
              <a:gd name="T78" fmla="*/ 2147483647 w 528"/>
              <a:gd name="T79" fmla="*/ 2147483647 h 1200"/>
              <a:gd name="T80" fmla="*/ 2147483647 w 528"/>
              <a:gd name="T81" fmla="*/ 2147483647 h 1200"/>
              <a:gd name="T82" fmla="*/ 2147483647 w 528"/>
              <a:gd name="T83" fmla="*/ 2147483647 h 1200"/>
              <a:gd name="T84" fmla="*/ 2147483647 w 528"/>
              <a:gd name="T85" fmla="*/ 2147483647 h 1200"/>
              <a:gd name="T86" fmla="*/ 2147483647 w 528"/>
              <a:gd name="T87" fmla="*/ 2147483647 h 1200"/>
              <a:gd name="T88" fmla="*/ 2147483647 w 528"/>
              <a:gd name="T89" fmla="*/ 2147483647 h 1200"/>
              <a:gd name="T90" fmla="*/ 2147483647 w 528"/>
              <a:gd name="T91" fmla="*/ 2147483647 h 1200"/>
              <a:gd name="T92" fmla="*/ 2147483647 w 528"/>
              <a:gd name="T93" fmla="*/ 2147483647 h 1200"/>
              <a:gd name="T94" fmla="*/ 2147483647 w 528"/>
              <a:gd name="T95" fmla="*/ 2147483647 h 1200"/>
              <a:gd name="T96" fmla="*/ 2147483647 w 528"/>
              <a:gd name="T97" fmla="*/ 2147483647 h 1200"/>
              <a:gd name="T98" fmla="*/ 0 w 528"/>
              <a:gd name="T99" fmla="*/ 2147483647 h 12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8"/>
              <a:gd name="T151" fmla="*/ 0 h 1200"/>
              <a:gd name="T152" fmla="*/ 528 w 528"/>
              <a:gd name="T153" fmla="*/ 1200 h 12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8" h="1200">
                <a:moveTo>
                  <a:pt x="56" y="288"/>
                </a:moveTo>
                <a:lnTo>
                  <a:pt x="88" y="200"/>
                </a:lnTo>
                <a:lnTo>
                  <a:pt x="136" y="120"/>
                </a:lnTo>
                <a:lnTo>
                  <a:pt x="192" y="56"/>
                </a:lnTo>
                <a:lnTo>
                  <a:pt x="256" y="8"/>
                </a:lnTo>
                <a:lnTo>
                  <a:pt x="296" y="0"/>
                </a:lnTo>
                <a:lnTo>
                  <a:pt x="328" y="0"/>
                </a:lnTo>
                <a:lnTo>
                  <a:pt x="360" y="0"/>
                </a:lnTo>
                <a:lnTo>
                  <a:pt x="392" y="16"/>
                </a:lnTo>
                <a:lnTo>
                  <a:pt x="424" y="48"/>
                </a:lnTo>
                <a:lnTo>
                  <a:pt x="456" y="80"/>
                </a:lnTo>
                <a:lnTo>
                  <a:pt x="480" y="128"/>
                </a:lnTo>
                <a:lnTo>
                  <a:pt x="512" y="192"/>
                </a:lnTo>
                <a:lnTo>
                  <a:pt x="520" y="232"/>
                </a:lnTo>
                <a:lnTo>
                  <a:pt x="520" y="264"/>
                </a:lnTo>
                <a:lnTo>
                  <a:pt x="512" y="296"/>
                </a:lnTo>
                <a:lnTo>
                  <a:pt x="496" y="328"/>
                </a:lnTo>
                <a:lnTo>
                  <a:pt x="448" y="384"/>
                </a:lnTo>
                <a:lnTo>
                  <a:pt x="392" y="440"/>
                </a:lnTo>
                <a:lnTo>
                  <a:pt x="344" y="480"/>
                </a:lnTo>
                <a:lnTo>
                  <a:pt x="296" y="520"/>
                </a:lnTo>
                <a:lnTo>
                  <a:pt x="280" y="536"/>
                </a:lnTo>
                <a:lnTo>
                  <a:pt x="272" y="552"/>
                </a:lnTo>
                <a:lnTo>
                  <a:pt x="264" y="568"/>
                </a:lnTo>
                <a:lnTo>
                  <a:pt x="272" y="584"/>
                </a:lnTo>
                <a:lnTo>
                  <a:pt x="320" y="640"/>
                </a:lnTo>
                <a:lnTo>
                  <a:pt x="376" y="696"/>
                </a:lnTo>
                <a:lnTo>
                  <a:pt x="424" y="768"/>
                </a:lnTo>
                <a:lnTo>
                  <a:pt x="480" y="840"/>
                </a:lnTo>
                <a:lnTo>
                  <a:pt x="512" y="920"/>
                </a:lnTo>
                <a:lnTo>
                  <a:pt x="528" y="992"/>
                </a:lnTo>
                <a:lnTo>
                  <a:pt x="528" y="1032"/>
                </a:lnTo>
                <a:lnTo>
                  <a:pt x="520" y="1064"/>
                </a:lnTo>
                <a:lnTo>
                  <a:pt x="504" y="1096"/>
                </a:lnTo>
                <a:lnTo>
                  <a:pt x="480" y="1128"/>
                </a:lnTo>
                <a:lnTo>
                  <a:pt x="432" y="1160"/>
                </a:lnTo>
                <a:lnTo>
                  <a:pt x="392" y="1184"/>
                </a:lnTo>
                <a:lnTo>
                  <a:pt x="352" y="1200"/>
                </a:lnTo>
                <a:lnTo>
                  <a:pt x="312" y="1200"/>
                </a:lnTo>
                <a:lnTo>
                  <a:pt x="272" y="1184"/>
                </a:lnTo>
                <a:lnTo>
                  <a:pt x="232" y="1160"/>
                </a:lnTo>
                <a:lnTo>
                  <a:pt x="192" y="1128"/>
                </a:lnTo>
                <a:lnTo>
                  <a:pt x="144" y="1072"/>
                </a:lnTo>
                <a:lnTo>
                  <a:pt x="88" y="976"/>
                </a:lnTo>
                <a:lnTo>
                  <a:pt x="40" y="864"/>
                </a:lnTo>
                <a:lnTo>
                  <a:pt x="8" y="752"/>
                </a:lnTo>
                <a:lnTo>
                  <a:pt x="0" y="640"/>
                </a:lnTo>
              </a:path>
            </a:pathLst>
          </a:cu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35885" name="Text Box 45"/>
          <p:cNvSpPr txBox="1">
            <a:spLocks noChangeArrowheads="1"/>
          </p:cNvSpPr>
          <p:nvPr/>
        </p:nvSpPr>
        <p:spPr bwMode="auto">
          <a:xfrm>
            <a:off x="1818543" y="1447800"/>
            <a:ext cx="2082800" cy="830997"/>
          </a:xfrm>
          <a:prstGeom prst="rect">
            <a:avLst/>
          </a:prstGeom>
          <a:noFill/>
          <a:ln w="9525">
            <a:noFill/>
            <a:miter lim="800000"/>
            <a:headEnd/>
            <a:tailEnd/>
          </a:ln>
        </p:spPr>
        <p:txBody>
          <a:bodyPr wrap="square">
            <a:prstTxWarp prst="textNoShape">
              <a:avLst/>
            </a:prstTxWarp>
            <a:spAutoFit/>
          </a:bodyPr>
          <a:lstStyle/>
          <a:p>
            <a:pPr algn="ctr"/>
            <a:r>
              <a:rPr lang="en-US" sz="2400" dirty="0">
                <a:latin typeface="Helvetica"/>
                <a:cs typeface="Helvetica"/>
              </a:rPr>
              <a:t>Skin</a:t>
            </a:r>
          </a:p>
          <a:p>
            <a:pPr algn="ctr"/>
            <a:r>
              <a:rPr lang="en-US" sz="2400" dirty="0">
                <a:latin typeface="Helvetica"/>
                <a:cs typeface="Helvetica"/>
              </a:rPr>
              <a:t>Keratinocytes</a:t>
            </a:r>
          </a:p>
        </p:txBody>
      </p:sp>
      <p:sp>
        <p:nvSpPr>
          <p:cNvPr id="35886" name="Text Box 46"/>
          <p:cNvSpPr txBox="1">
            <a:spLocks noChangeArrowheads="1"/>
          </p:cNvSpPr>
          <p:nvPr/>
        </p:nvSpPr>
        <p:spPr bwMode="auto">
          <a:xfrm>
            <a:off x="4187605" y="1447800"/>
            <a:ext cx="1326004" cy="830997"/>
          </a:xfrm>
          <a:prstGeom prst="rect">
            <a:avLst/>
          </a:prstGeom>
          <a:noFill/>
          <a:ln w="9525">
            <a:noFill/>
            <a:miter lim="800000"/>
            <a:headEnd/>
            <a:tailEnd/>
          </a:ln>
        </p:spPr>
        <p:txBody>
          <a:bodyPr wrap="none">
            <a:prstTxWarp prst="textNoShape">
              <a:avLst/>
            </a:prstTxWarp>
            <a:spAutoFit/>
          </a:bodyPr>
          <a:lstStyle/>
          <a:p>
            <a:pPr algn="ctr"/>
            <a:r>
              <a:rPr lang="en-US" sz="2400" dirty="0">
                <a:latin typeface="Helvetica"/>
                <a:cs typeface="Helvetica"/>
              </a:rPr>
              <a:t>Sensory</a:t>
            </a:r>
          </a:p>
          <a:p>
            <a:pPr algn="ctr"/>
            <a:r>
              <a:rPr lang="en-US" sz="2400" dirty="0">
                <a:latin typeface="Helvetica"/>
                <a:cs typeface="Helvetica"/>
              </a:rPr>
              <a:t>Neuron</a:t>
            </a:r>
          </a:p>
        </p:txBody>
      </p:sp>
      <p:sp>
        <p:nvSpPr>
          <p:cNvPr id="35887" name="Text Box 47"/>
          <p:cNvSpPr txBox="1">
            <a:spLocks noChangeArrowheads="1"/>
          </p:cNvSpPr>
          <p:nvPr/>
        </p:nvSpPr>
        <p:spPr bwMode="auto">
          <a:xfrm>
            <a:off x="3438525" y="3687763"/>
            <a:ext cx="462818" cy="692497"/>
          </a:xfrm>
          <a:prstGeom prst="rect">
            <a:avLst/>
          </a:prstGeom>
          <a:noFill/>
          <a:ln w="9525">
            <a:noFill/>
            <a:miter lim="800000"/>
            <a:headEnd/>
            <a:tailEnd/>
          </a:ln>
        </p:spPr>
        <p:txBody>
          <a:bodyPr wrap="none">
            <a:prstTxWarp prst="textNoShape">
              <a:avLst/>
            </a:prstTxWarp>
            <a:spAutoFit/>
          </a:bodyPr>
          <a:lstStyle/>
          <a:p>
            <a:r>
              <a:rPr lang="en-US" sz="3900">
                <a:solidFill>
                  <a:srgbClr val="FF0000"/>
                </a:solidFill>
                <a:latin typeface="Helvetica"/>
                <a:cs typeface="Helvetica"/>
              </a:rPr>
              <a:t>?</a:t>
            </a:r>
            <a:endParaRPr lang="en-US" sz="3900">
              <a:latin typeface="Helvetica"/>
              <a:cs typeface="Helvetica"/>
            </a:endParaRPr>
          </a:p>
        </p:txBody>
      </p:sp>
      <p:sp>
        <p:nvSpPr>
          <p:cNvPr id="35888" name="Text Box 48"/>
          <p:cNvSpPr txBox="1">
            <a:spLocks noChangeArrowheads="1"/>
          </p:cNvSpPr>
          <p:nvPr/>
        </p:nvSpPr>
        <p:spPr bwMode="auto">
          <a:xfrm>
            <a:off x="5972175" y="1812925"/>
            <a:ext cx="1792829" cy="461665"/>
          </a:xfrm>
          <a:prstGeom prst="rect">
            <a:avLst/>
          </a:prstGeom>
          <a:noFill/>
          <a:ln w="9525">
            <a:noFill/>
            <a:miter lim="800000"/>
            <a:headEnd/>
            <a:tailEnd/>
          </a:ln>
        </p:spPr>
        <p:txBody>
          <a:bodyPr wrap="none">
            <a:prstTxWarp prst="textNoShape">
              <a:avLst/>
            </a:prstTxWarp>
            <a:spAutoFit/>
          </a:bodyPr>
          <a:lstStyle/>
          <a:p>
            <a:r>
              <a:rPr lang="en-US" sz="2400">
                <a:latin typeface="Helvetica"/>
                <a:cs typeface="Helvetica"/>
              </a:rPr>
              <a:t>Spinal Cord</a:t>
            </a:r>
          </a:p>
        </p:txBody>
      </p:sp>
      <p:sp>
        <p:nvSpPr>
          <p:cNvPr id="35889" name="Text Box 49"/>
          <p:cNvSpPr txBox="1">
            <a:spLocks noChangeArrowheads="1"/>
          </p:cNvSpPr>
          <p:nvPr/>
        </p:nvSpPr>
        <p:spPr bwMode="auto">
          <a:xfrm>
            <a:off x="62529" y="3122613"/>
            <a:ext cx="1398941" cy="830997"/>
          </a:xfrm>
          <a:prstGeom prst="rect">
            <a:avLst/>
          </a:prstGeom>
          <a:noFill/>
          <a:ln w="9525">
            <a:noFill/>
            <a:miter lim="800000"/>
            <a:headEnd/>
            <a:tailEnd/>
          </a:ln>
        </p:spPr>
        <p:txBody>
          <a:bodyPr wrap="none">
            <a:prstTxWarp prst="textNoShape">
              <a:avLst/>
            </a:prstTxWarp>
            <a:spAutoFit/>
          </a:bodyPr>
          <a:lstStyle/>
          <a:p>
            <a:r>
              <a:rPr lang="en-US" sz="2400" dirty="0">
                <a:latin typeface="Helvetica"/>
                <a:cs typeface="Helvetica"/>
              </a:rPr>
              <a:t>Heat</a:t>
            </a:r>
          </a:p>
          <a:p>
            <a:r>
              <a:rPr lang="en-US" sz="2400" dirty="0">
                <a:latin typeface="Helvetica"/>
                <a:cs typeface="Helvetica"/>
              </a:rPr>
              <a:t> stimulus</a:t>
            </a:r>
          </a:p>
        </p:txBody>
      </p:sp>
      <p:sp>
        <p:nvSpPr>
          <p:cNvPr id="35890" name="Line 50"/>
          <p:cNvSpPr>
            <a:spLocks noChangeShapeType="1"/>
          </p:cNvSpPr>
          <p:nvPr/>
        </p:nvSpPr>
        <p:spPr bwMode="auto">
          <a:xfrm>
            <a:off x="1447800" y="3567113"/>
            <a:ext cx="838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latin typeface="Helvetica"/>
              <a:cs typeface="Helvetica"/>
            </a:endParaRPr>
          </a:p>
        </p:txBody>
      </p:sp>
      <p:sp>
        <p:nvSpPr>
          <p:cNvPr id="35891" name="Text Box 51"/>
          <p:cNvSpPr txBox="1">
            <a:spLocks noChangeArrowheads="1"/>
          </p:cNvSpPr>
          <p:nvPr/>
        </p:nvSpPr>
        <p:spPr bwMode="auto">
          <a:xfrm>
            <a:off x="4343400" y="4527550"/>
            <a:ext cx="1225365" cy="400110"/>
          </a:xfrm>
          <a:prstGeom prst="rect">
            <a:avLst/>
          </a:prstGeom>
          <a:noFill/>
          <a:ln w="9525">
            <a:noFill/>
            <a:miter lim="800000"/>
            <a:headEnd/>
            <a:tailEnd/>
          </a:ln>
        </p:spPr>
        <p:txBody>
          <a:bodyPr wrap="none">
            <a:prstTxWarp prst="textNoShape">
              <a:avLst/>
            </a:prstTxWarp>
            <a:spAutoFit/>
          </a:bodyPr>
          <a:lstStyle/>
          <a:p>
            <a:r>
              <a:rPr lang="en-US" sz="2000">
                <a:latin typeface="Helvetica"/>
                <a:cs typeface="Helvetica"/>
              </a:rPr>
              <a:t>Receptor</a:t>
            </a:r>
          </a:p>
        </p:txBody>
      </p:sp>
      <p:sp>
        <p:nvSpPr>
          <p:cNvPr id="35892" name="AutoShape 52"/>
          <p:cNvSpPr>
            <a:spLocks noChangeArrowheads="1"/>
          </p:cNvSpPr>
          <p:nvPr/>
        </p:nvSpPr>
        <p:spPr bwMode="auto">
          <a:xfrm rot="2165674">
            <a:off x="4038600" y="4405313"/>
            <a:ext cx="381000" cy="1524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Helvetica"/>
              <a:cs typeface="Helvetica"/>
            </a:endParaRPr>
          </a:p>
        </p:txBody>
      </p:sp>
      <p:sp>
        <p:nvSpPr>
          <p:cNvPr id="35893" name="Line 53"/>
          <p:cNvSpPr>
            <a:spLocks noChangeShapeType="1"/>
          </p:cNvSpPr>
          <p:nvPr/>
        </p:nvSpPr>
        <p:spPr bwMode="auto">
          <a:xfrm>
            <a:off x="1447800" y="3948113"/>
            <a:ext cx="2133600" cy="838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latin typeface="Helvetica"/>
              <a:cs typeface="Helvetica"/>
            </a:endParaRPr>
          </a:p>
        </p:txBody>
      </p:sp>
      <p:sp>
        <p:nvSpPr>
          <p:cNvPr id="35894" name="Rectangle 54"/>
          <p:cNvSpPr>
            <a:spLocks noChangeArrowheads="1"/>
          </p:cNvSpPr>
          <p:nvPr/>
        </p:nvSpPr>
        <p:spPr bwMode="auto">
          <a:xfrm>
            <a:off x="3657600" y="4843463"/>
            <a:ext cx="120650" cy="32385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latin typeface="Helvetica"/>
              <a:cs typeface="Helvetica"/>
            </a:endParaRPr>
          </a:p>
        </p:txBody>
      </p:sp>
      <p:sp>
        <p:nvSpPr>
          <p:cNvPr id="35895" name="Line 55"/>
          <p:cNvSpPr>
            <a:spLocks noChangeShapeType="1"/>
          </p:cNvSpPr>
          <p:nvPr/>
        </p:nvSpPr>
        <p:spPr bwMode="auto">
          <a:xfrm>
            <a:off x="3810000" y="4176713"/>
            <a:ext cx="228600" cy="152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Helvetica"/>
              <a:cs typeface="Helvetica"/>
            </a:endParaRPr>
          </a:p>
        </p:txBody>
      </p:sp>
      <p:sp>
        <p:nvSpPr>
          <p:cNvPr id="35896" name="Line 56"/>
          <p:cNvSpPr>
            <a:spLocks noChangeShapeType="1"/>
          </p:cNvSpPr>
          <p:nvPr/>
        </p:nvSpPr>
        <p:spPr bwMode="auto">
          <a:xfrm>
            <a:off x="2806700" y="3643313"/>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Helvetica"/>
              <a:cs typeface="Helvetica"/>
            </a:endParaRPr>
          </a:p>
        </p:txBody>
      </p:sp>
      <p:sp>
        <p:nvSpPr>
          <p:cNvPr id="35897" name="Text Box 57"/>
          <p:cNvSpPr txBox="1">
            <a:spLocks noChangeArrowheads="1"/>
          </p:cNvSpPr>
          <p:nvPr/>
        </p:nvSpPr>
        <p:spPr bwMode="auto">
          <a:xfrm>
            <a:off x="3222574" y="5213350"/>
            <a:ext cx="1011340" cy="769441"/>
          </a:xfrm>
          <a:prstGeom prst="rect">
            <a:avLst/>
          </a:prstGeom>
          <a:noFill/>
          <a:ln w="9525">
            <a:noFill/>
            <a:miter lim="800000"/>
            <a:headEnd/>
            <a:tailEnd/>
          </a:ln>
        </p:spPr>
        <p:txBody>
          <a:bodyPr wrap="none">
            <a:prstTxWarp prst="textNoShape">
              <a:avLst/>
            </a:prstTxWarp>
            <a:spAutoFit/>
          </a:bodyPr>
          <a:lstStyle/>
          <a:p>
            <a:pPr algn="ctr"/>
            <a:r>
              <a:rPr lang="en-US" sz="2000">
                <a:latin typeface="Helvetica"/>
                <a:cs typeface="Helvetica"/>
              </a:rPr>
              <a:t>TRPV1</a:t>
            </a:r>
          </a:p>
          <a:p>
            <a:pPr algn="ctr"/>
            <a:endParaRPr lang="en-US" sz="2400">
              <a:latin typeface="Helvetica"/>
              <a:cs typeface="Helvetica"/>
            </a:endParaRPr>
          </a:p>
        </p:txBody>
      </p:sp>
      <p:sp>
        <p:nvSpPr>
          <p:cNvPr id="35898" name="Text Box 58"/>
          <p:cNvSpPr txBox="1">
            <a:spLocks noChangeArrowheads="1"/>
          </p:cNvSpPr>
          <p:nvPr/>
        </p:nvSpPr>
        <p:spPr bwMode="auto">
          <a:xfrm>
            <a:off x="762000" y="228600"/>
            <a:ext cx="7673975" cy="830263"/>
          </a:xfrm>
          <a:prstGeom prst="rect">
            <a:avLst/>
          </a:prstGeom>
          <a:noFill/>
          <a:ln w="9525">
            <a:noFill/>
            <a:miter lim="800000"/>
            <a:headEnd/>
            <a:tailEnd/>
          </a:ln>
        </p:spPr>
        <p:txBody>
          <a:bodyPr wrap="none">
            <a:prstTxWarp prst="textNoShape">
              <a:avLst/>
            </a:prstTxWarp>
            <a:spAutoFit/>
          </a:bodyPr>
          <a:lstStyle/>
          <a:p>
            <a:pPr algn="ctr"/>
            <a:r>
              <a:rPr lang="en-US" sz="2400" dirty="0">
                <a:solidFill>
                  <a:srgbClr val="000000"/>
                </a:solidFill>
                <a:latin typeface="Helvetica"/>
                <a:cs typeface="Helvetica"/>
              </a:rPr>
              <a:t>Hypothesis: Keratinocytes initiate an “indirect” pathway</a:t>
            </a:r>
          </a:p>
          <a:p>
            <a:pPr algn="ctr"/>
            <a:r>
              <a:rPr lang="en-US" sz="2400" dirty="0">
                <a:solidFill>
                  <a:srgbClr val="000000"/>
                </a:solidFill>
                <a:latin typeface="Helvetica"/>
                <a:cs typeface="Helvetica"/>
              </a:rPr>
              <a:t> for sensing environmental stimuli such as heat</a:t>
            </a:r>
          </a:p>
        </p:txBody>
      </p:sp>
      <p:sp>
        <p:nvSpPr>
          <p:cNvPr id="35899" name="Rectangle 59"/>
          <p:cNvSpPr>
            <a:spLocks noChangeArrowheads="1"/>
          </p:cNvSpPr>
          <p:nvPr/>
        </p:nvSpPr>
        <p:spPr bwMode="auto">
          <a:xfrm>
            <a:off x="2362200" y="3490913"/>
            <a:ext cx="3810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Helvetica"/>
              <a:cs typeface="Helvetica"/>
            </a:endParaRPr>
          </a:p>
        </p:txBody>
      </p:sp>
      <p:sp>
        <p:nvSpPr>
          <p:cNvPr id="35900" name="Text Box 60"/>
          <p:cNvSpPr txBox="1">
            <a:spLocks noChangeArrowheads="1"/>
          </p:cNvSpPr>
          <p:nvPr/>
        </p:nvSpPr>
        <p:spPr bwMode="auto">
          <a:xfrm>
            <a:off x="1551341" y="2514600"/>
            <a:ext cx="1043876" cy="1015663"/>
          </a:xfrm>
          <a:prstGeom prst="rect">
            <a:avLst/>
          </a:prstGeom>
          <a:noFill/>
          <a:ln w="9525">
            <a:noFill/>
            <a:miter lim="800000"/>
            <a:headEnd/>
            <a:tailEnd/>
          </a:ln>
        </p:spPr>
        <p:txBody>
          <a:bodyPr wrap="none">
            <a:prstTxWarp prst="textNoShape">
              <a:avLst/>
            </a:prstTxWarp>
            <a:spAutoFit/>
          </a:bodyPr>
          <a:lstStyle/>
          <a:p>
            <a:r>
              <a:rPr lang="en-US" sz="2000" dirty="0">
                <a:latin typeface="Helvetica"/>
                <a:cs typeface="Helvetica"/>
              </a:rPr>
              <a:t>TRPV3</a:t>
            </a:r>
          </a:p>
          <a:p>
            <a:r>
              <a:rPr lang="en-US" sz="2000" dirty="0">
                <a:latin typeface="Helvetica"/>
                <a:cs typeface="Helvetica"/>
              </a:rPr>
              <a:t>TRPV4</a:t>
            </a:r>
          </a:p>
          <a:p>
            <a:r>
              <a:rPr lang="en-US" sz="2000" dirty="0">
                <a:latin typeface="Helvetica"/>
                <a:cs typeface="Helvetica"/>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ptracespaths.eps"/>
          <p:cNvPicPr>
            <a:picLocks noChangeAspect="1"/>
          </p:cNvPicPr>
          <p:nvPr/>
        </p:nvPicPr>
        <p:blipFill>
          <a:blip r:embed="rId2"/>
          <a:srcRect r="51084"/>
          <a:stretch>
            <a:fillRect/>
          </a:stretch>
        </p:blipFill>
        <p:spPr bwMode="auto">
          <a:xfrm>
            <a:off x="1505971" y="3144427"/>
            <a:ext cx="5900793" cy="3370244"/>
          </a:xfrm>
          <a:prstGeom prst="rect">
            <a:avLst/>
          </a:prstGeom>
          <a:noFill/>
          <a:ln w="9525">
            <a:noFill/>
            <a:miter lim="800000"/>
            <a:headEnd/>
            <a:tailEnd/>
          </a:ln>
        </p:spPr>
      </p:pic>
      <p:sp>
        <p:nvSpPr>
          <p:cNvPr id="3" name="TextBox 2"/>
          <p:cNvSpPr txBox="1"/>
          <p:nvPr/>
        </p:nvSpPr>
        <p:spPr>
          <a:xfrm>
            <a:off x="449544" y="1617513"/>
            <a:ext cx="1583186" cy="369332"/>
          </a:xfrm>
          <a:prstGeom prst="rect">
            <a:avLst/>
          </a:prstGeom>
          <a:noFill/>
        </p:spPr>
        <p:txBody>
          <a:bodyPr wrap="none" rtlCol="0">
            <a:spAutoFit/>
          </a:bodyPr>
          <a:lstStyle/>
          <a:p>
            <a:r>
              <a:rPr lang="en-US" dirty="0" smtClean="0">
                <a:latin typeface="Helvetica"/>
                <a:cs typeface="Helvetica"/>
              </a:rPr>
              <a:t>Keratinocytes</a:t>
            </a:r>
            <a:endParaRPr lang="en-US" dirty="0">
              <a:latin typeface="Helvetica"/>
              <a:cs typeface="Helvetica"/>
            </a:endParaRPr>
          </a:p>
        </p:txBody>
      </p:sp>
      <p:sp>
        <p:nvSpPr>
          <p:cNvPr id="4" name="TextBox 3"/>
          <p:cNvSpPr txBox="1"/>
          <p:nvPr/>
        </p:nvSpPr>
        <p:spPr>
          <a:xfrm>
            <a:off x="2225241" y="1975607"/>
            <a:ext cx="969812" cy="646331"/>
          </a:xfrm>
          <a:prstGeom prst="rect">
            <a:avLst/>
          </a:prstGeom>
          <a:noFill/>
        </p:spPr>
        <p:txBody>
          <a:bodyPr wrap="none" rtlCol="0">
            <a:spAutoFit/>
          </a:bodyPr>
          <a:lstStyle/>
          <a:p>
            <a:r>
              <a:rPr lang="en-US" dirty="0" smtClean="0">
                <a:latin typeface="Helvetica"/>
                <a:cs typeface="Helvetica"/>
              </a:rPr>
              <a:t>25°C or </a:t>
            </a:r>
          </a:p>
          <a:p>
            <a:r>
              <a:rPr lang="en-US" dirty="0" smtClean="0">
                <a:latin typeface="Helvetica"/>
                <a:cs typeface="Helvetica"/>
              </a:rPr>
              <a:t>52°C</a:t>
            </a:r>
            <a:endParaRPr lang="en-US" dirty="0">
              <a:latin typeface="Helvetica"/>
              <a:cs typeface="Helvetica"/>
            </a:endParaRPr>
          </a:p>
        </p:txBody>
      </p:sp>
      <p:sp>
        <p:nvSpPr>
          <p:cNvPr id="5" name="TextBox 4"/>
          <p:cNvSpPr txBox="1"/>
          <p:nvPr/>
        </p:nvSpPr>
        <p:spPr>
          <a:xfrm>
            <a:off x="3421132" y="1606275"/>
            <a:ext cx="1893930" cy="646331"/>
          </a:xfrm>
          <a:prstGeom prst="rect">
            <a:avLst/>
          </a:prstGeom>
          <a:noFill/>
        </p:spPr>
        <p:txBody>
          <a:bodyPr wrap="none" rtlCol="0">
            <a:spAutoFit/>
          </a:bodyPr>
          <a:lstStyle/>
          <a:p>
            <a:r>
              <a:rPr lang="en-US" dirty="0" smtClean="0">
                <a:latin typeface="Helvetica"/>
                <a:cs typeface="Helvetica"/>
              </a:rPr>
              <a:t>Collect medium</a:t>
            </a:r>
          </a:p>
          <a:p>
            <a:r>
              <a:rPr lang="en-US" dirty="0" smtClean="0">
                <a:latin typeface="Helvetica"/>
                <a:cs typeface="Helvetica"/>
              </a:rPr>
              <a:t>and cool to 25°C</a:t>
            </a:r>
            <a:endParaRPr lang="en-US" dirty="0">
              <a:latin typeface="Helvetica"/>
              <a:cs typeface="Helvetica"/>
            </a:endParaRPr>
          </a:p>
        </p:txBody>
      </p:sp>
      <p:sp>
        <p:nvSpPr>
          <p:cNvPr id="6" name="TextBox 5"/>
          <p:cNvSpPr txBox="1"/>
          <p:nvPr/>
        </p:nvSpPr>
        <p:spPr>
          <a:xfrm>
            <a:off x="6493779" y="1606275"/>
            <a:ext cx="2532439" cy="369332"/>
          </a:xfrm>
          <a:prstGeom prst="rect">
            <a:avLst/>
          </a:prstGeom>
          <a:noFill/>
        </p:spPr>
        <p:txBody>
          <a:bodyPr wrap="none" rtlCol="0">
            <a:spAutoFit/>
          </a:bodyPr>
          <a:lstStyle/>
          <a:p>
            <a:r>
              <a:rPr lang="en-US" dirty="0" smtClean="0">
                <a:latin typeface="Helvetica"/>
                <a:cs typeface="Helvetica"/>
              </a:rPr>
              <a:t>Apply to DRG Neurons</a:t>
            </a:r>
            <a:endParaRPr lang="en-US" dirty="0">
              <a:latin typeface="Helvetica"/>
              <a:cs typeface="Helvetica"/>
            </a:endParaRPr>
          </a:p>
        </p:txBody>
      </p:sp>
      <p:cxnSp>
        <p:nvCxnSpPr>
          <p:cNvPr id="8" name="Straight Connector 7"/>
          <p:cNvCxnSpPr/>
          <p:nvPr/>
        </p:nvCxnSpPr>
        <p:spPr>
          <a:xfrm>
            <a:off x="2225241" y="1809321"/>
            <a:ext cx="969812"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479011" y="1807733"/>
            <a:ext cx="969812"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9544" y="415807"/>
            <a:ext cx="8173782" cy="830997"/>
          </a:xfrm>
          <a:prstGeom prst="rect">
            <a:avLst/>
          </a:prstGeom>
          <a:noFill/>
        </p:spPr>
        <p:txBody>
          <a:bodyPr wrap="none" rtlCol="0">
            <a:spAutoFit/>
          </a:bodyPr>
          <a:lstStyle/>
          <a:p>
            <a:pPr algn="ctr"/>
            <a:r>
              <a:rPr lang="en-US" sz="2400" dirty="0" smtClean="0">
                <a:latin typeface="Helvetica"/>
                <a:cs typeface="Helvetica"/>
              </a:rPr>
              <a:t>Heat evokes release of substances from keratinocytes that </a:t>
            </a:r>
          </a:p>
          <a:p>
            <a:pPr algn="ctr"/>
            <a:r>
              <a:rPr lang="en-US" sz="2400" dirty="0" smtClean="0">
                <a:latin typeface="Helvetica"/>
                <a:cs typeface="Helvetica"/>
              </a:rPr>
              <a:t>can stimulate or sensitize DRG neurons</a:t>
            </a:r>
            <a:endParaRPr lang="en-US" sz="2400" dirty="0">
              <a:latin typeface="Helvetica"/>
              <a:cs typeface="Helvetic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8" name="Rectangle 118"/>
          <p:cNvSpPr>
            <a:spLocks noGrp="1" noChangeArrowheads="1"/>
          </p:cNvSpPr>
          <p:nvPr>
            <p:ph type="title"/>
          </p:nvPr>
        </p:nvSpPr>
        <p:spPr>
          <a:xfrm>
            <a:off x="469900" y="152400"/>
            <a:ext cx="8509000" cy="993775"/>
          </a:xfrm>
        </p:spPr>
        <p:txBody>
          <a:bodyPr/>
          <a:lstStyle/>
          <a:p>
            <a:pPr eaLnBrk="1" hangingPunct="1"/>
            <a:r>
              <a:rPr lang="en-US" sz="2400" dirty="0" smtClean="0">
                <a:solidFill>
                  <a:srgbClr val="000000"/>
                </a:solidFill>
                <a:latin typeface="Helvetica"/>
                <a:cs typeface="Helvetica"/>
              </a:rPr>
              <a:t>Heat-evoked release of prostaglandin E2 from keratinocytes </a:t>
            </a:r>
            <a:br>
              <a:rPr lang="en-US" sz="2400" dirty="0" smtClean="0">
                <a:solidFill>
                  <a:srgbClr val="000000"/>
                </a:solidFill>
                <a:latin typeface="Helvetica"/>
                <a:cs typeface="Helvetica"/>
              </a:rPr>
            </a:br>
            <a:r>
              <a:rPr lang="en-US" sz="2400" dirty="0" smtClean="0">
                <a:solidFill>
                  <a:srgbClr val="000000"/>
                </a:solidFill>
                <a:latin typeface="Helvetica"/>
                <a:cs typeface="Helvetica"/>
              </a:rPr>
              <a:t>is enhanced by </a:t>
            </a:r>
            <a:r>
              <a:rPr lang="en-US" sz="2400" dirty="0" err="1" smtClean="0">
                <a:solidFill>
                  <a:srgbClr val="000000"/>
                </a:solidFill>
                <a:latin typeface="Helvetica"/>
                <a:cs typeface="Helvetica"/>
              </a:rPr>
              <a:t>overexpression</a:t>
            </a:r>
            <a:r>
              <a:rPr lang="en-US" sz="2400" dirty="0" smtClean="0">
                <a:solidFill>
                  <a:srgbClr val="000000"/>
                </a:solidFill>
                <a:latin typeface="Helvetica"/>
                <a:cs typeface="Helvetica"/>
              </a:rPr>
              <a:t> of TRPV3</a:t>
            </a:r>
          </a:p>
        </p:txBody>
      </p:sp>
      <p:grpSp>
        <p:nvGrpSpPr>
          <p:cNvPr id="121" name="Group 120"/>
          <p:cNvGrpSpPr/>
          <p:nvPr/>
        </p:nvGrpSpPr>
        <p:grpSpPr>
          <a:xfrm>
            <a:off x="3668713" y="1263650"/>
            <a:ext cx="5427663" cy="5172075"/>
            <a:chOff x="1946275" y="1263650"/>
            <a:chExt cx="5427663" cy="5172075"/>
          </a:xfrm>
        </p:grpSpPr>
        <p:sp>
          <p:nvSpPr>
            <p:cNvPr id="40962" name="Rectangle 2"/>
            <p:cNvSpPr>
              <a:spLocks noChangeArrowheads="1"/>
            </p:cNvSpPr>
            <p:nvPr/>
          </p:nvSpPr>
          <p:spPr bwMode="auto">
            <a:xfrm>
              <a:off x="1946275" y="1263650"/>
              <a:ext cx="5427663" cy="5172075"/>
            </a:xfrm>
            <a:prstGeom prst="rect">
              <a:avLst/>
            </a:prstGeom>
            <a:solidFill>
              <a:srgbClr val="FFFFFF"/>
            </a:solidFill>
            <a:ln w="9525">
              <a:noFill/>
              <a:miter lim="800000"/>
              <a:headEnd/>
              <a:tailEnd/>
            </a:ln>
          </p:spPr>
          <p:txBody>
            <a:bodyPr>
              <a:prstTxWarp prst="textNoShape">
                <a:avLst/>
              </a:prstTxWarp>
            </a:bodyPr>
            <a:lstStyle/>
            <a:p>
              <a:endParaRPr lang="en-US">
                <a:latin typeface="Helvetica"/>
                <a:cs typeface="Helvetica"/>
              </a:endParaRPr>
            </a:p>
          </p:txBody>
        </p:sp>
        <p:sp>
          <p:nvSpPr>
            <p:cNvPr id="40963" name="Line 3"/>
            <p:cNvSpPr>
              <a:spLocks noChangeShapeType="1"/>
            </p:cNvSpPr>
            <p:nvPr/>
          </p:nvSpPr>
          <p:spPr bwMode="auto">
            <a:xfrm>
              <a:off x="3079750" y="5122863"/>
              <a:ext cx="4051300" cy="1587"/>
            </a:xfrm>
            <a:prstGeom prst="line">
              <a:avLst/>
            </a:prstGeom>
            <a:noFill/>
            <a:ln w="12700">
              <a:solidFill>
                <a:srgbClr val="FFFFFF"/>
              </a:solidFill>
              <a:round/>
              <a:headEnd/>
              <a:tailEnd/>
            </a:ln>
          </p:spPr>
          <p:txBody>
            <a:bodyPr>
              <a:prstTxWarp prst="textNoShape">
                <a:avLst/>
              </a:prstTxWarp>
            </a:bodyPr>
            <a:lstStyle/>
            <a:p>
              <a:endParaRPr lang="en-US">
                <a:latin typeface="Helvetica"/>
                <a:cs typeface="Helvetica"/>
              </a:endParaRPr>
            </a:p>
          </p:txBody>
        </p:sp>
        <p:sp>
          <p:nvSpPr>
            <p:cNvPr id="40964" name="Line 4"/>
            <p:cNvSpPr>
              <a:spLocks noChangeShapeType="1"/>
            </p:cNvSpPr>
            <p:nvPr/>
          </p:nvSpPr>
          <p:spPr bwMode="auto">
            <a:xfrm>
              <a:off x="3079750" y="4668838"/>
              <a:ext cx="4051300" cy="1587"/>
            </a:xfrm>
            <a:prstGeom prst="line">
              <a:avLst/>
            </a:prstGeom>
            <a:noFill/>
            <a:ln w="12700">
              <a:solidFill>
                <a:srgbClr val="FFFFFF"/>
              </a:solidFill>
              <a:round/>
              <a:headEnd/>
              <a:tailEnd/>
            </a:ln>
          </p:spPr>
          <p:txBody>
            <a:bodyPr>
              <a:prstTxWarp prst="textNoShape">
                <a:avLst/>
              </a:prstTxWarp>
            </a:bodyPr>
            <a:lstStyle/>
            <a:p>
              <a:endParaRPr lang="en-US">
                <a:latin typeface="Helvetica"/>
                <a:cs typeface="Helvetica"/>
              </a:endParaRPr>
            </a:p>
          </p:txBody>
        </p:sp>
        <p:sp>
          <p:nvSpPr>
            <p:cNvPr id="40965" name="Line 5"/>
            <p:cNvSpPr>
              <a:spLocks noChangeShapeType="1"/>
            </p:cNvSpPr>
            <p:nvPr/>
          </p:nvSpPr>
          <p:spPr bwMode="auto">
            <a:xfrm>
              <a:off x="3079750" y="4213225"/>
              <a:ext cx="4051300" cy="1588"/>
            </a:xfrm>
            <a:prstGeom prst="line">
              <a:avLst/>
            </a:prstGeom>
            <a:noFill/>
            <a:ln w="12700">
              <a:solidFill>
                <a:srgbClr val="FFFFFF"/>
              </a:solidFill>
              <a:round/>
              <a:headEnd/>
              <a:tailEnd/>
            </a:ln>
          </p:spPr>
          <p:txBody>
            <a:bodyPr>
              <a:prstTxWarp prst="textNoShape">
                <a:avLst/>
              </a:prstTxWarp>
            </a:bodyPr>
            <a:lstStyle/>
            <a:p>
              <a:endParaRPr lang="en-US">
                <a:latin typeface="Helvetica"/>
                <a:cs typeface="Helvetica"/>
              </a:endParaRPr>
            </a:p>
          </p:txBody>
        </p:sp>
        <p:sp>
          <p:nvSpPr>
            <p:cNvPr id="40966" name="Line 6"/>
            <p:cNvSpPr>
              <a:spLocks noChangeShapeType="1"/>
            </p:cNvSpPr>
            <p:nvPr/>
          </p:nvSpPr>
          <p:spPr bwMode="auto">
            <a:xfrm>
              <a:off x="3079750" y="3759200"/>
              <a:ext cx="4051300" cy="1588"/>
            </a:xfrm>
            <a:prstGeom prst="line">
              <a:avLst/>
            </a:prstGeom>
            <a:noFill/>
            <a:ln w="12700">
              <a:solidFill>
                <a:srgbClr val="FFFFFF"/>
              </a:solidFill>
              <a:round/>
              <a:headEnd/>
              <a:tailEnd/>
            </a:ln>
          </p:spPr>
          <p:txBody>
            <a:bodyPr>
              <a:prstTxWarp prst="textNoShape">
                <a:avLst/>
              </a:prstTxWarp>
            </a:bodyPr>
            <a:lstStyle/>
            <a:p>
              <a:endParaRPr lang="en-US">
                <a:latin typeface="Helvetica"/>
                <a:cs typeface="Helvetica"/>
              </a:endParaRPr>
            </a:p>
          </p:txBody>
        </p:sp>
        <p:sp>
          <p:nvSpPr>
            <p:cNvPr id="40967" name="Line 7"/>
            <p:cNvSpPr>
              <a:spLocks noChangeShapeType="1"/>
            </p:cNvSpPr>
            <p:nvPr/>
          </p:nvSpPr>
          <p:spPr bwMode="auto">
            <a:xfrm>
              <a:off x="3079750" y="3302000"/>
              <a:ext cx="4051300" cy="1588"/>
            </a:xfrm>
            <a:prstGeom prst="line">
              <a:avLst/>
            </a:prstGeom>
            <a:noFill/>
            <a:ln w="12700">
              <a:solidFill>
                <a:srgbClr val="FFFFFF"/>
              </a:solidFill>
              <a:round/>
              <a:headEnd/>
              <a:tailEnd/>
            </a:ln>
          </p:spPr>
          <p:txBody>
            <a:bodyPr>
              <a:prstTxWarp prst="textNoShape">
                <a:avLst/>
              </a:prstTxWarp>
            </a:bodyPr>
            <a:lstStyle/>
            <a:p>
              <a:endParaRPr lang="en-US">
                <a:latin typeface="Helvetica"/>
                <a:cs typeface="Helvetica"/>
              </a:endParaRPr>
            </a:p>
          </p:txBody>
        </p:sp>
        <p:sp>
          <p:nvSpPr>
            <p:cNvPr id="40968" name="Line 8"/>
            <p:cNvSpPr>
              <a:spLocks noChangeShapeType="1"/>
            </p:cNvSpPr>
            <p:nvPr/>
          </p:nvSpPr>
          <p:spPr bwMode="auto">
            <a:xfrm>
              <a:off x="3079750" y="2847975"/>
              <a:ext cx="4051300" cy="1588"/>
            </a:xfrm>
            <a:prstGeom prst="line">
              <a:avLst/>
            </a:prstGeom>
            <a:noFill/>
            <a:ln w="12700">
              <a:solidFill>
                <a:srgbClr val="FFFFFF"/>
              </a:solidFill>
              <a:round/>
              <a:headEnd/>
              <a:tailEnd/>
            </a:ln>
          </p:spPr>
          <p:txBody>
            <a:bodyPr>
              <a:prstTxWarp prst="textNoShape">
                <a:avLst/>
              </a:prstTxWarp>
            </a:bodyPr>
            <a:lstStyle/>
            <a:p>
              <a:endParaRPr lang="en-US">
                <a:latin typeface="Helvetica"/>
                <a:cs typeface="Helvetica"/>
              </a:endParaRPr>
            </a:p>
          </p:txBody>
        </p:sp>
        <p:sp>
          <p:nvSpPr>
            <p:cNvPr id="40969" name="Line 9"/>
            <p:cNvSpPr>
              <a:spLocks noChangeShapeType="1"/>
            </p:cNvSpPr>
            <p:nvPr/>
          </p:nvSpPr>
          <p:spPr bwMode="auto">
            <a:xfrm>
              <a:off x="3079750" y="2393950"/>
              <a:ext cx="4051300" cy="1588"/>
            </a:xfrm>
            <a:prstGeom prst="line">
              <a:avLst/>
            </a:prstGeom>
            <a:noFill/>
            <a:ln w="12700">
              <a:solidFill>
                <a:srgbClr val="FFFFFF"/>
              </a:solidFill>
              <a:round/>
              <a:headEnd/>
              <a:tailEnd/>
            </a:ln>
          </p:spPr>
          <p:txBody>
            <a:bodyPr>
              <a:prstTxWarp prst="textNoShape">
                <a:avLst/>
              </a:prstTxWarp>
            </a:bodyPr>
            <a:lstStyle/>
            <a:p>
              <a:endParaRPr lang="en-US">
                <a:latin typeface="Helvetica"/>
                <a:cs typeface="Helvetica"/>
              </a:endParaRPr>
            </a:p>
          </p:txBody>
        </p:sp>
        <p:sp>
          <p:nvSpPr>
            <p:cNvPr id="40970" name="Line 10"/>
            <p:cNvSpPr>
              <a:spLocks noChangeShapeType="1"/>
            </p:cNvSpPr>
            <p:nvPr/>
          </p:nvSpPr>
          <p:spPr bwMode="auto">
            <a:xfrm>
              <a:off x="3079750" y="1939925"/>
              <a:ext cx="4051300" cy="1588"/>
            </a:xfrm>
            <a:prstGeom prst="line">
              <a:avLst/>
            </a:prstGeom>
            <a:noFill/>
            <a:ln w="12700">
              <a:solidFill>
                <a:srgbClr val="FFFFFF"/>
              </a:solidFill>
              <a:round/>
              <a:headEnd/>
              <a:tailEnd/>
            </a:ln>
          </p:spPr>
          <p:txBody>
            <a:bodyPr>
              <a:prstTxWarp prst="textNoShape">
                <a:avLst/>
              </a:prstTxWarp>
            </a:bodyPr>
            <a:lstStyle/>
            <a:p>
              <a:endParaRPr lang="en-US">
                <a:latin typeface="Helvetica"/>
                <a:cs typeface="Helvetica"/>
              </a:endParaRPr>
            </a:p>
          </p:txBody>
        </p:sp>
        <p:sp>
          <p:nvSpPr>
            <p:cNvPr id="40971" name="Line 11"/>
            <p:cNvSpPr>
              <a:spLocks noChangeShapeType="1"/>
            </p:cNvSpPr>
            <p:nvPr/>
          </p:nvSpPr>
          <p:spPr bwMode="auto">
            <a:xfrm>
              <a:off x="3073400" y="1933575"/>
              <a:ext cx="1588" cy="3636963"/>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72" name="Line 12"/>
            <p:cNvSpPr>
              <a:spLocks noChangeShapeType="1"/>
            </p:cNvSpPr>
            <p:nvPr/>
          </p:nvSpPr>
          <p:spPr bwMode="auto">
            <a:xfrm>
              <a:off x="3013075" y="5570538"/>
              <a:ext cx="60325" cy="1587"/>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73" name="Line 13"/>
            <p:cNvSpPr>
              <a:spLocks noChangeShapeType="1"/>
            </p:cNvSpPr>
            <p:nvPr/>
          </p:nvSpPr>
          <p:spPr bwMode="auto">
            <a:xfrm>
              <a:off x="3013075" y="5116513"/>
              <a:ext cx="60325" cy="1587"/>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74" name="Line 14"/>
            <p:cNvSpPr>
              <a:spLocks noChangeShapeType="1"/>
            </p:cNvSpPr>
            <p:nvPr/>
          </p:nvSpPr>
          <p:spPr bwMode="auto">
            <a:xfrm>
              <a:off x="3013075" y="4662488"/>
              <a:ext cx="60325" cy="1587"/>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75" name="Line 15"/>
            <p:cNvSpPr>
              <a:spLocks noChangeShapeType="1"/>
            </p:cNvSpPr>
            <p:nvPr/>
          </p:nvSpPr>
          <p:spPr bwMode="auto">
            <a:xfrm>
              <a:off x="3013075" y="4208463"/>
              <a:ext cx="60325" cy="1587"/>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76" name="Line 16"/>
            <p:cNvSpPr>
              <a:spLocks noChangeShapeType="1"/>
            </p:cNvSpPr>
            <p:nvPr/>
          </p:nvSpPr>
          <p:spPr bwMode="auto">
            <a:xfrm>
              <a:off x="3013075" y="3752850"/>
              <a:ext cx="60325" cy="1588"/>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77" name="Line 17"/>
            <p:cNvSpPr>
              <a:spLocks noChangeShapeType="1"/>
            </p:cNvSpPr>
            <p:nvPr/>
          </p:nvSpPr>
          <p:spPr bwMode="auto">
            <a:xfrm>
              <a:off x="3013075" y="3295650"/>
              <a:ext cx="60325" cy="1588"/>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78" name="Line 18"/>
            <p:cNvSpPr>
              <a:spLocks noChangeShapeType="1"/>
            </p:cNvSpPr>
            <p:nvPr/>
          </p:nvSpPr>
          <p:spPr bwMode="auto">
            <a:xfrm>
              <a:off x="3013075" y="2841625"/>
              <a:ext cx="60325" cy="1588"/>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79" name="Line 19"/>
            <p:cNvSpPr>
              <a:spLocks noChangeShapeType="1"/>
            </p:cNvSpPr>
            <p:nvPr/>
          </p:nvSpPr>
          <p:spPr bwMode="auto">
            <a:xfrm>
              <a:off x="3013075" y="2387600"/>
              <a:ext cx="60325" cy="1588"/>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0" name="Line 20"/>
            <p:cNvSpPr>
              <a:spLocks noChangeShapeType="1"/>
            </p:cNvSpPr>
            <p:nvPr/>
          </p:nvSpPr>
          <p:spPr bwMode="auto">
            <a:xfrm>
              <a:off x="3013075" y="1933575"/>
              <a:ext cx="60325" cy="1588"/>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1" name="Line 21"/>
            <p:cNvSpPr>
              <a:spLocks noChangeShapeType="1"/>
            </p:cNvSpPr>
            <p:nvPr/>
          </p:nvSpPr>
          <p:spPr bwMode="auto">
            <a:xfrm>
              <a:off x="3073400" y="5570538"/>
              <a:ext cx="4051300" cy="1587"/>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2" name="Line 22"/>
            <p:cNvSpPr>
              <a:spLocks noChangeShapeType="1"/>
            </p:cNvSpPr>
            <p:nvPr/>
          </p:nvSpPr>
          <p:spPr bwMode="auto">
            <a:xfrm flipV="1">
              <a:off x="3073400" y="5570538"/>
              <a:ext cx="1588" cy="60325"/>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3" name="Line 23"/>
            <p:cNvSpPr>
              <a:spLocks noChangeShapeType="1"/>
            </p:cNvSpPr>
            <p:nvPr/>
          </p:nvSpPr>
          <p:spPr bwMode="auto">
            <a:xfrm flipV="1">
              <a:off x="3749675" y="5570538"/>
              <a:ext cx="1588" cy="60325"/>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4" name="Line 24"/>
            <p:cNvSpPr>
              <a:spLocks noChangeShapeType="1"/>
            </p:cNvSpPr>
            <p:nvPr/>
          </p:nvSpPr>
          <p:spPr bwMode="auto">
            <a:xfrm flipV="1">
              <a:off x="4424363" y="5570538"/>
              <a:ext cx="1587" cy="60325"/>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5" name="Line 25"/>
            <p:cNvSpPr>
              <a:spLocks noChangeShapeType="1"/>
            </p:cNvSpPr>
            <p:nvPr/>
          </p:nvSpPr>
          <p:spPr bwMode="auto">
            <a:xfrm flipV="1">
              <a:off x="5100638" y="5570538"/>
              <a:ext cx="1587" cy="60325"/>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6" name="Line 26"/>
            <p:cNvSpPr>
              <a:spLocks noChangeShapeType="1"/>
            </p:cNvSpPr>
            <p:nvPr/>
          </p:nvSpPr>
          <p:spPr bwMode="auto">
            <a:xfrm flipV="1">
              <a:off x="5773738" y="5570538"/>
              <a:ext cx="1587" cy="60325"/>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7" name="Line 27"/>
            <p:cNvSpPr>
              <a:spLocks noChangeShapeType="1"/>
            </p:cNvSpPr>
            <p:nvPr/>
          </p:nvSpPr>
          <p:spPr bwMode="auto">
            <a:xfrm flipV="1">
              <a:off x="6451600" y="5570538"/>
              <a:ext cx="1588" cy="60325"/>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8" name="Line 28"/>
            <p:cNvSpPr>
              <a:spLocks noChangeShapeType="1"/>
            </p:cNvSpPr>
            <p:nvPr/>
          </p:nvSpPr>
          <p:spPr bwMode="auto">
            <a:xfrm flipV="1">
              <a:off x="7124700" y="5570538"/>
              <a:ext cx="1588" cy="60325"/>
            </a:xfrm>
            <a:prstGeom prst="line">
              <a:avLst/>
            </a:prstGeom>
            <a:noFill/>
            <a:ln w="12700">
              <a:solidFill>
                <a:srgbClr val="000000"/>
              </a:solidFill>
              <a:round/>
              <a:headEnd/>
              <a:tailEnd/>
            </a:ln>
          </p:spPr>
          <p:txBody>
            <a:bodyPr>
              <a:prstTxWarp prst="textNoShape">
                <a:avLst/>
              </a:prstTxWarp>
            </a:bodyPr>
            <a:lstStyle/>
            <a:p>
              <a:endParaRPr lang="en-US">
                <a:latin typeface="Helvetica"/>
                <a:cs typeface="Helvetica"/>
              </a:endParaRPr>
            </a:p>
          </p:txBody>
        </p:sp>
        <p:sp>
          <p:nvSpPr>
            <p:cNvPr id="40989" name="Freeform 29"/>
            <p:cNvSpPr>
              <a:spLocks/>
            </p:cNvSpPr>
            <p:nvPr/>
          </p:nvSpPr>
          <p:spPr bwMode="auto">
            <a:xfrm>
              <a:off x="3613150" y="3686175"/>
              <a:ext cx="3106738" cy="1814513"/>
            </a:xfrm>
            <a:custGeom>
              <a:avLst/>
              <a:gdLst>
                <a:gd name="T0" fmla="*/ 0 w 1957"/>
                <a:gd name="T1" fmla="*/ 2147483647 h 1143"/>
                <a:gd name="T2" fmla="*/ 2147483647 w 1957"/>
                <a:gd name="T3" fmla="*/ 2147483647 h 1143"/>
                <a:gd name="T4" fmla="*/ 2147483647 w 1957"/>
                <a:gd name="T5" fmla="*/ 2147483647 h 1143"/>
                <a:gd name="T6" fmla="*/ 2147483647 w 1957"/>
                <a:gd name="T7" fmla="*/ 0 h 1143"/>
                <a:gd name="T8" fmla="*/ 2147483647 w 1957"/>
                <a:gd name="T9" fmla="*/ 2147483647 h 1143"/>
                <a:gd name="T10" fmla="*/ 0 60000 65536"/>
                <a:gd name="T11" fmla="*/ 0 60000 65536"/>
                <a:gd name="T12" fmla="*/ 0 60000 65536"/>
                <a:gd name="T13" fmla="*/ 0 60000 65536"/>
                <a:gd name="T14" fmla="*/ 0 60000 65536"/>
                <a:gd name="T15" fmla="*/ 0 w 1957"/>
                <a:gd name="T16" fmla="*/ 0 h 1143"/>
                <a:gd name="T17" fmla="*/ 1957 w 1957"/>
                <a:gd name="T18" fmla="*/ 1143 h 1143"/>
              </a:gdLst>
              <a:ahLst/>
              <a:cxnLst>
                <a:cxn ang="T10">
                  <a:pos x="T0" y="T1"/>
                </a:cxn>
                <a:cxn ang="T11">
                  <a:pos x="T2" y="T3"/>
                </a:cxn>
                <a:cxn ang="T12">
                  <a:pos x="T4" y="T5"/>
                </a:cxn>
                <a:cxn ang="T13">
                  <a:pos x="T6" y="T7"/>
                </a:cxn>
                <a:cxn ang="T14">
                  <a:pos x="T8" y="T9"/>
                </a:cxn>
              </a:cxnLst>
              <a:rect l="T15" t="T16" r="T17" b="T18"/>
              <a:pathLst>
                <a:path w="1957" h="1143">
                  <a:moveTo>
                    <a:pt x="0" y="1143"/>
                  </a:moveTo>
                  <a:lnTo>
                    <a:pt x="595" y="816"/>
                  </a:lnTo>
                  <a:lnTo>
                    <a:pt x="1021" y="359"/>
                  </a:lnTo>
                  <a:lnTo>
                    <a:pt x="1532" y="0"/>
                  </a:lnTo>
                  <a:lnTo>
                    <a:pt x="1957" y="403"/>
                  </a:lnTo>
                </a:path>
              </a:pathLst>
            </a:cu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0" name="Line 30"/>
            <p:cNvSpPr>
              <a:spLocks noChangeShapeType="1"/>
            </p:cNvSpPr>
            <p:nvPr/>
          </p:nvSpPr>
          <p:spPr bwMode="auto">
            <a:xfrm flipV="1">
              <a:off x="3613150" y="5487988"/>
              <a:ext cx="1588" cy="12700"/>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1" name="Line 31"/>
            <p:cNvSpPr>
              <a:spLocks noChangeShapeType="1"/>
            </p:cNvSpPr>
            <p:nvPr/>
          </p:nvSpPr>
          <p:spPr bwMode="auto">
            <a:xfrm>
              <a:off x="3573463" y="5487988"/>
              <a:ext cx="82550" cy="1587"/>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2" name="Line 32"/>
            <p:cNvSpPr>
              <a:spLocks noChangeShapeType="1"/>
            </p:cNvSpPr>
            <p:nvPr/>
          </p:nvSpPr>
          <p:spPr bwMode="auto">
            <a:xfrm flipV="1">
              <a:off x="4557713" y="4911725"/>
              <a:ext cx="1587" cy="69850"/>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3" name="Line 33"/>
            <p:cNvSpPr>
              <a:spLocks noChangeShapeType="1"/>
            </p:cNvSpPr>
            <p:nvPr/>
          </p:nvSpPr>
          <p:spPr bwMode="auto">
            <a:xfrm>
              <a:off x="4518025" y="4911725"/>
              <a:ext cx="82550" cy="1588"/>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4" name="Line 34"/>
            <p:cNvSpPr>
              <a:spLocks noChangeShapeType="1"/>
            </p:cNvSpPr>
            <p:nvPr/>
          </p:nvSpPr>
          <p:spPr bwMode="auto">
            <a:xfrm flipV="1">
              <a:off x="5233988" y="4149725"/>
              <a:ext cx="1587" cy="106363"/>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5" name="Line 35"/>
            <p:cNvSpPr>
              <a:spLocks noChangeShapeType="1"/>
            </p:cNvSpPr>
            <p:nvPr/>
          </p:nvSpPr>
          <p:spPr bwMode="auto">
            <a:xfrm>
              <a:off x="5194300" y="4149725"/>
              <a:ext cx="82550" cy="1588"/>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6" name="Line 36"/>
            <p:cNvSpPr>
              <a:spLocks noChangeShapeType="1"/>
            </p:cNvSpPr>
            <p:nvPr/>
          </p:nvSpPr>
          <p:spPr bwMode="auto">
            <a:xfrm flipV="1">
              <a:off x="6045200" y="3656013"/>
              <a:ext cx="1588" cy="30162"/>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7" name="Line 37"/>
            <p:cNvSpPr>
              <a:spLocks noChangeShapeType="1"/>
            </p:cNvSpPr>
            <p:nvPr/>
          </p:nvSpPr>
          <p:spPr bwMode="auto">
            <a:xfrm>
              <a:off x="6005513" y="3656013"/>
              <a:ext cx="82550" cy="1587"/>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8" name="Line 38"/>
            <p:cNvSpPr>
              <a:spLocks noChangeShapeType="1"/>
            </p:cNvSpPr>
            <p:nvPr/>
          </p:nvSpPr>
          <p:spPr bwMode="auto">
            <a:xfrm flipV="1">
              <a:off x="6719888" y="4192588"/>
              <a:ext cx="1587" cy="133350"/>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0999" name="Line 39"/>
            <p:cNvSpPr>
              <a:spLocks noChangeShapeType="1"/>
            </p:cNvSpPr>
            <p:nvPr/>
          </p:nvSpPr>
          <p:spPr bwMode="auto">
            <a:xfrm>
              <a:off x="6680200" y="4192588"/>
              <a:ext cx="80963" cy="1587"/>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0" name="Line 40"/>
            <p:cNvSpPr>
              <a:spLocks noChangeShapeType="1"/>
            </p:cNvSpPr>
            <p:nvPr/>
          </p:nvSpPr>
          <p:spPr bwMode="auto">
            <a:xfrm>
              <a:off x="3613150" y="5500688"/>
              <a:ext cx="1588" cy="14287"/>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1" name="Line 41"/>
            <p:cNvSpPr>
              <a:spLocks noChangeShapeType="1"/>
            </p:cNvSpPr>
            <p:nvPr/>
          </p:nvSpPr>
          <p:spPr bwMode="auto">
            <a:xfrm>
              <a:off x="3573463" y="5514975"/>
              <a:ext cx="82550" cy="1588"/>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2" name="Line 42"/>
            <p:cNvSpPr>
              <a:spLocks noChangeShapeType="1"/>
            </p:cNvSpPr>
            <p:nvPr/>
          </p:nvSpPr>
          <p:spPr bwMode="auto">
            <a:xfrm>
              <a:off x="4557713" y="4981575"/>
              <a:ext cx="1587" cy="69850"/>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3" name="Line 43"/>
            <p:cNvSpPr>
              <a:spLocks noChangeShapeType="1"/>
            </p:cNvSpPr>
            <p:nvPr/>
          </p:nvSpPr>
          <p:spPr bwMode="auto">
            <a:xfrm>
              <a:off x="4518025" y="5051425"/>
              <a:ext cx="82550" cy="1588"/>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4" name="Line 44"/>
            <p:cNvSpPr>
              <a:spLocks noChangeShapeType="1"/>
            </p:cNvSpPr>
            <p:nvPr/>
          </p:nvSpPr>
          <p:spPr bwMode="auto">
            <a:xfrm>
              <a:off x="5233988" y="4256088"/>
              <a:ext cx="1587" cy="109537"/>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5" name="Line 45"/>
            <p:cNvSpPr>
              <a:spLocks noChangeShapeType="1"/>
            </p:cNvSpPr>
            <p:nvPr/>
          </p:nvSpPr>
          <p:spPr bwMode="auto">
            <a:xfrm>
              <a:off x="5194300" y="4365625"/>
              <a:ext cx="82550" cy="1588"/>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6" name="Line 46"/>
            <p:cNvSpPr>
              <a:spLocks noChangeShapeType="1"/>
            </p:cNvSpPr>
            <p:nvPr/>
          </p:nvSpPr>
          <p:spPr bwMode="auto">
            <a:xfrm>
              <a:off x="6045200" y="3686175"/>
              <a:ext cx="1588" cy="33338"/>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7" name="Line 47"/>
            <p:cNvSpPr>
              <a:spLocks noChangeShapeType="1"/>
            </p:cNvSpPr>
            <p:nvPr/>
          </p:nvSpPr>
          <p:spPr bwMode="auto">
            <a:xfrm>
              <a:off x="6005513" y="3719513"/>
              <a:ext cx="82550" cy="1587"/>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8" name="Line 48"/>
            <p:cNvSpPr>
              <a:spLocks noChangeShapeType="1"/>
            </p:cNvSpPr>
            <p:nvPr/>
          </p:nvSpPr>
          <p:spPr bwMode="auto">
            <a:xfrm>
              <a:off x="6719888" y="4325938"/>
              <a:ext cx="1587" cy="131762"/>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09" name="Line 49"/>
            <p:cNvSpPr>
              <a:spLocks noChangeShapeType="1"/>
            </p:cNvSpPr>
            <p:nvPr/>
          </p:nvSpPr>
          <p:spPr bwMode="auto">
            <a:xfrm>
              <a:off x="6680200" y="4457700"/>
              <a:ext cx="80963" cy="1588"/>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10" name="Freeform 50"/>
            <p:cNvSpPr>
              <a:spLocks/>
            </p:cNvSpPr>
            <p:nvPr/>
          </p:nvSpPr>
          <p:spPr bwMode="auto">
            <a:xfrm>
              <a:off x="3613150" y="2530475"/>
              <a:ext cx="3106738" cy="2900363"/>
            </a:xfrm>
            <a:custGeom>
              <a:avLst/>
              <a:gdLst>
                <a:gd name="T0" fmla="*/ 0 w 1957"/>
                <a:gd name="T1" fmla="*/ 2147483647 h 1827"/>
                <a:gd name="T2" fmla="*/ 2147483647 w 1957"/>
                <a:gd name="T3" fmla="*/ 2147483647 h 1827"/>
                <a:gd name="T4" fmla="*/ 2147483647 w 1957"/>
                <a:gd name="T5" fmla="*/ 2147483647 h 1827"/>
                <a:gd name="T6" fmla="*/ 2147483647 w 1957"/>
                <a:gd name="T7" fmla="*/ 0 h 1827"/>
                <a:gd name="T8" fmla="*/ 2147483647 w 1957"/>
                <a:gd name="T9" fmla="*/ 2147483647 h 1827"/>
                <a:gd name="T10" fmla="*/ 0 60000 65536"/>
                <a:gd name="T11" fmla="*/ 0 60000 65536"/>
                <a:gd name="T12" fmla="*/ 0 60000 65536"/>
                <a:gd name="T13" fmla="*/ 0 60000 65536"/>
                <a:gd name="T14" fmla="*/ 0 60000 65536"/>
                <a:gd name="T15" fmla="*/ 0 w 1957"/>
                <a:gd name="T16" fmla="*/ 0 h 1827"/>
                <a:gd name="T17" fmla="*/ 1957 w 1957"/>
                <a:gd name="T18" fmla="*/ 1827 h 1827"/>
              </a:gdLst>
              <a:ahLst/>
              <a:cxnLst>
                <a:cxn ang="T10">
                  <a:pos x="T0" y="T1"/>
                </a:cxn>
                <a:cxn ang="T11">
                  <a:pos x="T2" y="T3"/>
                </a:cxn>
                <a:cxn ang="T12">
                  <a:pos x="T4" y="T5"/>
                </a:cxn>
                <a:cxn ang="T13">
                  <a:pos x="T6" y="T7"/>
                </a:cxn>
                <a:cxn ang="T14">
                  <a:pos x="T8" y="T9"/>
                </a:cxn>
              </a:cxnLst>
              <a:rect l="T15" t="T16" r="T17" b="T18"/>
              <a:pathLst>
                <a:path w="1957" h="1827">
                  <a:moveTo>
                    <a:pt x="0" y="1827"/>
                  </a:moveTo>
                  <a:lnTo>
                    <a:pt x="595" y="1450"/>
                  </a:lnTo>
                  <a:lnTo>
                    <a:pt x="1021" y="882"/>
                  </a:lnTo>
                  <a:lnTo>
                    <a:pt x="1532" y="0"/>
                  </a:lnTo>
                  <a:lnTo>
                    <a:pt x="1957" y="692"/>
                  </a:lnTo>
                </a:path>
              </a:pathLst>
            </a:cu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11" name="Line 51"/>
            <p:cNvSpPr>
              <a:spLocks noChangeShapeType="1"/>
            </p:cNvSpPr>
            <p:nvPr/>
          </p:nvSpPr>
          <p:spPr bwMode="auto">
            <a:xfrm flipV="1">
              <a:off x="3613150" y="5399088"/>
              <a:ext cx="1588" cy="31750"/>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12" name="Line 52"/>
            <p:cNvSpPr>
              <a:spLocks noChangeShapeType="1"/>
            </p:cNvSpPr>
            <p:nvPr/>
          </p:nvSpPr>
          <p:spPr bwMode="auto">
            <a:xfrm>
              <a:off x="3573463" y="5399088"/>
              <a:ext cx="82550" cy="1587"/>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13" name="Line 53"/>
            <p:cNvSpPr>
              <a:spLocks noChangeShapeType="1"/>
            </p:cNvSpPr>
            <p:nvPr/>
          </p:nvSpPr>
          <p:spPr bwMode="auto">
            <a:xfrm flipV="1">
              <a:off x="4557713" y="4746625"/>
              <a:ext cx="1587" cy="85725"/>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14" name="Line 54"/>
            <p:cNvSpPr>
              <a:spLocks noChangeShapeType="1"/>
            </p:cNvSpPr>
            <p:nvPr/>
          </p:nvSpPr>
          <p:spPr bwMode="auto">
            <a:xfrm>
              <a:off x="4518025" y="4746625"/>
              <a:ext cx="82550" cy="1588"/>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15" name="Line 55"/>
            <p:cNvSpPr>
              <a:spLocks noChangeShapeType="1"/>
            </p:cNvSpPr>
            <p:nvPr/>
          </p:nvSpPr>
          <p:spPr bwMode="auto">
            <a:xfrm flipV="1">
              <a:off x="5233988" y="3917950"/>
              <a:ext cx="1587" cy="12700"/>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16" name="Line 56"/>
            <p:cNvSpPr>
              <a:spLocks noChangeShapeType="1"/>
            </p:cNvSpPr>
            <p:nvPr/>
          </p:nvSpPr>
          <p:spPr bwMode="auto">
            <a:xfrm>
              <a:off x="5194300" y="3917950"/>
              <a:ext cx="82550" cy="1588"/>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17" name="Line 57"/>
            <p:cNvSpPr>
              <a:spLocks noChangeShapeType="1"/>
            </p:cNvSpPr>
            <p:nvPr/>
          </p:nvSpPr>
          <p:spPr bwMode="auto">
            <a:xfrm flipV="1">
              <a:off x="6045200" y="2420938"/>
              <a:ext cx="1588" cy="109537"/>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18" name="Line 58"/>
            <p:cNvSpPr>
              <a:spLocks noChangeShapeType="1"/>
            </p:cNvSpPr>
            <p:nvPr/>
          </p:nvSpPr>
          <p:spPr bwMode="auto">
            <a:xfrm>
              <a:off x="6005513" y="2420938"/>
              <a:ext cx="82550" cy="1587"/>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19" name="Line 59"/>
            <p:cNvSpPr>
              <a:spLocks noChangeShapeType="1"/>
            </p:cNvSpPr>
            <p:nvPr/>
          </p:nvSpPr>
          <p:spPr bwMode="auto">
            <a:xfrm flipV="1">
              <a:off x="6719888" y="3330575"/>
              <a:ext cx="1587" cy="298450"/>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0" name="Line 60"/>
            <p:cNvSpPr>
              <a:spLocks noChangeShapeType="1"/>
            </p:cNvSpPr>
            <p:nvPr/>
          </p:nvSpPr>
          <p:spPr bwMode="auto">
            <a:xfrm>
              <a:off x="6680200" y="3330575"/>
              <a:ext cx="80963" cy="1588"/>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1" name="Line 61"/>
            <p:cNvSpPr>
              <a:spLocks noChangeShapeType="1"/>
            </p:cNvSpPr>
            <p:nvPr/>
          </p:nvSpPr>
          <p:spPr bwMode="auto">
            <a:xfrm>
              <a:off x="3613150" y="5430838"/>
              <a:ext cx="1588" cy="26987"/>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2" name="Line 62"/>
            <p:cNvSpPr>
              <a:spLocks noChangeShapeType="1"/>
            </p:cNvSpPr>
            <p:nvPr/>
          </p:nvSpPr>
          <p:spPr bwMode="auto">
            <a:xfrm>
              <a:off x="3573463" y="5457825"/>
              <a:ext cx="82550" cy="1588"/>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3" name="Line 63"/>
            <p:cNvSpPr>
              <a:spLocks noChangeShapeType="1"/>
            </p:cNvSpPr>
            <p:nvPr/>
          </p:nvSpPr>
          <p:spPr bwMode="auto">
            <a:xfrm>
              <a:off x="4557713" y="4832350"/>
              <a:ext cx="1587" cy="85725"/>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4" name="Line 64"/>
            <p:cNvSpPr>
              <a:spLocks noChangeShapeType="1"/>
            </p:cNvSpPr>
            <p:nvPr/>
          </p:nvSpPr>
          <p:spPr bwMode="auto">
            <a:xfrm>
              <a:off x="4518025" y="4918075"/>
              <a:ext cx="82550" cy="1588"/>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5" name="Line 65"/>
            <p:cNvSpPr>
              <a:spLocks noChangeShapeType="1"/>
            </p:cNvSpPr>
            <p:nvPr/>
          </p:nvSpPr>
          <p:spPr bwMode="auto">
            <a:xfrm>
              <a:off x="5233988" y="3930650"/>
              <a:ext cx="1587" cy="9525"/>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6" name="Line 66"/>
            <p:cNvSpPr>
              <a:spLocks noChangeShapeType="1"/>
            </p:cNvSpPr>
            <p:nvPr/>
          </p:nvSpPr>
          <p:spPr bwMode="auto">
            <a:xfrm>
              <a:off x="5194300" y="3940175"/>
              <a:ext cx="82550" cy="1588"/>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7" name="Line 67"/>
            <p:cNvSpPr>
              <a:spLocks noChangeShapeType="1"/>
            </p:cNvSpPr>
            <p:nvPr/>
          </p:nvSpPr>
          <p:spPr bwMode="auto">
            <a:xfrm>
              <a:off x="6045200" y="2530475"/>
              <a:ext cx="1588" cy="114300"/>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8" name="Line 68"/>
            <p:cNvSpPr>
              <a:spLocks noChangeShapeType="1"/>
            </p:cNvSpPr>
            <p:nvPr/>
          </p:nvSpPr>
          <p:spPr bwMode="auto">
            <a:xfrm>
              <a:off x="6005513" y="2644775"/>
              <a:ext cx="82550" cy="1588"/>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29" name="Line 69"/>
            <p:cNvSpPr>
              <a:spLocks noChangeShapeType="1"/>
            </p:cNvSpPr>
            <p:nvPr/>
          </p:nvSpPr>
          <p:spPr bwMode="auto">
            <a:xfrm>
              <a:off x="6719888" y="3629025"/>
              <a:ext cx="1587" cy="301625"/>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30" name="Line 70"/>
            <p:cNvSpPr>
              <a:spLocks noChangeShapeType="1"/>
            </p:cNvSpPr>
            <p:nvPr/>
          </p:nvSpPr>
          <p:spPr bwMode="auto">
            <a:xfrm>
              <a:off x="6680200" y="3930650"/>
              <a:ext cx="80963" cy="1588"/>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31" name="Freeform 71"/>
            <p:cNvSpPr>
              <a:spLocks/>
            </p:cNvSpPr>
            <p:nvPr/>
          </p:nvSpPr>
          <p:spPr bwMode="auto">
            <a:xfrm>
              <a:off x="3573463" y="5461000"/>
              <a:ext cx="92075" cy="90488"/>
            </a:xfrm>
            <a:custGeom>
              <a:avLst/>
              <a:gdLst>
                <a:gd name="T0" fmla="*/ 2147483647 w 58"/>
                <a:gd name="T1" fmla="*/ 0 h 57"/>
                <a:gd name="T2" fmla="*/ 2147483647 w 58"/>
                <a:gd name="T3" fmla="*/ 2147483647 h 57"/>
                <a:gd name="T4" fmla="*/ 2147483647 w 58"/>
                <a:gd name="T5" fmla="*/ 2147483647 h 57"/>
                <a:gd name="T6" fmla="*/ 0 w 58"/>
                <a:gd name="T7" fmla="*/ 2147483647 h 57"/>
                <a:gd name="T8" fmla="*/ 2147483647 w 58"/>
                <a:gd name="T9" fmla="*/ 0 h 57"/>
                <a:gd name="T10" fmla="*/ 0 60000 65536"/>
                <a:gd name="T11" fmla="*/ 0 60000 65536"/>
                <a:gd name="T12" fmla="*/ 0 60000 65536"/>
                <a:gd name="T13" fmla="*/ 0 60000 65536"/>
                <a:gd name="T14" fmla="*/ 0 60000 65536"/>
                <a:gd name="T15" fmla="*/ 0 w 58"/>
                <a:gd name="T16" fmla="*/ 0 h 57"/>
                <a:gd name="T17" fmla="*/ 58 w 58"/>
                <a:gd name="T18" fmla="*/ 57 h 57"/>
              </a:gdLst>
              <a:ahLst/>
              <a:cxnLst>
                <a:cxn ang="T10">
                  <a:pos x="T0" y="T1"/>
                </a:cxn>
                <a:cxn ang="T11">
                  <a:pos x="T2" y="T3"/>
                </a:cxn>
                <a:cxn ang="T12">
                  <a:pos x="T4" y="T5"/>
                </a:cxn>
                <a:cxn ang="T13">
                  <a:pos x="T6" y="T7"/>
                </a:cxn>
                <a:cxn ang="T14">
                  <a:pos x="T8" y="T9"/>
                </a:cxn>
              </a:cxnLst>
              <a:rect l="T15" t="T16" r="T17" b="T18"/>
              <a:pathLst>
                <a:path w="58" h="57">
                  <a:moveTo>
                    <a:pt x="29" y="0"/>
                  </a:moveTo>
                  <a:lnTo>
                    <a:pt x="58" y="29"/>
                  </a:lnTo>
                  <a:lnTo>
                    <a:pt x="29" y="57"/>
                  </a:lnTo>
                  <a:lnTo>
                    <a:pt x="0" y="29"/>
                  </a:lnTo>
                  <a:lnTo>
                    <a:pt x="29" y="0"/>
                  </a:lnTo>
                  <a:close/>
                </a:path>
              </a:pathLst>
            </a:custGeom>
            <a:solidFill>
              <a:srgbClr val="000080"/>
            </a:solidFill>
            <a:ln w="9525">
              <a:noFill/>
              <a:round/>
              <a:headEnd/>
              <a:tailEnd/>
            </a:ln>
          </p:spPr>
          <p:txBody>
            <a:bodyPr>
              <a:prstTxWarp prst="textNoShape">
                <a:avLst/>
              </a:prstTxWarp>
            </a:bodyPr>
            <a:lstStyle/>
            <a:p>
              <a:endParaRPr lang="en-US">
                <a:latin typeface="Helvetica"/>
                <a:cs typeface="Helvetica"/>
              </a:endParaRPr>
            </a:p>
          </p:txBody>
        </p:sp>
        <p:sp>
          <p:nvSpPr>
            <p:cNvPr id="41032" name="Freeform 72"/>
            <p:cNvSpPr>
              <a:spLocks/>
            </p:cNvSpPr>
            <p:nvPr/>
          </p:nvSpPr>
          <p:spPr bwMode="auto">
            <a:xfrm>
              <a:off x="3567113" y="5454650"/>
              <a:ext cx="92075" cy="92075"/>
            </a:xfrm>
            <a:custGeom>
              <a:avLst/>
              <a:gdLst>
                <a:gd name="T0" fmla="*/ 2147483647 w 58"/>
                <a:gd name="T1" fmla="*/ 0 h 58"/>
                <a:gd name="T2" fmla="*/ 2147483647 w 58"/>
                <a:gd name="T3" fmla="*/ 2147483647 h 58"/>
                <a:gd name="T4" fmla="*/ 2147483647 w 58"/>
                <a:gd name="T5" fmla="*/ 2147483647 h 58"/>
                <a:gd name="T6" fmla="*/ 0 w 58"/>
                <a:gd name="T7" fmla="*/ 2147483647 h 58"/>
                <a:gd name="T8" fmla="*/ 2147483647 w 58"/>
                <a:gd name="T9" fmla="*/ 0 h 58"/>
                <a:gd name="T10" fmla="*/ 0 60000 65536"/>
                <a:gd name="T11" fmla="*/ 0 60000 65536"/>
                <a:gd name="T12" fmla="*/ 0 60000 65536"/>
                <a:gd name="T13" fmla="*/ 0 60000 65536"/>
                <a:gd name="T14" fmla="*/ 0 60000 65536"/>
                <a:gd name="T15" fmla="*/ 0 w 58"/>
                <a:gd name="T16" fmla="*/ 0 h 58"/>
                <a:gd name="T17" fmla="*/ 58 w 58"/>
                <a:gd name="T18" fmla="*/ 58 h 58"/>
              </a:gdLst>
              <a:ahLst/>
              <a:cxnLst>
                <a:cxn ang="T10">
                  <a:pos x="T0" y="T1"/>
                </a:cxn>
                <a:cxn ang="T11">
                  <a:pos x="T2" y="T3"/>
                </a:cxn>
                <a:cxn ang="T12">
                  <a:pos x="T4" y="T5"/>
                </a:cxn>
                <a:cxn ang="T13">
                  <a:pos x="T6" y="T7"/>
                </a:cxn>
                <a:cxn ang="T14">
                  <a:pos x="T8" y="T9"/>
                </a:cxn>
              </a:cxnLst>
              <a:rect l="T15" t="T16" r="T17" b="T18"/>
              <a:pathLst>
                <a:path w="58" h="58">
                  <a:moveTo>
                    <a:pt x="29" y="0"/>
                  </a:moveTo>
                  <a:lnTo>
                    <a:pt x="58" y="29"/>
                  </a:lnTo>
                  <a:lnTo>
                    <a:pt x="29" y="58"/>
                  </a:lnTo>
                  <a:lnTo>
                    <a:pt x="0" y="29"/>
                  </a:lnTo>
                  <a:lnTo>
                    <a:pt x="29" y="0"/>
                  </a:lnTo>
                  <a:close/>
                </a:path>
              </a:pathLst>
            </a:cu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33" name="Freeform 73"/>
            <p:cNvSpPr>
              <a:spLocks/>
            </p:cNvSpPr>
            <p:nvPr/>
          </p:nvSpPr>
          <p:spPr bwMode="auto">
            <a:xfrm>
              <a:off x="4518025" y="4941888"/>
              <a:ext cx="92075" cy="92075"/>
            </a:xfrm>
            <a:custGeom>
              <a:avLst/>
              <a:gdLst>
                <a:gd name="T0" fmla="*/ 2147483647 w 58"/>
                <a:gd name="T1" fmla="*/ 0 h 58"/>
                <a:gd name="T2" fmla="*/ 2147483647 w 58"/>
                <a:gd name="T3" fmla="*/ 2147483647 h 58"/>
                <a:gd name="T4" fmla="*/ 2147483647 w 58"/>
                <a:gd name="T5" fmla="*/ 2147483647 h 58"/>
                <a:gd name="T6" fmla="*/ 0 w 58"/>
                <a:gd name="T7" fmla="*/ 2147483647 h 58"/>
                <a:gd name="T8" fmla="*/ 2147483647 w 58"/>
                <a:gd name="T9" fmla="*/ 0 h 58"/>
                <a:gd name="T10" fmla="*/ 0 60000 65536"/>
                <a:gd name="T11" fmla="*/ 0 60000 65536"/>
                <a:gd name="T12" fmla="*/ 0 60000 65536"/>
                <a:gd name="T13" fmla="*/ 0 60000 65536"/>
                <a:gd name="T14" fmla="*/ 0 60000 65536"/>
                <a:gd name="T15" fmla="*/ 0 w 58"/>
                <a:gd name="T16" fmla="*/ 0 h 58"/>
                <a:gd name="T17" fmla="*/ 58 w 58"/>
                <a:gd name="T18" fmla="*/ 58 h 58"/>
              </a:gdLst>
              <a:ahLst/>
              <a:cxnLst>
                <a:cxn ang="T10">
                  <a:pos x="T0" y="T1"/>
                </a:cxn>
                <a:cxn ang="T11">
                  <a:pos x="T2" y="T3"/>
                </a:cxn>
                <a:cxn ang="T12">
                  <a:pos x="T4" y="T5"/>
                </a:cxn>
                <a:cxn ang="T13">
                  <a:pos x="T6" y="T7"/>
                </a:cxn>
                <a:cxn ang="T14">
                  <a:pos x="T8" y="T9"/>
                </a:cxn>
              </a:cxnLst>
              <a:rect l="T15" t="T16" r="T17" b="T18"/>
              <a:pathLst>
                <a:path w="58" h="58">
                  <a:moveTo>
                    <a:pt x="29" y="0"/>
                  </a:moveTo>
                  <a:lnTo>
                    <a:pt x="58" y="29"/>
                  </a:lnTo>
                  <a:lnTo>
                    <a:pt x="29" y="58"/>
                  </a:lnTo>
                  <a:lnTo>
                    <a:pt x="0" y="29"/>
                  </a:lnTo>
                  <a:lnTo>
                    <a:pt x="29" y="0"/>
                  </a:lnTo>
                  <a:close/>
                </a:path>
              </a:pathLst>
            </a:custGeom>
            <a:solidFill>
              <a:srgbClr val="000080"/>
            </a:solidFill>
            <a:ln w="9525">
              <a:noFill/>
              <a:round/>
              <a:headEnd/>
              <a:tailEnd/>
            </a:ln>
          </p:spPr>
          <p:txBody>
            <a:bodyPr>
              <a:prstTxWarp prst="textNoShape">
                <a:avLst/>
              </a:prstTxWarp>
            </a:bodyPr>
            <a:lstStyle/>
            <a:p>
              <a:endParaRPr lang="en-US">
                <a:latin typeface="Helvetica"/>
                <a:cs typeface="Helvetica"/>
              </a:endParaRPr>
            </a:p>
          </p:txBody>
        </p:sp>
        <p:sp>
          <p:nvSpPr>
            <p:cNvPr id="41034" name="Freeform 74"/>
            <p:cNvSpPr>
              <a:spLocks/>
            </p:cNvSpPr>
            <p:nvPr/>
          </p:nvSpPr>
          <p:spPr bwMode="auto">
            <a:xfrm>
              <a:off x="4511675" y="4937125"/>
              <a:ext cx="92075" cy="90488"/>
            </a:xfrm>
            <a:custGeom>
              <a:avLst/>
              <a:gdLst>
                <a:gd name="T0" fmla="*/ 2147483647 w 58"/>
                <a:gd name="T1" fmla="*/ 0 h 57"/>
                <a:gd name="T2" fmla="*/ 2147483647 w 58"/>
                <a:gd name="T3" fmla="*/ 2147483647 h 57"/>
                <a:gd name="T4" fmla="*/ 2147483647 w 58"/>
                <a:gd name="T5" fmla="*/ 2147483647 h 57"/>
                <a:gd name="T6" fmla="*/ 0 w 58"/>
                <a:gd name="T7" fmla="*/ 2147483647 h 57"/>
                <a:gd name="T8" fmla="*/ 2147483647 w 58"/>
                <a:gd name="T9" fmla="*/ 0 h 57"/>
                <a:gd name="T10" fmla="*/ 0 60000 65536"/>
                <a:gd name="T11" fmla="*/ 0 60000 65536"/>
                <a:gd name="T12" fmla="*/ 0 60000 65536"/>
                <a:gd name="T13" fmla="*/ 0 60000 65536"/>
                <a:gd name="T14" fmla="*/ 0 60000 65536"/>
                <a:gd name="T15" fmla="*/ 0 w 58"/>
                <a:gd name="T16" fmla="*/ 0 h 57"/>
                <a:gd name="T17" fmla="*/ 58 w 58"/>
                <a:gd name="T18" fmla="*/ 57 h 57"/>
              </a:gdLst>
              <a:ahLst/>
              <a:cxnLst>
                <a:cxn ang="T10">
                  <a:pos x="T0" y="T1"/>
                </a:cxn>
                <a:cxn ang="T11">
                  <a:pos x="T2" y="T3"/>
                </a:cxn>
                <a:cxn ang="T12">
                  <a:pos x="T4" y="T5"/>
                </a:cxn>
                <a:cxn ang="T13">
                  <a:pos x="T6" y="T7"/>
                </a:cxn>
                <a:cxn ang="T14">
                  <a:pos x="T8" y="T9"/>
                </a:cxn>
              </a:cxnLst>
              <a:rect l="T15" t="T16" r="T17" b="T18"/>
              <a:pathLst>
                <a:path w="58" h="57">
                  <a:moveTo>
                    <a:pt x="29" y="0"/>
                  </a:moveTo>
                  <a:lnTo>
                    <a:pt x="58" y="28"/>
                  </a:lnTo>
                  <a:lnTo>
                    <a:pt x="29" y="57"/>
                  </a:lnTo>
                  <a:lnTo>
                    <a:pt x="0" y="28"/>
                  </a:lnTo>
                  <a:lnTo>
                    <a:pt x="29" y="0"/>
                  </a:lnTo>
                  <a:close/>
                </a:path>
              </a:pathLst>
            </a:cu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35" name="Freeform 75"/>
            <p:cNvSpPr>
              <a:spLocks/>
            </p:cNvSpPr>
            <p:nvPr/>
          </p:nvSpPr>
          <p:spPr bwMode="auto">
            <a:xfrm>
              <a:off x="5194300" y="4216400"/>
              <a:ext cx="92075" cy="92075"/>
            </a:xfrm>
            <a:custGeom>
              <a:avLst/>
              <a:gdLst>
                <a:gd name="T0" fmla="*/ 2147483647 w 58"/>
                <a:gd name="T1" fmla="*/ 0 h 58"/>
                <a:gd name="T2" fmla="*/ 2147483647 w 58"/>
                <a:gd name="T3" fmla="*/ 2147483647 h 58"/>
                <a:gd name="T4" fmla="*/ 2147483647 w 58"/>
                <a:gd name="T5" fmla="*/ 2147483647 h 58"/>
                <a:gd name="T6" fmla="*/ 0 w 58"/>
                <a:gd name="T7" fmla="*/ 2147483647 h 58"/>
                <a:gd name="T8" fmla="*/ 2147483647 w 58"/>
                <a:gd name="T9" fmla="*/ 0 h 58"/>
                <a:gd name="T10" fmla="*/ 0 60000 65536"/>
                <a:gd name="T11" fmla="*/ 0 60000 65536"/>
                <a:gd name="T12" fmla="*/ 0 60000 65536"/>
                <a:gd name="T13" fmla="*/ 0 60000 65536"/>
                <a:gd name="T14" fmla="*/ 0 60000 65536"/>
                <a:gd name="T15" fmla="*/ 0 w 58"/>
                <a:gd name="T16" fmla="*/ 0 h 58"/>
                <a:gd name="T17" fmla="*/ 58 w 58"/>
                <a:gd name="T18" fmla="*/ 58 h 58"/>
              </a:gdLst>
              <a:ahLst/>
              <a:cxnLst>
                <a:cxn ang="T10">
                  <a:pos x="T0" y="T1"/>
                </a:cxn>
                <a:cxn ang="T11">
                  <a:pos x="T2" y="T3"/>
                </a:cxn>
                <a:cxn ang="T12">
                  <a:pos x="T4" y="T5"/>
                </a:cxn>
                <a:cxn ang="T13">
                  <a:pos x="T6" y="T7"/>
                </a:cxn>
                <a:cxn ang="T14">
                  <a:pos x="T8" y="T9"/>
                </a:cxn>
              </a:cxnLst>
              <a:rect l="T15" t="T16" r="T17" b="T18"/>
              <a:pathLst>
                <a:path w="58" h="58">
                  <a:moveTo>
                    <a:pt x="29" y="0"/>
                  </a:moveTo>
                  <a:lnTo>
                    <a:pt x="58" y="29"/>
                  </a:lnTo>
                  <a:lnTo>
                    <a:pt x="29" y="58"/>
                  </a:lnTo>
                  <a:lnTo>
                    <a:pt x="0" y="29"/>
                  </a:lnTo>
                  <a:lnTo>
                    <a:pt x="29" y="0"/>
                  </a:lnTo>
                  <a:close/>
                </a:path>
              </a:pathLst>
            </a:custGeom>
            <a:solidFill>
              <a:srgbClr val="000080"/>
            </a:solidFill>
            <a:ln w="9525">
              <a:noFill/>
              <a:round/>
              <a:headEnd/>
              <a:tailEnd/>
            </a:ln>
          </p:spPr>
          <p:txBody>
            <a:bodyPr>
              <a:prstTxWarp prst="textNoShape">
                <a:avLst/>
              </a:prstTxWarp>
            </a:bodyPr>
            <a:lstStyle/>
            <a:p>
              <a:endParaRPr lang="en-US">
                <a:latin typeface="Helvetica"/>
                <a:cs typeface="Helvetica"/>
              </a:endParaRPr>
            </a:p>
          </p:txBody>
        </p:sp>
        <p:sp>
          <p:nvSpPr>
            <p:cNvPr id="41036" name="Freeform 76"/>
            <p:cNvSpPr>
              <a:spLocks/>
            </p:cNvSpPr>
            <p:nvPr/>
          </p:nvSpPr>
          <p:spPr bwMode="auto">
            <a:xfrm>
              <a:off x="5189538" y="4211638"/>
              <a:ext cx="90487" cy="90487"/>
            </a:xfrm>
            <a:custGeom>
              <a:avLst/>
              <a:gdLst>
                <a:gd name="T0" fmla="*/ 2147483647 w 57"/>
                <a:gd name="T1" fmla="*/ 0 h 57"/>
                <a:gd name="T2" fmla="*/ 2147483647 w 57"/>
                <a:gd name="T3" fmla="*/ 2147483647 h 57"/>
                <a:gd name="T4" fmla="*/ 2147483647 w 57"/>
                <a:gd name="T5" fmla="*/ 2147483647 h 57"/>
                <a:gd name="T6" fmla="*/ 0 w 57"/>
                <a:gd name="T7" fmla="*/ 2147483647 h 57"/>
                <a:gd name="T8" fmla="*/ 2147483647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37" name="Freeform 77"/>
            <p:cNvSpPr>
              <a:spLocks/>
            </p:cNvSpPr>
            <p:nvPr/>
          </p:nvSpPr>
          <p:spPr bwMode="auto">
            <a:xfrm>
              <a:off x="6005513" y="3646488"/>
              <a:ext cx="92075" cy="92075"/>
            </a:xfrm>
            <a:custGeom>
              <a:avLst/>
              <a:gdLst>
                <a:gd name="T0" fmla="*/ 2147483647 w 58"/>
                <a:gd name="T1" fmla="*/ 0 h 58"/>
                <a:gd name="T2" fmla="*/ 2147483647 w 58"/>
                <a:gd name="T3" fmla="*/ 2147483647 h 58"/>
                <a:gd name="T4" fmla="*/ 2147483647 w 58"/>
                <a:gd name="T5" fmla="*/ 2147483647 h 58"/>
                <a:gd name="T6" fmla="*/ 0 w 58"/>
                <a:gd name="T7" fmla="*/ 2147483647 h 58"/>
                <a:gd name="T8" fmla="*/ 2147483647 w 58"/>
                <a:gd name="T9" fmla="*/ 0 h 58"/>
                <a:gd name="T10" fmla="*/ 0 60000 65536"/>
                <a:gd name="T11" fmla="*/ 0 60000 65536"/>
                <a:gd name="T12" fmla="*/ 0 60000 65536"/>
                <a:gd name="T13" fmla="*/ 0 60000 65536"/>
                <a:gd name="T14" fmla="*/ 0 60000 65536"/>
                <a:gd name="T15" fmla="*/ 0 w 58"/>
                <a:gd name="T16" fmla="*/ 0 h 58"/>
                <a:gd name="T17" fmla="*/ 58 w 58"/>
                <a:gd name="T18" fmla="*/ 58 h 58"/>
              </a:gdLst>
              <a:ahLst/>
              <a:cxnLst>
                <a:cxn ang="T10">
                  <a:pos x="T0" y="T1"/>
                </a:cxn>
                <a:cxn ang="T11">
                  <a:pos x="T2" y="T3"/>
                </a:cxn>
                <a:cxn ang="T12">
                  <a:pos x="T4" y="T5"/>
                </a:cxn>
                <a:cxn ang="T13">
                  <a:pos x="T6" y="T7"/>
                </a:cxn>
                <a:cxn ang="T14">
                  <a:pos x="T8" y="T9"/>
                </a:cxn>
              </a:cxnLst>
              <a:rect l="T15" t="T16" r="T17" b="T18"/>
              <a:pathLst>
                <a:path w="58" h="58">
                  <a:moveTo>
                    <a:pt x="29" y="0"/>
                  </a:moveTo>
                  <a:lnTo>
                    <a:pt x="58" y="29"/>
                  </a:lnTo>
                  <a:lnTo>
                    <a:pt x="29" y="58"/>
                  </a:lnTo>
                  <a:lnTo>
                    <a:pt x="0" y="29"/>
                  </a:lnTo>
                  <a:lnTo>
                    <a:pt x="29" y="0"/>
                  </a:lnTo>
                  <a:close/>
                </a:path>
              </a:pathLst>
            </a:custGeom>
            <a:solidFill>
              <a:srgbClr val="000080"/>
            </a:solidFill>
            <a:ln w="9525">
              <a:noFill/>
              <a:round/>
              <a:headEnd/>
              <a:tailEnd/>
            </a:ln>
          </p:spPr>
          <p:txBody>
            <a:bodyPr>
              <a:prstTxWarp prst="textNoShape">
                <a:avLst/>
              </a:prstTxWarp>
            </a:bodyPr>
            <a:lstStyle/>
            <a:p>
              <a:endParaRPr lang="en-US">
                <a:latin typeface="Helvetica"/>
                <a:cs typeface="Helvetica"/>
              </a:endParaRPr>
            </a:p>
          </p:txBody>
        </p:sp>
        <p:sp>
          <p:nvSpPr>
            <p:cNvPr id="41038" name="Freeform 78"/>
            <p:cNvSpPr>
              <a:spLocks/>
            </p:cNvSpPr>
            <p:nvPr/>
          </p:nvSpPr>
          <p:spPr bwMode="auto">
            <a:xfrm>
              <a:off x="5999163" y="3640138"/>
              <a:ext cx="92075" cy="92075"/>
            </a:xfrm>
            <a:custGeom>
              <a:avLst/>
              <a:gdLst>
                <a:gd name="T0" fmla="*/ 2147483647 w 58"/>
                <a:gd name="T1" fmla="*/ 0 h 58"/>
                <a:gd name="T2" fmla="*/ 2147483647 w 58"/>
                <a:gd name="T3" fmla="*/ 2147483647 h 58"/>
                <a:gd name="T4" fmla="*/ 2147483647 w 58"/>
                <a:gd name="T5" fmla="*/ 2147483647 h 58"/>
                <a:gd name="T6" fmla="*/ 0 w 58"/>
                <a:gd name="T7" fmla="*/ 2147483647 h 58"/>
                <a:gd name="T8" fmla="*/ 2147483647 w 58"/>
                <a:gd name="T9" fmla="*/ 0 h 58"/>
                <a:gd name="T10" fmla="*/ 0 60000 65536"/>
                <a:gd name="T11" fmla="*/ 0 60000 65536"/>
                <a:gd name="T12" fmla="*/ 0 60000 65536"/>
                <a:gd name="T13" fmla="*/ 0 60000 65536"/>
                <a:gd name="T14" fmla="*/ 0 60000 65536"/>
                <a:gd name="T15" fmla="*/ 0 w 58"/>
                <a:gd name="T16" fmla="*/ 0 h 58"/>
                <a:gd name="T17" fmla="*/ 58 w 58"/>
                <a:gd name="T18" fmla="*/ 58 h 58"/>
              </a:gdLst>
              <a:ahLst/>
              <a:cxnLst>
                <a:cxn ang="T10">
                  <a:pos x="T0" y="T1"/>
                </a:cxn>
                <a:cxn ang="T11">
                  <a:pos x="T2" y="T3"/>
                </a:cxn>
                <a:cxn ang="T12">
                  <a:pos x="T4" y="T5"/>
                </a:cxn>
                <a:cxn ang="T13">
                  <a:pos x="T6" y="T7"/>
                </a:cxn>
                <a:cxn ang="T14">
                  <a:pos x="T8" y="T9"/>
                </a:cxn>
              </a:cxnLst>
              <a:rect l="T15" t="T16" r="T17" b="T18"/>
              <a:pathLst>
                <a:path w="58" h="58">
                  <a:moveTo>
                    <a:pt x="29" y="0"/>
                  </a:moveTo>
                  <a:lnTo>
                    <a:pt x="58" y="29"/>
                  </a:lnTo>
                  <a:lnTo>
                    <a:pt x="29" y="58"/>
                  </a:lnTo>
                  <a:lnTo>
                    <a:pt x="0" y="29"/>
                  </a:lnTo>
                  <a:lnTo>
                    <a:pt x="29" y="0"/>
                  </a:lnTo>
                  <a:close/>
                </a:path>
              </a:pathLst>
            </a:cu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39" name="Freeform 79"/>
            <p:cNvSpPr>
              <a:spLocks/>
            </p:cNvSpPr>
            <p:nvPr/>
          </p:nvSpPr>
          <p:spPr bwMode="auto">
            <a:xfrm>
              <a:off x="6680200" y="4287838"/>
              <a:ext cx="90488" cy="90487"/>
            </a:xfrm>
            <a:custGeom>
              <a:avLst/>
              <a:gdLst>
                <a:gd name="T0" fmla="*/ 2147483647 w 57"/>
                <a:gd name="T1" fmla="*/ 0 h 57"/>
                <a:gd name="T2" fmla="*/ 2147483647 w 57"/>
                <a:gd name="T3" fmla="*/ 2147483647 h 57"/>
                <a:gd name="T4" fmla="*/ 2147483647 w 57"/>
                <a:gd name="T5" fmla="*/ 2147483647 h 57"/>
                <a:gd name="T6" fmla="*/ 0 w 57"/>
                <a:gd name="T7" fmla="*/ 2147483647 h 57"/>
                <a:gd name="T8" fmla="*/ 2147483647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0080"/>
            </a:solidFill>
            <a:ln w="9525">
              <a:noFill/>
              <a:round/>
              <a:headEnd/>
              <a:tailEnd/>
            </a:ln>
          </p:spPr>
          <p:txBody>
            <a:bodyPr>
              <a:prstTxWarp prst="textNoShape">
                <a:avLst/>
              </a:prstTxWarp>
            </a:bodyPr>
            <a:lstStyle/>
            <a:p>
              <a:endParaRPr lang="en-US">
                <a:latin typeface="Helvetica"/>
                <a:cs typeface="Helvetica"/>
              </a:endParaRPr>
            </a:p>
          </p:txBody>
        </p:sp>
        <p:sp>
          <p:nvSpPr>
            <p:cNvPr id="41040" name="Freeform 80"/>
            <p:cNvSpPr>
              <a:spLocks/>
            </p:cNvSpPr>
            <p:nvPr/>
          </p:nvSpPr>
          <p:spPr bwMode="auto">
            <a:xfrm>
              <a:off x="6673850" y="4281488"/>
              <a:ext cx="90488" cy="90487"/>
            </a:xfrm>
            <a:custGeom>
              <a:avLst/>
              <a:gdLst>
                <a:gd name="T0" fmla="*/ 2147483647 w 57"/>
                <a:gd name="T1" fmla="*/ 0 h 57"/>
                <a:gd name="T2" fmla="*/ 2147483647 w 57"/>
                <a:gd name="T3" fmla="*/ 2147483647 h 57"/>
                <a:gd name="T4" fmla="*/ 2147483647 w 57"/>
                <a:gd name="T5" fmla="*/ 2147483647 h 57"/>
                <a:gd name="T6" fmla="*/ 0 w 57"/>
                <a:gd name="T7" fmla="*/ 2147483647 h 57"/>
                <a:gd name="T8" fmla="*/ 2147483647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9" y="0"/>
                  </a:moveTo>
                  <a:lnTo>
                    <a:pt x="57" y="28"/>
                  </a:lnTo>
                  <a:lnTo>
                    <a:pt x="29" y="57"/>
                  </a:lnTo>
                  <a:lnTo>
                    <a:pt x="0" y="28"/>
                  </a:lnTo>
                  <a:lnTo>
                    <a:pt x="29" y="0"/>
                  </a:lnTo>
                  <a:close/>
                </a:path>
              </a:pathLst>
            </a:cu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41" name="Rectangle 81"/>
            <p:cNvSpPr>
              <a:spLocks noChangeArrowheads="1"/>
            </p:cNvSpPr>
            <p:nvPr/>
          </p:nvSpPr>
          <p:spPr bwMode="auto">
            <a:xfrm>
              <a:off x="3570288" y="5387975"/>
              <a:ext cx="95250" cy="93663"/>
            </a:xfrm>
            <a:prstGeom prst="rect">
              <a:avLst/>
            </a:prstGeom>
            <a:solidFill>
              <a:srgbClr val="FF00FF"/>
            </a:solidFill>
            <a:ln w="9525">
              <a:noFill/>
              <a:miter lim="800000"/>
              <a:headEnd/>
              <a:tailEnd/>
            </a:ln>
          </p:spPr>
          <p:txBody>
            <a:bodyPr>
              <a:prstTxWarp prst="textNoShape">
                <a:avLst/>
              </a:prstTxWarp>
            </a:bodyPr>
            <a:lstStyle/>
            <a:p>
              <a:endParaRPr lang="en-US">
                <a:latin typeface="Helvetica"/>
                <a:cs typeface="Helvetica"/>
              </a:endParaRPr>
            </a:p>
          </p:txBody>
        </p:sp>
        <p:sp>
          <p:nvSpPr>
            <p:cNvPr id="41042" name="Rectangle 82"/>
            <p:cNvSpPr>
              <a:spLocks noChangeArrowheads="1"/>
            </p:cNvSpPr>
            <p:nvPr/>
          </p:nvSpPr>
          <p:spPr bwMode="auto">
            <a:xfrm>
              <a:off x="3567113" y="5384800"/>
              <a:ext cx="101600" cy="100013"/>
            </a:xfrm>
            <a:prstGeom prst="rect">
              <a:avLst/>
            </a:prstGeom>
            <a:noFill/>
            <a:ln w="12700">
              <a:solidFill>
                <a:srgbClr val="FF00FF"/>
              </a:solidFill>
              <a:miter lim="800000"/>
              <a:headEnd/>
              <a:tailEnd/>
            </a:ln>
          </p:spPr>
          <p:txBody>
            <a:bodyPr>
              <a:prstTxWarp prst="textNoShape">
                <a:avLst/>
              </a:prstTxWarp>
            </a:bodyPr>
            <a:lstStyle/>
            <a:p>
              <a:endParaRPr lang="en-US">
                <a:latin typeface="Helvetica"/>
                <a:cs typeface="Helvetica"/>
              </a:endParaRPr>
            </a:p>
          </p:txBody>
        </p:sp>
        <p:sp>
          <p:nvSpPr>
            <p:cNvPr id="41043" name="Rectangle 83"/>
            <p:cNvSpPr>
              <a:spLocks noChangeArrowheads="1"/>
            </p:cNvSpPr>
            <p:nvPr/>
          </p:nvSpPr>
          <p:spPr bwMode="auto">
            <a:xfrm>
              <a:off x="4514850" y="4789488"/>
              <a:ext cx="95250" cy="95250"/>
            </a:xfrm>
            <a:prstGeom prst="rect">
              <a:avLst/>
            </a:prstGeom>
            <a:solidFill>
              <a:srgbClr val="FF00FF"/>
            </a:solidFill>
            <a:ln w="9525">
              <a:noFill/>
              <a:miter lim="800000"/>
              <a:headEnd/>
              <a:tailEnd/>
            </a:ln>
          </p:spPr>
          <p:txBody>
            <a:bodyPr>
              <a:prstTxWarp prst="textNoShape">
                <a:avLst/>
              </a:prstTxWarp>
            </a:bodyPr>
            <a:lstStyle/>
            <a:p>
              <a:endParaRPr lang="en-US">
                <a:latin typeface="Helvetica"/>
                <a:cs typeface="Helvetica"/>
              </a:endParaRPr>
            </a:p>
          </p:txBody>
        </p:sp>
        <p:sp>
          <p:nvSpPr>
            <p:cNvPr id="41044" name="Rectangle 84"/>
            <p:cNvSpPr>
              <a:spLocks noChangeArrowheads="1"/>
            </p:cNvSpPr>
            <p:nvPr/>
          </p:nvSpPr>
          <p:spPr bwMode="auto">
            <a:xfrm>
              <a:off x="4511675" y="4786313"/>
              <a:ext cx="101600" cy="101600"/>
            </a:xfrm>
            <a:prstGeom prst="rect">
              <a:avLst/>
            </a:prstGeom>
            <a:noFill/>
            <a:ln w="12700">
              <a:solidFill>
                <a:srgbClr val="FF00FF"/>
              </a:solidFill>
              <a:miter lim="800000"/>
              <a:headEnd/>
              <a:tailEnd/>
            </a:ln>
          </p:spPr>
          <p:txBody>
            <a:bodyPr>
              <a:prstTxWarp prst="textNoShape">
                <a:avLst/>
              </a:prstTxWarp>
            </a:bodyPr>
            <a:lstStyle/>
            <a:p>
              <a:endParaRPr lang="en-US">
                <a:latin typeface="Helvetica"/>
                <a:cs typeface="Helvetica"/>
              </a:endParaRPr>
            </a:p>
          </p:txBody>
        </p:sp>
        <p:sp>
          <p:nvSpPr>
            <p:cNvPr id="41045" name="Rectangle 85"/>
            <p:cNvSpPr>
              <a:spLocks noChangeArrowheads="1"/>
            </p:cNvSpPr>
            <p:nvPr/>
          </p:nvSpPr>
          <p:spPr bwMode="auto">
            <a:xfrm>
              <a:off x="5192713" y="3887788"/>
              <a:ext cx="93662" cy="93662"/>
            </a:xfrm>
            <a:prstGeom prst="rect">
              <a:avLst/>
            </a:prstGeom>
            <a:solidFill>
              <a:srgbClr val="FF00FF"/>
            </a:solidFill>
            <a:ln w="9525">
              <a:noFill/>
              <a:miter lim="800000"/>
              <a:headEnd/>
              <a:tailEnd/>
            </a:ln>
          </p:spPr>
          <p:txBody>
            <a:bodyPr>
              <a:prstTxWarp prst="textNoShape">
                <a:avLst/>
              </a:prstTxWarp>
            </a:bodyPr>
            <a:lstStyle/>
            <a:p>
              <a:endParaRPr lang="en-US">
                <a:latin typeface="Helvetica"/>
                <a:cs typeface="Helvetica"/>
              </a:endParaRPr>
            </a:p>
          </p:txBody>
        </p:sp>
        <p:sp>
          <p:nvSpPr>
            <p:cNvPr id="41046" name="Rectangle 86"/>
            <p:cNvSpPr>
              <a:spLocks noChangeArrowheads="1"/>
            </p:cNvSpPr>
            <p:nvPr/>
          </p:nvSpPr>
          <p:spPr bwMode="auto">
            <a:xfrm>
              <a:off x="5189538" y="3884613"/>
              <a:ext cx="100012" cy="100012"/>
            </a:xfrm>
            <a:prstGeom prst="rect">
              <a:avLst/>
            </a:prstGeom>
            <a:solidFill>
              <a:srgbClr val="FF00FF"/>
            </a:solidFill>
            <a:ln w="12700">
              <a:solidFill>
                <a:srgbClr val="FF00FF"/>
              </a:solidFill>
              <a:miter lim="800000"/>
              <a:headEnd/>
              <a:tailEnd/>
            </a:ln>
          </p:spPr>
          <p:txBody>
            <a:bodyPr>
              <a:prstTxWarp prst="textNoShape">
                <a:avLst/>
              </a:prstTxWarp>
            </a:bodyPr>
            <a:lstStyle/>
            <a:p>
              <a:endParaRPr lang="en-US">
                <a:latin typeface="Helvetica"/>
                <a:cs typeface="Helvetica"/>
              </a:endParaRPr>
            </a:p>
          </p:txBody>
        </p:sp>
        <p:sp>
          <p:nvSpPr>
            <p:cNvPr id="41047" name="Rectangle 87"/>
            <p:cNvSpPr>
              <a:spLocks noChangeArrowheads="1"/>
            </p:cNvSpPr>
            <p:nvPr/>
          </p:nvSpPr>
          <p:spPr bwMode="auto">
            <a:xfrm>
              <a:off x="6002338" y="2489200"/>
              <a:ext cx="95250" cy="93663"/>
            </a:xfrm>
            <a:prstGeom prst="rect">
              <a:avLst/>
            </a:prstGeom>
            <a:solidFill>
              <a:srgbClr val="FF00FF"/>
            </a:solidFill>
            <a:ln w="9525">
              <a:noFill/>
              <a:miter lim="800000"/>
              <a:headEnd/>
              <a:tailEnd/>
            </a:ln>
          </p:spPr>
          <p:txBody>
            <a:bodyPr>
              <a:prstTxWarp prst="textNoShape">
                <a:avLst/>
              </a:prstTxWarp>
            </a:bodyPr>
            <a:lstStyle/>
            <a:p>
              <a:endParaRPr lang="en-US">
                <a:latin typeface="Helvetica"/>
                <a:cs typeface="Helvetica"/>
              </a:endParaRPr>
            </a:p>
          </p:txBody>
        </p:sp>
        <p:sp>
          <p:nvSpPr>
            <p:cNvPr id="41048" name="Rectangle 88"/>
            <p:cNvSpPr>
              <a:spLocks noChangeArrowheads="1"/>
            </p:cNvSpPr>
            <p:nvPr/>
          </p:nvSpPr>
          <p:spPr bwMode="auto">
            <a:xfrm>
              <a:off x="5999163" y="2486025"/>
              <a:ext cx="101600" cy="100013"/>
            </a:xfrm>
            <a:prstGeom prst="rect">
              <a:avLst/>
            </a:prstGeom>
            <a:noFill/>
            <a:ln w="12700">
              <a:solidFill>
                <a:srgbClr val="FF00FF"/>
              </a:solidFill>
              <a:miter lim="800000"/>
              <a:headEnd/>
              <a:tailEnd/>
            </a:ln>
          </p:spPr>
          <p:txBody>
            <a:bodyPr>
              <a:prstTxWarp prst="textNoShape">
                <a:avLst/>
              </a:prstTxWarp>
            </a:bodyPr>
            <a:lstStyle/>
            <a:p>
              <a:endParaRPr lang="en-US">
                <a:latin typeface="Helvetica"/>
                <a:cs typeface="Helvetica"/>
              </a:endParaRPr>
            </a:p>
          </p:txBody>
        </p:sp>
        <p:sp>
          <p:nvSpPr>
            <p:cNvPr id="41049" name="Rectangle 89"/>
            <p:cNvSpPr>
              <a:spLocks noChangeArrowheads="1"/>
            </p:cNvSpPr>
            <p:nvPr/>
          </p:nvSpPr>
          <p:spPr bwMode="auto">
            <a:xfrm>
              <a:off x="6677025" y="3586163"/>
              <a:ext cx="93663" cy="93662"/>
            </a:xfrm>
            <a:prstGeom prst="rect">
              <a:avLst/>
            </a:prstGeom>
            <a:solidFill>
              <a:srgbClr val="FF00FF"/>
            </a:solidFill>
            <a:ln w="9525">
              <a:noFill/>
              <a:miter lim="800000"/>
              <a:headEnd/>
              <a:tailEnd/>
            </a:ln>
          </p:spPr>
          <p:txBody>
            <a:bodyPr>
              <a:prstTxWarp prst="textNoShape">
                <a:avLst/>
              </a:prstTxWarp>
            </a:bodyPr>
            <a:lstStyle/>
            <a:p>
              <a:endParaRPr lang="en-US">
                <a:latin typeface="Helvetica"/>
                <a:cs typeface="Helvetica"/>
              </a:endParaRPr>
            </a:p>
          </p:txBody>
        </p:sp>
        <p:sp>
          <p:nvSpPr>
            <p:cNvPr id="41050" name="Rectangle 90"/>
            <p:cNvSpPr>
              <a:spLocks noChangeArrowheads="1"/>
            </p:cNvSpPr>
            <p:nvPr/>
          </p:nvSpPr>
          <p:spPr bwMode="auto">
            <a:xfrm>
              <a:off x="6673850" y="3582988"/>
              <a:ext cx="100013" cy="100012"/>
            </a:xfrm>
            <a:prstGeom prst="rect">
              <a:avLst/>
            </a:prstGeom>
            <a:noFill/>
            <a:ln w="12700">
              <a:solidFill>
                <a:srgbClr val="FF00FF"/>
              </a:solidFill>
              <a:miter lim="800000"/>
              <a:headEnd/>
              <a:tailEnd/>
            </a:ln>
          </p:spPr>
          <p:txBody>
            <a:bodyPr>
              <a:prstTxWarp prst="textNoShape">
                <a:avLst/>
              </a:prstTxWarp>
            </a:bodyPr>
            <a:lstStyle/>
            <a:p>
              <a:endParaRPr lang="en-US">
                <a:latin typeface="Helvetica"/>
                <a:cs typeface="Helvetica"/>
              </a:endParaRPr>
            </a:p>
          </p:txBody>
        </p:sp>
        <p:sp>
          <p:nvSpPr>
            <p:cNvPr id="41051" name="Rectangle 91"/>
            <p:cNvSpPr>
              <a:spLocks noChangeArrowheads="1"/>
            </p:cNvSpPr>
            <p:nvPr/>
          </p:nvSpPr>
          <p:spPr bwMode="auto">
            <a:xfrm>
              <a:off x="2814639" y="5456237"/>
              <a:ext cx="121247"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0</a:t>
              </a:r>
              <a:endParaRPr lang="en-US" sz="1400">
                <a:latin typeface="Helvetica"/>
                <a:cs typeface="Helvetica"/>
              </a:endParaRPr>
            </a:p>
          </p:txBody>
        </p:sp>
        <p:sp>
          <p:nvSpPr>
            <p:cNvPr id="41052" name="Rectangle 92"/>
            <p:cNvSpPr>
              <a:spLocks noChangeArrowheads="1"/>
            </p:cNvSpPr>
            <p:nvPr/>
          </p:nvSpPr>
          <p:spPr bwMode="auto">
            <a:xfrm>
              <a:off x="2382837" y="5000625"/>
              <a:ext cx="581746"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1E-12</a:t>
              </a:r>
              <a:endParaRPr lang="en-US" sz="1400">
                <a:latin typeface="Helvetica"/>
                <a:cs typeface="Helvetica"/>
              </a:endParaRPr>
            </a:p>
          </p:txBody>
        </p:sp>
        <p:sp>
          <p:nvSpPr>
            <p:cNvPr id="41053" name="Rectangle 93"/>
            <p:cNvSpPr>
              <a:spLocks noChangeArrowheads="1"/>
            </p:cNvSpPr>
            <p:nvPr/>
          </p:nvSpPr>
          <p:spPr bwMode="auto">
            <a:xfrm>
              <a:off x="2382837" y="4546600"/>
              <a:ext cx="581746"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2E-12</a:t>
              </a:r>
              <a:endParaRPr lang="en-US" sz="1400">
                <a:latin typeface="Helvetica"/>
                <a:cs typeface="Helvetica"/>
              </a:endParaRPr>
            </a:p>
          </p:txBody>
        </p:sp>
        <p:sp>
          <p:nvSpPr>
            <p:cNvPr id="41054" name="Rectangle 94"/>
            <p:cNvSpPr>
              <a:spLocks noChangeArrowheads="1"/>
            </p:cNvSpPr>
            <p:nvPr/>
          </p:nvSpPr>
          <p:spPr bwMode="auto">
            <a:xfrm>
              <a:off x="2382837" y="4092575"/>
              <a:ext cx="581746"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3E-12</a:t>
              </a:r>
              <a:endParaRPr lang="en-US" sz="1400">
                <a:latin typeface="Helvetica"/>
                <a:cs typeface="Helvetica"/>
              </a:endParaRPr>
            </a:p>
          </p:txBody>
        </p:sp>
        <p:sp>
          <p:nvSpPr>
            <p:cNvPr id="41055" name="Rectangle 95"/>
            <p:cNvSpPr>
              <a:spLocks noChangeArrowheads="1"/>
            </p:cNvSpPr>
            <p:nvPr/>
          </p:nvSpPr>
          <p:spPr bwMode="auto">
            <a:xfrm>
              <a:off x="2382837" y="3638550"/>
              <a:ext cx="581746"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4E-12</a:t>
              </a:r>
              <a:endParaRPr lang="en-US" sz="1400">
                <a:latin typeface="Helvetica"/>
                <a:cs typeface="Helvetica"/>
              </a:endParaRPr>
            </a:p>
          </p:txBody>
        </p:sp>
        <p:sp>
          <p:nvSpPr>
            <p:cNvPr id="41056" name="Rectangle 96"/>
            <p:cNvSpPr>
              <a:spLocks noChangeArrowheads="1"/>
            </p:cNvSpPr>
            <p:nvPr/>
          </p:nvSpPr>
          <p:spPr bwMode="auto">
            <a:xfrm>
              <a:off x="2382837" y="3181350"/>
              <a:ext cx="581746"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5E-12</a:t>
              </a:r>
              <a:endParaRPr lang="en-US" sz="1400">
                <a:latin typeface="Helvetica"/>
                <a:cs typeface="Helvetica"/>
              </a:endParaRPr>
            </a:p>
          </p:txBody>
        </p:sp>
        <p:sp>
          <p:nvSpPr>
            <p:cNvPr id="41057" name="Rectangle 97"/>
            <p:cNvSpPr>
              <a:spLocks noChangeArrowheads="1"/>
            </p:cNvSpPr>
            <p:nvPr/>
          </p:nvSpPr>
          <p:spPr bwMode="auto">
            <a:xfrm>
              <a:off x="2382837" y="2727325"/>
              <a:ext cx="581746"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6E-12</a:t>
              </a:r>
              <a:endParaRPr lang="en-US" sz="1400">
                <a:latin typeface="Helvetica"/>
                <a:cs typeface="Helvetica"/>
              </a:endParaRPr>
            </a:p>
          </p:txBody>
        </p:sp>
        <p:sp>
          <p:nvSpPr>
            <p:cNvPr id="41058" name="Rectangle 98"/>
            <p:cNvSpPr>
              <a:spLocks noChangeArrowheads="1"/>
            </p:cNvSpPr>
            <p:nvPr/>
          </p:nvSpPr>
          <p:spPr bwMode="auto">
            <a:xfrm>
              <a:off x="2382837" y="2273300"/>
              <a:ext cx="581746"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7E-12</a:t>
              </a:r>
              <a:endParaRPr lang="en-US" sz="1400">
                <a:latin typeface="Helvetica"/>
                <a:cs typeface="Helvetica"/>
              </a:endParaRPr>
            </a:p>
          </p:txBody>
        </p:sp>
        <p:sp>
          <p:nvSpPr>
            <p:cNvPr id="41059" name="Rectangle 99"/>
            <p:cNvSpPr>
              <a:spLocks noChangeArrowheads="1"/>
            </p:cNvSpPr>
            <p:nvPr/>
          </p:nvSpPr>
          <p:spPr bwMode="auto">
            <a:xfrm>
              <a:off x="2382837" y="1819274"/>
              <a:ext cx="581746"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8E-12</a:t>
              </a:r>
              <a:endParaRPr lang="en-US" sz="1400">
                <a:latin typeface="Helvetica"/>
                <a:cs typeface="Helvetica"/>
              </a:endParaRPr>
            </a:p>
          </p:txBody>
        </p:sp>
        <p:sp>
          <p:nvSpPr>
            <p:cNvPr id="41060" name="Rectangle 100"/>
            <p:cNvSpPr>
              <a:spLocks noChangeArrowheads="1"/>
            </p:cNvSpPr>
            <p:nvPr/>
          </p:nvSpPr>
          <p:spPr bwMode="auto">
            <a:xfrm>
              <a:off x="2967039" y="5741988"/>
              <a:ext cx="242492"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20</a:t>
              </a:r>
              <a:endParaRPr lang="en-US" sz="1400">
                <a:latin typeface="Helvetica"/>
                <a:cs typeface="Helvetica"/>
              </a:endParaRPr>
            </a:p>
          </p:txBody>
        </p:sp>
        <p:sp>
          <p:nvSpPr>
            <p:cNvPr id="41061" name="Rectangle 101"/>
            <p:cNvSpPr>
              <a:spLocks noChangeArrowheads="1"/>
            </p:cNvSpPr>
            <p:nvPr/>
          </p:nvSpPr>
          <p:spPr bwMode="auto">
            <a:xfrm>
              <a:off x="3644900" y="5741988"/>
              <a:ext cx="242492"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25</a:t>
              </a:r>
              <a:endParaRPr lang="en-US" sz="1400">
                <a:latin typeface="Helvetica"/>
                <a:cs typeface="Helvetica"/>
              </a:endParaRPr>
            </a:p>
          </p:txBody>
        </p:sp>
        <p:sp>
          <p:nvSpPr>
            <p:cNvPr id="41062" name="Rectangle 102"/>
            <p:cNvSpPr>
              <a:spLocks noChangeArrowheads="1"/>
            </p:cNvSpPr>
            <p:nvPr/>
          </p:nvSpPr>
          <p:spPr bwMode="auto">
            <a:xfrm>
              <a:off x="4317999" y="5741988"/>
              <a:ext cx="242492"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30</a:t>
              </a:r>
              <a:endParaRPr lang="en-US" sz="1400">
                <a:latin typeface="Helvetica"/>
                <a:cs typeface="Helvetica"/>
              </a:endParaRPr>
            </a:p>
          </p:txBody>
        </p:sp>
        <p:sp>
          <p:nvSpPr>
            <p:cNvPr id="41063" name="Rectangle 103"/>
            <p:cNvSpPr>
              <a:spLocks noChangeArrowheads="1"/>
            </p:cNvSpPr>
            <p:nvPr/>
          </p:nvSpPr>
          <p:spPr bwMode="auto">
            <a:xfrm>
              <a:off x="4994275" y="5741988"/>
              <a:ext cx="242492"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35</a:t>
              </a:r>
              <a:endParaRPr lang="en-US" sz="1400">
                <a:latin typeface="Helvetica"/>
                <a:cs typeface="Helvetica"/>
              </a:endParaRPr>
            </a:p>
          </p:txBody>
        </p:sp>
        <p:sp>
          <p:nvSpPr>
            <p:cNvPr id="41064" name="Rectangle 104"/>
            <p:cNvSpPr>
              <a:spLocks noChangeArrowheads="1"/>
            </p:cNvSpPr>
            <p:nvPr/>
          </p:nvSpPr>
          <p:spPr bwMode="auto">
            <a:xfrm>
              <a:off x="5668963" y="5741988"/>
              <a:ext cx="242492"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40</a:t>
              </a:r>
              <a:endParaRPr lang="en-US" sz="1400">
                <a:latin typeface="Helvetica"/>
                <a:cs typeface="Helvetica"/>
              </a:endParaRPr>
            </a:p>
          </p:txBody>
        </p:sp>
        <p:sp>
          <p:nvSpPr>
            <p:cNvPr id="41065" name="Rectangle 105"/>
            <p:cNvSpPr>
              <a:spLocks noChangeArrowheads="1"/>
            </p:cNvSpPr>
            <p:nvPr/>
          </p:nvSpPr>
          <p:spPr bwMode="auto">
            <a:xfrm>
              <a:off x="6345238" y="5741988"/>
              <a:ext cx="242492"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45</a:t>
              </a:r>
              <a:endParaRPr lang="en-US" sz="1400">
                <a:latin typeface="Helvetica"/>
                <a:cs typeface="Helvetica"/>
              </a:endParaRPr>
            </a:p>
          </p:txBody>
        </p:sp>
        <p:sp>
          <p:nvSpPr>
            <p:cNvPr id="41066" name="Rectangle 106"/>
            <p:cNvSpPr>
              <a:spLocks noChangeArrowheads="1"/>
            </p:cNvSpPr>
            <p:nvPr/>
          </p:nvSpPr>
          <p:spPr bwMode="auto">
            <a:xfrm>
              <a:off x="7018338" y="5741988"/>
              <a:ext cx="242492"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50</a:t>
              </a:r>
              <a:endParaRPr lang="en-US" sz="1400">
                <a:latin typeface="Helvetica"/>
                <a:cs typeface="Helvetica"/>
              </a:endParaRPr>
            </a:p>
          </p:txBody>
        </p:sp>
        <p:sp>
          <p:nvSpPr>
            <p:cNvPr id="41067" name="Rectangle 107"/>
            <p:cNvSpPr>
              <a:spLocks noChangeArrowheads="1"/>
            </p:cNvSpPr>
            <p:nvPr/>
          </p:nvSpPr>
          <p:spPr bwMode="auto">
            <a:xfrm>
              <a:off x="4364038" y="6073775"/>
              <a:ext cx="1587054"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Temperature (C)</a:t>
              </a:r>
              <a:endParaRPr lang="en-US" sz="1400">
                <a:latin typeface="Helvetica"/>
                <a:cs typeface="Helvetica"/>
              </a:endParaRPr>
            </a:p>
          </p:txBody>
        </p:sp>
        <p:sp>
          <p:nvSpPr>
            <p:cNvPr id="41068" name="Rectangle 108"/>
            <p:cNvSpPr>
              <a:spLocks noChangeArrowheads="1"/>
            </p:cNvSpPr>
            <p:nvPr/>
          </p:nvSpPr>
          <p:spPr bwMode="auto">
            <a:xfrm rot="16200000">
              <a:off x="1076911" y="3564101"/>
              <a:ext cx="2229264"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PGE2 (mol/mg protein)</a:t>
              </a:r>
              <a:endParaRPr lang="en-US" sz="1400">
                <a:latin typeface="Helvetica"/>
                <a:cs typeface="Helvetica"/>
              </a:endParaRPr>
            </a:p>
          </p:txBody>
        </p:sp>
        <p:sp>
          <p:nvSpPr>
            <p:cNvPr id="41069" name="Rectangle 109"/>
            <p:cNvSpPr>
              <a:spLocks noChangeArrowheads="1"/>
            </p:cNvSpPr>
            <p:nvPr/>
          </p:nvSpPr>
          <p:spPr bwMode="auto">
            <a:xfrm>
              <a:off x="3149600" y="2376488"/>
              <a:ext cx="1371600" cy="841375"/>
            </a:xfrm>
            <a:prstGeom prst="rect">
              <a:avLst/>
            </a:prstGeom>
            <a:solidFill>
              <a:srgbClr val="FFFFFF"/>
            </a:solidFill>
            <a:ln w="9525">
              <a:noFill/>
              <a:miter lim="800000"/>
              <a:headEnd/>
              <a:tailEnd/>
            </a:ln>
          </p:spPr>
          <p:txBody>
            <a:bodyPr>
              <a:prstTxWarp prst="textNoShape">
                <a:avLst/>
              </a:prstTxWarp>
            </a:bodyPr>
            <a:lstStyle/>
            <a:p>
              <a:endParaRPr lang="en-US">
                <a:latin typeface="Helvetica"/>
                <a:cs typeface="Helvetica"/>
              </a:endParaRPr>
            </a:p>
          </p:txBody>
        </p:sp>
        <p:sp>
          <p:nvSpPr>
            <p:cNvPr id="41070" name="Line 110"/>
            <p:cNvSpPr>
              <a:spLocks noChangeShapeType="1"/>
            </p:cNvSpPr>
            <p:nvPr/>
          </p:nvSpPr>
          <p:spPr bwMode="auto">
            <a:xfrm>
              <a:off x="3311525" y="2579688"/>
              <a:ext cx="317500" cy="1587"/>
            </a:xfrm>
            <a:prstGeom prst="line">
              <a:avLst/>
            </a:pr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71" name="Freeform 111"/>
            <p:cNvSpPr>
              <a:spLocks/>
            </p:cNvSpPr>
            <p:nvPr/>
          </p:nvSpPr>
          <p:spPr bwMode="auto">
            <a:xfrm>
              <a:off x="3430588" y="2540000"/>
              <a:ext cx="90487" cy="92075"/>
            </a:xfrm>
            <a:custGeom>
              <a:avLst/>
              <a:gdLst>
                <a:gd name="T0" fmla="*/ 2147483647 w 57"/>
                <a:gd name="T1" fmla="*/ 0 h 58"/>
                <a:gd name="T2" fmla="*/ 2147483647 w 57"/>
                <a:gd name="T3" fmla="*/ 2147483647 h 58"/>
                <a:gd name="T4" fmla="*/ 2147483647 w 57"/>
                <a:gd name="T5" fmla="*/ 2147483647 h 58"/>
                <a:gd name="T6" fmla="*/ 0 w 57"/>
                <a:gd name="T7" fmla="*/ 2147483647 h 58"/>
                <a:gd name="T8" fmla="*/ 2147483647 w 57"/>
                <a:gd name="T9" fmla="*/ 0 h 58"/>
                <a:gd name="T10" fmla="*/ 0 60000 65536"/>
                <a:gd name="T11" fmla="*/ 0 60000 65536"/>
                <a:gd name="T12" fmla="*/ 0 60000 65536"/>
                <a:gd name="T13" fmla="*/ 0 60000 65536"/>
                <a:gd name="T14" fmla="*/ 0 60000 65536"/>
                <a:gd name="T15" fmla="*/ 0 w 57"/>
                <a:gd name="T16" fmla="*/ 0 h 58"/>
                <a:gd name="T17" fmla="*/ 57 w 57"/>
                <a:gd name="T18" fmla="*/ 58 h 58"/>
              </a:gdLst>
              <a:ahLst/>
              <a:cxnLst>
                <a:cxn ang="T10">
                  <a:pos x="T0" y="T1"/>
                </a:cxn>
                <a:cxn ang="T11">
                  <a:pos x="T2" y="T3"/>
                </a:cxn>
                <a:cxn ang="T12">
                  <a:pos x="T4" y="T5"/>
                </a:cxn>
                <a:cxn ang="T13">
                  <a:pos x="T6" y="T7"/>
                </a:cxn>
                <a:cxn ang="T14">
                  <a:pos x="T8" y="T9"/>
                </a:cxn>
              </a:cxnLst>
              <a:rect l="T15" t="T16" r="T17" b="T18"/>
              <a:pathLst>
                <a:path w="57" h="58">
                  <a:moveTo>
                    <a:pt x="29" y="0"/>
                  </a:moveTo>
                  <a:lnTo>
                    <a:pt x="57" y="29"/>
                  </a:lnTo>
                  <a:lnTo>
                    <a:pt x="29" y="58"/>
                  </a:lnTo>
                  <a:lnTo>
                    <a:pt x="0" y="29"/>
                  </a:lnTo>
                  <a:lnTo>
                    <a:pt x="29" y="0"/>
                  </a:lnTo>
                  <a:close/>
                </a:path>
              </a:pathLst>
            </a:custGeom>
            <a:solidFill>
              <a:srgbClr val="000080"/>
            </a:solidFill>
            <a:ln w="9525">
              <a:noFill/>
              <a:round/>
              <a:headEnd/>
              <a:tailEnd/>
            </a:ln>
          </p:spPr>
          <p:txBody>
            <a:bodyPr>
              <a:prstTxWarp prst="textNoShape">
                <a:avLst/>
              </a:prstTxWarp>
            </a:bodyPr>
            <a:lstStyle/>
            <a:p>
              <a:endParaRPr lang="en-US">
                <a:latin typeface="Helvetica"/>
                <a:cs typeface="Helvetica"/>
              </a:endParaRPr>
            </a:p>
          </p:txBody>
        </p:sp>
        <p:sp>
          <p:nvSpPr>
            <p:cNvPr id="41072" name="Freeform 112"/>
            <p:cNvSpPr>
              <a:spLocks/>
            </p:cNvSpPr>
            <p:nvPr/>
          </p:nvSpPr>
          <p:spPr bwMode="auto">
            <a:xfrm>
              <a:off x="3424238" y="2533650"/>
              <a:ext cx="90487" cy="92075"/>
            </a:xfrm>
            <a:custGeom>
              <a:avLst/>
              <a:gdLst>
                <a:gd name="T0" fmla="*/ 2147483647 w 57"/>
                <a:gd name="T1" fmla="*/ 0 h 58"/>
                <a:gd name="T2" fmla="*/ 2147483647 w 57"/>
                <a:gd name="T3" fmla="*/ 2147483647 h 58"/>
                <a:gd name="T4" fmla="*/ 2147483647 w 57"/>
                <a:gd name="T5" fmla="*/ 2147483647 h 58"/>
                <a:gd name="T6" fmla="*/ 0 w 57"/>
                <a:gd name="T7" fmla="*/ 2147483647 h 58"/>
                <a:gd name="T8" fmla="*/ 2147483647 w 57"/>
                <a:gd name="T9" fmla="*/ 0 h 58"/>
                <a:gd name="T10" fmla="*/ 0 60000 65536"/>
                <a:gd name="T11" fmla="*/ 0 60000 65536"/>
                <a:gd name="T12" fmla="*/ 0 60000 65536"/>
                <a:gd name="T13" fmla="*/ 0 60000 65536"/>
                <a:gd name="T14" fmla="*/ 0 60000 65536"/>
                <a:gd name="T15" fmla="*/ 0 w 57"/>
                <a:gd name="T16" fmla="*/ 0 h 58"/>
                <a:gd name="T17" fmla="*/ 57 w 57"/>
                <a:gd name="T18" fmla="*/ 58 h 58"/>
              </a:gdLst>
              <a:ahLst/>
              <a:cxnLst>
                <a:cxn ang="T10">
                  <a:pos x="T0" y="T1"/>
                </a:cxn>
                <a:cxn ang="T11">
                  <a:pos x="T2" y="T3"/>
                </a:cxn>
                <a:cxn ang="T12">
                  <a:pos x="T4" y="T5"/>
                </a:cxn>
                <a:cxn ang="T13">
                  <a:pos x="T6" y="T7"/>
                </a:cxn>
                <a:cxn ang="T14">
                  <a:pos x="T8" y="T9"/>
                </a:cxn>
              </a:cxnLst>
              <a:rect l="T15" t="T16" r="T17" b="T18"/>
              <a:pathLst>
                <a:path w="57" h="58">
                  <a:moveTo>
                    <a:pt x="29" y="0"/>
                  </a:moveTo>
                  <a:lnTo>
                    <a:pt x="57" y="29"/>
                  </a:lnTo>
                  <a:lnTo>
                    <a:pt x="29" y="58"/>
                  </a:lnTo>
                  <a:lnTo>
                    <a:pt x="0" y="29"/>
                  </a:lnTo>
                  <a:lnTo>
                    <a:pt x="29" y="0"/>
                  </a:lnTo>
                  <a:close/>
                </a:path>
              </a:pathLst>
            </a:custGeom>
            <a:noFill/>
            <a:ln w="12700">
              <a:solidFill>
                <a:srgbClr val="000080"/>
              </a:solidFill>
              <a:round/>
              <a:headEnd/>
              <a:tailEnd/>
            </a:ln>
          </p:spPr>
          <p:txBody>
            <a:bodyPr>
              <a:prstTxWarp prst="textNoShape">
                <a:avLst/>
              </a:prstTxWarp>
            </a:bodyPr>
            <a:lstStyle/>
            <a:p>
              <a:endParaRPr lang="en-US">
                <a:latin typeface="Helvetica"/>
                <a:cs typeface="Helvetica"/>
              </a:endParaRPr>
            </a:p>
          </p:txBody>
        </p:sp>
        <p:sp>
          <p:nvSpPr>
            <p:cNvPr id="41073" name="Rectangle 113"/>
            <p:cNvSpPr>
              <a:spLocks noChangeArrowheads="1"/>
            </p:cNvSpPr>
            <p:nvPr/>
          </p:nvSpPr>
          <p:spPr bwMode="auto">
            <a:xfrm>
              <a:off x="3681412" y="2474913"/>
              <a:ext cx="338935" cy="261609"/>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WT</a:t>
              </a:r>
              <a:endParaRPr lang="en-US" sz="1400">
                <a:latin typeface="Helvetica"/>
                <a:cs typeface="Helvetica"/>
              </a:endParaRPr>
            </a:p>
          </p:txBody>
        </p:sp>
        <p:sp>
          <p:nvSpPr>
            <p:cNvPr id="41074" name="Line 114"/>
            <p:cNvSpPr>
              <a:spLocks noChangeShapeType="1"/>
            </p:cNvSpPr>
            <p:nvPr/>
          </p:nvSpPr>
          <p:spPr bwMode="auto">
            <a:xfrm>
              <a:off x="3311525" y="3000375"/>
              <a:ext cx="317500" cy="1588"/>
            </a:xfrm>
            <a:prstGeom prst="line">
              <a:avLst/>
            </a:prstGeom>
            <a:noFill/>
            <a:ln w="12700">
              <a:solidFill>
                <a:srgbClr val="FF00FF"/>
              </a:solidFill>
              <a:round/>
              <a:headEnd/>
              <a:tailEnd/>
            </a:ln>
          </p:spPr>
          <p:txBody>
            <a:bodyPr>
              <a:prstTxWarp prst="textNoShape">
                <a:avLst/>
              </a:prstTxWarp>
            </a:bodyPr>
            <a:lstStyle/>
            <a:p>
              <a:endParaRPr lang="en-US">
                <a:latin typeface="Helvetica"/>
                <a:cs typeface="Helvetica"/>
              </a:endParaRPr>
            </a:p>
          </p:txBody>
        </p:sp>
        <p:sp>
          <p:nvSpPr>
            <p:cNvPr id="41075" name="Rectangle 115"/>
            <p:cNvSpPr>
              <a:spLocks noChangeArrowheads="1"/>
            </p:cNvSpPr>
            <p:nvPr/>
          </p:nvSpPr>
          <p:spPr bwMode="auto">
            <a:xfrm>
              <a:off x="3427413" y="2957513"/>
              <a:ext cx="93662" cy="95250"/>
            </a:xfrm>
            <a:prstGeom prst="rect">
              <a:avLst/>
            </a:prstGeom>
            <a:solidFill>
              <a:srgbClr val="FF00FF"/>
            </a:solidFill>
            <a:ln w="9525">
              <a:noFill/>
              <a:miter lim="800000"/>
              <a:headEnd/>
              <a:tailEnd/>
            </a:ln>
          </p:spPr>
          <p:txBody>
            <a:bodyPr>
              <a:prstTxWarp prst="textNoShape">
                <a:avLst/>
              </a:prstTxWarp>
            </a:bodyPr>
            <a:lstStyle/>
            <a:p>
              <a:endParaRPr lang="en-US">
                <a:latin typeface="Helvetica"/>
                <a:cs typeface="Helvetica"/>
              </a:endParaRPr>
            </a:p>
          </p:txBody>
        </p:sp>
        <p:sp>
          <p:nvSpPr>
            <p:cNvPr id="41076" name="Rectangle 116"/>
            <p:cNvSpPr>
              <a:spLocks noChangeArrowheads="1"/>
            </p:cNvSpPr>
            <p:nvPr/>
          </p:nvSpPr>
          <p:spPr bwMode="auto">
            <a:xfrm>
              <a:off x="3424238" y="2954338"/>
              <a:ext cx="100012" cy="101600"/>
            </a:xfrm>
            <a:prstGeom prst="rect">
              <a:avLst/>
            </a:prstGeom>
            <a:solidFill>
              <a:srgbClr val="FF00FF"/>
            </a:solidFill>
            <a:ln w="12700">
              <a:solidFill>
                <a:srgbClr val="FF00FF"/>
              </a:solidFill>
              <a:miter lim="800000"/>
              <a:headEnd/>
              <a:tailEnd/>
            </a:ln>
          </p:spPr>
          <p:txBody>
            <a:bodyPr>
              <a:prstTxWarp prst="textNoShape">
                <a:avLst/>
              </a:prstTxWarp>
            </a:bodyPr>
            <a:lstStyle/>
            <a:p>
              <a:endParaRPr lang="en-US">
                <a:latin typeface="Helvetica"/>
                <a:cs typeface="Helvetica"/>
              </a:endParaRPr>
            </a:p>
          </p:txBody>
        </p:sp>
        <p:sp>
          <p:nvSpPr>
            <p:cNvPr id="41077" name="Rectangle 117"/>
            <p:cNvSpPr>
              <a:spLocks noChangeArrowheads="1"/>
            </p:cNvSpPr>
            <p:nvPr/>
          </p:nvSpPr>
          <p:spPr bwMode="auto">
            <a:xfrm>
              <a:off x="3681412" y="2895601"/>
              <a:ext cx="1062037" cy="261938"/>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latin typeface="Helvetica"/>
                  <a:cs typeface="Helvetica"/>
                </a:rPr>
                <a:t>TRPV3 TG</a:t>
              </a:r>
              <a:endParaRPr lang="en-US" sz="1400">
                <a:latin typeface="Helvetica"/>
                <a:cs typeface="Helvetica"/>
              </a:endParaRPr>
            </a:p>
          </p:txBody>
        </p:sp>
        <p:sp>
          <p:nvSpPr>
            <p:cNvPr id="41079" name="Text Box 119"/>
            <p:cNvSpPr txBox="1">
              <a:spLocks noChangeArrowheads="1"/>
            </p:cNvSpPr>
            <p:nvPr/>
          </p:nvSpPr>
          <p:spPr bwMode="auto">
            <a:xfrm>
              <a:off x="5899150" y="2117725"/>
              <a:ext cx="282575" cy="830996"/>
            </a:xfrm>
            <a:prstGeom prst="rect">
              <a:avLst/>
            </a:prstGeom>
            <a:noFill/>
            <a:ln w="9525">
              <a:noFill/>
              <a:miter lim="800000"/>
              <a:headEnd/>
              <a:tailEnd/>
            </a:ln>
          </p:spPr>
          <p:txBody>
            <a:bodyPr>
              <a:prstTxWarp prst="textNoShape">
                <a:avLst/>
              </a:prstTxWarp>
              <a:spAutoFit/>
            </a:bodyPr>
            <a:lstStyle/>
            <a:p>
              <a:r>
                <a:rPr lang="en-US" sz="2400">
                  <a:latin typeface="Helvetica"/>
                  <a:cs typeface="Helvetica"/>
                </a:rPr>
                <a:t>*</a:t>
              </a:r>
            </a:p>
          </p:txBody>
        </p:sp>
      </p:grpSp>
      <p:sp>
        <p:nvSpPr>
          <p:cNvPr id="41080" name="Text Box 120"/>
          <p:cNvSpPr txBox="1">
            <a:spLocks noChangeArrowheads="1"/>
          </p:cNvSpPr>
          <p:nvPr/>
        </p:nvSpPr>
        <p:spPr bwMode="auto">
          <a:xfrm>
            <a:off x="6858000" y="6521450"/>
            <a:ext cx="1848182" cy="338554"/>
          </a:xfrm>
          <a:prstGeom prst="rect">
            <a:avLst/>
          </a:prstGeom>
          <a:noFill/>
          <a:ln w="9525">
            <a:noFill/>
            <a:miter lim="800000"/>
            <a:headEnd/>
            <a:tailEnd/>
          </a:ln>
        </p:spPr>
        <p:txBody>
          <a:bodyPr wrap="none">
            <a:prstTxWarp prst="textNoShape">
              <a:avLst/>
            </a:prstTxWarp>
            <a:spAutoFit/>
          </a:bodyPr>
          <a:lstStyle/>
          <a:p>
            <a:r>
              <a:rPr lang="en-US" sz="1600" i="1">
                <a:latin typeface="Helvetica"/>
                <a:cs typeface="Helvetica"/>
              </a:rPr>
              <a:t>Huang et al. 2008</a:t>
            </a:r>
          </a:p>
        </p:txBody>
      </p:sp>
      <p:pic>
        <p:nvPicPr>
          <p:cNvPr id="122" name="Picture 14" descr="Slide15"/>
          <p:cNvPicPr>
            <a:picLocks noChangeAspect="1" noChangeArrowheads="1"/>
          </p:cNvPicPr>
          <p:nvPr/>
        </p:nvPicPr>
        <p:blipFill>
          <a:blip r:embed="rId3"/>
          <a:srcRect l="17999" t="12480" r="52200" b="59039"/>
          <a:stretch>
            <a:fillRect/>
          </a:stretch>
        </p:blipFill>
        <p:spPr bwMode="auto">
          <a:xfrm>
            <a:off x="27785" y="1649412"/>
            <a:ext cx="2724150" cy="1952625"/>
          </a:xfrm>
          <a:prstGeom prst="rect">
            <a:avLst/>
          </a:prstGeom>
          <a:noFill/>
          <a:ln w="9525">
            <a:noFill/>
            <a:miter lim="800000"/>
            <a:headEnd/>
            <a:tailEnd/>
          </a:ln>
        </p:spPr>
      </p:pic>
      <p:pic>
        <p:nvPicPr>
          <p:cNvPr id="123" name="Picture 14" descr="Slide15"/>
          <p:cNvPicPr>
            <a:picLocks noChangeAspect="1" noChangeArrowheads="1"/>
          </p:cNvPicPr>
          <p:nvPr/>
        </p:nvPicPr>
        <p:blipFill>
          <a:blip r:embed="rId3"/>
          <a:srcRect l="47520" t="40800" r="20160" b="31680"/>
          <a:stretch>
            <a:fillRect/>
          </a:stretch>
        </p:blipFill>
        <p:spPr bwMode="auto">
          <a:xfrm>
            <a:off x="224461" y="3739190"/>
            <a:ext cx="2955925" cy="188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
          <p:cNvSpPr txBox="1">
            <a:spLocks noChangeArrowheads="1"/>
          </p:cNvSpPr>
          <p:nvPr/>
        </p:nvSpPr>
        <p:spPr bwMode="auto">
          <a:xfrm rot="-5400000">
            <a:off x="-373856" y="4348706"/>
            <a:ext cx="1647825" cy="338137"/>
          </a:xfrm>
          <a:prstGeom prst="rect">
            <a:avLst/>
          </a:prstGeom>
          <a:noFill/>
          <a:ln w="9525">
            <a:noFill/>
            <a:miter lim="800000"/>
            <a:headEnd/>
            <a:tailEnd/>
          </a:ln>
        </p:spPr>
        <p:txBody>
          <a:bodyPr>
            <a:prstTxWarp prst="textNoShape">
              <a:avLst/>
            </a:prstTxWarp>
            <a:spAutoFit/>
          </a:bodyPr>
          <a:lstStyle/>
          <a:p>
            <a:r>
              <a:rPr lang="en-US" sz="1600">
                <a:latin typeface="Helvetica"/>
                <a:cs typeface="Helvetica"/>
              </a:rPr>
              <a:t>Occupancy (%)</a:t>
            </a:r>
          </a:p>
        </p:txBody>
      </p:sp>
      <p:sp>
        <p:nvSpPr>
          <p:cNvPr id="49156" name="TextBox 6"/>
          <p:cNvSpPr txBox="1">
            <a:spLocks noChangeArrowheads="1"/>
          </p:cNvSpPr>
          <p:nvPr/>
        </p:nvSpPr>
        <p:spPr bwMode="auto">
          <a:xfrm>
            <a:off x="1219200" y="5867149"/>
            <a:ext cx="1957388" cy="369888"/>
          </a:xfrm>
          <a:prstGeom prst="rect">
            <a:avLst/>
          </a:prstGeom>
          <a:noFill/>
          <a:ln w="9525">
            <a:noFill/>
            <a:miter lim="800000"/>
            <a:headEnd/>
            <a:tailEnd/>
          </a:ln>
        </p:spPr>
        <p:txBody>
          <a:bodyPr wrap="none">
            <a:prstTxWarp prst="textNoShape">
              <a:avLst/>
            </a:prstTxWarp>
            <a:spAutoFit/>
          </a:bodyPr>
          <a:lstStyle/>
          <a:p>
            <a:r>
              <a:rPr lang="en-US">
                <a:latin typeface="Helvetica"/>
                <a:cs typeface="Helvetica"/>
              </a:rPr>
              <a:t>Temperature (°C)</a:t>
            </a:r>
          </a:p>
        </p:txBody>
      </p:sp>
      <p:sp>
        <p:nvSpPr>
          <p:cNvPr id="49158" name="TextBox 9"/>
          <p:cNvSpPr txBox="1">
            <a:spLocks noChangeArrowheads="1"/>
          </p:cNvSpPr>
          <p:nvPr/>
        </p:nvSpPr>
        <p:spPr bwMode="auto">
          <a:xfrm>
            <a:off x="3251200" y="4343149"/>
            <a:ext cx="1992313" cy="646113"/>
          </a:xfrm>
          <a:prstGeom prst="rect">
            <a:avLst/>
          </a:prstGeom>
          <a:noFill/>
          <a:ln w="9525">
            <a:noFill/>
            <a:miter lim="800000"/>
            <a:headEnd/>
            <a:tailEnd/>
          </a:ln>
        </p:spPr>
        <p:txBody>
          <a:bodyPr wrap="none">
            <a:prstTxWarp prst="textNoShape">
              <a:avLst/>
            </a:prstTxWarp>
            <a:spAutoFit/>
          </a:bodyPr>
          <a:lstStyle/>
          <a:p>
            <a:r>
              <a:rPr lang="en-US">
                <a:latin typeface="Helvetica"/>
                <a:cs typeface="Helvetica"/>
              </a:rPr>
              <a:t>129S6 WT</a:t>
            </a:r>
          </a:p>
          <a:p>
            <a:r>
              <a:rPr lang="en-US">
                <a:latin typeface="Helvetica"/>
                <a:cs typeface="Helvetica"/>
              </a:rPr>
              <a:t>129S6 TRPV3KO</a:t>
            </a:r>
          </a:p>
        </p:txBody>
      </p:sp>
      <p:grpSp>
        <p:nvGrpSpPr>
          <p:cNvPr id="2" name="Group 17"/>
          <p:cNvGrpSpPr>
            <a:grpSpLocks/>
          </p:cNvGrpSpPr>
          <p:nvPr/>
        </p:nvGrpSpPr>
        <p:grpSpPr bwMode="auto">
          <a:xfrm>
            <a:off x="2870200" y="4546349"/>
            <a:ext cx="381000" cy="280988"/>
            <a:chOff x="5410200" y="1041400"/>
            <a:chExt cx="381000" cy="280988"/>
          </a:xfrm>
        </p:grpSpPr>
        <p:cxnSp>
          <p:nvCxnSpPr>
            <p:cNvPr id="49166" name="Straight Connector 18"/>
            <p:cNvCxnSpPr>
              <a:cxnSpLocks noChangeShapeType="1"/>
            </p:cNvCxnSpPr>
            <p:nvPr/>
          </p:nvCxnSpPr>
          <p:spPr bwMode="auto">
            <a:xfrm>
              <a:off x="5410200" y="1041400"/>
              <a:ext cx="381000" cy="1588"/>
            </a:xfrm>
            <a:prstGeom prst="line">
              <a:avLst/>
            </a:prstGeom>
            <a:noFill/>
            <a:ln w="9525">
              <a:solidFill>
                <a:schemeClr val="tx1"/>
              </a:solidFill>
              <a:round/>
              <a:headEnd/>
              <a:tailEnd/>
            </a:ln>
          </p:spPr>
        </p:cxnSp>
        <p:cxnSp>
          <p:nvCxnSpPr>
            <p:cNvPr id="49167" name="Straight Connector 19"/>
            <p:cNvCxnSpPr>
              <a:cxnSpLocks noChangeShapeType="1"/>
            </p:cNvCxnSpPr>
            <p:nvPr/>
          </p:nvCxnSpPr>
          <p:spPr bwMode="auto">
            <a:xfrm>
              <a:off x="5410200" y="1320800"/>
              <a:ext cx="381000" cy="1588"/>
            </a:xfrm>
            <a:prstGeom prst="line">
              <a:avLst/>
            </a:prstGeom>
            <a:noFill/>
            <a:ln w="9525">
              <a:solidFill>
                <a:srgbClr val="FF0000"/>
              </a:solidFill>
              <a:round/>
              <a:headEnd/>
              <a:tailEnd/>
            </a:ln>
          </p:spPr>
        </p:cxnSp>
      </p:grpSp>
      <p:pic>
        <p:nvPicPr>
          <p:cNvPr id="4916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6019800" y="1701800"/>
            <a:ext cx="2895600" cy="3327400"/>
          </a:xfrm>
          <a:prstGeom prst="rect">
            <a:avLst/>
          </a:prstGeom>
          <a:noFill/>
          <a:ln w="9525">
            <a:noFill/>
            <a:miter lim="800000"/>
            <a:headEnd/>
            <a:tailEnd/>
          </a:ln>
        </p:spPr>
      </p:pic>
      <p:sp>
        <p:nvSpPr>
          <p:cNvPr id="49162" name="TextBox 3"/>
          <p:cNvSpPr txBox="1">
            <a:spLocks noChangeArrowheads="1"/>
          </p:cNvSpPr>
          <p:nvPr/>
        </p:nvSpPr>
        <p:spPr bwMode="auto">
          <a:xfrm rot="-5400000">
            <a:off x="4488656" y="2978944"/>
            <a:ext cx="2689225" cy="338138"/>
          </a:xfrm>
          <a:prstGeom prst="rect">
            <a:avLst/>
          </a:prstGeom>
          <a:noFill/>
          <a:ln w="9525">
            <a:noFill/>
            <a:miter lim="800000"/>
            <a:headEnd/>
            <a:tailEnd/>
          </a:ln>
        </p:spPr>
        <p:txBody>
          <a:bodyPr>
            <a:prstTxWarp prst="textNoShape">
              <a:avLst/>
            </a:prstTxWarp>
            <a:spAutoFit/>
          </a:bodyPr>
          <a:lstStyle/>
          <a:p>
            <a:r>
              <a:rPr lang="en-US" sz="1600">
                <a:latin typeface="Helvetica"/>
                <a:cs typeface="Helvetica"/>
              </a:rPr>
              <a:t>Preference Index for &gt;29°C</a:t>
            </a:r>
          </a:p>
        </p:txBody>
      </p:sp>
      <p:sp>
        <p:nvSpPr>
          <p:cNvPr id="49163" name="Text Box 27"/>
          <p:cNvSpPr txBox="1">
            <a:spLocks noChangeArrowheads="1"/>
          </p:cNvSpPr>
          <p:nvPr/>
        </p:nvSpPr>
        <p:spPr bwMode="auto">
          <a:xfrm>
            <a:off x="7315200" y="6469063"/>
            <a:ext cx="1841500" cy="338137"/>
          </a:xfrm>
          <a:prstGeom prst="rect">
            <a:avLst/>
          </a:prstGeom>
          <a:noFill/>
          <a:ln w="9525">
            <a:noFill/>
            <a:miter lim="800000"/>
            <a:headEnd/>
            <a:tailEnd/>
          </a:ln>
        </p:spPr>
        <p:txBody>
          <a:bodyPr wrap="none">
            <a:prstTxWarp prst="textNoShape">
              <a:avLst/>
            </a:prstTxWarp>
            <a:spAutoFit/>
          </a:bodyPr>
          <a:lstStyle/>
          <a:p>
            <a:r>
              <a:rPr lang="en-US" sz="1600" i="1" dirty="0">
                <a:latin typeface="Helvetica"/>
                <a:cs typeface="Helvetica"/>
              </a:rPr>
              <a:t>Huang et al. 2011</a:t>
            </a:r>
          </a:p>
        </p:txBody>
      </p:sp>
      <p:sp>
        <p:nvSpPr>
          <p:cNvPr id="49164" name="TextBox 19"/>
          <p:cNvSpPr txBox="1">
            <a:spLocks noChangeArrowheads="1"/>
          </p:cNvSpPr>
          <p:nvPr/>
        </p:nvSpPr>
        <p:spPr bwMode="auto">
          <a:xfrm>
            <a:off x="573723" y="162498"/>
            <a:ext cx="8014033" cy="461665"/>
          </a:xfrm>
          <a:prstGeom prst="rect">
            <a:avLst/>
          </a:prstGeom>
          <a:noFill/>
          <a:ln w="9525">
            <a:noFill/>
            <a:miter lim="800000"/>
            <a:headEnd/>
            <a:tailEnd/>
          </a:ln>
        </p:spPr>
        <p:txBody>
          <a:bodyPr wrap="none">
            <a:prstTxWarp prst="textNoShape">
              <a:avLst/>
            </a:prstTxWarp>
            <a:spAutoFit/>
          </a:bodyPr>
          <a:lstStyle/>
          <a:p>
            <a:pPr algn="ctr"/>
            <a:r>
              <a:rPr lang="en-US" sz="2400" dirty="0" smtClean="0">
                <a:latin typeface="Helvetica"/>
                <a:cs typeface="Helvetica"/>
              </a:rPr>
              <a:t>Altered thermal selection </a:t>
            </a:r>
            <a:r>
              <a:rPr lang="en-US" sz="2400" dirty="0">
                <a:latin typeface="Helvetica"/>
                <a:cs typeface="Helvetica"/>
              </a:rPr>
              <a:t>behavior </a:t>
            </a:r>
            <a:r>
              <a:rPr lang="en-US" sz="2400" dirty="0" smtClean="0">
                <a:latin typeface="Helvetica"/>
                <a:cs typeface="Helvetica"/>
              </a:rPr>
              <a:t>in mice lacking TRPV3</a:t>
            </a:r>
            <a:endParaRPr lang="en-US" sz="2400" dirty="0">
              <a:latin typeface="Helvetica"/>
              <a:cs typeface="Helvetica"/>
            </a:endParaRPr>
          </a:p>
        </p:txBody>
      </p:sp>
      <p:pic>
        <p:nvPicPr>
          <p:cNvPr id="49165"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rcRect t="64478"/>
              <a:stretch>
                <a:fillRect/>
              </a:stretch>
            </p:blipFill>
          </mc:Choice>
          <mc:Fallback>
            <p:blipFill>
              <a:blip r:embed="rId6"/>
              <a:srcRect t="64478"/>
              <a:stretch>
                <a:fillRect/>
              </a:stretch>
            </p:blipFill>
          </mc:Fallback>
        </mc:AlternateContent>
        <p:spPr bwMode="auto">
          <a:xfrm>
            <a:off x="812800" y="3535112"/>
            <a:ext cx="2616200" cy="2116137"/>
          </a:xfrm>
          <a:prstGeom prst="rect">
            <a:avLst/>
          </a:prstGeom>
          <a:noFill/>
          <a:ln w="9525">
            <a:noFill/>
            <a:miter lim="800000"/>
            <a:headEnd/>
            <a:tailEnd/>
          </a:ln>
        </p:spPr>
      </p:pic>
      <p:pic>
        <p:nvPicPr>
          <p:cNvPr id="25"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rcRect b="66013"/>
              <a:stretch>
                <a:fillRect/>
              </a:stretch>
            </p:blipFill>
          </mc:Choice>
          <mc:Fallback>
            <p:blipFill>
              <a:blip r:embed="rId6"/>
              <a:srcRect b="66013"/>
              <a:stretch>
                <a:fillRect/>
              </a:stretch>
            </p:blipFill>
          </mc:Fallback>
        </mc:AlternateContent>
        <p:spPr bwMode="auto">
          <a:xfrm>
            <a:off x="814388" y="1600200"/>
            <a:ext cx="2616200" cy="2024063"/>
          </a:xfrm>
          <a:prstGeom prst="rect">
            <a:avLst/>
          </a:prstGeom>
          <a:noFill/>
          <a:ln w="9525">
            <a:noFill/>
            <a:miter lim="800000"/>
            <a:headEnd/>
            <a:tailEnd/>
          </a:ln>
        </p:spPr>
      </p:pic>
      <p:sp>
        <p:nvSpPr>
          <p:cNvPr id="26" name="TextBox 7"/>
          <p:cNvSpPr txBox="1">
            <a:spLocks noChangeArrowheads="1"/>
          </p:cNvSpPr>
          <p:nvPr/>
        </p:nvSpPr>
        <p:spPr bwMode="auto">
          <a:xfrm>
            <a:off x="3251200" y="1868488"/>
            <a:ext cx="2159000" cy="646112"/>
          </a:xfrm>
          <a:prstGeom prst="rect">
            <a:avLst/>
          </a:prstGeom>
          <a:noFill/>
          <a:ln w="9525">
            <a:noFill/>
            <a:miter lim="800000"/>
            <a:headEnd/>
            <a:tailEnd/>
          </a:ln>
        </p:spPr>
        <p:txBody>
          <a:bodyPr wrap="none">
            <a:prstTxWarp prst="textNoShape">
              <a:avLst/>
            </a:prstTxWarp>
            <a:spAutoFit/>
          </a:bodyPr>
          <a:lstStyle/>
          <a:p>
            <a:r>
              <a:rPr lang="en-US" dirty="0">
                <a:latin typeface="Helvetica"/>
                <a:cs typeface="Helvetica"/>
              </a:rPr>
              <a:t>C57Bl6 WT</a:t>
            </a:r>
          </a:p>
          <a:p>
            <a:r>
              <a:rPr lang="en-US" dirty="0">
                <a:latin typeface="Helvetica"/>
                <a:cs typeface="Helvetica"/>
              </a:rPr>
              <a:t>C57BL6 TRPV3KO</a:t>
            </a:r>
          </a:p>
        </p:txBody>
      </p:sp>
      <p:grpSp>
        <p:nvGrpSpPr>
          <p:cNvPr id="27" name="Group 13"/>
          <p:cNvGrpSpPr>
            <a:grpSpLocks/>
          </p:cNvGrpSpPr>
          <p:nvPr/>
        </p:nvGrpSpPr>
        <p:grpSpPr bwMode="auto">
          <a:xfrm>
            <a:off x="2870200" y="2071688"/>
            <a:ext cx="381000" cy="280987"/>
            <a:chOff x="5410200" y="1041400"/>
            <a:chExt cx="381000" cy="280988"/>
          </a:xfrm>
        </p:grpSpPr>
        <p:cxnSp>
          <p:nvCxnSpPr>
            <p:cNvPr id="28" name="Straight Connector 11"/>
            <p:cNvCxnSpPr>
              <a:cxnSpLocks noChangeShapeType="1"/>
            </p:cNvCxnSpPr>
            <p:nvPr/>
          </p:nvCxnSpPr>
          <p:spPr bwMode="auto">
            <a:xfrm>
              <a:off x="5410200" y="1041400"/>
              <a:ext cx="381000" cy="1588"/>
            </a:xfrm>
            <a:prstGeom prst="line">
              <a:avLst/>
            </a:prstGeom>
            <a:noFill/>
            <a:ln w="9525">
              <a:solidFill>
                <a:schemeClr val="tx1"/>
              </a:solidFill>
              <a:round/>
              <a:headEnd/>
              <a:tailEnd/>
            </a:ln>
          </p:spPr>
        </p:cxnSp>
        <p:cxnSp>
          <p:nvCxnSpPr>
            <p:cNvPr id="29" name="Straight Connector 12"/>
            <p:cNvCxnSpPr>
              <a:cxnSpLocks noChangeShapeType="1"/>
            </p:cNvCxnSpPr>
            <p:nvPr/>
          </p:nvCxnSpPr>
          <p:spPr bwMode="auto">
            <a:xfrm>
              <a:off x="5410200" y="1320800"/>
              <a:ext cx="381000" cy="1588"/>
            </a:xfrm>
            <a:prstGeom prst="line">
              <a:avLst/>
            </a:prstGeom>
            <a:noFill/>
            <a:ln w="9525">
              <a:solidFill>
                <a:srgbClr val="FF0000"/>
              </a:solidFill>
              <a:round/>
              <a:headEnd/>
              <a:tailEnd/>
            </a:ln>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3v4kogradientpaths.eps"/>
          <p:cNvPicPr>
            <a:picLocks noChangeAspect="1"/>
          </p:cNvPicPr>
          <p:nvPr/>
        </p:nvPicPr>
        <p:blipFill>
          <a:blip r:embed="rId3"/>
          <a:srcRect l="45279" t="16451" r="37967" b="49531"/>
          <a:stretch>
            <a:fillRect/>
          </a:stretch>
        </p:blipFill>
        <p:spPr bwMode="auto">
          <a:xfrm>
            <a:off x="3163534" y="2292649"/>
            <a:ext cx="1959350" cy="3162281"/>
          </a:xfrm>
          <a:prstGeom prst="rect">
            <a:avLst/>
          </a:prstGeom>
          <a:noFill/>
          <a:ln w="9525">
            <a:noFill/>
            <a:miter lim="800000"/>
            <a:headEnd/>
            <a:tailEnd/>
          </a:ln>
        </p:spPr>
      </p:pic>
      <p:sp>
        <p:nvSpPr>
          <p:cNvPr id="5" name="TextBox 4"/>
          <p:cNvSpPr txBox="1"/>
          <p:nvPr/>
        </p:nvSpPr>
        <p:spPr>
          <a:xfrm>
            <a:off x="1450493" y="227618"/>
            <a:ext cx="5864707" cy="830997"/>
          </a:xfrm>
          <a:prstGeom prst="rect">
            <a:avLst/>
          </a:prstGeom>
          <a:noFill/>
        </p:spPr>
        <p:txBody>
          <a:bodyPr wrap="none" rtlCol="0">
            <a:spAutoFit/>
          </a:bodyPr>
          <a:lstStyle/>
          <a:p>
            <a:pPr algn="ctr"/>
            <a:r>
              <a:rPr lang="en-US" sz="2400" dirty="0" smtClean="0">
                <a:latin typeface="Helvetica"/>
                <a:cs typeface="Helvetica"/>
              </a:rPr>
              <a:t>Delayed heat-evoked pain in mice lacking </a:t>
            </a:r>
          </a:p>
          <a:p>
            <a:pPr algn="ctr"/>
            <a:r>
              <a:rPr lang="en-US" sz="2400" dirty="0" smtClean="0">
                <a:latin typeface="Helvetica"/>
                <a:cs typeface="Helvetica"/>
              </a:rPr>
              <a:t>both TRPV3 and TRPV4</a:t>
            </a:r>
            <a:endParaRPr lang="en-US" sz="2400" dirty="0">
              <a:latin typeface="Helvetica"/>
              <a:cs typeface="Helvetica"/>
            </a:endParaRPr>
          </a:p>
        </p:txBody>
      </p:sp>
      <p:sp>
        <p:nvSpPr>
          <p:cNvPr id="6" name="TextBox 5"/>
          <p:cNvSpPr txBox="1"/>
          <p:nvPr/>
        </p:nvSpPr>
        <p:spPr>
          <a:xfrm>
            <a:off x="5986856" y="3251589"/>
            <a:ext cx="543538" cy="369332"/>
          </a:xfrm>
          <a:prstGeom prst="rect">
            <a:avLst/>
          </a:prstGeom>
          <a:noFill/>
        </p:spPr>
        <p:txBody>
          <a:bodyPr wrap="none" rtlCol="0">
            <a:spAutoFit/>
          </a:bodyPr>
          <a:lstStyle/>
          <a:p>
            <a:r>
              <a:rPr lang="en-US" dirty="0" smtClean="0">
                <a:latin typeface="Helvetica"/>
                <a:cs typeface="Helvetica"/>
              </a:rPr>
              <a:t>WT</a:t>
            </a:r>
            <a:endParaRPr lang="en-US" dirty="0">
              <a:latin typeface="Helvetica"/>
              <a:cs typeface="Helvetica"/>
            </a:endParaRPr>
          </a:p>
        </p:txBody>
      </p:sp>
      <p:sp>
        <p:nvSpPr>
          <p:cNvPr id="7" name="TextBox 6"/>
          <p:cNvSpPr txBox="1"/>
          <p:nvPr/>
        </p:nvSpPr>
        <p:spPr>
          <a:xfrm>
            <a:off x="6038902" y="3741205"/>
            <a:ext cx="1737375" cy="369332"/>
          </a:xfrm>
          <a:prstGeom prst="rect">
            <a:avLst/>
          </a:prstGeom>
          <a:noFill/>
        </p:spPr>
        <p:txBody>
          <a:bodyPr wrap="none" rtlCol="0">
            <a:spAutoFit/>
          </a:bodyPr>
          <a:lstStyle/>
          <a:p>
            <a:r>
              <a:rPr lang="en-US" dirty="0" smtClean="0">
                <a:latin typeface="Helvetica"/>
                <a:cs typeface="Helvetica"/>
              </a:rPr>
              <a:t>V3V4 knockout</a:t>
            </a:r>
            <a:endParaRPr lang="en-US" dirty="0">
              <a:latin typeface="Helvetica"/>
              <a:cs typeface="Helvetica"/>
            </a:endParaRPr>
          </a:p>
        </p:txBody>
      </p:sp>
      <p:sp>
        <p:nvSpPr>
          <p:cNvPr id="8" name="Rectangle 7"/>
          <p:cNvSpPr/>
          <p:nvPr/>
        </p:nvSpPr>
        <p:spPr>
          <a:xfrm>
            <a:off x="5559789" y="3397684"/>
            <a:ext cx="258488" cy="25848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a:cs typeface="Helvetica"/>
            </a:endParaRPr>
          </a:p>
        </p:txBody>
      </p:sp>
      <p:sp>
        <p:nvSpPr>
          <p:cNvPr id="9" name="Rectangle 8"/>
          <p:cNvSpPr/>
          <p:nvPr/>
        </p:nvSpPr>
        <p:spPr>
          <a:xfrm>
            <a:off x="5560467" y="3808572"/>
            <a:ext cx="258488" cy="25848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a:cs typeface="Helvetica"/>
            </a:endParaRPr>
          </a:p>
        </p:txBody>
      </p:sp>
      <p:sp>
        <p:nvSpPr>
          <p:cNvPr id="10" name="Text Box 27"/>
          <p:cNvSpPr txBox="1">
            <a:spLocks noChangeArrowheads="1"/>
          </p:cNvSpPr>
          <p:nvPr/>
        </p:nvSpPr>
        <p:spPr bwMode="auto">
          <a:xfrm>
            <a:off x="7315200" y="6469063"/>
            <a:ext cx="1841500" cy="338137"/>
          </a:xfrm>
          <a:prstGeom prst="rect">
            <a:avLst/>
          </a:prstGeom>
          <a:noFill/>
          <a:ln w="9525">
            <a:noFill/>
            <a:miter lim="800000"/>
            <a:headEnd/>
            <a:tailEnd/>
          </a:ln>
        </p:spPr>
        <p:txBody>
          <a:bodyPr wrap="none">
            <a:prstTxWarp prst="textNoShape">
              <a:avLst/>
            </a:prstTxWarp>
            <a:spAutoFit/>
          </a:bodyPr>
          <a:lstStyle/>
          <a:p>
            <a:r>
              <a:rPr lang="en-US" sz="1600" i="1" dirty="0">
                <a:latin typeface="Helvetica"/>
                <a:cs typeface="Helvetica"/>
              </a:rPr>
              <a:t>Huang et al. 2011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445023" y="1119188"/>
            <a:ext cx="7788275" cy="3139321"/>
          </a:xfrm>
          <a:prstGeom prst="rect">
            <a:avLst/>
          </a:prstGeom>
          <a:noFill/>
          <a:ln w="9525">
            <a:noFill/>
            <a:miter lim="800000"/>
            <a:headEnd/>
            <a:tailEnd/>
          </a:ln>
        </p:spPr>
        <p:txBody>
          <a:bodyPr>
            <a:prstTxWarp prst="textNoShape">
              <a:avLst/>
            </a:prstTxWarp>
            <a:spAutoFit/>
          </a:bodyPr>
          <a:lstStyle/>
          <a:p>
            <a:r>
              <a:rPr lang="en-US" sz="2000" b="1" i="1" dirty="0">
                <a:solidFill>
                  <a:srgbClr val="000000"/>
                </a:solidFill>
                <a:latin typeface="Helvetica"/>
                <a:cs typeface="Helvetica"/>
              </a:rPr>
              <a:t>Pain</a:t>
            </a:r>
            <a:r>
              <a:rPr lang="en-US" sz="2000" dirty="0" smtClean="0">
                <a:solidFill>
                  <a:srgbClr val="000000"/>
                </a:solidFill>
                <a:latin typeface="Helvetica"/>
                <a:cs typeface="Helvetica"/>
              </a:rPr>
              <a:t> </a:t>
            </a:r>
          </a:p>
          <a:p>
            <a:r>
              <a:rPr lang="en-US" sz="2000" dirty="0" smtClean="0">
                <a:solidFill>
                  <a:srgbClr val="000000"/>
                </a:solidFill>
                <a:latin typeface="Helvetica"/>
                <a:cs typeface="Helvetica"/>
              </a:rPr>
              <a:t>An </a:t>
            </a:r>
            <a:r>
              <a:rPr lang="en-US" sz="2000" dirty="0">
                <a:solidFill>
                  <a:srgbClr val="000000"/>
                </a:solidFill>
                <a:latin typeface="Helvetica"/>
                <a:cs typeface="Helvetica"/>
              </a:rPr>
              <a:t>unpleasant sensory and emotional experience associated with actual or potential tissue damage, or described in terms of such damage</a:t>
            </a:r>
            <a:endParaRPr lang="en-US" sz="2000" dirty="0" smtClean="0">
              <a:solidFill>
                <a:srgbClr val="000000"/>
              </a:solidFill>
              <a:latin typeface="Helvetica"/>
              <a:cs typeface="Helvetica"/>
            </a:endParaRPr>
          </a:p>
          <a:p>
            <a:endParaRPr lang="en-US" sz="2000" dirty="0" smtClean="0">
              <a:solidFill>
                <a:srgbClr val="000000"/>
              </a:solidFill>
              <a:latin typeface="Helvetica"/>
              <a:cs typeface="Helvetica"/>
            </a:endParaRPr>
          </a:p>
          <a:p>
            <a:r>
              <a:rPr lang="en-US" i="1" dirty="0">
                <a:latin typeface="Helvetica"/>
                <a:cs typeface="Helvetica"/>
              </a:rPr>
              <a:t>Source: International Association for the Study of Pain</a:t>
            </a:r>
            <a:r>
              <a:rPr lang="en-US" i="1" dirty="0" smtClean="0">
                <a:latin typeface="Helvetica"/>
                <a:cs typeface="Helvetica"/>
              </a:rPr>
              <a:t> </a:t>
            </a:r>
          </a:p>
          <a:p>
            <a:endParaRPr lang="en-US" sz="2000" dirty="0" smtClean="0">
              <a:latin typeface="Helvetica"/>
              <a:cs typeface="Helvetica"/>
            </a:endParaRPr>
          </a:p>
          <a:p>
            <a:endParaRPr lang="en-US" sz="2000" dirty="0" smtClean="0">
              <a:latin typeface="Helvetica"/>
              <a:cs typeface="Helvetica"/>
            </a:endParaRPr>
          </a:p>
          <a:p>
            <a:r>
              <a:rPr lang="en-US" sz="2000" b="1" i="1" dirty="0" err="1" smtClean="0">
                <a:latin typeface="Helvetica"/>
                <a:cs typeface="Helvetica"/>
              </a:rPr>
              <a:t>Nociception</a:t>
            </a:r>
            <a:r>
              <a:rPr lang="en-US" sz="2000" b="1" i="1" dirty="0" smtClean="0">
                <a:latin typeface="Helvetica"/>
                <a:cs typeface="Helvetica"/>
              </a:rPr>
              <a:t> </a:t>
            </a:r>
          </a:p>
          <a:p>
            <a:r>
              <a:rPr lang="en-US" sz="2000" dirty="0" smtClean="0">
                <a:latin typeface="Helvetica"/>
                <a:cs typeface="Helvetica"/>
              </a:rPr>
              <a:t>The detection of noxious stimuli by a neuron or organism</a:t>
            </a:r>
            <a:endParaRPr lang="en-US" sz="2000" dirty="0">
              <a:latin typeface="Helvetica"/>
              <a:cs typeface="Helvetica"/>
            </a:endParaRPr>
          </a:p>
        </p:txBody>
      </p:sp>
      <p:sp>
        <p:nvSpPr>
          <p:cNvPr id="3" name="TextBox 2"/>
          <p:cNvSpPr txBox="1"/>
          <p:nvPr/>
        </p:nvSpPr>
        <p:spPr>
          <a:xfrm>
            <a:off x="445023" y="4956075"/>
            <a:ext cx="8558753" cy="707886"/>
          </a:xfrm>
          <a:prstGeom prst="rect">
            <a:avLst/>
          </a:prstGeom>
          <a:noFill/>
        </p:spPr>
        <p:txBody>
          <a:bodyPr wrap="none" rtlCol="0">
            <a:spAutoFit/>
          </a:bodyPr>
          <a:lstStyle/>
          <a:p>
            <a:r>
              <a:rPr lang="en-US" sz="2000" b="1" i="1" dirty="0" err="1" smtClean="0">
                <a:latin typeface="Helvetica"/>
                <a:cs typeface="Helvetica"/>
              </a:rPr>
              <a:t>Hyperalgesia</a:t>
            </a:r>
            <a:r>
              <a:rPr lang="en-US" sz="2000" b="1" i="1" dirty="0" smtClean="0">
                <a:latin typeface="Helvetica"/>
                <a:cs typeface="Helvetica"/>
              </a:rPr>
              <a:t> </a:t>
            </a:r>
            <a:r>
              <a:rPr lang="en-US" sz="2000" dirty="0" smtClean="0">
                <a:latin typeface="Helvetica"/>
                <a:cs typeface="Helvetica"/>
              </a:rPr>
              <a:t>– Augmented perception of pain or feeling pain in response </a:t>
            </a:r>
          </a:p>
          <a:p>
            <a:r>
              <a:rPr lang="en-US" sz="2000" dirty="0" smtClean="0">
                <a:latin typeface="Helvetica"/>
                <a:cs typeface="Helvetica"/>
              </a:rPr>
              <a:t>to a formerly </a:t>
            </a:r>
            <a:r>
              <a:rPr lang="en-US" sz="2000" dirty="0" err="1" smtClean="0">
                <a:latin typeface="Helvetica"/>
                <a:cs typeface="Helvetica"/>
              </a:rPr>
              <a:t>nonpainful</a:t>
            </a:r>
            <a:r>
              <a:rPr lang="en-US" sz="2000" dirty="0" smtClean="0">
                <a:latin typeface="Helvetica"/>
                <a:cs typeface="Helvetica"/>
              </a:rPr>
              <a:t> stimulus</a:t>
            </a:r>
            <a:endParaRPr lang="en-US" sz="2000" dirty="0">
              <a:latin typeface="Helvetica"/>
              <a:cs typeface="Helvetic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V3V4IndepPGE2paths.eps"/>
          <p:cNvPicPr>
            <a:picLocks noChangeAspect="1"/>
          </p:cNvPicPr>
          <p:nvPr/>
        </p:nvPicPr>
        <p:blipFill>
          <a:blip r:embed="rId3"/>
          <a:srcRect/>
          <a:stretch>
            <a:fillRect/>
          </a:stretch>
        </p:blipFill>
        <p:spPr bwMode="auto">
          <a:xfrm>
            <a:off x="2819400" y="1905000"/>
            <a:ext cx="3390900" cy="3759200"/>
          </a:xfrm>
          <a:prstGeom prst="rect">
            <a:avLst/>
          </a:prstGeom>
          <a:noFill/>
          <a:ln w="9525">
            <a:noFill/>
            <a:miter lim="800000"/>
            <a:headEnd/>
            <a:tailEnd/>
          </a:ln>
        </p:spPr>
      </p:pic>
      <p:sp>
        <p:nvSpPr>
          <p:cNvPr id="57347" name="TextBox 2"/>
          <p:cNvSpPr txBox="1">
            <a:spLocks noChangeArrowheads="1"/>
          </p:cNvSpPr>
          <p:nvPr/>
        </p:nvSpPr>
        <p:spPr bwMode="auto">
          <a:xfrm>
            <a:off x="1669355" y="304800"/>
            <a:ext cx="5625308" cy="830997"/>
          </a:xfrm>
          <a:prstGeom prst="rect">
            <a:avLst/>
          </a:prstGeom>
          <a:noFill/>
          <a:ln w="9525">
            <a:noFill/>
            <a:miter lim="800000"/>
            <a:headEnd/>
            <a:tailEnd/>
          </a:ln>
        </p:spPr>
        <p:txBody>
          <a:bodyPr wrap="none">
            <a:prstTxWarp prst="textNoShape">
              <a:avLst/>
            </a:prstTxWarp>
            <a:spAutoFit/>
          </a:bodyPr>
          <a:lstStyle/>
          <a:p>
            <a:pPr algn="ctr"/>
            <a:r>
              <a:rPr lang="en-US" sz="2400" dirty="0" smtClean="0">
                <a:solidFill>
                  <a:srgbClr val="000000"/>
                </a:solidFill>
                <a:latin typeface="Helvetica"/>
                <a:cs typeface="Helvetica"/>
              </a:rPr>
              <a:t>Residual heat detection in keratinocytes </a:t>
            </a:r>
          </a:p>
          <a:p>
            <a:pPr algn="ctr"/>
            <a:r>
              <a:rPr lang="en-US" sz="2400" dirty="0" smtClean="0">
                <a:solidFill>
                  <a:srgbClr val="000000"/>
                </a:solidFill>
                <a:latin typeface="Helvetica"/>
                <a:cs typeface="Helvetica"/>
              </a:rPr>
              <a:t>lacking both TRPV3 and TRPV4</a:t>
            </a:r>
            <a:endParaRPr lang="en-US" sz="2400" dirty="0">
              <a:solidFill>
                <a:srgbClr val="000000"/>
              </a:solidFill>
              <a:latin typeface="Helvetica"/>
              <a:cs typeface="Helvetica"/>
            </a:endParaRPr>
          </a:p>
        </p:txBody>
      </p:sp>
      <p:sp>
        <p:nvSpPr>
          <p:cNvPr id="57348" name="Text Box 27"/>
          <p:cNvSpPr txBox="1">
            <a:spLocks noChangeArrowheads="1"/>
          </p:cNvSpPr>
          <p:nvPr/>
        </p:nvSpPr>
        <p:spPr bwMode="auto">
          <a:xfrm>
            <a:off x="7162800" y="6324600"/>
            <a:ext cx="1632553" cy="369332"/>
          </a:xfrm>
          <a:prstGeom prst="rect">
            <a:avLst/>
          </a:prstGeom>
          <a:noFill/>
          <a:ln w="9525">
            <a:noFill/>
            <a:miter lim="800000"/>
            <a:headEnd/>
            <a:tailEnd/>
          </a:ln>
        </p:spPr>
        <p:txBody>
          <a:bodyPr wrap="none">
            <a:prstTxWarp prst="textNoShape">
              <a:avLst/>
            </a:prstTxWarp>
            <a:spAutoFit/>
          </a:bodyPr>
          <a:lstStyle/>
          <a:p>
            <a:r>
              <a:rPr lang="en-US" i="1">
                <a:latin typeface="Helvetica"/>
                <a:cs typeface="Helvetica"/>
              </a:rPr>
              <a:t>Susan Huang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55" y="1563644"/>
            <a:ext cx="9309134" cy="3785652"/>
          </a:xfrm>
          <a:prstGeom prst="rect">
            <a:avLst/>
          </a:prstGeom>
          <a:noFill/>
        </p:spPr>
        <p:txBody>
          <a:bodyPr wrap="none" rtlCol="0">
            <a:spAutoFit/>
          </a:bodyPr>
          <a:lstStyle/>
          <a:p>
            <a:r>
              <a:rPr lang="en-US" sz="2000" dirty="0" smtClean="0">
                <a:latin typeface="Helvetica"/>
                <a:cs typeface="Helvetica"/>
              </a:rPr>
              <a:t>What are the non-TRPV3/non-TRPV4 sensors for heat in keratinocytes?</a:t>
            </a:r>
          </a:p>
          <a:p>
            <a:endParaRPr lang="en-US" sz="2000" dirty="0" smtClean="0">
              <a:latin typeface="Helvetica"/>
              <a:cs typeface="Helvetica"/>
            </a:endParaRPr>
          </a:p>
          <a:p>
            <a:endParaRPr lang="en-US" sz="2000" dirty="0" smtClean="0">
              <a:latin typeface="Helvetica"/>
              <a:cs typeface="Helvetica"/>
            </a:endParaRPr>
          </a:p>
          <a:p>
            <a:r>
              <a:rPr lang="en-US" sz="2000" dirty="0" smtClean="0">
                <a:latin typeface="Helvetica"/>
                <a:cs typeface="Helvetica"/>
              </a:rPr>
              <a:t>Is </a:t>
            </a:r>
            <a:r>
              <a:rPr lang="en-US" sz="2000" dirty="0" err="1" smtClean="0">
                <a:latin typeface="Helvetica"/>
                <a:cs typeface="Helvetica"/>
              </a:rPr>
              <a:t>keratinocyte</a:t>
            </a:r>
            <a:r>
              <a:rPr lang="en-US" sz="2000" dirty="0" smtClean="0">
                <a:latin typeface="Helvetica"/>
                <a:cs typeface="Helvetica"/>
              </a:rPr>
              <a:t> stimulation </a:t>
            </a:r>
            <a:r>
              <a:rPr lang="en-US" sz="2000" i="1" dirty="0" smtClean="0">
                <a:latin typeface="Helvetica"/>
                <a:cs typeface="Helvetica"/>
              </a:rPr>
              <a:t>sufficient </a:t>
            </a:r>
            <a:r>
              <a:rPr lang="en-US" sz="2000" dirty="0" smtClean="0">
                <a:latin typeface="Helvetica"/>
                <a:cs typeface="Helvetica"/>
              </a:rPr>
              <a:t>to trigger the perception of pain in the body?</a:t>
            </a:r>
          </a:p>
          <a:p>
            <a:endParaRPr lang="en-US" sz="2000" dirty="0" smtClean="0">
              <a:latin typeface="Helvetica"/>
              <a:cs typeface="Helvetica"/>
            </a:endParaRPr>
          </a:p>
          <a:p>
            <a:endParaRPr lang="en-US" sz="2000" dirty="0" smtClean="0">
              <a:latin typeface="Helvetica"/>
              <a:cs typeface="Helvetica"/>
            </a:endParaRPr>
          </a:p>
          <a:p>
            <a:r>
              <a:rPr lang="en-US" sz="2000" dirty="0" smtClean="0">
                <a:latin typeface="Helvetica"/>
                <a:cs typeface="Helvetica"/>
              </a:rPr>
              <a:t>If so, what are the chemical messengers that mediate this communication </a:t>
            </a:r>
          </a:p>
          <a:p>
            <a:r>
              <a:rPr lang="en-US" sz="2000" dirty="0" smtClean="0">
                <a:latin typeface="Helvetica"/>
                <a:cs typeface="Helvetica"/>
              </a:rPr>
              <a:t>and which neurons/receptors are doing the “listening”?</a:t>
            </a:r>
          </a:p>
          <a:p>
            <a:endParaRPr lang="en-US" sz="2000" dirty="0" smtClean="0">
              <a:latin typeface="Helvetica"/>
              <a:cs typeface="Helvetica"/>
            </a:endParaRPr>
          </a:p>
          <a:p>
            <a:endParaRPr lang="en-US" sz="2000" dirty="0" smtClean="0">
              <a:latin typeface="Helvetica"/>
              <a:cs typeface="Helvetica"/>
            </a:endParaRPr>
          </a:p>
          <a:p>
            <a:r>
              <a:rPr lang="en-US" sz="2000" dirty="0" smtClean="0">
                <a:latin typeface="Helvetica"/>
                <a:cs typeface="Helvetica"/>
              </a:rPr>
              <a:t>Do other </a:t>
            </a:r>
            <a:r>
              <a:rPr lang="en-US" sz="2000" dirty="0" err="1" smtClean="0">
                <a:latin typeface="Helvetica"/>
                <a:cs typeface="Helvetica"/>
              </a:rPr>
              <a:t>nonneuronal</a:t>
            </a:r>
            <a:r>
              <a:rPr lang="en-US" sz="2000" dirty="0" smtClean="0">
                <a:latin typeface="Helvetica"/>
                <a:cs typeface="Helvetica"/>
              </a:rPr>
              <a:t> cells act as “antennae” for the nervous system?</a:t>
            </a:r>
          </a:p>
          <a:p>
            <a:endParaRPr lang="en-US" sz="2000" dirty="0" smtClean="0">
              <a:latin typeface="Helvetica"/>
              <a:cs typeface="Helvetica"/>
            </a:endParaRPr>
          </a:p>
        </p:txBody>
      </p:sp>
      <p:sp>
        <p:nvSpPr>
          <p:cNvPr id="3" name="TextBox 2"/>
          <p:cNvSpPr txBox="1"/>
          <p:nvPr/>
        </p:nvSpPr>
        <p:spPr>
          <a:xfrm>
            <a:off x="2882863" y="596743"/>
            <a:ext cx="3247403" cy="461665"/>
          </a:xfrm>
          <a:prstGeom prst="rect">
            <a:avLst/>
          </a:prstGeom>
          <a:noFill/>
        </p:spPr>
        <p:txBody>
          <a:bodyPr wrap="none" rtlCol="0">
            <a:spAutoFit/>
          </a:bodyPr>
          <a:lstStyle/>
          <a:p>
            <a:r>
              <a:rPr lang="en-US" sz="2400" dirty="0" smtClean="0">
                <a:latin typeface="Helvetica"/>
                <a:cs typeface="Helvetica"/>
              </a:rPr>
              <a:t>Outstanding questions</a:t>
            </a:r>
            <a:endParaRPr lang="en-US" sz="2400" dirty="0">
              <a:latin typeface="Helvetica"/>
              <a:cs typeface="Helvetic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695" y="488180"/>
            <a:ext cx="6737241" cy="830997"/>
          </a:xfrm>
          <a:prstGeom prst="rect">
            <a:avLst/>
          </a:prstGeom>
          <a:noFill/>
        </p:spPr>
        <p:txBody>
          <a:bodyPr wrap="none" rtlCol="0">
            <a:spAutoFit/>
          </a:bodyPr>
          <a:lstStyle/>
          <a:p>
            <a:pPr algn="ctr"/>
            <a:r>
              <a:rPr lang="en-US" sz="2400" dirty="0" smtClean="0">
                <a:latin typeface="Helvetica"/>
                <a:cs typeface="Helvetica"/>
              </a:rPr>
              <a:t>Why should we care about </a:t>
            </a:r>
            <a:r>
              <a:rPr lang="en-US" sz="2400" dirty="0" err="1" smtClean="0">
                <a:latin typeface="Helvetica"/>
                <a:cs typeface="Helvetica"/>
              </a:rPr>
              <a:t>nociceptive</a:t>
            </a:r>
            <a:r>
              <a:rPr lang="en-US" sz="2400" dirty="0" smtClean="0">
                <a:latin typeface="Helvetica"/>
                <a:cs typeface="Helvetica"/>
              </a:rPr>
              <a:t> signaling </a:t>
            </a:r>
          </a:p>
          <a:p>
            <a:pPr algn="ctr"/>
            <a:r>
              <a:rPr lang="en-US" sz="2400" dirty="0" smtClean="0">
                <a:latin typeface="Helvetica"/>
                <a:cs typeface="Helvetica"/>
              </a:rPr>
              <a:t>from </a:t>
            </a:r>
            <a:r>
              <a:rPr lang="en-US" sz="2400" dirty="0" err="1" smtClean="0">
                <a:latin typeface="Helvetica"/>
                <a:cs typeface="Helvetica"/>
              </a:rPr>
              <a:t>nonneuronal</a:t>
            </a:r>
            <a:r>
              <a:rPr lang="en-US" sz="2400" dirty="0" smtClean="0">
                <a:latin typeface="Helvetica"/>
                <a:cs typeface="Helvetica"/>
              </a:rPr>
              <a:t> cells?</a:t>
            </a:r>
            <a:endParaRPr lang="en-US" sz="2400" dirty="0">
              <a:latin typeface="Helvetica"/>
              <a:cs typeface="Helvetica"/>
            </a:endParaRPr>
          </a:p>
        </p:txBody>
      </p:sp>
      <p:sp>
        <p:nvSpPr>
          <p:cNvPr id="3" name="TextBox 2"/>
          <p:cNvSpPr txBox="1"/>
          <p:nvPr/>
        </p:nvSpPr>
        <p:spPr>
          <a:xfrm>
            <a:off x="683124" y="3242289"/>
            <a:ext cx="7665853" cy="1015663"/>
          </a:xfrm>
          <a:prstGeom prst="rect">
            <a:avLst/>
          </a:prstGeom>
          <a:noFill/>
        </p:spPr>
        <p:txBody>
          <a:bodyPr wrap="square" rtlCol="0">
            <a:spAutoFit/>
          </a:bodyPr>
          <a:lstStyle/>
          <a:p>
            <a:r>
              <a:rPr lang="en-US" sz="2000" dirty="0" smtClean="0">
                <a:latin typeface="Helvetica"/>
                <a:cs typeface="Helvetica"/>
              </a:rPr>
              <a:t>Opportunity to target cells other than neurons might allow us to treat pain with reduced neurological side effects such as respiratory depression or addiction</a:t>
            </a:r>
            <a:endParaRPr lang="en-US" sz="2000" dirty="0">
              <a:latin typeface="Helvetica"/>
              <a:cs typeface="Helvetica"/>
            </a:endParaRPr>
          </a:p>
        </p:txBody>
      </p:sp>
      <p:sp>
        <p:nvSpPr>
          <p:cNvPr id="4" name="TextBox 3"/>
          <p:cNvSpPr txBox="1"/>
          <p:nvPr/>
        </p:nvSpPr>
        <p:spPr>
          <a:xfrm>
            <a:off x="683124" y="2074194"/>
            <a:ext cx="7665853" cy="707886"/>
          </a:xfrm>
          <a:prstGeom prst="rect">
            <a:avLst/>
          </a:prstGeom>
          <a:noFill/>
        </p:spPr>
        <p:txBody>
          <a:bodyPr wrap="square" rtlCol="0">
            <a:spAutoFit/>
          </a:bodyPr>
          <a:lstStyle/>
          <a:p>
            <a:r>
              <a:rPr lang="en-US" sz="2000" dirty="0" smtClean="0">
                <a:latin typeface="Helvetica"/>
                <a:cs typeface="Helvetica"/>
              </a:rPr>
              <a:t>Better understanding of causes/contributors to chronic pain and the role of skin diseases in pain sensation</a:t>
            </a:r>
            <a:endParaRPr lang="en-US" sz="2000" dirty="0">
              <a:latin typeface="Helvetica"/>
              <a:cs typeface="Helvetica"/>
            </a:endParaRPr>
          </a:p>
        </p:txBody>
      </p:sp>
      <p:sp>
        <p:nvSpPr>
          <p:cNvPr id="5" name="TextBox 4"/>
          <p:cNvSpPr txBox="1"/>
          <p:nvPr/>
        </p:nvSpPr>
        <p:spPr>
          <a:xfrm>
            <a:off x="683124" y="4738202"/>
            <a:ext cx="7665853" cy="1015663"/>
          </a:xfrm>
          <a:prstGeom prst="rect">
            <a:avLst/>
          </a:prstGeom>
          <a:noFill/>
        </p:spPr>
        <p:txBody>
          <a:bodyPr wrap="square" rtlCol="0">
            <a:spAutoFit/>
          </a:bodyPr>
          <a:lstStyle/>
          <a:p>
            <a:r>
              <a:rPr lang="en-US" sz="2000" dirty="0" smtClean="0">
                <a:latin typeface="Helvetica"/>
                <a:cs typeface="Helvetica"/>
              </a:rPr>
              <a:t>Topical delivery of therapies to the skin could allow one to use high local concentrations of drug without systemic side effects such as gastrointestinal bleeding</a:t>
            </a:r>
            <a:endParaRPr lang="en-US" sz="2000" dirty="0">
              <a:latin typeface="Helvetica"/>
              <a:cs typeface="Helvetic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414" y="503884"/>
            <a:ext cx="5265834" cy="830997"/>
          </a:xfrm>
          <a:prstGeom prst="rect">
            <a:avLst/>
          </a:prstGeom>
          <a:noFill/>
        </p:spPr>
        <p:txBody>
          <a:bodyPr wrap="none" rtlCol="0">
            <a:spAutoFit/>
          </a:bodyPr>
          <a:lstStyle/>
          <a:p>
            <a:r>
              <a:rPr lang="en-US" sz="2400" dirty="0" smtClean="0">
                <a:latin typeface="Helvetica"/>
                <a:cs typeface="Helvetica"/>
              </a:rPr>
              <a:t>Integration of Basic Pain Research at </a:t>
            </a:r>
          </a:p>
          <a:p>
            <a:r>
              <a:rPr lang="en-US" sz="2400" dirty="0" smtClean="0">
                <a:latin typeface="Helvetica"/>
                <a:cs typeface="Helvetica"/>
              </a:rPr>
              <a:t>Johns Hopkins School of Medicine</a:t>
            </a:r>
            <a:endParaRPr lang="en-US" sz="2400" dirty="0">
              <a:latin typeface="Helvetica"/>
              <a:cs typeface="Helvetica"/>
            </a:endParaRPr>
          </a:p>
        </p:txBody>
      </p:sp>
      <p:sp>
        <p:nvSpPr>
          <p:cNvPr id="3" name="TextBox 2"/>
          <p:cNvSpPr txBox="1"/>
          <p:nvPr/>
        </p:nvSpPr>
        <p:spPr>
          <a:xfrm>
            <a:off x="2533913" y="2101509"/>
            <a:ext cx="3877985" cy="461665"/>
          </a:xfrm>
          <a:prstGeom prst="rect">
            <a:avLst/>
          </a:prstGeom>
          <a:noFill/>
        </p:spPr>
        <p:txBody>
          <a:bodyPr wrap="none" rtlCol="0">
            <a:spAutoFit/>
          </a:bodyPr>
          <a:lstStyle/>
          <a:p>
            <a:pPr algn="ctr"/>
            <a:r>
              <a:rPr lang="en-US" sz="2400" dirty="0" smtClean="0">
                <a:latin typeface="Helvetica"/>
                <a:cs typeface="Helvetica"/>
              </a:rPr>
              <a:t>Center for Sensory Biology</a:t>
            </a:r>
            <a:endParaRPr lang="en-US" sz="2400" dirty="0">
              <a:latin typeface="Helvetica"/>
              <a:cs typeface="Helvetica"/>
            </a:endParaRPr>
          </a:p>
        </p:txBody>
      </p:sp>
      <p:sp>
        <p:nvSpPr>
          <p:cNvPr id="4" name="TextBox 3"/>
          <p:cNvSpPr txBox="1"/>
          <p:nvPr/>
        </p:nvSpPr>
        <p:spPr>
          <a:xfrm>
            <a:off x="2187664" y="3191597"/>
            <a:ext cx="4570482" cy="461665"/>
          </a:xfrm>
          <a:prstGeom prst="rect">
            <a:avLst/>
          </a:prstGeom>
          <a:noFill/>
        </p:spPr>
        <p:txBody>
          <a:bodyPr wrap="none" rtlCol="0">
            <a:spAutoFit/>
          </a:bodyPr>
          <a:lstStyle/>
          <a:p>
            <a:pPr algn="ctr"/>
            <a:r>
              <a:rPr lang="en-US" sz="2400" dirty="0" err="1" smtClean="0">
                <a:latin typeface="Helvetica"/>
                <a:cs typeface="Helvetica"/>
              </a:rPr>
              <a:t>Blaustein</a:t>
            </a:r>
            <a:r>
              <a:rPr lang="en-US" sz="2400" dirty="0" smtClean="0">
                <a:latin typeface="Helvetica"/>
                <a:cs typeface="Helvetica"/>
              </a:rPr>
              <a:t> Pain Research Center</a:t>
            </a:r>
            <a:endParaRPr lang="en-US" sz="2400" dirty="0">
              <a:latin typeface="Helvetica"/>
              <a:cs typeface="Helvetica"/>
            </a:endParaRPr>
          </a:p>
        </p:txBody>
      </p:sp>
      <p:sp>
        <p:nvSpPr>
          <p:cNvPr id="5" name="TextBox 4"/>
          <p:cNvSpPr txBox="1"/>
          <p:nvPr/>
        </p:nvSpPr>
        <p:spPr>
          <a:xfrm>
            <a:off x="1346839" y="4227017"/>
            <a:ext cx="6252132" cy="461665"/>
          </a:xfrm>
          <a:prstGeom prst="rect">
            <a:avLst/>
          </a:prstGeom>
          <a:noFill/>
        </p:spPr>
        <p:txBody>
          <a:bodyPr wrap="none" rtlCol="0">
            <a:spAutoFit/>
          </a:bodyPr>
          <a:lstStyle/>
          <a:p>
            <a:pPr algn="ctr"/>
            <a:r>
              <a:rPr lang="en-US" sz="2400" dirty="0" smtClean="0">
                <a:latin typeface="Helvetica"/>
                <a:cs typeface="Helvetica"/>
              </a:rPr>
              <a:t>Brain Sciences Institute Pain Working Group</a:t>
            </a:r>
            <a:endParaRPr lang="en-US" sz="2400" dirty="0">
              <a:latin typeface="Helvetica"/>
              <a:cs typeface="Helvetica"/>
            </a:endParaRPr>
          </a:p>
        </p:txBody>
      </p:sp>
      <p:sp>
        <p:nvSpPr>
          <p:cNvPr id="7" name="TextBox 6"/>
          <p:cNvSpPr txBox="1"/>
          <p:nvPr/>
        </p:nvSpPr>
        <p:spPr>
          <a:xfrm>
            <a:off x="1814515" y="5274889"/>
            <a:ext cx="5316780" cy="461665"/>
          </a:xfrm>
          <a:prstGeom prst="rect">
            <a:avLst/>
          </a:prstGeom>
          <a:noFill/>
        </p:spPr>
        <p:txBody>
          <a:bodyPr wrap="none" rtlCol="0">
            <a:spAutoFit/>
          </a:bodyPr>
          <a:lstStyle/>
          <a:p>
            <a:pPr algn="ctr"/>
            <a:r>
              <a:rPr lang="en-US" sz="2400" dirty="0" smtClean="0">
                <a:latin typeface="Helvetica"/>
                <a:cs typeface="Helvetica"/>
              </a:rPr>
              <a:t>Neurosurgery Pain Research Institute</a:t>
            </a:r>
            <a:endParaRPr lang="en-US" sz="2400" dirty="0">
              <a:latin typeface="Helvetica"/>
              <a:cs typeface="Helvetic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35222" y="335260"/>
            <a:ext cx="4233250" cy="461665"/>
          </a:xfrm>
          <a:prstGeom prst="rect">
            <a:avLst/>
          </a:prstGeom>
          <a:noFill/>
          <a:ln w="9525">
            <a:noFill/>
            <a:miter lim="800000"/>
            <a:headEnd/>
            <a:tailEnd/>
          </a:ln>
        </p:spPr>
        <p:txBody>
          <a:bodyPr wrap="none">
            <a:prstTxWarp prst="textNoShape">
              <a:avLst/>
            </a:prstTxWarp>
            <a:spAutoFit/>
          </a:bodyPr>
          <a:lstStyle/>
          <a:p>
            <a:r>
              <a:rPr lang="en-US" sz="2400" dirty="0">
                <a:latin typeface="Helvetica"/>
                <a:cs typeface="Helvetica"/>
              </a:rPr>
              <a:t>Different ways to classify pain</a:t>
            </a:r>
          </a:p>
        </p:txBody>
      </p:sp>
      <p:sp>
        <p:nvSpPr>
          <p:cNvPr id="34820" name="Text Box 4"/>
          <p:cNvSpPr txBox="1">
            <a:spLocks noChangeArrowheads="1"/>
          </p:cNvSpPr>
          <p:nvPr/>
        </p:nvSpPr>
        <p:spPr bwMode="auto">
          <a:xfrm>
            <a:off x="228600" y="3626364"/>
            <a:ext cx="8268855" cy="2554545"/>
          </a:xfrm>
          <a:prstGeom prst="rect">
            <a:avLst/>
          </a:prstGeom>
          <a:noFill/>
          <a:ln w="9525">
            <a:noFill/>
            <a:miter lim="800000"/>
            <a:headEnd/>
            <a:tailEnd/>
          </a:ln>
        </p:spPr>
        <p:txBody>
          <a:bodyPr wrap="square">
            <a:prstTxWarp prst="textNoShape">
              <a:avLst/>
            </a:prstTxWarp>
            <a:spAutoFit/>
          </a:bodyPr>
          <a:lstStyle/>
          <a:p>
            <a:r>
              <a:rPr lang="en-US" sz="2000" b="1" u="sng" dirty="0" smtClean="0">
                <a:latin typeface="Helvetica"/>
                <a:cs typeface="Helvetica"/>
              </a:rPr>
              <a:t>Mechanisms </a:t>
            </a:r>
            <a:r>
              <a:rPr lang="en-US" sz="2000" b="1" u="sng" dirty="0">
                <a:latin typeface="Helvetica"/>
                <a:cs typeface="Helvetica"/>
              </a:rPr>
              <a:t>of </a:t>
            </a:r>
            <a:r>
              <a:rPr lang="en-US" sz="2000" b="1" u="sng" dirty="0" smtClean="0">
                <a:latin typeface="Helvetica"/>
                <a:cs typeface="Helvetica"/>
              </a:rPr>
              <a:t>Origin of Chronic Pain</a:t>
            </a:r>
            <a:endParaRPr lang="en-US" sz="2000" b="1" dirty="0" smtClean="0">
              <a:latin typeface="Helvetica"/>
              <a:cs typeface="Helvetica"/>
            </a:endParaRPr>
          </a:p>
          <a:p>
            <a:r>
              <a:rPr lang="en-US" sz="2000" b="1" dirty="0">
                <a:latin typeface="Helvetica"/>
                <a:cs typeface="Helvetica"/>
              </a:rPr>
              <a:t>Inflammatory</a:t>
            </a:r>
            <a:r>
              <a:rPr lang="en-US" sz="2000" dirty="0">
                <a:latin typeface="Helvetica"/>
                <a:cs typeface="Helvetica"/>
              </a:rPr>
              <a:t> (arising from injury or inflammation in target tissues)</a:t>
            </a:r>
          </a:p>
          <a:p>
            <a:r>
              <a:rPr lang="en-US" sz="2000" i="1" dirty="0">
                <a:latin typeface="Helvetica"/>
                <a:cs typeface="Helvetica"/>
              </a:rPr>
              <a:t>versus</a:t>
            </a:r>
            <a:endParaRPr lang="en-US" sz="2000" dirty="0" smtClean="0">
              <a:latin typeface="Helvetica"/>
              <a:cs typeface="Helvetica"/>
            </a:endParaRPr>
          </a:p>
          <a:p>
            <a:r>
              <a:rPr lang="en-US" sz="2000" b="1" dirty="0" smtClean="0">
                <a:latin typeface="Helvetica"/>
                <a:cs typeface="Helvetica"/>
              </a:rPr>
              <a:t>Neuropathic</a:t>
            </a:r>
            <a:r>
              <a:rPr lang="en-US" sz="2000" dirty="0" smtClean="0">
                <a:latin typeface="Helvetica"/>
                <a:cs typeface="Helvetica"/>
              </a:rPr>
              <a:t> (arising from injury or disease affecting the peripheral or central nervous system)</a:t>
            </a:r>
          </a:p>
          <a:p>
            <a:r>
              <a:rPr lang="en-US" sz="2000" b="1" dirty="0" smtClean="0">
                <a:latin typeface="Helvetica"/>
                <a:cs typeface="Helvetica"/>
              </a:rPr>
              <a:t>	Peripheral </a:t>
            </a:r>
            <a:r>
              <a:rPr lang="en-US" sz="2000" dirty="0" smtClean="0">
                <a:latin typeface="Helvetica"/>
                <a:cs typeface="Helvetica"/>
              </a:rPr>
              <a:t>(traumatic injuries to peripheral nerves)</a:t>
            </a:r>
            <a:endParaRPr lang="en-US" sz="2000" b="1" dirty="0" smtClean="0">
              <a:latin typeface="Helvetica"/>
              <a:cs typeface="Helvetica"/>
            </a:endParaRPr>
          </a:p>
          <a:p>
            <a:r>
              <a:rPr lang="en-US" sz="2000" b="1" dirty="0" smtClean="0">
                <a:latin typeface="Helvetica"/>
                <a:cs typeface="Helvetica"/>
              </a:rPr>
              <a:t>	Central</a:t>
            </a:r>
            <a:r>
              <a:rPr lang="en-US" sz="2000" dirty="0" smtClean="0">
                <a:latin typeface="Helvetica"/>
                <a:cs typeface="Helvetica"/>
              </a:rPr>
              <a:t> (arising from damage to brain structures such as the 	thalamus)</a:t>
            </a:r>
            <a:endParaRPr lang="en-US" sz="2000" dirty="0">
              <a:latin typeface="Helvetica"/>
              <a:cs typeface="Helvetica"/>
            </a:endParaRPr>
          </a:p>
        </p:txBody>
      </p:sp>
      <p:sp>
        <p:nvSpPr>
          <p:cNvPr id="34821" name="Text Box 5"/>
          <p:cNvSpPr txBox="1">
            <a:spLocks noChangeArrowheads="1"/>
          </p:cNvSpPr>
          <p:nvPr/>
        </p:nvSpPr>
        <p:spPr bwMode="auto">
          <a:xfrm>
            <a:off x="228600" y="1290668"/>
            <a:ext cx="8776762" cy="1631216"/>
          </a:xfrm>
          <a:prstGeom prst="rect">
            <a:avLst/>
          </a:prstGeom>
          <a:noFill/>
          <a:ln w="9525">
            <a:noFill/>
            <a:miter lim="800000"/>
            <a:headEnd/>
            <a:tailEnd/>
          </a:ln>
        </p:spPr>
        <p:txBody>
          <a:bodyPr wrap="none">
            <a:prstTxWarp prst="textNoShape">
              <a:avLst/>
            </a:prstTxWarp>
            <a:spAutoFit/>
          </a:bodyPr>
          <a:lstStyle/>
          <a:p>
            <a:r>
              <a:rPr lang="en-US" sz="2000" b="1" u="sng" dirty="0" err="1">
                <a:latin typeface="Helvetica"/>
                <a:cs typeface="Helvetica"/>
              </a:rPr>
              <a:t>Timecourse</a:t>
            </a:r>
            <a:endParaRPr lang="en-US" sz="2000" b="1" u="sng" dirty="0">
              <a:latin typeface="Helvetica"/>
              <a:cs typeface="Helvetica"/>
            </a:endParaRPr>
          </a:p>
          <a:p>
            <a:r>
              <a:rPr lang="en-US" sz="2000" b="1" dirty="0">
                <a:latin typeface="Helvetica"/>
                <a:cs typeface="Helvetica"/>
              </a:rPr>
              <a:t>Acute </a:t>
            </a:r>
            <a:r>
              <a:rPr lang="en-US" sz="2000" dirty="0">
                <a:latin typeface="Helvetica"/>
                <a:cs typeface="Helvetica"/>
              </a:rPr>
              <a:t>(seconds to days) </a:t>
            </a:r>
            <a:r>
              <a:rPr lang="en-US" sz="2000" i="1" dirty="0">
                <a:latin typeface="Helvetica"/>
                <a:cs typeface="Helvetica"/>
              </a:rPr>
              <a:t>versus</a:t>
            </a:r>
            <a:r>
              <a:rPr lang="en-US" sz="2000" dirty="0">
                <a:latin typeface="Helvetica"/>
                <a:cs typeface="Helvetica"/>
              </a:rPr>
              <a:t> </a:t>
            </a:r>
            <a:r>
              <a:rPr lang="en-US" sz="2000" b="1" dirty="0">
                <a:latin typeface="Helvetica"/>
                <a:cs typeface="Helvetica"/>
              </a:rPr>
              <a:t>Chronic </a:t>
            </a:r>
            <a:r>
              <a:rPr lang="en-US" sz="2000" dirty="0">
                <a:latin typeface="Helvetica"/>
                <a:cs typeface="Helvetica"/>
              </a:rPr>
              <a:t>(weeks to years</a:t>
            </a:r>
            <a:r>
              <a:rPr lang="en-US" sz="2000" dirty="0" smtClean="0">
                <a:latin typeface="Helvetica"/>
                <a:cs typeface="Helvetica"/>
              </a:rPr>
              <a:t>)</a:t>
            </a:r>
          </a:p>
          <a:p>
            <a:r>
              <a:rPr lang="en-US" sz="2000" dirty="0" smtClean="0">
                <a:latin typeface="Helvetica"/>
                <a:cs typeface="Helvetica"/>
              </a:rPr>
              <a:t>	Acute pain is adaptive, allows us to avoid further injury and heal tissues</a:t>
            </a:r>
          </a:p>
          <a:p>
            <a:r>
              <a:rPr lang="en-US" sz="2000" dirty="0" smtClean="0">
                <a:latin typeface="Helvetica"/>
                <a:cs typeface="Helvetica"/>
              </a:rPr>
              <a:t>	Chronic pain is maladaptive and leads to loss of productivity and quality</a:t>
            </a:r>
          </a:p>
          <a:p>
            <a:r>
              <a:rPr lang="en-US" sz="2000" dirty="0" smtClean="0">
                <a:latin typeface="Helvetica"/>
                <a:cs typeface="Helvetica"/>
              </a:rPr>
              <a:t>	of life</a:t>
            </a:r>
            <a:endParaRPr lang="en-US" sz="2000" dirty="0">
              <a:latin typeface="Helvetica"/>
              <a:cs typeface="Helvetic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304800" y="-609600"/>
            <a:ext cx="8191500" cy="7213600"/>
          </a:xfrm>
          <a:prstGeom prst="rect">
            <a:avLst/>
          </a:prstGeom>
          <a:noFill/>
          <a:ln w="9525">
            <a:noFill/>
            <a:miter lim="800000"/>
            <a:headEnd/>
            <a:tailEnd/>
          </a:ln>
        </p:spPr>
      </p:pic>
      <p:sp>
        <p:nvSpPr>
          <p:cNvPr id="18435" name="Text Box 3"/>
          <p:cNvSpPr txBox="1">
            <a:spLocks noChangeArrowheads="1"/>
          </p:cNvSpPr>
          <p:nvPr/>
        </p:nvSpPr>
        <p:spPr bwMode="auto">
          <a:xfrm>
            <a:off x="0" y="781050"/>
            <a:ext cx="184150" cy="304800"/>
          </a:xfrm>
          <a:prstGeom prst="rect">
            <a:avLst/>
          </a:prstGeom>
          <a:noFill/>
          <a:ln w="9525">
            <a:noFill/>
            <a:miter lim="800000"/>
            <a:headEnd/>
            <a:tailEnd/>
          </a:ln>
        </p:spPr>
        <p:txBody>
          <a:bodyPr wrap="none">
            <a:prstTxWarp prst="textNoShape">
              <a:avLst/>
            </a:prstTxWarp>
            <a:spAutoFit/>
          </a:bodyPr>
          <a:lstStyle/>
          <a:p>
            <a:endParaRPr lang="en-US" sz="1400">
              <a:latin typeface="Helvetica" charset="0"/>
            </a:endParaRPr>
          </a:p>
        </p:txBody>
      </p:sp>
      <p:sp>
        <p:nvSpPr>
          <p:cNvPr id="18476" name="Line 44"/>
          <p:cNvSpPr>
            <a:spLocks noChangeShapeType="1"/>
          </p:cNvSpPr>
          <p:nvPr/>
        </p:nvSpPr>
        <p:spPr bwMode="auto">
          <a:xfrm>
            <a:off x="3290888" y="1066511"/>
            <a:ext cx="2424112" cy="198148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6" name="Rectangle 45"/>
          <p:cNvSpPr/>
          <p:nvPr/>
        </p:nvSpPr>
        <p:spPr>
          <a:xfrm>
            <a:off x="304800" y="3048000"/>
            <a:ext cx="3594100" cy="914400"/>
          </a:xfrm>
          <a:prstGeom prst="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931068" y="2849038"/>
            <a:ext cx="2252663" cy="297490"/>
          </a:xfrm>
          <a:prstGeom prst="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17" descr="MrgD%20B4%20cRet%20DRG%20mer"/>
          <p:cNvPicPr>
            <a:picLocks noChangeAspect="1" noChangeArrowheads="1"/>
          </p:cNvPicPr>
          <p:nvPr/>
        </p:nvPicPr>
        <p:blipFill>
          <a:blip r:embed="rId5"/>
          <a:srcRect l="7274" t="14598"/>
          <a:stretch>
            <a:fillRect/>
          </a:stretch>
        </p:blipFill>
        <p:spPr bwMode="auto">
          <a:xfrm>
            <a:off x="535863" y="1066511"/>
            <a:ext cx="2755025" cy="2537404"/>
          </a:xfrm>
          <a:prstGeom prst="rect">
            <a:avLst/>
          </a:prstGeom>
          <a:noFill/>
          <a:ln w="9525">
            <a:noFill/>
            <a:miter lim="800000"/>
            <a:headEnd/>
            <a:tailEnd/>
          </a:ln>
        </p:spPr>
      </p:pic>
      <p:sp>
        <p:nvSpPr>
          <p:cNvPr id="18477" name="Line 45"/>
          <p:cNvSpPr>
            <a:spLocks noChangeShapeType="1"/>
          </p:cNvSpPr>
          <p:nvPr/>
        </p:nvSpPr>
        <p:spPr bwMode="auto">
          <a:xfrm flipV="1">
            <a:off x="3290888" y="3428998"/>
            <a:ext cx="2119312" cy="17491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 name="TextBox 50"/>
          <p:cNvSpPr txBox="1"/>
          <p:nvPr/>
        </p:nvSpPr>
        <p:spPr>
          <a:xfrm>
            <a:off x="146008" y="3603913"/>
            <a:ext cx="2756722" cy="338554"/>
          </a:xfrm>
          <a:prstGeom prst="rect">
            <a:avLst/>
          </a:prstGeom>
          <a:noFill/>
        </p:spPr>
        <p:txBody>
          <a:bodyPr wrap="none" rtlCol="0">
            <a:spAutoFit/>
          </a:bodyPr>
          <a:lstStyle/>
          <a:p>
            <a:r>
              <a:rPr lang="en-US" sz="1600" i="1" dirty="0" err="1" smtClean="0"/>
              <a:t>Xinzhong</a:t>
            </a:r>
            <a:r>
              <a:rPr lang="en-US" sz="1600" i="1" dirty="0" smtClean="0"/>
              <a:t> Dong, Johns Hopkins</a:t>
            </a:r>
            <a:endParaRPr lang="en-US" sz="1600" i="1" dirty="0"/>
          </a:p>
        </p:txBody>
      </p:sp>
      <p:sp>
        <p:nvSpPr>
          <p:cNvPr id="11" name="TextBox 10"/>
          <p:cNvSpPr txBox="1"/>
          <p:nvPr/>
        </p:nvSpPr>
        <p:spPr>
          <a:xfrm>
            <a:off x="256609" y="319384"/>
            <a:ext cx="5214438" cy="461665"/>
          </a:xfrm>
          <a:prstGeom prst="rect">
            <a:avLst/>
          </a:prstGeom>
          <a:noFill/>
        </p:spPr>
        <p:txBody>
          <a:bodyPr wrap="none" rtlCol="0">
            <a:spAutoFit/>
          </a:bodyPr>
          <a:lstStyle/>
          <a:p>
            <a:r>
              <a:rPr lang="en-US" sz="2400" dirty="0" smtClean="0">
                <a:latin typeface="Helvetica"/>
                <a:cs typeface="Helvetica"/>
              </a:rPr>
              <a:t>A little anatomy: Delivering the signal</a:t>
            </a:r>
            <a:endParaRPr lang="en-US" sz="2400" dirty="0">
              <a:latin typeface="Helvetica"/>
              <a:cs typeface="Helvetic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srcRect l="51347" t="7776"/>
          <a:stretch>
            <a:fillRect/>
          </a:stretch>
        </p:blipFill>
        <p:spPr bwMode="auto">
          <a:xfrm>
            <a:off x="2590800" y="990600"/>
            <a:ext cx="3898900" cy="5422900"/>
          </a:xfrm>
          <a:prstGeom prst="rect">
            <a:avLst/>
          </a:prstGeom>
          <a:noFill/>
          <a:ln w="9525">
            <a:noFill/>
            <a:miter lim="800000"/>
            <a:headEnd/>
            <a:tailEnd/>
          </a:ln>
        </p:spPr>
      </p:pic>
      <p:sp>
        <p:nvSpPr>
          <p:cNvPr id="83971" name="Text Box 3"/>
          <p:cNvSpPr txBox="1">
            <a:spLocks noChangeArrowheads="1"/>
          </p:cNvSpPr>
          <p:nvPr/>
        </p:nvSpPr>
        <p:spPr bwMode="auto">
          <a:xfrm>
            <a:off x="0" y="180945"/>
            <a:ext cx="9218089" cy="461665"/>
          </a:xfrm>
          <a:prstGeom prst="rect">
            <a:avLst/>
          </a:prstGeom>
          <a:noFill/>
          <a:ln w="9525">
            <a:noFill/>
            <a:miter lim="800000"/>
            <a:headEnd/>
            <a:tailEnd/>
          </a:ln>
        </p:spPr>
        <p:txBody>
          <a:bodyPr wrap="none">
            <a:prstTxWarp prst="textNoShape">
              <a:avLst/>
            </a:prstTxWarp>
            <a:spAutoFit/>
          </a:bodyPr>
          <a:lstStyle/>
          <a:p>
            <a:r>
              <a:rPr lang="en-US" sz="2400" dirty="0" smtClean="0">
                <a:latin typeface="Helvetica" charset="0"/>
              </a:rPr>
              <a:t>A little anatomy: </a:t>
            </a:r>
            <a:r>
              <a:rPr lang="en-US" sz="2400" dirty="0" err="1" smtClean="0">
                <a:latin typeface="Helvetica" charset="0"/>
              </a:rPr>
              <a:t>Decending</a:t>
            </a:r>
            <a:r>
              <a:rPr lang="en-US" sz="2400" dirty="0" smtClean="0">
                <a:latin typeface="Helvetica" charset="0"/>
              </a:rPr>
              <a:t> pathway from the brain modulates pain</a:t>
            </a:r>
            <a:endParaRPr lang="en-US" sz="2400" dirty="0">
              <a:latin typeface="Helvetica" charset="0"/>
            </a:endParaRPr>
          </a:p>
        </p:txBody>
      </p:sp>
      <p:sp>
        <p:nvSpPr>
          <p:cNvPr id="83972" name="Oval 4"/>
          <p:cNvSpPr>
            <a:spLocks noChangeArrowheads="1"/>
          </p:cNvSpPr>
          <p:nvPr/>
        </p:nvSpPr>
        <p:spPr bwMode="auto">
          <a:xfrm>
            <a:off x="3479800" y="5156200"/>
            <a:ext cx="152400" cy="1524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grpSp>
        <p:nvGrpSpPr>
          <p:cNvPr id="2" name="Group 5"/>
          <p:cNvGrpSpPr>
            <a:grpSpLocks/>
          </p:cNvGrpSpPr>
          <p:nvPr/>
        </p:nvGrpSpPr>
        <p:grpSpPr bwMode="auto">
          <a:xfrm>
            <a:off x="3048000" y="5295900"/>
            <a:ext cx="1282700" cy="990600"/>
            <a:chOff x="1008" y="3336"/>
            <a:chExt cx="808" cy="624"/>
          </a:xfrm>
        </p:grpSpPr>
        <p:sp>
          <p:nvSpPr>
            <p:cNvPr id="83977" name="Line 6"/>
            <p:cNvSpPr>
              <a:spLocks noChangeShapeType="1"/>
            </p:cNvSpPr>
            <p:nvPr/>
          </p:nvSpPr>
          <p:spPr bwMode="auto">
            <a:xfrm flipH="1">
              <a:off x="1776" y="3336"/>
              <a:ext cx="28" cy="48"/>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83978" name="Line 7"/>
            <p:cNvSpPr>
              <a:spLocks noChangeShapeType="1"/>
            </p:cNvSpPr>
            <p:nvPr/>
          </p:nvSpPr>
          <p:spPr bwMode="auto">
            <a:xfrm>
              <a:off x="1768" y="3384"/>
              <a:ext cx="48" cy="28"/>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83979" name="Freeform 8"/>
            <p:cNvSpPr>
              <a:spLocks/>
            </p:cNvSpPr>
            <p:nvPr/>
          </p:nvSpPr>
          <p:spPr bwMode="auto">
            <a:xfrm>
              <a:off x="1008" y="3368"/>
              <a:ext cx="768" cy="592"/>
            </a:xfrm>
            <a:custGeom>
              <a:avLst/>
              <a:gdLst>
                <a:gd name="T0" fmla="*/ 768 w 768"/>
                <a:gd name="T1" fmla="*/ 16 h 592"/>
                <a:gd name="T2" fmla="*/ 672 w 768"/>
                <a:gd name="T3" fmla="*/ 16 h 592"/>
                <a:gd name="T4" fmla="*/ 432 w 768"/>
                <a:gd name="T5" fmla="*/ 16 h 592"/>
                <a:gd name="T6" fmla="*/ 336 w 768"/>
                <a:gd name="T7" fmla="*/ 112 h 592"/>
                <a:gd name="T8" fmla="*/ 192 w 768"/>
                <a:gd name="T9" fmla="*/ 304 h 592"/>
                <a:gd name="T10" fmla="*/ 0 w 768"/>
                <a:gd name="T11" fmla="*/ 592 h 592"/>
                <a:gd name="T12" fmla="*/ 0 60000 65536"/>
                <a:gd name="T13" fmla="*/ 0 60000 65536"/>
                <a:gd name="T14" fmla="*/ 0 60000 65536"/>
                <a:gd name="T15" fmla="*/ 0 60000 65536"/>
                <a:gd name="T16" fmla="*/ 0 60000 65536"/>
                <a:gd name="T17" fmla="*/ 0 60000 65536"/>
                <a:gd name="T18" fmla="*/ 0 w 768"/>
                <a:gd name="T19" fmla="*/ 0 h 592"/>
                <a:gd name="T20" fmla="*/ 768 w 768"/>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768" h="592">
                  <a:moveTo>
                    <a:pt x="768" y="16"/>
                  </a:moveTo>
                  <a:cubicBezTo>
                    <a:pt x="748" y="16"/>
                    <a:pt x="728" y="16"/>
                    <a:pt x="672" y="16"/>
                  </a:cubicBezTo>
                  <a:cubicBezTo>
                    <a:pt x="616" y="16"/>
                    <a:pt x="488" y="0"/>
                    <a:pt x="432" y="16"/>
                  </a:cubicBezTo>
                  <a:cubicBezTo>
                    <a:pt x="376" y="32"/>
                    <a:pt x="376" y="64"/>
                    <a:pt x="336" y="112"/>
                  </a:cubicBezTo>
                  <a:cubicBezTo>
                    <a:pt x="296" y="160"/>
                    <a:pt x="248" y="224"/>
                    <a:pt x="192" y="304"/>
                  </a:cubicBezTo>
                  <a:cubicBezTo>
                    <a:pt x="136" y="384"/>
                    <a:pt x="68" y="488"/>
                    <a:pt x="0" y="592"/>
                  </a:cubicBezTo>
                </a:path>
              </a:pathLst>
            </a:custGeom>
            <a:noFill/>
            <a:ln w="19050">
              <a:solidFill>
                <a:schemeClr val="tx1"/>
              </a:solidFill>
              <a:round/>
              <a:headEnd/>
              <a:tailEnd/>
            </a:ln>
          </p:spPr>
          <p:txBody>
            <a:bodyPr wrap="none" anchor="ctr">
              <a:prstTxWarp prst="textNoShape">
                <a:avLst/>
              </a:prstTxWarp>
            </a:bodyPr>
            <a:lstStyle/>
            <a:p>
              <a:endParaRPr lang="en-US"/>
            </a:p>
          </p:txBody>
        </p:sp>
      </p:grpSp>
      <p:sp>
        <p:nvSpPr>
          <p:cNvPr id="83974" name="Line 9"/>
          <p:cNvSpPr>
            <a:spLocks noChangeShapeType="1"/>
          </p:cNvSpPr>
          <p:nvPr/>
        </p:nvSpPr>
        <p:spPr bwMode="auto">
          <a:xfrm>
            <a:off x="3619500" y="5295900"/>
            <a:ext cx="76200" cy="762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3975" name="Line 10"/>
          <p:cNvSpPr>
            <a:spLocks noChangeShapeType="1"/>
          </p:cNvSpPr>
          <p:nvPr/>
        </p:nvSpPr>
        <p:spPr bwMode="auto">
          <a:xfrm>
            <a:off x="3378200" y="55626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83976" name="Text Box 11"/>
          <p:cNvSpPr txBox="1">
            <a:spLocks noChangeArrowheads="1"/>
          </p:cNvSpPr>
          <p:nvPr/>
        </p:nvSpPr>
        <p:spPr bwMode="auto">
          <a:xfrm>
            <a:off x="2984500" y="5067300"/>
            <a:ext cx="892175"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latin typeface="Helvetica" charset="0"/>
              </a:rPr>
              <a:t>DRG</a:t>
            </a:r>
            <a:endParaRPr lang="en-US" sz="1400">
              <a:latin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74" y="1200655"/>
            <a:ext cx="7470793" cy="923330"/>
          </a:xfrm>
          <a:prstGeom prst="rect">
            <a:avLst/>
          </a:prstGeom>
          <a:noFill/>
        </p:spPr>
        <p:txBody>
          <a:bodyPr wrap="square" rtlCol="0">
            <a:spAutoFit/>
          </a:bodyPr>
          <a:lstStyle/>
          <a:p>
            <a:r>
              <a:rPr lang="en-US" dirty="0" smtClean="0">
                <a:latin typeface="Helvetica"/>
                <a:cs typeface="Helvetica"/>
              </a:rPr>
              <a:t>What </a:t>
            </a:r>
            <a:r>
              <a:rPr lang="en-US" b="1" dirty="0" smtClean="0">
                <a:latin typeface="Helvetica"/>
                <a:cs typeface="Helvetica"/>
              </a:rPr>
              <a:t>molecules</a:t>
            </a:r>
            <a:r>
              <a:rPr lang="en-US" dirty="0" smtClean="0">
                <a:latin typeface="Helvetica"/>
                <a:cs typeface="Helvetica"/>
              </a:rPr>
              <a:t> allow us to sense and discriminate among painful and </a:t>
            </a:r>
            <a:r>
              <a:rPr lang="en-US" dirty="0" err="1" smtClean="0">
                <a:latin typeface="Helvetica"/>
                <a:cs typeface="Helvetica"/>
              </a:rPr>
              <a:t>nonpainful</a:t>
            </a:r>
            <a:r>
              <a:rPr lang="en-US" dirty="0" smtClean="0">
                <a:latin typeface="Helvetica"/>
                <a:cs typeface="Helvetica"/>
              </a:rPr>
              <a:t> stimuli?  </a:t>
            </a:r>
          </a:p>
          <a:p>
            <a:r>
              <a:rPr lang="en-US" i="1" dirty="0" smtClean="0">
                <a:latin typeface="Helvetica"/>
                <a:cs typeface="Helvetica"/>
              </a:rPr>
              <a:t>	Some are highly enriched in or specific to </a:t>
            </a:r>
            <a:r>
              <a:rPr lang="en-US" i="1" dirty="0" err="1" smtClean="0">
                <a:latin typeface="Helvetica"/>
                <a:cs typeface="Helvetica"/>
              </a:rPr>
              <a:t>nociceptive</a:t>
            </a:r>
            <a:r>
              <a:rPr lang="en-US" i="1" dirty="0" smtClean="0">
                <a:latin typeface="Helvetica"/>
                <a:cs typeface="Helvetica"/>
              </a:rPr>
              <a:t> neurons.</a:t>
            </a:r>
            <a:endParaRPr lang="en-US" i="1" dirty="0">
              <a:latin typeface="Helvetica"/>
              <a:cs typeface="Helvetica"/>
            </a:endParaRPr>
          </a:p>
        </p:txBody>
      </p:sp>
      <p:sp>
        <p:nvSpPr>
          <p:cNvPr id="3" name="TextBox 2"/>
          <p:cNvSpPr txBox="1"/>
          <p:nvPr/>
        </p:nvSpPr>
        <p:spPr>
          <a:xfrm>
            <a:off x="398374" y="2406141"/>
            <a:ext cx="8792303" cy="369332"/>
          </a:xfrm>
          <a:prstGeom prst="rect">
            <a:avLst/>
          </a:prstGeom>
          <a:noFill/>
        </p:spPr>
        <p:txBody>
          <a:bodyPr wrap="none" rtlCol="0">
            <a:spAutoFit/>
          </a:bodyPr>
          <a:lstStyle/>
          <a:p>
            <a:r>
              <a:rPr lang="en-US" dirty="0" smtClean="0">
                <a:latin typeface="Helvetica"/>
                <a:cs typeface="Helvetica"/>
              </a:rPr>
              <a:t>In which </a:t>
            </a:r>
            <a:r>
              <a:rPr lang="en-US" b="1" dirty="0" smtClean="0">
                <a:latin typeface="Helvetica"/>
                <a:cs typeface="Helvetica"/>
              </a:rPr>
              <a:t>subpopulations of sensory neurons </a:t>
            </a:r>
            <a:r>
              <a:rPr lang="en-US" dirty="0" smtClean="0">
                <a:latin typeface="Helvetica"/>
                <a:cs typeface="Helvetica"/>
              </a:rPr>
              <a:t>are specific painful stimuli detected?</a:t>
            </a:r>
            <a:endParaRPr lang="en-US" dirty="0">
              <a:latin typeface="Helvetica"/>
              <a:cs typeface="Helvetica"/>
            </a:endParaRPr>
          </a:p>
        </p:txBody>
      </p:sp>
      <p:sp>
        <p:nvSpPr>
          <p:cNvPr id="4" name="TextBox 3"/>
          <p:cNvSpPr txBox="1"/>
          <p:nvPr/>
        </p:nvSpPr>
        <p:spPr>
          <a:xfrm>
            <a:off x="398374" y="3065129"/>
            <a:ext cx="7791767" cy="1477328"/>
          </a:xfrm>
          <a:prstGeom prst="rect">
            <a:avLst/>
          </a:prstGeom>
          <a:noFill/>
        </p:spPr>
        <p:txBody>
          <a:bodyPr wrap="square" rtlCol="0">
            <a:spAutoFit/>
          </a:bodyPr>
          <a:lstStyle/>
          <a:p>
            <a:r>
              <a:rPr lang="en-US" dirty="0" smtClean="0">
                <a:latin typeface="Helvetica"/>
                <a:cs typeface="Helvetica"/>
              </a:rPr>
              <a:t>What are the </a:t>
            </a:r>
            <a:r>
              <a:rPr lang="en-US" b="1" dirty="0" smtClean="0">
                <a:latin typeface="Helvetica"/>
                <a:cs typeface="Helvetica"/>
              </a:rPr>
              <a:t>changes</a:t>
            </a:r>
            <a:r>
              <a:rPr lang="en-US" dirty="0" smtClean="0">
                <a:latin typeface="Helvetica"/>
                <a:cs typeface="Helvetica"/>
              </a:rPr>
              <a:t> undergone by these molecules and neurons that lead to </a:t>
            </a:r>
            <a:r>
              <a:rPr lang="en-US" dirty="0" err="1" smtClean="0">
                <a:latin typeface="Helvetica"/>
                <a:cs typeface="Helvetica"/>
              </a:rPr>
              <a:t>hyperalgesia</a:t>
            </a:r>
            <a:r>
              <a:rPr lang="en-US" dirty="0" smtClean="0">
                <a:latin typeface="Helvetica"/>
                <a:cs typeface="Helvetica"/>
              </a:rPr>
              <a:t> and chronic pain? </a:t>
            </a:r>
          </a:p>
          <a:p>
            <a:r>
              <a:rPr lang="en-US" i="1" dirty="0" smtClean="0">
                <a:latin typeface="Helvetica"/>
                <a:cs typeface="Helvetica"/>
              </a:rPr>
              <a:t>	Expression of new molecules, increases or decreases in abundance of existing molecules, changes in activity of existing molecules, changes in the anatomy of nerve endings in the periphery</a:t>
            </a:r>
            <a:endParaRPr lang="en-US" i="1" dirty="0">
              <a:latin typeface="Helvetica"/>
              <a:cs typeface="Helvetica"/>
            </a:endParaRPr>
          </a:p>
        </p:txBody>
      </p:sp>
      <p:sp>
        <p:nvSpPr>
          <p:cNvPr id="6" name="TextBox 5"/>
          <p:cNvSpPr txBox="1"/>
          <p:nvPr/>
        </p:nvSpPr>
        <p:spPr>
          <a:xfrm>
            <a:off x="398374" y="4878280"/>
            <a:ext cx="7791767" cy="646331"/>
          </a:xfrm>
          <a:prstGeom prst="rect">
            <a:avLst/>
          </a:prstGeom>
          <a:noFill/>
        </p:spPr>
        <p:txBody>
          <a:bodyPr wrap="square" rtlCol="0">
            <a:spAutoFit/>
          </a:bodyPr>
          <a:lstStyle/>
          <a:p>
            <a:r>
              <a:rPr lang="en-US" dirty="0" smtClean="0">
                <a:latin typeface="Helvetica"/>
                <a:cs typeface="Helvetica"/>
              </a:rPr>
              <a:t>What changes in the </a:t>
            </a:r>
            <a:r>
              <a:rPr lang="en-US" b="1" dirty="0" smtClean="0">
                <a:latin typeface="Helvetica"/>
                <a:cs typeface="Helvetica"/>
              </a:rPr>
              <a:t>spinal cord and brain </a:t>
            </a:r>
            <a:r>
              <a:rPr lang="en-US" dirty="0" smtClean="0">
                <a:latin typeface="Helvetica"/>
                <a:cs typeface="Helvetica"/>
              </a:rPr>
              <a:t>lead to an augmented sensitivity to incoming information from peripheral </a:t>
            </a:r>
            <a:r>
              <a:rPr lang="en-US" dirty="0" err="1" smtClean="0">
                <a:latin typeface="Helvetica"/>
                <a:cs typeface="Helvetica"/>
              </a:rPr>
              <a:t>nociceptive</a:t>
            </a:r>
            <a:r>
              <a:rPr lang="en-US" dirty="0" smtClean="0">
                <a:latin typeface="Helvetica"/>
                <a:cs typeface="Helvetica"/>
              </a:rPr>
              <a:t> neurons?</a:t>
            </a:r>
            <a:endParaRPr lang="en-US" dirty="0">
              <a:latin typeface="Helvetica"/>
              <a:cs typeface="Helvetica"/>
            </a:endParaRPr>
          </a:p>
        </p:txBody>
      </p:sp>
      <p:sp>
        <p:nvSpPr>
          <p:cNvPr id="7" name="TextBox 6"/>
          <p:cNvSpPr txBox="1"/>
          <p:nvPr/>
        </p:nvSpPr>
        <p:spPr>
          <a:xfrm>
            <a:off x="398374" y="5814268"/>
            <a:ext cx="7470793" cy="646331"/>
          </a:xfrm>
          <a:prstGeom prst="rect">
            <a:avLst/>
          </a:prstGeom>
          <a:noFill/>
        </p:spPr>
        <p:txBody>
          <a:bodyPr wrap="square" rtlCol="0">
            <a:spAutoFit/>
          </a:bodyPr>
          <a:lstStyle/>
          <a:p>
            <a:r>
              <a:rPr lang="en-US" dirty="0" smtClean="0">
                <a:latin typeface="Helvetica"/>
                <a:cs typeface="Helvetica"/>
              </a:rPr>
              <a:t>How do </a:t>
            </a:r>
            <a:r>
              <a:rPr lang="en-US" b="1" dirty="0" err="1" smtClean="0">
                <a:latin typeface="Helvetica"/>
                <a:cs typeface="Helvetica"/>
              </a:rPr>
              <a:t>nonneuronal</a:t>
            </a:r>
            <a:r>
              <a:rPr lang="en-US" b="1" dirty="0" smtClean="0">
                <a:latin typeface="Helvetica"/>
                <a:cs typeface="Helvetica"/>
              </a:rPr>
              <a:t> cells </a:t>
            </a:r>
            <a:r>
              <a:rPr lang="en-US" dirty="0" smtClean="0">
                <a:latin typeface="Helvetica"/>
                <a:cs typeface="Helvetica"/>
              </a:rPr>
              <a:t>(</a:t>
            </a:r>
            <a:r>
              <a:rPr lang="en-US" dirty="0" err="1" smtClean="0">
                <a:latin typeface="Helvetica"/>
                <a:cs typeface="Helvetica"/>
              </a:rPr>
              <a:t>glia</a:t>
            </a:r>
            <a:r>
              <a:rPr lang="en-US" dirty="0" smtClean="0">
                <a:latin typeface="Helvetica"/>
                <a:cs typeface="Helvetica"/>
              </a:rPr>
              <a:t>, immune cells, keratinocytes) influence the perception of pain and </a:t>
            </a:r>
            <a:r>
              <a:rPr lang="en-US" dirty="0" err="1" smtClean="0">
                <a:latin typeface="Helvetica"/>
                <a:cs typeface="Helvetica"/>
              </a:rPr>
              <a:t>hyperalgesia</a:t>
            </a:r>
            <a:r>
              <a:rPr lang="en-US" dirty="0" smtClean="0">
                <a:latin typeface="Helvetica"/>
                <a:cs typeface="Helvetica"/>
              </a:rPr>
              <a:t>?</a:t>
            </a:r>
            <a:endParaRPr lang="en-US" dirty="0">
              <a:latin typeface="Helvetica"/>
              <a:cs typeface="Helvetica"/>
            </a:endParaRPr>
          </a:p>
        </p:txBody>
      </p:sp>
      <p:sp>
        <p:nvSpPr>
          <p:cNvPr id="8" name="TextBox 7"/>
          <p:cNvSpPr txBox="1"/>
          <p:nvPr/>
        </p:nvSpPr>
        <p:spPr>
          <a:xfrm>
            <a:off x="892377" y="482088"/>
            <a:ext cx="6976790" cy="461665"/>
          </a:xfrm>
          <a:prstGeom prst="rect">
            <a:avLst/>
          </a:prstGeom>
          <a:noFill/>
        </p:spPr>
        <p:txBody>
          <a:bodyPr wrap="none" rtlCol="0">
            <a:spAutoFit/>
          </a:bodyPr>
          <a:lstStyle/>
          <a:p>
            <a:r>
              <a:rPr lang="en-US" sz="2400" dirty="0" smtClean="0">
                <a:latin typeface="Helvetica"/>
                <a:cs typeface="Helvetica"/>
              </a:rPr>
              <a:t>A few major questions in the basic science of pain</a:t>
            </a:r>
            <a:endParaRPr lang="en-US" sz="2400" dirty="0">
              <a:latin typeface="Helvetica"/>
              <a:cs typeface="Helvetic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1026"/>
          <p:cNvPicPr>
            <a:picLocks noChangeAspect="1" noChangeArrowheads="1"/>
          </p:cNvPicPr>
          <p:nvPr/>
        </p:nvPicPr>
        <p:blipFill>
          <a:blip r:embed="rId3"/>
          <a:srcRect/>
          <a:stretch>
            <a:fillRect/>
          </a:stretch>
        </p:blipFill>
        <p:spPr bwMode="auto">
          <a:xfrm>
            <a:off x="4927600" y="3590925"/>
            <a:ext cx="4064000" cy="3048000"/>
          </a:xfrm>
          <a:prstGeom prst="rect">
            <a:avLst/>
          </a:prstGeom>
          <a:noFill/>
          <a:ln w="9525">
            <a:noFill/>
            <a:miter lim="800000"/>
            <a:headEnd/>
            <a:tailEnd/>
          </a:ln>
          <a:effectLst/>
        </p:spPr>
      </p:pic>
      <p:grpSp>
        <p:nvGrpSpPr>
          <p:cNvPr id="2" name="Group 1031"/>
          <p:cNvGrpSpPr>
            <a:grpSpLocks/>
          </p:cNvGrpSpPr>
          <p:nvPr/>
        </p:nvGrpSpPr>
        <p:grpSpPr bwMode="auto">
          <a:xfrm>
            <a:off x="152400" y="842816"/>
            <a:ext cx="4119563" cy="1119188"/>
            <a:chOff x="630" y="2357"/>
            <a:chExt cx="2595" cy="705"/>
          </a:xfrm>
        </p:grpSpPr>
        <p:sp>
          <p:nvSpPr>
            <p:cNvPr id="396296" name="Rectangle 1032"/>
            <p:cNvSpPr>
              <a:spLocks noChangeArrowheads="1"/>
            </p:cNvSpPr>
            <p:nvPr/>
          </p:nvSpPr>
          <p:spPr bwMode="auto">
            <a:xfrm>
              <a:off x="1053" y="2684"/>
              <a:ext cx="19" cy="191"/>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6297" name="Rectangle 1033"/>
            <p:cNvSpPr>
              <a:spLocks noChangeArrowheads="1"/>
            </p:cNvSpPr>
            <p:nvPr/>
          </p:nvSpPr>
          <p:spPr bwMode="auto">
            <a:xfrm>
              <a:off x="1085" y="2697"/>
              <a:ext cx="19" cy="165"/>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6298" name="Freeform 1034"/>
            <p:cNvSpPr>
              <a:spLocks/>
            </p:cNvSpPr>
            <p:nvPr/>
          </p:nvSpPr>
          <p:spPr bwMode="auto">
            <a:xfrm>
              <a:off x="1059" y="2869"/>
              <a:ext cx="172" cy="114"/>
            </a:xfrm>
            <a:custGeom>
              <a:avLst/>
              <a:gdLst/>
              <a:ahLst/>
              <a:cxnLst>
                <a:cxn ang="0">
                  <a:pos x="172" y="95"/>
                </a:cxn>
                <a:cxn ang="0">
                  <a:pos x="165" y="114"/>
                </a:cxn>
                <a:cxn ang="0">
                  <a:pos x="0" y="19"/>
                </a:cxn>
                <a:cxn ang="0">
                  <a:pos x="6" y="0"/>
                </a:cxn>
                <a:cxn ang="0">
                  <a:pos x="172" y="95"/>
                </a:cxn>
              </a:cxnLst>
              <a:rect l="0" t="0" r="r" b="b"/>
              <a:pathLst>
                <a:path w="172" h="114">
                  <a:moveTo>
                    <a:pt x="172" y="95"/>
                  </a:moveTo>
                  <a:lnTo>
                    <a:pt x="165" y="114"/>
                  </a:lnTo>
                  <a:lnTo>
                    <a:pt x="0" y="19"/>
                  </a:lnTo>
                  <a:lnTo>
                    <a:pt x="6" y="0"/>
                  </a:lnTo>
                  <a:lnTo>
                    <a:pt x="172" y="95"/>
                  </a:lnTo>
                  <a:close/>
                </a:path>
              </a:pathLst>
            </a:custGeom>
            <a:solidFill>
              <a:srgbClr val="000000"/>
            </a:solidFill>
            <a:ln w="9525">
              <a:noFill/>
              <a:round/>
              <a:headEnd/>
              <a:tailEnd/>
            </a:ln>
          </p:spPr>
          <p:txBody>
            <a:bodyPr>
              <a:prstTxWarp prst="textNoShape">
                <a:avLst/>
              </a:prstTxWarp>
            </a:bodyPr>
            <a:lstStyle/>
            <a:p>
              <a:endParaRPr lang="en-US"/>
            </a:p>
          </p:txBody>
        </p:sp>
        <p:sp>
          <p:nvSpPr>
            <p:cNvPr id="396299" name="Freeform 1035"/>
            <p:cNvSpPr>
              <a:spLocks/>
            </p:cNvSpPr>
            <p:nvPr/>
          </p:nvSpPr>
          <p:spPr bwMode="auto">
            <a:xfrm>
              <a:off x="1224" y="2869"/>
              <a:ext cx="165" cy="114"/>
            </a:xfrm>
            <a:custGeom>
              <a:avLst/>
              <a:gdLst/>
              <a:ahLst/>
              <a:cxnLst>
                <a:cxn ang="0">
                  <a:pos x="159" y="0"/>
                </a:cxn>
                <a:cxn ang="0">
                  <a:pos x="165" y="19"/>
                </a:cxn>
                <a:cxn ang="0">
                  <a:pos x="7" y="114"/>
                </a:cxn>
                <a:cxn ang="0">
                  <a:pos x="0" y="95"/>
                </a:cxn>
                <a:cxn ang="0">
                  <a:pos x="159" y="0"/>
                </a:cxn>
              </a:cxnLst>
              <a:rect l="0" t="0" r="r" b="b"/>
              <a:pathLst>
                <a:path w="165" h="114">
                  <a:moveTo>
                    <a:pt x="159" y="0"/>
                  </a:moveTo>
                  <a:lnTo>
                    <a:pt x="165" y="19"/>
                  </a:lnTo>
                  <a:lnTo>
                    <a:pt x="7" y="114"/>
                  </a:lnTo>
                  <a:lnTo>
                    <a:pt x="0" y="95"/>
                  </a:lnTo>
                  <a:lnTo>
                    <a:pt x="159" y="0"/>
                  </a:lnTo>
                  <a:close/>
                </a:path>
              </a:pathLst>
            </a:custGeom>
            <a:solidFill>
              <a:srgbClr val="000000"/>
            </a:solidFill>
            <a:ln w="9525">
              <a:noFill/>
              <a:round/>
              <a:headEnd/>
              <a:tailEnd/>
            </a:ln>
          </p:spPr>
          <p:txBody>
            <a:bodyPr>
              <a:prstTxWarp prst="textNoShape">
                <a:avLst/>
              </a:prstTxWarp>
            </a:bodyPr>
            <a:lstStyle/>
            <a:p>
              <a:endParaRPr lang="en-US"/>
            </a:p>
          </p:txBody>
        </p:sp>
        <p:sp>
          <p:nvSpPr>
            <p:cNvPr id="396300" name="Freeform 1036"/>
            <p:cNvSpPr>
              <a:spLocks/>
            </p:cNvSpPr>
            <p:nvPr/>
          </p:nvSpPr>
          <p:spPr bwMode="auto">
            <a:xfrm>
              <a:off x="1218" y="2843"/>
              <a:ext cx="146" cy="102"/>
            </a:xfrm>
            <a:custGeom>
              <a:avLst/>
              <a:gdLst/>
              <a:ahLst/>
              <a:cxnLst>
                <a:cxn ang="0">
                  <a:pos x="140" y="0"/>
                </a:cxn>
                <a:cxn ang="0">
                  <a:pos x="146" y="19"/>
                </a:cxn>
                <a:cxn ang="0">
                  <a:pos x="6" y="102"/>
                </a:cxn>
                <a:cxn ang="0">
                  <a:pos x="0" y="83"/>
                </a:cxn>
                <a:cxn ang="0">
                  <a:pos x="140" y="0"/>
                </a:cxn>
              </a:cxnLst>
              <a:rect l="0" t="0" r="r" b="b"/>
              <a:pathLst>
                <a:path w="146" h="102">
                  <a:moveTo>
                    <a:pt x="140" y="0"/>
                  </a:moveTo>
                  <a:lnTo>
                    <a:pt x="146" y="19"/>
                  </a:lnTo>
                  <a:lnTo>
                    <a:pt x="6" y="102"/>
                  </a:lnTo>
                  <a:lnTo>
                    <a:pt x="0" y="83"/>
                  </a:lnTo>
                  <a:lnTo>
                    <a:pt x="140" y="0"/>
                  </a:lnTo>
                  <a:close/>
                </a:path>
              </a:pathLst>
            </a:custGeom>
            <a:solidFill>
              <a:srgbClr val="000000"/>
            </a:solidFill>
            <a:ln w="9525">
              <a:noFill/>
              <a:round/>
              <a:headEnd/>
              <a:tailEnd/>
            </a:ln>
          </p:spPr>
          <p:txBody>
            <a:bodyPr>
              <a:prstTxWarp prst="textNoShape">
                <a:avLst/>
              </a:prstTxWarp>
            </a:bodyPr>
            <a:lstStyle/>
            <a:p>
              <a:endParaRPr lang="en-US"/>
            </a:p>
          </p:txBody>
        </p:sp>
        <p:sp>
          <p:nvSpPr>
            <p:cNvPr id="396301" name="Rectangle 1037"/>
            <p:cNvSpPr>
              <a:spLocks noChangeArrowheads="1"/>
            </p:cNvSpPr>
            <p:nvPr/>
          </p:nvSpPr>
          <p:spPr bwMode="auto">
            <a:xfrm>
              <a:off x="1377" y="2684"/>
              <a:ext cx="19" cy="191"/>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6302" name="Freeform 1038"/>
            <p:cNvSpPr>
              <a:spLocks/>
            </p:cNvSpPr>
            <p:nvPr/>
          </p:nvSpPr>
          <p:spPr bwMode="auto">
            <a:xfrm>
              <a:off x="1224" y="2583"/>
              <a:ext cx="165" cy="114"/>
            </a:xfrm>
            <a:custGeom>
              <a:avLst/>
              <a:gdLst/>
              <a:ahLst/>
              <a:cxnLst>
                <a:cxn ang="0">
                  <a:pos x="0" y="19"/>
                </a:cxn>
                <a:cxn ang="0">
                  <a:pos x="7" y="0"/>
                </a:cxn>
                <a:cxn ang="0">
                  <a:pos x="165" y="95"/>
                </a:cxn>
                <a:cxn ang="0">
                  <a:pos x="159" y="114"/>
                </a:cxn>
                <a:cxn ang="0">
                  <a:pos x="0" y="19"/>
                </a:cxn>
              </a:cxnLst>
              <a:rect l="0" t="0" r="r" b="b"/>
              <a:pathLst>
                <a:path w="165" h="114">
                  <a:moveTo>
                    <a:pt x="0" y="19"/>
                  </a:moveTo>
                  <a:lnTo>
                    <a:pt x="7" y="0"/>
                  </a:lnTo>
                  <a:lnTo>
                    <a:pt x="165" y="95"/>
                  </a:lnTo>
                  <a:lnTo>
                    <a:pt x="159" y="114"/>
                  </a:lnTo>
                  <a:lnTo>
                    <a:pt x="0" y="19"/>
                  </a:lnTo>
                  <a:close/>
                </a:path>
              </a:pathLst>
            </a:custGeom>
            <a:solidFill>
              <a:srgbClr val="000000"/>
            </a:solidFill>
            <a:ln w="9525">
              <a:noFill/>
              <a:round/>
              <a:headEnd/>
              <a:tailEnd/>
            </a:ln>
          </p:spPr>
          <p:txBody>
            <a:bodyPr>
              <a:prstTxWarp prst="textNoShape">
                <a:avLst/>
              </a:prstTxWarp>
            </a:bodyPr>
            <a:lstStyle/>
            <a:p>
              <a:endParaRPr lang="en-US"/>
            </a:p>
          </p:txBody>
        </p:sp>
        <p:sp>
          <p:nvSpPr>
            <p:cNvPr id="396303" name="Freeform 1039"/>
            <p:cNvSpPr>
              <a:spLocks/>
            </p:cNvSpPr>
            <p:nvPr/>
          </p:nvSpPr>
          <p:spPr bwMode="auto">
            <a:xfrm>
              <a:off x="1218" y="2615"/>
              <a:ext cx="146" cy="101"/>
            </a:xfrm>
            <a:custGeom>
              <a:avLst/>
              <a:gdLst/>
              <a:ahLst/>
              <a:cxnLst>
                <a:cxn ang="0">
                  <a:pos x="0" y="19"/>
                </a:cxn>
                <a:cxn ang="0">
                  <a:pos x="6" y="0"/>
                </a:cxn>
                <a:cxn ang="0">
                  <a:pos x="146" y="82"/>
                </a:cxn>
                <a:cxn ang="0">
                  <a:pos x="140" y="101"/>
                </a:cxn>
                <a:cxn ang="0">
                  <a:pos x="0" y="19"/>
                </a:cxn>
              </a:cxnLst>
              <a:rect l="0" t="0" r="r" b="b"/>
              <a:pathLst>
                <a:path w="146" h="101">
                  <a:moveTo>
                    <a:pt x="0" y="19"/>
                  </a:moveTo>
                  <a:lnTo>
                    <a:pt x="6" y="0"/>
                  </a:lnTo>
                  <a:lnTo>
                    <a:pt x="146" y="82"/>
                  </a:lnTo>
                  <a:lnTo>
                    <a:pt x="140" y="101"/>
                  </a:lnTo>
                  <a:lnTo>
                    <a:pt x="0" y="19"/>
                  </a:lnTo>
                  <a:close/>
                </a:path>
              </a:pathLst>
            </a:custGeom>
            <a:solidFill>
              <a:srgbClr val="000000"/>
            </a:solidFill>
            <a:ln w="9525">
              <a:noFill/>
              <a:round/>
              <a:headEnd/>
              <a:tailEnd/>
            </a:ln>
          </p:spPr>
          <p:txBody>
            <a:bodyPr>
              <a:prstTxWarp prst="textNoShape">
                <a:avLst/>
              </a:prstTxWarp>
            </a:bodyPr>
            <a:lstStyle/>
            <a:p>
              <a:endParaRPr lang="en-US"/>
            </a:p>
          </p:txBody>
        </p:sp>
        <p:sp>
          <p:nvSpPr>
            <p:cNvPr id="396304" name="Freeform 1040"/>
            <p:cNvSpPr>
              <a:spLocks/>
            </p:cNvSpPr>
            <p:nvPr/>
          </p:nvSpPr>
          <p:spPr bwMode="auto">
            <a:xfrm>
              <a:off x="1059" y="2583"/>
              <a:ext cx="172" cy="114"/>
            </a:xfrm>
            <a:custGeom>
              <a:avLst/>
              <a:gdLst/>
              <a:ahLst/>
              <a:cxnLst>
                <a:cxn ang="0">
                  <a:pos x="6" y="114"/>
                </a:cxn>
                <a:cxn ang="0">
                  <a:pos x="0" y="95"/>
                </a:cxn>
                <a:cxn ang="0">
                  <a:pos x="165" y="0"/>
                </a:cxn>
                <a:cxn ang="0">
                  <a:pos x="172" y="19"/>
                </a:cxn>
                <a:cxn ang="0">
                  <a:pos x="6" y="114"/>
                </a:cxn>
              </a:cxnLst>
              <a:rect l="0" t="0" r="r" b="b"/>
              <a:pathLst>
                <a:path w="172" h="114">
                  <a:moveTo>
                    <a:pt x="6" y="114"/>
                  </a:moveTo>
                  <a:lnTo>
                    <a:pt x="0" y="95"/>
                  </a:lnTo>
                  <a:lnTo>
                    <a:pt x="165" y="0"/>
                  </a:lnTo>
                  <a:lnTo>
                    <a:pt x="172" y="19"/>
                  </a:lnTo>
                  <a:lnTo>
                    <a:pt x="6" y="114"/>
                  </a:lnTo>
                  <a:close/>
                </a:path>
              </a:pathLst>
            </a:custGeom>
            <a:solidFill>
              <a:srgbClr val="000000"/>
            </a:solidFill>
            <a:ln w="9525">
              <a:noFill/>
              <a:round/>
              <a:headEnd/>
              <a:tailEnd/>
            </a:ln>
          </p:spPr>
          <p:txBody>
            <a:bodyPr>
              <a:prstTxWarp prst="textNoShape">
                <a:avLst/>
              </a:prstTxWarp>
            </a:bodyPr>
            <a:lstStyle/>
            <a:p>
              <a:endParaRPr lang="en-US"/>
            </a:p>
          </p:txBody>
        </p:sp>
        <p:sp>
          <p:nvSpPr>
            <p:cNvPr id="396305" name="Freeform 1041"/>
            <p:cNvSpPr>
              <a:spLocks/>
            </p:cNvSpPr>
            <p:nvPr/>
          </p:nvSpPr>
          <p:spPr bwMode="auto">
            <a:xfrm>
              <a:off x="894" y="2583"/>
              <a:ext cx="171" cy="114"/>
            </a:xfrm>
            <a:custGeom>
              <a:avLst/>
              <a:gdLst/>
              <a:ahLst/>
              <a:cxnLst>
                <a:cxn ang="0">
                  <a:pos x="171" y="95"/>
                </a:cxn>
                <a:cxn ang="0">
                  <a:pos x="165" y="114"/>
                </a:cxn>
                <a:cxn ang="0">
                  <a:pos x="0" y="19"/>
                </a:cxn>
                <a:cxn ang="0">
                  <a:pos x="6" y="0"/>
                </a:cxn>
                <a:cxn ang="0">
                  <a:pos x="171" y="95"/>
                </a:cxn>
              </a:cxnLst>
              <a:rect l="0" t="0" r="r" b="b"/>
              <a:pathLst>
                <a:path w="171" h="114">
                  <a:moveTo>
                    <a:pt x="171" y="95"/>
                  </a:moveTo>
                  <a:lnTo>
                    <a:pt x="165" y="114"/>
                  </a:lnTo>
                  <a:lnTo>
                    <a:pt x="0" y="19"/>
                  </a:lnTo>
                  <a:lnTo>
                    <a:pt x="6" y="0"/>
                  </a:lnTo>
                  <a:lnTo>
                    <a:pt x="171" y="95"/>
                  </a:lnTo>
                  <a:close/>
                </a:path>
              </a:pathLst>
            </a:custGeom>
            <a:solidFill>
              <a:srgbClr val="000000"/>
            </a:solidFill>
            <a:ln w="9525">
              <a:noFill/>
              <a:round/>
              <a:headEnd/>
              <a:tailEnd/>
            </a:ln>
          </p:spPr>
          <p:txBody>
            <a:bodyPr>
              <a:prstTxWarp prst="textNoShape">
                <a:avLst/>
              </a:prstTxWarp>
            </a:bodyPr>
            <a:lstStyle/>
            <a:p>
              <a:endParaRPr lang="en-US"/>
            </a:p>
          </p:txBody>
        </p:sp>
        <p:sp>
          <p:nvSpPr>
            <p:cNvPr id="396306" name="Freeform 1042"/>
            <p:cNvSpPr>
              <a:spLocks/>
            </p:cNvSpPr>
            <p:nvPr/>
          </p:nvSpPr>
          <p:spPr bwMode="auto">
            <a:xfrm>
              <a:off x="894" y="2869"/>
              <a:ext cx="171" cy="114"/>
            </a:xfrm>
            <a:custGeom>
              <a:avLst/>
              <a:gdLst/>
              <a:ahLst/>
              <a:cxnLst>
                <a:cxn ang="0">
                  <a:pos x="6" y="114"/>
                </a:cxn>
                <a:cxn ang="0">
                  <a:pos x="0" y="95"/>
                </a:cxn>
                <a:cxn ang="0">
                  <a:pos x="165" y="0"/>
                </a:cxn>
                <a:cxn ang="0">
                  <a:pos x="171" y="19"/>
                </a:cxn>
                <a:cxn ang="0">
                  <a:pos x="6" y="114"/>
                </a:cxn>
              </a:cxnLst>
              <a:rect l="0" t="0" r="r" b="b"/>
              <a:pathLst>
                <a:path w="171" h="114">
                  <a:moveTo>
                    <a:pt x="6" y="114"/>
                  </a:moveTo>
                  <a:lnTo>
                    <a:pt x="0" y="95"/>
                  </a:lnTo>
                  <a:lnTo>
                    <a:pt x="165" y="0"/>
                  </a:lnTo>
                  <a:lnTo>
                    <a:pt x="171" y="19"/>
                  </a:lnTo>
                  <a:lnTo>
                    <a:pt x="6" y="114"/>
                  </a:lnTo>
                  <a:close/>
                </a:path>
              </a:pathLst>
            </a:custGeom>
            <a:solidFill>
              <a:srgbClr val="000000"/>
            </a:solidFill>
            <a:ln w="9525">
              <a:noFill/>
              <a:round/>
              <a:headEnd/>
              <a:tailEnd/>
            </a:ln>
          </p:spPr>
          <p:txBody>
            <a:bodyPr>
              <a:prstTxWarp prst="textNoShape">
                <a:avLst/>
              </a:prstTxWarp>
            </a:bodyPr>
            <a:lstStyle/>
            <a:p>
              <a:endParaRPr lang="en-US"/>
            </a:p>
          </p:txBody>
        </p:sp>
        <p:sp>
          <p:nvSpPr>
            <p:cNvPr id="396307" name="Freeform 1043"/>
            <p:cNvSpPr>
              <a:spLocks/>
            </p:cNvSpPr>
            <p:nvPr/>
          </p:nvSpPr>
          <p:spPr bwMode="auto">
            <a:xfrm>
              <a:off x="1389" y="2583"/>
              <a:ext cx="172" cy="114"/>
            </a:xfrm>
            <a:custGeom>
              <a:avLst/>
              <a:gdLst/>
              <a:ahLst/>
              <a:cxnLst>
                <a:cxn ang="0">
                  <a:pos x="166" y="0"/>
                </a:cxn>
                <a:cxn ang="0">
                  <a:pos x="172" y="19"/>
                </a:cxn>
                <a:cxn ang="0">
                  <a:pos x="7" y="114"/>
                </a:cxn>
                <a:cxn ang="0">
                  <a:pos x="0" y="95"/>
                </a:cxn>
                <a:cxn ang="0">
                  <a:pos x="166" y="0"/>
                </a:cxn>
              </a:cxnLst>
              <a:rect l="0" t="0" r="r" b="b"/>
              <a:pathLst>
                <a:path w="172" h="114">
                  <a:moveTo>
                    <a:pt x="166" y="0"/>
                  </a:moveTo>
                  <a:lnTo>
                    <a:pt x="172" y="19"/>
                  </a:lnTo>
                  <a:lnTo>
                    <a:pt x="7" y="114"/>
                  </a:lnTo>
                  <a:lnTo>
                    <a:pt x="0" y="95"/>
                  </a:lnTo>
                  <a:lnTo>
                    <a:pt x="166" y="0"/>
                  </a:lnTo>
                  <a:close/>
                </a:path>
              </a:pathLst>
            </a:custGeom>
            <a:solidFill>
              <a:srgbClr val="000000"/>
            </a:solidFill>
            <a:ln w="9525">
              <a:noFill/>
              <a:round/>
              <a:headEnd/>
              <a:tailEnd/>
            </a:ln>
          </p:spPr>
          <p:txBody>
            <a:bodyPr>
              <a:prstTxWarp prst="textNoShape">
                <a:avLst/>
              </a:prstTxWarp>
            </a:bodyPr>
            <a:lstStyle/>
            <a:p>
              <a:endParaRPr lang="en-US"/>
            </a:p>
          </p:txBody>
        </p:sp>
        <p:sp>
          <p:nvSpPr>
            <p:cNvPr id="396308" name="Freeform 1044"/>
            <p:cNvSpPr>
              <a:spLocks/>
            </p:cNvSpPr>
            <p:nvPr/>
          </p:nvSpPr>
          <p:spPr bwMode="auto">
            <a:xfrm>
              <a:off x="1555" y="2583"/>
              <a:ext cx="133" cy="95"/>
            </a:xfrm>
            <a:custGeom>
              <a:avLst/>
              <a:gdLst/>
              <a:ahLst/>
              <a:cxnLst>
                <a:cxn ang="0">
                  <a:pos x="0" y="19"/>
                </a:cxn>
                <a:cxn ang="0">
                  <a:pos x="6" y="0"/>
                </a:cxn>
                <a:cxn ang="0">
                  <a:pos x="133" y="76"/>
                </a:cxn>
                <a:cxn ang="0">
                  <a:pos x="127" y="95"/>
                </a:cxn>
                <a:cxn ang="0">
                  <a:pos x="0" y="19"/>
                </a:cxn>
              </a:cxnLst>
              <a:rect l="0" t="0" r="r" b="b"/>
              <a:pathLst>
                <a:path w="133" h="95">
                  <a:moveTo>
                    <a:pt x="0" y="19"/>
                  </a:moveTo>
                  <a:lnTo>
                    <a:pt x="6" y="0"/>
                  </a:lnTo>
                  <a:lnTo>
                    <a:pt x="133" y="76"/>
                  </a:lnTo>
                  <a:lnTo>
                    <a:pt x="127" y="95"/>
                  </a:lnTo>
                  <a:lnTo>
                    <a:pt x="0" y="19"/>
                  </a:lnTo>
                  <a:close/>
                </a:path>
              </a:pathLst>
            </a:custGeom>
            <a:solidFill>
              <a:srgbClr val="000000"/>
            </a:solidFill>
            <a:ln w="9525">
              <a:noFill/>
              <a:round/>
              <a:headEnd/>
              <a:tailEnd/>
            </a:ln>
          </p:spPr>
          <p:txBody>
            <a:bodyPr>
              <a:prstTxWarp prst="textNoShape">
                <a:avLst/>
              </a:prstTxWarp>
            </a:bodyPr>
            <a:lstStyle/>
            <a:p>
              <a:endParaRPr lang="en-US"/>
            </a:p>
          </p:txBody>
        </p:sp>
        <p:sp>
          <p:nvSpPr>
            <p:cNvPr id="396309" name="Freeform 1045"/>
            <p:cNvSpPr>
              <a:spLocks/>
            </p:cNvSpPr>
            <p:nvPr/>
          </p:nvSpPr>
          <p:spPr bwMode="auto">
            <a:xfrm>
              <a:off x="1885" y="2583"/>
              <a:ext cx="178" cy="114"/>
            </a:xfrm>
            <a:custGeom>
              <a:avLst/>
              <a:gdLst/>
              <a:ahLst/>
              <a:cxnLst>
                <a:cxn ang="0">
                  <a:pos x="178" y="95"/>
                </a:cxn>
                <a:cxn ang="0">
                  <a:pos x="165" y="114"/>
                </a:cxn>
                <a:cxn ang="0">
                  <a:pos x="0" y="19"/>
                </a:cxn>
                <a:cxn ang="0">
                  <a:pos x="6" y="0"/>
                </a:cxn>
                <a:cxn ang="0">
                  <a:pos x="178" y="95"/>
                </a:cxn>
              </a:cxnLst>
              <a:rect l="0" t="0" r="r" b="b"/>
              <a:pathLst>
                <a:path w="178" h="114">
                  <a:moveTo>
                    <a:pt x="178" y="95"/>
                  </a:moveTo>
                  <a:lnTo>
                    <a:pt x="165" y="114"/>
                  </a:lnTo>
                  <a:lnTo>
                    <a:pt x="0" y="19"/>
                  </a:lnTo>
                  <a:lnTo>
                    <a:pt x="6" y="0"/>
                  </a:lnTo>
                  <a:lnTo>
                    <a:pt x="178" y="95"/>
                  </a:lnTo>
                  <a:close/>
                </a:path>
              </a:pathLst>
            </a:custGeom>
            <a:solidFill>
              <a:srgbClr val="000000"/>
            </a:solidFill>
            <a:ln w="9525">
              <a:noFill/>
              <a:round/>
              <a:headEnd/>
              <a:tailEnd/>
            </a:ln>
          </p:spPr>
          <p:txBody>
            <a:bodyPr>
              <a:prstTxWarp prst="textNoShape">
                <a:avLst/>
              </a:prstTxWarp>
            </a:bodyPr>
            <a:lstStyle/>
            <a:p>
              <a:endParaRPr lang="en-US"/>
            </a:p>
          </p:txBody>
        </p:sp>
        <p:sp>
          <p:nvSpPr>
            <p:cNvPr id="396310" name="Freeform 1046"/>
            <p:cNvSpPr>
              <a:spLocks/>
            </p:cNvSpPr>
            <p:nvPr/>
          </p:nvSpPr>
          <p:spPr bwMode="auto">
            <a:xfrm>
              <a:off x="2050" y="2583"/>
              <a:ext cx="172" cy="114"/>
            </a:xfrm>
            <a:custGeom>
              <a:avLst/>
              <a:gdLst/>
              <a:ahLst/>
              <a:cxnLst>
                <a:cxn ang="0">
                  <a:pos x="165" y="0"/>
                </a:cxn>
                <a:cxn ang="0">
                  <a:pos x="172" y="19"/>
                </a:cxn>
                <a:cxn ang="0">
                  <a:pos x="6" y="114"/>
                </a:cxn>
                <a:cxn ang="0">
                  <a:pos x="0" y="95"/>
                </a:cxn>
                <a:cxn ang="0">
                  <a:pos x="165" y="0"/>
                </a:cxn>
              </a:cxnLst>
              <a:rect l="0" t="0" r="r" b="b"/>
              <a:pathLst>
                <a:path w="172" h="114">
                  <a:moveTo>
                    <a:pt x="165" y="0"/>
                  </a:moveTo>
                  <a:lnTo>
                    <a:pt x="172" y="19"/>
                  </a:lnTo>
                  <a:lnTo>
                    <a:pt x="6" y="114"/>
                  </a:lnTo>
                  <a:lnTo>
                    <a:pt x="0" y="95"/>
                  </a:lnTo>
                  <a:lnTo>
                    <a:pt x="165" y="0"/>
                  </a:lnTo>
                  <a:close/>
                </a:path>
              </a:pathLst>
            </a:custGeom>
            <a:solidFill>
              <a:srgbClr val="000000"/>
            </a:solidFill>
            <a:ln w="9525">
              <a:noFill/>
              <a:round/>
              <a:headEnd/>
              <a:tailEnd/>
            </a:ln>
          </p:spPr>
          <p:txBody>
            <a:bodyPr>
              <a:prstTxWarp prst="textNoShape">
                <a:avLst/>
              </a:prstTxWarp>
            </a:bodyPr>
            <a:lstStyle/>
            <a:p>
              <a:endParaRPr lang="en-US"/>
            </a:p>
          </p:txBody>
        </p:sp>
        <p:sp>
          <p:nvSpPr>
            <p:cNvPr id="396311" name="Rectangle 1047"/>
            <p:cNvSpPr>
              <a:spLocks noChangeArrowheads="1"/>
            </p:cNvSpPr>
            <p:nvPr/>
          </p:nvSpPr>
          <p:spPr bwMode="auto">
            <a:xfrm>
              <a:off x="1866" y="2437"/>
              <a:ext cx="19" cy="15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6312" name="Rectangle 1048"/>
            <p:cNvSpPr>
              <a:spLocks noChangeArrowheads="1"/>
            </p:cNvSpPr>
            <p:nvPr/>
          </p:nvSpPr>
          <p:spPr bwMode="auto">
            <a:xfrm>
              <a:off x="1891" y="2437"/>
              <a:ext cx="19" cy="15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6313" name="Freeform 1049"/>
            <p:cNvSpPr>
              <a:spLocks/>
            </p:cNvSpPr>
            <p:nvPr/>
          </p:nvSpPr>
          <p:spPr bwMode="auto">
            <a:xfrm>
              <a:off x="2380" y="2583"/>
              <a:ext cx="172" cy="114"/>
            </a:xfrm>
            <a:custGeom>
              <a:avLst/>
              <a:gdLst/>
              <a:ahLst/>
              <a:cxnLst>
                <a:cxn ang="0">
                  <a:pos x="166" y="0"/>
                </a:cxn>
                <a:cxn ang="0">
                  <a:pos x="172" y="19"/>
                </a:cxn>
                <a:cxn ang="0">
                  <a:pos x="7" y="114"/>
                </a:cxn>
                <a:cxn ang="0">
                  <a:pos x="0" y="95"/>
                </a:cxn>
                <a:cxn ang="0">
                  <a:pos x="166" y="0"/>
                </a:cxn>
              </a:cxnLst>
              <a:rect l="0" t="0" r="r" b="b"/>
              <a:pathLst>
                <a:path w="172" h="114">
                  <a:moveTo>
                    <a:pt x="166" y="0"/>
                  </a:moveTo>
                  <a:lnTo>
                    <a:pt x="172" y="19"/>
                  </a:lnTo>
                  <a:lnTo>
                    <a:pt x="7" y="114"/>
                  </a:lnTo>
                  <a:lnTo>
                    <a:pt x="0" y="95"/>
                  </a:lnTo>
                  <a:lnTo>
                    <a:pt x="166" y="0"/>
                  </a:lnTo>
                  <a:close/>
                </a:path>
              </a:pathLst>
            </a:custGeom>
            <a:solidFill>
              <a:srgbClr val="000000"/>
            </a:solidFill>
            <a:ln w="9525">
              <a:noFill/>
              <a:round/>
              <a:headEnd/>
              <a:tailEnd/>
            </a:ln>
          </p:spPr>
          <p:txBody>
            <a:bodyPr>
              <a:prstTxWarp prst="textNoShape">
                <a:avLst/>
              </a:prstTxWarp>
            </a:bodyPr>
            <a:lstStyle/>
            <a:p>
              <a:endParaRPr lang="en-US"/>
            </a:p>
          </p:txBody>
        </p:sp>
        <p:sp>
          <p:nvSpPr>
            <p:cNvPr id="396314" name="Freeform 1050"/>
            <p:cNvSpPr>
              <a:spLocks/>
            </p:cNvSpPr>
            <p:nvPr/>
          </p:nvSpPr>
          <p:spPr bwMode="auto">
            <a:xfrm>
              <a:off x="2711" y="2583"/>
              <a:ext cx="171" cy="114"/>
            </a:xfrm>
            <a:custGeom>
              <a:avLst/>
              <a:gdLst/>
              <a:ahLst/>
              <a:cxnLst>
                <a:cxn ang="0">
                  <a:pos x="165" y="0"/>
                </a:cxn>
                <a:cxn ang="0">
                  <a:pos x="171" y="19"/>
                </a:cxn>
                <a:cxn ang="0">
                  <a:pos x="6" y="114"/>
                </a:cxn>
                <a:cxn ang="0">
                  <a:pos x="0" y="95"/>
                </a:cxn>
                <a:cxn ang="0">
                  <a:pos x="165" y="0"/>
                </a:cxn>
              </a:cxnLst>
              <a:rect l="0" t="0" r="r" b="b"/>
              <a:pathLst>
                <a:path w="171" h="114">
                  <a:moveTo>
                    <a:pt x="165" y="0"/>
                  </a:moveTo>
                  <a:lnTo>
                    <a:pt x="171" y="19"/>
                  </a:lnTo>
                  <a:lnTo>
                    <a:pt x="6" y="114"/>
                  </a:lnTo>
                  <a:lnTo>
                    <a:pt x="0" y="95"/>
                  </a:lnTo>
                  <a:lnTo>
                    <a:pt x="165" y="0"/>
                  </a:lnTo>
                  <a:close/>
                </a:path>
              </a:pathLst>
            </a:custGeom>
            <a:solidFill>
              <a:srgbClr val="000000"/>
            </a:solidFill>
            <a:ln w="9525">
              <a:noFill/>
              <a:round/>
              <a:headEnd/>
              <a:tailEnd/>
            </a:ln>
          </p:spPr>
          <p:txBody>
            <a:bodyPr>
              <a:prstTxWarp prst="textNoShape">
                <a:avLst/>
              </a:prstTxWarp>
            </a:bodyPr>
            <a:lstStyle/>
            <a:p>
              <a:endParaRPr lang="en-US"/>
            </a:p>
          </p:txBody>
        </p:sp>
        <p:sp>
          <p:nvSpPr>
            <p:cNvPr id="396315" name="Freeform 1051"/>
            <p:cNvSpPr>
              <a:spLocks/>
            </p:cNvSpPr>
            <p:nvPr/>
          </p:nvSpPr>
          <p:spPr bwMode="auto">
            <a:xfrm>
              <a:off x="2711" y="2557"/>
              <a:ext cx="159" cy="108"/>
            </a:xfrm>
            <a:custGeom>
              <a:avLst/>
              <a:gdLst/>
              <a:ahLst/>
              <a:cxnLst>
                <a:cxn ang="0">
                  <a:pos x="152" y="0"/>
                </a:cxn>
                <a:cxn ang="0">
                  <a:pos x="159" y="19"/>
                </a:cxn>
                <a:cxn ang="0">
                  <a:pos x="6" y="108"/>
                </a:cxn>
                <a:cxn ang="0">
                  <a:pos x="0" y="89"/>
                </a:cxn>
                <a:cxn ang="0">
                  <a:pos x="152" y="0"/>
                </a:cxn>
              </a:cxnLst>
              <a:rect l="0" t="0" r="r" b="b"/>
              <a:pathLst>
                <a:path w="159" h="108">
                  <a:moveTo>
                    <a:pt x="152" y="0"/>
                  </a:moveTo>
                  <a:lnTo>
                    <a:pt x="159" y="19"/>
                  </a:lnTo>
                  <a:lnTo>
                    <a:pt x="6" y="108"/>
                  </a:lnTo>
                  <a:lnTo>
                    <a:pt x="0" y="89"/>
                  </a:lnTo>
                  <a:lnTo>
                    <a:pt x="152" y="0"/>
                  </a:lnTo>
                  <a:close/>
                </a:path>
              </a:pathLst>
            </a:custGeom>
            <a:solidFill>
              <a:srgbClr val="000000"/>
            </a:solidFill>
            <a:ln w="9525">
              <a:noFill/>
              <a:round/>
              <a:headEnd/>
              <a:tailEnd/>
            </a:ln>
          </p:spPr>
          <p:txBody>
            <a:bodyPr>
              <a:prstTxWarp prst="textNoShape">
                <a:avLst/>
              </a:prstTxWarp>
            </a:bodyPr>
            <a:lstStyle/>
            <a:p>
              <a:endParaRPr lang="en-US"/>
            </a:p>
          </p:txBody>
        </p:sp>
        <p:sp>
          <p:nvSpPr>
            <p:cNvPr id="396316" name="Freeform 1052"/>
            <p:cNvSpPr>
              <a:spLocks/>
            </p:cNvSpPr>
            <p:nvPr/>
          </p:nvSpPr>
          <p:spPr bwMode="auto">
            <a:xfrm>
              <a:off x="2870" y="2583"/>
              <a:ext cx="171" cy="114"/>
            </a:xfrm>
            <a:custGeom>
              <a:avLst/>
              <a:gdLst/>
              <a:ahLst/>
              <a:cxnLst>
                <a:cxn ang="0">
                  <a:pos x="0" y="19"/>
                </a:cxn>
                <a:cxn ang="0">
                  <a:pos x="12" y="0"/>
                </a:cxn>
                <a:cxn ang="0">
                  <a:pos x="171" y="95"/>
                </a:cxn>
                <a:cxn ang="0">
                  <a:pos x="165" y="114"/>
                </a:cxn>
                <a:cxn ang="0">
                  <a:pos x="0" y="19"/>
                </a:cxn>
              </a:cxnLst>
              <a:rect l="0" t="0" r="r" b="b"/>
              <a:pathLst>
                <a:path w="171" h="114">
                  <a:moveTo>
                    <a:pt x="0" y="19"/>
                  </a:moveTo>
                  <a:lnTo>
                    <a:pt x="12" y="0"/>
                  </a:lnTo>
                  <a:lnTo>
                    <a:pt x="171" y="95"/>
                  </a:lnTo>
                  <a:lnTo>
                    <a:pt x="165" y="114"/>
                  </a:lnTo>
                  <a:lnTo>
                    <a:pt x="0" y="19"/>
                  </a:lnTo>
                  <a:close/>
                </a:path>
              </a:pathLst>
            </a:custGeom>
            <a:solidFill>
              <a:srgbClr val="000000"/>
            </a:solidFill>
            <a:ln w="9525">
              <a:noFill/>
              <a:round/>
              <a:headEnd/>
              <a:tailEnd/>
            </a:ln>
          </p:spPr>
          <p:txBody>
            <a:bodyPr>
              <a:prstTxWarp prst="textNoShape">
                <a:avLst/>
              </a:prstTxWarp>
            </a:bodyPr>
            <a:lstStyle/>
            <a:p>
              <a:endParaRPr lang="en-US"/>
            </a:p>
          </p:txBody>
        </p:sp>
        <p:sp>
          <p:nvSpPr>
            <p:cNvPr id="396317" name="Freeform 1053"/>
            <p:cNvSpPr>
              <a:spLocks/>
            </p:cNvSpPr>
            <p:nvPr/>
          </p:nvSpPr>
          <p:spPr bwMode="auto">
            <a:xfrm>
              <a:off x="3035" y="2627"/>
              <a:ext cx="190" cy="70"/>
            </a:xfrm>
            <a:custGeom>
              <a:avLst/>
              <a:gdLst/>
              <a:ahLst/>
              <a:cxnLst>
                <a:cxn ang="0">
                  <a:pos x="6" y="70"/>
                </a:cxn>
                <a:cxn ang="0">
                  <a:pos x="0" y="51"/>
                </a:cxn>
                <a:cxn ang="0">
                  <a:pos x="184" y="0"/>
                </a:cxn>
                <a:cxn ang="0">
                  <a:pos x="190" y="19"/>
                </a:cxn>
                <a:cxn ang="0">
                  <a:pos x="6" y="70"/>
                </a:cxn>
              </a:cxnLst>
              <a:rect l="0" t="0" r="r" b="b"/>
              <a:pathLst>
                <a:path w="190" h="70">
                  <a:moveTo>
                    <a:pt x="6" y="70"/>
                  </a:moveTo>
                  <a:lnTo>
                    <a:pt x="0" y="51"/>
                  </a:lnTo>
                  <a:lnTo>
                    <a:pt x="184" y="0"/>
                  </a:lnTo>
                  <a:lnTo>
                    <a:pt x="190" y="19"/>
                  </a:lnTo>
                  <a:lnTo>
                    <a:pt x="6" y="70"/>
                  </a:lnTo>
                  <a:close/>
                </a:path>
              </a:pathLst>
            </a:custGeom>
            <a:solidFill>
              <a:srgbClr val="000000"/>
            </a:solidFill>
            <a:ln w="9525">
              <a:noFill/>
              <a:round/>
              <a:headEnd/>
              <a:tailEnd/>
            </a:ln>
          </p:spPr>
          <p:txBody>
            <a:bodyPr>
              <a:prstTxWarp prst="textNoShape">
                <a:avLst/>
              </a:prstTxWarp>
            </a:bodyPr>
            <a:lstStyle/>
            <a:p>
              <a:endParaRPr lang="en-US"/>
            </a:p>
          </p:txBody>
        </p:sp>
        <p:sp>
          <p:nvSpPr>
            <p:cNvPr id="396318" name="Freeform 1054"/>
            <p:cNvSpPr>
              <a:spLocks/>
            </p:cNvSpPr>
            <p:nvPr/>
          </p:nvSpPr>
          <p:spPr bwMode="auto">
            <a:xfrm>
              <a:off x="1745" y="2583"/>
              <a:ext cx="146" cy="95"/>
            </a:xfrm>
            <a:custGeom>
              <a:avLst/>
              <a:gdLst/>
              <a:ahLst/>
              <a:cxnLst>
                <a:cxn ang="0">
                  <a:pos x="7" y="95"/>
                </a:cxn>
                <a:cxn ang="0">
                  <a:pos x="0" y="76"/>
                </a:cxn>
                <a:cxn ang="0">
                  <a:pos x="140" y="0"/>
                </a:cxn>
                <a:cxn ang="0">
                  <a:pos x="146" y="19"/>
                </a:cxn>
                <a:cxn ang="0">
                  <a:pos x="7" y="95"/>
                </a:cxn>
              </a:cxnLst>
              <a:rect l="0" t="0" r="r" b="b"/>
              <a:pathLst>
                <a:path w="146" h="95">
                  <a:moveTo>
                    <a:pt x="7" y="95"/>
                  </a:moveTo>
                  <a:lnTo>
                    <a:pt x="0" y="76"/>
                  </a:lnTo>
                  <a:lnTo>
                    <a:pt x="140" y="0"/>
                  </a:lnTo>
                  <a:lnTo>
                    <a:pt x="146" y="19"/>
                  </a:lnTo>
                  <a:lnTo>
                    <a:pt x="7" y="95"/>
                  </a:lnTo>
                  <a:close/>
                </a:path>
              </a:pathLst>
            </a:custGeom>
            <a:solidFill>
              <a:srgbClr val="000000"/>
            </a:solidFill>
            <a:ln w="9525">
              <a:noFill/>
              <a:round/>
              <a:headEnd/>
              <a:tailEnd/>
            </a:ln>
          </p:spPr>
          <p:txBody>
            <a:bodyPr>
              <a:prstTxWarp prst="textNoShape">
                <a:avLst/>
              </a:prstTxWarp>
            </a:bodyPr>
            <a:lstStyle/>
            <a:p>
              <a:endParaRPr lang="en-US"/>
            </a:p>
          </p:txBody>
        </p:sp>
        <p:sp>
          <p:nvSpPr>
            <p:cNvPr id="396319" name="Rectangle 1055"/>
            <p:cNvSpPr>
              <a:spLocks noChangeArrowheads="1"/>
            </p:cNvSpPr>
            <p:nvPr/>
          </p:nvSpPr>
          <p:spPr bwMode="auto">
            <a:xfrm>
              <a:off x="3028" y="2684"/>
              <a:ext cx="19" cy="191"/>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6320" name="Rectangle 1056"/>
            <p:cNvSpPr>
              <a:spLocks noChangeArrowheads="1"/>
            </p:cNvSpPr>
            <p:nvPr/>
          </p:nvSpPr>
          <p:spPr bwMode="auto">
            <a:xfrm>
              <a:off x="1691" y="2643"/>
              <a:ext cx="69" cy="115"/>
            </a:xfrm>
            <a:prstGeom prst="rect">
              <a:avLst/>
            </a:prstGeom>
            <a:noFill/>
            <a:ln w="9525">
              <a:noFill/>
              <a:miter lim="800000"/>
              <a:headEnd/>
              <a:tailEnd/>
            </a:ln>
          </p:spPr>
          <p:txBody>
            <a:bodyPr wrap="none" lIns="0" tIns="0" rIns="0" bIns="0">
              <a:prstTxWarp prst="textNoShape">
                <a:avLst/>
              </a:prstTxWarp>
              <a:spAutoFit/>
            </a:bodyPr>
            <a:lstStyle/>
            <a:p>
              <a:r>
                <a:rPr lang="en-US" sz="1200" b="1">
                  <a:solidFill>
                    <a:srgbClr val="1F1A17"/>
                  </a:solidFill>
                  <a:latin typeface="Helvetica" charset="0"/>
                </a:rPr>
                <a:t>N</a:t>
              </a:r>
              <a:endParaRPr lang="en-US" sz="2400"/>
            </a:p>
          </p:txBody>
        </p:sp>
        <p:sp>
          <p:nvSpPr>
            <p:cNvPr id="396321" name="Rectangle 1057"/>
            <p:cNvSpPr>
              <a:spLocks noChangeArrowheads="1"/>
            </p:cNvSpPr>
            <p:nvPr/>
          </p:nvSpPr>
          <p:spPr bwMode="auto">
            <a:xfrm>
              <a:off x="1691" y="2731"/>
              <a:ext cx="69" cy="115"/>
            </a:xfrm>
            <a:prstGeom prst="rect">
              <a:avLst/>
            </a:prstGeom>
            <a:noFill/>
            <a:ln w="9525">
              <a:noFill/>
              <a:miter lim="800000"/>
              <a:headEnd/>
              <a:tailEnd/>
            </a:ln>
          </p:spPr>
          <p:txBody>
            <a:bodyPr wrap="none" lIns="0" tIns="0" rIns="0" bIns="0">
              <a:prstTxWarp prst="textNoShape">
                <a:avLst/>
              </a:prstTxWarp>
              <a:spAutoFit/>
            </a:bodyPr>
            <a:lstStyle/>
            <a:p>
              <a:r>
                <a:rPr lang="en-US" sz="1200" b="1">
                  <a:solidFill>
                    <a:srgbClr val="1F1A17"/>
                  </a:solidFill>
                  <a:latin typeface="Helvetica" charset="0"/>
                </a:rPr>
                <a:t>H</a:t>
              </a:r>
              <a:endParaRPr lang="en-US" sz="2400"/>
            </a:p>
          </p:txBody>
        </p:sp>
        <p:sp>
          <p:nvSpPr>
            <p:cNvPr id="396322" name="Rectangle 1058"/>
            <p:cNvSpPr>
              <a:spLocks noChangeArrowheads="1"/>
            </p:cNvSpPr>
            <p:nvPr/>
          </p:nvSpPr>
          <p:spPr bwMode="auto">
            <a:xfrm>
              <a:off x="1856" y="2357"/>
              <a:ext cx="75" cy="115"/>
            </a:xfrm>
            <a:prstGeom prst="rect">
              <a:avLst/>
            </a:prstGeom>
            <a:noFill/>
            <a:ln w="9525">
              <a:noFill/>
              <a:miter lim="800000"/>
              <a:headEnd/>
              <a:tailEnd/>
            </a:ln>
          </p:spPr>
          <p:txBody>
            <a:bodyPr wrap="none" lIns="0" tIns="0" rIns="0" bIns="0">
              <a:prstTxWarp prst="textNoShape">
                <a:avLst/>
              </a:prstTxWarp>
              <a:spAutoFit/>
            </a:bodyPr>
            <a:lstStyle/>
            <a:p>
              <a:r>
                <a:rPr lang="en-US" sz="1200" b="1">
                  <a:solidFill>
                    <a:srgbClr val="1F1A17"/>
                  </a:solidFill>
                  <a:latin typeface="Helvetica" charset="0"/>
                </a:rPr>
                <a:t>O</a:t>
              </a:r>
              <a:endParaRPr lang="en-US" sz="2400"/>
            </a:p>
          </p:txBody>
        </p:sp>
        <p:sp>
          <p:nvSpPr>
            <p:cNvPr id="396323" name="Rectangle 1059"/>
            <p:cNvSpPr>
              <a:spLocks noChangeArrowheads="1"/>
            </p:cNvSpPr>
            <p:nvPr/>
          </p:nvSpPr>
          <p:spPr bwMode="auto">
            <a:xfrm>
              <a:off x="630" y="2547"/>
              <a:ext cx="69" cy="115"/>
            </a:xfrm>
            <a:prstGeom prst="rect">
              <a:avLst/>
            </a:prstGeom>
            <a:noFill/>
            <a:ln w="9525">
              <a:noFill/>
              <a:miter lim="800000"/>
              <a:headEnd/>
              <a:tailEnd/>
            </a:ln>
          </p:spPr>
          <p:txBody>
            <a:bodyPr wrap="none" lIns="0" tIns="0" rIns="0" bIns="0">
              <a:prstTxWarp prst="textNoShape">
                <a:avLst/>
              </a:prstTxWarp>
              <a:spAutoFit/>
            </a:bodyPr>
            <a:lstStyle/>
            <a:p>
              <a:r>
                <a:rPr lang="en-US" sz="1200" b="1">
                  <a:solidFill>
                    <a:srgbClr val="1F1A17"/>
                  </a:solidFill>
                  <a:latin typeface="Helvetica" charset="0"/>
                </a:rPr>
                <a:t>H</a:t>
              </a:r>
              <a:endParaRPr lang="en-US" sz="2400"/>
            </a:p>
          </p:txBody>
        </p:sp>
        <p:sp>
          <p:nvSpPr>
            <p:cNvPr id="396324" name="Rectangle 1060"/>
            <p:cNvSpPr>
              <a:spLocks noChangeArrowheads="1"/>
            </p:cNvSpPr>
            <p:nvPr/>
          </p:nvSpPr>
          <p:spPr bwMode="auto">
            <a:xfrm>
              <a:off x="693" y="2566"/>
              <a:ext cx="53" cy="115"/>
            </a:xfrm>
            <a:prstGeom prst="rect">
              <a:avLst/>
            </a:prstGeom>
            <a:noFill/>
            <a:ln w="9525">
              <a:noFill/>
              <a:miter lim="800000"/>
              <a:headEnd/>
              <a:tailEnd/>
            </a:ln>
          </p:spPr>
          <p:txBody>
            <a:bodyPr wrap="none" lIns="0" tIns="0" rIns="0" bIns="0">
              <a:prstTxWarp prst="textNoShape">
                <a:avLst/>
              </a:prstTxWarp>
              <a:spAutoFit/>
            </a:bodyPr>
            <a:lstStyle/>
            <a:p>
              <a:r>
                <a:rPr lang="en-US" sz="1200" b="1">
                  <a:solidFill>
                    <a:srgbClr val="1F1A17"/>
                  </a:solidFill>
                  <a:latin typeface="Helvetica" charset="0"/>
                </a:rPr>
                <a:t>3</a:t>
              </a:r>
              <a:endParaRPr lang="en-US" sz="2400"/>
            </a:p>
          </p:txBody>
        </p:sp>
        <p:sp>
          <p:nvSpPr>
            <p:cNvPr id="396325" name="Rectangle 1061"/>
            <p:cNvSpPr>
              <a:spLocks noChangeArrowheads="1"/>
            </p:cNvSpPr>
            <p:nvPr/>
          </p:nvSpPr>
          <p:spPr bwMode="auto">
            <a:xfrm>
              <a:off x="744" y="2547"/>
              <a:ext cx="144" cy="115"/>
            </a:xfrm>
            <a:prstGeom prst="rect">
              <a:avLst/>
            </a:prstGeom>
            <a:noFill/>
            <a:ln w="9525">
              <a:noFill/>
              <a:miter lim="800000"/>
              <a:headEnd/>
              <a:tailEnd/>
            </a:ln>
          </p:spPr>
          <p:txBody>
            <a:bodyPr wrap="none" lIns="0" tIns="0" rIns="0" bIns="0">
              <a:prstTxWarp prst="textNoShape">
                <a:avLst/>
              </a:prstTxWarp>
              <a:spAutoFit/>
            </a:bodyPr>
            <a:lstStyle/>
            <a:p>
              <a:r>
                <a:rPr lang="en-US" sz="1200" b="1">
                  <a:solidFill>
                    <a:srgbClr val="1F1A17"/>
                  </a:solidFill>
                  <a:latin typeface="Helvetica" charset="0"/>
                </a:rPr>
                <a:t>CO</a:t>
              </a:r>
              <a:endParaRPr lang="en-US" sz="2400"/>
            </a:p>
          </p:txBody>
        </p:sp>
        <p:sp>
          <p:nvSpPr>
            <p:cNvPr id="396326" name="Rectangle 1062"/>
            <p:cNvSpPr>
              <a:spLocks noChangeArrowheads="1"/>
            </p:cNvSpPr>
            <p:nvPr/>
          </p:nvSpPr>
          <p:spPr bwMode="auto">
            <a:xfrm>
              <a:off x="744" y="2947"/>
              <a:ext cx="144" cy="115"/>
            </a:xfrm>
            <a:prstGeom prst="rect">
              <a:avLst/>
            </a:prstGeom>
            <a:noFill/>
            <a:ln w="9525">
              <a:noFill/>
              <a:miter lim="800000"/>
              <a:headEnd/>
              <a:tailEnd/>
            </a:ln>
          </p:spPr>
          <p:txBody>
            <a:bodyPr wrap="none" lIns="0" tIns="0" rIns="0" bIns="0">
              <a:prstTxWarp prst="textNoShape">
                <a:avLst/>
              </a:prstTxWarp>
              <a:spAutoFit/>
            </a:bodyPr>
            <a:lstStyle/>
            <a:p>
              <a:r>
                <a:rPr lang="en-US" sz="1200" b="1">
                  <a:solidFill>
                    <a:srgbClr val="1F1A17"/>
                  </a:solidFill>
                  <a:latin typeface="Helvetica" charset="0"/>
                </a:rPr>
                <a:t>HO</a:t>
              </a:r>
              <a:endParaRPr lang="en-US" sz="2400"/>
            </a:p>
          </p:txBody>
        </p:sp>
        <p:sp>
          <p:nvSpPr>
            <p:cNvPr id="396327" name="Freeform 1063"/>
            <p:cNvSpPr>
              <a:spLocks/>
            </p:cNvSpPr>
            <p:nvPr/>
          </p:nvSpPr>
          <p:spPr bwMode="auto">
            <a:xfrm>
              <a:off x="2215" y="2583"/>
              <a:ext cx="172" cy="114"/>
            </a:xfrm>
            <a:custGeom>
              <a:avLst/>
              <a:gdLst/>
              <a:ahLst/>
              <a:cxnLst>
                <a:cxn ang="0">
                  <a:pos x="172" y="95"/>
                </a:cxn>
                <a:cxn ang="0">
                  <a:pos x="165" y="114"/>
                </a:cxn>
                <a:cxn ang="0">
                  <a:pos x="0" y="19"/>
                </a:cxn>
                <a:cxn ang="0">
                  <a:pos x="7" y="0"/>
                </a:cxn>
                <a:cxn ang="0">
                  <a:pos x="172" y="95"/>
                </a:cxn>
              </a:cxnLst>
              <a:rect l="0" t="0" r="r" b="b"/>
              <a:pathLst>
                <a:path w="172" h="114">
                  <a:moveTo>
                    <a:pt x="172" y="95"/>
                  </a:moveTo>
                  <a:lnTo>
                    <a:pt x="165" y="114"/>
                  </a:lnTo>
                  <a:lnTo>
                    <a:pt x="0" y="19"/>
                  </a:lnTo>
                  <a:lnTo>
                    <a:pt x="7" y="0"/>
                  </a:lnTo>
                  <a:lnTo>
                    <a:pt x="172" y="95"/>
                  </a:lnTo>
                  <a:close/>
                </a:path>
              </a:pathLst>
            </a:custGeom>
            <a:solidFill>
              <a:srgbClr val="000000"/>
            </a:solidFill>
            <a:ln w="9525">
              <a:noFill/>
              <a:round/>
              <a:headEnd/>
              <a:tailEnd/>
            </a:ln>
          </p:spPr>
          <p:txBody>
            <a:bodyPr>
              <a:prstTxWarp prst="textNoShape">
                <a:avLst/>
              </a:prstTxWarp>
            </a:bodyPr>
            <a:lstStyle/>
            <a:p>
              <a:endParaRPr lang="en-US"/>
            </a:p>
          </p:txBody>
        </p:sp>
        <p:sp>
          <p:nvSpPr>
            <p:cNvPr id="396328" name="Freeform 1064"/>
            <p:cNvSpPr>
              <a:spLocks/>
            </p:cNvSpPr>
            <p:nvPr/>
          </p:nvSpPr>
          <p:spPr bwMode="auto">
            <a:xfrm>
              <a:off x="2546" y="2583"/>
              <a:ext cx="171" cy="114"/>
            </a:xfrm>
            <a:custGeom>
              <a:avLst/>
              <a:gdLst/>
              <a:ahLst/>
              <a:cxnLst>
                <a:cxn ang="0">
                  <a:pos x="171" y="95"/>
                </a:cxn>
                <a:cxn ang="0">
                  <a:pos x="165" y="114"/>
                </a:cxn>
                <a:cxn ang="0">
                  <a:pos x="0" y="19"/>
                </a:cxn>
                <a:cxn ang="0">
                  <a:pos x="6" y="0"/>
                </a:cxn>
                <a:cxn ang="0">
                  <a:pos x="171" y="95"/>
                </a:cxn>
              </a:cxnLst>
              <a:rect l="0" t="0" r="r" b="b"/>
              <a:pathLst>
                <a:path w="171" h="114">
                  <a:moveTo>
                    <a:pt x="171" y="95"/>
                  </a:moveTo>
                  <a:lnTo>
                    <a:pt x="165" y="114"/>
                  </a:lnTo>
                  <a:lnTo>
                    <a:pt x="0" y="19"/>
                  </a:lnTo>
                  <a:lnTo>
                    <a:pt x="6" y="0"/>
                  </a:lnTo>
                  <a:lnTo>
                    <a:pt x="171" y="95"/>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396329" name="Text Box 1065"/>
          <p:cNvSpPr txBox="1">
            <a:spLocks noChangeArrowheads="1"/>
          </p:cNvSpPr>
          <p:nvPr/>
        </p:nvSpPr>
        <p:spPr bwMode="auto">
          <a:xfrm>
            <a:off x="2362200" y="1681016"/>
            <a:ext cx="1127125" cy="396875"/>
          </a:xfrm>
          <a:prstGeom prst="rect">
            <a:avLst/>
          </a:prstGeom>
          <a:noFill/>
          <a:ln w="9525">
            <a:noFill/>
            <a:miter lim="800000"/>
            <a:headEnd/>
            <a:tailEnd/>
          </a:ln>
          <a:effectLst/>
        </p:spPr>
        <p:txBody>
          <a:bodyPr wrap="none">
            <a:prstTxWarp prst="textNoShape">
              <a:avLst/>
            </a:prstTxWarp>
            <a:spAutoFit/>
          </a:bodyPr>
          <a:lstStyle/>
          <a:p>
            <a:r>
              <a:rPr lang="en-US" sz="2000"/>
              <a:t>capsaicin</a:t>
            </a:r>
          </a:p>
        </p:txBody>
      </p:sp>
      <p:sp>
        <p:nvSpPr>
          <p:cNvPr id="41" name="TextBox 40"/>
          <p:cNvSpPr txBox="1"/>
          <p:nvPr/>
        </p:nvSpPr>
        <p:spPr>
          <a:xfrm>
            <a:off x="2010569" y="184865"/>
            <a:ext cx="5539497" cy="461665"/>
          </a:xfrm>
          <a:prstGeom prst="rect">
            <a:avLst/>
          </a:prstGeom>
          <a:noFill/>
        </p:spPr>
        <p:txBody>
          <a:bodyPr wrap="none" rtlCol="0">
            <a:spAutoFit/>
          </a:bodyPr>
          <a:lstStyle/>
          <a:p>
            <a:r>
              <a:rPr lang="en-US" sz="2400" dirty="0" smtClean="0">
                <a:latin typeface="Helvetica"/>
                <a:cs typeface="Helvetica"/>
              </a:rPr>
              <a:t>A little gift from nature to pain biologists</a:t>
            </a:r>
            <a:endParaRPr lang="en-US" sz="2400" dirty="0">
              <a:latin typeface="Helvetica"/>
              <a:cs typeface="Helvetica"/>
            </a:endParaRPr>
          </a:p>
        </p:txBody>
      </p:sp>
      <p:pic>
        <p:nvPicPr>
          <p:cNvPr id="44" name="Picture 43"/>
          <p:cNvPicPr>
            <a:picLocks noChangeAspect="1"/>
          </p:cNvPicPr>
          <p:nvPr/>
        </p:nvPicPr>
        <p:blipFill>
          <a:blip r:embed="rId4"/>
          <a:stretch>
            <a:fillRect/>
          </a:stretch>
        </p:blipFill>
        <p:spPr>
          <a:xfrm>
            <a:off x="4927600" y="842816"/>
            <a:ext cx="3340100" cy="2438400"/>
          </a:xfrm>
          <a:prstGeom prst="rect">
            <a:avLst/>
          </a:prstGeom>
        </p:spPr>
      </p:pic>
      <p:pic>
        <p:nvPicPr>
          <p:cNvPr id="45" name="Picture 44"/>
          <p:cNvPicPr>
            <a:picLocks noChangeAspect="1"/>
          </p:cNvPicPr>
          <p:nvPr/>
        </p:nvPicPr>
        <p:blipFill>
          <a:blip r:embed="rId5"/>
          <a:stretch>
            <a:fillRect/>
          </a:stretch>
        </p:blipFill>
        <p:spPr>
          <a:xfrm>
            <a:off x="532063" y="2388322"/>
            <a:ext cx="3225299" cy="413644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04800" y="152400"/>
            <a:ext cx="8547100" cy="830997"/>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dirty="0">
                <a:solidFill>
                  <a:srgbClr val="000000"/>
                </a:solidFill>
                <a:latin typeface="Helvetica"/>
                <a:cs typeface="Helvetica"/>
              </a:rPr>
              <a:t>TRPV1 is an ion channel protein enriched in </a:t>
            </a:r>
            <a:r>
              <a:rPr lang="en-US" sz="2400" dirty="0" err="1">
                <a:solidFill>
                  <a:srgbClr val="000000"/>
                </a:solidFill>
                <a:latin typeface="Helvetica"/>
                <a:cs typeface="Helvetica"/>
              </a:rPr>
              <a:t>nociceptive</a:t>
            </a:r>
            <a:r>
              <a:rPr lang="en-US" sz="2400" dirty="0">
                <a:solidFill>
                  <a:srgbClr val="000000"/>
                </a:solidFill>
                <a:latin typeface="Helvetica"/>
                <a:cs typeface="Helvetica"/>
              </a:rPr>
              <a:t> neurons that can be activated by capsaicin</a:t>
            </a:r>
          </a:p>
        </p:txBody>
      </p:sp>
      <p:sp>
        <p:nvSpPr>
          <p:cNvPr id="128047" name="Text Box 47"/>
          <p:cNvSpPr txBox="1">
            <a:spLocks noChangeArrowheads="1"/>
          </p:cNvSpPr>
          <p:nvPr/>
        </p:nvSpPr>
        <p:spPr bwMode="auto">
          <a:xfrm>
            <a:off x="6629400" y="3945769"/>
            <a:ext cx="2248407" cy="369332"/>
          </a:xfrm>
          <a:prstGeom prst="rect">
            <a:avLst/>
          </a:prstGeom>
          <a:noFill/>
          <a:ln w="9525">
            <a:noFill/>
            <a:miter lim="800000"/>
            <a:headEnd/>
            <a:tailEnd/>
          </a:ln>
          <a:effectLst/>
        </p:spPr>
        <p:txBody>
          <a:bodyPr wrap="none">
            <a:prstTxWarp prst="textNoShape">
              <a:avLst/>
            </a:prstTxWarp>
            <a:spAutoFit/>
          </a:bodyPr>
          <a:lstStyle/>
          <a:p>
            <a:r>
              <a:rPr lang="en-US" i="1" dirty="0">
                <a:latin typeface="Helvetica"/>
                <a:cs typeface="Helvetica"/>
              </a:rPr>
              <a:t>Caterina et al. 1997</a:t>
            </a:r>
          </a:p>
        </p:txBody>
      </p:sp>
      <p:pic>
        <p:nvPicPr>
          <p:cNvPr id="128048" name="Picture 48"/>
          <p:cNvPicPr>
            <a:picLocks noChangeAspect="1" noChangeArrowheads="1"/>
          </p:cNvPicPr>
          <p:nvPr/>
        </p:nvPicPr>
        <p:blipFill>
          <a:blip r:embed="rId3"/>
          <a:srcRect t="2661" r="77806" b="66544"/>
          <a:stretch>
            <a:fillRect/>
          </a:stretch>
        </p:blipFill>
        <p:spPr bwMode="auto">
          <a:xfrm>
            <a:off x="6822948" y="1693862"/>
            <a:ext cx="1747838" cy="2116138"/>
          </a:xfrm>
          <a:prstGeom prst="rect">
            <a:avLst/>
          </a:prstGeom>
          <a:noFill/>
          <a:ln w="9525">
            <a:noFill/>
            <a:miter lim="800000"/>
            <a:headEnd/>
            <a:tailEnd/>
          </a:ln>
          <a:effectLst/>
        </p:spPr>
      </p:pic>
      <p:sp>
        <p:nvSpPr>
          <p:cNvPr id="7" name="TextBox 8"/>
          <p:cNvSpPr txBox="1">
            <a:spLocks noChangeArrowheads="1"/>
          </p:cNvSpPr>
          <p:nvPr/>
        </p:nvSpPr>
        <p:spPr bwMode="auto">
          <a:xfrm>
            <a:off x="156714" y="5041230"/>
            <a:ext cx="8839200" cy="1600438"/>
          </a:xfrm>
          <a:prstGeom prst="rect">
            <a:avLst/>
          </a:prstGeom>
          <a:noFill/>
          <a:ln w="9525">
            <a:noFill/>
            <a:miter lim="800000"/>
            <a:headEnd/>
            <a:tailEnd/>
          </a:ln>
        </p:spPr>
        <p:txBody>
          <a:bodyPr wrap="square">
            <a:prstTxWarp prst="textNoShape">
              <a:avLst/>
            </a:prstTxWarp>
            <a:spAutoFit/>
          </a:bodyPr>
          <a:lstStyle/>
          <a:p>
            <a:r>
              <a:rPr lang="en-US" sz="1600" i="1" dirty="0">
                <a:solidFill>
                  <a:srgbClr val="000000"/>
                </a:solidFill>
                <a:latin typeface="Helvetica"/>
                <a:ea typeface="Times New Roman" charset="0"/>
                <a:cs typeface="Helvetica"/>
              </a:rPr>
              <a:t>Disclosure:</a:t>
            </a:r>
          </a:p>
          <a:p>
            <a:r>
              <a:rPr lang="en-US" sz="1600" i="1" dirty="0">
                <a:solidFill>
                  <a:srgbClr val="000000"/>
                </a:solidFill>
                <a:latin typeface="Helvetica"/>
                <a:ea typeface="Times New Roman" charset="0"/>
                <a:cs typeface="Helvetica"/>
              </a:rPr>
              <a:t>Dr. Caterina is an inventor on a patent on the use of products related to TRPV1 and TRPV2, which is licensed through UCSF and Merck.  He may be entitled to royalties on these products.  He also consults for Hydra Biosciences, which develops TRP channel reagents.  These conflicts are being managed by the Johns Hopkins Office on Policy Coordination.</a:t>
            </a:r>
            <a:endParaRPr lang="en-US" sz="1600" i="1" dirty="0">
              <a:latin typeface="Helvetica"/>
              <a:cs typeface="Helvetica"/>
            </a:endParaRPr>
          </a:p>
          <a:p>
            <a:endParaRPr lang="en-US" dirty="0">
              <a:latin typeface="Helvetica"/>
              <a:cs typeface="Helvetica"/>
            </a:endParaRPr>
          </a:p>
        </p:txBody>
      </p:sp>
      <p:grpSp>
        <p:nvGrpSpPr>
          <p:cNvPr id="8" name="Group 49"/>
          <p:cNvGrpSpPr>
            <a:grpSpLocks/>
          </p:cNvGrpSpPr>
          <p:nvPr/>
        </p:nvGrpSpPr>
        <p:grpSpPr bwMode="auto">
          <a:xfrm>
            <a:off x="3640548" y="1341359"/>
            <a:ext cx="2952750" cy="3298825"/>
            <a:chOff x="3830638" y="1016000"/>
            <a:chExt cx="2270125" cy="2536825"/>
          </a:xfrm>
        </p:grpSpPr>
        <p:pic>
          <p:nvPicPr>
            <p:cNvPr id="9" name="Picture 87"/>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3886200" y="1828800"/>
              <a:ext cx="1793875" cy="1365250"/>
            </a:xfrm>
            <a:prstGeom prst="rect">
              <a:avLst/>
            </a:prstGeom>
            <a:noFill/>
            <a:ln w="9525">
              <a:noFill/>
              <a:miter lim="800000"/>
              <a:headEnd/>
              <a:tailEnd/>
            </a:ln>
          </p:spPr>
        </p:pic>
        <p:sp>
          <p:nvSpPr>
            <p:cNvPr id="10" name="Oval 88"/>
            <p:cNvSpPr>
              <a:spLocks noChangeAspect="1" noChangeArrowheads="1"/>
            </p:cNvSpPr>
            <p:nvPr/>
          </p:nvSpPr>
          <p:spPr bwMode="auto">
            <a:xfrm>
              <a:off x="4379913" y="1290638"/>
              <a:ext cx="223837" cy="225425"/>
            </a:xfrm>
            <a:prstGeom prst="ellipse">
              <a:avLst/>
            </a:prstGeom>
            <a:solidFill>
              <a:schemeClr val="hlink"/>
            </a:solidFill>
            <a:ln w="9525">
              <a:solidFill>
                <a:schemeClr val="tx1"/>
              </a:solidFill>
              <a:round/>
              <a:headEnd/>
              <a:tailEnd/>
            </a:ln>
          </p:spPr>
          <p:txBody>
            <a:bodyPr wrap="none" anchor="ctr">
              <a:prstTxWarp prst="textNoShape">
                <a:avLst/>
              </a:prstTxWarp>
            </a:bodyPr>
            <a:lstStyle/>
            <a:p>
              <a:pPr algn="ctr"/>
              <a:r>
                <a:rPr lang="en-US" sz="2400">
                  <a:latin typeface="Arial" pitchFamily="28" charset="0"/>
                </a:rPr>
                <a:t>+</a:t>
              </a:r>
            </a:p>
          </p:txBody>
        </p:sp>
        <p:sp>
          <p:nvSpPr>
            <p:cNvPr id="11" name="Oval 89"/>
            <p:cNvSpPr>
              <a:spLocks noChangeAspect="1" noChangeArrowheads="1"/>
            </p:cNvSpPr>
            <p:nvPr/>
          </p:nvSpPr>
          <p:spPr bwMode="auto">
            <a:xfrm>
              <a:off x="5508625" y="1290638"/>
              <a:ext cx="134938" cy="157162"/>
            </a:xfrm>
            <a:prstGeom prst="ellipse">
              <a:avLst/>
            </a:prstGeom>
            <a:solidFill>
              <a:srgbClr val="FFFA43"/>
            </a:solidFill>
            <a:ln w="9525">
              <a:solidFill>
                <a:schemeClr val="tx1"/>
              </a:solidFill>
              <a:round/>
              <a:headEnd/>
              <a:tailEnd/>
            </a:ln>
          </p:spPr>
          <p:txBody>
            <a:bodyPr wrap="none" anchor="ctr">
              <a:prstTxWarp prst="textNoShape">
                <a:avLst/>
              </a:prstTxWarp>
            </a:bodyPr>
            <a:lstStyle/>
            <a:p>
              <a:pPr algn="ctr"/>
              <a:endParaRPr lang="en-US" sz="1600">
                <a:latin typeface="Arial" pitchFamily="28" charset="0"/>
              </a:endParaRPr>
            </a:p>
          </p:txBody>
        </p:sp>
        <p:sp>
          <p:nvSpPr>
            <p:cNvPr id="12" name="Text Box 90"/>
            <p:cNvSpPr txBox="1">
              <a:spLocks noChangeAspect="1" noChangeArrowheads="1"/>
            </p:cNvSpPr>
            <p:nvPr/>
          </p:nvSpPr>
          <p:spPr bwMode="auto">
            <a:xfrm>
              <a:off x="3830638" y="1016000"/>
              <a:ext cx="787400" cy="236683"/>
            </a:xfrm>
            <a:prstGeom prst="rect">
              <a:avLst/>
            </a:prstGeom>
            <a:noFill/>
            <a:ln w="9525">
              <a:noFill/>
              <a:miter lim="800000"/>
              <a:headEnd/>
              <a:tailEnd/>
            </a:ln>
          </p:spPr>
          <p:txBody>
            <a:bodyPr>
              <a:prstTxWarp prst="textNoShape">
                <a:avLst/>
              </a:prstTxWarp>
              <a:spAutoFit/>
            </a:bodyPr>
            <a:lstStyle/>
            <a:p>
              <a:r>
                <a:rPr lang="en-US" sz="1400"/>
                <a:t>calcium</a:t>
              </a:r>
            </a:p>
          </p:txBody>
        </p:sp>
        <p:sp>
          <p:nvSpPr>
            <p:cNvPr id="13" name="Text Box 91"/>
            <p:cNvSpPr txBox="1">
              <a:spLocks noChangeAspect="1" noChangeArrowheads="1"/>
            </p:cNvSpPr>
            <p:nvPr/>
          </p:nvSpPr>
          <p:spPr bwMode="auto">
            <a:xfrm>
              <a:off x="5343525" y="1016000"/>
              <a:ext cx="757238" cy="236683"/>
            </a:xfrm>
            <a:prstGeom prst="rect">
              <a:avLst/>
            </a:prstGeom>
            <a:noFill/>
            <a:ln w="9525">
              <a:noFill/>
              <a:miter lim="800000"/>
              <a:headEnd/>
              <a:tailEnd/>
            </a:ln>
          </p:spPr>
          <p:txBody>
            <a:bodyPr>
              <a:prstTxWarp prst="textNoShape">
                <a:avLst/>
              </a:prstTxWarp>
              <a:spAutoFit/>
            </a:bodyPr>
            <a:lstStyle/>
            <a:p>
              <a:r>
                <a:rPr lang="en-US" sz="1400"/>
                <a:t>sodium</a:t>
              </a:r>
            </a:p>
          </p:txBody>
        </p:sp>
        <p:sp>
          <p:nvSpPr>
            <p:cNvPr id="14" name="Freeform 92"/>
            <p:cNvSpPr>
              <a:spLocks noChangeAspect="1"/>
            </p:cNvSpPr>
            <p:nvPr/>
          </p:nvSpPr>
          <p:spPr bwMode="auto">
            <a:xfrm>
              <a:off x="4648200" y="1425575"/>
              <a:ext cx="444500" cy="2127250"/>
            </a:xfrm>
            <a:custGeom>
              <a:avLst/>
              <a:gdLst>
                <a:gd name="T0" fmla="*/ 0 w 475"/>
                <a:gd name="T1" fmla="*/ 0 h 2278"/>
                <a:gd name="T2" fmla="*/ 2147483647 w 475"/>
                <a:gd name="T3" fmla="*/ 2147483647 h 2278"/>
                <a:gd name="T4" fmla="*/ 2147483647 w 475"/>
                <a:gd name="T5" fmla="*/ 2147483647 h 2278"/>
                <a:gd name="T6" fmla="*/ 2147483647 w 475"/>
                <a:gd name="T7" fmla="*/ 2147483647 h 2278"/>
                <a:gd name="T8" fmla="*/ 2147483647 w 475"/>
                <a:gd name="T9" fmla="*/ 2147483647 h 2278"/>
                <a:gd name="T10" fmla="*/ 0 60000 65536"/>
                <a:gd name="T11" fmla="*/ 0 60000 65536"/>
                <a:gd name="T12" fmla="*/ 0 60000 65536"/>
                <a:gd name="T13" fmla="*/ 0 60000 65536"/>
                <a:gd name="T14" fmla="*/ 0 60000 65536"/>
                <a:gd name="T15" fmla="*/ 0 w 475"/>
                <a:gd name="T16" fmla="*/ 0 h 2278"/>
                <a:gd name="T17" fmla="*/ 475 w 475"/>
                <a:gd name="T18" fmla="*/ 2278 h 2278"/>
              </a:gdLst>
              <a:ahLst/>
              <a:cxnLst>
                <a:cxn ang="T10">
                  <a:pos x="T0" y="T1"/>
                </a:cxn>
                <a:cxn ang="T11">
                  <a:pos x="T2" y="T3"/>
                </a:cxn>
                <a:cxn ang="T12">
                  <a:pos x="T4" y="T5"/>
                </a:cxn>
                <a:cxn ang="T13">
                  <a:pos x="T6" y="T7"/>
                </a:cxn>
                <a:cxn ang="T14">
                  <a:pos x="T8" y="T9"/>
                </a:cxn>
              </a:cxnLst>
              <a:rect l="T15" t="T16" r="T17" b="T18"/>
              <a:pathLst>
                <a:path w="475" h="2278">
                  <a:moveTo>
                    <a:pt x="0" y="0"/>
                  </a:moveTo>
                  <a:cubicBezTo>
                    <a:pt x="154" y="15"/>
                    <a:pt x="309" y="30"/>
                    <a:pt x="384" y="288"/>
                  </a:cubicBezTo>
                  <a:cubicBezTo>
                    <a:pt x="459" y="546"/>
                    <a:pt x="442" y="1263"/>
                    <a:pt x="450" y="1548"/>
                  </a:cubicBezTo>
                  <a:cubicBezTo>
                    <a:pt x="458" y="1833"/>
                    <a:pt x="475" y="1876"/>
                    <a:pt x="435" y="1998"/>
                  </a:cubicBezTo>
                  <a:cubicBezTo>
                    <a:pt x="395" y="2120"/>
                    <a:pt x="245" y="2231"/>
                    <a:pt x="209" y="2278"/>
                  </a:cubicBezTo>
                </a:path>
              </a:pathLst>
            </a:custGeom>
            <a:noFill/>
            <a:ln w="9525">
              <a:solidFill>
                <a:schemeClr val="tx1"/>
              </a:solidFill>
              <a:round/>
              <a:headEnd/>
              <a:tailEnd type="triangle" w="lg" len="lg"/>
            </a:ln>
          </p:spPr>
          <p:txBody>
            <a:bodyPr wrap="none" anchor="ctr">
              <a:prstTxWarp prst="textNoShape">
                <a:avLst/>
              </a:prstTxWarp>
            </a:bodyPr>
            <a:lstStyle/>
            <a:p>
              <a:endParaRPr lang="en-US"/>
            </a:p>
          </p:txBody>
        </p:sp>
        <p:sp>
          <p:nvSpPr>
            <p:cNvPr id="15" name="Freeform 93"/>
            <p:cNvSpPr>
              <a:spLocks noChangeAspect="1"/>
            </p:cNvSpPr>
            <p:nvPr/>
          </p:nvSpPr>
          <p:spPr bwMode="auto">
            <a:xfrm flipH="1">
              <a:off x="5051425" y="1425575"/>
              <a:ext cx="444500" cy="2127250"/>
            </a:xfrm>
            <a:custGeom>
              <a:avLst/>
              <a:gdLst>
                <a:gd name="T0" fmla="*/ 0 w 475"/>
                <a:gd name="T1" fmla="*/ 0 h 2278"/>
                <a:gd name="T2" fmla="*/ 2147483647 w 475"/>
                <a:gd name="T3" fmla="*/ 2147483647 h 2278"/>
                <a:gd name="T4" fmla="*/ 2147483647 w 475"/>
                <a:gd name="T5" fmla="*/ 2147483647 h 2278"/>
                <a:gd name="T6" fmla="*/ 2147483647 w 475"/>
                <a:gd name="T7" fmla="*/ 2147483647 h 2278"/>
                <a:gd name="T8" fmla="*/ 2147483647 w 475"/>
                <a:gd name="T9" fmla="*/ 2147483647 h 2278"/>
                <a:gd name="T10" fmla="*/ 0 60000 65536"/>
                <a:gd name="T11" fmla="*/ 0 60000 65536"/>
                <a:gd name="T12" fmla="*/ 0 60000 65536"/>
                <a:gd name="T13" fmla="*/ 0 60000 65536"/>
                <a:gd name="T14" fmla="*/ 0 60000 65536"/>
                <a:gd name="T15" fmla="*/ 0 w 475"/>
                <a:gd name="T16" fmla="*/ 0 h 2278"/>
                <a:gd name="T17" fmla="*/ 475 w 475"/>
                <a:gd name="T18" fmla="*/ 2278 h 2278"/>
              </a:gdLst>
              <a:ahLst/>
              <a:cxnLst>
                <a:cxn ang="T10">
                  <a:pos x="T0" y="T1"/>
                </a:cxn>
                <a:cxn ang="T11">
                  <a:pos x="T2" y="T3"/>
                </a:cxn>
                <a:cxn ang="T12">
                  <a:pos x="T4" y="T5"/>
                </a:cxn>
                <a:cxn ang="T13">
                  <a:pos x="T6" y="T7"/>
                </a:cxn>
                <a:cxn ang="T14">
                  <a:pos x="T8" y="T9"/>
                </a:cxn>
              </a:cxnLst>
              <a:rect l="T15" t="T16" r="T17" b="T18"/>
              <a:pathLst>
                <a:path w="475" h="2278">
                  <a:moveTo>
                    <a:pt x="0" y="0"/>
                  </a:moveTo>
                  <a:cubicBezTo>
                    <a:pt x="154" y="15"/>
                    <a:pt x="309" y="30"/>
                    <a:pt x="384" y="288"/>
                  </a:cubicBezTo>
                  <a:cubicBezTo>
                    <a:pt x="459" y="546"/>
                    <a:pt x="442" y="1263"/>
                    <a:pt x="450" y="1548"/>
                  </a:cubicBezTo>
                  <a:cubicBezTo>
                    <a:pt x="458" y="1833"/>
                    <a:pt x="475" y="1876"/>
                    <a:pt x="435" y="1998"/>
                  </a:cubicBezTo>
                  <a:cubicBezTo>
                    <a:pt x="395" y="2120"/>
                    <a:pt x="245" y="2231"/>
                    <a:pt x="209" y="2278"/>
                  </a:cubicBezTo>
                </a:path>
              </a:pathLst>
            </a:custGeom>
            <a:noFill/>
            <a:ln w="9525">
              <a:solidFill>
                <a:schemeClr val="tx1"/>
              </a:solidFill>
              <a:round/>
              <a:headEnd/>
              <a:tailEnd type="triangle" w="lg" len="lg"/>
            </a:ln>
          </p:spPr>
          <p:txBody>
            <a:bodyPr wrap="none" anchor="ctr">
              <a:prstTxWarp prst="textNoShape">
                <a:avLst/>
              </a:prstTxWarp>
            </a:bodyPr>
            <a:lstStyle/>
            <a:p>
              <a:endParaRPr lang="en-US"/>
            </a:p>
          </p:txBody>
        </p:sp>
        <p:sp>
          <p:nvSpPr>
            <p:cNvPr id="16" name="Oval 94"/>
            <p:cNvSpPr>
              <a:spLocks noChangeAspect="1" noChangeArrowheads="1"/>
            </p:cNvSpPr>
            <p:nvPr/>
          </p:nvSpPr>
          <p:spPr bwMode="auto">
            <a:xfrm>
              <a:off x="4365625" y="2235200"/>
              <a:ext cx="420688" cy="447675"/>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r>
                <a:rPr lang="en-US" sz="2000"/>
                <a:t>cap</a:t>
              </a:r>
            </a:p>
          </p:txBody>
        </p:sp>
        <p:sp>
          <p:nvSpPr>
            <p:cNvPr id="17" name="TextBox 96"/>
            <p:cNvSpPr txBox="1">
              <a:spLocks noChangeArrowheads="1"/>
            </p:cNvSpPr>
            <p:nvPr/>
          </p:nvSpPr>
          <p:spPr bwMode="auto">
            <a:xfrm>
              <a:off x="5449888" y="1227138"/>
              <a:ext cx="258762" cy="189346"/>
            </a:xfrm>
            <a:prstGeom prst="rect">
              <a:avLst/>
            </a:prstGeom>
            <a:noFill/>
            <a:ln w="9525">
              <a:noFill/>
              <a:miter lim="800000"/>
              <a:headEnd/>
              <a:tailEnd/>
            </a:ln>
          </p:spPr>
          <p:txBody>
            <a:bodyPr>
              <a:prstTxWarp prst="textNoShape">
                <a:avLst/>
              </a:prstTxWarp>
              <a:spAutoFit/>
            </a:bodyPr>
            <a:lstStyle/>
            <a:p>
              <a:r>
                <a:rPr lang="en-US" sz="1000"/>
                <a:t>+</a:t>
              </a:r>
            </a:p>
          </p:txBody>
        </p:sp>
      </p:grpSp>
      <p:pic>
        <p:nvPicPr>
          <p:cNvPr id="18" name="Picture 218"/>
          <p:cNvPicPr>
            <a:picLocks noChangeAspect="1" noChangeArrowheads="1"/>
          </p:cNvPicPr>
          <p:nvPr/>
        </p:nvPicPr>
        <p:blipFill>
          <a:blip r:embed="rId6"/>
          <a:srcRect/>
          <a:stretch>
            <a:fillRect/>
          </a:stretch>
        </p:blipFill>
        <p:spPr bwMode="auto">
          <a:xfrm>
            <a:off x="304800" y="1755995"/>
            <a:ext cx="3097213" cy="2341563"/>
          </a:xfrm>
          <a:prstGeom prst="rect">
            <a:avLst/>
          </a:prstGeom>
          <a:noFill/>
          <a:ln w="9525">
            <a:noFill/>
            <a:miter lim="800000"/>
            <a:headEnd/>
            <a:tailEnd/>
          </a:ln>
        </p:spPr>
      </p:pic>
      <p:sp>
        <p:nvSpPr>
          <p:cNvPr id="19" name="TextBox 18"/>
          <p:cNvSpPr txBox="1"/>
          <p:nvPr/>
        </p:nvSpPr>
        <p:spPr>
          <a:xfrm>
            <a:off x="404096" y="3544465"/>
            <a:ext cx="754609" cy="400110"/>
          </a:xfrm>
          <a:prstGeom prst="rect">
            <a:avLst/>
          </a:prstGeom>
          <a:noFill/>
        </p:spPr>
        <p:txBody>
          <a:bodyPr wrap="none" rtlCol="0">
            <a:spAutoFit/>
          </a:bodyPr>
          <a:lstStyle/>
          <a:p>
            <a:r>
              <a:rPr lang="en-US" sz="2000" dirty="0" smtClean="0">
                <a:solidFill>
                  <a:schemeClr val="bg1"/>
                </a:solidFill>
                <a:latin typeface="Helvetica"/>
                <a:cs typeface="Helvetica"/>
              </a:rPr>
              <a:t>DRG</a:t>
            </a:r>
            <a:endParaRPr lang="en-US" sz="2000" dirty="0">
              <a:solidFill>
                <a:schemeClr val="bg1"/>
              </a:solidFill>
              <a:latin typeface="Helvetica"/>
              <a:cs typeface="Helvetic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rmeyer\Scanned slides\CMHs stimulus temp adjusted.jpg"/>
          <p:cNvPicPr>
            <a:picLocks noChangeAspect="1" noChangeArrowheads="1"/>
          </p:cNvPicPr>
          <p:nvPr/>
        </p:nvPicPr>
        <p:blipFill>
          <a:blip r:embed="rId3"/>
          <a:srcRect l="3464" t="3558" r="4263" b="1917"/>
          <a:stretch>
            <a:fillRect/>
          </a:stretch>
        </p:blipFill>
        <p:spPr bwMode="invGray">
          <a:xfrm>
            <a:off x="228600" y="1371600"/>
            <a:ext cx="4267200" cy="4252913"/>
          </a:xfrm>
          <a:prstGeom prst="rect">
            <a:avLst/>
          </a:prstGeom>
          <a:noFill/>
        </p:spPr>
      </p:pic>
      <p:sp>
        <p:nvSpPr>
          <p:cNvPr id="76803" name="Rectangle 3"/>
          <p:cNvSpPr>
            <a:spLocks noChangeArrowheads="1"/>
          </p:cNvSpPr>
          <p:nvPr/>
        </p:nvSpPr>
        <p:spPr bwMode="auto">
          <a:xfrm>
            <a:off x="4800600" y="1371600"/>
            <a:ext cx="4267200" cy="42672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Helvetica"/>
              <a:cs typeface="Helvetica"/>
            </a:endParaRPr>
          </a:p>
        </p:txBody>
      </p:sp>
      <p:sp>
        <p:nvSpPr>
          <p:cNvPr id="76804" name="Text Box 4"/>
          <p:cNvSpPr txBox="1">
            <a:spLocks noChangeArrowheads="1"/>
          </p:cNvSpPr>
          <p:nvPr/>
        </p:nvSpPr>
        <p:spPr bwMode="auto">
          <a:xfrm>
            <a:off x="102349" y="5867400"/>
            <a:ext cx="4575266" cy="707886"/>
          </a:xfrm>
          <a:prstGeom prst="rect">
            <a:avLst/>
          </a:prstGeom>
          <a:noFill/>
          <a:ln w="9525">
            <a:noFill/>
            <a:miter lim="800000"/>
            <a:headEnd/>
            <a:tailEnd/>
          </a:ln>
          <a:effectLst/>
        </p:spPr>
        <p:txBody>
          <a:bodyPr wrap="none">
            <a:prstTxWarp prst="textNoShape">
              <a:avLst/>
            </a:prstTxWarp>
            <a:spAutoFit/>
          </a:bodyPr>
          <a:lstStyle/>
          <a:p>
            <a:pPr algn="ctr"/>
            <a:r>
              <a:rPr lang="en-US" sz="2000">
                <a:solidFill>
                  <a:srgbClr val="000000"/>
                </a:solidFill>
                <a:latin typeface="Helvetica"/>
                <a:cs typeface="Helvetica"/>
              </a:rPr>
              <a:t>Heat-evoked pain in humans</a:t>
            </a:r>
          </a:p>
          <a:p>
            <a:pPr algn="ctr"/>
            <a:r>
              <a:rPr lang="en-US" sz="2000">
                <a:solidFill>
                  <a:srgbClr val="000000"/>
                </a:solidFill>
                <a:latin typeface="Helvetica"/>
                <a:cs typeface="Helvetica"/>
              </a:rPr>
              <a:t>Heat-evoked nerve activity in monkeys</a:t>
            </a:r>
            <a:endParaRPr lang="en-US" sz="2800">
              <a:solidFill>
                <a:srgbClr val="000000"/>
              </a:solidFill>
              <a:latin typeface="Helvetica"/>
              <a:cs typeface="Helvetica"/>
            </a:endParaRPr>
          </a:p>
        </p:txBody>
      </p:sp>
      <p:sp>
        <p:nvSpPr>
          <p:cNvPr id="76805" name="Text Box 5"/>
          <p:cNvSpPr txBox="1">
            <a:spLocks noChangeArrowheads="1"/>
          </p:cNvSpPr>
          <p:nvPr/>
        </p:nvSpPr>
        <p:spPr bwMode="auto">
          <a:xfrm>
            <a:off x="4953000" y="5943600"/>
            <a:ext cx="3972261"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Helvetica"/>
                <a:cs typeface="Helvetica"/>
              </a:rPr>
              <a:t>Heat-evoked activation of TRPV1</a:t>
            </a:r>
            <a:endParaRPr lang="en-US" sz="2800" dirty="0">
              <a:solidFill>
                <a:srgbClr val="000000"/>
              </a:solidFill>
              <a:latin typeface="Helvetica"/>
              <a:cs typeface="Helvetica"/>
            </a:endParaRPr>
          </a:p>
        </p:txBody>
      </p:sp>
      <p:pic>
        <p:nvPicPr>
          <p:cNvPr id="76807" name="Picture 7"/>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5410200" y="1752600"/>
            <a:ext cx="3378200" cy="3035300"/>
          </a:xfrm>
          <a:prstGeom prst="rect">
            <a:avLst/>
          </a:prstGeom>
          <a:noFill/>
          <a:ln w="9525">
            <a:noFill/>
            <a:miter lim="800000"/>
            <a:headEnd/>
            <a:tailEnd/>
          </a:ln>
          <a:effectLst/>
        </p:spPr>
      </p:pic>
      <p:pic>
        <p:nvPicPr>
          <p:cNvPr id="76808" name="Picture 8"/>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6"/>
              <a:srcRect/>
              <a:stretch>
                <a:fillRect/>
              </a:stretch>
            </p:blipFill>
          </mc:Choice>
          <mc:Fallback>
            <p:blipFill>
              <a:blip r:embed="rId7"/>
              <a:srcRect/>
              <a:stretch>
                <a:fillRect/>
              </a:stretch>
            </p:blipFill>
          </mc:Fallback>
        </mc:AlternateContent>
        <p:spPr bwMode="auto">
          <a:xfrm>
            <a:off x="5791200" y="4953000"/>
            <a:ext cx="2425700" cy="419100"/>
          </a:xfrm>
          <a:prstGeom prst="rect">
            <a:avLst/>
          </a:prstGeom>
          <a:noFill/>
          <a:ln w="9525">
            <a:noFill/>
            <a:miter lim="800000"/>
            <a:headEnd/>
            <a:tailEnd/>
          </a:ln>
          <a:effectLst/>
        </p:spPr>
      </p:pic>
      <p:pic>
        <p:nvPicPr>
          <p:cNvPr id="76809" name="Picture 9"/>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8"/>
              <a:srcRect/>
              <a:stretch>
                <a:fillRect/>
              </a:stretch>
            </p:blipFill>
          </mc:Choice>
          <mc:Fallback>
            <p:blipFill>
              <a:blip r:embed="rId9"/>
              <a:srcRect/>
              <a:stretch>
                <a:fillRect/>
              </a:stretch>
            </p:blipFill>
          </mc:Fallback>
        </mc:AlternateContent>
        <p:spPr bwMode="auto">
          <a:xfrm>
            <a:off x="4953000" y="1905000"/>
            <a:ext cx="304800" cy="2476500"/>
          </a:xfrm>
          <a:prstGeom prst="rect">
            <a:avLst/>
          </a:prstGeom>
          <a:noFill/>
          <a:ln w="9525">
            <a:noFill/>
            <a:miter lim="800000"/>
            <a:headEnd/>
            <a:tailEnd/>
          </a:ln>
          <a:effectLst/>
        </p:spPr>
      </p:pic>
      <p:sp>
        <p:nvSpPr>
          <p:cNvPr id="76810" name="Text Box 10"/>
          <p:cNvSpPr txBox="1">
            <a:spLocks noChangeArrowheads="1"/>
          </p:cNvSpPr>
          <p:nvPr/>
        </p:nvSpPr>
        <p:spPr bwMode="auto">
          <a:xfrm>
            <a:off x="846138" y="1981200"/>
            <a:ext cx="3277804" cy="461665"/>
          </a:xfrm>
          <a:prstGeom prst="rect">
            <a:avLst/>
          </a:prstGeom>
          <a:noFill/>
          <a:ln w="9525">
            <a:noFill/>
            <a:miter lim="800000"/>
            <a:headEnd/>
            <a:tailEnd/>
          </a:ln>
          <a:effectLst/>
        </p:spPr>
        <p:txBody>
          <a:bodyPr wrap="none">
            <a:prstTxWarp prst="textNoShape">
              <a:avLst/>
            </a:prstTxWarp>
            <a:spAutoFit/>
          </a:bodyPr>
          <a:lstStyle/>
          <a:p>
            <a:r>
              <a:rPr lang="en-US" sz="2000" i="1" dirty="0">
                <a:solidFill>
                  <a:schemeClr val="bg1"/>
                </a:solidFill>
                <a:latin typeface="Helvetica"/>
                <a:cs typeface="Helvetica"/>
              </a:rPr>
              <a:t>Meyer and Campbell, 1981</a:t>
            </a:r>
            <a:r>
              <a:rPr lang="en-US" sz="2400" dirty="0">
                <a:solidFill>
                  <a:schemeClr val="bg1"/>
                </a:solidFill>
                <a:latin typeface="Helvetica"/>
                <a:cs typeface="Helvetica"/>
              </a:rPr>
              <a:t> </a:t>
            </a:r>
          </a:p>
        </p:txBody>
      </p:sp>
      <p:sp>
        <p:nvSpPr>
          <p:cNvPr id="76811" name="Text Box 11"/>
          <p:cNvSpPr txBox="1">
            <a:spLocks noChangeArrowheads="1"/>
          </p:cNvSpPr>
          <p:nvPr/>
        </p:nvSpPr>
        <p:spPr bwMode="auto">
          <a:xfrm>
            <a:off x="6477000" y="2819400"/>
            <a:ext cx="846005" cy="338554"/>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000000"/>
                </a:solidFill>
                <a:latin typeface="Helvetica"/>
                <a:cs typeface="Helvetica"/>
              </a:rPr>
              <a:t>TRPV1</a:t>
            </a:r>
          </a:p>
        </p:txBody>
      </p:sp>
      <p:sp>
        <p:nvSpPr>
          <p:cNvPr id="76812" name="Text Box 12"/>
          <p:cNvSpPr txBox="1">
            <a:spLocks noChangeArrowheads="1"/>
          </p:cNvSpPr>
          <p:nvPr/>
        </p:nvSpPr>
        <p:spPr bwMode="auto">
          <a:xfrm>
            <a:off x="-13022" y="312738"/>
            <a:ext cx="9268883"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rgbClr val="000000"/>
                </a:solidFill>
                <a:latin typeface="Helvetica"/>
                <a:cs typeface="Helvetica"/>
              </a:rPr>
              <a:t>TRPV1 can alternatively be activated by painfully hot temperatures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TotalTime>
  <Words>934</Words>
  <Application>Microsoft Office PowerPoint</Application>
  <PresentationFormat>On-screen Show (4:3)</PresentationFormat>
  <Paragraphs>225</Paragraphs>
  <Slides>23</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Heat-evoked release of prostaglandin E2 from keratinocytes  is enhanced by overexpression of TRPV3</vt:lpstr>
      <vt:lpstr>PowerPoint Presentation</vt:lpstr>
      <vt:lpstr>PowerPoint Presentation</vt:lpstr>
      <vt:lpstr>PowerPoint Presentation</vt:lpstr>
      <vt:lpstr>PowerPoint Presentation</vt:lpstr>
      <vt:lpstr>PowerPoint Presentation</vt:lpstr>
      <vt:lpstr>PowerPoint Presentation</vt:lpstr>
    </vt:vector>
  </TitlesOfParts>
  <Company>Johns Hopkins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Caterina</dc:creator>
  <cp:lastModifiedBy>vmcmain1</cp:lastModifiedBy>
  <cp:revision>34</cp:revision>
  <dcterms:created xsi:type="dcterms:W3CDTF">2012-05-01T21:41:26Z</dcterms:created>
  <dcterms:modified xsi:type="dcterms:W3CDTF">2012-05-01T21:53:13Z</dcterms:modified>
</cp:coreProperties>
</file>