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4" r:id="rId6"/>
    <p:sldId id="257" r:id="rId7"/>
    <p:sldId id="258" r:id="rId8"/>
    <p:sldId id="271" r:id="rId9"/>
    <p:sldId id="259" r:id="rId10"/>
    <p:sldId id="260" r:id="rId11"/>
    <p:sldId id="261" r:id="rId12"/>
    <p:sldId id="262" r:id="rId13"/>
    <p:sldId id="275" r:id="rId14"/>
    <p:sldId id="266" r:id="rId15"/>
    <p:sldId id="272" r:id="rId16"/>
    <p:sldId id="276" r:id="rId17"/>
    <p:sldId id="277" r:id="rId18"/>
    <p:sldId id="278" r:id="rId19"/>
    <p:sldId id="279" r:id="rId20"/>
    <p:sldId id="280" r:id="rId21"/>
    <p:sldId id="281" r:id="rId22"/>
    <p:sldId id="286" r:id="rId23"/>
    <p:sldId id="282" r:id="rId24"/>
    <p:sldId id="284" r:id="rId25"/>
    <p:sldId id="285" r:id="rId26"/>
    <p:sldId id="283" r:id="rId27"/>
    <p:sldId id="287" r:id="rId28"/>
    <p:sldId id="288" r:id="rId29"/>
    <p:sldId id="289" r:id="rId30"/>
    <p:sldId id="273" r:id="rId31"/>
    <p:sldId id="27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C8F"/>
    <a:srgbClr val="27B4D4"/>
    <a:srgbClr val="0055BB"/>
    <a:srgbClr val="024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2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24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F0168-9A69-0FD1-471C-2820DF6E6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AF706-4AE3-1620-2D89-840FA15EA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35AEB-13DF-D6EB-C62E-284C3E8F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391D3-F874-7180-C61E-15D542B4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D9FA3-90FC-4803-5BB1-1663AAFC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3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ED43-01C1-8C8B-574C-27CD5EB6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03DBA-B5E4-BF19-3BA3-3E8B26A94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8A4BB-347C-237D-C1F2-0A2C0E2A9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F107D-A1AC-48DA-01F8-0C630E3D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60517-3F64-49F5-035B-3188B1932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21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DEC0B-2FC3-80AE-5166-716A50725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57C93-0132-7D9C-0C47-295FBF565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77FD2-4504-1158-2005-1C6CA1CA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BC42C-C392-1096-EB32-3767B0CC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2D0D0-5241-157A-4AEC-BBE1CD494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2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488A-5D5D-72A8-F27D-81FA3C174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67DE8-943A-A58E-C27F-A7FAC48C7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51248-EC7B-09A1-D8D8-7DED1A68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5668A-A010-8A63-4CBF-B21728063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4B420-7E75-20EB-FE85-8AA52209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6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CC8A-9147-1FA8-EDC2-DA82DBC8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40663-6B14-4B18-9394-5D8E1D293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8318-F2D3-4775-A6CA-AAC5D6BE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1F0CB-6D77-97CF-DD6E-0A31A703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51B4D-37B0-6EBA-6676-54FFBC3D0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9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047D-9E1B-751F-A2B5-5D1E10F99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F0C8E-F30D-C4C7-DCD5-9ABAFD1B6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294BE-CED6-8B87-9591-4D9F90D8C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2DF454-DA59-F6DC-DA4B-BF3AE69E0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C554F-5478-E04C-95B4-CE19C35F0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4553C-748C-D77E-5C4A-8004736C5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8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02834-39D7-004D-C5B3-77EE02B4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C93C7-B7DA-C36B-ACBD-59612EB9F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9A5DA-5920-567D-BE62-F9CE668A8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D897DB-5505-F053-20E3-8AA6B21E1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F5D6D-A064-CABD-889A-A63304BDC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32330C-7DA9-2471-B2B4-56C9BA05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7A3C89-472B-7FC8-19F2-095A938B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C90492-6B6B-87E1-2E67-B27C069A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7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FD60-9B1C-66D6-9CA5-BAC6F74FC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1832B-F121-2D78-8361-5BE74324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02607-42D3-445C-D0DF-DA1A1BF2D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4D7C3-0FBE-BBFA-9EF8-83A6C869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00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BB1259-A3E8-2B4A-6FCC-AD7889E4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3DBD8-2050-87F9-AE0A-844EEEBF3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E04D28-D72E-ABAD-5757-7377B2D2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42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D67A4-F4F0-C124-CDE4-D2C72D3DD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3CE7D-17DF-ECBC-5F51-9338129E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E629A-5DC5-E672-A409-64A4554D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FFED0-4257-DD0A-A679-4CF4A7D59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DCC94-4A4D-7F8C-D629-401F670E1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8DBB1-E9E8-8A57-66BE-C3B174A6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4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D38D0-06B8-8A95-D5A3-7A9221685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C2743-73E6-FD19-D914-CD7D96C53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A4891-BEA8-2EDF-24B3-BAFC7A810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7F245-D062-C3A7-1258-BD0745B9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51EE9-741E-514E-A6BC-503FC589FFB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C6111-586F-9A3E-2ADE-6C15045EF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6293E-3758-93D5-799A-0499C67D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99670-FA91-634B-8E0C-3FCE54B15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57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0504E1-178C-73D1-C849-4DF2DDF2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5E96D-5139-2535-185B-2710272E8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01AE8-8EC4-2BC4-DE8C-89168FE0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1EE9-741E-514E-A6BC-503FC589FFBC}" type="datetimeFigureOut">
              <a:rPr lang="en-US" smtClean="0"/>
              <a:t>6/30/2022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132DF-A97F-3F0A-9FA5-D06B5C7E6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05422-56D3-E5E8-8884-4FC225CA4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99670-FA91-634B-8E0C-3FCE54B15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2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cap.jhu.ed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5DFE902-A5C3-F635-A336-0AB39613C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970" y="0"/>
            <a:ext cx="12537938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E7C789F-A42C-CE2C-2463-8FBF3C8EC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inHealth Spring Retreat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2F10C0-2CFD-70AD-691C-CBB176C33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388" y="2026247"/>
            <a:ext cx="5677867" cy="122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9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00906A9-EBE0-EEAD-CA5E-93BEF5025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43464" cy="685800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dist="18000" sx="1000" sy="1000" algn="tl" rotWithShape="0">
              <a:srgbClr val="00000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4">
            <a:extLst>
              <a:ext uri="{FF2B5EF4-FFF2-40B4-BE49-F238E27FC236}">
                <a16:creationId xmlns:a16="http://schemas.microsoft.com/office/drawing/2014/main" id="{469C8BF4-D021-90D9-19DF-EB247FA00019}"/>
              </a:ext>
            </a:extLst>
          </p:cNvPr>
          <p:cNvSpPr txBox="1">
            <a:spLocks/>
          </p:cNvSpPr>
          <p:nvPr/>
        </p:nvSpPr>
        <p:spPr>
          <a:xfrm>
            <a:off x="6603025" y="353559"/>
            <a:ext cx="4805638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REDCap Resources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F73B4D4-2E83-464A-8C61-6B85B79AC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8583" y="1454275"/>
            <a:ext cx="4901587" cy="47170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Training Videos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Help Files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Zoom Clinics (all project tiers)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1-on-1 Support (Silver / Gold tiers)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Online Support (JH REDCap Training Central)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www.redcap.jhu.edu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9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024C8F"/>
            </a:gs>
            <a:gs pos="100000">
              <a:srgbClr val="0055BB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C43C167-CAB4-898E-BBFA-9FCDF4880812}"/>
              </a:ext>
            </a:extLst>
          </p:cNvPr>
          <p:cNvSpPr txBox="1">
            <a:spLocks/>
          </p:cNvSpPr>
          <p:nvPr/>
        </p:nvSpPr>
        <p:spPr>
          <a:xfrm>
            <a:off x="1523999" y="2818267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</a:rPr>
              <a:t>Let’s Look at a Few Screenshots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B1A7642-97D4-6F90-85EF-1B9FA2335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62020" y="1530979"/>
            <a:ext cx="4414575" cy="58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1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Project Setup </a:t>
            </a:r>
            <a:r>
              <a:rPr lang="en-US" sz="3200" b="1" dirty="0">
                <a:solidFill>
                  <a:srgbClr val="024C8F"/>
                </a:solidFill>
                <a:latin typeface="+mn-lt"/>
              </a:rPr>
              <a:t>(guided development)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324FC29-10F5-4A28-86B7-47AFB767E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0560" y="1297858"/>
            <a:ext cx="7377771" cy="539773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0062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Project Setup </a:t>
            </a:r>
            <a:r>
              <a:rPr lang="en-US" sz="3200" b="1" dirty="0">
                <a:solidFill>
                  <a:srgbClr val="024C8F"/>
                </a:solidFill>
                <a:latin typeface="+mn-lt"/>
              </a:rPr>
              <a:t>(data collection instruments)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C83446-3E88-4943-8529-A21CDBE19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184" y="1204125"/>
            <a:ext cx="8637699" cy="551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5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Project Setup </a:t>
            </a:r>
            <a:r>
              <a:rPr lang="en-US" sz="3200" b="1" dirty="0">
                <a:solidFill>
                  <a:srgbClr val="024C8F"/>
                </a:solidFill>
                <a:latin typeface="+mn-lt"/>
              </a:rPr>
              <a:t>(instrument development)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0EA551F-9895-472E-8E14-A43A03AA4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3597" y="1297858"/>
            <a:ext cx="7476416" cy="52868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804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Project Setup </a:t>
            </a:r>
            <a:r>
              <a:rPr lang="en-US" sz="3200" b="1" dirty="0">
                <a:solidFill>
                  <a:srgbClr val="024C8F"/>
                </a:solidFill>
                <a:latin typeface="+mn-lt"/>
              </a:rPr>
              <a:t>(adding fields)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F16D9F-D09A-492E-95ED-2F9DFFF41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386" y="1232731"/>
            <a:ext cx="5185399" cy="54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20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Project Setup </a:t>
            </a:r>
            <a:r>
              <a:rPr lang="en-US" sz="3200" b="1" dirty="0">
                <a:solidFill>
                  <a:srgbClr val="024C8F"/>
                </a:solidFill>
                <a:latin typeface="+mn-lt"/>
              </a:rPr>
              <a:t>(configuring fields)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EEB2CE4B-C3BA-4DB4-BF53-2AE6FAB80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29320" y="1128624"/>
            <a:ext cx="6855458" cy="55196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975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Project Setup </a:t>
            </a:r>
            <a:r>
              <a:rPr lang="en-US" sz="3200" b="1" dirty="0">
                <a:solidFill>
                  <a:srgbClr val="024C8F"/>
                </a:solidFill>
                <a:latin typeface="+mn-lt"/>
              </a:rPr>
              <a:t>(field validation)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675DE1DD-7618-441A-ADF2-094388E4B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37853" y="1338349"/>
            <a:ext cx="5772896" cy="52647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4693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Project Setup </a:t>
            </a:r>
            <a:r>
              <a:rPr lang="en-US" sz="3200" b="1" dirty="0">
                <a:solidFill>
                  <a:srgbClr val="024C8F"/>
                </a:solidFill>
                <a:latin typeface="+mn-lt"/>
              </a:rPr>
              <a:t>(exporting data)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C1FCF813-6BC6-4A3C-B9F7-B74EC3A3F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722" y="1297858"/>
            <a:ext cx="9366442" cy="53510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8679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What’s New in REDCap?</a:t>
            </a:r>
          </a:p>
          <a:p>
            <a:r>
              <a:rPr lang="en-US" sz="3600" dirty="0">
                <a:solidFill>
                  <a:srgbClr val="024C8F"/>
                </a:solidFill>
                <a:latin typeface="+mn-lt"/>
              </a:rPr>
              <a:t>It depends on the day!</a:t>
            </a: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  <p:pic>
        <p:nvPicPr>
          <p:cNvPr id="9" name="Picture 2" descr="http://manapop.com/wp-content/uploads/2019/09/whats-new-scooby-doo.jpg">
            <a:extLst>
              <a:ext uri="{FF2B5EF4-FFF2-40B4-BE49-F238E27FC236}">
                <a16:creationId xmlns:a16="http://schemas.microsoft.com/office/drawing/2014/main" id="{2E69FFE0-CEAB-446D-B2B1-B8FBC1C46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82" y="1364970"/>
            <a:ext cx="9221035" cy="518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6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5DFE902-A5C3-F635-A336-0AB39613C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970" y="0"/>
            <a:ext cx="1253793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CB0A58-18D2-46CF-A40C-BD2F46CD2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60" y="490407"/>
            <a:ext cx="8598879" cy="2562502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AF3FE8-689A-466F-A7B0-EAB795FAD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3052909"/>
            <a:ext cx="8915399" cy="127290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REDCap at Johns Hopkins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CAA46B7-F8C7-4729-A1EC-9B2740380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299" y="4545623"/>
            <a:ext cx="8915399" cy="878207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Scott Carey</a:t>
            </a:r>
          </a:p>
          <a:p>
            <a:r>
              <a:rPr lang="en-US" dirty="0">
                <a:solidFill>
                  <a:schemeClr val="bg1"/>
                </a:solidFill>
              </a:rPr>
              <a:t>Senior Software Engineer</a:t>
            </a:r>
          </a:p>
          <a:p>
            <a:r>
              <a:rPr lang="en-US" dirty="0">
                <a:solidFill>
                  <a:schemeClr val="bg1"/>
                </a:solidFill>
              </a:rPr>
              <a:t>ICTR Informatics Core</a:t>
            </a:r>
          </a:p>
        </p:txBody>
      </p:sp>
    </p:spTree>
    <p:extLst>
      <p:ext uri="{BB962C8B-B14F-4D97-AF65-F5344CB8AC3E}">
        <p14:creationId xmlns:p14="http://schemas.microsoft.com/office/powerpoint/2010/main" val="127191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Field Embedding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7A3A9E-DFE9-4935-B8AF-25BCDC448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922" y="1297858"/>
            <a:ext cx="7141978" cy="54174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2262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Project Dashboards </a:t>
            </a:r>
            <a:r>
              <a:rPr lang="en-US" sz="3200" b="1" dirty="0">
                <a:solidFill>
                  <a:srgbClr val="024C8F"/>
                </a:solidFill>
                <a:latin typeface="+mn-lt"/>
              </a:rPr>
              <a:t>(overview of project)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CA5E0E-64CD-42E0-A802-0F6DAEAE2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8950" y="1188801"/>
            <a:ext cx="5681410" cy="55601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0358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Multi-Language Management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473E20-AF3C-4A21-A1A6-FCE013C0A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572" y="1297858"/>
            <a:ext cx="6233529" cy="531266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0869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216D95-2906-4B67-A051-9E999D2FF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85" y="1212362"/>
            <a:ext cx="9166657" cy="53576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itle 14">
            <a:extLst>
              <a:ext uri="{FF2B5EF4-FFF2-40B4-BE49-F238E27FC236}">
                <a16:creationId xmlns:a16="http://schemas.microsoft.com/office/drawing/2014/main" id="{EFD0B6BE-94F5-42F3-96E8-5469FC1A89F2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EPIC Notes Integration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4291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EPIC-to-REDCap Field Mapping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E7ABC-E876-499D-AB96-3335CA0E6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96" y="1718979"/>
            <a:ext cx="2614370" cy="46015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486EE4-C02C-4C03-927C-D7CE1EE57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708" y="1718979"/>
            <a:ext cx="6349209" cy="46015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014FDFF-9730-4531-85B4-22902C8F1A1E}"/>
              </a:ext>
            </a:extLst>
          </p:cNvPr>
          <p:cNvSpPr txBox="1">
            <a:spLocks/>
          </p:cNvSpPr>
          <p:nvPr/>
        </p:nvSpPr>
        <p:spPr>
          <a:xfrm>
            <a:off x="1403296" y="1367404"/>
            <a:ext cx="2614370" cy="268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100" b="1" dirty="0">
                <a:solidFill>
                  <a:schemeClr val="accent1"/>
                </a:solidFill>
              </a:rPr>
              <a:t>Select Fields From EPIC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2229F55-2863-4B46-BA63-14001F594CDC}"/>
              </a:ext>
            </a:extLst>
          </p:cNvPr>
          <p:cNvSpPr txBox="1">
            <a:spLocks/>
          </p:cNvSpPr>
          <p:nvPr/>
        </p:nvSpPr>
        <p:spPr>
          <a:xfrm>
            <a:off x="4240172" y="1367404"/>
            <a:ext cx="3780163" cy="268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100" b="1" dirty="0">
                <a:solidFill>
                  <a:schemeClr val="accent1"/>
                </a:solidFill>
              </a:rPr>
              <a:t>Specify Mappings to Associated Fields In REDCap</a:t>
            </a:r>
          </a:p>
        </p:txBody>
      </p:sp>
    </p:spTree>
    <p:extLst>
      <p:ext uri="{BB962C8B-B14F-4D97-AF65-F5344CB8AC3E}">
        <p14:creationId xmlns:p14="http://schemas.microsoft.com/office/powerpoint/2010/main" val="3814587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EPIC-to-REDCap Field Mapping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9E98FB-457B-4DBF-8217-3CD2E7187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0498" y="1648313"/>
            <a:ext cx="8531004" cy="49752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B910FB2-C376-41AB-9789-E2EA9D6D2A2F}"/>
              </a:ext>
            </a:extLst>
          </p:cNvPr>
          <p:cNvSpPr txBox="1">
            <a:spLocks/>
          </p:cNvSpPr>
          <p:nvPr/>
        </p:nvSpPr>
        <p:spPr>
          <a:xfrm>
            <a:off x="1830497" y="1312034"/>
            <a:ext cx="4114919" cy="2749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200" b="1" dirty="0">
                <a:solidFill>
                  <a:schemeClr val="accent1"/>
                </a:solidFill>
              </a:rPr>
              <a:t>Review &amp; Approve REDCap Updates From EPIC</a:t>
            </a:r>
          </a:p>
        </p:txBody>
      </p:sp>
    </p:spTree>
    <p:extLst>
      <p:ext uri="{BB962C8B-B14F-4D97-AF65-F5344CB8AC3E}">
        <p14:creationId xmlns:p14="http://schemas.microsoft.com/office/powerpoint/2010/main" val="3830454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EPIC-to-REDCap Field Mapping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5255664"/>
            <a:ext cx="12192000" cy="160233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213682B-6782-40AB-A61F-7631969F9DAF}"/>
              </a:ext>
            </a:extLst>
          </p:cNvPr>
          <p:cNvSpPr txBox="1">
            <a:spLocks/>
          </p:cNvSpPr>
          <p:nvPr/>
        </p:nvSpPr>
        <p:spPr>
          <a:xfrm>
            <a:off x="1258947" y="1297858"/>
            <a:ext cx="3430497" cy="2684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1050" b="1" dirty="0">
                <a:solidFill>
                  <a:schemeClr val="accent1"/>
                </a:solidFill>
              </a:rPr>
              <a:t>Example: Adjudicating Labs</a:t>
            </a:r>
            <a:endParaRPr lang="en-US" sz="800" b="1" dirty="0">
              <a:solidFill>
                <a:schemeClr val="accent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61C440-0573-4BE0-A6FA-9EF852BB0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47" y="1634136"/>
            <a:ext cx="9870994" cy="48933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8498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FAF71728-8C59-71F9-B30D-0E74005C90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636"/>
          <a:stretch/>
        </p:blipFill>
        <p:spPr>
          <a:xfrm>
            <a:off x="0" y="0"/>
            <a:ext cx="12192000" cy="1602336"/>
          </a:xfrm>
          <a:prstGeom prst="rect">
            <a:avLst/>
          </a:prstGeom>
        </p:spPr>
      </p:pic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</a:rPr>
              <a:t>How do I get started?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D4387D-3AEA-41AA-B436-EC4694D8E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923875"/>
            <a:ext cx="4931838" cy="122474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Easy!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Visit </a:t>
            </a:r>
            <a:r>
              <a:rPr lang="en-US" dirty="0">
                <a:hlinkClick r:id="rId3"/>
              </a:rPr>
              <a:t>www.redcap.jhu.edu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Click on </a:t>
            </a:r>
            <a:r>
              <a:rPr lang="en-US" b="1" u="sng" dirty="0"/>
              <a:t>Getting Started w/ REDCap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2A22BF-BC8C-4FAD-BC0D-826DFFB25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257" y="1824644"/>
            <a:ext cx="5598208" cy="47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60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E5DFE902-A5C3-F635-A336-0AB39613C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2969" y="0"/>
            <a:ext cx="1253793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D199D0D-6F7D-4A9C-A0C0-9BAEA23BD046}"/>
              </a:ext>
            </a:extLst>
          </p:cNvPr>
          <p:cNvSpPr txBox="1">
            <a:spLocks/>
          </p:cNvSpPr>
          <p:nvPr/>
        </p:nvSpPr>
        <p:spPr>
          <a:xfrm>
            <a:off x="1014915" y="624110"/>
            <a:ext cx="9659187" cy="7142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14" name="Picture 4" descr="Huntington's Disease Youth Organization - Teens - Ask a ...">
            <a:extLst>
              <a:ext uri="{FF2B5EF4-FFF2-40B4-BE49-F238E27FC236}">
                <a16:creationId xmlns:a16="http://schemas.microsoft.com/office/drawing/2014/main" id="{C030AC7F-D144-4760-9DF2-41798E50E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165" y="1554921"/>
            <a:ext cx="5753957" cy="4902371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233272C-3052-45CA-A44F-C6157CB2D753}"/>
              </a:ext>
            </a:extLst>
          </p:cNvPr>
          <p:cNvSpPr txBox="1">
            <a:spLocks/>
          </p:cNvSpPr>
          <p:nvPr/>
        </p:nvSpPr>
        <p:spPr>
          <a:xfrm>
            <a:off x="6681955" y="1544670"/>
            <a:ext cx="2309678" cy="42505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/>
              <a:t>scarey@jhmi.edu</a:t>
            </a:r>
          </a:p>
        </p:txBody>
      </p:sp>
    </p:spTree>
    <p:extLst>
      <p:ext uri="{BB962C8B-B14F-4D97-AF65-F5344CB8AC3E}">
        <p14:creationId xmlns:p14="http://schemas.microsoft.com/office/powerpoint/2010/main" val="58719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21C7DF-81AA-A075-C2E5-72AB1FB516FB}"/>
              </a:ext>
            </a:extLst>
          </p:cNvPr>
          <p:cNvSpPr/>
          <p:nvPr/>
        </p:nvSpPr>
        <p:spPr>
          <a:xfrm>
            <a:off x="0" y="0"/>
            <a:ext cx="4881489" cy="6858000"/>
          </a:xfrm>
          <a:prstGeom prst="rect">
            <a:avLst/>
          </a:prstGeom>
          <a:solidFill>
            <a:srgbClr val="024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34FD1D4-EDC8-459C-BA7A-84273B92F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33980"/>
            <a:ext cx="4881489" cy="1454704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3A061E2-376D-48C2-8D45-B6A26BBB6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592" y="835269"/>
            <a:ext cx="6840416" cy="53105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Folks generally fall into 1 of 4 categories when it comes to understanding REDCap and it’s features…</a:t>
            </a:r>
            <a:endParaRPr lang="en-US" sz="3200" b="1" dirty="0"/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I had no idea REDCap could do that!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I know I can do this in REDCap, but I’m  not sure how to do it.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I know REDCap can do this and I know how to do it!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Ø"/>
            </a:pPr>
            <a:r>
              <a:rPr lang="en-US" sz="2400" dirty="0"/>
              <a:t>What’s REDCap?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447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D4523-03C8-B82D-AEFB-575B242D6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328" y="2172749"/>
            <a:ext cx="6095821" cy="454930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n-US" sz="2400" dirty="0"/>
              <a:t>Understand what REDCap “is” and “is not”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8C5FC-E12C-0CD3-4075-F7ACF61CE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94073"/>
            <a:ext cx="533605" cy="533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70A065-DC8F-BB9E-D014-9B94629EA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185543"/>
            <a:ext cx="533605" cy="5336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E4B112-9C4B-9717-252C-0ADD0ABDF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88793"/>
            <a:ext cx="533605" cy="53360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2BE174A-3BF4-DC82-043E-06A4D62A7E39}"/>
              </a:ext>
            </a:extLst>
          </p:cNvPr>
          <p:cNvSpPr txBox="1">
            <a:spLocks/>
          </p:cNvSpPr>
          <p:nvPr/>
        </p:nvSpPr>
        <p:spPr>
          <a:xfrm>
            <a:off x="1563328" y="3269433"/>
            <a:ext cx="7488393" cy="4156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2400" dirty="0"/>
              <a:t>Understand what REDCap can do </a:t>
            </a:r>
            <a:r>
              <a:rPr lang="en-US" sz="1800" b="1" dirty="0">
                <a:solidFill>
                  <a:srgbClr val="C00000"/>
                </a:solidFill>
              </a:rPr>
              <a:t>(not necessarily how to do it)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8F9DB31-624B-2576-2655-DC039837FAB5}"/>
              </a:ext>
            </a:extLst>
          </p:cNvPr>
          <p:cNvSpPr txBox="1">
            <a:spLocks/>
          </p:cNvSpPr>
          <p:nvPr/>
        </p:nvSpPr>
        <p:spPr>
          <a:xfrm>
            <a:off x="1563328" y="4291077"/>
            <a:ext cx="6322323" cy="4156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en-US" sz="2400" dirty="0"/>
              <a:t>Understand where to find more information</a:t>
            </a:r>
          </a:p>
        </p:txBody>
      </p:sp>
      <p:sp>
        <p:nvSpPr>
          <p:cNvPr id="12" name="Title 14">
            <a:extLst>
              <a:ext uri="{FF2B5EF4-FFF2-40B4-BE49-F238E27FC236}">
                <a16:creationId xmlns:a16="http://schemas.microsoft.com/office/drawing/2014/main" id="{95E46788-1AB6-3C27-88CC-06727E2AE12A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125981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100" b="1" dirty="0">
                <a:solidFill>
                  <a:srgbClr val="024C8F"/>
                </a:solidFill>
                <a:latin typeface="+mn-lt"/>
              </a:rPr>
              <a:t>REDCap Lightning Round</a:t>
            </a:r>
          </a:p>
          <a:p>
            <a:endParaRPr lang="en-US" b="1" dirty="0">
              <a:solidFill>
                <a:srgbClr val="024C8F"/>
              </a:solidFill>
              <a:latin typeface="+mn-lt"/>
            </a:endParaRPr>
          </a:p>
          <a:p>
            <a:r>
              <a:rPr lang="en-US" b="1" dirty="0">
                <a:solidFill>
                  <a:srgbClr val="024C8F"/>
                </a:solidFill>
                <a:latin typeface="+mn-lt"/>
              </a:rPr>
              <a:t>Goals for today: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932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D4523-03C8-B82D-AEFB-575B242D6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354" y="3670114"/>
            <a:ext cx="3164845" cy="27306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Stored on a managed JH system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Restricted/controlled access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Appropriate permissions within the project</a:t>
            </a:r>
          </a:p>
        </p:txBody>
      </p:sp>
      <p:sp>
        <p:nvSpPr>
          <p:cNvPr id="12" name="Title 14">
            <a:extLst>
              <a:ext uri="{FF2B5EF4-FFF2-40B4-BE49-F238E27FC236}">
                <a16:creationId xmlns:a16="http://schemas.microsoft.com/office/drawing/2014/main" id="{95E46788-1AB6-3C27-88CC-06727E2AE12A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024C8F"/>
                </a:solidFill>
              </a:rPr>
              <a:t>IRB Expectations for Your Research Project / Data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40C0E5-2993-D42E-99DE-36F5289DE520}"/>
              </a:ext>
            </a:extLst>
          </p:cNvPr>
          <p:cNvSpPr txBox="1">
            <a:spLocks/>
          </p:cNvSpPr>
          <p:nvPr/>
        </p:nvSpPr>
        <p:spPr>
          <a:xfrm>
            <a:off x="4769894" y="3670114"/>
            <a:ext cx="2591228" cy="1960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Audit trail of data and user activity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0E3DF5-205F-7C1F-C416-629881C826DA}"/>
              </a:ext>
            </a:extLst>
          </p:cNvPr>
          <p:cNvSpPr txBox="1">
            <a:spLocks/>
          </p:cNvSpPr>
          <p:nvPr/>
        </p:nvSpPr>
        <p:spPr>
          <a:xfrm>
            <a:off x="8568903" y="3670113"/>
            <a:ext cx="2816851" cy="27306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Well structured interface that facilitates adherence to the project design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Built-in data quality features (data type adherence, valid range checking…)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411D11-64A9-4B55-A64C-7DFDE7135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689" y="1871065"/>
            <a:ext cx="1754807" cy="1453438"/>
          </a:xfrm>
          <a:prstGeom prst="rect">
            <a:avLst/>
          </a:prstGeom>
        </p:spPr>
      </p:pic>
      <p:pic>
        <p:nvPicPr>
          <p:cNvPr id="1028" name="Picture 4" descr="http://www.isfam-formation.fr/wp-content/uploads/2014/03/Audit.png">
            <a:extLst>
              <a:ext uri="{FF2B5EF4-FFF2-40B4-BE49-F238E27FC236}">
                <a16:creationId xmlns:a16="http://schemas.microsoft.com/office/drawing/2014/main" id="{58E967F1-6B25-450B-A5DF-3B8FB0CE3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99" y="1894637"/>
            <a:ext cx="1293249" cy="129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pngarts.com/files/1/Quality-Assurance-Transparent-Images.png">
            <a:extLst>
              <a:ext uri="{FF2B5EF4-FFF2-40B4-BE49-F238E27FC236}">
                <a16:creationId xmlns:a16="http://schemas.microsoft.com/office/drawing/2014/main" id="{5B5195B2-C00B-40F2-9910-6175CA23B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154" y="1894637"/>
            <a:ext cx="1293249" cy="129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6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4C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4">
            <a:extLst>
              <a:ext uri="{FF2B5EF4-FFF2-40B4-BE49-F238E27FC236}">
                <a16:creationId xmlns:a16="http://schemas.microsoft.com/office/drawing/2014/main" id="{B600C24F-6BCF-8CCC-EAE0-3DDEB9DF1CF8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What is REDCap and how can it help?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7FBAFD-3029-4182-8D64-FFBEDB78C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256" y="3046903"/>
            <a:ext cx="7368330" cy="36265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391966-8604-486A-834D-66331D30C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414" y="1306247"/>
            <a:ext cx="9641938" cy="472994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REDCap: </a:t>
            </a:r>
            <a:r>
              <a:rPr lang="en-US" b="1" u="sng" dirty="0">
                <a:solidFill>
                  <a:schemeClr val="bg1"/>
                </a:solidFill>
              </a:rPr>
              <a:t>R</a:t>
            </a:r>
            <a:r>
              <a:rPr lang="en-US" dirty="0">
                <a:solidFill>
                  <a:schemeClr val="bg1"/>
                </a:solidFill>
              </a:rPr>
              <a:t>esearch </a:t>
            </a:r>
            <a:r>
              <a:rPr lang="en-US" b="1" u="sng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lectronic </a:t>
            </a:r>
            <a:r>
              <a:rPr lang="en-US" b="1" u="sng" dirty="0">
                <a:solidFill>
                  <a:schemeClr val="bg1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ata </a:t>
            </a:r>
            <a:r>
              <a:rPr lang="en-US" b="1" u="sng" dirty="0">
                <a:solidFill>
                  <a:schemeClr val="bg1"/>
                </a:solidFill>
              </a:rPr>
              <a:t>Cap</a:t>
            </a:r>
            <a:r>
              <a:rPr lang="en-US" dirty="0">
                <a:solidFill>
                  <a:schemeClr val="bg1"/>
                </a:solidFill>
              </a:rPr>
              <a:t>ture</a:t>
            </a:r>
          </a:p>
          <a:p>
            <a:r>
              <a:rPr lang="en-US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Developed at Vanderbilt University for use by universities and non-profit institutions</a:t>
            </a:r>
          </a:p>
          <a:p>
            <a:r>
              <a:rPr lang="en-US" dirty="0">
                <a:solidFill>
                  <a:schemeClr val="bg1"/>
                </a:solidFill>
              </a:rPr>
              <a:t>A secure web application for building and managing research data environments</a:t>
            </a:r>
          </a:p>
          <a:p>
            <a:r>
              <a:rPr lang="en-US" dirty="0">
                <a:solidFill>
                  <a:schemeClr val="bg1"/>
                </a:solidFill>
              </a:rPr>
              <a:t>Allows for direct data entry (study staff) as well as online surveys (study participants)</a:t>
            </a:r>
          </a:p>
          <a:p>
            <a:r>
              <a:rPr lang="en-US" dirty="0">
                <a:solidFill>
                  <a:schemeClr val="bg1"/>
                </a:solidFill>
              </a:rPr>
              <a:t>Accommodates multi-site collaborative studies via Data Access Groups (DAG’s)</a:t>
            </a:r>
          </a:p>
          <a:p>
            <a:r>
              <a:rPr lang="en-US" dirty="0">
                <a:solidFill>
                  <a:schemeClr val="bg1"/>
                </a:solidFill>
              </a:rPr>
              <a:t>Worldwide: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~6000 institutions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145 countries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1.5m projects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2.1m users</a:t>
            </a:r>
          </a:p>
          <a:p>
            <a:r>
              <a:rPr lang="en-US" dirty="0">
                <a:solidFill>
                  <a:schemeClr val="bg1"/>
                </a:solidFill>
              </a:rPr>
              <a:t>JH: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5700 projects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14k+ users </a:t>
            </a:r>
            <a:r>
              <a:rPr lang="en-US" sz="1300" dirty="0">
                <a:solidFill>
                  <a:schemeClr val="bg1"/>
                </a:solidFill>
              </a:rPr>
              <a:t>(~6k active)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JH IRB Approved</a:t>
            </a:r>
          </a:p>
        </p:txBody>
      </p:sp>
    </p:spTree>
    <p:extLst>
      <p:ext uri="{BB962C8B-B14F-4D97-AF65-F5344CB8AC3E}">
        <p14:creationId xmlns:p14="http://schemas.microsoft.com/office/powerpoint/2010/main" val="360018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C57997A-BBF6-4ACB-A4FE-CE9EA6398702}"/>
              </a:ext>
            </a:extLst>
          </p:cNvPr>
          <p:cNvSpPr/>
          <p:nvPr/>
        </p:nvSpPr>
        <p:spPr>
          <a:xfrm>
            <a:off x="0" y="3736258"/>
            <a:ext cx="12192000" cy="3121742"/>
          </a:xfrm>
          <a:prstGeom prst="rect">
            <a:avLst/>
          </a:prstGeom>
          <a:solidFill>
            <a:srgbClr val="024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5ABA15-E92A-ED64-D440-5E2DA98783CA}"/>
              </a:ext>
            </a:extLst>
          </p:cNvPr>
          <p:cNvSpPr/>
          <p:nvPr/>
        </p:nvSpPr>
        <p:spPr>
          <a:xfrm>
            <a:off x="1091380" y="1703439"/>
            <a:ext cx="2989006" cy="4529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8505C-3875-357F-1071-13498FDE2DED}"/>
              </a:ext>
            </a:extLst>
          </p:cNvPr>
          <p:cNvSpPr txBox="1"/>
          <p:nvPr/>
        </p:nvSpPr>
        <p:spPr>
          <a:xfrm>
            <a:off x="1563328" y="2032818"/>
            <a:ext cx="204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Web-based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41098-93DF-520C-01BA-2F6464E95BC2}"/>
              </a:ext>
            </a:extLst>
          </p:cNvPr>
          <p:cNvSpPr txBox="1"/>
          <p:nvPr/>
        </p:nvSpPr>
        <p:spPr>
          <a:xfrm>
            <a:off x="1288026" y="2598174"/>
            <a:ext cx="2721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Direct entry by staff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Survey-style entry by study participants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Extensive data quality features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51422-CDC6-F360-5779-93C326476178}"/>
              </a:ext>
            </a:extLst>
          </p:cNvPr>
          <p:cNvSpPr/>
          <p:nvPr/>
        </p:nvSpPr>
        <p:spPr>
          <a:xfrm>
            <a:off x="4562168" y="1703439"/>
            <a:ext cx="2989006" cy="4529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9910F-044D-9AE2-4859-17B375E444F7}"/>
              </a:ext>
            </a:extLst>
          </p:cNvPr>
          <p:cNvSpPr txBox="1"/>
          <p:nvPr/>
        </p:nvSpPr>
        <p:spPr>
          <a:xfrm>
            <a:off x="5034115" y="2032818"/>
            <a:ext cx="204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Secure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003AAE-9CBE-3CD4-DB08-470423BFAAC2}"/>
              </a:ext>
            </a:extLst>
          </p:cNvPr>
          <p:cNvSpPr txBox="1"/>
          <p:nvPr/>
        </p:nvSpPr>
        <p:spPr>
          <a:xfrm>
            <a:off x="4758813" y="2598174"/>
            <a:ext cx="270711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JHED Integration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MS Azure (for non-JH study team members)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Extensive user-level permissions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Role-based permissions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10A8D5-E0D6-4B47-C44F-3CC1B977BCB0}"/>
              </a:ext>
            </a:extLst>
          </p:cNvPr>
          <p:cNvSpPr/>
          <p:nvPr/>
        </p:nvSpPr>
        <p:spPr>
          <a:xfrm>
            <a:off x="8023122" y="1703439"/>
            <a:ext cx="2989006" cy="4529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7782B2-F4ED-8644-9E8B-627729B9FB01}"/>
              </a:ext>
            </a:extLst>
          </p:cNvPr>
          <p:cNvSpPr txBox="1"/>
          <p:nvPr/>
        </p:nvSpPr>
        <p:spPr>
          <a:xfrm>
            <a:off x="8495070" y="2032818"/>
            <a:ext cx="204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Integrative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EA9BCE-F767-62EA-7AA7-F8936E749A2B}"/>
              </a:ext>
            </a:extLst>
          </p:cNvPr>
          <p:cNvSpPr txBox="1"/>
          <p:nvPr/>
        </p:nvSpPr>
        <p:spPr>
          <a:xfrm>
            <a:off x="8219768" y="2598174"/>
            <a:ext cx="268420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Single/Multi-Site Studies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EPIC Notes Interface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Direct EPIC-to-REDCap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OnBase Connector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Multi-Language Features</a:t>
            </a:r>
          </a:p>
        </p:txBody>
      </p:sp>
      <p:sp>
        <p:nvSpPr>
          <p:cNvPr id="18" name="Title 14">
            <a:extLst>
              <a:ext uri="{FF2B5EF4-FFF2-40B4-BE49-F238E27FC236}">
                <a16:creationId xmlns:a16="http://schemas.microsoft.com/office/drawing/2014/main" id="{D962B887-C25B-43A0-85D3-D4586BD4D8C2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REDCap: Key Features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451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628A4B-9E5F-A771-7BF0-E1E4E59BEDDD}"/>
              </a:ext>
            </a:extLst>
          </p:cNvPr>
          <p:cNvSpPr/>
          <p:nvPr/>
        </p:nvSpPr>
        <p:spPr>
          <a:xfrm>
            <a:off x="0" y="3736258"/>
            <a:ext cx="12192000" cy="3121742"/>
          </a:xfrm>
          <a:prstGeom prst="rect">
            <a:avLst/>
          </a:prstGeom>
          <a:solidFill>
            <a:srgbClr val="024C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5ABA15-E92A-ED64-D440-5E2DA98783CA}"/>
              </a:ext>
            </a:extLst>
          </p:cNvPr>
          <p:cNvSpPr/>
          <p:nvPr/>
        </p:nvSpPr>
        <p:spPr>
          <a:xfrm>
            <a:off x="1091380" y="1703439"/>
            <a:ext cx="2989006" cy="4697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55D5A2C6-7A0A-15E3-9715-2EF65678CDC1}"/>
              </a:ext>
            </a:extLst>
          </p:cNvPr>
          <p:cNvSpPr txBox="1">
            <a:spLocks/>
          </p:cNvSpPr>
          <p:nvPr/>
        </p:nvSpPr>
        <p:spPr>
          <a:xfrm>
            <a:off x="839788" y="457200"/>
            <a:ext cx="10419735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REDCap: Key Features</a:t>
            </a:r>
            <a:r>
              <a:rPr lang="en-US" sz="2000" b="1" dirty="0">
                <a:solidFill>
                  <a:srgbClr val="024C8F"/>
                </a:solidFill>
                <a:latin typeface="+mn-lt"/>
              </a:rPr>
              <a:t> (cont’d)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8505C-3875-357F-1071-13498FDE2DED}"/>
              </a:ext>
            </a:extLst>
          </p:cNvPr>
          <p:cNvSpPr txBox="1"/>
          <p:nvPr/>
        </p:nvSpPr>
        <p:spPr>
          <a:xfrm>
            <a:off x="1426129" y="2032818"/>
            <a:ext cx="230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Project Types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41098-93DF-520C-01BA-2F6464E95BC2}"/>
              </a:ext>
            </a:extLst>
          </p:cNvPr>
          <p:cNvSpPr txBox="1"/>
          <p:nvPr/>
        </p:nvSpPr>
        <p:spPr>
          <a:xfrm>
            <a:off x="1288026" y="2598174"/>
            <a:ext cx="27923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Simple Surveys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One-and-Done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Structured Longitudinal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Unstructured Longitudinal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251422-CDC6-F360-5779-93C326476178}"/>
              </a:ext>
            </a:extLst>
          </p:cNvPr>
          <p:cNvSpPr/>
          <p:nvPr/>
        </p:nvSpPr>
        <p:spPr>
          <a:xfrm>
            <a:off x="4562168" y="1703439"/>
            <a:ext cx="2989006" cy="4697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9910F-044D-9AE2-4859-17B375E444F7}"/>
              </a:ext>
            </a:extLst>
          </p:cNvPr>
          <p:cNvSpPr txBox="1"/>
          <p:nvPr/>
        </p:nvSpPr>
        <p:spPr>
          <a:xfrm>
            <a:off x="5034115" y="2032818"/>
            <a:ext cx="204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Tools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003AAE-9CBE-3CD4-DB08-470423BFAAC2}"/>
              </a:ext>
            </a:extLst>
          </p:cNvPr>
          <p:cNvSpPr txBox="1"/>
          <p:nvPr/>
        </p:nvSpPr>
        <p:spPr>
          <a:xfrm>
            <a:off x="4758812" y="2598174"/>
            <a:ext cx="27923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Automated Survey Invitations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Alerts / Notifications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Workflow Management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Calendar Integration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Mobile App / MyCAP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10A8D5-E0D6-4B47-C44F-3CC1B977BCB0}"/>
              </a:ext>
            </a:extLst>
          </p:cNvPr>
          <p:cNvSpPr/>
          <p:nvPr/>
        </p:nvSpPr>
        <p:spPr>
          <a:xfrm>
            <a:off x="8023122" y="1703439"/>
            <a:ext cx="2989006" cy="46973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7782B2-F4ED-8644-9E8B-627729B9FB01}"/>
              </a:ext>
            </a:extLst>
          </p:cNvPr>
          <p:cNvSpPr txBox="1"/>
          <p:nvPr/>
        </p:nvSpPr>
        <p:spPr>
          <a:xfrm>
            <a:off x="8495070" y="2032818"/>
            <a:ext cx="2045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Exports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EA9BCE-F767-62EA-7AA7-F8936E749A2B}"/>
              </a:ext>
            </a:extLst>
          </p:cNvPr>
          <p:cNvSpPr txBox="1"/>
          <p:nvPr/>
        </p:nvSpPr>
        <p:spPr>
          <a:xfrm>
            <a:off x="8219768" y="2598174"/>
            <a:ext cx="261538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CSV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SAS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Stata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SPSS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RC2SQL </a:t>
            </a:r>
            <a:r>
              <a:rPr lang="en-US" sz="1200" dirty="0"/>
              <a:t>(translates a REDCap project into an SQL database where data for each RC instrument is in a separate table)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029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00906A9-EBE0-EEAD-CA5E-93BEF5025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536" y="0"/>
            <a:ext cx="6143464" cy="6858000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dist="18000" sx="1000" sy="1000" algn="tl" rotWithShape="0">
              <a:srgbClr val="00000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itle 14">
            <a:extLst>
              <a:ext uri="{FF2B5EF4-FFF2-40B4-BE49-F238E27FC236}">
                <a16:creationId xmlns:a16="http://schemas.microsoft.com/office/drawing/2014/main" id="{469C8BF4-D021-90D9-19DF-EB247FA00019}"/>
              </a:ext>
            </a:extLst>
          </p:cNvPr>
          <p:cNvSpPr txBox="1">
            <a:spLocks/>
          </p:cNvSpPr>
          <p:nvPr/>
        </p:nvSpPr>
        <p:spPr>
          <a:xfrm>
            <a:off x="839789" y="457200"/>
            <a:ext cx="4805638" cy="8406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24C8F"/>
                </a:solidFill>
                <a:latin typeface="+mn-lt"/>
              </a:rPr>
              <a:t>REDCap at JH</a:t>
            </a:r>
            <a:endParaRPr lang="en-US" dirty="0">
              <a:solidFill>
                <a:srgbClr val="024C8F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C3C2A2-9EBA-7A6F-F05D-111747D00486}"/>
              </a:ext>
            </a:extLst>
          </p:cNvPr>
          <p:cNvSpPr txBox="1"/>
          <p:nvPr/>
        </p:nvSpPr>
        <p:spPr>
          <a:xfrm>
            <a:off x="839787" y="1297858"/>
            <a:ext cx="497378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Co-Sponsored (actually tri-sponsored!)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SPH/SOE</a:t>
            </a:r>
            <a:r>
              <a:rPr lang="en-US" dirty="0"/>
              <a:t> </a:t>
            </a:r>
            <a:r>
              <a:rPr lang="en-US" sz="1400" dirty="0"/>
              <a:t>(Andre Hackman, Danny Scerpella, Brian Dyer. Gwendolyn Climens…)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SOM/SON/JHH/Bayview/KKI</a:t>
            </a:r>
            <a:r>
              <a:rPr lang="en-US" dirty="0"/>
              <a:t> </a:t>
            </a:r>
            <a:r>
              <a:rPr lang="en-US" sz="1400" dirty="0"/>
              <a:t>(Scott Carey, Mike Sherman, Terrence Turner)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ACH</a:t>
            </a:r>
            <a:r>
              <a:rPr lang="en-US" dirty="0"/>
              <a:t> </a:t>
            </a:r>
            <a:r>
              <a:rPr lang="en-US" sz="1400" dirty="0"/>
              <a:t>(Nuredin Joehar, Karly Anderson)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</a:rPr>
              <a:t>*ACH will be providing a 21 CFR Part 11 compliant instance of REDCap (late summer of 2022?)</a:t>
            </a:r>
          </a:p>
          <a:p>
            <a:r>
              <a:rPr lang="en-US" sz="2000" b="1" dirty="0"/>
              <a:t>3-Tiers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Bronze</a:t>
            </a:r>
            <a:r>
              <a:rPr lang="en-US" dirty="0"/>
              <a:t>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/>
              <a:t>No cost… no support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/>
              <a:t>Intended for smaller, unfunded projects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/>
              <a:t>Some advanced features not available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Silver</a:t>
            </a:r>
            <a:r>
              <a:rPr lang="en-US" dirty="0"/>
              <a:t>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/>
              <a:t>Includes support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/>
              <a:t>Includes all REDCap features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b="1" dirty="0"/>
              <a:t>Gold: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/>
              <a:t>Includes additional support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US" sz="1600" dirty="0"/>
              <a:t>Very large studies</a:t>
            </a:r>
          </a:p>
        </p:txBody>
      </p:sp>
    </p:spTree>
    <p:extLst>
      <p:ext uri="{BB962C8B-B14F-4D97-AF65-F5344CB8AC3E}">
        <p14:creationId xmlns:p14="http://schemas.microsoft.com/office/powerpoint/2010/main" val="6321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94F83616FCF04CAE87F41416951A4F" ma:contentTypeVersion="10" ma:contentTypeDescription="Create a new document." ma:contentTypeScope="" ma:versionID="991cd2022746e7a7a171e761d6e92ec9">
  <xsd:schema xmlns:xsd="http://www.w3.org/2001/XMLSchema" xmlns:xs="http://www.w3.org/2001/XMLSchema" xmlns:p="http://schemas.microsoft.com/office/2006/metadata/properties" xmlns:ns2="25639a64-a9a5-40de-b6c4-d94b310aefad" xmlns:ns3="4da67a68-1d18-4cad-b93d-d2bed95f3bbe" targetNamespace="http://schemas.microsoft.com/office/2006/metadata/properties" ma:root="true" ma:fieldsID="b896a7168cf7ee8b40a47885496bda5d" ns2:_="" ns3:_="">
    <xsd:import namespace="25639a64-a9a5-40de-b6c4-d94b310aefad"/>
    <xsd:import namespace="4da67a68-1d18-4cad-b93d-d2bed95f3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639a64-a9a5-40de-b6c4-d94b310aef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3f7c956-802a-45ac-b2ba-cc7850678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67a68-1d18-4cad-b93d-d2bed95f3bb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0790d9f-a972-454f-919e-0c1d1f2cabee}" ma:internalName="TaxCatchAll" ma:showField="CatchAllData" ma:web="4da67a68-1d18-4cad-b93d-d2bed95f3b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a67a68-1d18-4cad-b93d-d2bed95f3bbe" xsi:nil="true"/>
    <lcf76f155ced4ddcb4097134ff3c332f xmlns="25639a64-a9a5-40de-b6c4-d94b310aefa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4EE00C-042A-4A0D-8745-038CECC9DE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639a64-a9a5-40de-b6c4-d94b310aefad"/>
    <ds:schemaRef ds:uri="4da67a68-1d18-4cad-b93d-d2bed95f3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53B38A-3BB4-4506-83DF-451B77B9B91D}">
  <ds:schemaRefs>
    <ds:schemaRef ds:uri="http://schemas.microsoft.com/office/2006/metadata/properties"/>
    <ds:schemaRef ds:uri="http://schemas.microsoft.com/office/infopath/2007/PartnerControls"/>
    <ds:schemaRef ds:uri="4da67a68-1d18-4cad-b93d-d2bed95f3bbe"/>
    <ds:schemaRef ds:uri="25639a64-a9a5-40de-b6c4-d94b310aefad"/>
  </ds:schemaRefs>
</ds:datastoreItem>
</file>

<file path=customXml/itemProps3.xml><?xml version="1.0" encoding="utf-8"?>
<ds:datastoreItem xmlns:ds="http://schemas.openxmlformats.org/officeDocument/2006/customXml" ds:itemID="{A334C332-052B-4211-B553-B39E8759D1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643</Words>
  <Application>Microsoft Office PowerPoint</Application>
  <PresentationFormat>Widescreen</PresentationFormat>
  <Paragraphs>124</Paragraphs>
  <Slides>28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REDCap at Johns Hopkins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Parastoo Aslanbeik</dc:creator>
  <cp:lastModifiedBy>Sharon Penttinen</cp:lastModifiedBy>
  <cp:revision>19</cp:revision>
  <dcterms:created xsi:type="dcterms:W3CDTF">2022-05-13T16:39:10Z</dcterms:created>
  <dcterms:modified xsi:type="dcterms:W3CDTF">2022-06-30T13:11:39Z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0x0101009394F83616FCF04CAE87F41416951A4F</vt:lpwstr>
  </property>
</Properties>
</file>