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59" r:id="rId6"/>
    <p:sldId id="410" r:id="rId7"/>
    <p:sldId id="272" r:id="rId8"/>
    <p:sldId id="266" r:id="rId9"/>
    <p:sldId id="273" r:id="rId10"/>
    <p:sldId id="412" r:id="rId11"/>
    <p:sldId id="413" r:id="rId12"/>
    <p:sldId id="415" r:id="rId13"/>
    <p:sldId id="416" r:id="rId14"/>
    <p:sldId id="262" r:id="rId15"/>
    <p:sldId id="417" r:id="rId16"/>
    <p:sldId id="418" r:id="rId17"/>
    <p:sldId id="419" r:id="rId18"/>
    <p:sldId id="420" r:id="rId19"/>
    <p:sldId id="421" r:id="rId20"/>
    <p:sldId id="422" r:id="rId21"/>
    <p:sldId id="425" r:id="rId22"/>
    <p:sldId id="426" r:id="rId23"/>
    <p:sldId id="296" r:id="rId24"/>
    <p:sldId id="303" r:id="rId25"/>
    <p:sldId id="298" r:id="rId26"/>
    <p:sldId id="299" r:id="rId27"/>
    <p:sldId id="300" r:id="rId28"/>
    <p:sldId id="428" r:id="rId29"/>
    <p:sldId id="297" r:id="rId30"/>
    <p:sldId id="429" r:id="rId31"/>
    <p:sldId id="4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C8F"/>
    <a:srgbClr val="27B4D4"/>
    <a:srgbClr val="0055BB"/>
    <a:srgbClr val="024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91FF6-73C1-2944-9F8D-E5074125C72B}" v="147" dt="2022-06-21T23:03:35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27"/>
    <p:restoredTop sz="96352"/>
  </p:normalViewPr>
  <p:slideViewPr>
    <p:cSldViewPr snapToGrid="0" snapToObjects="1">
      <p:cViewPr varScale="1">
        <p:scale>
          <a:sx n="86" d="100"/>
          <a:sy n="86" d="100"/>
        </p:scale>
        <p:origin x="232" y="1232"/>
      </p:cViewPr>
      <p:guideLst/>
    </p:cSldViewPr>
  </p:slideViewPr>
  <p:outlineViewPr>
    <p:cViewPr>
      <p:scale>
        <a:sx n="33" d="100"/>
        <a:sy n="33" d="100"/>
      </p:scale>
      <p:origin x="0" y="-14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608BA-89A2-144B-81EB-325631C0D785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8B3EB-2389-E742-8D3A-455AB78E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4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D0A9-54F7-4745-84A9-D13BC3D51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D0A9-54F7-4745-84A9-D13BC3D51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8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0168-9A69-0FD1-471C-2820DF6E6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AF706-4AE3-1620-2D89-840FA15EA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35AEB-13DF-D6EB-C62E-284C3E8F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91D3-F874-7180-C61E-15D542B4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9FA3-90FC-4803-5BB1-1663AAFC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ED43-01C1-8C8B-574C-27CD5EB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03DBA-B5E4-BF19-3BA3-3E8B26A94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A4BB-347C-237D-C1F2-0A2C0E2A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107D-A1AC-48DA-01F8-0C630E3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517-3F64-49F5-035B-3188B193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DEC0B-2FC3-80AE-5166-716A50725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57C93-0132-7D9C-0C47-295FBF565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7FD2-4504-1158-2005-1C6CA1CA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C42C-C392-1096-EB32-3767B0CC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D0D0-5241-157A-4AEC-BBE1CD49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488A-5D5D-72A8-F27D-81FA3C17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7DE8-943A-A58E-C27F-A7FAC48C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1248-EC7B-09A1-D8D8-7DED1A68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668A-A010-8A63-4CBF-B2172806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B420-7E75-20EB-FE85-8AA52209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CC8A-9147-1FA8-EDC2-DA82DBC8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0663-6B14-4B18-9394-5D8E1D29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8318-F2D3-4775-A6CA-AAC5D6BE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F0CB-6D77-97CF-DD6E-0A31A70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1B4D-37B0-6EBA-6676-54FFBC3D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9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47D-9E1B-751F-A2B5-5D1E10F9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C8E-F30D-C4C7-DCD5-9ABAFD1B6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294BE-CED6-8B87-9591-4D9F90D8C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DF454-DA59-F6DC-DA4B-BF3AE69E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C554F-5478-E04C-95B4-CE19C35F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4553C-748C-D77E-5C4A-8004736C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2834-39D7-004D-C5B3-77EE02B4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C93C7-B7DA-C36B-ACBD-59612EB9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A5DA-5920-567D-BE62-F9CE668A8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897DB-5505-F053-20E3-8AA6B21E1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F5D6D-A064-CABD-889A-A63304BDC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2330C-7DA9-2471-B2B4-56C9BA05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A3C89-472B-7FC8-19F2-095A938B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90492-6B6B-87E1-2E67-B27C069A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FD60-9B1C-66D6-9CA5-BAC6F74F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1832B-F121-2D78-8361-5BE7432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2607-42D3-445C-D0DF-DA1A1BF2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4D7C3-0FBE-BBFA-9EF8-83A6C86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B1259-A3E8-2B4A-6FCC-AD7889E4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3DBD8-2050-87F9-AE0A-844EEEBF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4D28-D72E-ABAD-5757-7377B2D2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2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67A4-F4F0-C124-CDE4-D2C72D3D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CE7D-17DF-ECBC-5F51-9338129E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E629A-5DC5-E672-A409-64A4554D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FFED0-4257-DD0A-A679-4CF4A7D5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DCC94-4A4D-7F8C-D629-401F670E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8DBB1-E9E8-8A57-66BE-C3B174A6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38D0-06B8-8A95-D5A3-7A922168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C2743-73E6-FD19-D914-CD7D96C53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A4891-BEA8-2EDF-24B3-BAFC7A81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7F245-D062-C3A7-1258-BD0745B9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C6111-586F-9A3E-2ADE-6C15045E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6293E-3758-93D5-799A-0499C67D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7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504E1-178C-73D1-C849-4DF2DDF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5E96D-5139-2535-185B-2710272E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1AE8-8EC4-2BC4-DE8C-89168FE0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1EE9-741E-514E-A6BC-503FC589FFB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132DF-A97F-3F0A-9FA5-D06B5C7E6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05422-56D3-E5E8-8884-4FC225CA4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9670-FA91-634B-8E0C-3FCE54B1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70" y="0"/>
            <a:ext cx="1253793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7C789F-A42C-CE2C-2463-8FBF3C8EC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inHealth</a:t>
            </a:r>
            <a:r>
              <a:rPr lang="en-US" sz="4800" b="1" dirty="0">
                <a:solidFill>
                  <a:schemeClr val="bg1"/>
                </a:solidFill>
              </a:rPr>
              <a:t> Spring Retreat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F10C0-2CFD-70AD-691C-CBB176C3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88" y="2026247"/>
            <a:ext cx="5677867" cy="12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-58250"/>
            <a:ext cx="12192000" cy="160233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277772-E648-D95B-A26F-FA0373796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111" b="2099"/>
          <a:stretch/>
        </p:blipFill>
        <p:spPr>
          <a:xfrm>
            <a:off x="132544" y="1713611"/>
            <a:ext cx="4983228" cy="3036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4F36C3B-42D6-5B32-38DB-7BB8B650F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227"/>
          <a:stretch/>
        </p:blipFill>
        <p:spPr>
          <a:xfrm>
            <a:off x="5115772" y="1736761"/>
            <a:ext cx="6863777" cy="3036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75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00906A9-EBE0-EEAD-CA5E-93BEF5025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36" y="0"/>
            <a:ext cx="6143464" cy="68580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dist="18000"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EC39C-E509-9002-59C9-6AE4D7965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295" b="59701"/>
          <a:stretch/>
        </p:blipFill>
        <p:spPr>
          <a:xfrm>
            <a:off x="223104" y="386856"/>
            <a:ext cx="3631266" cy="6084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740B9-B314-D665-1EF6-CDDE9E199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0" r="40565"/>
          <a:stretch/>
        </p:blipFill>
        <p:spPr>
          <a:xfrm>
            <a:off x="4425609" y="-36290"/>
            <a:ext cx="6975453" cy="6894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3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00906A9-EBE0-EEAD-CA5E-93BEF5025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36" y="0"/>
            <a:ext cx="6143464" cy="68580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dist="18000"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8CDD563-FAC9-442C-34EA-5C035B51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8" t="9532" r="91711" b="51191"/>
          <a:stretch/>
        </p:blipFill>
        <p:spPr>
          <a:xfrm>
            <a:off x="289368" y="1906562"/>
            <a:ext cx="3144244" cy="3272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FA7FC-58D1-F370-E0FB-395633C60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3" r="59007"/>
          <a:stretch/>
        </p:blipFill>
        <p:spPr>
          <a:xfrm>
            <a:off x="3784923" y="745062"/>
            <a:ext cx="8269116" cy="536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88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24C8F"/>
            </a:gs>
            <a:gs pos="100000">
              <a:srgbClr val="0055B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A7642-97D4-6F90-85EF-1B9FA233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2020" y="1530979"/>
            <a:ext cx="4414575" cy="58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F37346-8D60-94DC-3D5A-457DC27EEDC1}"/>
              </a:ext>
            </a:extLst>
          </p:cNvPr>
          <p:cNvGrpSpPr/>
          <p:nvPr/>
        </p:nvGrpSpPr>
        <p:grpSpPr>
          <a:xfrm>
            <a:off x="346553" y="608444"/>
            <a:ext cx="11498894" cy="2471804"/>
            <a:chOff x="131522" y="127347"/>
            <a:chExt cx="5866854" cy="6430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7973B7-CDC2-BFE8-2F6D-21224ABCD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658" t="80898" r="59429"/>
            <a:stretch/>
          </p:blipFill>
          <p:spPr>
            <a:xfrm>
              <a:off x="131522" y="131523"/>
              <a:ext cx="2530259" cy="6388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2D01EC-83E3-518D-1FA7-01CC7354C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016" t="80898" b="-124"/>
            <a:stretch/>
          </p:blipFill>
          <p:spPr>
            <a:xfrm>
              <a:off x="2661781" y="127347"/>
              <a:ext cx="3336595" cy="64300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1A27C-3EC2-1D7D-BD0E-4C602D1E04FE}"/>
              </a:ext>
            </a:extLst>
          </p:cNvPr>
          <p:cNvGrpSpPr/>
          <p:nvPr/>
        </p:nvGrpSpPr>
        <p:grpSpPr>
          <a:xfrm>
            <a:off x="346553" y="3893498"/>
            <a:ext cx="11279688" cy="2208183"/>
            <a:chOff x="0" y="3209324"/>
            <a:chExt cx="5254668" cy="5109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68F293-9992-75AF-63E9-745ED142E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2723" b="-16287"/>
            <a:stretch/>
          </p:blipFill>
          <p:spPr>
            <a:xfrm>
              <a:off x="0" y="3209324"/>
              <a:ext cx="3325660" cy="5109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554497-3B73-3761-A9C9-9D1DC9A15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330" t="5204" r="15848" b="-1783"/>
            <a:stretch/>
          </p:blipFill>
          <p:spPr>
            <a:xfrm>
              <a:off x="3325660" y="3220755"/>
              <a:ext cx="1929008" cy="424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59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24C8F"/>
            </a:gs>
            <a:gs pos="100000">
              <a:srgbClr val="0055B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A7642-97D4-6F90-85EF-1B9FA233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2020" y="1530979"/>
            <a:ext cx="4414575" cy="588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6C5E80-6181-0D37-A26E-8D7CDFFC2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04" r="35993" b="2179"/>
          <a:stretch/>
        </p:blipFill>
        <p:spPr>
          <a:xfrm>
            <a:off x="329369" y="1818649"/>
            <a:ext cx="11533261" cy="24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-58250"/>
            <a:ext cx="12192000" cy="1602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3D1CB-C524-DC32-C158-73366052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" y="1544086"/>
            <a:ext cx="11992388" cy="5090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46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A833B61-0017-C166-B303-EBD3AB46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04CAF4C-B8F6-4657-A61D-D95F65878395}" type="slidenum">
              <a:rPr lang="en-US" altLang="en-US" smtClean="0"/>
              <a:pPr/>
              <a:t>16</a:t>
            </a:fld>
            <a:endParaRPr lang="en-US" altLang="en-US" dirty="0">
              <a:solidFill>
                <a:srgbClr val="002C77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70C444D-9077-9E5D-EA45-E92AB0536003}"/>
              </a:ext>
            </a:extLst>
          </p:cNvPr>
          <p:cNvSpPr txBox="1">
            <a:spLocks/>
          </p:cNvSpPr>
          <p:nvPr/>
        </p:nvSpPr>
        <p:spPr>
          <a:xfrm>
            <a:off x="155575" y="244630"/>
            <a:ext cx="10972800" cy="6513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Current Practices</a:t>
            </a:r>
          </a:p>
        </p:txBody>
      </p:sp>
      <p:pic>
        <p:nvPicPr>
          <p:cNvPr id="4" name="Picture 2" descr="Fig. 2.">
            <a:extLst>
              <a:ext uri="{FF2B5EF4-FFF2-40B4-BE49-F238E27FC236}">
                <a16:creationId xmlns:a16="http://schemas.microsoft.com/office/drawing/2014/main" id="{7A2E4973-3424-8034-4C05-8013E769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78887"/>
            <a:ext cx="2286000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wborn babies at birth">
            <a:extLst>
              <a:ext uri="{FF2B5EF4-FFF2-40B4-BE49-F238E27FC236}">
                <a16:creationId xmlns:a16="http://schemas.microsoft.com/office/drawing/2014/main" id="{A6586397-3C25-B573-9EC8-2CD34A3D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2492"/>
            <a:ext cx="1901825" cy="9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w to Sell Your Home (Fast) Before Deployment - Military Connection">
            <a:extLst>
              <a:ext uri="{FF2B5EF4-FFF2-40B4-BE49-F238E27FC236}">
                <a16:creationId xmlns:a16="http://schemas.microsoft.com/office/drawing/2014/main" id="{080FAEA1-54C7-8F8D-C6F9-00A76EC6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90" y="1185467"/>
            <a:ext cx="19888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A0DBF9-26F7-A0CC-44D3-F4519635BFF4}"/>
              </a:ext>
            </a:extLst>
          </p:cNvPr>
          <p:cNvCxnSpPr/>
          <p:nvPr/>
        </p:nvCxnSpPr>
        <p:spPr bwMode="auto">
          <a:xfrm>
            <a:off x="2133600" y="19812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6" descr="How to Sell Your Home (Fast) Before Deployment - Military Connection">
            <a:extLst>
              <a:ext uri="{FF2B5EF4-FFF2-40B4-BE49-F238E27FC236}">
                <a16:creationId xmlns:a16="http://schemas.microsoft.com/office/drawing/2014/main" id="{B4670FE3-AA51-C12A-AA49-56088846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082941"/>
            <a:ext cx="19888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e Truth About Your Heart">
            <a:extLst>
              <a:ext uri="{FF2B5EF4-FFF2-40B4-BE49-F238E27FC236}">
                <a16:creationId xmlns:a16="http://schemas.microsoft.com/office/drawing/2014/main" id="{D79EC91A-EBFC-0337-EA3C-81B257118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6031"/>
          <a:stretch/>
        </p:blipFill>
        <p:spPr bwMode="auto">
          <a:xfrm>
            <a:off x="2667000" y="3123882"/>
            <a:ext cx="1371600" cy="12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lue Broken Heart Love Emoji Iron on Embroidered Applique Patch for sale  online | eBay">
            <a:extLst>
              <a:ext uri="{FF2B5EF4-FFF2-40B4-BE49-F238E27FC236}">
                <a16:creationId xmlns:a16="http://schemas.microsoft.com/office/drawing/2014/main" id="{64DE4800-85C2-F0AE-E523-C186F760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9838"/>
            <a:ext cx="1512035" cy="15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08AD77C0-2848-6743-CFB0-A2C9A3F82E24}"/>
              </a:ext>
            </a:extLst>
          </p:cNvPr>
          <p:cNvSpPr/>
          <p:nvPr/>
        </p:nvSpPr>
        <p:spPr bwMode="auto">
          <a:xfrm>
            <a:off x="1568918" y="3739415"/>
            <a:ext cx="1172105" cy="448184"/>
          </a:xfrm>
          <a:custGeom>
            <a:avLst/>
            <a:gdLst>
              <a:gd name="connsiteX0" fmla="*/ 0 w 1172105"/>
              <a:gd name="connsiteY0" fmla="*/ 77002 h 448184"/>
              <a:gd name="connsiteX1" fmla="*/ 1010653 w 1172105"/>
              <a:gd name="connsiteY1" fmla="*/ 447574 h 448184"/>
              <a:gd name="connsiteX2" fmla="*/ 1169469 w 1172105"/>
              <a:gd name="connsiteY2" fmla="*/ 0 h 448184"/>
              <a:gd name="connsiteX3" fmla="*/ 1169469 w 1172105"/>
              <a:gd name="connsiteY3" fmla="*/ 0 h 44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105" h="448184">
                <a:moveTo>
                  <a:pt x="0" y="77002"/>
                </a:moveTo>
                <a:cubicBezTo>
                  <a:pt x="407871" y="268705"/>
                  <a:pt x="815742" y="460408"/>
                  <a:pt x="1010653" y="447574"/>
                </a:cubicBezTo>
                <a:cubicBezTo>
                  <a:pt x="1205564" y="434740"/>
                  <a:pt x="1169469" y="0"/>
                  <a:pt x="1169469" y="0"/>
                </a:cubicBezTo>
                <a:lnTo>
                  <a:pt x="1169469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6" descr="How to Sell Your Home (Fast) Before Deployment - Military Connection">
            <a:extLst>
              <a:ext uri="{FF2B5EF4-FFF2-40B4-BE49-F238E27FC236}">
                <a16:creationId xmlns:a16="http://schemas.microsoft.com/office/drawing/2014/main" id="{07D2AFED-31D9-799A-2305-5CB866BE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82" y="2948036"/>
            <a:ext cx="19888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ABB5DDD-F163-98F7-3420-BBAB6176AE34}"/>
              </a:ext>
            </a:extLst>
          </p:cNvPr>
          <p:cNvSpPr/>
          <p:nvPr/>
        </p:nvSpPr>
        <p:spPr bwMode="auto">
          <a:xfrm>
            <a:off x="3960796" y="2982896"/>
            <a:ext cx="3448608" cy="1057630"/>
          </a:xfrm>
          <a:custGeom>
            <a:avLst/>
            <a:gdLst>
              <a:gd name="connsiteX0" fmla="*/ 0 w 3448608"/>
              <a:gd name="connsiteY0" fmla="*/ 607327 h 1057630"/>
              <a:gd name="connsiteX1" fmla="*/ 154004 w 3448608"/>
              <a:gd name="connsiteY1" fmla="*/ 304131 h 1057630"/>
              <a:gd name="connsiteX2" fmla="*/ 351322 w 3448608"/>
              <a:gd name="connsiteY2" fmla="*/ 29811 h 1057630"/>
              <a:gd name="connsiteX3" fmla="*/ 399448 w 3448608"/>
              <a:gd name="connsiteY3" fmla="*/ 1054902 h 1057630"/>
              <a:gd name="connsiteX4" fmla="*/ 736332 w 3448608"/>
              <a:gd name="connsiteY4" fmla="*/ 347445 h 1057630"/>
              <a:gd name="connsiteX5" fmla="*/ 928838 w 3448608"/>
              <a:gd name="connsiteY5" fmla="*/ 900898 h 1057630"/>
              <a:gd name="connsiteX6" fmla="*/ 1275347 w 3448608"/>
              <a:gd name="connsiteY6" fmla="*/ 260818 h 1057630"/>
              <a:gd name="connsiteX7" fmla="*/ 1434164 w 3448608"/>
              <a:gd name="connsiteY7" fmla="*/ 828708 h 1057630"/>
              <a:gd name="connsiteX8" fmla="*/ 1612231 w 3448608"/>
              <a:gd name="connsiteY8" fmla="*/ 405197 h 1057630"/>
              <a:gd name="connsiteX9" fmla="*/ 1862488 w 3448608"/>
              <a:gd name="connsiteY9" fmla="*/ 713205 h 1057630"/>
              <a:gd name="connsiteX10" fmla="*/ 1929865 w 3448608"/>
              <a:gd name="connsiteY10" fmla="*/ 631390 h 1057630"/>
              <a:gd name="connsiteX11" fmla="*/ 2040556 w 3448608"/>
              <a:gd name="connsiteY11" fmla="*/ 419635 h 1057630"/>
              <a:gd name="connsiteX12" fmla="*/ 2170497 w 3448608"/>
              <a:gd name="connsiteY12" fmla="*/ 684329 h 1057630"/>
              <a:gd name="connsiteX13" fmla="*/ 2329313 w 3448608"/>
              <a:gd name="connsiteY13" fmla="*/ 501449 h 1057630"/>
              <a:gd name="connsiteX14" fmla="*/ 2358189 w 3448608"/>
              <a:gd name="connsiteY14" fmla="*/ 482199 h 1057630"/>
              <a:gd name="connsiteX15" fmla="*/ 2468880 w 3448608"/>
              <a:gd name="connsiteY15" fmla="*/ 626578 h 1057630"/>
              <a:gd name="connsiteX16" fmla="*/ 3364029 w 3448608"/>
              <a:gd name="connsiteY16" fmla="*/ 641016 h 1057630"/>
              <a:gd name="connsiteX17" fmla="*/ 3359217 w 3448608"/>
              <a:gd name="connsiteY17" fmla="*/ 631390 h 10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48608" h="1057630">
                <a:moveTo>
                  <a:pt x="0" y="607327"/>
                </a:moveTo>
                <a:cubicBezTo>
                  <a:pt x="47725" y="503855"/>
                  <a:pt x="95450" y="400384"/>
                  <a:pt x="154004" y="304131"/>
                </a:cubicBezTo>
                <a:cubicBezTo>
                  <a:pt x="212558" y="207878"/>
                  <a:pt x="310415" y="-95318"/>
                  <a:pt x="351322" y="29811"/>
                </a:cubicBezTo>
                <a:cubicBezTo>
                  <a:pt x="392229" y="154939"/>
                  <a:pt x="335280" y="1001963"/>
                  <a:pt x="399448" y="1054902"/>
                </a:cubicBezTo>
                <a:cubicBezTo>
                  <a:pt x="463616" y="1107841"/>
                  <a:pt x="648100" y="373112"/>
                  <a:pt x="736332" y="347445"/>
                </a:cubicBezTo>
                <a:cubicBezTo>
                  <a:pt x="824564" y="321778"/>
                  <a:pt x="839002" y="915336"/>
                  <a:pt x="928838" y="900898"/>
                </a:cubicBezTo>
                <a:cubicBezTo>
                  <a:pt x="1018674" y="886460"/>
                  <a:pt x="1191126" y="272850"/>
                  <a:pt x="1275347" y="260818"/>
                </a:cubicBezTo>
                <a:cubicBezTo>
                  <a:pt x="1359568" y="248786"/>
                  <a:pt x="1378017" y="804645"/>
                  <a:pt x="1434164" y="828708"/>
                </a:cubicBezTo>
                <a:cubicBezTo>
                  <a:pt x="1490311" y="852771"/>
                  <a:pt x="1540844" y="424447"/>
                  <a:pt x="1612231" y="405197"/>
                </a:cubicBezTo>
                <a:cubicBezTo>
                  <a:pt x="1683618" y="385947"/>
                  <a:pt x="1809549" y="675506"/>
                  <a:pt x="1862488" y="713205"/>
                </a:cubicBezTo>
                <a:cubicBezTo>
                  <a:pt x="1915427" y="750904"/>
                  <a:pt x="1900187" y="680318"/>
                  <a:pt x="1929865" y="631390"/>
                </a:cubicBezTo>
                <a:cubicBezTo>
                  <a:pt x="1959543" y="582462"/>
                  <a:pt x="2000451" y="410812"/>
                  <a:pt x="2040556" y="419635"/>
                </a:cubicBezTo>
                <a:cubicBezTo>
                  <a:pt x="2080661" y="428458"/>
                  <a:pt x="2122371" y="670693"/>
                  <a:pt x="2170497" y="684329"/>
                </a:cubicBezTo>
                <a:cubicBezTo>
                  <a:pt x="2218623" y="697965"/>
                  <a:pt x="2298031" y="535137"/>
                  <a:pt x="2329313" y="501449"/>
                </a:cubicBezTo>
                <a:cubicBezTo>
                  <a:pt x="2360595" y="467761"/>
                  <a:pt x="2334928" y="461344"/>
                  <a:pt x="2358189" y="482199"/>
                </a:cubicBezTo>
                <a:cubicBezTo>
                  <a:pt x="2381450" y="503054"/>
                  <a:pt x="2301240" y="600108"/>
                  <a:pt x="2468880" y="626578"/>
                </a:cubicBezTo>
                <a:cubicBezTo>
                  <a:pt x="2636520" y="653048"/>
                  <a:pt x="3215640" y="640214"/>
                  <a:pt x="3364029" y="641016"/>
                </a:cubicBezTo>
                <a:cubicBezTo>
                  <a:pt x="3512418" y="641818"/>
                  <a:pt x="3435817" y="636604"/>
                  <a:pt x="3359217" y="6313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3AF926-987E-EA9C-DA77-163131EBA794}"/>
              </a:ext>
            </a:extLst>
          </p:cNvPr>
          <p:cNvSpPr/>
          <p:nvPr/>
        </p:nvSpPr>
        <p:spPr bwMode="auto">
          <a:xfrm>
            <a:off x="2449629" y="5399120"/>
            <a:ext cx="7993782" cy="1337356"/>
          </a:xfrm>
          <a:custGeom>
            <a:avLst/>
            <a:gdLst>
              <a:gd name="connsiteX0" fmla="*/ 0 w 7993782"/>
              <a:gd name="connsiteY0" fmla="*/ 1078682 h 1337356"/>
              <a:gd name="connsiteX1" fmla="*/ 539015 w 7993782"/>
              <a:gd name="connsiteY1" fmla="*/ 578168 h 1337356"/>
              <a:gd name="connsiteX2" fmla="*/ 991403 w 7993782"/>
              <a:gd name="connsiteY2" fmla="*/ 972804 h 1337356"/>
              <a:gd name="connsiteX3" fmla="*/ 1487104 w 7993782"/>
              <a:gd name="connsiteY3" fmla="*/ 544480 h 1337356"/>
              <a:gd name="connsiteX4" fmla="*/ 1925053 w 7993782"/>
              <a:gd name="connsiteY4" fmla="*/ 929491 h 1337356"/>
              <a:gd name="connsiteX5" fmla="*/ 2286000 w 7993782"/>
              <a:gd name="connsiteY5" fmla="*/ 443415 h 1337356"/>
              <a:gd name="connsiteX6" fmla="*/ 2425567 w 7993782"/>
              <a:gd name="connsiteY6" fmla="*/ 1304876 h 1337356"/>
              <a:gd name="connsiteX7" fmla="*/ 2454443 w 7993782"/>
              <a:gd name="connsiteY7" fmla="*/ 1170122 h 1337356"/>
              <a:gd name="connsiteX8" fmla="*/ 2555508 w 7993782"/>
              <a:gd name="connsiteY8" fmla="*/ 1309688 h 1337356"/>
              <a:gd name="connsiteX9" fmla="*/ 2622885 w 7993782"/>
              <a:gd name="connsiteY9" fmla="*/ 1150872 h 1337356"/>
              <a:gd name="connsiteX10" fmla="*/ 2772076 w 7993782"/>
              <a:gd name="connsiteY10" fmla="*/ 1295251 h 1337356"/>
              <a:gd name="connsiteX11" fmla="*/ 2825015 w 7993782"/>
              <a:gd name="connsiteY11" fmla="*/ 1141246 h 1337356"/>
              <a:gd name="connsiteX12" fmla="*/ 2926080 w 7993782"/>
              <a:gd name="connsiteY12" fmla="*/ 1261562 h 1337356"/>
              <a:gd name="connsiteX13" fmla="*/ 3238902 w 7993782"/>
              <a:gd name="connsiteY13" fmla="*/ 1266375 h 1337356"/>
              <a:gd name="connsiteX14" fmla="*/ 3339967 w 7993782"/>
              <a:gd name="connsiteY14" fmla="*/ 1006493 h 1337356"/>
              <a:gd name="connsiteX15" fmla="*/ 3508409 w 7993782"/>
              <a:gd name="connsiteY15" fmla="*/ 1174935 h 1337356"/>
              <a:gd name="connsiteX16" fmla="*/ 3835668 w 7993782"/>
              <a:gd name="connsiteY16" fmla="*/ 653 h 1337356"/>
              <a:gd name="connsiteX17" fmla="*/ 4158114 w 7993782"/>
              <a:gd name="connsiteY17" fmla="*/ 1001680 h 1337356"/>
              <a:gd name="connsiteX18" fmla="*/ 4417996 w 7993782"/>
              <a:gd name="connsiteY18" fmla="*/ 558918 h 1337356"/>
              <a:gd name="connsiteX19" fmla="*/ 4971449 w 7993782"/>
              <a:gd name="connsiteY19" fmla="*/ 842863 h 1337356"/>
              <a:gd name="connsiteX20" fmla="*/ 5269832 w 7993782"/>
              <a:gd name="connsiteY20" fmla="*/ 477103 h 1337356"/>
              <a:gd name="connsiteX21" fmla="*/ 5717407 w 7993782"/>
              <a:gd name="connsiteY21" fmla="*/ 794737 h 1337356"/>
              <a:gd name="connsiteX22" fmla="*/ 6112043 w 7993782"/>
              <a:gd name="connsiteY22" fmla="*/ 491541 h 1337356"/>
              <a:gd name="connsiteX23" fmla="*/ 6415238 w 7993782"/>
              <a:gd name="connsiteY23" fmla="*/ 732173 h 1337356"/>
              <a:gd name="connsiteX24" fmla="*/ 7040880 w 7993782"/>
              <a:gd name="connsiteY24" fmla="*/ 765861 h 1337356"/>
              <a:gd name="connsiteX25" fmla="*/ 7194885 w 7993782"/>
              <a:gd name="connsiteY25" fmla="*/ 602232 h 1337356"/>
              <a:gd name="connsiteX26" fmla="*/ 7459579 w 7993782"/>
              <a:gd name="connsiteY26" fmla="*/ 813987 h 1337356"/>
              <a:gd name="connsiteX27" fmla="*/ 7993782 w 7993782"/>
              <a:gd name="connsiteY27" fmla="*/ 799549 h 1337356"/>
              <a:gd name="connsiteX28" fmla="*/ 7993782 w 7993782"/>
              <a:gd name="connsiteY28" fmla="*/ 799549 h 13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93782" h="1337356">
                <a:moveTo>
                  <a:pt x="0" y="1078682"/>
                </a:moveTo>
                <a:cubicBezTo>
                  <a:pt x="186890" y="837248"/>
                  <a:pt x="373781" y="595814"/>
                  <a:pt x="539015" y="578168"/>
                </a:cubicBezTo>
                <a:cubicBezTo>
                  <a:pt x="704249" y="560522"/>
                  <a:pt x="833388" y="978419"/>
                  <a:pt x="991403" y="972804"/>
                </a:cubicBezTo>
                <a:cubicBezTo>
                  <a:pt x="1149418" y="967189"/>
                  <a:pt x="1331496" y="551699"/>
                  <a:pt x="1487104" y="544480"/>
                </a:cubicBezTo>
                <a:cubicBezTo>
                  <a:pt x="1642712" y="537261"/>
                  <a:pt x="1791904" y="946335"/>
                  <a:pt x="1925053" y="929491"/>
                </a:cubicBezTo>
                <a:cubicBezTo>
                  <a:pt x="2058202" y="912647"/>
                  <a:pt x="2202581" y="380851"/>
                  <a:pt x="2286000" y="443415"/>
                </a:cubicBezTo>
                <a:cubicBezTo>
                  <a:pt x="2369419" y="505979"/>
                  <a:pt x="2397493" y="1183758"/>
                  <a:pt x="2425567" y="1304876"/>
                </a:cubicBezTo>
                <a:cubicBezTo>
                  <a:pt x="2453641" y="1425994"/>
                  <a:pt x="2432786" y="1169320"/>
                  <a:pt x="2454443" y="1170122"/>
                </a:cubicBezTo>
                <a:cubicBezTo>
                  <a:pt x="2476100" y="1170924"/>
                  <a:pt x="2527434" y="1312896"/>
                  <a:pt x="2555508" y="1309688"/>
                </a:cubicBezTo>
                <a:cubicBezTo>
                  <a:pt x="2583582" y="1306480"/>
                  <a:pt x="2586790" y="1153278"/>
                  <a:pt x="2622885" y="1150872"/>
                </a:cubicBezTo>
                <a:cubicBezTo>
                  <a:pt x="2658980" y="1148466"/>
                  <a:pt x="2738388" y="1296855"/>
                  <a:pt x="2772076" y="1295251"/>
                </a:cubicBezTo>
                <a:cubicBezTo>
                  <a:pt x="2805764" y="1293647"/>
                  <a:pt x="2799348" y="1146861"/>
                  <a:pt x="2825015" y="1141246"/>
                </a:cubicBezTo>
                <a:cubicBezTo>
                  <a:pt x="2850682" y="1135631"/>
                  <a:pt x="2857099" y="1240707"/>
                  <a:pt x="2926080" y="1261562"/>
                </a:cubicBezTo>
                <a:cubicBezTo>
                  <a:pt x="2995061" y="1282417"/>
                  <a:pt x="3169921" y="1308886"/>
                  <a:pt x="3238902" y="1266375"/>
                </a:cubicBezTo>
                <a:cubicBezTo>
                  <a:pt x="3307883" y="1223864"/>
                  <a:pt x="3295049" y="1021733"/>
                  <a:pt x="3339967" y="1006493"/>
                </a:cubicBezTo>
                <a:cubicBezTo>
                  <a:pt x="3384885" y="991253"/>
                  <a:pt x="3425792" y="1342575"/>
                  <a:pt x="3508409" y="1174935"/>
                </a:cubicBezTo>
                <a:cubicBezTo>
                  <a:pt x="3591026" y="1007295"/>
                  <a:pt x="3727384" y="29529"/>
                  <a:pt x="3835668" y="653"/>
                </a:cubicBezTo>
                <a:cubicBezTo>
                  <a:pt x="3943952" y="-28223"/>
                  <a:pt x="4061059" y="908636"/>
                  <a:pt x="4158114" y="1001680"/>
                </a:cubicBezTo>
                <a:cubicBezTo>
                  <a:pt x="4255169" y="1094724"/>
                  <a:pt x="4282440" y="585387"/>
                  <a:pt x="4417996" y="558918"/>
                </a:cubicBezTo>
                <a:cubicBezTo>
                  <a:pt x="4553552" y="532448"/>
                  <a:pt x="4829476" y="856499"/>
                  <a:pt x="4971449" y="842863"/>
                </a:cubicBezTo>
                <a:cubicBezTo>
                  <a:pt x="5113422" y="829227"/>
                  <a:pt x="5145506" y="485124"/>
                  <a:pt x="5269832" y="477103"/>
                </a:cubicBezTo>
                <a:cubicBezTo>
                  <a:pt x="5394158" y="469082"/>
                  <a:pt x="5577039" y="792331"/>
                  <a:pt x="5717407" y="794737"/>
                </a:cubicBezTo>
                <a:cubicBezTo>
                  <a:pt x="5857776" y="797143"/>
                  <a:pt x="5995738" y="501968"/>
                  <a:pt x="6112043" y="491541"/>
                </a:cubicBezTo>
                <a:cubicBezTo>
                  <a:pt x="6228348" y="481114"/>
                  <a:pt x="6260432" y="686453"/>
                  <a:pt x="6415238" y="732173"/>
                </a:cubicBezTo>
                <a:cubicBezTo>
                  <a:pt x="6570044" y="777893"/>
                  <a:pt x="6910939" y="787518"/>
                  <a:pt x="7040880" y="765861"/>
                </a:cubicBezTo>
                <a:cubicBezTo>
                  <a:pt x="7170821" y="744204"/>
                  <a:pt x="7125102" y="594211"/>
                  <a:pt x="7194885" y="602232"/>
                </a:cubicBezTo>
                <a:cubicBezTo>
                  <a:pt x="7264668" y="610253"/>
                  <a:pt x="7326430" y="781101"/>
                  <a:pt x="7459579" y="813987"/>
                </a:cubicBezTo>
                <a:cubicBezTo>
                  <a:pt x="7592728" y="846873"/>
                  <a:pt x="7993782" y="799549"/>
                  <a:pt x="7993782" y="799549"/>
                </a:cubicBezTo>
                <a:lnTo>
                  <a:pt x="7993782" y="799549"/>
                </a:ln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6D7AB21-2D40-A7FC-BE57-553801225F4D}"/>
              </a:ext>
            </a:extLst>
          </p:cNvPr>
          <p:cNvSpPr/>
          <p:nvPr/>
        </p:nvSpPr>
        <p:spPr bwMode="auto">
          <a:xfrm>
            <a:off x="2454442" y="5223356"/>
            <a:ext cx="9018872" cy="1514469"/>
          </a:xfrm>
          <a:custGeom>
            <a:avLst/>
            <a:gdLst>
              <a:gd name="connsiteX0" fmla="*/ 0 w 9018872"/>
              <a:gd name="connsiteY0" fmla="*/ 94602 h 1514469"/>
              <a:gd name="connsiteX1" fmla="*/ 818147 w 9018872"/>
              <a:gd name="connsiteY1" fmla="*/ 1514328 h 1514469"/>
              <a:gd name="connsiteX2" fmla="*/ 1241659 w 9018872"/>
              <a:gd name="connsiteY2" fmla="*/ 181229 h 1514469"/>
              <a:gd name="connsiteX3" fmla="*/ 8301790 w 9018872"/>
              <a:gd name="connsiteY3" fmla="*/ 12787 h 1514469"/>
              <a:gd name="connsiteX4" fmla="*/ 9018872 w 9018872"/>
              <a:gd name="connsiteY4" fmla="*/ 3162 h 15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872" h="1514469">
                <a:moveTo>
                  <a:pt x="0" y="94602"/>
                </a:moveTo>
                <a:cubicBezTo>
                  <a:pt x="305602" y="797246"/>
                  <a:pt x="611204" y="1499890"/>
                  <a:pt x="818147" y="1514328"/>
                </a:cubicBezTo>
                <a:cubicBezTo>
                  <a:pt x="1025090" y="1528766"/>
                  <a:pt x="-5615" y="431486"/>
                  <a:pt x="1241659" y="181229"/>
                </a:cubicBezTo>
                <a:cubicBezTo>
                  <a:pt x="2488933" y="-69028"/>
                  <a:pt x="8301790" y="12787"/>
                  <a:pt x="8301790" y="12787"/>
                </a:cubicBezTo>
                <a:lnTo>
                  <a:pt x="9018872" y="3162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27A11-62AE-0FB6-0B7C-2FAECDD4AF28}"/>
              </a:ext>
            </a:extLst>
          </p:cNvPr>
          <p:cNvSpPr txBox="1"/>
          <p:nvPr/>
        </p:nvSpPr>
        <p:spPr>
          <a:xfrm>
            <a:off x="3916647" y="189799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776BE-68F6-751F-987E-23BE5AF2C4F4}"/>
              </a:ext>
            </a:extLst>
          </p:cNvPr>
          <p:cNvSpPr txBox="1"/>
          <p:nvPr/>
        </p:nvSpPr>
        <p:spPr>
          <a:xfrm>
            <a:off x="8535828" y="3669734"/>
            <a:ext cx="103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weeks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7BCD29-5341-712F-D3E2-C2763D1F3ADE}"/>
              </a:ext>
            </a:extLst>
          </p:cNvPr>
          <p:cNvSpPr txBox="1"/>
          <p:nvPr/>
        </p:nvSpPr>
        <p:spPr>
          <a:xfrm>
            <a:off x="10679510" y="4715119"/>
            <a:ext cx="113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months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5F140B2-AC03-0B5D-89B6-D77C3E02C467}"/>
              </a:ext>
            </a:extLst>
          </p:cNvPr>
          <p:cNvSpPr/>
          <p:nvPr/>
        </p:nvSpPr>
        <p:spPr bwMode="auto">
          <a:xfrm>
            <a:off x="2454442" y="5272584"/>
            <a:ext cx="8394609" cy="1327900"/>
          </a:xfrm>
          <a:custGeom>
            <a:avLst/>
            <a:gdLst>
              <a:gd name="connsiteX0" fmla="*/ 0 w 8394609"/>
              <a:gd name="connsiteY0" fmla="*/ 584389 h 1327900"/>
              <a:gd name="connsiteX1" fmla="*/ 986590 w 8394609"/>
              <a:gd name="connsiteY1" fmla="*/ 74250 h 1327900"/>
              <a:gd name="connsiteX2" fmla="*/ 1371600 w 8394609"/>
              <a:gd name="connsiteY2" fmla="*/ 594014 h 1327900"/>
              <a:gd name="connsiteX3" fmla="*/ 1848051 w 8394609"/>
              <a:gd name="connsiteY3" fmla="*/ 329319 h 1327900"/>
              <a:gd name="connsiteX4" fmla="*/ 2059806 w 8394609"/>
              <a:gd name="connsiteY4" fmla="*/ 560325 h 1327900"/>
              <a:gd name="connsiteX5" fmla="*/ 2305251 w 8394609"/>
              <a:gd name="connsiteY5" fmla="*/ 26123 h 1327900"/>
              <a:gd name="connsiteX6" fmla="*/ 2728762 w 8394609"/>
              <a:gd name="connsiteY6" fmla="*/ 464073 h 1327900"/>
              <a:gd name="connsiteX7" fmla="*/ 2998270 w 8394609"/>
              <a:gd name="connsiteY7" fmla="*/ 98313 h 1327900"/>
              <a:gd name="connsiteX8" fmla="*/ 3065646 w 8394609"/>
              <a:gd name="connsiteY8" fmla="*/ 541075 h 1327900"/>
              <a:gd name="connsiteX9" fmla="*/ 2040556 w 8394609"/>
              <a:gd name="connsiteY9" fmla="*/ 906835 h 1327900"/>
              <a:gd name="connsiteX10" fmla="*/ 3349592 w 8394609"/>
              <a:gd name="connsiteY10" fmla="*/ 146439 h 1327900"/>
              <a:gd name="connsiteX11" fmla="*/ 4004110 w 8394609"/>
              <a:gd name="connsiteY11" fmla="*/ 791332 h 1327900"/>
              <a:gd name="connsiteX12" fmla="*/ 3416969 w 8394609"/>
              <a:gd name="connsiteY12" fmla="*/ 560325 h 1327900"/>
              <a:gd name="connsiteX13" fmla="*/ 3782729 w 8394609"/>
              <a:gd name="connsiteY13" fmla="*/ 1325534 h 1327900"/>
              <a:gd name="connsiteX14" fmla="*/ 4432434 w 8394609"/>
              <a:gd name="connsiteY14" fmla="*/ 266755 h 1327900"/>
              <a:gd name="connsiteX15" fmla="*/ 4547937 w 8394609"/>
              <a:gd name="connsiteY15" fmla="*/ 1118591 h 1327900"/>
              <a:gd name="connsiteX16" fmla="*/ 5144703 w 8394609"/>
              <a:gd name="connsiteY16" fmla="*/ 30936 h 1327900"/>
              <a:gd name="connsiteX17" fmla="*/ 5139891 w 8394609"/>
              <a:gd name="connsiteY17" fmla="*/ 1123403 h 1327900"/>
              <a:gd name="connsiteX18" fmla="*/ 5621154 w 8394609"/>
              <a:gd name="connsiteY18" fmla="*/ 257130 h 1327900"/>
              <a:gd name="connsiteX19" fmla="*/ 6280484 w 8394609"/>
              <a:gd name="connsiteY19" fmla="*/ 950149 h 1327900"/>
              <a:gd name="connsiteX20" fmla="*/ 6641432 w 8394609"/>
              <a:gd name="connsiteY20" fmla="*/ 2060 h 1327900"/>
              <a:gd name="connsiteX21" fmla="*/ 7031255 w 8394609"/>
              <a:gd name="connsiteY21" fmla="*/ 680641 h 1327900"/>
              <a:gd name="connsiteX22" fmla="*/ 5755907 w 8394609"/>
              <a:gd name="connsiteY22" fmla="*/ 117563 h 1327900"/>
              <a:gd name="connsiteX23" fmla="*/ 6549992 w 8394609"/>
              <a:gd name="connsiteY23" fmla="*/ 1065652 h 1327900"/>
              <a:gd name="connsiteX24" fmla="*/ 8147785 w 8394609"/>
              <a:gd name="connsiteY24" fmla="*/ 704704 h 1327900"/>
              <a:gd name="connsiteX25" fmla="*/ 8364354 w 8394609"/>
              <a:gd name="connsiteY25" fmla="*/ 618077 h 132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94609" h="1327900">
                <a:moveTo>
                  <a:pt x="0" y="584389"/>
                </a:moveTo>
                <a:cubicBezTo>
                  <a:pt x="378995" y="328517"/>
                  <a:pt x="757990" y="72646"/>
                  <a:pt x="986590" y="74250"/>
                </a:cubicBezTo>
                <a:cubicBezTo>
                  <a:pt x="1215190" y="75854"/>
                  <a:pt x="1228023" y="551502"/>
                  <a:pt x="1371600" y="594014"/>
                </a:cubicBezTo>
                <a:cubicBezTo>
                  <a:pt x="1515177" y="636526"/>
                  <a:pt x="1733350" y="334934"/>
                  <a:pt x="1848051" y="329319"/>
                </a:cubicBezTo>
                <a:cubicBezTo>
                  <a:pt x="1962752" y="323704"/>
                  <a:pt x="1983606" y="610858"/>
                  <a:pt x="2059806" y="560325"/>
                </a:cubicBezTo>
                <a:cubicBezTo>
                  <a:pt x="2136006" y="509792"/>
                  <a:pt x="2193758" y="42165"/>
                  <a:pt x="2305251" y="26123"/>
                </a:cubicBezTo>
                <a:cubicBezTo>
                  <a:pt x="2416744" y="10081"/>
                  <a:pt x="2613259" y="452041"/>
                  <a:pt x="2728762" y="464073"/>
                </a:cubicBezTo>
                <a:cubicBezTo>
                  <a:pt x="2844265" y="476105"/>
                  <a:pt x="2942123" y="85479"/>
                  <a:pt x="2998270" y="98313"/>
                </a:cubicBezTo>
                <a:cubicBezTo>
                  <a:pt x="3054417" y="111147"/>
                  <a:pt x="3225265" y="406321"/>
                  <a:pt x="3065646" y="541075"/>
                </a:cubicBezTo>
                <a:cubicBezTo>
                  <a:pt x="2906027" y="675829"/>
                  <a:pt x="1993232" y="972608"/>
                  <a:pt x="2040556" y="906835"/>
                </a:cubicBezTo>
                <a:cubicBezTo>
                  <a:pt x="2087880" y="841062"/>
                  <a:pt x="3022333" y="165689"/>
                  <a:pt x="3349592" y="146439"/>
                </a:cubicBezTo>
                <a:cubicBezTo>
                  <a:pt x="3676851" y="127189"/>
                  <a:pt x="3992881" y="722351"/>
                  <a:pt x="4004110" y="791332"/>
                </a:cubicBezTo>
                <a:cubicBezTo>
                  <a:pt x="4015340" y="860313"/>
                  <a:pt x="3453866" y="471291"/>
                  <a:pt x="3416969" y="560325"/>
                </a:cubicBezTo>
                <a:cubicBezTo>
                  <a:pt x="3380072" y="649359"/>
                  <a:pt x="3613485" y="1374462"/>
                  <a:pt x="3782729" y="1325534"/>
                </a:cubicBezTo>
                <a:cubicBezTo>
                  <a:pt x="3951973" y="1276606"/>
                  <a:pt x="4304899" y="301245"/>
                  <a:pt x="4432434" y="266755"/>
                </a:cubicBezTo>
                <a:cubicBezTo>
                  <a:pt x="4559969" y="232265"/>
                  <a:pt x="4429226" y="1157894"/>
                  <a:pt x="4547937" y="1118591"/>
                </a:cubicBezTo>
                <a:cubicBezTo>
                  <a:pt x="4666648" y="1079288"/>
                  <a:pt x="5046044" y="30134"/>
                  <a:pt x="5144703" y="30936"/>
                </a:cubicBezTo>
                <a:cubicBezTo>
                  <a:pt x="5243362" y="31738"/>
                  <a:pt x="5060483" y="1085704"/>
                  <a:pt x="5139891" y="1123403"/>
                </a:cubicBezTo>
                <a:cubicBezTo>
                  <a:pt x="5219300" y="1161102"/>
                  <a:pt x="5431055" y="286006"/>
                  <a:pt x="5621154" y="257130"/>
                </a:cubicBezTo>
                <a:cubicBezTo>
                  <a:pt x="5811253" y="228254"/>
                  <a:pt x="6110438" y="992661"/>
                  <a:pt x="6280484" y="950149"/>
                </a:cubicBezTo>
                <a:cubicBezTo>
                  <a:pt x="6450530" y="907637"/>
                  <a:pt x="6516304" y="46978"/>
                  <a:pt x="6641432" y="2060"/>
                </a:cubicBezTo>
                <a:cubicBezTo>
                  <a:pt x="6766560" y="-42858"/>
                  <a:pt x="7178842" y="661391"/>
                  <a:pt x="7031255" y="680641"/>
                </a:cubicBezTo>
                <a:cubicBezTo>
                  <a:pt x="6883668" y="699891"/>
                  <a:pt x="5836118" y="53394"/>
                  <a:pt x="5755907" y="117563"/>
                </a:cubicBezTo>
                <a:cubicBezTo>
                  <a:pt x="5675697" y="181731"/>
                  <a:pt x="6151346" y="967795"/>
                  <a:pt x="6549992" y="1065652"/>
                </a:cubicBezTo>
                <a:cubicBezTo>
                  <a:pt x="6948638" y="1163509"/>
                  <a:pt x="7845391" y="779300"/>
                  <a:pt x="8147785" y="704704"/>
                </a:cubicBezTo>
                <a:cubicBezTo>
                  <a:pt x="8450179" y="630108"/>
                  <a:pt x="8407266" y="624092"/>
                  <a:pt x="8364354" y="6180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Picture 22" descr="Johns Hopkins Children&amp;#39;s Center | Baltimore, Md.">
            <a:extLst>
              <a:ext uri="{FF2B5EF4-FFF2-40B4-BE49-F238E27FC236}">
                <a16:creationId xmlns:a16="http://schemas.microsoft.com/office/drawing/2014/main" id="{D09A15A2-1317-B0AF-6E90-FDA1745B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-14331"/>
            <a:ext cx="2730165" cy="8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Vermont Oxford Network (VON) - Neo Conference">
            <a:extLst>
              <a:ext uri="{FF2B5EF4-FFF2-40B4-BE49-F238E27FC236}">
                <a16:creationId xmlns:a16="http://schemas.microsoft.com/office/drawing/2014/main" id="{4EFA4E57-4815-9088-A6B2-0C5F043A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509" y="1516882"/>
            <a:ext cx="2540711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kaziz5\AppData\Local\Microsoft\Windows\INetCache\Content.MSO\2C9FD48A.tmp">
            <a:extLst>
              <a:ext uri="{FF2B5EF4-FFF2-40B4-BE49-F238E27FC236}">
                <a16:creationId xmlns:a16="http://schemas.microsoft.com/office/drawing/2014/main" id="{0D4A370C-09D9-3961-0896-47FADAFC2A2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800149"/>
            <a:ext cx="2728888" cy="597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7F3E30-0CEB-7A3B-596B-68D96AFE1D98}"/>
              </a:ext>
            </a:extLst>
          </p:cNvPr>
          <p:cNvCxnSpPr/>
          <p:nvPr/>
        </p:nvCxnSpPr>
        <p:spPr bwMode="auto">
          <a:xfrm>
            <a:off x="7162800" y="3058287"/>
            <a:ext cx="0" cy="13351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166F10-BD95-3F4D-A96A-4571194CB020}"/>
              </a:ext>
            </a:extLst>
          </p:cNvPr>
          <p:cNvCxnSpPr/>
          <p:nvPr/>
        </p:nvCxnSpPr>
        <p:spPr bwMode="auto">
          <a:xfrm>
            <a:off x="2524244" y="1203700"/>
            <a:ext cx="0" cy="13351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B2F475-5751-EB0C-7787-92F6EE3D8D4F}"/>
              </a:ext>
            </a:extLst>
          </p:cNvPr>
          <p:cNvCxnSpPr/>
          <p:nvPr/>
        </p:nvCxnSpPr>
        <p:spPr bwMode="auto">
          <a:xfrm>
            <a:off x="10287000" y="5119407"/>
            <a:ext cx="0" cy="13351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92D34A4-1FCF-7E0C-50C1-B6CFA35060EF}"/>
              </a:ext>
            </a:extLst>
          </p:cNvPr>
          <p:cNvSpPr txBox="1"/>
          <p:nvPr/>
        </p:nvSpPr>
        <p:spPr>
          <a:xfrm>
            <a:off x="2211387" y="2567788"/>
            <a:ext cx="6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FB5244-B0EE-9A6A-E0CB-C8ED79347351}"/>
              </a:ext>
            </a:extLst>
          </p:cNvPr>
          <p:cNvSpPr txBox="1"/>
          <p:nvPr/>
        </p:nvSpPr>
        <p:spPr>
          <a:xfrm>
            <a:off x="6934601" y="4375405"/>
            <a:ext cx="6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451557-CE69-4C5C-90D6-E0F610B033CD}"/>
              </a:ext>
            </a:extLst>
          </p:cNvPr>
          <p:cNvSpPr txBox="1"/>
          <p:nvPr/>
        </p:nvSpPr>
        <p:spPr>
          <a:xfrm>
            <a:off x="10054729" y="4791772"/>
            <a:ext cx="6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326018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4" name="Can 13"/>
          <p:cNvSpPr/>
          <p:nvPr/>
        </p:nvSpPr>
        <p:spPr>
          <a:xfrm>
            <a:off x="4053777" y="4353623"/>
            <a:ext cx="1101715" cy="835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NICU PMCOE</a:t>
            </a:r>
          </a:p>
          <a:p>
            <a:pPr algn="ctr"/>
            <a:r>
              <a:rPr lang="en-US" sz="1600" dirty="0"/>
              <a:t>OMOP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929" y="1414070"/>
            <a:ext cx="21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eFormS</a:t>
            </a:r>
            <a:endParaRPr lang="en-US" sz="2400" dirty="0"/>
          </a:p>
          <a:p>
            <a:pPr algn="ctr"/>
            <a:r>
              <a:rPr lang="en-US" sz="2400" dirty="0"/>
              <a:t>Researchers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314969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Service</a:t>
            </a:r>
          </a:p>
        </p:txBody>
      </p:sp>
      <p:cxnSp>
        <p:nvCxnSpPr>
          <p:cNvPr id="29" name="Straight Arrow Connector 28"/>
          <p:cNvCxnSpPr>
            <a:stCxn id="24" idx="3"/>
            <a:endCxn id="14" idx="2"/>
          </p:cNvCxnSpPr>
          <p:nvPr/>
        </p:nvCxnSpPr>
        <p:spPr>
          <a:xfrm>
            <a:off x="3248889" y="4702530"/>
            <a:ext cx="804888" cy="6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14" idx="1"/>
            <a:endCxn id="16" idx="1"/>
          </p:cNvCxnSpPr>
          <p:nvPr/>
        </p:nvCxnSpPr>
        <p:spPr>
          <a:xfrm flipV="1">
            <a:off x="4604635" y="2777982"/>
            <a:ext cx="1266255" cy="157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8097845">
            <a:off x="4276237" y="3485815"/>
            <a:ext cx="1187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Source</a:t>
            </a:r>
          </a:p>
        </p:txBody>
      </p:sp>
      <p:sp>
        <p:nvSpPr>
          <p:cNvPr id="43" name="Flowchart: Document 42"/>
          <p:cNvSpPr/>
          <p:nvPr/>
        </p:nvSpPr>
        <p:spPr>
          <a:xfrm>
            <a:off x="5951678" y="3490734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5960381" y="4521474"/>
            <a:ext cx="1442777" cy="98504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45" name="Flowchart: Manual Operation 44"/>
          <p:cNvSpPr/>
          <p:nvPr/>
        </p:nvSpPr>
        <p:spPr>
          <a:xfrm>
            <a:off x="5869440" y="5602102"/>
            <a:ext cx="1618925" cy="835869"/>
          </a:xfrm>
          <a:prstGeom prst="flowChartManualOpe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Manual</a:t>
            </a:r>
          </a:p>
          <a:p>
            <a:pPr algn="ctr"/>
            <a:r>
              <a:rPr lang="en-US" sz="1333" dirty="0"/>
              <a:t>Dataset</a:t>
            </a:r>
          </a:p>
          <a:p>
            <a:pPr algn="ctr"/>
            <a:r>
              <a:rPr lang="en-US" sz="1400" dirty="0"/>
              <a:t>creation</a:t>
            </a:r>
            <a:endParaRPr lang="en-US" sz="1333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8146036" y="1115121"/>
            <a:ext cx="89209" cy="53228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70889" y="2319815"/>
            <a:ext cx="4007995" cy="91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NICU-PMCOE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6919" y="1107686"/>
            <a:ext cx="159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PMCOE </a:t>
            </a:r>
          </a:p>
          <a:p>
            <a:pPr algn="ctr"/>
            <a:r>
              <a:rPr lang="en-US" sz="2400" dirty="0" err="1"/>
              <a:t>eFormR</a:t>
            </a:r>
            <a:endParaRPr lang="en-US" sz="2400" dirty="0"/>
          </a:p>
          <a:p>
            <a:pPr algn="ctr"/>
            <a:r>
              <a:rPr lang="en-US" sz="2400" dirty="0"/>
              <a:t>Registry</a:t>
            </a:r>
          </a:p>
        </p:txBody>
      </p:sp>
      <p:sp>
        <p:nvSpPr>
          <p:cNvPr id="49" name="Can 48"/>
          <p:cNvSpPr/>
          <p:nvPr/>
        </p:nvSpPr>
        <p:spPr>
          <a:xfrm>
            <a:off x="8909062" y="5602563"/>
            <a:ext cx="1575743" cy="835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NICU PMCOE_IRB_XYZ_DATE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8858721" y="3236147"/>
            <a:ext cx="784423" cy="242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4340794">
            <a:off x="8782053" y="4090101"/>
            <a:ext cx="1187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Source</a:t>
            </a:r>
          </a:p>
        </p:txBody>
      </p:sp>
      <p:cxnSp>
        <p:nvCxnSpPr>
          <p:cNvPr id="54" name="Straight Arrow Connector 53"/>
          <p:cNvCxnSpPr>
            <a:stCxn id="45" idx="3"/>
            <a:endCxn id="49" idx="2"/>
          </p:cNvCxnSpPr>
          <p:nvPr/>
        </p:nvCxnSpPr>
        <p:spPr>
          <a:xfrm>
            <a:off x="7326474" y="6020037"/>
            <a:ext cx="1582588" cy="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2"/>
            <a:endCxn id="44" idx="0"/>
          </p:cNvCxnSpPr>
          <p:nvPr/>
        </p:nvCxnSpPr>
        <p:spPr>
          <a:xfrm>
            <a:off x="6673067" y="4410660"/>
            <a:ext cx="8703" cy="1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4" idx="2"/>
            <a:endCxn id="45" idx="0"/>
          </p:cNvCxnSpPr>
          <p:nvPr/>
        </p:nvCxnSpPr>
        <p:spPr>
          <a:xfrm flipH="1">
            <a:off x="6678903" y="5441400"/>
            <a:ext cx="2867" cy="16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778" y="3905879"/>
            <a:ext cx="1333433" cy="24596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0536B1-3266-4C2F-9D87-E588F0803FEC}"/>
              </a:ext>
            </a:extLst>
          </p:cNvPr>
          <p:cNvSpPr/>
          <p:nvPr/>
        </p:nvSpPr>
        <p:spPr>
          <a:xfrm>
            <a:off x="279322" y="262282"/>
            <a:ext cx="9522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Standardize neonatal data collection via OMOP/OHDSI</a:t>
            </a:r>
          </a:p>
        </p:txBody>
      </p:sp>
      <p:pic>
        <p:nvPicPr>
          <p:cNvPr id="31" name="Picture 14" descr="Headshot of Paul Nagy">
            <a:extLst>
              <a:ext uri="{FF2B5EF4-FFF2-40B4-BE49-F238E27FC236}">
                <a16:creationId xmlns:a16="http://schemas.microsoft.com/office/drawing/2014/main" id="{95B382FC-AF58-476A-ABF5-9ECE8189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31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2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92BA0-1AD2-6B45-96E7-E17EBFCF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AF4C-B8F6-4657-A61D-D95F65878395}" type="slidenum">
              <a:rPr lang="en-US" altLang="en-US" smtClean="0"/>
              <a:pPr/>
              <a:t>18</a:t>
            </a:fld>
            <a:endParaRPr lang="en-US" altLang="en-US" dirty="0">
              <a:solidFill>
                <a:srgbClr val="002C77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B9E1637-FC7D-AE49-B956-607045AA4501}"/>
              </a:ext>
            </a:extLst>
          </p:cNvPr>
          <p:cNvSpPr txBox="1">
            <a:spLocks/>
          </p:cNvSpPr>
          <p:nvPr/>
        </p:nvSpPr>
        <p:spPr bwMode="black">
          <a:xfrm>
            <a:off x="457200" y="730965"/>
            <a:ext cx="1097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/>
              <a:defRPr sz="2800">
                <a:solidFill>
                  <a:srgbClr val="254B8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87388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/>
              <a:defRPr sz="2400">
                <a:solidFill>
                  <a:srgbClr val="254B8E"/>
                </a:solidFill>
                <a:latin typeface="+mn-lt"/>
                <a:ea typeface="MS PGothic" pitchFamily="34" charset="-128"/>
              </a:defRPr>
            </a:lvl2pPr>
            <a:lvl3pPr marL="92075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3pPr>
            <a:lvl4pPr marL="126047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4pPr>
            <a:lvl5pPr marL="1544638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254B8E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254B8E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254B8E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254B8E"/>
                </a:solidFill>
                <a:latin typeface="+mn-lt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400" kern="0" dirty="0">
                <a:solidFill>
                  <a:schemeClr val="bg1">
                    <a:lumMod val="65000"/>
                  </a:schemeClr>
                </a:solidFill>
              </a:rPr>
              <a:t>Standardize neonatal data collection via OHDSI OMOP CDM</a:t>
            </a:r>
          </a:p>
          <a:p>
            <a:pPr>
              <a:spcAft>
                <a:spcPts val="300"/>
              </a:spcAft>
            </a:pPr>
            <a:r>
              <a:rPr lang="en-US" sz="2400" kern="0" dirty="0"/>
              <a:t>Standardize measures of neonatal severity of illness</a:t>
            </a:r>
          </a:p>
          <a:p>
            <a:pPr lvl="1">
              <a:spcAft>
                <a:spcPts val="300"/>
              </a:spcAft>
            </a:pPr>
            <a:r>
              <a:rPr lang="en-US" kern="0" dirty="0"/>
              <a:t>nSOFA &amp; VIS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Standardize </a:t>
            </a:r>
            <a:r>
              <a:rPr lang="en-US" sz="2000" kern="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chemeClr val="bg1"/>
                </a:solidFill>
              </a:rPr>
              <a:t>Define at scale </a:t>
            </a:r>
            <a:r>
              <a:rPr lang="en-US" sz="2000" kern="0" dirty="0">
                <a:solidFill>
                  <a:schemeClr val="bg1"/>
                </a:solidFill>
                <a:sym typeface="Wingdings" panose="05000000000000000000" pitchFamily="2" charset="2"/>
              </a:rPr>
              <a:t>Change the research paradigm</a:t>
            </a:r>
          </a:p>
          <a:p>
            <a:pPr lvl="1">
              <a:spcAft>
                <a:spcPts val="300"/>
              </a:spcAft>
            </a:pPr>
            <a:r>
              <a:rPr lang="en-US" sz="2000" kern="0" dirty="0">
                <a:solidFill>
                  <a:schemeClr val="bg1"/>
                </a:solidFill>
                <a:sym typeface="Wingdings" panose="05000000000000000000" pitchFamily="2" charset="2"/>
              </a:rPr>
              <a:t>Improved subgrouping of neonatal patients by disease and individual severity of illness </a:t>
            </a:r>
          </a:p>
          <a:p>
            <a:pPr lvl="2">
              <a:spcAft>
                <a:spcPts val="300"/>
              </a:spcAft>
            </a:pPr>
            <a:r>
              <a:rPr lang="en-US" kern="0" dirty="0">
                <a:solidFill>
                  <a:schemeClr val="bg1"/>
                </a:solidFill>
                <a:sym typeface="Wingdings" panose="05000000000000000000" pitchFamily="2" charset="2"/>
              </a:rPr>
              <a:t>Earlier identification within subgroup of patients</a:t>
            </a:r>
          </a:p>
          <a:p>
            <a:pPr lvl="2">
              <a:spcAft>
                <a:spcPts val="300"/>
              </a:spcAft>
            </a:pPr>
            <a:r>
              <a:rPr lang="en-US" kern="0" dirty="0">
                <a:solidFill>
                  <a:schemeClr val="bg1"/>
                </a:solidFill>
                <a:sym typeface="Wingdings" panose="05000000000000000000" pitchFamily="2" charset="2"/>
              </a:rPr>
              <a:t>Response to treatment</a:t>
            </a:r>
          </a:p>
          <a:p>
            <a:pPr lvl="2">
              <a:spcAft>
                <a:spcPts val="300"/>
              </a:spcAft>
            </a:pPr>
            <a:r>
              <a:rPr lang="en-US" kern="0" dirty="0">
                <a:solidFill>
                  <a:schemeClr val="bg1"/>
                </a:solidFill>
                <a:sym typeface="Wingdings" panose="05000000000000000000" pitchFamily="2" charset="2"/>
              </a:rPr>
              <a:t>More targeted treatments</a:t>
            </a:r>
            <a:endParaRPr lang="en-US" sz="2000" kern="0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Feasibility</a:t>
            </a:r>
          </a:p>
          <a:p>
            <a:pPr lvl="1">
              <a:spcAft>
                <a:spcPts val="30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National Covid Registry (N3C)</a:t>
            </a:r>
          </a:p>
          <a:p>
            <a:pPr lvl="1">
              <a:spcAft>
                <a:spcPts val="30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OHDSI Community/Paul Nagy</a:t>
            </a:r>
          </a:p>
          <a:p>
            <a:pPr lvl="1">
              <a:spcAft>
                <a:spcPts val="300"/>
              </a:spcAft>
            </a:pPr>
            <a:r>
              <a:rPr lang="en-US" sz="2000" kern="0" dirty="0">
                <a:solidFill>
                  <a:schemeClr val="bg1"/>
                </a:solidFill>
              </a:rPr>
              <a:t>Multiple nSOFA and VIS publications</a:t>
            </a:r>
          </a:p>
          <a:p>
            <a:pPr lvl="1">
              <a:spcAft>
                <a:spcPts val="300"/>
              </a:spcAft>
            </a:pP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434031"/>
            <a:ext cx="4495800" cy="3923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4" y="2644838"/>
            <a:ext cx="5759662" cy="3265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Headshot of Thomas Grader-Beck">
            <a:extLst>
              <a:ext uri="{FF2B5EF4-FFF2-40B4-BE49-F238E27FC236}">
                <a16:creationId xmlns:a16="http://schemas.microsoft.com/office/drawing/2014/main" id="{9991FFB6-8707-4FBF-9B68-973EADFE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89" y="-40710"/>
            <a:ext cx="1657611" cy="20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19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9" y="393539"/>
            <a:ext cx="11234195" cy="5717894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400" kern="0" dirty="0">
                <a:solidFill>
                  <a:schemeClr val="bg1">
                    <a:lumMod val="65000"/>
                  </a:schemeClr>
                </a:solidFill>
              </a:rPr>
              <a:t>Standardize neonatal data collection</a:t>
            </a:r>
          </a:p>
          <a:p>
            <a:pPr lvl="1">
              <a:spcAft>
                <a:spcPts val="300"/>
              </a:spcAft>
            </a:pPr>
            <a:r>
              <a:rPr lang="en-US" sz="2400" kern="0" dirty="0">
                <a:solidFill>
                  <a:schemeClr val="bg1">
                    <a:lumMod val="65000"/>
                  </a:schemeClr>
                </a:solidFill>
              </a:rPr>
              <a:t>OHDSI OMOP CDM</a:t>
            </a:r>
          </a:p>
          <a:p>
            <a:pPr>
              <a:spcAft>
                <a:spcPts val="300"/>
              </a:spcAft>
            </a:pPr>
            <a:r>
              <a:rPr lang="en-US" sz="2400" kern="0" dirty="0">
                <a:solidFill>
                  <a:schemeClr val="bg1">
                    <a:lumMod val="65000"/>
                  </a:schemeClr>
                </a:solidFill>
              </a:rPr>
              <a:t>Standardize measures of neonatal severity of illness</a:t>
            </a:r>
          </a:p>
          <a:p>
            <a:pPr lvl="1">
              <a:spcAft>
                <a:spcPts val="300"/>
              </a:spcAft>
            </a:pPr>
            <a:r>
              <a:rPr lang="en-US" sz="2400" kern="0" dirty="0" err="1">
                <a:solidFill>
                  <a:schemeClr val="bg1">
                    <a:lumMod val="65000"/>
                  </a:schemeClr>
                </a:solidFill>
              </a:rPr>
              <a:t>nSOFA</a:t>
            </a:r>
            <a:r>
              <a:rPr lang="en-US" sz="2400" kern="0" dirty="0">
                <a:solidFill>
                  <a:schemeClr val="bg1">
                    <a:lumMod val="65000"/>
                  </a:schemeClr>
                </a:solidFill>
              </a:rPr>
              <a:t> &amp; VIS</a:t>
            </a:r>
          </a:p>
          <a:p>
            <a:pPr>
              <a:spcAft>
                <a:spcPts val="300"/>
              </a:spcAft>
            </a:pPr>
            <a:r>
              <a:rPr lang="en-US" sz="2400" kern="0" dirty="0"/>
              <a:t>Standardize </a:t>
            </a:r>
            <a:r>
              <a:rPr lang="en-US" sz="2400" kern="0" dirty="0">
                <a:sym typeface="Wingdings" panose="05000000000000000000" pitchFamily="2" charset="2"/>
              </a:rPr>
              <a:t></a:t>
            </a:r>
            <a:r>
              <a:rPr lang="en-US" sz="2400" kern="0" dirty="0"/>
              <a:t>Define at scale </a:t>
            </a:r>
            <a:r>
              <a:rPr lang="en-US" sz="2400" kern="0" dirty="0">
                <a:sym typeface="Wingdings" panose="05000000000000000000" pitchFamily="2" charset="2"/>
              </a:rPr>
              <a:t>Change the research paradigm</a:t>
            </a:r>
          </a:p>
          <a:p>
            <a:pPr lvl="1">
              <a:spcAft>
                <a:spcPts val="300"/>
              </a:spcAft>
            </a:pPr>
            <a:r>
              <a:rPr lang="en-US" sz="2400" kern="0" dirty="0">
                <a:sym typeface="Wingdings" panose="05000000000000000000" pitchFamily="2" charset="2"/>
              </a:rPr>
              <a:t>Improved subgrouping of neonatal patients by disease and individual severity of illness </a:t>
            </a:r>
          </a:p>
          <a:p>
            <a:pPr lvl="2">
              <a:spcAft>
                <a:spcPts val="300"/>
              </a:spcAft>
            </a:pPr>
            <a:r>
              <a:rPr lang="en-US" sz="2800" kern="0" dirty="0">
                <a:sym typeface="Wingdings" panose="05000000000000000000" pitchFamily="2" charset="2"/>
              </a:rPr>
              <a:t>Earlier identification within subgroup of patients</a:t>
            </a:r>
          </a:p>
          <a:p>
            <a:pPr lvl="2">
              <a:spcAft>
                <a:spcPts val="300"/>
              </a:spcAft>
            </a:pPr>
            <a:r>
              <a:rPr lang="en-US" sz="2800" kern="0" dirty="0">
                <a:sym typeface="Wingdings" panose="05000000000000000000" pitchFamily="2" charset="2"/>
              </a:rPr>
              <a:t>Response to treatment</a:t>
            </a:r>
          </a:p>
          <a:p>
            <a:pPr lvl="2">
              <a:spcAft>
                <a:spcPts val="300"/>
              </a:spcAft>
            </a:pPr>
            <a:r>
              <a:rPr lang="en-US" sz="2800" kern="0" dirty="0">
                <a:sym typeface="Wingdings" panose="05000000000000000000" pitchFamily="2" charset="2"/>
              </a:rPr>
              <a:t>More targeted treatments</a:t>
            </a:r>
            <a:endParaRPr lang="en-US" kern="0" dirty="0"/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1587501" y="2867629"/>
            <a:ext cx="9130656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NICU Precision Medicine Center of Excellence: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Neonatal Brain Injury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Aalok Shah">
            <a:extLst>
              <a:ext uri="{FF2B5EF4-FFF2-40B4-BE49-F238E27FC236}">
                <a16:creationId xmlns:a16="http://schemas.microsoft.com/office/drawing/2014/main" id="{BEB6A1DE-1D99-B795-7126-73DEDEA2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tony Rosen, M.B.Ch.B., M.S., Professor of Medicine | Johns Hopkins  Medicine">
            <a:extLst>
              <a:ext uri="{FF2B5EF4-FFF2-40B4-BE49-F238E27FC236}">
                <a16:creationId xmlns:a16="http://schemas.microsoft.com/office/drawing/2014/main" id="{D212281E-06B3-1D71-0AB8-7D27127F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7500" cy="1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eadshot of Paul Nagy">
            <a:extLst>
              <a:ext uri="{FF2B5EF4-FFF2-40B4-BE49-F238E27FC236}">
                <a16:creationId xmlns:a16="http://schemas.microsoft.com/office/drawing/2014/main" id="{452E4939-9CE2-915A-591C-FE10A298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8110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89AE6-3BF4-23C1-C227-8006FEF37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97" y="4930134"/>
            <a:ext cx="1905000" cy="1905000"/>
          </a:xfrm>
          <a:prstGeom prst="rect">
            <a:avLst/>
          </a:prstGeom>
        </p:spPr>
      </p:pic>
      <p:pic>
        <p:nvPicPr>
          <p:cNvPr id="10" name="Picture 2" descr="Kerry Smith - CCDA Navigator - The Johns Hopkins University | LinkedIn">
            <a:extLst>
              <a:ext uri="{FF2B5EF4-FFF2-40B4-BE49-F238E27FC236}">
                <a16:creationId xmlns:a16="http://schemas.microsoft.com/office/drawing/2014/main" id="{0546B835-F225-23E6-69E5-0F07ED41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9648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ric schles from twitter.com">
            <a:extLst>
              <a:ext uri="{FF2B5EF4-FFF2-40B4-BE49-F238E27FC236}">
                <a16:creationId xmlns:a16="http://schemas.microsoft.com/office/drawing/2014/main" id="{B1F791B6-7D8D-2C75-BCC1-145B0586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" y="49417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8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274596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 Service</a:t>
            </a:r>
          </a:p>
        </p:txBody>
      </p: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624" y="5404679"/>
            <a:ext cx="335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Access control to the database and to Atlas is tied to Active Directory under control by CCDA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61E4A-80D2-4E6B-A3FF-6FB3F549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97" y="-18484"/>
            <a:ext cx="2014603" cy="20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314969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Service</a:t>
            </a:r>
          </a:p>
        </p:txBody>
      </p: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418" y="124517"/>
            <a:ext cx="4527789" cy="2956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9564" y="872014"/>
            <a:ext cx="3547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computable Inclusion/exclusion criteria for events to identify a list of patients for a period of time.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63" y="3086311"/>
            <a:ext cx="4331403" cy="3303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56" y="3389115"/>
            <a:ext cx="3199225" cy="304885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334634" y="2301139"/>
            <a:ext cx="452153" cy="286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TextBox 36"/>
          <p:cNvSpPr txBox="1"/>
          <p:nvPr/>
        </p:nvSpPr>
        <p:spPr>
          <a:xfrm>
            <a:off x="42624" y="5404679"/>
            <a:ext cx="335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Access control to the database and to Atlas is tied to Active Directory under control by CCDA</a:t>
            </a:r>
          </a:p>
        </p:txBody>
      </p:sp>
    </p:spTree>
    <p:extLst>
      <p:ext uri="{BB962C8B-B14F-4D97-AF65-F5344CB8AC3E}">
        <p14:creationId xmlns:p14="http://schemas.microsoft.com/office/powerpoint/2010/main" val="259257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314969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Service</a:t>
            </a:r>
          </a:p>
        </p:txBody>
      </p: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71129" y="823565"/>
            <a:ext cx="445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computable list of which data elements/concepts to be included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18" y="2337007"/>
            <a:ext cx="1918916" cy="3842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859" y="2551524"/>
            <a:ext cx="4941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Specification:</a:t>
            </a:r>
          </a:p>
          <a:p>
            <a:r>
              <a:rPr lang="en-US" sz="2400" dirty="0"/>
              <a:t>Conditions: </a:t>
            </a:r>
          </a:p>
          <a:p>
            <a:r>
              <a:rPr lang="en-US" sz="2400" dirty="0" err="1"/>
              <a:t>Visit_occurrence</a:t>
            </a:r>
            <a:r>
              <a:rPr lang="en-US" sz="2400" dirty="0"/>
              <a:t>: Outpatient only</a:t>
            </a:r>
          </a:p>
          <a:p>
            <a:r>
              <a:rPr lang="en-US" sz="2400" dirty="0" err="1"/>
              <a:t>Drug_exposure</a:t>
            </a:r>
            <a:r>
              <a:rPr lang="en-US" sz="2400" dirty="0"/>
              <a:t>: *</a:t>
            </a:r>
          </a:p>
          <a:p>
            <a:r>
              <a:rPr lang="en-US" sz="2400" dirty="0"/>
              <a:t>Note: -</a:t>
            </a:r>
          </a:p>
          <a:p>
            <a:r>
              <a:rPr lang="en-US" sz="2400" dirty="0"/>
              <a:t>Measurements: </a:t>
            </a:r>
          </a:p>
          <a:p>
            <a:r>
              <a:rPr lang="en-US" sz="2400" dirty="0"/>
              <a:t>Observation: </a:t>
            </a:r>
          </a:p>
          <a:p>
            <a:r>
              <a:rPr lang="en-US" sz="2400" dirty="0"/>
              <a:t>Specimen: -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334633" y="3270040"/>
            <a:ext cx="436496" cy="379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36566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314969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Service</a:t>
            </a:r>
          </a:p>
        </p:txBody>
      </p: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3447672" y="4513464"/>
            <a:ext cx="565192" cy="363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3876488" y="2071652"/>
            <a:ext cx="4739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Database Projector</a:t>
            </a:r>
          </a:p>
          <a:p>
            <a:r>
              <a:rPr lang="en-US" sz="2400" dirty="0"/>
              <a:t>Takes a cohort definition (list of patients) and a data specification to project that data to a database at a regular interval.</a:t>
            </a:r>
          </a:p>
        </p:txBody>
      </p:sp>
      <p:sp>
        <p:nvSpPr>
          <p:cNvPr id="16" name="Can 15"/>
          <p:cNvSpPr/>
          <p:nvPr/>
        </p:nvSpPr>
        <p:spPr>
          <a:xfrm>
            <a:off x="4053777" y="4353623"/>
            <a:ext cx="1101715" cy="835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PMCOE</a:t>
            </a:r>
          </a:p>
          <a:p>
            <a:pPr algn="ctr"/>
            <a:r>
              <a:rPr lang="en-US" sz="1600" dirty="0"/>
              <a:t>OMOP</a:t>
            </a:r>
          </a:p>
        </p:txBody>
      </p:sp>
      <p:pic>
        <p:nvPicPr>
          <p:cNvPr id="2050" name="Picture 2" descr="Kerry Smith - CCDA Navigator - The Johns Hopkins University | LinkedIn">
            <a:extLst>
              <a:ext uri="{FF2B5EF4-FFF2-40B4-BE49-F238E27FC236}">
                <a16:creationId xmlns:a16="http://schemas.microsoft.com/office/drawing/2014/main" id="{78832978-31A8-4A48-812A-DD80B8D9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8050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9D8F67-EAC1-4274-9130-A5D4F860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481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5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4" name="Can 13"/>
          <p:cNvSpPr/>
          <p:nvPr/>
        </p:nvSpPr>
        <p:spPr>
          <a:xfrm>
            <a:off x="4053777" y="4353623"/>
            <a:ext cx="1101715" cy="835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PMCOE</a:t>
            </a:r>
          </a:p>
          <a:p>
            <a:pPr algn="ctr"/>
            <a:r>
              <a:rPr lang="en-US" sz="1600" dirty="0"/>
              <a:t>OMOP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314969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Service</a:t>
            </a:r>
          </a:p>
        </p:txBody>
      </p:sp>
      <p:cxnSp>
        <p:nvCxnSpPr>
          <p:cNvPr id="29" name="Straight Arrow Connector 28"/>
          <p:cNvCxnSpPr>
            <a:stCxn id="24" idx="3"/>
            <a:endCxn id="14" idx="2"/>
          </p:cNvCxnSpPr>
          <p:nvPr/>
        </p:nvCxnSpPr>
        <p:spPr>
          <a:xfrm>
            <a:off x="3248889" y="4702530"/>
            <a:ext cx="804888" cy="6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1"/>
            <a:endCxn id="16" idx="1"/>
          </p:cNvCxnSpPr>
          <p:nvPr/>
        </p:nvCxnSpPr>
        <p:spPr>
          <a:xfrm flipV="1">
            <a:off x="4604635" y="2777982"/>
            <a:ext cx="1266255" cy="157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8495520">
            <a:off x="4276237" y="3485815"/>
            <a:ext cx="1187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Source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70889" y="2319815"/>
            <a:ext cx="4007995" cy="91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Atlas-PMCOE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67787" y="1088709"/>
            <a:ext cx="159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PMCOE </a:t>
            </a:r>
          </a:p>
          <a:p>
            <a:pPr algn="ctr"/>
            <a:r>
              <a:rPr lang="en-US" sz="2400" dirty="0" err="1"/>
              <a:t>eFormR</a:t>
            </a:r>
            <a:endParaRPr lang="en-US" sz="2400" dirty="0"/>
          </a:p>
          <a:p>
            <a:pPr algn="ctr"/>
            <a:r>
              <a:rPr lang="en-US" sz="2400" dirty="0"/>
              <a:t>Registry</a:t>
            </a:r>
          </a:p>
        </p:txBody>
      </p: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2"/>
            <a:endCxn id="44" idx="0"/>
          </p:cNvCxnSpPr>
          <p:nvPr/>
        </p:nvCxnSpPr>
        <p:spPr>
          <a:xfrm>
            <a:off x="6673067" y="4410660"/>
            <a:ext cx="8703" cy="1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09389" y="3610440"/>
            <a:ext cx="390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Access control to the database and to Atlas is tied to Active Directory of the PMCOE</a:t>
            </a:r>
          </a:p>
        </p:txBody>
      </p:sp>
    </p:spTree>
    <p:extLst>
      <p:ext uri="{BB962C8B-B14F-4D97-AF65-F5344CB8AC3E}">
        <p14:creationId xmlns:p14="http://schemas.microsoft.com/office/powerpoint/2010/main" val="1903915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-5825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Atlas Controlling access by Data Source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D1CD9A-CB3C-3AA0-5D52-9C5C4B354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0" y="1610551"/>
            <a:ext cx="5111472" cy="52474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DD95D-6CAA-F23F-28A9-166FF9729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720" y="1598976"/>
            <a:ext cx="4838803" cy="52549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93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76234" y="1126187"/>
            <a:ext cx="1425500" cy="14614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JHM</a:t>
            </a:r>
          </a:p>
          <a:p>
            <a:pPr algn="ctr"/>
            <a:r>
              <a:rPr lang="en-US" sz="2400" dirty="0"/>
              <a:t>OMOP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60957" y="1115122"/>
            <a:ext cx="89209" cy="532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30" y="636555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PMAP</a:t>
            </a:r>
          </a:p>
        </p:txBody>
      </p:sp>
      <p:sp>
        <p:nvSpPr>
          <p:cNvPr id="14" name="Can 13"/>
          <p:cNvSpPr/>
          <p:nvPr/>
        </p:nvSpPr>
        <p:spPr>
          <a:xfrm>
            <a:off x="4053777" y="4353623"/>
            <a:ext cx="1101715" cy="835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PMCOE</a:t>
            </a:r>
          </a:p>
          <a:p>
            <a:pPr algn="ctr"/>
            <a:r>
              <a:rPr lang="en-US" sz="1600" dirty="0"/>
              <a:t>OMOP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17869" y="1126188"/>
            <a:ext cx="1729803" cy="678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Atlas-prime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21219" y="868451"/>
            <a:ext cx="21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eFormS</a:t>
            </a:r>
            <a:endParaRPr lang="en-US" sz="2400" dirty="0"/>
          </a:p>
          <a:p>
            <a:pPr algn="ctr"/>
            <a:r>
              <a:rPr lang="en-US" sz="2400" dirty="0"/>
              <a:t>Researchers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794722" y="2002396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36" name="Flowchart: Document 35"/>
          <p:cNvSpPr/>
          <p:nvPr/>
        </p:nvSpPr>
        <p:spPr>
          <a:xfrm>
            <a:off x="1794722" y="3080545"/>
            <a:ext cx="1442004" cy="96087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4721" y="4314969"/>
            <a:ext cx="1454168" cy="775121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Service</a:t>
            </a:r>
          </a:p>
        </p:txBody>
      </p:sp>
      <p:cxnSp>
        <p:nvCxnSpPr>
          <p:cNvPr id="29" name="Straight Arrow Connector 28"/>
          <p:cNvCxnSpPr>
            <a:stCxn id="24" idx="3"/>
            <a:endCxn id="14" idx="2"/>
          </p:cNvCxnSpPr>
          <p:nvPr/>
        </p:nvCxnSpPr>
        <p:spPr>
          <a:xfrm>
            <a:off x="3248889" y="4702530"/>
            <a:ext cx="804888" cy="6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1"/>
            <a:endCxn id="16" idx="1"/>
          </p:cNvCxnSpPr>
          <p:nvPr/>
        </p:nvCxnSpPr>
        <p:spPr>
          <a:xfrm flipV="1">
            <a:off x="4604635" y="2777982"/>
            <a:ext cx="1266255" cy="157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8097845">
            <a:off x="4276237" y="3485815"/>
            <a:ext cx="1187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Source</a:t>
            </a:r>
          </a:p>
        </p:txBody>
      </p:sp>
      <p:sp>
        <p:nvSpPr>
          <p:cNvPr id="43" name="Flowchart: Document 42"/>
          <p:cNvSpPr/>
          <p:nvPr/>
        </p:nvSpPr>
        <p:spPr>
          <a:xfrm>
            <a:off x="5951678" y="3490734"/>
            <a:ext cx="1442777" cy="9850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Cohort Definition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5960381" y="4521474"/>
            <a:ext cx="1442777" cy="985049"/>
          </a:xfrm>
          <a:prstGeom prst="flowChartDocumen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Data Element Definition</a:t>
            </a:r>
          </a:p>
        </p:txBody>
      </p:sp>
      <p:sp>
        <p:nvSpPr>
          <p:cNvPr id="45" name="Flowchart: Manual Operation 44"/>
          <p:cNvSpPr/>
          <p:nvPr/>
        </p:nvSpPr>
        <p:spPr>
          <a:xfrm>
            <a:off x="5869440" y="5602102"/>
            <a:ext cx="1618925" cy="835869"/>
          </a:xfrm>
          <a:prstGeom prst="flowChartManualOpe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Manual</a:t>
            </a:r>
          </a:p>
          <a:p>
            <a:pPr algn="ctr"/>
            <a:r>
              <a:rPr lang="en-US" sz="1333" dirty="0"/>
              <a:t>Dataset</a:t>
            </a:r>
          </a:p>
          <a:p>
            <a:pPr algn="ctr"/>
            <a:r>
              <a:rPr lang="en-US" sz="1400" dirty="0"/>
              <a:t>creation</a:t>
            </a:r>
            <a:endParaRPr lang="en-US" sz="1333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8146036" y="1115121"/>
            <a:ext cx="89209" cy="53228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70889" y="2319815"/>
            <a:ext cx="4007995" cy="91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Atlas-PMCOE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77117" y="1044738"/>
            <a:ext cx="159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PMCOE </a:t>
            </a:r>
          </a:p>
          <a:p>
            <a:pPr algn="ctr"/>
            <a:r>
              <a:rPr lang="en-US" sz="2400" dirty="0" err="1"/>
              <a:t>eFormR</a:t>
            </a:r>
            <a:endParaRPr lang="en-US" sz="2400" dirty="0"/>
          </a:p>
          <a:p>
            <a:pPr algn="ctr"/>
            <a:r>
              <a:rPr lang="en-US" sz="2400" dirty="0"/>
              <a:t>Registry</a:t>
            </a:r>
          </a:p>
        </p:txBody>
      </p:sp>
      <p:sp>
        <p:nvSpPr>
          <p:cNvPr id="49" name="Can 48"/>
          <p:cNvSpPr/>
          <p:nvPr/>
        </p:nvSpPr>
        <p:spPr>
          <a:xfrm>
            <a:off x="8909062" y="5602563"/>
            <a:ext cx="1575743" cy="835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PMCOE_IRB_XYZ_DATE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8858721" y="3236147"/>
            <a:ext cx="784423" cy="242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4340794">
            <a:off x="8782053" y="4090101"/>
            <a:ext cx="1187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Source</a:t>
            </a:r>
          </a:p>
        </p:txBody>
      </p:sp>
      <p:cxnSp>
        <p:nvCxnSpPr>
          <p:cNvPr id="54" name="Straight Arrow Connector 53"/>
          <p:cNvCxnSpPr>
            <a:stCxn id="45" idx="3"/>
            <a:endCxn id="49" idx="2"/>
          </p:cNvCxnSpPr>
          <p:nvPr/>
        </p:nvCxnSpPr>
        <p:spPr>
          <a:xfrm>
            <a:off x="7326474" y="6020037"/>
            <a:ext cx="1582588" cy="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8" idx="2"/>
            <a:endCxn id="36" idx="0"/>
          </p:cNvCxnSpPr>
          <p:nvPr/>
        </p:nvCxnSpPr>
        <p:spPr>
          <a:xfrm flipH="1">
            <a:off x="2515724" y="2922322"/>
            <a:ext cx="387" cy="15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2"/>
            <a:endCxn id="24" idx="0"/>
          </p:cNvCxnSpPr>
          <p:nvPr/>
        </p:nvCxnSpPr>
        <p:spPr>
          <a:xfrm>
            <a:off x="2515725" y="3977898"/>
            <a:ext cx="6081" cy="3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2"/>
            <a:endCxn id="44" idx="0"/>
          </p:cNvCxnSpPr>
          <p:nvPr/>
        </p:nvCxnSpPr>
        <p:spPr>
          <a:xfrm>
            <a:off x="6673067" y="4410660"/>
            <a:ext cx="8703" cy="1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4" idx="2"/>
            <a:endCxn id="45" idx="0"/>
          </p:cNvCxnSpPr>
          <p:nvPr/>
        </p:nvCxnSpPr>
        <p:spPr>
          <a:xfrm flipH="1">
            <a:off x="6678903" y="5441400"/>
            <a:ext cx="2867" cy="16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922" y="2016105"/>
            <a:ext cx="1333433" cy="24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-5825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Limitations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4F3476-853B-BC78-E32B-F6732F22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668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Jargon</a:t>
            </a:r>
          </a:p>
          <a:p>
            <a:r>
              <a:rPr lang="en-US" dirty="0"/>
              <a:t>Medication Dosing </a:t>
            </a:r>
          </a:p>
          <a:p>
            <a:r>
              <a:rPr lang="en-US" dirty="0"/>
              <a:t>Row level data</a:t>
            </a:r>
          </a:p>
          <a:p>
            <a:r>
              <a:rPr lang="en-US" dirty="0"/>
              <a:t>View Tables</a:t>
            </a:r>
          </a:p>
          <a:p>
            <a:r>
              <a:rPr lang="en-US" dirty="0"/>
              <a:t>Graphics package</a:t>
            </a:r>
          </a:p>
          <a:p>
            <a:r>
              <a:rPr lang="en-US" dirty="0"/>
              <a:t>Absence of mapping does not mean absence of disease, drug, condition,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Mapping will never be “perfect”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6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9FD67-8811-8A74-CF35-2306C855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00" y="643467"/>
            <a:ext cx="1034980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3A51FB-B74A-6849-BD46-79AC84D818D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Thank You!</a:t>
            </a:r>
          </a:p>
          <a:p>
            <a:r>
              <a:rPr lang="en-US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239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AF4C-B8F6-4657-A61D-D95F65878395}" type="slidenum">
              <a:rPr lang="en-US" altLang="en-US" smtClean="0"/>
              <a:pPr/>
              <a:t>3</a:t>
            </a:fld>
            <a:endParaRPr lang="en-US" altLang="en-US" dirty="0">
              <a:solidFill>
                <a:srgbClr val="002C7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6053" y="249924"/>
            <a:ext cx="3272275" cy="6513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24C8F"/>
                </a:solidFill>
              </a:rPr>
              <a:t>NICU PMCOE</a:t>
            </a:r>
          </a:p>
        </p:txBody>
      </p:sp>
      <p:pic>
        <p:nvPicPr>
          <p:cNvPr id="1026" name="Picture 2" descr="Frances Northington, M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452890"/>
            <a:ext cx="1828800" cy="1828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dshot of Allen Dale Evere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61" y="108056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dshot of Lawrence Mark Nog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3429000"/>
            <a:ext cx="1828800" cy="18271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anne Steinbronn Sheffield, M.D., Professor of Gynecology and Obstetrics |  Johns Hopkins Medic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400" y="3452890"/>
            <a:ext cx="1828800" cy="18317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Paul Nagy - Associate Program Director - Informatics Education - Johns  Hopkins University School of Medicine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Headshot of Paul Na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909" y="108012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eadshot of Anthony Lawrence Guerrerio J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7" y="108056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ames L Wyn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5200" y="3452880"/>
            <a:ext cx="1828800" cy="1828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adshot of Ernest Marshall Grah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64" y="108012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bout Me - Homepage of Akihiko Nishimur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3444652"/>
            <a:ext cx="1828800" cy="1828800"/>
          </a:xfrm>
          <a:prstGeom prst="rect">
            <a:avLst/>
          </a:prstGeom>
        </p:spPr>
      </p:pic>
      <p:pic>
        <p:nvPicPr>
          <p:cNvPr id="1050" name="Picture 26" descr="Headshot of Khyzer B Azi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2" y="1100339"/>
            <a:ext cx="1828800" cy="18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7215" y="5292875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L. Nogee, MD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0" y="2946587"/>
            <a:ext cx="1447800" cy="3077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A. Everett, MD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24769" y="2914952"/>
            <a:ext cx="18090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P. Nagy, PhD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18400" y="2965887"/>
            <a:ext cx="2103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A. Guerrerio, MD, PhD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7669" y="2921847"/>
            <a:ext cx="18090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E. Graham, MD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1800" y="5256153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Nishimura, MS, PhD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8161" y="2957422"/>
            <a:ext cx="11125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/>
              <a:t>K. Aziz, MD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2400" y="5281690"/>
            <a:ext cx="1495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Sheffield , MD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69562" y="5291502"/>
            <a:ext cx="167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F. Northington, MD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24769" y="5283007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Wynn , MD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151074-A672-4A46-9FAB-D97B188F389C}"/>
              </a:ext>
            </a:extLst>
          </p:cNvPr>
          <p:cNvSpPr txBox="1"/>
          <p:nvPr/>
        </p:nvSpPr>
        <p:spPr>
          <a:xfrm>
            <a:off x="1475151" y="6008469"/>
            <a:ext cx="924169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024C8F"/>
                </a:solidFill>
              </a:rPr>
              <a:t>PMCOE Goal:  Development of the infrastructure and expertise that will allow for </a:t>
            </a:r>
            <a:r>
              <a:rPr lang="en-US" b="1" dirty="0">
                <a:solidFill>
                  <a:srgbClr val="FF0000"/>
                </a:solidFill>
              </a:rPr>
              <a:t>personalized</a:t>
            </a:r>
            <a:r>
              <a:rPr lang="en-US" b="1" dirty="0">
                <a:solidFill>
                  <a:srgbClr val="024C8F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024C8F"/>
                </a:solidFill>
              </a:rPr>
              <a:t>evaluation, counseling, and management of neonates at risk for brain injury.</a:t>
            </a:r>
          </a:p>
        </p:txBody>
      </p:sp>
    </p:spTree>
    <p:extLst>
      <p:ext uri="{BB962C8B-B14F-4D97-AF65-F5344CB8AC3E}">
        <p14:creationId xmlns:p14="http://schemas.microsoft.com/office/powerpoint/2010/main" val="420366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8"/>
            <a:ext cx="10421323" cy="32350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Observational Medical Outcomes Partnership (OMOP)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Observational Health Data Sciences &amp; Informatics (OHDSI)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 Data Model (CDM)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OMOP? OHDSI? CDM?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24C8F"/>
            </a:gs>
            <a:gs pos="100000">
              <a:srgbClr val="0055B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43C167-CAB4-898E-BBFA-9FCDF4880812}"/>
              </a:ext>
            </a:extLst>
          </p:cNvPr>
          <p:cNvSpPr txBox="1">
            <a:spLocks/>
          </p:cNvSpPr>
          <p:nvPr/>
        </p:nvSpPr>
        <p:spPr>
          <a:xfrm>
            <a:off x="1523999" y="2818267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LIVE DEMO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chemeClr val="bg1"/>
                </a:solidFill>
              </a:rPr>
              <a:t>Atlas.pm.jh.edu</a:t>
            </a:r>
            <a:endParaRPr lang="en-US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1A7642-97D4-6F90-85EF-1B9FA233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2020" y="1530979"/>
            <a:ext cx="4414575" cy="58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-5825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Live Demo Fail !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B41CCC9-73A9-3F32-89B6-395B862C1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33" y="1625111"/>
            <a:ext cx="10156831" cy="1405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E3E75-0C5C-4E48-2413-DE70177EE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3" y="3195736"/>
            <a:ext cx="10018519" cy="352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06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-58250"/>
            <a:ext cx="12192000" cy="1602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EF1CD-9634-8079-E6E4-F7D3497DF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68"/>
          <a:stretch/>
        </p:blipFill>
        <p:spPr>
          <a:xfrm>
            <a:off x="0" y="1661951"/>
            <a:ext cx="12093262" cy="49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495EE2A-74C2-6D15-3D95-D408D7D9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" y="410428"/>
            <a:ext cx="11954572" cy="2069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78B7A-18A0-0FA7-A374-C16522192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" y="2879908"/>
            <a:ext cx="5957482" cy="3677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2B3A0-5E16-E1CA-4D80-84BA2A97A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612" y="2879908"/>
            <a:ext cx="5954972" cy="3677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57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24C8F"/>
            </a:gs>
            <a:gs pos="100000">
              <a:srgbClr val="0055B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A7642-97D4-6F90-85EF-1B9FA233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2020" y="1530979"/>
            <a:ext cx="4414575" cy="58861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07D83B-34EF-8D28-9441-1C6E9BAD1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587208"/>
              </p:ext>
            </p:extLst>
          </p:nvPr>
        </p:nvGraphicFramePr>
        <p:xfrm>
          <a:off x="381965" y="1825623"/>
          <a:ext cx="11389490" cy="330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898">
                  <a:extLst>
                    <a:ext uri="{9D8B030D-6E8A-4147-A177-3AD203B41FA5}">
                      <a16:colId xmlns:a16="http://schemas.microsoft.com/office/drawing/2014/main" val="885650263"/>
                    </a:ext>
                  </a:extLst>
                </a:gridCol>
                <a:gridCol w="2277898">
                  <a:extLst>
                    <a:ext uri="{9D8B030D-6E8A-4147-A177-3AD203B41FA5}">
                      <a16:colId xmlns:a16="http://schemas.microsoft.com/office/drawing/2014/main" val="570026832"/>
                    </a:ext>
                  </a:extLst>
                </a:gridCol>
                <a:gridCol w="2277898">
                  <a:extLst>
                    <a:ext uri="{9D8B030D-6E8A-4147-A177-3AD203B41FA5}">
                      <a16:colId xmlns:a16="http://schemas.microsoft.com/office/drawing/2014/main" val="809835848"/>
                    </a:ext>
                  </a:extLst>
                </a:gridCol>
                <a:gridCol w="2277898">
                  <a:extLst>
                    <a:ext uri="{9D8B030D-6E8A-4147-A177-3AD203B41FA5}">
                      <a16:colId xmlns:a16="http://schemas.microsoft.com/office/drawing/2014/main" val="970650546"/>
                    </a:ext>
                  </a:extLst>
                </a:gridCol>
                <a:gridCol w="2277898">
                  <a:extLst>
                    <a:ext uri="{9D8B030D-6E8A-4147-A177-3AD203B41FA5}">
                      <a16:colId xmlns:a16="http://schemas.microsoft.com/office/drawing/2014/main" val="3207058416"/>
                    </a:ext>
                  </a:extLst>
                </a:gridCol>
              </a:tblGrid>
              <a:tr h="427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Concept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Prevalence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Records per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1709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Inpatient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23077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Outpatient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38718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86845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Telehealth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09674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581476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895463"/>
                  </a:ext>
                </a:extLst>
              </a:tr>
              <a:tr h="7376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matching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7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0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a67a68-1d18-4cad-b93d-d2bed95f3bbe" xsi:nil="true"/>
    <lcf76f155ced4ddcb4097134ff3c332f xmlns="25639a64-a9a5-40de-b6c4-d94b310aef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4F83616FCF04CAE87F41416951A4F" ma:contentTypeVersion="10" ma:contentTypeDescription="Create a new document." ma:contentTypeScope="" ma:versionID="991cd2022746e7a7a171e761d6e92ec9">
  <xsd:schema xmlns:xsd="http://www.w3.org/2001/XMLSchema" xmlns:xs="http://www.w3.org/2001/XMLSchema" xmlns:p="http://schemas.microsoft.com/office/2006/metadata/properties" xmlns:ns2="25639a64-a9a5-40de-b6c4-d94b310aefad" xmlns:ns3="4da67a68-1d18-4cad-b93d-d2bed95f3bbe" targetNamespace="http://schemas.microsoft.com/office/2006/metadata/properties" ma:root="true" ma:fieldsID="b896a7168cf7ee8b40a47885496bda5d" ns2:_="" ns3:_="">
    <xsd:import namespace="25639a64-a9a5-40de-b6c4-d94b310aefad"/>
    <xsd:import namespace="4da67a68-1d18-4cad-b93d-d2bed95f3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39a64-a9a5-40de-b6c4-d94b310ae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67a68-1d18-4cad-b93d-d2bed95f3b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790d9f-a972-454f-919e-0c1d1f2cabee}" ma:internalName="TaxCatchAll" ma:showField="CatchAllData" ma:web="4da67a68-1d18-4cad-b93d-d2bed95f3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B84F4-F429-4CF7-847C-B55EB61ED7F7}">
  <ds:schemaRefs>
    <ds:schemaRef ds:uri="http://schemas.microsoft.com/office/2006/metadata/properties"/>
    <ds:schemaRef ds:uri="http://schemas.microsoft.com/office/infopath/2007/PartnerControls"/>
    <ds:schemaRef ds:uri="4da67a68-1d18-4cad-b93d-d2bed95f3bbe"/>
    <ds:schemaRef ds:uri="25639a64-a9a5-40de-b6c4-d94b310aefad"/>
  </ds:schemaRefs>
</ds:datastoreItem>
</file>

<file path=customXml/itemProps2.xml><?xml version="1.0" encoding="utf-8"?>
<ds:datastoreItem xmlns:ds="http://schemas.openxmlformats.org/officeDocument/2006/customXml" ds:itemID="{FEE5DBDD-1807-45C5-B194-61BF48ADE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A6D4E-7071-4ABB-93D3-BEFD1DBB6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39a64-a9a5-40de-b6c4-d94b310aefad"/>
    <ds:schemaRef ds:uri="4da67a68-1d18-4cad-b93d-d2bed95f3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657</Words>
  <Application>Microsoft Office PowerPoint</Application>
  <PresentationFormat>Widescreen</PresentationFormat>
  <Paragraphs>214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NICU PMCOE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Parastoo Aslanbeik</dc:creator>
  <cp:lastModifiedBy>Sharon Penttinen</cp:lastModifiedBy>
  <cp:revision>5</cp:revision>
  <dcterms:created xsi:type="dcterms:W3CDTF">2022-05-13T16:39:10Z</dcterms:created>
  <dcterms:modified xsi:type="dcterms:W3CDTF">2022-06-30T13:12:14Z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0x0101009394F83616FCF04CAE87F41416951A4F</vt:lpwstr>
  </property>
  <property fmtid="{D5CDD505-2E9C-101B-9397-08002B2CF9AE}" pid="3" name="MediaServiceImageTags">
    <vt:lpwstr/>
  </property>
</Properties>
</file>