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90" r:id="rId5"/>
    <p:sldId id="267" r:id="rId6"/>
    <p:sldId id="274" r:id="rId7"/>
    <p:sldId id="291" r:id="rId8"/>
    <p:sldId id="292" r:id="rId9"/>
    <p:sldId id="276" r:id="rId10"/>
    <p:sldId id="277" r:id="rId11"/>
    <p:sldId id="275" r:id="rId12"/>
    <p:sldId id="273" r:id="rId13"/>
    <p:sldId id="284" r:id="rId14"/>
    <p:sldId id="283" r:id="rId15"/>
    <p:sldId id="282" r:id="rId16"/>
    <p:sldId id="281" r:id="rId17"/>
    <p:sldId id="285" r:id="rId18"/>
    <p:sldId id="286" r:id="rId19"/>
    <p:sldId id="280" r:id="rId20"/>
    <p:sldId id="288" r:id="rId21"/>
    <p:sldId id="28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2542F-0597-A55B-D8A0-1EFDBF26737C}" v="4" dt="2022-06-22T00:39:28.145"/>
    <p1510:client id="{1E248285-DC7C-0D18-C1C1-B76F6601BE56}" v="9" dt="2022-06-22T16:00:39.845"/>
    <p1510:client id="{73393153-AB2F-D9EB-FBD3-C8C2B30F30FE}" v="1983" dt="2022-06-23T21:38:09.774"/>
    <p1510:client id="{ADAD0E66-5873-0F0A-5365-7639626FB731}" v="1" dt="2022-06-21T21:34:21.353"/>
    <p1510:client id="{D25825EC-46B8-2C44-96B1-80E2EDEBCFC5}" v="315" dt="2022-06-21T20:21:31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96510-BF36-41CC-ACC7-135F7F5286D2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F92D3FD-0AB3-49CB-B893-583B6C9C9357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First Databank</a:t>
          </a:r>
          <a:endParaRPr lang="en-US" dirty="0"/>
        </a:p>
      </dgm:t>
    </dgm:pt>
    <dgm:pt modelId="{D20B7C16-750B-4F85-90F0-A4A6ABFD8DF6}" type="parTrans" cxnId="{3099916B-8CFC-4037-A178-5E1E625C339D}">
      <dgm:prSet/>
      <dgm:spPr/>
      <dgm:t>
        <a:bodyPr/>
        <a:lstStyle/>
        <a:p>
          <a:endParaRPr lang="en-US"/>
        </a:p>
      </dgm:t>
    </dgm:pt>
    <dgm:pt modelId="{D2817A17-6A74-4D6D-8071-C50312588AA4}" type="sibTrans" cxnId="{3099916B-8CFC-4037-A178-5E1E625C339D}">
      <dgm:prSet/>
      <dgm:spPr/>
      <dgm:t>
        <a:bodyPr/>
        <a:lstStyle/>
        <a:p>
          <a:endParaRPr lang="en-US"/>
        </a:p>
      </dgm:t>
    </dgm:pt>
    <dgm:pt modelId="{171ABF7F-3881-451D-8E18-7401FEA1E182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Medication Names</a:t>
          </a:r>
          <a:endParaRPr lang="en-US" dirty="0"/>
        </a:p>
      </dgm:t>
    </dgm:pt>
    <dgm:pt modelId="{9568366E-8997-4A38-A2AF-4377C70D48CB}" type="parTrans" cxnId="{8C1173AE-4FF6-4B4E-8325-4D838304A2EA}">
      <dgm:prSet/>
      <dgm:spPr/>
      <dgm:t>
        <a:bodyPr/>
        <a:lstStyle/>
        <a:p>
          <a:endParaRPr lang="en-US"/>
        </a:p>
      </dgm:t>
    </dgm:pt>
    <dgm:pt modelId="{E212889D-7A3F-4596-B6EC-9842B8908C86}" type="sibTrans" cxnId="{8C1173AE-4FF6-4B4E-8325-4D838304A2EA}">
      <dgm:prSet/>
      <dgm:spPr/>
      <dgm:t>
        <a:bodyPr/>
        <a:lstStyle/>
        <a:p>
          <a:endParaRPr lang="en-US"/>
        </a:p>
      </dgm:t>
    </dgm:pt>
    <dgm:pt modelId="{F053DE32-5505-4724-AE19-3CED8595128D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Pharmaceutical and Therapeutic Classes</a:t>
          </a:r>
          <a:endParaRPr lang="en-US" dirty="0"/>
        </a:p>
      </dgm:t>
    </dgm:pt>
    <dgm:pt modelId="{7BC1E343-AB14-4031-8CBB-46F4312B8645}" type="parTrans" cxnId="{6C9E6AB4-6B95-4B1D-A7D2-CD19B6A3A79B}">
      <dgm:prSet/>
      <dgm:spPr/>
      <dgm:t>
        <a:bodyPr/>
        <a:lstStyle/>
        <a:p>
          <a:endParaRPr lang="en-US"/>
        </a:p>
      </dgm:t>
    </dgm:pt>
    <dgm:pt modelId="{D7C83E3D-261A-457A-A164-0713E80FBD43}" type="sibTrans" cxnId="{6C9E6AB4-6B95-4B1D-A7D2-CD19B6A3A79B}">
      <dgm:prSet/>
      <dgm:spPr/>
      <dgm:t>
        <a:bodyPr/>
        <a:lstStyle/>
        <a:p>
          <a:endParaRPr lang="en-US"/>
        </a:p>
      </dgm:t>
    </dgm:pt>
    <dgm:pt modelId="{8180B081-117D-4948-9F8C-4F7BDF2002A1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RxNorm</a:t>
          </a:r>
          <a:r>
            <a:rPr lang="en-US" dirty="0">
              <a:latin typeface="Calibri Light" panose="020F0302020204030204"/>
            </a:rPr>
            <a:t> Codes</a:t>
          </a:r>
          <a:endParaRPr lang="en-US" dirty="0"/>
        </a:p>
      </dgm:t>
    </dgm:pt>
    <dgm:pt modelId="{009C27FE-F550-4254-960C-07CB85776622}" type="parTrans" cxnId="{F1CB33C9-B88A-4EBA-889C-DB3A63EAE399}">
      <dgm:prSet/>
      <dgm:spPr/>
      <dgm:t>
        <a:bodyPr/>
        <a:lstStyle/>
        <a:p>
          <a:endParaRPr lang="en-US"/>
        </a:p>
      </dgm:t>
    </dgm:pt>
    <dgm:pt modelId="{4D7B9B53-6456-47C3-A437-FA6F94C6A809}" type="sibTrans" cxnId="{F1CB33C9-B88A-4EBA-889C-DB3A63EAE399}">
      <dgm:prSet/>
      <dgm:spPr/>
      <dgm:t>
        <a:bodyPr/>
        <a:lstStyle/>
        <a:p>
          <a:endParaRPr lang="en-US"/>
        </a:p>
      </dgm:t>
    </dgm:pt>
    <dgm:pt modelId="{60CF90CD-4120-489A-AEF6-E7797888FC9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Chronicles to Clarity</a:t>
          </a:r>
          <a:endParaRPr lang="en-US" dirty="0"/>
        </a:p>
      </dgm:t>
    </dgm:pt>
    <dgm:pt modelId="{77A32DDA-9826-453C-B23C-86B4E7F3CD13}" type="parTrans" cxnId="{1A4E3F96-4711-4363-9A69-E9C3B9756A17}">
      <dgm:prSet/>
      <dgm:spPr/>
      <dgm:t>
        <a:bodyPr/>
        <a:lstStyle/>
        <a:p>
          <a:endParaRPr lang="en-US"/>
        </a:p>
      </dgm:t>
    </dgm:pt>
    <dgm:pt modelId="{B7555CEC-DB1B-4839-8D7B-DBF43C11E189}" type="sibTrans" cxnId="{1A4E3F96-4711-4363-9A69-E9C3B9756A17}">
      <dgm:prSet/>
      <dgm:spPr/>
      <dgm:t>
        <a:bodyPr/>
        <a:lstStyle/>
        <a:p>
          <a:endParaRPr lang="en-US"/>
        </a:p>
      </dgm:t>
    </dgm:pt>
    <dgm:pt modelId="{D8CC25CC-75D7-4705-B8E9-15FB910F842E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Orders</a:t>
          </a:r>
          <a:endParaRPr lang="en-US" dirty="0"/>
        </a:p>
      </dgm:t>
    </dgm:pt>
    <dgm:pt modelId="{C50850A8-8396-4593-92F7-6BBAA70424AC}" type="parTrans" cxnId="{5D0E0AF9-FB29-4F04-8DED-715D39763EF1}">
      <dgm:prSet/>
      <dgm:spPr/>
      <dgm:t>
        <a:bodyPr/>
        <a:lstStyle/>
        <a:p>
          <a:endParaRPr lang="en-US"/>
        </a:p>
      </dgm:t>
    </dgm:pt>
    <dgm:pt modelId="{1897AD06-DD12-434E-BAE2-CF3FBDE80517}" type="sibTrans" cxnId="{5D0E0AF9-FB29-4F04-8DED-715D39763EF1}">
      <dgm:prSet/>
      <dgm:spPr/>
      <dgm:t>
        <a:bodyPr/>
        <a:lstStyle/>
        <a:p>
          <a:endParaRPr lang="en-US"/>
        </a:p>
      </dgm:t>
    </dgm:pt>
    <dgm:pt modelId="{BEE16315-E2B9-407C-9A6B-922E86C5F5FA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MAR (Administration)</a:t>
          </a:r>
          <a:endParaRPr lang="en-US" dirty="0"/>
        </a:p>
      </dgm:t>
    </dgm:pt>
    <dgm:pt modelId="{1C7C245C-001D-49B8-8177-3C74D4F62134}" type="parTrans" cxnId="{BC19A50E-BD5A-4297-9A40-E638C1EF0D09}">
      <dgm:prSet/>
      <dgm:spPr/>
      <dgm:t>
        <a:bodyPr/>
        <a:lstStyle/>
        <a:p>
          <a:endParaRPr lang="en-US"/>
        </a:p>
      </dgm:t>
    </dgm:pt>
    <dgm:pt modelId="{581A30CA-0880-443C-95BE-06443B3366D0}" type="sibTrans" cxnId="{BC19A50E-BD5A-4297-9A40-E638C1EF0D09}">
      <dgm:prSet/>
      <dgm:spPr/>
      <dgm:t>
        <a:bodyPr/>
        <a:lstStyle/>
        <a:p>
          <a:endParaRPr lang="en-US"/>
        </a:p>
      </dgm:t>
    </dgm:pt>
    <dgm:pt modelId="{1CEE8FB9-4976-44B3-B4A3-AAF1F2333716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Dispense</a:t>
          </a:r>
          <a:endParaRPr lang="en-US" dirty="0"/>
        </a:p>
      </dgm:t>
    </dgm:pt>
    <dgm:pt modelId="{1A986FB2-E4FA-4201-841C-12383555BB7B}" type="parTrans" cxnId="{8855420B-DB12-49AB-B4B5-AD517654F20A}">
      <dgm:prSet/>
      <dgm:spPr/>
      <dgm:t>
        <a:bodyPr/>
        <a:lstStyle/>
        <a:p>
          <a:endParaRPr lang="en-US"/>
        </a:p>
      </dgm:t>
    </dgm:pt>
    <dgm:pt modelId="{35BC613B-E761-4154-A6DF-DC10752A6DFF}" type="sibTrans" cxnId="{8855420B-DB12-49AB-B4B5-AD517654F20A}">
      <dgm:prSet/>
      <dgm:spPr/>
      <dgm:t>
        <a:bodyPr/>
        <a:lstStyle/>
        <a:p>
          <a:endParaRPr lang="en-US"/>
        </a:p>
      </dgm:t>
    </dgm:pt>
    <dgm:pt modelId="{E8D5C662-ED8D-4225-B7B2-B28A34840B43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PMAP</a:t>
          </a:r>
          <a:endParaRPr lang="en-US" dirty="0"/>
        </a:p>
      </dgm:t>
    </dgm:pt>
    <dgm:pt modelId="{289AEA55-B519-466D-989B-2EA9C4DEF9A8}" type="parTrans" cxnId="{5266D547-29EF-4251-8FA5-ACFF3377BD66}">
      <dgm:prSet/>
      <dgm:spPr/>
      <dgm:t>
        <a:bodyPr/>
        <a:lstStyle/>
        <a:p>
          <a:endParaRPr lang="en-US"/>
        </a:p>
      </dgm:t>
    </dgm:pt>
    <dgm:pt modelId="{DFE076B6-B836-476E-8ADB-A3D064DBD739}" type="sibTrans" cxnId="{5266D547-29EF-4251-8FA5-ACFF3377BD66}">
      <dgm:prSet/>
      <dgm:spPr/>
      <dgm:t>
        <a:bodyPr/>
        <a:lstStyle/>
        <a:p>
          <a:endParaRPr lang="en-US"/>
        </a:p>
      </dgm:t>
    </dgm:pt>
    <dgm:pt modelId="{A8F908B1-D4EE-43EC-A5E7-12D6FB11292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OMOP</a:t>
          </a:r>
        </a:p>
      </dgm:t>
    </dgm:pt>
    <dgm:pt modelId="{779680D0-8E43-4F67-B097-479A77CEB4F5}" type="parTrans" cxnId="{6E63DC44-30AC-42CC-B86F-07C70DA072C7}">
      <dgm:prSet/>
      <dgm:spPr/>
      <dgm:t>
        <a:bodyPr/>
        <a:lstStyle/>
        <a:p>
          <a:endParaRPr lang="en-US"/>
        </a:p>
      </dgm:t>
    </dgm:pt>
    <dgm:pt modelId="{4AD7746B-E9A0-4C4C-A5E9-A9386F62F05C}" type="sibTrans" cxnId="{6E63DC44-30AC-42CC-B86F-07C70DA072C7}">
      <dgm:prSet/>
      <dgm:spPr/>
      <dgm:t>
        <a:bodyPr/>
        <a:lstStyle/>
        <a:p>
          <a:endParaRPr lang="en-US"/>
        </a:p>
      </dgm:t>
    </dgm:pt>
    <dgm:pt modelId="{330F9B42-5565-4A5C-8688-7428C51F8A37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RxNorm</a:t>
          </a:r>
          <a:r>
            <a:rPr lang="en-US" dirty="0">
              <a:latin typeface="Calibri Light" panose="020F0302020204030204"/>
            </a:rPr>
            <a:t> Codes to OMOP Concepts</a:t>
          </a:r>
        </a:p>
      </dgm:t>
    </dgm:pt>
    <dgm:pt modelId="{FFDC85B8-BA27-45F1-95CA-D88467FDA767}" type="parTrans" cxnId="{382666E7-D369-4AA5-8AFA-B6C32C221E85}">
      <dgm:prSet/>
      <dgm:spPr/>
      <dgm:t>
        <a:bodyPr/>
        <a:lstStyle/>
        <a:p>
          <a:endParaRPr lang="en-US"/>
        </a:p>
      </dgm:t>
    </dgm:pt>
    <dgm:pt modelId="{F6E499D0-5E36-4DFF-B746-33D1229F76AD}" type="sibTrans" cxnId="{382666E7-D369-4AA5-8AFA-B6C32C221E85}">
      <dgm:prSet/>
      <dgm:spPr/>
      <dgm:t>
        <a:bodyPr/>
        <a:lstStyle/>
        <a:p>
          <a:endParaRPr lang="en-US"/>
        </a:p>
      </dgm:t>
    </dgm:pt>
    <dgm:pt modelId="{2A3EDFD8-B45D-4B7C-8EC0-76B62480547D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Med orders</a:t>
          </a:r>
        </a:p>
      </dgm:t>
    </dgm:pt>
    <dgm:pt modelId="{115F7C62-55BF-4749-8F72-0B4E4DD09700}" type="parTrans" cxnId="{D95617C4-FE2F-4487-A856-0D57C7F47EDE}">
      <dgm:prSet/>
      <dgm:spPr/>
      <dgm:t>
        <a:bodyPr/>
        <a:lstStyle/>
        <a:p>
          <a:endParaRPr lang="en-US"/>
        </a:p>
      </dgm:t>
    </dgm:pt>
    <dgm:pt modelId="{58287FD5-651C-4909-A173-F5FD2CC00B5C}" type="sibTrans" cxnId="{D95617C4-FE2F-4487-A856-0D57C7F47EDE}">
      <dgm:prSet/>
      <dgm:spPr/>
      <dgm:t>
        <a:bodyPr/>
        <a:lstStyle/>
        <a:p>
          <a:endParaRPr lang="en-US"/>
        </a:p>
      </dgm:t>
    </dgm:pt>
    <dgm:pt modelId="{833FDE53-19C8-4F15-9230-6DF44D8A016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Med admin</a:t>
          </a:r>
          <a:endParaRPr lang="en-US" dirty="0"/>
        </a:p>
      </dgm:t>
    </dgm:pt>
    <dgm:pt modelId="{65FEE1E1-D9C0-42FC-9C75-A3726C5D1409}" type="parTrans" cxnId="{66BD2A6F-7155-4F64-980F-B14CE1F401BE}">
      <dgm:prSet/>
      <dgm:spPr/>
      <dgm:t>
        <a:bodyPr/>
        <a:lstStyle/>
        <a:p>
          <a:endParaRPr lang="en-US"/>
        </a:p>
      </dgm:t>
    </dgm:pt>
    <dgm:pt modelId="{3432C1DE-EA50-4492-B11F-52A44E83090B}" type="sibTrans" cxnId="{66BD2A6F-7155-4F64-980F-B14CE1F401BE}">
      <dgm:prSet/>
      <dgm:spPr/>
      <dgm:t>
        <a:bodyPr/>
        <a:lstStyle/>
        <a:p>
          <a:endParaRPr lang="en-US"/>
        </a:p>
      </dgm:t>
    </dgm:pt>
    <dgm:pt modelId="{D81A4DA8-B196-4901-B494-1CB486EF3A3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Custom meds</a:t>
          </a:r>
        </a:p>
      </dgm:t>
    </dgm:pt>
    <dgm:pt modelId="{65EE1418-9948-4CA0-89A6-4CD2ACC8017E}" type="parTrans" cxnId="{2A3B916B-1334-4492-A3CF-1FFE063C56EF}">
      <dgm:prSet/>
      <dgm:spPr/>
      <dgm:t>
        <a:bodyPr/>
        <a:lstStyle/>
        <a:p>
          <a:endParaRPr lang="en-US"/>
        </a:p>
      </dgm:t>
    </dgm:pt>
    <dgm:pt modelId="{6570FA4A-9FED-439C-AF94-5A62069D7300}" type="sibTrans" cxnId="{2A3B916B-1334-4492-A3CF-1FFE063C56EF}">
      <dgm:prSet/>
      <dgm:spPr/>
      <dgm:t>
        <a:bodyPr/>
        <a:lstStyle/>
        <a:p>
          <a:endParaRPr lang="en-US"/>
        </a:p>
      </dgm:t>
    </dgm:pt>
    <dgm:pt modelId="{76A340D1-F676-42EB-B431-4EB46626C4B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Current meds</a:t>
          </a:r>
        </a:p>
      </dgm:t>
    </dgm:pt>
    <dgm:pt modelId="{3D3C98E5-1368-4045-9A8C-46C6CB3BF1C4}" type="parTrans" cxnId="{03C5419C-32A4-406E-8AA2-D4A371A8C34C}">
      <dgm:prSet/>
      <dgm:spPr/>
    </dgm:pt>
    <dgm:pt modelId="{C5DBC2EB-6F10-45F7-8DBB-CFED9964E2DF}" type="sibTrans" cxnId="{03C5419C-32A4-406E-8AA2-D4A371A8C34C}">
      <dgm:prSet/>
      <dgm:spPr/>
    </dgm:pt>
    <dgm:pt modelId="{BA4E1F3C-F546-4D5E-AAF2-C373626A5CA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Treatment plans</a:t>
          </a:r>
          <a:endParaRPr lang="en-US" dirty="0"/>
        </a:p>
      </dgm:t>
    </dgm:pt>
    <dgm:pt modelId="{60C574F4-AF59-44FD-8CBA-53051BEB193B}" type="parTrans" cxnId="{3FFFCECF-FFF6-4A40-BAC6-4B306DE29FB0}">
      <dgm:prSet/>
      <dgm:spPr/>
    </dgm:pt>
    <dgm:pt modelId="{C5100E77-A784-4D94-84FE-F19EBF791AA6}" type="sibTrans" cxnId="{3FFFCECF-FFF6-4A40-BAC6-4B306DE29FB0}">
      <dgm:prSet/>
      <dgm:spPr/>
    </dgm:pt>
    <dgm:pt modelId="{EAB2A72A-5966-4996-BC33-CD751C113D6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RxNorm codes</a:t>
          </a:r>
        </a:p>
      </dgm:t>
    </dgm:pt>
    <dgm:pt modelId="{FF4B9F1E-4390-445A-BF27-7F2776E1011A}" type="parTrans" cxnId="{3FBF9E4F-0708-4983-B374-4049799183DB}">
      <dgm:prSet/>
      <dgm:spPr/>
    </dgm:pt>
    <dgm:pt modelId="{D94674B4-D3CA-439F-90A4-56843E23C9FE}" type="sibTrans" cxnId="{3FBF9E4F-0708-4983-B374-4049799183DB}">
      <dgm:prSet/>
      <dgm:spPr/>
    </dgm:pt>
    <dgm:pt modelId="{3DB53B1B-37D2-4642-9020-6B6BD668C6DB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CF11E678-1255-448B-9A8E-E1318F4A521F}" type="parTrans" cxnId="{C2E15B1E-372D-46C6-8645-30DFF9F71273}">
      <dgm:prSet/>
      <dgm:spPr/>
    </dgm:pt>
    <dgm:pt modelId="{F5446D0F-1109-4AEE-A7D1-3DC9FD8C2CBF}" type="sibTrans" cxnId="{C2E15B1E-372D-46C6-8645-30DFF9F71273}">
      <dgm:prSet/>
      <dgm:spPr/>
    </dgm:pt>
    <dgm:pt modelId="{67D85B12-08A7-4884-B54E-B80D06015C88}" type="pres">
      <dgm:prSet presAssocID="{F0E96510-BF36-41CC-ACC7-135F7F5286D2}" presName="Name0" presStyleCnt="0">
        <dgm:presLayoutVars>
          <dgm:dir/>
          <dgm:resizeHandles val="exact"/>
        </dgm:presLayoutVars>
      </dgm:prSet>
      <dgm:spPr/>
    </dgm:pt>
    <dgm:pt modelId="{64A42943-F15B-4423-A90C-7C6E16D52023}" type="pres">
      <dgm:prSet presAssocID="{BF92D3FD-0AB3-49CB-B893-583B6C9C9357}" presName="parAndChTx" presStyleLbl="node1" presStyleIdx="0" presStyleCnt="4">
        <dgm:presLayoutVars>
          <dgm:bulletEnabled val="1"/>
        </dgm:presLayoutVars>
      </dgm:prSet>
      <dgm:spPr/>
    </dgm:pt>
    <dgm:pt modelId="{3AB0D306-468C-46E3-9131-3C6179D542CB}" type="pres">
      <dgm:prSet presAssocID="{D2817A17-6A74-4D6D-8071-C50312588AA4}" presName="parAndChSpace" presStyleCnt="0"/>
      <dgm:spPr/>
    </dgm:pt>
    <dgm:pt modelId="{C632DB30-828B-47BA-B289-62B92542D197}" type="pres">
      <dgm:prSet presAssocID="{60CF90CD-4120-489A-AEF6-E7797888FC9E}" presName="parAndChTx" presStyleLbl="node1" presStyleIdx="1" presStyleCnt="4">
        <dgm:presLayoutVars>
          <dgm:bulletEnabled val="1"/>
        </dgm:presLayoutVars>
      </dgm:prSet>
      <dgm:spPr/>
    </dgm:pt>
    <dgm:pt modelId="{51821BB3-D04B-4E1E-B05E-F27E16A3689C}" type="pres">
      <dgm:prSet presAssocID="{B7555CEC-DB1B-4839-8D7B-DBF43C11E189}" presName="parAndChSpace" presStyleCnt="0"/>
      <dgm:spPr/>
    </dgm:pt>
    <dgm:pt modelId="{04621949-1A87-4AD1-8D1B-BB5CDCC782A8}" type="pres">
      <dgm:prSet presAssocID="{E8D5C662-ED8D-4225-B7B2-B28A34840B43}" presName="parAndChTx" presStyleLbl="node1" presStyleIdx="2" presStyleCnt="4">
        <dgm:presLayoutVars>
          <dgm:bulletEnabled val="1"/>
        </dgm:presLayoutVars>
      </dgm:prSet>
      <dgm:spPr/>
    </dgm:pt>
    <dgm:pt modelId="{581EC5F0-7E7B-418B-BA2C-8986A8DF0A7B}" type="pres">
      <dgm:prSet presAssocID="{DFE076B6-B836-476E-8ADB-A3D064DBD739}" presName="parAndChSpace" presStyleCnt="0"/>
      <dgm:spPr/>
    </dgm:pt>
    <dgm:pt modelId="{2AF6226D-99D4-4CA4-8C23-59FDD6551259}" type="pres">
      <dgm:prSet presAssocID="{A8F908B1-D4EE-43EC-A5E7-12D6FB11292B}" presName="parAndChTx" presStyleLbl="node1" presStyleIdx="3" presStyleCnt="4">
        <dgm:presLayoutVars>
          <dgm:bulletEnabled val="1"/>
        </dgm:presLayoutVars>
      </dgm:prSet>
      <dgm:spPr/>
    </dgm:pt>
  </dgm:ptLst>
  <dgm:cxnLst>
    <dgm:cxn modelId="{C865DA05-948E-451A-8584-45D52C0841BB}" type="presOf" srcId="{F053DE32-5505-4724-AE19-3CED8595128D}" destId="{64A42943-F15B-4423-A90C-7C6E16D52023}" srcOrd="0" destOrd="2" presId="urn:microsoft.com/office/officeart/2005/8/layout/hChevron3"/>
    <dgm:cxn modelId="{8855420B-DB12-49AB-B4B5-AD517654F20A}" srcId="{60CF90CD-4120-489A-AEF6-E7797888FC9E}" destId="{1CEE8FB9-4976-44B3-B4A3-AAF1F2333716}" srcOrd="2" destOrd="0" parTransId="{1A986FB2-E4FA-4201-841C-12383555BB7B}" sibTransId="{35BC613B-E761-4154-A6DF-DC10752A6DFF}"/>
    <dgm:cxn modelId="{BC19A50E-BD5A-4297-9A40-E638C1EF0D09}" srcId="{60CF90CD-4120-489A-AEF6-E7797888FC9E}" destId="{BEE16315-E2B9-407C-9A6B-922E86C5F5FA}" srcOrd="1" destOrd="0" parTransId="{1C7C245C-001D-49B8-8177-3C74D4F62134}" sibTransId="{581A30CA-0880-443C-95BE-06443B3366D0}"/>
    <dgm:cxn modelId="{DEEEC015-42FA-4CFB-AC10-2B9E96BFF81B}" type="presOf" srcId="{171ABF7F-3881-451D-8E18-7401FEA1E182}" destId="{64A42943-F15B-4423-A90C-7C6E16D52023}" srcOrd="0" destOrd="1" presId="urn:microsoft.com/office/officeart/2005/8/layout/hChevron3"/>
    <dgm:cxn modelId="{C2E15B1E-372D-46C6-8645-30DFF9F71273}" srcId="{E8D5C662-ED8D-4225-B7B2-B28A34840B43}" destId="{3DB53B1B-37D2-4642-9020-6B6BD668C6DB}" srcOrd="5" destOrd="0" parTransId="{CF11E678-1255-448B-9A8E-E1318F4A521F}" sibTransId="{F5446D0F-1109-4AEE-A7D1-3DC9FD8C2CBF}"/>
    <dgm:cxn modelId="{0DACF835-B79F-4258-A982-73BDA72ACA0B}" type="presOf" srcId="{833FDE53-19C8-4F15-9230-6DF44D8A0165}" destId="{04621949-1A87-4AD1-8D1B-BB5CDCC782A8}" srcOrd="0" destOrd="2" presId="urn:microsoft.com/office/officeart/2005/8/layout/hChevron3"/>
    <dgm:cxn modelId="{38E99160-20CD-47EA-AA7A-2F29B861CC1D}" type="presOf" srcId="{E8D5C662-ED8D-4225-B7B2-B28A34840B43}" destId="{04621949-1A87-4AD1-8D1B-BB5CDCC782A8}" srcOrd="0" destOrd="0" presId="urn:microsoft.com/office/officeart/2005/8/layout/hChevron3"/>
    <dgm:cxn modelId="{3964EF61-43D3-426D-8017-821F2C381FF7}" type="presOf" srcId="{2A3EDFD8-B45D-4B7C-8EC0-76B62480547D}" destId="{04621949-1A87-4AD1-8D1B-BB5CDCC782A8}" srcOrd="0" destOrd="1" presId="urn:microsoft.com/office/officeart/2005/8/layout/hChevron3"/>
    <dgm:cxn modelId="{6E63DC44-30AC-42CC-B86F-07C70DA072C7}" srcId="{F0E96510-BF36-41CC-ACC7-135F7F5286D2}" destId="{A8F908B1-D4EE-43EC-A5E7-12D6FB11292B}" srcOrd="3" destOrd="0" parTransId="{779680D0-8E43-4F67-B097-479A77CEB4F5}" sibTransId="{4AD7746B-E9A0-4C4C-A5E9-A9386F62F05C}"/>
    <dgm:cxn modelId="{5266D547-29EF-4251-8FA5-ACFF3377BD66}" srcId="{F0E96510-BF36-41CC-ACC7-135F7F5286D2}" destId="{E8D5C662-ED8D-4225-B7B2-B28A34840B43}" srcOrd="2" destOrd="0" parTransId="{289AEA55-B519-466D-989B-2EA9C4DEF9A8}" sibTransId="{DFE076B6-B836-476E-8ADB-A3D064DBD739}"/>
    <dgm:cxn modelId="{2A3B916B-1334-4492-A3CF-1FFE063C56EF}" srcId="{BF92D3FD-0AB3-49CB-B893-583B6C9C9357}" destId="{D81A4DA8-B196-4901-B494-1CB486EF3A39}" srcOrd="3" destOrd="0" parTransId="{65EE1418-9948-4CA0-89A6-4CD2ACC8017E}" sibTransId="{6570FA4A-9FED-439C-AF94-5A62069D7300}"/>
    <dgm:cxn modelId="{3099916B-8CFC-4037-A178-5E1E625C339D}" srcId="{F0E96510-BF36-41CC-ACC7-135F7F5286D2}" destId="{BF92D3FD-0AB3-49CB-B893-583B6C9C9357}" srcOrd="0" destOrd="0" parTransId="{D20B7C16-750B-4F85-90F0-A4A6ABFD8DF6}" sibTransId="{D2817A17-6A74-4D6D-8071-C50312588AA4}"/>
    <dgm:cxn modelId="{66BD2A6F-7155-4F64-980F-B14CE1F401BE}" srcId="{E8D5C662-ED8D-4225-B7B2-B28A34840B43}" destId="{833FDE53-19C8-4F15-9230-6DF44D8A0165}" srcOrd="1" destOrd="0" parTransId="{65FEE1E1-D9C0-42FC-9C75-A3726C5D1409}" sibTransId="{3432C1DE-EA50-4492-B11F-52A44E83090B}"/>
    <dgm:cxn modelId="{3FBF9E4F-0708-4983-B374-4049799183DB}" srcId="{E8D5C662-ED8D-4225-B7B2-B28A34840B43}" destId="{EAB2A72A-5966-4996-BC33-CD751C113D68}" srcOrd="4" destOrd="0" parTransId="{FF4B9F1E-4390-445A-BF27-7F2776E1011A}" sibTransId="{D94674B4-D3CA-439F-90A4-56843E23C9FE}"/>
    <dgm:cxn modelId="{760F5251-9D05-4AD0-BF1D-2B459DD7525C}" type="presOf" srcId="{76A340D1-F676-42EB-B431-4EB46626C4BF}" destId="{04621949-1A87-4AD1-8D1B-BB5CDCC782A8}" srcOrd="0" destOrd="3" presId="urn:microsoft.com/office/officeart/2005/8/layout/hChevron3"/>
    <dgm:cxn modelId="{97244A53-5175-46A3-9C07-DE339DCE3D11}" type="presOf" srcId="{3DB53B1B-37D2-4642-9020-6B6BD668C6DB}" destId="{04621949-1A87-4AD1-8D1B-BB5CDCC782A8}" srcOrd="0" destOrd="6" presId="urn:microsoft.com/office/officeart/2005/8/layout/hChevron3"/>
    <dgm:cxn modelId="{E228007D-5F81-4DA9-AFF7-AE93D63251A1}" type="presOf" srcId="{BF92D3FD-0AB3-49CB-B893-583B6C9C9357}" destId="{64A42943-F15B-4423-A90C-7C6E16D52023}" srcOrd="0" destOrd="0" presId="urn:microsoft.com/office/officeart/2005/8/layout/hChevron3"/>
    <dgm:cxn modelId="{D28DAD8D-6021-42EF-8677-9E66C8133054}" type="presOf" srcId="{330F9B42-5565-4A5C-8688-7428C51F8A37}" destId="{2AF6226D-99D4-4CA4-8C23-59FDD6551259}" srcOrd="0" destOrd="1" presId="urn:microsoft.com/office/officeart/2005/8/layout/hChevron3"/>
    <dgm:cxn modelId="{724F0392-2E73-4F33-9D44-20E838E07846}" type="presOf" srcId="{BEE16315-E2B9-407C-9A6B-922E86C5F5FA}" destId="{C632DB30-828B-47BA-B289-62B92542D197}" srcOrd="0" destOrd="2" presId="urn:microsoft.com/office/officeart/2005/8/layout/hChevron3"/>
    <dgm:cxn modelId="{1A4E3F96-4711-4363-9A69-E9C3B9756A17}" srcId="{F0E96510-BF36-41CC-ACC7-135F7F5286D2}" destId="{60CF90CD-4120-489A-AEF6-E7797888FC9E}" srcOrd="1" destOrd="0" parTransId="{77A32DDA-9826-453C-B23C-86B4E7F3CD13}" sibTransId="{B7555CEC-DB1B-4839-8D7B-DBF43C11E189}"/>
    <dgm:cxn modelId="{03C5419C-32A4-406E-8AA2-D4A371A8C34C}" srcId="{E8D5C662-ED8D-4225-B7B2-B28A34840B43}" destId="{76A340D1-F676-42EB-B431-4EB46626C4BF}" srcOrd="2" destOrd="0" parTransId="{3D3C98E5-1368-4045-9A8C-46C6CB3BF1C4}" sibTransId="{C5DBC2EB-6F10-45F7-8DBB-CFED9964E2DF}"/>
    <dgm:cxn modelId="{3B34899D-16DC-4614-81DB-CA06B7D6F8F0}" type="presOf" srcId="{D8CC25CC-75D7-4705-B8E9-15FB910F842E}" destId="{C632DB30-828B-47BA-B289-62B92542D197}" srcOrd="0" destOrd="1" presId="urn:microsoft.com/office/officeart/2005/8/layout/hChevron3"/>
    <dgm:cxn modelId="{04F165A3-E065-4136-A343-4243E7545ADE}" type="presOf" srcId="{60CF90CD-4120-489A-AEF6-E7797888FC9E}" destId="{C632DB30-828B-47BA-B289-62B92542D197}" srcOrd="0" destOrd="0" presId="urn:microsoft.com/office/officeart/2005/8/layout/hChevron3"/>
    <dgm:cxn modelId="{E6F60EA4-2AC9-4BA8-ACC3-E28351F0C17C}" type="presOf" srcId="{EAB2A72A-5966-4996-BC33-CD751C113D68}" destId="{04621949-1A87-4AD1-8D1B-BB5CDCC782A8}" srcOrd="0" destOrd="5" presId="urn:microsoft.com/office/officeart/2005/8/layout/hChevron3"/>
    <dgm:cxn modelId="{8C1173AE-4FF6-4B4E-8325-4D838304A2EA}" srcId="{BF92D3FD-0AB3-49CB-B893-583B6C9C9357}" destId="{171ABF7F-3881-451D-8E18-7401FEA1E182}" srcOrd="0" destOrd="0" parTransId="{9568366E-8997-4A38-A2AF-4377C70D48CB}" sibTransId="{E212889D-7A3F-4596-B6EC-9842B8908C86}"/>
    <dgm:cxn modelId="{0374C3B3-2258-4B4C-B3D5-B834E1D7FB40}" type="presOf" srcId="{1CEE8FB9-4976-44B3-B4A3-AAF1F2333716}" destId="{C632DB30-828B-47BA-B289-62B92542D197}" srcOrd="0" destOrd="3" presId="urn:microsoft.com/office/officeart/2005/8/layout/hChevron3"/>
    <dgm:cxn modelId="{6C9E6AB4-6B95-4B1D-A7D2-CD19B6A3A79B}" srcId="{BF92D3FD-0AB3-49CB-B893-583B6C9C9357}" destId="{F053DE32-5505-4724-AE19-3CED8595128D}" srcOrd="1" destOrd="0" parTransId="{7BC1E343-AB14-4031-8CBB-46F4312B8645}" sibTransId="{D7C83E3D-261A-457A-A164-0713E80FBD43}"/>
    <dgm:cxn modelId="{D95617C4-FE2F-4487-A856-0D57C7F47EDE}" srcId="{E8D5C662-ED8D-4225-B7B2-B28A34840B43}" destId="{2A3EDFD8-B45D-4B7C-8EC0-76B62480547D}" srcOrd="0" destOrd="0" parTransId="{115F7C62-55BF-4749-8F72-0B4E4DD09700}" sibTransId="{58287FD5-651C-4909-A173-F5FD2CC00B5C}"/>
    <dgm:cxn modelId="{F1CB33C9-B88A-4EBA-889C-DB3A63EAE399}" srcId="{BF92D3FD-0AB3-49CB-B893-583B6C9C9357}" destId="{8180B081-117D-4948-9F8C-4F7BDF2002A1}" srcOrd="2" destOrd="0" parTransId="{009C27FE-F550-4254-960C-07CB85776622}" sibTransId="{4D7B9B53-6456-47C3-A437-FA6F94C6A809}"/>
    <dgm:cxn modelId="{3FFFCECF-FFF6-4A40-BAC6-4B306DE29FB0}" srcId="{E8D5C662-ED8D-4225-B7B2-B28A34840B43}" destId="{BA4E1F3C-F546-4D5E-AAF2-C373626A5CA5}" srcOrd="3" destOrd="0" parTransId="{60C574F4-AF59-44FD-8CBA-53051BEB193B}" sibTransId="{C5100E77-A784-4D94-84FE-F19EBF791AA6}"/>
    <dgm:cxn modelId="{48AF0ED5-16A9-468F-913B-CBF74FAA152A}" type="presOf" srcId="{D81A4DA8-B196-4901-B494-1CB486EF3A39}" destId="{64A42943-F15B-4423-A90C-7C6E16D52023}" srcOrd="0" destOrd="4" presId="urn:microsoft.com/office/officeart/2005/8/layout/hChevron3"/>
    <dgm:cxn modelId="{57D653E1-AFA7-40F8-AE27-7E35D8821516}" type="presOf" srcId="{A8F908B1-D4EE-43EC-A5E7-12D6FB11292B}" destId="{2AF6226D-99D4-4CA4-8C23-59FDD6551259}" srcOrd="0" destOrd="0" presId="urn:microsoft.com/office/officeart/2005/8/layout/hChevron3"/>
    <dgm:cxn modelId="{382666E7-D369-4AA5-8AFA-B6C32C221E85}" srcId="{A8F908B1-D4EE-43EC-A5E7-12D6FB11292B}" destId="{330F9B42-5565-4A5C-8688-7428C51F8A37}" srcOrd="0" destOrd="0" parTransId="{FFDC85B8-BA27-45F1-95CA-D88467FDA767}" sibTransId="{F6E499D0-5E36-4DFF-B746-33D1229F76AD}"/>
    <dgm:cxn modelId="{7661CCED-D2CE-4C50-83A0-E1D473EA8FA1}" type="presOf" srcId="{F0E96510-BF36-41CC-ACC7-135F7F5286D2}" destId="{67D85B12-08A7-4884-B54E-B80D06015C88}" srcOrd="0" destOrd="0" presId="urn:microsoft.com/office/officeart/2005/8/layout/hChevron3"/>
    <dgm:cxn modelId="{5D0E0AF9-FB29-4F04-8DED-715D39763EF1}" srcId="{60CF90CD-4120-489A-AEF6-E7797888FC9E}" destId="{D8CC25CC-75D7-4705-B8E9-15FB910F842E}" srcOrd="0" destOrd="0" parTransId="{C50850A8-8396-4593-92F7-6BBAA70424AC}" sibTransId="{1897AD06-DD12-434E-BAE2-CF3FBDE80517}"/>
    <dgm:cxn modelId="{13F495F9-EE56-4241-A62B-5761BCFD7FA1}" type="presOf" srcId="{BA4E1F3C-F546-4D5E-AAF2-C373626A5CA5}" destId="{04621949-1A87-4AD1-8D1B-BB5CDCC782A8}" srcOrd="0" destOrd="4" presId="urn:microsoft.com/office/officeart/2005/8/layout/hChevron3"/>
    <dgm:cxn modelId="{9C5046FB-67E9-476D-A987-97ECC1553CDD}" type="presOf" srcId="{8180B081-117D-4948-9F8C-4F7BDF2002A1}" destId="{64A42943-F15B-4423-A90C-7C6E16D52023}" srcOrd="0" destOrd="3" presId="urn:microsoft.com/office/officeart/2005/8/layout/hChevron3"/>
    <dgm:cxn modelId="{39151078-543A-4C03-90E4-104B3E4F203E}" type="presParOf" srcId="{67D85B12-08A7-4884-B54E-B80D06015C88}" destId="{64A42943-F15B-4423-A90C-7C6E16D52023}" srcOrd="0" destOrd="0" presId="urn:microsoft.com/office/officeart/2005/8/layout/hChevron3"/>
    <dgm:cxn modelId="{F53552D5-CEE4-4ECB-90CF-861707363C3D}" type="presParOf" srcId="{67D85B12-08A7-4884-B54E-B80D06015C88}" destId="{3AB0D306-468C-46E3-9131-3C6179D542CB}" srcOrd="1" destOrd="0" presId="urn:microsoft.com/office/officeart/2005/8/layout/hChevron3"/>
    <dgm:cxn modelId="{59DD0D5D-6BF7-40F1-AEAB-844DE752D572}" type="presParOf" srcId="{67D85B12-08A7-4884-B54E-B80D06015C88}" destId="{C632DB30-828B-47BA-B289-62B92542D197}" srcOrd="2" destOrd="0" presId="urn:microsoft.com/office/officeart/2005/8/layout/hChevron3"/>
    <dgm:cxn modelId="{80772053-6F78-40E9-A776-5ABC0AEE2701}" type="presParOf" srcId="{67D85B12-08A7-4884-B54E-B80D06015C88}" destId="{51821BB3-D04B-4E1E-B05E-F27E16A3689C}" srcOrd="3" destOrd="0" presId="urn:microsoft.com/office/officeart/2005/8/layout/hChevron3"/>
    <dgm:cxn modelId="{C9E455B7-5391-47DA-BA21-F88FEF568F51}" type="presParOf" srcId="{67D85B12-08A7-4884-B54E-B80D06015C88}" destId="{04621949-1A87-4AD1-8D1B-BB5CDCC782A8}" srcOrd="4" destOrd="0" presId="urn:microsoft.com/office/officeart/2005/8/layout/hChevron3"/>
    <dgm:cxn modelId="{CBD2414C-215B-4C3C-A84F-CA9A2D8C932E}" type="presParOf" srcId="{67D85B12-08A7-4884-B54E-B80D06015C88}" destId="{581EC5F0-7E7B-418B-BA2C-8986A8DF0A7B}" srcOrd="5" destOrd="0" presId="urn:microsoft.com/office/officeart/2005/8/layout/hChevron3"/>
    <dgm:cxn modelId="{75476A8E-3A5C-4A4F-B551-5AA62F1066BE}" type="presParOf" srcId="{67D85B12-08A7-4884-B54E-B80D06015C88}" destId="{2AF6226D-99D4-4CA4-8C23-59FDD655125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3C8B8-B788-AF44-84CB-D981EFCD4CAF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68F3D630-7529-604B-918F-F7B79B138546}">
      <dgm:prSet phldrT="[Text]"/>
      <dgm:spPr/>
      <dgm:t>
        <a:bodyPr/>
        <a:lstStyle/>
        <a:p>
          <a:r>
            <a:rPr lang="en-US"/>
            <a:t>LABA</a:t>
          </a:r>
        </a:p>
      </dgm:t>
    </dgm:pt>
    <dgm:pt modelId="{09E25EDE-DD14-2C43-B15E-F62BD57A46D1}" type="parTrans" cxnId="{1C26DD2C-14E6-F04D-BF49-12EDDC4F6897}">
      <dgm:prSet/>
      <dgm:spPr/>
      <dgm:t>
        <a:bodyPr/>
        <a:lstStyle/>
        <a:p>
          <a:endParaRPr lang="en-US"/>
        </a:p>
      </dgm:t>
    </dgm:pt>
    <dgm:pt modelId="{0B170BEF-40BE-9646-A576-255150C9CD02}" type="sibTrans" cxnId="{1C26DD2C-14E6-F04D-BF49-12EDDC4F6897}">
      <dgm:prSet/>
      <dgm:spPr/>
      <dgm:t>
        <a:bodyPr/>
        <a:lstStyle/>
        <a:p>
          <a:endParaRPr lang="en-US"/>
        </a:p>
      </dgm:t>
    </dgm:pt>
    <dgm:pt modelId="{AE8BFE68-A843-EA47-A2FF-D017CCA74024}">
      <dgm:prSet phldrT="[Text]"/>
      <dgm:spPr/>
      <dgm:t>
        <a:bodyPr/>
        <a:lstStyle/>
        <a:p>
          <a:r>
            <a:rPr lang="en-US"/>
            <a:t>LAMA</a:t>
          </a:r>
        </a:p>
      </dgm:t>
    </dgm:pt>
    <dgm:pt modelId="{8141DAF4-C94A-994F-ADBA-F89F1219F89D}" type="parTrans" cxnId="{1DCA03ED-ECDC-7347-94E6-316EAF17AA13}">
      <dgm:prSet/>
      <dgm:spPr/>
      <dgm:t>
        <a:bodyPr/>
        <a:lstStyle/>
        <a:p>
          <a:endParaRPr lang="en-US"/>
        </a:p>
      </dgm:t>
    </dgm:pt>
    <dgm:pt modelId="{E5E44556-EDD7-D24A-962F-4F557C617860}" type="sibTrans" cxnId="{1DCA03ED-ECDC-7347-94E6-316EAF17AA13}">
      <dgm:prSet/>
      <dgm:spPr/>
      <dgm:t>
        <a:bodyPr/>
        <a:lstStyle/>
        <a:p>
          <a:endParaRPr lang="en-US"/>
        </a:p>
      </dgm:t>
    </dgm:pt>
    <dgm:pt modelId="{1AF597F9-73BC-4149-BEB2-31A92F81B2B7}" type="pres">
      <dgm:prSet presAssocID="{EF83C8B8-B788-AF44-84CB-D981EFCD4CAF}" presName="compositeShape" presStyleCnt="0">
        <dgm:presLayoutVars>
          <dgm:chMax val="7"/>
          <dgm:dir/>
          <dgm:resizeHandles val="exact"/>
        </dgm:presLayoutVars>
      </dgm:prSet>
      <dgm:spPr/>
    </dgm:pt>
    <dgm:pt modelId="{122D8F77-1DBC-8049-B510-ED4AACEBE534}" type="pres">
      <dgm:prSet presAssocID="{68F3D630-7529-604B-918F-F7B79B138546}" presName="circ1" presStyleLbl="vennNode1" presStyleIdx="0" presStyleCnt="2"/>
      <dgm:spPr/>
    </dgm:pt>
    <dgm:pt modelId="{72232AA8-1D29-B247-BCCD-666ABBF01BE6}" type="pres">
      <dgm:prSet presAssocID="{68F3D630-7529-604B-918F-F7B79B1385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81897F-DF53-5149-8613-6A52F1993C1E}" type="pres">
      <dgm:prSet presAssocID="{AE8BFE68-A843-EA47-A2FF-D017CCA74024}" presName="circ2" presStyleLbl="vennNode1" presStyleIdx="1" presStyleCnt="2" custLinFactNeighborX="-212" custLinFactNeighborY="909"/>
      <dgm:spPr/>
    </dgm:pt>
    <dgm:pt modelId="{CB947A0C-7709-0F47-A00C-D2163255F207}" type="pres">
      <dgm:prSet presAssocID="{AE8BFE68-A843-EA47-A2FF-D017CCA740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E15EE24-E2B0-DC4C-8447-953655E5F8F7}" type="presOf" srcId="{AE8BFE68-A843-EA47-A2FF-D017CCA74024}" destId="{D681897F-DF53-5149-8613-6A52F1993C1E}" srcOrd="0" destOrd="0" presId="urn:microsoft.com/office/officeart/2005/8/layout/venn1"/>
    <dgm:cxn modelId="{1C26DD2C-14E6-F04D-BF49-12EDDC4F6897}" srcId="{EF83C8B8-B788-AF44-84CB-D981EFCD4CAF}" destId="{68F3D630-7529-604B-918F-F7B79B138546}" srcOrd="0" destOrd="0" parTransId="{09E25EDE-DD14-2C43-B15E-F62BD57A46D1}" sibTransId="{0B170BEF-40BE-9646-A576-255150C9CD02}"/>
    <dgm:cxn modelId="{E9DC20B3-283E-7242-804B-DF97E8F3A053}" type="presOf" srcId="{EF83C8B8-B788-AF44-84CB-D981EFCD4CAF}" destId="{1AF597F9-73BC-4149-BEB2-31A92F81B2B7}" srcOrd="0" destOrd="0" presId="urn:microsoft.com/office/officeart/2005/8/layout/venn1"/>
    <dgm:cxn modelId="{F9EC77C3-F857-AF49-ABFD-C595C5CA02B4}" type="presOf" srcId="{68F3D630-7529-604B-918F-F7B79B138546}" destId="{122D8F77-1DBC-8049-B510-ED4AACEBE534}" srcOrd="0" destOrd="0" presId="urn:microsoft.com/office/officeart/2005/8/layout/venn1"/>
    <dgm:cxn modelId="{57D20FC8-F061-7F42-81B6-3874BFB25B7D}" type="presOf" srcId="{68F3D630-7529-604B-918F-F7B79B138546}" destId="{72232AA8-1D29-B247-BCCD-666ABBF01BE6}" srcOrd="1" destOrd="0" presId="urn:microsoft.com/office/officeart/2005/8/layout/venn1"/>
    <dgm:cxn modelId="{5B068ECA-863C-D948-BE58-09F163187B24}" type="presOf" srcId="{AE8BFE68-A843-EA47-A2FF-D017CCA74024}" destId="{CB947A0C-7709-0F47-A00C-D2163255F207}" srcOrd="1" destOrd="0" presId="urn:microsoft.com/office/officeart/2005/8/layout/venn1"/>
    <dgm:cxn modelId="{1DCA03ED-ECDC-7347-94E6-316EAF17AA13}" srcId="{EF83C8B8-B788-AF44-84CB-D981EFCD4CAF}" destId="{AE8BFE68-A843-EA47-A2FF-D017CCA74024}" srcOrd="1" destOrd="0" parTransId="{8141DAF4-C94A-994F-ADBA-F89F1219F89D}" sibTransId="{E5E44556-EDD7-D24A-962F-4F557C617860}"/>
    <dgm:cxn modelId="{6BB29EDC-96F2-4F44-9188-4C6D1FFB97B2}" type="presParOf" srcId="{1AF597F9-73BC-4149-BEB2-31A92F81B2B7}" destId="{122D8F77-1DBC-8049-B510-ED4AACEBE534}" srcOrd="0" destOrd="0" presId="urn:microsoft.com/office/officeart/2005/8/layout/venn1"/>
    <dgm:cxn modelId="{D32A735E-9EB2-1A4A-84C1-CE35E5F0A085}" type="presParOf" srcId="{1AF597F9-73BC-4149-BEB2-31A92F81B2B7}" destId="{72232AA8-1D29-B247-BCCD-666ABBF01BE6}" srcOrd="1" destOrd="0" presId="urn:microsoft.com/office/officeart/2005/8/layout/venn1"/>
    <dgm:cxn modelId="{4534BD55-7619-1040-A7C3-363A01F89486}" type="presParOf" srcId="{1AF597F9-73BC-4149-BEB2-31A92F81B2B7}" destId="{D681897F-DF53-5149-8613-6A52F1993C1E}" srcOrd="2" destOrd="0" presId="urn:microsoft.com/office/officeart/2005/8/layout/venn1"/>
    <dgm:cxn modelId="{1A3D613E-5074-E347-86DE-5E95DF02757D}" type="presParOf" srcId="{1AF597F9-73BC-4149-BEB2-31A92F81B2B7}" destId="{CB947A0C-7709-0F47-A00C-D2163255F20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42943-F15B-4423-A90C-7C6E16D52023}">
      <dsp:nvSpPr>
        <dsp:cNvPr id="0" name=""/>
        <dsp:cNvSpPr/>
      </dsp:nvSpPr>
      <dsp:spPr>
        <a:xfrm>
          <a:off x="2291" y="1049665"/>
          <a:ext cx="2298742" cy="1838993"/>
        </a:xfrm>
        <a:prstGeom prst="homePlate">
          <a:avLst>
            <a:gd name="adj" fmla="val 2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95" tIns="43180" rIns="324378" bIns="4318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First Databank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Medication Names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Pharmaceutical and Therapeutic Classes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Calibri Light" panose="020F0302020204030204"/>
            </a:rPr>
            <a:t>RxNorm</a:t>
          </a:r>
          <a:r>
            <a:rPr lang="en-US" sz="1300" kern="1200" dirty="0">
              <a:latin typeface="Calibri Light" panose="020F0302020204030204"/>
            </a:rPr>
            <a:t> Codes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Custom meds</a:t>
          </a:r>
        </a:p>
      </dsp:txBody>
      <dsp:txXfrm>
        <a:off x="2291" y="1049665"/>
        <a:ext cx="2068868" cy="1838993"/>
      </dsp:txXfrm>
    </dsp:sp>
    <dsp:sp modelId="{C632DB30-828B-47BA-B289-62B92542D197}">
      <dsp:nvSpPr>
        <dsp:cNvPr id="0" name=""/>
        <dsp:cNvSpPr/>
      </dsp:nvSpPr>
      <dsp:spPr>
        <a:xfrm>
          <a:off x="1841284" y="1049665"/>
          <a:ext cx="2298742" cy="1838993"/>
        </a:xfrm>
        <a:prstGeom prst="chevron">
          <a:avLst>
            <a:gd name="adj" fmla="val 25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95" tIns="43180" rIns="81095" bIns="4318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Chronicles to Clarity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Orders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MAR (Administration)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Dispense</a:t>
          </a:r>
          <a:endParaRPr lang="en-US" sz="1300" kern="1200" dirty="0"/>
        </a:p>
      </dsp:txBody>
      <dsp:txXfrm>
        <a:off x="2301032" y="1049665"/>
        <a:ext cx="1379246" cy="1838993"/>
      </dsp:txXfrm>
    </dsp:sp>
    <dsp:sp modelId="{04621949-1A87-4AD1-8D1B-BB5CDCC782A8}">
      <dsp:nvSpPr>
        <dsp:cNvPr id="0" name=""/>
        <dsp:cNvSpPr/>
      </dsp:nvSpPr>
      <dsp:spPr>
        <a:xfrm>
          <a:off x="3680278" y="1049665"/>
          <a:ext cx="2298742" cy="1838993"/>
        </a:xfrm>
        <a:prstGeom prst="chevron">
          <a:avLst>
            <a:gd name="adj" fmla="val 25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95" tIns="43180" rIns="81095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PMAP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 Med orders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 Med admin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 Current meds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 Treatment plans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 Light" panose="020F0302020204030204"/>
            </a:rPr>
            <a:t>RxNorm codes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latin typeface="Calibri Light" panose="020F0302020204030204"/>
          </a:endParaRPr>
        </a:p>
      </dsp:txBody>
      <dsp:txXfrm>
        <a:off x="4140026" y="1049665"/>
        <a:ext cx="1379246" cy="1838993"/>
      </dsp:txXfrm>
    </dsp:sp>
    <dsp:sp modelId="{2AF6226D-99D4-4CA4-8C23-59FDD6551259}">
      <dsp:nvSpPr>
        <dsp:cNvPr id="0" name=""/>
        <dsp:cNvSpPr/>
      </dsp:nvSpPr>
      <dsp:spPr>
        <a:xfrm>
          <a:off x="5519272" y="1049665"/>
          <a:ext cx="2298742" cy="1838993"/>
        </a:xfrm>
        <a:prstGeom prst="chevron">
          <a:avLst>
            <a:gd name="adj" fmla="val 25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95" tIns="43180" rIns="81095" bIns="4318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OMOP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Calibri Light" panose="020F0302020204030204"/>
            </a:rPr>
            <a:t>RxNorm</a:t>
          </a:r>
          <a:r>
            <a:rPr lang="en-US" sz="1300" kern="1200" dirty="0">
              <a:latin typeface="Calibri Light" panose="020F0302020204030204"/>
            </a:rPr>
            <a:t> Codes to OMOP Concepts</a:t>
          </a:r>
        </a:p>
      </dsp:txBody>
      <dsp:txXfrm>
        <a:off x="5979020" y="1049665"/>
        <a:ext cx="1379246" cy="1838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D8F77-1DBC-8049-B510-ED4AACEBE534}">
      <dsp:nvSpPr>
        <dsp:cNvPr id="0" name=""/>
        <dsp:cNvSpPr/>
      </dsp:nvSpPr>
      <dsp:spPr>
        <a:xfrm>
          <a:off x="110253" y="609626"/>
          <a:ext cx="2719578" cy="2719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LABA</a:t>
          </a:r>
        </a:p>
      </dsp:txBody>
      <dsp:txXfrm>
        <a:off x="490014" y="930323"/>
        <a:ext cx="1568045" cy="2078184"/>
      </dsp:txXfrm>
    </dsp:sp>
    <dsp:sp modelId="{D681897F-DF53-5149-8613-6A52F1993C1E}">
      <dsp:nvSpPr>
        <dsp:cNvPr id="0" name=""/>
        <dsp:cNvSpPr/>
      </dsp:nvSpPr>
      <dsp:spPr>
        <a:xfrm>
          <a:off x="2064544" y="634347"/>
          <a:ext cx="2719578" cy="2719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LAMA</a:t>
          </a:r>
        </a:p>
      </dsp:txBody>
      <dsp:txXfrm>
        <a:off x="2836316" y="955044"/>
        <a:ext cx="1568045" cy="2078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DA84-C965-47D8-86B8-4B4E4C9C232E}" type="datetimeFigureOut"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1192E-BE66-412E-99E2-574CADF63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FDB = Hopkins' 3rd party vendor for all commercially available medications. NDCs are attached to the GPI (general product identifier) - generic medication.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FDB sends pharmaceutical classes, therapeutic classes, and </a:t>
            </a:r>
            <a:r>
              <a:rPr lang="en-US" err="1">
                <a:cs typeface="Calibri"/>
              </a:rPr>
              <a:t>RxNorm</a:t>
            </a:r>
            <a:r>
              <a:rPr lang="en-US">
                <a:cs typeface="Calibri"/>
              </a:rPr>
              <a:t> codes. Other fields include a Y/N for investigational drug, form, strength, and route. Epic also has groupers that categorize medications for easier reporting.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Sometimes, medications are cloned from FDB, resulting in a custom med. We need to be careful when reporting on these meds because they won't have the </a:t>
            </a:r>
            <a:r>
              <a:rPr lang="en-US" err="1">
                <a:cs typeface="Calibri"/>
              </a:rPr>
              <a:t>RxNorm</a:t>
            </a:r>
            <a:r>
              <a:rPr lang="en-US">
                <a:cs typeface="Calibri"/>
              </a:rPr>
              <a:t> or other metadata associated with them. We have to link to the "proxy med", or the FDB 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1192E-BE66-412E-99E2-574CADF6355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1192E-BE66-412E-99E2-574CADF6355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0168-9A69-0FD1-471C-2820DF6E6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AF706-4AE3-1620-2D89-840FA15EA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35AEB-13DF-D6EB-C62E-284C3E8F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91D3-F874-7180-C61E-15D542B4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9FA3-90FC-4803-5BB1-1663AAFC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ED43-01C1-8C8B-574C-27CD5EB6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03DBA-B5E4-BF19-3BA3-3E8B26A94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A4BB-347C-237D-C1F2-0A2C0E2A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107D-A1AC-48DA-01F8-0C630E3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0517-3F64-49F5-035B-3188B193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DEC0B-2FC3-80AE-5166-716A50725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57C93-0132-7D9C-0C47-295FBF565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77FD2-4504-1158-2005-1C6CA1CA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C42C-C392-1096-EB32-3767B0CC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D0D0-5241-157A-4AEC-BBE1CD49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488A-5D5D-72A8-F27D-81FA3C17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7DE8-943A-A58E-C27F-A7FAC48C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51248-EC7B-09A1-D8D8-7DED1A68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668A-A010-8A63-4CBF-B2172806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B420-7E75-20EB-FE85-8AA52209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CC8A-9147-1FA8-EDC2-DA82DBC8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0663-6B14-4B18-9394-5D8E1D29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8318-F2D3-4775-A6CA-AAC5D6BE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F0CB-6D77-97CF-DD6E-0A31A703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1B4D-37B0-6EBA-6676-54FFBC3D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47D-9E1B-751F-A2B5-5D1E10F9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C8E-F30D-C4C7-DCD5-9ABAFD1B6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294BE-CED6-8B87-9591-4D9F90D8C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DF454-DA59-F6DC-DA4B-BF3AE69E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C554F-5478-E04C-95B4-CE19C35F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4553C-748C-D77E-5C4A-8004736C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2834-39D7-004D-C5B3-77EE02B4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C93C7-B7DA-C36B-ACBD-59612EB9F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A5DA-5920-567D-BE62-F9CE668A8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897DB-5505-F053-20E3-8AA6B21E1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F5D6D-A064-CABD-889A-A63304BDC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2330C-7DA9-2471-B2B4-56C9BA05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A3C89-472B-7FC8-19F2-095A938B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90492-6B6B-87E1-2E67-B27C069A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FD60-9B1C-66D6-9CA5-BAC6F74F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1832B-F121-2D78-8361-5BE7432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02607-42D3-445C-D0DF-DA1A1BF2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4D7C3-0FBE-BBFA-9EF8-83A6C86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B1259-A3E8-2B4A-6FCC-AD7889E4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3DBD8-2050-87F9-AE0A-844EEEBF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04D28-D72E-ABAD-5757-7377B2D2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67A4-F4F0-C124-CDE4-D2C72D3D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CE7D-17DF-ECBC-5F51-9338129E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E629A-5DC5-E672-A409-64A4554D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FFED0-4257-DD0A-A679-4CF4A7D5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DCC94-4A4D-7F8C-D629-401F670E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8DBB1-E9E8-8A57-66BE-C3B174A6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9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38D0-06B8-8A95-D5A3-7A922168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C2743-73E6-FD19-D914-CD7D96C53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A4891-BEA8-2EDF-24B3-BAFC7A81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7F245-D062-C3A7-1258-BD0745B9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C6111-586F-9A3E-2ADE-6C15045E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6293E-3758-93D5-799A-0499C67D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9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504E1-178C-73D1-C849-4DF2DDF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5E96D-5139-2535-185B-2710272E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1AE8-8EC4-2BC4-DE8C-89168FE0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1C67-E5AB-5643-87DC-73F38DAF332C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132DF-A97F-3F0A-9FA5-D06B5C7E6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05422-56D3-E5E8-8884-4FC225CA4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176D-0EA3-3045-9995-5DCC0BD0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hncbc.nlm.nih.gov/RxNav/APIs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rxnav.nlm.nih.gov/REST/rxcui/7052/filter.json?propName=TTY&amp;propValues=IN+PIN" TargetMode="External"/><Relationship Id="rId4" Type="http://schemas.openxmlformats.org/officeDocument/2006/relationships/hyperlink" Target="https://rxnav.nlm.nih.gov/REST/rxcui/7052/filter?propName=TTY&amp;propValues=IN+PI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lm.nih.gov/research/umls/rxnorm/sourcereleasedocs/mmx.html" TargetMode="External"/><Relationship Id="rId13" Type="http://schemas.openxmlformats.org/officeDocument/2006/relationships/hyperlink" Target="https://www.nlm.nih.gov/research/umls/rxnorm/sourcereleasedocs/rxnorm.html" TargetMode="External"/><Relationship Id="rId3" Type="http://schemas.openxmlformats.org/officeDocument/2006/relationships/hyperlink" Target="https://www.nlm.nih.gov/research/umls/rxnorm/sourcereleasedocs/atc.html" TargetMode="External"/><Relationship Id="rId7" Type="http://schemas.openxmlformats.org/officeDocument/2006/relationships/hyperlink" Target="https://www.nlm.nih.gov/research/umls/rxnorm/sourcereleasedocs/mmsl.html" TargetMode="External"/><Relationship Id="rId12" Type="http://schemas.openxmlformats.org/officeDocument/2006/relationships/hyperlink" Target="https://www.nlm.nih.gov/research/umls/rxnorm/sourcereleasedocs/nddf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nlm.nih.gov/research/umls/rxnorm/sourcereleasedocs/vandf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lm.nih.gov/research/umls/rxnorm/sourcereleasedocs/gs.html" TargetMode="External"/><Relationship Id="rId11" Type="http://schemas.openxmlformats.org/officeDocument/2006/relationships/hyperlink" Target="https://www.nlm.nih.gov/research/umls/rxnorm/sourcereleasedocs/mthspl.html" TargetMode="External"/><Relationship Id="rId5" Type="http://schemas.openxmlformats.org/officeDocument/2006/relationships/hyperlink" Target="https://www.nlm.nih.gov/research/umls/rxnorm/sourcereleasedocs/drugbank.html" TargetMode="External"/><Relationship Id="rId15" Type="http://schemas.openxmlformats.org/officeDocument/2006/relationships/hyperlink" Target="https://www.nlm.nih.gov/research/umls/rxnorm/sourcereleasedocs/usp.html" TargetMode="External"/><Relationship Id="rId10" Type="http://schemas.openxmlformats.org/officeDocument/2006/relationships/hyperlink" Target="https://www.nlm.nih.gov/research/umls/rxnorm/sourcereleasedocs/mthcmsfrf.html" TargetMode="External"/><Relationship Id="rId4" Type="http://schemas.openxmlformats.org/officeDocument/2006/relationships/hyperlink" Target="https://www.nlm.nih.gov/research/umls/rxnorm/sourcereleasedocs/cvx.html" TargetMode="External"/><Relationship Id="rId9" Type="http://schemas.openxmlformats.org/officeDocument/2006/relationships/hyperlink" Target="https://www.nlm.nih.gov/research/umls/rxnorm/sourcereleasedocs/msh.html" TargetMode="External"/><Relationship Id="rId14" Type="http://schemas.openxmlformats.org/officeDocument/2006/relationships/hyperlink" Target="https://www.nlm.nih.gov/research/umls/rxnorm/sourcereleasedocs/snomedct_u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research/umls/rxnorm/docs/2018/appendix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lm.nih.gov/research/umls/rxnorm/docs/2018/appendix3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DFE902-A5C3-F635-A336-0AB39613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70" y="0"/>
            <a:ext cx="1253793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7C789F-A42C-CE2C-2463-8FBF3C8EC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err="1">
                <a:solidFill>
                  <a:schemeClr val="bg1"/>
                </a:solidFill>
              </a:rPr>
              <a:t>inHealth</a:t>
            </a:r>
            <a:r>
              <a:rPr lang="en-US" sz="4800" b="1">
                <a:solidFill>
                  <a:schemeClr val="bg1"/>
                </a:solidFill>
              </a:rPr>
              <a:t> Spring Retreat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F10C0-2CFD-70AD-691C-CBB176C3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88" y="2026247"/>
            <a:ext cx="5677867" cy="12297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D2E2BC-463C-4EEA-AE15-DC1658BD4B69}"/>
              </a:ext>
            </a:extLst>
          </p:cNvPr>
          <p:cNvSpPr/>
          <p:nvPr/>
        </p:nvSpPr>
        <p:spPr>
          <a:xfrm>
            <a:off x="1753495" y="468720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a typeface="+mj-lt"/>
                <a:cs typeface="+mj-lt"/>
              </a:rPr>
              <a:t>UNDERSTANDING PMAP MEDICATION TABLES: Insights to be gained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71B2E-7539-405A-B4A1-1A02773F0E88}"/>
              </a:ext>
            </a:extLst>
          </p:cNvPr>
          <p:cNvSpPr/>
          <p:nvPr/>
        </p:nvSpPr>
        <p:spPr>
          <a:xfrm>
            <a:off x="2003679" y="5247247"/>
            <a:ext cx="6096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/>
              </a:rPr>
              <a:t>Brant Chee, MS, PhD</a:t>
            </a:r>
          </a:p>
          <a:p>
            <a:r>
              <a:rPr lang="en-US" b="1" dirty="0">
                <a:solidFill>
                  <a:schemeClr val="bg1"/>
                </a:solidFill>
                <a:cs typeface="Calibri"/>
              </a:rPr>
              <a:t>Kerry Smith</a:t>
            </a:r>
          </a:p>
        </p:txBody>
      </p:sp>
    </p:spTree>
    <p:extLst>
      <p:ext uri="{BB962C8B-B14F-4D97-AF65-F5344CB8AC3E}">
        <p14:creationId xmlns:p14="http://schemas.microsoft.com/office/powerpoint/2010/main" val="36607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Navigation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D5E49-83EC-1262-0D5D-E6B80B730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"/>
          <a:stretch/>
        </p:blipFill>
        <p:spPr>
          <a:xfrm>
            <a:off x="2654979" y="1755058"/>
            <a:ext cx="9300716" cy="49990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103DEA-E7C9-222B-5F1B-66EB63CB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816779" cy="4198938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Lookup specific ingredient or brand name</a:t>
            </a:r>
          </a:p>
          <a:p>
            <a:r>
              <a:rPr lang="en-US"/>
              <a:t>Get various</a:t>
            </a:r>
          </a:p>
          <a:p>
            <a:pPr lvl="1"/>
            <a:r>
              <a:rPr lang="en-US"/>
              <a:t>pack </a:t>
            </a:r>
          </a:p>
          <a:p>
            <a:pPr lvl="1"/>
            <a:r>
              <a:rPr lang="en-US"/>
              <a:t>form</a:t>
            </a:r>
          </a:p>
          <a:p>
            <a:pPr lvl="1"/>
            <a:r>
              <a:rPr lang="en-US"/>
              <a:t>dose group  </a:t>
            </a:r>
          </a:p>
          <a:p>
            <a:pPr lvl="1"/>
            <a:r>
              <a:rPr lang="en-US"/>
              <a:t>brand names</a:t>
            </a:r>
          </a:p>
          <a:p>
            <a:r>
              <a:rPr lang="en-US"/>
              <a:t>View Interactions</a:t>
            </a:r>
          </a:p>
          <a:p>
            <a:r>
              <a:rPr lang="en-US"/>
              <a:t>View Class/Graph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448D5-7361-22AD-1BF5-8DD2217325D9}"/>
              </a:ext>
            </a:extLst>
          </p:cNvPr>
          <p:cNvSpPr/>
          <p:nvPr/>
        </p:nvSpPr>
        <p:spPr>
          <a:xfrm>
            <a:off x="390638" y="6384764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mor.nlm.nih.gov</a:t>
            </a:r>
            <a:r>
              <a:rPr lang="en-US"/>
              <a:t>/</a:t>
            </a:r>
            <a:r>
              <a:rPr lang="en-US" err="1"/>
              <a:t>RxNav</a:t>
            </a:r>
            <a:r>
              <a:rPr lang="en-US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4393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1"/>
                </a:solidFill>
                <a:latin typeface="+mn-lt"/>
              </a:rPr>
              <a:t>RxNav</a:t>
            </a:r>
            <a:r>
              <a:rPr lang="en-US" b="1">
                <a:solidFill>
                  <a:schemeClr val="bg1"/>
                </a:solidFill>
                <a:latin typeface="+mn-lt"/>
              </a:rPr>
              <a:t> Class View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70F40-FA73-DBFC-5634-74DFB573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31" y="1640165"/>
            <a:ext cx="7560828" cy="4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6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1"/>
                </a:solidFill>
                <a:latin typeface="+mn-lt"/>
              </a:rPr>
              <a:t>RxClass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B7AC19-D5B2-60BC-2A5B-A0300E07F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2576811" cy="4198938"/>
          </a:xfrm>
        </p:spPr>
        <p:txBody>
          <a:bodyPr/>
          <a:lstStyle/>
          <a:p>
            <a:r>
              <a:rPr lang="en-US"/>
              <a:t>Search by ATC/VA/Other classes</a:t>
            </a:r>
          </a:p>
          <a:p>
            <a:r>
              <a:rPr lang="en-US"/>
              <a:t>Medications are in multiple classes!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F27A9-6557-B521-5048-81AC5491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" t="1702" r="1075" b="40668"/>
          <a:stretch/>
        </p:blipFill>
        <p:spPr>
          <a:xfrm>
            <a:off x="3415014" y="685624"/>
            <a:ext cx="8550389" cy="2411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363B04-E7BA-72B7-FFF7-6F7FEAF5C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" b="45003"/>
          <a:stretch/>
        </p:blipFill>
        <p:spPr>
          <a:xfrm>
            <a:off x="3446915" y="3681307"/>
            <a:ext cx="2946400" cy="3104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CA34ED-5E10-F511-EF47-437E22B695DB}"/>
              </a:ext>
            </a:extLst>
          </p:cNvPr>
          <p:cNvSpPr/>
          <p:nvPr/>
        </p:nvSpPr>
        <p:spPr>
          <a:xfrm>
            <a:off x="3888704" y="6253468"/>
            <a:ext cx="1726058" cy="162053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14225-302E-CC56-9D5A-F129B4C745D0}"/>
              </a:ext>
            </a:extLst>
          </p:cNvPr>
          <p:cNvSpPr/>
          <p:nvPr/>
        </p:nvSpPr>
        <p:spPr>
          <a:xfrm>
            <a:off x="3463113" y="3743091"/>
            <a:ext cx="1726058" cy="35295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46F9C7-4A00-FB93-4404-76C5021CFE51}"/>
              </a:ext>
            </a:extLst>
          </p:cNvPr>
          <p:cNvCxnSpPr>
            <a:cxnSpLocks/>
          </p:cNvCxnSpPr>
          <p:nvPr/>
        </p:nvCxnSpPr>
        <p:spPr>
          <a:xfrm>
            <a:off x="4270097" y="3097108"/>
            <a:ext cx="0" cy="58419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86719-9128-DA23-C8CF-D674F15A1DC3}"/>
              </a:ext>
            </a:extLst>
          </p:cNvPr>
          <p:cNvSpPr/>
          <p:nvPr/>
        </p:nvSpPr>
        <p:spPr>
          <a:xfrm>
            <a:off x="5646942" y="1658183"/>
            <a:ext cx="2923306" cy="10901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B0A1B-1CEB-6F6B-3ECA-1072114C1917}"/>
              </a:ext>
            </a:extLst>
          </p:cNvPr>
          <p:cNvSpPr/>
          <p:nvPr/>
        </p:nvSpPr>
        <p:spPr>
          <a:xfrm>
            <a:off x="6568778" y="2079192"/>
            <a:ext cx="790502" cy="101791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API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E2E04-DEEA-6845-981F-933F0DD5A411}"/>
              </a:ext>
            </a:extLst>
          </p:cNvPr>
          <p:cNvSpPr txBox="1">
            <a:spLocks/>
          </p:cNvSpPr>
          <p:nvPr/>
        </p:nvSpPr>
        <p:spPr>
          <a:xfrm>
            <a:off x="386644" y="1836914"/>
            <a:ext cx="10100734" cy="4846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Restful API</a:t>
            </a:r>
          </a:p>
          <a:p>
            <a:pPr lvl="1"/>
            <a:r>
              <a:rPr lang="en-US"/>
              <a:t>JSON and XML responses</a:t>
            </a:r>
          </a:p>
          <a:p>
            <a:pPr lvl="1"/>
            <a:r>
              <a:rPr lang="en-US"/>
              <a:t>Documentation: </a:t>
            </a:r>
            <a:r>
              <a:rPr lang="en-US">
                <a:hlinkClick r:id="rId3"/>
              </a:rPr>
              <a:t>https://lhncbc.nlm.nih.gov/RxNav/APIs/index.html</a:t>
            </a:r>
            <a:endParaRPr lang="en-US"/>
          </a:p>
          <a:p>
            <a:r>
              <a:rPr lang="en-US"/>
              <a:t>Example: Brand names and branded packs of morphine (RXCUI=7052)</a:t>
            </a:r>
          </a:p>
          <a:p>
            <a:pPr lvl="1"/>
            <a:r>
              <a:rPr lang="en-US"/>
              <a:t>XML: </a:t>
            </a:r>
            <a:r>
              <a:rPr lang="en-US">
                <a:hlinkClick r:id="rId4"/>
              </a:rPr>
              <a:t>https://rxnav.nlm.nih.gov/REST/rxcui/7052/filter?propName=TTY&amp;propValues=IN+PIN</a:t>
            </a:r>
            <a:endParaRPr lang="en-US"/>
          </a:p>
          <a:p>
            <a:pPr lvl="1"/>
            <a:r>
              <a:rPr lang="en-US"/>
              <a:t>JSON: </a:t>
            </a:r>
            <a:r>
              <a:rPr lang="en-US">
                <a:hlinkClick r:id="rId5"/>
              </a:rPr>
              <a:t>https://rxnav.nlm.nih.gov/REST/rxcui/7052/filter.json?propName=TTY&amp;propValues=IN+PIN</a:t>
            </a:r>
            <a:endParaRPr lang="en-US"/>
          </a:p>
          <a:p>
            <a:r>
              <a:rPr lang="en-US" err="1"/>
              <a:t>RxNorm</a:t>
            </a:r>
            <a:r>
              <a:rPr lang="en-US"/>
              <a:t> API</a:t>
            </a:r>
          </a:p>
          <a:p>
            <a:pPr lvl="1"/>
            <a:r>
              <a:rPr lang="en-US"/>
              <a:t>Active, current and current historical</a:t>
            </a:r>
          </a:p>
          <a:p>
            <a:r>
              <a:rPr lang="en-US" err="1"/>
              <a:t>RxTerms</a:t>
            </a:r>
            <a:r>
              <a:rPr lang="en-US"/>
              <a:t> API</a:t>
            </a:r>
          </a:p>
          <a:p>
            <a:pPr lvl="1"/>
            <a:r>
              <a:rPr lang="en-US"/>
              <a:t>Current </a:t>
            </a:r>
            <a:r>
              <a:rPr lang="en-US" err="1"/>
              <a:t>RxTerms</a:t>
            </a:r>
            <a:endParaRPr lang="en-US"/>
          </a:p>
          <a:p>
            <a:r>
              <a:rPr lang="en-US" err="1"/>
              <a:t>Prescribable</a:t>
            </a:r>
            <a:r>
              <a:rPr lang="en-US"/>
              <a:t> </a:t>
            </a:r>
            <a:r>
              <a:rPr lang="en-US" err="1"/>
              <a:t>RxNorm</a:t>
            </a:r>
            <a:r>
              <a:rPr lang="en-US"/>
              <a:t> API</a:t>
            </a:r>
          </a:p>
          <a:p>
            <a:pPr lvl="1"/>
            <a:r>
              <a:rPr lang="en-US"/>
              <a:t>Currently </a:t>
            </a:r>
            <a:r>
              <a:rPr lang="en-US" err="1"/>
              <a:t>prescribable</a:t>
            </a:r>
            <a:r>
              <a:rPr lang="en-US"/>
              <a:t> drugs found in </a:t>
            </a:r>
            <a:r>
              <a:rPr lang="en-US" err="1"/>
              <a:t>RxNorm</a:t>
            </a:r>
            <a:endParaRPr lang="en-US"/>
          </a:p>
          <a:p>
            <a:r>
              <a:rPr lang="en-US" err="1"/>
              <a:t>RxClass</a:t>
            </a:r>
            <a:r>
              <a:rPr lang="en-US"/>
              <a:t> API</a:t>
            </a:r>
          </a:p>
          <a:p>
            <a:pPr lvl="1"/>
            <a:r>
              <a:rPr lang="en-US"/>
              <a:t>drug classes and drug members for a number of different drug class types</a:t>
            </a:r>
          </a:p>
          <a:p>
            <a:r>
              <a:rPr lang="en-US"/>
              <a:t>Drug Interaction API</a:t>
            </a:r>
          </a:p>
          <a:p>
            <a:pPr lvl="1"/>
            <a:r>
              <a:rPr lang="en-US"/>
              <a:t>drug-drug interactions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Example Use Case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E2E04-DEEA-6845-981F-933F0DD5A411}"/>
              </a:ext>
            </a:extLst>
          </p:cNvPr>
          <p:cNvSpPr txBox="1">
            <a:spLocks/>
          </p:cNvSpPr>
          <p:nvPr/>
        </p:nvSpPr>
        <p:spPr>
          <a:xfrm>
            <a:off x="386645" y="1836914"/>
            <a:ext cx="5709356" cy="484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Find all patients taking a drug</a:t>
            </a:r>
          </a:p>
          <a:p>
            <a:pPr lvl="1"/>
            <a:r>
              <a:rPr lang="en-US"/>
              <a:t>Clinician – Use </a:t>
            </a:r>
            <a:r>
              <a:rPr lang="en-US" err="1"/>
              <a:t>RxNav</a:t>
            </a:r>
            <a:r>
              <a:rPr lang="en-US"/>
              <a:t>/</a:t>
            </a:r>
            <a:r>
              <a:rPr lang="en-US" err="1"/>
              <a:t>RxClass</a:t>
            </a:r>
            <a:r>
              <a:rPr lang="en-US"/>
              <a:t> to identify classes</a:t>
            </a:r>
          </a:p>
          <a:p>
            <a:pPr lvl="1"/>
            <a:r>
              <a:rPr lang="en-US"/>
              <a:t>Data Scientist </a:t>
            </a:r>
          </a:p>
          <a:p>
            <a:pPr lvl="2"/>
            <a:r>
              <a:rPr lang="en-US"/>
              <a:t>Use restful API to get </a:t>
            </a:r>
            <a:r>
              <a:rPr lang="en-US" err="1"/>
              <a:t>RxCUI</a:t>
            </a:r>
            <a:endParaRPr lang="en-US"/>
          </a:p>
          <a:p>
            <a:pPr lvl="2"/>
            <a:r>
              <a:rPr lang="en-US"/>
              <a:t>Identify </a:t>
            </a:r>
            <a:r>
              <a:rPr lang="en-US" err="1"/>
              <a:t>medids</a:t>
            </a:r>
            <a:r>
              <a:rPr lang="en-US"/>
              <a:t> in </a:t>
            </a:r>
            <a:r>
              <a:rPr lang="en-US" err="1"/>
              <a:t>derived_rxnorm_codes</a:t>
            </a:r>
            <a:endParaRPr lang="en-US"/>
          </a:p>
          <a:p>
            <a:pPr lvl="2"/>
            <a:r>
              <a:rPr lang="en-US"/>
              <a:t>Identify patients using </a:t>
            </a:r>
            <a:r>
              <a:rPr lang="en-US" err="1"/>
              <a:t>medids</a:t>
            </a:r>
            <a:endParaRPr lang="en-US"/>
          </a:p>
          <a:p>
            <a:pPr lvl="1"/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FD7FCD-D131-9BEB-C973-55E45F79E1A6}"/>
              </a:ext>
            </a:extLst>
          </p:cNvPr>
          <p:cNvSpPr txBox="1">
            <a:spLocks/>
          </p:cNvSpPr>
          <p:nvPr/>
        </p:nvSpPr>
        <p:spPr>
          <a:xfrm>
            <a:off x="6689963" y="1836914"/>
            <a:ext cx="51153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 </a:t>
            </a:r>
            <a:r>
              <a:rPr lang="en-US" err="1"/>
              <a:t>RxNav</a:t>
            </a:r>
            <a:r>
              <a:rPr lang="en-US"/>
              <a:t>/</a:t>
            </a:r>
            <a:r>
              <a:rPr lang="en-US" err="1"/>
              <a:t>RxClass</a:t>
            </a:r>
            <a:r>
              <a:rPr lang="en-US"/>
              <a:t> to identify useful classes</a:t>
            </a:r>
          </a:p>
          <a:p>
            <a:pPr lvl="1"/>
            <a:r>
              <a:rPr lang="en-US"/>
              <a:t>class: </a:t>
            </a:r>
            <a:r>
              <a:rPr lang="en-US" b="1"/>
              <a:t>Beta blocking agents, selective</a:t>
            </a:r>
            <a:r>
              <a:rPr lang="en-US"/>
              <a:t> </a:t>
            </a:r>
          </a:p>
          <a:p>
            <a:pPr lvl="1"/>
            <a:r>
              <a:rPr lang="en-US"/>
              <a:t>id: </a:t>
            </a:r>
            <a:r>
              <a:rPr lang="en-US" b="1"/>
              <a:t>C07AB</a:t>
            </a:r>
            <a:r>
              <a:rPr lang="en-US"/>
              <a:t>  </a:t>
            </a:r>
          </a:p>
          <a:p>
            <a:pPr lvl="1"/>
            <a:r>
              <a:rPr lang="en-US"/>
              <a:t>class type: </a:t>
            </a:r>
            <a:r>
              <a:rPr lang="en-US" b="1"/>
              <a:t>ATC1-4</a:t>
            </a:r>
            <a:r>
              <a:rPr lang="en-US"/>
              <a:t>  </a:t>
            </a:r>
          </a:p>
          <a:p>
            <a:r>
              <a:rPr lang="en-US"/>
              <a:t>Use restful API to get all RXCUI of classes of interest</a:t>
            </a:r>
          </a:p>
          <a:p>
            <a:pPr lvl="1"/>
            <a:r>
              <a:rPr lang="en-US"/>
              <a:t>https://</a:t>
            </a:r>
            <a:r>
              <a:rPr lang="en-US" err="1"/>
              <a:t>rxnav.nlm.nih.gov</a:t>
            </a:r>
            <a:r>
              <a:rPr lang="en-US"/>
              <a:t>/REST/</a:t>
            </a:r>
            <a:r>
              <a:rPr lang="en-US" err="1"/>
              <a:t>rxclass</a:t>
            </a:r>
            <a:r>
              <a:rPr lang="en-US"/>
              <a:t>/</a:t>
            </a:r>
            <a:r>
              <a:rPr lang="en-US" err="1"/>
              <a:t>classMembers.json?classId</a:t>
            </a:r>
            <a:r>
              <a:rPr lang="en-US"/>
              <a:t>=C07AB&amp;relaSource=ATC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1"/>
                </a:solidFill>
                <a:latin typeface="+mn-lt"/>
              </a:rPr>
              <a:t>derived_rxnorm_codes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E2E04-DEEA-6845-981F-933F0DD5A411}"/>
              </a:ext>
            </a:extLst>
          </p:cNvPr>
          <p:cNvSpPr txBox="1">
            <a:spLocks/>
          </p:cNvSpPr>
          <p:nvPr/>
        </p:nvSpPr>
        <p:spPr>
          <a:xfrm>
            <a:off x="386645" y="1836913"/>
            <a:ext cx="3959578" cy="4879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rxnorm_code_level</a:t>
            </a:r>
            <a:endParaRPr lang="en-US"/>
          </a:p>
          <a:p>
            <a:pPr lvl="1"/>
            <a:r>
              <a:rPr lang="en-US"/>
              <a:t>MED_ONLY</a:t>
            </a:r>
          </a:p>
          <a:p>
            <a:pPr lvl="1"/>
            <a:r>
              <a:rPr lang="en-US"/>
              <a:t>MED_FORM</a:t>
            </a:r>
          </a:p>
          <a:p>
            <a:pPr lvl="1"/>
            <a:r>
              <a:rPr lang="en-US"/>
              <a:t>MED_FORM_STRENGTH</a:t>
            </a:r>
          </a:p>
          <a:p>
            <a:r>
              <a:rPr lang="en-US" err="1"/>
              <a:t>rxnorm_term_type</a:t>
            </a:r>
            <a:endParaRPr lang="en-US"/>
          </a:p>
          <a:p>
            <a:pPr lvl="1"/>
            <a:r>
              <a:rPr lang="en-US"/>
              <a:t>Brand Name</a:t>
            </a:r>
          </a:p>
          <a:p>
            <a:pPr lvl="1"/>
            <a:r>
              <a:rPr lang="en-US"/>
              <a:t>Brand Name Pack</a:t>
            </a:r>
          </a:p>
          <a:p>
            <a:pPr lvl="1"/>
            <a:r>
              <a:rPr lang="en-US"/>
              <a:t>Generic Pack</a:t>
            </a:r>
          </a:p>
          <a:p>
            <a:pPr lvl="1"/>
            <a:r>
              <a:rPr lang="en-US"/>
              <a:t>Ingredient</a:t>
            </a:r>
          </a:p>
          <a:p>
            <a:pPr lvl="1"/>
            <a:r>
              <a:rPr lang="en-US"/>
              <a:t>Multiple Ingredients</a:t>
            </a:r>
          </a:p>
          <a:p>
            <a:pPr lvl="1"/>
            <a:r>
              <a:rPr lang="en-US"/>
              <a:t>Precise Ingredient</a:t>
            </a:r>
          </a:p>
          <a:p>
            <a:pPr lvl="1"/>
            <a:r>
              <a:rPr lang="en-US"/>
              <a:t>Semantic Branded Drug</a:t>
            </a:r>
          </a:p>
          <a:p>
            <a:pPr lvl="1"/>
            <a:r>
              <a:rPr lang="en-US"/>
              <a:t>Semantic Clinical Drug</a:t>
            </a:r>
          </a:p>
          <a:p>
            <a:pPr lvl="1"/>
            <a:r>
              <a:rPr lang="en-US"/>
              <a:t>Semantic Clinical Drug Form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7AA15-C602-A439-4AB6-CD731E477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12" y="2770717"/>
            <a:ext cx="7493000" cy="23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9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Gotchas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CEF400-041B-D8E6-093E-9BEA7D16F824}"/>
              </a:ext>
            </a:extLst>
          </p:cNvPr>
          <p:cNvGrpSpPr/>
          <p:nvPr/>
        </p:nvGrpSpPr>
        <p:grpSpPr>
          <a:xfrm>
            <a:off x="6308048" y="2300601"/>
            <a:ext cx="5572490" cy="4100199"/>
            <a:chOff x="6183870" y="1506022"/>
            <a:chExt cx="5572490" cy="4100199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59739D2C-950C-EAB0-1181-1965416990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8115677"/>
                </p:ext>
              </p:extLst>
            </p:nvPr>
          </p:nvGraphicFramePr>
          <p:xfrm>
            <a:off x="6183870" y="1667390"/>
            <a:ext cx="4900141" cy="39388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9ECCBE4-076A-D137-BBAE-97F812BF3F3F}"/>
                </a:ext>
              </a:extLst>
            </p:cNvPr>
            <p:cNvCxnSpPr/>
            <p:nvPr/>
          </p:nvCxnSpPr>
          <p:spPr>
            <a:xfrm>
              <a:off x="8633940" y="1940011"/>
              <a:ext cx="0" cy="1828800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959F8D-07F9-95B4-2FEA-41D839DE7B93}"/>
                </a:ext>
              </a:extLst>
            </p:cNvPr>
            <p:cNvSpPr txBox="1"/>
            <p:nvPr/>
          </p:nvSpPr>
          <p:spPr>
            <a:xfrm flipH="1">
              <a:off x="7913540" y="1506022"/>
              <a:ext cx="1650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Specific RXCUI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F431D0-DB77-4366-D169-FC19865F678E}"/>
                </a:ext>
              </a:extLst>
            </p:cNvPr>
            <p:cNvSpPr txBox="1"/>
            <p:nvPr/>
          </p:nvSpPr>
          <p:spPr>
            <a:xfrm>
              <a:off x="6450227" y="5140411"/>
              <a:ext cx="5306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LABA RXCUI will also retrieve combination LABA/LAMA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142367-EFD7-3091-8217-ECD1CDED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88" y="1920718"/>
            <a:ext cx="6342063" cy="419893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Not all medications will map to RXCUI</a:t>
            </a:r>
          </a:p>
          <a:p>
            <a:r>
              <a:rPr lang="en-US"/>
              <a:t>Drug information prior to 2015 is spotty</a:t>
            </a:r>
          </a:p>
          <a:p>
            <a:pPr lvl="1"/>
            <a:r>
              <a:rPr lang="en-US"/>
              <a:t>We use &gt; July 1, 2016 – ensures we also have proper ADT information across Hopkins</a:t>
            </a:r>
          </a:p>
          <a:p>
            <a:r>
              <a:rPr lang="en-US"/>
              <a:t>Combination therapy </a:t>
            </a:r>
            <a:r>
              <a:rPr lang="en-US" err="1"/>
              <a:t>eg</a:t>
            </a:r>
            <a:r>
              <a:rPr lang="en-US"/>
              <a:t> LABA-LAMA</a:t>
            </a:r>
          </a:p>
          <a:p>
            <a:pPr lvl="1"/>
            <a:r>
              <a:rPr lang="en-US"/>
              <a:t>Combination treatments will have a specific RXCUI</a:t>
            </a:r>
          </a:p>
          <a:p>
            <a:pPr lvl="1"/>
            <a:r>
              <a:rPr lang="en-US"/>
              <a:t>Individual ingredients (LABA and LAMA) will also map to this medication</a:t>
            </a:r>
          </a:p>
          <a:p>
            <a:r>
              <a:rPr lang="en-US"/>
              <a:t>Not all expected classes are represented</a:t>
            </a:r>
          </a:p>
          <a:p>
            <a:pPr lvl="1"/>
            <a:r>
              <a:rPr lang="en-US" err="1"/>
              <a:t>Eg</a:t>
            </a:r>
            <a:r>
              <a:rPr lang="en-US"/>
              <a:t> Short acting, long acting</a:t>
            </a:r>
          </a:p>
          <a:p>
            <a:r>
              <a:rPr lang="en-US"/>
              <a:t>RXCUI does not differentiate dose form group, strength</a:t>
            </a:r>
          </a:p>
          <a:p>
            <a:pPr lvl="1"/>
            <a:r>
              <a:rPr lang="en-US"/>
              <a:t>Oral, inhaled, IV</a:t>
            </a:r>
          </a:p>
          <a:p>
            <a:pPr lvl="1"/>
            <a:r>
              <a:rPr lang="en-US"/>
              <a:t>Extended release</a:t>
            </a:r>
          </a:p>
        </p:txBody>
      </p:sp>
    </p:spTree>
    <p:extLst>
      <p:ext uri="{BB962C8B-B14F-4D97-AF65-F5344CB8AC3E}">
        <p14:creationId xmlns:p14="http://schemas.microsoft.com/office/powerpoint/2010/main" val="291330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What’s Next?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142367-EFD7-3091-8217-ECD1CDED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88" y="1920718"/>
            <a:ext cx="11214447" cy="4198938"/>
          </a:xfrm>
        </p:spPr>
        <p:txBody>
          <a:bodyPr>
            <a:normAutofit/>
          </a:bodyPr>
          <a:lstStyle/>
          <a:p>
            <a:r>
              <a:rPr lang="en-US"/>
              <a:t>Include dispensed medications from Care Everywhere and </a:t>
            </a:r>
            <a:r>
              <a:rPr lang="en-US" err="1"/>
              <a:t>SureScripts</a:t>
            </a:r>
            <a:r>
              <a:rPr lang="en-US"/>
              <a:t>, if possible</a:t>
            </a:r>
          </a:p>
          <a:p>
            <a:pPr lvl="1"/>
            <a:r>
              <a:rPr lang="en-US"/>
              <a:t>Enhance </a:t>
            </a:r>
            <a:r>
              <a:rPr lang="en-US" err="1"/>
              <a:t>RxNorm</a:t>
            </a:r>
            <a:r>
              <a:rPr lang="en-US"/>
              <a:t> coding for OMOP</a:t>
            </a:r>
          </a:p>
          <a:p>
            <a:pPr lvl="1"/>
            <a:r>
              <a:rPr lang="en-US"/>
              <a:t>More accuracy on mixtures and compounds</a:t>
            </a:r>
          </a:p>
          <a:p>
            <a:r>
              <a:rPr lang="en-US"/>
              <a:t>Create derivations for “home medications” </a:t>
            </a:r>
          </a:p>
          <a:p>
            <a:r>
              <a:rPr lang="en-US"/>
              <a:t>What else? We need your feedback!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2720A-4AAF-4F39-8A76-B09791E7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037" y="3560780"/>
            <a:ext cx="3134653" cy="31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1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Gotchas and Other Medication Considerations</a:t>
            </a:r>
          </a:p>
          <a:p>
            <a:r>
              <a:rPr lang="en-US" sz="19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(we're working on a better dictionary, code repository, and general data info portal; stay tuned!)</a:t>
            </a:r>
          </a:p>
          <a:p>
            <a:endParaRPr lang="en-US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25D0A9-3916-C1F2-BB03-66A26C899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421938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Limitations of medication data: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dirty="0">
                <a:ea typeface="+mn-lt"/>
                <a:cs typeface="+mn-lt"/>
              </a:rPr>
              <a:t>No dispense data at this time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dirty="0">
                <a:ea typeface="+mn-lt"/>
                <a:cs typeface="+mn-lt"/>
              </a:rPr>
              <a:t>Excludes pending meds and empty order dates 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dirty="0">
                <a:ea typeface="+mn-lt"/>
                <a:cs typeface="+mn-lt"/>
              </a:rPr>
              <a:t>Limited to patient cohort per each PMCOE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dirty="0">
                <a:ea typeface="+mn-lt"/>
                <a:cs typeface="+mn-lt"/>
              </a:rPr>
              <a:t>Medication information is not comprehensive.   Many medications missing info about therapeutic and pharmaceutical classes, and many missing correlated </a:t>
            </a:r>
            <a:r>
              <a:rPr lang="en-US" sz="1800" dirty="0" err="1">
                <a:ea typeface="+mn-lt"/>
                <a:cs typeface="+mn-lt"/>
              </a:rPr>
              <a:t>RxNorm</a:t>
            </a:r>
            <a:r>
              <a:rPr lang="en-US" sz="1800" dirty="0">
                <a:ea typeface="+mn-lt"/>
                <a:cs typeface="+mn-lt"/>
              </a:rPr>
              <a:t> codes.</a:t>
            </a:r>
          </a:p>
          <a:p>
            <a:pPr marL="742950" lvl="1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dirty="0">
                <a:ea typeface="+mn-lt"/>
                <a:cs typeface="+mn-lt"/>
              </a:rPr>
              <a:t>"Custom meds" are cloned from FDB and won't have metadata – need to link to the FDB "proxy" med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2400" dirty="0">
                <a:ea typeface="+mn-lt"/>
                <a:cs typeface="+mn-lt"/>
              </a:rPr>
              <a:t>Gotchas: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dirty="0">
                <a:ea typeface="+mn-lt"/>
                <a:cs typeface="+mn-lt"/>
              </a:rPr>
              <a:t>Med orders.  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400" dirty="0">
                <a:ea typeface="+mn-lt"/>
                <a:cs typeface="+mn-lt"/>
              </a:rPr>
              <a:t>Orders with </a:t>
            </a:r>
            <a:r>
              <a:rPr lang="en-US" sz="1400" dirty="0" err="1">
                <a:ea typeface="+mn-lt"/>
                <a:cs typeface="+mn-lt"/>
              </a:rPr>
              <a:t>provider_id</a:t>
            </a:r>
            <a:r>
              <a:rPr lang="en-US" sz="1400" dirty="0">
                <a:ea typeface="+mn-lt"/>
                <a:cs typeface="+mn-lt"/>
              </a:rPr>
              <a:t> 69907 are patient reported medications.</a:t>
            </a:r>
            <a:endParaRPr lang="en-US" sz="1400">
              <a:ea typeface="Calibri"/>
              <a:cs typeface="Calibri"/>
            </a:endParaRP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400" dirty="0">
                <a:solidFill>
                  <a:srgbClr val="000000"/>
                </a:solidFill>
                <a:ea typeface="Calibri"/>
                <a:cs typeface="Calibri"/>
              </a:rPr>
              <a:t>Specific selected drug can be "close to" what the patient described when recording patient reported meds, so take care when searching on specific medication IDs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Med admin.  Accuracy of this data is HIGHLY dependent on department workflow.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r>
              <a:rPr lang="en-US" sz="1800" u="sng" dirty="0">
                <a:solidFill>
                  <a:srgbClr val="000000"/>
                </a:solidFill>
                <a:ea typeface="Calibri"/>
                <a:cs typeface="Calibri"/>
              </a:rPr>
              <a:t>Be careful how you join these tables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.  Most of these tables can be joined at the patient, order, medication, or encounter level so make sure you are using the correct fields.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48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What’s Next?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142367-EFD7-3091-8217-ECD1CDED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88" y="1920718"/>
            <a:ext cx="11214447" cy="4198938"/>
          </a:xfrm>
        </p:spPr>
        <p:txBody>
          <a:bodyPr>
            <a:normAutofit/>
          </a:bodyPr>
          <a:lstStyle/>
          <a:p>
            <a:r>
              <a:rPr lang="en-US" dirty="0"/>
              <a:t>Include dispensed medications from Care Everywhere and SureScripts, if possible</a:t>
            </a:r>
          </a:p>
          <a:p>
            <a:pPr lvl="1"/>
            <a:r>
              <a:rPr lang="en-US" dirty="0"/>
              <a:t>Enhance </a:t>
            </a:r>
            <a:r>
              <a:rPr lang="en-US" dirty="0" err="1"/>
              <a:t>RxNorm</a:t>
            </a:r>
            <a:r>
              <a:rPr lang="en-US" dirty="0"/>
              <a:t> coding for OMOP</a:t>
            </a:r>
          </a:p>
          <a:p>
            <a:pPr lvl="1"/>
            <a:r>
              <a:rPr lang="en-US" dirty="0"/>
              <a:t>More accuracy on mixtures and compounds</a:t>
            </a:r>
          </a:p>
          <a:p>
            <a:r>
              <a:rPr lang="en-US" dirty="0"/>
              <a:t>Create derivations for “home medications” </a:t>
            </a:r>
          </a:p>
          <a:p>
            <a:r>
              <a:rPr lang="en-US" dirty="0"/>
              <a:t>What else? We need your feedback!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FF458B-ED37-4776-BB63-0B4D131C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1761" y="4455130"/>
            <a:ext cx="612951" cy="5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21C7DF-81AA-A075-C2E5-72AB1FB516FB}"/>
              </a:ext>
            </a:extLst>
          </p:cNvPr>
          <p:cNvSpPr/>
          <p:nvPr/>
        </p:nvSpPr>
        <p:spPr>
          <a:xfrm>
            <a:off x="0" y="0"/>
            <a:ext cx="4881489" cy="6858000"/>
          </a:xfrm>
          <a:prstGeom prst="rect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183A8-E1AE-C173-34FB-F99EE12EDF49}"/>
              </a:ext>
            </a:extLst>
          </p:cNvPr>
          <p:cNvSpPr txBox="1"/>
          <p:nvPr/>
        </p:nvSpPr>
        <p:spPr>
          <a:xfrm>
            <a:off x="1244990" y="2785403"/>
            <a:ext cx="276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7BA9A2-D406-9BAE-669F-01D695B641BC}"/>
              </a:ext>
            </a:extLst>
          </p:cNvPr>
          <p:cNvSpPr/>
          <p:nvPr/>
        </p:nvSpPr>
        <p:spPr>
          <a:xfrm>
            <a:off x="6855661" y="784468"/>
            <a:ext cx="586149" cy="586149"/>
          </a:xfrm>
          <a:prstGeom prst="ellipse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7C30-8103-5F97-F465-64C29A1D462F}"/>
              </a:ext>
            </a:extLst>
          </p:cNvPr>
          <p:cNvSpPr txBox="1"/>
          <p:nvPr/>
        </p:nvSpPr>
        <p:spPr>
          <a:xfrm>
            <a:off x="6986957" y="846709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A1BAC-6FE2-3EF1-9E0A-950BE23FE4EA}"/>
              </a:ext>
            </a:extLst>
          </p:cNvPr>
          <p:cNvSpPr txBox="1"/>
          <p:nvPr/>
        </p:nvSpPr>
        <p:spPr>
          <a:xfrm>
            <a:off x="7703308" y="1877288"/>
            <a:ext cx="286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024C8F"/>
                </a:solidFill>
              </a:rPr>
              <a:t>RxNorm</a:t>
            </a:r>
            <a:r>
              <a:rPr lang="en-US" sz="2800">
                <a:solidFill>
                  <a:srgbClr val="024C8F"/>
                </a:solidFill>
              </a:rPr>
              <a:t> Overview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83AE32-031E-0207-D37B-E562E8E73878}"/>
              </a:ext>
            </a:extLst>
          </p:cNvPr>
          <p:cNvSpPr/>
          <p:nvPr/>
        </p:nvSpPr>
        <p:spPr>
          <a:xfrm>
            <a:off x="6855661" y="1816857"/>
            <a:ext cx="586149" cy="586149"/>
          </a:xfrm>
          <a:prstGeom prst="ellipse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97156-7064-F68E-9268-22C0C8590583}"/>
              </a:ext>
            </a:extLst>
          </p:cNvPr>
          <p:cNvSpPr txBox="1"/>
          <p:nvPr/>
        </p:nvSpPr>
        <p:spPr>
          <a:xfrm>
            <a:off x="6986957" y="1879098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771AC-FF47-A449-D75B-BB4026C7648F}"/>
              </a:ext>
            </a:extLst>
          </p:cNvPr>
          <p:cNvSpPr txBox="1"/>
          <p:nvPr/>
        </p:nvSpPr>
        <p:spPr>
          <a:xfrm>
            <a:off x="7839379" y="1848320"/>
            <a:ext cx="28650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>
              <a:solidFill>
                <a:srgbClr val="024C8F"/>
              </a:solidFill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686771-B46F-9276-A7D2-9729911560EB}"/>
              </a:ext>
            </a:extLst>
          </p:cNvPr>
          <p:cNvSpPr/>
          <p:nvPr/>
        </p:nvSpPr>
        <p:spPr>
          <a:xfrm>
            <a:off x="6855661" y="2888575"/>
            <a:ext cx="586149" cy="586149"/>
          </a:xfrm>
          <a:prstGeom prst="ellipse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0F84A-4BB1-2CB7-870E-CC908AEAAC3E}"/>
              </a:ext>
            </a:extLst>
          </p:cNvPr>
          <p:cNvSpPr txBox="1"/>
          <p:nvPr/>
        </p:nvSpPr>
        <p:spPr>
          <a:xfrm>
            <a:off x="6986957" y="2950816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C6AF8-455B-0C62-7461-6945467A142D}"/>
              </a:ext>
            </a:extLst>
          </p:cNvPr>
          <p:cNvSpPr txBox="1"/>
          <p:nvPr/>
        </p:nvSpPr>
        <p:spPr>
          <a:xfrm>
            <a:off x="7703308" y="2917136"/>
            <a:ext cx="286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24C8F"/>
                </a:solidFill>
              </a:rPr>
              <a:t>Gotchas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FC6896-3D3C-2E4F-C989-BE245F716377}"/>
              </a:ext>
            </a:extLst>
          </p:cNvPr>
          <p:cNvSpPr/>
          <p:nvPr/>
        </p:nvSpPr>
        <p:spPr>
          <a:xfrm>
            <a:off x="6855661" y="3979957"/>
            <a:ext cx="586149" cy="586149"/>
          </a:xfrm>
          <a:prstGeom prst="ellipse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F69E3-9174-FE0C-B74C-55F8D1FDBCD2}"/>
              </a:ext>
            </a:extLst>
          </p:cNvPr>
          <p:cNvSpPr txBox="1"/>
          <p:nvPr/>
        </p:nvSpPr>
        <p:spPr>
          <a:xfrm>
            <a:off x="6986957" y="4042198"/>
            <a:ext cx="3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2A471-FC22-D5D9-DDB9-E23A38DBE774}"/>
              </a:ext>
            </a:extLst>
          </p:cNvPr>
          <p:cNvSpPr txBox="1"/>
          <p:nvPr/>
        </p:nvSpPr>
        <p:spPr>
          <a:xfrm>
            <a:off x="7730522" y="691277"/>
            <a:ext cx="370870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024C8F"/>
                </a:solidFill>
              </a:rPr>
              <a:t>EMR Medications Workflow</a:t>
            </a:r>
            <a:endParaRPr lang="en-US" sz="2800">
              <a:solidFill>
                <a:srgbClr val="024C8F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C46D5-EAF0-AC18-6241-020DEC96BF4D}"/>
              </a:ext>
            </a:extLst>
          </p:cNvPr>
          <p:cNvSpPr txBox="1"/>
          <p:nvPr/>
        </p:nvSpPr>
        <p:spPr>
          <a:xfrm>
            <a:off x="7711308" y="3956984"/>
            <a:ext cx="34093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024C8F"/>
                </a:solidFill>
              </a:rPr>
              <a:t>What’s Next?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EMR Medications Workflow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EC97C4A1-D20F-D66F-6E1C-C8AA3AAEF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579314"/>
              </p:ext>
            </p:extLst>
          </p:nvPr>
        </p:nvGraphicFramePr>
        <p:xfrm>
          <a:off x="1789033" y="1609271"/>
          <a:ext cx="7820306" cy="393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B6B08684-4C7F-D544-CD7E-925B1D6AF20E}"/>
              </a:ext>
            </a:extLst>
          </p:cNvPr>
          <p:cNvSpPr txBox="1"/>
          <p:nvPr/>
        </p:nvSpPr>
        <p:spPr>
          <a:xfrm>
            <a:off x="37646" y="4634928"/>
            <a:ext cx="42516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cs typeface="Calibri"/>
              </a:rPr>
              <a:t>FDB sends pharmaceutical and therapeutic class as well as </a:t>
            </a:r>
            <a:r>
              <a:rPr lang="en-US" dirty="0" err="1">
                <a:cs typeface="Calibri"/>
              </a:rPr>
              <a:t>RxNorm</a:t>
            </a:r>
            <a:r>
              <a:rPr lang="en-US" dirty="0">
                <a:cs typeface="Calibri"/>
              </a:rPr>
              <a:t> codes*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,Sans-Serif"/>
              <a:buChar char="§"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E6719-0F86-4927-8BAA-E00FD377E900}"/>
              </a:ext>
            </a:extLst>
          </p:cNvPr>
          <p:cNvSpPr txBox="1"/>
          <p:nvPr/>
        </p:nvSpPr>
        <p:spPr>
          <a:xfrm>
            <a:off x="7348943" y="4679952"/>
            <a:ext cx="418575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600" dirty="0">
                <a:ea typeface="+mn-lt"/>
                <a:cs typeface="+mn-lt"/>
              </a:rPr>
              <a:t>Includes only meds that have an </a:t>
            </a:r>
            <a:r>
              <a:rPr lang="en-US" sz="1600" dirty="0" err="1">
                <a:ea typeface="+mn-lt"/>
                <a:cs typeface="+mn-lt"/>
              </a:rPr>
              <a:t>RxNorm</a:t>
            </a:r>
            <a:r>
              <a:rPr lang="en-US" sz="1600" dirty="0">
                <a:ea typeface="+mn-lt"/>
                <a:cs typeface="+mn-lt"/>
              </a:rPr>
              <a:t> code (or proxy has one)*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 sz="1600" dirty="0">
                <a:cs typeface="Calibri"/>
              </a:rPr>
              <a:t>Handles logic to pull </a:t>
            </a:r>
            <a:r>
              <a:rPr lang="en-US" sz="1600" dirty="0" err="1">
                <a:cs typeface="Calibri"/>
              </a:rPr>
              <a:t>RxNorm</a:t>
            </a:r>
            <a:r>
              <a:rPr lang="en-US" sz="1600" dirty="0">
                <a:cs typeface="Calibri"/>
              </a:rPr>
              <a:t> from the “proxy” meds for custom meds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 sz="1600" dirty="0">
                <a:cs typeface="Calibri"/>
              </a:rPr>
              <a:t>Limited to &gt;= 7/1/2016</a:t>
            </a:r>
            <a:endParaRPr lang="en-US" sz="1600" dirty="0">
              <a:ea typeface="Calibri"/>
              <a:cs typeface="Calibri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E7B9A666-9C55-521F-7A0F-C05606B290A1}"/>
              </a:ext>
            </a:extLst>
          </p:cNvPr>
          <p:cNvSpPr txBox="1"/>
          <p:nvPr/>
        </p:nvSpPr>
        <p:spPr>
          <a:xfrm>
            <a:off x="10003811" y="6463609"/>
            <a:ext cx="2256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 panose="020F0502020204030204"/>
                <a:cs typeface="Calibri"/>
              </a:rPr>
              <a:t>* = see the gotchas slide</a:t>
            </a:r>
            <a:endParaRPr lang="en-US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0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6" grpId="0"/>
      <p:bldP spid="96" grpId="1"/>
      <p:bldP spid="10" grpId="0"/>
      <p:bldP spid="10" grpId="1"/>
      <p:bldP spid="10" grpId="2"/>
      <p:bldP spid="10" grpId="3"/>
      <p:bldP spid="356" grpId="0"/>
      <p:bldP spid="3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529771"/>
            <a:ext cx="10419735" cy="840658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Overview of Medication Tables in PMAP</a:t>
            </a:r>
          </a:p>
          <a:p>
            <a:r>
              <a:rPr lang="en-US" sz="1600" b="1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(Mostly based on optimized versions of tables from Clarity)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99F2E-EF06-4FFD-BFED-18797A443750}"/>
              </a:ext>
            </a:extLst>
          </p:cNvPr>
          <p:cNvSpPr txBox="1"/>
          <p:nvPr/>
        </p:nvSpPr>
        <p:spPr>
          <a:xfrm>
            <a:off x="-34632" y="4144951"/>
            <a:ext cx="369018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/>
              </a:rPr>
              <a:t>Dictionary table, full list of all medication records.</a:t>
            </a:r>
            <a:endParaRPr lang="en-US" sz="1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/>
              </a:rPr>
              <a:t>Unique medication IDs for each specific formulary of a medication.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/>
              </a:rPr>
              <a:t>Info about pharm and therapeutic classes is extracted from this table and associated tables and included in the derived tables in PMAP.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E80A41-0C4D-1361-0A13-8A1B6EF1F49D}"/>
              </a:ext>
            </a:extLst>
          </p:cNvPr>
          <p:cNvSpPr/>
          <p:nvPr/>
        </p:nvSpPr>
        <p:spPr>
          <a:xfrm>
            <a:off x="268514" y="3107872"/>
            <a:ext cx="2313213" cy="9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ea typeface="Calibri"/>
                <a:cs typeface="Calibri"/>
              </a:rPr>
              <a:t>Clarity_Medications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("the mother")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A6EAC5-991E-AC17-6FFE-85FACFDCA47B}"/>
              </a:ext>
            </a:extLst>
          </p:cNvPr>
          <p:cNvSpPr/>
          <p:nvPr/>
        </p:nvSpPr>
        <p:spPr>
          <a:xfrm>
            <a:off x="4269456" y="2681734"/>
            <a:ext cx="2285999" cy="426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>
              <a:ea typeface="Calibri"/>
              <a:cs typeface="Calibri"/>
            </a:endParaRPr>
          </a:p>
          <a:p>
            <a:pPr algn="ctr"/>
            <a:r>
              <a:rPr lang="en-US" sz="1600" dirty="0" err="1">
                <a:ea typeface="Calibri"/>
                <a:cs typeface="Calibri"/>
              </a:rPr>
              <a:t>MedOrder_Components</a:t>
            </a: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857A15-77A4-AD38-901C-5C695F3C268E}"/>
              </a:ext>
            </a:extLst>
          </p:cNvPr>
          <p:cNvSpPr/>
          <p:nvPr/>
        </p:nvSpPr>
        <p:spPr>
          <a:xfrm>
            <a:off x="4278085" y="4448671"/>
            <a:ext cx="2313213" cy="390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Calibri"/>
                <a:cs typeface="Calibri"/>
              </a:rPr>
              <a:t>Med_admin</a:t>
            </a:r>
            <a:endParaRPr lang="en-US" dirty="0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BC0623-C9A9-2F85-0AC5-7FD2340203A5}"/>
              </a:ext>
            </a:extLst>
          </p:cNvPr>
          <p:cNvSpPr/>
          <p:nvPr/>
        </p:nvSpPr>
        <p:spPr>
          <a:xfrm>
            <a:off x="4250871" y="1821941"/>
            <a:ext cx="2204357" cy="498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Calibri"/>
                <a:cs typeface="Calibri"/>
              </a:rPr>
              <a:t>Order_med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1942EB-4EB9-FA98-9383-DA456EC085F3}"/>
              </a:ext>
            </a:extLst>
          </p:cNvPr>
          <p:cNvSpPr/>
          <p:nvPr/>
        </p:nvSpPr>
        <p:spPr>
          <a:xfrm>
            <a:off x="4287379" y="6051438"/>
            <a:ext cx="2258785" cy="39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Calibri"/>
                <a:cs typeface="Calibri"/>
              </a:rPr>
              <a:t>RxNorm</a:t>
            </a:r>
            <a:endParaRPr lang="en-US" dirty="0" err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AE8C4A7-EF79-D902-CECE-3C665042AAAE}"/>
              </a:ext>
            </a:extLst>
          </p:cNvPr>
          <p:cNvSpPr/>
          <p:nvPr/>
        </p:nvSpPr>
        <p:spPr>
          <a:xfrm>
            <a:off x="4260828" y="3507235"/>
            <a:ext cx="2285999" cy="50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Calibri"/>
                <a:cs typeface="Calibri"/>
              </a:rPr>
              <a:t>Pat_enc_curr_meds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FBFE08-5D7C-3574-45F3-7E008657209A}"/>
              </a:ext>
            </a:extLst>
          </p:cNvPr>
          <p:cNvSpPr txBox="1"/>
          <p:nvPr/>
        </p:nvSpPr>
        <p:spPr>
          <a:xfrm>
            <a:off x="7219591" y="1779698"/>
            <a:ext cx="36901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All medication orders placed by JH Drs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Patient reported medications*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EB2312-0516-22DA-CC94-4A3CD887D70E}"/>
              </a:ext>
            </a:extLst>
          </p:cNvPr>
          <p:cNvSpPr txBox="1"/>
          <p:nvPr/>
        </p:nvSpPr>
        <p:spPr>
          <a:xfrm>
            <a:off x="7217777" y="2639227"/>
            <a:ext cx="36901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Information about individual components of mixed medications.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5E88E3-D87D-B23E-3333-6C0CBDD71B77}"/>
              </a:ext>
            </a:extLst>
          </p:cNvPr>
          <p:cNvSpPr txBox="1"/>
          <p:nvPr/>
        </p:nvSpPr>
        <p:spPr>
          <a:xfrm>
            <a:off x="7217069" y="3404060"/>
            <a:ext cx="36901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Record of medication reconciliation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Taking/not taking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Recorded at each encounter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FCF5F4-5831-05BE-A156-853989D06B04}"/>
              </a:ext>
            </a:extLst>
          </p:cNvPr>
          <p:cNvSpPr txBox="1"/>
          <p:nvPr/>
        </p:nvSpPr>
        <p:spPr>
          <a:xfrm>
            <a:off x="7214149" y="4390809"/>
            <a:ext cx="36901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All recorded administrations of medications to patients (MAR)*</a:t>
            </a:r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7C0A41-3BD3-A7BC-E71E-E76433CAC58F}"/>
              </a:ext>
            </a:extLst>
          </p:cNvPr>
          <p:cNvSpPr txBox="1"/>
          <p:nvPr/>
        </p:nvSpPr>
        <p:spPr>
          <a:xfrm>
            <a:off x="7184455" y="6110133"/>
            <a:ext cx="36901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Brant will explain :)</a:t>
            </a:r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B35496-501F-A876-82E6-839DB5B8EB9E}"/>
              </a:ext>
            </a:extLst>
          </p:cNvPr>
          <p:cNvSpPr txBox="1"/>
          <p:nvPr/>
        </p:nvSpPr>
        <p:spPr>
          <a:xfrm>
            <a:off x="9867739" y="6490823"/>
            <a:ext cx="226597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 panose="020F0502020204030204"/>
                <a:cs typeface="Calibri"/>
              </a:rPr>
              <a:t>* = see the gotchas slide</a:t>
            </a:r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170072C-CBF0-C9D9-E294-D4661303F6AD}"/>
              </a:ext>
            </a:extLst>
          </p:cNvPr>
          <p:cNvSpPr/>
          <p:nvPr/>
        </p:nvSpPr>
        <p:spPr>
          <a:xfrm>
            <a:off x="4305964" y="5233682"/>
            <a:ext cx="2258785" cy="39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ea typeface="Calibri"/>
                <a:cs typeface="Calibri"/>
              </a:rPr>
              <a:t>Treatment Plan Orders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F19F89-5AE3-7E7B-A4C1-9077BFDC055A}"/>
              </a:ext>
            </a:extLst>
          </p:cNvPr>
          <p:cNvSpPr txBox="1"/>
          <p:nvPr/>
        </p:nvSpPr>
        <p:spPr>
          <a:xfrm>
            <a:off x="7188173" y="5203167"/>
            <a:ext cx="36901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 panose="020F0502020204030204"/>
                <a:cs typeface="Calibri"/>
              </a:rPr>
              <a:t>Contains but not limited to medication orders placed from treatment plans.</a:t>
            </a:r>
            <a:endParaRPr lang="en-US" dirty="0">
              <a:ea typeface="Calibri" panose="020F0502020204030204"/>
              <a:cs typeface="Calibri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658487B-EFF5-AE31-70E5-4D79CB46D2A4}"/>
              </a:ext>
            </a:extLst>
          </p:cNvPr>
          <p:cNvCxnSpPr/>
          <p:nvPr/>
        </p:nvCxnSpPr>
        <p:spPr>
          <a:xfrm>
            <a:off x="2808514" y="3670299"/>
            <a:ext cx="1132113" cy="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DC681F6-FC70-3FF7-6E3A-B7B28AF6460F}"/>
              </a:ext>
            </a:extLst>
          </p:cNvPr>
          <p:cNvSpPr txBox="1"/>
          <p:nvPr/>
        </p:nvSpPr>
        <p:spPr>
          <a:xfrm>
            <a:off x="2808061" y="3288846"/>
            <a:ext cx="11829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 dirty="0"/>
              <a:t>to PMAP</a:t>
            </a:r>
            <a:endParaRPr lang="en-US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7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8" grpId="0"/>
      <p:bldP spid="38" grpId="1"/>
      <p:bldP spid="40" grpId="0"/>
      <p:bldP spid="40" grpId="1"/>
      <p:bldP spid="42" grpId="0"/>
      <p:bldP spid="42" grpId="1"/>
      <p:bldP spid="44" grpId="0"/>
      <p:bldP spid="44" grpId="1"/>
      <p:bldP spid="46" grpId="0"/>
      <p:bldP spid="46" grpId="1"/>
      <p:bldP spid="48" grpId="0"/>
      <p:bldP spid="48" grpId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1"/>
                </a:solidFill>
                <a:latin typeface="+mn-lt"/>
              </a:rPr>
              <a:t>RxNorm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25D0A9-3916-C1F2-BB03-66A26C899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421938" cy="4198938"/>
          </a:xfrm>
        </p:spPr>
        <p:txBody>
          <a:bodyPr>
            <a:normAutofit fontScale="62500" lnSpcReduction="20000"/>
          </a:bodyPr>
          <a:lstStyle/>
          <a:p>
            <a:r>
              <a:rPr lang="en-US" err="1"/>
              <a:t>RxNorm</a:t>
            </a:r>
            <a:r>
              <a:rPr lang="en-US"/>
              <a:t> is two things (developed by NLM):</a:t>
            </a:r>
          </a:p>
          <a:p>
            <a:pPr lvl="1"/>
            <a:r>
              <a:rPr lang="en-US"/>
              <a:t>Normalized naming system for generic and branded drugs</a:t>
            </a:r>
          </a:p>
          <a:p>
            <a:pPr lvl="1"/>
            <a:r>
              <a:rPr lang="en-US"/>
              <a:t>A tool for supporting semantic interoperation between drug terminologies and pharmacy knowledge base systems. </a:t>
            </a:r>
          </a:p>
          <a:p>
            <a:r>
              <a:rPr lang="en-US"/>
              <a:t>Purpose of </a:t>
            </a:r>
            <a:r>
              <a:rPr lang="en-US" err="1"/>
              <a:t>RxNorm</a:t>
            </a:r>
            <a:endParaRPr lang="en-US"/>
          </a:p>
          <a:p>
            <a:pPr lvl="1"/>
            <a:r>
              <a:rPr lang="en-US" err="1"/>
              <a:t>RxNorm</a:t>
            </a:r>
            <a:r>
              <a:rPr lang="en-US"/>
              <a:t> provides normalized names and unique identifiers for medicines and drugs. </a:t>
            </a:r>
          </a:p>
          <a:p>
            <a:pPr lvl="1"/>
            <a:r>
              <a:rPr lang="en-US"/>
              <a:t>Enable computer systems to communicate drug-related information efficiently and unambiguously.</a:t>
            </a:r>
          </a:p>
          <a:p>
            <a:r>
              <a:rPr lang="en-US"/>
              <a:t>Scope of </a:t>
            </a:r>
            <a:r>
              <a:rPr lang="en-US" err="1"/>
              <a:t>RxNorm</a:t>
            </a:r>
            <a:endParaRPr lang="en-US"/>
          </a:p>
          <a:p>
            <a:pPr lvl="1"/>
            <a:r>
              <a:rPr lang="en-US"/>
              <a:t>Names of prescription and many over-the-counter drugs available in the United States. </a:t>
            </a:r>
            <a:r>
              <a:rPr lang="en-US" err="1"/>
              <a:t>RxNorm</a:t>
            </a:r>
            <a:r>
              <a:rPr lang="en-US"/>
              <a:t> includes generic and branded:</a:t>
            </a:r>
          </a:p>
          <a:p>
            <a:pPr lvl="2"/>
            <a:r>
              <a:rPr lang="en-US"/>
              <a:t>Clinical drugs - pharmaceutical products given to (or taken by) a patient with therapeutic intent</a:t>
            </a:r>
          </a:p>
          <a:p>
            <a:pPr lvl="2"/>
            <a:r>
              <a:rPr lang="en-US"/>
              <a:t>Drug packs - packs that contain multiple drugs, or drugs designed to be administered in a specified sequence</a:t>
            </a:r>
          </a:p>
          <a:p>
            <a:r>
              <a:rPr lang="en-US"/>
              <a:t>Non-therapeutic radiopharmaceuticals, bulk powders, contrast media, food, dietary supplements, and medical devices are all out-of-scope for </a:t>
            </a:r>
            <a:r>
              <a:rPr lang="en-US" err="1"/>
              <a:t>RxNorm</a:t>
            </a:r>
            <a:r>
              <a:rPr lang="en-US"/>
              <a:t>. </a:t>
            </a:r>
          </a:p>
          <a:p>
            <a:r>
              <a:rPr lang="en-US"/>
              <a:t>Medical devices include but are not limited to bandages and crutches.</a:t>
            </a:r>
          </a:p>
          <a:p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FA08-1959-D6EC-C334-9C827C9A2021}"/>
              </a:ext>
            </a:extLst>
          </p:cNvPr>
          <p:cNvSpPr/>
          <p:nvPr/>
        </p:nvSpPr>
        <p:spPr>
          <a:xfrm>
            <a:off x="5754034" y="6151563"/>
            <a:ext cx="6578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www.nlm.nih.gov</a:t>
            </a:r>
            <a:r>
              <a:rPr lang="en-US"/>
              <a:t>/research/</a:t>
            </a:r>
            <a:r>
              <a:rPr lang="en-US" err="1"/>
              <a:t>umls</a:t>
            </a:r>
            <a:r>
              <a:rPr lang="en-US"/>
              <a:t>/</a:t>
            </a:r>
            <a:r>
              <a:rPr lang="en-US" err="1"/>
              <a:t>rxnorm</a:t>
            </a:r>
            <a:r>
              <a:rPr lang="en-US"/>
              <a:t>/</a:t>
            </a:r>
            <a:r>
              <a:rPr lang="en-US" err="1"/>
              <a:t>overview.html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1"/>
                </a:solidFill>
                <a:latin typeface="+mn-lt"/>
              </a:rPr>
              <a:t>RxNorm</a:t>
            </a:r>
            <a:r>
              <a:rPr lang="en-US" b="1">
                <a:solidFill>
                  <a:schemeClr val="bg1"/>
                </a:solidFill>
                <a:latin typeface="+mn-lt"/>
              </a:rPr>
              <a:t> Names/Relationships</a:t>
            </a:r>
          </a:p>
          <a:p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6EB9B4-AD61-C948-CD2E-4152AFFD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421938" cy="4198938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Graph based</a:t>
            </a:r>
          </a:p>
          <a:p>
            <a:r>
              <a:rPr lang="en-US"/>
              <a:t>In addition to the fully complete clinical drug names (ingredient, strength, and dose form):</a:t>
            </a:r>
          </a:p>
          <a:p>
            <a:pPr lvl="1"/>
            <a:r>
              <a:rPr lang="en-US"/>
              <a:t>ingredient / precise ingredient / multiple ingredients</a:t>
            </a:r>
          </a:p>
          <a:p>
            <a:pPr lvl="1"/>
            <a:r>
              <a:rPr lang="en-US"/>
              <a:t>ingredient + strength</a:t>
            </a:r>
          </a:p>
          <a:p>
            <a:pPr lvl="1"/>
            <a:r>
              <a:rPr lang="en-US"/>
              <a:t>ingredient + dose form / ingredient + dose form group</a:t>
            </a:r>
          </a:p>
          <a:p>
            <a:r>
              <a:rPr lang="en-US"/>
              <a:t>Along with the </a:t>
            </a:r>
            <a:r>
              <a:rPr lang="en-US" err="1"/>
              <a:t>RxNorm</a:t>
            </a:r>
            <a:r>
              <a:rPr lang="en-US"/>
              <a:t> fully-specified name 'Naproxen 250 MG Oral Tablet', NLM creates:</a:t>
            </a:r>
          </a:p>
          <a:p>
            <a:pPr lvl="1"/>
            <a:r>
              <a:rPr lang="en-US"/>
              <a:t>'Naproxen'</a:t>
            </a:r>
          </a:p>
          <a:p>
            <a:pPr lvl="1"/>
            <a:r>
              <a:rPr lang="en-US"/>
              <a:t>'Naproxen 250 MG'</a:t>
            </a:r>
          </a:p>
          <a:p>
            <a:pPr lvl="1"/>
            <a:r>
              <a:rPr lang="en-US"/>
              <a:t>'Naproxen Oral Tablet' / 'Naproxen Oral Products' / 'Naproxen Pills'</a:t>
            </a:r>
          </a:p>
          <a:p>
            <a:r>
              <a:rPr lang="en-US" err="1"/>
              <a:t>RxNorm</a:t>
            </a:r>
            <a:r>
              <a:rPr lang="en-US"/>
              <a:t> Relationships:</a:t>
            </a:r>
          </a:p>
          <a:p>
            <a:pPr lvl="1"/>
            <a:r>
              <a:rPr lang="en-US"/>
              <a:t>'Naproxen 250 MG Oral Tablet' </a:t>
            </a:r>
            <a:r>
              <a:rPr lang="en-US" err="1">
                <a:solidFill>
                  <a:srgbClr val="FF0000"/>
                </a:solidFill>
              </a:rPr>
              <a:t>has_dose_form</a:t>
            </a:r>
            <a:r>
              <a:rPr lang="en-US">
                <a:solidFill>
                  <a:srgbClr val="FF0000"/>
                </a:solidFill>
              </a:rPr>
              <a:t> </a:t>
            </a:r>
            <a:r>
              <a:rPr lang="en-US"/>
              <a:t>'Oral Tablet'</a:t>
            </a:r>
          </a:p>
          <a:p>
            <a:pPr lvl="1"/>
            <a:r>
              <a:rPr lang="en-US"/>
              <a:t>'Naproxen' </a:t>
            </a:r>
            <a:r>
              <a:rPr lang="en-US" err="1">
                <a:solidFill>
                  <a:srgbClr val="FF0000"/>
                </a:solidFill>
              </a:rPr>
              <a:t>ingredient_of</a:t>
            </a:r>
            <a:r>
              <a:rPr lang="en-US">
                <a:solidFill>
                  <a:srgbClr val="FF0000"/>
                </a:solidFill>
              </a:rPr>
              <a:t> </a:t>
            </a:r>
            <a:r>
              <a:rPr lang="en-US"/>
              <a:t>'Naproxen 250 MG'</a:t>
            </a:r>
          </a:p>
          <a:p>
            <a:pPr lvl="1"/>
            <a:r>
              <a:rPr lang="en-US"/>
              <a:t>'Naproxen 250 MG Oral Tablet' </a:t>
            </a:r>
            <a:r>
              <a:rPr lang="en-US">
                <a:solidFill>
                  <a:srgbClr val="FF0000"/>
                </a:solidFill>
              </a:rPr>
              <a:t>isa</a:t>
            </a:r>
            <a:r>
              <a:rPr lang="en-US"/>
              <a:t> 'Naproxen Oral Tablet'</a:t>
            </a:r>
          </a:p>
          <a:p>
            <a:pPr lvl="1"/>
            <a:r>
              <a:rPr lang="en-US"/>
              <a:t>'Naproxen Pills' </a:t>
            </a:r>
            <a:r>
              <a:rPr lang="en-US" err="1">
                <a:solidFill>
                  <a:srgbClr val="FF0000"/>
                </a:solidFill>
              </a:rPr>
              <a:t>has_ingredient</a:t>
            </a:r>
            <a:r>
              <a:rPr lang="en-US">
                <a:solidFill>
                  <a:srgbClr val="FF0000"/>
                </a:solidFill>
              </a:rPr>
              <a:t> </a:t>
            </a:r>
            <a:r>
              <a:rPr lang="en-US"/>
              <a:t>'Naproxen'</a:t>
            </a:r>
          </a:p>
        </p:txBody>
      </p:sp>
    </p:spTree>
    <p:extLst>
      <p:ext uri="{BB962C8B-B14F-4D97-AF65-F5344CB8AC3E}">
        <p14:creationId xmlns:p14="http://schemas.microsoft.com/office/powerpoint/2010/main" val="328726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Data Sources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DB018CA-483A-D6D8-93B0-48DF1F73D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18236"/>
              </p:ext>
            </p:extLst>
          </p:nvPr>
        </p:nvGraphicFramePr>
        <p:xfrm>
          <a:off x="375356" y="1714994"/>
          <a:ext cx="5814684" cy="5120428"/>
        </p:xfrm>
        <a:graphic>
          <a:graphicData uri="http://schemas.openxmlformats.org/drawingml/2006/table">
            <a:tbl>
              <a:tblPr/>
              <a:tblGrid>
                <a:gridCol w="2907342">
                  <a:extLst>
                    <a:ext uri="{9D8B030D-6E8A-4147-A177-3AD203B41FA5}">
                      <a16:colId xmlns:a16="http://schemas.microsoft.com/office/drawing/2014/main" val="2802669144"/>
                    </a:ext>
                  </a:extLst>
                </a:gridCol>
                <a:gridCol w="2907342">
                  <a:extLst>
                    <a:ext uri="{9D8B030D-6E8A-4147-A177-3AD203B41FA5}">
                      <a16:colId xmlns:a16="http://schemas.microsoft.com/office/drawing/2014/main" val="3574456446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Source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Source Abbreviation (SAB)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2023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Anatomical Therapeutic Chemical Classification System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3"/>
                        </a:rPr>
                        <a:t>ATC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0756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Vaccines Administered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4"/>
                        </a:rPr>
                        <a:t>CVX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0735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DrugBank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5"/>
                        </a:rPr>
                        <a:t>DRUGBANK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2906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Gold Standard Drug Database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6"/>
                        </a:rPr>
                        <a:t>GS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4932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Medi-Span Master Drug Data Base*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MDDB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0413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Multum MediSource Lexicon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7"/>
                        </a:rPr>
                        <a:t>MMSL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0892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Micromedex RED BOOK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8"/>
                        </a:rPr>
                        <a:t>MMX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7747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Medical Subject Headings (MeSH)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9"/>
                        </a:rPr>
                        <a:t>MSH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6879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CMS Formulary Reference File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10"/>
                        </a:rPr>
                        <a:t>MTHCMSFRF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4759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FDA Structured Product Labels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11"/>
                        </a:rPr>
                        <a:t>MTHSPL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6658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FDB MedKnowledge (formerly NDDF Plus)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12"/>
                        </a:rPr>
                        <a:t>NDDF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9309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RxNorm Normalized Names and Codes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13"/>
                        </a:rPr>
                        <a:t>RXNORM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8578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US Edition of SNOMED CT (drug information)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14"/>
                        </a:rPr>
                        <a:t>SNOMEDCT_US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26998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USP Compendial Nomenclature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15"/>
                        </a:rPr>
                        <a:t>USP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27299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Veterans Health Administration National Drug File</a:t>
                      </a: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u="none" strike="noStrike">
                          <a:solidFill>
                            <a:srgbClr val="376FAA"/>
                          </a:solidFill>
                          <a:effectLst/>
                          <a:hlinkClick r:id="rId16"/>
                        </a:rPr>
                        <a:t>VANDF</a:t>
                      </a:r>
                      <a:endParaRPr lang="en-US" sz="1300">
                        <a:effectLst/>
                      </a:endParaRPr>
                    </a:p>
                  </a:txBody>
                  <a:tcPr marL="67990" marR="67990" marT="33995" marB="339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413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3C6EA7-0883-63FA-258E-E7C319BB6EAE}"/>
              </a:ext>
            </a:extLst>
          </p:cNvPr>
          <p:cNvSpPr txBox="1">
            <a:spLocks/>
          </p:cNvSpPr>
          <p:nvPr/>
        </p:nvSpPr>
        <p:spPr>
          <a:xfrm>
            <a:off x="6759286" y="2059536"/>
            <a:ext cx="479203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Preserved from sources</a:t>
            </a:r>
          </a:p>
          <a:p>
            <a:pPr lvl="1"/>
            <a:r>
              <a:rPr lang="en-US"/>
              <a:t>Meanings</a:t>
            </a:r>
          </a:p>
          <a:p>
            <a:pPr lvl="1"/>
            <a:r>
              <a:rPr lang="en-US"/>
              <a:t>Drug names</a:t>
            </a:r>
          </a:p>
          <a:p>
            <a:pPr lvl="1"/>
            <a:r>
              <a:rPr lang="en-US"/>
              <a:t>Attributes</a:t>
            </a:r>
          </a:p>
          <a:p>
            <a:pPr lvl="1"/>
            <a:r>
              <a:rPr lang="en-US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230253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8478-5CBB-4CA3-8674-1CECD263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154"/>
            <a:ext cx="10421323" cy="4199167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1"/>
                </a:solidFill>
                <a:latin typeface="+mn-lt"/>
              </a:rPr>
              <a:t>RxNorm</a:t>
            </a:r>
            <a:r>
              <a:rPr lang="en-US" b="1">
                <a:solidFill>
                  <a:schemeClr val="bg1"/>
                </a:solidFill>
                <a:latin typeface="+mn-lt"/>
              </a:rPr>
              <a:t> Term Types (TTYs)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430B6E-903E-5BA2-4165-19B7B28BE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00100"/>
              </p:ext>
            </p:extLst>
          </p:nvPr>
        </p:nvGraphicFramePr>
        <p:xfrm>
          <a:off x="745734" y="1630195"/>
          <a:ext cx="10768934" cy="5168520"/>
        </p:xfrm>
        <a:graphic>
          <a:graphicData uri="http://schemas.openxmlformats.org/drawingml/2006/table">
            <a:tbl>
              <a:tblPr/>
              <a:tblGrid>
                <a:gridCol w="1062795">
                  <a:extLst>
                    <a:ext uri="{9D8B030D-6E8A-4147-A177-3AD203B41FA5}">
                      <a16:colId xmlns:a16="http://schemas.microsoft.com/office/drawing/2014/main" val="2180412449"/>
                    </a:ext>
                  </a:extLst>
                </a:gridCol>
                <a:gridCol w="2097555">
                  <a:extLst>
                    <a:ext uri="{9D8B030D-6E8A-4147-A177-3AD203B41FA5}">
                      <a16:colId xmlns:a16="http://schemas.microsoft.com/office/drawing/2014/main" val="4017172670"/>
                    </a:ext>
                  </a:extLst>
                </a:gridCol>
                <a:gridCol w="4125854">
                  <a:extLst>
                    <a:ext uri="{9D8B030D-6E8A-4147-A177-3AD203B41FA5}">
                      <a16:colId xmlns:a16="http://schemas.microsoft.com/office/drawing/2014/main" val="4238977378"/>
                    </a:ext>
                  </a:extLst>
                </a:gridCol>
                <a:gridCol w="3482730">
                  <a:extLst>
                    <a:ext uri="{9D8B030D-6E8A-4147-A177-3AD203B41FA5}">
                      <a16:colId xmlns:a16="http://schemas.microsoft.com/office/drawing/2014/main" val="511871492"/>
                    </a:ext>
                  </a:extLst>
                </a:gridCol>
              </a:tblGrid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TTY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Name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Description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Example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35331"/>
                  </a:ext>
                </a:extLst>
              </a:tr>
              <a:tr h="347220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A compound or moiety that gives the drug its distinctive clinical properties. Ingredients generally use the United States Adopted Name (USAN).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3196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PIN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Precise Ingredient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A specified form of the ingredient that may or may not be clinically active. Most precise ingredients are salt or isomer forms.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Hydrochloride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94159"/>
                  </a:ext>
                </a:extLst>
              </a:tr>
              <a:tr h="456869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MIN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Multiple Ingredients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Two or more ingredients appearing together in a single drug preparation, created from SCDF. In rare cases when IN/PIN or PIN/PIN combinations of the same base ingredient exist, created from SCD.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/ Olanzapine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80208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DF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Dose Form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See </a:t>
                      </a:r>
                      <a:r>
                        <a:rPr lang="en-US" sz="1000" u="none" strike="noStrike">
                          <a:solidFill>
                            <a:srgbClr val="376FAA"/>
                          </a:solidFill>
                          <a:effectLst/>
                          <a:hlinkClick r:id="rId3"/>
                        </a:rPr>
                        <a:t>Appendix 2</a:t>
                      </a:r>
                      <a:r>
                        <a:rPr lang="en-US" sz="1000">
                          <a:effectLst/>
                        </a:rPr>
                        <a:t> for a full list of Dose Forms.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Oral Solution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6110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DFG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Dose Form Group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See </a:t>
                      </a:r>
                      <a:r>
                        <a:rPr lang="en-US" sz="1000" u="none" strike="noStrike">
                          <a:solidFill>
                            <a:srgbClr val="376FAA"/>
                          </a:solidFill>
                          <a:effectLst/>
                          <a:hlinkClick r:id="rId4"/>
                        </a:rPr>
                        <a:t>Appendix 3</a:t>
                      </a:r>
                      <a:r>
                        <a:rPr lang="en-US" sz="1000">
                          <a:effectLst/>
                        </a:rPr>
                        <a:t> for a full list of Dose Form Groups.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Oral Liquid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21414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SCDC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Clinical Drug Component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 + Strength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4 MG/ML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1733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SCDF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Clinical Drug Form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 + Dose Form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Oral Solution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030127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SCDG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Clinical Dose Form Group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 + Dose Form Group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Oral Product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58169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SCD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Clinical Drug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 + Strength + Dose Form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4 MG/ML Oral Solution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06839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BN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Brand Name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A proprietary name for a family of products containing a specific active ingredient.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Prozac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67385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SBDC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Branded Drug Component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 + Strength + Brand Name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4 MG/ML [Prozac]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60567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SBDF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Branded Drug Form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 + Dose Form + Brand Name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Oral Solution [Prozac]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003309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SBDG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Branded Dose Form Group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Brand Name + Dose Form Group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Prozac Pill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38974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SBD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Semantic Branded Drug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Ingredient + Strength + Dose Form + Brand Name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4 MG/ML Oral Solution [Prozac]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51405"/>
                  </a:ext>
                </a:extLst>
              </a:tr>
              <a:tr h="347220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PSN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Prescribable Name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Synonym of another TTY, given for clarity and for display purposes in electronic prescribing applications. Only one PSN per concept.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Leena 28 Day Pack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16268"/>
                  </a:ext>
                </a:extLst>
              </a:tr>
              <a:tr h="162404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SY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Synonym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Synonym of another TTY, given for clarity.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Prozac 4 MG/ML Oral Solution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21695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TMSY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Tall Man Lettering Synonym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Tall Man Lettering synonym of another TTY, given to distinguish between commonly confused drugs.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FLUoxetine 10 MG Oral Capsule [PROzac]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4879"/>
                  </a:ext>
                </a:extLst>
              </a:tr>
              <a:tr h="593196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BPCK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Brand Name Pack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{# (Ingredient Strength Dose Form) / # (Ingredient Strength Dose Form)} Pack [Brand Name]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{12 (Ethinyl Estradiol 0.035 MG / Norethindrone 0.5 MG Oral Tablet) / 9 (Ethinyl Estradiol 0.035 MG / Norethindrone 1 MG Oral Tablet) / 7 (Inert Ingredients 1 MG Oral Tablet) } Pack [Leena 28 Day]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29653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GPCK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Generic Pack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{# (Ingredient + Strength + Dose Form) / # (Ingredient + Strength + Dose Form)} Pack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{11 (varenicline 0.5 MG Oral Tablet) / 42 (varenicline 1 MG Oral Tablet) } Pack</a:t>
                      </a:r>
                    </a:p>
                  </a:txBody>
                  <a:tcPr marL="19960" marR="19960" marT="9980" marB="9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5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98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Relationships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8B118C-AD00-BE98-444A-81E5EC085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0520" y="1750881"/>
            <a:ext cx="8878270" cy="51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8891"/>
      </p:ext>
    </p:extLst>
  </p:cSld>
  <p:clrMapOvr>
    <a:masterClrMapping/>
  </p:clrMapOvr>
</p:sld>
</file>

<file path=ppt/theme/theme1.xml><?xml version="1.0" encoding="utf-8"?>
<a:theme xmlns:a="http://schemas.openxmlformats.org/drawingml/2006/main" name="PM retreat_presentation_template_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 retreat_presentation_template_FINAL" id="{6018F750-BB5D-6E4A-8AAD-E98465C54693}" vid="{E28200D7-85A2-E245-AB00-85F62345F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a67a68-1d18-4cad-b93d-d2bed95f3bbe" xsi:nil="true"/>
    <lcf76f155ced4ddcb4097134ff3c332f xmlns="25639a64-a9a5-40de-b6c4-d94b310aefa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4F83616FCF04CAE87F41416951A4F" ma:contentTypeVersion="10" ma:contentTypeDescription="Create a new document." ma:contentTypeScope="" ma:versionID="991cd2022746e7a7a171e761d6e92ec9">
  <xsd:schema xmlns:xsd="http://www.w3.org/2001/XMLSchema" xmlns:xs="http://www.w3.org/2001/XMLSchema" xmlns:p="http://schemas.microsoft.com/office/2006/metadata/properties" xmlns:ns2="25639a64-a9a5-40de-b6c4-d94b310aefad" xmlns:ns3="4da67a68-1d18-4cad-b93d-d2bed95f3bbe" targetNamespace="http://schemas.microsoft.com/office/2006/metadata/properties" ma:root="true" ma:fieldsID="b896a7168cf7ee8b40a47885496bda5d" ns2:_="" ns3:_="">
    <xsd:import namespace="25639a64-a9a5-40de-b6c4-d94b310aefad"/>
    <xsd:import namespace="4da67a68-1d18-4cad-b93d-d2bed95f3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39a64-a9a5-40de-b6c4-d94b310ae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67a68-1d18-4cad-b93d-d2bed95f3bb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790d9f-a972-454f-919e-0c1d1f2cabee}" ma:internalName="TaxCatchAll" ma:showField="CatchAllData" ma:web="4da67a68-1d18-4cad-b93d-d2bed95f3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4A19E1-4C25-4AF2-94E1-D55C4E72C6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31272-6B1F-421E-A7F7-82A02E6CA454}">
  <ds:schemaRefs>
    <ds:schemaRef ds:uri="1a6a81fd-a9b4-4455-95a9-0c71f78ed522"/>
    <ds:schemaRef ds:uri="f66c37e7-028f-4195-a7a3-f01105450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da67a68-1d18-4cad-b93d-d2bed95f3bbe"/>
    <ds:schemaRef ds:uri="25639a64-a9a5-40de-b6c4-d94b310aefad"/>
  </ds:schemaRefs>
</ds:datastoreItem>
</file>

<file path=customXml/itemProps3.xml><?xml version="1.0" encoding="utf-8"?>
<ds:datastoreItem xmlns:ds="http://schemas.openxmlformats.org/officeDocument/2006/customXml" ds:itemID="{CA8B81E8-41F8-44DA-9145-D4DC23FF0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39a64-a9a5-40de-b6c4-d94b310aefad"/>
    <ds:schemaRef ds:uri="4da67a68-1d18-4cad-b93d-d2bed95f3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 retreat_presentation_template_FINAL</Template>
  <TotalTime>0</TotalTime>
  <Words>2035</Words>
  <Application>Microsoft Office PowerPoint</Application>
  <PresentationFormat>Widescreen</PresentationFormat>
  <Paragraphs>327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Wingdings,Sans-Serif</vt:lpstr>
      <vt:lpstr>PM retreat_presentation_template_FINAL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Dee Coleman</cp:lastModifiedBy>
  <cp:revision>354</cp:revision>
  <dcterms:created xsi:type="dcterms:W3CDTF">2022-06-02T12:59:41Z</dcterms:created>
  <dcterms:modified xsi:type="dcterms:W3CDTF">2022-06-30T15:51:39Z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0x0101009394F83616FCF04CAE87F41416951A4F</vt:lpwstr>
  </property>
  <property fmtid="{D5CDD505-2E9C-101B-9397-08002B2CF9AE}" pid="3" name="MediaServiceImageTags">
    <vt:lpwstr/>
  </property>
</Properties>
</file>