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3" r:id="rId6"/>
  </p:sldMasterIdLst>
  <p:notesMasterIdLst>
    <p:notesMasterId r:id="rId26"/>
  </p:notesMasterIdLst>
  <p:sldIdLst>
    <p:sldId id="256" r:id="rId7"/>
    <p:sldId id="4101" r:id="rId8"/>
    <p:sldId id="2141411625" r:id="rId9"/>
    <p:sldId id="594" r:id="rId10"/>
    <p:sldId id="2141411626" r:id="rId11"/>
    <p:sldId id="2141411630" r:id="rId12"/>
    <p:sldId id="1399" r:id="rId13"/>
    <p:sldId id="2141411628" r:id="rId14"/>
    <p:sldId id="263" r:id="rId15"/>
    <p:sldId id="1433" r:id="rId16"/>
    <p:sldId id="4110" r:id="rId17"/>
    <p:sldId id="436" r:id="rId18"/>
    <p:sldId id="429" r:id="rId19"/>
    <p:sldId id="434" r:id="rId20"/>
    <p:sldId id="2141411627" r:id="rId21"/>
    <p:sldId id="2141411631" r:id="rId22"/>
    <p:sldId id="2141411621" r:id="rId23"/>
    <p:sldId id="2141411632" r:id="rId24"/>
    <p:sldId id="2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C8F"/>
    <a:srgbClr val="0055BB"/>
    <a:srgbClr val="8F79A5"/>
    <a:srgbClr val="27B4D4"/>
    <a:srgbClr val="024C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24BD6C-BB8A-4B0A-951A-393A29DDF0D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F9A1A01-C0CD-451C-960D-66B604BEC6DF}">
      <dgm:prSet/>
      <dgm:spPr/>
      <dgm:t>
        <a:bodyPr/>
        <a:lstStyle/>
        <a:p>
          <a:pPr>
            <a:lnSpc>
              <a:spcPct val="100000"/>
            </a:lnSpc>
            <a:defRPr cap="all"/>
          </a:pPr>
          <a:r>
            <a:rPr lang="en-US"/>
            <a:t>Temporal clustering</a:t>
          </a:r>
        </a:p>
      </dgm:t>
    </dgm:pt>
    <dgm:pt modelId="{D52A75CE-475B-444C-B14C-676F5F75ACBF}" type="parTrans" cxnId="{41DB3A3C-0469-4706-9DA7-3053795B92B5}">
      <dgm:prSet/>
      <dgm:spPr/>
      <dgm:t>
        <a:bodyPr/>
        <a:lstStyle/>
        <a:p>
          <a:endParaRPr lang="en-US"/>
        </a:p>
      </dgm:t>
    </dgm:pt>
    <dgm:pt modelId="{05C4F8BE-F8DB-4750-846B-AC8FCFA067E0}" type="sibTrans" cxnId="{41DB3A3C-0469-4706-9DA7-3053795B92B5}">
      <dgm:prSet/>
      <dgm:spPr/>
      <dgm:t>
        <a:bodyPr/>
        <a:lstStyle/>
        <a:p>
          <a:endParaRPr lang="en-US"/>
        </a:p>
      </dgm:t>
    </dgm:pt>
    <dgm:pt modelId="{7452F76B-D4DF-475F-AE26-71C021609342}">
      <dgm:prSet/>
      <dgm:spPr/>
      <dgm:t>
        <a:bodyPr/>
        <a:lstStyle/>
        <a:p>
          <a:pPr>
            <a:lnSpc>
              <a:spcPct val="100000"/>
            </a:lnSpc>
            <a:defRPr cap="all"/>
          </a:pPr>
          <a:r>
            <a:rPr lang="en-US"/>
            <a:t>Phenotypic clustering </a:t>
          </a:r>
        </a:p>
      </dgm:t>
    </dgm:pt>
    <dgm:pt modelId="{31392A7F-5722-4092-8817-CD8D5036638B}" type="parTrans" cxnId="{CF038F85-8F3E-45BB-8A42-5D2B202C096D}">
      <dgm:prSet/>
      <dgm:spPr/>
      <dgm:t>
        <a:bodyPr/>
        <a:lstStyle/>
        <a:p>
          <a:endParaRPr lang="en-US"/>
        </a:p>
      </dgm:t>
    </dgm:pt>
    <dgm:pt modelId="{84A5C8F7-0B17-4005-8DB0-8DCE501FBF72}" type="sibTrans" cxnId="{CF038F85-8F3E-45BB-8A42-5D2B202C096D}">
      <dgm:prSet/>
      <dgm:spPr/>
      <dgm:t>
        <a:bodyPr/>
        <a:lstStyle/>
        <a:p>
          <a:endParaRPr lang="en-US"/>
        </a:p>
      </dgm:t>
    </dgm:pt>
    <dgm:pt modelId="{294F0C86-521D-41CE-9C7F-82732BA41DB6}">
      <dgm:prSet/>
      <dgm:spPr/>
      <dgm:t>
        <a:bodyPr/>
        <a:lstStyle/>
        <a:p>
          <a:pPr>
            <a:lnSpc>
              <a:spcPct val="100000"/>
            </a:lnSpc>
            <a:defRPr cap="all"/>
          </a:pPr>
          <a:r>
            <a:rPr lang="en-US"/>
            <a:t>Subsets by trajectory</a:t>
          </a:r>
        </a:p>
      </dgm:t>
    </dgm:pt>
    <dgm:pt modelId="{7BE1A947-BB0C-4151-9564-C1F4D66CEEB6}" type="parTrans" cxnId="{BF27B88D-A494-464A-A358-5C8BEADCB440}">
      <dgm:prSet/>
      <dgm:spPr/>
      <dgm:t>
        <a:bodyPr/>
        <a:lstStyle/>
        <a:p>
          <a:endParaRPr lang="en-US"/>
        </a:p>
      </dgm:t>
    </dgm:pt>
    <dgm:pt modelId="{0F2A5B27-926E-4ABC-A1B7-4FDE5CE6EDF2}" type="sibTrans" cxnId="{BF27B88D-A494-464A-A358-5C8BEADCB440}">
      <dgm:prSet/>
      <dgm:spPr/>
      <dgm:t>
        <a:bodyPr/>
        <a:lstStyle/>
        <a:p>
          <a:endParaRPr lang="en-US"/>
        </a:p>
      </dgm:t>
    </dgm:pt>
    <dgm:pt modelId="{242927C3-0FC2-4E98-A351-704DC7623717}">
      <dgm:prSet/>
      <dgm:spPr/>
      <dgm:t>
        <a:bodyPr/>
        <a:lstStyle/>
        <a:p>
          <a:pPr>
            <a:lnSpc>
              <a:spcPct val="100000"/>
            </a:lnSpc>
            <a:defRPr cap="all"/>
          </a:pPr>
          <a:r>
            <a:rPr lang="en-US"/>
            <a:t>Coincidence of orthogonal measures</a:t>
          </a:r>
        </a:p>
      </dgm:t>
    </dgm:pt>
    <dgm:pt modelId="{22ED2D13-5707-4989-9D75-1023375258EC}" type="parTrans" cxnId="{CD3D1275-A3FB-448C-A13B-15E39FE340CC}">
      <dgm:prSet/>
      <dgm:spPr/>
      <dgm:t>
        <a:bodyPr/>
        <a:lstStyle/>
        <a:p>
          <a:endParaRPr lang="en-US"/>
        </a:p>
      </dgm:t>
    </dgm:pt>
    <dgm:pt modelId="{50C11F72-5DDE-44A0-BEE3-3AA428E0FF9C}" type="sibTrans" cxnId="{CD3D1275-A3FB-448C-A13B-15E39FE340CC}">
      <dgm:prSet/>
      <dgm:spPr/>
      <dgm:t>
        <a:bodyPr/>
        <a:lstStyle/>
        <a:p>
          <a:endParaRPr lang="en-US"/>
        </a:p>
      </dgm:t>
    </dgm:pt>
    <dgm:pt modelId="{9FCEF11A-266A-E44A-947F-3A7CC9060056}">
      <dgm:prSet/>
      <dgm:spPr/>
      <dgm:t>
        <a:bodyPr/>
        <a:lstStyle/>
        <a:p>
          <a:pPr>
            <a:lnSpc>
              <a:spcPct val="100000"/>
            </a:lnSpc>
            <a:defRPr cap="all"/>
          </a:pPr>
          <a:r>
            <a:rPr lang="en-US" dirty="0"/>
            <a:t>Coherent changes upon perturbation</a:t>
          </a:r>
        </a:p>
      </dgm:t>
    </dgm:pt>
    <dgm:pt modelId="{56093D67-35DE-9D40-A48A-58E74B6C1D4B}" type="parTrans" cxnId="{3D07E505-08C6-9E4F-9F57-ED2FB487DEDB}">
      <dgm:prSet/>
      <dgm:spPr/>
      <dgm:t>
        <a:bodyPr/>
        <a:lstStyle/>
        <a:p>
          <a:endParaRPr lang="en-US"/>
        </a:p>
      </dgm:t>
    </dgm:pt>
    <dgm:pt modelId="{F713C0FE-C327-5A4C-A912-8D9169BF5873}" type="sibTrans" cxnId="{3D07E505-08C6-9E4F-9F57-ED2FB487DEDB}">
      <dgm:prSet/>
      <dgm:spPr/>
      <dgm:t>
        <a:bodyPr/>
        <a:lstStyle/>
        <a:p>
          <a:endParaRPr lang="en-US"/>
        </a:p>
      </dgm:t>
    </dgm:pt>
    <dgm:pt modelId="{3CF23D70-1365-4D90-B587-7F85DBF4A3F1}" type="pres">
      <dgm:prSet presAssocID="{A624BD6C-BB8A-4B0A-951A-393A29DDF0D8}" presName="root" presStyleCnt="0">
        <dgm:presLayoutVars>
          <dgm:dir/>
          <dgm:resizeHandles val="exact"/>
        </dgm:presLayoutVars>
      </dgm:prSet>
      <dgm:spPr/>
    </dgm:pt>
    <dgm:pt modelId="{B74B2336-A66D-4564-B5FB-C8CF55C5A40C}" type="pres">
      <dgm:prSet presAssocID="{8F9A1A01-C0CD-451C-960D-66B604BEC6DF}" presName="compNode" presStyleCnt="0"/>
      <dgm:spPr/>
    </dgm:pt>
    <dgm:pt modelId="{EF6FD7B2-63AF-4C18-ABE0-942E07CFBBD4}" type="pres">
      <dgm:prSet presAssocID="{8F9A1A01-C0CD-451C-960D-66B604BEC6DF}" presName="iconBgRect" presStyleLbl="bgShp" presStyleIdx="0" presStyleCnt="5"/>
      <dgm:spPr/>
    </dgm:pt>
    <dgm:pt modelId="{F4DDA751-2080-4ED7-8817-D65112529683}" type="pres">
      <dgm:prSet presAssocID="{8F9A1A01-C0CD-451C-960D-66B604BEC6DF}" presName="iconRect" presStyleLbl="node1" presStyleIdx="0" presStyleCnt="5" custAng="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4FD66182-BB59-4E03-B008-774F448A9897}" type="pres">
      <dgm:prSet presAssocID="{8F9A1A01-C0CD-451C-960D-66B604BEC6DF}" presName="spaceRect" presStyleCnt="0"/>
      <dgm:spPr/>
    </dgm:pt>
    <dgm:pt modelId="{9D9E0D37-F590-4992-AB10-DEFB2CD00189}" type="pres">
      <dgm:prSet presAssocID="{8F9A1A01-C0CD-451C-960D-66B604BEC6DF}" presName="textRect" presStyleLbl="revTx" presStyleIdx="0" presStyleCnt="5">
        <dgm:presLayoutVars>
          <dgm:chMax val="1"/>
          <dgm:chPref val="1"/>
        </dgm:presLayoutVars>
      </dgm:prSet>
      <dgm:spPr/>
    </dgm:pt>
    <dgm:pt modelId="{6ACB4D2E-F54F-4014-8114-0978488E2C84}" type="pres">
      <dgm:prSet presAssocID="{05C4F8BE-F8DB-4750-846B-AC8FCFA067E0}" presName="sibTrans" presStyleCnt="0"/>
      <dgm:spPr/>
    </dgm:pt>
    <dgm:pt modelId="{9AE71717-DB14-4E31-8DFE-9E1602AAD251}" type="pres">
      <dgm:prSet presAssocID="{7452F76B-D4DF-475F-AE26-71C021609342}" presName="compNode" presStyleCnt="0"/>
      <dgm:spPr/>
    </dgm:pt>
    <dgm:pt modelId="{A0A59E26-ABEF-4050-9761-39174204DDEE}" type="pres">
      <dgm:prSet presAssocID="{7452F76B-D4DF-475F-AE26-71C021609342}" presName="iconBgRect" presStyleLbl="bgShp" presStyleIdx="1" presStyleCnt="5"/>
      <dgm:spPr/>
    </dgm:pt>
    <dgm:pt modelId="{54EC22F9-B7DC-40CD-A668-8974477E606D}" type="pres">
      <dgm:prSet presAssocID="{7452F76B-D4DF-475F-AE26-71C021609342}" presName="iconRect" presStyleLbl="node1" presStyleIdx="1" presStyleCnt="5"/>
      <dgm:spPr>
        <a:blipFill rotWithShape="1">
          <a:blip xmlns:r="http://schemas.openxmlformats.org/officeDocument/2006/relationships" r:embed="rId3" cstate="print"/>
          <a:srcRect/>
          <a:stretch>
            <a:fillRect t="-13000" b="-13000"/>
          </a:stretch>
        </a:blipFill>
      </dgm:spPr>
    </dgm:pt>
    <dgm:pt modelId="{A789682B-EC96-4892-AF20-F0C41B0C8FB8}" type="pres">
      <dgm:prSet presAssocID="{7452F76B-D4DF-475F-AE26-71C021609342}" presName="spaceRect" presStyleCnt="0"/>
      <dgm:spPr/>
    </dgm:pt>
    <dgm:pt modelId="{6D5FE973-CCDB-456B-B03D-CE47E252B4AB}" type="pres">
      <dgm:prSet presAssocID="{7452F76B-D4DF-475F-AE26-71C021609342}" presName="textRect" presStyleLbl="revTx" presStyleIdx="1" presStyleCnt="5">
        <dgm:presLayoutVars>
          <dgm:chMax val="1"/>
          <dgm:chPref val="1"/>
        </dgm:presLayoutVars>
      </dgm:prSet>
      <dgm:spPr/>
    </dgm:pt>
    <dgm:pt modelId="{BD5309AA-613E-4CD0-9CAE-8F625E7075A4}" type="pres">
      <dgm:prSet presAssocID="{84A5C8F7-0B17-4005-8DB0-8DCE501FBF72}" presName="sibTrans" presStyleCnt="0"/>
      <dgm:spPr/>
    </dgm:pt>
    <dgm:pt modelId="{DCBBFDCF-5240-43CA-A273-5445E6730364}" type="pres">
      <dgm:prSet presAssocID="{294F0C86-521D-41CE-9C7F-82732BA41DB6}" presName="compNode" presStyleCnt="0"/>
      <dgm:spPr/>
    </dgm:pt>
    <dgm:pt modelId="{A1136344-7F3A-45CA-8B6B-BD6049CC9F82}" type="pres">
      <dgm:prSet presAssocID="{294F0C86-521D-41CE-9C7F-82732BA41DB6}" presName="iconBgRect" presStyleLbl="bgShp" presStyleIdx="2" presStyleCnt="5"/>
      <dgm:spPr/>
    </dgm:pt>
    <dgm:pt modelId="{E793C64E-5839-4B2F-84F8-D37D578A983B}" type="pres">
      <dgm:prSet presAssocID="{294F0C86-521D-41CE-9C7F-82732BA41DB6}" presName="iconRect" presStyleLbl="node1" presStyleIdx="2"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Arrow: Clockwise curve"/>
        </a:ext>
      </dgm:extLst>
    </dgm:pt>
    <dgm:pt modelId="{B9ABCB13-01D1-4C87-97FB-DAC9879AFC01}" type="pres">
      <dgm:prSet presAssocID="{294F0C86-521D-41CE-9C7F-82732BA41DB6}" presName="spaceRect" presStyleCnt="0"/>
      <dgm:spPr/>
    </dgm:pt>
    <dgm:pt modelId="{5B5E5702-51C1-4B4E-90EB-DF0FFD3E029C}" type="pres">
      <dgm:prSet presAssocID="{294F0C86-521D-41CE-9C7F-82732BA41DB6}" presName="textRect" presStyleLbl="revTx" presStyleIdx="2" presStyleCnt="5">
        <dgm:presLayoutVars>
          <dgm:chMax val="1"/>
          <dgm:chPref val="1"/>
        </dgm:presLayoutVars>
      </dgm:prSet>
      <dgm:spPr/>
    </dgm:pt>
    <dgm:pt modelId="{20D47382-2C75-4E1E-A0AD-587A1B92E7F0}" type="pres">
      <dgm:prSet presAssocID="{0F2A5B27-926E-4ABC-A1B7-4FDE5CE6EDF2}" presName="sibTrans" presStyleCnt="0"/>
      <dgm:spPr/>
    </dgm:pt>
    <dgm:pt modelId="{4B9BE41D-7932-41DA-A485-2A4079F0DF4A}" type="pres">
      <dgm:prSet presAssocID="{242927C3-0FC2-4E98-A351-704DC7623717}" presName="compNode" presStyleCnt="0"/>
      <dgm:spPr/>
    </dgm:pt>
    <dgm:pt modelId="{4722B668-D0FD-4295-BF20-EDBC05314B71}" type="pres">
      <dgm:prSet presAssocID="{242927C3-0FC2-4E98-A351-704DC7623717}" presName="iconBgRect" presStyleLbl="bgShp" presStyleIdx="3" presStyleCnt="5"/>
      <dgm:spPr/>
    </dgm:pt>
    <dgm:pt modelId="{C31F696F-E6EB-4A8B-917F-6C7681C3359E}" type="pres">
      <dgm:prSet presAssocID="{242927C3-0FC2-4E98-A351-704DC7623717}" presName="iconRect" presStyleLbl="node1" presStyleIdx="3"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Ruler"/>
        </a:ext>
      </dgm:extLst>
    </dgm:pt>
    <dgm:pt modelId="{3C9DE78A-65DF-4188-B055-D676E5DEC98F}" type="pres">
      <dgm:prSet presAssocID="{242927C3-0FC2-4E98-A351-704DC7623717}" presName="spaceRect" presStyleCnt="0"/>
      <dgm:spPr/>
    </dgm:pt>
    <dgm:pt modelId="{FD7C94B6-E112-44CB-AEFE-202F1AEAA867}" type="pres">
      <dgm:prSet presAssocID="{242927C3-0FC2-4E98-A351-704DC7623717}" presName="textRect" presStyleLbl="revTx" presStyleIdx="3" presStyleCnt="5">
        <dgm:presLayoutVars>
          <dgm:chMax val="1"/>
          <dgm:chPref val="1"/>
        </dgm:presLayoutVars>
      </dgm:prSet>
      <dgm:spPr/>
    </dgm:pt>
    <dgm:pt modelId="{62CD3AFC-6FB4-C641-9C63-100E92541939}" type="pres">
      <dgm:prSet presAssocID="{50C11F72-5DDE-44A0-BEE3-3AA428E0FF9C}" presName="sibTrans" presStyleCnt="0"/>
      <dgm:spPr/>
    </dgm:pt>
    <dgm:pt modelId="{C59E3D50-C17E-CC43-B768-A882B3E49BAE}" type="pres">
      <dgm:prSet presAssocID="{9FCEF11A-266A-E44A-947F-3A7CC9060056}" presName="compNode" presStyleCnt="0"/>
      <dgm:spPr/>
    </dgm:pt>
    <dgm:pt modelId="{303DD9EE-83DA-3A4F-99DD-5DFD7FC5AFC7}" type="pres">
      <dgm:prSet presAssocID="{9FCEF11A-266A-E44A-947F-3A7CC9060056}" presName="iconBgRect" presStyleLbl="bgShp" presStyleIdx="4" presStyleCnt="5"/>
      <dgm:spPr/>
    </dgm:pt>
    <dgm:pt modelId="{2F4B0BBF-4B2D-5E44-82A9-46EEF5C30E4C}" type="pres">
      <dgm:prSet presAssocID="{9FCEF11A-266A-E44A-947F-3A7CC9060056}" presName="iconRect" presStyleLbl="node1" presStyleIdx="4" presStyleCnt="5"/>
      <dgm:spPr/>
    </dgm:pt>
    <dgm:pt modelId="{69BF3A03-83F4-954D-A9A9-E76E1517F9BF}" type="pres">
      <dgm:prSet presAssocID="{9FCEF11A-266A-E44A-947F-3A7CC9060056}" presName="spaceRect" presStyleCnt="0"/>
      <dgm:spPr/>
    </dgm:pt>
    <dgm:pt modelId="{8804B484-0E77-0B4D-9016-13B37AFF63B6}" type="pres">
      <dgm:prSet presAssocID="{9FCEF11A-266A-E44A-947F-3A7CC9060056}" presName="textRect" presStyleLbl="revTx" presStyleIdx="4" presStyleCnt="5">
        <dgm:presLayoutVars>
          <dgm:chMax val="1"/>
          <dgm:chPref val="1"/>
        </dgm:presLayoutVars>
      </dgm:prSet>
      <dgm:spPr/>
    </dgm:pt>
  </dgm:ptLst>
  <dgm:cxnLst>
    <dgm:cxn modelId="{3D07E505-08C6-9E4F-9F57-ED2FB487DEDB}" srcId="{A624BD6C-BB8A-4B0A-951A-393A29DDF0D8}" destId="{9FCEF11A-266A-E44A-947F-3A7CC9060056}" srcOrd="4" destOrd="0" parTransId="{56093D67-35DE-9D40-A48A-58E74B6C1D4B}" sibTransId="{F713C0FE-C327-5A4C-A912-8D9169BF5873}"/>
    <dgm:cxn modelId="{41DB3A3C-0469-4706-9DA7-3053795B92B5}" srcId="{A624BD6C-BB8A-4B0A-951A-393A29DDF0D8}" destId="{8F9A1A01-C0CD-451C-960D-66B604BEC6DF}" srcOrd="0" destOrd="0" parTransId="{D52A75CE-475B-444C-B14C-676F5F75ACBF}" sibTransId="{05C4F8BE-F8DB-4750-846B-AC8FCFA067E0}"/>
    <dgm:cxn modelId="{74ED6642-DBEC-4FA4-9A76-90D6489EE356}" type="presOf" srcId="{242927C3-0FC2-4E98-A351-704DC7623717}" destId="{FD7C94B6-E112-44CB-AEFE-202F1AEAA867}" srcOrd="0" destOrd="0" presId="urn:microsoft.com/office/officeart/2018/5/layout/IconCircleLabelList"/>
    <dgm:cxn modelId="{DAF53A4B-32A7-4C63-8802-01331C7A6D0A}" type="presOf" srcId="{A624BD6C-BB8A-4B0A-951A-393A29DDF0D8}" destId="{3CF23D70-1365-4D90-B587-7F85DBF4A3F1}" srcOrd="0" destOrd="0" presId="urn:microsoft.com/office/officeart/2018/5/layout/IconCircleLabelList"/>
    <dgm:cxn modelId="{CD3D1275-A3FB-448C-A13B-15E39FE340CC}" srcId="{A624BD6C-BB8A-4B0A-951A-393A29DDF0D8}" destId="{242927C3-0FC2-4E98-A351-704DC7623717}" srcOrd="3" destOrd="0" parTransId="{22ED2D13-5707-4989-9D75-1023375258EC}" sibTransId="{50C11F72-5DDE-44A0-BEE3-3AA428E0FF9C}"/>
    <dgm:cxn modelId="{61596C77-F21C-42DA-8C62-E67B43EF547B}" type="presOf" srcId="{294F0C86-521D-41CE-9C7F-82732BA41DB6}" destId="{5B5E5702-51C1-4B4E-90EB-DF0FFD3E029C}" srcOrd="0" destOrd="0" presId="urn:microsoft.com/office/officeart/2018/5/layout/IconCircleLabelList"/>
    <dgm:cxn modelId="{CF038F85-8F3E-45BB-8A42-5D2B202C096D}" srcId="{A624BD6C-BB8A-4B0A-951A-393A29DDF0D8}" destId="{7452F76B-D4DF-475F-AE26-71C021609342}" srcOrd="1" destOrd="0" parTransId="{31392A7F-5722-4092-8817-CD8D5036638B}" sibTransId="{84A5C8F7-0B17-4005-8DB0-8DCE501FBF72}"/>
    <dgm:cxn modelId="{BF27B88D-A494-464A-A358-5C8BEADCB440}" srcId="{A624BD6C-BB8A-4B0A-951A-393A29DDF0D8}" destId="{294F0C86-521D-41CE-9C7F-82732BA41DB6}" srcOrd="2" destOrd="0" parTransId="{7BE1A947-BB0C-4151-9564-C1F4D66CEEB6}" sibTransId="{0F2A5B27-926E-4ABC-A1B7-4FDE5CE6EDF2}"/>
    <dgm:cxn modelId="{714FD995-8E5C-4B8D-AD37-07273203F252}" type="presOf" srcId="{7452F76B-D4DF-475F-AE26-71C021609342}" destId="{6D5FE973-CCDB-456B-B03D-CE47E252B4AB}" srcOrd="0" destOrd="0" presId="urn:microsoft.com/office/officeart/2018/5/layout/IconCircleLabelList"/>
    <dgm:cxn modelId="{D7F83CCF-E80B-AB46-BC13-DF730879C48C}" type="presOf" srcId="{9FCEF11A-266A-E44A-947F-3A7CC9060056}" destId="{8804B484-0E77-0B4D-9016-13B37AFF63B6}" srcOrd="0" destOrd="0" presId="urn:microsoft.com/office/officeart/2018/5/layout/IconCircleLabelList"/>
    <dgm:cxn modelId="{7B7FC9E2-30A9-4FF3-838C-D887BD576A9D}" type="presOf" srcId="{8F9A1A01-C0CD-451C-960D-66B604BEC6DF}" destId="{9D9E0D37-F590-4992-AB10-DEFB2CD00189}" srcOrd="0" destOrd="0" presId="urn:microsoft.com/office/officeart/2018/5/layout/IconCircleLabelList"/>
    <dgm:cxn modelId="{C2450445-8842-4D72-A9E3-DE9296C562C9}" type="presParOf" srcId="{3CF23D70-1365-4D90-B587-7F85DBF4A3F1}" destId="{B74B2336-A66D-4564-B5FB-C8CF55C5A40C}" srcOrd="0" destOrd="0" presId="urn:microsoft.com/office/officeart/2018/5/layout/IconCircleLabelList"/>
    <dgm:cxn modelId="{6204A834-E97B-4B03-BAA1-A82E839E0F8D}" type="presParOf" srcId="{B74B2336-A66D-4564-B5FB-C8CF55C5A40C}" destId="{EF6FD7B2-63AF-4C18-ABE0-942E07CFBBD4}" srcOrd="0" destOrd="0" presId="urn:microsoft.com/office/officeart/2018/5/layout/IconCircleLabelList"/>
    <dgm:cxn modelId="{CE8EF7CA-F537-4758-9953-1CA30AA8E110}" type="presParOf" srcId="{B74B2336-A66D-4564-B5FB-C8CF55C5A40C}" destId="{F4DDA751-2080-4ED7-8817-D65112529683}" srcOrd="1" destOrd="0" presId="urn:microsoft.com/office/officeart/2018/5/layout/IconCircleLabelList"/>
    <dgm:cxn modelId="{ADFADE1F-AB4D-490B-8B72-FC9362C65D96}" type="presParOf" srcId="{B74B2336-A66D-4564-B5FB-C8CF55C5A40C}" destId="{4FD66182-BB59-4E03-B008-774F448A9897}" srcOrd="2" destOrd="0" presId="urn:microsoft.com/office/officeart/2018/5/layout/IconCircleLabelList"/>
    <dgm:cxn modelId="{C082474A-C10A-4DD3-BF24-A8E42D98B27F}" type="presParOf" srcId="{B74B2336-A66D-4564-B5FB-C8CF55C5A40C}" destId="{9D9E0D37-F590-4992-AB10-DEFB2CD00189}" srcOrd="3" destOrd="0" presId="urn:microsoft.com/office/officeart/2018/5/layout/IconCircleLabelList"/>
    <dgm:cxn modelId="{FAE3809D-3AE8-4537-82C4-572F066C4853}" type="presParOf" srcId="{3CF23D70-1365-4D90-B587-7F85DBF4A3F1}" destId="{6ACB4D2E-F54F-4014-8114-0978488E2C84}" srcOrd="1" destOrd="0" presId="urn:microsoft.com/office/officeart/2018/5/layout/IconCircleLabelList"/>
    <dgm:cxn modelId="{D52A6BBD-CD9B-41D4-81E0-29DC76529FF6}" type="presParOf" srcId="{3CF23D70-1365-4D90-B587-7F85DBF4A3F1}" destId="{9AE71717-DB14-4E31-8DFE-9E1602AAD251}" srcOrd="2" destOrd="0" presId="urn:microsoft.com/office/officeart/2018/5/layout/IconCircleLabelList"/>
    <dgm:cxn modelId="{8D3181A7-4FBD-40EB-9700-9C3193C3B865}" type="presParOf" srcId="{9AE71717-DB14-4E31-8DFE-9E1602AAD251}" destId="{A0A59E26-ABEF-4050-9761-39174204DDEE}" srcOrd="0" destOrd="0" presId="urn:microsoft.com/office/officeart/2018/5/layout/IconCircleLabelList"/>
    <dgm:cxn modelId="{28693693-6D0D-4A36-97D2-E739B13A5E8E}" type="presParOf" srcId="{9AE71717-DB14-4E31-8DFE-9E1602AAD251}" destId="{54EC22F9-B7DC-40CD-A668-8974477E606D}" srcOrd="1" destOrd="0" presId="urn:microsoft.com/office/officeart/2018/5/layout/IconCircleLabelList"/>
    <dgm:cxn modelId="{66B1E3C0-D40C-49A8-8F1D-8B4AA0B0323D}" type="presParOf" srcId="{9AE71717-DB14-4E31-8DFE-9E1602AAD251}" destId="{A789682B-EC96-4892-AF20-F0C41B0C8FB8}" srcOrd="2" destOrd="0" presId="urn:microsoft.com/office/officeart/2018/5/layout/IconCircleLabelList"/>
    <dgm:cxn modelId="{FCA5814B-CF41-456A-9C6A-42977F4B55D6}" type="presParOf" srcId="{9AE71717-DB14-4E31-8DFE-9E1602AAD251}" destId="{6D5FE973-CCDB-456B-B03D-CE47E252B4AB}" srcOrd="3" destOrd="0" presId="urn:microsoft.com/office/officeart/2018/5/layout/IconCircleLabelList"/>
    <dgm:cxn modelId="{0B81CB9B-9A36-4162-8484-FD8001BC953C}" type="presParOf" srcId="{3CF23D70-1365-4D90-B587-7F85DBF4A3F1}" destId="{BD5309AA-613E-4CD0-9CAE-8F625E7075A4}" srcOrd="3" destOrd="0" presId="urn:microsoft.com/office/officeart/2018/5/layout/IconCircleLabelList"/>
    <dgm:cxn modelId="{90BC66E4-C0D3-49CD-AD91-D825A9417B99}" type="presParOf" srcId="{3CF23D70-1365-4D90-B587-7F85DBF4A3F1}" destId="{DCBBFDCF-5240-43CA-A273-5445E6730364}" srcOrd="4" destOrd="0" presId="urn:microsoft.com/office/officeart/2018/5/layout/IconCircleLabelList"/>
    <dgm:cxn modelId="{D194574C-A6E3-4BE2-8AC2-E7A0C03E4618}" type="presParOf" srcId="{DCBBFDCF-5240-43CA-A273-5445E6730364}" destId="{A1136344-7F3A-45CA-8B6B-BD6049CC9F82}" srcOrd="0" destOrd="0" presId="urn:microsoft.com/office/officeart/2018/5/layout/IconCircleLabelList"/>
    <dgm:cxn modelId="{281CEC0A-0C70-4345-A14D-86CFDD34034D}" type="presParOf" srcId="{DCBBFDCF-5240-43CA-A273-5445E6730364}" destId="{E793C64E-5839-4B2F-84F8-D37D578A983B}" srcOrd="1" destOrd="0" presId="urn:microsoft.com/office/officeart/2018/5/layout/IconCircleLabelList"/>
    <dgm:cxn modelId="{05A40066-B5F7-41F0-B83A-826AA5F51929}" type="presParOf" srcId="{DCBBFDCF-5240-43CA-A273-5445E6730364}" destId="{B9ABCB13-01D1-4C87-97FB-DAC9879AFC01}" srcOrd="2" destOrd="0" presId="urn:microsoft.com/office/officeart/2018/5/layout/IconCircleLabelList"/>
    <dgm:cxn modelId="{E6F83B6B-C6B6-4B7C-83BD-D9165D8FA689}" type="presParOf" srcId="{DCBBFDCF-5240-43CA-A273-5445E6730364}" destId="{5B5E5702-51C1-4B4E-90EB-DF0FFD3E029C}" srcOrd="3" destOrd="0" presId="urn:microsoft.com/office/officeart/2018/5/layout/IconCircleLabelList"/>
    <dgm:cxn modelId="{1BC20F44-3EF9-4B58-A616-085485DEB408}" type="presParOf" srcId="{3CF23D70-1365-4D90-B587-7F85DBF4A3F1}" destId="{20D47382-2C75-4E1E-A0AD-587A1B92E7F0}" srcOrd="5" destOrd="0" presId="urn:microsoft.com/office/officeart/2018/5/layout/IconCircleLabelList"/>
    <dgm:cxn modelId="{D2618757-1C75-452E-865B-D292BB9E9049}" type="presParOf" srcId="{3CF23D70-1365-4D90-B587-7F85DBF4A3F1}" destId="{4B9BE41D-7932-41DA-A485-2A4079F0DF4A}" srcOrd="6" destOrd="0" presId="urn:microsoft.com/office/officeart/2018/5/layout/IconCircleLabelList"/>
    <dgm:cxn modelId="{2266D926-778E-4CC7-BDFD-F79E80E521D6}" type="presParOf" srcId="{4B9BE41D-7932-41DA-A485-2A4079F0DF4A}" destId="{4722B668-D0FD-4295-BF20-EDBC05314B71}" srcOrd="0" destOrd="0" presId="urn:microsoft.com/office/officeart/2018/5/layout/IconCircleLabelList"/>
    <dgm:cxn modelId="{E36F114D-01B5-47E7-BFCF-51FFE9F28B62}" type="presParOf" srcId="{4B9BE41D-7932-41DA-A485-2A4079F0DF4A}" destId="{C31F696F-E6EB-4A8B-917F-6C7681C3359E}" srcOrd="1" destOrd="0" presId="urn:microsoft.com/office/officeart/2018/5/layout/IconCircleLabelList"/>
    <dgm:cxn modelId="{8AC06E9C-60E2-4B3E-AF3F-D820B8FDD2F2}" type="presParOf" srcId="{4B9BE41D-7932-41DA-A485-2A4079F0DF4A}" destId="{3C9DE78A-65DF-4188-B055-D676E5DEC98F}" srcOrd="2" destOrd="0" presId="urn:microsoft.com/office/officeart/2018/5/layout/IconCircleLabelList"/>
    <dgm:cxn modelId="{5E3D2087-B994-40E1-A19E-AE2BA6EF1449}" type="presParOf" srcId="{4B9BE41D-7932-41DA-A485-2A4079F0DF4A}" destId="{FD7C94B6-E112-44CB-AEFE-202F1AEAA867}" srcOrd="3" destOrd="0" presId="urn:microsoft.com/office/officeart/2018/5/layout/IconCircleLabelList"/>
    <dgm:cxn modelId="{02B45AD7-537E-E94E-ABF7-6662E12D1EC3}" type="presParOf" srcId="{3CF23D70-1365-4D90-B587-7F85DBF4A3F1}" destId="{62CD3AFC-6FB4-C641-9C63-100E92541939}" srcOrd="7" destOrd="0" presId="urn:microsoft.com/office/officeart/2018/5/layout/IconCircleLabelList"/>
    <dgm:cxn modelId="{37167A7B-8563-0A44-BE13-A774AF5C61B5}" type="presParOf" srcId="{3CF23D70-1365-4D90-B587-7F85DBF4A3F1}" destId="{C59E3D50-C17E-CC43-B768-A882B3E49BAE}" srcOrd="8" destOrd="0" presId="urn:microsoft.com/office/officeart/2018/5/layout/IconCircleLabelList"/>
    <dgm:cxn modelId="{380C507D-5DC7-4044-A666-1AD1A8211C88}" type="presParOf" srcId="{C59E3D50-C17E-CC43-B768-A882B3E49BAE}" destId="{303DD9EE-83DA-3A4F-99DD-5DFD7FC5AFC7}" srcOrd="0" destOrd="0" presId="urn:microsoft.com/office/officeart/2018/5/layout/IconCircleLabelList"/>
    <dgm:cxn modelId="{18DBCDFD-9FE4-C644-B3F7-59E526AAA119}" type="presParOf" srcId="{C59E3D50-C17E-CC43-B768-A882B3E49BAE}" destId="{2F4B0BBF-4B2D-5E44-82A9-46EEF5C30E4C}" srcOrd="1" destOrd="0" presId="urn:microsoft.com/office/officeart/2018/5/layout/IconCircleLabelList"/>
    <dgm:cxn modelId="{C10E1C91-6CE6-4D43-A32B-01DF477C6BDF}" type="presParOf" srcId="{C59E3D50-C17E-CC43-B768-A882B3E49BAE}" destId="{69BF3A03-83F4-954D-A9A9-E76E1517F9BF}" srcOrd="2" destOrd="0" presId="urn:microsoft.com/office/officeart/2018/5/layout/IconCircleLabelList"/>
    <dgm:cxn modelId="{F94E5AE6-6B4B-3349-B363-74A63E60F8F5}" type="presParOf" srcId="{C59E3D50-C17E-CC43-B768-A882B3E49BAE}" destId="{8804B484-0E77-0B4D-9016-13B37AFF63B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FD7B2-63AF-4C18-ABE0-942E07CFBBD4}">
      <dsp:nvSpPr>
        <dsp:cNvPr id="0" name=""/>
        <dsp:cNvSpPr/>
      </dsp:nvSpPr>
      <dsp:spPr>
        <a:xfrm>
          <a:off x="213779" y="758333"/>
          <a:ext cx="666949" cy="6669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DDA751-2080-4ED7-8817-D65112529683}">
      <dsp:nvSpPr>
        <dsp:cNvPr id="0" name=""/>
        <dsp:cNvSpPr/>
      </dsp:nvSpPr>
      <dsp:spPr>
        <a:xfrm>
          <a:off x="355915" y="900470"/>
          <a:ext cx="382675" cy="3826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E0D37-F590-4992-AB10-DEFB2CD00189}">
      <dsp:nvSpPr>
        <dsp:cNvPr id="0" name=""/>
        <dsp:cNvSpPr/>
      </dsp:nvSpPr>
      <dsp:spPr>
        <a:xfrm>
          <a:off x="574" y="1633021"/>
          <a:ext cx="1093359" cy="43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Temporal clustering</a:t>
          </a:r>
        </a:p>
      </dsp:txBody>
      <dsp:txXfrm>
        <a:off x="574" y="1633021"/>
        <a:ext cx="1093359" cy="437343"/>
      </dsp:txXfrm>
    </dsp:sp>
    <dsp:sp modelId="{A0A59E26-ABEF-4050-9761-39174204DDEE}">
      <dsp:nvSpPr>
        <dsp:cNvPr id="0" name=""/>
        <dsp:cNvSpPr/>
      </dsp:nvSpPr>
      <dsp:spPr>
        <a:xfrm>
          <a:off x="1498476" y="758333"/>
          <a:ext cx="666949" cy="6669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C22F9-B7DC-40CD-A668-8974477E606D}">
      <dsp:nvSpPr>
        <dsp:cNvPr id="0" name=""/>
        <dsp:cNvSpPr/>
      </dsp:nvSpPr>
      <dsp:spPr>
        <a:xfrm>
          <a:off x="1640613" y="900470"/>
          <a:ext cx="382675" cy="382675"/>
        </a:xfrm>
        <a:prstGeom prst="rect">
          <a:avLst/>
        </a:prstGeom>
        <a:blipFill rotWithShape="1">
          <a:blip xmlns:r="http://schemas.openxmlformats.org/officeDocument/2006/relationships" r:embed="rId3" cstate="print"/>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5FE973-CCDB-456B-B03D-CE47E252B4AB}">
      <dsp:nvSpPr>
        <dsp:cNvPr id="0" name=""/>
        <dsp:cNvSpPr/>
      </dsp:nvSpPr>
      <dsp:spPr>
        <a:xfrm>
          <a:off x="1285271" y="1633021"/>
          <a:ext cx="1093359" cy="43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Phenotypic clustering </a:t>
          </a:r>
        </a:p>
      </dsp:txBody>
      <dsp:txXfrm>
        <a:off x="1285271" y="1633021"/>
        <a:ext cx="1093359" cy="437343"/>
      </dsp:txXfrm>
    </dsp:sp>
    <dsp:sp modelId="{A1136344-7F3A-45CA-8B6B-BD6049CC9F82}">
      <dsp:nvSpPr>
        <dsp:cNvPr id="0" name=""/>
        <dsp:cNvSpPr/>
      </dsp:nvSpPr>
      <dsp:spPr>
        <a:xfrm>
          <a:off x="2783173" y="758333"/>
          <a:ext cx="666949" cy="6669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93C64E-5839-4B2F-84F8-D37D578A983B}">
      <dsp:nvSpPr>
        <dsp:cNvPr id="0" name=""/>
        <dsp:cNvSpPr/>
      </dsp:nvSpPr>
      <dsp:spPr>
        <a:xfrm>
          <a:off x="2925310" y="900470"/>
          <a:ext cx="382675" cy="38267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5E5702-51C1-4B4E-90EB-DF0FFD3E029C}">
      <dsp:nvSpPr>
        <dsp:cNvPr id="0" name=""/>
        <dsp:cNvSpPr/>
      </dsp:nvSpPr>
      <dsp:spPr>
        <a:xfrm>
          <a:off x="2569968" y="1633021"/>
          <a:ext cx="1093359" cy="43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Subsets by trajectory</a:t>
          </a:r>
        </a:p>
      </dsp:txBody>
      <dsp:txXfrm>
        <a:off x="2569968" y="1633021"/>
        <a:ext cx="1093359" cy="437343"/>
      </dsp:txXfrm>
    </dsp:sp>
    <dsp:sp modelId="{4722B668-D0FD-4295-BF20-EDBC05314B71}">
      <dsp:nvSpPr>
        <dsp:cNvPr id="0" name=""/>
        <dsp:cNvSpPr/>
      </dsp:nvSpPr>
      <dsp:spPr>
        <a:xfrm>
          <a:off x="856127" y="2343704"/>
          <a:ext cx="666949" cy="6669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1F696F-E6EB-4A8B-917F-6C7681C3359E}">
      <dsp:nvSpPr>
        <dsp:cNvPr id="0" name=""/>
        <dsp:cNvSpPr/>
      </dsp:nvSpPr>
      <dsp:spPr>
        <a:xfrm>
          <a:off x="998264" y="2485841"/>
          <a:ext cx="382675" cy="38267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7C94B6-E112-44CB-AEFE-202F1AEAA867}">
      <dsp:nvSpPr>
        <dsp:cNvPr id="0" name=""/>
        <dsp:cNvSpPr/>
      </dsp:nvSpPr>
      <dsp:spPr>
        <a:xfrm>
          <a:off x="642922" y="3218392"/>
          <a:ext cx="1093359" cy="43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Coincidence of orthogonal measures</a:t>
          </a:r>
        </a:p>
      </dsp:txBody>
      <dsp:txXfrm>
        <a:off x="642922" y="3218392"/>
        <a:ext cx="1093359" cy="437343"/>
      </dsp:txXfrm>
    </dsp:sp>
    <dsp:sp modelId="{303DD9EE-83DA-3A4F-99DD-5DFD7FC5AFC7}">
      <dsp:nvSpPr>
        <dsp:cNvPr id="0" name=""/>
        <dsp:cNvSpPr/>
      </dsp:nvSpPr>
      <dsp:spPr>
        <a:xfrm>
          <a:off x="2140825" y="2343704"/>
          <a:ext cx="666949" cy="6669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B0BBF-4B2D-5E44-82A9-46EEF5C30E4C}">
      <dsp:nvSpPr>
        <dsp:cNvPr id="0" name=""/>
        <dsp:cNvSpPr/>
      </dsp:nvSpPr>
      <dsp:spPr>
        <a:xfrm>
          <a:off x="2282961" y="2485841"/>
          <a:ext cx="382675" cy="382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04B484-0E77-0B4D-9016-13B37AFF63B6}">
      <dsp:nvSpPr>
        <dsp:cNvPr id="0" name=""/>
        <dsp:cNvSpPr/>
      </dsp:nvSpPr>
      <dsp:spPr>
        <a:xfrm>
          <a:off x="1927619" y="3218392"/>
          <a:ext cx="1093359" cy="43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Coherent changes upon perturbation</a:t>
          </a:r>
        </a:p>
      </dsp:txBody>
      <dsp:txXfrm>
        <a:off x="1927619" y="3218392"/>
        <a:ext cx="1093359" cy="43734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E834C9-168D-4B09-ADC8-B5957211D033}"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70CD6F-6B9A-4FDE-A47A-D0ED3BE149C2}" type="slidenum">
              <a:rPr lang="en-US" smtClean="0"/>
              <a:t>‹#›</a:t>
            </a:fld>
            <a:endParaRPr lang="en-US"/>
          </a:p>
        </p:txBody>
      </p:sp>
    </p:spTree>
    <p:extLst>
      <p:ext uri="{BB962C8B-B14F-4D97-AF65-F5344CB8AC3E}">
        <p14:creationId xmlns:p14="http://schemas.microsoft.com/office/powerpoint/2010/main" val="122047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283EF-8F81-1749-9537-3FC35D845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39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u="sng"/>
              <a:t>Validation and Curation Committee</a:t>
            </a:r>
          </a:p>
          <a:p>
            <a:endParaRPr lang="en-US" sz="2400" b="1"/>
          </a:p>
          <a:p>
            <a:pPr lvl="1"/>
            <a:r>
              <a:rPr lang="en-US" b="1"/>
              <a:t>Includes several JHU faculty with expertise in generating, continuously validating, and evaluating the reception and impact of clinical tools generated</a:t>
            </a:r>
          </a:p>
          <a:p>
            <a:pPr lvl="1"/>
            <a:endParaRPr lang="en-US" b="1"/>
          </a:p>
          <a:p>
            <a:pPr lvl="1"/>
            <a:r>
              <a:rPr lang="en-US" b="1"/>
              <a:t>Actively establishing guidelines for PMCOEs to bring their insights through the process of tool development and implementation</a:t>
            </a:r>
          </a:p>
          <a:p>
            <a:endParaRPr lang="en-US"/>
          </a:p>
        </p:txBody>
      </p:sp>
      <p:sp>
        <p:nvSpPr>
          <p:cNvPr id="4" name="Slide Number Placeholder 3"/>
          <p:cNvSpPr>
            <a:spLocks noGrp="1"/>
          </p:cNvSpPr>
          <p:nvPr>
            <p:ph type="sldNum" sz="quarter" idx="5"/>
          </p:nvPr>
        </p:nvSpPr>
        <p:spPr/>
        <p:txBody>
          <a:bodyPr/>
          <a:lstStyle/>
          <a:p>
            <a:fld id="{D770CD6F-6B9A-4FDE-A47A-D0ED3BE149C2}" type="slidenum">
              <a:rPr lang="en-US" smtClean="0"/>
              <a:t>17</a:t>
            </a:fld>
            <a:endParaRPr lang="en-US"/>
          </a:p>
        </p:txBody>
      </p:sp>
    </p:spTree>
    <p:extLst>
      <p:ext uri="{BB962C8B-B14F-4D97-AF65-F5344CB8AC3E}">
        <p14:creationId xmlns:p14="http://schemas.microsoft.com/office/powerpoint/2010/main" val="176158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283EF-8F81-1749-9537-3FC35D845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0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BA5FE46-FC9C-F84A-A024-553FBA13450B}" type="slidenum">
              <a:rPr lang="en-US" smtClean="0"/>
              <a:pPr>
                <a:defRPr/>
              </a:pPr>
              <a:t>5</a:t>
            </a:fld>
            <a:endParaRPr lang="en-US" dirty="0"/>
          </a:p>
        </p:txBody>
      </p:sp>
    </p:spTree>
    <p:extLst>
      <p:ext uri="{BB962C8B-B14F-4D97-AF65-F5344CB8AC3E}">
        <p14:creationId xmlns:p14="http://schemas.microsoft.com/office/powerpoint/2010/main" val="912649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283EF-8F81-1749-9537-3FC35D845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96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Added engineering schools here;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283EF-8F81-1749-9537-3FC35D845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5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283EF-8F81-1749-9537-3FC35D845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758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always known about cancer risk in some myositis patients, apparent clustering around time of dx. Here we see true if TIFF1-positive, not so much (#s/timing) for Jo1-positive. Also although prior teaching thought cancer less likely in younger, cluster of cancer around myositis onset in young people.</a:t>
            </a:r>
          </a:p>
        </p:txBody>
      </p:sp>
      <p:sp>
        <p:nvSpPr>
          <p:cNvPr id="4" name="Slide Number Placeholder 3"/>
          <p:cNvSpPr>
            <a:spLocks noGrp="1"/>
          </p:cNvSpPr>
          <p:nvPr>
            <p:ph type="sldNum" sz="quarter" idx="5"/>
          </p:nvPr>
        </p:nvSpPr>
        <p:spPr/>
        <p:txBody>
          <a:bodyPr/>
          <a:lstStyle/>
          <a:p>
            <a:fld id="{D770CD6F-6B9A-4FDE-A47A-D0ED3BE149C2}" type="slidenum">
              <a:rPr lang="en-US" smtClean="0"/>
              <a:t>11</a:t>
            </a:fld>
            <a:endParaRPr lang="en-US"/>
          </a:p>
        </p:txBody>
      </p:sp>
    </p:spTree>
    <p:extLst>
      <p:ext uri="{BB962C8B-B14F-4D97-AF65-F5344CB8AC3E}">
        <p14:creationId xmlns:p14="http://schemas.microsoft.com/office/powerpoint/2010/main" val="343403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Would like to get some updated screenshots</a:t>
            </a:r>
          </a:p>
        </p:txBody>
      </p:sp>
      <p:sp>
        <p:nvSpPr>
          <p:cNvPr id="4" name="Slide Number Placeholder 3"/>
          <p:cNvSpPr>
            <a:spLocks noGrp="1"/>
          </p:cNvSpPr>
          <p:nvPr>
            <p:ph type="sldNum" sz="quarter" idx="5"/>
          </p:nvPr>
        </p:nvSpPr>
        <p:spPr/>
        <p:txBody>
          <a:bodyPr/>
          <a:lstStyle/>
          <a:p>
            <a:fld id="{D770CD6F-6B9A-4FDE-A47A-D0ED3BE149C2}" type="slidenum">
              <a:rPr lang="en-US" smtClean="0"/>
              <a:t>14</a:t>
            </a:fld>
            <a:endParaRPr lang="en-US"/>
          </a:p>
        </p:txBody>
      </p:sp>
    </p:spTree>
    <p:extLst>
      <p:ext uri="{BB962C8B-B14F-4D97-AF65-F5344CB8AC3E}">
        <p14:creationId xmlns:p14="http://schemas.microsoft.com/office/powerpoint/2010/main" val="4213265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0CD6F-6B9A-4FDE-A47A-D0ED3BE149C2}" type="slidenum">
              <a:rPr lang="en-US" smtClean="0"/>
              <a:t>16</a:t>
            </a:fld>
            <a:endParaRPr lang="en-US"/>
          </a:p>
        </p:txBody>
      </p:sp>
    </p:spTree>
    <p:extLst>
      <p:ext uri="{BB962C8B-B14F-4D97-AF65-F5344CB8AC3E}">
        <p14:creationId xmlns:p14="http://schemas.microsoft.com/office/powerpoint/2010/main" val="272227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0168-9A69-0FD1-471C-2820DF6E6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2AF706-4AE3-1620-2D89-840FA15EAE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535AEB-13DF-D6EB-C62E-284C3E8F601E}"/>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5" name="Footer Placeholder 4">
            <a:extLst>
              <a:ext uri="{FF2B5EF4-FFF2-40B4-BE49-F238E27FC236}">
                <a16:creationId xmlns:a16="http://schemas.microsoft.com/office/drawing/2014/main" id="{8F2391D3-F874-7180-C61E-15D542B46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D9FA3-90FC-4803-5BB1-1663AAFCB2D6}"/>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75133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ED43-01C1-8C8B-574C-27CD5EB6A9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03DBA-B5E4-BF19-3BA3-3E8B26A949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8A4BB-347C-237D-C1F2-0A2C0E2A99E3}"/>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5" name="Footer Placeholder 4">
            <a:extLst>
              <a:ext uri="{FF2B5EF4-FFF2-40B4-BE49-F238E27FC236}">
                <a16:creationId xmlns:a16="http://schemas.microsoft.com/office/drawing/2014/main" id="{69CF107D-A1AC-48DA-01F8-0C630E3D6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60517-3F64-49F5-035B-3188B19328DB}"/>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103221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2DEC0B-2FC3-80AE-5166-716A50725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57C93-0132-7D9C-0C47-295FBF565E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77FD2-4504-1158-2005-1C6CA1CA468B}"/>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5" name="Footer Placeholder 4">
            <a:extLst>
              <a:ext uri="{FF2B5EF4-FFF2-40B4-BE49-F238E27FC236}">
                <a16:creationId xmlns:a16="http://schemas.microsoft.com/office/drawing/2014/main" id="{02CBC42C-C392-1096-EB32-3767B0CC3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2D0D0-5241-157A-4AEC-BBE1CD494099}"/>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2792921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71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7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30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11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55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322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31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26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488A-5D5D-72A8-F27D-81FA3C174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567DE8-943A-A58E-C27F-A7FAC48C7B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51248-EC7B-09A1-D8D8-7DED1A68B92D}"/>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5" name="Footer Placeholder 4">
            <a:extLst>
              <a:ext uri="{FF2B5EF4-FFF2-40B4-BE49-F238E27FC236}">
                <a16:creationId xmlns:a16="http://schemas.microsoft.com/office/drawing/2014/main" id="{4C25668A-A010-8A63-4CBF-B21728063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4B420-7E75-20EB-FE85-8AA5220934A5}"/>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3484664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771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20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33878-D968-4541-AFBB-89E5E4D71C69}" type="datetimeFigureOut">
              <a:rPr lang="en-US" smtClean="0">
                <a:solidFill>
                  <a:prstClr val="black">
                    <a:tint val="75000"/>
                  </a:prstClr>
                </a:solidFill>
              </a:rPr>
              <a:pPr/>
              <a:t>6/29/2022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A9E4-CAE8-A648-B13D-B972B619F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349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1 Dark">
    <p:spTree>
      <p:nvGrpSpPr>
        <p:cNvPr id="1" name=""/>
        <p:cNvGrpSpPr/>
        <p:nvPr/>
      </p:nvGrpSpPr>
      <p:grpSpPr>
        <a:xfrm>
          <a:off x="0" y="0"/>
          <a:ext cx="0" cy="0"/>
          <a:chOff x="0" y="0"/>
          <a:chExt cx="0" cy="0"/>
        </a:xfrm>
      </p:grpSpPr>
      <p:sp>
        <p:nvSpPr>
          <p:cNvPr id="17" name="Date Placeholder 16"/>
          <p:cNvSpPr>
            <a:spLocks noGrp="1"/>
          </p:cNvSpPr>
          <p:nvPr>
            <p:ph type="dt" sz="half" idx="14"/>
          </p:nvPr>
        </p:nvSpPr>
        <p:spPr/>
        <p:txBody>
          <a:bodyPr/>
          <a:lstStyle/>
          <a:p>
            <a:fld id="{ED54F40B-505A-4E36-803D-D0F4379A5747}" type="datetime3">
              <a:rPr lang="en-US" smtClean="0"/>
              <a:t>29 June 2022</a:t>
            </a:fld>
            <a:endParaRPr lang="en-US" dirty="0"/>
          </a:p>
        </p:txBody>
      </p:sp>
      <p:sp>
        <p:nvSpPr>
          <p:cNvPr id="18" name="Footer Placeholder 17"/>
          <p:cNvSpPr>
            <a:spLocks noGrp="1"/>
          </p:cNvSpPr>
          <p:nvPr>
            <p:ph type="ftr" sz="quarter" idx="15"/>
          </p:nvPr>
        </p:nvSpPr>
        <p:spPr/>
        <p:txBody>
          <a:bodyPr/>
          <a:lstStyle/>
          <a:p>
            <a:endParaRPr lang="en-US" dirty="0"/>
          </a:p>
        </p:txBody>
      </p:sp>
      <p:sp>
        <p:nvSpPr>
          <p:cNvPr id="19" name="Slide Number Placeholder 18"/>
          <p:cNvSpPr>
            <a:spLocks noGrp="1"/>
          </p:cNvSpPr>
          <p:nvPr>
            <p:ph type="sldNum" sz="quarter" idx="16"/>
          </p:nvPr>
        </p:nvSpPr>
        <p:spPr/>
        <p:txBody>
          <a:bodyPr/>
          <a:lstStyle/>
          <a:p>
            <a:fld id="{4EBCDCBD-78E1-0D41-A999-31B5EBF8E02C}" type="slidenum">
              <a:rPr lang="en-US" smtClean="0"/>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611017033"/>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1934583620"/>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Dark">
    <p:spTree>
      <p:nvGrpSpPr>
        <p:cNvPr id="1" name=""/>
        <p:cNvGrpSpPr/>
        <p:nvPr/>
      </p:nvGrpSpPr>
      <p:grpSpPr>
        <a:xfrm>
          <a:off x="0" y="0"/>
          <a:ext cx="0" cy="0"/>
          <a:chOff x="0" y="0"/>
          <a:chExt cx="0" cy="0"/>
        </a:xfrm>
      </p:grpSpPr>
      <p:sp>
        <p:nvSpPr>
          <p:cNvPr id="21" name="Date Placeholder 20"/>
          <p:cNvSpPr>
            <a:spLocks noGrp="1"/>
          </p:cNvSpPr>
          <p:nvPr>
            <p:ph type="dt" sz="half" idx="15"/>
          </p:nvPr>
        </p:nvSpPr>
        <p:spPr/>
        <p:txBody>
          <a:bodyPr/>
          <a:lstStyle/>
          <a:p>
            <a:fld id="{B23E6784-C899-453D-B39D-71CE54EFA338}" type="datetime3">
              <a:rPr lang="en-US" smtClean="0"/>
              <a:t>29 June 2022</a:t>
            </a:fld>
            <a:endParaRPr lang="en-US" dirty="0"/>
          </a:p>
        </p:txBody>
      </p:sp>
      <p:sp>
        <p:nvSpPr>
          <p:cNvPr id="22" name="Footer Placeholder 21"/>
          <p:cNvSpPr>
            <a:spLocks noGrp="1"/>
          </p:cNvSpPr>
          <p:nvPr>
            <p:ph type="ftr" sz="quarter" idx="16"/>
          </p:nvPr>
        </p:nvSpPr>
        <p:spPr/>
        <p:txBody>
          <a:bodyPr/>
          <a:lstStyle/>
          <a:p>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181234532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2 Light">
    <p:spTree>
      <p:nvGrpSpPr>
        <p:cNvPr id="1" name=""/>
        <p:cNvGrpSpPr/>
        <p:nvPr/>
      </p:nvGrpSpPr>
      <p:grpSpPr>
        <a:xfrm>
          <a:off x="0" y="0"/>
          <a:ext cx="0" cy="0"/>
          <a:chOff x="0" y="0"/>
          <a:chExt cx="0" cy="0"/>
        </a:xfrm>
      </p:grpSpPr>
      <p:sp>
        <p:nvSpPr>
          <p:cNvPr id="20" name="Date Placeholder 19"/>
          <p:cNvSpPr>
            <a:spLocks noGrp="1"/>
          </p:cNvSpPr>
          <p:nvPr>
            <p:ph type="dt" sz="half" idx="15"/>
          </p:nvPr>
        </p:nvSpPr>
        <p:spPr/>
        <p:txBody>
          <a:bodyPr/>
          <a:lstStyle/>
          <a:p>
            <a:fld id="{FB90FC46-8AD5-41E7-8372-560A0B60DFAC}" type="datetime3">
              <a:rPr lang="en-US" smtClean="0"/>
              <a:t>29 June 2022</a:t>
            </a:fld>
            <a:endParaRPr lang="en-US" dirty="0"/>
          </a:p>
        </p:txBody>
      </p:sp>
      <p:sp>
        <p:nvSpPr>
          <p:cNvPr id="21" name="Footer Placeholder 20"/>
          <p:cNvSpPr>
            <a:spLocks noGrp="1"/>
          </p:cNvSpPr>
          <p:nvPr>
            <p:ph type="ftr" sz="quarter" idx="16"/>
          </p:nvPr>
        </p:nvSpPr>
        <p:spPr/>
        <p:txBody>
          <a:bodyPr/>
          <a:lstStyle/>
          <a:p>
            <a:endParaRPr lang="en-US" dirty="0"/>
          </a:p>
        </p:txBody>
      </p:sp>
      <p:sp>
        <p:nvSpPr>
          <p:cNvPr id="22" name="Slide Number Placeholder 21"/>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70368"/>
            <a:ext cx="5334000" cy="5721790"/>
          </a:xfrm>
          <a:solidFill>
            <a:schemeClr val="bg1">
              <a:lumMod val="85000"/>
            </a:schemeClr>
          </a:solidFill>
          <a:ln>
            <a:solidFill>
              <a:schemeClr val="bg1">
                <a:lumMod val="95000"/>
              </a:schemeClr>
            </a:solidFill>
          </a:ln>
        </p:spPr>
        <p:txBody>
          <a:bodyPr anchor="ctr"/>
          <a:lstStyle>
            <a:lvl1pPr marL="0" indent="0" algn="ctr">
              <a:buNone/>
              <a:defRPr baseline="0">
                <a:solidFill>
                  <a:schemeClr val="bg1">
                    <a:lumMod val="5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9"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998454237"/>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3 Dark">
    <p:spTree>
      <p:nvGrpSpPr>
        <p:cNvPr id="1" name=""/>
        <p:cNvGrpSpPr/>
        <p:nvPr/>
      </p:nvGrpSpPr>
      <p:grpSpPr>
        <a:xfrm>
          <a:off x="0" y="0"/>
          <a:ext cx="0" cy="0"/>
          <a:chOff x="0" y="0"/>
          <a:chExt cx="0" cy="0"/>
        </a:xfrm>
      </p:grpSpPr>
      <p:sp>
        <p:nvSpPr>
          <p:cNvPr id="19" name="Date Placeholder 18"/>
          <p:cNvSpPr>
            <a:spLocks noGrp="1"/>
          </p:cNvSpPr>
          <p:nvPr>
            <p:ph type="dt" sz="half" idx="15"/>
          </p:nvPr>
        </p:nvSpPr>
        <p:spPr/>
        <p:txBody>
          <a:bodyPr/>
          <a:lstStyle/>
          <a:p>
            <a:fld id="{EBA8F016-7866-4CC5-B95E-DEC1081D90C6}" type="datetime3">
              <a:rPr lang="en-US" smtClean="0"/>
              <a:t>29 June 2022</a:t>
            </a:fld>
            <a:endParaRPr lang="en-US" dirty="0"/>
          </a:p>
        </p:txBody>
      </p:sp>
      <p:sp>
        <p:nvSpPr>
          <p:cNvPr id="20" name="Footer Placeholder 19"/>
          <p:cNvSpPr>
            <a:spLocks noGrp="1"/>
          </p:cNvSpPr>
          <p:nvPr>
            <p:ph type="ftr" sz="quarter" idx="16"/>
          </p:nvPr>
        </p:nvSpPr>
        <p:spPr/>
        <p:txBody>
          <a:bodyPr/>
          <a:lstStyle/>
          <a:p>
            <a:endParaRPr lang="en-US" dirty="0"/>
          </a:p>
        </p:txBody>
      </p:sp>
      <p:sp>
        <p:nvSpPr>
          <p:cNvPr id="21" name="Slide Number Placeholder 20"/>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22" name="Rectangle 21"/>
          <p:cNvSpPr/>
          <p:nvPr userDrawn="1"/>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206233104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3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p:txBody>
          <a:bodyPr/>
          <a:lstStyle/>
          <a:p>
            <a:fld id="{3FCF4DCC-CF48-47F1-B634-B96D05B6336A}" type="datetime3">
              <a:rPr lang="en-US" smtClean="0"/>
              <a:t>29 June 2022</a:t>
            </a:fld>
            <a:endParaRPr lang="en-US" dirty="0"/>
          </a:p>
        </p:txBody>
      </p:sp>
      <p:sp>
        <p:nvSpPr>
          <p:cNvPr id="19" name="Footer Placeholder 18"/>
          <p:cNvSpPr>
            <a:spLocks noGrp="1"/>
          </p:cNvSpPr>
          <p:nvPr>
            <p:ph type="ftr" sz="quarter" idx="16"/>
          </p:nvPr>
        </p:nvSpPr>
        <p:spPr/>
        <p:txBody>
          <a:bodyPr/>
          <a:lstStyle/>
          <a:p>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extLst>
      <p:ext uri="{BB962C8B-B14F-4D97-AF65-F5344CB8AC3E}">
        <p14:creationId xmlns:p14="http://schemas.microsoft.com/office/powerpoint/2010/main" val="266494952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4 Dark">
    <p:bg>
      <p:bgPr>
        <a:solidFill>
          <a:schemeClr val="accent1"/>
        </a:solidFill>
        <a:effectLst/>
      </p:bgPr>
    </p:bg>
    <p:spTree>
      <p:nvGrpSpPr>
        <p:cNvPr id="1" name=""/>
        <p:cNvGrpSpPr/>
        <p:nvPr/>
      </p:nvGrpSpPr>
      <p:grpSpPr>
        <a:xfrm>
          <a:off x="0" y="0"/>
          <a:ext cx="0" cy="0"/>
          <a:chOff x="0" y="0"/>
          <a:chExt cx="0" cy="0"/>
        </a:xfrm>
      </p:grpSpPr>
      <p:sp>
        <p:nvSpPr>
          <p:cNvPr id="20" name="Date Placeholder 19"/>
          <p:cNvSpPr>
            <a:spLocks noGrp="1"/>
          </p:cNvSpPr>
          <p:nvPr>
            <p:ph type="dt" sz="half" idx="18"/>
          </p:nvPr>
        </p:nvSpPr>
        <p:spPr/>
        <p:txBody>
          <a:bodyPr/>
          <a:lstStyle/>
          <a:p>
            <a:fld id="{07575019-F928-4A3D-AAC5-96EC7FCFAB1A}" type="datetime3">
              <a:rPr lang="en-US" smtClean="0"/>
              <a:t>29 June 2022</a:t>
            </a:fld>
            <a:endParaRPr lang="en-US" dirty="0"/>
          </a:p>
        </p:txBody>
      </p:sp>
      <p:sp>
        <p:nvSpPr>
          <p:cNvPr id="24" name="Footer Placeholder 23"/>
          <p:cNvSpPr>
            <a:spLocks noGrp="1"/>
          </p:cNvSpPr>
          <p:nvPr>
            <p:ph type="ftr" sz="quarter" idx="19"/>
          </p:nvPr>
        </p:nvSpPr>
        <p:spPr/>
        <p:txBody>
          <a:bodyPr/>
          <a:lstStyle/>
          <a:p>
            <a:endParaRPr lang="en-US" dirty="0"/>
          </a:p>
        </p:txBody>
      </p:sp>
      <p:sp>
        <p:nvSpPr>
          <p:cNvPr id="25" name="Slide Number Placeholder 24"/>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p:nvSpPr>
        <p:spPr>
          <a:xfrm>
            <a:off x="0" y="6291470"/>
            <a:ext cx="12192000" cy="566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4" name="Rectangle 13"/>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5" name="Straight Connector 14"/>
          <p:cNvCxnSpPr/>
          <p:nvPr userDrawn="1"/>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42875477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CC8A-9147-1FA8-EDC2-DA82DBC8C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D40663-6B14-4B18-9394-5D8E1D293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8318-F2D3-4775-A6CA-AAC5D6BEE6A2}"/>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5" name="Footer Placeholder 4">
            <a:extLst>
              <a:ext uri="{FF2B5EF4-FFF2-40B4-BE49-F238E27FC236}">
                <a16:creationId xmlns:a16="http://schemas.microsoft.com/office/drawing/2014/main" id="{1881F0CB-6D77-97CF-DD6E-0A31A7032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51B4D-37B0-6EBA-6676-54FFBC3D0EF8}"/>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357429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16" name="Date Placeholder 15"/>
          <p:cNvSpPr>
            <a:spLocks noGrp="1"/>
          </p:cNvSpPr>
          <p:nvPr>
            <p:ph type="dt" sz="half" idx="18"/>
          </p:nvPr>
        </p:nvSpPr>
        <p:spPr/>
        <p:txBody>
          <a:bodyPr/>
          <a:lstStyle/>
          <a:p>
            <a:fld id="{1A08A623-3438-4DA8-8396-8C3D09083791}" type="datetime3">
              <a:rPr lang="en-US" smtClean="0"/>
              <a:t>29 June 2022</a:t>
            </a:fld>
            <a:endParaRPr lang="en-US" dirty="0"/>
          </a:p>
        </p:txBody>
      </p:sp>
      <p:sp>
        <p:nvSpPr>
          <p:cNvPr id="17" name="Footer Placeholder 16"/>
          <p:cNvSpPr>
            <a:spLocks noGrp="1"/>
          </p:cNvSpPr>
          <p:nvPr>
            <p:ph type="ftr" sz="quarter" idx="19"/>
          </p:nvPr>
        </p:nvSpPr>
        <p:spPr/>
        <p:txBody>
          <a:bodyPr/>
          <a:lstStyle/>
          <a:p>
            <a:endParaRPr lang="en-US" dirty="0"/>
          </a:p>
        </p:txBody>
      </p:sp>
      <p:sp>
        <p:nvSpPr>
          <p:cNvPr id="19" name="Slide Number Placeholder 18"/>
          <p:cNvSpPr>
            <a:spLocks noGrp="1"/>
          </p:cNvSpPr>
          <p:nvPr>
            <p:ph type="sldNum" sz="quarter" idx="20"/>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1" y="0"/>
            <a:ext cx="4063999"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4000" y="0"/>
            <a:ext cx="406162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8" name="Straight Connector 17"/>
          <p:cNvCxnSpPr/>
          <p:nvPr/>
        </p:nvCxnSpPr>
        <p:spPr>
          <a:xfrm>
            <a:off x="3778686" y="3886200"/>
            <a:ext cx="0" cy="2324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extLst>
      <p:ext uri="{BB962C8B-B14F-4D97-AF65-F5344CB8AC3E}">
        <p14:creationId xmlns:p14="http://schemas.microsoft.com/office/powerpoint/2010/main" val="218423903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5 Dark">
    <p:bg>
      <p:bgPr>
        <a:solidFill>
          <a:schemeClr val="accent1"/>
        </a:solidFill>
        <a:effectLst/>
      </p:bgPr>
    </p:bg>
    <p:spTree>
      <p:nvGrpSpPr>
        <p:cNvPr id="1" name=""/>
        <p:cNvGrpSpPr/>
        <p:nvPr/>
      </p:nvGrpSpPr>
      <p:grpSpPr>
        <a:xfrm>
          <a:off x="0" y="0"/>
          <a:ext cx="0" cy="0"/>
          <a:chOff x="0" y="0"/>
          <a:chExt cx="0" cy="0"/>
        </a:xfrm>
      </p:grpSpPr>
      <p:sp>
        <p:nvSpPr>
          <p:cNvPr id="19" name="Date Placeholder 18"/>
          <p:cNvSpPr>
            <a:spLocks noGrp="1"/>
          </p:cNvSpPr>
          <p:nvPr>
            <p:ph type="dt" sz="half" idx="15"/>
          </p:nvPr>
        </p:nvSpPr>
        <p:spPr/>
        <p:txBody>
          <a:bodyPr/>
          <a:lstStyle/>
          <a:p>
            <a:fld id="{C23D9ACD-6700-4BC5-A52D-1507A06298E6}" type="datetime3">
              <a:rPr lang="en-US" smtClean="0"/>
              <a:t>29 June 2022</a:t>
            </a:fld>
            <a:endParaRPr lang="en-US" dirty="0"/>
          </a:p>
        </p:txBody>
      </p:sp>
      <p:sp>
        <p:nvSpPr>
          <p:cNvPr id="22" name="Footer Placeholder 21"/>
          <p:cNvSpPr>
            <a:spLocks noGrp="1"/>
          </p:cNvSpPr>
          <p:nvPr>
            <p:ph type="ftr" sz="quarter" idx="16"/>
          </p:nvPr>
        </p:nvSpPr>
        <p:spPr/>
        <p:txBody>
          <a:bodyPr/>
          <a:lstStyle/>
          <a:p>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p:nvSpPr>
        <p:spPr>
          <a:xfrm>
            <a:off x="0" y="4361627"/>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2245"/>
          </a:xfrm>
        </p:spPr>
        <p:txBody>
          <a:bodyPr anchor="t">
            <a:normAutofit/>
          </a:bodyPr>
          <a:lstStyle>
            <a:lvl1pPr algn="l">
              <a:defRPr sz="3200" baseline="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91001" y="2514600"/>
            <a:ext cx="6819900" cy="342899"/>
          </a:xfrm>
        </p:spPr>
        <p:txBody>
          <a:bodyPr lIns="0" tIns="0" rIns="0" bIns="0">
            <a:normAutofit/>
          </a:bodyPr>
          <a:lstStyle>
            <a:lvl1pPr marL="0" indent="0" algn="l">
              <a:buNone/>
              <a:defRPr sz="16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11"/>
          <p:cNvSpPr>
            <a:spLocks noGrp="1"/>
          </p:cNvSpPr>
          <p:nvPr>
            <p:ph type="body" sz="quarter" idx="13" hasCustomPrompt="1"/>
          </p:nvPr>
        </p:nvSpPr>
        <p:spPr>
          <a:xfrm>
            <a:off x="4191000" y="2860102"/>
            <a:ext cx="6819900" cy="790832"/>
          </a:xfrm>
        </p:spPr>
        <p:txBody>
          <a:bodyPr lIns="0" tIns="0" rIns="0" bIns="0">
            <a:normAutofit/>
          </a:bodyPr>
          <a:lstStyle>
            <a:lvl1pPr marL="0" indent="0">
              <a:spcBef>
                <a:spcPts val="0"/>
              </a:spcBef>
              <a:buNone/>
              <a:defRPr sz="12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4" name="TextBox 23"/>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25" name="Straight Connector 24"/>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927239"/>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5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p:txBody>
          <a:bodyPr/>
          <a:lstStyle/>
          <a:p>
            <a:fld id="{CDD67632-EBB0-4029-8B02-617320909703}" type="datetime3">
              <a:rPr lang="en-US" smtClean="0"/>
              <a:t>29 June 2022</a:t>
            </a:fld>
            <a:endParaRPr lang="en-US" dirty="0"/>
          </a:p>
        </p:txBody>
      </p:sp>
      <p:sp>
        <p:nvSpPr>
          <p:cNvPr id="19" name="Footer Placeholder 18"/>
          <p:cNvSpPr>
            <a:spLocks noGrp="1"/>
          </p:cNvSpPr>
          <p:nvPr>
            <p:ph type="ftr" sz="quarter" idx="16"/>
          </p:nvPr>
        </p:nvSpPr>
        <p:spPr/>
        <p:txBody>
          <a:bodyPr/>
          <a:lstStyle/>
          <a:p>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lvl1pPr>
          </a:lstStyle>
          <a:p>
            <a:r>
              <a:rPr lang="en-US" dirty="0"/>
              <a:t>Click to add title</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lang="en-US" sz="1000"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sp>
        <p:nvSpPr>
          <p:cNvPr id="9" name="Subtitle 2"/>
          <p:cNvSpPr>
            <a:spLocks noGrp="1"/>
          </p:cNvSpPr>
          <p:nvPr>
            <p:ph type="subTitle" idx="1" hasCustomPrompt="1"/>
          </p:nvPr>
        </p:nvSpPr>
        <p:spPr>
          <a:xfrm>
            <a:off x="4191001" y="2514601"/>
            <a:ext cx="6819900" cy="354954"/>
          </a:xfrm>
        </p:spPr>
        <p:txBody>
          <a:bodyPr lIns="0" tIns="0" rIns="0" bIns="0">
            <a:normAutofit/>
          </a:bodyPr>
          <a:lstStyle>
            <a:lvl1pPr marL="0" indent="0" algn="l">
              <a:buNone/>
              <a:defRPr sz="16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Text Placeholder 11"/>
          <p:cNvSpPr>
            <a:spLocks noGrp="1"/>
          </p:cNvSpPr>
          <p:nvPr>
            <p:ph type="body" sz="quarter" idx="13" hasCustomPrompt="1"/>
          </p:nvPr>
        </p:nvSpPr>
        <p:spPr>
          <a:xfrm>
            <a:off x="4191000" y="2869555"/>
            <a:ext cx="6819900" cy="790832"/>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12" name="TextBox 11"/>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accent1"/>
                </a:solidFill>
                <a:latin typeface="+mn-lt"/>
                <a:ea typeface="Myriad Pro" charset="0"/>
                <a:cs typeface="Myriad Pro" charset="0"/>
              </a:rPr>
              <a:t>11100 Johns Hopkins Road </a:t>
            </a:r>
            <a:br>
              <a:rPr lang="en-US" sz="1200" dirty="0">
                <a:solidFill>
                  <a:schemeClr val="accent1"/>
                </a:solidFill>
                <a:latin typeface="+mn-lt"/>
                <a:ea typeface="Myriad Pro" charset="0"/>
                <a:cs typeface="Myriad Pro" charset="0"/>
              </a:rPr>
            </a:br>
            <a:r>
              <a:rPr lang="en-US" sz="1200" dirty="0">
                <a:solidFill>
                  <a:schemeClr val="accent1"/>
                </a:solidFill>
                <a:latin typeface="+mn-lt"/>
                <a:ea typeface="Myriad Pro" charset="0"/>
                <a:cs typeface="Myriad Pro" charset="0"/>
              </a:rPr>
              <a:t>Laurel, MD 20723-6099</a:t>
            </a:r>
          </a:p>
        </p:txBody>
      </p:sp>
      <p:cxnSp>
        <p:nvCxnSpPr>
          <p:cNvPr id="13" name="Straight Connector 12"/>
          <p:cNvCxnSpPr/>
          <p:nvPr userDrawn="1"/>
        </p:nvCxnSpPr>
        <p:spPr>
          <a:xfrm>
            <a:off x="1082518" y="2387995"/>
            <a:ext cx="221014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32210"/>
      </p:ext>
    </p:extLst>
  </p:cSld>
  <p:clrMapOvr>
    <a:masterClrMapping/>
  </p:clrMapOvr>
  <p:extLst>
    <p:ext uri="{DCECCB84-F9BA-43D5-87BE-67443E8EF086}">
      <p15:sldGuideLst xmlns:p15="http://schemas.microsoft.com/office/powerpoint/2012/main">
        <p15:guide id="25" pos="69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493765AD-637E-4A37-AF13-4FA42294AA26}" type="datetime3">
              <a:rPr lang="en-US" smtClean="0"/>
              <a:t>29 June 2022</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31727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4" name="Date Placeholder 13"/>
          <p:cNvSpPr>
            <a:spLocks noGrp="1"/>
          </p:cNvSpPr>
          <p:nvPr>
            <p:ph type="dt" sz="half" idx="14"/>
          </p:nvPr>
        </p:nvSpPr>
        <p:spPr/>
        <p:txBody>
          <a:bodyPr/>
          <a:lstStyle/>
          <a:p>
            <a:fld id="{76B268CE-BB46-45B0-ABD1-5AE0016BDE25}" type="datetime3">
              <a:rPr lang="en-US" smtClean="0"/>
              <a:t>29 June 2022</a:t>
            </a:fld>
            <a:endParaRPr lang="en-US" dirty="0"/>
          </a:p>
        </p:txBody>
      </p:sp>
      <p:sp>
        <p:nvSpPr>
          <p:cNvPr id="15" name="Footer Placeholder 14"/>
          <p:cNvSpPr>
            <a:spLocks noGrp="1"/>
          </p:cNvSpPr>
          <p:nvPr>
            <p:ph type="ftr" sz="quarter" idx="15"/>
          </p:nvPr>
        </p:nvSpPr>
        <p:spPr/>
        <p:txBody>
          <a:bodyPr/>
          <a:lstStyle/>
          <a:p>
            <a:endParaRPr lang="en-US"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617737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1100"/>
            <a:ext cx="49530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181100"/>
            <a:ext cx="4952998"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7"/>
          <p:cNvSpPr>
            <a:spLocks noGrp="1"/>
          </p:cNvSpPr>
          <p:nvPr>
            <p:ph type="dt" sz="half" idx="15"/>
          </p:nvPr>
        </p:nvSpPr>
        <p:spPr/>
        <p:txBody>
          <a:bodyPr/>
          <a:lstStyle/>
          <a:p>
            <a:fld id="{6AECC617-E486-4037-9D48-255C9FBDEF8B}" type="datetime3">
              <a:rPr lang="en-US" smtClean="0"/>
              <a:t>29 June 2022</a:t>
            </a:fld>
            <a:endParaRPr lang="en-US" dirty="0"/>
          </a:p>
        </p:txBody>
      </p:sp>
      <p:sp>
        <p:nvSpPr>
          <p:cNvPr id="19" name="Footer Placeholder 18"/>
          <p:cNvSpPr>
            <a:spLocks noGrp="1"/>
          </p:cNvSpPr>
          <p:nvPr>
            <p:ph type="ftr" sz="quarter" idx="16"/>
          </p:nvPr>
        </p:nvSpPr>
        <p:spPr/>
        <p:txBody>
          <a:bodyPr/>
          <a:lstStyle/>
          <a:p>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73793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485900"/>
            <a:ext cx="4952998"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6" name="Date Placeholder 15"/>
          <p:cNvSpPr>
            <a:spLocks noGrp="1"/>
          </p:cNvSpPr>
          <p:nvPr>
            <p:ph type="dt" sz="half" idx="19"/>
          </p:nvPr>
        </p:nvSpPr>
        <p:spPr/>
        <p:txBody>
          <a:bodyPr/>
          <a:lstStyle/>
          <a:p>
            <a:fld id="{7084DFF6-9D4E-4531-9065-C3E4F7F9874C}" type="datetime3">
              <a:rPr lang="en-US" smtClean="0"/>
              <a:t>29 June 2022</a:t>
            </a:fld>
            <a:endParaRPr lang="en-US" dirty="0"/>
          </a:p>
        </p:txBody>
      </p:sp>
      <p:sp>
        <p:nvSpPr>
          <p:cNvPr id="17" name="Footer Placeholder 16"/>
          <p:cNvSpPr>
            <a:spLocks noGrp="1"/>
          </p:cNvSpPr>
          <p:nvPr>
            <p:ph type="ftr" sz="quarter" idx="20"/>
          </p:nvPr>
        </p:nvSpPr>
        <p:spPr/>
        <p:txBody>
          <a:bodyPr/>
          <a:lstStyle/>
          <a:p>
            <a:endParaRPr lang="en-US" dirty="0"/>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000142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3000" cy="41767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181100"/>
            <a:ext cx="4953000" cy="41767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Date Placeholder 9"/>
          <p:cNvSpPr>
            <a:spLocks noGrp="1"/>
          </p:cNvSpPr>
          <p:nvPr>
            <p:ph type="dt" sz="half" idx="18"/>
          </p:nvPr>
        </p:nvSpPr>
        <p:spPr/>
        <p:txBody>
          <a:bodyPr/>
          <a:lstStyle/>
          <a:p>
            <a:fld id="{35276DC0-E62A-49C3-AE79-062C41BDA064}" type="datetime3">
              <a:rPr lang="en-US" smtClean="0"/>
              <a:t>29 June 2022</a:t>
            </a:fld>
            <a:endParaRPr lang="en-US" dirty="0"/>
          </a:p>
        </p:txBody>
      </p:sp>
      <p:sp>
        <p:nvSpPr>
          <p:cNvPr id="13" name="Footer Placeholder 12"/>
          <p:cNvSpPr>
            <a:spLocks noGrp="1"/>
          </p:cNvSpPr>
          <p:nvPr>
            <p:ph type="ftr" sz="quarter" idx="19"/>
          </p:nvPr>
        </p:nvSpPr>
        <p:spPr/>
        <p:txBody>
          <a:bodyPr/>
          <a:lstStyle/>
          <a:p>
            <a:endParaRPr lang="en-US" dirty="0"/>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05747896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3000" cy="38719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485900"/>
            <a:ext cx="4953000" cy="38719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6" name="Date Placeholder 5"/>
          <p:cNvSpPr>
            <a:spLocks noGrp="1"/>
          </p:cNvSpPr>
          <p:nvPr>
            <p:ph type="dt" sz="half" idx="18"/>
          </p:nvPr>
        </p:nvSpPr>
        <p:spPr/>
        <p:txBody>
          <a:bodyPr/>
          <a:lstStyle/>
          <a:p>
            <a:fld id="{871BA98A-7393-4CA3-86BA-7D0FC1FE3FE0}" type="datetime3">
              <a:rPr lang="en-US" smtClean="0"/>
              <a:t>29 June 2022</a:t>
            </a:fld>
            <a:endParaRPr lang="en-US" dirty="0"/>
          </a:p>
        </p:txBody>
      </p:sp>
      <p:sp>
        <p:nvSpPr>
          <p:cNvPr id="14" name="Footer Placeholder 13"/>
          <p:cNvSpPr>
            <a:spLocks noGrp="1"/>
          </p:cNvSpPr>
          <p:nvPr>
            <p:ph type="ftr" sz="quarter" idx="19"/>
          </p:nvPr>
        </p:nvSpPr>
        <p:spPr/>
        <p:txBody>
          <a:bodyPr/>
          <a:lstStyle/>
          <a:p>
            <a:endParaRPr lang="en-US" dirty="0"/>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07131576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181100"/>
            <a:ext cx="298840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1811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1811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4" name="Title 3">
            <a:extLst>
              <a:ext uri="{FF2B5EF4-FFF2-40B4-BE49-F238E27FC236}">
                <a16:creationId xmlns:a16="http://schemas.microsoft.com/office/drawing/2014/main" id="{AD6A4510-CF63-A048-B5DE-5D87109EC2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015230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047D-9E1B-751F-A2B5-5D1E10F99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6F0C8E-F30D-C4C7-DCD5-9ABAFD1B6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294BE-CED6-8B87-9591-4D9F90D8C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2DF454-DA59-F6DC-DA4B-BF3AE69E0893}"/>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6" name="Footer Placeholder 5">
            <a:extLst>
              <a:ext uri="{FF2B5EF4-FFF2-40B4-BE49-F238E27FC236}">
                <a16:creationId xmlns:a16="http://schemas.microsoft.com/office/drawing/2014/main" id="{4F7C554F-5478-E04C-95B4-CE19C35F0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4553C-748C-D77E-5C4A-8004736C50C1}"/>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978686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9243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9243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9243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485899"/>
            <a:ext cx="2988409"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4859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4859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0" name="Text Placeholder 12"/>
          <p:cNvSpPr>
            <a:spLocks noGrp="1"/>
          </p:cNvSpPr>
          <p:nvPr>
            <p:ph type="body" sz="quarter" idx="14" hasCustomPrompt="1"/>
          </p:nvPr>
        </p:nvSpPr>
        <p:spPr>
          <a:xfrm>
            <a:off x="952500" y="5548314"/>
            <a:ext cx="10286999" cy="661986"/>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0" name="Date Placeholder 9"/>
          <p:cNvSpPr>
            <a:spLocks noGrp="1"/>
          </p:cNvSpPr>
          <p:nvPr>
            <p:ph type="dt" sz="half" idx="24"/>
          </p:nvPr>
        </p:nvSpPr>
        <p:spPr/>
        <p:txBody>
          <a:bodyPr/>
          <a:lstStyle/>
          <a:p>
            <a:fld id="{2ECFFE4B-CA38-4A40-9503-24F8CC33AB9E}" type="datetime3">
              <a:rPr lang="en-US" smtClean="0"/>
              <a:t>29 June 2022</a:t>
            </a:fld>
            <a:endParaRPr lang="en-US" dirty="0"/>
          </a:p>
        </p:txBody>
      </p:sp>
      <p:sp>
        <p:nvSpPr>
          <p:cNvPr id="12" name="Footer Placeholder 11"/>
          <p:cNvSpPr>
            <a:spLocks noGrp="1"/>
          </p:cNvSpPr>
          <p:nvPr>
            <p:ph type="ftr" sz="quarter" idx="25"/>
          </p:nvPr>
        </p:nvSpPr>
        <p:spPr/>
        <p:txBody>
          <a:bodyPr/>
          <a:lstStyle/>
          <a:p>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23884319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38459"/>
            <a:ext cx="2301354" cy="1243142"/>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38459"/>
            <a:ext cx="233224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33658"/>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3938459"/>
            <a:ext cx="2302372"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38459"/>
            <a:ext cx="233869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33658"/>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07AEAD7F-481F-4AAA-8F9B-B996F67327C1}" type="datetime3">
              <a:rPr lang="en-US" smtClean="0"/>
              <a:t>29 June 2022</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49898099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16231"/>
            <a:ext cx="2301354" cy="965370"/>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16231"/>
            <a:ext cx="233224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11430"/>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4216231"/>
            <a:ext cx="2302372"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8899761" y="4216231"/>
            <a:ext cx="233869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11430"/>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6" name="Date Placeholder 5"/>
          <p:cNvSpPr>
            <a:spLocks noGrp="1"/>
          </p:cNvSpPr>
          <p:nvPr>
            <p:ph type="dt" sz="half" idx="30"/>
          </p:nvPr>
        </p:nvSpPr>
        <p:spPr/>
        <p:txBody>
          <a:bodyPr/>
          <a:lstStyle/>
          <a:p>
            <a:fld id="{8928D2EC-234E-4BE3-B302-F448050D2766}" type="datetime3">
              <a:rPr lang="en-US" smtClean="0"/>
              <a:t>29 June 2022</a:t>
            </a:fld>
            <a:endParaRPr lang="en-US" dirty="0"/>
          </a:p>
        </p:txBody>
      </p:sp>
      <p:sp>
        <p:nvSpPr>
          <p:cNvPr id="10" name="Footer Placeholder 9"/>
          <p:cNvSpPr>
            <a:spLocks noGrp="1"/>
          </p:cNvSpPr>
          <p:nvPr>
            <p:ph type="ftr" sz="quarter" idx="31"/>
          </p:nvPr>
        </p:nvSpPr>
        <p:spPr/>
        <p:txBody>
          <a:bodyPr/>
          <a:lstStyle/>
          <a:p>
            <a:endParaRPr lang="en-US" dirty="0"/>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7177921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28299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1811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1837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5433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8" name="Date Placeholder 7"/>
          <p:cNvSpPr>
            <a:spLocks noGrp="1"/>
          </p:cNvSpPr>
          <p:nvPr>
            <p:ph type="dt" sz="half" idx="36"/>
          </p:nvPr>
        </p:nvSpPr>
        <p:spPr/>
        <p:txBody>
          <a:bodyPr/>
          <a:lstStyle/>
          <a:p>
            <a:fld id="{02A11416-29C5-4A7E-AD69-19FB8C82F03F}" type="datetime3">
              <a:rPr lang="en-US" smtClean="0"/>
              <a:t>29 June 2022</a:t>
            </a:fld>
            <a:endParaRPr lang="en-US" dirty="0"/>
          </a:p>
        </p:txBody>
      </p:sp>
      <p:sp>
        <p:nvSpPr>
          <p:cNvPr id="10" name="Footer Placeholder 9"/>
          <p:cNvSpPr>
            <a:spLocks noGrp="1"/>
          </p:cNvSpPr>
          <p:nvPr>
            <p:ph type="ftr" sz="quarter" idx="37"/>
          </p:nvPr>
        </p:nvSpPr>
        <p:spPr/>
        <p:txBody>
          <a:bodyPr/>
          <a:lstStyle/>
          <a:p>
            <a:endParaRPr lang="en-US"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47561960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31347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4859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4885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8481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4"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8" name="Date Placeholder 7"/>
          <p:cNvSpPr>
            <a:spLocks noGrp="1"/>
          </p:cNvSpPr>
          <p:nvPr>
            <p:ph type="dt" sz="half" idx="36"/>
          </p:nvPr>
        </p:nvSpPr>
        <p:spPr/>
        <p:txBody>
          <a:bodyPr/>
          <a:lstStyle/>
          <a:p>
            <a:fld id="{942A602F-1621-42B5-97D9-9CFDEBC07DB0}" type="datetime3">
              <a:rPr lang="en-US" smtClean="0"/>
              <a:t>29 June 2022</a:t>
            </a:fld>
            <a:endParaRPr lang="en-US" dirty="0"/>
          </a:p>
        </p:txBody>
      </p:sp>
      <p:sp>
        <p:nvSpPr>
          <p:cNvPr id="10" name="Footer Placeholder 9"/>
          <p:cNvSpPr>
            <a:spLocks noGrp="1"/>
          </p:cNvSpPr>
          <p:nvPr>
            <p:ph type="ftr" sz="quarter" idx="37"/>
          </p:nvPr>
        </p:nvSpPr>
        <p:spPr/>
        <p:txBody>
          <a:bodyPr/>
          <a:lstStyle/>
          <a:p>
            <a:endParaRPr lang="en-US"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71205899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1181100"/>
            <a:ext cx="9144000" cy="1143000"/>
          </a:xfrm>
        </p:spPr>
        <p:txBody>
          <a:bodyPr anchor="b">
            <a:noAutofit/>
          </a:bodyPr>
          <a:lstStyle>
            <a:lvl1pPr>
              <a:defRPr sz="4000" baseline="0"/>
            </a:lvl1pPr>
          </a:lstStyle>
          <a:p>
            <a:r>
              <a:rPr lang="en-US" dirty="0"/>
              <a:t>Click to add title</a:t>
            </a:r>
          </a:p>
        </p:txBody>
      </p:sp>
      <p:sp>
        <p:nvSpPr>
          <p:cNvPr id="3" name="Text Placeholder 2"/>
          <p:cNvSpPr>
            <a:spLocks noGrp="1"/>
          </p:cNvSpPr>
          <p:nvPr>
            <p:ph type="body" idx="1" hasCustomPrompt="1"/>
          </p:nvPr>
        </p:nvSpPr>
        <p:spPr>
          <a:xfrm>
            <a:off x="685798" y="2437483"/>
            <a:ext cx="9145706"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1" name="Date Placeholder 10"/>
          <p:cNvSpPr>
            <a:spLocks noGrp="1"/>
          </p:cNvSpPr>
          <p:nvPr>
            <p:ph type="dt" sz="half" idx="10"/>
          </p:nvPr>
        </p:nvSpPr>
        <p:spPr/>
        <p:txBody>
          <a:bodyPr/>
          <a:lstStyle/>
          <a:p>
            <a:fld id="{547BCDE5-DC86-49F5-9D44-BFC0A800DB0A}" type="datetime3">
              <a:rPr lang="en-US" smtClean="0"/>
              <a:t>29 June 2022</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856565241"/>
      </p:ext>
    </p:extLst>
  </p:cSld>
  <p:clrMapOvr>
    <a:masterClrMapping/>
  </p:clrMapOvr>
  <p:extLst>
    <p:ext uri="{DCECCB84-F9BA-43D5-87BE-67443E8EF086}">
      <p15:sldGuideLst xmlns:p15="http://schemas.microsoft.com/office/powerpoint/2012/main">
        <p15:guide id="3" pos="4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3825129"/>
            <a:ext cx="9144000" cy="594360"/>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5"/>
            <a:ext cx="9144000" cy="499215"/>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12192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1" name="Date Placeholder 10"/>
          <p:cNvSpPr>
            <a:spLocks noGrp="1"/>
          </p:cNvSpPr>
          <p:nvPr>
            <p:ph type="dt" sz="half" idx="22"/>
          </p:nvPr>
        </p:nvSpPr>
        <p:spPr/>
        <p:txBody>
          <a:bodyPr/>
          <a:lstStyle/>
          <a:p>
            <a:fld id="{FFF8F11B-6B47-4386-977B-201F57CBC4EA}" type="datetime3">
              <a:rPr lang="en-US" smtClean="0"/>
              <a:t>29 June 2022</a:t>
            </a:fld>
            <a:endParaRPr lang="en-US" dirty="0"/>
          </a:p>
        </p:txBody>
      </p:sp>
      <p:sp>
        <p:nvSpPr>
          <p:cNvPr id="12" name="Footer Placeholder 11"/>
          <p:cNvSpPr>
            <a:spLocks noGrp="1"/>
          </p:cNvSpPr>
          <p:nvPr>
            <p:ph type="ftr" sz="quarter" idx="23"/>
          </p:nvPr>
        </p:nvSpPr>
        <p:spPr/>
        <p:txBody>
          <a:bodyPr/>
          <a:lstStyle/>
          <a:p>
            <a:endParaRPr lang="en-US" dirty="0"/>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04421906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11" name="Date Placeholder 10"/>
          <p:cNvSpPr>
            <a:spLocks noGrp="1"/>
          </p:cNvSpPr>
          <p:nvPr>
            <p:ph type="dt" sz="half" idx="24"/>
          </p:nvPr>
        </p:nvSpPr>
        <p:spPr/>
        <p:txBody>
          <a:bodyPr/>
          <a:lstStyle/>
          <a:p>
            <a:fld id="{C85CE7C2-3F02-4A0D-80E9-4ADA8616EC33}" type="datetime3">
              <a:rPr lang="en-US" smtClean="0"/>
              <a:t>29 June 2022</a:t>
            </a:fld>
            <a:endParaRPr lang="en-US" dirty="0"/>
          </a:p>
        </p:txBody>
      </p:sp>
      <p:sp>
        <p:nvSpPr>
          <p:cNvPr id="12" name="Footer Placeholder 11"/>
          <p:cNvSpPr>
            <a:spLocks noGrp="1"/>
          </p:cNvSpPr>
          <p:nvPr>
            <p:ph type="ftr" sz="quarter" idx="25"/>
          </p:nvPr>
        </p:nvSpPr>
        <p:spPr/>
        <p:txBody>
          <a:bodyPr/>
          <a:lstStyle/>
          <a:p>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874607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24"/>
          </p:nvPr>
        </p:nvSpPr>
        <p:spPr/>
        <p:txBody>
          <a:bodyPr/>
          <a:lstStyle/>
          <a:p>
            <a:fld id="{F0E311EC-765B-4A17-BE4C-496A1C3B8616}" type="datetime3">
              <a:rPr lang="en-US" smtClean="0"/>
              <a:t>29 June 2022</a:t>
            </a:fld>
            <a:endParaRPr lang="en-US" dirty="0"/>
          </a:p>
        </p:txBody>
      </p:sp>
      <p:sp>
        <p:nvSpPr>
          <p:cNvPr id="13" name="Footer Placeholder 12"/>
          <p:cNvSpPr>
            <a:spLocks noGrp="1"/>
          </p:cNvSpPr>
          <p:nvPr>
            <p:ph type="ftr" sz="quarter" idx="25"/>
          </p:nvPr>
        </p:nvSpPr>
        <p:spPr/>
        <p:txBody>
          <a:bodyPr/>
          <a:lstStyle/>
          <a:p>
            <a:endParaRPr lang="en-US" dirty="0"/>
          </a:p>
        </p:txBody>
      </p: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97555775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
            <a:ext cx="12192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8089900" y="5462403"/>
            <a:ext cx="3644900" cy="747897"/>
          </a:xfrm>
          <a:solidFill>
            <a:schemeClr val="bg1"/>
          </a:solidFill>
        </p:spPr>
        <p:txBody>
          <a:bodyPr lIns="365760" tIns="274320" rIns="365760" bIns="274320" anchor="t" anchorCtr="0">
            <a:spAutoFit/>
          </a:bodyPr>
          <a:lstStyle>
            <a:lvl1pPr marL="0" inden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9" name="Date Placeholder 8"/>
          <p:cNvSpPr>
            <a:spLocks noGrp="1"/>
          </p:cNvSpPr>
          <p:nvPr>
            <p:ph type="dt" sz="half" idx="23"/>
          </p:nvPr>
        </p:nvSpPr>
        <p:spPr/>
        <p:txBody>
          <a:bodyPr/>
          <a:lstStyle/>
          <a:p>
            <a:fld id="{744A6250-C922-4490-983C-9CB7082DB8F4}" type="datetime3">
              <a:rPr lang="en-US" smtClean="0"/>
              <a:t>29 June 2022</a:t>
            </a:fld>
            <a:endParaRPr lang="en-US" dirty="0"/>
          </a:p>
        </p:txBody>
      </p:sp>
      <p:sp>
        <p:nvSpPr>
          <p:cNvPr id="10" name="Footer Placeholder 9"/>
          <p:cNvSpPr>
            <a:spLocks noGrp="1"/>
          </p:cNvSpPr>
          <p:nvPr>
            <p:ph type="ftr" sz="quarter" idx="24"/>
          </p:nvPr>
        </p:nvSpPr>
        <p:spPr/>
        <p:txBody>
          <a:bodyPr/>
          <a:lstStyle/>
          <a:p>
            <a:endParaRPr lang="en-US" dirty="0"/>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113665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2834-39D7-004D-C5B3-77EE02B48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C93C7-B7DA-C36B-ACBD-59612EB9F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9A5DA-5920-567D-BE62-F9CE668A89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D897DB-5505-F053-20E3-8AA6B21E1A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DF5D6D-A064-CABD-889A-A63304BDC5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330C-7DA9-2471-B2B4-56C9BA05AF93}"/>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8" name="Footer Placeholder 7">
            <a:extLst>
              <a:ext uri="{FF2B5EF4-FFF2-40B4-BE49-F238E27FC236}">
                <a16:creationId xmlns:a16="http://schemas.microsoft.com/office/drawing/2014/main" id="{767A3C89-472B-7FC8-19F2-095A938BB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C90492-6B6B-87E1-2E67-B27C069A7A4A}"/>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1058477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Date Placeholder 8"/>
          <p:cNvSpPr>
            <a:spLocks noGrp="1"/>
          </p:cNvSpPr>
          <p:nvPr>
            <p:ph type="dt" sz="half" idx="10"/>
          </p:nvPr>
        </p:nvSpPr>
        <p:spPr/>
        <p:txBody>
          <a:bodyPr/>
          <a:lstStyle/>
          <a:p>
            <a:fld id="{B58BD418-D047-4FE7-B395-C78495EB98DC}" type="datetime3">
              <a:rPr lang="en-US" smtClean="0"/>
              <a:t>29 June 2022</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81016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0" name="Date Placeholder 9"/>
          <p:cNvSpPr>
            <a:spLocks noGrp="1"/>
          </p:cNvSpPr>
          <p:nvPr>
            <p:ph type="dt" sz="half" idx="14"/>
          </p:nvPr>
        </p:nvSpPr>
        <p:spPr/>
        <p:txBody>
          <a:bodyPr/>
          <a:lstStyle/>
          <a:p>
            <a:fld id="{A0DF74A4-70C8-4514-BE2A-F5E07F53A4A7}" type="datetime3">
              <a:rPr lang="en-US" smtClean="0"/>
              <a:t>29 June 2022</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388256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
        <p:nvSpPr>
          <p:cNvPr id="13" name="Date Placeholder 12"/>
          <p:cNvSpPr>
            <a:spLocks noGrp="1"/>
          </p:cNvSpPr>
          <p:nvPr>
            <p:ph type="dt" sz="half" idx="14"/>
          </p:nvPr>
        </p:nvSpPr>
        <p:spPr/>
        <p:txBody>
          <a:bodyPr/>
          <a:lstStyle/>
          <a:p>
            <a:fld id="{67675251-3247-4F8D-8C7F-7E550D6C1B6C}" type="datetime3">
              <a:rPr lang="en-US" smtClean="0"/>
              <a:t>29 June 2022</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652255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69EE36D0-A85A-4AA9-96BA-C3510E39B2B8}" type="datetime3">
              <a:rPr lang="en-US" smtClean="0"/>
              <a:t>29 June 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851090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89709"/>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787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438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7200" y="4295396"/>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7200" y="4001905"/>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4158"/>
            <a:ext cx="5292183"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6" y="1150667"/>
            <a:ext cx="5292183"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a:t>
            </a:r>
            <a:r>
              <a:rPr lang="en-US"/>
              <a:t>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8" name="Date Placeholder 7"/>
          <p:cNvSpPr>
            <a:spLocks noGrp="1"/>
          </p:cNvSpPr>
          <p:nvPr>
            <p:ph type="dt" sz="half" idx="37"/>
          </p:nvPr>
        </p:nvSpPr>
        <p:spPr/>
        <p:txBody>
          <a:bodyPr/>
          <a:lstStyle/>
          <a:p>
            <a:fld id="{9326D3CC-D334-4A5D-B74A-C50F6F18EB32}" type="datetime3">
              <a:rPr lang="en-US" smtClean="0"/>
              <a:t>29 June 2022</a:t>
            </a:fld>
            <a:endParaRPr lang="en-US" dirty="0"/>
          </a:p>
        </p:txBody>
      </p:sp>
      <p:sp>
        <p:nvSpPr>
          <p:cNvPr id="9" name="Footer Placeholder 8"/>
          <p:cNvSpPr>
            <a:spLocks noGrp="1"/>
          </p:cNvSpPr>
          <p:nvPr>
            <p:ph type="ftr" sz="quarter" idx="38"/>
          </p:nvPr>
        </p:nvSpPr>
        <p:spPr/>
        <p:txBody>
          <a:bodyPr/>
          <a:lstStyle/>
          <a:p>
            <a:endParaRPr lang="en-US" dirty="0"/>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9325511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0"/>
            <a:ext cx="529682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199" y="3586931"/>
            <a:ext cx="529590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1" y="3583214"/>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0" name="Date Placeholder 9"/>
          <p:cNvSpPr>
            <a:spLocks noGrp="1"/>
          </p:cNvSpPr>
          <p:nvPr>
            <p:ph type="dt" sz="half" idx="37"/>
          </p:nvPr>
        </p:nvSpPr>
        <p:spPr/>
        <p:txBody>
          <a:bodyPr/>
          <a:lstStyle/>
          <a:p>
            <a:fld id="{EDC77DB5-0D22-4F51-BB8C-90574B4C4220}" type="datetime3">
              <a:rPr lang="en-US" smtClean="0"/>
              <a:t>29 June 2022</a:t>
            </a:fld>
            <a:endParaRPr lang="en-US" dirty="0"/>
          </a:p>
        </p:txBody>
      </p:sp>
      <p:sp>
        <p:nvSpPr>
          <p:cNvPr id="11" name="Footer Placeholder 10"/>
          <p:cNvSpPr>
            <a:spLocks noGrp="1"/>
          </p:cNvSpPr>
          <p:nvPr>
            <p:ph type="ftr" sz="quarter" idx="38"/>
          </p:nvPr>
        </p:nvSpPr>
        <p:spPr/>
        <p:txBody>
          <a:bodyPr/>
          <a:lstStyle/>
          <a:p>
            <a:endParaRPr lang="en-US" dirty="0"/>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24938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d Dar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E1AC5906-D5FC-49A3-B5A0-F9BA15FA39C4}" type="datetime3">
              <a:rPr lang="en-US" smtClean="0"/>
              <a:t>29 June 2022</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userDrawn="1"/>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543161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B1B6F09F-89E1-4727-9956-FFD7567AB5A6}" type="datetime3">
              <a:rPr lang="en-US" smtClean="0"/>
              <a:t>29 June 2022</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141683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FD60-9B1C-66D6-9CA5-BAC6F74FC1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41832B-F121-2D78-8361-5BE743248B90}"/>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4" name="Footer Placeholder 3">
            <a:extLst>
              <a:ext uri="{FF2B5EF4-FFF2-40B4-BE49-F238E27FC236}">
                <a16:creationId xmlns:a16="http://schemas.microsoft.com/office/drawing/2014/main" id="{91C02607-42D3-445C-D0DF-DA1A1BF2D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C4D7C3-0FBE-BBFA-9EF8-83A6C869E90B}"/>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213000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B1259-A3E8-2B4A-6FCC-AD7889E40ABC}"/>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3" name="Footer Placeholder 2">
            <a:extLst>
              <a:ext uri="{FF2B5EF4-FFF2-40B4-BE49-F238E27FC236}">
                <a16:creationId xmlns:a16="http://schemas.microsoft.com/office/drawing/2014/main" id="{9453DBD8-2050-87F9-AE0A-844EEEBF3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E04D28-D72E-ABAD-5757-7377B2D26092}"/>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2055425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67A4-F4F0-C124-CDE4-D2C72D3DD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C3CE7D-17DF-ECBC-5F51-9338129E92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FE629A-5DC5-E672-A409-64A4554D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FFED0-4257-DD0A-A679-4CF4A7D59527}"/>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6" name="Footer Placeholder 5">
            <a:extLst>
              <a:ext uri="{FF2B5EF4-FFF2-40B4-BE49-F238E27FC236}">
                <a16:creationId xmlns:a16="http://schemas.microsoft.com/office/drawing/2014/main" id="{432DCC94-4A4D-7F8C-D629-401F670E1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8DBB1-E9E8-8A57-66BE-C3B174A633B3}"/>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343944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38D0-06B8-8A95-D5A3-7A92216850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C2743-73E6-FD19-D914-CD7D96C53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4A4891-BEA8-2EDF-24B3-BAFC7A810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7F245-D062-C3A7-1258-BD0745B9F9DF}"/>
              </a:ext>
            </a:extLst>
          </p:cNvPr>
          <p:cNvSpPr>
            <a:spLocks noGrp="1"/>
          </p:cNvSpPr>
          <p:nvPr>
            <p:ph type="dt" sz="half" idx="10"/>
          </p:nvPr>
        </p:nvSpPr>
        <p:spPr/>
        <p:txBody>
          <a:bodyPr/>
          <a:lstStyle/>
          <a:p>
            <a:fld id="{D6C51EE9-741E-514E-A6BC-503FC589FFBC}" type="datetimeFigureOut">
              <a:rPr lang="en-US" smtClean="0"/>
              <a:t>6/29/2022</a:t>
            </a:fld>
            <a:endParaRPr lang="en-US"/>
          </a:p>
        </p:txBody>
      </p:sp>
      <p:sp>
        <p:nvSpPr>
          <p:cNvPr id="6" name="Footer Placeholder 5">
            <a:extLst>
              <a:ext uri="{FF2B5EF4-FFF2-40B4-BE49-F238E27FC236}">
                <a16:creationId xmlns:a16="http://schemas.microsoft.com/office/drawing/2014/main" id="{5A3C6111-586F-9A3E-2ADE-6C15045EF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6293E-3758-93D5-799A-0499C67D1795}"/>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4055575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image" Target="../media/image1.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504E1-178C-73D1-C849-4DF2DDF23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5E96D-5139-2535-185B-2710272E8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01AE8-8EC4-2BC4-DE8C-89168FE0E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51EE9-741E-514E-A6BC-503FC589FFBC}" type="datetimeFigureOut">
              <a:rPr lang="en-US" smtClean="0"/>
              <a:t>6/29/2022</a:t>
            </a:fld>
            <a:endParaRPr lang="en-US"/>
          </a:p>
        </p:txBody>
      </p:sp>
      <p:sp>
        <p:nvSpPr>
          <p:cNvPr id="5" name="Footer Placeholder 4">
            <a:extLst>
              <a:ext uri="{FF2B5EF4-FFF2-40B4-BE49-F238E27FC236}">
                <a16:creationId xmlns:a16="http://schemas.microsoft.com/office/drawing/2014/main" id="{5F9132DF-A97F-3F0A-9FA5-D06B5C7E6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E05422-56D3-E5E8-8884-4FC225CA4D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99670-FA91-634B-8E0C-3FCE54B151D2}" type="slidenum">
              <a:rPr lang="en-US" smtClean="0"/>
              <a:t>‹#›</a:t>
            </a:fld>
            <a:endParaRPr lang="en-US"/>
          </a:p>
        </p:txBody>
      </p:sp>
    </p:spTree>
    <p:extLst>
      <p:ext uri="{BB962C8B-B14F-4D97-AF65-F5344CB8AC3E}">
        <p14:creationId xmlns:p14="http://schemas.microsoft.com/office/powerpoint/2010/main" val="4015228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257175"/>
            <a:fld id="{C9B33878-D968-4541-AFBB-89E5E4D71C69}" type="datetimeFigureOut">
              <a:rPr lang="en-US" smtClean="0">
                <a:solidFill>
                  <a:prstClr val="black">
                    <a:tint val="75000"/>
                  </a:prstClr>
                </a:solidFill>
              </a:rPr>
              <a:pPr defTabSz="257175"/>
              <a:t>6/29/2022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25717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257175"/>
            <a:fld id="{AAEFA9E4-CAE8-A648-B13D-B972B619F9EC}" type="slidenum">
              <a:rPr lang="en-US" smtClean="0">
                <a:solidFill>
                  <a:prstClr val="black">
                    <a:tint val="75000"/>
                  </a:prstClr>
                </a:solidFill>
              </a:rPr>
              <a:pPr defTabSz="257175"/>
              <a:t>‹#›</a:t>
            </a:fld>
            <a:endParaRPr lang="en-US">
              <a:solidFill>
                <a:prstClr val="black">
                  <a:tint val="75000"/>
                </a:prstClr>
              </a:solidFill>
            </a:endParaRPr>
          </a:p>
        </p:txBody>
      </p:sp>
    </p:spTree>
    <p:extLst>
      <p:ext uri="{BB962C8B-B14F-4D97-AF65-F5344CB8AC3E}">
        <p14:creationId xmlns:p14="http://schemas.microsoft.com/office/powerpoint/2010/main" val="36552519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499798"/>
            <a:ext cx="12192000" cy="35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dirty="0"/>
          </a:p>
        </p:txBody>
      </p:sp>
      <p:cxnSp>
        <p:nvCxnSpPr>
          <p:cNvPr id="15" name="Straight Connector 14"/>
          <p:cNvCxnSpPr/>
          <p:nvPr userDrawn="1"/>
        </p:nvCxnSpPr>
        <p:spPr>
          <a:xfrm>
            <a:off x="0" y="6500474"/>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50292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36810" y="6500814"/>
            <a:ext cx="1371600" cy="357186"/>
          </a:xfrm>
          <a:prstGeom prst="rect">
            <a:avLst/>
          </a:prstGeom>
        </p:spPr>
        <p:txBody>
          <a:bodyPr vert="horz" lIns="91440" tIns="0" rIns="91440" bIns="0" rtlCol="0" anchor="ctr"/>
          <a:lstStyle>
            <a:lvl1pPr algn="r">
              <a:defRPr sz="1000">
                <a:solidFill>
                  <a:schemeClr val="bg1">
                    <a:lumMod val="50000"/>
                  </a:schemeClr>
                </a:solidFill>
              </a:defRPr>
            </a:lvl1pPr>
          </a:lstStyle>
          <a:p>
            <a:fld id="{6F91A5C1-C292-4129-871C-FF36BCECBE75}" type="datetime3">
              <a:rPr lang="en-US" smtClean="0"/>
              <a:t>29 June 2022</a:t>
            </a:fld>
            <a:endParaRPr lang="en-US" dirty="0"/>
          </a:p>
        </p:txBody>
      </p:sp>
      <p:sp>
        <p:nvSpPr>
          <p:cNvPr id="5" name="Footer Placeholder 4"/>
          <p:cNvSpPr>
            <a:spLocks noGrp="1"/>
          </p:cNvSpPr>
          <p:nvPr>
            <p:ph type="ftr" sz="quarter" idx="3"/>
          </p:nvPr>
        </p:nvSpPr>
        <p:spPr>
          <a:xfrm>
            <a:off x="742416" y="6500814"/>
            <a:ext cx="3197406" cy="355600"/>
          </a:xfrm>
          <a:prstGeom prst="rect">
            <a:avLst/>
          </a:prstGeom>
        </p:spPr>
        <p:txBody>
          <a:bodyPr vert="horz" lIns="91440" tIns="0" rIns="91440" bIns="0" rtlCol="0" anchor="ct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1440302" y="6500474"/>
            <a:ext cx="381000" cy="357526"/>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424239" y="6604000"/>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457200" y="6566791"/>
            <a:ext cx="210893" cy="226709"/>
          </a:xfrm>
          <a:prstGeom prst="rect">
            <a:avLst/>
          </a:prstGeom>
        </p:spPr>
      </p:pic>
    </p:spTree>
    <p:extLst>
      <p:ext uri="{BB962C8B-B14F-4D97-AF65-F5344CB8AC3E}">
        <p14:creationId xmlns:p14="http://schemas.microsoft.com/office/powerpoint/2010/main" val="19397915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Lst>
  <p:hf hdr="0" ftr="0" dt="0"/>
  <p:txStyles>
    <p:title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64">
          <p15:clr>
            <a:srgbClr val="F26B43"/>
          </p15:clr>
        </p15:guide>
        <p15:guide id="11" pos="288">
          <p15:clr>
            <a:srgbClr val="F26B43"/>
          </p15:clr>
        </p15:guide>
        <p15:guide id="12" pos="7392">
          <p15:clr>
            <a:srgbClr val="F26B43"/>
          </p15:clr>
        </p15:guide>
        <p15:guide id="13" orient="horz" pos="3912">
          <p15:clr>
            <a:srgbClr val="F26B43"/>
          </p15:clr>
        </p15:guide>
        <p15:guide id="14" pos="3840">
          <p15:clr>
            <a:srgbClr val="F26B43"/>
          </p15:clr>
        </p15:guide>
        <p15:guide id="16" orient="horz" pos="936">
          <p15:clr>
            <a:srgbClr val="F26B43"/>
          </p15:clr>
        </p15:guide>
        <p15:guide id="17" pos="600">
          <p15:clr>
            <a:srgbClr val="F26B43"/>
          </p15:clr>
        </p15:guide>
        <p15:guide id="18" pos="7080">
          <p15:clr>
            <a:srgbClr val="F26B43"/>
          </p15:clr>
        </p15:guide>
        <p15:guide id="19" pos="4056">
          <p15:clr>
            <a:srgbClr val="F26B43"/>
          </p15:clr>
        </p15:guide>
        <p15:guide id="20" pos="3624">
          <p15:clr>
            <a:srgbClr val="F26B43"/>
          </p15:clr>
        </p15:guide>
        <p15:guide id="22" orient="horz" pos="7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16.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https://mcusercontent.com/fa86b66009af66c9a2fd0242e/images/05a1e463-8804-d5d1-3d63-62e66f45c99a.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www.hopkinsmedicine.org/news/publications/dome_issues/dome-mayjune-2022" TargetMode="External"/><Relationship Id="rId5" Type="http://schemas.openxmlformats.org/officeDocument/2006/relationships/image" Target="../media/image20.tiff"/><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3" Type="http://schemas.openxmlformats.org/officeDocument/2006/relationships/image" Target="../media/image16.jpeg"/><Relationship Id="rId7" Type="http://schemas.openxmlformats.org/officeDocument/2006/relationships/image" Target="../media/image25.tiff"/><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tiff"/><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png"/><Relationship Id="rId4" Type="http://schemas.openxmlformats.org/officeDocument/2006/relationships/image" Target="../media/image22.tiff"/><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16.jpeg"/><Relationship Id="rId1" Type="http://schemas.openxmlformats.org/officeDocument/2006/relationships/slideLayout" Target="../slideLayouts/slideLayout3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5DFE902-A5C3-F635-A336-0AB39613CD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970" y="0"/>
            <a:ext cx="12537938" cy="6858000"/>
          </a:xfrm>
          <a:prstGeom prst="rect">
            <a:avLst/>
          </a:prstGeom>
        </p:spPr>
      </p:pic>
      <p:sp>
        <p:nvSpPr>
          <p:cNvPr id="3" name="Subtitle 2">
            <a:extLst>
              <a:ext uri="{FF2B5EF4-FFF2-40B4-BE49-F238E27FC236}">
                <a16:creationId xmlns:a16="http://schemas.microsoft.com/office/drawing/2014/main" id="{3E7C789F-A42C-CE2C-2463-8FBF3C8EC58E}"/>
              </a:ext>
            </a:extLst>
          </p:cNvPr>
          <p:cNvSpPr>
            <a:spLocks noGrp="1"/>
          </p:cNvSpPr>
          <p:nvPr>
            <p:ph type="subTitle" idx="1"/>
          </p:nvPr>
        </p:nvSpPr>
        <p:spPr>
          <a:xfrm>
            <a:off x="897833" y="1576740"/>
            <a:ext cx="9806610" cy="2200129"/>
          </a:xfrm>
        </p:spPr>
        <p:txBody>
          <a:bodyPr>
            <a:normAutofit/>
          </a:bodyPr>
          <a:lstStyle/>
          <a:p>
            <a:r>
              <a:rPr lang="en-US" sz="4800" b="1" dirty="0">
                <a:solidFill>
                  <a:schemeClr val="bg1"/>
                </a:solidFill>
              </a:rPr>
              <a:t>Five Year Review: </a:t>
            </a:r>
            <a:r>
              <a:rPr lang="en-US" sz="4800" b="1" dirty="0" err="1">
                <a:solidFill>
                  <a:srgbClr val="FFFF00"/>
                </a:solidFill>
              </a:rPr>
              <a:t>inHealth</a:t>
            </a:r>
            <a:endParaRPr lang="en-US" sz="4800" b="1" dirty="0">
              <a:solidFill>
                <a:srgbClr val="FFFF00"/>
              </a:solidFill>
            </a:endParaRPr>
          </a:p>
          <a:p>
            <a:r>
              <a:rPr lang="en-US" sz="4800" b="1" dirty="0">
                <a:solidFill>
                  <a:schemeClr val="bg1"/>
                </a:solidFill>
              </a:rPr>
              <a:t>Hopkins </a:t>
            </a:r>
            <a:r>
              <a:rPr lang="en-US" sz="4800" b="1" dirty="0">
                <a:solidFill>
                  <a:srgbClr val="FFFF00"/>
                </a:solidFill>
              </a:rPr>
              <a:t>in</a:t>
            </a:r>
            <a:r>
              <a:rPr lang="en-US" sz="4800" b="1" dirty="0">
                <a:solidFill>
                  <a:schemeClr val="bg1"/>
                </a:solidFill>
              </a:rPr>
              <a:t>telligent </a:t>
            </a:r>
            <a:r>
              <a:rPr lang="en-US" sz="4800" b="1" dirty="0">
                <a:solidFill>
                  <a:srgbClr val="FFFF00"/>
                </a:solidFill>
              </a:rPr>
              <a:t>health</a:t>
            </a:r>
            <a:r>
              <a:rPr lang="en-US" sz="4800" b="1" dirty="0">
                <a:solidFill>
                  <a:schemeClr val="bg1"/>
                </a:solidFill>
              </a:rPr>
              <a:t>care</a:t>
            </a:r>
          </a:p>
        </p:txBody>
      </p:sp>
      <p:pic>
        <p:nvPicPr>
          <p:cNvPr id="6" name="Picture 5">
            <a:extLst>
              <a:ext uri="{FF2B5EF4-FFF2-40B4-BE49-F238E27FC236}">
                <a16:creationId xmlns:a16="http://schemas.microsoft.com/office/drawing/2014/main" id="{A32F10C0-2CFD-70AD-691C-CBB176C331A5}"/>
              </a:ext>
            </a:extLst>
          </p:cNvPr>
          <p:cNvPicPr>
            <a:picLocks noChangeAspect="1"/>
          </p:cNvPicPr>
          <p:nvPr/>
        </p:nvPicPr>
        <p:blipFill>
          <a:blip r:embed="rId3"/>
          <a:stretch>
            <a:fillRect/>
          </a:stretch>
        </p:blipFill>
        <p:spPr>
          <a:xfrm>
            <a:off x="4565057" y="5379846"/>
            <a:ext cx="3061885" cy="663145"/>
          </a:xfrm>
          <a:prstGeom prst="rect">
            <a:avLst/>
          </a:prstGeom>
        </p:spPr>
      </p:pic>
    </p:spTree>
    <p:extLst>
      <p:ext uri="{BB962C8B-B14F-4D97-AF65-F5344CB8AC3E}">
        <p14:creationId xmlns:p14="http://schemas.microsoft.com/office/powerpoint/2010/main" val="36607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9305" y="1210444"/>
            <a:ext cx="2464317"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152456" y="1616253"/>
            <a:ext cx="1921589" cy="3596556"/>
          </a:xfrm>
        </p:spPr>
        <p:txBody>
          <a:bodyPr>
            <a:normAutofit/>
          </a:bodyPr>
          <a:lstStyle/>
          <a:p>
            <a:r>
              <a:rPr lang="en-US" dirty="0">
                <a:solidFill>
                  <a:srgbClr val="FFFFFF"/>
                </a:solidFill>
              </a:rPr>
              <a:t>Wonder involves appreciating a previously hidden pattern, and imagining its origin</a:t>
            </a:r>
          </a:p>
        </p:txBody>
      </p:sp>
      <p:graphicFrame>
        <p:nvGraphicFramePr>
          <p:cNvPr id="5" name="Content Placeholder 2">
            <a:extLst>
              <a:ext uri="{FF2B5EF4-FFF2-40B4-BE49-F238E27FC236}">
                <a16:creationId xmlns:a16="http://schemas.microsoft.com/office/drawing/2014/main" id="{55DCF9D4-1114-45AF-B75C-E5384D7DBF7D}"/>
              </a:ext>
            </a:extLst>
          </p:cNvPr>
          <p:cNvGraphicFramePr>
            <a:graphicFrameLocks noGrp="1"/>
          </p:cNvGraphicFramePr>
          <p:nvPr>
            <p:ph idx="1"/>
            <p:extLst>
              <p:ext uri="{D42A27DB-BD31-4B8C-83A1-F6EECF244321}">
                <p14:modId xmlns:p14="http://schemas.microsoft.com/office/powerpoint/2010/main" val="1628065076"/>
              </p:ext>
            </p:extLst>
          </p:nvPr>
        </p:nvGraphicFramePr>
        <p:xfrm>
          <a:off x="5588795" y="1210443"/>
          <a:ext cx="3663902"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384BBB1-7F67-9543-9323-B23CA8413FA0}"/>
              </a:ext>
            </a:extLst>
          </p:cNvPr>
          <p:cNvPicPr>
            <a:picLocks noChangeAspect="1"/>
          </p:cNvPicPr>
          <p:nvPr/>
        </p:nvPicPr>
        <p:blipFill>
          <a:blip r:embed="rId8"/>
          <a:stretch>
            <a:fillRect/>
          </a:stretch>
        </p:blipFill>
        <p:spPr>
          <a:xfrm>
            <a:off x="7538597" y="3611693"/>
            <a:ext cx="907274" cy="513803"/>
          </a:xfrm>
          <a:prstGeom prst="rect">
            <a:avLst/>
          </a:prstGeom>
        </p:spPr>
      </p:pic>
      <p:pic>
        <p:nvPicPr>
          <p:cNvPr id="6" name="Picture 5" descr="Background pattern&#10;&#10;Description automatically generated">
            <a:extLst>
              <a:ext uri="{FF2B5EF4-FFF2-40B4-BE49-F238E27FC236}">
                <a16:creationId xmlns:a16="http://schemas.microsoft.com/office/drawing/2014/main" id="{4932B5D5-A486-4DD0-BA67-DB2BF5561495}"/>
              </a:ext>
            </a:extLst>
          </p:cNvPr>
          <p:cNvPicPr>
            <a:picLocks noChangeAspect="1"/>
          </p:cNvPicPr>
          <p:nvPr/>
        </p:nvPicPr>
        <p:blipFill rotWithShape="1">
          <a:blip r:embed="rId9">
            <a:extLst>
              <a:ext uri="{28A0092B-C50C-407E-A947-70E740481C1C}">
                <a14:useLocalDpi xmlns:a14="http://schemas.microsoft.com/office/drawing/2010/main"/>
              </a:ext>
            </a:extLst>
          </a:blip>
          <a:srcRect t="76636"/>
          <a:stretch/>
        </p:blipFill>
        <p:spPr>
          <a:xfrm>
            <a:off x="0" y="5867067"/>
            <a:ext cx="12192000" cy="990933"/>
          </a:xfrm>
          <a:prstGeom prst="rect">
            <a:avLst/>
          </a:prstGeom>
        </p:spPr>
      </p:pic>
    </p:spTree>
    <p:extLst>
      <p:ext uri="{BB962C8B-B14F-4D97-AF65-F5344CB8AC3E}">
        <p14:creationId xmlns:p14="http://schemas.microsoft.com/office/powerpoint/2010/main" val="109966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E54DF74-5BE4-45F2-BCA1-3E58603D492D}"/>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6913" y="1"/>
            <a:ext cx="12192000" cy="818672"/>
          </a:xfrm>
          <a:prstGeom prst="rect">
            <a:avLst/>
          </a:prstGeom>
        </p:spPr>
      </p:pic>
      <p:sp>
        <p:nvSpPr>
          <p:cNvPr id="2" name="Title 1">
            <a:extLst>
              <a:ext uri="{FF2B5EF4-FFF2-40B4-BE49-F238E27FC236}">
                <a16:creationId xmlns:a16="http://schemas.microsoft.com/office/drawing/2014/main" id="{D6C84C82-C477-44AF-9B32-95AC994A2092}"/>
              </a:ext>
            </a:extLst>
          </p:cNvPr>
          <p:cNvSpPr>
            <a:spLocks noGrp="1"/>
          </p:cNvSpPr>
          <p:nvPr>
            <p:ph type="title"/>
          </p:nvPr>
        </p:nvSpPr>
        <p:spPr>
          <a:xfrm>
            <a:off x="132080" y="-15085"/>
            <a:ext cx="10972800" cy="832801"/>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Temporal clustering in Myositis</a:t>
            </a:r>
          </a:p>
        </p:txBody>
      </p:sp>
      <p:pic>
        <p:nvPicPr>
          <p:cNvPr id="4" name="Picture 3">
            <a:extLst>
              <a:ext uri="{FF2B5EF4-FFF2-40B4-BE49-F238E27FC236}">
                <a16:creationId xmlns:a16="http://schemas.microsoft.com/office/drawing/2014/main" id="{C65FAE5D-11C6-4405-9766-8B8B234AEA89}"/>
              </a:ext>
            </a:extLst>
          </p:cNvPr>
          <p:cNvPicPr/>
          <p:nvPr/>
        </p:nvPicPr>
        <p:blipFill rotWithShape="1">
          <a:blip r:embed="rId4"/>
          <a:srcRect l="26160" t="37427" r="14009" b="29611"/>
          <a:stretch/>
        </p:blipFill>
        <p:spPr bwMode="auto">
          <a:xfrm>
            <a:off x="173337" y="938865"/>
            <a:ext cx="11859151" cy="4232575"/>
          </a:xfrm>
          <a:prstGeom prst="rect">
            <a:avLst/>
          </a:prstGeom>
          <a:ln>
            <a:noFill/>
          </a:ln>
          <a:effectLst>
            <a:outerShdw blurRad="50800" dist="38100" dir="8100000" sx="101000" sy="101000" algn="tr" rotWithShape="0">
              <a:schemeClr val="accent1">
                <a:alpha val="40000"/>
              </a:scheme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7F12E612-2688-40C5-B434-7395B96557C5}"/>
              </a:ext>
            </a:extLst>
          </p:cNvPr>
          <p:cNvPicPr/>
          <p:nvPr/>
        </p:nvPicPr>
        <p:blipFill rotWithShape="1">
          <a:blip r:embed="rId5"/>
          <a:srcRect l="26156" t="38047" r="11242" b="28653"/>
          <a:stretch/>
        </p:blipFill>
        <p:spPr bwMode="auto">
          <a:xfrm>
            <a:off x="264777" y="1504606"/>
            <a:ext cx="11859151" cy="3848787"/>
          </a:xfrm>
          <a:prstGeom prst="rect">
            <a:avLst/>
          </a:prstGeom>
          <a:ln>
            <a:noFill/>
          </a:ln>
          <a:effectLst>
            <a:outerShdw blurRad="50800" dist="38100" dir="8100000" sx="102076" sy="102076" algn="tr" rotWithShape="0">
              <a:schemeClr val="accent1">
                <a:alpha val="40000"/>
              </a:scheme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1577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352" y="3847291"/>
            <a:ext cx="7659105" cy="2923877"/>
          </a:xfrm>
          <a:prstGeom prst="rect">
            <a:avLst/>
          </a:prstGeom>
          <a:solidFill>
            <a:schemeClr val="accent1">
              <a:lumMod val="50000"/>
            </a:schemeClr>
          </a:solidFill>
        </p:spPr>
        <p:txBody>
          <a:bodyPr wrap="square" rtlCol="0">
            <a:spAutoFit/>
          </a:bodyPr>
          <a:lstStyle/>
          <a:p>
            <a:pPr algn="ctr"/>
            <a:r>
              <a:rPr lang="en-US" sz="2800" b="1">
                <a:solidFill>
                  <a:schemeClr val="bg1"/>
                </a:solidFill>
              </a:rPr>
              <a:t>CORE MEASURES</a:t>
            </a:r>
          </a:p>
          <a:p>
            <a:endParaRPr lang="en-US" sz="1200" b="1">
              <a:solidFill>
                <a:schemeClr val="bg1"/>
              </a:solidFill>
            </a:endParaRPr>
          </a:p>
          <a:p>
            <a:pPr marL="457200" indent="-457200">
              <a:buFont typeface="+mj-lt"/>
              <a:buAutoNum type="arabicPeriod"/>
            </a:pPr>
            <a:r>
              <a:rPr lang="en-US" sz="2400" b="1">
                <a:solidFill>
                  <a:schemeClr val="bg1"/>
                </a:solidFill>
              </a:rPr>
              <a:t>Clinical phenotyping: discrete endpoint and exam templates for care and secondary research       </a:t>
            </a:r>
          </a:p>
          <a:p>
            <a:pPr marL="457200" indent="-457200">
              <a:buFont typeface="+mj-lt"/>
              <a:buAutoNum type="arabicPeriod"/>
            </a:pPr>
            <a:r>
              <a:rPr lang="en-US" sz="2400" b="1">
                <a:solidFill>
                  <a:schemeClr val="bg1"/>
                </a:solidFill>
              </a:rPr>
              <a:t>Biobanking</a:t>
            </a:r>
          </a:p>
          <a:p>
            <a:pPr marL="457200" indent="-457200">
              <a:buFont typeface="+mj-lt"/>
              <a:buAutoNum type="arabicPeriod"/>
            </a:pPr>
            <a:r>
              <a:rPr lang="en-US" sz="2400" b="1">
                <a:solidFill>
                  <a:schemeClr val="bg1"/>
                </a:solidFill>
              </a:rPr>
              <a:t>Retinal imaging</a:t>
            </a:r>
          </a:p>
          <a:p>
            <a:pPr marL="457200" indent="-457200">
              <a:buFont typeface="+mj-lt"/>
              <a:buAutoNum type="arabicPeriod"/>
            </a:pPr>
            <a:r>
              <a:rPr lang="en-US" sz="2400" b="1">
                <a:solidFill>
                  <a:schemeClr val="bg1"/>
                </a:solidFill>
              </a:rPr>
              <a:t>Standardized annual brain [± cord] MRI to assess for new lesions/need to change treatment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971" y="1433747"/>
            <a:ext cx="4135924" cy="2330098"/>
          </a:xfrm>
          <a:prstGeom prst="rect">
            <a:avLst/>
          </a:prstGeom>
        </p:spPr>
      </p:pic>
      <p:pic>
        <p:nvPicPr>
          <p:cNvPr id="5" name="Picture 13">
            <a:extLst>
              <a:ext uri="{FF2B5EF4-FFF2-40B4-BE49-F238E27FC236}">
                <a16:creationId xmlns:a16="http://schemas.microsoft.com/office/drawing/2014/main" id="{16A93431-704C-48EB-80F9-FB0614FE3A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9457" y="2867843"/>
            <a:ext cx="4221472" cy="399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F1147A70-8730-4765-9699-2CAEEA0A15B0}"/>
              </a:ext>
            </a:extLst>
          </p:cNvPr>
          <p:cNvPicPr>
            <a:picLocks noChangeArrowheads="1"/>
          </p:cNvPicPr>
          <p:nvPr/>
        </p:nvPicPr>
        <p:blipFill>
          <a:blip r:embed="rId4">
            <a:extLst>
              <a:ext uri="{28A0092B-C50C-407E-A947-70E740481C1C}">
                <a14:useLocalDpi xmlns:a14="http://schemas.microsoft.com/office/drawing/2010/main" val="0"/>
              </a:ext>
            </a:extLst>
          </a:blip>
          <a:srcRect l="6529" t="10745" r="15814" b="6477"/>
          <a:stretch>
            <a:fillRect/>
          </a:stretch>
        </p:blipFill>
        <p:spPr bwMode="auto">
          <a:xfrm>
            <a:off x="7670827" y="1428548"/>
            <a:ext cx="2209800" cy="23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E6B1E384-66E6-427B-9272-6811C68D5C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8348" y="1207283"/>
            <a:ext cx="2123951" cy="1755799"/>
          </a:xfrm>
          <a:prstGeom prst="rect">
            <a:avLst/>
          </a:prstGeom>
        </p:spPr>
      </p:pic>
      <p:pic>
        <p:nvPicPr>
          <p:cNvPr id="9" name="Picture 2" descr="Justin McArthur with patient">
            <a:extLst>
              <a:ext uri="{FF2B5EF4-FFF2-40B4-BE49-F238E27FC236}">
                <a16:creationId xmlns:a16="http://schemas.microsoft.com/office/drawing/2014/main" id="{5595CFC7-B338-4863-8C7C-DC83CC5DB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668" y="1428548"/>
            <a:ext cx="3402209" cy="231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ackground pattern&#10;&#10;Description automatically generated">
            <a:extLst>
              <a:ext uri="{FF2B5EF4-FFF2-40B4-BE49-F238E27FC236}">
                <a16:creationId xmlns:a16="http://schemas.microsoft.com/office/drawing/2014/main" id="{81D207CD-F799-F68B-F26D-A563F98EC43A}"/>
              </a:ext>
            </a:extLst>
          </p:cNvPr>
          <p:cNvPicPr>
            <a:picLocks noChangeAspect="1"/>
          </p:cNvPicPr>
          <p:nvPr/>
        </p:nvPicPr>
        <p:blipFill rotWithShape="1">
          <a:blip r:embed="rId7">
            <a:extLst>
              <a:ext uri="{28A0092B-C50C-407E-A947-70E740481C1C}">
                <a14:useLocalDpi xmlns:a14="http://schemas.microsoft.com/office/drawing/2010/main"/>
              </a:ext>
            </a:extLst>
          </a:blip>
          <a:srcRect t="76636"/>
          <a:stretch/>
        </p:blipFill>
        <p:spPr>
          <a:xfrm>
            <a:off x="0" y="-18244"/>
            <a:ext cx="12192000" cy="1157201"/>
          </a:xfrm>
          <a:prstGeom prst="rect">
            <a:avLst/>
          </a:prstGeom>
        </p:spPr>
      </p:pic>
      <p:sp>
        <p:nvSpPr>
          <p:cNvPr id="2" name="Title 1"/>
          <p:cNvSpPr>
            <a:spLocks noGrp="1"/>
          </p:cNvSpPr>
          <p:nvPr>
            <p:ph type="title"/>
          </p:nvPr>
        </p:nvSpPr>
        <p:spPr>
          <a:xfrm>
            <a:off x="0" y="75694"/>
            <a:ext cx="12338304" cy="1063263"/>
          </a:xfrm>
        </p:spPr>
        <p:txBody>
          <a:bodyPr>
            <a:normAutofit/>
          </a:bodyPr>
          <a:lstStyle/>
          <a:p>
            <a:r>
              <a:rPr lang="en-US" sz="3600" b="1">
                <a:solidFill>
                  <a:schemeClr val="bg1"/>
                </a:solidFill>
                <a:latin typeface="Calibri  "/>
              </a:rPr>
              <a:t>A Tale of Transformation: The MS PMCOE Clinical Encounter </a:t>
            </a:r>
            <a:endParaRPr lang="en-US" sz="3600" b="1">
              <a:solidFill>
                <a:schemeClr val="bg1"/>
              </a:solidFill>
            </a:endParaRPr>
          </a:p>
        </p:txBody>
      </p:sp>
    </p:spTree>
    <p:extLst>
      <p:ext uri="{BB962C8B-B14F-4D97-AF65-F5344CB8AC3E}">
        <p14:creationId xmlns:p14="http://schemas.microsoft.com/office/powerpoint/2010/main" val="248663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024CD-966F-40DF-9157-4DBA793AA29A}"/>
              </a:ext>
            </a:extLst>
          </p:cNvPr>
          <p:cNvPicPr>
            <a:picLocks noChangeAspect="1"/>
          </p:cNvPicPr>
          <p:nvPr/>
        </p:nvPicPr>
        <p:blipFill rotWithShape="1">
          <a:blip r:embed="rId2"/>
          <a:srcRect l="177" t="190" r="7529" b="27619"/>
          <a:stretch/>
        </p:blipFill>
        <p:spPr>
          <a:xfrm>
            <a:off x="82665" y="1836344"/>
            <a:ext cx="12109335" cy="4430344"/>
          </a:xfrm>
          <a:prstGeom prst="rect">
            <a:avLst/>
          </a:prstGeom>
        </p:spPr>
      </p:pic>
      <p:sp>
        <p:nvSpPr>
          <p:cNvPr id="2" name="TextBox 1"/>
          <p:cNvSpPr txBox="1"/>
          <p:nvPr/>
        </p:nvSpPr>
        <p:spPr>
          <a:xfrm>
            <a:off x="7061200" y="4574454"/>
            <a:ext cx="5059950" cy="2146742"/>
          </a:xfrm>
          <a:prstGeom prst="rect">
            <a:avLst/>
          </a:prstGeom>
          <a:solidFill>
            <a:schemeClr val="accent1">
              <a:lumMod val="50000"/>
            </a:schemeClr>
          </a:solidFill>
          <a:effectLst>
            <a:outerShdw blurRad="50800" dist="38100" dir="8100000" algn="tr" rotWithShape="0">
              <a:prstClr val="black">
                <a:alpha val="40000"/>
              </a:prstClr>
            </a:outerShdw>
          </a:effectLst>
        </p:spPr>
        <p:txBody>
          <a:bodyPr wrap="square" lIns="68580" tIns="34290" rIns="68580" bIns="34290" rtlCol="0" anchor="t">
            <a:spAutoFit/>
          </a:bodyPr>
          <a:lstStyle/>
          <a:p>
            <a:r>
              <a:rPr lang="en-US" sz="1500" b="1">
                <a:solidFill>
                  <a:schemeClr val="bg1"/>
                </a:solidFill>
                <a:latin typeface="Helvetica"/>
                <a:cs typeface="Helvetica"/>
              </a:rPr>
              <a:t>*</a:t>
            </a:r>
            <a:r>
              <a:rPr lang="en-US" sz="1500" b="1">
                <a:solidFill>
                  <a:schemeClr val="bg1"/>
                </a:solidFill>
                <a:cs typeface="Helvetica"/>
              </a:rPr>
              <a:t>F</a:t>
            </a:r>
            <a:r>
              <a:rPr lang="en-US" sz="1500" b="1">
                <a:solidFill>
                  <a:schemeClr val="bg1"/>
                </a:solidFill>
                <a:cs typeface="Helvetica" panose="020B0604020202020204" pitchFamily="34" charset="0"/>
              </a:rPr>
              <a:t>reely available now to all Epic users, and recently adapted to Cerner. In use/in development at:</a:t>
            </a:r>
          </a:p>
          <a:p>
            <a:endParaRPr lang="en-US" sz="1500" b="1">
              <a:solidFill>
                <a:schemeClr val="bg1"/>
              </a:solidFill>
              <a:cs typeface="Helvetica" panose="020B0604020202020204" pitchFamily="34" charset="0"/>
            </a:endParaRPr>
          </a:p>
          <a:p>
            <a:r>
              <a:rPr lang="en-US" sz="1500" b="1">
                <a:solidFill>
                  <a:schemeClr val="bg1"/>
                </a:solidFill>
                <a:cs typeface="Helvetica" panose="020B0604020202020204" pitchFamily="34" charset="0"/>
              </a:rPr>
              <a:t>Cleveland Clinic (OH, NV)       UC San Diego           </a:t>
            </a:r>
          </a:p>
          <a:p>
            <a:r>
              <a:rPr lang="en-US" sz="1500" b="1">
                <a:solidFill>
                  <a:schemeClr val="bg1"/>
                </a:solidFill>
                <a:cs typeface="Helvetica" panose="020B0604020202020204" pitchFamily="34" charset="0"/>
              </a:rPr>
              <a:t>NYU                                             U. Washington</a:t>
            </a:r>
          </a:p>
          <a:p>
            <a:r>
              <a:rPr lang="en-US" sz="1500" b="1">
                <a:solidFill>
                  <a:schemeClr val="bg1"/>
                </a:solidFill>
                <a:cs typeface="Helvetica" panose="020B0604020202020204" pitchFamily="34" charset="0"/>
              </a:rPr>
              <a:t>Columbia University                Ohio State University</a:t>
            </a:r>
          </a:p>
          <a:p>
            <a:r>
              <a:rPr lang="en-US" sz="1500" b="1">
                <a:solidFill>
                  <a:schemeClr val="bg1"/>
                </a:solidFill>
                <a:cs typeface="Helvetica" panose="020B0604020202020204" pitchFamily="34" charset="0"/>
              </a:rPr>
              <a:t>University of Rochester           U. Alabama </a:t>
            </a:r>
          </a:p>
          <a:p>
            <a:r>
              <a:rPr lang="en-US" sz="1500" b="1">
                <a:solidFill>
                  <a:schemeClr val="bg1"/>
                </a:solidFill>
                <a:cs typeface="Helvetica" panose="020B0604020202020204" pitchFamily="34" charset="0"/>
              </a:rPr>
              <a:t>Washington U., St. Louis         OhioHealth </a:t>
            </a:r>
          </a:p>
          <a:p>
            <a:r>
              <a:rPr lang="en-US" sz="1500" b="1">
                <a:solidFill>
                  <a:schemeClr val="bg1"/>
                </a:solidFill>
                <a:cs typeface="Helvetica" panose="020B0604020202020204" pitchFamily="34" charset="0"/>
              </a:rPr>
              <a:t>Yale                                              Allegheny Health Network</a:t>
            </a:r>
          </a:p>
        </p:txBody>
      </p:sp>
      <p:pic>
        <p:nvPicPr>
          <p:cNvPr id="6" name="Picture 5" descr="Background pattern&#10;&#10;Description automatically generated">
            <a:extLst>
              <a:ext uri="{FF2B5EF4-FFF2-40B4-BE49-F238E27FC236}">
                <a16:creationId xmlns:a16="http://schemas.microsoft.com/office/drawing/2014/main" id="{838FBC24-ABF8-8D2F-FB51-48BB5E9C7A32}"/>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3140" y="10026"/>
            <a:ext cx="12192000" cy="1541044"/>
          </a:xfrm>
          <a:prstGeom prst="rect">
            <a:avLst/>
          </a:prstGeom>
        </p:spPr>
      </p:pic>
      <p:sp>
        <p:nvSpPr>
          <p:cNvPr id="5" name="Title 4">
            <a:extLst>
              <a:ext uri="{FF2B5EF4-FFF2-40B4-BE49-F238E27FC236}">
                <a16:creationId xmlns:a16="http://schemas.microsoft.com/office/drawing/2014/main" id="{A05F797E-3EF3-4C63-8D63-7749E80A7BDB}"/>
              </a:ext>
            </a:extLst>
          </p:cNvPr>
          <p:cNvSpPr>
            <a:spLocks noGrp="1"/>
          </p:cNvSpPr>
          <p:nvPr>
            <p:ph type="title"/>
          </p:nvPr>
        </p:nvSpPr>
        <p:spPr>
          <a:xfrm>
            <a:off x="105202" y="136804"/>
            <a:ext cx="12121150" cy="1281814"/>
          </a:xfrm>
        </p:spPr>
        <p:txBody>
          <a:bodyPr>
            <a:noAutofit/>
          </a:bodyPr>
          <a:lstStyle/>
          <a:p>
            <a:r>
              <a:rPr lang="en-US" sz="3600" b="1">
                <a:solidFill>
                  <a:schemeClr val="bg1"/>
                </a:solidFill>
                <a:latin typeface="Arial" panose="020B0604020202020204" pitchFamily="34" charset="0"/>
                <a:cs typeface="Arial" panose="020B0604020202020204" pitchFamily="34" charset="0"/>
              </a:rPr>
              <a:t>MS </a:t>
            </a:r>
            <a:r>
              <a:rPr lang="en-US" sz="3600" b="1" err="1">
                <a:solidFill>
                  <a:schemeClr val="bg1"/>
                </a:solidFill>
                <a:latin typeface="Arial" panose="020B0604020202020204" pitchFamily="34" charset="0"/>
                <a:cs typeface="Arial" panose="020B0604020202020204" pitchFamily="34" charset="0"/>
              </a:rPr>
              <a:t>Smartform</a:t>
            </a:r>
            <a:r>
              <a:rPr lang="en-US" sz="3600" b="1">
                <a:solidFill>
                  <a:schemeClr val="bg1"/>
                </a:solidFill>
                <a:latin typeface="Arial" panose="020B0604020202020204" pitchFamily="34" charset="0"/>
                <a:cs typeface="Arial" panose="020B0604020202020204" pitchFamily="34" charset="0"/>
              </a:rPr>
              <a:t>*: Scalable Clinical Tracking Within</a:t>
            </a:r>
            <a:br>
              <a:rPr lang="en-US" sz="3600" b="1">
                <a:solidFill>
                  <a:schemeClr val="bg1"/>
                </a:solidFill>
                <a:latin typeface="Arial" panose="020B0604020202020204" pitchFamily="34" charset="0"/>
                <a:cs typeface="Arial" panose="020B0604020202020204" pitchFamily="34" charset="0"/>
              </a:rPr>
            </a:br>
            <a:r>
              <a:rPr lang="en-US" sz="3600" b="1">
                <a:solidFill>
                  <a:schemeClr val="bg1"/>
                </a:solidFill>
                <a:latin typeface="Arial" panose="020B0604020202020204" pitchFamily="34" charset="0"/>
                <a:cs typeface="Arial" panose="020B0604020202020204" pitchFamily="34" charset="0"/>
              </a:rPr>
              <a:t> the Electronic Medical Record</a:t>
            </a:r>
          </a:p>
        </p:txBody>
      </p:sp>
    </p:spTree>
    <p:extLst>
      <p:ext uri="{BB962C8B-B14F-4D97-AF65-F5344CB8AC3E}">
        <p14:creationId xmlns:p14="http://schemas.microsoft.com/office/powerpoint/2010/main" val="2028367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77260"/>
          <a:stretch/>
        </p:blipFill>
        <p:spPr>
          <a:xfrm>
            <a:off x="1789965" y="845751"/>
            <a:ext cx="8612070" cy="1761559"/>
          </a:xfrm>
        </p:spPr>
      </p:pic>
      <p:pic>
        <p:nvPicPr>
          <p:cNvPr id="5"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30321" b="4940"/>
          <a:stretch/>
        </p:blipFill>
        <p:spPr>
          <a:xfrm>
            <a:off x="1789965" y="2607310"/>
            <a:ext cx="8612070" cy="4250689"/>
          </a:xfrm>
          <a:prstGeom prst="rect">
            <a:avLst/>
          </a:prstGeom>
        </p:spPr>
      </p:pic>
      <p:pic>
        <p:nvPicPr>
          <p:cNvPr id="7" name="Picture 6" descr="Background pattern&#10;&#10;Description automatically generated">
            <a:extLst>
              <a:ext uri="{FF2B5EF4-FFF2-40B4-BE49-F238E27FC236}">
                <a16:creationId xmlns:a16="http://schemas.microsoft.com/office/drawing/2014/main" id="{08C3FD1C-1CE1-4010-8394-C964D7634A3A}"/>
              </a:ext>
            </a:extLst>
          </p:cNvPr>
          <p:cNvPicPr>
            <a:picLocks noChangeAspect="1"/>
          </p:cNvPicPr>
          <p:nvPr/>
        </p:nvPicPr>
        <p:blipFill rotWithShape="1">
          <a:blip r:embed="rId4">
            <a:extLst>
              <a:ext uri="{28A0092B-C50C-407E-A947-70E740481C1C}">
                <a14:useLocalDpi xmlns:a14="http://schemas.microsoft.com/office/drawing/2010/main"/>
              </a:ext>
            </a:extLst>
          </a:blip>
          <a:srcRect t="76636"/>
          <a:stretch/>
        </p:blipFill>
        <p:spPr>
          <a:xfrm>
            <a:off x="0" y="7912"/>
            <a:ext cx="12192000" cy="1064984"/>
          </a:xfrm>
          <a:prstGeom prst="rect">
            <a:avLst/>
          </a:prstGeom>
        </p:spPr>
      </p:pic>
      <p:sp>
        <p:nvSpPr>
          <p:cNvPr id="2" name="Title 1"/>
          <p:cNvSpPr>
            <a:spLocks noGrp="1"/>
          </p:cNvSpPr>
          <p:nvPr>
            <p:ph type="title"/>
          </p:nvPr>
        </p:nvSpPr>
        <p:spPr>
          <a:xfrm>
            <a:off x="182880" y="242969"/>
            <a:ext cx="12009120" cy="602782"/>
          </a:xfrm>
        </p:spPr>
        <p:txBody>
          <a:bodyPr>
            <a:noAutofit/>
          </a:bodyPr>
          <a:lstStyle/>
          <a:p>
            <a:r>
              <a:rPr lang="en-US" sz="4000" b="1">
                <a:solidFill>
                  <a:schemeClr val="bg1"/>
                </a:solidFill>
                <a:latin typeface="Arial" panose="020B0604020202020204" pitchFamily="34" charset="0"/>
                <a:cs typeface="Arial" panose="020B0604020202020204" pitchFamily="34" charset="0"/>
              </a:rPr>
              <a:t>MS Visualization: Returning Data to Patients</a:t>
            </a:r>
          </a:p>
        </p:txBody>
      </p:sp>
    </p:spTree>
    <p:extLst>
      <p:ext uri="{BB962C8B-B14F-4D97-AF65-F5344CB8AC3E}">
        <p14:creationId xmlns:p14="http://schemas.microsoft.com/office/powerpoint/2010/main" val="144017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5F5815A-14AA-4895-A02F-7C192BF54DC2}"/>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7912"/>
            <a:ext cx="12192000" cy="1064984"/>
          </a:xfrm>
          <a:prstGeom prst="rect">
            <a:avLst/>
          </a:prstGeom>
        </p:spPr>
      </p:pic>
      <p:sp>
        <p:nvSpPr>
          <p:cNvPr id="2" name="Title 1">
            <a:extLst>
              <a:ext uri="{FF2B5EF4-FFF2-40B4-BE49-F238E27FC236}">
                <a16:creationId xmlns:a16="http://schemas.microsoft.com/office/drawing/2014/main" id="{208AF80B-FB1F-454B-B035-FE92937683A7}"/>
              </a:ext>
            </a:extLst>
          </p:cNvPr>
          <p:cNvSpPr>
            <a:spLocks noGrp="1"/>
          </p:cNvSpPr>
          <p:nvPr>
            <p:ph type="title"/>
          </p:nvPr>
        </p:nvSpPr>
        <p:spPr>
          <a:xfrm>
            <a:off x="686646" y="100965"/>
            <a:ext cx="10515600" cy="971932"/>
          </a:xfrm>
        </p:spPr>
        <p:txBody>
          <a:bodyPr/>
          <a:lstStyle/>
          <a:p>
            <a:r>
              <a:rPr lang="en-US" b="1" dirty="0" err="1">
                <a:solidFill>
                  <a:schemeClr val="bg1"/>
                </a:solidFill>
                <a:latin typeface="Calibri  "/>
              </a:rPr>
              <a:t>Smartforms</a:t>
            </a:r>
            <a:r>
              <a:rPr lang="en-US" b="1" dirty="0">
                <a:solidFill>
                  <a:schemeClr val="bg1"/>
                </a:solidFill>
                <a:latin typeface="Calibri  "/>
              </a:rPr>
              <a:t>: Improving Care Efficiency</a:t>
            </a:r>
          </a:p>
        </p:txBody>
      </p:sp>
      <p:pic>
        <p:nvPicPr>
          <p:cNvPr id="5" name="Content Placeholder 4">
            <a:extLst>
              <a:ext uri="{FF2B5EF4-FFF2-40B4-BE49-F238E27FC236}">
                <a16:creationId xmlns:a16="http://schemas.microsoft.com/office/drawing/2014/main" id="{7620113F-7996-4829-8C3A-FC1E5EAC74D4}"/>
              </a:ext>
            </a:extLst>
          </p:cNvPr>
          <p:cNvPicPr>
            <a:picLocks noGrp="1" noChangeAspect="1"/>
          </p:cNvPicPr>
          <p:nvPr>
            <p:ph idx="1"/>
          </p:nvPr>
        </p:nvPicPr>
        <p:blipFill rotWithShape="1">
          <a:blip r:embed="rId3"/>
          <a:srcRect t="4837" b="5999"/>
          <a:stretch/>
        </p:blipFill>
        <p:spPr>
          <a:xfrm>
            <a:off x="535092" y="1165949"/>
            <a:ext cx="10818708" cy="5426076"/>
          </a:xfrm>
          <a:prstGeom prst="rect">
            <a:avLst/>
          </a:prstGeom>
        </p:spPr>
      </p:pic>
      <p:sp>
        <p:nvSpPr>
          <p:cNvPr id="7" name="TextBox 6">
            <a:extLst>
              <a:ext uri="{FF2B5EF4-FFF2-40B4-BE49-F238E27FC236}">
                <a16:creationId xmlns:a16="http://schemas.microsoft.com/office/drawing/2014/main" id="{B5EC7B60-A4A2-4A74-B3A6-FE2EE3E3D44B}"/>
              </a:ext>
            </a:extLst>
          </p:cNvPr>
          <p:cNvSpPr txBox="1"/>
          <p:nvPr/>
        </p:nvSpPr>
        <p:spPr>
          <a:xfrm>
            <a:off x="8371840" y="2480052"/>
            <a:ext cx="3820160" cy="2677656"/>
          </a:xfrm>
          <a:prstGeom prst="rect">
            <a:avLst/>
          </a:prstGeom>
          <a:solidFill>
            <a:srgbClr val="024C8F"/>
          </a:solidFill>
        </p:spPr>
        <p:txBody>
          <a:bodyPr wrap="square" rtlCol="0">
            <a:spAutoFit/>
          </a:bodyPr>
          <a:lstStyle/>
          <a:p>
            <a:endParaRPr lang="en-US" sz="2400" b="1" dirty="0">
              <a:solidFill>
                <a:schemeClr val="bg1"/>
              </a:solidFill>
            </a:endParaRPr>
          </a:p>
          <a:p>
            <a:r>
              <a:rPr lang="en-US" sz="2400" b="1" dirty="0">
                <a:solidFill>
                  <a:schemeClr val="bg1"/>
                </a:solidFill>
              </a:rPr>
              <a:t>Recent presentation led to marked interest in </a:t>
            </a:r>
            <a:r>
              <a:rPr lang="en-US" sz="2400" b="1" dirty="0" err="1">
                <a:solidFill>
                  <a:schemeClr val="bg1"/>
                </a:solidFill>
              </a:rPr>
              <a:t>Smartform</a:t>
            </a:r>
            <a:r>
              <a:rPr lang="en-US" sz="2400" b="1" dirty="0">
                <a:solidFill>
                  <a:schemeClr val="bg1"/>
                </a:solidFill>
              </a:rPr>
              <a:t> adoption by other MS centers throughout North America</a:t>
            </a:r>
          </a:p>
          <a:p>
            <a:endParaRPr lang="en-US" sz="2400" b="1" dirty="0">
              <a:solidFill>
                <a:schemeClr val="bg1"/>
              </a:solidFill>
            </a:endParaRPr>
          </a:p>
        </p:txBody>
      </p:sp>
    </p:spTree>
    <p:extLst>
      <p:ext uri="{BB962C8B-B14F-4D97-AF65-F5344CB8AC3E}">
        <p14:creationId xmlns:p14="http://schemas.microsoft.com/office/powerpoint/2010/main" val="412774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5F5815A-14AA-4895-A02F-7C192BF54DC2}"/>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0" y="10553"/>
            <a:ext cx="12192000" cy="1222236"/>
          </a:xfrm>
          <a:prstGeom prst="rect">
            <a:avLst/>
          </a:prstGeom>
        </p:spPr>
      </p:pic>
      <p:sp>
        <p:nvSpPr>
          <p:cNvPr id="2" name="Title 1">
            <a:extLst>
              <a:ext uri="{FF2B5EF4-FFF2-40B4-BE49-F238E27FC236}">
                <a16:creationId xmlns:a16="http://schemas.microsoft.com/office/drawing/2014/main" id="{208AF80B-FB1F-454B-B035-FE92937683A7}"/>
              </a:ext>
            </a:extLst>
          </p:cNvPr>
          <p:cNvSpPr>
            <a:spLocks noGrp="1"/>
          </p:cNvSpPr>
          <p:nvPr>
            <p:ph type="title"/>
          </p:nvPr>
        </p:nvSpPr>
        <p:spPr>
          <a:xfrm>
            <a:off x="838200" y="-53103"/>
            <a:ext cx="10515600" cy="1325563"/>
          </a:xfrm>
        </p:spPr>
        <p:txBody>
          <a:bodyPr>
            <a:normAutofit/>
          </a:bodyPr>
          <a:lstStyle/>
          <a:p>
            <a:pPr algn="ctr"/>
            <a:r>
              <a:rPr lang="en-US" b="1" dirty="0" err="1">
                <a:solidFill>
                  <a:schemeClr val="bg1"/>
                </a:solidFill>
                <a:latin typeface="Calibri  "/>
              </a:rPr>
              <a:t>inHealth</a:t>
            </a:r>
            <a:r>
              <a:rPr lang="en-US" b="1" dirty="0">
                <a:solidFill>
                  <a:schemeClr val="bg1"/>
                </a:solidFill>
                <a:latin typeface="Calibri  "/>
              </a:rPr>
              <a:t> – an ecosystem centered around disease subgroups</a:t>
            </a:r>
          </a:p>
        </p:txBody>
      </p:sp>
      <p:sp>
        <p:nvSpPr>
          <p:cNvPr id="4" name="Oval 3">
            <a:extLst>
              <a:ext uri="{FF2B5EF4-FFF2-40B4-BE49-F238E27FC236}">
                <a16:creationId xmlns:a16="http://schemas.microsoft.com/office/drawing/2014/main" id="{AF7D3E2B-93DE-40EE-A34A-49EE3884DA81}"/>
              </a:ext>
            </a:extLst>
          </p:cNvPr>
          <p:cNvSpPr/>
          <p:nvPr/>
        </p:nvSpPr>
        <p:spPr>
          <a:xfrm>
            <a:off x="4527452" y="3076434"/>
            <a:ext cx="2474742" cy="16248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Disease subgroup</a:t>
            </a:r>
          </a:p>
        </p:txBody>
      </p:sp>
      <p:sp>
        <p:nvSpPr>
          <p:cNvPr id="5" name="Oval 4">
            <a:extLst>
              <a:ext uri="{FF2B5EF4-FFF2-40B4-BE49-F238E27FC236}">
                <a16:creationId xmlns:a16="http://schemas.microsoft.com/office/drawing/2014/main" id="{D19C06E0-BC69-462F-8264-03CAE59C5CB4}"/>
              </a:ext>
            </a:extLst>
          </p:cNvPr>
          <p:cNvSpPr/>
          <p:nvPr/>
        </p:nvSpPr>
        <p:spPr>
          <a:xfrm>
            <a:off x="6464690" y="1645443"/>
            <a:ext cx="3722077" cy="1389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Mechanism discovery &amp; Therapeutics</a:t>
            </a:r>
          </a:p>
        </p:txBody>
      </p:sp>
      <p:sp>
        <p:nvSpPr>
          <p:cNvPr id="10" name="Oval 9">
            <a:extLst>
              <a:ext uri="{FF2B5EF4-FFF2-40B4-BE49-F238E27FC236}">
                <a16:creationId xmlns:a16="http://schemas.microsoft.com/office/drawing/2014/main" id="{49143650-E20B-40C3-8AFA-6A35295E171D}"/>
              </a:ext>
            </a:extLst>
          </p:cNvPr>
          <p:cNvSpPr/>
          <p:nvPr/>
        </p:nvSpPr>
        <p:spPr>
          <a:xfrm>
            <a:off x="7941799" y="3063477"/>
            <a:ext cx="3573194" cy="1556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Pathway credentialing in tissue</a:t>
            </a:r>
          </a:p>
          <a:p>
            <a:pPr algn="ctr"/>
            <a:r>
              <a:rPr lang="en-US" sz="1600" dirty="0"/>
              <a:t>(Genomics, epigenomics, single cell studies, molecular path, modeling)</a:t>
            </a:r>
          </a:p>
        </p:txBody>
      </p:sp>
      <p:sp>
        <p:nvSpPr>
          <p:cNvPr id="11" name="Oval 10">
            <a:extLst>
              <a:ext uri="{FF2B5EF4-FFF2-40B4-BE49-F238E27FC236}">
                <a16:creationId xmlns:a16="http://schemas.microsoft.com/office/drawing/2014/main" id="{0EF4B882-BE3F-43EF-B2AA-C7C6D3B5F83A}"/>
              </a:ext>
            </a:extLst>
          </p:cNvPr>
          <p:cNvSpPr/>
          <p:nvPr/>
        </p:nvSpPr>
        <p:spPr>
          <a:xfrm>
            <a:off x="7216727" y="4729088"/>
            <a:ext cx="3573194" cy="1389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Subgroup-focused patient management</a:t>
            </a:r>
          </a:p>
        </p:txBody>
      </p:sp>
      <p:sp>
        <p:nvSpPr>
          <p:cNvPr id="7" name="Oval 6">
            <a:extLst>
              <a:ext uri="{FF2B5EF4-FFF2-40B4-BE49-F238E27FC236}">
                <a16:creationId xmlns:a16="http://schemas.microsoft.com/office/drawing/2014/main" id="{FDCDE9FE-3EC2-4576-8184-FBF74BC36767}"/>
              </a:ext>
            </a:extLst>
          </p:cNvPr>
          <p:cNvSpPr/>
          <p:nvPr/>
        </p:nvSpPr>
        <p:spPr>
          <a:xfrm>
            <a:off x="1218027" y="1729676"/>
            <a:ext cx="3066758" cy="11852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The ‘right’ measurements – at scale</a:t>
            </a:r>
          </a:p>
        </p:txBody>
      </p:sp>
      <p:sp>
        <p:nvSpPr>
          <p:cNvPr id="12" name="Oval 11">
            <a:extLst>
              <a:ext uri="{FF2B5EF4-FFF2-40B4-BE49-F238E27FC236}">
                <a16:creationId xmlns:a16="http://schemas.microsoft.com/office/drawing/2014/main" id="{A674C066-4499-44A6-A05A-652272D1AAE2}"/>
              </a:ext>
            </a:extLst>
          </p:cNvPr>
          <p:cNvSpPr/>
          <p:nvPr/>
        </p:nvSpPr>
        <p:spPr>
          <a:xfrm>
            <a:off x="1375116" y="3001367"/>
            <a:ext cx="2754924" cy="11852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Filter discovery and application </a:t>
            </a:r>
          </a:p>
        </p:txBody>
      </p:sp>
      <p:sp>
        <p:nvSpPr>
          <p:cNvPr id="13" name="Oval 12">
            <a:extLst>
              <a:ext uri="{FF2B5EF4-FFF2-40B4-BE49-F238E27FC236}">
                <a16:creationId xmlns:a16="http://schemas.microsoft.com/office/drawing/2014/main" id="{22F0B0C4-6597-4191-A22A-6162C3274026}"/>
              </a:ext>
            </a:extLst>
          </p:cNvPr>
          <p:cNvSpPr/>
          <p:nvPr/>
        </p:nvSpPr>
        <p:spPr>
          <a:xfrm>
            <a:off x="4063219" y="5458262"/>
            <a:ext cx="3573194" cy="1389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Ongoing Curation and Validation; expansion to other sites</a:t>
            </a:r>
          </a:p>
        </p:txBody>
      </p:sp>
      <p:sp>
        <p:nvSpPr>
          <p:cNvPr id="14" name="Oval 13">
            <a:extLst>
              <a:ext uri="{FF2B5EF4-FFF2-40B4-BE49-F238E27FC236}">
                <a16:creationId xmlns:a16="http://schemas.microsoft.com/office/drawing/2014/main" id="{FD2439EF-A285-45F7-87FE-E25FD342BFA1}"/>
              </a:ext>
            </a:extLst>
          </p:cNvPr>
          <p:cNvSpPr/>
          <p:nvPr/>
        </p:nvSpPr>
        <p:spPr>
          <a:xfrm>
            <a:off x="1375116" y="4273059"/>
            <a:ext cx="2754924" cy="11852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Research and clinical care meshed </a:t>
            </a:r>
          </a:p>
        </p:txBody>
      </p:sp>
      <p:sp>
        <p:nvSpPr>
          <p:cNvPr id="15" name="Oval 14">
            <a:extLst>
              <a:ext uri="{FF2B5EF4-FFF2-40B4-BE49-F238E27FC236}">
                <a16:creationId xmlns:a16="http://schemas.microsoft.com/office/drawing/2014/main" id="{12635035-14F7-4034-B64F-3F11606B94E1}"/>
              </a:ext>
            </a:extLst>
          </p:cNvPr>
          <p:cNvSpPr/>
          <p:nvPr/>
        </p:nvSpPr>
        <p:spPr>
          <a:xfrm>
            <a:off x="1142414" y="5626487"/>
            <a:ext cx="2754924" cy="11852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Tools for subgroup discovery embedded in PMAP</a:t>
            </a:r>
          </a:p>
        </p:txBody>
      </p:sp>
      <p:cxnSp>
        <p:nvCxnSpPr>
          <p:cNvPr id="17" name="Straight Arrow Connector 16">
            <a:extLst>
              <a:ext uri="{FF2B5EF4-FFF2-40B4-BE49-F238E27FC236}">
                <a16:creationId xmlns:a16="http://schemas.microsoft.com/office/drawing/2014/main" id="{57151C4C-A532-4FE5-A323-01831E30923A}"/>
              </a:ext>
            </a:extLst>
          </p:cNvPr>
          <p:cNvCxnSpPr/>
          <p:nvPr/>
        </p:nvCxnSpPr>
        <p:spPr>
          <a:xfrm>
            <a:off x="4438357" y="2546252"/>
            <a:ext cx="576775" cy="6049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01F060-E47C-41C1-B62E-A025E0260B8A}"/>
              </a:ext>
            </a:extLst>
          </p:cNvPr>
          <p:cNvCxnSpPr>
            <a:cxnSpLocks/>
          </p:cNvCxnSpPr>
          <p:nvPr/>
        </p:nvCxnSpPr>
        <p:spPr>
          <a:xfrm>
            <a:off x="4149969" y="3478238"/>
            <a:ext cx="490611" cy="5744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2FCAF2-C854-43E9-ACE0-4585C0868F07}"/>
              </a:ext>
            </a:extLst>
          </p:cNvPr>
          <p:cNvCxnSpPr>
            <a:cxnSpLocks/>
          </p:cNvCxnSpPr>
          <p:nvPr/>
        </p:nvCxnSpPr>
        <p:spPr>
          <a:xfrm flipV="1">
            <a:off x="4156417" y="4413561"/>
            <a:ext cx="608427" cy="3882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E39CC41-0D35-45C1-8F1F-DB8A656416DD}"/>
              </a:ext>
            </a:extLst>
          </p:cNvPr>
          <p:cNvCxnSpPr>
            <a:cxnSpLocks/>
          </p:cNvCxnSpPr>
          <p:nvPr/>
        </p:nvCxnSpPr>
        <p:spPr>
          <a:xfrm flipV="1">
            <a:off x="3779520" y="4632483"/>
            <a:ext cx="1344051" cy="115385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99BAC5-696F-4FDE-A86F-9B7A24FC5563}"/>
              </a:ext>
            </a:extLst>
          </p:cNvPr>
          <p:cNvCxnSpPr>
            <a:cxnSpLocks/>
          </p:cNvCxnSpPr>
          <p:nvPr/>
        </p:nvCxnSpPr>
        <p:spPr>
          <a:xfrm flipV="1">
            <a:off x="5969977" y="2645721"/>
            <a:ext cx="608427" cy="3882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41322F-EE6E-4F3E-A7EB-735765325277}"/>
              </a:ext>
            </a:extLst>
          </p:cNvPr>
          <p:cNvCxnSpPr>
            <a:cxnSpLocks/>
          </p:cNvCxnSpPr>
          <p:nvPr/>
        </p:nvCxnSpPr>
        <p:spPr>
          <a:xfrm>
            <a:off x="7091289" y="3688080"/>
            <a:ext cx="85051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2E578E-3AEE-44AE-BE7E-28C611351A39}"/>
              </a:ext>
            </a:extLst>
          </p:cNvPr>
          <p:cNvCxnSpPr>
            <a:cxnSpLocks/>
          </p:cNvCxnSpPr>
          <p:nvPr/>
        </p:nvCxnSpPr>
        <p:spPr>
          <a:xfrm>
            <a:off x="6930097" y="4268372"/>
            <a:ext cx="766103" cy="53643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5CFCAB8-ED73-4184-A8CF-369ACC3A29F5}"/>
              </a:ext>
            </a:extLst>
          </p:cNvPr>
          <p:cNvCxnSpPr>
            <a:cxnSpLocks/>
          </p:cNvCxnSpPr>
          <p:nvPr/>
        </p:nvCxnSpPr>
        <p:spPr>
          <a:xfrm>
            <a:off x="6096000" y="4743059"/>
            <a:ext cx="671146" cy="68062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951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691E5C-A1DB-4907-B043-B868FC17F6D9}"/>
              </a:ext>
            </a:extLst>
          </p:cNvPr>
          <p:cNvSpPr txBox="1">
            <a:spLocks/>
          </p:cNvSpPr>
          <p:nvPr/>
        </p:nvSpPr>
        <p:spPr>
          <a:xfrm>
            <a:off x="152400" y="161159"/>
            <a:ext cx="11743944" cy="7056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200" b="1"/>
          </a:p>
        </p:txBody>
      </p:sp>
      <p:sp>
        <p:nvSpPr>
          <p:cNvPr id="4" name="Content Placeholder 2">
            <a:extLst>
              <a:ext uri="{FF2B5EF4-FFF2-40B4-BE49-F238E27FC236}">
                <a16:creationId xmlns:a16="http://schemas.microsoft.com/office/drawing/2014/main" id="{A1CB9D50-256B-4851-9F44-3F87D5A27A2A}"/>
              </a:ext>
            </a:extLst>
          </p:cNvPr>
          <p:cNvSpPr txBox="1">
            <a:spLocks/>
          </p:cNvSpPr>
          <p:nvPr/>
        </p:nvSpPr>
        <p:spPr>
          <a:xfrm>
            <a:off x="333756" y="1212888"/>
            <a:ext cx="10319004" cy="49099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lgn="ctr">
              <a:buFont typeface="Arial" panose="020B0604020202020204" pitchFamily="34" charset="0"/>
              <a:buNone/>
            </a:pPr>
            <a:endParaRPr lang="en-US" sz="1900" b="1" u="sng"/>
          </a:p>
          <a:p>
            <a:pPr lvl="1"/>
            <a:endParaRPr lang="en-US" sz="1350"/>
          </a:p>
        </p:txBody>
      </p:sp>
      <p:pic>
        <p:nvPicPr>
          <p:cNvPr id="5" name="Picture 4" descr="Background pattern&#10;&#10;Description automatically generated">
            <a:extLst>
              <a:ext uri="{FF2B5EF4-FFF2-40B4-BE49-F238E27FC236}">
                <a16:creationId xmlns:a16="http://schemas.microsoft.com/office/drawing/2014/main" id="{EAFD4EE1-3FF6-9BBC-DB3A-A2B7BD8EE863}"/>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16962" y="0"/>
            <a:ext cx="12175038" cy="977308"/>
          </a:xfrm>
          <a:prstGeom prst="rect">
            <a:avLst/>
          </a:prstGeom>
        </p:spPr>
      </p:pic>
      <p:sp>
        <p:nvSpPr>
          <p:cNvPr id="7" name="Title 7">
            <a:extLst>
              <a:ext uri="{FF2B5EF4-FFF2-40B4-BE49-F238E27FC236}">
                <a16:creationId xmlns:a16="http://schemas.microsoft.com/office/drawing/2014/main" id="{2D965F2B-6DFF-885F-8626-B76E10C66453}"/>
              </a:ext>
            </a:extLst>
          </p:cNvPr>
          <p:cNvSpPr txBox="1">
            <a:spLocks/>
          </p:cNvSpPr>
          <p:nvPr/>
        </p:nvSpPr>
        <p:spPr>
          <a:xfrm>
            <a:off x="152400" y="211788"/>
            <a:ext cx="11038840" cy="9266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Validation and Curation Committee</a:t>
            </a:r>
          </a:p>
        </p:txBody>
      </p:sp>
      <p:sp>
        <p:nvSpPr>
          <p:cNvPr id="2" name="Rectangle 1">
            <a:extLst>
              <a:ext uri="{FF2B5EF4-FFF2-40B4-BE49-F238E27FC236}">
                <a16:creationId xmlns:a16="http://schemas.microsoft.com/office/drawing/2014/main" id="{8DD88EBF-DD22-4806-8B4B-1395B3D86BDB}"/>
              </a:ext>
            </a:extLst>
          </p:cNvPr>
          <p:cNvSpPr/>
          <p:nvPr/>
        </p:nvSpPr>
        <p:spPr>
          <a:xfrm>
            <a:off x="152400" y="1212888"/>
            <a:ext cx="10319004" cy="3831818"/>
          </a:xfrm>
          <a:prstGeom prst="rect">
            <a:avLst/>
          </a:prstGeom>
        </p:spPr>
        <p:txBody>
          <a:bodyPr wrap="square">
            <a:spAutoFit/>
          </a:bodyPr>
          <a:lstStyle/>
          <a:p>
            <a:pPr marL="457200" indent="-457200">
              <a:buFont typeface="Arial" panose="020B0604020202020204" pitchFamily="34" charset="0"/>
              <a:buChar char="•"/>
            </a:pPr>
            <a:endParaRPr lang="en-US" sz="2800" b="1" dirty="0"/>
          </a:p>
          <a:p>
            <a:pPr marL="914400" lvl="1" indent="-457200">
              <a:buFont typeface="Arial" panose="020B0604020202020204" pitchFamily="34" charset="0"/>
              <a:buChar char="•"/>
            </a:pPr>
            <a:r>
              <a:rPr lang="en-US" sz="2800" b="1" dirty="0"/>
              <a:t>Includes several JHU faculty with expertise in generating, continuously validating, and evaluating the reception and impact of clinical tools generated</a:t>
            </a:r>
          </a:p>
          <a:p>
            <a:pPr marL="914400" lvl="1" indent="-457200">
              <a:buFont typeface="Arial" panose="020B0604020202020204" pitchFamily="34" charset="0"/>
              <a:buChar char="•"/>
            </a:pPr>
            <a:endParaRPr lang="en-US" sz="2800" b="1" dirty="0"/>
          </a:p>
          <a:p>
            <a:pPr marL="914400" lvl="1" indent="-457200">
              <a:buFont typeface="Arial" panose="020B0604020202020204" pitchFamily="34" charset="0"/>
              <a:buChar char="•"/>
            </a:pPr>
            <a:r>
              <a:rPr lang="en-US" sz="2800" b="1" dirty="0"/>
              <a:t>Actively establishing guidelines for PMCOEs to bring their insights through the process of tool development and implementation</a:t>
            </a:r>
          </a:p>
          <a:p>
            <a:pPr marL="457189" lvl="1" indent="0" algn="ctr">
              <a:buFont typeface="Arial" panose="020B0604020202020204" pitchFamily="34" charset="0"/>
              <a:buNone/>
            </a:pPr>
            <a:endParaRPr lang="en-US" sz="1900" b="1" u="sng" dirty="0"/>
          </a:p>
        </p:txBody>
      </p:sp>
    </p:spTree>
    <p:extLst>
      <p:ext uri="{BB962C8B-B14F-4D97-AF65-F5344CB8AC3E}">
        <p14:creationId xmlns:p14="http://schemas.microsoft.com/office/powerpoint/2010/main" val="3493930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1D0135-600C-4060-B02D-1FB9BA5F6116}"/>
              </a:ext>
            </a:extLst>
          </p:cNvPr>
          <p:cNvPicPr>
            <a:picLocks noGrp="1" noChangeAspect="1"/>
          </p:cNvPicPr>
          <p:nvPr>
            <p:ph idx="1"/>
          </p:nvPr>
        </p:nvPicPr>
        <p:blipFill>
          <a:blip r:embed="rId2"/>
          <a:stretch>
            <a:fillRect/>
          </a:stretch>
        </p:blipFill>
        <p:spPr>
          <a:xfrm>
            <a:off x="1359243" y="1093723"/>
            <a:ext cx="10037324" cy="5645996"/>
          </a:xfrm>
          <a:effectLst>
            <a:outerShdw blurRad="50800" dist="38100" dir="8100000" algn="tr" rotWithShape="0">
              <a:prstClr val="black">
                <a:alpha val="40000"/>
              </a:prstClr>
            </a:outerShdw>
          </a:effectLst>
        </p:spPr>
      </p:pic>
      <p:pic>
        <p:nvPicPr>
          <p:cNvPr id="6" name="Picture 5" descr="Background pattern&#10;&#10;Description automatically generated">
            <a:extLst>
              <a:ext uri="{FF2B5EF4-FFF2-40B4-BE49-F238E27FC236}">
                <a16:creationId xmlns:a16="http://schemas.microsoft.com/office/drawing/2014/main" id="{5C0F2CE4-1C7A-4D4D-8499-103F433342E2}"/>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16962" y="0"/>
            <a:ext cx="12175038" cy="977308"/>
          </a:xfrm>
          <a:prstGeom prst="rect">
            <a:avLst/>
          </a:prstGeom>
        </p:spPr>
      </p:pic>
      <p:sp>
        <p:nvSpPr>
          <p:cNvPr id="2" name="Title 1">
            <a:extLst>
              <a:ext uri="{FF2B5EF4-FFF2-40B4-BE49-F238E27FC236}">
                <a16:creationId xmlns:a16="http://schemas.microsoft.com/office/drawing/2014/main" id="{2FC778A2-A676-47FC-8E67-15EFEF6E8507}"/>
              </a:ext>
            </a:extLst>
          </p:cNvPr>
          <p:cNvSpPr>
            <a:spLocks noGrp="1"/>
          </p:cNvSpPr>
          <p:nvPr>
            <p:ph type="title"/>
          </p:nvPr>
        </p:nvSpPr>
        <p:spPr>
          <a:xfrm>
            <a:off x="121101" y="233543"/>
            <a:ext cx="11992158" cy="518795"/>
          </a:xfrm>
        </p:spPr>
        <p:txBody>
          <a:bodyPr>
            <a:noAutofit/>
          </a:bodyPr>
          <a:lstStyle/>
          <a:p>
            <a:r>
              <a:rPr lang="en-US" sz="3800" b="1" dirty="0">
                <a:solidFill>
                  <a:schemeClr val="bg1"/>
                </a:solidFill>
                <a:latin typeface="Calibri  "/>
              </a:rPr>
              <a:t>Engaging with inHealth after the retreat: Check your inbox!</a:t>
            </a:r>
          </a:p>
        </p:txBody>
      </p:sp>
    </p:spTree>
    <p:extLst>
      <p:ext uri="{BB962C8B-B14F-4D97-AF65-F5344CB8AC3E}">
        <p14:creationId xmlns:p14="http://schemas.microsoft.com/office/powerpoint/2010/main" val="2173762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1C7DF-81AA-A075-C2E5-72AB1FB516FB}"/>
              </a:ext>
            </a:extLst>
          </p:cNvPr>
          <p:cNvSpPr/>
          <p:nvPr/>
        </p:nvSpPr>
        <p:spPr>
          <a:xfrm>
            <a:off x="121920" y="45925"/>
            <a:ext cx="4418881" cy="6858000"/>
          </a:xfrm>
          <a:prstGeom prst="rect">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62183A8-E1AE-C173-34FB-F99EE12EDF49}"/>
              </a:ext>
            </a:extLst>
          </p:cNvPr>
          <p:cNvSpPr txBox="1"/>
          <p:nvPr/>
        </p:nvSpPr>
        <p:spPr>
          <a:xfrm>
            <a:off x="581193" y="2825978"/>
            <a:ext cx="3256494" cy="1569660"/>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Today’s Agenda</a:t>
            </a:r>
          </a:p>
        </p:txBody>
      </p:sp>
      <p:sp>
        <p:nvSpPr>
          <p:cNvPr id="14" name="TextBox 13">
            <a:extLst>
              <a:ext uri="{FF2B5EF4-FFF2-40B4-BE49-F238E27FC236}">
                <a16:creationId xmlns:a16="http://schemas.microsoft.com/office/drawing/2014/main" id="{EE5C6AF8-455B-0C62-7461-6945467A142D}"/>
              </a:ext>
            </a:extLst>
          </p:cNvPr>
          <p:cNvSpPr txBox="1"/>
          <p:nvPr/>
        </p:nvSpPr>
        <p:spPr>
          <a:xfrm>
            <a:off x="13841265" y="2733063"/>
            <a:ext cx="3097690" cy="369332"/>
          </a:xfrm>
          <a:prstGeom prst="rect">
            <a:avLst/>
          </a:prstGeom>
          <a:noFill/>
        </p:spPr>
        <p:txBody>
          <a:bodyPr wrap="square" rtlCol="0">
            <a:spAutoFit/>
          </a:bodyPr>
          <a:lstStyle/>
          <a:p>
            <a:r>
              <a:rPr lang="en-US">
                <a:solidFill>
                  <a:srgbClr val="024C8F"/>
                </a:solidFill>
              </a:rPr>
              <a:t>Breakout #1-choose a room!</a:t>
            </a:r>
          </a:p>
        </p:txBody>
      </p:sp>
      <p:sp>
        <p:nvSpPr>
          <p:cNvPr id="3" name="Rectangle 2">
            <a:extLst>
              <a:ext uri="{FF2B5EF4-FFF2-40B4-BE49-F238E27FC236}">
                <a16:creationId xmlns:a16="http://schemas.microsoft.com/office/drawing/2014/main" id="{F03DF320-7D5C-956D-185A-A3FC6E80C7AE}"/>
              </a:ext>
            </a:extLst>
          </p:cNvPr>
          <p:cNvSpPr>
            <a:spLocks noChangeArrowheads="1"/>
          </p:cNvSpPr>
          <p:nvPr/>
        </p:nvSpPr>
        <p:spPr bwMode="auto">
          <a:xfrm>
            <a:off x="5991945" y="3169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92E4EED5-6680-DE3A-C1B0-B11456DEFA1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938990" y="-10724"/>
            <a:ext cx="4509554" cy="691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73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18D2EBC-3B2D-483F-AFB9-C851E68B86E2}"/>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0"/>
            <a:ext cx="12192000" cy="1192531"/>
          </a:xfrm>
          <a:prstGeom prst="rect">
            <a:avLst/>
          </a:prstGeom>
        </p:spPr>
      </p:pic>
      <p:sp>
        <p:nvSpPr>
          <p:cNvPr id="5" name="Content Placeholder 4">
            <a:extLst>
              <a:ext uri="{FF2B5EF4-FFF2-40B4-BE49-F238E27FC236}">
                <a16:creationId xmlns:a16="http://schemas.microsoft.com/office/drawing/2014/main" id="{8944817A-C589-3341-A1E8-27F8A3A20CC0}"/>
              </a:ext>
            </a:extLst>
          </p:cNvPr>
          <p:cNvSpPr>
            <a:spLocks noGrp="1"/>
          </p:cNvSpPr>
          <p:nvPr>
            <p:ph idx="1"/>
          </p:nvPr>
        </p:nvSpPr>
        <p:spPr>
          <a:xfrm>
            <a:off x="4876800" y="1603036"/>
            <a:ext cx="6947337" cy="4808273"/>
          </a:xfrm>
        </p:spPr>
        <p:txBody>
          <a:bodyPr vert="horz" lIns="91440" tIns="45720" rIns="91440" bIns="45720" rtlCol="0">
            <a:normAutofit fontScale="92500"/>
          </a:bodyPr>
          <a:lstStyle/>
          <a:p>
            <a:pPr marL="0" indent="0">
              <a:buNone/>
            </a:pPr>
            <a:r>
              <a:rPr lang="en-US" b="1" dirty="0">
                <a:latin typeface="Arial" panose="020B0604020202020204" pitchFamily="34" charset="0"/>
                <a:cs typeface="Arial" panose="020B0604020202020204" pitchFamily="34" charset="0"/>
              </a:rPr>
              <a:t>Human health and disease represent a key synthesis of biology and soul</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The human condition is shared among all, regardless of origin, social or economic stratum </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Establish a University and hospital, with embedded values</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Care and learning occur in the same venue</a:t>
            </a:r>
          </a:p>
          <a:p>
            <a:pPr marL="0" indent="0">
              <a:buNone/>
            </a:pPr>
            <a:endParaRPr lang="en-US" sz="2200" dirty="0"/>
          </a:p>
        </p:txBody>
      </p:sp>
      <p:pic>
        <p:nvPicPr>
          <p:cNvPr id="7" name="Picture 6" descr="A close up of nerve cell">
            <a:extLst>
              <a:ext uri="{FF2B5EF4-FFF2-40B4-BE49-F238E27FC236}">
                <a16:creationId xmlns:a16="http://schemas.microsoft.com/office/drawing/2014/main" id="{A7F9E63C-4A6C-F547-031B-5633AA18F4AD}"/>
              </a:ext>
            </a:extLst>
          </p:cNvPr>
          <p:cNvPicPr>
            <a:picLocks noChangeAspect="1"/>
          </p:cNvPicPr>
          <p:nvPr/>
        </p:nvPicPr>
        <p:blipFill rotWithShape="1">
          <a:blip r:embed="rId3"/>
          <a:srcRect l="42578" r="648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Title 3">
            <a:extLst>
              <a:ext uri="{FF2B5EF4-FFF2-40B4-BE49-F238E27FC236}">
                <a16:creationId xmlns:a16="http://schemas.microsoft.com/office/drawing/2014/main" id="{6818D7E0-6176-6F45-9044-17DC73B5DC36}"/>
              </a:ext>
            </a:extLst>
          </p:cNvPr>
          <p:cNvSpPr>
            <a:spLocks noGrp="1"/>
          </p:cNvSpPr>
          <p:nvPr>
            <p:ph type="title"/>
          </p:nvPr>
        </p:nvSpPr>
        <p:spPr>
          <a:xfrm>
            <a:off x="4130217" y="255211"/>
            <a:ext cx="7714594" cy="682107"/>
          </a:xfrm>
        </p:spPr>
        <p:txBody>
          <a:bodyPr vert="horz" lIns="91440" tIns="45720" rIns="91440" bIns="45720" rtlCol="0" anchor="b">
            <a:noAutofit/>
          </a:bodyPr>
          <a:lstStyle/>
          <a:p>
            <a:r>
              <a:rPr lang="en-US" b="1">
                <a:solidFill>
                  <a:schemeClr val="bg1"/>
                </a:solidFill>
                <a:latin typeface="Arial" panose="020B0604020202020204" pitchFamily="34" charset="0"/>
                <a:cs typeface="Arial" panose="020B0604020202020204" pitchFamily="34" charset="0"/>
              </a:rPr>
              <a:t>Philosophy of Founders</a:t>
            </a:r>
          </a:p>
        </p:txBody>
      </p:sp>
    </p:spTree>
    <p:extLst>
      <p:ext uri="{BB962C8B-B14F-4D97-AF65-F5344CB8AC3E}">
        <p14:creationId xmlns:p14="http://schemas.microsoft.com/office/powerpoint/2010/main" val="169051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60488" y="2997894"/>
            <a:ext cx="11780353" cy="2585323"/>
          </a:xfrm>
          <a:prstGeom prst="rect">
            <a:avLst/>
          </a:prstGeom>
        </p:spPr>
        <p:txBody>
          <a:bodyPr wrap="square" lIns="91440" tIns="45720" rIns="91440" bIns="45720" anchor="t">
            <a:spAutoFit/>
          </a:bodyPr>
          <a:lstStyle/>
          <a:p>
            <a:pPr algn="ctr" defTabSz="685800">
              <a:defRPr/>
            </a:pPr>
            <a:r>
              <a:rPr lang="en-US" sz="2700" b="1" dirty="0">
                <a:solidFill>
                  <a:schemeClr val="accent1">
                    <a:lumMod val="75000"/>
                  </a:schemeClr>
                </a:solidFill>
                <a:ea typeface="+mn-lt"/>
                <a:cs typeface="+mn-lt"/>
              </a:rPr>
              <a:t>"...Rothman says he is proudest of the way Johns Hopkins Medicine is pioneering </a:t>
            </a:r>
            <a:r>
              <a:rPr kumimoji="0" lang="en-US" sz="2700" b="1" i="0" u="none" strike="noStrike" kern="1200" cap="none" spc="0" normalizeH="0" baseline="0" noProof="0" dirty="0">
                <a:ln>
                  <a:noFill/>
                </a:ln>
                <a:solidFill>
                  <a:schemeClr val="accent1">
                    <a:lumMod val="75000"/>
                  </a:schemeClr>
                </a:solidFill>
                <a:effectLst/>
                <a:uLnTx/>
                <a:uFillTx/>
                <a:ea typeface="+mn-lt"/>
                <a:cs typeface="+mn-lt"/>
              </a:rPr>
              <a:t>the </a:t>
            </a:r>
            <a:r>
              <a:rPr lang="en-US" sz="2700" b="1" dirty="0">
                <a:solidFill>
                  <a:schemeClr val="accent1">
                    <a:lumMod val="75000"/>
                  </a:schemeClr>
                </a:solidFill>
                <a:ea typeface="+mn-lt"/>
                <a:cs typeface="+mn-lt"/>
              </a:rPr>
              <a:t>use of data to advance research, clinical care and education.</a:t>
            </a:r>
            <a:endParaRPr lang="en-US" b="1" dirty="0">
              <a:solidFill>
                <a:schemeClr val="accent1">
                  <a:lumMod val="75000"/>
                </a:schemeClr>
              </a:solidFill>
              <a:ea typeface="Calibri"/>
              <a:cs typeface="Calibri"/>
            </a:endParaRPr>
          </a:p>
          <a:p>
            <a:pPr algn="ctr" defTabSz="685800">
              <a:defRPr/>
            </a:pPr>
            <a:r>
              <a:rPr lang="en-US" sz="2700" b="1" dirty="0">
                <a:solidFill>
                  <a:schemeClr val="accent1">
                    <a:lumMod val="75000"/>
                  </a:schemeClr>
                </a:solidFill>
                <a:ea typeface="+mn-lt"/>
                <a:cs typeface="+mn-lt"/>
              </a:rPr>
              <a:t>Because </a:t>
            </a:r>
            <a:r>
              <a:rPr kumimoji="0" lang="en-US" sz="2700" b="1" i="0" u="none" strike="noStrike" kern="1200" cap="none" spc="0" normalizeH="0" baseline="0" noProof="0" dirty="0">
                <a:ln>
                  <a:noFill/>
                </a:ln>
                <a:solidFill>
                  <a:schemeClr val="accent1">
                    <a:lumMod val="75000"/>
                  </a:schemeClr>
                </a:solidFill>
                <a:effectLst/>
                <a:uLnTx/>
                <a:uFillTx/>
                <a:ea typeface="+mn-lt"/>
                <a:cs typeface="+mn-lt"/>
              </a:rPr>
              <a:t>of </a:t>
            </a:r>
            <a:r>
              <a:rPr lang="en-US" sz="2700" b="1" dirty="0">
                <a:solidFill>
                  <a:schemeClr val="accent1">
                    <a:lumMod val="75000"/>
                  </a:schemeClr>
                </a:solidFill>
                <a:ea typeface="+mn-lt"/>
                <a:cs typeface="+mn-lt"/>
              </a:rPr>
              <a:t>his advocacy</a:t>
            </a:r>
            <a:r>
              <a:rPr kumimoji="0" lang="en-US" sz="2700" b="1" i="0" u="none" strike="noStrike" kern="1200" cap="none" spc="0" normalizeH="0" baseline="0" noProof="0" dirty="0">
                <a:ln>
                  <a:noFill/>
                </a:ln>
                <a:solidFill>
                  <a:schemeClr val="accent1">
                    <a:lumMod val="75000"/>
                  </a:schemeClr>
                </a:solidFill>
                <a:effectLst/>
                <a:uLnTx/>
                <a:uFillTx/>
                <a:ea typeface="+mn-lt"/>
                <a:cs typeface="+mn-lt"/>
              </a:rPr>
              <a:t>, </a:t>
            </a:r>
            <a:r>
              <a:rPr lang="en-US" sz="2700" b="1" dirty="0">
                <a:solidFill>
                  <a:schemeClr val="accent1">
                    <a:lumMod val="75000"/>
                  </a:schemeClr>
                </a:solidFill>
                <a:ea typeface="+mn-lt"/>
                <a:cs typeface="+mn-lt"/>
              </a:rPr>
              <a:t>JHM now supports dozens of precision medicine centers of excellence that use large amounts of </a:t>
            </a:r>
            <a:r>
              <a:rPr kumimoji="0" lang="en-US" sz="2700" b="1" i="0" u="none" strike="noStrike" kern="1200" cap="none" spc="0" normalizeH="0" baseline="0" noProof="0" dirty="0">
                <a:ln>
                  <a:noFill/>
                </a:ln>
                <a:solidFill>
                  <a:schemeClr val="accent1">
                    <a:lumMod val="75000"/>
                  </a:schemeClr>
                </a:solidFill>
                <a:effectLst/>
                <a:uLnTx/>
                <a:uFillTx/>
                <a:ea typeface="+mn-lt"/>
                <a:cs typeface="+mn-lt"/>
              </a:rPr>
              <a:t>data </a:t>
            </a:r>
            <a:r>
              <a:rPr lang="en-US" sz="2700" b="1" dirty="0">
                <a:solidFill>
                  <a:schemeClr val="accent1">
                    <a:lumMod val="75000"/>
                  </a:schemeClr>
                </a:solidFill>
                <a:ea typeface="+mn-lt"/>
                <a:cs typeface="+mn-lt"/>
              </a:rPr>
              <a:t>to better understand how diseases including Alzheimer’s</a:t>
            </a:r>
            <a:r>
              <a:rPr kumimoji="0" lang="en-US" sz="2700" b="1" i="0" u="none" strike="noStrike" kern="1200" cap="none" spc="0" normalizeH="0" baseline="0" noProof="0" dirty="0">
                <a:ln>
                  <a:noFill/>
                </a:ln>
                <a:solidFill>
                  <a:schemeClr val="accent1">
                    <a:lumMod val="75000"/>
                  </a:schemeClr>
                </a:solidFill>
                <a:effectLst/>
                <a:uLnTx/>
                <a:uFillTx/>
                <a:ea typeface="+mn-lt"/>
                <a:cs typeface="+mn-lt"/>
              </a:rPr>
              <a:t>, </a:t>
            </a:r>
            <a:r>
              <a:rPr lang="en-US" sz="2700" b="1" dirty="0">
                <a:solidFill>
                  <a:schemeClr val="accent1">
                    <a:lumMod val="75000"/>
                  </a:schemeClr>
                </a:solidFill>
                <a:ea typeface="+mn-lt"/>
                <a:cs typeface="+mn-lt"/>
              </a:rPr>
              <a:t>cystic fibrosis and prostate cancer vary by individual </a:t>
            </a:r>
            <a:r>
              <a:rPr kumimoji="0" lang="en-US" sz="2700" b="1" i="0" u="none" strike="noStrike" kern="1200" cap="none" spc="0" normalizeH="0" baseline="0" noProof="0" dirty="0">
                <a:ln>
                  <a:noFill/>
                </a:ln>
                <a:solidFill>
                  <a:schemeClr val="accent1">
                    <a:lumMod val="75000"/>
                  </a:schemeClr>
                </a:solidFill>
                <a:effectLst/>
                <a:uLnTx/>
                <a:uFillTx/>
                <a:ea typeface="+mn-lt"/>
                <a:cs typeface="+mn-lt"/>
              </a:rPr>
              <a:t>and </a:t>
            </a:r>
            <a:r>
              <a:rPr lang="en-US" sz="2700" b="1" dirty="0">
                <a:solidFill>
                  <a:schemeClr val="accent1">
                    <a:lumMod val="75000"/>
                  </a:schemeClr>
                </a:solidFill>
                <a:ea typeface="+mn-lt"/>
                <a:cs typeface="+mn-lt"/>
              </a:rPr>
              <a:t>how treatments can be tailored </a:t>
            </a:r>
            <a:r>
              <a:rPr kumimoji="0" lang="en-US" sz="2700" b="1" i="0" u="none" strike="noStrike" kern="1200" cap="none" spc="0" normalizeH="0" baseline="0" noProof="0" dirty="0">
                <a:ln>
                  <a:noFill/>
                </a:ln>
                <a:solidFill>
                  <a:schemeClr val="accent1">
                    <a:lumMod val="75000"/>
                  </a:schemeClr>
                </a:solidFill>
                <a:effectLst/>
                <a:uLnTx/>
                <a:uFillTx/>
                <a:ea typeface="+mn-lt"/>
                <a:cs typeface="+mn-lt"/>
              </a:rPr>
              <a:t>to </a:t>
            </a:r>
            <a:r>
              <a:rPr lang="en-US" sz="2700" b="1" dirty="0">
                <a:solidFill>
                  <a:schemeClr val="accent1">
                    <a:lumMod val="75000"/>
                  </a:schemeClr>
                </a:solidFill>
                <a:ea typeface="+mn-lt"/>
                <a:cs typeface="+mn-lt"/>
              </a:rPr>
              <a:t>specific patients."</a:t>
            </a:r>
            <a:endParaRPr lang="en-US" b="1" dirty="0">
              <a:solidFill>
                <a:schemeClr val="accent1">
                  <a:lumMod val="75000"/>
                </a:schemeClr>
              </a:solidFill>
              <a:ea typeface="+mn-lt"/>
              <a:cs typeface="+mn-lt"/>
            </a:endParaRPr>
          </a:p>
        </p:txBody>
      </p:sp>
      <p:pic>
        <p:nvPicPr>
          <p:cNvPr id="5" name="Picture 4" descr="Background pattern&#10;&#10;Description automatically generated">
            <a:extLst>
              <a:ext uri="{FF2B5EF4-FFF2-40B4-BE49-F238E27FC236}">
                <a16:creationId xmlns:a16="http://schemas.microsoft.com/office/drawing/2014/main" id="{CFB127EA-2463-4A61-92E1-274E0206D81A}"/>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9433" y="6468"/>
            <a:ext cx="12192000" cy="1192531"/>
          </a:xfrm>
          <a:prstGeom prst="rect">
            <a:avLst/>
          </a:prstGeom>
        </p:spPr>
      </p:pic>
      <p:pic>
        <p:nvPicPr>
          <p:cNvPr id="6" name="Picture 6" descr="A picture containing text, person&#10;&#10;Description automatically generated">
            <a:extLst>
              <a:ext uri="{FF2B5EF4-FFF2-40B4-BE49-F238E27FC236}">
                <a16:creationId xmlns:a16="http://schemas.microsoft.com/office/drawing/2014/main" id="{06684054-7C31-8052-7191-23CE3CD86273}"/>
              </a:ext>
            </a:extLst>
          </p:cNvPr>
          <p:cNvPicPr>
            <a:picLocks noChangeAspect="1"/>
          </p:cNvPicPr>
          <p:nvPr/>
        </p:nvPicPr>
        <p:blipFill>
          <a:blip r:embed="rId4"/>
          <a:stretch>
            <a:fillRect/>
          </a:stretch>
        </p:blipFill>
        <p:spPr>
          <a:xfrm>
            <a:off x="4219575" y="1405389"/>
            <a:ext cx="3752850" cy="1675497"/>
          </a:xfrm>
          <a:prstGeom prst="rect">
            <a:avLst/>
          </a:prstGeom>
        </p:spPr>
      </p:pic>
      <p:pic>
        <p:nvPicPr>
          <p:cNvPr id="4" name="Content Placeholder 3">
            <a:extLst>
              <a:ext uri="{FF2B5EF4-FFF2-40B4-BE49-F238E27FC236}">
                <a16:creationId xmlns:a16="http://schemas.microsoft.com/office/drawing/2014/main" id="{4920601B-5123-7C4A-8967-E914420C33E8}"/>
              </a:ext>
            </a:extLst>
          </p:cNvPr>
          <p:cNvPicPr>
            <a:picLocks noChangeAspect="1"/>
          </p:cNvPicPr>
          <p:nvPr/>
        </p:nvPicPr>
        <p:blipFill>
          <a:blip r:embed="rId5"/>
          <a:stretch>
            <a:fillRect/>
          </a:stretch>
        </p:blipFill>
        <p:spPr>
          <a:xfrm>
            <a:off x="3530854" y="132859"/>
            <a:ext cx="5139817" cy="944881"/>
          </a:xfrm>
          <a:prstGeom prst="rect">
            <a:avLst/>
          </a:prstGeom>
        </p:spPr>
      </p:pic>
      <p:sp>
        <p:nvSpPr>
          <p:cNvPr id="8" name="TextBox 7">
            <a:extLst>
              <a:ext uri="{FF2B5EF4-FFF2-40B4-BE49-F238E27FC236}">
                <a16:creationId xmlns:a16="http://schemas.microsoft.com/office/drawing/2014/main" id="{04F9C3D8-68EF-A9D4-9C43-91CAB1C6EBC2}"/>
              </a:ext>
            </a:extLst>
          </p:cNvPr>
          <p:cNvSpPr txBox="1"/>
          <p:nvPr/>
        </p:nvSpPr>
        <p:spPr>
          <a:xfrm>
            <a:off x="7858125" y="6400800"/>
            <a:ext cx="43338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t>Dean Rothman Retires After a Decade of ‘Leading the Change’</a:t>
            </a:r>
            <a:endParaRPr lang="en-US" sz="1200">
              <a:ea typeface="Calibri" panose="020F0502020204030204"/>
              <a:cs typeface="Calibri" panose="020F0502020204030204"/>
            </a:endParaRPr>
          </a:p>
          <a:p>
            <a:pPr algn="r"/>
            <a:r>
              <a:rPr lang="en-US" sz="1200" cap="all">
                <a:ea typeface="+mn-lt"/>
                <a:cs typeface="+mn-lt"/>
              </a:rPr>
              <a:t>PUBLISHED IN </a:t>
            </a:r>
            <a:r>
              <a:rPr lang="en-US" sz="1200" cap="all">
                <a:ea typeface="+mn-lt"/>
                <a:cs typeface="+mn-lt"/>
                <a:hlinkClick r:id="rId6"/>
              </a:rPr>
              <a:t>DOME MAY/JUNE 2022</a:t>
            </a:r>
            <a:endParaRPr lang="en-US" sz="1200">
              <a:ea typeface="Calibri" panose="020F0502020204030204"/>
              <a:cs typeface="Calibri" panose="020F0502020204030204"/>
            </a:endParaRPr>
          </a:p>
        </p:txBody>
      </p:sp>
    </p:spTree>
    <p:extLst>
      <p:ext uri="{BB962C8B-B14F-4D97-AF65-F5344CB8AC3E}">
        <p14:creationId xmlns:p14="http://schemas.microsoft.com/office/powerpoint/2010/main" val="44987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679713" y="3055044"/>
            <a:ext cx="9094303" cy="3312510"/>
          </a:xfrm>
          <a:prstGeom prst="rect">
            <a:avLst/>
          </a:prstGeom>
        </p:spPr>
        <p:txBody>
          <a:bodyPr wrap="square">
            <a:spAutoFit/>
          </a:bodyPr>
          <a:lstStyle/>
          <a:p>
            <a:pPr marL="0" marR="0" lvl="0" indent="0" algn="ctr" defTabSz="685800" rtl="0" eaLnBrk="1" fontAlgn="auto" latinLnBrk="0" hangingPunct="1">
              <a:lnSpc>
                <a:spcPct val="112000"/>
              </a:lnSpc>
              <a:spcBef>
                <a:spcPts val="0"/>
              </a:spcBef>
              <a:spcAft>
                <a:spcPts val="0"/>
              </a:spcAft>
              <a:buClrTx/>
              <a:buSzTx/>
              <a:buFontTx/>
              <a:buNone/>
              <a:tabLst/>
              <a:defRPr/>
            </a:pPr>
            <a:r>
              <a:rPr lang="en-US" sz="2700" b="1" dirty="0">
                <a:solidFill>
                  <a:srgbClr val="091E42"/>
                </a:solidFill>
                <a:latin typeface="Arial" panose="020B0604020202020204"/>
                <a:cs typeface="Arial"/>
              </a:rPr>
              <a:t>U</a:t>
            </a:r>
            <a:r>
              <a:rPr kumimoji="0" lang="en-US" sz="2700" b="1" i="0" u="none" strike="noStrike" kern="1200" cap="none" spc="0" normalizeH="0" baseline="0" noProof="0" dirty="0">
                <a:ln>
                  <a:noFill/>
                </a:ln>
                <a:solidFill>
                  <a:srgbClr val="091E42"/>
                </a:solidFill>
                <a:effectLst/>
                <a:uLnTx/>
                <a:uFillTx/>
                <a:latin typeface="Arial" panose="020B0604020202020204"/>
                <a:ea typeface="+mn-ea"/>
                <a:cs typeface="Arial"/>
              </a:rPr>
              <a:t>se the era’s transformational tools of measurement, data science, and connectivity to discover clinically-relevant and mechanistically-anchored disease subgroups at scale, and deliver what we learn to impact the quality and value of health care at both the patient and population level.</a:t>
            </a:r>
          </a:p>
          <a:p>
            <a:pPr marL="0" marR="0" lvl="0" indent="0" algn="ctr" defTabSz="685800" rtl="0" eaLnBrk="1" fontAlgn="auto" latinLnBrk="0" hangingPunct="1">
              <a:lnSpc>
                <a:spcPct val="112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91E42"/>
              </a:solidFill>
              <a:effectLst/>
              <a:uLnTx/>
              <a:uFillTx/>
              <a:latin typeface="Arial" panose="020B0604020202020204"/>
              <a:ea typeface="+mn-ea"/>
              <a:cs typeface="Arial"/>
            </a:endParaRPr>
          </a:p>
        </p:txBody>
      </p:sp>
      <p:pic>
        <p:nvPicPr>
          <p:cNvPr id="4" name="Content Placeholder 3">
            <a:extLst>
              <a:ext uri="{FF2B5EF4-FFF2-40B4-BE49-F238E27FC236}">
                <a16:creationId xmlns:a16="http://schemas.microsoft.com/office/drawing/2014/main" id="{4920601B-5123-7C4A-8967-E914420C33E8}"/>
              </a:ext>
            </a:extLst>
          </p:cNvPr>
          <p:cNvPicPr>
            <a:picLocks noChangeAspect="1"/>
          </p:cNvPicPr>
          <p:nvPr/>
        </p:nvPicPr>
        <p:blipFill>
          <a:blip r:embed="rId3"/>
          <a:stretch>
            <a:fillRect/>
          </a:stretch>
        </p:blipFill>
        <p:spPr>
          <a:xfrm>
            <a:off x="2854579" y="1494934"/>
            <a:ext cx="6482842" cy="1192531"/>
          </a:xfrm>
          <a:prstGeom prst="rect">
            <a:avLst/>
          </a:prstGeom>
        </p:spPr>
      </p:pic>
      <p:pic>
        <p:nvPicPr>
          <p:cNvPr id="5" name="Picture 4" descr="Background pattern&#10;&#10;Description automatically generated">
            <a:extLst>
              <a:ext uri="{FF2B5EF4-FFF2-40B4-BE49-F238E27FC236}">
                <a16:creationId xmlns:a16="http://schemas.microsoft.com/office/drawing/2014/main" id="{CFB127EA-2463-4A61-92E1-274E0206D81A}"/>
              </a:ext>
            </a:extLst>
          </p:cNvPr>
          <p:cNvPicPr>
            <a:picLocks noChangeAspect="1"/>
          </p:cNvPicPr>
          <p:nvPr/>
        </p:nvPicPr>
        <p:blipFill rotWithShape="1">
          <a:blip r:embed="rId4">
            <a:extLst>
              <a:ext uri="{28A0092B-C50C-407E-A947-70E740481C1C}">
                <a14:useLocalDpi xmlns:a14="http://schemas.microsoft.com/office/drawing/2010/main"/>
              </a:ext>
            </a:extLst>
          </a:blip>
          <a:srcRect t="76636"/>
          <a:stretch/>
        </p:blipFill>
        <p:spPr>
          <a:xfrm>
            <a:off x="9433" y="6468"/>
            <a:ext cx="12192000" cy="1192531"/>
          </a:xfrm>
          <a:prstGeom prst="rect">
            <a:avLst/>
          </a:prstGeom>
        </p:spPr>
      </p:pic>
    </p:spTree>
    <p:extLst>
      <p:ext uri="{BB962C8B-B14F-4D97-AF65-F5344CB8AC3E}">
        <p14:creationId xmlns:p14="http://schemas.microsoft.com/office/powerpoint/2010/main" val="364784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08D55336-7E8F-457F-AE06-AF2E21B91107}"/>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0" y="13587"/>
            <a:ext cx="12192000" cy="1445788"/>
          </a:xfrm>
          <a:prstGeom prst="rect">
            <a:avLst/>
          </a:prstGeom>
        </p:spPr>
      </p:pic>
      <p:sp>
        <p:nvSpPr>
          <p:cNvPr id="2" name="Title 1">
            <a:extLst>
              <a:ext uri="{FF2B5EF4-FFF2-40B4-BE49-F238E27FC236}">
                <a16:creationId xmlns:a16="http://schemas.microsoft.com/office/drawing/2014/main" id="{80207340-1279-AB43-A13D-620F621ED9A4}"/>
              </a:ext>
            </a:extLst>
          </p:cNvPr>
          <p:cNvSpPr>
            <a:spLocks noGrp="1"/>
          </p:cNvSpPr>
          <p:nvPr>
            <p:ph type="title"/>
          </p:nvPr>
        </p:nvSpPr>
        <p:spPr>
          <a:xfrm>
            <a:off x="838200" y="0"/>
            <a:ext cx="10515600" cy="1729489"/>
          </a:xfrm>
        </p:spPr>
        <p:txBody>
          <a:bodyPr>
            <a:normAutofit/>
          </a:bodyPr>
          <a:lstStyle/>
          <a:p>
            <a:pPr algn="ctr"/>
            <a:r>
              <a:rPr lang="en-US" sz="3400" b="1" dirty="0">
                <a:solidFill>
                  <a:schemeClr val="bg1"/>
                </a:solidFill>
                <a:latin typeface="Calibri   "/>
              </a:rPr>
              <a:t>JHM as a Learning Healthcare System</a:t>
            </a:r>
            <a:br>
              <a:rPr lang="en-US" sz="2800" b="1" dirty="0">
                <a:solidFill>
                  <a:schemeClr val="bg1"/>
                </a:solidFill>
                <a:latin typeface="Calibri   "/>
              </a:rPr>
            </a:br>
            <a:r>
              <a:rPr lang="en-US" sz="2400" b="1" dirty="0">
                <a:solidFill>
                  <a:schemeClr val="bg1"/>
                </a:solidFill>
                <a:latin typeface="Calibri   "/>
              </a:rPr>
              <a:t>Johns </a:t>
            </a:r>
            <a:r>
              <a:rPr lang="en-US" sz="2400" b="1" i="1" dirty="0">
                <a:solidFill>
                  <a:schemeClr val="bg1"/>
                </a:solidFill>
                <a:latin typeface="Calibri   "/>
              </a:rPr>
              <a:t>Hopkins </a:t>
            </a:r>
            <a:r>
              <a:rPr lang="en-US" sz="2400" b="1" i="1" u="sng" dirty="0">
                <a:solidFill>
                  <a:schemeClr val="bg1"/>
                </a:solidFill>
                <a:latin typeface="Calibri   "/>
              </a:rPr>
              <a:t>in</a:t>
            </a:r>
            <a:r>
              <a:rPr lang="en-US" sz="2400" b="1" dirty="0">
                <a:solidFill>
                  <a:schemeClr val="bg1"/>
                </a:solidFill>
                <a:latin typeface="Calibri   "/>
              </a:rPr>
              <a:t>telligent </a:t>
            </a:r>
            <a:r>
              <a:rPr lang="en-US" sz="2400" b="1" i="1" u="sng" dirty="0">
                <a:solidFill>
                  <a:schemeClr val="bg1"/>
                </a:solidFill>
                <a:latin typeface="Calibri   "/>
              </a:rPr>
              <a:t>Health</a:t>
            </a:r>
            <a:r>
              <a:rPr lang="en-US" sz="2400" b="1" dirty="0">
                <a:solidFill>
                  <a:schemeClr val="bg1"/>
                </a:solidFill>
                <a:latin typeface="Calibri   "/>
              </a:rPr>
              <a:t>care</a:t>
            </a:r>
            <a:br>
              <a:rPr lang="en-US" sz="3200" b="1" dirty="0">
                <a:latin typeface="Calibri   "/>
              </a:rPr>
            </a:br>
            <a:endParaRPr lang="en-US" sz="3200" b="1" dirty="0">
              <a:solidFill>
                <a:srgbClr val="0070C0"/>
              </a:solidFill>
              <a:latin typeface="Calibri   "/>
            </a:endParaRPr>
          </a:p>
        </p:txBody>
      </p:sp>
      <p:pic>
        <p:nvPicPr>
          <p:cNvPr id="6" name="Picture 5">
            <a:extLst>
              <a:ext uri="{FF2B5EF4-FFF2-40B4-BE49-F238E27FC236}">
                <a16:creationId xmlns:a16="http://schemas.microsoft.com/office/drawing/2014/main" id="{F3F82123-35FA-1D47-A38C-6759F45D6330}"/>
              </a:ext>
            </a:extLst>
          </p:cNvPr>
          <p:cNvPicPr>
            <a:picLocks noChangeAspect="1"/>
          </p:cNvPicPr>
          <p:nvPr/>
        </p:nvPicPr>
        <p:blipFill rotWithShape="1">
          <a:blip r:embed="rId4">
            <a:alphaModFix amt="83000"/>
          </a:blip>
          <a:srcRect l="10952"/>
          <a:stretch/>
        </p:blipFill>
        <p:spPr>
          <a:xfrm>
            <a:off x="0" y="1612447"/>
            <a:ext cx="3805996" cy="3411767"/>
          </a:xfrm>
          <a:prstGeom prst="rect">
            <a:avLst/>
          </a:prstGeom>
        </p:spPr>
      </p:pic>
      <p:sp>
        <p:nvSpPr>
          <p:cNvPr id="5" name="Slide Number Placeholder 4">
            <a:extLst>
              <a:ext uri="{FF2B5EF4-FFF2-40B4-BE49-F238E27FC236}">
                <a16:creationId xmlns:a16="http://schemas.microsoft.com/office/drawing/2014/main" id="{2C46357E-3346-A44E-B4DD-9358BDE25225}"/>
              </a:ext>
            </a:extLst>
          </p:cNvPr>
          <p:cNvSpPr>
            <a:spLocks noGrp="1"/>
          </p:cNvSpPr>
          <p:nvPr>
            <p:ph type="sldNum" sz="quarter" idx="12"/>
          </p:nvPr>
        </p:nvSpPr>
        <p:spPr/>
        <p:txBody>
          <a:bodyPr/>
          <a:lstStyle/>
          <a:p>
            <a:pPr>
              <a:defRPr/>
            </a:pPr>
            <a:fld id="{CFB75381-C28E-2D4D-8626-D81E3C0EB75F}" type="slidenum">
              <a:rPr lang="en-US" smtClean="0"/>
              <a:pPr>
                <a:defRPr/>
              </a:pPr>
              <a:t>5</a:t>
            </a:fld>
            <a:endParaRPr lang="en-US" dirty="0"/>
          </a:p>
        </p:txBody>
      </p:sp>
      <p:sp>
        <p:nvSpPr>
          <p:cNvPr id="4" name="Right Brace 3">
            <a:extLst>
              <a:ext uri="{FF2B5EF4-FFF2-40B4-BE49-F238E27FC236}">
                <a16:creationId xmlns:a16="http://schemas.microsoft.com/office/drawing/2014/main" id="{6A769FE7-735A-4459-9887-17C96C004788}"/>
              </a:ext>
            </a:extLst>
          </p:cNvPr>
          <p:cNvSpPr/>
          <p:nvPr/>
        </p:nvSpPr>
        <p:spPr>
          <a:xfrm>
            <a:off x="2823500" y="3318330"/>
            <a:ext cx="740664" cy="132556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B956E2C-9418-4473-9D5B-CF143BDFB077}"/>
              </a:ext>
            </a:extLst>
          </p:cNvPr>
          <p:cNvSpPr txBox="1"/>
          <p:nvPr/>
        </p:nvSpPr>
        <p:spPr>
          <a:xfrm>
            <a:off x="3564164" y="3581254"/>
            <a:ext cx="1374314" cy="923330"/>
          </a:xfrm>
          <a:prstGeom prst="rect">
            <a:avLst/>
          </a:prstGeom>
          <a:noFill/>
        </p:spPr>
        <p:txBody>
          <a:bodyPr wrap="square" rtlCol="0">
            <a:spAutoFit/>
          </a:bodyPr>
          <a:lstStyle/>
          <a:p>
            <a:r>
              <a:rPr lang="en-US" dirty="0"/>
              <a:t>Traditional research focus</a:t>
            </a:r>
          </a:p>
        </p:txBody>
      </p:sp>
      <p:sp>
        <p:nvSpPr>
          <p:cNvPr id="9" name="Content Placeholder 2">
            <a:extLst>
              <a:ext uri="{FF2B5EF4-FFF2-40B4-BE49-F238E27FC236}">
                <a16:creationId xmlns:a16="http://schemas.microsoft.com/office/drawing/2014/main" id="{981A0D4B-17B3-4418-A675-1A51A0276177}"/>
              </a:ext>
            </a:extLst>
          </p:cNvPr>
          <p:cNvSpPr txBox="1">
            <a:spLocks/>
          </p:cNvSpPr>
          <p:nvPr/>
        </p:nvSpPr>
        <p:spPr>
          <a:xfrm>
            <a:off x="5072743" y="1455163"/>
            <a:ext cx="7021721" cy="54123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Diseases are heterogeneous, but are comprised of much more homogeneous subgroups</a:t>
            </a:r>
          </a:p>
          <a:p>
            <a:r>
              <a:rPr lang="en-US" sz="2400" b="1" dirty="0"/>
              <a:t>Subgroups are generally anchored to mechanism</a:t>
            </a:r>
          </a:p>
          <a:p>
            <a:pPr lvl="1"/>
            <a:r>
              <a:rPr lang="en-US" sz="2000" b="1" dirty="0"/>
              <a:t>implications for discovery, therapy and management</a:t>
            </a:r>
          </a:p>
          <a:p>
            <a:pPr lvl="0"/>
            <a:r>
              <a:rPr lang="en-US" sz="2400" b="1" dirty="0"/>
              <a:t>New tools of measurement and data science</a:t>
            </a:r>
          </a:p>
          <a:p>
            <a:pPr lvl="1"/>
            <a:r>
              <a:rPr lang="en-US" sz="2000" b="1" dirty="0"/>
              <a:t>greatly expand ability to discover relevant subgroups</a:t>
            </a:r>
          </a:p>
          <a:p>
            <a:pPr lvl="0"/>
            <a:r>
              <a:rPr lang="en-US" sz="2400" b="1" dirty="0"/>
              <a:t>New opportunities in harnessing data in flight, and in moving electrons instead of humans, massively expand the efficiency of health care delivery</a:t>
            </a:r>
          </a:p>
          <a:p>
            <a:pPr lvl="0"/>
            <a:r>
              <a:rPr lang="en-US" sz="2400" b="1" dirty="0"/>
              <a:t>Making the “new” medicine sustainable cannot only add technology and computation</a:t>
            </a:r>
          </a:p>
          <a:p>
            <a:pPr lvl="1"/>
            <a:r>
              <a:rPr lang="en-US" sz="2000" b="1" dirty="0"/>
              <a:t>It has to improve the discovery of dominant mechanisms, and improve the specificity and quality of care, make it more efficient and cheaper, and better serve the needs of patients and providers</a:t>
            </a:r>
          </a:p>
          <a:p>
            <a:endParaRPr lang="en-US" sz="2400" dirty="0"/>
          </a:p>
        </p:txBody>
      </p:sp>
    </p:spTree>
    <p:extLst>
      <p:ext uri="{BB962C8B-B14F-4D97-AF65-F5344CB8AC3E}">
        <p14:creationId xmlns:p14="http://schemas.microsoft.com/office/powerpoint/2010/main" val="1718366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CFB127EA-2463-4A61-92E1-274E0206D81A}"/>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0" y="0"/>
            <a:ext cx="12192000" cy="1690688"/>
          </a:xfrm>
          <a:prstGeom prst="rect">
            <a:avLst/>
          </a:prstGeom>
        </p:spPr>
      </p:pic>
      <p:sp>
        <p:nvSpPr>
          <p:cNvPr id="2" name="Title 1">
            <a:extLst>
              <a:ext uri="{FF2B5EF4-FFF2-40B4-BE49-F238E27FC236}">
                <a16:creationId xmlns:a16="http://schemas.microsoft.com/office/drawing/2014/main" id="{30F47227-C556-4E1E-9FD1-3F6C16CB03FD}"/>
              </a:ext>
            </a:extLst>
          </p:cNvPr>
          <p:cNvSpPr>
            <a:spLocks noGrp="1"/>
          </p:cNvSpPr>
          <p:nvPr>
            <p:ph type="title"/>
          </p:nvPr>
        </p:nvSpPr>
        <p:spPr/>
        <p:txBody>
          <a:bodyPr/>
          <a:lstStyle/>
          <a:p>
            <a:r>
              <a:rPr lang="en-US" b="1" dirty="0">
                <a:solidFill>
                  <a:schemeClr val="bg1"/>
                </a:solidFill>
              </a:rPr>
              <a:t>The 3 Revolutions 		brought to focus on</a:t>
            </a:r>
          </a:p>
        </p:txBody>
      </p:sp>
      <p:sp>
        <p:nvSpPr>
          <p:cNvPr id="3" name="Content Placeholder 2">
            <a:extLst>
              <a:ext uri="{FF2B5EF4-FFF2-40B4-BE49-F238E27FC236}">
                <a16:creationId xmlns:a16="http://schemas.microsoft.com/office/drawing/2014/main" id="{A61E452C-8AAE-4649-AC3F-3BDD1B8B6F41}"/>
              </a:ext>
            </a:extLst>
          </p:cNvPr>
          <p:cNvSpPr>
            <a:spLocks noGrp="1"/>
          </p:cNvSpPr>
          <p:nvPr>
            <p:ph sz="half" idx="1"/>
          </p:nvPr>
        </p:nvSpPr>
        <p:spPr>
          <a:xfrm>
            <a:off x="838200" y="2031617"/>
            <a:ext cx="5181600" cy="4351338"/>
          </a:xfrm>
        </p:spPr>
        <p:txBody>
          <a:bodyPr>
            <a:normAutofit/>
          </a:bodyPr>
          <a:lstStyle/>
          <a:p>
            <a:r>
              <a:rPr lang="en-US" sz="3600" b="1" dirty="0"/>
              <a:t>Measurement</a:t>
            </a:r>
          </a:p>
          <a:p>
            <a:r>
              <a:rPr lang="en-US" sz="3600" b="1" dirty="0"/>
              <a:t>Computation</a:t>
            </a:r>
          </a:p>
          <a:p>
            <a:r>
              <a:rPr lang="en-US" sz="3600" b="1" dirty="0"/>
              <a:t>Connectivity</a:t>
            </a:r>
          </a:p>
        </p:txBody>
      </p:sp>
      <p:sp>
        <p:nvSpPr>
          <p:cNvPr id="6" name="Content Placeholder 5">
            <a:extLst>
              <a:ext uri="{FF2B5EF4-FFF2-40B4-BE49-F238E27FC236}">
                <a16:creationId xmlns:a16="http://schemas.microsoft.com/office/drawing/2014/main" id="{AACF3DCF-D8D8-4750-B646-A3D339AEF006}"/>
              </a:ext>
            </a:extLst>
          </p:cNvPr>
          <p:cNvSpPr>
            <a:spLocks noGrp="1"/>
          </p:cNvSpPr>
          <p:nvPr>
            <p:ph sz="half" idx="2"/>
          </p:nvPr>
        </p:nvSpPr>
        <p:spPr>
          <a:xfrm>
            <a:off x="6413938" y="2031617"/>
            <a:ext cx="5181600" cy="4351338"/>
          </a:xfrm>
        </p:spPr>
        <p:txBody>
          <a:bodyPr>
            <a:normAutofit/>
          </a:bodyPr>
          <a:lstStyle/>
          <a:p>
            <a:r>
              <a:rPr lang="en-US" sz="3600" b="1" dirty="0"/>
              <a:t>Data ingestion</a:t>
            </a:r>
          </a:p>
          <a:p>
            <a:r>
              <a:rPr lang="en-US" sz="3600" b="1" dirty="0"/>
              <a:t>Subgroup discovery</a:t>
            </a:r>
          </a:p>
          <a:p>
            <a:r>
              <a:rPr lang="en-US" sz="3600" b="1" dirty="0"/>
              <a:t>Insight generation</a:t>
            </a:r>
          </a:p>
          <a:p>
            <a:r>
              <a:rPr lang="en-US" sz="3600" b="1" dirty="0"/>
              <a:t>Care delivery</a:t>
            </a:r>
          </a:p>
          <a:p>
            <a:r>
              <a:rPr lang="en-US" sz="3600" b="1" dirty="0"/>
              <a:t>Value capture</a:t>
            </a:r>
          </a:p>
          <a:p>
            <a:endParaRPr lang="en-US" sz="3600" dirty="0"/>
          </a:p>
        </p:txBody>
      </p:sp>
    </p:spTree>
    <p:extLst>
      <p:ext uri="{BB962C8B-B14F-4D97-AF65-F5344CB8AC3E}">
        <p14:creationId xmlns:p14="http://schemas.microsoft.com/office/powerpoint/2010/main" val="1504854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9B4C2CDE-2171-46D2-8FCF-3CE108573AAF}"/>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13836" y="0"/>
            <a:ext cx="12192000" cy="1192531"/>
          </a:xfrm>
          <a:prstGeom prst="rect">
            <a:avLst/>
          </a:prstGeom>
        </p:spPr>
      </p:pic>
      <p:pic>
        <p:nvPicPr>
          <p:cNvPr id="26" name="Picture 25">
            <a:extLst>
              <a:ext uri="{FF2B5EF4-FFF2-40B4-BE49-F238E27FC236}">
                <a16:creationId xmlns:a16="http://schemas.microsoft.com/office/drawing/2014/main" id="{54B485AA-F987-3445-88ED-0E0FBD9971F9}"/>
              </a:ext>
            </a:extLst>
          </p:cNvPr>
          <p:cNvPicPr>
            <a:picLocks noChangeAspect="1"/>
          </p:cNvPicPr>
          <p:nvPr/>
        </p:nvPicPr>
        <p:blipFill>
          <a:blip r:embed="rId4"/>
          <a:stretch>
            <a:fillRect/>
          </a:stretch>
        </p:blipFill>
        <p:spPr>
          <a:xfrm>
            <a:off x="8709763" y="2663735"/>
            <a:ext cx="3345186" cy="699181"/>
          </a:xfrm>
          <a:prstGeom prst="rect">
            <a:avLst/>
          </a:prstGeom>
        </p:spPr>
      </p:pic>
      <p:sp>
        <p:nvSpPr>
          <p:cNvPr id="4" name="Flowchart: Alternate Process 3">
            <a:extLst>
              <a:ext uri="{FF2B5EF4-FFF2-40B4-BE49-F238E27FC236}">
                <a16:creationId xmlns:a16="http://schemas.microsoft.com/office/drawing/2014/main" id="{353F214C-0D5B-47F4-ADA0-8370F4B22C87}"/>
              </a:ext>
            </a:extLst>
          </p:cNvPr>
          <p:cNvSpPr/>
          <p:nvPr/>
        </p:nvSpPr>
        <p:spPr>
          <a:xfrm>
            <a:off x="3823476" y="2885707"/>
            <a:ext cx="4248083" cy="1187783"/>
          </a:xfrm>
          <a:prstGeom prst="flowChartAlternateProcess">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22" name="Content Placeholder 3">
            <a:extLst>
              <a:ext uri="{FF2B5EF4-FFF2-40B4-BE49-F238E27FC236}">
                <a16:creationId xmlns:a16="http://schemas.microsoft.com/office/drawing/2014/main" id="{C6B886EA-57A8-B547-8920-E38792A17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6461" y="3048252"/>
            <a:ext cx="3882112" cy="862691"/>
          </a:xfrm>
          <a:prstGeom prst="rect">
            <a:avLst/>
          </a:prstGeom>
          <a:noFill/>
        </p:spPr>
      </p:pic>
      <p:pic>
        <p:nvPicPr>
          <p:cNvPr id="24" name="Picture 23">
            <a:extLst>
              <a:ext uri="{FF2B5EF4-FFF2-40B4-BE49-F238E27FC236}">
                <a16:creationId xmlns:a16="http://schemas.microsoft.com/office/drawing/2014/main" id="{50891052-0F09-8F4C-B5A4-FBB13AE1B9F0}"/>
              </a:ext>
            </a:extLst>
          </p:cNvPr>
          <p:cNvPicPr>
            <a:picLocks noChangeAspect="1"/>
          </p:cNvPicPr>
          <p:nvPr/>
        </p:nvPicPr>
        <p:blipFill>
          <a:blip r:embed="rId6"/>
          <a:stretch>
            <a:fillRect/>
          </a:stretch>
        </p:blipFill>
        <p:spPr>
          <a:xfrm>
            <a:off x="8264470" y="3132054"/>
            <a:ext cx="3736614" cy="1689045"/>
          </a:xfrm>
          <a:prstGeom prst="rect">
            <a:avLst/>
          </a:prstGeom>
        </p:spPr>
      </p:pic>
      <p:pic>
        <p:nvPicPr>
          <p:cNvPr id="25" name="Picture 24">
            <a:extLst>
              <a:ext uri="{FF2B5EF4-FFF2-40B4-BE49-F238E27FC236}">
                <a16:creationId xmlns:a16="http://schemas.microsoft.com/office/drawing/2014/main" id="{D63C5012-DA06-1445-BE04-2D62371743FE}"/>
              </a:ext>
            </a:extLst>
          </p:cNvPr>
          <p:cNvPicPr>
            <a:picLocks noChangeAspect="1"/>
          </p:cNvPicPr>
          <p:nvPr/>
        </p:nvPicPr>
        <p:blipFill>
          <a:blip r:embed="rId7"/>
          <a:stretch>
            <a:fillRect/>
          </a:stretch>
        </p:blipFill>
        <p:spPr>
          <a:xfrm>
            <a:off x="363706" y="2478428"/>
            <a:ext cx="2941319" cy="1307253"/>
          </a:xfrm>
          <a:prstGeom prst="rect">
            <a:avLst/>
          </a:prstGeom>
        </p:spPr>
      </p:pic>
      <p:pic>
        <p:nvPicPr>
          <p:cNvPr id="27" name="Picture 26">
            <a:extLst>
              <a:ext uri="{FF2B5EF4-FFF2-40B4-BE49-F238E27FC236}">
                <a16:creationId xmlns:a16="http://schemas.microsoft.com/office/drawing/2014/main" id="{EE3692F5-8534-5E43-A532-2F36BEC45B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0814" y="4023839"/>
            <a:ext cx="2941319" cy="1298653"/>
          </a:xfrm>
          <a:prstGeom prst="rect">
            <a:avLst/>
          </a:prstGeom>
        </p:spPr>
      </p:pic>
      <p:pic>
        <p:nvPicPr>
          <p:cNvPr id="6" name="Picture 5">
            <a:extLst>
              <a:ext uri="{FF2B5EF4-FFF2-40B4-BE49-F238E27FC236}">
                <a16:creationId xmlns:a16="http://schemas.microsoft.com/office/drawing/2014/main" id="{1DBDD7B1-04EC-1B43-9783-78181182BC80}"/>
              </a:ext>
            </a:extLst>
          </p:cNvPr>
          <p:cNvPicPr>
            <a:picLocks noChangeAspect="1"/>
          </p:cNvPicPr>
          <p:nvPr/>
        </p:nvPicPr>
        <p:blipFill>
          <a:blip r:embed="rId9"/>
          <a:stretch>
            <a:fillRect/>
          </a:stretch>
        </p:blipFill>
        <p:spPr>
          <a:xfrm>
            <a:off x="2274735" y="881884"/>
            <a:ext cx="4178888" cy="1765298"/>
          </a:xfrm>
          <a:prstGeom prst="rect">
            <a:avLst/>
          </a:prstGeom>
        </p:spPr>
      </p:pic>
      <p:pic>
        <p:nvPicPr>
          <p:cNvPr id="13" name="Picture 12">
            <a:extLst>
              <a:ext uri="{FF2B5EF4-FFF2-40B4-BE49-F238E27FC236}">
                <a16:creationId xmlns:a16="http://schemas.microsoft.com/office/drawing/2014/main" id="{A363F409-8F46-0D4D-8791-C3003D6E526A}"/>
              </a:ext>
            </a:extLst>
          </p:cNvPr>
          <p:cNvPicPr>
            <a:picLocks noChangeAspect="1"/>
          </p:cNvPicPr>
          <p:nvPr/>
        </p:nvPicPr>
        <p:blipFill>
          <a:blip r:embed="rId10"/>
          <a:stretch>
            <a:fillRect/>
          </a:stretch>
        </p:blipFill>
        <p:spPr>
          <a:xfrm>
            <a:off x="-154745" y="3208693"/>
            <a:ext cx="4116588" cy="1868784"/>
          </a:xfrm>
          <a:prstGeom prst="rect">
            <a:avLst/>
          </a:prstGeom>
        </p:spPr>
      </p:pic>
      <p:pic>
        <p:nvPicPr>
          <p:cNvPr id="3" name="Picture 2">
            <a:extLst>
              <a:ext uri="{FF2B5EF4-FFF2-40B4-BE49-F238E27FC236}">
                <a16:creationId xmlns:a16="http://schemas.microsoft.com/office/drawing/2014/main" id="{AE5A12C2-41E3-4ED0-8E60-C166653E75A1}"/>
              </a:ext>
            </a:extLst>
          </p:cNvPr>
          <p:cNvPicPr>
            <a:picLocks noChangeAspect="1"/>
          </p:cNvPicPr>
          <p:nvPr/>
        </p:nvPicPr>
        <p:blipFill>
          <a:blip r:embed="rId11"/>
          <a:stretch>
            <a:fillRect/>
          </a:stretch>
        </p:blipFill>
        <p:spPr>
          <a:xfrm>
            <a:off x="6109836" y="1310521"/>
            <a:ext cx="3152345" cy="1167907"/>
          </a:xfrm>
          <a:prstGeom prst="rect">
            <a:avLst/>
          </a:prstGeom>
        </p:spPr>
      </p:pic>
      <p:sp>
        <p:nvSpPr>
          <p:cNvPr id="14" name="Title 13">
            <a:extLst>
              <a:ext uri="{FF2B5EF4-FFF2-40B4-BE49-F238E27FC236}">
                <a16:creationId xmlns:a16="http://schemas.microsoft.com/office/drawing/2014/main" id="{07F9531B-564B-4238-961C-A2C66B026AD3}"/>
              </a:ext>
            </a:extLst>
          </p:cNvPr>
          <p:cNvSpPr>
            <a:spLocks noGrp="1"/>
          </p:cNvSpPr>
          <p:nvPr>
            <p:ph type="title"/>
          </p:nvPr>
        </p:nvSpPr>
        <p:spPr>
          <a:xfrm>
            <a:off x="838200" y="365126"/>
            <a:ext cx="10515600" cy="516758"/>
          </a:xfrm>
        </p:spPr>
        <p:txBody>
          <a:bodyPr>
            <a:normAutofit fontScale="90000"/>
          </a:bodyPr>
          <a:lstStyle/>
          <a:p>
            <a:pPr algn="ctr"/>
            <a:r>
              <a:rPr lang="en-US" b="1">
                <a:solidFill>
                  <a:schemeClr val="bg1"/>
                </a:solidFill>
                <a:latin typeface="Arial" panose="020B0604020202020204" pitchFamily="34" charset="0"/>
                <a:cs typeface="Arial" panose="020B0604020202020204" pitchFamily="34" charset="0"/>
              </a:rPr>
              <a:t>One University</a:t>
            </a:r>
          </a:p>
        </p:txBody>
      </p:sp>
      <p:pic>
        <p:nvPicPr>
          <p:cNvPr id="23" name="Picture 2" descr="Home - Johns Hopkins Malone Center for Engineering in Healthcare">
            <a:extLst>
              <a:ext uri="{FF2B5EF4-FFF2-40B4-BE49-F238E27FC236}">
                <a16:creationId xmlns:a16="http://schemas.microsoft.com/office/drawing/2014/main" id="{3AD8600D-FF2D-4932-8C4A-3F7259821E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706" y="4872390"/>
            <a:ext cx="3441310" cy="825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hns Hopkins Whiting School of Engineering Center for Educational Outreach  | Science of Learning">
            <a:extLst>
              <a:ext uri="{FF2B5EF4-FFF2-40B4-BE49-F238E27FC236}">
                <a16:creationId xmlns:a16="http://schemas.microsoft.com/office/drawing/2014/main" id="{C2323100-85A3-47E5-8C79-AF50200E5FA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5942"/>
          <a:stretch/>
        </p:blipFill>
        <p:spPr bwMode="auto">
          <a:xfrm>
            <a:off x="8627836" y="4469599"/>
            <a:ext cx="3092384" cy="173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5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55E26B-8911-440B-89C5-19404BA4CA83}"/>
              </a:ext>
            </a:extLst>
          </p:cNvPr>
          <p:cNvSpPr>
            <a:spLocks noGrp="1"/>
          </p:cNvSpPr>
          <p:nvPr>
            <p:ph idx="1"/>
          </p:nvPr>
        </p:nvSpPr>
        <p:spPr>
          <a:xfrm>
            <a:off x="640080" y="2872899"/>
            <a:ext cx="4243589" cy="3320668"/>
          </a:xfrm>
        </p:spPr>
        <p:txBody>
          <a:bodyPr>
            <a:normAutofit/>
          </a:bodyPr>
          <a:lstStyle/>
          <a:p>
            <a:pPr marL="0" indent="0" algn="ctr">
              <a:buNone/>
            </a:pPr>
            <a:r>
              <a:rPr lang="en-US" sz="3200" dirty="0"/>
              <a:t>Application of Filters across orthogonal planes</a:t>
            </a:r>
          </a:p>
          <a:p>
            <a:endParaRPr lang="en-US" sz="3200" dirty="0"/>
          </a:p>
          <a:p>
            <a:endParaRPr lang="en-US" sz="3200" dirty="0"/>
          </a:p>
        </p:txBody>
      </p:sp>
      <p:pic>
        <p:nvPicPr>
          <p:cNvPr id="5" name="Picture 4" descr="Paper boats on a blackboard">
            <a:extLst>
              <a:ext uri="{FF2B5EF4-FFF2-40B4-BE49-F238E27FC236}">
                <a16:creationId xmlns:a16="http://schemas.microsoft.com/office/drawing/2014/main" id="{B7AA39DD-8510-A10D-7C4C-347B4C08FF9E}"/>
              </a:ext>
            </a:extLst>
          </p:cNvPr>
          <p:cNvPicPr>
            <a:picLocks noChangeAspect="1"/>
          </p:cNvPicPr>
          <p:nvPr/>
        </p:nvPicPr>
        <p:blipFill rotWithShape="1">
          <a:blip r:embed="rId2"/>
          <a:srcRect l="8744" r="310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Background pattern&#10;&#10;Description automatically generated">
            <a:extLst>
              <a:ext uri="{FF2B5EF4-FFF2-40B4-BE49-F238E27FC236}">
                <a16:creationId xmlns:a16="http://schemas.microsoft.com/office/drawing/2014/main" id="{B3D5AF05-441E-4922-827A-4A0E12C4EBA6}"/>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0" y="10553"/>
            <a:ext cx="12192000" cy="699104"/>
          </a:xfrm>
          <a:prstGeom prst="rect">
            <a:avLst/>
          </a:prstGeom>
        </p:spPr>
      </p:pic>
      <p:sp>
        <p:nvSpPr>
          <p:cNvPr id="2" name="Title 1">
            <a:extLst>
              <a:ext uri="{FF2B5EF4-FFF2-40B4-BE49-F238E27FC236}">
                <a16:creationId xmlns:a16="http://schemas.microsoft.com/office/drawing/2014/main" id="{EC9363CE-7C86-4AB8-8216-E8EE90096EAC}"/>
              </a:ext>
            </a:extLst>
          </p:cNvPr>
          <p:cNvSpPr>
            <a:spLocks noGrp="1"/>
          </p:cNvSpPr>
          <p:nvPr>
            <p:ph type="title"/>
          </p:nvPr>
        </p:nvSpPr>
        <p:spPr>
          <a:xfrm>
            <a:off x="177219" y="162773"/>
            <a:ext cx="12014781" cy="483372"/>
          </a:xfrm>
        </p:spPr>
        <p:txBody>
          <a:bodyPr anchor="b">
            <a:noAutofit/>
          </a:bodyPr>
          <a:lstStyle/>
          <a:p>
            <a:r>
              <a:rPr lang="en-US" sz="2800" b="1" dirty="0">
                <a:solidFill>
                  <a:schemeClr val="bg1"/>
                </a:solidFill>
              </a:rPr>
              <a:t>How do you find homogeneous subgroups within heterogeneous categories?</a:t>
            </a:r>
          </a:p>
        </p:txBody>
      </p:sp>
    </p:spTree>
    <p:extLst>
      <p:ext uri="{BB962C8B-B14F-4D97-AF65-F5344CB8AC3E}">
        <p14:creationId xmlns:p14="http://schemas.microsoft.com/office/powerpoint/2010/main" val="2776722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pattern&#10;&#10;Description automatically generated">
            <a:extLst>
              <a:ext uri="{FF2B5EF4-FFF2-40B4-BE49-F238E27FC236}">
                <a16:creationId xmlns:a16="http://schemas.microsoft.com/office/drawing/2014/main" id="{B086A6FD-9081-4AA4-916C-ED41FF77329E}"/>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10553"/>
            <a:ext cx="12192000" cy="1222236"/>
          </a:xfrm>
          <a:prstGeom prst="rect">
            <a:avLst/>
          </a:prstGeom>
        </p:spPr>
      </p:pic>
      <p:sp>
        <p:nvSpPr>
          <p:cNvPr id="2" name="Title 1"/>
          <p:cNvSpPr>
            <a:spLocks noGrp="1"/>
          </p:cNvSpPr>
          <p:nvPr>
            <p:ph type="title"/>
          </p:nvPr>
        </p:nvSpPr>
        <p:spPr>
          <a:xfrm>
            <a:off x="457200" y="419100"/>
            <a:ext cx="11277600" cy="766450"/>
          </a:xfrm>
        </p:spPr>
        <p:txBody>
          <a:bodyPr/>
          <a:lstStyle/>
          <a:p>
            <a:r>
              <a:rPr lang="en-US" dirty="0">
                <a:solidFill>
                  <a:schemeClr val="bg1"/>
                </a:solidFill>
              </a:rPr>
              <a:t>Measurement Continuum</a:t>
            </a:r>
          </a:p>
        </p:txBody>
      </p:sp>
      <p:sp>
        <p:nvSpPr>
          <p:cNvPr id="6" name="Slide Number Placeholder 5"/>
          <p:cNvSpPr>
            <a:spLocks noGrp="1"/>
          </p:cNvSpPr>
          <p:nvPr>
            <p:ph type="sldNum" sz="quarter" idx="4294967295"/>
          </p:nvPr>
        </p:nvSpPr>
        <p:spPr>
          <a:xfrm>
            <a:off x="11811000" y="6500813"/>
            <a:ext cx="381000" cy="3571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17" name="Rectangle 16"/>
          <p:cNvSpPr/>
          <p:nvPr/>
        </p:nvSpPr>
        <p:spPr>
          <a:xfrm>
            <a:off x="4164676" y="1063017"/>
            <a:ext cx="199506" cy="426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8" name="Rectangle 17"/>
          <p:cNvSpPr/>
          <p:nvPr/>
        </p:nvSpPr>
        <p:spPr>
          <a:xfrm>
            <a:off x="7872152" y="1119621"/>
            <a:ext cx="199506" cy="4264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24" name="Picture Placeholder 20"/>
          <p:cNvPicPr>
            <a:picLocks noChangeAspect="1"/>
          </p:cNvPicPr>
          <p:nvPr/>
        </p:nvPicPr>
        <p:blipFill rotWithShape="1">
          <a:blip r:embed="rId3">
            <a:extLst>
              <a:ext uri="{28A0092B-C50C-407E-A947-70E740481C1C}">
                <a14:useLocalDpi xmlns:a14="http://schemas.microsoft.com/office/drawing/2010/main" val="0"/>
              </a:ext>
            </a:extLst>
          </a:blip>
          <a:srcRect l="-21575" t="-1466" r="-21166" b="-1060"/>
          <a:stretch/>
        </p:blipFill>
        <p:spPr>
          <a:xfrm>
            <a:off x="602169" y="2334917"/>
            <a:ext cx="2234359" cy="1670003"/>
          </a:xfrm>
          <a:prstGeom prst="rect">
            <a:avLst/>
          </a:prstGeom>
          <a:noFill/>
        </p:spPr>
      </p:pic>
      <p:sp>
        <p:nvSpPr>
          <p:cNvPr id="5" name="Left-Right Arrow 4"/>
          <p:cNvSpPr/>
          <p:nvPr/>
        </p:nvSpPr>
        <p:spPr>
          <a:xfrm>
            <a:off x="607752" y="4133945"/>
            <a:ext cx="11203247" cy="1380319"/>
          </a:xfrm>
          <a:prstGeom prst="leftRightArrow">
            <a:avLst>
              <a:gd name="adj1" fmla="val 52704"/>
              <a:gd name="adj2" fmla="val 50000"/>
            </a:avLst>
          </a:prstGeom>
          <a:gradFill>
            <a:gsLst>
              <a:gs pos="0">
                <a:srgbClr val="1FBCD2"/>
              </a:gs>
              <a:gs pos="50000">
                <a:srgbClr val="354E9E"/>
              </a:gs>
              <a:gs pos="100000">
                <a:srgbClr val="1FBC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4" name="TextBox 13"/>
          <p:cNvSpPr txBox="1"/>
          <p:nvPr/>
        </p:nvSpPr>
        <p:spPr>
          <a:xfrm>
            <a:off x="1292476" y="4627771"/>
            <a:ext cx="1380506" cy="400110"/>
          </a:xfrm>
          <a:prstGeom prst="rect">
            <a:avLst/>
          </a:prstGeom>
          <a:noFill/>
          <a:ln w="190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Molecular</a:t>
            </a:r>
          </a:p>
        </p:txBody>
      </p:sp>
      <p:sp>
        <p:nvSpPr>
          <p:cNvPr id="25" name="TextBox 24"/>
          <p:cNvSpPr txBox="1"/>
          <p:nvPr/>
        </p:nvSpPr>
        <p:spPr>
          <a:xfrm>
            <a:off x="3192027" y="4627771"/>
            <a:ext cx="1394934" cy="400110"/>
          </a:xfrm>
          <a:prstGeom prst="rect">
            <a:avLst/>
          </a:prstGeom>
          <a:noFill/>
          <a:ln w="190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Structural</a:t>
            </a:r>
          </a:p>
        </p:txBody>
      </p:sp>
      <p:sp>
        <p:nvSpPr>
          <p:cNvPr id="26" name="TextBox 25"/>
          <p:cNvSpPr txBox="1"/>
          <p:nvPr/>
        </p:nvSpPr>
        <p:spPr>
          <a:xfrm>
            <a:off x="5106006" y="4627771"/>
            <a:ext cx="1837362" cy="400110"/>
          </a:xfrm>
          <a:prstGeom prst="rect">
            <a:avLst/>
          </a:prstGeom>
          <a:noFill/>
          <a:ln w="19050">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Physiological</a:t>
            </a:r>
          </a:p>
        </p:txBody>
      </p:sp>
      <p:pic>
        <p:nvPicPr>
          <p:cNvPr id="29" name="Picture Placeholder 28"/>
          <p:cNvPicPr>
            <a:picLocks noGrp="1" noChangeAspect="1"/>
          </p:cNvPicPr>
          <p:nvPr>
            <p:ph type="pic" sz="quarter" idx="23"/>
          </p:nvPr>
        </p:nvPicPr>
        <p:blipFill rotWithShape="1">
          <a:blip r:embed="rId4">
            <a:extLst>
              <a:ext uri="{28A0092B-C50C-407E-A947-70E740481C1C}">
                <a14:useLocalDpi xmlns:a14="http://schemas.microsoft.com/office/drawing/2010/main" val="0"/>
              </a:ext>
            </a:extLst>
          </a:blip>
          <a:srcRect l="-12631" t="-2173" r="-12338" b="-1882"/>
          <a:stretch/>
        </p:blipFill>
        <p:spPr>
          <a:xfrm>
            <a:off x="5298189" y="2327927"/>
            <a:ext cx="2253061" cy="1683982"/>
          </a:xfrm>
          <a:noFill/>
        </p:spPr>
      </p:pic>
      <p:pic>
        <p:nvPicPr>
          <p:cNvPr id="31" name="Picture Placeholder 30"/>
          <p:cNvPicPr>
            <a:picLocks noGrp="1" noChangeAspect="1"/>
          </p:cNvPicPr>
          <p:nvPr>
            <p:ph type="pic" sz="quarter" idx="22"/>
          </p:nvPr>
        </p:nvPicPr>
        <p:blipFill rotWithShape="1">
          <a:blip r:embed="rId5">
            <a:extLst>
              <a:ext uri="{28A0092B-C50C-407E-A947-70E740481C1C}">
                <a14:useLocalDpi xmlns:a14="http://schemas.microsoft.com/office/drawing/2010/main" val="0"/>
              </a:ext>
            </a:extLst>
          </a:blip>
          <a:srcRect l="-17734" t="-1922" r="-16009" b="-200"/>
          <a:stretch/>
        </p:blipFill>
        <p:spPr>
          <a:xfrm>
            <a:off x="2999521" y="2371142"/>
            <a:ext cx="2135675" cy="1597552"/>
          </a:xfrm>
          <a:noFill/>
        </p:spPr>
      </p:pic>
      <p:sp>
        <p:nvSpPr>
          <p:cNvPr id="13" name="TextBox 12">
            <a:extLst>
              <a:ext uri="{FF2B5EF4-FFF2-40B4-BE49-F238E27FC236}">
                <a16:creationId xmlns:a16="http://schemas.microsoft.com/office/drawing/2014/main" id="{E8D69D27-4DB2-1B4C-8D97-D91E325001ED}"/>
              </a:ext>
            </a:extLst>
          </p:cNvPr>
          <p:cNvSpPr txBox="1"/>
          <p:nvPr/>
        </p:nvSpPr>
        <p:spPr>
          <a:xfrm>
            <a:off x="7364316" y="4627771"/>
            <a:ext cx="2494594" cy="400110"/>
          </a:xfrm>
          <a:prstGeom prst="rect">
            <a:avLst/>
          </a:prstGeom>
          <a:noFill/>
          <a:ln w="19050">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Sociodemographic</a:t>
            </a:r>
          </a:p>
        </p:txBody>
      </p:sp>
      <p:sp>
        <p:nvSpPr>
          <p:cNvPr id="15" name="TextBox 14">
            <a:extLst>
              <a:ext uri="{FF2B5EF4-FFF2-40B4-BE49-F238E27FC236}">
                <a16:creationId xmlns:a16="http://schemas.microsoft.com/office/drawing/2014/main" id="{D3AFBA67-857D-5A45-93A1-FEE871DDAD84}"/>
              </a:ext>
            </a:extLst>
          </p:cNvPr>
          <p:cNvSpPr txBox="1"/>
          <p:nvPr/>
        </p:nvSpPr>
        <p:spPr>
          <a:xfrm>
            <a:off x="10145833" y="4627771"/>
            <a:ext cx="755336" cy="400110"/>
          </a:xfrm>
          <a:prstGeom prst="rect">
            <a:avLst/>
          </a:prstGeom>
          <a:noFill/>
          <a:ln w="19050">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Cost</a:t>
            </a:r>
          </a:p>
        </p:txBody>
      </p:sp>
      <p:pic>
        <p:nvPicPr>
          <p:cNvPr id="8" name="Graphic 7" descr="Dollar">
            <a:extLst>
              <a:ext uri="{FF2B5EF4-FFF2-40B4-BE49-F238E27FC236}">
                <a16:creationId xmlns:a16="http://schemas.microsoft.com/office/drawing/2014/main" id="{D3014230-DC27-9942-AE5B-89748F8E53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7502" y="2362771"/>
            <a:ext cx="1614294" cy="1614294"/>
          </a:xfrm>
          <a:prstGeom prst="rect">
            <a:avLst/>
          </a:prstGeom>
        </p:spPr>
      </p:pic>
      <p:pic>
        <p:nvPicPr>
          <p:cNvPr id="10" name="Graphic 9" descr="Home outline">
            <a:extLst>
              <a:ext uri="{FF2B5EF4-FFF2-40B4-BE49-F238E27FC236}">
                <a16:creationId xmlns:a16="http://schemas.microsoft.com/office/drawing/2014/main" id="{B76A6E0A-14F4-8B48-89C5-C467373C190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714243" y="2164106"/>
            <a:ext cx="1730265" cy="1730265"/>
          </a:xfrm>
          <a:prstGeom prst="rect">
            <a:avLst/>
          </a:prstGeom>
        </p:spPr>
      </p:pic>
    </p:spTree>
    <p:extLst>
      <p:ext uri="{BB962C8B-B14F-4D97-AF65-F5344CB8AC3E}">
        <p14:creationId xmlns:p14="http://schemas.microsoft.com/office/powerpoint/2010/main" val="1449024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PL-PowerPoint-Theme_light">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4ACF62B73F514E902B170932EECCC5" ma:contentTypeVersion="16" ma:contentTypeDescription="Create a new document." ma:contentTypeScope="" ma:versionID="9288be72b514670f5025cd15839ea8f7">
  <xsd:schema xmlns:xsd="http://www.w3.org/2001/XMLSchema" xmlns:xs="http://www.w3.org/2001/XMLSchema" xmlns:p="http://schemas.microsoft.com/office/2006/metadata/properties" xmlns:ns2="95564584-6ba4-4c00-b362-d993282c224b" xmlns:ns3="89b8d7f4-959b-412b-9745-dad4f70d078f" targetNamespace="http://schemas.microsoft.com/office/2006/metadata/properties" ma:root="true" ma:fieldsID="b646a5aeb42a7313a76d0089d78a7c0a" ns2:_="" ns3:_="">
    <xsd:import namespace="95564584-6ba4-4c00-b362-d993282c224b"/>
    <xsd:import namespace="89b8d7f4-959b-412b-9745-dad4f70d07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564584-6ba4-4c00-b362-d993282c22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b8d7f4-959b-412b-9745-dad4f70d078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925fb36-fc7b-486c-8553-818e6d783bb8}" ma:internalName="TaxCatchAll" ma:showField="CatchAllData" ma:web="89b8d7f4-959b-412b-9745-dad4f70d07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b8d7f4-959b-412b-9745-dad4f70d078f" xsi:nil="true"/>
    <lcf76f155ced4ddcb4097134ff3c332f xmlns="95564584-6ba4-4c00-b362-d993282c224b">
      <Terms xmlns="http://schemas.microsoft.com/office/infopath/2007/PartnerControls"/>
    </lcf76f155ced4ddcb4097134ff3c332f>
    <SharedWithUsers xmlns="89b8d7f4-959b-412b-9745-dad4f70d078f">
      <UserInfo>
        <DisplayName>Lisa Sparks</DisplayName>
        <AccountId>504</AccountId>
        <AccountType/>
      </UserInfo>
      <UserInfo>
        <DisplayName>Mara Veraar</DisplayName>
        <AccountId>814</AccountId>
        <AccountType/>
      </UserInfo>
      <UserInfo>
        <DisplayName>Dee Coleman</DisplayName>
        <AccountId>816</AccountId>
        <AccountType/>
      </UserInfo>
    </SharedWithUsers>
  </documentManagement>
</p:properties>
</file>

<file path=customXml/itemProps1.xml><?xml version="1.0" encoding="utf-8"?>
<ds:datastoreItem xmlns:ds="http://schemas.openxmlformats.org/officeDocument/2006/customXml" ds:itemID="{2D192E0A-9711-49A8-9808-CA406DBF6492}">
  <ds:schemaRefs>
    <ds:schemaRef ds:uri="http://schemas.microsoft.com/sharepoint/v3/contenttype/forms"/>
  </ds:schemaRefs>
</ds:datastoreItem>
</file>

<file path=customXml/itemProps2.xml><?xml version="1.0" encoding="utf-8"?>
<ds:datastoreItem xmlns:ds="http://schemas.openxmlformats.org/officeDocument/2006/customXml" ds:itemID="{D3535439-4492-4257-A60A-BC60BCDBCD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564584-6ba4-4c00-b362-d993282c224b"/>
    <ds:schemaRef ds:uri="89b8d7f4-959b-412b-9745-dad4f70d07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43064B-6CBB-421D-BAC6-65519ED8E2C5}">
  <ds:schemaRefs>
    <ds:schemaRef ds:uri="http://schemas.microsoft.com/office/2006/metadata/properties"/>
    <ds:schemaRef ds:uri="http://schemas.microsoft.com/office/infopath/2007/PartnerControls"/>
    <ds:schemaRef ds:uri="89b8d7f4-959b-412b-9745-dad4f70d078f"/>
    <ds:schemaRef ds:uri="95564584-6ba4-4c00-b362-d993282c224b"/>
  </ds:schemaRefs>
</ds:datastoreItem>
</file>

<file path=docProps/app.xml><?xml version="1.0" encoding="utf-8"?>
<Properties xmlns="http://schemas.openxmlformats.org/officeDocument/2006/extended-properties" xmlns:vt="http://schemas.openxmlformats.org/officeDocument/2006/docPropsVTypes">
  <TotalTime>600</TotalTime>
  <Words>799</Words>
  <Application>Microsoft Office PowerPoint</Application>
  <PresentationFormat>Widescreen</PresentationFormat>
  <Paragraphs>109</Paragraphs>
  <Slides>19</Slides>
  <Notes>10</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7_Office Theme</vt:lpstr>
      <vt:lpstr>APL-PowerPoint-Theme_light</vt:lpstr>
      <vt:lpstr>PowerPoint Presentation</vt:lpstr>
      <vt:lpstr>Philosophy of Founders</vt:lpstr>
      <vt:lpstr>PowerPoint Presentation</vt:lpstr>
      <vt:lpstr>PowerPoint Presentation</vt:lpstr>
      <vt:lpstr>JHM as a Learning Healthcare System Johns Hopkins intelligent Healthcare </vt:lpstr>
      <vt:lpstr>The 3 Revolutions   brought to focus on</vt:lpstr>
      <vt:lpstr>One University</vt:lpstr>
      <vt:lpstr>How do you find homogeneous subgroups within heterogeneous categories?</vt:lpstr>
      <vt:lpstr>Measurement Continuum</vt:lpstr>
      <vt:lpstr>Wonder involves appreciating a previously hidden pattern, and imagining its origin</vt:lpstr>
      <vt:lpstr>Temporal clustering in Myositis</vt:lpstr>
      <vt:lpstr>A Tale of Transformation: The MS PMCOE Clinical Encounter </vt:lpstr>
      <vt:lpstr>MS Smartform*: Scalable Clinical Tracking Within  the Electronic Medical Record</vt:lpstr>
      <vt:lpstr>MS Visualization: Returning Data to Patients</vt:lpstr>
      <vt:lpstr>Smartforms: Improving Care Efficiency</vt:lpstr>
      <vt:lpstr>inHealth – an ecosystem centered around disease subgroups</vt:lpstr>
      <vt:lpstr>PowerPoint Presentation</vt:lpstr>
      <vt:lpstr>Engaging with inHealth after the retreat: Check your inbox!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Parastoo Aslanbeik</dc:creator>
  <cp:lastModifiedBy>Sharon Penttinen</cp:lastModifiedBy>
  <cp:revision>11</cp:revision>
  <dcterms:created xsi:type="dcterms:W3CDTF">2022-05-13T16:39:10Z</dcterms:created>
  <dcterms:modified xsi:type="dcterms:W3CDTF">2022-06-29T13:19:59Z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0x010100104ACF62B73F514E902B170932EECCC5</vt:lpwstr>
  </property>
  <property fmtid="{D5CDD505-2E9C-101B-9397-08002B2CF9AE}" pid="3" name="MediaServiceImageTags">
    <vt:lpwstr/>
  </property>
</Properties>
</file>