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2"/>
  </p:notesMasterIdLst>
  <p:sldIdLst>
    <p:sldId id="257"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7" r:id="rId21"/>
    <p:sldId id="276" r:id="rId22"/>
    <p:sldId id="278" r:id="rId23"/>
    <p:sldId id="279" r:id="rId24"/>
    <p:sldId id="280" r:id="rId25"/>
    <p:sldId id="281" r:id="rId26"/>
    <p:sldId id="282" r:id="rId27"/>
    <p:sldId id="283" r:id="rId28"/>
    <p:sldId id="284" r:id="rId29"/>
    <p:sldId id="285" r:id="rId30"/>
    <p:sldId id="286"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3060"/>
    <a:srgbClr val="660066"/>
    <a:srgbClr val="51284F"/>
    <a:srgbClr val="C4C4C4"/>
    <a:srgbClr val="000000"/>
    <a:srgbClr val="DBDBDB"/>
    <a:srgbClr val="203864"/>
    <a:srgbClr val="7030A0"/>
    <a:srgbClr val="7671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444" autoAdjust="0"/>
  </p:normalViewPr>
  <p:slideViewPr>
    <p:cSldViewPr snapToGrid="0">
      <p:cViewPr varScale="1">
        <p:scale>
          <a:sx n="71" d="100"/>
          <a:sy n="71" d="100"/>
        </p:scale>
        <p:origin x="629" y="43"/>
      </p:cViewPr>
      <p:guideLst/>
    </p:cSldViewPr>
  </p:slideViewPr>
  <p:notesTextViewPr>
    <p:cViewPr>
      <p:scale>
        <a:sx n="1" d="1"/>
        <a:sy n="1" d="1"/>
      </p:scale>
      <p:origin x="0" y="0"/>
    </p:cViewPr>
  </p:notesTextViewPr>
  <p:sorterViewPr>
    <p:cViewPr varScale="1">
      <p:scale>
        <a:sx n="100" d="100"/>
        <a:sy n="100" d="100"/>
      </p:scale>
      <p:origin x="0" y="-652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E31D0E-42A6-451A-A106-470730973B8B}" type="datetimeFigureOut">
              <a:rPr lang="en-US" smtClean="0"/>
              <a:t>5/21/2021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B09823-66F4-4B38-BE70-2481002BF415}" type="slidenum">
              <a:rPr lang="en-US" smtClean="0"/>
              <a:t>‹#›</a:t>
            </a:fld>
            <a:endParaRPr lang="en-US"/>
          </a:p>
        </p:txBody>
      </p:sp>
    </p:spTree>
    <p:extLst>
      <p:ext uri="{BB962C8B-B14F-4D97-AF65-F5344CB8AC3E}">
        <p14:creationId xmlns:p14="http://schemas.microsoft.com/office/powerpoint/2010/main" val="1296590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resourcesforliving.com/"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Gentona Book" panose="00000500000000000000" pitchFamily="50" charset="0"/>
              </a:rPr>
              <a:t>Mental Illness is quite common, yet still not something we openly talk about.  It is likely that you or someone close to you will experience difficulty with mental health over the course of your lifetime.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Gentona Light" panose="00000400000000000000" pitchFamily="50" charset="0"/>
              </a:rPr>
              <a:t>Mental health is the leading cause of disability in the United States.</a:t>
            </a:r>
          </a:p>
          <a:p>
            <a:endParaRPr lang="en-US" dirty="0"/>
          </a:p>
        </p:txBody>
      </p:sp>
      <p:sp>
        <p:nvSpPr>
          <p:cNvPr id="4" name="Slide Number Placeholder 3"/>
          <p:cNvSpPr>
            <a:spLocks noGrp="1"/>
          </p:cNvSpPr>
          <p:nvPr>
            <p:ph type="sldNum" sz="quarter" idx="10"/>
          </p:nvPr>
        </p:nvSpPr>
        <p:spPr/>
        <p:txBody>
          <a:bodyPr/>
          <a:lstStyle/>
          <a:p>
            <a:fld id="{01B09823-66F4-4B38-BE70-2481002BF415}" type="slidenum">
              <a:rPr lang="en-US" smtClean="0"/>
              <a:t>3</a:t>
            </a:fld>
            <a:endParaRPr lang="en-US"/>
          </a:p>
        </p:txBody>
      </p:sp>
    </p:spTree>
    <p:extLst>
      <p:ext uri="{BB962C8B-B14F-4D97-AF65-F5344CB8AC3E}">
        <p14:creationId xmlns:p14="http://schemas.microsoft.com/office/powerpoint/2010/main" val="3712521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Gentona Book" panose="00000500000000000000" pitchFamily="50" charset="0"/>
              </a:rPr>
              <a:t>Mental health conditions are NOT caused by personal weakness, lack of character or poor upbringing.  They ARE medical conditions that can impact a person’s thinking, feeling or mood and may affect their ability to relate to others and function on a daily basis. Genetics, the structure of the brain, environment and lifestyle can all impact mental health.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Gentona Book" panose="00000500000000000000" pitchFamily="50"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Gentona Book" panose="00000500000000000000" pitchFamily="50" charset="0"/>
              </a:rPr>
              <a:t>https://nami.org/NAMI/media/NAMI-Media/downloads/Stigmafree%20Company/NAMI_2017Handouts_FINAL.pdf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Gentona Book" panose="00000500000000000000" pitchFamily="50" charset="0"/>
            </a:endParaRPr>
          </a:p>
          <a:p>
            <a:endParaRPr lang="en-US" dirty="0" smtClean="0"/>
          </a:p>
          <a:p>
            <a:r>
              <a:rPr lang="en-US" dirty="0" smtClean="0"/>
              <a:t>……………………………………………</a:t>
            </a:r>
            <a:endParaRPr lang="en-US" dirty="0"/>
          </a:p>
        </p:txBody>
      </p:sp>
      <p:sp>
        <p:nvSpPr>
          <p:cNvPr id="4" name="Slide Number Placeholder 3"/>
          <p:cNvSpPr>
            <a:spLocks noGrp="1"/>
          </p:cNvSpPr>
          <p:nvPr>
            <p:ph type="sldNum" sz="quarter" idx="10"/>
          </p:nvPr>
        </p:nvSpPr>
        <p:spPr/>
        <p:txBody>
          <a:bodyPr/>
          <a:lstStyle/>
          <a:p>
            <a:fld id="{01B09823-66F4-4B38-BE70-2481002BF415}" type="slidenum">
              <a:rPr lang="en-US" smtClean="0"/>
              <a:t>4</a:t>
            </a:fld>
            <a:endParaRPr lang="en-US"/>
          </a:p>
        </p:txBody>
      </p:sp>
    </p:spTree>
    <p:extLst>
      <p:ext uri="{BB962C8B-B14F-4D97-AF65-F5344CB8AC3E}">
        <p14:creationId xmlns:p14="http://schemas.microsoft.com/office/powerpoint/2010/main" val="1000897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Reduced turnover and costs associated with recruitment and training.</a:t>
            </a:r>
          </a:p>
          <a:p>
            <a:r>
              <a:rPr lang="en-US" dirty="0" smtClean="0"/>
              <a:t>Attraction of qualified talent that prefer a workplace that supports mental health.</a:t>
            </a:r>
          </a:p>
          <a:p>
            <a:r>
              <a:rPr lang="en-US" dirty="0" smtClean="0"/>
              <a:t>Reduced sick leave as employees are supported to remain productive at work.</a:t>
            </a:r>
          </a:p>
          <a:p>
            <a:r>
              <a:rPr lang="en-US" dirty="0" smtClean="0"/>
              <a:t>Corporate and social responsibility in providing a workplace that is supportive of all employees.</a:t>
            </a:r>
          </a:p>
          <a:p>
            <a:r>
              <a:rPr lang="en-US" dirty="0" smtClean="0"/>
              <a:t>Enhanced customer service when employees are healthier and happier at work.</a:t>
            </a:r>
          </a:p>
          <a:p>
            <a:r>
              <a:rPr lang="en-US" dirty="0" smtClean="0"/>
              <a:t>Improved performance by supporting employees to contribute their best work.</a:t>
            </a:r>
          </a:p>
          <a:p>
            <a:endParaRPr lang="en-US" dirty="0" smtClean="0"/>
          </a:p>
          <a:p>
            <a:r>
              <a:rPr lang="en-US" dirty="0" smtClean="0"/>
              <a:t>www.WorkplaceStrategiesforMentalHealth.com</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01B09823-66F4-4B38-BE70-2481002BF415}" type="slidenum">
              <a:rPr lang="en-US" smtClean="0"/>
              <a:t>5</a:t>
            </a:fld>
            <a:endParaRPr lang="en-US"/>
          </a:p>
        </p:txBody>
      </p:sp>
    </p:spTree>
    <p:extLst>
      <p:ext uri="{BB962C8B-B14F-4D97-AF65-F5344CB8AC3E}">
        <p14:creationId xmlns:p14="http://schemas.microsoft.com/office/powerpoint/2010/main" val="1704089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B09823-66F4-4B38-BE70-2481002BF415}" type="slidenum">
              <a:rPr lang="en-US" smtClean="0"/>
              <a:t>6</a:t>
            </a:fld>
            <a:endParaRPr lang="en-US"/>
          </a:p>
        </p:txBody>
      </p:sp>
    </p:spTree>
    <p:extLst>
      <p:ext uri="{BB962C8B-B14F-4D97-AF65-F5344CB8AC3E}">
        <p14:creationId xmlns:p14="http://schemas.microsoft.com/office/powerpoint/2010/main" val="35980872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latin typeface="Gentona Light" panose="00000400000000000000" pitchFamily="50" charset="0"/>
              </a:rPr>
              <a:t>Regularly remind all employees about supportive resources, including mySupport. </a:t>
            </a:r>
          </a:p>
          <a:p>
            <a:r>
              <a:rPr lang="en-US" altLang="en-US" dirty="0" smtClean="0">
                <a:latin typeface="Gentona Light" panose="00000400000000000000" pitchFamily="50" charset="0"/>
              </a:rPr>
              <a:t>Promote mySupport as a service that can assist with a range of problems, from frustrations of daily living to significant crises.</a:t>
            </a:r>
          </a:p>
          <a:p>
            <a:r>
              <a:rPr lang="en-US" altLang="en-US" dirty="0" smtClean="0">
                <a:latin typeface="Gentona Light" panose="00000400000000000000" pitchFamily="50" charset="0"/>
              </a:rPr>
              <a:t>Display and disseminate mySupport materials and information--doing so avoids singling out employees and provides resources to all, and also demonstrates your commitment to their well being.</a:t>
            </a:r>
          </a:p>
          <a:p>
            <a:endParaRPr lang="en-US" sz="1050" dirty="0" smtClean="0">
              <a:latin typeface="Gentona Light" panose="00000400000000000000" pitchFamily="50" charset="0"/>
            </a:endParaRPr>
          </a:p>
          <a:p>
            <a:endParaRPr lang="en-US" dirty="0"/>
          </a:p>
        </p:txBody>
      </p:sp>
      <p:sp>
        <p:nvSpPr>
          <p:cNvPr id="4" name="Slide Number Placeholder 3"/>
          <p:cNvSpPr>
            <a:spLocks noGrp="1"/>
          </p:cNvSpPr>
          <p:nvPr>
            <p:ph type="sldNum" sz="quarter" idx="10"/>
          </p:nvPr>
        </p:nvSpPr>
        <p:spPr/>
        <p:txBody>
          <a:bodyPr/>
          <a:lstStyle/>
          <a:p>
            <a:fld id="{01B09823-66F4-4B38-BE70-2481002BF415}" type="slidenum">
              <a:rPr lang="en-US" smtClean="0"/>
              <a:t>15</a:t>
            </a:fld>
            <a:endParaRPr lang="en-US"/>
          </a:p>
        </p:txBody>
      </p:sp>
    </p:spTree>
    <p:extLst>
      <p:ext uri="{BB962C8B-B14F-4D97-AF65-F5344CB8AC3E}">
        <p14:creationId xmlns:p14="http://schemas.microsoft.com/office/powerpoint/2010/main" val="9608393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smtClean="0">
                <a:latin typeface="Gentona Light" panose="00000400000000000000" pitchFamily="50" charset="0"/>
                <a:hlinkClick r:id="rId3"/>
              </a:rPr>
              <a:t>www.resourcesforliving.com</a:t>
            </a:r>
            <a:r>
              <a:rPr lang="en-US" sz="1200" dirty="0" smtClean="0">
                <a:latin typeface="Gentona Light" panose="00000400000000000000" pitchFamily="50" charset="0"/>
              </a:rPr>
              <a:t> (Username and Password:  JHU or JHHS)</a:t>
            </a:r>
          </a:p>
          <a:p>
            <a:pPr marL="0" indent="0">
              <a:buNone/>
            </a:pPr>
            <a:r>
              <a:rPr lang="en-US" sz="1200" b="1" dirty="0" smtClean="0">
                <a:solidFill>
                  <a:srgbClr val="7030A0"/>
                </a:solidFill>
                <a:latin typeface="Gentona Light" panose="00000400000000000000" pitchFamily="50" charset="0"/>
              </a:rPr>
              <a:t>For employees</a:t>
            </a:r>
            <a:r>
              <a:rPr lang="en-US" sz="1200" b="1" dirty="0" smtClean="0">
                <a:latin typeface="Gentona Light" panose="00000400000000000000" pitchFamily="50" charset="0"/>
              </a:rPr>
              <a:t>:  </a:t>
            </a:r>
            <a:r>
              <a:rPr lang="en-US" sz="1200" dirty="0" smtClean="0">
                <a:latin typeface="Gentona Light" panose="00000400000000000000" pitchFamily="50" charset="0"/>
              </a:rPr>
              <a:t>Webinars, articles, and podcasts on life and relationships, mental health, substance use, career and workplace, current crises, and more.  Includes a COVID-19 Resource Center.</a:t>
            </a:r>
          </a:p>
          <a:p>
            <a:pPr marL="0" indent="0">
              <a:buNone/>
            </a:pPr>
            <a:r>
              <a:rPr lang="en-US" sz="1200" b="1" dirty="0" smtClean="0">
                <a:solidFill>
                  <a:srgbClr val="7030A0"/>
                </a:solidFill>
                <a:latin typeface="Gentona Light" panose="00000400000000000000" pitchFamily="50" charset="0"/>
              </a:rPr>
              <a:t>For managers</a:t>
            </a:r>
            <a:r>
              <a:rPr lang="en-US" sz="1200" b="1" dirty="0" smtClean="0">
                <a:latin typeface="Gentona Light" panose="00000400000000000000" pitchFamily="50" charset="0"/>
              </a:rPr>
              <a:t>:  </a:t>
            </a:r>
            <a:r>
              <a:rPr lang="en-US" sz="1200" dirty="0" smtClean="0">
                <a:latin typeface="Gentona Light" panose="00000400000000000000" pitchFamily="50" charset="0"/>
              </a:rPr>
              <a:t>articles, videos, and newsletters provide guidance on a range of topics, including</a:t>
            </a:r>
          </a:p>
          <a:p>
            <a:r>
              <a:rPr lang="en-US" sz="1200" dirty="0" smtClean="0">
                <a:latin typeface="Gentona Light" panose="00000400000000000000" pitchFamily="50" charset="0"/>
              </a:rPr>
              <a:t>Managing conflict</a:t>
            </a:r>
          </a:p>
          <a:p>
            <a:r>
              <a:rPr lang="en-US" sz="1200" dirty="0" smtClean="0">
                <a:latin typeface="Gentona Light" panose="00000400000000000000" pitchFamily="50" charset="0"/>
              </a:rPr>
              <a:t>Providing performance feedback</a:t>
            </a:r>
          </a:p>
          <a:p>
            <a:r>
              <a:rPr lang="en-US" sz="1200" dirty="0" smtClean="0">
                <a:latin typeface="Gentona Light" panose="00000400000000000000" pitchFamily="50" charset="0"/>
              </a:rPr>
              <a:t>Helping the troubled employee</a:t>
            </a:r>
          </a:p>
          <a:p>
            <a:r>
              <a:rPr lang="en-US" sz="1200" dirty="0" smtClean="0">
                <a:latin typeface="Gentona Light" panose="00000400000000000000" pitchFamily="50" charset="0"/>
              </a:rPr>
              <a:t>Helping the employee or team that’s experiencing loss or distress</a:t>
            </a:r>
          </a:p>
          <a:p>
            <a:r>
              <a:rPr lang="en-US" sz="1200" dirty="0" smtClean="0">
                <a:latin typeface="Gentona Light" panose="00000400000000000000" pitchFamily="50" charset="0"/>
              </a:rPr>
              <a:t>Helping your team through crisis</a:t>
            </a:r>
          </a:p>
          <a:p>
            <a:r>
              <a:rPr lang="en-US" sz="1200" dirty="0" smtClean="0">
                <a:latin typeface="Gentona Light" panose="00000400000000000000" pitchFamily="50" charset="0"/>
              </a:rPr>
              <a:t>Managing a team working from home</a:t>
            </a:r>
          </a:p>
          <a:p>
            <a:r>
              <a:rPr lang="en-US" sz="1200" dirty="0" smtClean="0">
                <a:latin typeface="Gentona Light" panose="00000400000000000000" pitchFamily="50" charset="0"/>
              </a:rPr>
              <a:t>Working with different generations</a:t>
            </a:r>
          </a:p>
          <a:p>
            <a:r>
              <a:rPr lang="en-US" sz="1200" dirty="0" smtClean="0">
                <a:latin typeface="Gentona Light" panose="00000400000000000000" pitchFamily="50" charset="0"/>
              </a:rPr>
              <a:t>Improving employee engagement</a:t>
            </a:r>
          </a:p>
          <a:p>
            <a:r>
              <a:rPr lang="en-US" sz="1200" dirty="0" smtClean="0">
                <a:latin typeface="Gentona Light" panose="00000400000000000000" pitchFamily="50" charset="0"/>
              </a:rPr>
              <a:t>The art of delegation</a:t>
            </a:r>
          </a:p>
          <a:p>
            <a:endParaRPr lang="en-US" dirty="0" smtClean="0"/>
          </a:p>
          <a:p>
            <a:endParaRPr lang="en-US" dirty="0" smtClean="0"/>
          </a:p>
          <a:p>
            <a:r>
              <a:rPr lang="en-US" dirty="0" smtClean="0"/>
              <a:t>Onsite all entities</a:t>
            </a:r>
            <a:r>
              <a:rPr lang="en-US" baseline="0" dirty="0" smtClean="0"/>
              <a:t> but </a:t>
            </a:r>
            <a:r>
              <a:rPr lang="en-US" baseline="0" dirty="0" err="1" smtClean="0"/>
              <a:t>sibley</a:t>
            </a:r>
            <a:r>
              <a:rPr lang="en-US" baseline="0" dirty="0" smtClean="0"/>
              <a:t>, suburban, </a:t>
            </a:r>
            <a:r>
              <a:rPr lang="en-US" baseline="0" dirty="0" err="1" smtClean="0"/>
              <a:t>howard</a:t>
            </a:r>
            <a:r>
              <a:rPr lang="en-US" baseline="0" dirty="0" smtClean="0"/>
              <a:t> county and all children’s.</a:t>
            </a:r>
          </a:p>
          <a:p>
            <a:endParaRPr lang="en-US" baseline="0" dirty="0" smtClean="0"/>
          </a:p>
          <a:p>
            <a:r>
              <a:rPr lang="en-US" baseline="0" dirty="0" smtClean="0"/>
              <a:t>Sibley and suburban have access to all other aspects of my support, and </a:t>
            </a:r>
            <a:r>
              <a:rPr lang="en-US" baseline="0" dirty="0" err="1" smtClean="0"/>
              <a:t>howard</a:t>
            </a:r>
            <a:r>
              <a:rPr lang="en-US" baseline="0" dirty="0" smtClean="0"/>
              <a:t> county and all children’s have their own EAP programs, contact benefits in HR to find out more information. </a:t>
            </a:r>
            <a:endParaRPr lang="en-US" dirty="0" smtClean="0"/>
          </a:p>
          <a:p>
            <a:endParaRPr lang="en-US" dirty="0"/>
          </a:p>
        </p:txBody>
      </p:sp>
      <p:sp>
        <p:nvSpPr>
          <p:cNvPr id="4" name="Slide Number Placeholder 3"/>
          <p:cNvSpPr>
            <a:spLocks noGrp="1"/>
          </p:cNvSpPr>
          <p:nvPr>
            <p:ph type="sldNum" sz="quarter" idx="10"/>
          </p:nvPr>
        </p:nvSpPr>
        <p:spPr/>
        <p:txBody>
          <a:bodyPr/>
          <a:lstStyle/>
          <a:p>
            <a:fld id="{01B09823-66F4-4B38-BE70-2481002BF415}" type="slidenum">
              <a:rPr lang="en-US" smtClean="0"/>
              <a:t>17</a:t>
            </a:fld>
            <a:endParaRPr lang="en-US"/>
          </a:p>
        </p:txBody>
      </p:sp>
    </p:spTree>
    <p:extLst>
      <p:ext uri="{BB962C8B-B14F-4D97-AF65-F5344CB8AC3E}">
        <p14:creationId xmlns:p14="http://schemas.microsoft.com/office/powerpoint/2010/main" val="2412105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B09823-66F4-4B38-BE70-2481002BF415}" type="slidenum">
              <a:rPr lang="en-US" smtClean="0"/>
              <a:t>20</a:t>
            </a:fld>
            <a:endParaRPr lang="en-US"/>
          </a:p>
        </p:txBody>
      </p:sp>
    </p:spTree>
    <p:extLst>
      <p:ext uri="{BB962C8B-B14F-4D97-AF65-F5344CB8AC3E}">
        <p14:creationId xmlns:p14="http://schemas.microsoft.com/office/powerpoint/2010/main" val="3689674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B09823-66F4-4B38-BE70-2481002BF415}" type="slidenum">
              <a:rPr lang="en-US" smtClean="0"/>
              <a:t>22</a:t>
            </a:fld>
            <a:endParaRPr lang="en-US"/>
          </a:p>
        </p:txBody>
      </p:sp>
    </p:spTree>
    <p:extLst>
      <p:ext uri="{BB962C8B-B14F-4D97-AF65-F5344CB8AC3E}">
        <p14:creationId xmlns:p14="http://schemas.microsoft.com/office/powerpoint/2010/main" val="19242875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B09823-66F4-4B38-BE70-2481002BF415}" type="slidenum">
              <a:rPr lang="en-US" smtClean="0"/>
              <a:t>23</a:t>
            </a:fld>
            <a:endParaRPr lang="en-US"/>
          </a:p>
        </p:txBody>
      </p:sp>
    </p:spTree>
    <p:extLst>
      <p:ext uri="{BB962C8B-B14F-4D97-AF65-F5344CB8AC3E}">
        <p14:creationId xmlns:p14="http://schemas.microsoft.com/office/powerpoint/2010/main" val="1672883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BF484AC-57BC-42BD-891E-73484B2B66D6}" type="datetime1">
              <a:rPr lang="en-US" smtClean="0"/>
              <a:t>5/21/2021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21EE5B-90EE-45B9-94D2-E78935D92D18}" type="slidenum">
              <a:rPr lang="en-US" smtClean="0"/>
              <a:t>‹#›</a:t>
            </a:fld>
            <a:endParaRPr lang="en-US"/>
          </a:p>
        </p:txBody>
      </p:sp>
    </p:spTree>
    <p:extLst>
      <p:ext uri="{BB962C8B-B14F-4D97-AF65-F5344CB8AC3E}">
        <p14:creationId xmlns:p14="http://schemas.microsoft.com/office/powerpoint/2010/main" val="3529724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34ED8D-EC42-4424-93DF-29596BDA5E9A}" type="datetime1">
              <a:rPr lang="en-US" smtClean="0"/>
              <a:t>5/21/2021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21EE5B-90EE-45B9-94D2-E78935D92D18}" type="slidenum">
              <a:rPr lang="en-US" smtClean="0"/>
              <a:t>‹#›</a:t>
            </a:fld>
            <a:endParaRPr lang="en-US"/>
          </a:p>
        </p:txBody>
      </p:sp>
    </p:spTree>
    <p:extLst>
      <p:ext uri="{BB962C8B-B14F-4D97-AF65-F5344CB8AC3E}">
        <p14:creationId xmlns:p14="http://schemas.microsoft.com/office/powerpoint/2010/main" val="1295828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A62D8A-5BFB-4AC8-8A8A-0BCABECCA7CE}" type="datetime1">
              <a:rPr lang="en-US" smtClean="0"/>
              <a:t>5/21/2021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21EE5B-90EE-45B9-94D2-E78935D92D18}" type="slidenum">
              <a:rPr lang="en-US" smtClean="0"/>
              <a:t>‹#›</a:t>
            </a:fld>
            <a:endParaRPr lang="en-US"/>
          </a:p>
        </p:txBody>
      </p:sp>
    </p:spTree>
    <p:extLst>
      <p:ext uri="{BB962C8B-B14F-4D97-AF65-F5344CB8AC3E}">
        <p14:creationId xmlns:p14="http://schemas.microsoft.com/office/powerpoint/2010/main" val="1898172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C4A3A7-864F-44ED-843F-BF0BC6C6E365}" type="datetime1">
              <a:rPr lang="en-US" smtClean="0"/>
              <a:t>5/21/2021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21EE5B-90EE-45B9-94D2-E78935D92D18}" type="slidenum">
              <a:rPr lang="en-US" smtClean="0"/>
              <a:t>‹#›</a:t>
            </a:fld>
            <a:endParaRPr lang="en-US"/>
          </a:p>
        </p:txBody>
      </p:sp>
    </p:spTree>
    <p:extLst>
      <p:ext uri="{BB962C8B-B14F-4D97-AF65-F5344CB8AC3E}">
        <p14:creationId xmlns:p14="http://schemas.microsoft.com/office/powerpoint/2010/main" val="3755342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212BE9F-A078-473E-9D97-9DE418AC1A42}" type="datetime1">
              <a:rPr lang="en-US" smtClean="0"/>
              <a:t>5/21/2021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21EE5B-90EE-45B9-94D2-E78935D92D18}" type="slidenum">
              <a:rPr lang="en-US" smtClean="0"/>
              <a:t>‹#›</a:t>
            </a:fld>
            <a:endParaRPr lang="en-US"/>
          </a:p>
        </p:txBody>
      </p:sp>
    </p:spTree>
    <p:extLst>
      <p:ext uri="{BB962C8B-B14F-4D97-AF65-F5344CB8AC3E}">
        <p14:creationId xmlns:p14="http://schemas.microsoft.com/office/powerpoint/2010/main" val="502122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033DC1-57E8-494B-89DD-482A84234E85}" type="datetime1">
              <a:rPr lang="en-US" smtClean="0"/>
              <a:t>5/21/2021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21EE5B-90EE-45B9-94D2-E78935D92D18}" type="slidenum">
              <a:rPr lang="en-US" smtClean="0"/>
              <a:t>‹#›</a:t>
            </a:fld>
            <a:endParaRPr lang="en-US"/>
          </a:p>
        </p:txBody>
      </p:sp>
    </p:spTree>
    <p:extLst>
      <p:ext uri="{BB962C8B-B14F-4D97-AF65-F5344CB8AC3E}">
        <p14:creationId xmlns:p14="http://schemas.microsoft.com/office/powerpoint/2010/main" val="2666767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FB7088F-BDBF-4FB6-91C9-C9FC7AAE5497}" type="datetime1">
              <a:rPr lang="en-US" smtClean="0"/>
              <a:t>5/21/2021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21EE5B-90EE-45B9-94D2-E78935D92D18}" type="slidenum">
              <a:rPr lang="en-US" smtClean="0"/>
              <a:t>‹#›</a:t>
            </a:fld>
            <a:endParaRPr lang="en-US"/>
          </a:p>
        </p:txBody>
      </p:sp>
    </p:spTree>
    <p:extLst>
      <p:ext uri="{BB962C8B-B14F-4D97-AF65-F5344CB8AC3E}">
        <p14:creationId xmlns:p14="http://schemas.microsoft.com/office/powerpoint/2010/main" val="2683075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E58011E-C677-44BB-A8E6-43CB229E1CCF}" type="datetime1">
              <a:rPr lang="en-US" smtClean="0"/>
              <a:t>5/21/2021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21EE5B-90EE-45B9-94D2-E78935D92D18}" type="slidenum">
              <a:rPr lang="en-US" smtClean="0"/>
              <a:t>‹#›</a:t>
            </a:fld>
            <a:endParaRPr lang="en-US"/>
          </a:p>
        </p:txBody>
      </p:sp>
    </p:spTree>
    <p:extLst>
      <p:ext uri="{BB962C8B-B14F-4D97-AF65-F5344CB8AC3E}">
        <p14:creationId xmlns:p14="http://schemas.microsoft.com/office/powerpoint/2010/main" val="280664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4E1469-4E71-4837-8D0B-D230D9D4509C}" type="datetime1">
              <a:rPr lang="en-US" smtClean="0"/>
              <a:t>5/21/2021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21EE5B-90EE-45B9-94D2-E78935D92D18}" type="slidenum">
              <a:rPr lang="en-US" smtClean="0"/>
              <a:t>‹#›</a:t>
            </a:fld>
            <a:endParaRPr lang="en-US"/>
          </a:p>
        </p:txBody>
      </p:sp>
    </p:spTree>
    <p:extLst>
      <p:ext uri="{BB962C8B-B14F-4D97-AF65-F5344CB8AC3E}">
        <p14:creationId xmlns:p14="http://schemas.microsoft.com/office/powerpoint/2010/main" val="1951990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7A07303-5068-46FB-A934-133EB2587505}" type="datetime1">
              <a:rPr lang="en-US" smtClean="0"/>
              <a:t>5/21/2021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21EE5B-90EE-45B9-94D2-E78935D92D18}" type="slidenum">
              <a:rPr lang="en-US" smtClean="0"/>
              <a:t>‹#›</a:t>
            </a:fld>
            <a:endParaRPr lang="en-US"/>
          </a:p>
        </p:txBody>
      </p:sp>
    </p:spTree>
    <p:extLst>
      <p:ext uri="{BB962C8B-B14F-4D97-AF65-F5344CB8AC3E}">
        <p14:creationId xmlns:p14="http://schemas.microsoft.com/office/powerpoint/2010/main" val="520184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7E4A344-C2B6-4D45-B674-9300B7F83E93}" type="datetime1">
              <a:rPr lang="en-US" smtClean="0"/>
              <a:t>5/21/2021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21EE5B-90EE-45B9-94D2-E78935D92D18}" type="slidenum">
              <a:rPr lang="en-US" smtClean="0"/>
              <a:t>‹#›</a:t>
            </a:fld>
            <a:endParaRPr lang="en-US"/>
          </a:p>
        </p:txBody>
      </p:sp>
    </p:spTree>
    <p:extLst>
      <p:ext uri="{BB962C8B-B14F-4D97-AF65-F5344CB8AC3E}">
        <p14:creationId xmlns:p14="http://schemas.microsoft.com/office/powerpoint/2010/main" val="1441766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A5EE37-8297-45FF-BF81-ADE335B797C9}" type="datetime1">
              <a:rPr lang="en-US" smtClean="0"/>
              <a:t>5/21/2021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21EE5B-90EE-45B9-94D2-E78935D92D18}" type="slidenum">
              <a:rPr lang="en-US" smtClean="0"/>
              <a:t>‹#›</a:t>
            </a:fld>
            <a:endParaRPr lang="en-US"/>
          </a:p>
        </p:txBody>
      </p:sp>
    </p:spTree>
    <p:extLst>
      <p:ext uri="{BB962C8B-B14F-4D97-AF65-F5344CB8AC3E}">
        <p14:creationId xmlns:p14="http://schemas.microsoft.com/office/powerpoint/2010/main" val="38086184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hyperlink" Target="https://hr.jhu.edu/benefits-worklife/support-programs/" TargetMode="External"/><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www.resourcesforliving.com/"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hyperlink" Target="https://www.nimh.nih.gov/health/statistics/mental-illness.shtml"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p:txBody>
          <a:bodyPr/>
          <a:lstStyle/>
          <a:p>
            <a:fld id="{9D21EE5B-90EE-45B9-94D2-E78935D92D18}" type="slidenum">
              <a:rPr lang="en-US" smtClean="0"/>
              <a:t>1</a:t>
            </a:fld>
            <a:endParaRPr lang="en-US"/>
          </a:p>
        </p:txBody>
      </p:sp>
      <p:sp>
        <p:nvSpPr>
          <p:cNvPr id="2" name="Rectangle 2"/>
          <p:cNvSpPr>
            <a:spLocks noChangeArrowheads="1"/>
          </p:cNvSpPr>
          <p:nvPr/>
        </p:nvSpPr>
        <p:spPr bwMode="auto">
          <a:xfrm>
            <a:off x="-1" y="-7893"/>
            <a:ext cx="12211051" cy="6978848"/>
          </a:xfrm>
          <a:prstGeom prst="rect">
            <a:avLst/>
          </a:prstGeom>
          <a:solidFill>
            <a:srgbClr val="51284F">
              <a:alpha val="53000"/>
            </a:srgbClr>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1027" name="Picture 3" descr="university"/>
          <p:cNvPicPr>
            <a:picLocks noChangeAspect="1" noChangeArrowheads="1"/>
          </p:cNvPicPr>
          <p:nvPr/>
        </p:nvPicPr>
        <p:blipFill>
          <a:blip r:embed="rId2">
            <a:extLst>
              <a:ext uri="{28A0092B-C50C-407E-A947-70E740481C1C}">
                <a14:useLocalDpi xmlns:a14="http://schemas.microsoft.com/office/drawing/2010/main" val="0"/>
              </a:ext>
            </a:extLst>
          </a:blip>
          <a:srcRect t="16916" b="16916"/>
          <a:stretch>
            <a:fillRect/>
          </a:stretch>
        </p:blipFill>
        <p:spPr bwMode="auto">
          <a:xfrm>
            <a:off x="3143249" y="167526"/>
            <a:ext cx="5903913" cy="25114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3" name="Text Box 5"/>
          <p:cNvSpPr txBox="1">
            <a:spLocks noChangeArrowheads="1"/>
          </p:cNvSpPr>
          <p:nvPr/>
        </p:nvSpPr>
        <p:spPr bwMode="auto">
          <a:xfrm>
            <a:off x="6996111" y="4957851"/>
            <a:ext cx="5194301" cy="18843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smtClean="0">
              <a:ln>
                <a:noFill/>
              </a:ln>
              <a:solidFill>
                <a:srgbClr val="000000"/>
              </a:solidFill>
              <a:effectLst/>
              <a:latin typeface="Calibri" panose="020F050202020403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rgbClr val="FFFFFF"/>
                </a:solidFill>
                <a:effectLst/>
                <a:latin typeface="Quadon" panose="00000500000000000000" pitchFamily="50" charset="0"/>
              </a:rPr>
              <a:t>Mental Health in the Workplace </a:t>
            </a: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rgbClr val="FFFFFF"/>
                </a:solidFill>
                <a:effectLst/>
                <a:latin typeface="Quadon" panose="00000500000000000000" pitchFamily="50" charset="0"/>
              </a:rPr>
              <a:t>&amp;</a:t>
            </a:r>
            <a:endParaRPr kumimoji="0" lang="en-US" altLang="en-US" sz="1000" b="0" i="0" u="none" strike="noStrike" cap="none" normalizeH="0" baseline="0" dirty="0" smtClean="0">
              <a:ln>
                <a:noFill/>
              </a:ln>
              <a:solidFill>
                <a:srgbClr val="000000"/>
              </a:solidFill>
              <a:effectLst/>
              <a:latin typeface="Calibri" panose="020F050202020403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rgbClr val="FFFFFF"/>
                </a:solidFill>
                <a:effectLst/>
                <a:latin typeface="Quadon" panose="00000500000000000000" pitchFamily="50" charset="0"/>
              </a:rPr>
              <a:t>mySupport Services</a:t>
            </a:r>
            <a:endParaRPr kumimoji="0" lang="en-US" altLang="en-US" sz="2200" b="1" i="0" u="none" strike="noStrike" cap="none" normalizeH="0" baseline="0" dirty="0" smtClean="0">
              <a:ln>
                <a:noFill/>
              </a:ln>
              <a:solidFill>
                <a:srgbClr val="FFFFFF"/>
              </a:solidFill>
              <a:effectLst/>
              <a:latin typeface="Quadon" panose="00000500000000000000" pitchFamily="50"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smtClean="0">
                <a:ln>
                  <a:noFill/>
                </a:ln>
                <a:solidFill>
                  <a:srgbClr val="FFFFFF"/>
                </a:solidFill>
                <a:effectLst/>
                <a:latin typeface="Quadon" panose="00000500000000000000" pitchFamily="50" charset="0"/>
              </a:rPr>
              <a:t>Managers’ Toolkit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9" name="TextBox 8"/>
          <p:cNvSpPr txBox="1"/>
          <p:nvPr/>
        </p:nvSpPr>
        <p:spPr>
          <a:xfrm>
            <a:off x="204394" y="6250193"/>
            <a:ext cx="4378364" cy="400110"/>
          </a:xfrm>
          <a:prstGeom prst="rect">
            <a:avLst/>
          </a:prstGeom>
          <a:noFill/>
        </p:spPr>
        <p:txBody>
          <a:bodyPr wrap="square" rtlCol="0">
            <a:spAutoFit/>
          </a:bodyPr>
          <a:lstStyle/>
          <a:p>
            <a:pPr algn="r"/>
            <a:r>
              <a:rPr lang="en-US" sz="2000" i="1" dirty="0" smtClean="0">
                <a:solidFill>
                  <a:schemeClr val="bg1"/>
                </a:solidFill>
                <a:latin typeface="Quadon Light" panose="00000400000000000000" pitchFamily="50" charset="0"/>
              </a:rPr>
              <a:t>my</a:t>
            </a:r>
            <a:r>
              <a:rPr lang="en-US" sz="2000" dirty="0" smtClean="0">
                <a:solidFill>
                  <a:schemeClr val="bg1"/>
                </a:solidFill>
                <a:latin typeface="Quadon Light" panose="00000400000000000000" pitchFamily="50" charset="0"/>
              </a:rPr>
              <a:t>Support= </a:t>
            </a:r>
            <a:r>
              <a:rPr lang="en-US" sz="2000" dirty="0" smtClean="0">
                <a:solidFill>
                  <a:schemeClr val="bg1"/>
                </a:solidFill>
                <a:latin typeface="Quadon Medium" panose="00000600000000000000" pitchFamily="50" charset="0"/>
              </a:rPr>
              <a:t>More Support</a:t>
            </a:r>
          </a:p>
        </p:txBody>
      </p:sp>
      <p:pic>
        <p:nvPicPr>
          <p:cNvPr id="10" name="Picture 9"/>
          <p:cNvPicPr>
            <a:picLocks noChangeAspect="1"/>
          </p:cNvPicPr>
          <p:nvPr/>
        </p:nvPicPr>
        <p:blipFill rotWithShape="1">
          <a:blip r:embed="rId3"/>
          <a:srcRect t="4088" r="781" b="38275"/>
          <a:stretch/>
        </p:blipFill>
        <p:spPr>
          <a:xfrm>
            <a:off x="0" y="2530607"/>
            <a:ext cx="12211050" cy="2419351"/>
          </a:xfrm>
          <a:prstGeom prst="rect">
            <a:avLst/>
          </a:prstGeom>
          <a:effectLst>
            <a:reflection blurRad="6350" stA="52000" endA="300" endPos="35000" dir="5400000" sy="-100000" algn="bl" rotWithShape="0"/>
          </a:effectLst>
        </p:spPr>
      </p:pic>
    </p:spTree>
    <p:extLst>
      <p:ext uri="{BB962C8B-B14F-4D97-AF65-F5344CB8AC3E}">
        <p14:creationId xmlns:p14="http://schemas.microsoft.com/office/powerpoint/2010/main" val="9117686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D21EE5B-90EE-45B9-94D2-E78935D92D18}" type="slidenum">
              <a:rPr lang="en-US" smtClean="0"/>
              <a:t>10</a:t>
            </a:fld>
            <a:endParaRPr lang="en-US"/>
          </a:p>
        </p:txBody>
      </p:sp>
      <p:sp>
        <p:nvSpPr>
          <p:cNvPr id="3" name="Title 9">
            <a:extLst>
              <a:ext uri="{FF2B5EF4-FFF2-40B4-BE49-F238E27FC236}">
                <a16:creationId xmlns:a16="http://schemas.microsoft.com/office/drawing/2014/main" id="{B11BAC48-F4C4-46FB-96DC-423C381AC284}"/>
              </a:ext>
            </a:extLst>
          </p:cNvPr>
          <p:cNvSpPr txBox="1">
            <a:spLocks/>
          </p:cNvSpPr>
          <p:nvPr/>
        </p:nvSpPr>
        <p:spPr>
          <a:xfrm>
            <a:off x="982579" y="4507832"/>
            <a:ext cx="1704475" cy="69783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smtClean="0">
                <a:latin typeface="Quadon" panose="00000500000000000000" pitchFamily="50" charset="0"/>
              </a:rPr>
              <a:t>How managers can help</a:t>
            </a:r>
            <a:endParaRPr lang="en-US" sz="2000" dirty="0">
              <a:latin typeface="Quadon Medium" panose="00000600000000000000" pitchFamily="50" charset="0"/>
            </a:endParaRPr>
          </a:p>
        </p:txBody>
      </p:sp>
      <p:sp>
        <p:nvSpPr>
          <p:cNvPr id="4" name="Rectangle 3"/>
          <p:cNvSpPr/>
          <p:nvPr/>
        </p:nvSpPr>
        <p:spPr>
          <a:xfrm>
            <a:off x="1078832" y="5410200"/>
            <a:ext cx="2273968" cy="96253"/>
          </a:xfrm>
          <a:prstGeom prst="rect">
            <a:avLst/>
          </a:pr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283368" y="996351"/>
            <a:ext cx="6200274" cy="2308324"/>
          </a:xfrm>
          <a:prstGeom prst="rect">
            <a:avLst/>
          </a:prstGeom>
          <a:noFill/>
        </p:spPr>
        <p:txBody>
          <a:bodyPr wrap="square" rtlCol="0">
            <a:spAutoFit/>
          </a:bodyPr>
          <a:lstStyle/>
          <a:p>
            <a:pPr>
              <a:buClr>
                <a:schemeClr val="tx1">
                  <a:lumMod val="75000"/>
                  <a:lumOff val="25000"/>
                </a:schemeClr>
              </a:buClr>
              <a:buSzPct val="90000"/>
            </a:pPr>
            <a:r>
              <a:rPr lang="en-US" sz="2400" dirty="0">
                <a:solidFill>
                  <a:srgbClr val="6A3A78"/>
                </a:solidFill>
                <a:latin typeface="Quadon" panose="00000500000000000000" pitchFamily="50" charset="0"/>
              </a:rPr>
              <a:t>Promote Stigma Reduction and Civility</a:t>
            </a:r>
            <a:endParaRPr lang="en-US" sz="2400" dirty="0">
              <a:latin typeface="Gentona Light" panose="00000400000000000000" pitchFamily="50" charset="0"/>
            </a:endParaRPr>
          </a:p>
          <a:p>
            <a:pPr marL="285750" indent="-285750">
              <a:buClr>
                <a:schemeClr val="tx1">
                  <a:lumMod val="75000"/>
                  <a:lumOff val="25000"/>
                </a:schemeClr>
              </a:buClr>
              <a:buSzPct val="90000"/>
              <a:buFont typeface="Calibri" panose="020F0502020204030204" pitchFamily="34" charset="0"/>
              <a:buChar char="&gt;"/>
            </a:pPr>
            <a:endParaRPr lang="en-US" sz="2000" dirty="0" smtClean="0">
              <a:latin typeface="Gentona Light" panose="00000400000000000000" pitchFamily="50" charset="0"/>
            </a:endParaRPr>
          </a:p>
          <a:p>
            <a:pPr marL="342900" indent="-342900">
              <a:buFont typeface="Gentona Light" panose="00000400000000000000" pitchFamily="50" charset="0"/>
              <a:buChar char="&gt;"/>
            </a:pPr>
            <a:r>
              <a:rPr lang="en-US" sz="2000" dirty="0">
                <a:latin typeface="Gentona Light" panose="00000400000000000000" pitchFamily="50" charset="0"/>
              </a:rPr>
              <a:t>See the whole person</a:t>
            </a:r>
          </a:p>
          <a:p>
            <a:pPr marL="342900" indent="-342900">
              <a:buFont typeface="Gentona Light" panose="00000400000000000000" pitchFamily="50" charset="0"/>
              <a:buChar char="&gt;"/>
            </a:pPr>
            <a:r>
              <a:rPr lang="en-US" sz="2000" dirty="0">
                <a:latin typeface="Gentona Light" panose="00000400000000000000" pitchFamily="50" charset="0"/>
              </a:rPr>
              <a:t>Offer support</a:t>
            </a:r>
          </a:p>
          <a:p>
            <a:pPr marL="342900" indent="-342900">
              <a:buFont typeface="Gentona Light" panose="00000400000000000000" pitchFamily="50" charset="0"/>
              <a:buChar char="&gt;"/>
            </a:pPr>
            <a:r>
              <a:rPr lang="en-US" sz="2000" dirty="0">
                <a:latin typeface="Gentona Light" panose="00000400000000000000" pitchFamily="50" charset="0"/>
              </a:rPr>
              <a:t>Challenge misconceptions</a:t>
            </a:r>
          </a:p>
          <a:p>
            <a:pPr marL="342900" indent="-342900">
              <a:buFont typeface="Gentona Light" panose="00000400000000000000" pitchFamily="50" charset="0"/>
              <a:buChar char="&gt;"/>
            </a:pPr>
            <a:r>
              <a:rPr lang="en-US" sz="2000" dirty="0">
                <a:latin typeface="Gentona Light" panose="00000400000000000000" pitchFamily="50" charset="0"/>
              </a:rPr>
              <a:t>Use respectful language</a:t>
            </a:r>
          </a:p>
          <a:p>
            <a:pPr>
              <a:buClr>
                <a:schemeClr val="tx1">
                  <a:lumMod val="75000"/>
                  <a:lumOff val="25000"/>
                </a:schemeClr>
              </a:buClr>
              <a:buSzPct val="90000"/>
            </a:pPr>
            <a:endParaRPr lang="en-US" sz="2000" dirty="0"/>
          </a:p>
        </p:txBody>
      </p:sp>
      <p:sp>
        <p:nvSpPr>
          <p:cNvPr id="7" name="Rectangle 6"/>
          <p:cNvSpPr/>
          <p:nvPr/>
        </p:nvSpPr>
        <p:spPr>
          <a:xfrm>
            <a:off x="10134601" y="915925"/>
            <a:ext cx="2057400" cy="4734071"/>
          </a:xfrm>
          <a:prstGeom prst="rect">
            <a:avLst/>
          </a:prstGeom>
          <a:solidFill>
            <a:srgbClr val="767171">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05063" y="6408821"/>
            <a:ext cx="1756611" cy="369332"/>
          </a:xfrm>
          <a:prstGeom prst="rect">
            <a:avLst/>
          </a:prstGeom>
          <a:noFill/>
        </p:spPr>
        <p:txBody>
          <a:bodyPr wrap="square" rtlCol="0">
            <a:spAutoFit/>
          </a:bodyPr>
          <a:lstStyle/>
          <a:p>
            <a:r>
              <a:rPr lang="en-US" b="1" i="1" dirty="0" smtClean="0">
                <a:solidFill>
                  <a:srgbClr val="51284F"/>
                </a:solidFill>
                <a:latin typeface="Quadon Medium" panose="00000600000000000000" pitchFamily="50" charset="0"/>
              </a:rPr>
              <a:t>my</a:t>
            </a:r>
            <a:r>
              <a:rPr lang="en-US" b="1" dirty="0" smtClean="0">
                <a:solidFill>
                  <a:srgbClr val="51284F"/>
                </a:solidFill>
                <a:latin typeface="Quadon Medium" panose="00000600000000000000" pitchFamily="50" charset="0"/>
              </a:rPr>
              <a:t>Support</a:t>
            </a:r>
            <a:endParaRPr lang="en-US" b="1" dirty="0">
              <a:solidFill>
                <a:srgbClr val="51284F"/>
              </a:solidFill>
              <a:latin typeface="Quadon Medium" panose="00000600000000000000" pitchFamily="50"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99219" y="6217689"/>
            <a:ext cx="1421231" cy="640007"/>
          </a:xfrm>
          <a:prstGeom prst="rect">
            <a:avLst/>
          </a:prstGeom>
        </p:spPr>
      </p:pic>
      <p:sp>
        <p:nvSpPr>
          <p:cNvPr id="10" name="Slide Number Placeholder 12"/>
          <p:cNvSpPr txBox="1">
            <a:spLocks/>
          </p:cNvSpPr>
          <p:nvPr/>
        </p:nvSpPr>
        <p:spPr>
          <a:xfrm>
            <a:off x="8763000" y="65087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21EE5B-90EE-45B9-94D2-E78935D92D18}" type="slidenum">
              <a:rPr lang="en-US" smtClean="0"/>
              <a:pPr/>
              <a:t>10</a:t>
            </a:fld>
            <a:endParaRPr lang="en-US"/>
          </a:p>
        </p:txBody>
      </p:sp>
      <p:pic>
        <p:nvPicPr>
          <p:cNvPr id="11" name="Picture Placeholder 3"/>
          <p:cNvPicPr>
            <a:picLocks noChangeAspect="1"/>
          </p:cNvPicPr>
          <p:nvPr/>
        </p:nvPicPr>
        <p:blipFill rotWithShape="1">
          <a:blip r:embed="rId3" cstate="print">
            <a:extLst>
              <a:ext uri="{28A0092B-C50C-407E-A947-70E740481C1C}">
                <a14:useLocalDpi xmlns:a14="http://schemas.microsoft.com/office/drawing/2010/main" val="0"/>
              </a:ext>
            </a:extLst>
          </a:blip>
          <a:srcRect l="14819" t="7427" b="9349"/>
          <a:stretch/>
        </p:blipFill>
        <p:spPr>
          <a:xfrm>
            <a:off x="8426118" y="2165029"/>
            <a:ext cx="3769892" cy="2455094"/>
          </a:xfrm>
          <a:prstGeom prst="rect">
            <a:avLst/>
          </a:prstGeom>
        </p:spPr>
      </p:pic>
    </p:spTree>
    <p:extLst>
      <p:ext uri="{BB962C8B-B14F-4D97-AF65-F5344CB8AC3E}">
        <p14:creationId xmlns:p14="http://schemas.microsoft.com/office/powerpoint/2010/main" val="9529378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D21EE5B-90EE-45B9-94D2-E78935D92D18}" type="slidenum">
              <a:rPr lang="en-US" smtClean="0"/>
              <a:t>11</a:t>
            </a:fld>
            <a:endParaRPr lang="en-US"/>
          </a:p>
        </p:txBody>
      </p:sp>
      <p:sp>
        <p:nvSpPr>
          <p:cNvPr id="3" name="Slide Number Placeholder 1"/>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21EE5B-90EE-45B9-94D2-E78935D92D18}" type="slidenum">
              <a:rPr lang="en-US" smtClean="0"/>
              <a:pPr/>
              <a:t>11</a:t>
            </a:fld>
            <a:endParaRPr lang="en-US"/>
          </a:p>
        </p:txBody>
      </p:sp>
      <p:sp>
        <p:nvSpPr>
          <p:cNvPr id="4" name="Title 9">
            <a:extLst>
              <a:ext uri="{FF2B5EF4-FFF2-40B4-BE49-F238E27FC236}">
                <a16:creationId xmlns:a16="http://schemas.microsoft.com/office/drawing/2014/main" id="{B11BAC48-F4C4-46FB-96DC-423C381AC284}"/>
              </a:ext>
            </a:extLst>
          </p:cNvPr>
          <p:cNvSpPr txBox="1">
            <a:spLocks/>
          </p:cNvSpPr>
          <p:nvPr/>
        </p:nvSpPr>
        <p:spPr>
          <a:xfrm>
            <a:off x="982579" y="4507832"/>
            <a:ext cx="1704475" cy="69783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smtClean="0">
                <a:latin typeface="Quadon" panose="00000500000000000000" pitchFamily="50" charset="0"/>
              </a:rPr>
              <a:t>How managers can help</a:t>
            </a:r>
            <a:endParaRPr lang="en-US" sz="2000" dirty="0">
              <a:latin typeface="Quadon Medium" panose="00000600000000000000" pitchFamily="50" charset="0"/>
            </a:endParaRPr>
          </a:p>
        </p:txBody>
      </p:sp>
      <p:sp>
        <p:nvSpPr>
          <p:cNvPr id="5" name="Rectangle 4"/>
          <p:cNvSpPr/>
          <p:nvPr/>
        </p:nvSpPr>
        <p:spPr>
          <a:xfrm>
            <a:off x="1078832" y="5410200"/>
            <a:ext cx="2273968" cy="96253"/>
          </a:xfrm>
          <a:prstGeom prst="rect">
            <a:avLst/>
          </a:pr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283368" y="996350"/>
            <a:ext cx="5694948" cy="2308324"/>
          </a:xfrm>
          <a:prstGeom prst="rect">
            <a:avLst/>
          </a:prstGeom>
          <a:noFill/>
        </p:spPr>
        <p:txBody>
          <a:bodyPr wrap="square" rtlCol="0">
            <a:spAutoFit/>
          </a:bodyPr>
          <a:lstStyle/>
          <a:p>
            <a:pPr>
              <a:buClr>
                <a:schemeClr val="tx1">
                  <a:lumMod val="75000"/>
                  <a:lumOff val="25000"/>
                </a:schemeClr>
              </a:buClr>
              <a:buSzPct val="90000"/>
            </a:pPr>
            <a:r>
              <a:rPr lang="en-US" sz="2400" dirty="0">
                <a:solidFill>
                  <a:srgbClr val="6A3A78"/>
                </a:solidFill>
                <a:latin typeface="Quadon" panose="00000500000000000000" pitchFamily="50" charset="0"/>
              </a:rPr>
              <a:t>Promote </a:t>
            </a:r>
            <a:r>
              <a:rPr lang="en-US" sz="2400" dirty="0" smtClean="0">
                <a:solidFill>
                  <a:srgbClr val="6A3A78"/>
                </a:solidFill>
                <a:latin typeface="Quadon" panose="00000500000000000000" pitchFamily="50" charset="0"/>
              </a:rPr>
              <a:t>Healthy Communication</a:t>
            </a:r>
            <a:endParaRPr lang="en-US" sz="2400" dirty="0">
              <a:latin typeface="Gentona Light" panose="00000400000000000000" pitchFamily="50" charset="0"/>
            </a:endParaRPr>
          </a:p>
          <a:p>
            <a:pPr marL="285750" indent="-285750">
              <a:buClr>
                <a:schemeClr val="tx1">
                  <a:lumMod val="75000"/>
                  <a:lumOff val="25000"/>
                </a:schemeClr>
              </a:buClr>
              <a:buSzPct val="90000"/>
              <a:buFont typeface="Calibri" panose="020F0502020204030204" pitchFamily="34" charset="0"/>
              <a:buChar char="&gt;"/>
            </a:pPr>
            <a:endParaRPr lang="en-US" sz="2000" dirty="0" smtClean="0">
              <a:latin typeface="Gentona Light" panose="00000400000000000000" pitchFamily="50" charset="0"/>
            </a:endParaRPr>
          </a:p>
          <a:p>
            <a:pPr marL="342900" indent="-342900">
              <a:buFont typeface="Gentona Light" panose="00000400000000000000" pitchFamily="50" charset="0"/>
              <a:buChar char="&gt;"/>
            </a:pPr>
            <a:r>
              <a:rPr lang="en-US" sz="2000" dirty="0" smtClean="0">
                <a:latin typeface="Gentona Light" panose="00000400000000000000" pitchFamily="50" charset="0"/>
              </a:rPr>
              <a:t>Provide clear</a:t>
            </a:r>
            <a:r>
              <a:rPr lang="en-US" sz="2000" dirty="0">
                <a:latin typeface="Gentona Light" panose="00000400000000000000" pitchFamily="50" charset="0"/>
              </a:rPr>
              <a:t>, regular, </a:t>
            </a:r>
            <a:r>
              <a:rPr lang="en-US" sz="2000" dirty="0" smtClean="0">
                <a:latin typeface="Gentona Light" panose="00000400000000000000" pitchFamily="50" charset="0"/>
              </a:rPr>
              <a:t>and consistent </a:t>
            </a:r>
            <a:r>
              <a:rPr lang="en-US" sz="2000" dirty="0">
                <a:latin typeface="Gentona Light" panose="00000400000000000000" pitchFamily="50" charset="0"/>
              </a:rPr>
              <a:t>feedback.  </a:t>
            </a:r>
            <a:endParaRPr lang="en-US" sz="2000" dirty="0" smtClean="0">
              <a:latin typeface="Gentona Light" panose="00000400000000000000" pitchFamily="50" charset="0"/>
            </a:endParaRPr>
          </a:p>
          <a:p>
            <a:pPr marL="342900" indent="-342900">
              <a:buFont typeface="Gentona Light" panose="00000400000000000000" pitchFamily="50" charset="0"/>
              <a:buChar char="&gt;"/>
            </a:pPr>
            <a:r>
              <a:rPr lang="en-US" sz="2000" dirty="0" smtClean="0">
                <a:latin typeface="Gentona Light" panose="00000400000000000000" pitchFamily="50" charset="0"/>
              </a:rPr>
              <a:t>Solicit </a:t>
            </a:r>
            <a:r>
              <a:rPr lang="en-US" sz="2000" dirty="0">
                <a:latin typeface="Gentona Light" panose="00000400000000000000" pitchFamily="50" charset="0"/>
              </a:rPr>
              <a:t>ideas and </a:t>
            </a:r>
            <a:r>
              <a:rPr lang="en-US" sz="2000" dirty="0" smtClean="0">
                <a:latin typeface="Gentona Light" panose="00000400000000000000" pitchFamily="50" charset="0"/>
              </a:rPr>
              <a:t>create </a:t>
            </a:r>
            <a:r>
              <a:rPr lang="en-US" sz="2000" dirty="0">
                <a:latin typeface="Gentona Light" panose="00000400000000000000" pitchFamily="50" charset="0"/>
              </a:rPr>
              <a:t>a safe space for individuals to discuss their thoughts, mistakes, or ideas.</a:t>
            </a:r>
          </a:p>
          <a:p>
            <a:pPr>
              <a:buClr>
                <a:schemeClr val="tx1">
                  <a:lumMod val="75000"/>
                  <a:lumOff val="25000"/>
                </a:schemeClr>
              </a:buClr>
              <a:buSzPct val="90000"/>
            </a:pPr>
            <a:endParaRPr lang="en-US" sz="2000" dirty="0"/>
          </a:p>
        </p:txBody>
      </p:sp>
      <p:sp>
        <p:nvSpPr>
          <p:cNvPr id="8" name="Rectangle 7"/>
          <p:cNvSpPr/>
          <p:nvPr/>
        </p:nvSpPr>
        <p:spPr>
          <a:xfrm>
            <a:off x="10202779" y="676129"/>
            <a:ext cx="1993231" cy="4734071"/>
          </a:xfrm>
          <a:prstGeom prst="rect">
            <a:avLst/>
          </a:prstGeom>
          <a:solidFill>
            <a:srgbClr val="767171">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05063" y="6408821"/>
            <a:ext cx="1756611" cy="369332"/>
          </a:xfrm>
          <a:prstGeom prst="rect">
            <a:avLst/>
          </a:prstGeom>
          <a:noFill/>
        </p:spPr>
        <p:txBody>
          <a:bodyPr wrap="square" rtlCol="0">
            <a:spAutoFit/>
          </a:bodyPr>
          <a:lstStyle/>
          <a:p>
            <a:r>
              <a:rPr lang="en-US" b="1" i="1" dirty="0" smtClean="0">
                <a:solidFill>
                  <a:srgbClr val="51284F"/>
                </a:solidFill>
                <a:latin typeface="Quadon Medium" panose="00000600000000000000" pitchFamily="50" charset="0"/>
              </a:rPr>
              <a:t>my</a:t>
            </a:r>
            <a:r>
              <a:rPr lang="en-US" b="1" dirty="0" smtClean="0">
                <a:solidFill>
                  <a:srgbClr val="51284F"/>
                </a:solidFill>
                <a:latin typeface="Quadon Medium" panose="00000600000000000000" pitchFamily="50" charset="0"/>
              </a:rPr>
              <a:t>Support</a:t>
            </a:r>
            <a:endParaRPr lang="en-US" b="1" dirty="0">
              <a:solidFill>
                <a:srgbClr val="51284F"/>
              </a:solidFill>
              <a:latin typeface="Quadon Medium" panose="00000600000000000000" pitchFamily="50" charset="0"/>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99219" y="6217689"/>
            <a:ext cx="1421231" cy="640007"/>
          </a:xfrm>
          <a:prstGeom prst="rect">
            <a:avLst/>
          </a:prstGeom>
        </p:spPr>
      </p:pic>
      <p:sp>
        <p:nvSpPr>
          <p:cNvPr id="11" name="Slide Number Placeholder 12"/>
          <p:cNvSpPr txBox="1">
            <a:spLocks/>
          </p:cNvSpPr>
          <p:nvPr/>
        </p:nvSpPr>
        <p:spPr>
          <a:xfrm>
            <a:off x="8763000" y="65087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21EE5B-90EE-45B9-94D2-E78935D92D18}" type="slidenum">
              <a:rPr lang="en-US" smtClean="0"/>
              <a:pPr/>
              <a:t>11</a:t>
            </a:fld>
            <a:endParaRPr lang="en-US"/>
          </a:p>
        </p:txBody>
      </p:sp>
      <p:pic>
        <p:nvPicPr>
          <p:cNvPr id="12" name="Picture Placeholder 3"/>
          <p:cNvPicPr>
            <a:picLocks noChangeAspect="1"/>
          </p:cNvPicPr>
          <p:nvPr/>
        </p:nvPicPr>
        <p:blipFill rotWithShape="1">
          <a:blip r:embed="rId3" cstate="print">
            <a:extLst>
              <a:ext uri="{28A0092B-C50C-407E-A947-70E740481C1C}">
                <a14:useLocalDpi xmlns:a14="http://schemas.microsoft.com/office/drawing/2010/main" val="0"/>
              </a:ext>
            </a:extLst>
          </a:blip>
          <a:srcRect l="14819" t="7427" b="9349"/>
          <a:stretch/>
        </p:blipFill>
        <p:spPr>
          <a:xfrm>
            <a:off x="8426118" y="2273317"/>
            <a:ext cx="3769892" cy="2455094"/>
          </a:xfrm>
          <a:prstGeom prst="rect">
            <a:avLst/>
          </a:prstGeom>
        </p:spPr>
      </p:pic>
    </p:spTree>
    <p:extLst>
      <p:ext uri="{BB962C8B-B14F-4D97-AF65-F5344CB8AC3E}">
        <p14:creationId xmlns:p14="http://schemas.microsoft.com/office/powerpoint/2010/main" val="6227561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D21EE5B-90EE-45B9-94D2-E78935D92D18}" type="slidenum">
              <a:rPr lang="en-US" smtClean="0"/>
              <a:t>12</a:t>
            </a:fld>
            <a:endParaRPr lang="en-US"/>
          </a:p>
        </p:txBody>
      </p:sp>
      <p:sp>
        <p:nvSpPr>
          <p:cNvPr id="3" name="Slide Number Placeholder 1"/>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21EE5B-90EE-45B9-94D2-E78935D92D18}" type="slidenum">
              <a:rPr lang="en-US" smtClean="0"/>
              <a:pPr/>
              <a:t>12</a:t>
            </a:fld>
            <a:endParaRPr lang="en-US"/>
          </a:p>
        </p:txBody>
      </p:sp>
      <p:sp>
        <p:nvSpPr>
          <p:cNvPr id="4" name="Slide Number Placeholder 1"/>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21EE5B-90EE-45B9-94D2-E78935D92D18}" type="slidenum">
              <a:rPr lang="en-US" smtClean="0"/>
              <a:pPr/>
              <a:t>12</a:t>
            </a:fld>
            <a:endParaRPr lang="en-US"/>
          </a:p>
        </p:txBody>
      </p:sp>
      <p:sp>
        <p:nvSpPr>
          <p:cNvPr id="5" name="Title 9">
            <a:extLst>
              <a:ext uri="{FF2B5EF4-FFF2-40B4-BE49-F238E27FC236}">
                <a16:creationId xmlns:a16="http://schemas.microsoft.com/office/drawing/2014/main" id="{B11BAC48-F4C4-46FB-96DC-423C381AC284}"/>
              </a:ext>
            </a:extLst>
          </p:cNvPr>
          <p:cNvSpPr txBox="1">
            <a:spLocks/>
          </p:cNvSpPr>
          <p:nvPr/>
        </p:nvSpPr>
        <p:spPr>
          <a:xfrm>
            <a:off x="982579" y="4507832"/>
            <a:ext cx="1704475" cy="69783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smtClean="0">
                <a:latin typeface="Quadon" panose="00000500000000000000" pitchFamily="50" charset="0"/>
              </a:rPr>
              <a:t>How managers can help</a:t>
            </a:r>
            <a:endParaRPr lang="en-US" sz="2000" dirty="0">
              <a:latin typeface="Quadon Medium" panose="00000600000000000000" pitchFamily="50" charset="0"/>
            </a:endParaRPr>
          </a:p>
        </p:txBody>
      </p:sp>
      <p:sp>
        <p:nvSpPr>
          <p:cNvPr id="6" name="Rectangle 5"/>
          <p:cNvSpPr/>
          <p:nvPr/>
        </p:nvSpPr>
        <p:spPr>
          <a:xfrm>
            <a:off x="1078832" y="5410200"/>
            <a:ext cx="2273968" cy="96253"/>
          </a:xfrm>
          <a:prstGeom prst="rect">
            <a:avLst/>
          </a:pr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283368" y="996350"/>
            <a:ext cx="5694948" cy="2369880"/>
          </a:xfrm>
          <a:prstGeom prst="rect">
            <a:avLst/>
          </a:prstGeom>
          <a:noFill/>
        </p:spPr>
        <p:txBody>
          <a:bodyPr wrap="square" rtlCol="0">
            <a:spAutoFit/>
          </a:bodyPr>
          <a:lstStyle/>
          <a:p>
            <a:pPr>
              <a:buClr>
                <a:schemeClr val="tx1">
                  <a:lumMod val="75000"/>
                  <a:lumOff val="25000"/>
                </a:schemeClr>
              </a:buClr>
              <a:buSzPct val="90000"/>
            </a:pPr>
            <a:r>
              <a:rPr lang="en-US" sz="2400" dirty="0">
                <a:solidFill>
                  <a:srgbClr val="6A3A78"/>
                </a:solidFill>
                <a:latin typeface="Quadon" panose="00000500000000000000" pitchFamily="50" charset="0"/>
              </a:rPr>
              <a:t>Help Employees Counter </a:t>
            </a:r>
            <a:endParaRPr lang="en-US" sz="2400" dirty="0" smtClean="0">
              <a:solidFill>
                <a:srgbClr val="6A3A78"/>
              </a:solidFill>
              <a:latin typeface="Quadon" panose="00000500000000000000" pitchFamily="50" charset="0"/>
            </a:endParaRPr>
          </a:p>
          <a:p>
            <a:pPr>
              <a:buClr>
                <a:schemeClr val="tx1">
                  <a:lumMod val="75000"/>
                  <a:lumOff val="25000"/>
                </a:schemeClr>
              </a:buClr>
              <a:buSzPct val="90000"/>
            </a:pPr>
            <a:r>
              <a:rPr lang="en-US" sz="2400" dirty="0" smtClean="0">
                <a:solidFill>
                  <a:srgbClr val="6A3A78"/>
                </a:solidFill>
                <a:latin typeface="Quadon" panose="00000500000000000000" pitchFamily="50" charset="0"/>
              </a:rPr>
              <a:t>Negativity Bias</a:t>
            </a:r>
          </a:p>
          <a:p>
            <a:pPr>
              <a:buClr>
                <a:schemeClr val="tx1">
                  <a:lumMod val="75000"/>
                  <a:lumOff val="25000"/>
                </a:schemeClr>
              </a:buClr>
              <a:buSzPct val="90000"/>
            </a:pPr>
            <a:endParaRPr lang="en-US" sz="2000" dirty="0" smtClean="0">
              <a:latin typeface="Gentona Light" panose="00000400000000000000" pitchFamily="50" charset="0"/>
            </a:endParaRPr>
          </a:p>
          <a:p>
            <a:pPr marL="342900" indent="-342900">
              <a:buFont typeface="Gentona Light" panose="00000400000000000000" pitchFamily="50" charset="0"/>
              <a:buChar char="&gt;"/>
            </a:pPr>
            <a:r>
              <a:rPr lang="en-US" sz="2000" dirty="0">
                <a:latin typeface="Gentona Light" panose="00000400000000000000" pitchFamily="50" charset="0"/>
              </a:rPr>
              <a:t>Humans pay more attention to negative experiences than to positive ones, and negative experiences carry more weight.</a:t>
            </a:r>
          </a:p>
          <a:p>
            <a:pPr>
              <a:buClr>
                <a:schemeClr val="tx1">
                  <a:lumMod val="75000"/>
                  <a:lumOff val="25000"/>
                </a:schemeClr>
              </a:buClr>
              <a:buSzPct val="90000"/>
            </a:pPr>
            <a:endParaRPr lang="en-US" sz="2000" dirty="0"/>
          </a:p>
        </p:txBody>
      </p:sp>
      <p:sp>
        <p:nvSpPr>
          <p:cNvPr id="9" name="Rectangle 8"/>
          <p:cNvSpPr/>
          <p:nvPr/>
        </p:nvSpPr>
        <p:spPr>
          <a:xfrm>
            <a:off x="9950116" y="676129"/>
            <a:ext cx="2245894" cy="4734071"/>
          </a:xfrm>
          <a:prstGeom prst="rect">
            <a:avLst/>
          </a:prstGeom>
          <a:solidFill>
            <a:srgbClr val="767171">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5063" y="6408821"/>
            <a:ext cx="1756611" cy="369332"/>
          </a:xfrm>
          <a:prstGeom prst="rect">
            <a:avLst/>
          </a:prstGeom>
          <a:noFill/>
        </p:spPr>
        <p:txBody>
          <a:bodyPr wrap="square" rtlCol="0">
            <a:spAutoFit/>
          </a:bodyPr>
          <a:lstStyle/>
          <a:p>
            <a:r>
              <a:rPr lang="en-US" b="1" i="1" dirty="0" smtClean="0">
                <a:solidFill>
                  <a:srgbClr val="51284F"/>
                </a:solidFill>
                <a:latin typeface="Quadon Medium" panose="00000600000000000000" pitchFamily="50" charset="0"/>
              </a:rPr>
              <a:t>my</a:t>
            </a:r>
            <a:r>
              <a:rPr lang="en-US" b="1" dirty="0" smtClean="0">
                <a:solidFill>
                  <a:srgbClr val="51284F"/>
                </a:solidFill>
                <a:latin typeface="Quadon Medium" panose="00000600000000000000" pitchFamily="50" charset="0"/>
              </a:rPr>
              <a:t>Support</a:t>
            </a:r>
            <a:endParaRPr lang="en-US" b="1" dirty="0">
              <a:solidFill>
                <a:srgbClr val="51284F"/>
              </a:solidFill>
              <a:latin typeface="Quadon Medium" panose="00000600000000000000" pitchFamily="50" charset="0"/>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99219" y="6217689"/>
            <a:ext cx="1421231" cy="640007"/>
          </a:xfrm>
          <a:prstGeom prst="rect">
            <a:avLst/>
          </a:prstGeom>
        </p:spPr>
      </p:pic>
      <p:sp>
        <p:nvSpPr>
          <p:cNvPr id="12" name="Slide Number Placeholder 12"/>
          <p:cNvSpPr txBox="1">
            <a:spLocks/>
          </p:cNvSpPr>
          <p:nvPr/>
        </p:nvSpPr>
        <p:spPr>
          <a:xfrm>
            <a:off x="8763000" y="65087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21EE5B-90EE-45B9-94D2-E78935D92D18}" type="slidenum">
              <a:rPr lang="en-US" smtClean="0"/>
              <a:pPr/>
              <a:t>12</a:t>
            </a:fld>
            <a:endParaRPr lang="en-US"/>
          </a:p>
        </p:txBody>
      </p:sp>
      <p:pic>
        <p:nvPicPr>
          <p:cNvPr id="13" name="Picture Placeholder 3"/>
          <p:cNvPicPr>
            <a:picLocks noChangeAspect="1"/>
          </p:cNvPicPr>
          <p:nvPr/>
        </p:nvPicPr>
        <p:blipFill rotWithShape="1">
          <a:blip r:embed="rId3" cstate="print">
            <a:extLst>
              <a:ext uri="{28A0092B-C50C-407E-A947-70E740481C1C}">
                <a14:useLocalDpi xmlns:a14="http://schemas.microsoft.com/office/drawing/2010/main" val="0"/>
              </a:ext>
            </a:extLst>
          </a:blip>
          <a:srcRect l="14819" t="7427" b="9349"/>
          <a:stretch/>
        </p:blipFill>
        <p:spPr>
          <a:xfrm>
            <a:off x="8426118" y="2080808"/>
            <a:ext cx="3769892" cy="2455094"/>
          </a:xfrm>
          <a:prstGeom prst="rect">
            <a:avLst/>
          </a:prstGeom>
        </p:spPr>
      </p:pic>
    </p:spTree>
    <p:extLst>
      <p:ext uri="{BB962C8B-B14F-4D97-AF65-F5344CB8AC3E}">
        <p14:creationId xmlns:p14="http://schemas.microsoft.com/office/powerpoint/2010/main" val="27668846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D21EE5B-90EE-45B9-94D2-E78935D92D18}" type="slidenum">
              <a:rPr lang="en-US" smtClean="0"/>
              <a:t>13</a:t>
            </a:fld>
            <a:endParaRPr lang="en-US"/>
          </a:p>
        </p:txBody>
      </p:sp>
      <p:sp>
        <p:nvSpPr>
          <p:cNvPr id="3" name="Slide Number Placeholder 1"/>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21EE5B-90EE-45B9-94D2-E78935D92D18}" type="slidenum">
              <a:rPr lang="en-US" smtClean="0"/>
              <a:pPr/>
              <a:t>13</a:t>
            </a:fld>
            <a:endParaRPr lang="en-US"/>
          </a:p>
        </p:txBody>
      </p:sp>
      <p:sp>
        <p:nvSpPr>
          <p:cNvPr id="4" name="Slide Number Placeholder 1"/>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21EE5B-90EE-45B9-94D2-E78935D92D18}" type="slidenum">
              <a:rPr lang="en-US" smtClean="0"/>
              <a:pPr/>
              <a:t>13</a:t>
            </a:fld>
            <a:endParaRPr lang="en-US"/>
          </a:p>
        </p:txBody>
      </p:sp>
      <p:sp>
        <p:nvSpPr>
          <p:cNvPr id="5" name="Slide Number Placeholder 1"/>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21EE5B-90EE-45B9-94D2-E78935D92D18}" type="slidenum">
              <a:rPr lang="en-US" smtClean="0"/>
              <a:pPr/>
              <a:t>13</a:t>
            </a:fld>
            <a:endParaRPr lang="en-US"/>
          </a:p>
        </p:txBody>
      </p:sp>
      <p:sp>
        <p:nvSpPr>
          <p:cNvPr id="6" name="Title 9">
            <a:extLst>
              <a:ext uri="{FF2B5EF4-FFF2-40B4-BE49-F238E27FC236}">
                <a16:creationId xmlns:a16="http://schemas.microsoft.com/office/drawing/2014/main" id="{B11BAC48-F4C4-46FB-96DC-423C381AC284}"/>
              </a:ext>
            </a:extLst>
          </p:cNvPr>
          <p:cNvSpPr txBox="1">
            <a:spLocks/>
          </p:cNvSpPr>
          <p:nvPr/>
        </p:nvSpPr>
        <p:spPr>
          <a:xfrm>
            <a:off x="982579" y="4507832"/>
            <a:ext cx="1704475" cy="69783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smtClean="0">
                <a:latin typeface="Quadon" panose="00000500000000000000" pitchFamily="50" charset="0"/>
              </a:rPr>
              <a:t>How managers can help</a:t>
            </a:r>
            <a:endParaRPr lang="en-US" sz="2000" dirty="0">
              <a:latin typeface="Quadon Medium" panose="00000600000000000000" pitchFamily="50" charset="0"/>
            </a:endParaRPr>
          </a:p>
        </p:txBody>
      </p:sp>
      <p:sp>
        <p:nvSpPr>
          <p:cNvPr id="7" name="Rectangle 6"/>
          <p:cNvSpPr/>
          <p:nvPr/>
        </p:nvSpPr>
        <p:spPr>
          <a:xfrm>
            <a:off x="1078832" y="5410200"/>
            <a:ext cx="2273968" cy="96253"/>
          </a:xfrm>
          <a:prstGeom prst="rect">
            <a:avLst/>
          </a:pr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163053" y="674600"/>
            <a:ext cx="5694948" cy="3539430"/>
          </a:xfrm>
          <a:prstGeom prst="rect">
            <a:avLst/>
          </a:prstGeom>
          <a:noFill/>
        </p:spPr>
        <p:txBody>
          <a:bodyPr wrap="square" rtlCol="0">
            <a:spAutoFit/>
          </a:bodyPr>
          <a:lstStyle/>
          <a:p>
            <a:pPr>
              <a:buClr>
                <a:schemeClr val="tx1">
                  <a:lumMod val="75000"/>
                  <a:lumOff val="25000"/>
                </a:schemeClr>
              </a:buClr>
              <a:buSzPct val="90000"/>
            </a:pPr>
            <a:r>
              <a:rPr lang="en-US" sz="2400" dirty="0">
                <a:solidFill>
                  <a:srgbClr val="6A3A78"/>
                </a:solidFill>
                <a:latin typeface="Quadon" panose="00000500000000000000" pitchFamily="50" charset="0"/>
              </a:rPr>
              <a:t>Help Your Team Practice </a:t>
            </a:r>
            <a:r>
              <a:rPr lang="en-US" sz="2400" dirty="0" smtClean="0">
                <a:solidFill>
                  <a:srgbClr val="6A3A78"/>
                </a:solidFill>
                <a:latin typeface="Quadon" panose="00000500000000000000" pitchFamily="50" charset="0"/>
              </a:rPr>
              <a:t>Gratitude</a:t>
            </a:r>
          </a:p>
          <a:p>
            <a:pPr>
              <a:buClr>
                <a:schemeClr val="tx1">
                  <a:lumMod val="75000"/>
                  <a:lumOff val="25000"/>
                </a:schemeClr>
              </a:buClr>
              <a:buSzPct val="90000"/>
            </a:pPr>
            <a:endParaRPr lang="en-US" sz="2000" dirty="0" smtClean="0">
              <a:latin typeface="Gentona Light" panose="00000400000000000000" pitchFamily="50" charset="0"/>
            </a:endParaRPr>
          </a:p>
          <a:p>
            <a:pPr marL="342900" indent="-342900">
              <a:buFont typeface="Gentona Light" panose="00000400000000000000" pitchFamily="50" charset="0"/>
              <a:buChar char="&gt;"/>
            </a:pPr>
            <a:r>
              <a:rPr lang="en-US" sz="2000" dirty="0">
                <a:latin typeface="Gentona Light" panose="00000400000000000000" pitchFamily="50" charset="0"/>
              </a:rPr>
              <a:t>Daily Practice:  Write down three things a day. </a:t>
            </a:r>
            <a:r>
              <a:rPr lang="en-US" sz="2000" dirty="0" smtClean="0">
                <a:latin typeface="Gentona Light" panose="00000400000000000000" pitchFamily="50" charset="0"/>
              </a:rPr>
              <a:t> “</a:t>
            </a:r>
            <a:r>
              <a:rPr lang="en-US" sz="2000" dirty="0">
                <a:latin typeface="Gentona Light" panose="00000400000000000000" pitchFamily="50" charset="0"/>
              </a:rPr>
              <a:t>I am grateful for</a:t>
            </a:r>
            <a:r>
              <a:rPr lang="en-US" sz="2000" dirty="0" smtClean="0">
                <a:latin typeface="Gentona Light" panose="00000400000000000000" pitchFamily="50" charset="0"/>
              </a:rPr>
              <a:t>…”</a:t>
            </a:r>
          </a:p>
          <a:p>
            <a:pPr marL="342900" indent="-342900">
              <a:buFont typeface="Gentona Light" panose="00000400000000000000" pitchFamily="50" charset="0"/>
              <a:buChar char="&gt;"/>
            </a:pPr>
            <a:endParaRPr lang="en-US" sz="2000" dirty="0">
              <a:latin typeface="Gentona Light" panose="00000400000000000000" pitchFamily="50" charset="0"/>
            </a:endParaRPr>
          </a:p>
          <a:p>
            <a:pPr marL="800100" lvl="1" indent="-342900">
              <a:buFont typeface="Wingdings" panose="05000000000000000000" pitchFamily="2" charset="2"/>
              <a:buChar char="§"/>
            </a:pPr>
            <a:r>
              <a:rPr lang="en-US" sz="2000" dirty="0">
                <a:latin typeface="Gentona Light" panose="00000400000000000000" pitchFamily="50" charset="0"/>
              </a:rPr>
              <a:t>Calendar reminder for team to practice daily</a:t>
            </a:r>
          </a:p>
          <a:p>
            <a:pPr marL="800100" lvl="1" indent="-342900">
              <a:buFont typeface="Wingdings" panose="05000000000000000000" pitchFamily="2" charset="2"/>
              <a:buChar char="§"/>
            </a:pPr>
            <a:r>
              <a:rPr lang="en-US" sz="2000" dirty="0">
                <a:latin typeface="Gentona Light" panose="00000400000000000000" pitchFamily="50" charset="0"/>
              </a:rPr>
              <a:t>Board in office or on online (for example, in Microsoft Teams) where individuals can express gratitude to others.</a:t>
            </a:r>
          </a:p>
          <a:p>
            <a:pPr>
              <a:buClr>
                <a:schemeClr val="tx1">
                  <a:lumMod val="75000"/>
                  <a:lumOff val="25000"/>
                </a:schemeClr>
              </a:buClr>
              <a:buSzPct val="90000"/>
            </a:pPr>
            <a:endParaRPr lang="en-US" sz="2000" dirty="0"/>
          </a:p>
        </p:txBody>
      </p:sp>
      <p:sp>
        <p:nvSpPr>
          <p:cNvPr id="10" name="Rectangle 9"/>
          <p:cNvSpPr/>
          <p:nvPr/>
        </p:nvSpPr>
        <p:spPr>
          <a:xfrm>
            <a:off x="10214811" y="676129"/>
            <a:ext cx="1981199" cy="4734071"/>
          </a:xfrm>
          <a:prstGeom prst="rect">
            <a:avLst/>
          </a:prstGeom>
          <a:solidFill>
            <a:srgbClr val="767171">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5063" y="6408821"/>
            <a:ext cx="1756611" cy="369332"/>
          </a:xfrm>
          <a:prstGeom prst="rect">
            <a:avLst/>
          </a:prstGeom>
          <a:noFill/>
        </p:spPr>
        <p:txBody>
          <a:bodyPr wrap="square" rtlCol="0">
            <a:spAutoFit/>
          </a:bodyPr>
          <a:lstStyle/>
          <a:p>
            <a:r>
              <a:rPr lang="en-US" b="1" i="1" dirty="0" smtClean="0">
                <a:solidFill>
                  <a:srgbClr val="51284F"/>
                </a:solidFill>
                <a:latin typeface="Quadon Medium" panose="00000600000000000000" pitchFamily="50" charset="0"/>
              </a:rPr>
              <a:t>my</a:t>
            </a:r>
            <a:r>
              <a:rPr lang="en-US" b="1" dirty="0" smtClean="0">
                <a:solidFill>
                  <a:srgbClr val="51284F"/>
                </a:solidFill>
                <a:latin typeface="Quadon Medium" panose="00000600000000000000" pitchFamily="50" charset="0"/>
              </a:rPr>
              <a:t>Support</a:t>
            </a:r>
            <a:endParaRPr lang="en-US" b="1" dirty="0">
              <a:solidFill>
                <a:srgbClr val="51284F"/>
              </a:solidFill>
              <a:latin typeface="Quadon Medium" panose="00000600000000000000" pitchFamily="50" charset="0"/>
            </a:endParaRP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99219" y="6217689"/>
            <a:ext cx="1421231" cy="640007"/>
          </a:xfrm>
          <a:prstGeom prst="rect">
            <a:avLst/>
          </a:prstGeom>
        </p:spPr>
      </p:pic>
      <p:sp>
        <p:nvSpPr>
          <p:cNvPr id="13" name="Slide Number Placeholder 12"/>
          <p:cNvSpPr txBox="1">
            <a:spLocks/>
          </p:cNvSpPr>
          <p:nvPr/>
        </p:nvSpPr>
        <p:spPr>
          <a:xfrm>
            <a:off x="8763000" y="65087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21EE5B-90EE-45B9-94D2-E78935D92D18}" type="slidenum">
              <a:rPr lang="en-US" smtClean="0"/>
              <a:pPr/>
              <a:t>13</a:t>
            </a:fld>
            <a:endParaRPr lang="en-US"/>
          </a:p>
        </p:txBody>
      </p:sp>
      <p:pic>
        <p:nvPicPr>
          <p:cNvPr id="14" name="Picture Placeholder 3"/>
          <p:cNvPicPr>
            <a:picLocks noChangeAspect="1"/>
          </p:cNvPicPr>
          <p:nvPr/>
        </p:nvPicPr>
        <p:blipFill rotWithShape="1">
          <a:blip r:embed="rId3" cstate="print">
            <a:extLst>
              <a:ext uri="{28A0092B-C50C-407E-A947-70E740481C1C}">
                <a14:useLocalDpi xmlns:a14="http://schemas.microsoft.com/office/drawing/2010/main" val="0"/>
              </a:ext>
            </a:extLst>
          </a:blip>
          <a:srcRect l="14819" t="7427" b="9349"/>
          <a:stretch/>
        </p:blipFill>
        <p:spPr>
          <a:xfrm>
            <a:off x="8426118" y="2116905"/>
            <a:ext cx="3769892" cy="2455094"/>
          </a:xfrm>
          <a:prstGeom prst="rect">
            <a:avLst/>
          </a:prstGeom>
        </p:spPr>
      </p:pic>
    </p:spTree>
    <p:extLst>
      <p:ext uri="{BB962C8B-B14F-4D97-AF65-F5344CB8AC3E}">
        <p14:creationId xmlns:p14="http://schemas.microsoft.com/office/powerpoint/2010/main" val="5723629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D21EE5B-90EE-45B9-94D2-E78935D92D18}" type="slidenum">
              <a:rPr lang="en-US" smtClean="0"/>
              <a:t>14</a:t>
            </a:fld>
            <a:endParaRPr lang="en-US"/>
          </a:p>
        </p:txBody>
      </p:sp>
      <p:sp>
        <p:nvSpPr>
          <p:cNvPr id="3" name="Slide Number Placeholder 1"/>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21EE5B-90EE-45B9-94D2-E78935D92D18}" type="slidenum">
              <a:rPr lang="en-US" smtClean="0"/>
              <a:pPr/>
              <a:t>14</a:t>
            </a:fld>
            <a:endParaRPr lang="en-US"/>
          </a:p>
        </p:txBody>
      </p:sp>
      <p:sp>
        <p:nvSpPr>
          <p:cNvPr id="4" name="Slide Number Placeholder 1"/>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21EE5B-90EE-45B9-94D2-E78935D92D18}" type="slidenum">
              <a:rPr lang="en-US" smtClean="0"/>
              <a:pPr/>
              <a:t>14</a:t>
            </a:fld>
            <a:endParaRPr lang="en-US"/>
          </a:p>
        </p:txBody>
      </p:sp>
      <p:sp>
        <p:nvSpPr>
          <p:cNvPr id="5" name="Slide Number Placeholder 1"/>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21EE5B-90EE-45B9-94D2-E78935D92D18}" type="slidenum">
              <a:rPr lang="en-US" smtClean="0"/>
              <a:pPr/>
              <a:t>14</a:t>
            </a:fld>
            <a:endParaRPr lang="en-US"/>
          </a:p>
        </p:txBody>
      </p:sp>
      <p:sp>
        <p:nvSpPr>
          <p:cNvPr id="6" name="Slide Number Placeholder 1"/>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21EE5B-90EE-45B9-94D2-E78935D92D18}" type="slidenum">
              <a:rPr lang="en-US" smtClean="0"/>
              <a:pPr/>
              <a:t>14</a:t>
            </a:fld>
            <a:endParaRPr lang="en-US"/>
          </a:p>
        </p:txBody>
      </p:sp>
      <p:sp>
        <p:nvSpPr>
          <p:cNvPr id="7" name="Title 9">
            <a:extLst>
              <a:ext uri="{FF2B5EF4-FFF2-40B4-BE49-F238E27FC236}">
                <a16:creationId xmlns:a16="http://schemas.microsoft.com/office/drawing/2014/main" id="{B11BAC48-F4C4-46FB-96DC-423C381AC284}"/>
              </a:ext>
            </a:extLst>
          </p:cNvPr>
          <p:cNvSpPr txBox="1">
            <a:spLocks/>
          </p:cNvSpPr>
          <p:nvPr/>
        </p:nvSpPr>
        <p:spPr>
          <a:xfrm>
            <a:off x="982579" y="4507832"/>
            <a:ext cx="1704475" cy="69783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smtClean="0">
                <a:latin typeface="Quadon" panose="00000500000000000000" pitchFamily="50" charset="0"/>
              </a:rPr>
              <a:t>How managers can help</a:t>
            </a:r>
            <a:endParaRPr lang="en-US" sz="2000" dirty="0">
              <a:latin typeface="Quadon Medium" panose="00000600000000000000" pitchFamily="50" charset="0"/>
            </a:endParaRPr>
          </a:p>
        </p:txBody>
      </p:sp>
      <p:sp>
        <p:nvSpPr>
          <p:cNvPr id="8" name="Rectangle 7"/>
          <p:cNvSpPr/>
          <p:nvPr/>
        </p:nvSpPr>
        <p:spPr>
          <a:xfrm>
            <a:off x="1078832" y="5410200"/>
            <a:ext cx="2273968" cy="96253"/>
          </a:xfrm>
          <a:prstGeom prst="rect">
            <a:avLst/>
          </a:pr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716507" y="674600"/>
            <a:ext cx="5694948" cy="4401205"/>
          </a:xfrm>
          <a:prstGeom prst="rect">
            <a:avLst/>
          </a:prstGeom>
          <a:noFill/>
        </p:spPr>
        <p:txBody>
          <a:bodyPr wrap="square" rtlCol="0">
            <a:spAutoFit/>
          </a:bodyPr>
          <a:lstStyle/>
          <a:p>
            <a:pPr>
              <a:buClr>
                <a:schemeClr val="tx1">
                  <a:lumMod val="75000"/>
                  <a:lumOff val="25000"/>
                </a:schemeClr>
              </a:buClr>
              <a:buSzPct val="90000"/>
            </a:pPr>
            <a:r>
              <a:rPr lang="en-US" sz="2400" dirty="0">
                <a:solidFill>
                  <a:srgbClr val="6A3A78"/>
                </a:solidFill>
                <a:latin typeface="Quadon" panose="00000500000000000000" pitchFamily="50" charset="0"/>
              </a:rPr>
              <a:t>Promote Psychological Safety </a:t>
            </a:r>
            <a:r>
              <a:rPr lang="en-US" sz="2400" dirty="0" smtClean="0">
                <a:solidFill>
                  <a:srgbClr val="6A3A78"/>
                </a:solidFill>
                <a:latin typeface="Quadon" panose="00000500000000000000" pitchFamily="50" charset="0"/>
              </a:rPr>
              <a:t>           in </a:t>
            </a:r>
            <a:r>
              <a:rPr lang="en-US" sz="2400" dirty="0">
                <a:solidFill>
                  <a:srgbClr val="6A3A78"/>
                </a:solidFill>
                <a:latin typeface="Quadon" panose="00000500000000000000" pitchFamily="50" charset="0"/>
              </a:rPr>
              <a:t>the Workplace</a:t>
            </a:r>
            <a:r>
              <a:rPr lang="en-US" sz="3600" dirty="0">
                <a:solidFill>
                  <a:srgbClr val="6A3A78"/>
                </a:solidFill>
                <a:latin typeface="Quadon" panose="00000500000000000000" pitchFamily="50" charset="0"/>
              </a:rPr>
              <a:t>	</a:t>
            </a:r>
            <a:endParaRPr lang="en-US" sz="3600" dirty="0" smtClean="0">
              <a:solidFill>
                <a:srgbClr val="6A3A78"/>
              </a:solidFill>
              <a:latin typeface="Quadon" panose="00000500000000000000" pitchFamily="50" charset="0"/>
            </a:endParaRPr>
          </a:p>
          <a:p>
            <a:pPr>
              <a:buClr>
                <a:schemeClr val="tx1">
                  <a:lumMod val="75000"/>
                  <a:lumOff val="25000"/>
                </a:schemeClr>
              </a:buClr>
              <a:buSzPct val="90000"/>
            </a:pPr>
            <a:endParaRPr lang="en-US" sz="2000" dirty="0" smtClean="0">
              <a:latin typeface="Gentona Light" panose="00000400000000000000" pitchFamily="50" charset="0"/>
            </a:endParaRPr>
          </a:p>
          <a:p>
            <a:pPr marL="342900" indent="-342900">
              <a:buFont typeface="Gentona Light" panose="00000400000000000000" pitchFamily="50" charset="0"/>
              <a:buChar char="&gt;"/>
            </a:pPr>
            <a:r>
              <a:rPr lang="en-US" sz="2000" dirty="0">
                <a:latin typeface="Gentona Light" panose="00000400000000000000" pitchFamily="50" charset="0"/>
              </a:rPr>
              <a:t>Are members of this team able to bring up problems and tough issues?</a:t>
            </a:r>
          </a:p>
          <a:p>
            <a:pPr marL="342900" indent="-342900">
              <a:buFont typeface="Gentona Light" panose="00000400000000000000" pitchFamily="50" charset="0"/>
              <a:buChar char="&gt;"/>
            </a:pPr>
            <a:r>
              <a:rPr lang="en-US" sz="2000" dirty="0">
                <a:latin typeface="Gentona Light" panose="00000400000000000000" pitchFamily="50" charset="0"/>
              </a:rPr>
              <a:t>Is it safe to take a risk on this team?</a:t>
            </a:r>
          </a:p>
          <a:p>
            <a:pPr marL="342900" indent="-342900">
              <a:buFont typeface="Gentona Light" panose="00000400000000000000" pitchFamily="50" charset="0"/>
              <a:buChar char="&gt;"/>
            </a:pPr>
            <a:r>
              <a:rPr lang="en-US" sz="2000" dirty="0">
                <a:latin typeface="Gentona Light" panose="00000400000000000000" pitchFamily="50" charset="0"/>
              </a:rPr>
              <a:t>Are team members’ unique skills and talents valued and utilized?</a:t>
            </a:r>
          </a:p>
          <a:p>
            <a:pPr marL="342900" indent="-342900">
              <a:buFont typeface="Gentona Light" panose="00000400000000000000" pitchFamily="50" charset="0"/>
              <a:buChar char="&gt;"/>
            </a:pPr>
            <a:r>
              <a:rPr lang="en-US" sz="2000" dirty="0">
                <a:latin typeface="Gentona Light" panose="00000400000000000000" pitchFamily="50" charset="0"/>
              </a:rPr>
              <a:t>Is it easy to ask team members for help?</a:t>
            </a:r>
          </a:p>
          <a:p>
            <a:pPr marL="342900" indent="-342900">
              <a:buFont typeface="Gentona Light" panose="00000400000000000000" pitchFamily="50" charset="0"/>
              <a:buChar char="&gt;"/>
            </a:pPr>
            <a:r>
              <a:rPr lang="en-US" sz="2000" dirty="0">
                <a:latin typeface="Gentona Light" panose="00000400000000000000" pitchFamily="50" charset="0"/>
              </a:rPr>
              <a:t>Are all team members welcomed and  treated with respect?</a:t>
            </a:r>
          </a:p>
          <a:p>
            <a:pPr marL="342900" indent="-342900">
              <a:buFont typeface="Gentona Light" panose="00000400000000000000" pitchFamily="50" charset="0"/>
              <a:buChar char="&gt;"/>
            </a:pPr>
            <a:endParaRPr lang="en-US" sz="2000" dirty="0">
              <a:latin typeface="Gentona Light" panose="00000400000000000000" pitchFamily="50" charset="0"/>
            </a:endParaRPr>
          </a:p>
          <a:p>
            <a:pPr>
              <a:buClr>
                <a:schemeClr val="tx1">
                  <a:lumMod val="75000"/>
                  <a:lumOff val="25000"/>
                </a:schemeClr>
              </a:buClr>
              <a:buSzPct val="90000"/>
            </a:pPr>
            <a:endParaRPr lang="en-US" sz="2000" dirty="0"/>
          </a:p>
        </p:txBody>
      </p:sp>
      <p:sp>
        <p:nvSpPr>
          <p:cNvPr id="11" name="Rectangle 10"/>
          <p:cNvSpPr/>
          <p:nvPr/>
        </p:nvSpPr>
        <p:spPr>
          <a:xfrm>
            <a:off x="10287000" y="676129"/>
            <a:ext cx="1909010" cy="4734071"/>
          </a:xfrm>
          <a:prstGeom prst="rect">
            <a:avLst/>
          </a:prstGeom>
          <a:solidFill>
            <a:srgbClr val="767171">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05063" y="6408821"/>
            <a:ext cx="1756611" cy="369332"/>
          </a:xfrm>
          <a:prstGeom prst="rect">
            <a:avLst/>
          </a:prstGeom>
          <a:noFill/>
        </p:spPr>
        <p:txBody>
          <a:bodyPr wrap="square" rtlCol="0">
            <a:spAutoFit/>
          </a:bodyPr>
          <a:lstStyle/>
          <a:p>
            <a:r>
              <a:rPr lang="en-US" b="1" i="1" dirty="0" smtClean="0">
                <a:solidFill>
                  <a:srgbClr val="51284F"/>
                </a:solidFill>
                <a:latin typeface="Quadon Medium" panose="00000600000000000000" pitchFamily="50" charset="0"/>
              </a:rPr>
              <a:t>my</a:t>
            </a:r>
            <a:r>
              <a:rPr lang="en-US" b="1" dirty="0" smtClean="0">
                <a:solidFill>
                  <a:srgbClr val="51284F"/>
                </a:solidFill>
                <a:latin typeface="Quadon Medium" panose="00000600000000000000" pitchFamily="50" charset="0"/>
              </a:rPr>
              <a:t>Support</a:t>
            </a:r>
            <a:endParaRPr lang="en-US" b="1" dirty="0">
              <a:solidFill>
                <a:srgbClr val="51284F"/>
              </a:solidFill>
              <a:latin typeface="Quadon Medium" panose="00000600000000000000" pitchFamily="50" charset="0"/>
            </a:endParaRP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99219" y="6217689"/>
            <a:ext cx="1421231" cy="640007"/>
          </a:xfrm>
          <a:prstGeom prst="rect">
            <a:avLst/>
          </a:prstGeom>
        </p:spPr>
      </p:pic>
      <p:sp>
        <p:nvSpPr>
          <p:cNvPr id="14" name="Slide Number Placeholder 12"/>
          <p:cNvSpPr txBox="1">
            <a:spLocks/>
          </p:cNvSpPr>
          <p:nvPr/>
        </p:nvSpPr>
        <p:spPr>
          <a:xfrm>
            <a:off x="8763000" y="65087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21EE5B-90EE-45B9-94D2-E78935D92D18}" type="slidenum">
              <a:rPr lang="en-US" smtClean="0"/>
              <a:pPr/>
              <a:t>14</a:t>
            </a:fld>
            <a:endParaRPr lang="en-US"/>
          </a:p>
        </p:txBody>
      </p:sp>
      <p:pic>
        <p:nvPicPr>
          <p:cNvPr id="15" name="Picture Placeholder 3"/>
          <p:cNvPicPr>
            <a:picLocks noChangeAspect="1"/>
          </p:cNvPicPr>
          <p:nvPr/>
        </p:nvPicPr>
        <p:blipFill rotWithShape="1">
          <a:blip r:embed="rId3" cstate="print">
            <a:extLst>
              <a:ext uri="{28A0092B-C50C-407E-A947-70E740481C1C}">
                <a14:useLocalDpi xmlns:a14="http://schemas.microsoft.com/office/drawing/2010/main" val="0"/>
              </a:ext>
            </a:extLst>
          </a:blip>
          <a:srcRect l="14819" t="7427" b="9349"/>
          <a:stretch/>
        </p:blipFill>
        <p:spPr>
          <a:xfrm>
            <a:off x="8426118" y="2273317"/>
            <a:ext cx="3769892" cy="2455094"/>
          </a:xfrm>
          <a:prstGeom prst="rect">
            <a:avLst/>
          </a:prstGeom>
        </p:spPr>
      </p:pic>
    </p:spTree>
    <p:extLst>
      <p:ext uri="{BB962C8B-B14F-4D97-AF65-F5344CB8AC3E}">
        <p14:creationId xmlns:p14="http://schemas.microsoft.com/office/powerpoint/2010/main" val="2492841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D21EE5B-90EE-45B9-94D2-E78935D92D18}" type="slidenum">
              <a:rPr lang="en-US" smtClean="0"/>
              <a:t>15</a:t>
            </a:fld>
            <a:endParaRPr lang="en-US"/>
          </a:p>
        </p:txBody>
      </p:sp>
      <p:sp>
        <p:nvSpPr>
          <p:cNvPr id="3" name="Slide Number Placeholder 1"/>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21EE5B-90EE-45B9-94D2-E78935D92D18}" type="slidenum">
              <a:rPr lang="en-US" smtClean="0"/>
              <a:pPr/>
              <a:t>15</a:t>
            </a:fld>
            <a:endParaRPr lang="en-US"/>
          </a:p>
        </p:txBody>
      </p:sp>
      <p:sp>
        <p:nvSpPr>
          <p:cNvPr id="4" name="Slide Number Placeholder 1"/>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21EE5B-90EE-45B9-94D2-E78935D92D18}" type="slidenum">
              <a:rPr lang="en-US" smtClean="0"/>
              <a:pPr/>
              <a:t>15</a:t>
            </a:fld>
            <a:endParaRPr lang="en-US"/>
          </a:p>
        </p:txBody>
      </p:sp>
      <p:sp>
        <p:nvSpPr>
          <p:cNvPr id="5" name="Slide Number Placeholder 1"/>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21EE5B-90EE-45B9-94D2-E78935D92D18}" type="slidenum">
              <a:rPr lang="en-US" smtClean="0"/>
              <a:pPr/>
              <a:t>15</a:t>
            </a:fld>
            <a:endParaRPr lang="en-US"/>
          </a:p>
        </p:txBody>
      </p:sp>
      <p:sp>
        <p:nvSpPr>
          <p:cNvPr id="6" name="Slide Number Placeholder 1"/>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21EE5B-90EE-45B9-94D2-E78935D92D18}" type="slidenum">
              <a:rPr lang="en-US" smtClean="0"/>
              <a:pPr/>
              <a:t>15</a:t>
            </a:fld>
            <a:endParaRPr lang="en-US"/>
          </a:p>
        </p:txBody>
      </p:sp>
      <p:sp>
        <p:nvSpPr>
          <p:cNvPr id="7" name="Slide Number Placeholder 1"/>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21EE5B-90EE-45B9-94D2-E78935D92D18}" type="slidenum">
              <a:rPr lang="en-US" smtClean="0"/>
              <a:pPr/>
              <a:t>15</a:t>
            </a:fld>
            <a:endParaRPr lang="en-US"/>
          </a:p>
        </p:txBody>
      </p:sp>
      <p:sp>
        <p:nvSpPr>
          <p:cNvPr id="8" name="Title 9">
            <a:extLst>
              <a:ext uri="{FF2B5EF4-FFF2-40B4-BE49-F238E27FC236}">
                <a16:creationId xmlns:a16="http://schemas.microsoft.com/office/drawing/2014/main" id="{B11BAC48-F4C4-46FB-96DC-423C381AC284}"/>
              </a:ext>
            </a:extLst>
          </p:cNvPr>
          <p:cNvSpPr txBox="1">
            <a:spLocks/>
          </p:cNvSpPr>
          <p:nvPr/>
        </p:nvSpPr>
        <p:spPr>
          <a:xfrm>
            <a:off x="982579" y="4507832"/>
            <a:ext cx="1704475" cy="69783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smtClean="0">
                <a:latin typeface="Quadon" panose="00000500000000000000" pitchFamily="50" charset="0"/>
              </a:rPr>
              <a:t>How managers can help</a:t>
            </a:r>
            <a:endParaRPr lang="en-US" sz="2000" dirty="0">
              <a:latin typeface="Quadon Medium" panose="00000600000000000000" pitchFamily="50" charset="0"/>
            </a:endParaRPr>
          </a:p>
        </p:txBody>
      </p:sp>
      <p:sp>
        <p:nvSpPr>
          <p:cNvPr id="9" name="Rectangle 8"/>
          <p:cNvSpPr/>
          <p:nvPr/>
        </p:nvSpPr>
        <p:spPr>
          <a:xfrm>
            <a:off x="1078832" y="5410200"/>
            <a:ext cx="2273968" cy="96253"/>
          </a:xfrm>
          <a:prstGeom prst="rect">
            <a:avLst/>
          </a:pr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475873" y="836973"/>
            <a:ext cx="5694948" cy="3108543"/>
          </a:xfrm>
          <a:prstGeom prst="rect">
            <a:avLst/>
          </a:prstGeom>
          <a:noFill/>
        </p:spPr>
        <p:txBody>
          <a:bodyPr wrap="square" rtlCol="0">
            <a:spAutoFit/>
          </a:bodyPr>
          <a:lstStyle/>
          <a:p>
            <a:pPr>
              <a:buClr>
                <a:schemeClr val="tx1">
                  <a:lumMod val="75000"/>
                  <a:lumOff val="25000"/>
                </a:schemeClr>
              </a:buClr>
              <a:buSzPct val="90000"/>
            </a:pPr>
            <a:r>
              <a:rPr lang="en-US" sz="2400" dirty="0">
                <a:solidFill>
                  <a:srgbClr val="6A3A78"/>
                </a:solidFill>
                <a:latin typeface="Quadon" panose="00000500000000000000" pitchFamily="50" charset="0"/>
              </a:rPr>
              <a:t>Remind Employees of Resources</a:t>
            </a:r>
            <a:r>
              <a:rPr lang="en-US" sz="3600" dirty="0">
                <a:solidFill>
                  <a:srgbClr val="6A3A78"/>
                </a:solidFill>
                <a:latin typeface="Quadon" panose="00000500000000000000" pitchFamily="50" charset="0"/>
              </a:rPr>
              <a:t>	</a:t>
            </a:r>
            <a:endParaRPr lang="en-US" sz="3600" dirty="0" smtClean="0">
              <a:solidFill>
                <a:srgbClr val="6A3A78"/>
              </a:solidFill>
              <a:latin typeface="Quadon" panose="00000500000000000000" pitchFamily="50" charset="0"/>
            </a:endParaRPr>
          </a:p>
          <a:p>
            <a:pPr>
              <a:buClr>
                <a:schemeClr val="tx1">
                  <a:lumMod val="75000"/>
                  <a:lumOff val="25000"/>
                </a:schemeClr>
              </a:buClr>
              <a:buSzPct val="90000"/>
            </a:pPr>
            <a:endParaRPr lang="en-US" sz="2000" dirty="0" smtClean="0">
              <a:latin typeface="Gentona Light" panose="00000400000000000000" pitchFamily="50" charset="0"/>
            </a:endParaRPr>
          </a:p>
          <a:p>
            <a:pPr marL="342900" indent="-342900">
              <a:buFont typeface="Gentona Light" panose="00000400000000000000" pitchFamily="50" charset="0"/>
              <a:buChar char="&gt;"/>
            </a:pPr>
            <a:r>
              <a:rPr lang="en-US" altLang="en-US" sz="2000" dirty="0" smtClean="0">
                <a:latin typeface="Gentona Light" panose="00000400000000000000" pitchFamily="50" charset="0"/>
              </a:rPr>
              <a:t>Regularly remind employees </a:t>
            </a:r>
            <a:r>
              <a:rPr lang="en-US" altLang="en-US" sz="2000" dirty="0">
                <a:latin typeface="Gentona Light" panose="00000400000000000000" pitchFamily="50" charset="0"/>
              </a:rPr>
              <a:t>about supportive </a:t>
            </a:r>
            <a:r>
              <a:rPr lang="en-US" altLang="en-US" sz="2000" dirty="0" smtClean="0">
                <a:latin typeface="Gentona Light" panose="00000400000000000000" pitchFamily="50" charset="0"/>
              </a:rPr>
              <a:t>resources including mySupport</a:t>
            </a:r>
          </a:p>
          <a:p>
            <a:pPr marL="342900" indent="-342900">
              <a:buFont typeface="Gentona Light" panose="00000400000000000000" pitchFamily="50" charset="0"/>
              <a:buChar char="&gt;"/>
            </a:pPr>
            <a:r>
              <a:rPr lang="en-US" altLang="en-US" sz="2000" dirty="0" smtClean="0">
                <a:latin typeface="Gentona Light" panose="00000400000000000000" pitchFamily="50" charset="0"/>
              </a:rPr>
              <a:t>Promote mySupport for</a:t>
            </a:r>
          </a:p>
          <a:p>
            <a:pPr marL="1257300" lvl="2" indent="-342900">
              <a:buClr>
                <a:schemeClr val="bg2">
                  <a:lumMod val="50000"/>
                </a:schemeClr>
              </a:buClr>
              <a:buFont typeface="Wingdings" panose="05000000000000000000" pitchFamily="2" charset="2"/>
              <a:buChar char="§"/>
            </a:pPr>
            <a:r>
              <a:rPr lang="en-US" sz="2000" dirty="0" smtClean="0">
                <a:latin typeface="Gentona Light" panose="00000400000000000000" pitchFamily="50" charset="0"/>
              </a:rPr>
              <a:t>Frustrations of daily living</a:t>
            </a:r>
          </a:p>
          <a:p>
            <a:pPr marL="1257300" lvl="2" indent="-342900">
              <a:buClr>
                <a:schemeClr val="bg2">
                  <a:lumMod val="50000"/>
                </a:schemeClr>
              </a:buClr>
              <a:buFont typeface="Wingdings" panose="05000000000000000000" pitchFamily="2" charset="2"/>
              <a:buChar char="§"/>
            </a:pPr>
            <a:r>
              <a:rPr lang="en-US" sz="2000" dirty="0" smtClean="0">
                <a:latin typeface="Gentona Light" panose="00000400000000000000" pitchFamily="50" charset="0"/>
              </a:rPr>
              <a:t>Significant crises</a:t>
            </a:r>
            <a:endParaRPr lang="en-US" sz="2000" dirty="0">
              <a:latin typeface="Gentona Light" panose="00000400000000000000" pitchFamily="50" charset="0"/>
            </a:endParaRPr>
          </a:p>
          <a:p>
            <a:pPr marL="342900" indent="-342900">
              <a:buFont typeface="Gentona Light" panose="00000400000000000000" pitchFamily="50" charset="0"/>
              <a:buChar char="&gt;"/>
            </a:pPr>
            <a:r>
              <a:rPr lang="en-US" altLang="en-US" sz="2000" dirty="0">
                <a:latin typeface="Gentona Light" panose="00000400000000000000" pitchFamily="50" charset="0"/>
              </a:rPr>
              <a:t>Display and disseminate mySupport materials and </a:t>
            </a:r>
            <a:r>
              <a:rPr lang="en-US" altLang="en-US" sz="2000" dirty="0" smtClean="0">
                <a:latin typeface="Gentona Light" panose="00000400000000000000" pitchFamily="50" charset="0"/>
              </a:rPr>
              <a:t>information openly to avoid singling out</a:t>
            </a:r>
            <a:endParaRPr lang="en-US" sz="2000" dirty="0"/>
          </a:p>
        </p:txBody>
      </p:sp>
      <p:sp>
        <p:nvSpPr>
          <p:cNvPr id="12" name="Rectangle 11"/>
          <p:cNvSpPr/>
          <p:nvPr/>
        </p:nvSpPr>
        <p:spPr>
          <a:xfrm>
            <a:off x="10226842" y="676129"/>
            <a:ext cx="1969168" cy="4734071"/>
          </a:xfrm>
          <a:prstGeom prst="rect">
            <a:avLst/>
          </a:prstGeom>
          <a:solidFill>
            <a:srgbClr val="767171">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05063" y="6408821"/>
            <a:ext cx="1756611" cy="369332"/>
          </a:xfrm>
          <a:prstGeom prst="rect">
            <a:avLst/>
          </a:prstGeom>
          <a:noFill/>
        </p:spPr>
        <p:txBody>
          <a:bodyPr wrap="square" rtlCol="0">
            <a:spAutoFit/>
          </a:bodyPr>
          <a:lstStyle/>
          <a:p>
            <a:r>
              <a:rPr lang="en-US" b="1" i="1" dirty="0" smtClean="0">
                <a:solidFill>
                  <a:srgbClr val="51284F"/>
                </a:solidFill>
                <a:latin typeface="Quadon Medium" panose="00000600000000000000" pitchFamily="50" charset="0"/>
              </a:rPr>
              <a:t>my</a:t>
            </a:r>
            <a:r>
              <a:rPr lang="en-US" b="1" dirty="0" smtClean="0">
                <a:solidFill>
                  <a:srgbClr val="51284F"/>
                </a:solidFill>
                <a:latin typeface="Quadon Medium" panose="00000600000000000000" pitchFamily="50" charset="0"/>
              </a:rPr>
              <a:t>Support</a:t>
            </a:r>
            <a:endParaRPr lang="en-US" b="1" dirty="0">
              <a:solidFill>
                <a:srgbClr val="51284F"/>
              </a:solidFill>
              <a:latin typeface="Quadon Medium" panose="00000600000000000000" pitchFamily="50" charset="0"/>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99219" y="6217689"/>
            <a:ext cx="1421231" cy="640007"/>
          </a:xfrm>
          <a:prstGeom prst="rect">
            <a:avLst/>
          </a:prstGeom>
        </p:spPr>
      </p:pic>
      <p:sp>
        <p:nvSpPr>
          <p:cNvPr id="15" name="Slide Number Placeholder 12"/>
          <p:cNvSpPr txBox="1">
            <a:spLocks/>
          </p:cNvSpPr>
          <p:nvPr/>
        </p:nvSpPr>
        <p:spPr>
          <a:xfrm>
            <a:off x="8763000" y="65087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21EE5B-90EE-45B9-94D2-E78935D92D18}" type="slidenum">
              <a:rPr lang="en-US" smtClean="0"/>
              <a:pPr/>
              <a:t>15</a:t>
            </a:fld>
            <a:endParaRPr lang="en-US"/>
          </a:p>
        </p:txBody>
      </p:sp>
      <p:pic>
        <p:nvPicPr>
          <p:cNvPr id="16" name="Picture Placeholder 3"/>
          <p:cNvPicPr>
            <a:picLocks noChangeAspect="1"/>
          </p:cNvPicPr>
          <p:nvPr/>
        </p:nvPicPr>
        <p:blipFill rotWithShape="1">
          <a:blip r:embed="rId4" cstate="print">
            <a:extLst>
              <a:ext uri="{28A0092B-C50C-407E-A947-70E740481C1C}">
                <a14:useLocalDpi xmlns:a14="http://schemas.microsoft.com/office/drawing/2010/main" val="0"/>
              </a:ext>
            </a:extLst>
          </a:blip>
          <a:srcRect l="14819" t="7427" b="9349"/>
          <a:stretch/>
        </p:blipFill>
        <p:spPr>
          <a:xfrm>
            <a:off x="8426118" y="2273317"/>
            <a:ext cx="3769892" cy="2455094"/>
          </a:xfrm>
          <a:prstGeom prst="rect">
            <a:avLst/>
          </a:prstGeom>
        </p:spPr>
      </p:pic>
    </p:spTree>
    <p:extLst>
      <p:ext uri="{BB962C8B-B14F-4D97-AF65-F5344CB8AC3E}">
        <p14:creationId xmlns:p14="http://schemas.microsoft.com/office/powerpoint/2010/main" val="6301408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flipH="1">
            <a:off x="8921460" y="-13173"/>
            <a:ext cx="3270539" cy="6871173"/>
          </a:xfrm>
          <a:prstGeom prst="rect">
            <a:avLst/>
          </a:prstGeom>
          <a:solidFill>
            <a:srgbClr val="51284F">
              <a:alpha val="9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Slide Number Placeholder 1"/>
          <p:cNvSpPr>
            <a:spLocks noGrp="1"/>
          </p:cNvSpPr>
          <p:nvPr>
            <p:ph type="sldNum" sz="quarter" idx="12"/>
          </p:nvPr>
        </p:nvSpPr>
        <p:spPr>
          <a:xfrm>
            <a:off x="9231222" y="6359784"/>
            <a:ext cx="2743200" cy="365125"/>
          </a:xfrm>
        </p:spPr>
        <p:txBody>
          <a:bodyPr/>
          <a:lstStyle/>
          <a:p>
            <a:fld id="{9D21EE5B-90EE-45B9-94D2-E78935D92D18}" type="slidenum">
              <a:rPr lang="en-US" smtClean="0"/>
              <a:t>16</a:t>
            </a:fld>
            <a:endParaRPr lang="en-US" dirty="0"/>
          </a:p>
        </p:txBody>
      </p:sp>
      <p:sp>
        <p:nvSpPr>
          <p:cNvPr id="21" name="TextBox 20"/>
          <p:cNvSpPr txBox="1"/>
          <p:nvPr/>
        </p:nvSpPr>
        <p:spPr>
          <a:xfrm>
            <a:off x="9505853" y="-114985"/>
            <a:ext cx="2742775" cy="1508105"/>
          </a:xfrm>
          <a:prstGeom prst="rect">
            <a:avLst/>
          </a:prstGeom>
          <a:noFill/>
        </p:spPr>
        <p:txBody>
          <a:bodyPr wrap="square" rtlCol="0">
            <a:spAutoFit/>
          </a:bodyPr>
          <a:lstStyle/>
          <a:p>
            <a:pPr algn="r"/>
            <a:r>
              <a:rPr lang="en-US" sz="3200" dirty="0">
                <a:solidFill>
                  <a:schemeClr val="bg1"/>
                </a:solidFill>
                <a:latin typeface="Quadon Medium" panose="00000600000000000000" pitchFamily="50" charset="0"/>
              </a:rPr>
              <a:t>mySupport </a:t>
            </a:r>
            <a:r>
              <a:rPr lang="en-US" sz="2000" dirty="0">
                <a:solidFill>
                  <a:schemeClr val="bg1"/>
                </a:solidFill>
                <a:latin typeface="Quadon Medium" panose="00000600000000000000" pitchFamily="50" charset="0"/>
              </a:rPr>
              <a:t>Information for Employees and Managers</a:t>
            </a:r>
            <a:endParaRPr lang="en-US" sz="2400" dirty="0">
              <a:solidFill>
                <a:schemeClr val="bg1"/>
              </a:solidFill>
              <a:latin typeface="Gentona Light" panose="00000400000000000000" pitchFamily="50" charset="0"/>
            </a:endParaRPr>
          </a:p>
        </p:txBody>
      </p:sp>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42828" y="6226695"/>
            <a:ext cx="1519988" cy="631305"/>
          </a:xfrm>
          <a:prstGeom prst="rect">
            <a:avLst/>
          </a:prstGeom>
        </p:spPr>
      </p:pic>
      <p:sp>
        <p:nvSpPr>
          <p:cNvPr id="23" name="TextBox 22"/>
          <p:cNvSpPr txBox="1"/>
          <p:nvPr/>
        </p:nvSpPr>
        <p:spPr>
          <a:xfrm>
            <a:off x="507829" y="1577786"/>
            <a:ext cx="7728283" cy="2431435"/>
          </a:xfrm>
          <a:prstGeom prst="rect">
            <a:avLst/>
          </a:prstGeom>
          <a:noFill/>
        </p:spPr>
        <p:txBody>
          <a:bodyPr wrap="square" rtlCol="0">
            <a:spAutoFit/>
          </a:bodyPr>
          <a:lstStyle/>
          <a:p>
            <a:pPr algn="ctr"/>
            <a:r>
              <a:rPr lang="en-US" sz="4000" dirty="0">
                <a:latin typeface="Quadon Medium" panose="00000600000000000000" pitchFamily="50" charset="0"/>
              </a:rPr>
              <a:t>Visit</a:t>
            </a:r>
            <a:r>
              <a:rPr lang="en-US" sz="4000" b="1" dirty="0">
                <a:latin typeface="Quadon Medium" panose="00000600000000000000" pitchFamily="50" charset="0"/>
              </a:rPr>
              <a:t> </a:t>
            </a:r>
            <a:endParaRPr lang="en-US" sz="4000" b="1" dirty="0" smtClean="0">
              <a:latin typeface="Quadon Medium" panose="00000600000000000000" pitchFamily="50" charset="0"/>
            </a:endParaRPr>
          </a:p>
          <a:p>
            <a:pPr algn="ctr"/>
            <a:r>
              <a:rPr lang="en-US" sz="2800" dirty="0" smtClean="0">
                <a:solidFill>
                  <a:schemeClr val="bg2">
                    <a:lumMod val="90000"/>
                  </a:schemeClr>
                </a:solidFill>
                <a:latin typeface="Gentona Light" panose="00000400000000000000" pitchFamily="50" charset="0"/>
                <a:hlinkClick r:id="rId3"/>
              </a:rPr>
              <a:t>https</a:t>
            </a:r>
            <a:r>
              <a:rPr lang="en-US" sz="2800" dirty="0">
                <a:solidFill>
                  <a:schemeClr val="bg2">
                    <a:lumMod val="90000"/>
                  </a:schemeClr>
                </a:solidFill>
                <a:latin typeface="Gentona Light" panose="00000400000000000000" pitchFamily="50" charset="0"/>
                <a:hlinkClick r:id="rId3"/>
              </a:rPr>
              <a:t>://hr.jhu.edu/benefits-worklife/support-programs/</a:t>
            </a:r>
            <a:endParaRPr lang="en-US" sz="2800" dirty="0">
              <a:solidFill>
                <a:schemeClr val="bg2">
                  <a:lumMod val="90000"/>
                </a:schemeClr>
              </a:solidFill>
              <a:latin typeface="Gentona Light" panose="00000400000000000000" pitchFamily="50" charset="0"/>
            </a:endParaRPr>
          </a:p>
          <a:p>
            <a:pPr algn="ctr"/>
            <a:r>
              <a:rPr lang="en-US" sz="2800" dirty="0">
                <a:latin typeface="Gentona Light" panose="00000400000000000000" pitchFamily="50" charset="0"/>
              </a:rPr>
              <a:t>for comprehensive information about mySupport services for employees and managers.</a:t>
            </a:r>
            <a:endParaRPr lang="en-US" sz="2800" dirty="0">
              <a:latin typeface="Gentona Light" panose="00000400000000000000" pitchFamily="50" charset="0"/>
              <a:hlinkClick r:id="rId3"/>
            </a:endParaRPr>
          </a:p>
        </p:txBody>
      </p:sp>
    </p:spTree>
    <p:extLst>
      <p:ext uri="{BB962C8B-B14F-4D97-AF65-F5344CB8AC3E}">
        <p14:creationId xmlns:p14="http://schemas.microsoft.com/office/powerpoint/2010/main" val="20807687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flipH="1">
            <a:off x="8928486" y="0"/>
            <a:ext cx="3270539" cy="6858001"/>
          </a:xfrm>
          <a:prstGeom prst="rect">
            <a:avLst/>
          </a:prstGeom>
          <a:solidFill>
            <a:srgbClr val="51284F">
              <a:alpha val="9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9473945" y="25378"/>
            <a:ext cx="2742775" cy="1508105"/>
          </a:xfrm>
          <a:prstGeom prst="rect">
            <a:avLst/>
          </a:prstGeom>
          <a:noFill/>
        </p:spPr>
        <p:txBody>
          <a:bodyPr wrap="square" rtlCol="0">
            <a:spAutoFit/>
          </a:bodyPr>
          <a:lstStyle/>
          <a:p>
            <a:pPr algn="r"/>
            <a:r>
              <a:rPr lang="en-US" sz="3200" dirty="0">
                <a:solidFill>
                  <a:schemeClr val="bg1"/>
                </a:solidFill>
                <a:latin typeface="Quadon Medium" panose="00000600000000000000" pitchFamily="50" charset="0"/>
              </a:rPr>
              <a:t>mySupport </a:t>
            </a:r>
            <a:r>
              <a:rPr lang="en-US" sz="2000" dirty="0">
                <a:solidFill>
                  <a:schemeClr val="bg1"/>
                </a:solidFill>
                <a:latin typeface="Quadon Medium" panose="00000600000000000000" pitchFamily="50" charset="0"/>
              </a:rPr>
              <a:t>Information for Employees and Managers</a:t>
            </a:r>
            <a:endParaRPr lang="en-US" sz="2400" dirty="0">
              <a:solidFill>
                <a:schemeClr val="bg1"/>
              </a:solidFill>
              <a:latin typeface="Gentona Light" panose="00000400000000000000" pitchFamily="50" charset="0"/>
            </a:endParaRPr>
          </a:p>
        </p:txBody>
      </p:sp>
      <p:sp>
        <p:nvSpPr>
          <p:cNvPr id="9" name="TextBox 8"/>
          <p:cNvSpPr txBox="1"/>
          <p:nvPr/>
        </p:nvSpPr>
        <p:spPr>
          <a:xfrm>
            <a:off x="1200203" y="10905"/>
            <a:ext cx="7728283" cy="1446550"/>
          </a:xfrm>
          <a:prstGeom prst="rect">
            <a:avLst/>
          </a:prstGeom>
          <a:noFill/>
        </p:spPr>
        <p:txBody>
          <a:bodyPr wrap="square" rtlCol="0">
            <a:spAutoFit/>
          </a:bodyPr>
          <a:lstStyle/>
          <a:p>
            <a:pPr algn="ctr"/>
            <a:r>
              <a:rPr lang="en-US" sz="3600" dirty="0" smtClean="0">
                <a:solidFill>
                  <a:schemeClr val="bg1"/>
                </a:solidFill>
                <a:latin typeface="Quadon Medium" panose="00000600000000000000" pitchFamily="50" charset="0"/>
              </a:rPr>
              <a:t>Resources for Living Website </a:t>
            </a:r>
          </a:p>
          <a:p>
            <a:pPr algn="ctr"/>
            <a:r>
              <a:rPr lang="en-US" sz="2800" dirty="0">
                <a:latin typeface="Gentona Light" panose="00000400000000000000" pitchFamily="50" charset="0"/>
                <a:hlinkClick r:id="rId3"/>
              </a:rPr>
              <a:t>www.resourcesforliving.com</a:t>
            </a:r>
            <a:r>
              <a:rPr lang="en-US" sz="2800" dirty="0">
                <a:latin typeface="Gentona Light" panose="00000400000000000000" pitchFamily="50" charset="0"/>
              </a:rPr>
              <a:t> </a:t>
            </a:r>
            <a:endParaRPr lang="en-US" sz="2800" dirty="0" smtClean="0">
              <a:latin typeface="Gentona Light" panose="00000400000000000000" pitchFamily="50" charset="0"/>
            </a:endParaRPr>
          </a:p>
          <a:p>
            <a:pPr algn="ctr"/>
            <a:r>
              <a:rPr lang="en-US" sz="2400" dirty="0" smtClean="0">
                <a:solidFill>
                  <a:schemeClr val="bg1"/>
                </a:solidFill>
                <a:latin typeface="Gentona Light" panose="00000400000000000000" pitchFamily="50" charset="0"/>
              </a:rPr>
              <a:t>Username </a:t>
            </a:r>
            <a:r>
              <a:rPr lang="en-US" sz="2400" dirty="0">
                <a:solidFill>
                  <a:schemeClr val="bg1"/>
                </a:solidFill>
                <a:latin typeface="Gentona Light" panose="00000400000000000000" pitchFamily="50" charset="0"/>
              </a:rPr>
              <a:t>and Password:  JHU or </a:t>
            </a:r>
            <a:r>
              <a:rPr lang="en-US" sz="2400" dirty="0" smtClean="0">
                <a:solidFill>
                  <a:schemeClr val="bg1"/>
                </a:solidFill>
                <a:latin typeface="Gentona Light" panose="00000400000000000000" pitchFamily="50" charset="0"/>
              </a:rPr>
              <a:t>JHHS</a:t>
            </a:r>
            <a:endParaRPr lang="en-US" sz="2400" dirty="0">
              <a:solidFill>
                <a:schemeClr val="bg1"/>
              </a:solidFill>
              <a:latin typeface="Gentona Light" panose="00000400000000000000" pitchFamily="50" charset="0"/>
            </a:endParaRPr>
          </a:p>
        </p:txBody>
      </p:sp>
      <p:grpSp>
        <p:nvGrpSpPr>
          <p:cNvPr id="13" name="Group 12"/>
          <p:cNvGrpSpPr/>
          <p:nvPr/>
        </p:nvGrpSpPr>
        <p:grpSpPr>
          <a:xfrm>
            <a:off x="623642" y="1255057"/>
            <a:ext cx="7636962" cy="4893365"/>
            <a:chOff x="597728" y="2082024"/>
            <a:chExt cx="7636962" cy="4893365"/>
          </a:xfrm>
        </p:grpSpPr>
        <p:sp>
          <p:nvSpPr>
            <p:cNvPr id="14" name="Freeform 13"/>
            <p:cNvSpPr/>
            <p:nvPr/>
          </p:nvSpPr>
          <p:spPr>
            <a:xfrm>
              <a:off x="1630433" y="2082024"/>
              <a:ext cx="6604257" cy="2025649"/>
            </a:xfrm>
            <a:custGeom>
              <a:avLst/>
              <a:gdLst>
                <a:gd name="connsiteX0" fmla="*/ 0 w 6604257"/>
                <a:gd name="connsiteY0" fmla="*/ 0 h 2025647"/>
                <a:gd name="connsiteX1" fmla="*/ 5591434 w 6604257"/>
                <a:gd name="connsiteY1" fmla="*/ 0 h 2025647"/>
                <a:gd name="connsiteX2" fmla="*/ 6604257 w 6604257"/>
                <a:gd name="connsiteY2" fmla="*/ 1012824 h 2025647"/>
                <a:gd name="connsiteX3" fmla="*/ 5591434 w 6604257"/>
                <a:gd name="connsiteY3" fmla="*/ 2025647 h 2025647"/>
                <a:gd name="connsiteX4" fmla="*/ 0 w 6604257"/>
                <a:gd name="connsiteY4" fmla="*/ 2025647 h 2025647"/>
                <a:gd name="connsiteX5" fmla="*/ 0 w 6604257"/>
                <a:gd name="connsiteY5" fmla="*/ 0 h 2025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4257" h="2025647">
                  <a:moveTo>
                    <a:pt x="6604257" y="2025646"/>
                  </a:moveTo>
                  <a:lnTo>
                    <a:pt x="1012823" y="2025646"/>
                  </a:lnTo>
                  <a:lnTo>
                    <a:pt x="0" y="1012823"/>
                  </a:lnTo>
                  <a:lnTo>
                    <a:pt x="1012823" y="1"/>
                  </a:lnTo>
                  <a:lnTo>
                    <a:pt x="6604257" y="1"/>
                  </a:lnTo>
                  <a:lnTo>
                    <a:pt x="6604257" y="2025646"/>
                  </a:lnTo>
                  <a:close/>
                </a:path>
              </a:pathLst>
            </a:custGeom>
            <a:noFill/>
            <a:ln>
              <a:solidFill>
                <a:srgbClr val="660066"/>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215873" tIns="106681" rIns="199136" bIns="106680" numCol="1" spcCol="1270" anchor="ctr" anchorCtr="0">
              <a:noAutofit/>
            </a:bodyPr>
            <a:lstStyle/>
            <a:p>
              <a:pPr lvl="0" algn="l" defTabSz="1244600">
                <a:lnSpc>
                  <a:spcPct val="90000"/>
                </a:lnSpc>
                <a:spcBef>
                  <a:spcPct val="0"/>
                </a:spcBef>
                <a:spcAft>
                  <a:spcPct val="35000"/>
                </a:spcAft>
              </a:pPr>
              <a:r>
                <a:rPr lang="en-US" sz="2800" b="0" kern="1200" dirty="0" smtClean="0">
                  <a:solidFill>
                    <a:schemeClr val="tx1"/>
                  </a:solidFill>
                  <a:latin typeface="Quadon" panose="00000500000000000000" pitchFamily="50" charset="0"/>
                </a:rPr>
                <a:t>For employees</a:t>
              </a:r>
            </a:p>
            <a:p>
              <a:pPr lvl="0" algn="l" defTabSz="1244600">
                <a:lnSpc>
                  <a:spcPct val="90000"/>
                </a:lnSpc>
                <a:spcBef>
                  <a:spcPct val="0"/>
                </a:spcBef>
                <a:spcAft>
                  <a:spcPct val="35000"/>
                </a:spcAft>
              </a:pPr>
              <a:r>
                <a:rPr lang="en-US" sz="1600" kern="1200" dirty="0" smtClean="0">
                  <a:solidFill>
                    <a:schemeClr val="tx1"/>
                  </a:solidFill>
                  <a:latin typeface="Gentona Light" panose="00000400000000000000" pitchFamily="50" charset="0"/>
                </a:rPr>
                <a:t>Webinars, articles and podcasts on life and relationships, mental health, substance use, career and workplace, current crises and more. Includes COVID- 19 Resource Center.</a:t>
              </a:r>
              <a:endParaRPr lang="en-US" sz="1600" kern="1200" dirty="0">
                <a:solidFill>
                  <a:schemeClr val="tx1"/>
                </a:solidFill>
                <a:latin typeface="Gentona Light" panose="00000400000000000000" pitchFamily="50" charset="0"/>
              </a:endParaRPr>
            </a:p>
          </p:txBody>
        </p:sp>
        <p:sp>
          <p:nvSpPr>
            <p:cNvPr id="15" name="Oval 14"/>
            <p:cNvSpPr/>
            <p:nvPr/>
          </p:nvSpPr>
          <p:spPr>
            <a:xfrm>
              <a:off x="597728" y="2302453"/>
              <a:ext cx="1608857" cy="1608857"/>
            </a:xfrm>
            <a:prstGeom prst="ellipse">
              <a:avLst/>
            </a:prstGeom>
            <a:blipFill>
              <a:blip r:embed="rId4">
                <a:extLst>
                  <a:ext uri="{28A0092B-C50C-407E-A947-70E740481C1C}">
                    <a14:useLocalDpi xmlns:a14="http://schemas.microsoft.com/office/drawing/2010/main" val="0"/>
                  </a:ext>
                </a:extLst>
              </a:blip>
              <a:srcRect/>
              <a:stretch>
                <a:fillRect l="-81000" r="-81000"/>
              </a:stretch>
            </a:blipFill>
            <a:ln>
              <a:solidFill>
                <a:schemeClr val="accent4">
                  <a:lumMod val="75000"/>
                </a:schemeClr>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6" name="Freeform 15"/>
            <p:cNvSpPr/>
            <p:nvPr/>
          </p:nvSpPr>
          <p:spPr>
            <a:xfrm>
              <a:off x="1518699" y="4611993"/>
              <a:ext cx="6715991" cy="2363396"/>
            </a:xfrm>
            <a:custGeom>
              <a:avLst/>
              <a:gdLst>
                <a:gd name="connsiteX0" fmla="*/ 0 w 6239890"/>
                <a:gd name="connsiteY0" fmla="*/ 0 h 2363395"/>
                <a:gd name="connsiteX1" fmla="*/ 5058193 w 6239890"/>
                <a:gd name="connsiteY1" fmla="*/ 0 h 2363395"/>
                <a:gd name="connsiteX2" fmla="*/ 6239890 w 6239890"/>
                <a:gd name="connsiteY2" fmla="*/ 1181698 h 2363395"/>
                <a:gd name="connsiteX3" fmla="*/ 5058193 w 6239890"/>
                <a:gd name="connsiteY3" fmla="*/ 2363395 h 2363395"/>
                <a:gd name="connsiteX4" fmla="*/ 0 w 6239890"/>
                <a:gd name="connsiteY4" fmla="*/ 2363395 h 2363395"/>
                <a:gd name="connsiteX5" fmla="*/ 0 w 6239890"/>
                <a:gd name="connsiteY5" fmla="*/ 0 h 2363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39890" h="2363395">
                  <a:moveTo>
                    <a:pt x="6239890" y="2363394"/>
                  </a:moveTo>
                  <a:lnTo>
                    <a:pt x="1181697" y="2363394"/>
                  </a:lnTo>
                  <a:lnTo>
                    <a:pt x="0" y="1181697"/>
                  </a:lnTo>
                  <a:lnTo>
                    <a:pt x="1181697" y="1"/>
                  </a:lnTo>
                  <a:lnTo>
                    <a:pt x="6239890" y="1"/>
                  </a:lnTo>
                  <a:lnTo>
                    <a:pt x="6239890" y="2363394"/>
                  </a:lnTo>
                  <a:close/>
                </a:path>
              </a:pathLst>
            </a:custGeom>
            <a:noFill/>
            <a:ln>
              <a:solidFill>
                <a:srgbClr val="660066"/>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300310" tIns="106681" rIns="199137" bIns="106680" numCol="1" spcCol="1270" anchor="ctr" anchorCtr="0">
              <a:noAutofit/>
            </a:bodyPr>
            <a:lstStyle/>
            <a:p>
              <a:pPr lvl="0" algn="l" defTabSz="1244600">
                <a:lnSpc>
                  <a:spcPct val="90000"/>
                </a:lnSpc>
                <a:spcBef>
                  <a:spcPct val="0"/>
                </a:spcBef>
                <a:spcAft>
                  <a:spcPct val="35000"/>
                </a:spcAft>
              </a:pPr>
              <a:r>
                <a:rPr lang="en-US" sz="2800" b="0" kern="1200" dirty="0" smtClean="0">
                  <a:solidFill>
                    <a:schemeClr val="tx1"/>
                  </a:solidFill>
                  <a:latin typeface="Quadon" panose="00000500000000000000" pitchFamily="50" charset="0"/>
                </a:rPr>
                <a:t>For managers</a:t>
              </a:r>
            </a:p>
            <a:p>
              <a:pPr lvl="0" algn="l" defTabSz="1244600">
                <a:lnSpc>
                  <a:spcPct val="90000"/>
                </a:lnSpc>
                <a:spcBef>
                  <a:spcPct val="0"/>
                </a:spcBef>
                <a:spcAft>
                  <a:spcPct val="35000"/>
                </a:spcAft>
              </a:pPr>
              <a:r>
                <a:rPr lang="en-US" sz="1600" kern="1200" dirty="0" smtClean="0">
                  <a:solidFill>
                    <a:schemeClr val="tx1"/>
                  </a:solidFill>
                  <a:latin typeface="Gentona Light" panose="00000400000000000000" pitchFamily="50" charset="0"/>
                </a:rPr>
                <a:t>Articles, videos, and newsletters provide guidance on a range of topics, such as:</a:t>
              </a:r>
            </a:p>
            <a:p>
              <a:pPr lvl="0" algn="l" defTabSz="1244600">
                <a:lnSpc>
                  <a:spcPct val="90000"/>
                </a:lnSpc>
                <a:spcBef>
                  <a:spcPct val="0"/>
                </a:spcBef>
                <a:spcAft>
                  <a:spcPct val="35000"/>
                </a:spcAft>
              </a:pPr>
              <a:r>
                <a:rPr lang="en-US" sz="1600" kern="1200" dirty="0" smtClean="0">
                  <a:solidFill>
                    <a:schemeClr val="tx1"/>
                  </a:solidFill>
                  <a:latin typeface="Gentona Light" panose="00000400000000000000" pitchFamily="50" charset="0"/>
                </a:rPr>
                <a:t>        Managing conflict</a:t>
              </a:r>
            </a:p>
            <a:p>
              <a:pPr lvl="0" algn="l" defTabSz="1244600">
                <a:lnSpc>
                  <a:spcPct val="90000"/>
                </a:lnSpc>
                <a:spcBef>
                  <a:spcPct val="0"/>
                </a:spcBef>
                <a:spcAft>
                  <a:spcPct val="35000"/>
                </a:spcAft>
              </a:pPr>
              <a:r>
                <a:rPr lang="en-US" sz="1600" kern="1200" dirty="0" smtClean="0">
                  <a:solidFill>
                    <a:schemeClr val="tx1"/>
                  </a:solidFill>
                  <a:latin typeface="Gentona Light" panose="00000400000000000000" pitchFamily="50" charset="0"/>
                </a:rPr>
                <a:t>        Providing performance feedback</a:t>
              </a:r>
            </a:p>
            <a:p>
              <a:pPr lvl="0" algn="l" defTabSz="1244600">
                <a:lnSpc>
                  <a:spcPct val="90000"/>
                </a:lnSpc>
                <a:spcBef>
                  <a:spcPct val="0"/>
                </a:spcBef>
                <a:spcAft>
                  <a:spcPct val="35000"/>
                </a:spcAft>
              </a:pPr>
              <a:r>
                <a:rPr lang="en-US" sz="1600" kern="1200" dirty="0" smtClean="0">
                  <a:solidFill>
                    <a:schemeClr val="tx1"/>
                  </a:solidFill>
                  <a:latin typeface="Gentona Light" panose="00000400000000000000" pitchFamily="50" charset="0"/>
                </a:rPr>
                <a:t>        Helping the troubled employee</a:t>
              </a:r>
            </a:p>
            <a:p>
              <a:pPr lvl="0" algn="l" defTabSz="1244600">
                <a:lnSpc>
                  <a:spcPct val="90000"/>
                </a:lnSpc>
                <a:spcBef>
                  <a:spcPct val="0"/>
                </a:spcBef>
                <a:spcAft>
                  <a:spcPct val="35000"/>
                </a:spcAft>
              </a:pPr>
              <a:r>
                <a:rPr lang="en-US" sz="1600" kern="1200" dirty="0" smtClean="0">
                  <a:solidFill>
                    <a:schemeClr val="tx1"/>
                  </a:solidFill>
                  <a:latin typeface="Gentona Light" panose="00000400000000000000" pitchFamily="50" charset="0"/>
                </a:rPr>
                <a:t>        Many others</a:t>
              </a:r>
            </a:p>
          </p:txBody>
        </p:sp>
        <p:sp>
          <p:nvSpPr>
            <p:cNvPr id="17" name="Oval 16"/>
            <p:cNvSpPr/>
            <p:nvPr/>
          </p:nvSpPr>
          <p:spPr>
            <a:xfrm>
              <a:off x="688820" y="4977230"/>
              <a:ext cx="1608857" cy="1608857"/>
            </a:xfrm>
            <a:prstGeom prst="ellipse">
              <a:avLst/>
            </a:prstGeom>
            <a:blipFill>
              <a:blip r:embed="rId5" cstate="print">
                <a:extLst>
                  <a:ext uri="{28A0092B-C50C-407E-A947-70E740481C1C}">
                    <a14:useLocalDpi xmlns:a14="http://schemas.microsoft.com/office/drawing/2010/main" val="0"/>
                  </a:ext>
                </a:extLst>
              </a:blip>
              <a:srcRect/>
              <a:stretch>
                <a:fillRect l="-32000" r="-32000"/>
              </a:stretch>
            </a:blipFill>
            <a:ln>
              <a:solidFill>
                <a:schemeClr val="accent4">
                  <a:lumMod val="75000"/>
                </a:schemeClr>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pic>
        <p:nvPicPr>
          <p:cNvPr id="2" name="Picture 1"/>
          <p:cNvPicPr>
            <a:picLocks noChangeAspect="1"/>
          </p:cNvPicPr>
          <p:nvPr/>
        </p:nvPicPr>
        <p:blipFill>
          <a:blip r:embed="rId6"/>
          <a:stretch>
            <a:fillRect/>
          </a:stretch>
        </p:blipFill>
        <p:spPr>
          <a:xfrm>
            <a:off x="9930819" y="6144136"/>
            <a:ext cx="1518036" cy="627942"/>
          </a:xfrm>
          <a:prstGeom prst="rect">
            <a:avLst/>
          </a:prstGeom>
        </p:spPr>
      </p:pic>
    </p:spTree>
    <p:extLst>
      <p:ext uri="{BB962C8B-B14F-4D97-AF65-F5344CB8AC3E}">
        <p14:creationId xmlns:p14="http://schemas.microsoft.com/office/powerpoint/2010/main" val="17323642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D21EE5B-90EE-45B9-94D2-E78935D92D18}" type="slidenum">
              <a:rPr lang="en-US" smtClean="0"/>
              <a:t>18</a:t>
            </a:fld>
            <a:endParaRPr lang="en-US"/>
          </a:p>
        </p:txBody>
      </p:sp>
      <p:sp>
        <p:nvSpPr>
          <p:cNvPr id="6" name="Rectangle 5"/>
          <p:cNvSpPr/>
          <p:nvPr/>
        </p:nvSpPr>
        <p:spPr>
          <a:xfrm flipH="1">
            <a:off x="8912444" y="1"/>
            <a:ext cx="3270539" cy="6858000"/>
          </a:xfrm>
          <a:prstGeom prst="rect">
            <a:avLst/>
          </a:prstGeom>
          <a:solidFill>
            <a:srgbClr val="51284F">
              <a:alpha val="9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Slide Number Placeholder 1"/>
          <p:cNvSpPr txBox="1">
            <a:spLocks/>
          </p:cNvSpPr>
          <p:nvPr/>
        </p:nvSpPr>
        <p:spPr>
          <a:xfrm>
            <a:off x="9222206" y="7619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21EE5B-90EE-45B9-94D2-E78935D92D18}" type="slidenum">
              <a:rPr lang="en-US" smtClean="0"/>
              <a:pPr/>
              <a:t>18</a:t>
            </a:fld>
            <a:endParaRPr lang="en-US" dirty="0"/>
          </a:p>
        </p:txBody>
      </p:sp>
      <p:sp>
        <p:nvSpPr>
          <p:cNvPr id="9" name="TextBox 8"/>
          <p:cNvSpPr txBox="1"/>
          <p:nvPr/>
        </p:nvSpPr>
        <p:spPr>
          <a:xfrm>
            <a:off x="9489987" y="-22746"/>
            <a:ext cx="2742775" cy="1508105"/>
          </a:xfrm>
          <a:prstGeom prst="rect">
            <a:avLst/>
          </a:prstGeom>
          <a:noFill/>
        </p:spPr>
        <p:txBody>
          <a:bodyPr wrap="square" rtlCol="0">
            <a:spAutoFit/>
          </a:bodyPr>
          <a:lstStyle/>
          <a:p>
            <a:pPr algn="r"/>
            <a:r>
              <a:rPr lang="en-US" sz="3200" dirty="0">
                <a:solidFill>
                  <a:schemeClr val="bg1"/>
                </a:solidFill>
                <a:latin typeface="Quadon Medium" panose="00000600000000000000" pitchFamily="50" charset="0"/>
              </a:rPr>
              <a:t>mySupport </a:t>
            </a:r>
            <a:r>
              <a:rPr lang="en-US" sz="2000" dirty="0">
                <a:solidFill>
                  <a:schemeClr val="bg1"/>
                </a:solidFill>
                <a:latin typeface="Quadon Medium" panose="00000600000000000000" pitchFamily="50" charset="0"/>
              </a:rPr>
              <a:t>Information for Employees and Managers</a:t>
            </a:r>
            <a:endParaRPr lang="en-US" sz="2400" dirty="0">
              <a:solidFill>
                <a:schemeClr val="bg1"/>
              </a:solidFill>
              <a:latin typeface="Gentona Light" panose="00000400000000000000" pitchFamily="50" charset="0"/>
            </a:endParaRPr>
          </a:p>
        </p:txBody>
      </p:sp>
      <p:sp>
        <p:nvSpPr>
          <p:cNvPr id="11" name="TextBox 10"/>
          <p:cNvSpPr txBox="1"/>
          <p:nvPr/>
        </p:nvSpPr>
        <p:spPr>
          <a:xfrm>
            <a:off x="711034" y="75196"/>
            <a:ext cx="7728283" cy="646331"/>
          </a:xfrm>
          <a:prstGeom prst="rect">
            <a:avLst/>
          </a:prstGeom>
          <a:noFill/>
        </p:spPr>
        <p:txBody>
          <a:bodyPr wrap="square" rtlCol="0">
            <a:spAutoFit/>
          </a:bodyPr>
          <a:lstStyle/>
          <a:p>
            <a:pPr algn="ctr"/>
            <a:r>
              <a:rPr lang="en-US" sz="3600" dirty="0" smtClean="0">
                <a:latin typeface="Quadon Medium" panose="00000600000000000000" pitchFamily="50" charset="0"/>
              </a:rPr>
              <a:t>myStrength Mobile App</a:t>
            </a:r>
          </a:p>
        </p:txBody>
      </p:sp>
      <p:pic>
        <p:nvPicPr>
          <p:cNvPr id="18" name="Picture 17"/>
          <p:cNvPicPr>
            <a:picLocks noChangeAspect="1"/>
          </p:cNvPicPr>
          <p:nvPr/>
        </p:nvPicPr>
        <p:blipFill rotWithShape="1">
          <a:blip r:embed="rId2" cstate="print">
            <a:extLst>
              <a:ext uri="{28A0092B-C50C-407E-A947-70E740481C1C}">
                <a14:useLocalDpi xmlns:a14="http://schemas.microsoft.com/office/drawing/2010/main" val="0"/>
              </a:ext>
            </a:extLst>
          </a:blip>
          <a:srcRect r="54046"/>
          <a:stretch/>
        </p:blipFill>
        <p:spPr>
          <a:xfrm>
            <a:off x="691960" y="2947739"/>
            <a:ext cx="2856495" cy="3553974"/>
          </a:xfrm>
          <a:prstGeom prst="rect">
            <a:avLst/>
          </a:prstGeom>
        </p:spPr>
      </p:pic>
      <p:pic>
        <p:nvPicPr>
          <p:cNvPr id="19" name="Picture 18"/>
          <p:cNvPicPr>
            <a:picLocks noChangeAspect="1"/>
          </p:cNvPicPr>
          <p:nvPr/>
        </p:nvPicPr>
        <p:blipFill rotWithShape="1">
          <a:blip r:embed="rId2">
            <a:extLst>
              <a:ext uri="{28A0092B-C50C-407E-A947-70E740481C1C}">
                <a14:useLocalDpi xmlns:a14="http://schemas.microsoft.com/office/drawing/2010/main" val="0"/>
              </a:ext>
            </a:extLst>
          </a:blip>
          <a:srcRect l="46759" t="83430" r="13767"/>
          <a:stretch/>
        </p:blipFill>
        <p:spPr>
          <a:xfrm>
            <a:off x="4211089" y="4237802"/>
            <a:ext cx="3970422" cy="791225"/>
          </a:xfrm>
          <a:prstGeom prst="rect">
            <a:avLst/>
          </a:prstGeom>
        </p:spPr>
      </p:pic>
      <p:sp>
        <p:nvSpPr>
          <p:cNvPr id="21" name="TextBox 20"/>
          <p:cNvSpPr txBox="1"/>
          <p:nvPr/>
        </p:nvSpPr>
        <p:spPr>
          <a:xfrm>
            <a:off x="1736860" y="969009"/>
            <a:ext cx="6172200" cy="2646878"/>
          </a:xfrm>
          <a:prstGeom prst="rect">
            <a:avLst/>
          </a:prstGeom>
          <a:noFill/>
        </p:spPr>
        <p:txBody>
          <a:bodyPr wrap="square" rtlCol="0">
            <a:spAutoFit/>
          </a:bodyPr>
          <a:lstStyle/>
          <a:p>
            <a:r>
              <a:rPr lang="en-US" sz="2000" b="1" dirty="0" smtClean="0">
                <a:latin typeface="Gentona Light" panose="00000400000000000000" pitchFamily="50" charset="0"/>
              </a:rPr>
              <a:t>We all have our struggles. Finding ways to focus on your emotional health is important.</a:t>
            </a:r>
          </a:p>
          <a:p>
            <a:pPr marL="285750" indent="-285750">
              <a:buFont typeface="Calibri" panose="020F0502020204030204" pitchFamily="34" charset="0"/>
              <a:buChar char="›"/>
            </a:pPr>
            <a:r>
              <a:rPr lang="en-US" dirty="0" smtClean="0">
                <a:latin typeface="Gentona Light" panose="00000400000000000000" pitchFamily="50" charset="0"/>
              </a:rPr>
              <a:t>Support for managing depression, anxiety, stress, sleep and much more</a:t>
            </a:r>
          </a:p>
          <a:p>
            <a:pPr marL="285750" indent="-285750">
              <a:buFont typeface="Calibri" panose="020F0502020204030204" pitchFamily="34" charset="0"/>
              <a:buChar char="›"/>
            </a:pPr>
            <a:r>
              <a:rPr lang="en-US" dirty="0" smtClean="0">
                <a:latin typeface="Gentona Light" panose="00000400000000000000" pitchFamily="50" charset="0"/>
              </a:rPr>
              <a:t>Track your mood, set goals and notice changes over time</a:t>
            </a:r>
          </a:p>
          <a:p>
            <a:pPr marL="285750" indent="-285750">
              <a:buFont typeface="Calibri" panose="020F0502020204030204" pitchFamily="34" charset="0"/>
              <a:buChar char="›"/>
            </a:pPr>
            <a:r>
              <a:rPr lang="en-US" dirty="0" smtClean="0">
                <a:latin typeface="Gentona Light" panose="00000400000000000000" pitchFamily="50" charset="0"/>
              </a:rPr>
              <a:t>Join a community that can help inspire you to stay on track</a:t>
            </a:r>
          </a:p>
          <a:p>
            <a:pPr marL="285750" indent="-285750">
              <a:buFont typeface="Calibri" panose="020F0502020204030204" pitchFamily="34" charset="0"/>
              <a:buChar char="›"/>
            </a:pPr>
            <a:r>
              <a:rPr lang="en-US" dirty="0" smtClean="0">
                <a:latin typeface="Gentona Light" panose="00000400000000000000" pitchFamily="50" charset="0"/>
              </a:rPr>
              <a:t>Safe and secure- just for you</a:t>
            </a:r>
          </a:p>
          <a:p>
            <a:endParaRPr lang="en-US" dirty="0">
              <a:solidFill>
                <a:schemeClr val="bg1">
                  <a:lumMod val="95000"/>
                </a:schemeClr>
              </a:solidFill>
              <a:latin typeface="Gentona Light" panose="00000400000000000000" pitchFamily="50" charset="0"/>
            </a:endParaRPr>
          </a:p>
        </p:txBody>
      </p:sp>
      <p:sp>
        <p:nvSpPr>
          <p:cNvPr id="22" name="TextBox 21"/>
          <p:cNvSpPr txBox="1"/>
          <p:nvPr/>
        </p:nvSpPr>
        <p:spPr>
          <a:xfrm>
            <a:off x="4333446" y="5138508"/>
            <a:ext cx="4132012" cy="369332"/>
          </a:xfrm>
          <a:prstGeom prst="rect">
            <a:avLst/>
          </a:prstGeom>
          <a:noFill/>
        </p:spPr>
        <p:txBody>
          <a:bodyPr wrap="square" rtlCol="0">
            <a:spAutoFit/>
          </a:bodyPr>
          <a:lstStyle/>
          <a:p>
            <a:r>
              <a:rPr lang="en-US" b="1" dirty="0" smtClean="0">
                <a:latin typeface="Gentona Light" panose="00000400000000000000" pitchFamily="50" charset="0"/>
              </a:rPr>
              <a:t>ACCESS CODE: JHU OR JHHS</a:t>
            </a:r>
            <a:endParaRPr lang="en-US" b="1" dirty="0">
              <a:latin typeface="Gentona Light" panose="00000400000000000000" pitchFamily="50" charset="0"/>
            </a:endParaRPr>
          </a:p>
        </p:txBody>
      </p:sp>
      <p:pic>
        <p:nvPicPr>
          <p:cNvPr id="3" name="Picture 2"/>
          <p:cNvPicPr>
            <a:picLocks noChangeAspect="1"/>
          </p:cNvPicPr>
          <p:nvPr/>
        </p:nvPicPr>
        <p:blipFill>
          <a:blip r:embed="rId3"/>
          <a:stretch>
            <a:fillRect/>
          </a:stretch>
        </p:blipFill>
        <p:spPr>
          <a:xfrm>
            <a:off x="9834788" y="5984351"/>
            <a:ext cx="1518036" cy="627942"/>
          </a:xfrm>
          <a:prstGeom prst="rect">
            <a:avLst/>
          </a:prstGeom>
        </p:spPr>
      </p:pic>
    </p:spTree>
    <p:extLst>
      <p:ext uri="{BB962C8B-B14F-4D97-AF65-F5344CB8AC3E}">
        <p14:creationId xmlns:p14="http://schemas.microsoft.com/office/powerpoint/2010/main" val="24665532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alpha val="82000"/>
          </a:schemeClr>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D21EE5B-90EE-45B9-94D2-E78935D92D18}" type="slidenum">
              <a:rPr lang="en-US" smtClean="0"/>
              <a:t>19</a:t>
            </a:fld>
            <a:endParaRPr lang="en-US"/>
          </a:p>
        </p:txBody>
      </p:sp>
      <p:sp>
        <p:nvSpPr>
          <p:cNvPr id="3" name="Slide Number Placeholder 1"/>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21EE5B-90EE-45B9-94D2-E78935D92D18}" type="slidenum">
              <a:rPr lang="en-US" smtClean="0"/>
              <a:pPr/>
              <a:t>19</a:t>
            </a:fld>
            <a:endParaRPr lang="en-US"/>
          </a:p>
        </p:txBody>
      </p:sp>
      <p:sp>
        <p:nvSpPr>
          <p:cNvPr id="5" name="Rectangle 4"/>
          <p:cNvSpPr/>
          <p:nvPr/>
        </p:nvSpPr>
        <p:spPr>
          <a:xfrm flipH="1">
            <a:off x="8912444" y="1"/>
            <a:ext cx="3270539" cy="6858000"/>
          </a:xfrm>
          <a:prstGeom prst="rect">
            <a:avLst/>
          </a:prstGeom>
          <a:solidFill>
            <a:srgbClr val="51284F">
              <a:alpha val="9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Slide Number Placeholder 1"/>
          <p:cNvSpPr txBox="1">
            <a:spLocks/>
          </p:cNvSpPr>
          <p:nvPr/>
        </p:nvSpPr>
        <p:spPr>
          <a:xfrm>
            <a:off x="9222206" y="7619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21EE5B-90EE-45B9-94D2-E78935D92D18}" type="slidenum">
              <a:rPr lang="en-US" smtClean="0"/>
              <a:pPr/>
              <a:t>19</a:t>
            </a:fld>
            <a:endParaRPr lang="en-US" dirty="0"/>
          </a:p>
        </p:txBody>
      </p:sp>
      <p:sp>
        <p:nvSpPr>
          <p:cNvPr id="8" name="TextBox 7"/>
          <p:cNvSpPr txBox="1"/>
          <p:nvPr/>
        </p:nvSpPr>
        <p:spPr>
          <a:xfrm>
            <a:off x="9449225" y="41424"/>
            <a:ext cx="2742775" cy="1569660"/>
          </a:xfrm>
          <a:prstGeom prst="rect">
            <a:avLst/>
          </a:prstGeom>
          <a:noFill/>
        </p:spPr>
        <p:txBody>
          <a:bodyPr wrap="square" rtlCol="0">
            <a:spAutoFit/>
          </a:bodyPr>
          <a:lstStyle/>
          <a:p>
            <a:pPr algn="r"/>
            <a:r>
              <a:rPr lang="en-US" sz="2400" dirty="0" smtClean="0">
                <a:solidFill>
                  <a:schemeClr val="bg1"/>
                </a:solidFill>
                <a:latin typeface="Quadon Medium" panose="00000600000000000000" pitchFamily="50" charset="0"/>
              </a:rPr>
              <a:t>What to do if you are worried about an employee</a:t>
            </a:r>
            <a:endParaRPr lang="en-US" dirty="0">
              <a:solidFill>
                <a:schemeClr val="bg1"/>
              </a:solidFill>
              <a:latin typeface="Gentona Light" panose="00000400000000000000" pitchFamily="50"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05212" y="6223259"/>
            <a:ext cx="1519988" cy="631305"/>
          </a:xfrm>
          <a:prstGeom prst="rect">
            <a:avLst/>
          </a:prstGeom>
        </p:spPr>
      </p:pic>
      <p:pic>
        <p:nvPicPr>
          <p:cNvPr id="16" name="Content Placeholder 4"/>
          <p:cNvPicPr>
            <a:picLocks noChangeAspect="1"/>
          </p:cNvPicPr>
          <p:nvPr/>
        </p:nvPicPr>
        <p:blipFill>
          <a:blip r:embed="rId3"/>
          <a:stretch>
            <a:fillRect/>
          </a:stretch>
        </p:blipFill>
        <p:spPr>
          <a:xfrm>
            <a:off x="1537782" y="402371"/>
            <a:ext cx="5791506" cy="4054054"/>
          </a:xfrm>
          <a:prstGeom prst="roundRect">
            <a:avLst>
              <a:gd name="adj" fmla="val 8594"/>
            </a:avLst>
          </a:prstGeom>
          <a:solidFill>
            <a:srgbClr val="FFFFFF">
              <a:shade val="85000"/>
            </a:srgbClr>
          </a:solidFill>
          <a:ln w="15875">
            <a:noFill/>
          </a:ln>
          <a:effectLst>
            <a:reflection blurRad="12700" stA="38000" endPos="28000" dist="5000" dir="5400000" sy="-100000" algn="bl" rotWithShape="0"/>
          </a:effectLst>
        </p:spPr>
      </p:pic>
    </p:spTree>
    <p:extLst>
      <p:ext uri="{BB962C8B-B14F-4D97-AF65-F5344CB8AC3E}">
        <p14:creationId xmlns:p14="http://schemas.microsoft.com/office/powerpoint/2010/main" val="118869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9">
            <a:extLst>
              <a:ext uri="{FF2B5EF4-FFF2-40B4-BE49-F238E27FC236}">
                <a16:creationId xmlns:a16="http://schemas.microsoft.com/office/drawing/2014/main" id="{B11BAC48-F4C4-46FB-96DC-423C381AC284}"/>
              </a:ext>
            </a:extLst>
          </p:cNvPr>
          <p:cNvSpPr txBox="1">
            <a:spLocks/>
          </p:cNvSpPr>
          <p:nvPr/>
        </p:nvSpPr>
        <p:spPr>
          <a:xfrm>
            <a:off x="854241" y="4559969"/>
            <a:ext cx="2273968" cy="69783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smtClean="0">
                <a:latin typeface="Quadon" panose="00000500000000000000" pitchFamily="50" charset="0"/>
              </a:rPr>
              <a:t>Learning </a:t>
            </a:r>
          </a:p>
          <a:p>
            <a:r>
              <a:rPr lang="en-US" sz="2000" dirty="0" smtClean="0">
                <a:latin typeface="Quadon" panose="00000500000000000000" pitchFamily="50" charset="0"/>
              </a:rPr>
              <a:t>Objectives</a:t>
            </a:r>
            <a:endParaRPr lang="en-US" sz="2000" dirty="0">
              <a:latin typeface="Quadon Medium" panose="00000600000000000000" pitchFamily="50" charset="0"/>
            </a:endParaRPr>
          </a:p>
        </p:txBody>
      </p:sp>
      <p:sp>
        <p:nvSpPr>
          <p:cNvPr id="7" name="Rectangle 6"/>
          <p:cNvSpPr/>
          <p:nvPr/>
        </p:nvSpPr>
        <p:spPr>
          <a:xfrm>
            <a:off x="926432" y="5257800"/>
            <a:ext cx="2273968" cy="96253"/>
          </a:xfrm>
          <a:prstGeom prst="rect">
            <a:avLst/>
          </a:pr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693697" y="798885"/>
            <a:ext cx="4872788" cy="5324535"/>
          </a:xfrm>
          <a:prstGeom prst="rect">
            <a:avLst/>
          </a:prstGeom>
          <a:noFill/>
        </p:spPr>
        <p:txBody>
          <a:bodyPr wrap="square" rtlCol="0">
            <a:spAutoFit/>
          </a:bodyPr>
          <a:lstStyle/>
          <a:p>
            <a:pPr marL="285750" indent="-285750">
              <a:buClr>
                <a:schemeClr val="tx1">
                  <a:lumMod val="75000"/>
                  <a:lumOff val="25000"/>
                </a:schemeClr>
              </a:buClr>
              <a:buSzPct val="90000"/>
              <a:buFont typeface="Calibri" panose="020F0502020204030204" pitchFamily="34" charset="0"/>
              <a:buChar char="&gt;"/>
            </a:pPr>
            <a:r>
              <a:rPr lang="en-US" sz="2000" dirty="0">
                <a:latin typeface="Gentona Light" panose="00000400000000000000" pitchFamily="50" charset="0"/>
              </a:rPr>
              <a:t>Identify mental health disorders and recognize the impact they have on the workplace</a:t>
            </a:r>
            <a:r>
              <a:rPr lang="en-US" sz="2000" dirty="0" smtClean="0">
                <a:latin typeface="Gentona Light" panose="00000400000000000000" pitchFamily="50" charset="0"/>
              </a:rPr>
              <a:t>.</a:t>
            </a:r>
          </a:p>
          <a:p>
            <a:pPr marL="285750" indent="-285750">
              <a:buClr>
                <a:schemeClr val="tx1">
                  <a:lumMod val="75000"/>
                  <a:lumOff val="25000"/>
                </a:schemeClr>
              </a:buClr>
              <a:buSzPct val="90000"/>
              <a:buFont typeface="Calibri" panose="020F0502020204030204" pitchFamily="34" charset="0"/>
              <a:buChar char="&gt;"/>
            </a:pPr>
            <a:endParaRPr lang="en-US" sz="2000" dirty="0" smtClean="0">
              <a:latin typeface="Gentona Light" panose="00000400000000000000" pitchFamily="50" charset="0"/>
            </a:endParaRPr>
          </a:p>
          <a:p>
            <a:pPr marL="285750" indent="-285750">
              <a:buClr>
                <a:schemeClr val="tx1">
                  <a:lumMod val="75000"/>
                  <a:lumOff val="25000"/>
                </a:schemeClr>
              </a:buClr>
              <a:buSzPct val="90000"/>
              <a:buFont typeface="Calibri" panose="020F0502020204030204" pitchFamily="34" charset="0"/>
              <a:buChar char="&gt;"/>
            </a:pPr>
            <a:r>
              <a:rPr lang="en-US" sz="2000" dirty="0">
                <a:latin typeface="Gentona Light" panose="00000400000000000000" pitchFamily="50" charset="0"/>
              </a:rPr>
              <a:t>Identify resources managers can use to support mental wellbeing on their teams</a:t>
            </a:r>
            <a:r>
              <a:rPr lang="en-US" sz="2000" dirty="0" smtClean="0">
                <a:latin typeface="Gentona Light" panose="00000400000000000000" pitchFamily="50" charset="0"/>
              </a:rPr>
              <a:t>.</a:t>
            </a:r>
          </a:p>
          <a:p>
            <a:pPr marL="285750" indent="-285750">
              <a:buClr>
                <a:schemeClr val="tx1">
                  <a:lumMod val="75000"/>
                  <a:lumOff val="25000"/>
                </a:schemeClr>
              </a:buClr>
              <a:buSzPct val="90000"/>
              <a:buFont typeface="Calibri" panose="020F0502020204030204" pitchFamily="34" charset="0"/>
              <a:buChar char="&gt;"/>
            </a:pPr>
            <a:endParaRPr lang="en-US" sz="2000" dirty="0" smtClean="0">
              <a:latin typeface="Gentona Light" panose="00000400000000000000" pitchFamily="50" charset="0"/>
            </a:endParaRPr>
          </a:p>
          <a:p>
            <a:pPr marL="285750" indent="-285750">
              <a:buClr>
                <a:schemeClr val="tx1">
                  <a:lumMod val="75000"/>
                  <a:lumOff val="25000"/>
                </a:schemeClr>
              </a:buClr>
              <a:buSzPct val="90000"/>
              <a:buFont typeface="Calibri" panose="020F0502020204030204" pitchFamily="34" charset="0"/>
              <a:buChar char="&gt;"/>
            </a:pPr>
            <a:r>
              <a:rPr lang="en-US" sz="2000" dirty="0">
                <a:latin typeface="Gentona Light" panose="00000400000000000000" pitchFamily="50" charset="0"/>
              </a:rPr>
              <a:t>Locate and list the full range of mySupport services, for employees and managers.</a:t>
            </a:r>
          </a:p>
          <a:p>
            <a:pPr marL="285750" indent="-285750">
              <a:buClr>
                <a:schemeClr val="tx1">
                  <a:lumMod val="75000"/>
                  <a:lumOff val="25000"/>
                </a:schemeClr>
              </a:buClr>
              <a:buSzPct val="90000"/>
              <a:buFont typeface="Calibri" panose="020F0502020204030204" pitchFamily="34" charset="0"/>
              <a:buChar char="&gt;"/>
            </a:pPr>
            <a:endParaRPr lang="en-US" sz="2000" dirty="0" smtClean="0">
              <a:latin typeface="Gentona Light" panose="00000400000000000000" pitchFamily="50" charset="0"/>
            </a:endParaRPr>
          </a:p>
          <a:p>
            <a:pPr marL="285750" indent="-285750">
              <a:buClr>
                <a:schemeClr val="tx1">
                  <a:lumMod val="75000"/>
                  <a:lumOff val="25000"/>
                </a:schemeClr>
              </a:buClr>
              <a:buSzPct val="90000"/>
              <a:buFont typeface="Calibri" panose="020F0502020204030204" pitchFamily="34" charset="0"/>
              <a:buChar char="&gt;"/>
            </a:pPr>
            <a:r>
              <a:rPr lang="en-US" sz="2000" dirty="0">
                <a:latin typeface="Gentona Light" panose="00000400000000000000" pitchFamily="50" charset="0"/>
              </a:rPr>
              <a:t>Identify best practices managers can implement to assist team members in distress.</a:t>
            </a:r>
          </a:p>
          <a:p>
            <a:pPr marL="285750" indent="-285750">
              <a:buClr>
                <a:schemeClr val="tx1">
                  <a:lumMod val="75000"/>
                  <a:lumOff val="25000"/>
                </a:schemeClr>
              </a:buClr>
              <a:buSzPct val="90000"/>
              <a:buFont typeface="Calibri" panose="020F0502020204030204" pitchFamily="34" charset="0"/>
              <a:buChar char="&gt;"/>
            </a:pPr>
            <a:endParaRPr lang="en-US" sz="2000" dirty="0">
              <a:latin typeface="Gentona Book" panose="00000500000000000000" pitchFamily="50" charset="0"/>
            </a:endParaRPr>
          </a:p>
          <a:p>
            <a:pPr marL="285750" indent="-285750">
              <a:buClr>
                <a:schemeClr val="tx1">
                  <a:lumMod val="75000"/>
                  <a:lumOff val="25000"/>
                </a:schemeClr>
              </a:buClr>
              <a:buSzPct val="90000"/>
              <a:buFont typeface="Calibri" panose="020F0502020204030204" pitchFamily="34" charset="0"/>
              <a:buChar char="&gt;"/>
            </a:pPr>
            <a:endParaRPr lang="en-US" sz="2000" dirty="0"/>
          </a:p>
        </p:txBody>
      </p:sp>
      <p:pic>
        <p:nvPicPr>
          <p:cNvPr id="9" name="Picture Placeholder 3"/>
          <p:cNvPicPr>
            <a:picLocks noChangeAspect="1"/>
          </p:cNvPicPr>
          <p:nvPr/>
        </p:nvPicPr>
        <p:blipFill>
          <a:blip r:embed="rId2" cstate="print">
            <a:extLst>
              <a:ext uri="{28A0092B-C50C-407E-A947-70E740481C1C}">
                <a14:useLocalDpi xmlns:a14="http://schemas.microsoft.com/office/drawing/2010/main" val="0"/>
              </a:ext>
            </a:extLst>
          </a:blip>
          <a:srcRect l="29236" r="29236"/>
          <a:stretch>
            <a:fillRect/>
          </a:stretch>
        </p:blipFill>
        <p:spPr>
          <a:xfrm>
            <a:off x="8855242" y="716547"/>
            <a:ext cx="3336758" cy="4907611"/>
          </a:xfrm>
          <a:prstGeom prst="rect">
            <a:avLst/>
          </a:prstGeom>
        </p:spPr>
      </p:pic>
      <p:sp>
        <p:nvSpPr>
          <p:cNvPr id="10" name="Rectangle 9"/>
          <p:cNvSpPr/>
          <p:nvPr/>
        </p:nvSpPr>
        <p:spPr>
          <a:xfrm>
            <a:off x="8855242" y="716547"/>
            <a:ext cx="3336758" cy="4907611"/>
          </a:xfrm>
          <a:prstGeom prst="rect">
            <a:avLst/>
          </a:prstGeom>
          <a:solidFill>
            <a:srgbClr val="767171">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52663" y="6256421"/>
            <a:ext cx="1756611" cy="369332"/>
          </a:xfrm>
          <a:prstGeom prst="rect">
            <a:avLst/>
          </a:prstGeom>
          <a:noFill/>
        </p:spPr>
        <p:txBody>
          <a:bodyPr wrap="square" rtlCol="0">
            <a:spAutoFit/>
          </a:bodyPr>
          <a:lstStyle/>
          <a:p>
            <a:r>
              <a:rPr lang="en-US" b="1" i="1" dirty="0" smtClean="0">
                <a:solidFill>
                  <a:srgbClr val="51284F"/>
                </a:solidFill>
                <a:latin typeface="Quadon Medium" panose="00000600000000000000" pitchFamily="50" charset="0"/>
              </a:rPr>
              <a:t>my</a:t>
            </a:r>
            <a:r>
              <a:rPr lang="en-US" b="1" dirty="0" smtClean="0">
                <a:solidFill>
                  <a:srgbClr val="51284F"/>
                </a:solidFill>
                <a:latin typeface="Quadon Medium" panose="00000600000000000000" pitchFamily="50" charset="0"/>
              </a:rPr>
              <a:t>Support</a:t>
            </a:r>
            <a:endParaRPr lang="en-US" b="1" dirty="0">
              <a:solidFill>
                <a:srgbClr val="51284F"/>
              </a:solidFill>
              <a:latin typeface="Quadon Medium" panose="00000600000000000000" pitchFamily="50" charset="0"/>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08958" y="6190095"/>
            <a:ext cx="1768642" cy="672279"/>
          </a:xfrm>
          <a:prstGeom prst="rect">
            <a:avLst/>
          </a:prstGeom>
        </p:spPr>
      </p:pic>
      <p:sp>
        <p:nvSpPr>
          <p:cNvPr id="13" name="Slide Number Placeholder 12"/>
          <p:cNvSpPr>
            <a:spLocks noGrp="1"/>
          </p:cNvSpPr>
          <p:nvPr>
            <p:ph type="sldNum" sz="quarter" idx="12"/>
          </p:nvPr>
        </p:nvSpPr>
        <p:spPr/>
        <p:txBody>
          <a:bodyPr/>
          <a:lstStyle/>
          <a:p>
            <a:fld id="{9D21EE5B-90EE-45B9-94D2-E78935D92D18}" type="slidenum">
              <a:rPr lang="en-US" smtClean="0"/>
              <a:t>2</a:t>
            </a:fld>
            <a:endParaRPr lang="en-US"/>
          </a:p>
        </p:txBody>
      </p:sp>
    </p:spTree>
    <p:extLst>
      <p:ext uri="{BB962C8B-B14F-4D97-AF65-F5344CB8AC3E}">
        <p14:creationId xmlns:p14="http://schemas.microsoft.com/office/powerpoint/2010/main" val="34514905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D21EE5B-90EE-45B9-94D2-E78935D92D18}" type="slidenum">
              <a:rPr lang="en-US" smtClean="0"/>
              <a:t>20</a:t>
            </a:fld>
            <a:endParaRPr lang="en-US"/>
          </a:p>
        </p:txBody>
      </p:sp>
      <p:sp>
        <p:nvSpPr>
          <p:cNvPr id="3" name="Title 9">
            <a:extLst>
              <a:ext uri="{FF2B5EF4-FFF2-40B4-BE49-F238E27FC236}">
                <a16:creationId xmlns:a16="http://schemas.microsoft.com/office/drawing/2014/main" id="{B11BAC48-F4C4-46FB-96DC-423C381AC284}"/>
              </a:ext>
            </a:extLst>
          </p:cNvPr>
          <p:cNvSpPr txBox="1">
            <a:spLocks/>
          </p:cNvSpPr>
          <p:nvPr/>
        </p:nvSpPr>
        <p:spPr>
          <a:xfrm>
            <a:off x="146343" y="4341756"/>
            <a:ext cx="2519533" cy="96252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dirty="0">
                <a:latin typeface="Quadon Medium" panose="00000600000000000000" pitchFamily="50" charset="0"/>
              </a:rPr>
              <a:t>If you notice that an employee’s performance is declining:</a:t>
            </a:r>
          </a:p>
        </p:txBody>
      </p:sp>
      <p:sp>
        <p:nvSpPr>
          <p:cNvPr id="4" name="Rectangle 3"/>
          <p:cNvSpPr/>
          <p:nvPr/>
        </p:nvSpPr>
        <p:spPr>
          <a:xfrm>
            <a:off x="200526" y="5362072"/>
            <a:ext cx="2273968" cy="96253"/>
          </a:xfrm>
          <a:prstGeom prst="rect">
            <a:avLst/>
          </a:pr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05063" y="6408821"/>
            <a:ext cx="1756611" cy="369332"/>
          </a:xfrm>
          <a:prstGeom prst="rect">
            <a:avLst/>
          </a:prstGeom>
          <a:noFill/>
        </p:spPr>
        <p:txBody>
          <a:bodyPr wrap="square" rtlCol="0">
            <a:spAutoFit/>
          </a:bodyPr>
          <a:lstStyle/>
          <a:p>
            <a:r>
              <a:rPr lang="en-US" b="1" i="1" dirty="0" smtClean="0">
                <a:solidFill>
                  <a:srgbClr val="51284F"/>
                </a:solidFill>
                <a:latin typeface="Quadon Medium" panose="00000600000000000000" pitchFamily="50" charset="0"/>
              </a:rPr>
              <a:t>my</a:t>
            </a:r>
            <a:r>
              <a:rPr lang="en-US" b="1" dirty="0" smtClean="0">
                <a:solidFill>
                  <a:srgbClr val="51284F"/>
                </a:solidFill>
                <a:latin typeface="Quadon Medium" panose="00000600000000000000" pitchFamily="50" charset="0"/>
              </a:rPr>
              <a:t>Support</a:t>
            </a:r>
            <a:endParaRPr lang="en-US" b="1" dirty="0">
              <a:solidFill>
                <a:srgbClr val="51284F"/>
              </a:solidFill>
              <a:latin typeface="Quadon Medium" panose="00000600000000000000" pitchFamily="50"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9902" y="6131733"/>
            <a:ext cx="1768642" cy="720951"/>
          </a:xfrm>
          <a:prstGeom prst="rect">
            <a:avLst/>
          </a:prstGeom>
        </p:spPr>
      </p:pic>
      <p:sp>
        <p:nvSpPr>
          <p:cNvPr id="10" name="Freeform 9"/>
          <p:cNvSpPr/>
          <p:nvPr/>
        </p:nvSpPr>
        <p:spPr>
          <a:xfrm>
            <a:off x="9500556" y="4823020"/>
            <a:ext cx="2517988" cy="1353757"/>
          </a:xfrm>
          <a:custGeom>
            <a:avLst/>
            <a:gdLst>
              <a:gd name="connsiteX0" fmla="*/ 0 w 2517988"/>
              <a:gd name="connsiteY0" fmla="*/ 0 h 1353757"/>
              <a:gd name="connsiteX1" fmla="*/ 2517988 w 2517988"/>
              <a:gd name="connsiteY1" fmla="*/ 0 h 1353757"/>
              <a:gd name="connsiteX2" fmla="*/ 2517988 w 2517988"/>
              <a:gd name="connsiteY2" fmla="*/ 1353757 h 1353757"/>
              <a:gd name="connsiteX3" fmla="*/ 0 w 2517988"/>
              <a:gd name="connsiteY3" fmla="*/ 1353757 h 1353757"/>
              <a:gd name="connsiteX4" fmla="*/ 0 w 2517988"/>
              <a:gd name="connsiteY4" fmla="*/ 0 h 1353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7988" h="1353757">
                <a:moveTo>
                  <a:pt x="0" y="0"/>
                </a:moveTo>
                <a:lnTo>
                  <a:pt x="2517988" y="0"/>
                </a:lnTo>
                <a:lnTo>
                  <a:pt x="2517988" y="1353757"/>
                </a:lnTo>
                <a:lnTo>
                  <a:pt x="0" y="135375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endParaRPr lang="en-US" sz="3600" kern="1200"/>
          </a:p>
        </p:txBody>
      </p:sp>
      <p:sp>
        <p:nvSpPr>
          <p:cNvPr id="21" name="Slide Number Placeholder 3"/>
          <p:cNvSpPr txBox="1">
            <a:spLocks/>
          </p:cNvSpPr>
          <p:nvPr/>
        </p:nvSpPr>
        <p:spPr>
          <a:xfrm>
            <a:off x="8763000" y="65087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21EE5B-90EE-45B9-94D2-E78935D92D18}" type="slidenum">
              <a:rPr lang="en-US" smtClean="0"/>
              <a:pPr/>
              <a:t>20</a:t>
            </a:fld>
            <a:endParaRPr lang="en-US"/>
          </a:p>
        </p:txBody>
      </p:sp>
      <p:sp>
        <p:nvSpPr>
          <p:cNvPr id="24" name="TextBox 23"/>
          <p:cNvSpPr txBox="1"/>
          <p:nvPr/>
        </p:nvSpPr>
        <p:spPr>
          <a:xfrm>
            <a:off x="2825652" y="172663"/>
            <a:ext cx="8935178" cy="578882"/>
          </a:xfrm>
          <a:prstGeom prst="roundRect">
            <a:avLst/>
          </a:prstGeom>
          <a:noFill/>
          <a:ln w="19050">
            <a:solidFill>
              <a:srgbClr val="660066"/>
            </a:solidFill>
          </a:ln>
        </p:spPr>
        <p:txBody>
          <a:bodyPr wrap="square" rtlCol="0">
            <a:spAutoFit/>
          </a:bodyPr>
          <a:lstStyle/>
          <a:p>
            <a:pPr algn="ctr"/>
            <a:r>
              <a:rPr lang="en-US" altLang="en-US" sz="1400" dirty="0">
                <a:latin typeface="Gentona Light" panose="00000400000000000000" pitchFamily="50" charset="0"/>
              </a:rPr>
              <a:t>Have a private conversation with the employee in which you note the performance concerns</a:t>
            </a:r>
            <a:r>
              <a:rPr lang="en-US" altLang="en-US" sz="1400" dirty="0" smtClean="0">
                <a:latin typeface="Gentona Light" panose="00000400000000000000" pitchFamily="50" charset="0"/>
              </a:rPr>
              <a:t>:</a:t>
            </a:r>
          </a:p>
          <a:p>
            <a:pPr algn="ctr"/>
            <a:endParaRPr lang="en-US" sz="1400" dirty="0">
              <a:latin typeface="Gentona Light" panose="00000400000000000000" pitchFamily="50" charset="0"/>
            </a:endParaRPr>
          </a:p>
        </p:txBody>
      </p:sp>
      <p:sp>
        <p:nvSpPr>
          <p:cNvPr id="26" name="Chevron 25"/>
          <p:cNvSpPr/>
          <p:nvPr/>
        </p:nvSpPr>
        <p:spPr>
          <a:xfrm>
            <a:off x="4842655" y="3320156"/>
            <a:ext cx="332985" cy="411800"/>
          </a:xfrm>
          <a:prstGeom prst="chevron">
            <a:avLst/>
          </a:prstGeom>
          <a:solidFill>
            <a:srgbClr val="623060">
              <a:alpha val="76863"/>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Rounded Rectangular Callout 24"/>
          <p:cNvSpPr/>
          <p:nvPr/>
        </p:nvSpPr>
        <p:spPr>
          <a:xfrm>
            <a:off x="2949642" y="1461549"/>
            <a:ext cx="1609248" cy="4831080"/>
          </a:xfrm>
          <a:prstGeom prst="wedgeRoundRectCallout">
            <a:avLst>
              <a:gd name="adj1" fmla="val -646"/>
              <a:gd name="adj2" fmla="val 60010"/>
              <a:gd name="adj3" fmla="val 16667"/>
            </a:avLst>
          </a:prstGeom>
          <a:noFill/>
          <a:ln w="28575">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sz="1200" dirty="0" smtClean="0">
                <a:solidFill>
                  <a:schemeClr val="tx1"/>
                </a:solidFill>
                <a:latin typeface="Gentona Light" panose="00000400000000000000" pitchFamily="50" charset="0"/>
              </a:rPr>
              <a:t>Say:</a:t>
            </a:r>
          </a:p>
          <a:p>
            <a:pPr>
              <a:lnSpc>
                <a:spcPct val="150000"/>
              </a:lnSpc>
            </a:pPr>
            <a:r>
              <a:rPr lang="en-US" sz="1200" dirty="0" smtClean="0">
                <a:solidFill>
                  <a:schemeClr val="tx1"/>
                </a:solidFill>
                <a:latin typeface="Gentona Light" panose="00000400000000000000" pitchFamily="50" charset="0"/>
              </a:rPr>
              <a:t>I’m </a:t>
            </a:r>
            <a:r>
              <a:rPr lang="en-US" sz="1200" dirty="0">
                <a:solidFill>
                  <a:schemeClr val="tx1"/>
                </a:solidFill>
                <a:latin typeface="Gentona Light" panose="00000400000000000000" pitchFamily="50" charset="0"/>
              </a:rPr>
              <a:t>concerned that you’ve been late to work recently and aren’t meeting your performance objectives. You are a valued employee and I’d like to see you get back on track. How can I help?” Focus on what you’re observing and on job performance</a:t>
            </a:r>
            <a:r>
              <a:rPr lang="en-US" sz="1200" dirty="0" smtClean="0">
                <a:solidFill>
                  <a:schemeClr val="tx1"/>
                </a:solidFill>
                <a:latin typeface="Gentona Light" panose="00000400000000000000" pitchFamily="50" charset="0"/>
              </a:rPr>
              <a:t>.</a:t>
            </a:r>
          </a:p>
          <a:p>
            <a:pPr>
              <a:lnSpc>
                <a:spcPct val="150000"/>
              </a:lnSpc>
            </a:pPr>
            <a:endParaRPr lang="en-US" sz="1200" dirty="0">
              <a:solidFill>
                <a:schemeClr val="tx1"/>
              </a:solidFill>
              <a:latin typeface="Gentona Light" panose="00000400000000000000" pitchFamily="50" charset="0"/>
            </a:endParaRPr>
          </a:p>
        </p:txBody>
      </p:sp>
      <p:sp>
        <p:nvSpPr>
          <p:cNvPr id="29" name="TextBox 28"/>
          <p:cNvSpPr txBox="1"/>
          <p:nvPr/>
        </p:nvSpPr>
        <p:spPr>
          <a:xfrm>
            <a:off x="5449781" y="1462859"/>
            <a:ext cx="1516371" cy="4829770"/>
          </a:xfrm>
          <a:prstGeom prst="roundRect">
            <a:avLst/>
          </a:prstGeom>
          <a:noFill/>
          <a:ln w="19050">
            <a:solidFill>
              <a:srgbClr val="660066"/>
            </a:solidFill>
          </a:ln>
        </p:spPr>
        <p:txBody>
          <a:bodyPr wrap="square" rtlCol="0">
            <a:spAutoFit/>
          </a:bodyPr>
          <a:lstStyle/>
          <a:p>
            <a:pPr>
              <a:lnSpc>
                <a:spcPct val="150000"/>
              </a:lnSpc>
            </a:pPr>
            <a:r>
              <a:rPr lang="en-US" sz="1200" dirty="0">
                <a:latin typeface="Gentona Light" panose="00000400000000000000" pitchFamily="50" charset="0"/>
              </a:rPr>
              <a:t>If the employee shares they are feeling low or going through a rough patch in their personal life, then remind them that mySupport’s services are available to help with a range of personal concerns</a:t>
            </a:r>
            <a:r>
              <a:rPr lang="en-US" sz="1400" dirty="0" smtClean="0">
                <a:latin typeface="Gentona Light" panose="00000400000000000000" pitchFamily="50" charset="0"/>
              </a:rPr>
              <a:t>.</a:t>
            </a:r>
          </a:p>
          <a:p>
            <a:pPr>
              <a:lnSpc>
                <a:spcPct val="150000"/>
              </a:lnSpc>
            </a:pPr>
            <a:endParaRPr lang="en-US" sz="1200" dirty="0" smtClean="0">
              <a:latin typeface="Gentona Light" panose="00000400000000000000" pitchFamily="50" charset="0"/>
            </a:endParaRPr>
          </a:p>
          <a:p>
            <a:endParaRPr lang="en-US" sz="300" dirty="0" smtClean="0">
              <a:latin typeface="Gentona Light" panose="00000400000000000000" pitchFamily="50" charset="0"/>
            </a:endParaRPr>
          </a:p>
          <a:p>
            <a:endParaRPr lang="en-US" sz="300" dirty="0">
              <a:latin typeface="Gentona Light" panose="00000400000000000000" pitchFamily="50" charset="0"/>
            </a:endParaRPr>
          </a:p>
          <a:p>
            <a:endParaRPr lang="en-US" sz="300" dirty="0" smtClean="0">
              <a:latin typeface="Gentona Light" panose="00000400000000000000" pitchFamily="50" charset="0"/>
            </a:endParaRPr>
          </a:p>
          <a:p>
            <a:endParaRPr lang="en-US" sz="300" dirty="0">
              <a:latin typeface="Gentona Light" panose="00000400000000000000" pitchFamily="50" charset="0"/>
            </a:endParaRPr>
          </a:p>
          <a:p>
            <a:endParaRPr lang="en-US" sz="300" dirty="0" smtClean="0">
              <a:latin typeface="Gentona Light" panose="00000400000000000000" pitchFamily="50" charset="0"/>
            </a:endParaRPr>
          </a:p>
          <a:p>
            <a:endParaRPr lang="en-US" sz="300" dirty="0">
              <a:latin typeface="Gentona Light" panose="00000400000000000000" pitchFamily="50" charset="0"/>
            </a:endParaRPr>
          </a:p>
          <a:p>
            <a:endParaRPr lang="en-US" sz="300" dirty="0" smtClean="0">
              <a:latin typeface="Gentona Light" panose="00000400000000000000" pitchFamily="50" charset="0"/>
            </a:endParaRPr>
          </a:p>
          <a:p>
            <a:endParaRPr lang="en-US" sz="300" dirty="0">
              <a:latin typeface="Gentona Light" panose="00000400000000000000" pitchFamily="50" charset="0"/>
            </a:endParaRPr>
          </a:p>
          <a:p>
            <a:endParaRPr lang="en-US" sz="300" dirty="0" smtClean="0">
              <a:latin typeface="Gentona Light" panose="00000400000000000000" pitchFamily="50" charset="0"/>
            </a:endParaRPr>
          </a:p>
          <a:p>
            <a:endParaRPr lang="en-US" sz="300" dirty="0" smtClean="0">
              <a:latin typeface="Gentona Light" panose="00000400000000000000" pitchFamily="50" charset="0"/>
            </a:endParaRPr>
          </a:p>
          <a:p>
            <a:endParaRPr lang="en-US" sz="1400" dirty="0">
              <a:latin typeface="Gentona Light" panose="00000400000000000000" pitchFamily="50" charset="0"/>
            </a:endParaRPr>
          </a:p>
        </p:txBody>
      </p:sp>
      <p:sp>
        <p:nvSpPr>
          <p:cNvPr id="32" name="Chevron 31"/>
          <p:cNvSpPr/>
          <p:nvPr/>
        </p:nvSpPr>
        <p:spPr>
          <a:xfrm>
            <a:off x="9716952" y="3307565"/>
            <a:ext cx="332985" cy="411800"/>
          </a:xfrm>
          <a:prstGeom prst="chevron">
            <a:avLst/>
          </a:prstGeom>
          <a:solidFill>
            <a:srgbClr val="623060">
              <a:alpha val="76863"/>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7226913" y="3296896"/>
            <a:ext cx="332985" cy="411800"/>
          </a:xfrm>
          <a:prstGeom prst="chevron">
            <a:avLst/>
          </a:prstGeom>
          <a:solidFill>
            <a:srgbClr val="623060">
              <a:alpha val="76863"/>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TextBox 33"/>
          <p:cNvSpPr txBox="1"/>
          <p:nvPr/>
        </p:nvSpPr>
        <p:spPr>
          <a:xfrm>
            <a:off x="7843663" y="1462859"/>
            <a:ext cx="1555894" cy="4766165"/>
          </a:xfrm>
          <a:prstGeom prst="roundRect">
            <a:avLst/>
          </a:prstGeom>
          <a:noFill/>
          <a:ln w="19050">
            <a:solidFill>
              <a:srgbClr val="660066"/>
            </a:solidFill>
          </a:ln>
        </p:spPr>
        <p:txBody>
          <a:bodyPr wrap="square" rtlCol="0">
            <a:spAutoFit/>
          </a:bodyPr>
          <a:lstStyle>
            <a:defPPr>
              <a:defRPr lang="en-US"/>
            </a:defPPr>
            <a:lvl1pPr>
              <a:lnSpc>
                <a:spcPct val="150000"/>
              </a:lnSpc>
              <a:defRPr sz="1200">
                <a:latin typeface="Gentona Light" panose="00000400000000000000" pitchFamily="50" charset="0"/>
              </a:defRPr>
            </a:lvl1pPr>
          </a:lstStyle>
          <a:p>
            <a:r>
              <a:rPr lang="en-US" sz="1100" dirty="0"/>
              <a:t>It’s best not to encourage the employee to disclose health information to you, but assure them that confidential help is available.  Avoid suggesting a diagnosis or treatment options, the problem will resolve itself on its own, and assuming they aren’t trying hard enough to be happy or feel better.</a:t>
            </a:r>
          </a:p>
        </p:txBody>
      </p:sp>
      <p:sp>
        <p:nvSpPr>
          <p:cNvPr id="35" name="TextBox 34"/>
          <p:cNvSpPr txBox="1"/>
          <p:nvPr/>
        </p:nvSpPr>
        <p:spPr>
          <a:xfrm>
            <a:off x="10277068" y="1461550"/>
            <a:ext cx="1483762" cy="4750594"/>
          </a:xfrm>
          <a:prstGeom prst="roundRect">
            <a:avLst/>
          </a:prstGeom>
          <a:noFill/>
          <a:ln w="19050">
            <a:solidFill>
              <a:srgbClr val="660066"/>
            </a:solidFill>
          </a:ln>
        </p:spPr>
        <p:txBody>
          <a:bodyPr wrap="square" rtlCol="0">
            <a:spAutoFit/>
          </a:bodyPr>
          <a:lstStyle/>
          <a:p>
            <a:pPr>
              <a:lnSpc>
                <a:spcPct val="150000"/>
              </a:lnSpc>
              <a:defRPr/>
            </a:pPr>
            <a:r>
              <a:rPr lang="en-US" altLang="en-US" sz="1200" dirty="0">
                <a:latin typeface="Gentona Light" panose="00000400000000000000" pitchFamily="50" charset="0"/>
              </a:rPr>
              <a:t>When in doubt about how to help, call mySupport at 443.997.7000,  option 2, and ask for a management consultation. The Onsite Team can hear your concerns and recommend best next steps</a:t>
            </a:r>
            <a:r>
              <a:rPr lang="en-US" sz="1200" dirty="0">
                <a:latin typeface="Gentona Light" panose="00000400000000000000" pitchFamily="50" charset="0"/>
              </a:rPr>
              <a:t>. </a:t>
            </a:r>
            <a:endParaRPr lang="en-US" sz="200" dirty="0">
              <a:solidFill>
                <a:schemeClr val="bg2"/>
              </a:solidFill>
              <a:latin typeface="Gentona Light" panose="00000400000000000000" pitchFamily="50" charset="0"/>
            </a:endParaRPr>
          </a:p>
          <a:p>
            <a:endParaRPr lang="en-US" sz="200" dirty="0" smtClean="0">
              <a:solidFill>
                <a:schemeClr val="bg2"/>
              </a:solidFill>
              <a:latin typeface="Gentona Light" panose="00000400000000000000" pitchFamily="50" charset="0"/>
            </a:endParaRPr>
          </a:p>
          <a:p>
            <a:endParaRPr lang="en-US" sz="200" dirty="0">
              <a:solidFill>
                <a:schemeClr val="bg2"/>
              </a:solidFill>
              <a:latin typeface="Gentona Light" panose="00000400000000000000" pitchFamily="50" charset="0"/>
            </a:endParaRPr>
          </a:p>
          <a:p>
            <a:endParaRPr lang="en-US" sz="200" dirty="0" smtClean="0">
              <a:solidFill>
                <a:schemeClr val="bg2"/>
              </a:solidFill>
              <a:latin typeface="Gentona Light" panose="00000400000000000000" pitchFamily="50" charset="0"/>
            </a:endParaRPr>
          </a:p>
          <a:p>
            <a:endParaRPr lang="en-US" sz="200" dirty="0" smtClean="0">
              <a:solidFill>
                <a:schemeClr val="bg2"/>
              </a:solidFill>
              <a:latin typeface="Gentona Light" panose="00000400000000000000" pitchFamily="50" charset="0"/>
            </a:endParaRPr>
          </a:p>
          <a:p>
            <a:endParaRPr lang="en-US" sz="200" dirty="0" smtClean="0">
              <a:solidFill>
                <a:schemeClr val="bg2"/>
              </a:solidFill>
              <a:latin typeface="Gentona Light" panose="00000400000000000000" pitchFamily="50" charset="0"/>
            </a:endParaRPr>
          </a:p>
          <a:p>
            <a:endParaRPr lang="en-US" sz="1600" dirty="0">
              <a:solidFill>
                <a:schemeClr val="bg2"/>
              </a:solidFill>
              <a:latin typeface="Gentona Light" panose="00000400000000000000" pitchFamily="50" charset="0"/>
            </a:endParaRPr>
          </a:p>
          <a:p>
            <a:endParaRPr lang="en-US" sz="1600" dirty="0">
              <a:solidFill>
                <a:schemeClr val="bg2"/>
              </a:solidFill>
            </a:endParaRPr>
          </a:p>
        </p:txBody>
      </p:sp>
    </p:spTree>
    <p:extLst>
      <p:ext uri="{BB962C8B-B14F-4D97-AF65-F5344CB8AC3E}">
        <p14:creationId xmlns:p14="http://schemas.microsoft.com/office/powerpoint/2010/main" val="26461971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9">
            <a:extLst>
              <a:ext uri="{FF2B5EF4-FFF2-40B4-BE49-F238E27FC236}">
                <a16:creationId xmlns:a16="http://schemas.microsoft.com/office/drawing/2014/main" id="{B11BAC48-F4C4-46FB-96DC-423C381AC284}"/>
              </a:ext>
            </a:extLst>
          </p:cNvPr>
          <p:cNvSpPr txBox="1">
            <a:spLocks/>
          </p:cNvSpPr>
          <p:nvPr/>
        </p:nvSpPr>
        <p:spPr>
          <a:xfrm>
            <a:off x="146344" y="4341756"/>
            <a:ext cx="2273968" cy="96252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dirty="0">
                <a:latin typeface="Quadon Medium" panose="00000600000000000000" pitchFamily="50" charset="0"/>
              </a:rPr>
              <a:t>What to do if a client makes vague, concerning statements:</a:t>
            </a:r>
          </a:p>
        </p:txBody>
      </p:sp>
      <p:sp>
        <p:nvSpPr>
          <p:cNvPr id="5" name="Rectangle 4"/>
          <p:cNvSpPr/>
          <p:nvPr/>
        </p:nvSpPr>
        <p:spPr>
          <a:xfrm>
            <a:off x="200526" y="5362072"/>
            <a:ext cx="2273968" cy="96253"/>
          </a:xfrm>
          <a:prstGeom prst="rect">
            <a:avLst/>
          </a:pr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05063" y="6408821"/>
            <a:ext cx="1756611" cy="369332"/>
          </a:xfrm>
          <a:prstGeom prst="rect">
            <a:avLst/>
          </a:prstGeom>
          <a:noFill/>
        </p:spPr>
        <p:txBody>
          <a:bodyPr wrap="square" rtlCol="0">
            <a:spAutoFit/>
          </a:bodyPr>
          <a:lstStyle/>
          <a:p>
            <a:r>
              <a:rPr lang="en-US" b="1" i="1" dirty="0" smtClean="0">
                <a:solidFill>
                  <a:srgbClr val="51284F"/>
                </a:solidFill>
                <a:latin typeface="Quadon Medium" panose="00000600000000000000" pitchFamily="50" charset="0"/>
              </a:rPr>
              <a:t>my</a:t>
            </a:r>
            <a:r>
              <a:rPr lang="en-US" b="1" dirty="0" smtClean="0">
                <a:solidFill>
                  <a:srgbClr val="51284F"/>
                </a:solidFill>
                <a:latin typeface="Quadon Medium" panose="00000600000000000000" pitchFamily="50" charset="0"/>
              </a:rPr>
              <a:t>Support</a:t>
            </a:r>
            <a:endParaRPr lang="en-US" b="1" dirty="0">
              <a:solidFill>
                <a:srgbClr val="51284F"/>
              </a:solidFill>
              <a:latin typeface="Quadon Medium" panose="00000600000000000000" pitchFamily="50"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03705" y="6112985"/>
            <a:ext cx="1768642" cy="734580"/>
          </a:xfrm>
          <a:prstGeom prst="rect">
            <a:avLst/>
          </a:prstGeom>
        </p:spPr>
      </p:pic>
      <p:sp>
        <p:nvSpPr>
          <p:cNvPr id="10" name="Freeform 9"/>
          <p:cNvSpPr/>
          <p:nvPr/>
        </p:nvSpPr>
        <p:spPr>
          <a:xfrm>
            <a:off x="3222236" y="1969442"/>
            <a:ext cx="2436762" cy="1353757"/>
          </a:xfrm>
          <a:custGeom>
            <a:avLst/>
            <a:gdLst>
              <a:gd name="connsiteX0" fmla="*/ 0 w 2436762"/>
              <a:gd name="connsiteY0" fmla="*/ 0 h 1353757"/>
              <a:gd name="connsiteX1" fmla="*/ 2436762 w 2436762"/>
              <a:gd name="connsiteY1" fmla="*/ 0 h 1353757"/>
              <a:gd name="connsiteX2" fmla="*/ 2436762 w 2436762"/>
              <a:gd name="connsiteY2" fmla="*/ 1353757 h 1353757"/>
              <a:gd name="connsiteX3" fmla="*/ 0 w 2436762"/>
              <a:gd name="connsiteY3" fmla="*/ 1353757 h 1353757"/>
              <a:gd name="connsiteX4" fmla="*/ 0 w 2436762"/>
              <a:gd name="connsiteY4" fmla="*/ 0 h 1353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6762" h="1353757">
                <a:moveTo>
                  <a:pt x="0" y="0"/>
                </a:moveTo>
                <a:lnTo>
                  <a:pt x="2436762" y="0"/>
                </a:lnTo>
                <a:lnTo>
                  <a:pt x="2436762" y="1353757"/>
                </a:lnTo>
                <a:lnTo>
                  <a:pt x="0" y="135375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7160" tIns="137160" rIns="137160" bIns="137160" numCol="1" spcCol="1270" anchor="ctr" anchorCtr="0">
            <a:noAutofit/>
          </a:bodyPr>
          <a:lstStyle/>
          <a:p>
            <a:pPr lvl="0" algn="r" defTabSz="1600200">
              <a:lnSpc>
                <a:spcPct val="90000"/>
              </a:lnSpc>
              <a:spcBef>
                <a:spcPct val="0"/>
              </a:spcBef>
              <a:spcAft>
                <a:spcPct val="35000"/>
              </a:spcAft>
            </a:pPr>
            <a:endParaRPr lang="en-US" sz="3600" kern="1200"/>
          </a:p>
        </p:txBody>
      </p:sp>
      <p:sp>
        <p:nvSpPr>
          <p:cNvPr id="11" name="Freeform 10"/>
          <p:cNvSpPr/>
          <p:nvPr/>
        </p:nvSpPr>
        <p:spPr>
          <a:xfrm>
            <a:off x="9874287" y="-1281626"/>
            <a:ext cx="2517988" cy="1353757"/>
          </a:xfrm>
          <a:custGeom>
            <a:avLst/>
            <a:gdLst>
              <a:gd name="connsiteX0" fmla="*/ 0 w 2517988"/>
              <a:gd name="connsiteY0" fmla="*/ 0 h 1353757"/>
              <a:gd name="connsiteX1" fmla="*/ 2517988 w 2517988"/>
              <a:gd name="connsiteY1" fmla="*/ 0 h 1353757"/>
              <a:gd name="connsiteX2" fmla="*/ 2517988 w 2517988"/>
              <a:gd name="connsiteY2" fmla="*/ 1353757 h 1353757"/>
              <a:gd name="connsiteX3" fmla="*/ 0 w 2517988"/>
              <a:gd name="connsiteY3" fmla="*/ 1353757 h 1353757"/>
              <a:gd name="connsiteX4" fmla="*/ 0 w 2517988"/>
              <a:gd name="connsiteY4" fmla="*/ 0 h 1353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7988" h="1353757">
                <a:moveTo>
                  <a:pt x="0" y="0"/>
                </a:moveTo>
                <a:lnTo>
                  <a:pt x="2517988" y="0"/>
                </a:lnTo>
                <a:lnTo>
                  <a:pt x="2517988" y="1353757"/>
                </a:lnTo>
                <a:lnTo>
                  <a:pt x="0" y="135375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endParaRPr lang="en-US" sz="3600" kern="1200"/>
          </a:p>
        </p:txBody>
      </p:sp>
      <p:sp>
        <p:nvSpPr>
          <p:cNvPr id="13" name="Slide Number Placeholder 3"/>
          <p:cNvSpPr txBox="1">
            <a:spLocks/>
          </p:cNvSpPr>
          <p:nvPr/>
        </p:nvSpPr>
        <p:spPr>
          <a:xfrm>
            <a:off x="11057096" y="6480275"/>
            <a:ext cx="58211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21EE5B-90EE-45B9-94D2-E78935D92D18}" type="slidenum">
              <a:rPr lang="en-US" smtClean="0"/>
              <a:pPr/>
              <a:t>21</a:t>
            </a:fld>
            <a:endParaRPr lang="en-US" dirty="0"/>
          </a:p>
        </p:txBody>
      </p:sp>
      <p:sp>
        <p:nvSpPr>
          <p:cNvPr id="16" name="Rounded Rectangular Callout 15"/>
          <p:cNvSpPr/>
          <p:nvPr/>
        </p:nvSpPr>
        <p:spPr>
          <a:xfrm>
            <a:off x="2681246" y="329108"/>
            <a:ext cx="8472028" cy="1107724"/>
          </a:xfrm>
          <a:custGeom>
            <a:avLst/>
            <a:gdLst>
              <a:gd name="connsiteX0" fmla="*/ 0 w 8472028"/>
              <a:gd name="connsiteY0" fmla="*/ 117766 h 706583"/>
              <a:gd name="connsiteX1" fmla="*/ 117766 w 8472028"/>
              <a:gd name="connsiteY1" fmla="*/ 0 h 706583"/>
              <a:gd name="connsiteX2" fmla="*/ 1412005 w 8472028"/>
              <a:gd name="connsiteY2" fmla="*/ 0 h 706583"/>
              <a:gd name="connsiteX3" fmla="*/ 1412005 w 8472028"/>
              <a:gd name="connsiteY3" fmla="*/ 0 h 706583"/>
              <a:gd name="connsiteX4" fmla="*/ 3530012 w 8472028"/>
              <a:gd name="connsiteY4" fmla="*/ 0 h 706583"/>
              <a:gd name="connsiteX5" fmla="*/ 8354262 w 8472028"/>
              <a:gd name="connsiteY5" fmla="*/ 0 h 706583"/>
              <a:gd name="connsiteX6" fmla="*/ 8472028 w 8472028"/>
              <a:gd name="connsiteY6" fmla="*/ 117766 h 706583"/>
              <a:gd name="connsiteX7" fmla="*/ 8472028 w 8472028"/>
              <a:gd name="connsiteY7" fmla="*/ 412173 h 706583"/>
              <a:gd name="connsiteX8" fmla="*/ 8472028 w 8472028"/>
              <a:gd name="connsiteY8" fmla="*/ 412173 h 706583"/>
              <a:gd name="connsiteX9" fmla="*/ 8472028 w 8472028"/>
              <a:gd name="connsiteY9" fmla="*/ 588819 h 706583"/>
              <a:gd name="connsiteX10" fmla="*/ 8472028 w 8472028"/>
              <a:gd name="connsiteY10" fmla="*/ 588817 h 706583"/>
              <a:gd name="connsiteX11" fmla="*/ 8354262 w 8472028"/>
              <a:gd name="connsiteY11" fmla="*/ 706583 h 706583"/>
              <a:gd name="connsiteX12" fmla="*/ 3530012 w 8472028"/>
              <a:gd name="connsiteY12" fmla="*/ 706583 h 706583"/>
              <a:gd name="connsiteX13" fmla="*/ 3734385 w 8472028"/>
              <a:gd name="connsiteY13" fmla="*/ 1107724 h 706583"/>
              <a:gd name="connsiteX14" fmla="*/ 1412005 w 8472028"/>
              <a:gd name="connsiteY14" fmla="*/ 706583 h 706583"/>
              <a:gd name="connsiteX15" fmla="*/ 117766 w 8472028"/>
              <a:gd name="connsiteY15" fmla="*/ 706583 h 706583"/>
              <a:gd name="connsiteX16" fmla="*/ 0 w 8472028"/>
              <a:gd name="connsiteY16" fmla="*/ 588817 h 706583"/>
              <a:gd name="connsiteX17" fmla="*/ 0 w 8472028"/>
              <a:gd name="connsiteY17" fmla="*/ 588819 h 706583"/>
              <a:gd name="connsiteX18" fmla="*/ 0 w 8472028"/>
              <a:gd name="connsiteY18" fmla="*/ 412173 h 706583"/>
              <a:gd name="connsiteX19" fmla="*/ 0 w 8472028"/>
              <a:gd name="connsiteY19" fmla="*/ 412173 h 706583"/>
              <a:gd name="connsiteX20" fmla="*/ 0 w 8472028"/>
              <a:gd name="connsiteY20" fmla="*/ 117766 h 706583"/>
              <a:gd name="connsiteX0" fmla="*/ 0 w 8472028"/>
              <a:gd name="connsiteY0" fmla="*/ 117766 h 1107724"/>
              <a:gd name="connsiteX1" fmla="*/ 117766 w 8472028"/>
              <a:gd name="connsiteY1" fmla="*/ 0 h 1107724"/>
              <a:gd name="connsiteX2" fmla="*/ 1412005 w 8472028"/>
              <a:gd name="connsiteY2" fmla="*/ 0 h 1107724"/>
              <a:gd name="connsiteX3" fmla="*/ 1412005 w 8472028"/>
              <a:gd name="connsiteY3" fmla="*/ 0 h 1107724"/>
              <a:gd name="connsiteX4" fmla="*/ 3530012 w 8472028"/>
              <a:gd name="connsiteY4" fmla="*/ 0 h 1107724"/>
              <a:gd name="connsiteX5" fmla="*/ 8354262 w 8472028"/>
              <a:gd name="connsiteY5" fmla="*/ 0 h 1107724"/>
              <a:gd name="connsiteX6" fmla="*/ 8472028 w 8472028"/>
              <a:gd name="connsiteY6" fmla="*/ 117766 h 1107724"/>
              <a:gd name="connsiteX7" fmla="*/ 8472028 w 8472028"/>
              <a:gd name="connsiteY7" fmla="*/ 412173 h 1107724"/>
              <a:gd name="connsiteX8" fmla="*/ 8472028 w 8472028"/>
              <a:gd name="connsiteY8" fmla="*/ 412173 h 1107724"/>
              <a:gd name="connsiteX9" fmla="*/ 8472028 w 8472028"/>
              <a:gd name="connsiteY9" fmla="*/ 588819 h 1107724"/>
              <a:gd name="connsiteX10" fmla="*/ 8472028 w 8472028"/>
              <a:gd name="connsiteY10" fmla="*/ 588817 h 1107724"/>
              <a:gd name="connsiteX11" fmla="*/ 8354262 w 8472028"/>
              <a:gd name="connsiteY11" fmla="*/ 706583 h 1107724"/>
              <a:gd name="connsiteX12" fmla="*/ 3530012 w 8472028"/>
              <a:gd name="connsiteY12" fmla="*/ 706583 h 1107724"/>
              <a:gd name="connsiteX13" fmla="*/ 3734385 w 8472028"/>
              <a:gd name="connsiteY13" fmla="*/ 1107724 h 1107724"/>
              <a:gd name="connsiteX14" fmla="*/ 2952047 w 8472028"/>
              <a:gd name="connsiteY14" fmla="*/ 754710 h 1107724"/>
              <a:gd name="connsiteX15" fmla="*/ 117766 w 8472028"/>
              <a:gd name="connsiteY15" fmla="*/ 706583 h 1107724"/>
              <a:gd name="connsiteX16" fmla="*/ 0 w 8472028"/>
              <a:gd name="connsiteY16" fmla="*/ 588817 h 1107724"/>
              <a:gd name="connsiteX17" fmla="*/ 0 w 8472028"/>
              <a:gd name="connsiteY17" fmla="*/ 588819 h 1107724"/>
              <a:gd name="connsiteX18" fmla="*/ 0 w 8472028"/>
              <a:gd name="connsiteY18" fmla="*/ 412173 h 1107724"/>
              <a:gd name="connsiteX19" fmla="*/ 0 w 8472028"/>
              <a:gd name="connsiteY19" fmla="*/ 412173 h 1107724"/>
              <a:gd name="connsiteX20" fmla="*/ 0 w 8472028"/>
              <a:gd name="connsiteY20" fmla="*/ 117766 h 1107724"/>
              <a:gd name="connsiteX0" fmla="*/ 0 w 8472028"/>
              <a:gd name="connsiteY0" fmla="*/ 117766 h 1107724"/>
              <a:gd name="connsiteX1" fmla="*/ 117766 w 8472028"/>
              <a:gd name="connsiteY1" fmla="*/ 0 h 1107724"/>
              <a:gd name="connsiteX2" fmla="*/ 1412005 w 8472028"/>
              <a:gd name="connsiteY2" fmla="*/ 0 h 1107724"/>
              <a:gd name="connsiteX3" fmla="*/ 1412005 w 8472028"/>
              <a:gd name="connsiteY3" fmla="*/ 0 h 1107724"/>
              <a:gd name="connsiteX4" fmla="*/ 3530012 w 8472028"/>
              <a:gd name="connsiteY4" fmla="*/ 0 h 1107724"/>
              <a:gd name="connsiteX5" fmla="*/ 8354262 w 8472028"/>
              <a:gd name="connsiteY5" fmla="*/ 0 h 1107724"/>
              <a:gd name="connsiteX6" fmla="*/ 8472028 w 8472028"/>
              <a:gd name="connsiteY6" fmla="*/ 117766 h 1107724"/>
              <a:gd name="connsiteX7" fmla="*/ 8472028 w 8472028"/>
              <a:gd name="connsiteY7" fmla="*/ 412173 h 1107724"/>
              <a:gd name="connsiteX8" fmla="*/ 8472028 w 8472028"/>
              <a:gd name="connsiteY8" fmla="*/ 412173 h 1107724"/>
              <a:gd name="connsiteX9" fmla="*/ 8472028 w 8472028"/>
              <a:gd name="connsiteY9" fmla="*/ 588819 h 1107724"/>
              <a:gd name="connsiteX10" fmla="*/ 8472028 w 8472028"/>
              <a:gd name="connsiteY10" fmla="*/ 588817 h 1107724"/>
              <a:gd name="connsiteX11" fmla="*/ 8354262 w 8472028"/>
              <a:gd name="connsiteY11" fmla="*/ 706583 h 1107724"/>
              <a:gd name="connsiteX12" fmla="*/ 3530012 w 8472028"/>
              <a:gd name="connsiteY12" fmla="*/ 706583 h 1107724"/>
              <a:gd name="connsiteX13" fmla="*/ 3734385 w 8472028"/>
              <a:gd name="connsiteY13" fmla="*/ 1107724 h 1107724"/>
              <a:gd name="connsiteX14" fmla="*/ 1255595 w 8472028"/>
              <a:gd name="connsiteY14" fmla="*/ 706584 h 1107724"/>
              <a:gd name="connsiteX15" fmla="*/ 117766 w 8472028"/>
              <a:gd name="connsiteY15" fmla="*/ 706583 h 1107724"/>
              <a:gd name="connsiteX16" fmla="*/ 0 w 8472028"/>
              <a:gd name="connsiteY16" fmla="*/ 588817 h 1107724"/>
              <a:gd name="connsiteX17" fmla="*/ 0 w 8472028"/>
              <a:gd name="connsiteY17" fmla="*/ 588819 h 1107724"/>
              <a:gd name="connsiteX18" fmla="*/ 0 w 8472028"/>
              <a:gd name="connsiteY18" fmla="*/ 412173 h 1107724"/>
              <a:gd name="connsiteX19" fmla="*/ 0 w 8472028"/>
              <a:gd name="connsiteY19" fmla="*/ 412173 h 1107724"/>
              <a:gd name="connsiteX20" fmla="*/ 0 w 8472028"/>
              <a:gd name="connsiteY20" fmla="*/ 117766 h 1107724"/>
              <a:gd name="connsiteX0" fmla="*/ 0 w 8472028"/>
              <a:gd name="connsiteY0" fmla="*/ 117766 h 1107724"/>
              <a:gd name="connsiteX1" fmla="*/ 117766 w 8472028"/>
              <a:gd name="connsiteY1" fmla="*/ 0 h 1107724"/>
              <a:gd name="connsiteX2" fmla="*/ 1412005 w 8472028"/>
              <a:gd name="connsiteY2" fmla="*/ 0 h 1107724"/>
              <a:gd name="connsiteX3" fmla="*/ 1412005 w 8472028"/>
              <a:gd name="connsiteY3" fmla="*/ 0 h 1107724"/>
              <a:gd name="connsiteX4" fmla="*/ 3530012 w 8472028"/>
              <a:gd name="connsiteY4" fmla="*/ 0 h 1107724"/>
              <a:gd name="connsiteX5" fmla="*/ 8354262 w 8472028"/>
              <a:gd name="connsiteY5" fmla="*/ 0 h 1107724"/>
              <a:gd name="connsiteX6" fmla="*/ 8472028 w 8472028"/>
              <a:gd name="connsiteY6" fmla="*/ 117766 h 1107724"/>
              <a:gd name="connsiteX7" fmla="*/ 8472028 w 8472028"/>
              <a:gd name="connsiteY7" fmla="*/ 412173 h 1107724"/>
              <a:gd name="connsiteX8" fmla="*/ 8472028 w 8472028"/>
              <a:gd name="connsiteY8" fmla="*/ 412173 h 1107724"/>
              <a:gd name="connsiteX9" fmla="*/ 8472028 w 8472028"/>
              <a:gd name="connsiteY9" fmla="*/ 588819 h 1107724"/>
              <a:gd name="connsiteX10" fmla="*/ 8472028 w 8472028"/>
              <a:gd name="connsiteY10" fmla="*/ 588817 h 1107724"/>
              <a:gd name="connsiteX11" fmla="*/ 8354262 w 8472028"/>
              <a:gd name="connsiteY11" fmla="*/ 706583 h 1107724"/>
              <a:gd name="connsiteX12" fmla="*/ 3530012 w 8472028"/>
              <a:gd name="connsiteY12" fmla="*/ 706583 h 1107724"/>
              <a:gd name="connsiteX13" fmla="*/ 3734385 w 8472028"/>
              <a:gd name="connsiteY13" fmla="*/ 1107724 h 1107724"/>
              <a:gd name="connsiteX14" fmla="*/ 2855795 w 8472028"/>
              <a:gd name="connsiteY14" fmla="*/ 718616 h 1107724"/>
              <a:gd name="connsiteX15" fmla="*/ 117766 w 8472028"/>
              <a:gd name="connsiteY15" fmla="*/ 706583 h 1107724"/>
              <a:gd name="connsiteX16" fmla="*/ 0 w 8472028"/>
              <a:gd name="connsiteY16" fmla="*/ 588817 h 1107724"/>
              <a:gd name="connsiteX17" fmla="*/ 0 w 8472028"/>
              <a:gd name="connsiteY17" fmla="*/ 588819 h 1107724"/>
              <a:gd name="connsiteX18" fmla="*/ 0 w 8472028"/>
              <a:gd name="connsiteY18" fmla="*/ 412173 h 1107724"/>
              <a:gd name="connsiteX19" fmla="*/ 0 w 8472028"/>
              <a:gd name="connsiteY19" fmla="*/ 412173 h 1107724"/>
              <a:gd name="connsiteX20" fmla="*/ 0 w 8472028"/>
              <a:gd name="connsiteY20" fmla="*/ 117766 h 1107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472028" h="1107724">
                <a:moveTo>
                  <a:pt x="0" y="117766"/>
                </a:moveTo>
                <a:cubicBezTo>
                  <a:pt x="0" y="52726"/>
                  <a:pt x="52726" y="0"/>
                  <a:pt x="117766" y="0"/>
                </a:cubicBezTo>
                <a:lnTo>
                  <a:pt x="1412005" y="0"/>
                </a:lnTo>
                <a:lnTo>
                  <a:pt x="1412005" y="0"/>
                </a:lnTo>
                <a:lnTo>
                  <a:pt x="3530012" y="0"/>
                </a:lnTo>
                <a:lnTo>
                  <a:pt x="8354262" y="0"/>
                </a:lnTo>
                <a:cubicBezTo>
                  <a:pt x="8419302" y="0"/>
                  <a:pt x="8472028" y="52726"/>
                  <a:pt x="8472028" y="117766"/>
                </a:cubicBezTo>
                <a:lnTo>
                  <a:pt x="8472028" y="412173"/>
                </a:lnTo>
                <a:lnTo>
                  <a:pt x="8472028" y="412173"/>
                </a:lnTo>
                <a:lnTo>
                  <a:pt x="8472028" y="588819"/>
                </a:lnTo>
                <a:lnTo>
                  <a:pt x="8472028" y="588817"/>
                </a:lnTo>
                <a:cubicBezTo>
                  <a:pt x="8472028" y="653857"/>
                  <a:pt x="8419302" y="706583"/>
                  <a:pt x="8354262" y="706583"/>
                </a:cubicBezTo>
                <a:lnTo>
                  <a:pt x="3530012" y="706583"/>
                </a:lnTo>
                <a:lnTo>
                  <a:pt x="3734385" y="1107724"/>
                </a:lnTo>
                <a:lnTo>
                  <a:pt x="2855795" y="718616"/>
                </a:lnTo>
                <a:lnTo>
                  <a:pt x="117766" y="706583"/>
                </a:lnTo>
                <a:cubicBezTo>
                  <a:pt x="52726" y="706583"/>
                  <a:pt x="0" y="653857"/>
                  <a:pt x="0" y="588817"/>
                </a:cubicBezTo>
                <a:lnTo>
                  <a:pt x="0" y="588819"/>
                </a:lnTo>
                <a:lnTo>
                  <a:pt x="0" y="412173"/>
                </a:lnTo>
                <a:lnTo>
                  <a:pt x="0" y="412173"/>
                </a:lnTo>
                <a:lnTo>
                  <a:pt x="0" y="117766"/>
                </a:lnTo>
                <a:close/>
              </a:path>
            </a:pathLst>
          </a:custGeom>
          <a:noFill/>
          <a:ln w="19050">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dirty="0" smtClean="0">
                <a:solidFill>
                  <a:schemeClr val="tx1"/>
                </a:solidFill>
                <a:latin typeface="Gentona Light" panose="00000400000000000000" pitchFamily="50" charset="0"/>
              </a:rPr>
              <a:t>If they say:  “I </a:t>
            </a:r>
            <a:r>
              <a:rPr lang="en-US" sz="1400" dirty="0">
                <a:solidFill>
                  <a:schemeClr val="tx1"/>
                </a:solidFill>
                <a:latin typeface="Gentona Light" panose="00000400000000000000" pitchFamily="50" charset="0"/>
              </a:rPr>
              <a:t>just don’t know if I can go </a:t>
            </a:r>
            <a:r>
              <a:rPr lang="en-US" sz="1400" dirty="0" smtClean="0">
                <a:solidFill>
                  <a:schemeClr val="tx1"/>
                </a:solidFill>
                <a:latin typeface="Gentona Light" panose="00000400000000000000" pitchFamily="50" charset="0"/>
              </a:rPr>
              <a:t>on”, “This </a:t>
            </a:r>
            <a:r>
              <a:rPr lang="en-US" sz="1400" dirty="0">
                <a:solidFill>
                  <a:schemeClr val="tx1"/>
                </a:solidFill>
                <a:latin typeface="Gentona Light" panose="00000400000000000000" pitchFamily="50" charset="0"/>
              </a:rPr>
              <a:t>is killing </a:t>
            </a:r>
            <a:r>
              <a:rPr lang="en-US" sz="1400" dirty="0" smtClean="0">
                <a:solidFill>
                  <a:schemeClr val="tx1"/>
                </a:solidFill>
                <a:latin typeface="Gentona Light" panose="00000400000000000000" pitchFamily="50" charset="0"/>
              </a:rPr>
              <a:t>me”, “I </a:t>
            </a:r>
            <a:r>
              <a:rPr lang="en-US" sz="1400" dirty="0">
                <a:solidFill>
                  <a:schemeClr val="tx1"/>
                </a:solidFill>
                <a:latin typeface="Gentona Light" panose="00000400000000000000" pitchFamily="50" charset="0"/>
              </a:rPr>
              <a:t>can’t take </a:t>
            </a:r>
            <a:r>
              <a:rPr lang="en-US" sz="1400" dirty="0" smtClean="0">
                <a:solidFill>
                  <a:schemeClr val="tx1"/>
                </a:solidFill>
                <a:latin typeface="Gentona Light" panose="00000400000000000000" pitchFamily="50" charset="0"/>
              </a:rPr>
              <a:t>it anymore”, “I’m done”</a:t>
            </a:r>
            <a:endParaRPr lang="en-US" sz="1400" dirty="0">
              <a:solidFill>
                <a:schemeClr val="tx1"/>
              </a:solidFill>
              <a:latin typeface="Gentona Light" panose="00000400000000000000" pitchFamily="50" charset="0"/>
            </a:endParaRPr>
          </a:p>
        </p:txBody>
      </p:sp>
      <p:sp>
        <p:nvSpPr>
          <p:cNvPr id="17" name="TextBox 16"/>
          <p:cNvSpPr txBox="1"/>
          <p:nvPr/>
        </p:nvSpPr>
        <p:spPr>
          <a:xfrm>
            <a:off x="2681246" y="1776162"/>
            <a:ext cx="2373989" cy="1415772"/>
          </a:xfrm>
          <a:prstGeom prst="roundRect">
            <a:avLst/>
          </a:prstGeom>
          <a:noFill/>
          <a:ln w="19050">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a:defRPr sz="1400">
                <a:latin typeface="Gentona Light" panose="00000400000000000000" pitchFamily="50"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200" dirty="0">
                <a:solidFill>
                  <a:schemeClr val="tx1"/>
                </a:solidFill>
              </a:rPr>
              <a:t>Do not avoid or delay asking the employee about the statement and checking in on their well-being. </a:t>
            </a:r>
          </a:p>
          <a:p>
            <a:endParaRPr lang="en-US" dirty="0">
              <a:solidFill>
                <a:schemeClr val="tx1"/>
              </a:solidFill>
            </a:endParaRPr>
          </a:p>
        </p:txBody>
      </p:sp>
      <p:sp>
        <p:nvSpPr>
          <p:cNvPr id="18" name="TextBox 17"/>
          <p:cNvSpPr txBox="1"/>
          <p:nvPr/>
        </p:nvSpPr>
        <p:spPr>
          <a:xfrm>
            <a:off x="5557879" y="1776162"/>
            <a:ext cx="2485401" cy="1415772"/>
          </a:xfrm>
          <a:prstGeom prst="roundRect">
            <a:avLst/>
          </a:prstGeom>
          <a:noFill/>
          <a:ln w="19050">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a:defRPr sz="1400">
                <a:solidFill>
                  <a:schemeClr val="lt1"/>
                </a:solidFill>
                <a:latin typeface="Gentona Light" panose="00000400000000000000" pitchFamily="50"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200" dirty="0">
                <a:solidFill>
                  <a:schemeClr val="tx1"/>
                </a:solidFill>
              </a:rPr>
              <a:t>Take a few deep breaths so that you can speak calmly and warmly to the employee.  Check in with your own emotional state so you </a:t>
            </a:r>
            <a:r>
              <a:rPr lang="en-US" sz="1200" dirty="0" smtClean="0">
                <a:solidFill>
                  <a:schemeClr val="tx1"/>
                </a:solidFill>
              </a:rPr>
              <a:t>can. </a:t>
            </a:r>
            <a:r>
              <a:rPr lang="en-US" dirty="0"/>
              <a:t>focus on the employee.</a:t>
            </a:r>
          </a:p>
        </p:txBody>
      </p:sp>
      <p:sp>
        <p:nvSpPr>
          <p:cNvPr id="19" name="Chevron 18"/>
          <p:cNvSpPr/>
          <p:nvPr/>
        </p:nvSpPr>
        <p:spPr>
          <a:xfrm>
            <a:off x="8103680" y="2262323"/>
            <a:ext cx="332985" cy="411800"/>
          </a:xfrm>
          <a:prstGeom prst="chevron">
            <a:avLst/>
          </a:prstGeom>
          <a:solidFill>
            <a:srgbClr val="623060">
              <a:alpha val="76863"/>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TextBox 20"/>
          <p:cNvSpPr txBox="1"/>
          <p:nvPr/>
        </p:nvSpPr>
        <p:spPr>
          <a:xfrm>
            <a:off x="8531271" y="1760337"/>
            <a:ext cx="2622003" cy="1415772"/>
          </a:xfrm>
          <a:prstGeom prst="roundRect">
            <a:avLst/>
          </a:prstGeom>
          <a:noFill/>
          <a:ln w="19050">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a:defRPr sz="1400">
                <a:solidFill>
                  <a:schemeClr val="lt1"/>
                </a:solidFill>
                <a:latin typeface="Gentona Light" panose="00000400000000000000" pitchFamily="50"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200" dirty="0">
                <a:solidFill>
                  <a:schemeClr val="tx1"/>
                </a:solidFill>
              </a:rPr>
              <a:t>If you feel uncomfortable speaking with the employee alone, ask another manager or supervisor to join the conversation.</a:t>
            </a:r>
          </a:p>
        </p:txBody>
      </p:sp>
      <p:sp>
        <p:nvSpPr>
          <p:cNvPr id="22" name="TextBox 21"/>
          <p:cNvSpPr txBox="1"/>
          <p:nvPr/>
        </p:nvSpPr>
        <p:spPr>
          <a:xfrm>
            <a:off x="4272442" y="3932406"/>
            <a:ext cx="2382995" cy="1351483"/>
          </a:xfrm>
          <a:prstGeom prst="roundRect">
            <a:avLst/>
          </a:prstGeom>
          <a:noFill/>
          <a:ln w="19050">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a:defRPr sz="1400">
                <a:solidFill>
                  <a:schemeClr val="lt1"/>
                </a:solidFill>
                <a:latin typeface="Gentona Light" panose="00000400000000000000" pitchFamily="50"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en-US" sz="1200" dirty="0">
                <a:solidFill>
                  <a:schemeClr val="tx1"/>
                </a:solidFill>
              </a:rPr>
              <a:t>If you’re together in person, find a private space to talk with the employee. </a:t>
            </a:r>
          </a:p>
        </p:txBody>
      </p:sp>
      <p:sp>
        <p:nvSpPr>
          <p:cNvPr id="23" name="Chevron 22"/>
          <p:cNvSpPr/>
          <p:nvPr/>
        </p:nvSpPr>
        <p:spPr>
          <a:xfrm>
            <a:off x="11254204" y="2169864"/>
            <a:ext cx="332985" cy="411800"/>
          </a:xfrm>
          <a:prstGeom prst="chevron">
            <a:avLst/>
          </a:prstGeom>
          <a:solidFill>
            <a:srgbClr val="623060">
              <a:alpha val="76863"/>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TextBox 24"/>
          <p:cNvSpPr txBox="1"/>
          <p:nvPr/>
        </p:nvSpPr>
        <p:spPr>
          <a:xfrm>
            <a:off x="7341297" y="3898895"/>
            <a:ext cx="2434538" cy="1384995"/>
          </a:xfrm>
          <a:prstGeom prst="roundRect">
            <a:avLst/>
          </a:prstGeom>
          <a:noFill/>
          <a:ln w="19050">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a:defRPr sz="1400">
                <a:solidFill>
                  <a:schemeClr val="lt1"/>
                </a:solidFill>
                <a:latin typeface="Gentona Light" panose="00000400000000000000" pitchFamily="50"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200" dirty="0">
                <a:solidFill>
                  <a:schemeClr val="tx1"/>
                </a:solidFill>
              </a:rPr>
              <a:t>If you are in different locations, talk over the phone or televideo. Televideo is preferable. Ask the employee if they are alone.</a:t>
            </a:r>
          </a:p>
        </p:txBody>
      </p:sp>
      <p:sp>
        <p:nvSpPr>
          <p:cNvPr id="20" name="Chevron 19"/>
          <p:cNvSpPr/>
          <p:nvPr/>
        </p:nvSpPr>
        <p:spPr>
          <a:xfrm>
            <a:off x="6837890" y="4256951"/>
            <a:ext cx="332985" cy="411800"/>
          </a:xfrm>
          <a:prstGeom prst="chevron">
            <a:avLst/>
          </a:prstGeom>
          <a:solidFill>
            <a:srgbClr val="623060">
              <a:alpha val="76863"/>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Chevron 14"/>
          <p:cNvSpPr/>
          <p:nvPr/>
        </p:nvSpPr>
        <p:spPr>
          <a:xfrm>
            <a:off x="5140064" y="2278148"/>
            <a:ext cx="332985" cy="411800"/>
          </a:xfrm>
          <a:prstGeom prst="chevron">
            <a:avLst/>
          </a:prstGeom>
          <a:solidFill>
            <a:srgbClr val="623060">
              <a:alpha val="76863"/>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5441471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D21EE5B-90EE-45B9-94D2-E78935D92D18}" type="slidenum">
              <a:rPr lang="en-US" smtClean="0"/>
              <a:t>22</a:t>
            </a:fld>
            <a:endParaRPr lang="en-US"/>
          </a:p>
        </p:txBody>
      </p:sp>
      <p:sp>
        <p:nvSpPr>
          <p:cNvPr id="3" name="Slide Number Placeholder 1"/>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21EE5B-90EE-45B9-94D2-E78935D92D18}" type="slidenum">
              <a:rPr lang="en-US" smtClean="0"/>
              <a:pPr/>
              <a:t>22</a:t>
            </a:fld>
            <a:endParaRPr lang="en-US"/>
          </a:p>
        </p:txBody>
      </p:sp>
      <p:sp>
        <p:nvSpPr>
          <p:cNvPr id="4" name="Title 9">
            <a:extLst>
              <a:ext uri="{FF2B5EF4-FFF2-40B4-BE49-F238E27FC236}">
                <a16:creationId xmlns:a16="http://schemas.microsoft.com/office/drawing/2014/main" id="{B11BAC48-F4C4-46FB-96DC-423C381AC284}"/>
              </a:ext>
            </a:extLst>
          </p:cNvPr>
          <p:cNvSpPr txBox="1">
            <a:spLocks/>
          </p:cNvSpPr>
          <p:nvPr/>
        </p:nvSpPr>
        <p:spPr>
          <a:xfrm>
            <a:off x="146344" y="4341756"/>
            <a:ext cx="2273968" cy="96252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dirty="0">
                <a:latin typeface="Quadon Medium" panose="00000600000000000000" pitchFamily="50" charset="0"/>
              </a:rPr>
              <a:t>What to do if a client makes vague, concerning statements:</a:t>
            </a:r>
          </a:p>
        </p:txBody>
      </p:sp>
      <p:sp>
        <p:nvSpPr>
          <p:cNvPr id="5" name="Rectangle 4"/>
          <p:cNvSpPr/>
          <p:nvPr/>
        </p:nvSpPr>
        <p:spPr>
          <a:xfrm>
            <a:off x="200526" y="5362072"/>
            <a:ext cx="2273968" cy="96253"/>
          </a:xfrm>
          <a:prstGeom prst="rect">
            <a:avLst/>
          </a:pr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05063" y="6408821"/>
            <a:ext cx="1756611" cy="369332"/>
          </a:xfrm>
          <a:prstGeom prst="rect">
            <a:avLst/>
          </a:prstGeom>
          <a:noFill/>
        </p:spPr>
        <p:txBody>
          <a:bodyPr wrap="square" rtlCol="0">
            <a:spAutoFit/>
          </a:bodyPr>
          <a:lstStyle/>
          <a:p>
            <a:r>
              <a:rPr lang="en-US" b="1" i="1" dirty="0" smtClean="0">
                <a:solidFill>
                  <a:srgbClr val="51284F"/>
                </a:solidFill>
                <a:latin typeface="Quadon Medium" panose="00000600000000000000" pitchFamily="50" charset="0"/>
              </a:rPr>
              <a:t>my</a:t>
            </a:r>
            <a:r>
              <a:rPr lang="en-US" b="1" dirty="0" smtClean="0">
                <a:solidFill>
                  <a:srgbClr val="51284F"/>
                </a:solidFill>
                <a:latin typeface="Quadon Medium" panose="00000600000000000000" pitchFamily="50" charset="0"/>
              </a:rPr>
              <a:t>Support</a:t>
            </a:r>
            <a:endParaRPr lang="en-US" b="1" dirty="0">
              <a:solidFill>
                <a:srgbClr val="51284F"/>
              </a:solidFill>
              <a:latin typeface="Quadon Medium" panose="00000600000000000000" pitchFamily="50"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03705" y="6112985"/>
            <a:ext cx="1768642" cy="734580"/>
          </a:xfrm>
          <a:prstGeom prst="rect">
            <a:avLst/>
          </a:prstGeom>
        </p:spPr>
      </p:pic>
      <p:sp>
        <p:nvSpPr>
          <p:cNvPr id="10" name="Freeform 9"/>
          <p:cNvSpPr/>
          <p:nvPr/>
        </p:nvSpPr>
        <p:spPr>
          <a:xfrm>
            <a:off x="3896002" y="3148542"/>
            <a:ext cx="2436762" cy="1353757"/>
          </a:xfrm>
          <a:custGeom>
            <a:avLst/>
            <a:gdLst>
              <a:gd name="connsiteX0" fmla="*/ 0 w 2436762"/>
              <a:gd name="connsiteY0" fmla="*/ 0 h 1353757"/>
              <a:gd name="connsiteX1" fmla="*/ 2436762 w 2436762"/>
              <a:gd name="connsiteY1" fmla="*/ 0 h 1353757"/>
              <a:gd name="connsiteX2" fmla="*/ 2436762 w 2436762"/>
              <a:gd name="connsiteY2" fmla="*/ 1353757 h 1353757"/>
              <a:gd name="connsiteX3" fmla="*/ 0 w 2436762"/>
              <a:gd name="connsiteY3" fmla="*/ 1353757 h 1353757"/>
              <a:gd name="connsiteX4" fmla="*/ 0 w 2436762"/>
              <a:gd name="connsiteY4" fmla="*/ 0 h 1353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6762" h="1353757">
                <a:moveTo>
                  <a:pt x="0" y="0"/>
                </a:moveTo>
                <a:lnTo>
                  <a:pt x="2436762" y="0"/>
                </a:lnTo>
                <a:lnTo>
                  <a:pt x="2436762" y="1353757"/>
                </a:lnTo>
                <a:lnTo>
                  <a:pt x="0" y="135375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7160" tIns="137160" rIns="137160" bIns="137160" numCol="1" spcCol="1270" anchor="ctr" anchorCtr="0">
            <a:noAutofit/>
          </a:bodyPr>
          <a:lstStyle/>
          <a:p>
            <a:pPr lvl="0" algn="r" defTabSz="1600200">
              <a:lnSpc>
                <a:spcPct val="90000"/>
              </a:lnSpc>
              <a:spcBef>
                <a:spcPct val="0"/>
              </a:spcBef>
              <a:spcAft>
                <a:spcPct val="35000"/>
              </a:spcAft>
            </a:pPr>
            <a:endParaRPr lang="en-US" sz="3600" kern="1200"/>
          </a:p>
        </p:txBody>
      </p:sp>
      <p:sp>
        <p:nvSpPr>
          <p:cNvPr id="11" name="Freeform 10"/>
          <p:cNvSpPr/>
          <p:nvPr/>
        </p:nvSpPr>
        <p:spPr>
          <a:xfrm>
            <a:off x="17232851" y="4722757"/>
            <a:ext cx="2517988" cy="1353757"/>
          </a:xfrm>
          <a:custGeom>
            <a:avLst/>
            <a:gdLst>
              <a:gd name="connsiteX0" fmla="*/ 0 w 2517988"/>
              <a:gd name="connsiteY0" fmla="*/ 0 h 1353757"/>
              <a:gd name="connsiteX1" fmla="*/ 2517988 w 2517988"/>
              <a:gd name="connsiteY1" fmla="*/ 0 h 1353757"/>
              <a:gd name="connsiteX2" fmla="*/ 2517988 w 2517988"/>
              <a:gd name="connsiteY2" fmla="*/ 1353757 h 1353757"/>
              <a:gd name="connsiteX3" fmla="*/ 0 w 2517988"/>
              <a:gd name="connsiteY3" fmla="*/ 1353757 h 1353757"/>
              <a:gd name="connsiteX4" fmla="*/ 0 w 2517988"/>
              <a:gd name="connsiteY4" fmla="*/ 0 h 1353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7988" h="1353757">
                <a:moveTo>
                  <a:pt x="0" y="0"/>
                </a:moveTo>
                <a:lnTo>
                  <a:pt x="2517988" y="0"/>
                </a:lnTo>
                <a:lnTo>
                  <a:pt x="2517988" y="1353757"/>
                </a:lnTo>
                <a:lnTo>
                  <a:pt x="0" y="135375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endParaRPr lang="en-US" sz="3600" kern="1200"/>
          </a:p>
        </p:txBody>
      </p:sp>
      <p:sp>
        <p:nvSpPr>
          <p:cNvPr id="13" name="Slide Number Placeholder 3"/>
          <p:cNvSpPr txBox="1">
            <a:spLocks/>
          </p:cNvSpPr>
          <p:nvPr/>
        </p:nvSpPr>
        <p:spPr>
          <a:xfrm>
            <a:off x="8763000" y="65087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21EE5B-90EE-45B9-94D2-E78935D92D18}" type="slidenum">
              <a:rPr lang="en-US" smtClean="0"/>
              <a:pPr/>
              <a:t>22</a:t>
            </a:fld>
            <a:endParaRPr lang="en-US"/>
          </a:p>
        </p:txBody>
      </p:sp>
      <p:sp>
        <p:nvSpPr>
          <p:cNvPr id="16" name="Rounded Rectangular Callout 15"/>
          <p:cNvSpPr/>
          <p:nvPr/>
        </p:nvSpPr>
        <p:spPr>
          <a:xfrm>
            <a:off x="2799349" y="126163"/>
            <a:ext cx="8879307" cy="1240278"/>
          </a:xfrm>
          <a:custGeom>
            <a:avLst/>
            <a:gdLst>
              <a:gd name="connsiteX0" fmla="*/ 0 w 8879307"/>
              <a:gd name="connsiteY0" fmla="*/ 158432 h 950572"/>
              <a:gd name="connsiteX1" fmla="*/ 158432 w 8879307"/>
              <a:gd name="connsiteY1" fmla="*/ 0 h 950572"/>
              <a:gd name="connsiteX2" fmla="*/ 1479885 w 8879307"/>
              <a:gd name="connsiteY2" fmla="*/ 0 h 950572"/>
              <a:gd name="connsiteX3" fmla="*/ 1479885 w 8879307"/>
              <a:gd name="connsiteY3" fmla="*/ 0 h 950572"/>
              <a:gd name="connsiteX4" fmla="*/ 3699711 w 8879307"/>
              <a:gd name="connsiteY4" fmla="*/ 0 h 950572"/>
              <a:gd name="connsiteX5" fmla="*/ 8720875 w 8879307"/>
              <a:gd name="connsiteY5" fmla="*/ 0 h 950572"/>
              <a:gd name="connsiteX6" fmla="*/ 8879307 w 8879307"/>
              <a:gd name="connsiteY6" fmla="*/ 158432 h 950572"/>
              <a:gd name="connsiteX7" fmla="*/ 8879307 w 8879307"/>
              <a:gd name="connsiteY7" fmla="*/ 554500 h 950572"/>
              <a:gd name="connsiteX8" fmla="*/ 8879307 w 8879307"/>
              <a:gd name="connsiteY8" fmla="*/ 554500 h 950572"/>
              <a:gd name="connsiteX9" fmla="*/ 8879307 w 8879307"/>
              <a:gd name="connsiteY9" fmla="*/ 792143 h 950572"/>
              <a:gd name="connsiteX10" fmla="*/ 8879307 w 8879307"/>
              <a:gd name="connsiteY10" fmla="*/ 792140 h 950572"/>
              <a:gd name="connsiteX11" fmla="*/ 8720875 w 8879307"/>
              <a:gd name="connsiteY11" fmla="*/ 950572 h 950572"/>
              <a:gd name="connsiteX12" fmla="*/ 3699711 w 8879307"/>
              <a:gd name="connsiteY12" fmla="*/ 950572 h 950572"/>
              <a:gd name="connsiteX13" fmla="*/ 2589827 w 8879307"/>
              <a:gd name="connsiteY13" fmla="*/ 1069394 h 950572"/>
              <a:gd name="connsiteX14" fmla="*/ 1479885 w 8879307"/>
              <a:gd name="connsiteY14" fmla="*/ 950572 h 950572"/>
              <a:gd name="connsiteX15" fmla="*/ 158432 w 8879307"/>
              <a:gd name="connsiteY15" fmla="*/ 950572 h 950572"/>
              <a:gd name="connsiteX16" fmla="*/ 0 w 8879307"/>
              <a:gd name="connsiteY16" fmla="*/ 792140 h 950572"/>
              <a:gd name="connsiteX17" fmla="*/ 0 w 8879307"/>
              <a:gd name="connsiteY17" fmla="*/ 792143 h 950572"/>
              <a:gd name="connsiteX18" fmla="*/ 0 w 8879307"/>
              <a:gd name="connsiteY18" fmla="*/ 554500 h 950572"/>
              <a:gd name="connsiteX19" fmla="*/ 0 w 8879307"/>
              <a:gd name="connsiteY19" fmla="*/ 554500 h 950572"/>
              <a:gd name="connsiteX20" fmla="*/ 0 w 8879307"/>
              <a:gd name="connsiteY20" fmla="*/ 158432 h 950572"/>
              <a:gd name="connsiteX0" fmla="*/ 0 w 8879307"/>
              <a:gd name="connsiteY0" fmla="*/ 158432 h 1069394"/>
              <a:gd name="connsiteX1" fmla="*/ 158432 w 8879307"/>
              <a:gd name="connsiteY1" fmla="*/ 0 h 1069394"/>
              <a:gd name="connsiteX2" fmla="*/ 1479885 w 8879307"/>
              <a:gd name="connsiteY2" fmla="*/ 0 h 1069394"/>
              <a:gd name="connsiteX3" fmla="*/ 1479885 w 8879307"/>
              <a:gd name="connsiteY3" fmla="*/ 0 h 1069394"/>
              <a:gd name="connsiteX4" fmla="*/ 3699711 w 8879307"/>
              <a:gd name="connsiteY4" fmla="*/ 0 h 1069394"/>
              <a:gd name="connsiteX5" fmla="*/ 8720875 w 8879307"/>
              <a:gd name="connsiteY5" fmla="*/ 0 h 1069394"/>
              <a:gd name="connsiteX6" fmla="*/ 8879307 w 8879307"/>
              <a:gd name="connsiteY6" fmla="*/ 158432 h 1069394"/>
              <a:gd name="connsiteX7" fmla="*/ 8879307 w 8879307"/>
              <a:gd name="connsiteY7" fmla="*/ 554500 h 1069394"/>
              <a:gd name="connsiteX8" fmla="*/ 8879307 w 8879307"/>
              <a:gd name="connsiteY8" fmla="*/ 554500 h 1069394"/>
              <a:gd name="connsiteX9" fmla="*/ 8879307 w 8879307"/>
              <a:gd name="connsiteY9" fmla="*/ 792143 h 1069394"/>
              <a:gd name="connsiteX10" fmla="*/ 8879307 w 8879307"/>
              <a:gd name="connsiteY10" fmla="*/ 792140 h 1069394"/>
              <a:gd name="connsiteX11" fmla="*/ 8720875 w 8879307"/>
              <a:gd name="connsiteY11" fmla="*/ 950572 h 1069394"/>
              <a:gd name="connsiteX12" fmla="*/ 3699711 w 8879307"/>
              <a:gd name="connsiteY12" fmla="*/ 950572 h 1069394"/>
              <a:gd name="connsiteX13" fmla="*/ 2589827 w 8879307"/>
              <a:gd name="connsiteY13" fmla="*/ 1069394 h 1069394"/>
              <a:gd name="connsiteX14" fmla="*/ 2322095 w 8879307"/>
              <a:gd name="connsiteY14" fmla="*/ 950572 h 1069394"/>
              <a:gd name="connsiteX15" fmla="*/ 158432 w 8879307"/>
              <a:gd name="connsiteY15" fmla="*/ 950572 h 1069394"/>
              <a:gd name="connsiteX16" fmla="*/ 0 w 8879307"/>
              <a:gd name="connsiteY16" fmla="*/ 792140 h 1069394"/>
              <a:gd name="connsiteX17" fmla="*/ 0 w 8879307"/>
              <a:gd name="connsiteY17" fmla="*/ 792143 h 1069394"/>
              <a:gd name="connsiteX18" fmla="*/ 0 w 8879307"/>
              <a:gd name="connsiteY18" fmla="*/ 554500 h 1069394"/>
              <a:gd name="connsiteX19" fmla="*/ 0 w 8879307"/>
              <a:gd name="connsiteY19" fmla="*/ 554500 h 1069394"/>
              <a:gd name="connsiteX20" fmla="*/ 0 w 8879307"/>
              <a:gd name="connsiteY20" fmla="*/ 158432 h 1069394"/>
              <a:gd name="connsiteX0" fmla="*/ 0 w 8879307"/>
              <a:gd name="connsiteY0" fmla="*/ 158432 h 1213773"/>
              <a:gd name="connsiteX1" fmla="*/ 158432 w 8879307"/>
              <a:gd name="connsiteY1" fmla="*/ 0 h 1213773"/>
              <a:gd name="connsiteX2" fmla="*/ 1479885 w 8879307"/>
              <a:gd name="connsiteY2" fmla="*/ 0 h 1213773"/>
              <a:gd name="connsiteX3" fmla="*/ 1479885 w 8879307"/>
              <a:gd name="connsiteY3" fmla="*/ 0 h 1213773"/>
              <a:gd name="connsiteX4" fmla="*/ 3699711 w 8879307"/>
              <a:gd name="connsiteY4" fmla="*/ 0 h 1213773"/>
              <a:gd name="connsiteX5" fmla="*/ 8720875 w 8879307"/>
              <a:gd name="connsiteY5" fmla="*/ 0 h 1213773"/>
              <a:gd name="connsiteX6" fmla="*/ 8879307 w 8879307"/>
              <a:gd name="connsiteY6" fmla="*/ 158432 h 1213773"/>
              <a:gd name="connsiteX7" fmla="*/ 8879307 w 8879307"/>
              <a:gd name="connsiteY7" fmla="*/ 554500 h 1213773"/>
              <a:gd name="connsiteX8" fmla="*/ 8879307 w 8879307"/>
              <a:gd name="connsiteY8" fmla="*/ 554500 h 1213773"/>
              <a:gd name="connsiteX9" fmla="*/ 8879307 w 8879307"/>
              <a:gd name="connsiteY9" fmla="*/ 792143 h 1213773"/>
              <a:gd name="connsiteX10" fmla="*/ 8879307 w 8879307"/>
              <a:gd name="connsiteY10" fmla="*/ 792140 h 1213773"/>
              <a:gd name="connsiteX11" fmla="*/ 8720875 w 8879307"/>
              <a:gd name="connsiteY11" fmla="*/ 950572 h 1213773"/>
              <a:gd name="connsiteX12" fmla="*/ 3699711 w 8879307"/>
              <a:gd name="connsiteY12" fmla="*/ 950572 h 1213773"/>
              <a:gd name="connsiteX13" fmla="*/ 3684700 w 8879307"/>
              <a:gd name="connsiteY13" fmla="*/ 1213773 h 1213773"/>
              <a:gd name="connsiteX14" fmla="*/ 2322095 w 8879307"/>
              <a:gd name="connsiteY14" fmla="*/ 950572 h 1213773"/>
              <a:gd name="connsiteX15" fmla="*/ 158432 w 8879307"/>
              <a:gd name="connsiteY15" fmla="*/ 950572 h 1213773"/>
              <a:gd name="connsiteX16" fmla="*/ 0 w 8879307"/>
              <a:gd name="connsiteY16" fmla="*/ 792140 h 1213773"/>
              <a:gd name="connsiteX17" fmla="*/ 0 w 8879307"/>
              <a:gd name="connsiteY17" fmla="*/ 792143 h 1213773"/>
              <a:gd name="connsiteX18" fmla="*/ 0 w 8879307"/>
              <a:gd name="connsiteY18" fmla="*/ 554500 h 1213773"/>
              <a:gd name="connsiteX19" fmla="*/ 0 w 8879307"/>
              <a:gd name="connsiteY19" fmla="*/ 554500 h 1213773"/>
              <a:gd name="connsiteX20" fmla="*/ 0 w 8879307"/>
              <a:gd name="connsiteY20" fmla="*/ 158432 h 1213773"/>
              <a:gd name="connsiteX0" fmla="*/ 0 w 8879307"/>
              <a:gd name="connsiteY0" fmla="*/ 158432 h 1213773"/>
              <a:gd name="connsiteX1" fmla="*/ 158432 w 8879307"/>
              <a:gd name="connsiteY1" fmla="*/ 0 h 1213773"/>
              <a:gd name="connsiteX2" fmla="*/ 1479885 w 8879307"/>
              <a:gd name="connsiteY2" fmla="*/ 0 h 1213773"/>
              <a:gd name="connsiteX3" fmla="*/ 1479885 w 8879307"/>
              <a:gd name="connsiteY3" fmla="*/ 0 h 1213773"/>
              <a:gd name="connsiteX4" fmla="*/ 3699711 w 8879307"/>
              <a:gd name="connsiteY4" fmla="*/ 0 h 1213773"/>
              <a:gd name="connsiteX5" fmla="*/ 8720875 w 8879307"/>
              <a:gd name="connsiteY5" fmla="*/ 0 h 1213773"/>
              <a:gd name="connsiteX6" fmla="*/ 8879307 w 8879307"/>
              <a:gd name="connsiteY6" fmla="*/ 158432 h 1213773"/>
              <a:gd name="connsiteX7" fmla="*/ 8879307 w 8879307"/>
              <a:gd name="connsiteY7" fmla="*/ 554500 h 1213773"/>
              <a:gd name="connsiteX8" fmla="*/ 8879307 w 8879307"/>
              <a:gd name="connsiteY8" fmla="*/ 554500 h 1213773"/>
              <a:gd name="connsiteX9" fmla="*/ 8879307 w 8879307"/>
              <a:gd name="connsiteY9" fmla="*/ 792143 h 1213773"/>
              <a:gd name="connsiteX10" fmla="*/ 8879307 w 8879307"/>
              <a:gd name="connsiteY10" fmla="*/ 792140 h 1213773"/>
              <a:gd name="connsiteX11" fmla="*/ 8720875 w 8879307"/>
              <a:gd name="connsiteY11" fmla="*/ 950572 h 1213773"/>
              <a:gd name="connsiteX12" fmla="*/ 3398921 w 8879307"/>
              <a:gd name="connsiteY12" fmla="*/ 938540 h 1213773"/>
              <a:gd name="connsiteX13" fmla="*/ 3684700 w 8879307"/>
              <a:gd name="connsiteY13" fmla="*/ 1213773 h 1213773"/>
              <a:gd name="connsiteX14" fmla="*/ 2322095 w 8879307"/>
              <a:gd name="connsiteY14" fmla="*/ 950572 h 1213773"/>
              <a:gd name="connsiteX15" fmla="*/ 158432 w 8879307"/>
              <a:gd name="connsiteY15" fmla="*/ 950572 h 1213773"/>
              <a:gd name="connsiteX16" fmla="*/ 0 w 8879307"/>
              <a:gd name="connsiteY16" fmla="*/ 792140 h 1213773"/>
              <a:gd name="connsiteX17" fmla="*/ 0 w 8879307"/>
              <a:gd name="connsiteY17" fmla="*/ 792143 h 1213773"/>
              <a:gd name="connsiteX18" fmla="*/ 0 w 8879307"/>
              <a:gd name="connsiteY18" fmla="*/ 554500 h 1213773"/>
              <a:gd name="connsiteX19" fmla="*/ 0 w 8879307"/>
              <a:gd name="connsiteY19" fmla="*/ 554500 h 1213773"/>
              <a:gd name="connsiteX20" fmla="*/ 0 w 8879307"/>
              <a:gd name="connsiteY20" fmla="*/ 158432 h 1213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879307" h="1213773">
                <a:moveTo>
                  <a:pt x="0" y="158432"/>
                </a:moveTo>
                <a:cubicBezTo>
                  <a:pt x="0" y="70932"/>
                  <a:pt x="70932" y="0"/>
                  <a:pt x="158432" y="0"/>
                </a:cubicBezTo>
                <a:lnTo>
                  <a:pt x="1479885" y="0"/>
                </a:lnTo>
                <a:lnTo>
                  <a:pt x="1479885" y="0"/>
                </a:lnTo>
                <a:lnTo>
                  <a:pt x="3699711" y="0"/>
                </a:lnTo>
                <a:lnTo>
                  <a:pt x="8720875" y="0"/>
                </a:lnTo>
                <a:cubicBezTo>
                  <a:pt x="8808375" y="0"/>
                  <a:pt x="8879307" y="70932"/>
                  <a:pt x="8879307" y="158432"/>
                </a:cubicBezTo>
                <a:lnTo>
                  <a:pt x="8879307" y="554500"/>
                </a:lnTo>
                <a:lnTo>
                  <a:pt x="8879307" y="554500"/>
                </a:lnTo>
                <a:lnTo>
                  <a:pt x="8879307" y="792143"/>
                </a:lnTo>
                <a:lnTo>
                  <a:pt x="8879307" y="792140"/>
                </a:lnTo>
                <a:cubicBezTo>
                  <a:pt x="8879307" y="879640"/>
                  <a:pt x="8808375" y="950572"/>
                  <a:pt x="8720875" y="950572"/>
                </a:cubicBezTo>
                <a:lnTo>
                  <a:pt x="3398921" y="938540"/>
                </a:lnTo>
                <a:lnTo>
                  <a:pt x="3684700" y="1213773"/>
                </a:lnTo>
                <a:lnTo>
                  <a:pt x="2322095" y="950572"/>
                </a:lnTo>
                <a:lnTo>
                  <a:pt x="158432" y="950572"/>
                </a:lnTo>
                <a:cubicBezTo>
                  <a:pt x="70932" y="950572"/>
                  <a:pt x="0" y="879640"/>
                  <a:pt x="0" y="792140"/>
                </a:cubicBezTo>
                <a:lnTo>
                  <a:pt x="0" y="792143"/>
                </a:lnTo>
                <a:lnTo>
                  <a:pt x="0" y="554500"/>
                </a:lnTo>
                <a:lnTo>
                  <a:pt x="0" y="554500"/>
                </a:lnTo>
                <a:lnTo>
                  <a:pt x="0" y="158432"/>
                </a:lnTo>
                <a:close/>
              </a:path>
            </a:pathLst>
          </a:custGeom>
          <a:noFill/>
          <a:ln w="19050">
            <a:solidFill>
              <a:srgbClr val="62306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dirty="0" smtClean="0">
                <a:solidFill>
                  <a:schemeClr val="tx1"/>
                </a:solidFill>
                <a:latin typeface="Gentona Light" panose="00000400000000000000" pitchFamily="50" charset="0"/>
              </a:rPr>
              <a:t>Say:</a:t>
            </a:r>
          </a:p>
          <a:p>
            <a:r>
              <a:rPr lang="en-US" sz="1400" dirty="0">
                <a:solidFill>
                  <a:schemeClr val="tx1"/>
                </a:solidFill>
                <a:latin typeface="Gentona Light" panose="00000400000000000000" pitchFamily="50" charset="0"/>
              </a:rPr>
              <a:t>I am concerned about you because I heard you say “I just can’t do this anymore.”  Can you share what you meant and why you said </a:t>
            </a:r>
            <a:r>
              <a:rPr lang="en-US" sz="1400" dirty="0" smtClean="0">
                <a:solidFill>
                  <a:schemeClr val="tx1"/>
                </a:solidFill>
                <a:latin typeface="Gentona Light" panose="00000400000000000000" pitchFamily="50" charset="0"/>
              </a:rPr>
              <a:t>that</a:t>
            </a:r>
            <a:r>
              <a:rPr lang="en-US" sz="1400" dirty="0">
                <a:solidFill>
                  <a:schemeClr val="tx1"/>
                </a:solidFill>
                <a:latin typeface="Gentona Light" panose="00000400000000000000" pitchFamily="50" charset="0"/>
              </a:rPr>
              <a:t>?  I’m wondering if you’re having thoughts of hurting yourself. Are you okay? I care about you, and I’d like to call mySupport together, right now, so that I know you’re connected with support. </a:t>
            </a:r>
          </a:p>
        </p:txBody>
      </p:sp>
      <p:sp>
        <p:nvSpPr>
          <p:cNvPr id="17" name="TextBox 16"/>
          <p:cNvSpPr txBox="1"/>
          <p:nvPr/>
        </p:nvSpPr>
        <p:spPr>
          <a:xfrm>
            <a:off x="2799348" y="1733168"/>
            <a:ext cx="3035973" cy="1634490"/>
          </a:xfrm>
          <a:prstGeom prst="roundRect">
            <a:avLst/>
          </a:prstGeom>
          <a:noFill/>
          <a:ln w="19050">
            <a:solidFill>
              <a:srgbClr val="623060"/>
            </a:solidFill>
          </a:ln>
        </p:spPr>
        <p:txBody>
          <a:bodyPr wrap="square" rtlCol="0">
            <a:spAutoFit/>
          </a:bodyPr>
          <a:lstStyle/>
          <a:p>
            <a:pPr>
              <a:lnSpc>
                <a:spcPct val="150000"/>
              </a:lnSpc>
            </a:pPr>
            <a:r>
              <a:rPr lang="en-US" sz="1200" dirty="0">
                <a:latin typeface="Gentona Light" panose="00000400000000000000" pitchFamily="50" charset="0"/>
              </a:rPr>
              <a:t>Asking someone whether they are thinking of hurting or killing themselves does not encourage suicidal thinking, but instead provides protection and conveys support and care</a:t>
            </a:r>
            <a:r>
              <a:rPr lang="en-US" sz="1200" dirty="0" smtClean="0">
                <a:latin typeface="Gentona Light" panose="00000400000000000000" pitchFamily="50" charset="0"/>
              </a:rPr>
              <a:t>.</a:t>
            </a:r>
            <a:endParaRPr lang="en-US" sz="1200" dirty="0"/>
          </a:p>
        </p:txBody>
      </p:sp>
      <p:sp>
        <p:nvSpPr>
          <p:cNvPr id="24" name="TextBox 23"/>
          <p:cNvSpPr txBox="1"/>
          <p:nvPr/>
        </p:nvSpPr>
        <p:spPr>
          <a:xfrm>
            <a:off x="6024602" y="1753186"/>
            <a:ext cx="2890798" cy="1625977"/>
          </a:xfrm>
          <a:prstGeom prst="roundRect">
            <a:avLst/>
          </a:prstGeom>
          <a:noFill/>
          <a:ln w="19050">
            <a:solidFill>
              <a:srgbClr val="623060"/>
            </a:solidFill>
          </a:ln>
        </p:spPr>
        <p:txBody>
          <a:bodyPr wrap="square" rtlCol="0">
            <a:spAutoFit/>
          </a:bodyPr>
          <a:lstStyle>
            <a:defPPr>
              <a:defRPr lang="en-US"/>
            </a:defPPr>
            <a:lvl1pPr>
              <a:defRPr sz="1400">
                <a:latin typeface="Gentona Light" panose="00000400000000000000" pitchFamily="50" charset="0"/>
              </a:defRPr>
            </a:lvl1pPr>
          </a:lstStyle>
          <a:p>
            <a:pPr>
              <a:lnSpc>
                <a:spcPct val="150000"/>
              </a:lnSpc>
            </a:pPr>
            <a:r>
              <a:rPr lang="en-US" sz="1200" dirty="0"/>
              <a:t>Avoid labeling </a:t>
            </a:r>
            <a:r>
              <a:rPr lang="en-US" sz="1200" dirty="0" smtClean="0"/>
              <a:t>the </a:t>
            </a:r>
            <a:r>
              <a:rPr lang="en-US" sz="1200" dirty="0"/>
              <a:t>employee or suggesting a diagnosis (e.g., “I think you’re depressed”). </a:t>
            </a:r>
            <a:endParaRPr lang="en-US" sz="1200" dirty="0" smtClean="0"/>
          </a:p>
          <a:p>
            <a:pPr>
              <a:lnSpc>
                <a:spcPct val="150000"/>
              </a:lnSpc>
            </a:pPr>
            <a:endParaRPr lang="en-US" sz="200" dirty="0" smtClean="0"/>
          </a:p>
          <a:p>
            <a:pPr>
              <a:lnSpc>
                <a:spcPct val="150000"/>
              </a:lnSpc>
            </a:pPr>
            <a:endParaRPr lang="en-US" sz="300" dirty="0" smtClean="0"/>
          </a:p>
          <a:p>
            <a:endParaRPr lang="en-US" dirty="0" smtClean="0"/>
          </a:p>
          <a:p>
            <a:endParaRPr lang="en-US" dirty="0"/>
          </a:p>
        </p:txBody>
      </p:sp>
      <p:sp>
        <p:nvSpPr>
          <p:cNvPr id="25" name="TextBox 24"/>
          <p:cNvSpPr txBox="1"/>
          <p:nvPr/>
        </p:nvSpPr>
        <p:spPr>
          <a:xfrm>
            <a:off x="9108305" y="1753186"/>
            <a:ext cx="2590800" cy="1634490"/>
          </a:xfrm>
          <a:prstGeom prst="roundRect">
            <a:avLst/>
          </a:prstGeom>
          <a:noFill/>
          <a:ln w="19050">
            <a:solidFill>
              <a:srgbClr val="623060"/>
            </a:solidFill>
          </a:ln>
        </p:spPr>
        <p:txBody>
          <a:bodyPr wrap="square" rtlCol="0">
            <a:spAutoFit/>
          </a:bodyPr>
          <a:lstStyle>
            <a:defPPr>
              <a:defRPr lang="en-US"/>
            </a:defPPr>
            <a:lvl1pPr>
              <a:defRPr sz="1400">
                <a:latin typeface="Gentona Light" panose="00000400000000000000" pitchFamily="50" charset="0"/>
              </a:defRPr>
            </a:lvl1pPr>
          </a:lstStyle>
          <a:p>
            <a:pPr>
              <a:lnSpc>
                <a:spcPct val="150000"/>
              </a:lnSpc>
            </a:pPr>
            <a:r>
              <a:rPr lang="en-US" sz="1200" dirty="0"/>
              <a:t>Do not tell the employee to call mySupport and leave it at that</a:t>
            </a:r>
            <a:r>
              <a:rPr lang="en-US" sz="1200" dirty="0" smtClean="0"/>
              <a:t>. </a:t>
            </a:r>
          </a:p>
          <a:p>
            <a:pPr>
              <a:lnSpc>
                <a:spcPct val="150000"/>
              </a:lnSpc>
            </a:pPr>
            <a:endParaRPr lang="en-US" sz="1100" dirty="0"/>
          </a:p>
          <a:p>
            <a:pPr>
              <a:lnSpc>
                <a:spcPct val="150000"/>
              </a:lnSpc>
            </a:pPr>
            <a:endParaRPr lang="en-US" sz="100" dirty="0" smtClean="0"/>
          </a:p>
          <a:p>
            <a:pPr>
              <a:lnSpc>
                <a:spcPct val="150000"/>
              </a:lnSpc>
            </a:pPr>
            <a:endParaRPr lang="en-US" sz="600" dirty="0" smtClean="0"/>
          </a:p>
          <a:p>
            <a:pPr>
              <a:lnSpc>
                <a:spcPct val="150000"/>
              </a:lnSpc>
            </a:pPr>
            <a:endParaRPr lang="en-US" sz="600" dirty="0" smtClean="0"/>
          </a:p>
          <a:p>
            <a:pPr>
              <a:lnSpc>
                <a:spcPct val="150000"/>
              </a:lnSpc>
            </a:pPr>
            <a:endParaRPr lang="en-US" sz="600" dirty="0"/>
          </a:p>
          <a:p>
            <a:pPr>
              <a:lnSpc>
                <a:spcPct val="150000"/>
              </a:lnSpc>
            </a:pPr>
            <a:endParaRPr lang="en-US" sz="600" dirty="0" smtClean="0"/>
          </a:p>
        </p:txBody>
      </p:sp>
      <p:sp>
        <p:nvSpPr>
          <p:cNvPr id="26" name="TextBox 25"/>
          <p:cNvSpPr txBox="1"/>
          <p:nvPr/>
        </p:nvSpPr>
        <p:spPr>
          <a:xfrm>
            <a:off x="2799349" y="3621428"/>
            <a:ext cx="3035972" cy="2553891"/>
          </a:xfrm>
          <a:prstGeom prst="roundRect">
            <a:avLst/>
          </a:prstGeom>
          <a:noFill/>
          <a:ln w="19050">
            <a:solidFill>
              <a:srgbClr val="623060"/>
            </a:solidFill>
          </a:ln>
        </p:spPr>
        <p:txBody>
          <a:bodyPr wrap="square" rtlCol="0">
            <a:spAutoFit/>
          </a:bodyPr>
          <a:lstStyle>
            <a:defPPr>
              <a:defRPr lang="en-US"/>
            </a:defPPr>
            <a:lvl1pPr>
              <a:defRPr sz="1400">
                <a:latin typeface="Gentona Light" panose="00000400000000000000" pitchFamily="50" charset="0"/>
              </a:defRPr>
            </a:lvl1pPr>
          </a:lstStyle>
          <a:p>
            <a:pPr>
              <a:lnSpc>
                <a:spcPct val="150000"/>
              </a:lnSpc>
            </a:pPr>
            <a:r>
              <a:rPr lang="en-US" sz="1200" dirty="0"/>
              <a:t>Once you’ve reached mySupport 24/7 by calling 443.997.7000, option 2, and explained the concern to the clinician, ask the employee for permission to get back on the phone with the clinician at the end of the call to learn about next steps. Then give the employee privacy to speak with the clinician.</a:t>
            </a:r>
          </a:p>
        </p:txBody>
      </p:sp>
      <p:sp>
        <p:nvSpPr>
          <p:cNvPr id="27" name="TextBox 26"/>
          <p:cNvSpPr txBox="1"/>
          <p:nvPr/>
        </p:nvSpPr>
        <p:spPr>
          <a:xfrm>
            <a:off x="6036634" y="3633739"/>
            <a:ext cx="2890798" cy="2528352"/>
          </a:xfrm>
          <a:prstGeom prst="roundRect">
            <a:avLst/>
          </a:prstGeom>
          <a:noFill/>
          <a:ln w="19050">
            <a:solidFill>
              <a:srgbClr val="623060"/>
            </a:solidFill>
          </a:ln>
        </p:spPr>
        <p:txBody>
          <a:bodyPr wrap="square" rtlCol="0">
            <a:spAutoFit/>
          </a:bodyPr>
          <a:lstStyle>
            <a:defPPr>
              <a:defRPr lang="en-US"/>
            </a:defPPr>
            <a:lvl1pPr>
              <a:defRPr sz="1400">
                <a:latin typeface="Gentona Light" panose="00000400000000000000" pitchFamily="50" charset="0"/>
              </a:defRPr>
            </a:lvl1pPr>
          </a:lstStyle>
          <a:p>
            <a:pPr>
              <a:lnSpc>
                <a:spcPct val="150000"/>
              </a:lnSpc>
            </a:pPr>
            <a:r>
              <a:rPr lang="en-US" sz="1200" dirty="0"/>
              <a:t>If the employee declines, provide them mySupport’s number and encourage them to call. Then call mySupport yourself and request a management </a:t>
            </a:r>
            <a:r>
              <a:rPr lang="en-US" sz="1200" dirty="0" smtClean="0"/>
              <a:t>consult.</a:t>
            </a:r>
            <a:endParaRPr lang="en-US" sz="700" dirty="0" smtClean="0"/>
          </a:p>
          <a:p>
            <a:pPr>
              <a:lnSpc>
                <a:spcPct val="150000"/>
              </a:lnSpc>
            </a:pPr>
            <a:endParaRPr lang="en-US" sz="600" dirty="0" smtClean="0"/>
          </a:p>
          <a:p>
            <a:pPr>
              <a:lnSpc>
                <a:spcPct val="150000"/>
              </a:lnSpc>
            </a:pPr>
            <a:endParaRPr lang="en-US" sz="500" dirty="0" smtClean="0"/>
          </a:p>
          <a:p>
            <a:pPr>
              <a:lnSpc>
                <a:spcPct val="150000"/>
              </a:lnSpc>
            </a:pPr>
            <a:endParaRPr lang="en-US" sz="500" dirty="0"/>
          </a:p>
          <a:p>
            <a:pPr>
              <a:lnSpc>
                <a:spcPct val="150000"/>
              </a:lnSpc>
            </a:pPr>
            <a:endParaRPr lang="en-US" sz="500" dirty="0"/>
          </a:p>
          <a:p>
            <a:pPr>
              <a:lnSpc>
                <a:spcPct val="150000"/>
              </a:lnSpc>
            </a:pPr>
            <a:endParaRPr lang="en-US" dirty="0"/>
          </a:p>
        </p:txBody>
      </p:sp>
      <p:sp>
        <p:nvSpPr>
          <p:cNvPr id="32" name="TextBox 31"/>
          <p:cNvSpPr txBox="1"/>
          <p:nvPr/>
        </p:nvSpPr>
        <p:spPr>
          <a:xfrm>
            <a:off x="9120342" y="3633739"/>
            <a:ext cx="2586386" cy="2502813"/>
          </a:xfrm>
          <a:prstGeom prst="roundRect">
            <a:avLst/>
          </a:prstGeom>
          <a:noFill/>
          <a:ln w="19050">
            <a:solidFill>
              <a:srgbClr val="623060"/>
            </a:solidFill>
          </a:ln>
        </p:spPr>
        <p:txBody>
          <a:bodyPr wrap="square" rtlCol="0">
            <a:spAutoFit/>
          </a:bodyPr>
          <a:lstStyle>
            <a:defPPr>
              <a:defRPr lang="en-US"/>
            </a:defPPr>
            <a:lvl1pPr>
              <a:defRPr sz="1400">
                <a:latin typeface="Gentona Light" panose="00000400000000000000" pitchFamily="50" charset="0"/>
              </a:defRPr>
            </a:lvl1pPr>
          </a:lstStyle>
          <a:p>
            <a:r>
              <a:rPr lang="en-US" sz="1200" dirty="0"/>
              <a:t>Check in with the employee later in the day to follow up and express care</a:t>
            </a:r>
            <a:r>
              <a:rPr lang="en-US" sz="1200" dirty="0" smtClean="0"/>
              <a:t>.</a:t>
            </a:r>
          </a:p>
          <a:p>
            <a:endParaRPr lang="en-US" dirty="0"/>
          </a:p>
          <a:p>
            <a:endParaRPr lang="en-US" dirty="0" smtClean="0"/>
          </a:p>
          <a:p>
            <a:endParaRPr lang="en-US" sz="300" dirty="0" smtClean="0"/>
          </a:p>
          <a:p>
            <a:endParaRPr lang="en-US" sz="300" dirty="0" smtClean="0"/>
          </a:p>
          <a:p>
            <a:endParaRPr lang="en-US" sz="300" dirty="0"/>
          </a:p>
          <a:p>
            <a:endParaRPr lang="en-US" sz="300" dirty="0" smtClean="0"/>
          </a:p>
          <a:p>
            <a:endParaRPr lang="en-US" sz="300" dirty="0"/>
          </a:p>
          <a:p>
            <a:endParaRPr lang="en-US" sz="300" dirty="0" smtClean="0"/>
          </a:p>
          <a:p>
            <a:endParaRPr lang="en-US" sz="300" dirty="0"/>
          </a:p>
          <a:p>
            <a:endParaRPr lang="en-US" dirty="0" smtClean="0"/>
          </a:p>
          <a:p>
            <a:endParaRPr lang="en-US" dirty="0"/>
          </a:p>
          <a:p>
            <a:endParaRPr lang="en-US" dirty="0" smtClean="0"/>
          </a:p>
          <a:p>
            <a:r>
              <a:rPr lang="en-US" dirty="0" smtClean="0"/>
              <a:t>  </a:t>
            </a:r>
            <a:endParaRPr lang="en-US" dirty="0"/>
          </a:p>
        </p:txBody>
      </p:sp>
    </p:spTree>
    <p:extLst>
      <p:ext uri="{BB962C8B-B14F-4D97-AF65-F5344CB8AC3E}">
        <p14:creationId xmlns:p14="http://schemas.microsoft.com/office/powerpoint/2010/main" val="42164464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D21EE5B-90EE-45B9-94D2-E78935D92D18}" type="slidenum">
              <a:rPr lang="en-US" smtClean="0"/>
              <a:t>23</a:t>
            </a:fld>
            <a:endParaRPr lang="en-US"/>
          </a:p>
        </p:txBody>
      </p:sp>
      <p:sp>
        <p:nvSpPr>
          <p:cNvPr id="3" name="Slide Number Placeholder 1"/>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21EE5B-90EE-45B9-94D2-E78935D92D18}" type="slidenum">
              <a:rPr lang="en-US" smtClean="0"/>
              <a:pPr/>
              <a:t>23</a:t>
            </a:fld>
            <a:endParaRPr lang="en-US"/>
          </a:p>
        </p:txBody>
      </p:sp>
      <p:sp>
        <p:nvSpPr>
          <p:cNvPr id="4" name="Title 9">
            <a:extLst>
              <a:ext uri="{FF2B5EF4-FFF2-40B4-BE49-F238E27FC236}">
                <a16:creationId xmlns:a16="http://schemas.microsoft.com/office/drawing/2014/main" id="{B11BAC48-F4C4-46FB-96DC-423C381AC284}"/>
              </a:ext>
            </a:extLst>
          </p:cNvPr>
          <p:cNvSpPr txBox="1">
            <a:spLocks/>
          </p:cNvSpPr>
          <p:nvPr/>
        </p:nvSpPr>
        <p:spPr>
          <a:xfrm>
            <a:off x="146344" y="4152452"/>
            <a:ext cx="2273968" cy="115183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dirty="0">
                <a:latin typeface="Quadon Medium" panose="00000600000000000000" pitchFamily="50" charset="0"/>
              </a:rPr>
              <a:t>What to do if an employee tells you they tried to hurt themselves </a:t>
            </a:r>
            <a:r>
              <a:rPr lang="en-US" sz="1600" dirty="0" smtClean="0">
                <a:latin typeface="Quadon Medium" panose="00000600000000000000" pitchFamily="50" charset="0"/>
              </a:rPr>
              <a:t>recently:</a:t>
            </a:r>
            <a:endParaRPr lang="en-US" sz="1600" dirty="0">
              <a:latin typeface="Quadon Medium" panose="00000600000000000000" pitchFamily="50" charset="0"/>
            </a:endParaRPr>
          </a:p>
        </p:txBody>
      </p:sp>
      <p:sp>
        <p:nvSpPr>
          <p:cNvPr id="5" name="Rectangle 4"/>
          <p:cNvSpPr/>
          <p:nvPr/>
        </p:nvSpPr>
        <p:spPr>
          <a:xfrm>
            <a:off x="200526" y="5362072"/>
            <a:ext cx="2273968" cy="96253"/>
          </a:xfrm>
          <a:prstGeom prst="rect">
            <a:avLst/>
          </a:pr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05063" y="6408821"/>
            <a:ext cx="1756611" cy="369332"/>
          </a:xfrm>
          <a:prstGeom prst="rect">
            <a:avLst/>
          </a:prstGeom>
          <a:noFill/>
        </p:spPr>
        <p:txBody>
          <a:bodyPr wrap="square" rtlCol="0">
            <a:spAutoFit/>
          </a:bodyPr>
          <a:lstStyle/>
          <a:p>
            <a:r>
              <a:rPr lang="en-US" b="1" i="1" dirty="0" smtClean="0">
                <a:solidFill>
                  <a:srgbClr val="51284F"/>
                </a:solidFill>
                <a:latin typeface="Quadon Medium" panose="00000600000000000000" pitchFamily="50" charset="0"/>
              </a:rPr>
              <a:t>my</a:t>
            </a:r>
            <a:r>
              <a:rPr lang="en-US" b="1" dirty="0" smtClean="0">
                <a:solidFill>
                  <a:srgbClr val="51284F"/>
                </a:solidFill>
                <a:latin typeface="Quadon Medium" panose="00000600000000000000" pitchFamily="50" charset="0"/>
              </a:rPr>
              <a:t>Support</a:t>
            </a:r>
            <a:endParaRPr lang="en-US" b="1" dirty="0">
              <a:solidFill>
                <a:srgbClr val="51284F"/>
              </a:solidFill>
              <a:latin typeface="Quadon Medium" panose="00000600000000000000" pitchFamily="50"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03705" y="6112985"/>
            <a:ext cx="1768642" cy="734580"/>
          </a:xfrm>
          <a:prstGeom prst="rect">
            <a:avLst/>
          </a:prstGeom>
        </p:spPr>
      </p:pic>
      <p:sp>
        <p:nvSpPr>
          <p:cNvPr id="10" name="Freeform 9"/>
          <p:cNvSpPr/>
          <p:nvPr/>
        </p:nvSpPr>
        <p:spPr>
          <a:xfrm>
            <a:off x="3944130" y="2907905"/>
            <a:ext cx="2436762" cy="1353757"/>
          </a:xfrm>
          <a:custGeom>
            <a:avLst/>
            <a:gdLst>
              <a:gd name="connsiteX0" fmla="*/ 0 w 2436762"/>
              <a:gd name="connsiteY0" fmla="*/ 0 h 1353757"/>
              <a:gd name="connsiteX1" fmla="*/ 2436762 w 2436762"/>
              <a:gd name="connsiteY1" fmla="*/ 0 h 1353757"/>
              <a:gd name="connsiteX2" fmla="*/ 2436762 w 2436762"/>
              <a:gd name="connsiteY2" fmla="*/ 1353757 h 1353757"/>
              <a:gd name="connsiteX3" fmla="*/ 0 w 2436762"/>
              <a:gd name="connsiteY3" fmla="*/ 1353757 h 1353757"/>
              <a:gd name="connsiteX4" fmla="*/ 0 w 2436762"/>
              <a:gd name="connsiteY4" fmla="*/ 0 h 1353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6762" h="1353757">
                <a:moveTo>
                  <a:pt x="0" y="0"/>
                </a:moveTo>
                <a:lnTo>
                  <a:pt x="2436762" y="0"/>
                </a:lnTo>
                <a:lnTo>
                  <a:pt x="2436762" y="1353757"/>
                </a:lnTo>
                <a:lnTo>
                  <a:pt x="0" y="135375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7160" tIns="137160" rIns="137160" bIns="137160" numCol="1" spcCol="1270" anchor="ctr" anchorCtr="0">
            <a:noAutofit/>
          </a:bodyPr>
          <a:lstStyle/>
          <a:p>
            <a:pPr lvl="0" algn="r" defTabSz="1600200">
              <a:lnSpc>
                <a:spcPct val="90000"/>
              </a:lnSpc>
              <a:spcBef>
                <a:spcPct val="0"/>
              </a:spcBef>
              <a:spcAft>
                <a:spcPct val="35000"/>
              </a:spcAft>
            </a:pPr>
            <a:endParaRPr lang="en-US" sz="3600" kern="1200"/>
          </a:p>
        </p:txBody>
      </p:sp>
      <p:sp>
        <p:nvSpPr>
          <p:cNvPr id="11" name="Freeform 10"/>
          <p:cNvSpPr/>
          <p:nvPr/>
        </p:nvSpPr>
        <p:spPr>
          <a:xfrm>
            <a:off x="9500556" y="4823020"/>
            <a:ext cx="2517988" cy="1353757"/>
          </a:xfrm>
          <a:custGeom>
            <a:avLst/>
            <a:gdLst>
              <a:gd name="connsiteX0" fmla="*/ 0 w 2517988"/>
              <a:gd name="connsiteY0" fmla="*/ 0 h 1353757"/>
              <a:gd name="connsiteX1" fmla="*/ 2517988 w 2517988"/>
              <a:gd name="connsiteY1" fmla="*/ 0 h 1353757"/>
              <a:gd name="connsiteX2" fmla="*/ 2517988 w 2517988"/>
              <a:gd name="connsiteY2" fmla="*/ 1353757 h 1353757"/>
              <a:gd name="connsiteX3" fmla="*/ 0 w 2517988"/>
              <a:gd name="connsiteY3" fmla="*/ 1353757 h 1353757"/>
              <a:gd name="connsiteX4" fmla="*/ 0 w 2517988"/>
              <a:gd name="connsiteY4" fmla="*/ 0 h 1353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7988" h="1353757">
                <a:moveTo>
                  <a:pt x="0" y="0"/>
                </a:moveTo>
                <a:lnTo>
                  <a:pt x="2517988" y="0"/>
                </a:lnTo>
                <a:lnTo>
                  <a:pt x="2517988" y="1353757"/>
                </a:lnTo>
                <a:lnTo>
                  <a:pt x="0" y="135375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endParaRPr lang="en-US" sz="3600" kern="1200"/>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03072" y="6428405"/>
            <a:ext cx="1519988" cy="631305"/>
          </a:xfrm>
          <a:prstGeom prst="rect">
            <a:avLst/>
          </a:prstGeom>
        </p:spPr>
      </p:pic>
      <p:sp>
        <p:nvSpPr>
          <p:cNvPr id="13" name="Slide Number Placeholder 3"/>
          <p:cNvSpPr txBox="1">
            <a:spLocks/>
          </p:cNvSpPr>
          <p:nvPr/>
        </p:nvSpPr>
        <p:spPr>
          <a:xfrm>
            <a:off x="8763000" y="65087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21EE5B-90EE-45B9-94D2-E78935D92D18}" type="slidenum">
              <a:rPr lang="en-US" smtClean="0"/>
              <a:pPr/>
              <a:t>23</a:t>
            </a:fld>
            <a:endParaRPr lang="en-US"/>
          </a:p>
        </p:txBody>
      </p:sp>
      <p:grpSp>
        <p:nvGrpSpPr>
          <p:cNvPr id="24" name="Group 23"/>
          <p:cNvGrpSpPr/>
          <p:nvPr/>
        </p:nvGrpSpPr>
        <p:grpSpPr>
          <a:xfrm>
            <a:off x="2547975" y="783571"/>
            <a:ext cx="9518698" cy="4676829"/>
            <a:chOff x="2596096" y="786829"/>
            <a:chExt cx="9521163" cy="4696151"/>
          </a:xfrm>
          <a:noFill/>
        </p:grpSpPr>
        <p:sp>
          <p:nvSpPr>
            <p:cNvPr id="16" name="Rounded Rectangular Callout 15"/>
            <p:cNvSpPr/>
            <p:nvPr/>
          </p:nvSpPr>
          <p:spPr>
            <a:xfrm>
              <a:off x="6471483" y="786829"/>
              <a:ext cx="1734316" cy="4674817"/>
            </a:xfrm>
            <a:prstGeom prst="roundRect">
              <a:avLst/>
            </a:prstGeom>
            <a:grpFill/>
            <a:ln w="19050">
              <a:solidFill>
                <a:srgbClr val="62306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dirty="0">
                  <a:solidFill>
                    <a:schemeClr val="tx1"/>
                  </a:solidFill>
                  <a:latin typeface="Gentona Light" panose="00000400000000000000" pitchFamily="50" charset="0"/>
                </a:rPr>
                <a:t>Say:</a:t>
              </a:r>
            </a:p>
            <a:p>
              <a:endParaRPr lang="en-US" sz="1400" dirty="0">
                <a:solidFill>
                  <a:schemeClr val="tx1"/>
                </a:solidFill>
                <a:latin typeface="Gentona Light" panose="00000400000000000000" pitchFamily="50" charset="0"/>
              </a:endParaRPr>
            </a:p>
            <a:p>
              <a:pPr>
                <a:lnSpc>
                  <a:spcPct val="150000"/>
                </a:lnSpc>
              </a:pPr>
              <a:r>
                <a:rPr lang="en-US" sz="1400" dirty="0">
                  <a:solidFill>
                    <a:schemeClr val="tx1"/>
                  </a:solidFill>
                  <a:latin typeface="Gentona Light" panose="00000400000000000000" pitchFamily="50" charset="0"/>
                </a:rPr>
                <a:t>Thank you for trusting me by sharing this information. I care about you, and I want to make sure you have support.  Would you be willing to call mySupport together</a:t>
              </a:r>
              <a:r>
                <a:rPr lang="en-US" sz="1400" dirty="0" smtClean="0">
                  <a:solidFill>
                    <a:schemeClr val="tx1"/>
                  </a:solidFill>
                  <a:latin typeface="Gentona Light" panose="00000400000000000000" pitchFamily="50" charset="0"/>
                </a:rPr>
                <a:t>?</a:t>
              </a:r>
            </a:p>
            <a:p>
              <a:pPr>
                <a:lnSpc>
                  <a:spcPct val="150000"/>
                </a:lnSpc>
              </a:pPr>
              <a:endParaRPr lang="en-US" sz="1400" dirty="0">
                <a:solidFill>
                  <a:schemeClr val="tx1"/>
                </a:solidFill>
                <a:latin typeface="Gentona Light" panose="00000400000000000000" pitchFamily="50" charset="0"/>
              </a:endParaRPr>
            </a:p>
            <a:p>
              <a:pPr>
                <a:lnSpc>
                  <a:spcPct val="150000"/>
                </a:lnSpc>
              </a:pPr>
              <a:endParaRPr lang="en-US" sz="1400" dirty="0" smtClean="0">
                <a:solidFill>
                  <a:schemeClr val="tx1"/>
                </a:solidFill>
                <a:latin typeface="Gentona Light" panose="00000400000000000000" pitchFamily="50" charset="0"/>
              </a:endParaRPr>
            </a:p>
            <a:p>
              <a:pPr>
                <a:lnSpc>
                  <a:spcPct val="150000"/>
                </a:lnSpc>
              </a:pPr>
              <a:endParaRPr lang="en-US" sz="1400" dirty="0">
                <a:solidFill>
                  <a:schemeClr val="tx1"/>
                </a:solidFill>
                <a:latin typeface="Gentona Light" panose="00000400000000000000" pitchFamily="50" charset="0"/>
              </a:endParaRPr>
            </a:p>
            <a:p>
              <a:pPr>
                <a:lnSpc>
                  <a:spcPct val="150000"/>
                </a:lnSpc>
              </a:pPr>
              <a:endParaRPr lang="en-US" sz="1400" dirty="0">
                <a:solidFill>
                  <a:schemeClr val="tx1"/>
                </a:solidFill>
                <a:latin typeface="Gentona Light" panose="00000400000000000000" pitchFamily="50" charset="0"/>
              </a:endParaRPr>
            </a:p>
            <a:p>
              <a:endParaRPr lang="en-US" sz="1600" dirty="0">
                <a:latin typeface="Gentona Light" panose="00000400000000000000" pitchFamily="50" charset="0"/>
              </a:endParaRPr>
            </a:p>
          </p:txBody>
        </p:sp>
        <p:sp>
          <p:nvSpPr>
            <p:cNvPr id="17" name="TextBox 16"/>
            <p:cNvSpPr txBox="1"/>
            <p:nvPr/>
          </p:nvSpPr>
          <p:spPr>
            <a:xfrm>
              <a:off x="4552567" y="786829"/>
              <a:ext cx="1501240" cy="4674817"/>
            </a:xfrm>
            <a:prstGeom prst="roundRect">
              <a:avLst/>
            </a:prstGeom>
            <a:grpFill/>
            <a:ln w="19050">
              <a:solidFill>
                <a:srgbClr val="623060"/>
              </a:solidFill>
            </a:ln>
          </p:spPr>
          <p:txBody>
            <a:bodyPr wrap="square" rtlCol="0">
              <a:spAutoFit/>
            </a:bodyPr>
            <a:lstStyle/>
            <a:p>
              <a:pPr>
                <a:lnSpc>
                  <a:spcPct val="150000"/>
                </a:lnSpc>
              </a:pPr>
              <a:r>
                <a:rPr lang="en-US" sz="1400" dirty="0">
                  <a:latin typeface="Gentona Light" panose="00000400000000000000" pitchFamily="50" charset="0"/>
                </a:rPr>
                <a:t>Be sure you have a private space to talk with the employee.</a:t>
              </a:r>
            </a:p>
            <a:p>
              <a:endParaRPr lang="en-US" sz="1600" dirty="0">
                <a:solidFill>
                  <a:schemeClr val="bg2"/>
                </a:solidFill>
                <a:latin typeface="Gentona Light" panose="00000400000000000000" pitchFamily="50" charset="0"/>
              </a:endParaRPr>
            </a:p>
            <a:p>
              <a:endParaRPr lang="en-US" sz="1600" dirty="0" smtClean="0">
                <a:solidFill>
                  <a:schemeClr val="bg2"/>
                </a:solidFill>
                <a:latin typeface="Gentona Light" panose="00000400000000000000" pitchFamily="50" charset="0"/>
              </a:endParaRPr>
            </a:p>
            <a:p>
              <a:endParaRPr lang="en-US" sz="1600" dirty="0">
                <a:solidFill>
                  <a:schemeClr val="bg2"/>
                </a:solidFill>
                <a:latin typeface="Gentona Light" panose="00000400000000000000" pitchFamily="50" charset="0"/>
              </a:endParaRPr>
            </a:p>
            <a:p>
              <a:endParaRPr lang="en-US" sz="500" dirty="0" smtClean="0">
                <a:solidFill>
                  <a:schemeClr val="bg2"/>
                </a:solidFill>
                <a:latin typeface="Gentona Light" panose="00000400000000000000" pitchFamily="50" charset="0"/>
              </a:endParaRPr>
            </a:p>
            <a:p>
              <a:endParaRPr lang="en-US" sz="500" dirty="0">
                <a:solidFill>
                  <a:schemeClr val="bg2"/>
                </a:solidFill>
                <a:latin typeface="Gentona Light" panose="00000400000000000000" pitchFamily="50" charset="0"/>
              </a:endParaRPr>
            </a:p>
            <a:p>
              <a:endParaRPr lang="en-US" sz="500" dirty="0" smtClean="0">
                <a:solidFill>
                  <a:schemeClr val="bg2"/>
                </a:solidFill>
                <a:latin typeface="Gentona Light" panose="00000400000000000000" pitchFamily="50" charset="0"/>
              </a:endParaRPr>
            </a:p>
            <a:p>
              <a:endParaRPr lang="en-US" sz="400" dirty="0" smtClean="0">
                <a:solidFill>
                  <a:schemeClr val="bg2"/>
                </a:solidFill>
                <a:latin typeface="Gentona Light" panose="00000400000000000000" pitchFamily="50" charset="0"/>
              </a:endParaRPr>
            </a:p>
            <a:p>
              <a:endParaRPr lang="en-US" sz="400" dirty="0">
                <a:solidFill>
                  <a:schemeClr val="bg2"/>
                </a:solidFill>
                <a:latin typeface="Gentona Light" panose="00000400000000000000" pitchFamily="50" charset="0"/>
              </a:endParaRPr>
            </a:p>
            <a:p>
              <a:endParaRPr lang="en-US" sz="400" dirty="0" smtClean="0">
                <a:solidFill>
                  <a:schemeClr val="bg2"/>
                </a:solidFill>
                <a:latin typeface="Gentona Light" panose="00000400000000000000" pitchFamily="50" charset="0"/>
              </a:endParaRPr>
            </a:p>
            <a:p>
              <a:endParaRPr lang="en-US" sz="400" dirty="0">
                <a:solidFill>
                  <a:schemeClr val="bg2"/>
                </a:solidFill>
                <a:latin typeface="Gentona Light" panose="00000400000000000000" pitchFamily="50" charset="0"/>
              </a:endParaRPr>
            </a:p>
            <a:p>
              <a:endParaRPr lang="en-US" sz="400" dirty="0" smtClean="0">
                <a:solidFill>
                  <a:schemeClr val="bg2"/>
                </a:solidFill>
                <a:latin typeface="Gentona Light" panose="00000400000000000000" pitchFamily="50" charset="0"/>
              </a:endParaRPr>
            </a:p>
            <a:p>
              <a:endParaRPr lang="en-US" sz="400" dirty="0">
                <a:solidFill>
                  <a:schemeClr val="bg2"/>
                </a:solidFill>
                <a:latin typeface="Gentona Light" panose="00000400000000000000" pitchFamily="50" charset="0"/>
              </a:endParaRPr>
            </a:p>
            <a:p>
              <a:endParaRPr lang="en-US" sz="400" dirty="0" smtClean="0">
                <a:solidFill>
                  <a:schemeClr val="bg2"/>
                </a:solidFill>
                <a:latin typeface="Gentona Light" panose="00000400000000000000" pitchFamily="50" charset="0"/>
              </a:endParaRPr>
            </a:p>
            <a:p>
              <a:endParaRPr lang="en-US" sz="400" dirty="0">
                <a:solidFill>
                  <a:schemeClr val="bg2"/>
                </a:solidFill>
                <a:latin typeface="Gentona Light" panose="00000400000000000000" pitchFamily="50" charset="0"/>
              </a:endParaRPr>
            </a:p>
            <a:p>
              <a:endParaRPr lang="en-US" sz="400" dirty="0" smtClean="0">
                <a:solidFill>
                  <a:schemeClr val="bg2"/>
                </a:solidFill>
                <a:latin typeface="Gentona Light" panose="00000400000000000000" pitchFamily="50" charset="0"/>
              </a:endParaRPr>
            </a:p>
            <a:p>
              <a:endParaRPr lang="en-US" sz="400" dirty="0" smtClean="0">
                <a:solidFill>
                  <a:schemeClr val="bg2"/>
                </a:solidFill>
                <a:latin typeface="Gentona Light" panose="00000400000000000000" pitchFamily="50" charset="0"/>
              </a:endParaRPr>
            </a:p>
            <a:p>
              <a:endParaRPr lang="en-US" sz="1600" dirty="0">
                <a:solidFill>
                  <a:schemeClr val="bg2"/>
                </a:solidFill>
                <a:latin typeface="Gentona Light" panose="00000400000000000000" pitchFamily="50" charset="0"/>
              </a:endParaRPr>
            </a:p>
            <a:p>
              <a:endParaRPr lang="en-US" sz="1600" dirty="0" smtClean="0">
                <a:solidFill>
                  <a:schemeClr val="bg2"/>
                </a:solidFill>
                <a:latin typeface="Gentona Light" panose="00000400000000000000" pitchFamily="50" charset="0"/>
              </a:endParaRPr>
            </a:p>
            <a:p>
              <a:endParaRPr lang="en-US" sz="1600" dirty="0" smtClean="0">
                <a:solidFill>
                  <a:schemeClr val="bg2"/>
                </a:solidFill>
                <a:latin typeface="Gentona Light" panose="00000400000000000000" pitchFamily="50" charset="0"/>
              </a:endParaRPr>
            </a:p>
            <a:p>
              <a:endParaRPr lang="en-US" sz="1600" dirty="0">
                <a:solidFill>
                  <a:schemeClr val="bg2"/>
                </a:solidFill>
                <a:latin typeface="Gentona Light" panose="00000400000000000000" pitchFamily="50" charset="0"/>
              </a:endParaRPr>
            </a:p>
            <a:p>
              <a:endParaRPr lang="en-US" sz="1600" dirty="0">
                <a:solidFill>
                  <a:schemeClr val="bg2"/>
                </a:solidFill>
              </a:endParaRPr>
            </a:p>
          </p:txBody>
        </p:sp>
        <p:sp>
          <p:nvSpPr>
            <p:cNvPr id="18" name="TextBox 17"/>
            <p:cNvSpPr txBox="1"/>
            <p:nvPr/>
          </p:nvSpPr>
          <p:spPr>
            <a:xfrm>
              <a:off x="8652280" y="792263"/>
              <a:ext cx="1516371" cy="4690717"/>
            </a:xfrm>
            <a:prstGeom prst="roundRect">
              <a:avLst/>
            </a:prstGeom>
            <a:grpFill/>
            <a:ln w="19050">
              <a:solidFill>
                <a:srgbClr val="623060"/>
              </a:solidFill>
            </a:ln>
          </p:spPr>
          <p:txBody>
            <a:bodyPr wrap="square" rtlCol="0">
              <a:spAutoFit/>
            </a:bodyPr>
            <a:lstStyle/>
            <a:p>
              <a:pPr>
                <a:lnSpc>
                  <a:spcPct val="150000"/>
                </a:lnSpc>
              </a:pPr>
              <a:r>
                <a:rPr lang="en-US" sz="1400" dirty="0">
                  <a:latin typeface="Gentona Light" panose="00000400000000000000" pitchFamily="50" charset="0"/>
                </a:rPr>
                <a:t>If the employee declines, provide mySupport’s number—443.997.7000, option 2, and remind them confidential help from a clinician is available 24/7 at that number. </a:t>
              </a:r>
            </a:p>
            <a:p>
              <a:endParaRPr lang="en-US" sz="1600" dirty="0">
                <a:solidFill>
                  <a:schemeClr val="bg2"/>
                </a:solidFill>
              </a:endParaRPr>
            </a:p>
          </p:txBody>
        </p:sp>
        <p:sp>
          <p:nvSpPr>
            <p:cNvPr id="21" name="TextBox 20"/>
            <p:cNvSpPr txBox="1"/>
            <p:nvPr/>
          </p:nvSpPr>
          <p:spPr>
            <a:xfrm>
              <a:off x="10662063" y="786829"/>
              <a:ext cx="1455196" cy="4674816"/>
            </a:xfrm>
            <a:prstGeom prst="roundRect">
              <a:avLst/>
            </a:prstGeom>
            <a:grpFill/>
            <a:ln w="19050">
              <a:solidFill>
                <a:srgbClr val="623060"/>
              </a:solidFill>
            </a:ln>
          </p:spPr>
          <p:txBody>
            <a:bodyPr wrap="square" rtlCol="0">
              <a:spAutoFit/>
            </a:bodyPr>
            <a:lstStyle/>
            <a:p>
              <a:pPr>
                <a:lnSpc>
                  <a:spcPct val="150000"/>
                </a:lnSpc>
                <a:defRPr/>
              </a:pPr>
              <a:r>
                <a:rPr lang="en-US" sz="1400" dirty="0">
                  <a:latin typeface="Gentona Light" panose="00000400000000000000" pitchFamily="50" charset="0"/>
                </a:rPr>
                <a:t>Call mySupport and request a management consult.</a:t>
              </a:r>
            </a:p>
            <a:p>
              <a:pPr>
                <a:defRPr/>
              </a:pPr>
              <a:endParaRPr lang="en-US" sz="700" dirty="0">
                <a:solidFill>
                  <a:schemeClr val="bg2"/>
                </a:solidFill>
                <a:latin typeface="Gentona Light" panose="00000400000000000000" pitchFamily="50" charset="0"/>
              </a:endParaRPr>
            </a:p>
            <a:p>
              <a:pPr>
                <a:defRPr/>
              </a:pPr>
              <a:endParaRPr lang="en-US" sz="1000" dirty="0" smtClean="0">
                <a:solidFill>
                  <a:schemeClr val="bg2"/>
                </a:solidFill>
                <a:latin typeface="Gentona Light" panose="00000400000000000000" pitchFamily="50" charset="0"/>
              </a:endParaRPr>
            </a:p>
            <a:p>
              <a:pPr>
                <a:defRPr/>
              </a:pPr>
              <a:endParaRPr lang="en-US" sz="1000" dirty="0" smtClean="0">
                <a:solidFill>
                  <a:schemeClr val="bg2"/>
                </a:solidFill>
                <a:latin typeface="Gentona Light" panose="00000400000000000000" pitchFamily="50" charset="0"/>
              </a:endParaRPr>
            </a:p>
            <a:p>
              <a:pPr>
                <a:defRPr/>
              </a:pPr>
              <a:endParaRPr lang="en-US" sz="900" dirty="0" smtClean="0">
                <a:solidFill>
                  <a:schemeClr val="bg2"/>
                </a:solidFill>
                <a:latin typeface="Gentona Light" panose="00000400000000000000" pitchFamily="50" charset="0"/>
              </a:endParaRPr>
            </a:p>
            <a:p>
              <a:pPr>
                <a:defRPr/>
              </a:pPr>
              <a:endParaRPr lang="en-US" sz="1600" dirty="0">
                <a:solidFill>
                  <a:schemeClr val="bg2"/>
                </a:solidFill>
                <a:latin typeface="Gentona Light" panose="00000400000000000000" pitchFamily="50" charset="0"/>
              </a:endParaRPr>
            </a:p>
            <a:p>
              <a:pPr>
                <a:defRPr/>
              </a:pPr>
              <a:endParaRPr lang="en-US" sz="1600" dirty="0" smtClean="0">
                <a:solidFill>
                  <a:schemeClr val="bg2"/>
                </a:solidFill>
                <a:latin typeface="Gentona Light" panose="00000400000000000000" pitchFamily="50" charset="0"/>
              </a:endParaRPr>
            </a:p>
            <a:p>
              <a:pPr>
                <a:defRPr/>
              </a:pPr>
              <a:endParaRPr lang="en-US" sz="100" dirty="0" smtClean="0">
                <a:solidFill>
                  <a:schemeClr val="bg2"/>
                </a:solidFill>
                <a:latin typeface="Gentona Light" panose="00000400000000000000" pitchFamily="50" charset="0"/>
              </a:endParaRPr>
            </a:p>
            <a:p>
              <a:pPr>
                <a:defRPr/>
              </a:pPr>
              <a:endParaRPr lang="en-US" sz="100" dirty="0">
                <a:solidFill>
                  <a:schemeClr val="bg2"/>
                </a:solidFill>
                <a:latin typeface="Gentona Light" panose="00000400000000000000" pitchFamily="50" charset="0"/>
              </a:endParaRPr>
            </a:p>
            <a:p>
              <a:pPr>
                <a:defRPr/>
              </a:pPr>
              <a:endParaRPr lang="en-US" sz="100" dirty="0" smtClean="0">
                <a:solidFill>
                  <a:schemeClr val="bg2"/>
                </a:solidFill>
                <a:latin typeface="Gentona Light" panose="00000400000000000000" pitchFamily="50" charset="0"/>
              </a:endParaRPr>
            </a:p>
            <a:p>
              <a:pPr>
                <a:defRPr/>
              </a:pPr>
              <a:endParaRPr lang="en-US" sz="100" dirty="0">
                <a:solidFill>
                  <a:schemeClr val="bg2"/>
                </a:solidFill>
                <a:latin typeface="Gentona Light" panose="00000400000000000000" pitchFamily="50" charset="0"/>
              </a:endParaRPr>
            </a:p>
            <a:p>
              <a:pPr>
                <a:defRPr/>
              </a:pPr>
              <a:endParaRPr lang="en-US" sz="100" dirty="0" smtClean="0">
                <a:solidFill>
                  <a:schemeClr val="bg2"/>
                </a:solidFill>
                <a:latin typeface="Gentona Light" panose="00000400000000000000" pitchFamily="50" charset="0"/>
              </a:endParaRPr>
            </a:p>
            <a:p>
              <a:pPr>
                <a:defRPr/>
              </a:pPr>
              <a:endParaRPr lang="en-US" sz="100" dirty="0">
                <a:solidFill>
                  <a:schemeClr val="bg2"/>
                </a:solidFill>
                <a:latin typeface="Gentona Light" panose="00000400000000000000" pitchFamily="50" charset="0"/>
              </a:endParaRPr>
            </a:p>
            <a:p>
              <a:pPr>
                <a:defRPr/>
              </a:pPr>
              <a:endParaRPr lang="en-US" sz="100" dirty="0" smtClean="0">
                <a:solidFill>
                  <a:schemeClr val="bg2"/>
                </a:solidFill>
                <a:latin typeface="Gentona Light" panose="00000400000000000000" pitchFamily="50" charset="0"/>
              </a:endParaRPr>
            </a:p>
            <a:p>
              <a:pPr>
                <a:defRPr/>
              </a:pPr>
              <a:endParaRPr lang="en-US" sz="100" dirty="0">
                <a:solidFill>
                  <a:schemeClr val="bg2"/>
                </a:solidFill>
                <a:latin typeface="Gentona Light" panose="00000400000000000000" pitchFamily="50" charset="0"/>
              </a:endParaRPr>
            </a:p>
            <a:p>
              <a:pPr>
                <a:defRPr/>
              </a:pPr>
              <a:endParaRPr lang="en-US" sz="100" dirty="0">
                <a:solidFill>
                  <a:schemeClr val="bg2"/>
                </a:solidFill>
                <a:latin typeface="Gentona Light" panose="00000400000000000000" pitchFamily="50" charset="0"/>
              </a:endParaRPr>
            </a:p>
            <a:p>
              <a:pPr>
                <a:defRPr/>
              </a:pPr>
              <a:endParaRPr lang="en-US" sz="700" dirty="0" smtClean="0">
                <a:solidFill>
                  <a:schemeClr val="bg2"/>
                </a:solidFill>
                <a:latin typeface="Gentona Light" panose="00000400000000000000" pitchFamily="50" charset="0"/>
              </a:endParaRPr>
            </a:p>
            <a:p>
              <a:pPr>
                <a:defRPr/>
              </a:pPr>
              <a:endParaRPr lang="en-US" sz="700" dirty="0">
                <a:solidFill>
                  <a:schemeClr val="bg2"/>
                </a:solidFill>
                <a:latin typeface="Gentona Light" panose="00000400000000000000" pitchFamily="50" charset="0"/>
              </a:endParaRPr>
            </a:p>
            <a:p>
              <a:pPr>
                <a:defRPr/>
              </a:pPr>
              <a:endParaRPr lang="en-US" sz="700" dirty="0" smtClean="0">
                <a:solidFill>
                  <a:schemeClr val="bg2"/>
                </a:solidFill>
                <a:latin typeface="Gentona Light" panose="00000400000000000000" pitchFamily="50" charset="0"/>
              </a:endParaRPr>
            </a:p>
            <a:p>
              <a:pPr>
                <a:defRPr/>
              </a:pPr>
              <a:endParaRPr lang="en-US" sz="700" dirty="0">
                <a:solidFill>
                  <a:schemeClr val="bg2"/>
                </a:solidFill>
                <a:latin typeface="Gentona Light" panose="00000400000000000000" pitchFamily="50" charset="0"/>
              </a:endParaRPr>
            </a:p>
            <a:p>
              <a:pPr>
                <a:defRPr/>
              </a:pPr>
              <a:endParaRPr lang="en-US" sz="100" dirty="0" smtClean="0">
                <a:solidFill>
                  <a:schemeClr val="bg2"/>
                </a:solidFill>
                <a:latin typeface="Gentona Light" panose="00000400000000000000" pitchFamily="50" charset="0"/>
              </a:endParaRPr>
            </a:p>
            <a:p>
              <a:pPr>
                <a:defRPr/>
              </a:pPr>
              <a:endParaRPr lang="en-US" sz="100" dirty="0" smtClean="0">
                <a:solidFill>
                  <a:schemeClr val="bg2"/>
                </a:solidFill>
                <a:latin typeface="Gentona Light" panose="00000400000000000000" pitchFamily="50" charset="0"/>
              </a:endParaRPr>
            </a:p>
            <a:p>
              <a:pPr>
                <a:defRPr/>
              </a:pPr>
              <a:endParaRPr lang="en-US" sz="1600" dirty="0">
                <a:solidFill>
                  <a:schemeClr val="bg2"/>
                </a:solidFill>
                <a:latin typeface="Gentona Light" panose="00000400000000000000" pitchFamily="50" charset="0"/>
              </a:endParaRPr>
            </a:p>
            <a:p>
              <a:pPr>
                <a:defRPr/>
              </a:pPr>
              <a:endParaRPr lang="en-US" sz="1600" dirty="0" smtClean="0">
                <a:solidFill>
                  <a:schemeClr val="bg2"/>
                </a:solidFill>
                <a:latin typeface="Gentona Light" panose="00000400000000000000" pitchFamily="50" charset="0"/>
              </a:endParaRPr>
            </a:p>
            <a:p>
              <a:pPr>
                <a:defRPr/>
              </a:pPr>
              <a:endParaRPr lang="en-US" sz="500" dirty="0" smtClean="0">
                <a:solidFill>
                  <a:schemeClr val="bg2"/>
                </a:solidFill>
                <a:latin typeface="Gentona Light" panose="00000400000000000000" pitchFamily="50" charset="0"/>
              </a:endParaRPr>
            </a:p>
            <a:p>
              <a:pPr>
                <a:defRPr/>
              </a:pPr>
              <a:endParaRPr lang="en-US" sz="500" dirty="0">
                <a:solidFill>
                  <a:schemeClr val="bg2"/>
                </a:solidFill>
                <a:latin typeface="Gentona Light" panose="00000400000000000000" pitchFamily="50" charset="0"/>
              </a:endParaRPr>
            </a:p>
            <a:p>
              <a:pPr>
                <a:defRPr/>
              </a:pPr>
              <a:endParaRPr lang="en-US" sz="500" dirty="0" smtClean="0">
                <a:solidFill>
                  <a:schemeClr val="bg2"/>
                </a:solidFill>
                <a:latin typeface="Gentona Light" panose="00000400000000000000" pitchFamily="50" charset="0"/>
              </a:endParaRPr>
            </a:p>
            <a:p>
              <a:pPr>
                <a:defRPr/>
              </a:pPr>
              <a:endParaRPr lang="en-US" sz="500" dirty="0">
                <a:solidFill>
                  <a:schemeClr val="bg2"/>
                </a:solidFill>
                <a:latin typeface="Gentona Light" panose="00000400000000000000" pitchFamily="50" charset="0"/>
              </a:endParaRPr>
            </a:p>
            <a:p>
              <a:pPr>
                <a:defRPr/>
              </a:pPr>
              <a:endParaRPr lang="en-US" sz="500" dirty="0" smtClean="0">
                <a:solidFill>
                  <a:schemeClr val="bg2"/>
                </a:solidFill>
                <a:latin typeface="Gentona Light" panose="00000400000000000000" pitchFamily="50" charset="0"/>
              </a:endParaRPr>
            </a:p>
            <a:p>
              <a:pPr>
                <a:defRPr/>
              </a:pPr>
              <a:endParaRPr lang="en-US" sz="500" dirty="0" smtClean="0">
                <a:solidFill>
                  <a:schemeClr val="bg2"/>
                </a:solidFill>
                <a:latin typeface="Gentona Light" panose="00000400000000000000" pitchFamily="50" charset="0"/>
              </a:endParaRPr>
            </a:p>
            <a:p>
              <a:pPr>
                <a:defRPr/>
              </a:pPr>
              <a:endParaRPr lang="en-US" sz="1400" dirty="0">
                <a:solidFill>
                  <a:schemeClr val="bg2"/>
                </a:solidFill>
                <a:latin typeface="Gentona Light" panose="00000400000000000000" pitchFamily="50" charset="0"/>
              </a:endParaRPr>
            </a:p>
          </p:txBody>
        </p:sp>
        <p:sp>
          <p:nvSpPr>
            <p:cNvPr id="22" name="TextBox 21"/>
            <p:cNvSpPr txBox="1"/>
            <p:nvPr/>
          </p:nvSpPr>
          <p:spPr>
            <a:xfrm>
              <a:off x="2596096" y="786829"/>
              <a:ext cx="1514725" cy="4658916"/>
            </a:xfrm>
            <a:prstGeom prst="roundRect">
              <a:avLst/>
            </a:prstGeom>
            <a:grpFill/>
            <a:ln w="19050">
              <a:solidFill>
                <a:srgbClr val="623060"/>
              </a:solidFill>
            </a:ln>
          </p:spPr>
          <p:txBody>
            <a:bodyPr wrap="square" rtlCol="0">
              <a:spAutoFit/>
            </a:bodyPr>
            <a:lstStyle/>
            <a:p>
              <a:pPr>
                <a:lnSpc>
                  <a:spcPct val="150000"/>
                </a:lnSpc>
              </a:pPr>
              <a:r>
                <a:rPr lang="en-US" altLang="en-US" sz="1400" dirty="0">
                  <a:latin typeface="Gentona Light" panose="00000400000000000000" pitchFamily="50" charset="0"/>
                </a:rPr>
                <a:t>Take a few deep breaths so that you can speak calmly and warmly to the employee.  Check in with your own emotional state so you can focus on the employee</a:t>
              </a:r>
              <a:r>
                <a:rPr lang="en-US" altLang="en-US" sz="1400" dirty="0" smtClean="0">
                  <a:latin typeface="Gentona Light" panose="00000400000000000000" pitchFamily="50" charset="0"/>
                </a:rPr>
                <a:t>.</a:t>
              </a:r>
            </a:p>
            <a:p>
              <a:pPr>
                <a:lnSpc>
                  <a:spcPct val="150000"/>
                </a:lnSpc>
              </a:pPr>
              <a:endParaRPr lang="en-US" altLang="en-US" sz="500" dirty="0" smtClean="0">
                <a:latin typeface="Gentona Light" panose="00000400000000000000" pitchFamily="50" charset="0"/>
              </a:endParaRPr>
            </a:p>
            <a:p>
              <a:pPr>
                <a:lnSpc>
                  <a:spcPct val="150000"/>
                </a:lnSpc>
              </a:pPr>
              <a:endParaRPr lang="en-US" altLang="en-US" sz="500" dirty="0">
                <a:latin typeface="Gentona Light" panose="00000400000000000000" pitchFamily="50" charset="0"/>
              </a:endParaRPr>
            </a:p>
            <a:p>
              <a:pPr>
                <a:lnSpc>
                  <a:spcPct val="150000"/>
                </a:lnSpc>
              </a:pPr>
              <a:endParaRPr lang="en-US" altLang="en-US" sz="500" dirty="0" smtClean="0">
                <a:latin typeface="Gentona Light" panose="00000400000000000000" pitchFamily="50" charset="0"/>
              </a:endParaRPr>
            </a:p>
            <a:p>
              <a:pPr>
                <a:lnSpc>
                  <a:spcPct val="150000"/>
                </a:lnSpc>
              </a:pPr>
              <a:endParaRPr lang="en-US" altLang="en-US" sz="500" dirty="0" smtClean="0">
                <a:latin typeface="Gentona Light" panose="00000400000000000000" pitchFamily="50" charset="0"/>
              </a:endParaRPr>
            </a:p>
            <a:p>
              <a:endParaRPr lang="en-US" sz="500" dirty="0">
                <a:solidFill>
                  <a:schemeClr val="bg2"/>
                </a:solidFill>
              </a:endParaRPr>
            </a:p>
          </p:txBody>
        </p:sp>
      </p:grpSp>
      <p:sp>
        <p:nvSpPr>
          <p:cNvPr id="15" name="Chevron 14"/>
          <p:cNvSpPr/>
          <p:nvPr/>
        </p:nvSpPr>
        <p:spPr>
          <a:xfrm>
            <a:off x="4126745" y="2905811"/>
            <a:ext cx="332985" cy="341898"/>
          </a:xfrm>
          <a:prstGeom prst="chevron">
            <a:avLst/>
          </a:prstGeom>
          <a:solidFill>
            <a:srgbClr val="623060">
              <a:alpha val="76863"/>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Chevron 18"/>
          <p:cNvSpPr/>
          <p:nvPr/>
        </p:nvSpPr>
        <p:spPr>
          <a:xfrm>
            <a:off x="8209706" y="2902388"/>
            <a:ext cx="332985" cy="345321"/>
          </a:xfrm>
          <a:prstGeom prst="chevron">
            <a:avLst/>
          </a:prstGeom>
          <a:solidFill>
            <a:srgbClr val="623060">
              <a:alpha val="76863"/>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Chevron 19"/>
          <p:cNvSpPr/>
          <p:nvPr/>
        </p:nvSpPr>
        <p:spPr>
          <a:xfrm>
            <a:off x="6032583" y="2902388"/>
            <a:ext cx="332985" cy="345321"/>
          </a:xfrm>
          <a:prstGeom prst="chevron">
            <a:avLst/>
          </a:prstGeom>
          <a:solidFill>
            <a:srgbClr val="623060">
              <a:alpha val="76863"/>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Chevron 22"/>
          <p:cNvSpPr/>
          <p:nvPr/>
        </p:nvSpPr>
        <p:spPr>
          <a:xfrm>
            <a:off x="10191628" y="2835909"/>
            <a:ext cx="332985" cy="352459"/>
          </a:xfrm>
          <a:prstGeom prst="chevron">
            <a:avLst/>
          </a:prstGeom>
          <a:solidFill>
            <a:srgbClr val="623060">
              <a:alpha val="76863"/>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7420213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Slide Number Placeholder 1"/>
          <p:cNvSpPr>
            <a:spLocks noGrp="1"/>
          </p:cNvSpPr>
          <p:nvPr>
            <p:ph type="sldNum" sz="quarter" idx="12"/>
          </p:nvPr>
        </p:nvSpPr>
        <p:spPr>
          <a:xfrm>
            <a:off x="8610600" y="6356350"/>
            <a:ext cx="2743200" cy="365125"/>
          </a:xfrm>
        </p:spPr>
        <p:txBody>
          <a:bodyPr/>
          <a:lstStyle/>
          <a:p>
            <a:fld id="{9D21EE5B-90EE-45B9-94D2-E78935D92D18}" type="slidenum">
              <a:rPr lang="en-US" smtClean="0"/>
              <a:t>24</a:t>
            </a:fld>
            <a:endParaRPr lang="en-US"/>
          </a:p>
        </p:txBody>
      </p:sp>
      <p:sp>
        <p:nvSpPr>
          <p:cNvPr id="53" name="Slide Number Placeholder 1"/>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21EE5B-90EE-45B9-94D2-E78935D92D18}" type="slidenum">
              <a:rPr lang="en-US" smtClean="0"/>
              <a:pPr/>
              <a:t>24</a:t>
            </a:fld>
            <a:endParaRPr lang="en-US"/>
          </a:p>
        </p:txBody>
      </p:sp>
      <p:sp>
        <p:nvSpPr>
          <p:cNvPr id="54" name="Title 9">
            <a:extLst>
              <a:ext uri="{FF2B5EF4-FFF2-40B4-BE49-F238E27FC236}">
                <a16:creationId xmlns:a16="http://schemas.microsoft.com/office/drawing/2014/main" id="{B11BAC48-F4C4-46FB-96DC-423C381AC284}"/>
              </a:ext>
            </a:extLst>
          </p:cNvPr>
          <p:cNvSpPr txBox="1">
            <a:spLocks/>
          </p:cNvSpPr>
          <p:nvPr/>
        </p:nvSpPr>
        <p:spPr>
          <a:xfrm>
            <a:off x="146344" y="4261662"/>
            <a:ext cx="2607226" cy="104262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dirty="0">
                <a:latin typeface="Quadon Medium" panose="00000600000000000000" pitchFamily="50" charset="0"/>
              </a:rPr>
              <a:t>What to do if an employee’s behavior is inappropriate for the </a:t>
            </a:r>
            <a:r>
              <a:rPr lang="en-US" sz="1600" dirty="0" smtClean="0">
                <a:latin typeface="Quadon Medium" panose="00000600000000000000" pitchFamily="50" charset="0"/>
              </a:rPr>
              <a:t>workplace:</a:t>
            </a:r>
            <a:endParaRPr lang="en-US" sz="1600" dirty="0">
              <a:latin typeface="Quadon Medium" panose="00000600000000000000" pitchFamily="50" charset="0"/>
            </a:endParaRPr>
          </a:p>
        </p:txBody>
      </p:sp>
      <p:sp>
        <p:nvSpPr>
          <p:cNvPr id="55" name="Rectangle 54"/>
          <p:cNvSpPr/>
          <p:nvPr/>
        </p:nvSpPr>
        <p:spPr>
          <a:xfrm>
            <a:off x="200526" y="5362072"/>
            <a:ext cx="2273968" cy="96253"/>
          </a:xfrm>
          <a:prstGeom prst="rect">
            <a:avLst/>
          </a:pr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405063" y="6408821"/>
            <a:ext cx="1756611" cy="369332"/>
          </a:xfrm>
          <a:prstGeom prst="rect">
            <a:avLst/>
          </a:prstGeom>
          <a:noFill/>
        </p:spPr>
        <p:txBody>
          <a:bodyPr wrap="square" rtlCol="0">
            <a:spAutoFit/>
          </a:bodyPr>
          <a:lstStyle/>
          <a:p>
            <a:r>
              <a:rPr lang="en-US" b="1" i="1" dirty="0" smtClean="0">
                <a:solidFill>
                  <a:srgbClr val="51284F"/>
                </a:solidFill>
                <a:latin typeface="Quadon Medium" panose="00000600000000000000" pitchFamily="50" charset="0"/>
              </a:rPr>
              <a:t>my</a:t>
            </a:r>
            <a:r>
              <a:rPr lang="en-US" b="1" dirty="0" smtClean="0">
                <a:solidFill>
                  <a:srgbClr val="51284F"/>
                </a:solidFill>
                <a:latin typeface="Quadon Medium" panose="00000600000000000000" pitchFamily="50" charset="0"/>
              </a:rPr>
              <a:t>Support</a:t>
            </a:r>
            <a:endParaRPr lang="en-US" b="1" dirty="0">
              <a:solidFill>
                <a:srgbClr val="51284F"/>
              </a:solidFill>
              <a:latin typeface="Quadon Medium" panose="00000600000000000000" pitchFamily="50" charset="0"/>
            </a:endParaRPr>
          </a:p>
        </p:txBody>
      </p:sp>
      <p:pic>
        <p:nvPicPr>
          <p:cNvPr id="57" name="Picture 5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03705" y="6112985"/>
            <a:ext cx="1768642" cy="734580"/>
          </a:xfrm>
          <a:prstGeom prst="rect">
            <a:avLst/>
          </a:prstGeom>
        </p:spPr>
      </p:pic>
      <p:sp>
        <p:nvSpPr>
          <p:cNvPr id="60" name="Freeform 59"/>
          <p:cNvSpPr/>
          <p:nvPr/>
        </p:nvSpPr>
        <p:spPr>
          <a:xfrm>
            <a:off x="3896002" y="2907905"/>
            <a:ext cx="2436762" cy="1353757"/>
          </a:xfrm>
          <a:custGeom>
            <a:avLst/>
            <a:gdLst>
              <a:gd name="connsiteX0" fmla="*/ 0 w 2436762"/>
              <a:gd name="connsiteY0" fmla="*/ 0 h 1353757"/>
              <a:gd name="connsiteX1" fmla="*/ 2436762 w 2436762"/>
              <a:gd name="connsiteY1" fmla="*/ 0 h 1353757"/>
              <a:gd name="connsiteX2" fmla="*/ 2436762 w 2436762"/>
              <a:gd name="connsiteY2" fmla="*/ 1353757 h 1353757"/>
              <a:gd name="connsiteX3" fmla="*/ 0 w 2436762"/>
              <a:gd name="connsiteY3" fmla="*/ 1353757 h 1353757"/>
              <a:gd name="connsiteX4" fmla="*/ 0 w 2436762"/>
              <a:gd name="connsiteY4" fmla="*/ 0 h 1353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6762" h="1353757">
                <a:moveTo>
                  <a:pt x="0" y="0"/>
                </a:moveTo>
                <a:lnTo>
                  <a:pt x="2436762" y="0"/>
                </a:lnTo>
                <a:lnTo>
                  <a:pt x="2436762" y="1353757"/>
                </a:lnTo>
                <a:lnTo>
                  <a:pt x="0" y="135375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7160" tIns="137160" rIns="137160" bIns="137160" numCol="1" spcCol="1270" anchor="ctr" anchorCtr="0">
            <a:noAutofit/>
          </a:bodyPr>
          <a:lstStyle/>
          <a:p>
            <a:pPr lvl="0" algn="r" defTabSz="1600200">
              <a:lnSpc>
                <a:spcPct val="90000"/>
              </a:lnSpc>
              <a:spcBef>
                <a:spcPct val="0"/>
              </a:spcBef>
              <a:spcAft>
                <a:spcPct val="35000"/>
              </a:spcAft>
            </a:pPr>
            <a:endParaRPr lang="en-US" sz="3600" kern="1200"/>
          </a:p>
        </p:txBody>
      </p:sp>
      <p:sp>
        <p:nvSpPr>
          <p:cNvPr id="61" name="Freeform 60"/>
          <p:cNvSpPr/>
          <p:nvPr/>
        </p:nvSpPr>
        <p:spPr>
          <a:xfrm>
            <a:off x="9500556" y="4823020"/>
            <a:ext cx="2517988" cy="1353757"/>
          </a:xfrm>
          <a:custGeom>
            <a:avLst/>
            <a:gdLst>
              <a:gd name="connsiteX0" fmla="*/ 0 w 2517988"/>
              <a:gd name="connsiteY0" fmla="*/ 0 h 1353757"/>
              <a:gd name="connsiteX1" fmla="*/ 2517988 w 2517988"/>
              <a:gd name="connsiteY1" fmla="*/ 0 h 1353757"/>
              <a:gd name="connsiteX2" fmla="*/ 2517988 w 2517988"/>
              <a:gd name="connsiteY2" fmla="*/ 1353757 h 1353757"/>
              <a:gd name="connsiteX3" fmla="*/ 0 w 2517988"/>
              <a:gd name="connsiteY3" fmla="*/ 1353757 h 1353757"/>
              <a:gd name="connsiteX4" fmla="*/ 0 w 2517988"/>
              <a:gd name="connsiteY4" fmla="*/ 0 h 1353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7988" h="1353757">
                <a:moveTo>
                  <a:pt x="0" y="0"/>
                </a:moveTo>
                <a:lnTo>
                  <a:pt x="2517988" y="0"/>
                </a:lnTo>
                <a:lnTo>
                  <a:pt x="2517988" y="1353757"/>
                </a:lnTo>
                <a:lnTo>
                  <a:pt x="0" y="135375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endParaRPr lang="en-US" sz="3600" kern="1200"/>
          </a:p>
        </p:txBody>
      </p:sp>
      <p:sp>
        <p:nvSpPr>
          <p:cNvPr id="63" name="Slide Number Placeholder 3"/>
          <p:cNvSpPr txBox="1">
            <a:spLocks/>
          </p:cNvSpPr>
          <p:nvPr/>
        </p:nvSpPr>
        <p:spPr>
          <a:xfrm>
            <a:off x="8763000" y="65087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21EE5B-90EE-45B9-94D2-E78935D92D18}" type="slidenum">
              <a:rPr lang="en-US" smtClean="0"/>
              <a:pPr/>
              <a:t>24</a:t>
            </a:fld>
            <a:endParaRPr lang="en-US"/>
          </a:p>
        </p:txBody>
      </p:sp>
      <p:sp>
        <p:nvSpPr>
          <p:cNvPr id="64" name="Chevron 63"/>
          <p:cNvSpPr/>
          <p:nvPr/>
        </p:nvSpPr>
        <p:spPr>
          <a:xfrm>
            <a:off x="5730467" y="2576589"/>
            <a:ext cx="332985" cy="411800"/>
          </a:xfrm>
          <a:prstGeom prst="chevron">
            <a:avLst/>
          </a:prstGeom>
          <a:solidFill>
            <a:srgbClr val="623060">
              <a:alpha val="76863"/>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6" name="TextBox 65"/>
          <p:cNvSpPr txBox="1"/>
          <p:nvPr/>
        </p:nvSpPr>
        <p:spPr>
          <a:xfrm>
            <a:off x="6265361" y="780430"/>
            <a:ext cx="2517687" cy="5178683"/>
          </a:xfrm>
          <a:prstGeom prst="roundRect">
            <a:avLst/>
          </a:prstGeom>
          <a:noFill/>
          <a:ln w="19050">
            <a:solidFill>
              <a:srgbClr val="623060"/>
            </a:solidFill>
          </a:ln>
        </p:spPr>
        <p:txBody>
          <a:bodyPr wrap="square" rtlCol="0">
            <a:spAutoFit/>
          </a:bodyPr>
          <a:lstStyle>
            <a:defPPr>
              <a:defRPr lang="en-US"/>
            </a:defPPr>
            <a:lvl1pPr>
              <a:lnSpc>
                <a:spcPct val="150000"/>
              </a:lnSpc>
              <a:defRPr sz="1400">
                <a:latin typeface="Gentona Light" panose="00000400000000000000" pitchFamily="50" charset="0"/>
              </a:defRPr>
            </a:lvl1pPr>
          </a:lstStyle>
          <a:p>
            <a:r>
              <a:rPr lang="en-US" dirty="0"/>
              <a:t>FMRs are voluntary appointments. If the employee agrees to the FMR, they give the Onsite Clinical Team permission to let you know whether or not they have made and attended an initial appointment with the Onsite Team.</a:t>
            </a:r>
          </a:p>
          <a:p>
            <a:endParaRPr lang="en-US" dirty="0"/>
          </a:p>
          <a:p>
            <a:endParaRPr lang="en-US" dirty="0"/>
          </a:p>
          <a:p>
            <a:endParaRPr lang="en-US" dirty="0"/>
          </a:p>
          <a:p>
            <a:endParaRPr lang="en-US" dirty="0"/>
          </a:p>
          <a:p>
            <a:endParaRPr lang="en-US" dirty="0"/>
          </a:p>
        </p:txBody>
      </p:sp>
      <p:sp>
        <p:nvSpPr>
          <p:cNvPr id="67" name="TextBox 66"/>
          <p:cNvSpPr txBox="1"/>
          <p:nvPr/>
        </p:nvSpPr>
        <p:spPr>
          <a:xfrm>
            <a:off x="9378074" y="764254"/>
            <a:ext cx="2556246" cy="5178683"/>
          </a:xfrm>
          <a:prstGeom prst="roundRect">
            <a:avLst/>
          </a:prstGeom>
          <a:noFill/>
          <a:ln w="19050">
            <a:solidFill>
              <a:srgbClr val="623060"/>
            </a:solidFill>
          </a:ln>
        </p:spPr>
        <p:txBody>
          <a:bodyPr wrap="square" rtlCol="0">
            <a:spAutoFit/>
          </a:bodyPr>
          <a:lstStyle>
            <a:defPPr>
              <a:defRPr lang="en-US"/>
            </a:defPPr>
            <a:lvl1pPr>
              <a:lnSpc>
                <a:spcPct val="150000"/>
              </a:lnSpc>
              <a:defRPr sz="1400">
                <a:latin typeface="Gentona Light" panose="00000400000000000000" pitchFamily="50" charset="0"/>
              </a:defRPr>
            </a:lvl1pPr>
          </a:lstStyle>
          <a:p>
            <a:r>
              <a:rPr lang="en-US" dirty="0"/>
              <a:t>Please go to the following links to learn more about FMRs and to obtain an FMR Agreement Form. Please note that you must consult HR before initiating an FMR, and HR must sign the FMR Agreement Form.</a:t>
            </a:r>
          </a:p>
          <a:p>
            <a:endParaRPr lang="en-US" dirty="0"/>
          </a:p>
          <a:p>
            <a:endParaRPr lang="en-US" dirty="0"/>
          </a:p>
          <a:p>
            <a:endParaRPr lang="en-US" dirty="0"/>
          </a:p>
          <a:p>
            <a:endParaRPr lang="en-US" dirty="0"/>
          </a:p>
          <a:p>
            <a:endParaRPr lang="en-US" dirty="0"/>
          </a:p>
          <a:p>
            <a:endParaRPr lang="en-US" dirty="0"/>
          </a:p>
          <a:p>
            <a:endParaRPr lang="en-US" dirty="0"/>
          </a:p>
        </p:txBody>
      </p:sp>
      <p:sp>
        <p:nvSpPr>
          <p:cNvPr id="69" name="Chevron 68"/>
          <p:cNvSpPr/>
          <p:nvPr/>
        </p:nvSpPr>
        <p:spPr>
          <a:xfrm>
            <a:off x="8901408" y="2542346"/>
            <a:ext cx="332985" cy="411800"/>
          </a:xfrm>
          <a:prstGeom prst="chevron">
            <a:avLst/>
          </a:prstGeom>
          <a:solidFill>
            <a:srgbClr val="623060">
              <a:alpha val="76863"/>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 name="TextBox 70"/>
          <p:cNvSpPr txBox="1"/>
          <p:nvPr/>
        </p:nvSpPr>
        <p:spPr>
          <a:xfrm>
            <a:off x="2871930" y="785080"/>
            <a:ext cx="2740177" cy="5114151"/>
          </a:xfrm>
          <a:prstGeom prst="roundRect">
            <a:avLst/>
          </a:prstGeom>
          <a:noFill/>
          <a:ln w="19050">
            <a:solidFill>
              <a:srgbClr val="623060"/>
            </a:solidFill>
          </a:ln>
        </p:spPr>
        <p:txBody>
          <a:bodyPr wrap="square" rtlCol="0">
            <a:spAutoFit/>
          </a:bodyPr>
          <a:lstStyle/>
          <a:p>
            <a:pPr>
              <a:lnSpc>
                <a:spcPct val="150000"/>
              </a:lnSpc>
            </a:pPr>
            <a:r>
              <a:rPr lang="en-US" altLang="en-US" sz="1400" dirty="0">
                <a:latin typeface="Gentona Light" panose="00000400000000000000" pitchFamily="50" charset="0"/>
              </a:rPr>
              <a:t>Assuming you have no concerns for the employee’s safety, or anyone else’s, a </a:t>
            </a:r>
            <a:r>
              <a:rPr lang="en-US" altLang="en-US" sz="1400" b="1" dirty="0">
                <a:latin typeface="Gentona Light" panose="00000400000000000000" pitchFamily="50" charset="0"/>
              </a:rPr>
              <a:t>Facilitated Management Referral (FMR) </a:t>
            </a:r>
            <a:r>
              <a:rPr lang="en-US" altLang="en-US" sz="1400" dirty="0">
                <a:latin typeface="Gentona Light" panose="00000400000000000000" pitchFamily="50" charset="0"/>
              </a:rPr>
              <a:t>to mySupport may be a helpful tool.  An employee who agrees to a facilitated management referral works with an Onsite Clinician to address the concerning behavior. </a:t>
            </a:r>
            <a:endParaRPr lang="en-US" altLang="en-US" sz="1400" dirty="0" smtClean="0">
              <a:latin typeface="Gentona Light" panose="00000400000000000000" pitchFamily="50" charset="0"/>
            </a:endParaRPr>
          </a:p>
          <a:p>
            <a:endParaRPr lang="en-US" sz="1600" dirty="0">
              <a:solidFill>
                <a:schemeClr val="bg2"/>
              </a:solidFill>
              <a:latin typeface="Gentona Light" panose="00000400000000000000" pitchFamily="50" charset="0"/>
            </a:endParaRPr>
          </a:p>
          <a:p>
            <a:endParaRPr lang="en-US" sz="1600" dirty="0" smtClean="0">
              <a:solidFill>
                <a:schemeClr val="bg2"/>
              </a:solidFill>
              <a:latin typeface="Gentona Light" panose="00000400000000000000" pitchFamily="50" charset="0"/>
            </a:endParaRPr>
          </a:p>
          <a:p>
            <a:endParaRPr lang="en-US" sz="1600" dirty="0" smtClean="0">
              <a:solidFill>
                <a:schemeClr val="bg2"/>
              </a:solidFill>
              <a:latin typeface="Gentona Light" panose="00000400000000000000" pitchFamily="50" charset="0"/>
            </a:endParaRPr>
          </a:p>
          <a:p>
            <a:endParaRPr lang="en-US" sz="1600" dirty="0">
              <a:solidFill>
                <a:schemeClr val="bg2"/>
              </a:solidFill>
              <a:latin typeface="Gentona Light" panose="00000400000000000000" pitchFamily="50" charset="0"/>
            </a:endParaRPr>
          </a:p>
          <a:p>
            <a:endParaRPr lang="en-US" sz="1600" dirty="0">
              <a:solidFill>
                <a:schemeClr val="bg2"/>
              </a:solidFill>
            </a:endParaRPr>
          </a:p>
        </p:txBody>
      </p:sp>
    </p:spTree>
    <p:extLst>
      <p:ext uri="{BB962C8B-B14F-4D97-AF65-F5344CB8AC3E}">
        <p14:creationId xmlns:p14="http://schemas.microsoft.com/office/powerpoint/2010/main" val="23830662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D21EE5B-90EE-45B9-94D2-E78935D92D18}" type="slidenum">
              <a:rPr lang="en-US" smtClean="0"/>
              <a:t>25</a:t>
            </a:fld>
            <a:endParaRPr lang="en-US"/>
          </a:p>
        </p:txBody>
      </p:sp>
      <p:sp>
        <p:nvSpPr>
          <p:cNvPr id="3" name="Slide Number Placeholder 1"/>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21EE5B-90EE-45B9-94D2-E78935D92D18}" type="slidenum">
              <a:rPr lang="en-US" smtClean="0"/>
              <a:pPr/>
              <a:t>25</a:t>
            </a:fld>
            <a:endParaRPr lang="en-US"/>
          </a:p>
        </p:txBody>
      </p:sp>
      <p:sp>
        <p:nvSpPr>
          <p:cNvPr id="4" name="Slide Number Placeholder 1"/>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21EE5B-90EE-45B9-94D2-E78935D92D18}" type="slidenum">
              <a:rPr lang="en-US" smtClean="0"/>
              <a:pPr/>
              <a:t>25</a:t>
            </a:fld>
            <a:endParaRPr lang="en-US"/>
          </a:p>
        </p:txBody>
      </p:sp>
      <p:sp>
        <p:nvSpPr>
          <p:cNvPr id="5" name="Rectangle 4"/>
          <p:cNvSpPr/>
          <p:nvPr/>
        </p:nvSpPr>
        <p:spPr>
          <a:xfrm flipH="1">
            <a:off x="8912445" y="0"/>
            <a:ext cx="3270539" cy="8117305"/>
          </a:xfrm>
          <a:prstGeom prst="rect">
            <a:avLst/>
          </a:prstGeom>
          <a:solidFill>
            <a:srgbClr val="51284F">
              <a:alpha val="9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Slide Number Placeholder 1"/>
          <p:cNvSpPr txBox="1">
            <a:spLocks/>
          </p:cNvSpPr>
          <p:nvPr/>
        </p:nvSpPr>
        <p:spPr>
          <a:xfrm>
            <a:off x="9222206" y="7619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21EE5B-90EE-45B9-94D2-E78935D92D18}" type="slidenum">
              <a:rPr lang="en-US" smtClean="0"/>
              <a:pPr/>
              <a:t>25</a:t>
            </a:fld>
            <a:endParaRPr lang="en-US" dirty="0"/>
          </a:p>
        </p:txBody>
      </p:sp>
      <p:sp>
        <p:nvSpPr>
          <p:cNvPr id="7" name="Rectangle 6"/>
          <p:cNvSpPr/>
          <p:nvPr/>
        </p:nvSpPr>
        <p:spPr>
          <a:xfrm>
            <a:off x="-9548" y="0"/>
            <a:ext cx="8884247" cy="8117305"/>
          </a:xfrm>
          <a:prstGeom prst="rect">
            <a:avLst/>
          </a:prstGeom>
          <a:solidFill>
            <a:srgbClr val="51284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p:cNvSpPr txBox="1"/>
          <p:nvPr/>
        </p:nvSpPr>
        <p:spPr>
          <a:xfrm>
            <a:off x="9489987" y="398362"/>
            <a:ext cx="2742775" cy="2246769"/>
          </a:xfrm>
          <a:prstGeom prst="rect">
            <a:avLst/>
          </a:prstGeom>
          <a:noFill/>
        </p:spPr>
        <p:txBody>
          <a:bodyPr wrap="square" rtlCol="0">
            <a:spAutoFit/>
          </a:bodyPr>
          <a:lstStyle/>
          <a:p>
            <a:pPr algn="r"/>
            <a:r>
              <a:rPr lang="en-US" sz="2800" b="1" dirty="0">
                <a:solidFill>
                  <a:schemeClr val="bg2">
                    <a:lumMod val="90000"/>
                  </a:schemeClr>
                </a:solidFill>
                <a:latin typeface="Quadon Medium" panose="00000600000000000000" pitchFamily="50" charset="0"/>
              </a:rPr>
              <a:t>Facilitated Management Referral (FMR) Paperwork</a:t>
            </a:r>
            <a:endParaRPr lang="en-US" sz="2000" dirty="0">
              <a:solidFill>
                <a:schemeClr val="bg2">
                  <a:lumMod val="90000"/>
                </a:schemeClr>
              </a:solidFill>
              <a:latin typeface="Gentona Light" panose="00000400000000000000" pitchFamily="50"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33812" y="7486000"/>
            <a:ext cx="1519988" cy="631305"/>
          </a:xfrm>
          <a:prstGeom prst="rect">
            <a:avLst/>
          </a:prstGeom>
        </p:spPr>
      </p:pic>
      <p:sp>
        <p:nvSpPr>
          <p:cNvPr id="12" name="TextBox 11"/>
          <p:cNvSpPr txBox="1"/>
          <p:nvPr/>
        </p:nvSpPr>
        <p:spPr>
          <a:xfrm>
            <a:off x="1347537" y="1299411"/>
            <a:ext cx="4944979" cy="1846659"/>
          </a:xfrm>
          <a:prstGeom prst="rect">
            <a:avLst/>
          </a:prstGeom>
          <a:noFill/>
        </p:spPr>
        <p:txBody>
          <a:bodyPr wrap="square" rtlCol="0">
            <a:spAutoFit/>
          </a:bodyPr>
          <a:lstStyle/>
          <a:p>
            <a:r>
              <a:rPr lang="en-US" sz="2400" dirty="0">
                <a:solidFill>
                  <a:schemeClr val="bg2"/>
                </a:solidFill>
                <a:latin typeface="Gentona Light" panose="00000400000000000000" pitchFamily="50" charset="0"/>
              </a:rPr>
              <a:t>Links to the following documents</a:t>
            </a:r>
            <a:r>
              <a:rPr lang="en-US" sz="2400" dirty="0" smtClean="0">
                <a:solidFill>
                  <a:schemeClr val="bg2"/>
                </a:solidFill>
                <a:latin typeface="Gentona Light" panose="00000400000000000000" pitchFamily="50" charset="0"/>
              </a:rPr>
              <a:t>:</a:t>
            </a:r>
          </a:p>
          <a:p>
            <a:endParaRPr lang="en-US" dirty="0">
              <a:solidFill>
                <a:schemeClr val="bg2"/>
              </a:solidFill>
              <a:latin typeface="Gentona Light" panose="00000400000000000000" pitchFamily="50" charset="0"/>
            </a:endParaRPr>
          </a:p>
          <a:p>
            <a:r>
              <a:rPr lang="en-US" dirty="0">
                <a:solidFill>
                  <a:schemeClr val="bg2"/>
                </a:solidFill>
                <a:latin typeface="Gentona Light" panose="00000400000000000000" pitchFamily="50" charset="0"/>
              </a:rPr>
              <a:t>FMR FAQs for Managers and HR</a:t>
            </a:r>
          </a:p>
          <a:p>
            <a:r>
              <a:rPr lang="en-US" dirty="0">
                <a:solidFill>
                  <a:schemeClr val="bg2"/>
                </a:solidFill>
                <a:latin typeface="Gentona Light" panose="00000400000000000000" pitchFamily="50" charset="0"/>
              </a:rPr>
              <a:t>FMR FAQs for Referred Faculty and Staff</a:t>
            </a:r>
          </a:p>
          <a:p>
            <a:r>
              <a:rPr lang="en-US" dirty="0">
                <a:solidFill>
                  <a:schemeClr val="bg2"/>
                </a:solidFill>
                <a:latin typeface="Gentona Light" panose="00000400000000000000" pitchFamily="50" charset="0"/>
              </a:rPr>
              <a:t>FMR Agreement Form</a:t>
            </a:r>
          </a:p>
          <a:p>
            <a:endParaRPr lang="en-US" dirty="0">
              <a:solidFill>
                <a:schemeClr val="bg2"/>
              </a:solidFill>
              <a:latin typeface="Gentona Light" panose="00000400000000000000" pitchFamily="50" charset="0"/>
            </a:endParaRPr>
          </a:p>
        </p:txBody>
      </p:sp>
    </p:spTree>
    <p:extLst>
      <p:ext uri="{BB962C8B-B14F-4D97-AF65-F5344CB8AC3E}">
        <p14:creationId xmlns:p14="http://schemas.microsoft.com/office/powerpoint/2010/main" val="14657182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D21EE5B-90EE-45B9-94D2-E78935D92D18}" type="slidenum">
              <a:rPr lang="en-US" smtClean="0"/>
              <a:t>26</a:t>
            </a:fld>
            <a:endParaRPr lang="en-US"/>
          </a:p>
        </p:txBody>
      </p:sp>
      <p:sp>
        <p:nvSpPr>
          <p:cNvPr id="3" name="Slide Number Placeholder 1"/>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21EE5B-90EE-45B9-94D2-E78935D92D18}" type="slidenum">
              <a:rPr lang="en-US" smtClean="0"/>
              <a:pPr/>
              <a:t>26</a:t>
            </a:fld>
            <a:endParaRPr lang="en-US"/>
          </a:p>
        </p:txBody>
      </p:sp>
      <p:sp>
        <p:nvSpPr>
          <p:cNvPr id="4" name="Slide Number Placeholder 1"/>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21EE5B-90EE-45B9-94D2-E78935D92D18}" type="slidenum">
              <a:rPr lang="en-US" smtClean="0"/>
              <a:pPr/>
              <a:t>26</a:t>
            </a:fld>
            <a:endParaRPr lang="en-US"/>
          </a:p>
        </p:txBody>
      </p:sp>
      <p:sp>
        <p:nvSpPr>
          <p:cNvPr id="5" name="Slide Number Placeholder 1"/>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21EE5B-90EE-45B9-94D2-E78935D92D18}" type="slidenum">
              <a:rPr lang="en-US" smtClean="0"/>
              <a:pPr/>
              <a:t>26</a:t>
            </a:fld>
            <a:endParaRPr lang="en-US"/>
          </a:p>
        </p:txBody>
      </p:sp>
      <p:sp>
        <p:nvSpPr>
          <p:cNvPr id="6" name="Rectangle 5"/>
          <p:cNvSpPr/>
          <p:nvPr/>
        </p:nvSpPr>
        <p:spPr>
          <a:xfrm flipH="1">
            <a:off x="8912445" y="0"/>
            <a:ext cx="3270539" cy="8117305"/>
          </a:xfrm>
          <a:prstGeom prst="rect">
            <a:avLst/>
          </a:prstGeom>
          <a:solidFill>
            <a:srgbClr val="51284F">
              <a:alpha val="9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Slide Number Placeholder 1"/>
          <p:cNvSpPr txBox="1">
            <a:spLocks/>
          </p:cNvSpPr>
          <p:nvPr/>
        </p:nvSpPr>
        <p:spPr>
          <a:xfrm>
            <a:off x="9222206" y="7619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21EE5B-90EE-45B9-94D2-E78935D92D18}" type="slidenum">
              <a:rPr lang="en-US" smtClean="0"/>
              <a:pPr/>
              <a:t>26</a:t>
            </a:fld>
            <a:endParaRPr lang="en-US" dirty="0"/>
          </a:p>
        </p:txBody>
      </p:sp>
      <p:sp>
        <p:nvSpPr>
          <p:cNvPr id="8" name="Rectangle 7"/>
          <p:cNvSpPr/>
          <p:nvPr/>
        </p:nvSpPr>
        <p:spPr>
          <a:xfrm>
            <a:off x="-9548" y="0"/>
            <a:ext cx="8884247" cy="8117305"/>
          </a:xfrm>
          <a:prstGeom prst="rect">
            <a:avLst/>
          </a:prstGeom>
          <a:solidFill>
            <a:srgbClr val="51284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33812" y="7486000"/>
            <a:ext cx="1519988" cy="631305"/>
          </a:xfrm>
          <a:prstGeom prst="rect">
            <a:avLst/>
          </a:prstGeom>
        </p:spPr>
      </p:pic>
      <p:sp>
        <p:nvSpPr>
          <p:cNvPr id="13" name="Title 1"/>
          <p:cNvSpPr txBox="1">
            <a:spLocks/>
          </p:cNvSpPr>
          <p:nvPr/>
        </p:nvSpPr>
        <p:spPr>
          <a:xfrm>
            <a:off x="240632" y="1387810"/>
            <a:ext cx="8470231" cy="1054602"/>
          </a:xfrm>
          <a:prstGeom prst="rect">
            <a:avLst/>
          </a:prstGeom>
        </p:spPr>
        <p:txBody>
          <a:bodyP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solidFill>
                  <a:schemeClr val="bg2"/>
                </a:solidFill>
                <a:latin typeface="Quadon" panose="00000500000000000000" pitchFamily="50" charset="0"/>
              </a:rPr>
              <a:t>To Reach mySupport, 24/7:	</a:t>
            </a:r>
            <a:endParaRPr lang="en-US" dirty="0">
              <a:solidFill>
                <a:schemeClr val="bg2"/>
              </a:solidFill>
              <a:latin typeface="Quadon" panose="00000500000000000000" pitchFamily="50" charset="0"/>
            </a:endParaRPr>
          </a:p>
        </p:txBody>
      </p:sp>
      <p:sp>
        <p:nvSpPr>
          <p:cNvPr id="14" name="Content Placeholder 2"/>
          <p:cNvSpPr txBox="1">
            <a:spLocks/>
          </p:cNvSpPr>
          <p:nvPr/>
        </p:nvSpPr>
        <p:spPr>
          <a:xfrm>
            <a:off x="697832" y="2694007"/>
            <a:ext cx="8013031" cy="1025859"/>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800" dirty="0" smtClean="0">
                <a:solidFill>
                  <a:schemeClr val="bg2"/>
                </a:solidFill>
                <a:latin typeface="Gentona Light" panose="00000400000000000000" pitchFamily="50" charset="0"/>
              </a:rPr>
              <a:t>Call 443-997-7000; </a:t>
            </a:r>
          </a:p>
          <a:p>
            <a:pPr marL="0" indent="0" algn="ctr">
              <a:buFont typeface="Arial" panose="020B0604020202020204" pitchFamily="34" charset="0"/>
              <a:buNone/>
            </a:pPr>
            <a:r>
              <a:rPr lang="en-US" sz="4800" dirty="0" smtClean="0">
                <a:solidFill>
                  <a:schemeClr val="bg2"/>
                </a:solidFill>
                <a:latin typeface="Gentona Light" panose="00000400000000000000" pitchFamily="50" charset="0"/>
              </a:rPr>
              <a:t>Option #2</a:t>
            </a:r>
            <a:endParaRPr lang="en-US" sz="4800" dirty="0">
              <a:solidFill>
                <a:schemeClr val="bg2"/>
              </a:solidFill>
              <a:latin typeface="Gentona Light" panose="00000400000000000000" pitchFamily="50" charset="0"/>
            </a:endParaRPr>
          </a:p>
        </p:txBody>
      </p:sp>
    </p:spTree>
    <p:extLst>
      <p:ext uri="{BB962C8B-B14F-4D97-AF65-F5344CB8AC3E}">
        <p14:creationId xmlns:p14="http://schemas.microsoft.com/office/powerpoint/2010/main" val="26529248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D21EE5B-90EE-45B9-94D2-E78935D92D18}" type="slidenum">
              <a:rPr lang="en-US" smtClean="0"/>
              <a:t>27</a:t>
            </a:fld>
            <a:endParaRPr lang="en-US"/>
          </a:p>
        </p:txBody>
      </p:sp>
      <p:sp>
        <p:nvSpPr>
          <p:cNvPr id="3" name="Slide Number Placeholder 1"/>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21EE5B-90EE-45B9-94D2-E78935D92D18}" type="slidenum">
              <a:rPr lang="en-US" smtClean="0"/>
              <a:pPr/>
              <a:t>27</a:t>
            </a:fld>
            <a:endParaRPr lang="en-US"/>
          </a:p>
        </p:txBody>
      </p:sp>
      <p:sp>
        <p:nvSpPr>
          <p:cNvPr id="4" name="Slide Number Placeholder 1"/>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21EE5B-90EE-45B9-94D2-E78935D92D18}" type="slidenum">
              <a:rPr lang="en-US" smtClean="0"/>
              <a:pPr/>
              <a:t>27</a:t>
            </a:fld>
            <a:endParaRPr lang="en-US"/>
          </a:p>
        </p:txBody>
      </p:sp>
      <p:sp>
        <p:nvSpPr>
          <p:cNvPr id="5" name="Slide Number Placeholder 1"/>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21EE5B-90EE-45B9-94D2-E78935D92D18}" type="slidenum">
              <a:rPr lang="en-US" smtClean="0"/>
              <a:pPr/>
              <a:t>27</a:t>
            </a:fld>
            <a:endParaRPr lang="en-US"/>
          </a:p>
        </p:txBody>
      </p:sp>
      <p:sp>
        <p:nvSpPr>
          <p:cNvPr id="6" name="Slide Number Placeholder 1"/>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21EE5B-90EE-45B9-94D2-E78935D92D18}" type="slidenum">
              <a:rPr lang="en-US" smtClean="0"/>
              <a:pPr/>
              <a:t>27</a:t>
            </a:fld>
            <a:endParaRPr lang="en-US"/>
          </a:p>
        </p:txBody>
      </p:sp>
      <p:sp>
        <p:nvSpPr>
          <p:cNvPr id="7" name="Rectangle 6"/>
          <p:cNvSpPr/>
          <p:nvPr/>
        </p:nvSpPr>
        <p:spPr>
          <a:xfrm flipH="1">
            <a:off x="8912445" y="0"/>
            <a:ext cx="3270539" cy="8117305"/>
          </a:xfrm>
          <a:prstGeom prst="rect">
            <a:avLst/>
          </a:prstGeom>
          <a:solidFill>
            <a:srgbClr val="51284F">
              <a:alpha val="9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Slide Number Placeholder 1"/>
          <p:cNvSpPr txBox="1">
            <a:spLocks/>
          </p:cNvSpPr>
          <p:nvPr/>
        </p:nvSpPr>
        <p:spPr>
          <a:xfrm>
            <a:off x="9222206" y="7619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21EE5B-90EE-45B9-94D2-E78935D92D18}" type="slidenum">
              <a:rPr lang="en-US" smtClean="0"/>
              <a:pPr/>
              <a:t>27</a:t>
            </a:fld>
            <a:endParaRPr lang="en-US" dirty="0"/>
          </a:p>
        </p:txBody>
      </p:sp>
      <p:sp>
        <p:nvSpPr>
          <p:cNvPr id="9" name="Rectangle 8"/>
          <p:cNvSpPr/>
          <p:nvPr/>
        </p:nvSpPr>
        <p:spPr>
          <a:xfrm>
            <a:off x="-9548" y="0"/>
            <a:ext cx="8884247" cy="8117305"/>
          </a:xfrm>
          <a:prstGeom prst="rect">
            <a:avLst/>
          </a:prstGeom>
          <a:solidFill>
            <a:srgbClr val="51284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33812" y="7486000"/>
            <a:ext cx="1519988" cy="631305"/>
          </a:xfrm>
          <a:prstGeom prst="rect">
            <a:avLst/>
          </a:prstGeom>
        </p:spPr>
      </p:pic>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t="64230"/>
          <a:stretch/>
        </p:blipFill>
        <p:spPr>
          <a:xfrm>
            <a:off x="2733208" y="4535905"/>
            <a:ext cx="3698151" cy="10668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7397" y="541421"/>
            <a:ext cx="7501581" cy="6858000"/>
          </a:xfrm>
          <a:prstGeom prst="rect">
            <a:avLst/>
          </a:prstGeom>
        </p:spPr>
      </p:pic>
    </p:spTree>
    <p:extLst>
      <p:ext uri="{BB962C8B-B14F-4D97-AF65-F5344CB8AC3E}">
        <p14:creationId xmlns:p14="http://schemas.microsoft.com/office/powerpoint/2010/main" val="3486856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9">
            <a:extLst>
              <a:ext uri="{FF2B5EF4-FFF2-40B4-BE49-F238E27FC236}">
                <a16:creationId xmlns:a16="http://schemas.microsoft.com/office/drawing/2014/main" id="{B11BAC48-F4C4-46FB-96DC-423C381AC284}"/>
              </a:ext>
            </a:extLst>
          </p:cNvPr>
          <p:cNvSpPr txBox="1">
            <a:spLocks/>
          </p:cNvSpPr>
          <p:nvPr/>
        </p:nvSpPr>
        <p:spPr>
          <a:xfrm>
            <a:off x="926431" y="4559968"/>
            <a:ext cx="2484525" cy="69783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smtClean="0">
                <a:latin typeface="Quadon Medium" panose="00000600000000000000" pitchFamily="50" charset="0"/>
              </a:rPr>
              <a:t>Mental Health </a:t>
            </a:r>
          </a:p>
          <a:p>
            <a:r>
              <a:rPr lang="en-US" sz="1800" dirty="0" smtClean="0">
                <a:latin typeface="Quadon Medium" panose="00000600000000000000" pitchFamily="50" charset="0"/>
              </a:rPr>
              <a:t>in the Workplace</a:t>
            </a:r>
            <a:endParaRPr lang="en-US" sz="1800" dirty="0">
              <a:latin typeface="Quadon Medium" panose="00000600000000000000" pitchFamily="50" charset="0"/>
            </a:endParaRPr>
          </a:p>
        </p:txBody>
      </p:sp>
      <p:sp>
        <p:nvSpPr>
          <p:cNvPr id="7" name="Rectangle 6"/>
          <p:cNvSpPr/>
          <p:nvPr/>
        </p:nvSpPr>
        <p:spPr>
          <a:xfrm>
            <a:off x="926432" y="5257800"/>
            <a:ext cx="2273968" cy="96253"/>
          </a:xfrm>
          <a:prstGeom prst="rect">
            <a:avLst/>
          </a:pr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063416" y="1261938"/>
            <a:ext cx="4872788" cy="3477875"/>
          </a:xfrm>
          <a:prstGeom prst="rect">
            <a:avLst/>
          </a:prstGeom>
          <a:noFill/>
        </p:spPr>
        <p:txBody>
          <a:bodyPr wrap="square" rtlCol="0">
            <a:spAutoFit/>
          </a:bodyPr>
          <a:lstStyle/>
          <a:p>
            <a:pPr marL="457200" indent="-457200">
              <a:buFont typeface="Gentona Book" panose="00000500000000000000" pitchFamily="50" charset="0"/>
              <a:buChar char="›"/>
            </a:pPr>
            <a:r>
              <a:rPr lang="en-US" sz="2000" dirty="0" smtClean="0">
                <a:latin typeface="Gentona Light" panose="00000400000000000000" pitchFamily="50" charset="0"/>
              </a:rPr>
              <a:t>Nearly one in five adults in the United States is living with a mental health condition</a:t>
            </a:r>
          </a:p>
          <a:p>
            <a:pPr marL="457200" indent="-457200">
              <a:buFont typeface="Gentona Book" panose="00000500000000000000" pitchFamily="50" charset="0"/>
              <a:buChar char="›"/>
            </a:pPr>
            <a:endParaRPr lang="en-US" sz="2000" dirty="0" smtClean="0">
              <a:latin typeface="Gentona Light" panose="00000400000000000000" pitchFamily="50" charset="0"/>
            </a:endParaRPr>
          </a:p>
          <a:p>
            <a:pPr marL="457200" indent="-457200">
              <a:buFont typeface="Gentona Book" panose="00000500000000000000" pitchFamily="50" charset="0"/>
              <a:buChar char="›"/>
            </a:pPr>
            <a:r>
              <a:rPr lang="en-US" sz="2000" dirty="0" smtClean="0">
                <a:latin typeface="Gentona Light" panose="00000400000000000000" pitchFamily="50" charset="0"/>
              </a:rPr>
              <a:t>Mental health is the leading cause of disability in the United States.</a:t>
            </a:r>
          </a:p>
          <a:p>
            <a:pPr marL="457200" indent="-457200">
              <a:buFont typeface="Gentona Book" panose="00000500000000000000" pitchFamily="50" charset="0"/>
              <a:buChar char="›"/>
            </a:pPr>
            <a:endParaRPr lang="en-US" sz="2000" u="sng" dirty="0">
              <a:latin typeface="Gentona Light" panose="00000400000000000000" pitchFamily="50" charset="0"/>
              <a:hlinkClick r:id="rId3"/>
            </a:endParaRPr>
          </a:p>
          <a:p>
            <a:pPr marL="457200" indent="-457200">
              <a:buFont typeface="Gentona Book" panose="00000500000000000000" pitchFamily="50" charset="0"/>
              <a:buChar char="›"/>
            </a:pPr>
            <a:r>
              <a:rPr lang="en-US" sz="2000" u="sng" dirty="0" smtClean="0">
                <a:latin typeface="Gentona Light" panose="00000400000000000000" pitchFamily="50" charset="0"/>
                <a:hlinkClick r:id="rId3"/>
              </a:rPr>
              <a:t>https://www.nimh.nih.gov/health/statistics/mental-illness.shtml</a:t>
            </a:r>
            <a:endParaRPr lang="en-US" sz="2000" dirty="0" smtClean="0">
              <a:latin typeface="Gentona Light" panose="00000400000000000000" pitchFamily="50" charset="0"/>
            </a:endParaRPr>
          </a:p>
          <a:p>
            <a:pPr marL="285750" indent="-285750">
              <a:buClr>
                <a:schemeClr val="tx1">
                  <a:lumMod val="75000"/>
                  <a:lumOff val="25000"/>
                </a:schemeClr>
              </a:buClr>
              <a:buSzPct val="90000"/>
              <a:buFont typeface="Calibri" panose="020F0502020204030204" pitchFamily="34" charset="0"/>
              <a:buChar char="&gt;"/>
            </a:pPr>
            <a:endParaRPr lang="en-US" sz="2000" dirty="0">
              <a:latin typeface="Gentona Book" panose="00000500000000000000" pitchFamily="50" charset="0"/>
            </a:endParaRPr>
          </a:p>
          <a:p>
            <a:pPr marL="285750" indent="-285750">
              <a:buClr>
                <a:schemeClr val="tx1">
                  <a:lumMod val="75000"/>
                  <a:lumOff val="25000"/>
                </a:schemeClr>
              </a:buClr>
              <a:buSzPct val="90000"/>
              <a:buFont typeface="Calibri" panose="020F0502020204030204" pitchFamily="34" charset="0"/>
              <a:buChar char="&gt;"/>
            </a:pPr>
            <a:endParaRPr lang="en-US" sz="2000" dirty="0"/>
          </a:p>
        </p:txBody>
      </p:sp>
      <p:pic>
        <p:nvPicPr>
          <p:cNvPr id="9" name="Picture Placeholder 3"/>
          <p:cNvPicPr>
            <a:picLocks noChangeAspect="1"/>
          </p:cNvPicPr>
          <p:nvPr/>
        </p:nvPicPr>
        <p:blipFill rotWithShape="1">
          <a:blip r:embed="rId4">
            <a:extLst>
              <a:ext uri="{28A0092B-C50C-407E-A947-70E740481C1C}">
                <a14:useLocalDpi xmlns:a14="http://schemas.microsoft.com/office/drawing/2010/main" val="0"/>
              </a:ext>
            </a:extLst>
          </a:blip>
          <a:srcRect l="2926" r="6467"/>
          <a:stretch/>
        </p:blipFill>
        <p:spPr>
          <a:xfrm>
            <a:off x="7146761" y="1092869"/>
            <a:ext cx="5029200" cy="3816015"/>
          </a:xfrm>
          <a:prstGeom prst="rect">
            <a:avLst/>
          </a:prstGeom>
        </p:spPr>
      </p:pic>
      <p:sp>
        <p:nvSpPr>
          <p:cNvPr id="10" name="Rectangle 9"/>
          <p:cNvSpPr/>
          <p:nvPr/>
        </p:nvSpPr>
        <p:spPr>
          <a:xfrm>
            <a:off x="7146761" y="1092869"/>
            <a:ext cx="5053264" cy="3816015"/>
          </a:xfrm>
          <a:prstGeom prst="rect">
            <a:avLst/>
          </a:prstGeom>
          <a:solidFill>
            <a:srgbClr val="767171">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52663" y="6256421"/>
            <a:ext cx="1756611" cy="369332"/>
          </a:xfrm>
          <a:prstGeom prst="rect">
            <a:avLst/>
          </a:prstGeom>
          <a:noFill/>
        </p:spPr>
        <p:txBody>
          <a:bodyPr wrap="square" rtlCol="0">
            <a:spAutoFit/>
          </a:bodyPr>
          <a:lstStyle/>
          <a:p>
            <a:r>
              <a:rPr lang="en-US" b="1" i="1" dirty="0" smtClean="0">
                <a:solidFill>
                  <a:srgbClr val="51284F"/>
                </a:solidFill>
                <a:latin typeface="Quadon Medium" panose="00000600000000000000" pitchFamily="50" charset="0"/>
              </a:rPr>
              <a:t>my</a:t>
            </a:r>
            <a:r>
              <a:rPr lang="en-US" b="1" dirty="0" smtClean="0">
                <a:solidFill>
                  <a:srgbClr val="51284F"/>
                </a:solidFill>
                <a:latin typeface="Quadon Medium" panose="00000600000000000000" pitchFamily="50" charset="0"/>
              </a:rPr>
              <a:t>Support</a:t>
            </a:r>
            <a:endParaRPr lang="en-US" b="1" dirty="0">
              <a:solidFill>
                <a:srgbClr val="51284F"/>
              </a:solidFill>
              <a:latin typeface="Quadon Medium" panose="00000600000000000000" pitchFamily="50" charset="0"/>
            </a:endParaRPr>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85158" y="6123420"/>
            <a:ext cx="1768642" cy="734580"/>
          </a:xfrm>
          <a:prstGeom prst="rect">
            <a:avLst/>
          </a:prstGeom>
        </p:spPr>
      </p:pic>
      <p:sp>
        <p:nvSpPr>
          <p:cNvPr id="2" name="Slide Number Placeholder 1"/>
          <p:cNvSpPr>
            <a:spLocks noGrp="1"/>
          </p:cNvSpPr>
          <p:nvPr>
            <p:ph type="sldNum" sz="quarter" idx="12"/>
          </p:nvPr>
        </p:nvSpPr>
        <p:spPr/>
        <p:txBody>
          <a:bodyPr/>
          <a:lstStyle/>
          <a:p>
            <a:fld id="{9D21EE5B-90EE-45B9-94D2-E78935D92D18}" type="slidenum">
              <a:rPr lang="en-US" smtClean="0"/>
              <a:t>3</a:t>
            </a:fld>
            <a:endParaRPr lang="en-US"/>
          </a:p>
        </p:txBody>
      </p:sp>
    </p:spTree>
    <p:extLst>
      <p:ext uri="{BB962C8B-B14F-4D97-AF65-F5344CB8AC3E}">
        <p14:creationId xmlns:p14="http://schemas.microsoft.com/office/powerpoint/2010/main" val="793699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65480" y="5257800"/>
            <a:ext cx="2273968" cy="96253"/>
          </a:xfrm>
          <a:prstGeom prst="rect">
            <a:avLst/>
          </a:pr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638926" y="1670384"/>
            <a:ext cx="5053264" cy="38160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9">
            <a:extLst>
              <a:ext uri="{FF2B5EF4-FFF2-40B4-BE49-F238E27FC236}">
                <a16:creationId xmlns:a16="http://schemas.microsoft.com/office/drawing/2014/main" id="{B11BAC48-F4C4-46FB-96DC-423C381AC284}"/>
              </a:ext>
            </a:extLst>
          </p:cNvPr>
          <p:cNvSpPr txBox="1">
            <a:spLocks/>
          </p:cNvSpPr>
          <p:nvPr/>
        </p:nvSpPr>
        <p:spPr>
          <a:xfrm>
            <a:off x="484095" y="4572000"/>
            <a:ext cx="2685728" cy="6858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smtClean="0">
                <a:latin typeface="Quadon Medium" panose="00000600000000000000" pitchFamily="50" charset="0"/>
              </a:rPr>
              <a:t>Mental Health </a:t>
            </a:r>
          </a:p>
          <a:p>
            <a:r>
              <a:rPr lang="en-US" sz="1800" dirty="0" smtClean="0">
                <a:latin typeface="Quadon Medium" panose="00000600000000000000" pitchFamily="50" charset="0"/>
              </a:rPr>
              <a:t>in the Workplace</a:t>
            </a:r>
            <a:endParaRPr lang="en-US" sz="1800" dirty="0">
              <a:latin typeface="Quadon Medium" panose="00000600000000000000" pitchFamily="50" charset="0"/>
            </a:endParaRPr>
          </a:p>
        </p:txBody>
      </p:sp>
      <p:sp>
        <p:nvSpPr>
          <p:cNvPr id="4" name="TextBox 3"/>
          <p:cNvSpPr txBox="1"/>
          <p:nvPr/>
        </p:nvSpPr>
        <p:spPr>
          <a:xfrm>
            <a:off x="3169823" y="716069"/>
            <a:ext cx="3774674" cy="3724096"/>
          </a:xfrm>
          <a:prstGeom prst="rect">
            <a:avLst/>
          </a:prstGeom>
          <a:noFill/>
        </p:spPr>
        <p:txBody>
          <a:bodyPr wrap="square" rtlCol="0">
            <a:spAutoFit/>
          </a:bodyPr>
          <a:lstStyle/>
          <a:p>
            <a:r>
              <a:rPr lang="en-US" sz="2800" dirty="0" smtClean="0">
                <a:latin typeface="Quadon Light" panose="00000400000000000000" pitchFamily="50" charset="0"/>
              </a:rPr>
              <a:t>Mental Health conditions are NOT</a:t>
            </a:r>
            <a:endParaRPr lang="en-US" sz="2000" dirty="0" smtClean="0">
              <a:latin typeface="Quadon Light" panose="00000400000000000000" pitchFamily="50" charset="0"/>
            </a:endParaRPr>
          </a:p>
          <a:p>
            <a:endParaRPr lang="en-US" dirty="0" smtClean="0">
              <a:latin typeface="Gentona Light" panose="00000400000000000000" pitchFamily="50" charset="0"/>
            </a:endParaRPr>
          </a:p>
          <a:p>
            <a:pPr marL="285750" indent="-285750">
              <a:buFont typeface="Gentona Light" panose="00000400000000000000" pitchFamily="50" charset="0"/>
              <a:buChar char="&gt;"/>
            </a:pPr>
            <a:r>
              <a:rPr lang="en-US" sz="2400" dirty="0" smtClean="0">
                <a:latin typeface="Gentona Light" panose="00000400000000000000" pitchFamily="50" charset="0"/>
              </a:rPr>
              <a:t>Caused by personal weakness</a:t>
            </a:r>
          </a:p>
          <a:p>
            <a:pPr marL="285750" indent="-285750">
              <a:buFont typeface="Gentona Light" panose="00000400000000000000" pitchFamily="50" charset="0"/>
              <a:buChar char="&gt;"/>
            </a:pPr>
            <a:endParaRPr lang="en-US" sz="2400" dirty="0" smtClean="0">
              <a:latin typeface="Gentona Light" panose="00000400000000000000" pitchFamily="50" charset="0"/>
            </a:endParaRPr>
          </a:p>
          <a:p>
            <a:pPr marL="285750" indent="-285750">
              <a:buFont typeface="Gentona Light" panose="00000400000000000000" pitchFamily="50" charset="0"/>
              <a:buChar char="&gt;"/>
            </a:pPr>
            <a:r>
              <a:rPr lang="en-US" sz="2400" dirty="0" smtClean="0">
                <a:latin typeface="Gentona Light" panose="00000400000000000000" pitchFamily="50" charset="0"/>
              </a:rPr>
              <a:t>Lack of character</a:t>
            </a:r>
          </a:p>
          <a:p>
            <a:pPr marL="285750" indent="-285750">
              <a:buFont typeface="Gentona Light" panose="00000400000000000000" pitchFamily="50" charset="0"/>
              <a:buChar char="&gt;"/>
            </a:pPr>
            <a:endParaRPr lang="en-US" sz="2400" dirty="0" smtClean="0">
              <a:latin typeface="Gentona Light" panose="00000400000000000000" pitchFamily="50" charset="0"/>
            </a:endParaRPr>
          </a:p>
          <a:p>
            <a:pPr marL="285750" indent="-285750">
              <a:buFont typeface="Gentona Light" panose="00000400000000000000" pitchFamily="50" charset="0"/>
              <a:buChar char="&gt;"/>
            </a:pPr>
            <a:r>
              <a:rPr lang="en-US" sz="2400" dirty="0" smtClean="0">
                <a:latin typeface="Gentona Light" panose="00000400000000000000" pitchFamily="50" charset="0"/>
              </a:rPr>
              <a:t>Poor upbringing</a:t>
            </a:r>
          </a:p>
          <a:p>
            <a:endParaRPr lang="en-US" dirty="0">
              <a:solidFill>
                <a:schemeClr val="bg2">
                  <a:lumMod val="90000"/>
                </a:schemeClr>
              </a:solidFill>
              <a:latin typeface="Gentona Light" panose="00000400000000000000" pitchFamily="50" charset="0"/>
            </a:endParaRPr>
          </a:p>
        </p:txBody>
      </p:sp>
      <p:sp>
        <p:nvSpPr>
          <p:cNvPr id="15" name="TextBox 14"/>
          <p:cNvSpPr txBox="1"/>
          <p:nvPr/>
        </p:nvSpPr>
        <p:spPr>
          <a:xfrm>
            <a:off x="7975796" y="712761"/>
            <a:ext cx="3774674" cy="5940088"/>
          </a:xfrm>
          <a:prstGeom prst="rect">
            <a:avLst/>
          </a:prstGeom>
          <a:noFill/>
        </p:spPr>
        <p:txBody>
          <a:bodyPr wrap="square" rtlCol="0">
            <a:spAutoFit/>
          </a:bodyPr>
          <a:lstStyle/>
          <a:p>
            <a:r>
              <a:rPr lang="en-US" sz="2800" dirty="0" smtClean="0">
                <a:latin typeface="Quadon Light" panose="00000400000000000000" pitchFamily="50" charset="0"/>
              </a:rPr>
              <a:t>Mental Health conditions ARE</a:t>
            </a:r>
          </a:p>
          <a:p>
            <a:endParaRPr lang="en-US" dirty="0" smtClean="0">
              <a:latin typeface="Gentona Light" panose="00000400000000000000" pitchFamily="50" charset="0"/>
            </a:endParaRPr>
          </a:p>
          <a:p>
            <a:pPr marL="285750" indent="-285750">
              <a:buFont typeface="Gentona Light" panose="00000400000000000000" pitchFamily="50" charset="0"/>
              <a:buChar char="&gt;"/>
            </a:pPr>
            <a:r>
              <a:rPr lang="en-US" sz="2400" dirty="0" smtClean="0">
                <a:latin typeface="Gentona Light" panose="00000400000000000000" pitchFamily="50" charset="0"/>
              </a:rPr>
              <a:t>Medical conditions which can impact:</a:t>
            </a:r>
          </a:p>
          <a:p>
            <a:pPr marL="800100" lvl="1" indent="-342900">
              <a:buFont typeface="Arial" panose="020B0604020202020204" pitchFamily="34" charset="0"/>
              <a:buChar char="•"/>
            </a:pPr>
            <a:r>
              <a:rPr lang="en-US" sz="2400" dirty="0" smtClean="0">
                <a:latin typeface="Gentona Light" panose="00000400000000000000" pitchFamily="50" charset="0"/>
              </a:rPr>
              <a:t>Cognition</a:t>
            </a:r>
          </a:p>
          <a:p>
            <a:pPr marL="800100" lvl="1" indent="-342900">
              <a:buFont typeface="Arial" panose="020B0604020202020204" pitchFamily="34" charset="0"/>
              <a:buChar char="•"/>
            </a:pPr>
            <a:r>
              <a:rPr lang="en-US" sz="2400" dirty="0" smtClean="0">
                <a:latin typeface="Gentona Light" panose="00000400000000000000" pitchFamily="50" charset="0"/>
              </a:rPr>
              <a:t>Feeling or mood</a:t>
            </a:r>
          </a:p>
          <a:p>
            <a:pPr marL="800100" lvl="1" indent="-342900">
              <a:buFont typeface="Arial" panose="020B0604020202020204" pitchFamily="34" charset="0"/>
              <a:buChar char="•"/>
            </a:pPr>
            <a:r>
              <a:rPr lang="en-US" sz="2400" dirty="0" smtClean="0">
                <a:latin typeface="Gentona Light" panose="00000400000000000000" pitchFamily="50" charset="0"/>
              </a:rPr>
              <a:t>Ability to relate to others</a:t>
            </a:r>
          </a:p>
          <a:p>
            <a:pPr marL="800100" lvl="1" indent="-342900">
              <a:buFont typeface="Arial" panose="020B0604020202020204" pitchFamily="34" charset="0"/>
              <a:buChar char="•"/>
            </a:pPr>
            <a:r>
              <a:rPr lang="en-US" sz="2400" dirty="0" smtClean="0">
                <a:latin typeface="Gentona Light" panose="00000400000000000000" pitchFamily="50" charset="0"/>
              </a:rPr>
              <a:t>Daily functions/routines</a:t>
            </a:r>
          </a:p>
          <a:p>
            <a:pPr marL="342900" indent="-342900">
              <a:buFont typeface="Gentona Light" panose="00000400000000000000" pitchFamily="50" charset="0"/>
              <a:buChar char="&gt;"/>
            </a:pPr>
            <a:r>
              <a:rPr lang="en-US" sz="2400" dirty="0" smtClean="0">
                <a:latin typeface="Gentona Light" panose="00000400000000000000" pitchFamily="50" charset="0"/>
              </a:rPr>
              <a:t>Impacted by genetics, environment and lifestyle</a:t>
            </a:r>
          </a:p>
          <a:p>
            <a:pPr marL="285750" indent="-285750">
              <a:buFont typeface="Gentona Light" panose="00000400000000000000" pitchFamily="50" charset="0"/>
              <a:buChar char="&gt;"/>
            </a:pPr>
            <a:endParaRPr lang="en-US" sz="2400" dirty="0" smtClean="0">
              <a:solidFill>
                <a:schemeClr val="bg2">
                  <a:lumMod val="90000"/>
                </a:schemeClr>
              </a:solidFill>
              <a:latin typeface="Gentona Light" panose="00000400000000000000" pitchFamily="50" charset="0"/>
            </a:endParaRPr>
          </a:p>
          <a:p>
            <a:endParaRPr lang="en-US" dirty="0">
              <a:solidFill>
                <a:schemeClr val="bg2">
                  <a:lumMod val="90000"/>
                </a:schemeClr>
              </a:solidFill>
              <a:latin typeface="Gentona Light" panose="00000400000000000000" pitchFamily="50" charset="0"/>
            </a:endParaRPr>
          </a:p>
        </p:txBody>
      </p:sp>
      <p:sp>
        <p:nvSpPr>
          <p:cNvPr id="16" name="Rectangle 15"/>
          <p:cNvSpPr/>
          <p:nvPr/>
        </p:nvSpPr>
        <p:spPr>
          <a:xfrm>
            <a:off x="7134726" y="712761"/>
            <a:ext cx="93377" cy="5266934"/>
          </a:xfrm>
          <a:prstGeom prst="rect">
            <a:avLst/>
          </a:prstGeom>
          <a:solidFill>
            <a:srgbClr val="51284F"/>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3169823" y="6376737"/>
            <a:ext cx="3774674" cy="307777"/>
          </a:xfrm>
          <a:prstGeom prst="rect">
            <a:avLst/>
          </a:prstGeom>
          <a:noFill/>
        </p:spPr>
        <p:txBody>
          <a:bodyPr wrap="square" rtlCol="0">
            <a:spAutoFit/>
          </a:bodyPr>
          <a:lstStyle/>
          <a:p>
            <a:r>
              <a:rPr lang="en-US" sz="1400" i="1" dirty="0" smtClean="0">
                <a:latin typeface="Gentona Light" panose="00000400000000000000" pitchFamily="50" charset="0"/>
              </a:rPr>
              <a:t>National Association on Mental Illness</a:t>
            </a:r>
            <a:endParaRPr lang="en-US" sz="1400" i="1" dirty="0">
              <a:latin typeface="Gentona Light" panose="00000400000000000000" pitchFamily="50" charset="0"/>
            </a:endParaRPr>
          </a:p>
        </p:txBody>
      </p:sp>
      <p:pic>
        <p:nvPicPr>
          <p:cNvPr id="19" name="Picture 18"/>
          <p:cNvPicPr>
            <a:picLocks noChangeAspect="1"/>
          </p:cNvPicPr>
          <p:nvPr/>
        </p:nvPicPr>
        <p:blipFill>
          <a:blip r:embed="rId3"/>
          <a:stretch>
            <a:fillRect/>
          </a:stretch>
        </p:blipFill>
        <p:spPr>
          <a:xfrm>
            <a:off x="9768738" y="6264372"/>
            <a:ext cx="1518036" cy="627942"/>
          </a:xfrm>
          <a:prstGeom prst="rect">
            <a:avLst/>
          </a:prstGeom>
        </p:spPr>
      </p:pic>
      <p:sp>
        <p:nvSpPr>
          <p:cNvPr id="20" name="Slide Number Placeholder 19"/>
          <p:cNvSpPr>
            <a:spLocks noGrp="1"/>
          </p:cNvSpPr>
          <p:nvPr>
            <p:ph type="sldNum" sz="quarter" idx="12"/>
          </p:nvPr>
        </p:nvSpPr>
        <p:spPr/>
        <p:txBody>
          <a:bodyPr/>
          <a:lstStyle/>
          <a:p>
            <a:fld id="{9D21EE5B-90EE-45B9-94D2-E78935D92D18}" type="slidenum">
              <a:rPr lang="en-US" smtClean="0"/>
              <a:t>4</a:t>
            </a:fld>
            <a:endParaRPr lang="en-US"/>
          </a:p>
        </p:txBody>
      </p:sp>
    </p:spTree>
    <p:extLst>
      <p:ext uri="{BB962C8B-B14F-4D97-AF65-F5344CB8AC3E}">
        <p14:creationId xmlns:p14="http://schemas.microsoft.com/office/powerpoint/2010/main" val="17966267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9">
            <a:extLst>
              <a:ext uri="{FF2B5EF4-FFF2-40B4-BE49-F238E27FC236}">
                <a16:creationId xmlns:a16="http://schemas.microsoft.com/office/drawing/2014/main" id="{B11BAC48-F4C4-46FB-96DC-423C381AC284}"/>
              </a:ext>
            </a:extLst>
          </p:cNvPr>
          <p:cNvSpPr txBox="1">
            <a:spLocks/>
          </p:cNvSpPr>
          <p:nvPr/>
        </p:nvSpPr>
        <p:spPr>
          <a:xfrm>
            <a:off x="387275" y="4355432"/>
            <a:ext cx="2582629" cy="86426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smtClean="0">
                <a:latin typeface="Quadon Medium" panose="00000600000000000000" pitchFamily="50" charset="0"/>
              </a:rPr>
              <a:t>Benefits of Promoting Mental Well-being @ Work</a:t>
            </a:r>
            <a:endParaRPr lang="en-US" sz="1800" dirty="0">
              <a:latin typeface="Quadon Medium" panose="00000600000000000000" pitchFamily="50" charset="0"/>
            </a:endParaRPr>
          </a:p>
        </p:txBody>
      </p:sp>
      <p:sp>
        <p:nvSpPr>
          <p:cNvPr id="7" name="Rectangle 6"/>
          <p:cNvSpPr/>
          <p:nvPr/>
        </p:nvSpPr>
        <p:spPr>
          <a:xfrm>
            <a:off x="601578" y="5257800"/>
            <a:ext cx="2273968" cy="96253"/>
          </a:xfrm>
          <a:prstGeom prst="rect">
            <a:avLst/>
          </a:pr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52663" y="6256421"/>
            <a:ext cx="1756611" cy="369332"/>
          </a:xfrm>
          <a:prstGeom prst="rect">
            <a:avLst/>
          </a:prstGeom>
          <a:noFill/>
        </p:spPr>
        <p:txBody>
          <a:bodyPr wrap="square" rtlCol="0">
            <a:spAutoFit/>
          </a:bodyPr>
          <a:lstStyle/>
          <a:p>
            <a:r>
              <a:rPr lang="en-US" b="1" i="1" dirty="0" smtClean="0">
                <a:solidFill>
                  <a:srgbClr val="51284F"/>
                </a:solidFill>
                <a:latin typeface="Quadon Medium" panose="00000600000000000000" pitchFamily="50" charset="0"/>
              </a:rPr>
              <a:t>my</a:t>
            </a:r>
            <a:r>
              <a:rPr lang="en-US" b="1" dirty="0" smtClean="0">
                <a:solidFill>
                  <a:srgbClr val="51284F"/>
                </a:solidFill>
                <a:latin typeface="Quadon Medium" panose="00000600000000000000" pitchFamily="50" charset="0"/>
              </a:rPr>
              <a:t>Support</a:t>
            </a:r>
            <a:endParaRPr lang="en-US" b="1" dirty="0">
              <a:solidFill>
                <a:srgbClr val="51284F"/>
              </a:solidFill>
              <a:latin typeface="Quadon Medium" panose="00000600000000000000" pitchFamily="50" charset="0"/>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23358" y="6123420"/>
            <a:ext cx="1768642" cy="734580"/>
          </a:xfrm>
          <a:prstGeom prst="rect">
            <a:avLst/>
          </a:prstGeom>
        </p:spPr>
      </p:pic>
      <p:pic>
        <p:nvPicPr>
          <p:cNvPr id="2" name="Picture 1"/>
          <p:cNvPicPr>
            <a:picLocks noChangeAspect="1"/>
          </p:cNvPicPr>
          <p:nvPr/>
        </p:nvPicPr>
        <p:blipFill rotWithShape="1">
          <a:blip r:embed="rId4" cstate="print">
            <a:extLst>
              <a:ext uri="{BEBA8EAE-BF5A-486C-A8C5-ECC9F3942E4B}">
                <a14:imgProps xmlns:a14="http://schemas.microsoft.com/office/drawing/2010/main">
                  <a14:imgLayer r:embed="rId5">
                    <a14:imgEffect>
                      <a14:artisticWatercolorSponge trans="61000" brushSize="0"/>
                    </a14:imgEffect>
                  </a14:imgLayer>
                </a14:imgProps>
              </a:ext>
              <a:ext uri="{28A0092B-C50C-407E-A947-70E740481C1C}">
                <a14:useLocalDpi xmlns:a14="http://schemas.microsoft.com/office/drawing/2010/main" val="0"/>
              </a:ext>
            </a:extLst>
          </a:blip>
          <a:srcRect l="12992"/>
          <a:stretch/>
        </p:blipFill>
        <p:spPr>
          <a:xfrm>
            <a:off x="3248526" y="0"/>
            <a:ext cx="8943474" cy="6861219"/>
          </a:xfrm>
          <a:prstGeom prst="rect">
            <a:avLst/>
          </a:prstGeom>
        </p:spPr>
      </p:pic>
      <p:sp>
        <p:nvSpPr>
          <p:cNvPr id="13" name="Rectangle 12"/>
          <p:cNvSpPr/>
          <p:nvPr/>
        </p:nvSpPr>
        <p:spPr>
          <a:xfrm>
            <a:off x="3248526" y="-7031"/>
            <a:ext cx="8943474" cy="6865031"/>
          </a:xfrm>
          <a:prstGeom prst="rect">
            <a:avLst/>
          </a:prstGeom>
          <a:solidFill>
            <a:srgbClr val="51284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3743602" y="2755505"/>
            <a:ext cx="2436762" cy="1353757"/>
          </a:xfrm>
          <a:custGeom>
            <a:avLst/>
            <a:gdLst>
              <a:gd name="connsiteX0" fmla="*/ 0 w 2436762"/>
              <a:gd name="connsiteY0" fmla="*/ 0 h 1353757"/>
              <a:gd name="connsiteX1" fmla="*/ 2436762 w 2436762"/>
              <a:gd name="connsiteY1" fmla="*/ 0 h 1353757"/>
              <a:gd name="connsiteX2" fmla="*/ 2436762 w 2436762"/>
              <a:gd name="connsiteY2" fmla="*/ 1353757 h 1353757"/>
              <a:gd name="connsiteX3" fmla="*/ 0 w 2436762"/>
              <a:gd name="connsiteY3" fmla="*/ 1353757 h 1353757"/>
              <a:gd name="connsiteX4" fmla="*/ 0 w 2436762"/>
              <a:gd name="connsiteY4" fmla="*/ 0 h 1353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6762" h="1353757">
                <a:moveTo>
                  <a:pt x="0" y="0"/>
                </a:moveTo>
                <a:lnTo>
                  <a:pt x="2436762" y="0"/>
                </a:lnTo>
                <a:lnTo>
                  <a:pt x="2436762" y="1353757"/>
                </a:lnTo>
                <a:lnTo>
                  <a:pt x="0" y="135375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7160" tIns="137160" rIns="137160" bIns="137160" numCol="1" spcCol="1270" anchor="ctr" anchorCtr="0">
            <a:noAutofit/>
          </a:bodyPr>
          <a:lstStyle/>
          <a:p>
            <a:pPr lvl="0" algn="r" defTabSz="1600200">
              <a:lnSpc>
                <a:spcPct val="90000"/>
              </a:lnSpc>
              <a:spcBef>
                <a:spcPct val="0"/>
              </a:spcBef>
              <a:spcAft>
                <a:spcPct val="35000"/>
              </a:spcAft>
            </a:pPr>
            <a:endParaRPr lang="en-US" sz="3600" kern="1200"/>
          </a:p>
        </p:txBody>
      </p:sp>
      <p:sp>
        <p:nvSpPr>
          <p:cNvPr id="15" name="Freeform 14"/>
          <p:cNvSpPr/>
          <p:nvPr/>
        </p:nvSpPr>
        <p:spPr>
          <a:xfrm>
            <a:off x="9348156" y="4670620"/>
            <a:ext cx="2517988" cy="1353757"/>
          </a:xfrm>
          <a:custGeom>
            <a:avLst/>
            <a:gdLst>
              <a:gd name="connsiteX0" fmla="*/ 0 w 2517988"/>
              <a:gd name="connsiteY0" fmla="*/ 0 h 1353757"/>
              <a:gd name="connsiteX1" fmla="*/ 2517988 w 2517988"/>
              <a:gd name="connsiteY1" fmla="*/ 0 h 1353757"/>
              <a:gd name="connsiteX2" fmla="*/ 2517988 w 2517988"/>
              <a:gd name="connsiteY2" fmla="*/ 1353757 h 1353757"/>
              <a:gd name="connsiteX3" fmla="*/ 0 w 2517988"/>
              <a:gd name="connsiteY3" fmla="*/ 1353757 h 1353757"/>
              <a:gd name="connsiteX4" fmla="*/ 0 w 2517988"/>
              <a:gd name="connsiteY4" fmla="*/ 0 h 1353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7988" h="1353757">
                <a:moveTo>
                  <a:pt x="0" y="0"/>
                </a:moveTo>
                <a:lnTo>
                  <a:pt x="2517988" y="0"/>
                </a:lnTo>
                <a:lnTo>
                  <a:pt x="2517988" y="1353757"/>
                </a:lnTo>
                <a:lnTo>
                  <a:pt x="0" y="135375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endParaRPr lang="en-US" sz="3600" kern="1200"/>
          </a:p>
        </p:txBody>
      </p:sp>
      <p:sp>
        <p:nvSpPr>
          <p:cNvPr id="16" name="Freeform 15"/>
          <p:cNvSpPr/>
          <p:nvPr/>
        </p:nvSpPr>
        <p:spPr>
          <a:xfrm>
            <a:off x="7430920" y="508772"/>
            <a:ext cx="2198082" cy="2229507"/>
          </a:xfrm>
          <a:custGeom>
            <a:avLst/>
            <a:gdLst>
              <a:gd name="connsiteX0" fmla="*/ 0 w 2256261"/>
              <a:gd name="connsiteY0" fmla="*/ 981474 h 1962947"/>
              <a:gd name="connsiteX1" fmla="*/ 490737 w 2256261"/>
              <a:gd name="connsiteY1" fmla="*/ 0 h 1962947"/>
              <a:gd name="connsiteX2" fmla="*/ 1765524 w 2256261"/>
              <a:gd name="connsiteY2" fmla="*/ 0 h 1962947"/>
              <a:gd name="connsiteX3" fmla="*/ 2256261 w 2256261"/>
              <a:gd name="connsiteY3" fmla="*/ 981474 h 1962947"/>
              <a:gd name="connsiteX4" fmla="*/ 1765524 w 2256261"/>
              <a:gd name="connsiteY4" fmla="*/ 1962947 h 1962947"/>
              <a:gd name="connsiteX5" fmla="*/ 490737 w 2256261"/>
              <a:gd name="connsiteY5" fmla="*/ 1962947 h 1962947"/>
              <a:gd name="connsiteX6" fmla="*/ 0 w 2256261"/>
              <a:gd name="connsiteY6" fmla="*/ 981474 h 19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6261" h="1962947">
                <a:moveTo>
                  <a:pt x="1128130" y="0"/>
                </a:moveTo>
                <a:lnTo>
                  <a:pt x="2256261" y="426941"/>
                </a:lnTo>
                <a:lnTo>
                  <a:pt x="2256261" y="1536006"/>
                </a:lnTo>
                <a:lnTo>
                  <a:pt x="1128130" y="1962947"/>
                </a:lnTo>
                <a:lnTo>
                  <a:pt x="0" y="1536006"/>
                </a:lnTo>
                <a:lnTo>
                  <a:pt x="0" y="426941"/>
                </a:lnTo>
                <a:lnTo>
                  <a:pt x="1128130" y="0"/>
                </a:lnTo>
                <a:close/>
              </a:path>
            </a:pathLst>
          </a:custGeom>
          <a:solidFill>
            <a:srgbClr val="5B9BD5">
              <a:alpha val="20000"/>
            </a:srgbClr>
          </a:solidFill>
          <a:ln>
            <a:solidFill>
              <a:srgbClr val="A69E66"/>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82093" tIns="427801" rIns="382093" bIns="427801" numCol="1" spcCol="1270" anchor="ctr" anchorCtr="0">
            <a:noAutofit/>
          </a:bodyPr>
          <a:lstStyle/>
          <a:p>
            <a:pPr algn="ctr" defTabSz="889000">
              <a:lnSpc>
                <a:spcPct val="90000"/>
              </a:lnSpc>
              <a:spcBef>
                <a:spcPct val="0"/>
              </a:spcBef>
              <a:spcAft>
                <a:spcPct val="35000"/>
              </a:spcAft>
            </a:pPr>
            <a:r>
              <a:rPr lang="en-US" sz="2000" dirty="0" smtClean="0">
                <a:latin typeface="Gentona Light" panose="00000400000000000000" pitchFamily="50" charset="0"/>
              </a:rPr>
              <a:t>Reduced Turnover</a:t>
            </a:r>
            <a:endParaRPr lang="en-US" sz="2000" dirty="0">
              <a:latin typeface="Gentona Light" panose="00000400000000000000" pitchFamily="50" charset="0"/>
            </a:endParaRPr>
          </a:p>
        </p:txBody>
      </p:sp>
      <p:sp>
        <p:nvSpPr>
          <p:cNvPr id="17" name="Freeform 16"/>
          <p:cNvSpPr/>
          <p:nvPr/>
        </p:nvSpPr>
        <p:spPr>
          <a:xfrm>
            <a:off x="5106988" y="508772"/>
            <a:ext cx="2044833" cy="2248600"/>
          </a:xfrm>
          <a:custGeom>
            <a:avLst/>
            <a:gdLst>
              <a:gd name="connsiteX0" fmla="*/ 0 w 2256261"/>
              <a:gd name="connsiteY0" fmla="*/ 981474 h 1962947"/>
              <a:gd name="connsiteX1" fmla="*/ 490737 w 2256261"/>
              <a:gd name="connsiteY1" fmla="*/ 0 h 1962947"/>
              <a:gd name="connsiteX2" fmla="*/ 1765524 w 2256261"/>
              <a:gd name="connsiteY2" fmla="*/ 0 h 1962947"/>
              <a:gd name="connsiteX3" fmla="*/ 2256261 w 2256261"/>
              <a:gd name="connsiteY3" fmla="*/ 981474 h 1962947"/>
              <a:gd name="connsiteX4" fmla="*/ 1765524 w 2256261"/>
              <a:gd name="connsiteY4" fmla="*/ 1962947 h 1962947"/>
              <a:gd name="connsiteX5" fmla="*/ 490737 w 2256261"/>
              <a:gd name="connsiteY5" fmla="*/ 1962947 h 1962947"/>
              <a:gd name="connsiteX6" fmla="*/ 0 w 2256261"/>
              <a:gd name="connsiteY6" fmla="*/ 981474 h 19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6261" h="1962947">
                <a:moveTo>
                  <a:pt x="1128130" y="0"/>
                </a:moveTo>
                <a:lnTo>
                  <a:pt x="2256261" y="426941"/>
                </a:lnTo>
                <a:lnTo>
                  <a:pt x="2256261" y="1536006"/>
                </a:lnTo>
                <a:lnTo>
                  <a:pt x="1128130" y="1962947"/>
                </a:lnTo>
                <a:lnTo>
                  <a:pt x="0" y="1536006"/>
                </a:lnTo>
                <a:lnTo>
                  <a:pt x="0" y="426941"/>
                </a:lnTo>
                <a:lnTo>
                  <a:pt x="1128130" y="0"/>
                </a:lnTo>
                <a:close/>
              </a:path>
            </a:pathLst>
          </a:custGeom>
          <a:solidFill>
            <a:srgbClr val="5B9BD5">
              <a:alpha val="20000"/>
            </a:srgbClr>
          </a:solidFill>
          <a:ln>
            <a:solidFill>
              <a:srgbClr val="A69E66"/>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82093" tIns="427801" rIns="382093" bIns="427801" numCol="1" spcCol="1270" anchor="ctr" anchorCtr="0">
            <a:noAutofit/>
          </a:bodyPr>
          <a:lstStyle/>
          <a:p>
            <a:pPr defTabSz="889000">
              <a:lnSpc>
                <a:spcPct val="90000"/>
              </a:lnSpc>
              <a:spcBef>
                <a:spcPct val="0"/>
              </a:spcBef>
              <a:spcAft>
                <a:spcPct val="35000"/>
              </a:spcAft>
            </a:pPr>
            <a:endParaRPr lang="en-US" sz="2000">
              <a:latin typeface="Gentona Light" panose="00000400000000000000" pitchFamily="50" charset="0"/>
            </a:endParaRPr>
          </a:p>
        </p:txBody>
      </p:sp>
      <p:sp>
        <p:nvSpPr>
          <p:cNvPr id="18" name="Freeform 17"/>
          <p:cNvSpPr/>
          <p:nvPr/>
        </p:nvSpPr>
        <p:spPr>
          <a:xfrm>
            <a:off x="6213815" y="2477343"/>
            <a:ext cx="2233703" cy="2062573"/>
          </a:xfrm>
          <a:custGeom>
            <a:avLst/>
            <a:gdLst>
              <a:gd name="connsiteX0" fmla="*/ 0 w 2256261"/>
              <a:gd name="connsiteY0" fmla="*/ 981474 h 1962947"/>
              <a:gd name="connsiteX1" fmla="*/ 490737 w 2256261"/>
              <a:gd name="connsiteY1" fmla="*/ 0 h 1962947"/>
              <a:gd name="connsiteX2" fmla="*/ 1765524 w 2256261"/>
              <a:gd name="connsiteY2" fmla="*/ 0 h 1962947"/>
              <a:gd name="connsiteX3" fmla="*/ 2256261 w 2256261"/>
              <a:gd name="connsiteY3" fmla="*/ 981474 h 1962947"/>
              <a:gd name="connsiteX4" fmla="*/ 1765524 w 2256261"/>
              <a:gd name="connsiteY4" fmla="*/ 1962947 h 1962947"/>
              <a:gd name="connsiteX5" fmla="*/ 490737 w 2256261"/>
              <a:gd name="connsiteY5" fmla="*/ 1962947 h 1962947"/>
              <a:gd name="connsiteX6" fmla="*/ 0 w 2256261"/>
              <a:gd name="connsiteY6" fmla="*/ 981474 h 19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6261" h="1962947">
                <a:moveTo>
                  <a:pt x="1128130" y="0"/>
                </a:moveTo>
                <a:lnTo>
                  <a:pt x="2256261" y="426941"/>
                </a:lnTo>
                <a:lnTo>
                  <a:pt x="2256261" y="1536006"/>
                </a:lnTo>
                <a:lnTo>
                  <a:pt x="1128130" y="1962947"/>
                </a:lnTo>
                <a:lnTo>
                  <a:pt x="0" y="1536006"/>
                </a:lnTo>
                <a:lnTo>
                  <a:pt x="0" y="426941"/>
                </a:lnTo>
                <a:lnTo>
                  <a:pt x="1128130" y="0"/>
                </a:lnTo>
                <a:close/>
              </a:path>
            </a:pathLst>
          </a:custGeom>
          <a:solidFill>
            <a:srgbClr val="5B9BD5">
              <a:alpha val="20000"/>
            </a:srgbClr>
          </a:solidFill>
          <a:ln>
            <a:solidFill>
              <a:srgbClr val="A69E66"/>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82093" tIns="427801" rIns="382093" bIns="427801" numCol="1" spcCol="1270" anchor="ctr" anchorCtr="0">
            <a:noAutofit/>
          </a:bodyPr>
          <a:lstStyle/>
          <a:p>
            <a:pPr algn="ctr" defTabSz="889000">
              <a:lnSpc>
                <a:spcPct val="90000"/>
              </a:lnSpc>
              <a:spcBef>
                <a:spcPct val="0"/>
              </a:spcBef>
              <a:spcAft>
                <a:spcPct val="35000"/>
              </a:spcAft>
            </a:pPr>
            <a:r>
              <a:rPr lang="en-US" sz="2000" dirty="0" smtClean="0">
                <a:latin typeface="Gentona Light" panose="00000400000000000000" pitchFamily="50" charset="0"/>
              </a:rPr>
              <a:t>Enhanced customer service</a:t>
            </a:r>
            <a:endParaRPr lang="en-US" sz="2000" dirty="0">
              <a:latin typeface="Gentona Light" panose="00000400000000000000" pitchFamily="50" charset="0"/>
            </a:endParaRPr>
          </a:p>
        </p:txBody>
      </p:sp>
      <p:sp>
        <p:nvSpPr>
          <p:cNvPr id="19" name="Freeform 18"/>
          <p:cNvSpPr/>
          <p:nvPr/>
        </p:nvSpPr>
        <p:spPr>
          <a:xfrm>
            <a:off x="8662481" y="2477343"/>
            <a:ext cx="2152851" cy="2094657"/>
          </a:xfrm>
          <a:custGeom>
            <a:avLst/>
            <a:gdLst>
              <a:gd name="connsiteX0" fmla="*/ 0 w 2256261"/>
              <a:gd name="connsiteY0" fmla="*/ 981474 h 1962947"/>
              <a:gd name="connsiteX1" fmla="*/ 490737 w 2256261"/>
              <a:gd name="connsiteY1" fmla="*/ 0 h 1962947"/>
              <a:gd name="connsiteX2" fmla="*/ 1765524 w 2256261"/>
              <a:gd name="connsiteY2" fmla="*/ 0 h 1962947"/>
              <a:gd name="connsiteX3" fmla="*/ 2256261 w 2256261"/>
              <a:gd name="connsiteY3" fmla="*/ 981474 h 1962947"/>
              <a:gd name="connsiteX4" fmla="*/ 1765524 w 2256261"/>
              <a:gd name="connsiteY4" fmla="*/ 1962947 h 1962947"/>
              <a:gd name="connsiteX5" fmla="*/ 490737 w 2256261"/>
              <a:gd name="connsiteY5" fmla="*/ 1962947 h 1962947"/>
              <a:gd name="connsiteX6" fmla="*/ 0 w 2256261"/>
              <a:gd name="connsiteY6" fmla="*/ 981474 h 19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6261" h="1962947">
                <a:moveTo>
                  <a:pt x="1128130" y="0"/>
                </a:moveTo>
                <a:lnTo>
                  <a:pt x="2256261" y="426941"/>
                </a:lnTo>
                <a:lnTo>
                  <a:pt x="2256261" y="1536006"/>
                </a:lnTo>
                <a:lnTo>
                  <a:pt x="1128130" y="1962947"/>
                </a:lnTo>
                <a:lnTo>
                  <a:pt x="0" y="1536006"/>
                </a:lnTo>
                <a:lnTo>
                  <a:pt x="0" y="426941"/>
                </a:lnTo>
                <a:lnTo>
                  <a:pt x="1128130" y="0"/>
                </a:lnTo>
                <a:close/>
              </a:path>
            </a:pathLst>
          </a:custGeom>
          <a:solidFill>
            <a:srgbClr val="5B9BD5">
              <a:alpha val="20000"/>
            </a:srgbClr>
          </a:solidFill>
          <a:ln>
            <a:solidFill>
              <a:srgbClr val="A69E66"/>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82093" tIns="427801" rIns="382093" bIns="427801" numCol="1" spcCol="1270" anchor="ctr" anchorCtr="0">
            <a:noAutofit/>
          </a:bodyPr>
          <a:lstStyle/>
          <a:p>
            <a:pPr algn="ctr" defTabSz="889000">
              <a:lnSpc>
                <a:spcPct val="90000"/>
              </a:lnSpc>
              <a:spcBef>
                <a:spcPct val="0"/>
              </a:spcBef>
              <a:spcAft>
                <a:spcPct val="35000"/>
              </a:spcAft>
            </a:pPr>
            <a:r>
              <a:rPr lang="en-US" dirty="0" smtClean="0">
                <a:latin typeface="Gentona Light" panose="00000400000000000000" pitchFamily="50" charset="0"/>
              </a:rPr>
              <a:t>Improved performance</a:t>
            </a:r>
            <a:endParaRPr lang="en-US" dirty="0">
              <a:latin typeface="Gentona Light" panose="00000400000000000000" pitchFamily="50" charset="0"/>
            </a:endParaRPr>
          </a:p>
        </p:txBody>
      </p:sp>
      <p:sp>
        <p:nvSpPr>
          <p:cNvPr id="22" name="Freeform 21"/>
          <p:cNvSpPr/>
          <p:nvPr/>
        </p:nvSpPr>
        <p:spPr>
          <a:xfrm>
            <a:off x="7574689" y="4248503"/>
            <a:ext cx="2022180" cy="2157340"/>
          </a:xfrm>
          <a:custGeom>
            <a:avLst/>
            <a:gdLst>
              <a:gd name="connsiteX0" fmla="*/ 0 w 2256261"/>
              <a:gd name="connsiteY0" fmla="*/ 981474 h 1962947"/>
              <a:gd name="connsiteX1" fmla="*/ 490737 w 2256261"/>
              <a:gd name="connsiteY1" fmla="*/ 0 h 1962947"/>
              <a:gd name="connsiteX2" fmla="*/ 1765524 w 2256261"/>
              <a:gd name="connsiteY2" fmla="*/ 0 h 1962947"/>
              <a:gd name="connsiteX3" fmla="*/ 2256261 w 2256261"/>
              <a:gd name="connsiteY3" fmla="*/ 981474 h 1962947"/>
              <a:gd name="connsiteX4" fmla="*/ 1765524 w 2256261"/>
              <a:gd name="connsiteY4" fmla="*/ 1962947 h 1962947"/>
              <a:gd name="connsiteX5" fmla="*/ 490737 w 2256261"/>
              <a:gd name="connsiteY5" fmla="*/ 1962947 h 1962947"/>
              <a:gd name="connsiteX6" fmla="*/ 0 w 2256261"/>
              <a:gd name="connsiteY6" fmla="*/ 981474 h 19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6261" h="1962947">
                <a:moveTo>
                  <a:pt x="1128130" y="0"/>
                </a:moveTo>
                <a:lnTo>
                  <a:pt x="2256261" y="426941"/>
                </a:lnTo>
                <a:lnTo>
                  <a:pt x="2256261" y="1536006"/>
                </a:lnTo>
                <a:lnTo>
                  <a:pt x="1128130" y="1962947"/>
                </a:lnTo>
                <a:lnTo>
                  <a:pt x="0" y="1536006"/>
                </a:lnTo>
                <a:lnTo>
                  <a:pt x="0" y="426941"/>
                </a:lnTo>
                <a:lnTo>
                  <a:pt x="1128130" y="0"/>
                </a:lnTo>
                <a:close/>
              </a:path>
            </a:pathLst>
          </a:custGeom>
          <a:solidFill>
            <a:srgbClr val="5B9BD5">
              <a:alpha val="20000"/>
            </a:srgbClr>
          </a:solidFill>
          <a:ln>
            <a:solidFill>
              <a:srgbClr val="A69E66"/>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82093" tIns="427801" rIns="382093" bIns="427801" numCol="1" spcCol="1270" anchor="ctr" anchorCtr="0">
            <a:noAutofit/>
          </a:bodyPr>
          <a:lstStyle/>
          <a:p>
            <a:pPr defTabSz="889000">
              <a:lnSpc>
                <a:spcPct val="90000"/>
              </a:lnSpc>
              <a:spcBef>
                <a:spcPct val="0"/>
              </a:spcBef>
              <a:spcAft>
                <a:spcPct val="35000"/>
              </a:spcAft>
            </a:pPr>
            <a:endParaRPr lang="en-US" sz="2000">
              <a:latin typeface="Gentona Light" panose="00000400000000000000" pitchFamily="50" charset="0"/>
            </a:endParaRPr>
          </a:p>
        </p:txBody>
      </p:sp>
      <p:sp>
        <p:nvSpPr>
          <p:cNvPr id="23" name="Freeform 22"/>
          <p:cNvSpPr/>
          <p:nvPr/>
        </p:nvSpPr>
        <p:spPr>
          <a:xfrm>
            <a:off x="7343327" y="4629047"/>
            <a:ext cx="2517988" cy="1353757"/>
          </a:xfrm>
          <a:custGeom>
            <a:avLst/>
            <a:gdLst>
              <a:gd name="connsiteX0" fmla="*/ 0 w 2517988"/>
              <a:gd name="connsiteY0" fmla="*/ 0 h 1353757"/>
              <a:gd name="connsiteX1" fmla="*/ 2517988 w 2517988"/>
              <a:gd name="connsiteY1" fmla="*/ 0 h 1353757"/>
              <a:gd name="connsiteX2" fmla="*/ 2517988 w 2517988"/>
              <a:gd name="connsiteY2" fmla="*/ 1353757 h 1353757"/>
              <a:gd name="connsiteX3" fmla="*/ 0 w 2517988"/>
              <a:gd name="connsiteY3" fmla="*/ 1353757 h 1353757"/>
              <a:gd name="connsiteX4" fmla="*/ 0 w 2517988"/>
              <a:gd name="connsiteY4" fmla="*/ 0 h 1353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7988" h="1353757">
                <a:moveTo>
                  <a:pt x="0" y="0"/>
                </a:moveTo>
                <a:lnTo>
                  <a:pt x="2517988" y="0"/>
                </a:lnTo>
                <a:lnTo>
                  <a:pt x="2517988" y="1353757"/>
                </a:lnTo>
                <a:lnTo>
                  <a:pt x="0" y="135375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kern="1200" dirty="0" smtClean="0">
                <a:solidFill>
                  <a:schemeClr val="bg1"/>
                </a:solidFill>
                <a:latin typeface="Gentona Light" panose="00000400000000000000" pitchFamily="50" charset="0"/>
              </a:rPr>
              <a:t>Reduced sick leave</a:t>
            </a:r>
            <a:endParaRPr lang="en-US" kern="1200" dirty="0">
              <a:solidFill>
                <a:schemeClr val="bg1"/>
              </a:solidFill>
              <a:latin typeface="Gentona Light" panose="00000400000000000000" pitchFamily="50" charset="0"/>
            </a:endParaRPr>
          </a:p>
        </p:txBody>
      </p:sp>
      <p:sp>
        <p:nvSpPr>
          <p:cNvPr id="24" name="TextBox 23"/>
          <p:cNvSpPr txBox="1"/>
          <p:nvPr/>
        </p:nvSpPr>
        <p:spPr>
          <a:xfrm>
            <a:off x="5041456" y="1206615"/>
            <a:ext cx="2202974" cy="1015663"/>
          </a:xfrm>
          <a:prstGeom prst="rect">
            <a:avLst/>
          </a:prstGeom>
          <a:noFill/>
        </p:spPr>
        <p:txBody>
          <a:bodyPr wrap="square" rtlCol="0">
            <a:spAutoFit/>
          </a:bodyPr>
          <a:lstStyle/>
          <a:p>
            <a:pPr algn="ctr"/>
            <a:r>
              <a:rPr lang="en-US" altLang="en-US" sz="2000" dirty="0" smtClean="0">
                <a:solidFill>
                  <a:schemeClr val="bg1"/>
                </a:solidFill>
                <a:latin typeface="Gentona Light" panose="00000400000000000000" pitchFamily="50" charset="0"/>
              </a:rPr>
              <a:t>Attraction </a:t>
            </a:r>
          </a:p>
          <a:p>
            <a:pPr algn="ctr"/>
            <a:r>
              <a:rPr lang="en-US" altLang="en-US" sz="2000" dirty="0" smtClean="0">
                <a:solidFill>
                  <a:schemeClr val="bg1"/>
                </a:solidFill>
                <a:latin typeface="Gentona Light" panose="00000400000000000000" pitchFamily="50" charset="0"/>
              </a:rPr>
              <a:t>of qualified Talent</a:t>
            </a:r>
            <a:endParaRPr lang="en-US" altLang="en-US" sz="2000" dirty="0">
              <a:solidFill>
                <a:schemeClr val="bg1"/>
              </a:solidFill>
              <a:latin typeface="Gentona Light" panose="00000400000000000000" pitchFamily="50" charset="0"/>
            </a:endParaRPr>
          </a:p>
          <a:p>
            <a:pPr algn="r"/>
            <a:endParaRPr lang="en-US" sz="2000" dirty="0">
              <a:solidFill>
                <a:schemeClr val="bg1"/>
              </a:solidFill>
              <a:latin typeface="Gentona Light" panose="00000400000000000000" pitchFamily="50" charset="0"/>
            </a:endParaRPr>
          </a:p>
        </p:txBody>
      </p:sp>
      <p:sp>
        <p:nvSpPr>
          <p:cNvPr id="25" name="Freeform 24"/>
          <p:cNvSpPr/>
          <p:nvPr/>
        </p:nvSpPr>
        <p:spPr>
          <a:xfrm>
            <a:off x="5239179" y="4280272"/>
            <a:ext cx="2073253" cy="2093802"/>
          </a:xfrm>
          <a:custGeom>
            <a:avLst/>
            <a:gdLst>
              <a:gd name="connsiteX0" fmla="*/ 0 w 2256261"/>
              <a:gd name="connsiteY0" fmla="*/ 981474 h 1962947"/>
              <a:gd name="connsiteX1" fmla="*/ 490737 w 2256261"/>
              <a:gd name="connsiteY1" fmla="*/ 0 h 1962947"/>
              <a:gd name="connsiteX2" fmla="*/ 1765524 w 2256261"/>
              <a:gd name="connsiteY2" fmla="*/ 0 h 1962947"/>
              <a:gd name="connsiteX3" fmla="*/ 2256261 w 2256261"/>
              <a:gd name="connsiteY3" fmla="*/ 981474 h 1962947"/>
              <a:gd name="connsiteX4" fmla="*/ 1765524 w 2256261"/>
              <a:gd name="connsiteY4" fmla="*/ 1962947 h 1962947"/>
              <a:gd name="connsiteX5" fmla="*/ 490737 w 2256261"/>
              <a:gd name="connsiteY5" fmla="*/ 1962947 h 1962947"/>
              <a:gd name="connsiteX6" fmla="*/ 0 w 2256261"/>
              <a:gd name="connsiteY6" fmla="*/ 981474 h 19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6261" h="1962947">
                <a:moveTo>
                  <a:pt x="1128130" y="0"/>
                </a:moveTo>
                <a:lnTo>
                  <a:pt x="2256261" y="426941"/>
                </a:lnTo>
                <a:lnTo>
                  <a:pt x="2256261" y="1536006"/>
                </a:lnTo>
                <a:lnTo>
                  <a:pt x="1128130" y="1962947"/>
                </a:lnTo>
                <a:lnTo>
                  <a:pt x="0" y="1536006"/>
                </a:lnTo>
                <a:lnTo>
                  <a:pt x="0" y="426941"/>
                </a:lnTo>
                <a:lnTo>
                  <a:pt x="1128130" y="0"/>
                </a:lnTo>
                <a:close/>
              </a:path>
            </a:pathLst>
          </a:custGeom>
          <a:solidFill>
            <a:srgbClr val="5B9BD5">
              <a:alpha val="20000"/>
            </a:srgbClr>
          </a:solidFill>
          <a:ln>
            <a:solidFill>
              <a:srgbClr val="A69E66"/>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82093" tIns="427801" rIns="382093" bIns="427801" numCol="1" spcCol="1270" anchor="ctr" anchorCtr="0">
            <a:noAutofit/>
          </a:bodyPr>
          <a:lstStyle/>
          <a:p>
            <a:pPr algn="ctr" defTabSz="889000">
              <a:lnSpc>
                <a:spcPct val="90000"/>
              </a:lnSpc>
              <a:spcBef>
                <a:spcPct val="0"/>
              </a:spcBef>
              <a:spcAft>
                <a:spcPct val="35000"/>
              </a:spcAft>
            </a:pPr>
            <a:r>
              <a:rPr lang="en-US" dirty="0" smtClean="0">
                <a:latin typeface="Gentona Light" panose="00000400000000000000" pitchFamily="50" charset="0"/>
              </a:rPr>
              <a:t>Corporate and social responsibility</a:t>
            </a:r>
            <a:endParaRPr lang="en-US" dirty="0">
              <a:latin typeface="Gentona Light" panose="00000400000000000000" pitchFamily="50" charset="0"/>
            </a:endParaRPr>
          </a:p>
        </p:txBody>
      </p:sp>
      <p:sp>
        <p:nvSpPr>
          <p:cNvPr id="26" name="TextBox 25"/>
          <p:cNvSpPr txBox="1"/>
          <p:nvPr/>
        </p:nvSpPr>
        <p:spPr>
          <a:xfrm>
            <a:off x="3169823" y="6424865"/>
            <a:ext cx="3774674" cy="307777"/>
          </a:xfrm>
          <a:prstGeom prst="rect">
            <a:avLst/>
          </a:prstGeom>
          <a:noFill/>
        </p:spPr>
        <p:txBody>
          <a:bodyPr wrap="square" rtlCol="0">
            <a:spAutoFit/>
          </a:bodyPr>
          <a:lstStyle/>
          <a:p>
            <a:r>
              <a:rPr lang="en-US" sz="1400" i="1" dirty="0" smtClean="0">
                <a:solidFill>
                  <a:schemeClr val="bg2">
                    <a:lumMod val="90000"/>
                  </a:schemeClr>
                </a:solidFill>
                <a:latin typeface="Gentona Light" panose="00000400000000000000" pitchFamily="50" charset="0"/>
              </a:rPr>
              <a:t>www.WorkplaceStrategiesforMentalHealth.com</a:t>
            </a:r>
          </a:p>
        </p:txBody>
      </p:sp>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50672" y="6276005"/>
            <a:ext cx="1519988" cy="631305"/>
          </a:xfrm>
          <a:prstGeom prst="rect">
            <a:avLst/>
          </a:prstGeom>
        </p:spPr>
      </p:pic>
    </p:spTree>
    <p:extLst>
      <p:ext uri="{BB962C8B-B14F-4D97-AF65-F5344CB8AC3E}">
        <p14:creationId xmlns:p14="http://schemas.microsoft.com/office/powerpoint/2010/main" val="1882695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72572" y="-6351"/>
            <a:ext cx="8627071" cy="6864351"/>
          </a:xfrm>
          <a:prstGeom prst="rect">
            <a:avLst/>
          </a:prstGeom>
          <a:solidFill>
            <a:srgbClr val="51284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Slide Number Placeholder 1"/>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85D3400-4E5B-4C07-950C-822797AD7086}" type="slidenum">
              <a:rPr lang="en-US" smtClean="0"/>
              <a:pPr/>
              <a:t>6</a:t>
            </a:fld>
            <a:endParaRPr lang="en-US"/>
          </a:p>
        </p:txBody>
      </p:sp>
      <p:sp>
        <p:nvSpPr>
          <p:cNvPr id="7" name="Slide Number Placeholder 2"/>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85D3400-4E5B-4C07-950C-822797AD7086}" type="slidenum">
              <a:rPr lang="en-US" smtClean="0"/>
              <a:pPr/>
              <a:t>6</a:t>
            </a:fld>
            <a:endParaRPr lang="en-US"/>
          </a:p>
        </p:txBody>
      </p:sp>
      <p:sp>
        <p:nvSpPr>
          <p:cNvPr id="8" name="TextBox 7"/>
          <p:cNvSpPr txBox="1"/>
          <p:nvPr/>
        </p:nvSpPr>
        <p:spPr>
          <a:xfrm>
            <a:off x="5036116" y="1644836"/>
            <a:ext cx="4491251" cy="523220"/>
          </a:xfrm>
          <a:prstGeom prst="rect">
            <a:avLst/>
          </a:prstGeom>
          <a:noFill/>
        </p:spPr>
        <p:txBody>
          <a:bodyPr wrap="square" rtlCol="0">
            <a:spAutoFit/>
          </a:bodyPr>
          <a:lstStyle/>
          <a:p>
            <a:r>
              <a:rPr lang="en-US" sz="2800" b="1" dirty="0" smtClean="0">
                <a:solidFill>
                  <a:schemeClr val="accent6">
                    <a:lumMod val="40000"/>
                    <a:lumOff val="60000"/>
                  </a:schemeClr>
                </a:solidFill>
                <a:latin typeface="Quadon Medium" panose="00000600000000000000" pitchFamily="50" charset="0"/>
              </a:rPr>
              <a:t>missed deadlines</a:t>
            </a:r>
            <a:endParaRPr lang="en-US" sz="2800" b="1" dirty="0">
              <a:solidFill>
                <a:schemeClr val="accent6">
                  <a:lumMod val="40000"/>
                  <a:lumOff val="60000"/>
                </a:schemeClr>
              </a:solidFill>
              <a:latin typeface="Quadon Medium" panose="00000600000000000000" pitchFamily="50" charset="0"/>
            </a:endParaRPr>
          </a:p>
        </p:txBody>
      </p:sp>
      <p:sp>
        <p:nvSpPr>
          <p:cNvPr id="10" name="TextBox 9"/>
          <p:cNvSpPr txBox="1"/>
          <p:nvPr/>
        </p:nvSpPr>
        <p:spPr>
          <a:xfrm>
            <a:off x="4496807" y="3061871"/>
            <a:ext cx="2411579" cy="584775"/>
          </a:xfrm>
          <a:prstGeom prst="rect">
            <a:avLst/>
          </a:prstGeom>
          <a:noFill/>
        </p:spPr>
        <p:txBody>
          <a:bodyPr wrap="square" rtlCol="0">
            <a:spAutoFit/>
          </a:bodyPr>
          <a:lstStyle/>
          <a:p>
            <a:r>
              <a:rPr lang="en-US" sz="3200" dirty="0" smtClean="0">
                <a:solidFill>
                  <a:schemeClr val="accent1">
                    <a:lumMod val="40000"/>
                    <a:lumOff val="60000"/>
                  </a:schemeClr>
                </a:solidFill>
                <a:latin typeface="Quadon Medium" panose="00000600000000000000" pitchFamily="50" charset="0"/>
              </a:rPr>
              <a:t>isolation</a:t>
            </a:r>
          </a:p>
        </p:txBody>
      </p:sp>
      <p:sp>
        <p:nvSpPr>
          <p:cNvPr id="11" name="TextBox 10"/>
          <p:cNvSpPr txBox="1"/>
          <p:nvPr/>
        </p:nvSpPr>
        <p:spPr>
          <a:xfrm>
            <a:off x="5036116" y="3809526"/>
            <a:ext cx="3379643" cy="947656"/>
          </a:xfrm>
          <a:prstGeom prst="rect">
            <a:avLst/>
          </a:prstGeom>
          <a:noFill/>
        </p:spPr>
        <p:txBody>
          <a:bodyPr wrap="square" rtlCol="0">
            <a:spAutoFit/>
          </a:bodyPr>
          <a:lstStyle/>
          <a:p>
            <a:r>
              <a:rPr lang="en-US" sz="2800" b="1" dirty="0" smtClean="0">
                <a:solidFill>
                  <a:schemeClr val="accent1">
                    <a:lumMod val="60000"/>
                    <a:lumOff val="40000"/>
                  </a:schemeClr>
                </a:solidFill>
                <a:latin typeface="Quadon Medium" panose="00000600000000000000" pitchFamily="50" charset="0"/>
              </a:rPr>
              <a:t>Lack of confidence</a:t>
            </a:r>
          </a:p>
        </p:txBody>
      </p:sp>
      <p:sp>
        <p:nvSpPr>
          <p:cNvPr id="12" name="TextBox 11"/>
          <p:cNvSpPr txBox="1"/>
          <p:nvPr/>
        </p:nvSpPr>
        <p:spPr>
          <a:xfrm>
            <a:off x="8184593" y="1919986"/>
            <a:ext cx="2198528" cy="584775"/>
          </a:xfrm>
          <a:prstGeom prst="rect">
            <a:avLst/>
          </a:prstGeom>
          <a:noFill/>
        </p:spPr>
        <p:txBody>
          <a:bodyPr wrap="square" rtlCol="0">
            <a:spAutoFit/>
          </a:bodyPr>
          <a:lstStyle/>
          <a:p>
            <a:r>
              <a:rPr lang="en-US" sz="3200" dirty="0" smtClean="0">
                <a:solidFill>
                  <a:schemeClr val="accent5">
                    <a:lumMod val="60000"/>
                    <a:lumOff val="40000"/>
                  </a:schemeClr>
                </a:solidFill>
                <a:latin typeface="Quadon" panose="00000500000000000000" pitchFamily="50" charset="0"/>
              </a:rPr>
              <a:t>Reactivity</a:t>
            </a:r>
            <a:endParaRPr lang="en-US" sz="3200" dirty="0">
              <a:solidFill>
                <a:schemeClr val="accent5">
                  <a:lumMod val="60000"/>
                  <a:lumOff val="40000"/>
                </a:schemeClr>
              </a:solidFill>
              <a:latin typeface="Quadon" panose="00000500000000000000" pitchFamily="50" charset="0"/>
            </a:endParaRPr>
          </a:p>
        </p:txBody>
      </p:sp>
      <p:sp>
        <p:nvSpPr>
          <p:cNvPr id="13" name="TextBox 12"/>
          <p:cNvSpPr txBox="1"/>
          <p:nvPr/>
        </p:nvSpPr>
        <p:spPr>
          <a:xfrm>
            <a:off x="4334348" y="2087431"/>
            <a:ext cx="3536618" cy="523220"/>
          </a:xfrm>
          <a:prstGeom prst="rect">
            <a:avLst/>
          </a:prstGeom>
          <a:noFill/>
        </p:spPr>
        <p:txBody>
          <a:bodyPr wrap="square" rtlCol="0">
            <a:spAutoFit/>
          </a:bodyPr>
          <a:lstStyle/>
          <a:p>
            <a:r>
              <a:rPr lang="en-US" sz="2800" dirty="0" smtClean="0">
                <a:solidFill>
                  <a:schemeClr val="accent1">
                    <a:lumMod val="60000"/>
                    <a:lumOff val="40000"/>
                  </a:schemeClr>
                </a:solidFill>
                <a:latin typeface="Gentona Light" panose="00000400000000000000" pitchFamily="50" charset="0"/>
              </a:rPr>
              <a:t>Procrastination</a:t>
            </a:r>
            <a:endParaRPr lang="en-US" sz="2800" dirty="0">
              <a:solidFill>
                <a:schemeClr val="accent1">
                  <a:lumMod val="60000"/>
                  <a:lumOff val="40000"/>
                </a:schemeClr>
              </a:solidFill>
              <a:latin typeface="Gentona Light" panose="00000400000000000000" pitchFamily="50" charset="0"/>
            </a:endParaRPr>
          </a:p>
        </p:txBody>
      </p:sp>
      <p:sp>
        <p:nvSpPr>
          <p:cNvPr id="14" name="TextBox 13"/>
          <p:cNvSpPr txBox="1"/>
          <p:nvPr/>
        </p:nvSpPr>
        <p:spPr>
          <a:xfrm>
            <a:off x="6371834" y="3251940"/>
            <a:ext cx="2840147" cy="646331"/>
          </a:xfrm>
          <a:prstGeom prst="rect">
            <a:avLst/>
          </a:prstGeom>
          <a:noFill/>
        </p:spPr>
        <p:txBody>
          <a:bodyPr wrap="square" rtlCol="0">
            <a:spAutoFit/>
          </a:bodyPr>
          <a:lstStyle/>
          <a:p>
            <a:r>
              <a:rPr lang="en-US" sz="3600" dirty="0" smtClean="0">
                <a:solidFill>
                  <a:srgbClr val="00B0F0"/>
                </a:solidFill>
                <a:latin typeface="Quadon Medium" panose="00000600000000000000" pitchFamily="50" charset="0"/>
              </a:rPr>
              <a:t>irritability</a:t>
            </a:r>
            <a:endParaRPr lang="en-US" sz="3600" dirty="0">
              <a:solidFill>
                <a:srgbClr val="00B0F0"/>
              </a:solidFill>
              <a:latin typeface="Quadon Medium" panose="00000600000000000000" pitchFamily="50" charset="0"/>
            </a:endParaRPr>
          </a:p>
        </p:txBody>
      </p:sp>
      <p:sp>
        <p:nvSpPr>
          <p:cNvPr id="16" name="TextBox 15"/>
          <p:cNvSpPr txBox="1"/>
          <p:nvPr/>
        </p:nvSpPr>
        <p:spPr>
          <a:xfrm>
            <a:off x="7357737" y="5022380"/>
            <a:ext cx="3852240" cy="584775"/>
          </a:xfrm>
          <a:prstGeom prst="rect">
            <a:avLst/>
          </a:prstGeom>
          <a:noFill/>
        </p:spPr>
        <p:txBody>
          <a:bodyPr wrap="square" rtlCol="0">
            <a:spAutoFit/>
          </a:bodyPr>
          <a:lstStyle/>
          <a:p>
            <a:r>
              <a:rPr lang="en-US" sz="3200" dirty="0" smtClean="0">
                <a:solidFill>
                  <a:schemeClr val="accent6">
                    <a:lumMod val="40000"/>
                    <a:lumOff val="60000"/>
                  </a:schemeClr>
                </a:solidFill>
                <a:latin typeface="Quadon Medium" panose="00000600000000000000" pitchFamily="50" charset="0"/>
              </a:rPr>
              <a:t>Poor grooming</a:t>
            </a:r>
            <a:endParaRPr lang="en-US" sz="3200" dirty="0">
              <a:solidFill>
                <a:schemeClr val="accent6">
                  <a:lumMod val="40000"/>
                  <a:lumOff val="60000"/>
                </a:schemeClr>
              </a:solidFill>
              <a:latin typeface="Quadon Medium" panose="00000600000000000000" pitchFamily="50" charset="0"/>
            </a:endParaRPr>
          </a:p>
        </p:txBody>
      </p:sp>
      <p:sp>
        <p:nvSpPr>
          <p:cNvPr id="17" name="TextBox 16"/>
          <p:cNvSpPr txBox="1"/>
          <p:nvPr/>
        </p:nvSpPr>
        <p:spPr>
          <a:xfrm>
            <a:off x="5696119" y="1162646"/>
            <a:ext cx="5942728" cy="584775"/>
          </a:xfrm>
          <a:prstGeom prst="rect">
            <a:avLst/>
          </a:prstGeom>
          <a:noFill/>
        </p:spPr>
        <p:txBody>
          <a:bodyPr vert="horz" wrap="square" rtlCol="0">
            <a:spAutoFit/>
          </a:bodyPr>
          <a:lstStyle/>
          <a:p>
            <a:r>
              <a:rPr lang="en-US" sz="3200" b="1" dirty="0" smtClean="0">
                <a:solidFill>
                  <a:schemeClr val="accent1">
                    <a:lumMod val="40000"/>
                    <a:lumOff val="60000"/>
                  </a:schemeClr>
                </a:solidFill>
                <a:latin typeface="Quadon Medium" panose="00000600000000000000" pitchFamily="50" charset="0"/>
              </a:rPr>
              <a:t>Withdrawal from team</a:t>
            </a:r>
            <a:endParaRPr lang="en-US" sz="3200" b="1" dirty="0">
              <a:solidFill>
                <a:schemeClr val="accent1">
                  <a:lumMod val="40000"/>
                  <a:lumOff val="60000"/>
                </a:schemeClr>
              </a:solidFill>
              <a:latin typeface="Quadon Medium" panose="00000600000000000000" pitchFamily="50" charset="0"/>
            </a:endParaRPr>
          </a:p>
        </p:txBody>
      </p:sp>
      <p:sp>
        <p:nvSpPr>
          <p:cNvPr id="18" name="TextBox 17"/>
          <p:cNvSpPr txBox="1"/>
          <p:nvPr/>
        </p:nvSpPr>
        <p:spPr>
          <a:xfrm>
            <a:off x="8754787" y="2472022"/>
            <a:ext cx="2701238" cy="584775"/>
          </a:xfrm>
          <a:prstGeom prst="rect">
            <a:avLst/>
          </a:prstGeom>
          <a:noFill/>
        </p:spPr>
        <p:txBody>
          <a:bodyPr wrap="square" rtlCol="0">
            <a:spAutoFit/>
          </a:bodyPr>
          <a:lstStyle/>
          <a:p>
            <a:r>
              <a:rPr lang="en-US" sz="3200" b="1" dirty="0" smtClean="0">
                <a:solidFill>
                  <a:schemeClr val="accent5">
                    <a:lumMod val="60000"/>
                    <a:lumOff val="40000"/>
                  </a:schemeClr>
                </a:solidFill>
                <a:latin typeface="Quadon Medium" panose="00000600000000000000" pitchFamily="50" charset="0"/>
              </a:rPr>
              <a:t>detachment</a:t>
            </a:r>
            <a:endParaRPr lang="en-US" sz="3200" b="1" dirty="0">
              <a:solidFill>
                <a:schemeClr val="accent5">
                  <a:lumMod val="60000"/>
                  <a:lumOff val="40000"/>
                </a:schemeClr>
              </a:solidFill>
              <a:latin typeface="Quadon Medium" panose="00000600000000000000" pitchFamily="50" charset="0"/>
            </a:endParaRPr>
          </a:p>
        </p:txBody>
      </p:sp>
      <p:sp>
        <p:nvSpPr>
          <p:cNvPr id="19" name="TextBox 18"/>
          <p:cNvSpPr txBox="1"/>
          <p:nvPr/>
        </p:nvSpPr>
        <p:spPr>
          <a:xfrm>
            <a:off x="6062279" y="5388394"/>
            <a:ext cx="3770898" cy="646331"/>
          </a:xfrm>
          <a:prstGeom prst="rect">
            <a:avLst/>
          </a:prstGeom>
          <a:noFill/>
        </p:spPr>
        <p:txBody>
          <a:bodyPr wrap="square" rtlCol="0">
            <a:spAutoFit/>
          </a:bodyPr>
          <a:lstStyle/>
          <a:p>
            <a:r>
              <a:rPr lang="en-US" sz="3600" b="1" dirty="0" smtClean="0">
                <a:solidFill>
                  <a:schemeClr val="accent6">
                    <a:lumMod val="20000"/>
                    <a:lumOff val="80000"/>
                  </a:schemeClr>
                </a:solidFill>
                <a:latin typeface="Gentona Light" panose="00000400000000000000" pitchFamily="50" charset="0"/>
              </a:rPr>
              <a:t>Low motivation</a:t>
            </a:r>
            <a:endParaRPr lang="en-US" sz="3600" b="1" dirty="0">
              <a:solidFill>
                <a:schemeClr val="accent6">
                  <a:lumMod val="20000"/>
                  <a:lumOff val="80000"/>
                </a:schemeClr>
              </a:solidFill>
              <a:latin typeface="Gentona Light" panose="00000400000000000000" pitchFamily="50" charset="0"/>
            </a:endParaRPr>
          </a:p>
        </p:txBody>
      </p:sp>
      <p:sp>
        <p:nvSpPr>
          <p:cNvPr id="20" name="TextBox 19"/>
          <p:cNvSpPr txBox="1"/>
          <p:nvPr/>
        </p:nvSpPr>
        <p:spPr>
          <a:xfrm>
            <a:off x="5535560" y="2702854"/>
            <a:ext cx="3461427" cy="461665"/>
          </a:xfrm>
          <a:prstGeom prst="rect">
            <a:avLst/>
          </a:prstGeom>
          <a:noFill/>
        </p:spPr>
        <p:txBody>
          <a:bodyPr wrap="square" rtlCol="0">
            <a:spAutoFit/>
          </a:bodyPr>
          <a:lstStyle/>
          <a:p>
            <a:r>
              <a:rPr lang="en-US" sz="2400" b="1" dirty="0" smtClean="0">
                <a:solidFill>
                  <a:schemeClr val="accent1">
                    <a:lumMod val="60000"/>
                    <a:lumOff val="40000"/>
                  </a:schemeClr>
                </a:solidFill>
                <a:latin typeface="Gentona Light" panose="00000400000000000000" pitchFamily="50" charset="0"/>
              </a:rPr>
              <a:t>slowed productivity</a:t>
            </a:r>
          </a:p>
        </p:txBody>
      </p:sp>
      <p:sp>
        <p:nvSpPr>
          <p:cNvPr id="21" name="TextBox 20"/>
          <p:cNvSpPr txBox="1"/>
          <p:nvPr/>
        </p:nvSpPr>
        <p:spPr>
          <a:xfrm>
            <a:off x="7011735" y="3938788"/>
            <a:ext cx="5027789" cy="523220"/>
          </a:xfrm>
          <a:prstGeom prst="rect">
            <a:avLst/>
          </a:prstGeom>
          <a:noFill/>
        </p:spPr>
        <p:txBody>
          <a:bodyPr wrap="square" rtlCol="0">
            <a:spAutoFit/>
          </a:bodyPr>
          <a:lstStyle/>
          <a:p>
            <a:r>
              <a:rPr lang="en-US" sz="2800" dirty="0" smtClean="0">
                <a:solidFill>
                  <a:schemeClr val="accent5">
                    <a:lumMod val="20000"/>
                    <a:lumOff val="80000"/>
                  </a:schemeClr>
                </a:solidFill>
                <a:latin typeface="Quadon Medium" panose="00000600000000000000" pitchFamily="50" charset="0"/>
              </a:rPr>
              <a:t>accidents on the job</a:t>
            </a:r>
          </a:p>
        </p:txBody>
      </p:sp>
      <p:sp>
        <p:nvSpPr>
          <p:cNvPr id="22" name="TextBox 21"/>
          <p:cNvSpPr txBox="1"/>
          <p:nvPr/>
        </p:nvSpPr>
        <p:spPr>
          <a:xfrm>
            <a:off x="7369490" y="4446889"/>
            <a:ext cx="4186044" cy="646331"/>
          </a:xfrm>
          <a:prstGeom prst="rect">
            <a:avLst/>
          </a:prstGeom>
          <a:noFill/>
        </p:spPr>
        <p:txBody>
          <a:bodyPr wrap="square" rtlCol="0">
            <a:spAutoFit/>
          </a:bodyPr>
          <a:lstStyle/>
          <a:p>
            <a:r>
              <a:rPr lang="en-US" sz="3600" b="1" dirty="0" smtClean="0">
                <a:solidFill>
                  <a:schemeClr val="accent5">
                    <a:lumMod val="60000"/>
                    <a:lumOff val="40000"/>
                  </a:schemeClr>
                </a:solidFill>
                <a:latin typeface="Gentona Light" panose="00000400000000000000" pitchFamily="50" charset="0"/>
              </a:rPr>
              <a:t>Absentmindedness</a:t>
            </a:r>
            <a:endParaRPr lang="en-US" sz="3600" b="1" dirty="0">
              <a:solidFill>
                <a:schemeClr val="accent5">
                  <a:lumMod val="60000"/>
                  <a:lumOff val="40000"/>
                </a:schemeClr>
              </a:solidFill>
              <a:latin typeface="Gentona Light" panose="00000400000000000000" pitchFamily="50" charset="0"/>
            </a:endParaRPr>
          </a:p>
        </p:txBody>
      </p:sp>
      <p:sp>
        <p:nvSpPr>
          <p:cNvPr id="23" name="TextBox 22"/>
          <p:cNvSpPr txBox="1"/>
          <p:nvPr/>
        </p:nvSpPr>
        <p:spPr>
          <a:xfrm>
            <a:off x="3645970" y="846906"/>
            <a:ext cx="5016165" cy="523220"/>
          </a:xfrm>
          <a:prstGeom prst="rect">
            <a:avLst/>
          </a:prstGeom>
          <a:noFill/>
        </p:spPr>
        <p:txBody>
          <a:bodyPr wrap="square" rtlCol="0">
            <a:spAutoFit/>
          </a:bodyPr>
          <a:lstStyle/>
          <a:p>
            <a:r>
              <a:rPr lang="en-US" sz="2800" dirty="0" smtClean="0">
                <a:solidFill>
                  <a:schemeClr val="accent1">
                    <a:lumMod val="40000"/>
                    <a:lumOff val="60000"/>
                  </a:schemeClr>
                </a:solidFill>
                <a:latin typeface="Quadon Medium" panose="00000600000000000000" pitchFamily="50" charset="0"/>
              </a:rPr>
              <a:t>Lateness and absenteeism</a:t>
            </a:r>
          </a:p>
        </p:txBody>
      </p:sp>
      <p:sp>
        <p:nvSpPr>
          <p:cNvPr id="24" name="TextBox 23"/>
          <p:cNvSpPr txBox="1"/>
          <p:nvPr/>
        </p:nvSpPr>
        <p:spPr>
          <a:xfrm>
            <a:off x="6661575" y="2333522"/>
            <a:ext cx="2572306" cy="461665"/>
          </a:xfrm>
          <a:prstGeom prst="rect">
            <a:avLst/>
          </a:prstGeom>
          <a:noFill/>
        </p:spPr>
        <p:txBody>
          <a:bodyPr wrap="square" rtlCol="0">
            <a:spAutoFit/>
          </a:bodyPr>
          <a:lstStyle/>
          <a:p>
            <a:r>
              <a:rPr lang="en-US" sz="2400" dirty="0" smtClean="0">
                <a:solidFill>
                  <a:schemeClr val="bg1"/>
                </a:solidFill>
                <a:latin typeface="Quadon Medium" panose="00000600000000000000" pitchFamily="50" charset="0"/>
              </a:rPr>
              <a:t>“presenteeism”</a:t>
            </a:r>
          </a:p>
        </p:txBody>
      </p:sp>
      <p:sp>
        <p:nvSpPr>
          <p:cNvPr id="25" name="TextBox 24"/>
          <p:cNvSpPr txBox="1"/>
          <p:nvPr/>
        </p:nvSpPr>
        <p:spPr>
          <a:xfrm>
            <a:off x="169853" y="5013102"/>
            <a:ext cx="3301703" cy="923330"/>
          </a:xfrm>
          <a:prstGeom prst="rect">
            <a:avLst/>
          </a:prstGeom>
          <a:noFill/>
        </p:spPr>
        <p:txBody>
          <a:bodyPr wrap="square" rtlCol="0">
            <a:spAutoFit/>
          </a:bodyPr>
          <a:lstStyle/>
          <a:p>
            <a:r>
              <a:rPr lang="en-US" dirty="0" smtClean="0">
                <a:latin typeface="Quadon Medium" panose="00000600000000000000" pitchFamily="50" charset="0"/>
              </a:rPr>
              <a:t>What a mental health </a:t>
            </a:r>
          </a:p>
          <a:p>
            <a:r>
              <a:rPr lang="en-US" dirty="0" smtClean="0">
                <a:latin typeface="Quadon Medium" panose="00000600000000000000" pitchFamily="50" charset="0"/>
              </a:rPr>
              <a:t>disorder may look like </a:t>
            </a:r>
          </a:p>
          <a:p>
            <a:r>
              <a:rPr lang="en-US" dirty="0" smtClean="0">
                <a:latin typeface="Quadon Medium" panose="00000600000000000000" pitchFamily="50" charset="0"/>
              </a:rPr>
              <a:t>at work</a:t>
            </a:r>
            <a:endParaRPr lang="en-US" dirty="0">
              <a:latin typeface="Quadon Medium" panose="00000600000000000000" pitchFamily="50" charset="0"/>
            </a:endParaRPr>
          </a:p>
        </p:txBody>
      </p:sp>
      <p:sp>
        <p:nvSpPr>
          <p:cNvPr id="26" name="Title 1"/>
          <p:cNvSpPr txBox="1">
            <a:spLocks/>
          </p:cNvSpPr>
          <p:nvPr/>
        </p:nvSpPr>
        <p:spPr>
          <a:xfrm>
            <a:off x="9271360" y="-48143"/>
            <a:ext cx="2916091" cy="88710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3600" dirty="0" smtClean="0">
                <a:solidFill>
                  <a:schemeClr val="bg1"/>
                </a:solidFill>
                <a:latin typeface="Quadon Medium" panose="00000600000000000000" pitchFamily="50" charset="0"/>
              </a:rPr>
              <a:t>Behaviors</a:t>
            </a:r>
            <a:endParaRPr lang="en-US" sz="3600" dirty="0">
              <a:solidFill>
                <a:schemeClr val="bg1"/>
              </a:solidFill>
              <a:latin typeface="Quadon Medium" panose="00000600000000000000" pitchFamily="50" charset="0"/>
            </a:endParaRPr>
          </a:p>
        </p:txBody>
      </p:sp>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5061" y="6233046"/>
            <a:ext cx="1519988" cy="631305"/>
          </a:xfrm>
          <a:prstGeom prst="rect">
            <a:avLst/>
          </a:prstGeom>
        </p:spPr>
      </p:pic>
      <p:sp>
        <p:nvSpPr>
          <p:cNvPr id="28" name="TextBox 27"/>
          <p:cNvSpPr txBox="1"/>
          <p:nvPr/>
        </p:nvSpPr>
        <p:spPr>
          <a:xfrm>
            <a:off x="8775657" y="2959184"/>
            <a:ext cx="3770898" cy="1077218"/>
          </a:xfrm>
          <a:prstGeom prst="rect">
            <a:avLst/>
          </a:prstGeom>
          <a:noFill/>
        </p:spPr>
        <p:txBody>
          <a:bodyPr wrap="square" rtlCol="0">
            <a:spAutoFit/>
          </a:bodyPr>
          <a:lstStyle/>
          <a:p>
            <a:r>
              <a:rPr lang="en-US" sz="3200" b="1" dirty="0" smtClean="0">
                <a:solidFill>
                  <a:schemeClr val="accent6">
                    <a:lumMod val="20000"/>
                    <a:lumOff val="80000"/>
                  </a:schemeClr>
                </a:solidFill>
                <a:latin typeface="Gentona Light" panose="00000400000000000000" pitchFamily="50" charset="0"/>
              </a:rPr>
              <a:t>Change in appearance </a:t>
            </a:r>
            <a:endParaRPr lang="en-US" sz="3200" b="1" dirty="0">
              <a:solidFill>
                <a:schemeClr val="accent6">
                  <a:lumMod val="20000"/>
                  <a:lumOff val="80000"/>
                </a:schemeClr>
              </a:solidFill>
              <a:latin typeface="Gentona Light" panose="00000400000000000000" pitchFamily="50" charset="0"/>
            </a:endParaRPr>
          </a:p>
        </p:txBody>
      </p:sp>
      <p:sp>
        <p:nvSpPr>
          <p:cNvPr id="29" name="TextBox 28"/>
          <p:cNvSpPr txBox="1"/>
          <p:nvPr/>
        </p:nvSpPr>
        <p:spPr>
          <a:xfrm>
            <a:off x="3774604" y="4623510"/>
            <a:ext cx="3616551" cy="954107"/>
          </a:xfrm>
          <a:prstGeom prst="rect">
            <a:avLst/>
          </a:prstGeom>
          <a:noFill/>
        </p:spPr>
        <p:txBody>
          <a:bodyPr wrap="square" rtlCol="0">
            <a:spAutoFit/>
          </a:bodyPr>
          <a:lstStyle/>
          <a:p>
            <a:pPr algn="r"/>
            <a:r>
              <a:rPr lang="en-US" sz="2800" dirty="0" smtClean="0">
                <a:solidFill>
                  <a:schemeClr val="accent6">
                    <a:lumMod val="60000"/>
                    <a:lumOff val="40000"/>
                  </a:schemeClr>
                </a:solidFill>
                <a:latin typeface="Quadon Medium" panose="00000600000000000000" pitchFamily="50" charset="0"/>
              </a:rPr>
              <a:t>poor relationships </a:t>
            </a:r>
          </a:p>
          <a:p>
            <a:pPr algn="r"/>
            <a:r>
              <a:rPr lang="en-US" sz="2800" dirty="0" smtClean="0">
                <a:solidFill>
                  <a:schemeClr val="accent6">
                    <a:lumMod val="60000"/>
                    <a:lumOff val="40000"/>
                  </a:schemeClr>
                </a:solidFill>
                <a:latin typeface="Quadon Medium" panose="00000600000000000000" pitchFamily="50" charset="0"/>
              </a:rPr>
              <a:t>on the job</a:t>
            </a:r>
          </a:p>
        </p:txBody>
      </p:sp>
      <p:sp>
        <p:nvSpPr>
          <p:cNvPr id="31" name="Slide Number Placeholder 30"/>
          <p:cNvSpPr>
            <a:spLocks noGrp="1"/>
          </p:cNvSpPr>
          <p:nvPr>
            <p:ph type="sldNum" sz="quarter" idx="12"/>
          </p:nvPr>
        </p:nvSpPr>
        <p:spPr/>
        <p:txBody>
          <a:bodyPr/>
          <a:lstStyle/>
          <a:p>
            <a:fld id="{9D21EE5B-90EE-45B9-94D2-E78935D92D18}" type="slidenum">
              <a:rPr lang="en-US" smtClean="0"/>
              <a:t>6</a:t>
            </a:fld>
            <a:endParaRPr lang="en-US"/>
          </a:p>
        </p:txBody>
      </p:sp>
      <p:sp>
        <p:nvSpPr>
          <p:cNvPr id="30" name="TextBox 29"/>
          <p:cNvSpPr txBox="1"/>
          <p:nvPr/>
        </p:nvSpPr>
        <p:spPr>
          <a:xfrm>
            <a:off x="252663" y="6256421"/>
            <a:ext cx="1756611" cy="369332"/>
          </a:xfrm>
          <a:prstGeom prst="rect">
            <a:avLst/>
          </a:prstGeom>
          <a:noFill/>
        </p:spPr>
        <p:txBody>
          <a:bodyPr wrap="square" rtlCol="0">
            <a:spAutoFit/>
          </a:bodyPr>
          <a:lstStyle/>
          <a:p>
            <a:r>
              <a:rPr lang="en-US" b="1" i="1" dirty="0" smtClean="0">
                <a:solidFill>
                  <a:srgbClr val="51284F"/>
                </a:solidFill>
                <a:latin typeface="Quadon Medium" panose="00000600000000000000" pitchFamily="50" charset="0"/>
              </a:rPr>
              <a:t>my</a:t>
            </a:r>
            <a:r>
              <a:rPr lang="en-US" b="1" dirty="0" smtClean="0">
                <a:solidFill>
                  <a:srgbClr val="51284F"/>
                </a:solidFill>
                <a:latin typeface="Quadon Medium" panose="00000600000000000000" pitchFamily="50" charset="0"/>
              </a:rPr>
              <a:t>Support</a:t>
            </a:r>
            <a:endParaRPr lang="en-US" b="1" dirty="0">
              <a:solidFill>
                <a:srgbClr val="51284F"/>
              </a:solidFill>
              <a:latin typeface="Quadon Medium" panose="00000600000000000000" pitchFamily="50" charset="0"/>
            </a:endParaRPr>
          </a:p>
        </p:txBody>
      </p:sp>
      <p:sp>
        <p:nvSpPr>
          <p:cNvPr id="32" name="Rectangle 31"/>
          <p:cNvSpPr/>
          <p:nvPr/>
        </p:nvSpPr>
        <p:spPr>
          <a:xfrm>
            <a:off x="270869" y="5913181"/>
            <a:ext cx="2273968" cy="96253"/>
          </a:xfrm>
          <a:prstGeom prst="rect">
            <a:avLst/>
          </a:pr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5930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0359189" y="1390998"/>
            <a:ext cx="1836822" cy="4396191"/>
          </a:xfrm>
          <a:prstGeom prst="rect">
            <a:avLst/>
          </a:prstGeom>
          <a:solidFill>
            <a:srgbClr val="767171">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9">
            <a:extLst>
              <a:ext uri="{FF2B5EF4-FFF2-40B4-BE49-F238E27FC236}">
                <a16:creationId xmlns:a16="http://schemas.microsoft.com/office/drawing/2014/main" id="{B11BAC48-F4C4-46FB-96DC-423C381AC284}"/>
              </a:ext>
            </a:extLst>
          </p:cNvPr>
          <p:cNvSpPr txBox="1">
            <a:spLocks/>
          </p:cNvSpPr>
          <p:nvPr/>
        </p:nvSpPr>
        <p:spPr>
          <a:xfrm>
            <a:off x="1042736" y="4507832"/>
            <a:ext cx="1947890" cy="69783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smtClean="0">
                <a:latin typeface="Quadon" panose="00000500000000000000" pitchFamily="50" charset="0"/>
              </a:rPr>
              <a:t>Keep </a:t>
            </a:r>
            <a:endParaRPr lang="en-US" sz="1800" dirty="0">
              <a:latin typeface="Quadon" panose="00000500000000000000" pitchFamily="50" charset="0"/>
            </a:endParaRPr>
          </a:p>
          <a:p>
            <a:r>
              <a:rPr lang="en-US" sz="1800" dirty="0" smtClean="0">
                <a:latin typeface="Quadon" panose="00000500000000000000" pitchFamily="50" charset="0"/>
              </a:rPr>
              <a:t>In</a:t>
            </a:r>
          </a:p>
          <a:p>
            <a:r>
              <a:rPr lang="en-US" sz="1800" dirty="0" smtClean="0">
                <a:latin typeface="Quadon" panose="00000500000000000000" pitchFamily="50" charset="0"/>
              </a:rPr>
              <a:t>Mind</a:t>
            </a:r>
            <a:endParaRPr lang="en-US" sz="1800" dirty="0">
              <a:latin typeface="Quadon Medium" panose="00000600000000000000" pitchFamily="50" charset="0"/>
            </a:endParaRPr>
          </a:p>
        </p:txBody>
      </p:sp>
      <p:sp>
        <p:nvSpPr>
          <p:cNvPr id="4" name="Rectangle 3"/>
          <p:cNvSpPr/>
          <p:nvPr/>
        </p:nvSpPr>
        <p:spPr>
          <a:xfrm>
            <a:off x="1078832" y="5410200"/>
            <a:ext cx="2273968" cy="96253"/>
          </a:xfrm>
          <a:prstGeom prst="rect">
            <a:avLst/>
          </a:pr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Placeholder 3"/>
          <p:cNvPicPr>
            <a:picLocks noChangeAspect="1"/>
          </p:cNvPicPr>
          <p:nvPr/>
        </p:nvPicPr>
        <p:blipFill rotWithShape="1">
          <a:blip r:embed="rId2" cstate="print">
            <a:extLst>
              <a:ext uri="{28A0092B-C50C-407E-A947-70E740481C1C}">
                <a14:useLocalDpi xmlns:a14="http://schemas.microsoft.com/office/drawing/2010/main" val="0"/>
              </a:ext>
            </a:extLst>
          </a:blip>
          <a:srcRect l="14819" t="7427" b="9349"/>
          <a:stretch/>
        </p:blipFill>
        <p:spPr>
          <a:xfrm>
            <a:off x="8426118" y="2273317"/>
            <a:ext cx="3769892" cy="2455094"/>
          </a:xfrm>
          <a:prstGeom prst="rect">
            <a:avLst/>
          </a:prstGeom>
        </p:spPr>
      </p:pic>
      <p:sp>
        <p:nvSpPr>
          <p:cNvPr id="5" name="TextBox 4"/>
          <p:cNvSpPr txBox="1"/>
          <p:nvPr/>
        </p:nvSpPr>
        <p:spPr>
          <a:xfrm>
            <a:off x="3150270" y="1542649"/>
            <a:ext cx="4872788" cy="3477875"/>
          </a:xfrm>
          <a:prstGeom prst="rect">
            <a:avLst/>
          </a:prstGeom>
          <a:noFill/>
        </p:spPr>
        <p:txBody>
          <a:bodyPr wrap="square" rtlCol="0">
            <a:spAutoFit/>
          </a:bodyPr>
          <a:lstStyle/>
          <a:p>
            <a:pPr marL="342900" indent="-342900">
              <a:buClr>
                <a:schemeClr val="tx1">
                  <a:lumMod val="75000"/>
                  <a:lumOff val="25000"/>
                </a:schemeClr>
              </a:buClr>
              <a:buSzPct val="90000"/>
              <a:buFontTx/>
              <a:buChar char="›"/>
            </a:pPr>
            <a:r>
              <a:rPr lang="en-US" sz="2000" dirty="0" smtClean="0">
                <a:latin typeface="Gentona Light" panose="00000400000000000000" pitchFamily="50" charset="0"/>
              </a:rPr>
              <a:t>It’s possible to be experiencing a mental health disorder and yet function well at work. </a:t>
            </a:r>
          </a:p>
          <a:p>
            <a:pPr marL="342900" indent="-342900">
              <a:buClr>
                <a:schemeClr val="tx1">
                  <a:lumMod val="75000"/>
                  <a:lumOff val="25000"/>
                </a:schemeClr>
              </a:buClr>
              <a:buSzPct val="90000"/>
              <a:buFontTx/>
              <a:buChar char="›"/>
            </a:pPr>
            <a:endParaRPr lang="en-US" sz="2000" dirty="0">
              <a:latin typeface="Gentona Light" panose="00000400000000000000" pitchFamily="50" charset="0"/>
            </a:endParaRPr>
          </a:p>
          <a:p>
            <a:pPr marL="342900" indent="-342900">
              <a:buClr>
                <a:schemeClr val="tx1">
                  <a:lumMod val="75000"/>
                  <a:lumOff val="25000"/>
                </a:schemeClr>
              </a:buClr>
              <a:buSzPct val="90000"/>
              <a:buFontTx/>
              <a:buChar char="›"/>
            </a:pPr>
            <a:endParaRPr lang="en-US" sz="2000" dirty="0" smtClean="0">
              <a:latin typeface="Gentona Light" panose="00000400000000000000" pitchFamily="50" charset="0"/>
            </a:endParaRPr>
          </a:p>
          <a:p>
            <a:pPr marL="342900" indent="-342900">
              <a:buClr>
                <a:schemeClr val="tx1">
                  <a:lumMod val="75000"/>
                  <a:lumOff val="25000"/>
                </a:schemeClr>
              </a:buClr>
              <a:buSzPct val="90000"/>
              <a:buFontTx/>
              <a:buChar char="›"/>
            </a:pPr>
            <a:r>
              <a:rPr lang="en-US" sz="2000" dirty="0" smtClean="0">
                <a:latin typeface="Gentona Light" panose="00000400000000000000" pitchFamily="50" charset="0"/>
              </a:rPr>
              <a:t>The workplace symptoms of someone with a mental health disorder can also be displayed by a poor worker or an employee who has issues unrelated to a psychiatric or medical condition. </a:t>
            </a:r>
            <a:endParaRPr lang="en-US" sz="2000" dirty="0" smtClean="0">
              <a:latin typeface="Gentona Book" panose="00000500000000000000" pitchFamily="50" charset="0"/>
            </a:endParaRPr>
          </a:p>
          <a:p>
            <a:pPr marL="285750" indent="-285750">
              <a:buClr>
                <a:schemeClr val="tx1">
                  <a:lumMod val="75000"/>
                  <a:lumOff val="25000"/>
                </a:schemeClr>
              </a:buClr>
              <a:buSzPct val="90000"/>
              <a:buFont typeface="Calibri" panose="020F0502020204030204" pitchFamily="34" charset="0"/>
              <a:buChar char="&gt;"/>
            </a:pPr>
            <a:endParaRPr lang="en-US" sz="2000" dirty="0"/>
          </a:p>
        </p:txBody>
      </p:sp>
      <p:sp>
        <p:nvSpPr>
          <p:cNvPr id="8" name="TextBox 7"/>
          <p:cNvSpPr txBox="1"/>
          <p:nvPr/>
        </p:nvSpPr>
        <p:spPr>
          <a:xfrm>
            <a:off x="405063" y="6408821"/>
            <a:ext cx="1756611" cy="369332"/>
          </a:xfrm>
          <a:prstGeom prst="rect">
            <a:avLst/>
          </a:prstGeom>
          <a:noFill/>
        </p:spPr>
        <p:txBody>
          <a:bodyPr wrap="square" rtlCol="0">
            <a:spAutoFit/>
          </a:bodyPr>
          <a:lstStyle/>
          <a:p>
            <a:r>
              <a:rPr lang="en-US" b="1" i="1" dirty="0" smtClean="0">
                <a:solidFill>
                  <a:srgbClr val="51284F"/>
                </a:solidFill>
                <a:latin typeface="Quadon Medium" panose="00000600000000000000" pitchFamily="50" charset="0"/>
              </a:rPr>
              <a:t>my</a:t>
            </a:r>
            <a:r>
              <a:rPr lang="en-US" b="1" dirty="0" smtClean="0">
                <a:solidFill>
                  <a:srgbClr val="51284F"/>
                </a:solidFill>
                <a:latin typeface="Quadon Medium" panose="00000600000000000000" pitchFamily="50" charset="0"/>
              </a:rPr>
              <a:t>Support</a:t>
            </a:r>
            <a:endParaRPr lang="en-US" b="1" dirty="0">
              <a:solidFill>
                <a:srgbClr val="51284F"/>
              </a:solidFill>
              <a:latin typeface="Quadon Medium" panose="00000600000000000000" pitchFamily="50"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99219" y="6217689"/>
            <a:ext cx="1421231" cy="640007"/>
          </a:xfrm>
          <a:prstGeom prst="rect">
            <a:avLst/>
          </a:prstGeom>
        </p:spPr>
      </p:pic>
      <p:sp>
        <p:nvSpPr>
          <p:cNvPr id="10" name="Slide Number Placeholder 12"/>
          <p:cNvSpPr txBox="1">
            <a:spLocks/>
          </p:cNvSpPr>
          <p:nvPr/>
        </p:nvSpPr>
        <p:spPr>
          <a:xfrm>
            <a:off x="8763000" y="65087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21EE5B-90EE-45B9-94D2-E78935D92D18}" type="slidenum">
              <a:rPr lang="en-US" smtClean="0"/>
              <a:pPr/>
              <a:t>7</a:t>
            </a:fld>
            <a:endParaRPr lang="en-US"/>
          </a:p>
        </p:txBody>
      </p:sp>
    </p:spTree>
    <p:extLst>
      <p:ext uri="{BB962C8B-B14F-4D97-AF65-F5344CB8AC3E}">
        <p14:creationId xmlns:p14="http://schemas.microsoft.com/office/powerpoint/2010/main" val="2678742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duotone>
              <a:prstClr val="black"/>
              <a:srgbClr val="C4C4C4">
                <a:alpha val="23137"/>
                <a:tint val="45000"/>
                <a:satMod val="400000"/>
              </a:srgbClr>
            </a:duotone>
            <a:extLst>
              <a:ext uri="{28A0092B-C50C-407E-A947-70E740481C1C}">
                <a14:useLocalDpi xmlns:a14="http://schemas.microsoft.com/office/drawing/2010/main" val="0"/>
              </a:ext>
            </a:extLst>
          </a:blip>
          <a:srcRect r="9558" b="229"/>
          <a:stretch/>
        </p:blipFill>
        <p:spPr>
          <a:xfrm>
            <a:off x="5972" y="1"/>
            <a:ext cx="9342565" cy="6858000"/>
          </a:xfrm>
          <a:prstGeom prst="rect">
            <a:avLst/>
          </a:prstGeom>
        </p:spPr>
      </p:pic>
      <p:sp>
        <p:nvSpPr>
          <p:cNvPr id="2" name="Slide Number Placeholder 1"/>
          <p:cNvSpPr>
            <a:spLocks noGrp="1"/>
          </p:cNvSpPr>
          <p:nvPr>
            <p:ph type="sldNum" sz="quarter" idx="12"/>
          </p:nvPr>
        </p:nvSpPr>
        <p:spPr/>
        <p:txBody>
          <a:bodyPr/>
          <a:lstStyle/>
          <a:p>
            <a:fld id="{9D21EE5B-90EE-45B9-94D2-E78935D92D18}" type="slidenum">
              <a:rPr lang="en-US" smtClean="0"/>
              <a:t>8</a:t>
            </a:fld>
            <a:endParaRPr lang="en-US"/>
          </a:p>
        </p:txBody>
      </p:sp>
      <p:sp>
        <p:nvSpPr>
          <p:cNvPr id="7" name="TextBox 6"/>
          <p:cNvSpPr txBox="1"/>
          <p:nvPr/>
        </p:nvSpPr>
        <p:spPr>
          <a:xfrm>
            <a:off x="8957459" y="398362"/>
            <a:ext cx="3275304" cy="954107"/>
          </a:xfrm>
          <a:prstGeom prst="rect">
            <a:avLst/>
          </a:prstGeom>
          <a:noFill/>
        </p:spPr>
        <p:txBody>
          <a:bodyPr wrap="square" rtlCol="0">
            <a:spAutoFit/>
          </a:bodyPr>
          <a:lstStyle/>
          <a:p>
            <a:pPr algn="r"/>
            <a:r>
              <a:rPr lang="en-US" sz="3200" dirty="0" smtClean="0">
                <a:latin typeface="Quadon Medium" panose="00000600000000000000" pitchFamily="50" charset="0"/>
              </a:rPr>
              <a:t>How</a:t>
            </a:r>
          </a:p>
          <a:p>
            <a:pPr algn="r"/>
            <a:r>
              <a:rPr lang="en-US" sz="2400" dirty="0" smtClean="0">
                <a:latin typeface="Gentona Light" panose="00000400000000000000" pitchFamily="50" charset="0"/>
              </a:rPr>
              <a:t>Can managers help?</a:t>
            </a:r>
            <a:endParaRPr lang="en-US" sz="2400" dirty="0">
              <a:latin typeface="Gentona Light" panose="00000400000000000000" pitchFamily="50" charset="0"/>
            </a:endParaRPr>
          </a:p>
        </p:txBody>
      </p:sp>
      <p:pic>
        <p:nvPicPr>
          <p:cNvPr id="8" name="Picture 7"/>
          <p:cNvPicPr>
            <a:picLocks noChangeAspect="1"/>
          </p:cNvPicPr>
          <p:nvPr/>
        </p:nvPicPr>
        <p:blipFill>
          <a:blip r:embed="rId3" cstate="print">
            <a:biLevel thresh="75000"/>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9591174" y="6223259"/>
            <a:ext cx="1519988" cy="631305"/>
          </a:xfrm>
          <a:prstGeom prst="rect">
            <a:avLst/>
          </a:prstGeom>
        </p:spPr>
      </p:pic>
      <p:sp>
        <p:nvSpPr>
          <p:cNvPr id="10" name="Rectangle 9"/>
          <p:cNvSpPr/>
          <p:nvPr/>
        </p:nvSpPr>
        <p:spPr>
          <a:xfrm>
            <a:off x="571001" y="1058866"/>
            <a:ext cx="8039599" cy="2731081"/>
          </a:xfrm>
          <a:prstGeom prst="rect">
            <a:avLst/>
          </a:prstGeom>
          <a:solidFill>
            <a:srgbClr val="51284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71003" y="1246132"/>
            <a:ext cx="7728283" cy="2677656"/>
          </a:xfrm>
          <a:prstGeom prst="rect">
            <a:avLst/>
          </a:prstGeom>
          <a:noFill/>
        </p:spPr>
        <p:txBody>
          <a:bodyPr wrap="square" rtlCol="0">
            <a:spAutoFit/>
          </a:bodyPr>
          <a:lstStyle/>
          <a:p>
            <a:pPr algn="ctr"/>
            <a:r>
              <a:rPr lang="en-US" sz="2800" dirty="0" smtClean="0">
                <a:solidFill>
                  <a:schemeClr val="bg1"/>
                </a:solidFill>
                <a:latin typeface="Gentona Light" panose="00000400000000000000" pitchFamily="50" charset="0"/>
              </a:rPr>
              <a:t>It is never a manager’s role to diagnose employees, but there are concrete ways managers can promote mental wellness for their teams and safely address concerns they may have about an employee’s well-being. </a:t>
            </a:r>
          </a:p>
          <a:p>
            <a:pPr algn="ctr"/>
            <a:endParaRPr lang="en-US" sz="2800" dirty="0">
              <a:solidFill>
                <a:schemeClr val="bg1"/>
              </a:solidFill>
              <a:latin typeface="Gentona Light" panose="00000400000000000000" pitchFamily="50" charset="0"/>
            </a:endParaRPr>
          </a:p>
        </p:txBody>
      </p:sp>
    </p:spTree>
    <p:extLst>
      <p:ext uri="{BB962C8B-B14F-4D97-AF65-F5344CB8AC3E}">
        <p14:creationId xmlns:p14="http://schemas.microsoft.com/office/powerpoint/2010/main" val="3829376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48526" y="0"/>
            <a:ext cx="8943474" cy="6858000"/>
          </a:xfrm>
          <a:prstGeom prst="rect">
            <a:avLst/>
          </a:prstGeom>
        </p:spPr>
      </p:pic>
      <p:sp>
        <p:nvSpPr>
          <p:cNvPr id="8" name="Rectangle 7"/>
          <p:cNvSpPr/>
          <p:nvPr/>
        </p:nvSpPr>
        <p:spPr>
          <a:xfrm>
            <a:off x="3248526" y="0"/>
            <a:ext cx="8943474" cy="6858000"/>
          </a:xfrm>
          <a:prstGeom prst="rect">
            <a:avLst/>
          </a:prstGeom>
          <a:solidFill>
            <a:srgbClr val="51284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9D21EE5B-90EE-45B9-94D2-E78935D92D18}" type="slidenum">
              <a:rPr lang="en-US" smtClean="0"/>
              <a:t>9</a:t>
            </a:fld>
            <a:endParaRPr lang="en-US" dirty="0"/>
          </a:p>
        </p:txBody>
      </p:sp>
      <p:sp>
        <p:nvSpPr>
          <p:cNvPr id="3" name="Title 9">
            <a:extLst>
              <a:ext uri="{FF2B5EF4-FFF2-40B4-BE49-F238E27FC236}">
                <a16:creationId xmlns:a16="http://schemas.microsoft.com/office/drawing/2014/main" id="{B11BAC48-F4C4-46FB-96DC-423C381AC284}"/>
              </a:ext>
            </a:extLst>
          </p:cNvPr>
          <p:cNvSpPr txBox="1">
            <a:spLocks/>
          </p:cNvSpPr>
          <p:nvPr/>
        </p:nvSpPr>
        <p:spPr>
          <a:xfrm>
            <a:off x="689636" y="5061284"/>
            <a:ext cx="2273968" cy="69783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smtClean="0">
                <a:latin typeface="Quadon Medium" panose="00000600000000000000" pitchFamily="50" charset="0"/>
              </a:rPr>
              <a:t>Step One</a:t>
            </a:r>
          </a:p>
          <a:p>
            <a:endParaRPr lang="en-US" sz="1800" dirty="0" smtClean="0">
              <a:latin typeface="Quadon Medium" panose="00000600000000000000" pitchFamily="50" charset="0"/>
            </a:endParaRPr>
          </a:p>
        </p:txBody>
      </p:sp>
      <p:sp>
        <p:nvSpPr>
          <p:cNvPr id="4" name="Rectangle 3"/>
          <p:cNvSpPr/>
          <p:nvPr/>
        </p:nvSpPr>
        <p:spPr>
          <a:xfrm>
            <a:off x="753978" y="5410200"/>
            <a:ext cx="2273968" cy="96253"/>
          </a:xfrm>
          <a:prstGeom prst="rect">
            <a:avLst/>
          </a:pr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05063" y="6408821"/>
            <a:ext cx="1756611" cy="369332"/>
          </a:xfrm>
          <a:prstGeom prst="rect">
            <a:avLst/>
          </a:prstGeom>
          <a:noFill/>
        </p:spPr>
        <p:txBody>
          <a:bodyPr wrap="square" rtlCol="0">
            <a:spAutoFit/>
          </a:bodyPr>
          <a:lstStyle/>
          <a:p>
            <a:r>
              <a:rPr lang="en-US" b="1" i="1" dirty="0" smtClean="0">
                <a:solidFill>
                  <a:srgbClr val="51284F"/>
                </a:solidFill>
                <a:latin typeface="Quadon Medium" panose="00000600000000000000" pitchFamily="50" charset="0"/>
              </a:rPr>
              <a:t>my</a:t>
            </a:r>
            <a:r>
              <a:rPr lang="en-US" b="1" dirty="0" smtClean="0">
                <a:solidFill>
                  <a:srgbClr val="51284F"/>
                </a:solidFill>
                <a:latin typeface="Quadon Medium" panose="00000600000000000000" pitchFamily="50" charset="0"/>
              </a:rPr>
              <a:t>Support</a:t>
            </a:r>
            <a:endParaRPr lang="en-US" b="1" dirty="0">
              <a:solidFill>
                <a:srgbClr val="51284F"/>
              </a:solidFill>
              <a:latin typeface="Quadon Medium" panose="00000600000000000000" pitchFamily="50" charset="0"/>
            </a:endParaRPr>
          </a:p>
        </p:txBody>
      </p:sp>
      <p:sp>
        <p:nvSpPr>
          <p:cNvPr id="9" name="Freeform 8"/>
          <p:cNvSpPr/>
          <p:nvPr/>
        </p:nvSpPr>
        <p:spPr>
          <a:xfrm>
            <a:off x="3896002" y="2907905"/>
            <a:ext cx="2436762" cy="1353757"/>
          </a:xfrm>
          <a:custGeom>
            <a:avLst/>
            <a:gdLst>
              <a:gd name="connsiteX0" fmla="*/ 0 w 2436762"/>
              <a:gd name="connsiteY0" fmla="*/ 0 h 1353757"/>
              <a:gd name="connsiteX1" fmla="*/ 2436762 w 2436762"/>
              <a:gd name="connsiteY1" fmla="*/ 0 h 1353757"/>
              <a:gd name="connsiteX2" fmla="*/ 2436762 w 2436762"/>
              <a:gd name="connsiteY2" fmla="*/ 1353757 h 1353757"/>
              <a:gd name="connsiteX3" fmla="*/ 0 w 2436762"/>
              <a:gd name="connsiteY3" fmla="*/ 1353757 h 1353757"/>
              <a:gd name="connsiteX4" fmla="*/ 0 w 2436762"/>
              <a:gd name="connsiteY4" fmla="*/ 0 h 1353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6762" h="1353757">
                <a:moveTo>
                  <a:pt x="0" y="0"/>
                </a:moveTo>
                <a:lnTo>
                  <a:pt x="2436762" y="0"/>
                </a:lnTo>
                <a:lnTo>
                  <a:pt x="2436762" y="1353757"/>
                </a:lnTo>
                <a:lnTo>
                  <a:pt x="0" y="135375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7160" tIns="137160" rIns="137160" bIns="137160" numCol="1" spcCol="1270" anchor="ctr" anchorCtr="0">
            <a:noAutofit/>
          </a:bodyPr>
          <a:lstStyle/>
          <a:p>
            <a:pPr lvl="0" algn="r" defTabSz="1600200">
              <a:lnSpc>
                <a:spcPct val="90000"/>
              </a:lnSpc>
              <a:spcBef>
                <a:spcPct val="0"/>
              </a:spcBef>
              <a:spcAft>
                <a:spcPct val="35000"/>
              </a:spcAft>
            </a:pPr>
            <a:endParaRPr lang="en-US" sz="3600" kern="1200"/>
          </a:p>
        </p:txBody>
      </p:sp>
      <p:sp>
        <p:nvSpPr>
          <p:cNvPr id="10" name="Freeform 9"/>
          <p:cNvSpPr/>
          <p:nvPr/>
        </p:nvSpPr>
        <p:spPr>
          <a:xfrm>
            <a:off x="9500556" y="4823020"/>
            <a:ext cx="2517988" cy="1353757"/>
          </a:xfrm>
          <a:custGeom>
            <a:avLst/>
            <a:gdLst>
              <a:gd name="connsiteX0" fmla="*/ 0 w 2517988"/>
              <a:gd name="connsiteY0" fmla="*/ 0 h 1353757"/>
              <a:gd name="connsiteX1" fmla="*/ 2517988 w 2517988"/>
              <a:gd name="connsiteY1" fmla="*/ 0 h 1353757"/>
              <a:gd name="connsiteX2" fmla="*/ 2517988 w 2517988"/>
              <a:gd name="connsiteY2" fmla="*/ 1353757 h 1353757"/>
              <a:gd name="connsiteX3" fmla="*/ 0 w 2517988"/>
              <a:gd name="connsiteY3" fmla="*/ 1353757 h 1353757"/>
              <a:gd name="connsiteX4" fmla="*/ 0 w 2517988"/>
              <a:gd name="connsiteY4" fmla="*/ 0 h 1353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7988" h="1353757">
                <a:moveTo>
                  <a:pt x="0" y="0"/>
                </a:moveTo>
                <a:lnTo>
                  <a:pt x="2517988" y="0"/>
                </a:lnTo>
                <a:lnTo>
                  <a:pt x="2517988" y="1353757"/>
                </a:lnTo>
                <a:lnTo>
                  <a:pt x="0" y="135375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endParaRPr lang="en-US" sz="3600" kern="1200"/>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92918" y="6202631"/>
            <a:ext cx="1519988" cy="631305"/>
          </a:xfrm>
          <a:prstGeom prst="rect">
            <a:avLst/>
          </a:prstGeom>
        </p:spPr>
      </p:pic>
      <p:sp>
        <p:nvSpPr>
          <p:cNvPr id="22" name="TextBox 21"/>
          <p:cNvSpPr txBox="1"/>
          <p:nvPr/>
        </p:nvSpPr>
        <p:spPr>
          <a:xfrm>
            <a:off x="9788480" y="146267"/>
            <a:ext cx="2230064" cy="1631216"/>
          </a:xfrm>
          <a:prstGeom prst="rect">
            <a:avLst/>
          </a:prstGeom>
          <a:noFill/>
        </p:spPr>
        <p:txBody>
          <a:bodyPr wrap="square" rtlCol="0">
            <a:spAutoFit/>
          </a:bodyPr>
          <a:lstStyle/>
          <a:p>
            <a:r>
              <a:rPr lang="en-US" sz="2000" dirty="0" smtClean="0">
                <a:solidFill>
                  <a:schemeClr val="bg1"/>
                </a:solidFill>
                <a:latin typeface="Quadon Medium" panose="00000600000000000000" pitchFamily="50" charset="0"/>
              </a:rPr>
              <a:t>Demonstrate the importance of wellness by committing to your own.</a:t>
            </a:r>
            <a:endParaRPr lang="en-US" sz="2000" dirty="0">
              <a:solidFill>
                <a:schemeClr val="bg1"/>
              </a:solidFill>
              <a:latin typeface="Quadon Medium" panose="00000600000000000000" pitchFamily="50" charset="0"/>
            </a:endParaRPr>
          </a:p>
        </p:txBody>
      </p:sp>
      <p:grpSp>
        <p:nvGrpSpPr>
          <p:cNvPr id="59" name="Group 58"/>
          <p:cNvGrpSpPr/>
          <p:nvPr/>
        </p:nvGrpSpPr>
        <p:grpSpPr>
          <a:xfrm>
            <a:off x="3288444" y="961875"/>
            <a:ext cx="5656059" cy="5471024"/>
            <a:chOff x="3336580" y="35429"/>
            <a:chExt cx="5656059" cy="5471024"/>
          </a:xfrm>
        </p:grpSpPr>
        <p:grpSp>
          <p:nvGrpSpPr>
            <p:cNvPr id="42" name="Group 41"/>
            <p:cNvGrpSpPr/>
            <p:nvPr/>
          </p:nvGrpSpPr>
          <p:grpSpPr>
            <a:xfrm>
              <a:off x="3549210" y="35429"/>
              <a:ext cx="5443429" cy="5471024"/>
              <a:chOff x="3602454" y="454995"/>
              <a:chExt cx="5443429" cy="5471024"/>
            </a:xfrm>
          </p:grpSpPr>
          <p:sp>
            <p:nvSpPr>
              <p:cNvPr id="12" name="Freeform 11"/>
              <p:cNvSpPr/>
              <p:nvPr/>
            </p:nvSpPr>
            <p:spPr>
              <a:xfrm>
                <a:off x="3602454" y="1769878"/>
                <a:ext cx="1651826" cy="1509773"/>
              </a:xfrm>
              <a:custGeom>
                <a:avLst/>
                <a:gdLst>
                  <a:gd name="connsiteX0" fmla="*/ 0 w 2256261"/>
                  <a:gd name="connsiteY0" fmla="*/ 981474 h 1962947"/>
                  <a:gd name="connsiteX1" fmla="*/ 490737 w 2256261"/>
                  <a:gd name="connsiteY1" fmla="*/ 0 h 1962947"/>
                  <a:gd name="connsiteX2" fmla="*/ 1765524 w 2256261"/>
                  <a:gd name="connsiteY2" fmla="*/ 0 h 1962947"/>
                  <a:gd name="connsiteX3" fmla="*/ 2256261 w 2256261"/>
                  <a:gd name="connsiteY3" fmla="*/ 981474 h 1962947"/>
                  <a:gd name="connsiteX4" fmla="*/ 1765524 w 2256261"/>
                  <a:gd name="connsiteY4" fmla="*/ 1962947 h 1962947"/>
                  <a:gd name="connsiteX5" fmla="*/ 490737 w 2256261"/>
                  <a:gd name="connsiteY5" fmla="*/ 1962947 h 1962947"/>
                  <a:gd name="connsiteX6" fmla="*/ 0 w 2256261"/>
                  <a:gd name="connsiteY6" fmla="*/ 981474 h 19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6261" h="1962947">
                    <a:moveTo>
                      <a:pt x="1128130" y="0"/>
                    </a:moveTo>
                    <a:lnTo>
                      <a:pt x="2256261" y="426941"/>
                    </a:lnTo>
                    <a:lnTo>
                      <a:pt x="2256261" y="1536006"/>
                    </a:lnTo>
                    <a:lnTo>
                      <a:pt x="1128130" y="1962947"/>
                    </a:lnTo>
                    <a:lnTo>
                      <a:pt x="0" y="1536006"/>
                    </a:lnTo>
                    <a:lnTo>
                      <a:pt x="0" y="426941"/>
                    </a:lnTo>
                    <a:lnTo>
                      <a:pt x="1128130" y="0"/>
                    </a:lnTo>
                    <a:close/>
                  </a:path>
                </a:pathLst>
              </a:custGeom>
              <a:solidFill>
                <a:srgbClr val="203864">
                  <a:alpha val="20000"/>
                </a:srgbClr>
              </a:solidFill>
              <a:ln>
                <a:solidFill>
                  <a:srgbClr val="A69E66"/>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82093" tIns="427801" rIns="382093" bIns="427801" numCol="1" spcCol="1270" anchor="ctr" anchorCtr="0">
                <a:noAutofit/>
              </a:bodyPr>
              <a:lstStyle/>
              <a:p>
                <a:pPr defTabSz="889000">
                  <a:lnSpc>
                    <a:spcPct val="90000"/>
                  </a:lnSpc>
                  <a:spcBef>
                    <a:spcPct val="0"/>
                  </a:spcBef>
                  <a:spcAft>
                    <a:spcPct val="35000"/>
                  </a:spcAft>
                </a:pPr>
                <a:endParaRPr lang="en-US" sz="2000">
                  <a:latin typeface="Gentona Light" panose="00000400000000000000" pitchFamily="50" charset="0"/>
                </a:endParaRPr>
              </a:p>
            </p:txBody>
          </p:sp>
          <p:sp>
            <p:nvSpPr>
              <p:cNvPr id="24" name="Freeform 23"/>
              <p:cNvSpPr/>
              <p:nvPr/>
            </p:nvSpPr>
            <p:spPr>
              <a:xfrm>
                <a:off x="4432402" y="3132943"/>
                <a:ext cx="1651826" cy="1509773"/>
              </a:xfrm>
              <a:custGeom>
                <a:avLst/>
                <a:gdLst>
                  <a:gd name="connsiteX0" fmla="*/ 0 w 2256261"/>
                  <a:gd name="connsiteY0" fmla="*/ 981474 h 1962947"/>
                  <a:gd name="connsiteX1" fmla="*/ 490737 w 2256261"/>
                  <a:gd name="connsiteY1" fmla="*/ 0 h 1962947"/>
                  <a:gd name="connsiteX2" fmla="*/ 1765524 w 2256261"/>
                  <a:gd name="connsiteY2" fmla="*/ 0 h 1962947"/>
                  <a:gd name="connsiteX3" fmla="*/ 2256261 w 2256261"/>
                  <a:gd name="connsiteY3" fmla="*/ 981474 h 1962947"/>
                  <a:gd name="connsiteX4" fmla="*/ 1765524 w 2256261"/>
                  <a:gd name="connsiteY4" fmla="*/ 1962947 h 1962947"/>
                  <a:gd name="connsiteX5" fmla="*/ 490737 w 2256261"/>
                  <a:gd name="connsiteY5" fmla="*/ 1962947 h 1962947"/>
                  <a:gd name="connsiteX6" fmla="*/ 0 w 2256261"/>
                  <a:gd name="connsiteY6" fmla="*/ 981474 h 19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6261" h="1962947">
                    <a:moveTo>
                      <a:pt x="1128130" y="0"/>
                    </a:moveTo>
                    <a:lnTo>
                      <a:pt x="2256261" y="426941"/>
                    </a:lnTo>
                    <a:lnTo>
                      <a:pt x="2256261" y="1536006"/>
                    </a:lnTo>
                    <a:lnTo>
                      <a:pt x="1128130" y="1962947"/>
                    </a:lnTo>
                    <a:lnTo>
                      <a:pt x="0" y="1536006"/>
                    </a:lnTo>
                    <a:lnTo>
                      <a:pt x="0" y="426941"/>
                    </a:lnTo>
                    <a:lnTo>
                      <a:pt x="1128130" y="0"/>
                    </a:lnTo>
                    <a:close/>
                  </a:path>
                </a:pathLst>
              </a:custGeom>
              <a:solidFill>
                <a:srgbClr val="203864">
                  <a:alpha val="20000"/>
                </a:srgbClr>
              </a:solidFill>
              <a:ln>
                <a:solidFill>
                  <a:srgbClr val="A69E66"/>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82093" tIns="427801" rIns="382093" bIns="427801" numCol="1" spcCol="1270" anchor="ctr" anchorCtr="0">
                <a:noAutofit/>
              </a:bodyPr>
              <a:lstStyle/>
              <a:p>
                <a:pPr defTabSz="889000">
                  <a:lnSpc>
                    <a:spcPct val="90000"/>
                  </a:lnSpc>
                  <a:spcBef>
                    <a:spcPct val="0"/>
                  </a:spcBef>
                  <a:spcAft>
                    <a:spcPct val="35000"/>
                  </a:spcAft>
                </a:pPr>
                <a:endParaRPr lang="en-US" sz="2000">
                  <a:latin typeface="Gentona Light" panose="00000400000000000000" pitchFamily="50" charset="0"/>
                </a:endParaRPr>
              </a:p>
            </p:txBody>
          </p:sp>
          <p:sp>
            <p:nvSpPr>
              <p:cNvPr id="25" name="Freeform 24"/>
              <p:cNvSpPr/>
              <p:nvPr/>
            </p:nvSpPr>
            <p:spPr>
              <a:xfrm>
                <a:off x="6432960" y="493387"/>
                <a:ext cx="1651826" cy="1509773"/>
              </a:xfrm>
              <a:custGeom>
                <a:avLst/>
                <a:gdLst>
                  <a:gd name="connsiteX0" fmla="*/ 0 w 2256261"/>
                  <a:gd name="connsiteY0" fmla="*/ 981474 h 1962947"/>
                  <a:gd name="connsiteX1" fmla="*/ 490737 w 2256261"/>
                  <a:gd name="connsiteY1" fmla="*/ 0 h 1962947"/>
                  <a:gd name="connsiteX2" fmla="*/ 1765524 w 2256261"/>
                  <a:gd name="connsiteY2" fmla="*/ 0 h 1962947"/>
                  <a:gd name="connsiteX3" fmla="*/ 2256261 w 2256261"/>
                  <a:gd name="connsiteY3" fmla="*/ 981474 h 1962947"/>
                  <a:gd name="connsiteX4" fmla="*/ 1765524 w 2256261"/>
                  <a:gd name="connsiteY4" fmla="*/ 1962947 h 1962947"/>
                  <a:gd name="connsiteX5" fmla="*/ 490737 w 2256261"/>
                  <a:gd name="connsiteY5" fmla="*/ 1962947 h 1962947"/>
                  <a:gd name="connsiteX6" fmla="*/ 0 w 2256261"/>
                  <a:gd name="connsiteY6" fmla="*/ 981474 h 19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6261" h="1962947">
                    <a:moveTo>
                      <a:pt x="1128130" y="0"/>
                    </a:moveTo>
                    <a:lnTo>
                      <a:pt x="2256261" y="426941"/>
                    </a:lnTo>
                    <a:lnTo>
                      <a:pt x="2256261" y="1536006"/>
                    </a:lnTo>
                    <a:lnTo>
                      <a:pt x="1128130" y="1962947"/>
                    </a:lnTo>
                    <a:lnTo>
                      <a:pt x="0" y="1536006"/>
                    </a:lnTo>
                    <a:lnTo>
                      <a:pt x="0" y="426941"/>
                    </a:lnTo>
                    <a:lnTo>
                      <a:pt x="1128130" y="0"/>
                    </a:lnTo>
                    <a:close/>
                  </a:path>
                </a:pathLst>
              </a:custGeom>
              <a:solidFill>
                <a:srgbClr val="203864">
                  <a:alpha val="20000"/>
                </a:srgbClr>
              </a:solidFill>
              <a:ln>
                <a:solidFill>
                  <a:srgbClr val="A69E66"/>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82093" tIns="427801" rIns="382093" bIns="427801" numCol="1" spcCol="1270" anchor="ctr" anchorCtr="0">
                <a:noAutofit/>
              </a:bodyPr>
              <a:lstStyle/>
              <a:p>
                <a:pPr defTabSz="889000">
                  <a:lnSpc>
                    <a:spcPct val="90000"/>
                  </a:lnSpc>
                  <a:spcBef>
                    <a:spcPct val="0"/>
                  </a:spcBef>
                  <a:spcAft>
                    <a:spcPct val="35000"/>
                  </a:spcAft>
                </a:pPr>
                <a:endParaRPr lang="en-US" sz="2000">
                  <a:latin typeface="Gentona Light" panose="00000400000000000000" pitchFamily="50" charset="0"/>
                </a:endParaRPr>
              </a:p>
            </p:txBody>
          </p:sp>
          <p:sp>
            <p:nvSpPr>
              <p:cNvPr id="27" name="Freeform 26"/>
              <p:cNvSpPr/>
              <p:nvPr/>
            </p:nvSpPr>
            <p:spPr>
              <a:xfrm>
                <a:off x="7394057" y="1806359"/>
                <a:ext cx="1651826" cy="1509773"/>
              </a:xfrm>
              <a:custGeom>
                <a:avLst/>
                <a:gdLst>
                  <a:gd name="connsiteX0" fmla="*/ 0 w 2256261"/>
                  <a:gd name="connsiteY0" fmla="*/ 981474 h 1962947"/>
                  <a:gd name="connsiteX1" fmla="*/ 490737 w 2256261"/>
                  <a:gd name="connsiteY1" fmla="*/ 0 h 1962947"/>
                  <a:gd name="connsiteX2" fmla="*/ 1765524 w 2256261"/>
                  <a:gd name="connsiteY2" fmla="*/ 0 h 1962947"/>
                  <a:gd name="connsiteX3" fmla="*/ 2256261 w 2256261"/>
                  <a:gd name="connsiteY3" fmla="*/ 981474 h 1962947"/>
                  <a:gd name="connsiteX4" fmla="*/ 1765524 w 2256261"/>
                  <a:gd name="connsiteY4" fmla="*/ 1962947 h 1962947"/>
                  <a:gd name="connsiteX5" fmla="*/ 490737 w 2256261"/>
                  <a:gd name="connsiteY5" fmla="*/ 1962947 h 1962947"/>
                  <a:gd name="connsiteX6" fmla="*/ 0 w 2256261"/>
                  <a:gd name="connsiteY6" fmla="*/ 981474 h 19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6261" h="1962947">
                    <a:moveTo>
                      <a:pt x="1128130" y="0"/>
                    </a:moveTo>
                    <a:lnTo>
                      <a:pt x="2256261" y="426941"/>
                    </a:lnTo>
                    <a:lnTo>
                      <a:pt x="2256261" y="1536006"/>
                    </a:lnTo>
                    <a:lnTo>
                      <a:pt x="1128130" y="1962947"/>
                    </a:lnTo>
                    <a:lnTo>
                      <a:pt x="0" y="1536006"/>
                    </a:lnTo>
                    <a:lnTo>
                      <a:pt x="0" y="426941"/>
                    </a:lnTo>
                    <a:lnTo>
                      <a:pt x="1128130" y="0"/>
                    </a:lnTo>
                    <a:close/>
                  </a:path>
                </a:pathLst>
              </a:custGeom>
              <a:solidFill>
                <a:srgbClr val="203864">
                  <a:alpha val="20000"/>
                </a:srgbClr>
              </a:solidFill>
              <a:ln>
                <a:solidFill>
                  <a:srgbClr val="A69E66"/>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82093" tIns="427801" rIns="382093" bIns="427801" numCol="1" spcCol="1270" anchor="ctr" anchorCtr="0">
                <a:noAutofit/>
              </a:bodyPr>
              <a:lstStyle/>
              <a:p>
                <a:pPr defTabSz="889000">
                  <a:lnSpc>
                    <a:spcPct val="90000"/>
                  </a:lnSpc>
                  <a:spcBef>
                    <a:spcPct val="0"/>
                  </a:spcBef>
                  <a:spcAft>
                    <a:spcPct val="35000"/>
                  </a:spcAft>
                </a:pPr>
                <a:endParaRPr lang="en-US" sz="2000">
                  <a:latin typeface="Gentona Light" panose="00000400000000000000" pitchFamily="50" charset="0"/>
                </a:endParaRPr>
              </a:p>
            </p:txBody>
          </p:sp>
          <p:sp>
            <p:nvSpPr>
              <p:cNvPr id="28" name="Freeform 27"/>
              <p:cNvSpPr/>
              <p:nvPr/>
            </p:nvSpPr>
            <p:spPr>
              <a:xfrm>
                <a:off x="6278801" y="3070394"/>
                <a:ext cx="1651826" cy="1509773"/>
              </a:xfrm>
              <a:custGeom>
                <a:avLst/>
                <a:gdLst>
                  <a:gd name="connsiteX0" fmla="*/ 0 w 2256261"/>
                  <a:gd name="connsiteY0" fmla="*/ 981474 h 1962947"/>
                  <a:gd name="connsiteX1" fmla="*/ 490737 w 2256261"/>
                  <a:gd name="connsiteY1" fmla="*/ 0 h 1962947"/>
                  <a:gd name="connsiteX2" fmla="*/ 1765524 w 2256261"/>
                  <a:gd name="connsiteY2" fmla="*/ 0 h 1962947"/>
                  <a:gd name="connsiteX3" fmla="*/ 2256261 w 2256261"/>
                  <a:gd name="connsiteY3" fmla="*/ 981474 h 1962947"/>
                  <a:gd name="connsiteX4" fmla="*/ 1765524 w 2256261"/>
                  <a:gd name="connsiteY4" fmla="*/ 1962947 h 1962947"/>
                  <a:gd name="connsiteX5" fmla="*/ 490737 w 2256261"/>
                  <a:gd name="connsiteY5" fmla="*/ 1962947 h 1962947"/>
                  <a:gd name="connsiteX6" fmla="*/ 0 w 2256261"/>
                  <a:gd name="connsiteY6" fmla="*/ 981474 h 19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6261" h="1962947">
                    <a:moveTo>
                      <a:pt x="1128130" y="0"/>
                    </a:moveTo>
                    <a:lnTo>
                      <a:pt x="2256261" y="426941"/>
                    </a:lnTo>
                    <a:lnTo>
                      <a:pt x="2256261" y="1536006"/>
                    </a:lnTo>
                    <a:lnTo>
                      <a:pt x="1128130" y="1962947"/>
                    </a:lnTo>
                    <a:lnTo>
                      <a:pt x="0" y="1536006"/>
                    </a:lnTo>
                    <a:lnTo>
                      <a:pt x="0" y="426941"/>
                    </a:lnTo>
                    <a:lnTo>
                      <a:pt x="1128130" y="0"/>
                    </a:lnTo>
                    <a:close/>
                  </a:path>
                </a:pathLst>
              </a:custGeom>
              <a:solidFill>
                <a:srgbClr val="203864">
                  <a:alpha val="20000"/>
                </a:srgbClr>
              </a:solidFill>
              <a:ln>
                <a:solidFill>
                  <a:srgbClr val="A69E66"/>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82093" tIns="427801" rIns="382093" bIns="427801" numCol="1" spcCol="1270" anchor="ctr" anchorCtr="0">
                <a:noAutofit/>
              </a:bodyPr>
              <a:lstStyle/>
              <a:p>
                <a:pPr defTabSz="889000">
                  <a:lnSpc>
                    <a:spcPct val="90000"/>
                  </a:lnSpc>
                  <a:spcBef>
                    <a:spcPct val="0"/>
                  </a:spcBef>
                  <a:spcAft>
                    <a:spcPct val="35000"/>
                  </a:spcAft>
                </a:pPr>
                <a:endParaRPr lang="en-US" sz="2000">
                  <a:latin typeface="Gentona Light" panose="00000400000000000000" pitchFamily="50" charset="0"/>
                </a:endParaRPr>
              </a:p>
            </p:txBody>
          </p:sp>
          <p:sp>
            <p:nvSpPr>
              <p:cNvPr id="29" name="Freeform 28"/>
              <p:cNvSpPr/>
              <p:nvPr/>
            </p:nvSpPr>
            <p:spPr>
              <a:xfrm>
                <a:off x="5384757" y="4416246"/>
                <a:ext cx="1651826" cy="1509773"/>
              </a:xfrm>
              <a:custGeom>
                <a:avLst/>
                <a:gdLst>
                  <a:gd name="connsiteX0" fmla="*/ 0 w 2256261"/>
                  <a:gd name="connsiteY0" fmla="*/ 981474 h 1962947"/>
                  <a:gd name="connsiteX1" fmla="*/ 490737 w 2256261"/>
                  <a:gd name="connsiteY1" fmla="*/ 0 h 1962947"/>
                  <a:gd name="connsiteX2" fmla="*/ 1765524 w 2256261"/>
                  <a:gd name="connsiteY2" fmla="*/ 0 h 1962947"/>
                  <a:gd name="connsiteX3" fmla="*/ 2256261 w 2256261"/>
                  <a:gd name="connsiteY3" fmla="*/ 981474 h 1962947"/>
                  <a:gd name="connsiteX4" fmla="*/ 1765524 w 2256261"/>
                  <a:gd name="connsiteY4" fmla="*/ 1962947 h 1962947"/>
                  <a:gd name="connsiteX5" fmla="*/ 490737 w 2256261"/>
                  <a:gd name="connsiteY5" fmla="*/ 1962947 h 1962947"/>
                  <a:gd name="connsiteX6" fmla="*/ 0 w 2256261"/>
                  <a:gd name="connsiteY6" fmla="*/ 981474 h 19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6261" h="1962947">
                    <a:moveTo>
                      <a:pt x="1128130" y="0"/>
                    </a:moveTo>
                    <a:lnTo>
                      <a:pt x="2256261" y="426941"/>
                    </a:lnTo>
                    <a:lnTo>
                      <a:pt x="2256261" y="1536006"/>
                    </a:lnTo>
                    <a:lnTo>
                      <a:pt x="1128130" y="1962947"/>
                    </a:lnTo>
                    <a:lnTo>
                      <a:pt x="0" y="1536006"/>
                    </a:lnTo>
                    <a:lnTo>
                      <a:pt x="0" y="426941"/>
                    </a:lnTo>
                    <a:lnTo>
                      <a:pt x="1128130" y="0"/>
                    </a:lnTo>
                    <a:close/>
                  </a:path>
                </a:pathLst>
              </a:custGeom>
              <a:solidFill>
                <a:srgbClr val="203864">
                  <a:alpha val="20000"/>
                </a:srgbClr>
              </a:solidFill>
              <a:ln>
                <a:solidFill>
                  <a:srgbClr val="A69E66"/>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82093" tIns="427801" rIns="382093" bIns="427801" numCol="1" spcCol="1270" anchor="ctr" anchorCtr="0">
                <a:noAutofit/>
              </a:bodyPr>
              <a:lstStyle/>
              <a:p>
                <a:pPr defTabSz="889000">
                  <a:lnSpc>
                    <a:spcPct val="90000"/>
                  </a:lnSpc>
                  <a:spcBef>
                    <a:spcPct val="0"/>
                  </a:spcBef>
                  <a:spcAft>
                    <a:spcPct val="35000"/>
                  </a:spcAft>
                </a:pPr>
                <a:endParaRPr lang="en-US" sz="2000">
                  <a:latin typeface="Gentona Light" panose="00000400000000000000" pitchFamily="50" charset="0"/>
                </a:endParaRPr>
              </a:p>
            </p:txBody>
          </p:sp>
          <p:sp>
            <p:nvSpPr>
              <p:cNvPr id="30" name="Freeform 29"/>
              <p:cNvSpPr/>
              <p:nvPr/>
            </p:nvSpPr>
            <p:spPr>
              <a:xfrm>
                <a:off x="5384757" y="1786479"/>
                <a:ext cx="1651826" cy="1509773"/>
              </a:xfrm>
              <a:custGeom>
                <a:avLst/>
                <a:gdLst>
                  <a:gd name="connsiteX0" fmla="*/ 0 w 2256261"/>
                  <a:gd name="connsiteY0" fmla="*/ 981474 h 1962947"/>
                  <a:gd name="connsiteX1" fmla="*/ 490737 w 2256261"/>
                  <a:gd name="connsiteY1" fmla="*/ 0 h 1962947"/>
                  <a:gd name="connsiteX2" fmla="*/ 1765524 w 2256261"/>
                  <a:gd name="connsiteY2" fmla="*/ 0 h 1962947"/>
                  <a:gd name="connsiteX3" fmla="*/ 2256261 w 2256261"/>
                  <a:gd name="connsiteY3" fmla="*/ 981474 h 1962947"/>
                  <a:gd name="connsiteX4" fmla="*/ 1765524 w 2256261"/>
                  <a:gd name="connsiteY4" fmla="*/ 1962947 h 1962947"/>
                  <a:gd name="connsiteX5" fmla="*/ 490737 w 2256261"/>
                  <a:gd name="connsiteY5" fmla="*/ 1962947 h 1962947"/>
                  <a:gd name="connsiteX6" fmla="*/ 0 w 2256261"/>
                  <a:gd name="connsiteY6" fmla="*/ 981474 h 19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6261" h="1962947">
                    <a:moveTo>
                      <a:pt x="1128130" y="0"/>
                    </a:moveTo>
                    <a:lnTo>
                      <a:pt x="2256261" y="426941"/>
                    </a:lnTo>
                    <a:lnTo>
                      <a:pt x="2256261" y="1536006"/>
                    </a:lnTo>
                    <a:lnTo>
                      <a:pt x="1128130" y="1962947"/>
                    </a:lnTo>
                    <a:lnTo>
                      <a:pt x="0" y="1536006"/>
                    </a:lnTo>
                    <a:lnTo>
                      <a:pt x="0" y="426941"/>
                    </a:lnTo>
                    <a:lnTo>
                      <a:pt x="1128130" y="0"/>
                    </a:lnTo>
                    <a:close/>
                  </a:path>
                </a:pathLst>
              </a:custGeom>
              <a:solidFill>
                <a:srgbClr val="203864">
                  <a:alpha val="20000"/>
                </a:srgbClr>
              </a:solidFill>
              <a:ln>
                <a:solidFill>
                  <a:srgbClr val="A69E66"/>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82093" tIns="427801" rIns="382093" bIns="427801" numCol="1" spcCol="1270" anchor="ctr" anchorCtr="0">
                <a:noAutofit/>
              </a:bodyPr>
              <a:lstStyle/>
              <a:p>
                <a:pPr defTabSz="889000">
                  <a:lnSpc>
                    <a:spcPct val="90000"/>
                  </a:lnSpc>
                  <a:spcBef>
                    <a:spcPct val="0"/>
                  </a:spcBef>
                  <a:spcAft>
                    <a:spcPct val="35000"/>
                  </a:spcAft>
                </a:pPr>
                <a:endParaRPr lang="en-US" sz="2000">
                  <a:latin typeface="Gentona Light" panose="00000400000000000000" pitchFamily="50" charset="0"/>
                </a:endParaRPr>
              </a:p>
            </p:txBody>
          </p:sp>
          <p:sp>
            <p:nvSpPr>
              <p:cNvPr id="31" name="Freeform 30"/>
              <p:cNvSpPr/>
              <p:nvPr/>
            </p:nvSpPr>
            <p:spPr>
              <a:xfrm>
                <a:off x="4490796" y="454995"/>
                <a:ext cx="1651826" cy="1509773"/>
              </a:xfrm>
              <a:custGeom>
                <a:avLst/>
                <a:gdLst>
                  <a:gd name="connsiteX0" fmla="*/ 0 w 2256261"/>
                  <a:gd name="connsiteY0" fmla="*/ 981474 h 1962947"/>
                  <a:gd name="connsiteX1" fmla="*/ 490737 w 2256261"/>
                  <a:gd name="connsiteY1" fmla="*/ 0 h 1962947"/>
                  <a:gd name="connsiteX2" fmla="*/ 1765524 w 2256261"/>
                  <a:gd name="connsiteY2" fmla="*/ 0 h 1962947"/>
                  <a:gd name="connsiteX3" fmla="*/ 2256261 w 2256261"/>
                  <a:gd name="connsiteY3" fmla="*/ 981474 h 1962947"/>
                  <a:gd name="connsiteX4" fmla="*/ 1765524 w 2256261"/>
                  <a:gd name="connsiteY4" fmla="*/ 1962947 h 1962947"/>
                  <a:gd name="connsiteX5" fmla="*/ 490737 w 2256261"/>
                  <a:gd name="connsiteY5" fmla="*/ 1962947 h 1962947"/>
                  <a:gd name="connsiteX6" fmla="*/ 0 w 2256261"/>
                  <a:gd name="connsiteY6" fmla="*/ 981474 h 19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6261" h="1962947">
                    <a:moveTo>
                      <a:pt x="1128130" y="0"/>
                    </a:moveTo>
                    <a:lnTo>
                      <a:pt x="2256261" y="426941"/>
                    </a:lnTo>
                    <a:lnTo>
                      <a:pt x="2256261" y="1536006"/>
                    </a:lnTo>
                    <a:lnTo>
                      <a:pt x="1128130" y="1962947"/>
                    </a:lnTo>
                    <a:lnTo>
                      <a:pt x="0" y="1536006"/>
                    </a:lnTo>
                    <a:lnTo>
                      <a:pt x="0" y="426941"/>
                    </a:lnTo>
                    <a:lnTo>
                      <a:pt x="1128130" y="0"/>
                    </a:lnTo>
                    <a:close/>
                  </a:path>
                </a:pathLst>
              </a:custGeom>
              <a:solidFill>
                <a:srgbClr val="203864">
                  <a:alpha val="20000"/>
                </a:srgbClr>
              </a:solidFill>
              <a:ln>
                <a:solidFill>
                  <a:srgbClr val="A69E66"/>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82093" tIns="427801" rIns="382093" bIns="427801" numCol="1" spcCol="1270" anchor="ctr" anchorCtr="0">
                <a:noAutofit/>
              </a:bodyPr>
              <a:lstStyle/>
              <a:p>
                <a:pPr defTabSz="889000">
                  <a:lnSpc>
                    <a:spcPct val="90000"/>
                  </a:lnSpc>
                  <a:spcBef>
                    <a:spcPct val="0"/>
                  </a:spcBef>
                  <a:spcAft>
                    <a:spcPct val="35000"/>
                  </a:spcAft>
                </a:pPr>
                <a:endParaRPr lang="en-US" sz="2000">
                  <a:latin typeface="Gentona Light" panose="00000400000000000000" pitchFamily="50" charset="0"/>
                </a:endParaRPr>
              </a:p>
            </p:txBody>
          </p:sp>
        </p:grpSp>
        <p:sp>
          <p:nvSpPr>
            <p:cNvPr id="41" name="TextBox 40"/>
            <p:cNvSpPr txBox="1"/>
            <p:nvPr/>
          </p:nvSpPr>
          <p:spPr>
            <a:xfrm>
              <a:off x="4289409" y="582771"/>
              <a:ext cx="1786269" cy="400110"/>
            </a:xfrm>
            <a:prstGeom prst="rect">
              <a:avLst/>
            </a:prstGeom>
            <a:noFill/>
            <a:ln>
              <a:noFill/>
            </a:ln>
          </p:spPr>
          <p:txBody>
            <a:bodyPr wrap="square" rtlCol="0">
              <a:spAutoFit/>
            </a:bodyPr>
            <a:lstStyle/>
            <a:p>
              <a:pPr algn="ctr"/>
              <a:r>
                <a:rPr lang="en-US" sz="2000" dirty="0" smtClean="0">
                  <a:solidFill>
                    <a:schemeClr val="bg2">
                      <a:lumMod val="90000"/>
                    </a:schemeClr>
                  </a:solidFill>
                  <a:latin typeface="Gentona Light" panose="00000400000000000000" pitchFamily="50" charset="0"/>
                </a:rPr>
                <a:t>Emotional</a:t>
              </a:r>
              <a:endParaRPr lang="en-US" sz="2000" dirty="0">
                <a:solidFill>
                  <a:schemeClr val="bg2">
                    <a:lumMod val="90000"/>
                  </a:schemeClr>
                </a:solidFill>
                <a:latin typeface="Gentona Light" panose="00000400000000000000" pitchFamily="50" charset="0"/>
              </a:endParaRPr>
            </a:p>
          </p:txBody>
        </p:sp>
        <p:sp>
          <p:nvSpPr>
            <p:cNvPr id="43" name="TextBox 42"/>
            <p:cNvSpPr txBox="1"/>
            <p:nvPr/>
          </p:nvSpPr>
          <p:spPr>
            <a:xfrm>
              <a:off x="6202174" y="563787"/>
              <a:ext cx="1786269" cy="400110"/>
            </a:xfrm>
            <a:prstGeom prst="rect">
              <a:avLst/>
            </a:prstGeom>
            <a:noFill/>
            <a:ln>
              <a:noFill/>
            </a:ln>
          </p:spPr>
          <p:txBody>
            <a:bodyPr wrap="square" rtlCol="0">
              <a:spAutoFit/>
            </a:bodyPr>
            <a:lstStyle/>
            <a:p>
              <a:pPr algn="ctr"/>
              <a:r>
                <a:rPr lang="en-US" sz="2000" dirty="0" smtClean="0">
                  <a:solidFill>
                    <a:schemeClr val="bg2">
                      <a:lumMod val="90000"/>
                    </a:schemeClr>
                  </a:solidFill>
                  <a:latin typeface="Gentona Light" panose="00000400000000000000" pitchFamily="50" charset="0"/>
                </a:rPr>
                <a:t>Spiritual</a:t>
              </a:r>
              <a:endParaRPr lang="en-US" sz="2000" dirty="0">
                <a:solidFill>
                  <a:schemeClr val="bg2">
                    <a:lumMod val="90000"/>
                  </a:schemeClr>
                </a:solidFill>
                <a:latin typeface="Gentona Light" panose="00000400000000000000" pitchFamily="50" charset="0"/>
              </a:endParaRPr>
            </a:p>
          </p:txBody>
        </p:sp>
        <p:sp>
          <p:nvSpPr>
            <p:cNvPr id="44" name="TextBox 43"/>
            <p:cNvSpPr txBox="1"/>
            <p:nvPr/>
          </p:nvSpPr>
          <p:spPr>
            <a:xfrm>
              <a:off x="3336580" y="1892489"/>
              <a:ext cx="1786269" cy="400110"/>
            </a:xfrm>
            <a:prstGeom prst="rect">
              <a:avLst/>
            </a:prstGeom>
            <a:noFill/>
            <a:ln>
              <a:noFill/>
            </a:ln>
          </p:spPr>
          <p:txBody>
            <a:bodyPr wrap="square" rtlCol="0">
              <a:spAutoFit/>
            </a:bodyPr>
            <a:lstStyle/>
            <a:p>
              <a:pPr algn="ctr"/>
              <a:r>
                <a:rPr lang="en-US" sz="2000" dirty="0" smtClean="0">
                  <a:solidFill>
                    <a:schemeClr val="bg2">
                      <a:lumMod val="90000"/>
                    </a:schemeClr>
                  </a:solidFill>
                  <a:latin typeface="Gentona Light" panose="00000400000000000000" pitchFamily="50" charset="0"/>
                </a:rPr>
                <a:t>Social</a:t>
              </a:r>
              <a:endParaRPr lang="en-US" sz="2000" dirty="0">
                <a:solidFill>
                  <a:schemeClr val="bg2">
                    <a:lumMod val="90000"/>
                  </a:schemeClr>
                </a:solidFill>
                <a:latin typeface="Gentona Light" panose="00000400000000000000" pitchFamily="50" charset="0"/>
              </a:endParaRPr>
            </a:p>
          </p:txBody>
        </p:sp>
        <p:sp>
          <p:nvSpPr>
            <p:cNvPr id="45" name="TextBox 44"/>
            <p:cNvSpPr txBox="1"/>
            <p:nvPr/>
          </p:nvSpPr>
          <p:spPr>
            <a:xfrm>
              <a:off x="5210903" y="1916452"/>
              <a:ext cx="1786269" cy="400110"/>
            </a:xfrm>
            <a:prstGeom prst="rect">
              <a:avLst/>
            </a:prstGeom>
            <a:noFill/>
            <a:ln>
              <a:noFill/>
            </a:ln>
          </p:spPr>
          <p:txBody>
            <a:bodyPr wrap="square" rtlCol="0">
              <a:spAutoFit/>
            </a:bodyPr>
            <a:lstStyle/>
            <a:p>
              <a:pPr algn="ctr"/>
              <a:r>
                <a:rPr lang="en-US" sz="2000" dirty="0" smtClean="0">
                  <a:solidFill>
                    <a:schemeClr val="bg2">
                      <a:lumMod val="90000"/>
                    </a:schemeClr>
                  </a:solidFill>
                  <a:latin typeface="Gentona Light" panose="00000400000000000000" pitchFamily="50" charset="0"/>
                </a:rPr>
                <a:t>Occupational</a:t>
              </a:r>
              <a:endParaRPr lang="en-US" sz="2000" dirty="0">
                <a:solidFill>
                  <a:schemeClr val="bg2">
                    <a:lumMod val="90000"/>
                  </a:schemeClr>
                </a:solidFill>
                <a:latin typeface="Gentona Light" panose="00000400000000000000" pitchFamily="50" charset="0"/>
              </a:endParaRPr>
            </a:p>
          </p:txBody>
        </p:sp>
        <p:sp>
          <p:nvSpPr>
            <p:cNvPr id="46" name="TextBox 45"/>
            <p:cNvSpPr txBox="1"/>
            <p:nvPr/>
          </p:nvSpPr>
          <p:spPr>
            <a:xfrm>
              <a:off x="7193952" y="1905143"/>
              <a:ext cx="1786269" cy="400110"/>
            </a:xfrm>
            <a:prstGeom prst="rect">
              <a:avLst/>
            </a:prstGeom>
            <a:noFill/>
            <a:ln>
              <a:noFill/>
            </a:ln>
          </p:spPr>
          <p:txBody>
            <a:bodyPr wrap="square" rtlCol="0">
              <a:spAutoFit/>
            </a:bodyPr>
            <a:lstStyle/>
            <a:p>
              <a:pPr algn="ctr"/>
              <a:r>
                <a:rPr lang="en-US" sz="2000" dirty="0" smtClean="0">
                  <a:solidFill>
                    <a:schemeClr val="bg2">
                      <a:lumMod val="90000"/>
                    </a:schemeClr>
                  </a:solidFill>
                  <a:latin typeface="Gentona Light" panose="00000400000000000000" pitchFamily="50" charset="0"/>
                </a:rPr>
                <a:t>Intellectual</a:t>
              </a:r>
              <a:endParaRPr lang="en-US" sz="2000" dirty="0">
                <a:solidFill>
                  <a:schemeClr val="bg2">
                    <a:lumMod val="90000"/>
                  </a:schemeClr>
                </a:solidFill>
                <a:latin typeface="Gentona Light" panose="00000400000000000000" pitchFamily="50" charset="0"/>
              </a:endParaRPr>
            </a:p>
          </p:txBody>
        </p:sp>
        <p:sp>
          <p:nvSpPr>
            <p:cNvPr id="47" name="TextBox 46"/>
            <p:cNvSpPr txBox="1"/>
            <p:nvPr/>
          </p:nvSpPr>
          <p:spPr>
            <a:xfrm>
              <a:off x="4221248" y="3257682"/>
              <a:ext cx="1786269" cy="400110"/>
            </a:xfrm>
            <a:prstGeom prst="rect">
              <a:avLst/>
            </a:prstGeom>
            <a:noFill/>
            <a:ln>
              <a:noFill/>
            </a:ln>
          </p:spPr>
          <p:txBody>
            <a:bodyPr wrap="square" rtlCol="0">
              <a:spAutoFit/>
            </a:bodyPr>
            <a:lstStyle/>
            <a:p>
              <a:pPr algn="ctr"/>
              <a:r>
                <a:rPr lang="en-US" sz="2000" dirty="0" smtClean="0">
                  <a:solidFill>
                    <a:schemeClr val="bg2">
                      <a:lumMod val="90000"/>
                    </a:schemeClr>
                  </a:solidFill>
                  <a:latin typeface="Gentona Light" panose="00000400000000000000" pitchFamily="50" charset="0"/>
                </a:rPr>
                <a:t>Financial</a:t>
              </a:r>
              <a:endParaRPr lang="en-US" sz="2000" dirty="0">
                <a:solidFill>
                  <a:schemeClr val="bg2">
                    <a:lumMod val="90000"/>
                  </a:schemeClr>
                </a:solidFill>
                <a:latin typeface="Gentona Light" panose="00000400000000000000" pitchFamily="50" charset="0"/>
              </a:endParaRPr>
            </a:p>
          </p:txBody>
        </p:sp>
        <p:sp>
          <p:nvSpPr>
            <p:cNvPr id="48" name="TextBox 47"/>
            <p:cNvSpPr txBox="1"/>
            <p:nvPr/>
          </p:nvSpPr>
          <p:spPr>
            <a:xfrm>
              <a:off x="6155456" y="3223728"/>
              <a:ext cx="1786269" cy="400110"/>
            </a:xfrm>
            <a:prstGeom prst="rect">
              <a:avLst/>
            </a:prstGeom>
            <a:noFill/>
            <a:ln>
              <a:noFill/>
            </a:ln>
          </p:spPr>
          <p:txBody>
            <a:bodyPr wrap="square" rtlCol="0">
              <a:spAutoFit/>
            </a:bodyPr>
            <a:lstStyle/>
            <a:p>
              <a:pPr algn="ctr"/>
              <a:r>
                <a:rPr lang="en-US" sz="2000" dirty="0" smtClean="0">
                  <a:solidFill>
                    <a:schemeClr val="bg2">
                      <a:lumMod val="90000"/>
                    </a:schemeClr>
                  </a:solidFill>
                  <a:latin typeface="Gentona Light" panose="00000400000000000000" pitchFamily="50" charset="0"/>
                </a:rPr>
                <a:t>Physical</a:t>
              </a:r>
              <a:endParaRPr lang="en-US" sz="2000" dirty="0">
                <a:solidFill>
                  <a:schemeClr val="bg2">
                    <a:lumMod val="90000"/>
                  </a:schemeClr>
                </a:solidFill>
                <a:latin typeface="Gentona Light" panose="00000400000000000000" pitchFamily="50" charset="0"/>
              </a:endParaRPr>
            </a:p>
          </p:txBody>
        </p:sp>
        <p:sp>
          <p:nvSpPr>
            <p:cNvPr id="49" name="TextBox 48"/>
            <p:cNvSpPr txBox="1"/>
            <p:nvPr/>
          </p:nvSpPr>
          <p:spPr>
            <a:xfrm>
              <a:off x="5197659" y="4595992"/>
              <a:ext cx="1786269" cy="400110"/>
            </a:xfrm>
            <a:prstGeom prst="rect">
              <a:avLst/>
            </a:prstGeom>
            <a:noFill/>
            <a:ln>
              <a:noFill/>
            </a:ln>
          </p:spPr>
          <p:txBody>
            <a:bodyPr wrap="square" rtlCol="0">
              <a:spAutoFit/>
            </a:bodyPr>
            <a:lstStyle/>
            <a:p>
              <a:pPr algn="ctr"/>
              <a:r>
                <a:rPr lang="en-US" sz="2000" dirty="0" smtClean="0">
                  <a:solidFill>
                    <a:schemeClr val="bg2">
                      <a:lumMod val="90000"/>
                    </a:schemeClr>
                  </a:solidFill>
                  <a:latin typeface="Gentona Light" panose="00000400000000000000" pitchFamily="50" charset="0"/>
                </a:rPr>
                <a:t>Environmental</a:t>
              </a:r>
              <a:endParaRPr lang="en-US" sz="2000" dirty="0">
                <a:solidFill>
                  <a:schemeClr val="bg2">
                    <a:lumMod val="90000"/>
                  </a:schemeClr>
                </a:solidFill>
                <a:latin typeface="Gentona Light" panose="00000400000000000000" pitchFamily="50" charset="0"/>
              </a:endParaRPr>
            </a:p>
          </p:txBody>
        </p:sp>
      </p:grpSp>
      <p:sp>
        <p:nvSpPr>
          <p:cNvPr id="60" name="TextBox 59"/>
          <p:cNvSpPr txBox="1"/>
          <p:nvPr/>
        </p:nvSpPr>
        <p:spPr>
          <a:xfrm>
            <a:off x="4823997" y="396975"/>
            <a:ext cx="2885752" cy="923330"/>
          </a:xfrm>
          <a:prstGeom prst="rect">
            <a:avLst/>
          </a:prstGeom>
          <a:noFill/>
        </p:spPr>
        <p:txBody>
          <a:bodyPr wrap="square" rtlCol="0">
            <a:spAutoFit/>
          </a:bodyPr>
          <a:lstStyle/>
          <a:p>
            <a:pPr algn="ctr"/>
            <a:r>
              <a:rPr lang="en-US" dirty="0">
                <a:solidFill>
                  <a:schemeClr val="bg1"/>
                </a:solidFill>
                <a:latin typeface="Quadon Medium" panose="00000600000000000000" pitchFamily="50" charset="0"/>
              </a:rPr>
              <a:t>Eight Dimensions of Wellness</a:t>
            </a:r>
          </a:p>
          <a:p>
            <a:endParaRPr lang="en-US" dirty="0"/>
          </a:p>
        </p:txBody>
      </p:sp>
    </p:spTree>
    <p:extLst>
      <p:ext uri="{BB962C8B-B14F-4D97-AF65-F5344CB8AC3E}">
        <p14:creationId xmlns:p14="http://schemas.microsoft.com/office/powerpoint/2010/main" val="18006867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C466C177FA8B645874ACCD5C53B22CD" ma:contentTypeVersion="12" ma:contentTypeDescription="Create a new document." ma:contentTypeScope="" ma:versionID="8cf5284e2c5610d1315229306db48d78">
  <xsd:schema xmlns:xsd="http://www.w3.org/2001/XMLSchema" xmlns:xs="http://www.w3.org/2001/XMLSchema" xmlns:p="http://schemas.microsoft.com/office/2006/metadata/properties" xmlns:ns3="b1952ffc-55a4-4826-a8b7-c6bf32bfceac" xmlns:ns4="7d4582d8-05d4-425e-90a2-a7c0c0a1a164" targetNamespace="http://schemas.microsoft.com/office/2006/metadata/properties" ma:root="true" ma:fieldsID="0a8d0610ba6a7269d1f2a4bc0c500b59" ns3:_="" ns4:_="">
    <xsd:import namespace="b1952ffc-55a4-4826-a8b7-c6bf32bfceac"/>
    <xsd:import namespace="7d4582d8-05d4-425e-90a2-a7c0c0a1a164"/>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952ffc-55a4-4826-a8b7-c6bf32bfcea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d4582d8-05d4-425e-90a2-a7c0c0a1a164"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C813467-4A32-4418-843A-33A9DF17A691}">
  <ds:schemaRefs>
    <ds:schemaRef ds:uri="http://schemas.microsoft.com/sharepoint/v3/contenttype/forms"/>
  </ds:schemaRefs>
</ds:datastoreItem>
</file>

<file path=customXml/itemProps2.xml><?xml version="1.0" encoding="utf-8"?>
<ds:datastoreItem xmlns:ds="http://schemas.openxmlformats.org/officeDocument/2006/customXml" ds:itemID="{1C56482D-000D-4A9A-8D0D-CC628DE1ABC8}">
  <ds:schemaRef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7d4582d8-05d4-425e-90a2-a7c0c0a1a164"/>
    <ds:schemaRef ds:uri="http://schemas.microsoft.com/office/2006/documentManagement/types"/>
    <ds:schemaRef ds:uri="b1952ffc-55a4-4826-a8b7-c6bf32bfceac"/>
    <ds:schemaRef ds:uri="http://www.w3.org/XML/1998/namespace"/>
    <ds:schemaRef ds:uri="http://purl.org/dc/dcmitype/"/>
  </ds:schemaRefs>
</ds:datastoreItem>
</file>

<file path=customXml/itemProps3.xml><?xml version="1.0" encoding="utf-8"?>
<ds:datastoreItem xmlns:ds="http://schemas.openxmlformats.org/officeDocument/2006/customXml" ds:itemID="{63B5370F-B951-4C28-BF3E-0B87E2F9FB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1952ffc-55a4-4826-a8b7-c6bf32bfceac"/>
    <ds:schemaRef ds:uri="7d4582d8-05d4-425e-90a2-a7c0c0a1a1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64662</TotalTime>
  <Words>2214</Words>
  <Application>Microsoft Office PowerPoint</Application>
  <PresentationFormat>Widescreen</PresentationFormat>
  <Paragraphs>435</Paragraphs>
  <Slides>27</Slides>
  <Notes>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27</vt:i4>
      </vt:variant>
    </vt:vector>
  </HeadingPairs>
  <TitlesOfParts>
    <vt:vector size="37" baseType="lpstr">
      <vt:lpstr>Arial</vt:lpstr>
      <vt:lpstr>Calibri</vt:lpstr>
      <vt:lpstr>Calibri Light</vt:lpstr>
      <vt:lpstr>Gentona Book</vt:lpstr>
      <vt:lpstr>Gentona Light</vt:lpstr>
      <vt:lpstr>Quadon</vt:lpstr>
      <vt:lpstr>Quadon Light</vt:lpstr>
      <vt:lpstr>Quadon Medium</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Johns Hopkins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Siyade Gemechisa</dc:creator>
  <cp:lastModifiedBy>Yvette Bryant</cp:lastModifiedBy>
  <cp:revision>98</cp:revision>
  <dcterms:created xsi:type="dcterms:W3CDTF">2020-08-26T17:52:49Z</dcterms:created>
  <dcterms:modified xsi:type="dcterms:W3CDTF">2021-05-21T18:43:29Z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0x0101003C466C177FA8B645874ACCD5C53B22CD</vt:lpwstr>
  </property>
</Properties>
</file>