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13" r:id="rId1"/>
  </p:sldMasterIdLst>
  <p:notesMasterIdLst>
    <p:notesMasterId r:id="rId31"/>
  </p:notesMasterIdLst>
  <p:sldIdLst>
    <p:sldId id="380" r:id="rId2"/>
    <p:sldId id="405" r:id="rId3"/>
    <p:sldId id="382" r:id="rId4"/>
    <p:sldId id="407" r:id="rId5"/>
    <p:sldId id="409" r:id="rId6"/>
    <p:sldId id="411" r:id="rId7"/>
    <p:sldId id="408" r:id="rId8"/>
    <p:sldId id="412" r:id="rId9"/>
    <p:sldId id="404" r:id="rId10"/>
    <p:sldId id="413" r:id="rId11"/>
    <p:sldId id="421" r:id="rId12"/>
    <p:sldId id="423" r:id="rId13"/>
    <p:sldId id="268" r:id="rId14"/>
    <p:sldId id="269" r:id="rId15"/>
    <p:sldId id="425" r:id="rId16"/>
    <p:sldId id="270" r:id="rId17"/>
    <p:sldId id="424" r:id="rId18"/>
    <p:sldId id="291" r:id="rId19"/>
    <p:sldId id="293" r:id="rId20"/>
    <p:sldId id="426" r:id="rId21"/>
    <p:sldId id="427" r:id="rId22"/>
    <p:sldId id="428" r:id="rId23"/>
    <p:sldId id="429" r:id="rId24"/>
    <p:sldId id="420" r:id="rId25"/>
    <p:sldId id="383" r:id="rId26"/>
    <p:sldId id="414" r:id="rId27"/>
    <p:sldId id="415" r:id="rId28"/>
    <p:sldId id="416" r:id="rId29"/>
    <p:sldId id="41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AF72CB-8B7E-44DF-8610-ECF86A4B616F}">
          <p14:sldIdLst>
            <p14:sldId id="380"/>
            <p14:sldId id="405"/>
            <p14:sldId id="382"/>
            <p14:sldId id="407"/>
            <p14:sldId id="409"/>
            <p14:sldId id="411"/>
            <p14:sldId id="408"/>
            <p14:sldId id="412"/>
            <p14:sldId id="404"/>
            <p14:sldId id="413"/>
            <p14:sldId id="421"/>
            <p14:sldId id="423"/>
            <p14:sldId id="268"/>
            <p14:sldId id="269"/>
            <p14:sldId id="425"/>
            <p14:sldId id="270"/>
            <p14:sldId id="424"/>
            <p14:sldId id="291"/>
            <p14:sldId id="293"/>
            <p14:sldId id="426"/>
            <p14:sldId id="427"/>
            <p14:sldId id="428"/>
            <p14:sldId id="429"/>
            <p14:sldId id="420"/>
            <p14:sldId id="383"/>
            <p14:sldId id="414"/>
            <p14:sldId id="415"/>
            <p14:sldId id="416"/>
            <p14:sldId id="41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yp2102" initials="h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3366"/>
    <a:srgbClr val="0066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1" autoAdjust="0"/>
    <p:restoredTop sz="93557" autoAdjust="0"/>
  </p:normalViewPr>
  <p:slideViewPr>
    <p:cSldViewPr snapToGrid="0">
      <p:cViewPr varScale="1">
        <p:scale>
          <a:sx n="80" d="100"/>
          <a:sy n="80" d="100"/>
        </p:scale>
        <p:origin x="1219" y="6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CA8311-42CD-47DA-86D6-D8871B058BE0}" type="datetimeFigureOut">
              <a:rPr lang="en-US" smtClean="0"/>
              <a:pPr/>
              <a:t>10/23/2023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6BBB8B-633A-4664-B6FA-DE07964BF911}" type="slidenum">
              <a:rPr lang="en-US" smtClean="0"/>
              <a:pPr/>
              <a:t>‹#›</a:t>
            </a:fld>
            <a:endParaRPr lang="en-US"/>
          </a:p>
        </p:txBody>
      </p:sp>
    </p:spTree>
    <p:extLst>
      <p:ext uri="{BB962C8B-B14F-4D97-AF65-F5344CB8AC3E}">
        <p14:creationId xmlns:p14="http://schemas.microsoft.com/office/powerpoint/2010/main" val="288693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1</a:t>
            </a:fld>
            <a:endParaRPr lang="en-US"/>
          </a:p>
        </p:txBody>
      </p:sp>
    </p:spTree>
    <p:extLst>
      <p:ext uri="{BB962C8B-B14F-4D97-AF65-F5344CB8AC3E}">
        <p14:creationId xmlns:p14="http://schemas.microsoft.com/office/powerpoint/2010/main" val="2265159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98" name="Google Shape;19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07" name="Google Shape;207;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dfc3b0866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7dfc3b0866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7dfc3b0866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2303223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dfc3b0866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7dfc3b0866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7dfc3b0866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dfc3b0866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7dfc3b0866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7dfc3b0866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1018509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614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BBB8B-633A-4664-B6FA-DE07964BF911}" type="slidenum">
              <a:rPr lang="en-US" smtClean="0"/>
              <a:pPr/>
              <a:t>21</a:t>
            </a:fld>
            <a:endParaRPr lang="en-US"/>
          </a:p>
        </p:txBody>
      </p:sp>
    </p:spTree>
    <p:extLst>
      <p:ext uri="{BB962C8B-B14F-4D97-AF65-F5344CB8AC3E}">
        <p14:creationId xmlns:p14="http://schemas.microsoft.com/office/powerpoint/2010/main" val="633084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BBB8B-633A-4664-B6FA-DE07964BF911}" type="slidenum">
              <a:rPr lang="en-US" smtClean="0"/>
              <a:pPr/>
              <a:t>22</a:t>
            </a:fld>
            <a:endParaRPr lang="en-US"/>
          </a:p>
        </p:txBody>
      </p:sp>
    </p:spTree>
    <p:extLst>
      <p:ext uri="{BB962C8B-B14F-4D97-AF65-F5344CB8AC3E}">
        <p14:creationId xmlns:p14="http://schemas.microsoft.com/office/powerpoint/2010/main" val="380510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BBB8B-633A-4664-B6FA-DE07964BF911}" type="slidenum">
              <a:rPr lang="en-US" smtClean="0"/>
              <a:pPr/>
              <a:t>23</a:t>
            </a:fld>
            <a:endParaRPr lang="en-US"/>
          </a:p>
        </p:txBody>
      </p:sp>
    </p:spTree>
    <p:extLst>
      <p:ext uri="{BB962C8B-B14F-4D97-AF65-F5344CB8AC3E}">
        <p14:creationId xmlns:p14="http://schemas.microsoft.com/office/powerpoint/2010/main" val="704794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25</a:t>
            </a:fld>
            <a:endParaRPr lang="en-US"/>
          </a:p>
        </p:txBody>
      </p:sp>
    </p:spTree>
    <p:extLst>
      <p:ext uri="{BB962C8B-B14F-4D97-AF65-F5344CB8AC3E}">
        <p14:creationId xmlns:p14="http://schemas.microsoft.com/office/powerpoint/2010/main" val="238471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2</a:t>
            </a:fld>
            <a:endParaRPr lang="en-US"/>
          </a:p>
        </p:txBody>
      </p:sp>
    </p:spTree>
    <p:extLst>
      <p:ext uri="{BB962C8B-B14F-4D97-AF65-F5344CB8AC3E}">
        <p14:creationId xmlns:p14="http://schemas.microsoft.com/office/powerpoint/2010/main" val="3807124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26</a:t>
            </a:fld>
            <a:endParaRPr lang="en-US"/>
          </a:p>
        </p:txBody>
      </p:sp>
    </p:spTree>
    <p:extLst>
      <p:ext uri="{BB962C8B-B14F-4D97-AF65-F5344CB8AC3E}">
        <p14:creationId xmlns:p14="http://schemas.microsoft.com/office/powerpoint/2010/main" val="3575426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27</a:t>
            </a:fld>
            <a:endParaRPr lang="en-US"/>
          </a:p>
        </p:txBody>
      </p:sp>
    </p:spTree>
    <p:extLst>
      <p:ext uri="{BB962C8B-B14F-4D97-AF65-F5344CB8AC3E}">
        <p14:creationId xmlns:p14="http://schemas.microsoft.com/office/powerpoint/2010/main" val="3536422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28</a:t>
            </a:fld>
            <a:endParaRPr lang="en-US"/>
          </a:p>
        </p:txBody>
      </p:sp>
    </p:spTree>
    <p:extLst>
      <p:ext uri="{BB962C8B-B14F-4D97-AF65-F5344CB8AC3E}">
        <p14:creationId xmlns:p14="http://schemas.microsoft.com/office/powerpoint/2010/main" val="1284114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29</a:t>
            </a:fld>
            <a:endParaRPr lang="en-US"/>
          </a:p>
        </p:txBody>
      </p:sp>
    </p:spTree>
    <p:extLst>
      <p:ext uri="{BB962C8B-B14F-4D97-AF65-F5344CB8AC3E}">
        <p14:creationId xmlns:p14="http://schemas.microsoft.com/office/powerpoint/2010/main" val="543564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3</a:t>
            </a:fld>
            <a:endParaRPr lang="en-US"/>
          </a:p>
        </p:txBody>
      </p:sp>
    </p:spTree>
    <p:extLst>
      <p:ext uri="{BB962C8B-B14F-4D97-AF65-F5344CB8AC3E}">
        <p14:creationId xmlns:p14="http://schemas.microsoft.com/office/powerpoint/2010/main" val="1185672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5</a:t>
            </a:fld>
            <a:endParaRPr lang="en-US"/>
          </a:p>
        </p:txBody>
      </p:sp>
    </p:spTree>
    <p:extLst>
      <p:ext uri="{BB962C8B-B14F-4D97-AF65-F5344CB8AC3E}">
        <p14:creationId xmlns:p14="http://schemas.microsoft.com/office/powerpoint/2010/main" val="115159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6</a:t>
            </a:fld>
            <a:endParaRPr lang="en-US"/>
          </a:p>
        </p:txBody>
      </p:sp>
    </p:spTree>
    <p:extLst>
      <p:ext uri="{BB962C8B-B14F-4D97-AF65-F5344CB8AC3E}">
        <p14:creationId xmlns:p14="http://schemas.microsoft.com/office/powerpoint/2010/main" val="3520242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9</a:t>
            </a:fld>
            <a:endParaRPr lang="en-US"/>
          </a:p>
        </p:txBody>
      </p:sp>
    </p:spTree>
    <p:extLst>
      <p:ext uri="{BB962C8B-B14F-4D97-AF65-F5344CB8AC3E}">
        <p14:creationId xmlns:p14="http://schemas.microsoft.com/office/powerpoint/2010/main" val="60957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10</a:t>
            </a:fld>
            <a:endParaRPr lang="en-US"/>
          </a:p>
        </p:txBody>
      </p:sp>
    </p:spTree>
    <p:extLst>
      <p:ext uri="{BB962C8B-B14F-4D97-AF65-F5344CB8AC3E}">
        <p14:creationId xmlns:p14="http://schemas.microsoft.com/office/powerpoint/2010/main" val="2421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11</a:t>
            </a:fld>
            <a:endParaRPr lang="en-US"/>
          </a:p>
        </p:txBody>
      </p:sp>
    </p:spTree>
    <p:extLst>
      <p:ext uri="{BB962C8B-B14F-4D97-AF65-F5344CB8AC3E}">
        <p14:creationId xmlns:p14="http://schemas.microsoft.com/office/powerpoint/2010/main" val="2817935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BBB8B-633A-4664-B6FA-DE07964BF911}" type="slidenum">
              <a:rPr lang="en-US" smtClean="0"/>
              <a:pPr/>
              <a:t>12</a:t>
            </a:fld>
            <a:endParaRPr lang="en-US"/>
          </a:p>
        </p:txBody>
      </p:sp>
    </p:spTree>
    <p:extLst>
      <p:ext uri="{BB962C8B-B14F-4D97-AF65-F5344CB8AC3E}">
        <p14:creationId xmlns:p14="http://schemas.microsoft.com/office/powerpoint/2010/main" val="3642330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059" name="Picture 11" descr="PP_Title_A.jpg                                                 0033966FKarls G4                       C0DC18D5:"/>
          <p:cNvPicPr>
            <a:picLocks noChangeAspect="1" noChangeArrowheads="1"/>
          </p:cNvPicPr>
          <p:nvPr/>
        </p:nvPicPr>
        <p:blipFill>
          <a:blip r:embed="rId2" cstate="print"/>
          <a:srcRect/>
          <a:stretch>
            <a:fillRect/>
          </a:stretch>
        </p:blipFill>
        <p:spPr bwMode="auto">
          <a:xfrm>
            <a:off x="0" y="0"/>
            <a:ext cx="9145588" cy="6859588"/>
          </a:xfrm>
          <a:prstGeom prst="rect">
            <a:avLst/>
          </a:prstGeom>
          <a:noFill/>
        </p:spPr>
      </p:pic>
      <p:sp>
        <p:nvSpPr>
          <p:cNvPr id="2051" name="Rectangle 3"/>
          <p:cNvSpPr>
            <a:spLocks noGrp="1" noChangeArrowheads="1"/>
          </p:cNvSpPr>
          <p:nvPr>
            <p:ph type="ctrTitle"/>
          </p:nvPr>
        </p:nvSpPr>
        <p:spPr>
          <a:xfrm>
            <a:off x="809625" y="4076700"/>
            <a:ext cx="7800975" cy="1143000"/>
          </a:xfrm>
        </p:spPr>
        <p:txBody>
          <a:bodyPr/>
          <a:lstStyle>
            <a:lvl1pPr>
              <a:defRPr/>
            </a:lvl1pPr>
          </a:lstStyle>
          <a:p>
            <a:r>
              <a:rPr lang="en-US"/>
              <a:t>Click to edit Master title style</a:t>
            </a:r>
          </a:p>
        </p:txBody>
      </p:sp>
      <p:sp>
        <p:nvSpPr>
          <p:cNvPr id="2052" name="Rectangle 4"/>
          <p:cNvSpPr>
            <a:spLocks noGrp="1" noChangeArrowheads="1"/>
          </p:cNvSpPr>
          <p:nvPr>
            <p:ph type="subTitle" idx="1"/>
          </p:nvPr>
        </p:nvSpPr>
        <p:spPr>
          <a:xfrm>
            <a:off x="809625" y="5257800"/>
            <a:ext cx="7800975" cy="914400"/>
          </a:xfrm>
        </p:spPr>
        <p:txBody>
          <a:bodyPr/>
          <a:lstStyle>
            <a:lvl1pPr marL="0" indent="0">
              <a:buFontTx/>
              <a:buNone/>
              <a:defRPr sz="2400"/>
            </a:lvl1pPr>
          </a:lstStyle>
          <a:p>
            <a:r>
              <a:rPr lang="en-US"/>
              <a:t>Click to edit Master subtitle style</a:t>
            </a:r>
          </a:p>
        </p:txBody>
      </p:sp>
      <p:sp>
        <p:nvSpPr>
          <p:cNvPr id="2053" name="Rectangle 5"/>
          <p:cNvSpPr>
            <a:spLocks noGrp="1" noChangeArrowheads="1"/>
          </p:cNvSpPr>
          <p:nvPr>
            <p:ph type="dt" sz="half" idx="2"/>
          </p:nvPr>
        </p:nvSpPr>
        <p:spPr bwMode="auto">
          <a:xfrm>
            <a:off x="819150" y="3514725"/>
            <a:ext cx="1905000" cy="457200"/>
          </a:xfrm>
        </p:spPr>
        <p:txBody>
          <a:bodyPr/>
          <a:lstStyle>
            <a:lvl1pPr>
              <a:defRPr>
                <a:solidFill>
                  <a:srgbClr val="002C77"/>
                </a:solidFill>
              </a:defRPr>
            </a:lvl1pPr>
          </a:lstStyle>
          <a:p>
            <a:fld id="{8FE802E0-52F8-4C5A-A0F2-941ED41643E2}" type="datetime1">
              <a:rPr lang="en-US" smtClean="0"/>
              <a:t>10/23/2023</a:t>
            </a:fld>
            <a:endParaRPr lang="en-US"/>
          </a:p>
        </p:txBody>
      </p:sp>
      <p:sp>
        <p:nvSpPr>
          <p:cNvPr id="2054" name="Rectangle 6"/>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2055" name="Rectangle 7"/>
          <p:cNvSpPr>
            <a:spLocks noGrp="1" noChangeArrowheads="1"/>
          </p:cNvSpPr>
          <p:nvPr>
            <p:ph type="sldNum" sz="quarter" idx="4"/>
          </p:nvPr>
        </p:nvSpPr>
        <p:spPr>
          <a:xfrm>
            <a:off x="6705600" y="6248400"/>
            <a:ext cx="1905000" cy="457200"/>
          </a:xfrm>
        </p:spPr>
        <p:txBody>
          <a:bodyPr/>
          <a:lstStyle>
            <a:lvl1pPr>
              <a:defRPr/>
            </a:lvl1pPr>
          </a:lstStyle>
          <a:p>
            <a:fld id="{D556C1B1-884A-472A-98A0-E5A6455EFAA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CAA4283-2B3C-4752-9B15-BD0B4D0061B0}" type="datetime1">
              <a:rPr lang="en-US" smtClean="0"/>
              <a:t>10/23/2023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556C1B1-884A-472A-98A0-E5A6455EFAA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390525"/>
            <a:ext cx="1943100" cy="5705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9625" y="390525"/>
            <a:ext cx="5676900" cy="5705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43A09F4-C32E-4A30-9C52-893E4001E663}" type="datetime1">
              <a:rPr lang="en-US" smtClean="0"/>
              <a:t>10/23/2023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556C1B1-884A-472A-98A0-E5A6455EFAA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vl1pPr>
          </a:lstStyle>
          <a:p>
            <a:pPr>
              <a:defRPr/>
            </a:pPr>
            <a:fld id="{68B2056B-E287-43F9-AFF1-3D6CC1FBA23F}" type="datetime1">
              <a:rPr lang="en-US" smtClean="0"/>
              <a:t>10/23/2023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6E83AE64-560F-44AA-8CC6-30E65670ABD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90525"/>
            <a:ext cx="7772400" cy="1143000"/>
          </a:xfrm>
        </p:spPr>
        <p:txBody>
          <a:bodyPr anchor="b" anchorCtr="0"/>
          <a:lstStyle/>
          <a:p>
            <a:r>
              <a:rPr lang="en-US" dirty="0"/>
              <a:t>Click to edit Master title style</a:t>
            </a:r>
          </a:p>
        </p:txBody>
      </p:sp>
      <p:sp>
        <p:nvSpPr>
          <p:cNvPr id="3" name="Content Placeholder 2"/>
          <p:cNvSpPr>
            <a:spLocks noGrp="1"/>
          </p:cNvSpPr>
          <p:nvPr>
            <p:ph idx="1"/>
          </p:nvPr>
        </p:nvSpPr>
        <p:spPr/>
        <p:txBody>
          <a:bodyPr/>
          <a:lstStyle>
            <a:lvl1pPr>
              <a:buClr>
                <a:srgbClr val="FFC000"/>
              </a:buClr>
              <a:buFont typeface="Arial"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182D4CC3-3B3D-4ADA-BA9C-73724EE72D1A}" type="datetime1">
              <a:rPr lang="en-US" smtClean="0"/>
              <a:t>10/23/2023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556C1B1-884A-472A-98A0-E5A6455EFAA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CA30F6E-9F25-469C-9ED4-803B24265BED}" type="datetime1">
              <a:rPr lang="en-US" smtClean="0"/>
              <a:t>10/23/2023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556C1B1-884A-472A-98A0-E5A6455EFA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96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20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39077CB0-D8A9-489D-8C59-F831EA529B6A}" type="datetime1">
              <a:rPr lang="en-US" smtClean="0"/>
              <a:t>10/23/2023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56C1B1-884A-472A-98A0-E5A6455EFAA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907055D0-0881-404D-8F8C-54546E5D7F77}" type="datetime1">
              <a:rPr lang="en-US" smtClean="0"/>
              <a:t>10/23/2023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556C1B1-884A-472A-98A0-E5A6455EFAA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D184180-6BC3-42AC-A1ED-31B36D2E4810}" type="datetime1">
              <a:rPr lang="en-US" smtClean="0"/>
              <a:t>10/23/2023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556C1B1-884A-472A-98A0-E5A6455EFAA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E66F8F7-8EB3-4305-B23A-99995CB3DB0C}" type="datetime1">
              <a:rPr lang="en-US" smtClean="0"/>
              <a:t>10/23/2023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556C1B1-884A-472A-98A0-E5A6455EFAA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60D1A4D-51A3-4B02-A2F0-9C4508C03C5E}" type="datetime1">
              <a:rPr lang="en-US" smtClean="0"/>
              <a:t>10/23/2023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56C1B1-884A-472A-98A0-E5A6455EFAA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8780D9A-4057-4062-A298-D049B830321A}" type="datetime1">
              <a:rPr lang="en-US" smtClean="0"/>
              <a:t>10/23/2023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56C1B1-884A-472A-98A0-E5A6455EFAA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PP_Second_A.jpg                                                0033966FKarls G4                       C0DC18D5:"/>
          <p:cNvPicPr>
            <a:picLocks noChangeAspect="1" noChangeArrowheads="1"/>
          </p:cNvPicPr>
          <p:nvPr/>
        </p:nvPicPr>
        <p:blipFill>
          <a:blip r:embed="rId14" cstate="print"/>
          <a:srcRect/>
          <a:stretch>
            <a:fillRect/>
          </a:stretch>
        </p:blipFill>
        <p:spPr bwMode="auto">
          <a:xfrm>
            <a:off x="0" y="0"/>
            <a:ext cx="9145588" cy="6859588"/>
          </a:xfrm>
          <a:prstGeom prst="rect">
            <a:avLst/>
          </a:prstGeom>
          <a:noFill/>
        </p:spPr>
      </p:pic>
      <p:sp>
        <p:nvSpPr>
          <p:cNvPr id="1026" name="Rectangle 2"/>
          <p:cNvSpPr>
            <a:spLocks noGrp="1" noChangeArrowheads="1"/>
          </p:cNvSpPr>
          <p:nvPr>
            <p:ph type="title"/>
          </p:nvPr>
        </p:nvSpPr>
        <p:spPr bwMode="white">
          <a:xfrm>
            <a:off x="809625" y="390525"/>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white">
          <a:xfrm>
            <a:off x="809625"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white">
          <a:xfrm>
            <a:off x="809625" y="63246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bg1"/>
                </a:solidFill>
                <a:latin typeface="+mn-lt"/>
              </a:defRPr>
            </a:lvl1pPr>
          </a:lstStyle>
          <a:p>
            <a:fld id="{3B944CC3-F4CA-4EF2-BE23-CC481F73B754}" type="datetime1">
              <a:rPr lang="en-US" smtClean="0"/>
              <a:t>10/23/2023</a:t>
            </a:fld>
            <a:endParaRPr lang="en-US"/>
          </a:p>
        </p:txBody>
      </p:sp>
      <p:sp>
        <p:nvSpPr>
          <p:cNvPr id="1029" name="Rectangle 5"/>
          <p:cNvSpPr>
            <a:spLocks noGrp="1" noChangeArrowheads="1"/>
          </p:cNvSpPr>
          <p:nvPr>
            <p:ph type="ftr" sz="quarter" idx="3"/>
          </p:nvPr>
        </p:nvSpPr>
        <p:spPr bwMode="white">
          <a:xfrm>
            <a:off x="3124200" y="63246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1"/>
                </a:solidFill>
                <a:latin typeface="+mn-lt"/>
              </a:defRPr>
            </a:lvl1pPr>
          </a:lstStyle>
          <a:p>
            <a:endParaRPr lang="en-US"/>
          </a:p>
        </p:txBody>
      </p:sp>
      <p:sp>
        <p:nvSpPr>
          <p:cNvPr id="1030" name="Rectangle 6"/>
          <p:cNvSpPr>
            <a:spLocks noGrp="1" noChangeArrowheads="1"/>
          </p:cNvSpPr>
          <p:nvPr>
            <p:ph type="sldNum" sz="quarter" idx="4"/>
          </p:nvPr>
        </p:nvSpPr>
        <p:spPr bwMode="white">
          <a:xfrm>
            <a:off x="6667500" y="63246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mn-lt"/>
              </a:defRPr>
            </a:lvl1pPr>
          </a:lstStyle>
          <a:p>
            <a:fld id="{D556C1B1-884A-472A-98A0-E5A6455EFA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hopkinsmedicine.org/orthopaedic-surgery/education/fellowships/peds-ortho-med-student.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PoggiFellowship@jhmi.ed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doi.org/10.1177/21925682221103530" TargetMode="External"/><Relationship Id="rId4" Type="http://schemas.openxmlformats.org/officeDocument/2006/relationships/hyperlink" Target="http://doi.org/10.1097/CORR.000000000000230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28838" y="3818109"/>
            <a:ext cx="7800975" cy="1143000"/>
          </a:xfrm>
        </p:spPr>
        <p:txBody>
          <a:bodyPr/>
          <a:lstStyle/>
          <a:p>
            <a:pPr algn="ctr"/>
            <a:r>
              <a:rPr lang="en-US" dirty="0">
                <a:latin typeface="Helvetica" panose="020B0604020202020204" pitchFamily="34" charset="0"/>
                <a:cs typeface="Helvetica" panose="020B0604020202020204" pitchFamily="34" charset="0"/>
              </a:rPr>
              <a:t>The Poggi Pediatric Orthopaedic Research Fellowship</a:t>
            </a:r>
          </a:p>
        </p:txBody>
      </p:sp>
      <p:sp>
        <p:nvSpPr>
          <p:cNvPr id="3" name="Subtitle 2"/>
          <p:cNvSpPr>
            <a:spLocks noGrp="1"/>
          </p:cNvSpPr>
          <p:nvPr>
            <p:ph type="subTitle" idx="1"/>
          </p:nvPr>
        </p:nvSpPr>
        <p:spPr>
          <a:xfrm>
            <a:off x="333487" y="5052548"/>
            <a:ext cx="4133983" cy="1719390"/>
          </a:xfrm>
        </p:spPr>
        <p:txBody>
          <a:bodyPr/>
          <a:lstStyle/>
          <a:p>
            <a:pPr algn="ctr"/>
            <a:r>
              <a:rPr lang="en-US" sz="1400" dirty="0">
                <a:latin typeface="Helvetica" panose="020B0604020202020204" pitchFamily="34" charset="0"/>
                <a:cs typeface="Helvetica" panose="020B0604020202020204" pitchFamily="34" charset="0"/>
              </a:rPr>
              <a:t> </a:t>
            </a:r>
            <a:r>
              <a:rPr lang="en-US" sz="1400" b="1" dirty="0">
                <a:latin typeface="Helvetica" panose="020B0604020202020204" pitchFamily="34" charset="0"/>
                <a:cs typeface="Helvetica" panose="020B0604020202020204" pitchFamily="34" charset="0"/>
              </a:rPr>
              <a:t>Paul D. Sponseller, MD, MBA</a:t>
            </a:r>
            <a:endParaRPr lang="en-US" sz="1400" dirty="0">
              <a:latin typeface="Helvetica" panose="020B0604020202020204" pitchFamily="34" charset="0"/>
              <a:cs typeface="Helvetica" panose="020B0604020202020204" pitchFamily="34" charset="0"/>
            </a:endParaRPr>
          </a:p>
          <a:p>
            <a:pPr algn="ctr"/>
            <a:r>
              <a:rPr lang="en-US" sz="1400" dirty="0">
                <a:latin typeface="Helvetica" panose="020B0604020202020204" pitchFamily="34" charset="0"/>
                <a:cs typeface="Helvetica" panose="020B0604020202020204" pitchFamily="34" charset="0"/>
              </a:rPr>
              <a:t>Department of Orthopaedic Surgery</a:t>
            </a:r>
          </a:p>
          <a:p>
            <a:pPr algn="ctr"/>
            <a:r>
              <a:rPr lang="en-US" sz="1400" dirty="0">
                <a:latin typeface="Helvetica" panose="020B0604020202020204" pitchFamily="34" charset="0"/>
                <a:cs typeface="Helvetica" panose="020B0604020202020204" pitchFamily="34" charset="0"/>
              </a:rPr>
              <a:t>Chief - Division of Pediatric Orthopaedics</a:t>
            </a:r>
          </a:p>
          <a:p>
            <a:pPr algn="ctr"/>
            <a:r>
              <a:rPr lang="en-US" sz="1400" dirty="0">
                <a:latin typeface="Helvetica" panose="020B0604020202020204" pitchFamily="34" charset="0"/>
                <a:cs typeface="Helvetica" panose="020B0604020202020204" pitchFamily="34" charset="0"/>
              </a:rPr>
              <a:t>Professor of Pediatric Orthopaedic Surgery</a:t>
            </a:r>
          </a:p>
          <a:p>
            <a:pPr algn="ctr"/>
            <a:r>
              <a:rPr lang="en-US" sz="1400" dirty="0">
                <a:latin typeface="Helvetica" panose="020B0604020202020204" pitchFamily="34" charset="0"/>
                <a:cs typeface="Helvetica" panose="020B0604020202020204" pitchFamily="34" charset="0"/>
              </a:rPr>
              <a:t>Johns Hopkins Medicine</a:t>
            </a:r>
          </a:p>
        </p:txBody>
      </p:sp>
      <p:pic>
        <p:nvPicPr>
          <p:cNvPr id="6" name="Picture 5"/>
          <p:cNvPicPr>
            <a:picLocks noChangeAspect="1"/>
          </p:cNvPicPr>
          <p:nvPr/>
        </p:nvPicPr>
        <p:blipFill>
          <a:blip r:embed="rId3"/>
          <a:stretch>
            <a:fillRect/>
          </a:stretch>
        </p:blipFill>
        <p:spPr>
          <a:xfrm>
            <a:off x="541612" y="407883"/>
            <a:ext cx="3925858" cy="2617239"/>
          </a:xfrm>
          <a:prstGeom prst="rect">
            <a:avLst/>
          </a:prstGeom>
        </p:spPr>
      </p:pic>
      <p:sp>
        <p:nvSpPr>
          <p:cNvPr id="9" name="Rectangle 8"/>
          <p:cNvSpPr/>
          <p:nvPr/>
        </p:nvSpPr>
        <p:spPr>
          <a:xfrm>
            <a:off x="4822257" y="1411720"/>
            <a:ext cx="4321743" cy="1269578"/>
          </a:xfrm>
          <a:prstGeom prst="rect">
            <a:avLst/>
          </a:prstGeom>
        </p:spPr>
        <p:txBody>
          <a:bodyPr wrap="square">
            <a:spAutoFit/>
          </a:bodyPr>
          <a:lstStyle/>
          <a:p>
            <a:pPr algn="ctr"/>
            <a:endParaRPr lang="en-US" sz="1050" dirty="0">
              <a:solidFill>
                <a:schemeClr val="bg1"/>
              </a:solidFill>
              <a:latin typeface="Times New Roman" panose="02020603050405020304" pitchFamily="18" charset="0"/>
              <a:cs typeface="Times New Roman" panose="02020603050405020304" pitchFamily="18" charset="0"/>
            </a:endParaRPr>
          </a:p>
          <a:p>
            <a:pPr algn="ctr"/>
            <a:r>
              <a:rPr lang="en-US" sz="1050"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__________________________________</a:t>
            </a:r>
            <a:endParaRPr lang="en-US" sz="800" dirty="0">
              <a:solidFill>
                <a:schemeClr val="bg1"/>
              </a:solidFill>
              <a:latin typeface="Times New Roman" panose="02020603050405020304" pitchFamily="18" charset="0"/>
              <a:cs typeface="Times New Roman" panose="02020603050405020304" pitchFamily="18" charset="0"/>
            </a:endParaRPr>
          </a:p>
          <a:p>
            <a:pPr algn="ctr"/>
            <a:r>
              <a:rPr lang="en-US" sz="400" dirty="0">
                <a:solidFill>
                  <a:schemeClr val="bg1"/>
                </a:solidFill>
                <a:latin typeface="Times New Roman" panose="02020603050405020304" pitchFamily="18" charset="0"/>
                <a:cs typeface="Times New Roman" panose="02020603050405020304" pitchFamily="18" charset="0"/>
              </a:rPr>
              <a:t> </a:t>
            </a:r>
          </a:p>
          <a:p>
            <a:pPr algn="ctr"/>
            <a:r>
              <a:rPr lang="en-US" sz="2200" dirty="0">
                <a:solidFill>
                  <a:schemeClr val="bg1"/>
                </a:solidFill>
                <a:latin typeface="Times New Roman" panose="02020603050405020304" pitchFamily="18" charset="0"/>
                <a:cs typeface="Times New Roman" panose="02020603050405020304" pitchFamily="18" charset="0"/>
              </a:rPr>
              <a:t>Department of Orthopaedic Surgery</a:t>
            </a:r>
          </a:p>
          <a:p>
            <a:pPr algn="ctr"/>
            <a:r>
              <a:rPr lang="en-US" sz="2200" dirty="0">
                <a:solidFill>
                  <a:schemeClr val="bg1"/>
                </a:solidFill>
                <a:latin typeface="Times New Roman" panose="02020603050405020304" pitchFamily="18" charset="0"/>
                <a:cs typeface="Times New Roman" panose="02020603050405020304" pitchFamily="18" charset="0"/>
              </a:rPr>
              <a:t>Johns Hopkins Children’s Center</a:t>
            </a:r>
          </a:p>
        </p:txBody>
      </p:sp>
      <p:sp>
        <p:nvSpPr>
          <p:cNvPr id="11" name="Subtitle 2"/>
          <p:cNvSpPr txBox="1">
            <a:spLocks/>
          </p:cNvSpPr>
          <p:nvPr/>
        </p:nvSpPr>
        <p:spPr bwMode="white">
          <a:xfrm>
            <a:off x="4676532" y="5196660"/>
            <a:ext cx="4040013" cy="17193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algn="ctr"/>
            <a:r>
              <a:rPr lang="en-US" sz="1400" b="1" kern="0" dirty="0">
                <a:latin typeface="Helvetica" panose="020B0604020202020204" pitchFamily="34" charset="0"/>
                <a:cs typeface="Helvetica" panose="020B0604020202020204" pitchFamily="34" charset="0"/>
              </a:rPr>
              <a:t>R. Jay Lee, MD</a:t>
            </a:r>
          </a:p>
          <a:p>
            <a:pPr algn="ctr"/>
            <a:r>
              <a:rPr lang="en-US" sz="1400" b="1" kern="0" dirty="0">
                <a:latin typeface="Helvetica" panose="020B0604020202020204" pitchFamily="34" charset="0"/>
                <a:cs typeface="Helvetica" panose="020B0604020202020204" pitchFamily="34" charset="0"/>
              </a:rPr>
              <a:t>Ranjit A. Varghese, MBBS</a:t>
            </a:r>
          </a:p>
          <a:p>
            <a:pPr algn="ctr"/>
            <a:r>
              <a:rPr lang="en-US" sz="1400" b="1" kern="0" dirty="0">
                <a:latin typeface="Helvetica" panose="020B0604020202020204" pitchFamily="34" charset="0"/>
                <a:cs typeface="Helvetica" panose="020B0604020202020204" pitchFamily="34" charset="0"/>
              </a:rPr>
              <a:t>Erin Melissa </a:t>
            </a:r>
            <a:r>
              <a:rPr lang="en-US" sz="1400" b="1" kern="0" dirty="0" err="1">
                <a:latin typeface="Helvetica" panose="020B0604020202020204" pitchFamily="34" charset="0"/>
                <a:cs typeface="Helvetica" panose="020B0604020202020204" pitchFamily="34" charset="0"/>
              </a:rPr>
              <a:t>Honcharuk</a:t>
            </a:r>
            <a:r>
              <a:rPr lang="en-US" sz="1400" b="1" kern="0" dirty="0">
                <a:latin typeface="Helvetica" panose="020B0604020202020204" pitchFamily="34" charset="0"/>
                <a:cs typeface="Helvetica" panose="020B0604020202020204" pitchFamily="34" charset="0"/>
              </a:rPr>
              <a:t>, MD</a:t>
            </a:r>
          </a:p>
          <a:p>
            <a:pPr algn="ctr"/>
            <a:r>
              <a:rPr lang="en-US" sz="1400" b="1" dirty="0"/>
              <a:t>Aaron Brandt, MD</a:t>
            </a:r>
          </a:p>
          <a:p>
            <a:pPr algn="ctr"/>
            <a:endParaRPr lang="en-US" sz="1400" b="1" kern="0" dirty="0">
              <a:latin typeface="Helvetica" panose="020B0604020202020204" pitchFamily="34" charset="0"/>
              <a:cs typeface="Helvetica" panose="020B0604020202020204" pitchFamily="34" charset="0"/>
            </a:endParaRPr>
          </a:p>
          <a:p>
            <a:pPr algn="ctr"/>
            <a:endParaRPr lang="en-US" sz="1400" b="1" kern="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40443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Brian Sullivan, Poggi Fellow</a:t>
            </a:r>
            <a:br>
              <a:rPr lang="en-US" dirty="0"/>
            </a:br>
            <a:r>
              <a:rPr lang="en-US" dirty="0"/>
              <a:t>2016 –2017</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25" y="2001074"/>
            <a:ext cx="1928458" cy="24105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2" y="4685230"/>
            <a:ext cx="2038343" cy="1528757"/>
          </a:xfrm>
          <a:prstGeom prst="rect">
            <a:avLst/>
          </a:prstGeom>
        </p:spPr>
      </p:pic>
      <p:sp>
        <p:nvSpPr>
          <p:cNvPr id="9" name="Content Placeholder 2"/>
          <p:cNvSpPr txBox="1">
            <a:spLocks/>
          </p:cNvSpPr>
          <p:nvPr/>
        </p:nvSpPr>
        <p:spPr bwMode="white">
          <a:xfrm>
            <a:off x="2015798" y="1619250"/>
            <a:ext cx="7128202" cy="5238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C000"/>
              </a:buClr>
              <a:buFont typeface="Arial" pitchFamily="34" charset="0"/>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indent="-171450">
              <a:buFont typeface="Arial" pitchFamily="34" charset="0"/>
              <a:buNone/>
            </a:pPr>
            <a:r>
              <a:rPr lang="en-US" sz="930" i="1" kern="0" dirty="0"/>
              <a:t>		</a:t>
            </a:r>
            <a:r>
              <a:rPr lang="en-US" sz="930" b="1" i="1" kern="0" dirty="0"/>
              <a:t>Selected Abstracts and Presentations</a:t>
            </a:r>
          </a:p>
          <a:p>
            <a:pPr lvl="0" indent="-171450"/>
            <a:r>
              <a:rPr lang="en-US" sz="930" dirty="0"/>
              <a:t>Peddada KV, </a:t>
            </a:r>
            <a:r>
              <a:rPr lang="en-US" sz="930" b="1" u="sng" dirty="0"/>
              <a:t>Sullivan BT</a:t>
            </a:r>
            <a:r>
              <a:rPr lang="en-US" sz="930" dirty="0"/>
              <a:t>, Margalit A, Sponseller PD. Fracture Patterns Differ Between </a:t>
            </a:r>
            <a:r>
              <a:rPr lang="en-US" sz="930" dirty="0" err="1"/>
              <a:t>Osteogenesis</a:t>
            </a:r>
            <a:r>
              <a:rPr lang="en-US" sz="930" dirty="0"/>
              <a:t> </a:t>
            </a:r>
            <a:r>
              <a:rPr lang="en-US" sz="930" dirty="0" err="1"/>
              <a:t>Imperfecta</a:t>
            </a:r>
            <a:r>
              <a:rPr lang="en-US" sz="930" dirty="0"/>
              <a:t> and Routine Pediatric Fractures. Podium presentation at AAP, Sep 16-19, 2017, Chicago, IL.</a:t>
            </a:r>
          </a:p>
          <a:p>
            <a:pPr lvl="0" indent="-171450"/>
            <a:r>
              <a:rPr lang="en-US" sz="930" dirty="0"/>
              <a:t>Hwang B and </a:t>
            </a:r>
            <a:r>
              <a:rPr lang="en-US" sz="930" b="1" u="sng" dirty="0"/>
              <a:t>Sullivan BT</a:t>
            </a:r>
            <a:r>
              <a:rPr lang="en-US" sz="930" dirty="0"/>
              <a:t>. Practice-Specific Pathways for the Modern Physician. Podium at American Medical Association, </a:t>
            </a:r>
            <a:r>
              <a:rPr lang="en-US" sz="930" dirty="0" err="1"/>
              <a:t>ChangeMedEd</a:t>
            </a:r>
            <a:r>
              <a:rPr lang="en-US" sz="930" dirty="0"/>
              <a:t> 2017, Sep 14-16, Chicago, IL.</a:t>
            </a:r>
          </a:p>
          <a:p>
            <a:pPr lvl="0" indent="-171450"/>
            <a:r>
              <a:rPr lang="en-US" sz="930" b="1" u="sng" dirty="0"/>
              <a:t>Sullivan BT</a:t>
            </a:r>
            <a:r>
              <a:rPr lang="en-US" sz="930" dirty="0"/>
              <a:t>, </a:t>
            </a:r>
            <a:r>
              <a:rPr lang="en-US" sz="930" dirty="0" err="1"/>
              <a:t>Abousamra</a:t>
            </a:r>
            <a:r>
              <a:rPr lang="en-US" sz="930" dirty="0"/>
              <a:t> O, </a:t>
            </a:r>
            <a:r>
              <a:rPr lang="en-US" sz="930" dirty="0" err="1"/>
              <a:t>Puvanesarajah</a:t>
            </a:r>
            <a:r>
              <a:rPr lang="en-US" sz="930" dirty="0"/>
              <a:t> V, Jain A, Hadad MJ, Sponseller PD. Deep Infections Differ Following Spinal Fusion for Idiopathic, Syndromic and Neuromuscular Deformity. Podium presentation IMAST July 14, 2017, Cape Town, South Africa.</a:t>
            </a:r>
          </a:p>
          <a:p>
            <a:pPr lvl="0" indent="-171450"/>
            <a:r>
              <a:rPr lang="en-US" sz="930" b="1" u="sng" dirty="0"/>
              <a:t>Sullivan BT</a:t>
            </a:r>
            <a:r>
              <a:rPr lang="en-US" sz="930" dirty="0"/>
              <a:t>, Friedlander DA, Di Carlo HN, Sponseller PD, Gearhart JP. Pelvic osteotomy in the newborn classic bladder exstrophy closure: complications and outcomes. Featured Paper Presentation. 32nd Annual EAU Congress, March 27, 2017, London, England.</a:t>
            </a:r>
          </a:p>
          <a:p>
            <a:pPr lvl="0" indent="-171450"/>
            <a:r>
              <a:rPr lang="en-US" sz="930" b="1" u="sng" dirty="0"/>
              <a:t>Sullivan BT</a:t>
            </a:r>
            <a:r>
              <a:rPr lang="en-US" sz="930" dirty="0"/>
              <a:t>, Margalit A, Garg V, </a:t>
            </a:r>
            <a:r>
              <a:rPr lang="en-US" sz="930" dirty="0" err="1"/>
              <a:t>Njoku</a:t>
            </a:r>
            <a:r>
              <a:rPr lang="en-US" sz="930" dirty="0"/>
              <a:t> D, Sponseller PD. Operative Blood Pressure Monitoring in Patients with </a:t>
            </a:r>
            <a:r>
              <a:rPr lang="en-US" sz="930" dirty="0" err="1"/>
              <a:t>Osteogenesis</a:t>
            </a:r>
            <a:r>
              <a:rPr lang="en-US" sz="930" dirty="0"/>
              <a:t> </a:t>
            </a:r>
            <a:r>
              <a:rPr lang="en-US" sz="930" dirty="0" err="1"/>
              <a:t>Imperfecta</a:t>
            </a:r>
            <a:r>
              <a:rPr lang="en-US" sz="930" dirty="0"/>
              <a:t>. Podium Presentation. 7th Annual Patient Safety Summit, Baltimore, MD. 14 October 2016.</a:t>
            </a:r>
          </a:p>
          <a:p>
            <a:pPr lvl="0" indent="-171450"/>
            <a:r>
              <a:rPr lang="en-US" sz="930" b="1" u="sng" dirty="0"/>
              <a:t>Sullivan BT</a:t>
            </a:r>
            <a:r>
              <a:rPr lang="en-US" sz="930" dirty="0"/>
              <a:t>, </a:t>
            </a:r>
            <a:r>
              <a:rPr lang="en-US" sz="930" dirty="0" err="1"/>
              <a:t>Abousamra</a:t>
            </a:r>
            <a:r>
              <a:rPr lang="en-US" sz="930" dirty="0"/>
              <a:t> O, </a:t>
            </a:r>
            <a:r>
              <a:rPr lang="en-US" sz="930" dirty="0" err="1"/>
              <a:t>Tropf</a:t>
            </a:r>
            <a:r>
              <a:rPr lang="en-US" sz="930" dirty="0"/>
              <a:t> J, Sponseller PD. The Value of Spinal Aspiration in Diagnosing Deep Infections Following Spinal Fusion. Poster presentation at The Armstrong Institute, Diagnostic Summit 2017, April 20, 2017, Baltimore, MD.</a:t>
            </a:r>
          </a:p>
          <a:p>
            <a:pPr lvl="0" indent="-171450"/>
            <a:r>
              <a:rPr lang="en-US" sz="930" b="1" u="sng" dirty="0"/>
              <a:t>Sullivan BT</a:t>
            </a:r>
            <a:r>
              <a:rPr lang="en-US" sz="930" dirty="0"/>
              <a:t>, Margalit A, Garg VS, </a:t>
            </a:r>
            <a:r>
              <a:rPr lang="en-US" sz="930" dirty="0" err="1"/>
              <a:t>Njoku</a:t>
            </a:r>
            <a:r>
              <a:rPr lang="en-US" sz="930" dirty="0"/>
              <a:t> D, Sponseller PD. Blood Pressure Cuffs are Safe in </a:t>
            </a:r>
            <a:r>
              <a:rPr lang="en-US" sz="930" dirty="0" err="1"/>
              <a:t>Osteogenesis</a:t>
            </a:r>
            <a:r>
              <a:rPr lang="en-US" sz="930" dirty="0"/>
              <a:t> </a:t>
            </a:r>
            <a:r>
              <a:rPr lang="en-US" sz="930" dirty="0" err="1"/>
              <a:t>Imperfecta</a:t>
            </a:r>
            <a:r>
              <a:rPr lang="en-US" sz="930" dirty="0"/>
              <a:t>. E-Poster Presentation. EPOSNA, May 3-6, 2017, Barcelona, Spain.</a:t>
            </a:r>
          </a:p>
          <a:p>
            <a:pPr indent="-171450">
              <a:buFont typeface="Arial" pitchFamily="34" charset="0"/>
              <a:buNone/>
            </a:pPr>
            <a:r>
              <a:rPr lang="en-US" sz="930" kern="0" dirty="0"/>
              <a:t>		</a:t>
            </a:r>
            <a:r>
              <a:rPr lang="en-US" sz="930" b="1" i="1" kern="0" dirty="0"/>
              <a:t>Selected Papers/Publications</a:t>
            </a:r>
          </a:p>
          <a:p>
            <a:pPr lvl="0" indent="-171450"/>
            <a:r>
              <a:rPr lang="en-US" sz="930" b="1" u="sng" dirty="0"/>
              <a:t>Sullivan BT</a:t>
            </a:r>
            <a:r>
              <a:rPr lang="en-US" sz="930" dirty="0"/>
              <a:t>, BS; Jain A, MD; Aziz KT, MD; Khanna AJ, MD. Clinical and Radiographic Evaluation of Adult Spinal Deformities. Seminars in Spine Surgery, August 2017.</a:t>
            </a:r>
          </a:p>
          <a:p>
            <a:pPr lvl="0" indent="-171450"/>
            <a:r>
              <a:rPr lang="en-US" sz="930" dirty="0" err="1"/>
              <a:t>Homlar</a:t>
            </a:r>
            <a:r>
              <a:rPr lang="en-US" sz="930" dirty="0"/>
              <a:t> K, MD;</a:t>
            </a:r>
            <a:r>
              <a:rPr lang="en-US" sz="930" b="1" dirty="0"/>
              <a:t> </a:t>
            </a:r>
            <a:r>
              <a:rPr lang="en-US" sz="930" b="1" u="sng" dirty="0"/>
              <a:t>Sullivan BT</a:t>
            </a:r>
            <a:r>
              <a:rPr lang="en-US" sz="930" dirty="0"/>
              <a:t>, BS; Sharma S, MD; </a:t>
            </a:r>
            <a:r>
              <a:rPr lang="en-US" sz="930" dirty="0" err="1"/>
              <a:t>Biddinger</a:t>
            </a:r>
            <a:r>
              <a:rPr lang="en-US" sz="930" dirty="0"/>
              <a:t> P, MD. </a:t>
            </a:r>
            <a:r>
              <a:rPr lang="en-US" sz="930" dirty="0" err="1"/>
              <a:t>Phosphaturic</a:t>
            </a:r>
            <a:r>
              <a:rPr lang="en-US" sz="930" dirty="0"/>
              <a:t> mesenchymal tumor: A single case report discussing diagnostic and therapeutic challenges of tumor induced </a:t>
            </a:r>
            <a:r>
              <a:rPr lang="en-US" sz="930" dirty="0" err="1"/>
              <a:t>osteomalacia</a:t>
            </a:r>
            <a:r>
              <a:rPr lang="en-US" sz="930" dirty="0"/>
              <a:t>. </a:t>
            </a:r>
            <a:r>
              <a:rPr lang="en-US" sz="930" i="1" dirty="0"/>
              <a:t>Accepted with revisions</a:t>
            </a:r>
            <a:r>
              <a:rPr lang="en-US" sz="930" dirty="0"/>
              <a:t>, AJSP: Reviews and Reports, August 2017.</a:t>
            </a:r>
          </a:p>
          <a:p>
            <a:pPr lvl="0" indent="-171450"/>
            <a:r>
              <a:rPr lang="en-US" sz="930" b="1" u="sng" dirty="0"/>
              <a:t>Sullivan BT</a:t>
            </a:r>
            <a:r>
              <a:rPr lang="en-US" sz="930" dirty="0"/>
              <a:t>, BS; Margalit A, BS; Garg V, BS; </a:t>
            </a:r>
            <a:r>
              <a:rPr lang="en-US" sz="930" dirty="0" err="1"/>
              <a:t>Njoku</a:t>
            </a:r>
            <a:r>
              <a:rPr lang="en-US" sz="930" dirty="0"/>
              <a:t> D, MD; Sponseller PD, MD. Incidence of Fractures from Perioperative Blood Pressure Cuff Use, Tourniquet Use, and Patient Positioning in </a:t>
            </a:r>
            <a:r>
              <a:rPr lang="en-US" sz="930" dirty="0" err="1"/>
              <a:t>Osteogenesis</a:t>
            </a:r>
            <a:r>
              <a:rPr lang="en-US" sz="930" dirty="0"/>
              <a:t> </a:t>
            </a:r>
            <a:r>
              <a:rPr lang="en-US" sz="930" dirty="0" err="1"/>
              <a:t>Imperfecta</a:t>
            </a:r>
            <a:r>
              <a:rPr lang="en-US" sz="930" dirty="0"/>
              <a:t>. </a:t>
            </a:r>
            <a:r>
              <a:rPr lang="en-US" sz="930" i="1" dirty="0"/>
              <a:t>Accepted with revisions</a:t>
            </a:r>
            <a:r>
              <a:rPr lang="en-US" sz="930" dirty="0"/>
              <a:t>, J </a:t>
            </a:r>
            <a:r>
              <a:rPr lang="en-US" sz="930" dirty="0" err="1"/>
              <a:t>Pediatr</a:t>
            </a:r>
            <a:r>
              <a:rPr lang="en-US" sz="930" dirty="0"/>
              <a:t> </a:t>
            </a:r>
            <a:r>
              <a:rPr lang="en-US" sz="930" dirty="0" err="1"/>
              <a:t>Orthop</a:t>
            </a:r>
            <a:r>
              <a:rPr lang="en-US" sz="930" dirty="0"/>
              <a:t> on August 2017</a:t>
            </a:r>
          </a:p>
          <a:p>
            <a:pPr lvl="0" indent="-171450"/>
            <a:r>
              <a:rPr lang="en-US" sz="930" dirty="0"/>
              <a:t>Jain A, MD; </a:t>
            </a:r>
            <a:r>
              <a:rPr lang="en-US" sz="930" b="1" u="sng" dirty="0"/>
              <a:t>Sullivan BT</a:t>
            </a:r>
            <a:r>
              <a:rPr lang="en-US" sz="930" dirty="0"/>
              <a:t>, BS; </a:t>
            </a:r>
            <a:r>
              <a:rPr lang="en-US" sz="930" dirty="0" err="1"/>
              <a:t>Kuwabara</a:t>
            </a:r>
            <a:r>
              <a:rPr lang="en-US" sz="930" dirty="0"/>
              <a:t> A, MD; Kebaish K, MD; Sponseller PD, MD, MBA. Sacral-Alar-Iliac Fixation in Children with Neuromuscular Scoliosis: Minimum 5-Year Follow-Up. </a:t>
            </a:r>
            <a:r>
              <a:rPr lang="en-US" sz="930" i="1" dirty="0"/>
              <a:t>Accepted with revisions</a:t>
            </a:r>
            <a:r>
              <a:rPr lang="en-US" sz="930" dirty="0"/>
              <a:t>, World Neurosurgery on July 2017.</a:t>
            </a:r>
          </a:p>
          <a:p>
            <a:pPr lvl="0" indent="-171450"/>
            <a:r>
              <a:rPr lang="en-US" sz="930" dirty="0"/>
              <a:t>Stroh DA, MD; </a:t>
            </a:r>
            <a:r>
              <a:rPr lang="en-US" sz="930" b="1" u="sng" dirty="0"/>
              <a:t>Sullivan BT</a:t>
            </a:r>
            <a:r>
              <a:rPr lang="en-US" sz="930" dirty="0"/>
              <a:t>, BS; Shannon BA, MD; Sponseller PD, MD, MBA. Treatment of a Pediatric T-Type Intercondylar Humerus Fracture with Hybrid Percutaneous Pinning and External Fixation: A Case Report. 2017;Epub ahead of print, June 6.</a:t>
            </a:r>
          </a:p>
          <a:p>
            <a:pPr indent="-171450"/>
            <a:endParaRPr lang="en-US" sz="930" kern="0" dirty="0"/>
          </a:p>
        </p:txBody>
      </p:sp>
    </p:spTree>
    <p:extLst>
      <p:ext uri="{BB962C8B-B14F-4D97-AF65-F5344CB8AC3E}">
        <p14:creationId xmlns:p14="http://schemas.microsoft.com/office/powerpoint/2010/main" val="1783911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7B37A1-CE10-0C4A-964D-405C01F68380}"/>
              </a:ext>
            </a:extLst>
          </p:cNvPr>
          <p:cNvPicPr>
            <a:picLocks noChangeAspect="1"/>
          </p:cNvPicPr>
          <p:nvPr/>
        </p:nvPicPr>
        <p:blipFill rotWithShape="1">
          <a:blip r:embed="rId3">
            <a:extLst>
              <a:ext uri="{28A0092B-C50C-407E-A947-70E740481C1C}">
                <a14:useLocalDpi xmlns:a14="http://schemas.microsoft.com/office/drawing/2010/main" val="0"/>
              </a:ext>
            </a:extLst>
          </a:blip>
          <a:srcRect b="7539"/>
          <a:stretch/>
        </p:blipFill>
        <p:spPr>
          <a:xfrm>
            <a:off x="178130" y="2586290"/>
            <a:ext cx="1928458" cy="2496298"/>
          </a:xfrm>
          <a:prstGeom prst="rect">
            <a:avLst/>
          </a:prstGeom>
        </p:spPr>
      </p:pic>
      <p:sp>
        <p:nvSpPr>
          <p:cNvPr id="2" name="Title 1"/>
          <p:cNvSpPr>
            <a:spLocks noGrp="1"/>
          </p:cNvSpPr>
          <p:nvPr>
            <p:ph type="title"/>
          </p:nvPr>
        </p:nvSpPr>
        <p:spPr/>
        <p:txBody>
          <a:bodyPr/>
          <a:lstStyle/>
          <a:p>
            <a:r>
              <a:rPr lang="en-US" dirty="0"/>
              <a:t>Walter Klyce, Poggi Fellow</a:t>
            </a:r>
            <a:br>
              <a:rPr lang="en-US" dirty="0"/>
            </a:br>
            <a:r>
              <a:rPr lang="en-US" dirty="0"/>
              <a:t>2017 –2018</a:t>
            </a:r>
          </a:p>
        </p:txBody>
      </p:sp>
      <p:sp>
        <p:nvSpPr>
          <p:cNvPr id="9" name="Content Placeholder 2"/>
          <p:cNvSpPr txBox="1">
            <a:spLocks/>
          </p:cNvSpPr>
          <p:nvPr/>
        </p:nvSpPr>
        <p:spPr bwMode="white">
          <a:xfrm>
            <a:off x="2015798" y="1619250"/>
            <a:ext cx="7128202" cy="5238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C000"/>
              </a:buClr>
              <a:buFont typeface="Arial" pitchFamily="34" charset="0"/>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indent="-171450">
              <a:buNone/>
            </a:pPr>
            <a:r>
              <a:rPr lang="en-US" sz="900" i="1" dirty="0"/>
              <a:t>		</a:t>
            </a:r>
            <a:r>
              <a:rPr lang="en-US" sz="900" b="1" i="1" dirty="0"/>
              <a:t>Selected Abstracts and Presentations</a:t>
            </a:r>
          </a:p>
          <a:p>
            <a:pPr indent="-171450">
              <a:spcBef>
                <a:spcPts val="223"/>
              </a:spcBef>
              <a:spcAft>
                <a:spcPts val="0"/>
              </a:spcAft>
            </a:pPr>
            <a:r>
              <a:rPr lang="en-US" sz="900" b="1" u="sng" dirty="0" err="1"/>
              <a:t>Klyce</a:t>
            </a:r>
            <a:r>
              <a:rPr lang="en-US" sz="900" b="1" u="sng" dirty="0"/>
              <a:t> W</a:t>
            </a:r>
            <a:r>
              <a:rPr lang="en-US" sz="900" dirty="0"/>
              <a:t>, Fritz J, </a:t>
            </a:r>
            <a:r>
              <a:rPr lang="en-US" sz="900" dirty="0" err="1"/>
              <a:t>Ahlawat</a:t>
            </a:r>
            <a:r>
              <a:rPr lang="en-US" sz="900" dirty="0"/>
              <a:t> S, Fritz B, </a:t>
            </a:r>
            <a:r>
              <a:rPr lang="en-US" sz="900" dirty="0" err="1"/>
              <a:t>Thawait</a:t>
            </a:r>
            <a:r>
              <a:rPr lang="en-US" sz="900" dirty="0"/>
              <a:t> GK, </a:t>
            </a:r>
            <a:r>
              <a:rPr lang="en-US" sz="900" dirty="0" err="1"/>
              <a:t>Raithel</a:t>
            </a:r>
            <a:r>
              <a:rPr lang="en-US" sz="900" dirty="0"/>
              <a:t> E, Lee RJ. 10-minute 3D TSE MRI in Children with Acute Knee Trauma: Arthroscopy-based Diagnostic Accuracy for the Diagnosis of Internal Derangement. Podium presentation at Johns Hopkins Armstrong Institute Summit for Diagnostic Excellence, Baltimore, MD, April 2018. Accepted poster presentation at the Pediatric Research in Sports Medicine Society Annual Meeting, Atlanta, GA, January 2019. Accepted podium presentation at the AAOS Annual Meeting, Las Vegas, NV, March 2019.</a:t>
            </a:r>
          </a:p>
          <a:p>
            <a:pPr indent="-171450">
              <a:spcBef>
                <a:spcPts val="223"/>
              </a:spcBef>
              <a:spcAft>
                <a:spcPts val="0"/>
              </a:spcAft>
            </a:pPr>
            <a:r>
              <a:rPr lang="en-US" sz="900" b="1" u="sng" dirty="0" err="1"/>
              <a:t>Klyce</a:t>
            </a:r>
            <a:r>
              <a:rPr lang="en-US" sz="900" b="1" u="sng" dirty="0"/>
              <a:t> W</a:t>
            </a:r>
            <a:r>
              <a:rPr lang="en-US" sz="900" dirty="0"/>
              <a:t>, Mitchell SL, </a:t>
            </a:r>
            <a:r>
              <a:rPr lang="en-US" sz="900" dirty="0" err="1"/>
              <a:t>Pawelek</a:t>
            </a:r>
            <a:r>
              <a:rPr lang="en-US" sz="900" dirty="0"/>
              <a:t> J…..</a:t>
            </a:r>
            <a:r>
              <a:rPr lang="en-US" sz="900" dirty="0" err="1"/>
              <a:t>Sponseller</a:t>
            </a:r>
            <a:r>
              <a:rPr lang="en-US" sz="900" dirty="0"/>
              <a:t> PD, Growing Spine Study Group. Characterizing Current Use in Growth-Friendly </a:t>
            </a:r>
            <a:br>
              <a:rPr lang="en-US" sz="900" dirty="0"/>
            </a:br>
            <a:r>
              <a:rPr lang="en-US" sz="900" dirty="0"/>
              <a:t>Implants for Spinal Deformity: A Ten-Year Update. Accepted podium presentation at the International Congress for Early-Onset Scoliosis, Lisbon, Portugal, November 2018; and AAOS Annual Meeting, Las Vegas, NV, March 2019.</a:t>
            </a:r>
          </a:p>
          <a:p>
            <a:pPr indent="-171450">
              <a:spcBef>
                <a:spcPts val="223"/>
              </a:spcBef>
              <a:spcAft>
                <a:spcPts val="0"/>
              </a:spcAft>
            </a:pPr>
            <a:r>
              <a:rPr lang="en-US" sz="900" b="1" u="sng" dirty="0" err="1"/>
              <a:t>Klyce</a:t>
            </a:r>
            <a:r>
              <a:rPr lang="en-US" sz="900" b="1" u="sng" dirty="0"/>
              <a:t> W</a:t>
            </a:r>
            <a:r>
              <a:rPr lang="en-US" sz="900" dirty="0"/>
              <a:t>, </a:t>
            </a:r>
            <a:r>
              <a:rPr lang="en-US" sz="900" dirty="0" err="1"/>
              <a:t>Toci</a:t>
            </a:r>
            <a:r>
              <a:rPr lang="en-US" sz="900" dirty="0"/>
              <a:t> G, Lee RJ, Shannon C. Let Them Have NSAIDs: Routine Pediatric Fracture Healing is Not</a:t>
            </a:r>
            <a:br>
              <a:rPr lang="en-US" sz="900" dirty="0"/>
            </a:br>
            <a:r>
              <a:rPr lang="en-US" sz="900" dirty="0"/>
              <a:t>Impeded by Non-Steroidal Anti-Inflammatory Drugs. Accepted podium presentation at the AAOS Annual Meeting, Las Vegas, NV, March 2019.</a:t>
            </a:r>
          </a:p>
          <a:p>
            <a:pPr indent="-171450">
              <a:spcBef>
                <a:spcPts val="223"/>
              </a:spcBef>
              <a:spcAft>
                <a:spcPts val="0"/>
              </a:spcAft>
            </a:pPr>
            <a:r>
              <a:rPr lang="en-US" sz="900" b="1" u="sng" dirty="0" err="1"/>
              <a:t>Klyce</a:t>
            </a:r>
            <a:r>
              <a:rPr lang="en-US" sz="900" b="1" u="sng" dirty="0"/>
              <a:t> W</a:t>
            </a:r>
            <a:r>
              <a:rPr lang="en-US" sz="900" dirty="0"/>
              <a:t>, Jain A, Parent S…..</a:t>
            </a:r>
            <a:r>
              <a:rPr lang="en-US" sz="900" dirty="0" err="1"/>
              <a:t>Sponseller</a:t>
            </a:r>
            <a:r>
              <a:rPr lang="en-US" sz="900" dirty="0"/>
              <a:t> PD, Harms Study Group. Pedicle Screw "Plowing" in </a:t>
            </a:r>
            <a:br>
              <a:rPr lang="en-US" sz="900" dirty="0"/>
            </a:br>
            <a:r>
              <a:rPr lang="en-US" sz="900" dirty="0"/>
              <a:t>Adolescent Idiopathic Scoliosis: How Common Is It, and Is It a Problem? Accepted poster presentation at the AAOS Annual Meeting, Las Vegas, NV, March 2019.</a:t>
            </a:r>
          </a:p>
          <a:p>
            <a:pPr indent="-171450">
              <a:spcBef>
                <a:spcPts val="223"/>
              </a:spcBef>
              <a:spcAft>
                <a:spcPts val="0"/>
              </a:spcAft>
            </a:pPr>
            <a:r>
              <a:rPr lang="en-US" sz="900" b="1" u="sng" dirty="0" err="1"/>
              <a:t>Klyce</a:t>
            </a:r>
            <a:r>
              <a:rPr lang="en-US" sz="900" b="1" u="sng" dirty="0"/>
              <a:t> W</a:t>
            </a:r>
            <a:r>
              <a:rPr lang="en-US" sz="900" dirty="0"/>
              <a:t>, </a:t>
            </a:r>
            <a:r>
              <a:rPr lang="en-US" sz="900" dirty="0" err="1"/>
              <a:t>Cottrill</a:t>
            </a:r>
            <a:r>
              <a:rPr lang="en-US" sz="900" dirty="0"/>
              <a:t> E, </a:t>
            </a:r>
            <a:r>
              <a:rPr lang="en-US" sz="900" dirty="0" err="1"/>
              <a:t>Nhan</a:t>
            </a:r>
            <a:r>
              <a:rPr lang="en-US" sz="900" dirty="0"/>
              <a:t> DT….</a:t>
            </a:r>
            <a:r>
              <a:rPr lang="en-US" sz="900" dirty="0" err="1"/>
              <a:t>Sponseller</a:t>
            </a:r>
            <a:r>
              <a:rPr lang="en-US" sz="900" dirty="0"/>
              <a:t> PD. A Rabbit Model for </a:t>
            </a:r>
            <a:r>
              <a:rPr lang="en-US" sz="900" dirty="0" err="1"/>
              <a:t>Physeal</a:t>
            </a:r>
            <a:r>
              <a:rPr lang="en-US" sz="900" dirty="0"/>
              <a:t> Function in Bladder Exstrophy: Resection of the Pubic Symphysis Leads to Progressive Deformation of the Pelvic Skeleton. Accepted moderated poster presentation at Societies for</a:t>
            </a:r>
            <a:br>
              <a:rPr lang="en-US" sz="900" dirty="0"/>
            </a:br>
            <a:r>
              <a:rPr lang="en-US" sz="900" dirty="0"/>
              <a:t>Pediatric Urology Fall Congress, July 2018. Accepted poster to the AAOS Annual Meeting, June 2018.</a:t>
            </a:r>
          </a:p>
          <a:p>
            <a:pPr indent="-171450">
              <a:spcBef>
                <a:spcPts val="223"/>
              </a:spcBef>
              <a:spcAft>
                <a:spcPts val="0"/>
              </a:spcAft>
            </a:pPr>
            <a:r>
              <a:rPr lang="en-US" sz="900" dirty="0" err="1"/>
              <a:t>Margalit</a:t>
            </a:r>
            <a:r>
              <a:rPr lang="en-US" sz="900" dirty="0"/>
              <a:t> A, </a:t>
            </a:r>
            <a:r>
              <a:rPr lang="en-US" sz="900" dirty="0" err="1"/>
              <a:t>Nhan</a:t>
            </a:r>
            <a:r>
              <a:rPr lang="en-US" sz="900" dirty="0"/>
              <a:t> DT, </a:t>
            </a:r>
            <a:r>
              <a:rPr lang="en-US" sz="900" b="1" u="sng" dirty="0" err="1"/>
              <a:t>Klyce</a:t>
            </a:r>
            <a:r>
              <a:rPr lang="en-US" sz="900" b="1" u="sng" dirty="0"/>
              <a:t> W</a:t>
            </a:r>
            <a:r>
              <a:rPr lang="en-US" sz="900" dirty="0"/>
              <a:t>, Venuti K, </a:t>
            </a:r>
            <a:r>
              <a:rPr lang="en-US" sz="900" dirty="0" err="1"/>
              <a:t>Sponseller</a:t>
            </a:r>
            <a:r>
              <a:rPr lang="en-US" sz="900" dirty="0"/>
              <a:t> PD. Optimizing Non-Operative Management in Adolescent Idiopathic Scoliosis: Increased Body Mass Associated with Decreased Bracing Outcomes. Accepted podium presentation to Scoliosis Research Society Annual Meeting, September 2018. </a:t>
            </a:r>
            <a:endParaRPr lang="en-US" sz="900" i="1" dirty="0"/>
          </a:p>
          <a:p>
            <a:pPr marL="171450" indent="0">
              <a:buNone/>
            </a:pPr>
            <a:r>
              <a:rPr lang="en-US" sz="900" dirty="0"/>
              <a:t>	</a:t>
            </a:r>
            <a:r>
              <a:rPr lang="en-US" sz="900" b="1" i="1" dirty="0"/>
              <a:t>Selected Papers/Publications</a:t>
            </a:r>
            <a:endParaRPr lang="en-US" sz="900" dirty="0"/>
          </a:p>
          <a:p>
            <a:pPr indent="-171450"/>
            <a:r>
              <a:rPr lang="en-US" sz="900" dirty="0"/>
              <a:t>Fritz J, </a:t>
            </a:r>
            <a:r>
              <a:rPr lang="en-US" sz="900" dirty="0" err="1"/>
              <a:t>Ahlawat</a:t>
            </a:r>
            <a:r>
              <a:rPr lang="en-US" sz="900" dirty="0"/>
              <a:t> S, </a:t>
            </a:r>
            <a:r>
              <a:rPr lang="en-US" sz="900" dirty="0" err="1"/>
              <a:t>Thawait</a:t>
            </a:r>
            <a:r>
              <a:rPr lang="en-US" sz="900" dirty="0"/>
              <a:t> GK, </a:t>
            </a:r>
            <a:r>
              <a:rPr lang="en-US" sz="900" dirty="0" err="1"/>
              <a:t>Raithel</a:t>
            </a:r>
            <a:r>
              <a:rPr lang="en-US" sz="900" dirty="0"/>
              <a:t> E, </a:t>
            </a:r>
            <a:r>
              <a:rPr lang="en-US" sz="900" b="1" u="sng" dirty="0" err="1"/>
              <a:t>Klyce</a:t>
            </a:r>
            <a:r>
              <a:rPr lang="en-US" sz="900" b="1" u="sng" dirty="0"/>
              <a:t> W</a:t>
            </a:r>
            <a:r>
              <a:rPr lang="en-US" sz="900" dirty="0"/>
              <a:t>, Lee RJ. 10-minute 3D TSE MRI in Children with Acute Knee Trauma: Arthroscopy-based Diagnostic Accuracy for the Diagnosis of Internal Derangement. Accepted with revisions, Journal of Magnetic Resonance Imaging, June 2018. </a:t>
            </a:r>
          </a:p>
          <a:p>
            <a:pPr indent="-171450"/>
            <a:r>
              <a:rPr lang="en-US" sz="900" dirty="0" err="1"/>
              <a:t>Nhan</a:t>
            </a:r>
            <a:r>
              <a:rPr lang="en-US" sz="900" dirty="0"/>
              <a:t> DT, </a:t>
            </a:r>
            <a:r>
              <a:rPr lang="en-US" sz="900" b="1" u="sng" dirty="0" err="1"/>
              <a:t>Klyce</a:t>
            </a:r>
            <a:r>
              <a:rPr lang="en-US" sz="900" b="1" u="sng" dirty="0"/>
              <a:t> W</a:t>
            </a:r>
            <a:r>
              <a:rPr lang="en-US" sz="900" dirty="0"/>
              <a:t>, Lee RJ. The Epidemiology of Alternative Racquet-Sport Injuries in the United States, 2007-2016. </a:t>
            </a:r>
            <a:r>
              <a:rPr lang="en-US" sz="900" dirty="0" err="1"/>
              <a:t>Orthopaedic</a:t>
            </a:r>
            <a:r>
              <a:rPr lang="en-US" sz="900" dirty="0"/>
              <a:t> Journal of Sports Medicine, July 2018. </a:t>
            </a:r>
          </a:p>
          <a:p>
            <a:pPr indent="-171450"/>
            <a:r>
              <a:rPr lang="en-US" sz="900" dirty="0"/>
              <a:t>Xin T, </a:t>
            </a:r>
            <a:r>
              <a:rPr lang="en-US" sz="900" dirty="0" err="1"/>
              <a:t>Yubo</a:t>
            </a:r>
            <a:r>
              <a:rPr lang="en-US" sz="900" dirty="0"/>
              <a:t> L, </a:t>
            </a:r>
            <a:r>
              <a:rPr lang="en-US" sz="900" dirty="0" err="1"/>
              <a:t>Mingfan</a:t>
            </a:r>
            <a:r>
              <a:rPr lang="en-US" sz="900" dirty="0"/>
              <a:t> P, </a:t>
            </a:r>
            <a:r>
              <a:rPr lang="en-US" sz="900" dirty="0" err="1"/>
              <a:t>Nhan</a:t>
            </a:r>
            <a:r>
              <a:rPr lang="en-US" sz="900" dirty="0"/>
              <a:t> DT, </a:t>
            </a:r>
            <a:r>
              <a:rPr lang="en-US" sz="900" b="1" u="sng" dirty="0" err="1"/>
              <a:t>Klyce</a:t>
            </a:r>
            <a:r>
              <a:rPr lang="en-US" sz="900" b="1" u="sng" dirty="0"/>
              <a:t> W</a:t>
            </a:r>
            <a:r>
              <a:rPr lang="en-US" sz="900" dirty="0"/>
              <a:t>, Fritz J, Lee RJ. An Abbreviated Scale for the Assessment of Skeletal Bone Age Using Radiographs of the Knee. Orthopedics, July 2018. </a:t>
            </a:r>
          </a:p>
          <a:p>
            <a:pPr indent="-171450"/>
            <a:r>
              <a:rPr lang="en-US" sz="900" b="1" u="sng" dirty="0" err="1"/>
              <a:t>Klyce</a:t>
            </a:r>
            <a:r>
              <a:rPr lang="en-US" sz="900" b="1" u="sng" dirty="0"/>
              <a:t> W</a:t>
            </a:r>
            <a:r>
              <a:rPr lang="en-US" sz="900" dirty="0"/>
              <a:t>, Lee RJ. Pediatric Problems and Rehabilitation Geared to the Young Athlete. Baxter’s Foot and Ankle in Sport, 3rd ed. Accepted for publication, Elsevier, February 2018. </a:t>
            </a:r>
            <a:endParaRPr lang="en-US" sz="900" b="1" dirty="0"/>
          </a:p>
          <a:p>
            <a:pPr indent="-171450"/>
            <a:r>
              <a:rPr lang="en-US" sz="900" b="1" u="sng" dirty="0" err="1"/>
              <a:t>Klyce</a:t>
            </a:r>
            <a:r>
              <a:rPr lang="en-US" sz="900" b="1" u="sng" dirty="0"/>
              <a:t> W</a:t>
            </a:r>
            <a:r>
              <a:rPr lang="en-US" sz="900" dirty="0"/>
              <a:t>, Lee RJ. Osteochondritis Dissecans of the Knee. The 5-Minute </a:t>
            </a:r>
            <a:r>
              <a:rPr lang="en-US" sz="900" dirty="0" err="1"/>
              <a:t>Orthopaedic</a:t>
            </a:r>
            <a:r>
              <a:rPr lang="en-US" sz="900" dirty="0"/>
              <a:t> Consult, 3rd ed. Accepted for publication, Lippincott Williams &amp; Wilkins, January 2018. </a:t>
            </a:r>
          </a:p>
          <a:p>
            <a:pPr indent="-171450">
              <a:buFont typeface="Arial" pitchFamily="34" charset="0"/>
              <a:buNone/>
            </a:pPr>
            <a:endParaRPr lang="en-US" sz="930" b="1" kern="0" dirty="0"/>
          </a:p>
        </p:txBody>
      </p:sp>
    </p:spTree>
    <p:extLst>
      <p:ext uri="{BB962C8B-B14F-4D97-AF65-F5344CB8AC3E}">
        <p14:creationId xmlns:p14="http://schemas.microsoft.com/office/powerpoint/2010/main" val="1247580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E01EF-762F-E343-94FD-92C9A14436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13" t="266" r="14564" b="6325"/>
          <a:stretch/>
        </p:blipFill>
        <p:spPr>
          <a:xfrm>
            <a:off x="178130" y="2501198"/>
            <a:ext cx="1928458" cy="2666482"/>
          </a:xfrm>
          <a:prstGeom prst="rect">
            <a:avLst/>
          </a:prstGeom>
        </p:spPr>
      </p:pic>
      <p:sp>
        <p:nvSpPr>
          <p:cNvPr id="2" name="Title 1"/>
          <p:cNvSpPr>
            <a:spLocks noGrp="1"/>
          </p:cNvSpPr>
          <p:nvPr>
            <p:ph type="title"/>
          </p:nvPr>
        </p:nvSpPr>
        <p:spPr/>
        <p:txBody>
          <a:bodyPr/>
          <a:lstStyle/>
          <a:p>
            <a:r>
              <a:rPr lang="en-US" dirty="0"/>
              <a:t>Derek </a:t>
            </a:r>
            <a:r>
              <a:rPr lang="en-US" dirty="0" err="1"/>
              <a:t>Nhan</a:t>
            </a:r>
            <a:r>
              <a:rPr lang="en-US" dirty="0"/>
              <a:t>, Poggi Fellow</a:t>
            </a:r>
            <a:br>
              <a:rPr lang="en-US" dirty="0"/>
            </a:br>
            <a:r>
              <a:rPr lang="en-US" dirty="0"/>
              <a:t>2017 –2018</a:t>
            </a:r>
          </a:p>
        </p:txBody>
      </p:sp>
      <p:sp>
        <p:nvSpPr>
          <p:cNvPr id="9" name="Content Placeholder 2"/>
          <p:cNvSpPr txBox="1">
            <a:spLocks/>
          </p:cNvSpPr>
          <p:nvPr/>
        </p:nvSpPr>
        <p:spPr bwMode="white">
          <a:xfrm>
            <a:off x="2217906" y="1619250"/>
            <a:ext cx="6926094" cy="5238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C000"/>
              </a:buClr>
              <a:buFont typeface="Arial" pitchFamily="34" charset="0"/>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744538" indent="-573088">
              <a:buFont typeface="Arial" pitchFamily="34" charset="0"/>
              <a:buNone/>
            </a:pPr>
            <a:r>
              <a:rPr lang="en-US" sz="930" b="1" i="1" kern="0" dirty="0"/>
              <a:t>	Selected Abstracts and Presentations</a:t>
            </a:r>
          </a:p>
          <a:p>
            <a:pPr marL="171450" indent="-171450"/>
            <a:r>
              <a:rPr lang="en-US" sz="900" b="1" u="sng" dirty="0" err="1"/>
              <a:t>Nhan</a:t>
            </a:r>
            <a:r>
              <a:rPr lang="en-US" sz="900" b="1" u="sng" dirty="0"/>
              <a:t> DT</a:t>
            </a:r>
            <a:r>
              <a:rPr lang="en-US" sz="900" dirty="0"/>
              <a:t>, </a:t>
            </a:r>
            <a:r>
              <a:rPr lang="en-US" sz="900" dirty="0" err="1"/>
              <a:t>Sponseller</a:t>
            </a:r>
            <a:r>
              <a:rPr lang="en-US" sz="900" dirty="0"/>
              <a:t> PD, </a:t>
            </a:r>
            <a:r>
              <a:rPr lang="en-US" sz="900" dirty="0" err="1"/>
              <a:t>Shufflebarger</a:t>
            </a:r>
            <a:r>
              <a:rPr lang="en-US" sz="900" dirty="0"/>
              <a:t> HL, Shah SA, </a:t>
            </a:r>
            <a:r>
              <a:rPr lang="en-US" sz="900" dirty="0" err="1"/>
              <a:t>Yaszay</a:t>
            </a:r>
            <a:r>
              <a:rPr lang="en-US" sz="900" dirty="0"/>
              <a:t> B, Marks MC, Newton PO, Harms Study Group. Single- Stage Implant Exchange Provides Less Correction Loss than Implant Removal Only Following Late Infections After Posterior Spinal Fusion for AIS. Podium Presentation. 53rd Annual Meeting &amp; Course, Scoliosis Research Society. Oct 2018. </a:t>
            </a:r>
          </a:p>
          <a:p>
            <a:pPr marL="171450" indent="-171450"/>
            <a:r>
              <a:rPr lang="en-US" sz="900" b="1" u="sng" dirty="0" err="1"/>
              <a:t>Nhan</a:t>
            </a:r>
            <a:r>
              <a:rPr lang="en-US" sz="900" b="1" u="sng" dirty="0"/>
              <a:t> DT</a:t>
            </a:r>
            <a:r>
              <a:rPr lang="en-US" sz="900" b="1" dirty="0"/>
              <a:t>, </a:t>
            </a:r>
            <a:r>
              <a:rPr lang="en-US" sz="900" dirty="0"/>
              <a:t>Jain A, </a:t>
            </a:r>
            <a:r>
              <a:rPr lang="en-US" sz="900" dirty="0" err="1"/>
              <a:t>Sponseller</a:t>
            </a:r>
            <a:r>
              <a:rPr lang="en-US" sz="900" dirty="0"/>
              <a:t> PD, Sullivan BT, Shah SA, </a:t>
            </a:r>
            <a:r>
              <a:rPr lang="en-US" sz="900" dirty="0" err="1"/>
              <a:t>Samdani</a:t>
            </a:r>
            <a:r>
              <a:rPr lang="en-US" sz="900" dirty="0"/>
              <a:t> AF, </a:t>
            </a:r>
            <a:r>
              <a:rPr lang="en-US" sz="900" dirty="0" err="1"/>
              <a:t>Yaszay</a:t>
            </a:r>
            <a:r>
              <a:rPr lang="en-US" sz="900" dirty="0"/>
              <a:t> B, </a:t>
            </a:r>
            <a:r>
              <a:rPr lang="en-US" sz="900" dirty="0" err="1"/>
              <a:t>Abousamra</a:t>
            </a:r>
            <a:r>
              <a:rPr lang="en-US" sz="900" dirty="0"/>
              <a:t> O, Cahill PJ, Marks MC, Newton PO, Harms Study Group. Outcomes of Spinal Fusion in Children with Cerebral Palsy: Are We Getting Better? Podium Presentation. 53rd Annual Meeting &amp; Course, Scoliosis Research Society. Oct 2018. </a:t>
            </a:r>
          </a:p>
          <a:p>
            <a:pPr marL="171450" indent="-171450"/>
            <a:r>
              <a:rPr lang="en-US" sz="900" b="1" u="sng" dirty="0" err="1"/>
              <a:t>Nhan</a:t>
            </a:r>
            <a:r>
              <a:rPr lang="en-US" sz="900" b="1" u="sng" dirty="0"/>
              <a:t> DT </a:t>
            </a:r>
            <a:r>
              <a:rPr lang="en-US" sz="900" dirty="0"/>
              <a:t>and </a:t>
            </a:r>
            <a:r>
              <a:rPr lang="en-US" sz="900" dirty="0" err="1"/>
              <a:t>Sponseller</a:t>
            </a:r>
            <a:r>
              <a:rPr lang="en-US" sz="900" dirty="0"/>
              <a:t> PD. Prune Belly Syndrome: Importance of Anterior Abdominal Musculature in Maintenance of Thoracic Kyphosis. Podium Presentation. 53rd Annual Meeting &amp; Course, Scoliosis Research Society. Oct 2018. </a:t>
            </a:r>
          </a:p>
          <a:p>
            <a:pPr marL="171450" indent="-171450"/>
            <a:r>
              <a:rPr lang="en-US" sz="900" b="1" u="sng" dirty="0" err="1"/>
              <a:t>Nhan</a:t>
            </a:r>
            <a:r>
              <a:rPr lang="en-US" sz="900" b="1" u="sng" dirty="0"/>
              <a:t> DT</a:t>
            </a:r>
            <a:r>
              <a:rPr lang="en-US" sz="900" dirty="0"/>
              <a:t>. </a:t>
            </a:r>
            <a:r>
              <a:rPr lang="en-US" sz="900" dirty="0" err="1"/>
              <a:t>Margalit</a:t>
            </a:r>
            <a:r>
              <a:rPr lang="en-US" sz="900" dirty="0"/>
              <a:t> A, </a:t>
            </a:r>
            <a:r>
              <a:rPr lang="en-US" sz="900" dirty="0" err="1"/>
              <a:t>Sponseller</a:t>
            </a:r>
            <a:r>
              <a:rPr lang="en-US" sz="900" dirty="0"/>
              <a:t> PD, Lee RJ. Childhood Obesity is Associated with Greater Risk for Upper Extremity </a:t>
            </a:r>
            <a:r>
              <a:rPr lang="en-US" sz="900" dirty="0" err="1"/>
              <a:t>Physeal</a:t>
            </a:r>
            <a:r>
              <a:rPr lang="en-US" sz="900" dirty="0"/>
              <a:t> Fractures. Podium Presentation. Pediatric </a:t>
            </a:r>
            <a:r>
              <a:rPr lang="en-US" sz="900" dirty="0" err="1"/>
              <a:t>Orthopaedic</a:t>
            </a:r>
            <a:r>
              <a:rPr lang="en-US" sz="900" dirty="0"/>
              <a:t> Society of North America Annual Meeting. May 2018. </a:t>
            </a:r>
          </a:p>
          <a:p>
            <a:pPr marL="171450" indent="-171450"/>
            <a:r>
              <a:rPr lang="en-US" sz="900" b="1" u="sng" dirty="0" err="1"/>
              <a:t>Nhan</a:t>
            </a:r>
            <a:r>
              <a:rPr lang="en-US" sz="900" b="1" u="sng" dirty="0"/>
              <a:t> DT</a:t>
            </a:r>
            <a:r>
              <a:rPr lang="en-US" sz="900" b="1" dirty="0"/>
              <a:t>, </a:t>
            </a:r>
            <a:r>
              <a:rPr lang="en-US" sz="900" dirty="0"/>
              <a:t>Bryant BR, </a:t>
            </a:r>
            <a:r>
              <a:rPr lang="en-US" sz="900" dirty="0" err="1"/>
              <a:t>Kotian</a:t>
            </a:r>
            <a:r>
              <a:rPr lang="en-US" sz="900" dirty="0"/>
              <a:t> RN, Tis JE, Varghese R, </a:t>
            </a:r>
            <a:r>
              <a:rPr lang="en-US" sz="900" dirty="0" err="1"/>
              <a:t>Sponseller</a:t>
            </a:r>
            <a:r>
              <a:rPr lang="en-US" sz="900" dirty="0"/>
              <a:t> PD, and Lee RJ. Patient-Reported Functional Outcomes Following Treatment of Pediatric Lateral Humeral Condyle Fractures: Open Reduction is Better than Percutaneous for Operative Injuries. Podium Presentation. AAP 2018. November 2018. </a:t>
            </a:r>
          </a:p>
          <a:p>
            <a:pPr marL="744538" indent="0">
              <a:buNone/>
            </a:pPr>
            <a:r>
              <a:rPr lang="en-US" sz="930" b="1" i="1" kern="0" dirty="0"/>
              <a:t>Selected Papers/Publications</a:t>
            </a:r>
          </a:p>
          <a:p>
            <a:pPr marL="171450" indent="-171450"/>
            <a:r>
              <a:rPr lang="en-US" sz="900" b="1" u="sng" dirty="0" err="1"/>
              <a:t>Nhan</a:t>
            </a:r>
            <a:r>
              <a:rPr lang="en-US" sz="900" b="1" u="sng" dirty="0"/>
              <a:t> DT</a:t>
            </a:r>
            <a:r>
              <a:rPr lang="en-US" sz="900" b="1" dirty="0"/>
              <a:t>, </a:t>
            </a:r>
            <a:r>
              <a:rPr lang="en-US" sz="900" dirty="0" err="1"/>
              <a:t>Schoenecker</a:t>
            </a:r>
            <a:r>
              <a:rPr lang="en-US" sz="900" dirty="0"/>
              <a:t> JG, </a:t>
            </a:r>
            <a:r>
              <a:rPr lang="en-US" sz="900" dirty="0" err="1"/>
              <a:t>Sponseller</a:t>
            </a:r>
            <a:r>
              <a:rPr lang="en-US" sz="900" dirty="0"/>
              <a:t> PD. Are We Spending Wisely? Impact of POSNA Grants on Scholarly Productivity and Future Funding Success. </a:t>
            </a:r>
            <a:r>
              <a:rPr lang="en-US" sz="900" i="1" dirty="0"/>
              <a:t>J </a:t>
            </a:r>
            <a:r>
              <a:rPr lang="en-US" sz="900" i="1" dirty="0" err="1"/>
              <a:t>Pediatr</a:t>
            </a:r>
            <a:r>
              <a:rPr lang="en-US" sz="900" i="1" dirty="0"/>
              <a:t> </a:t>
            </a:r>
            <a:r>
              <a:rPr lang="en-US" sz="900" i="1" dirty="0" err="1"/>
              <a:t>Orthop</a:t>
            </a:r>
            <a:r>
              <a:rPr lang="en-US" sz="900" i="1" dirty="0"/>
              <a:t>. </a:t>
            </a:r>
            <a:r>
              <a:rPr lang="en-US" sz="900" dirty="0"/>
              <a:t>2018 Sept 26. </a:t>
            </a:r>
            <a:r>
              <a:rPr lang="en-US" sz="900" i="1" dirty="0"/>
              <a:t>Published ahead-of-print. </a:t>
            </a:r>
            <a:endParaRPr lang="en-US" sz="900" dirty="0"/>
          </a:p>
          <a:p>
            <a:pPr marL="171450" indent="-171450"/>
            <a:r>
              <a:rPr lang="en-US" sz="900" b="1" u="sng" dirty="0" err="1"/>
              <a:t>Nhan</a:t>
            </a:r>
            <a:r>
              <a:rPr lang="en-US" sz="900" b="1" u="sng" dirty="0"/>
              <a:t> DT</a:t>
            </a:r>
            <a:r>
              <a:rPr lang="en-US" sz="900" b="1" dirty="0"/>
              <a:t>, </a:t>
            </a:r>
            <a:r>
              <a:rPr lang="en-US" sz="900" dirty="0"/>
              <a:t>Robles Garcia M, Lee RJ. Bilateral Bicondylar Osteochondritis Dissecans in a Child with Spastic Diplegia and Crouch Gait. </a:t>
            </a:r>
            <a:r>
              <a:rPr lang="en-US" sz="900" i="1" dirty="0"/>
              <a:t>JBJS Case Connect</a:t>
            </a:r>
            <a:r>
              <a:rPr lang="en-US" sz="900" dirty="0"/>
              <a:t>. 2018 Apr-June; 8(2):e41. </a:t>
            </a:r>
          </a:p>
          <a:p>
            <a:pPr marL="171450" indent="-171450"/>
            <a:r>
              <a:rPr lang="en-US" sz="900" b="1" u="sng" dirty="0" err="1"/>
              <a:t>Nhan</a:t>
            </a:r>
            <a:r>
              <a:rPr lang="en-US" sz="900" b="1" u="sng" dirty="0"/>
              <a:t> DT</a:t>
            </a:r>
            <a:r>
              <a:rPr lang="en-US" sz="900" b="1" dirty="0"/>
              <a:t>, </a:t>
            </a:r>
            <a:r>
              <a:rPr lang="en-US" sz="900" dirty="0" err="1"/>
              <a:t>Klyce</a:t>
            </a:r>
            <a:r>
              <a:rPr lang="en-US" sz="900" dirty="0"/>
              <a:t> W, Lee RJ. Epidemiological Patterns of Alternative Racquet- Sport Injuries in the United States, 1997-2016. </a:t>
            </a:r>
            <a:r>
              <a:rPr lang="en-US" sz="900" i="1" dirty="0" err="1"/>
              <a:t>Orthop</a:t>
            </a:r>
            <a:r>
              <a:rPr lang="en-US" sz="900" i="1" dirty="0"/>
              <a:t> J Sports Med. </a:t>
            </a:r>
            <a:r>
              <a:rPr lang="en-US" sz="900" dirty="0"/>
              <a:t>2018 Jul 23;6(7). </a:t>
            </a:r>
          </a:p>
          <a:p>
            <a:pPr marL="171450" indent="-171450"/>
            <a:r>
              <a:rPr lang="en-US" sz="900" dirty="0"/>
              <a:t>Xin T, </a:t>
            </a:r>
            <a:r>
              <a:rPr lang="en-US" sz="900" dirty="0" err="1"/>
              <a:t>Yubo</a:t>
            </a:r>
            <a:r>
              <a:rPr lang="en-US" sz="900" dirty="0"/>
              <a:t> L, </a:t>
            </a:r>
            <a:r>
              <a:rPr lang="en-US" sz="900" dirty="0" err="1"/>
              <a:t>Mingfan</a:t>
            </a:r>
            <a:r>
              <a:rPr lang="en-US" sz="900" dirty="0"/>
              <a:t> P. </a:t>
            </a:r>
            <a:r>
              <a:rPr lang="en-US" sz="900" b="1" u="sng" dirty="0" err="1"/>
              <a:t>Nhan</a:t>
            </a:r>
            <a:r>
              <a:rPr lang="en-US" sz="900" b="1" u="sng" dirty="0"/>
              <a:t> DT</a:t>
            </a:r>
            <a:r>
              <a:rPr lang="en-US" sz="900" b="1" dirty="0"/>
              <a:t>, </a:t>
            </a:r>
            <a:r>
              <a:rPr lang="en-US" sz="900" dirty="0" err="1"/>
              <a:t>Klyce</a:t>
            </a:r>
            <a:r>
              <a:rPr lang="en-US" sz="900" dirty="0"/>
              <a:t> W, Fritz J, Lee RJ. An Abbreviated Scale for the Assessment of Skeletal Bone Age Using Radiographs of the Knee. </a:t>
            </a:r>
            <a:r>
              <a:rPr lang="en-US" sz="900" i="1" dirty="0"/>
              <a:t>Orthopedics. </a:t>
            </a:r>
            <a:r>
              <a:rPr lang="en-US" sz="900" dirty="0"/>
              <a:t>2018 Sep 1; 41(5)e676-680. </a:t>
            </a:r>
          </a:p>
          <a:p>
            <a:pPr marL="171450" indent="-171450"/>
            <a:r>
              <a:rPr lang="en-US" sz="900" b="1" u="sng" dirty="0" err="1"/>
              <a:t>Nhan</a:t>
            </a:r>
            <a:r>
              <a:rPr lang="en-US" sz="900" b="1" u="sng" dirty="0"/>
              <a:t> DT</a:t>
            </a:r>
            <a:r>
              <a:rPr lang="en-US" sz="900" b="1" dirty="0"/>
              <a:t> </a:t>
            </a:r>
            <a:r>
              <a:rPr lang="en-US" sz="900" dirty="0"/>
              <a:t>and </a:t>
            </a:r>
            <a:r>
              <a:rPr lang="en-US" sz="900" dirty="0" err="1"/>
              <a:t>Sponseller</a:t>
            </a:r>
            <a:r>
              <a:rPr lang="en-US" sz="900" dirty="0"/>
              <a:t> PD. Bilateral Anterior Innominate Osteotomies for Bladder Exstrophy. </a:t>
            </a:r>
            <a:r>
              <a:rPr lang="en-US" sz="900" i="1" dirty="0"/>
              <a:t>JBJS </a:t>
            </a:r>
            <a:r>
              <a:rPr lang="en-US" sz="900" i="1" dirty="0" err="1"/>
              <a:t>Essenti</a:t>
            </a:r>
            <a:r>
              <a:rPr lang="en-US" sz="900" i="1" dirty="0"/>
              <a:t> </a:t>
            </a:r>
            <a:r>
              <a:rPr lang="en-US" sz="900" i="1" dirty="0" err="1"/>
              <a:t>Surg</a:t>
            </a:r>
            <a:r>
              <a:rPr lang="en-US" sz="900" i="1" dirty="0"/>
              <a:t> Tech. </a:t>
            </a:r>
            <a:r>
              <a:rPr lang="en-US" sz="900" dirty="0"/>
              <a:t>Accepted 2018 Oct; </a:t>
            </a:r>
            <a:r>
              <a:rPr lang="en-US" sz="900" i="1" dirty="0"/>
              <a:t>In Press. </a:t>
            </a:r>
            <a:endParaRPr lang="en-US" sz="900" dirty="0"/>
          </a:p>
          <a:p>
            <a:pPr marL="171450" indent="-171450"/>
            <a:r>
              <a:rPr lang="en-US" sz="900" b="1" u="sng" dirty="0" err="1"/>
              <a:t>Nhan</a:t>
            </a:r>
            <a:r>
              <a:rPr lang="en-US" sz="900" b="1" u="sng" dirty="0"/>
              <a:t> DT</a:t>
            </a:r>
            <a:r>
              <a:rPr lang="en-US" sz="900" dirty="0"/>
              <a:t>, </a:t>
            </a:r>
            <a:r>
              <a:rPr lang="en-US" sz="900" dirty="0" err="1"/>
              <a:t>Sponseller</a:t>
            </a:r>
            <a:r>
              <a:rPr lang="en-US" sz="900" dirty="0"/>
              <a:t> PD, </a:t>
            </a:r>
            <a:r>
              <a:rPr lang="en-US" sz="900" dirty="0" err="1"/>
              <a:t>Shufflebarger</a:t>
            </a:r>
            <a:r>
              <a:rPr lang="en-US" sz="900" dirty="0"/>
              <a:t> HL, Shah SA, </a:t>
            </a:r>
            <a:r>
              <a:rPr lang="en-US" sz="900" dirty="0" err="1"/>
              <a:t>Yaszay</a:t>
            </a:r>
            <a:r>
              <a:rPr lang="en-US" sz="900" dirty="0"/>
              <a:t> B, Marks MC, Newton PO, Harms Study Group. Single-Stage Implant Exchange Provides Less Correction Loss than Implant Removal Only Following Late Infections After Posterior Spinal Fusion for AIS. </a:t>
            </a:r>
            <a:r>
              <a:rPr lang="en-US" sz="900" i="1" dirty="0"/>
              <a:t>Spine. </a:t>
            </a:r>
            <a:r>
              <a:rPr lang="en-US" sz="900" dirty="0"/>
              <a:t>Accepted with revisions. September 2018. </a:t>
            </a:r>
          </a:p>
          <a:p>
            <a:pPr marL="171450" indent="-171450"/>
            <a:r>
              <a:rPr lang="en-US" sz="900" b="1" u="sng" dirty="0" err="1"/>
              <a:t>Nhan</a:t>
            </a:r>
            <a:r>
              <a:rPr lang="en-US" sz="900" b="1" u="sng" dirty="0"/>
              <a:t> DT</a:t>
            </a:r>
            <a:r>
              <a:rPr lang="en-US" sz="900" b="1" dirty="0"/>
              <a:t>, </a:t>
            </a:r>
            <a:r>
              <a:rPr lang="en-US" sz="900" dirty="0" err="1"/>
              <a:t>Sponseller</a:t>
            </a:r>
            <a:r>
              <a:rPr lang="en-US" sz="900" dirty="0"/>
              <a:t> PD, Jain A,..., and Harms Study Group. Outcomes of Spinal Fusion in Children with Cerebral Palsy Over the Last Decade: Are We Getting Better? </a:t>
            </a:r>
            <a:r>
              <a:rPr lang="en-US" sz="900" i="1" dirty="0"/>
              <a:t>Spine. </a:t>
            </a:r>
            <a:r>
              <a:rPr lang="en-US" sz="900" dirty="0"/>
              <a:t>Manuscript submitted Aug 2018. </a:t>
            </a:r>
          </a:p>
          <a:p>
            <a:pPr marL="171450" indent="-171450"/>
            <a:r>
              <a:rPr lang="en-US" sz="900" dirty="0"/>
              <a:t>Cleveland A, </a:t>
            </a:r>
            <a:r>
              <a:rPr lang="en-US" sz="900" b="1" u="sng" dirty="0" err="1"/>
              <a:t>Nhan</a:t>
            </a:r>
            <a:r>
              <a:rPr lang="en-US" sz="900" b="1" u="sng" dirty="0"/>
              <a:t> DT</a:t>
            </a:r>
            <a:r>
              <a:rPr lang="en-US" sz="900" b="1" dirty="0"/>
              <a:t>, </a:t>
            </a:r>
            <a:r>
              <a:rPr lang="en-US" sz="900" dirty="0" err="1"/>
              <a:t>Kleck</a:t>
            </a:r>
            <a:r>
              <a:rPr lang="en-US" sz="900" dirty="0"/>
              <a:t> CJ, Patel V. Limited Open Sacroiliac Joint Fusion Using Intraoperative Navigation to Guide Direct Sacroiliac Bone Grafting and Minimally Invasive Fixation. </a:t>
            </a:r>
            <a:r>
              <a:rPr lang="en-US" sz="900" i="1" dirty="0"/>
              <a:t>Global Spine J. </a:t>
            </a:r>
            <a:r>
              <a:rPr lang="en-US" sz="900" dirty="0"/>
              <a:t>Accepted 2018. </a:t>
            </a:r>
            <a:r>
              <a:rPr lang="en-US" sz="900" i="1" dirty="0"/>
              <a:t>In Press. </a:t>
            </a:r>
            <a:endParaRPr lang="en-US" sz="900" dirty="0"/>
          </a:p>
          <a:p>
            <a:pPr marL="171450" indent="-171450"/>
            <a:r>
              <a:rPr lang="en-US" sz="900" dirty="0" err="1"/>
              <a:t>Margalit</a:t>
            </a:r>
            <a:r>
              <a:rPr lang="en-US" sz="900" dirty="0"/>
              <a:t> A, </a:t>
            </a:r>
            <a:r>
              <a:rPr lang="en-US" sz="900" dirty="0" err="1"/>
              <a:t>Cottrill</a:t>
            </a:r>
            <a:r>
              <a:rPr lang="en-US" sz="900" dirty="0"/>
              <a:t> E, </a:t>
            </a:r>
            <a:r>
              <a:rPr lang="en-US" sz="900" b="1" u="sng" dirty="0" err="1"/>
              <a:t>Nhan</a:t>
            </a:r>
            <a:r>
              <a:rPr lang="en-US" sz="900" b="1" u="sng" dirty="0"/>
              <a:t> DT</a:t>
            </a:r>
            <a:r>
              <a:rPr lang="en-US" sz="900" b="1" dirty="0"/>
              <a:t>, </a:t>
            </a:r>
            <a:r>
              <a:rPr lang="en-US" sz="900" dirty="0"/>
              <a:t>Yu L, Tang X, Fritz J, Lee RJ. Using Magnetic Resonance Imaging to Assess the Spatial Order of </a:t>
            </a:r>
            <a:r>
              <a:rPr lang="en-US" sz="900" dirty="0" err="1"/>
              <a:t>Physeal</a:t>
            </a:r>
            <a:r>
              <a:rPr lang="en-US" sz="900" dirty="0"/>
              <a:t> Maturation in the Normal Human Knee. </a:t>
            </a:r>
            <a:r>
              <a:rPr lang="en-US" sz="900" i="1" dirty="0"/>
              <a:t>J </a:t>
            </a:r>
            <a:r>
              <a:rPr lang="en-US" sz="900" i="1" dirty="0" err="1"/>
              <a:t>Pediatr</a:t>
            </a:r>
            <a:r>
              <a:rPr lang="en-US" sz="900" i="1" dirty="0"/>
              <a:t> </a:t>
            </a:r>
            <a:r>
              <a:rPr lang="en-US" sz="900" i="1" dirty="0" err="1"/>
              <a:t>Orthop</a:t>
            </a:r>
            <a:r>
              <a:rPr lang="en-US" sz="900" i="1" dirty="0"/>
              <a:t>. </a:t>
            </a:r>
            <a:r>
              <a:rPr lang="en-US" sz="900" dirty="0"/>
              <a:t>Accepted with revisions. September 2018. </a:t>
            </a:r>
          </a:p>
          <a:p>
            <a:pPr indent="-171450">
              <a:buFont typeface="Arial" pitchFamily="34" charset="0"/>
              <a:buNone/>
            </a:pPr>
            <a:endParaRPr lang="en-US" sz="930" b="1" i="1" kern="0" dirty="0"/>
          </a:p>
        </p:txBody>
      </p:sp>
    </p:spTree>
    <p:extLst>
      <p:ext uri="{BB962C8B-B14F-4D97-AF65-F5344CB8AC3E}">
        <p14:creationId xmlns:p14="http://schemas.microsoft.com/office/powerpoint/2010/main" val="1299012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3"/>
          <p:cNvSpPr txBox="1">
            <a:spLocks noGrp="1"/>
          </p:cNvSpPr>
          <p:nvPr>
            <p:ph type="title"/>
          </p:nvPr>
        </p:nvSpPr>
        <p:spPr>
          <a:xfrm>
            <a:off x="457200" y="390525"/>
            <a:ext cx="7772400" cy="1143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Francisco </a:t>
            </a:r>
            <a:r>
              <a:rPr lang="en-US" dirty="0" err="1"/>
              <a:t>Eguia</a:t>
            </a:r>
            <a:r>
              <a:rPr lang="en-US" dirty="0"/>
              <a:t>, Poggi Fellow</a:t>
            </a:r>
            <a:br>
              <a:rPr lang="en-US" dirty="0"/>
            </a:br>
            <a:r>
              <a:rPr lang="en-US" sz="3200" dirty="0"/>
              <a:t>2018 –2019 </a:t>
            </a:r>
            <a:endParaRPr sz="3200" dirty="0"/>
          </a:p>
        </p:txBody>
      </p:sp>
      <p:sp>
        <p:nvSpPr>
          <p:cNvPr id="201" name="Google Shape;201;p13"/>
          <p:cNvSpPr txBox="1"/>
          <p:nvPr/>
        </p:nvSpPr>
        <p:spPr>
          <a:xfrm>
            <a:off x="2022378" y="1354322"/>
            <a:ext cx="7121622" cy="5238750"/>
          </a:xfrm>
          <a:prstGeom prst="rect">
            <a:avLst/>
          </a:prstGeom>
          <a:noFill/>
          <a:ln>
            <a:noFill/>
          </a:ln>
        </p:spPr>
        <p:txBody>
          <a:bodyPr spcFirstLastPara="1" wrap="square" lIns="91425" tIns="45700" rIns="91425" bIns="45700" anchor="t" anchorCtr="0">
            <a:noAutofit/>
          </a:bodyPr>
          <a:lstStyle/>
          <a:p>
            <a:pPr marL="342900" marR="0" lvl="0" indent="-171450" algn="l" rtl="0">
              <a:spcBef>
                <a:spcPts val="0"/>
              </a:spcBef>
              <a:spcAft>
                <a:spcPts val="0"/>
              </a:spcAft>
              <a:buClr>
                <a:srgbClr val="FFC000"/>
              </a:buClr>
              <a:buSzPts val="900"/>
              <a:buFont typeface="Arial"/>
              <a:buNone/>
            </a:pPr>
            <a:endParaRPr sz="900" b="1" i="1" dirty="0">
              <a:solidFill>
                <a:schemeClr val="lt1"/>
              </a:solidFill>
              <a:latin typeface="Arial"/>
              <a:ea typeface="Arial"/>
              <a:cs typeface="Arial"/>
              <a:sym typeface="Arial"/>
            </a:endParaRPr>
          </a:p>
          <a:p>
            <a:pPr marL="342900" marR="0" lvl="0" indent="-171450" algn="l" rtl="0">
              <a:spcBef>
                <a:spcPts val="180"/>
              </a:spcBef>
              <a:spcAft>
                <a:spcPts val="0"/>
              </a:spcAft>
              <a:buClr>
                <a:srgbClr val="FFC000"/>
              </a:buClr>
              <a:buSzPts val="900"/>
              <a:buFont typeface="Arial"/>
              <a:buNone/>
            </a:pPr>
            <a:r>
              <a:rPr lang="en-US" sz="900" b="1" i="1" dirty="0">
                <a:solidFill>
                  <a:schemeClr val="lt1"/>
                </a:solidFill>
                <a:latin typeface="Arial"/>
                <a:ea typeface="Arial"/>
                <a:cs typeface="Arial"/>
                <a:sym typeface="Arial"/>
              </a:rPr>
              <a:t>		Selected Abstracts and Presentations</a:t>
            </a:r>
            <a:endParaRPr dirty="0"/>
          </a:p>
          <a:p>
            <a:pPr marL="342900" marR="0" lvl="0" indent="-342900" algn="l" rtl="0">
              <a:spcBef>
                <a:spcPts val="160"/>
              </a:spcBef>
              <a:spcAft>
                <a:spcPts val="0"/>
              </a:spcAft>
              <a:buClr>
                <a:srgbClr val="FFC000"/>
              </a:buClr>
              <a:buSzPts val="800"/>
              <a:buFont typeface="Arial"/>
              <a:buChar char="•"/>
            </a:pPr>
            <a:r>
              <a:rPr lang="en-US" sz="800" b="1" u="sng" dirty="0">
                <a:solidFill>
                  <a:schemeClr val="lt1"/>
                </a:solidFill>
                <a:latin typeface="Arial"/>
                <a:ea typeface="Arial"/>
                <a:cs typeface="Arial"/>
                <a:sym typeface="Arial"/>
              </a:rPr>
              <a:t>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Derek </a:t>
            </a:r>
            <a:r>
              <a:rPr lang="en-US" sz="800" dirty="0" err="1">
                <a:solidFill>
                  <a:schemeClr val="lt1"/>
                </a:solidFill>
                <a:latin typeface="Arial"/>
                <a:ea typeface="Arial"/>
                <a:cs typeface="Arial"/>
                <a:sym typeface="Arial"/>
              </a:rPr>
              <a:t>Nhan</a:t>
            </a:r>
            <a:r>
              <a:rPr lang="en-US" sz="800" dirty="0">
                <a:solidFill>
                  <a:schemeClr val="lt1"/>
                </a:solidFill>
                <a:latin typeface="Arial"/>
                <a:ea typeface="Arial"/>
                <a:cs typeface="Arial"/>
                <a:sym typeface="Arial"/>
              </a:rPr>
              <a:t>, BS; </a:t>
            </a:r>
            <a:r>
              <a:rPr lang="en-US" sz="800" dirty="0" err="1">
                <a:solidFill>
                  <a:schemeClr val="lt1"/>
                </a:solidFill>
                <a:latin typeface="Arial"/>
                <a:ea typeface="Arial"/>
                <a:cs typeface="Arial"/>
                <a:sym typeface="Arial"/>
              </a:rPr>
              <a:t>Suken</a:t>
            </a:r>
            <a:r>
              <a:rPr lang="en-US" sz="800" dirty="0">
                <a:solidFill>
                  <a:schemeClr val="lt1"/>
                </a:solidFill>
                <a:latin typeface="Arial"/>
                <a:ea typeface="Arial"/>
                <a:cs typeface="Arial"/>
                <a:sym typeface="Arial"/>
              </a:rPr>
              <a:t> Shah, MD; Amit Jain, MD; Amer Samdani, MD; Burt </a:t>
            </a:r>
            <a:r>
              <a:rPr lang="en-US" sz="800" dirty="0" err="1">
                <a:solidFill>
                  <a:schemeClr val="lt1"/>
                </a:solidFill>
                <a:latin typeface="Arial"/>
                <a:ea typeface="Arial"/>
                <a:cs typeface="Arial"/>
                <a:sym typeface="Arial"/>
              </a:rPr>
              <a:t>Yaszay</a:t>
            </a:r>
            <a:r>
              <a:rPr lang="en-US" sz="800" dirty="0">
                <a:solidFill>
                  <a:schemeClr val="lt1"/>
                </a:solidFill>
                <a:latin typeface="Arial"/>
                <a:ea typeface="Arial"/>
                <a:cs typeface="Arial"/>
                <a:sym typeface="Arial"/>
              </a:rPr>
              <a:t>, MD; Joshua </a:t>
            </a:r>
            <a:r>
              <a:rPr lang="en-US" sz="800" dirty="0" err="1">
                <a:solidFill>
                  <a:schemeClr val="lt1"/>
                </a:solidFill>
                <a:latin typeface="Arial"/>
                <a:ea typeface="Arial"/>
                <a:cs typeface="Arial"/>
                <a:sym typeface="Arial"/>
              </a:rPr>
              <a:t>Pahys</a:t>
            </a:r>
            <a:r>
              <a:rPr lang="en-US" sz="800" dirty="0">
                <a:solidFill>
                  <a:schemeClr val="lt1"/>
                </a:solidFill>
                <a:latin typeface="Arial"/>
                <a:ea typeface="Arial"/>
                <a:cs typeface="Arial"/>
                <a:sym typeface="Arial"/>
              </a:rPr>
              <a:t>, MD; Michelle Marks, PT; Paul Sponseller, MD, MBA. “Major Perioperative Complications After Spinal Fusion Do Not Influence Health-Related Quality of Life Outcomes in Children with Cerebral Palsy”. Podium Presentation at 2019 POSNA (Pediatric Orthopaedic Society of North America), Charlotte, North Carolina. </a:t>
            </a:r>
            <a:endParaRPr dirty="0"/>
          </a:p>
          <a:p>
            <a:pPr marL="342900" marR="0" lvl="0" indent="-342900" algn="l" rtl="0">
              <a:spcBef>
                <a:spcPts val="160"/>
              </a:spcBef>
              <a:spcAft>
                <a:spcPts val="0"/>
              </a:spcAft>
              <a:buClr>
                <a:srgbClr val="FFC000"/>
              </a:buClr>
              <a:buSzPts val="800"/>
              <a:buFont typeface="Arial"/>
              <a:buChar char="•"/>
            </a:pPr>
            <a:r>
              <a:rPr lang="en-US" sz="800" b="1" u="sng" dirty="0">
                <a:solidFill>
                  <a:schemeClr val="lt1"/>
                </a:solidFill>
                <a:latin typeface="Arial"/>
                <a:ea typeface="Arial"/>
                <a:cs typeface="Arial"/>
                <a:sym typeface="Arial"/>
              </a:rPr>
              <a:t>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Brian Sullivan, MD; Patrick Cahill, MD; David Spiegel, MD; Keith Baldwin, MD; </a:t>
            </a:r>
            <a:r>
              <a:rPr lang="en-US" sz="800" dirty="0" err="1">
                <a:solidFill>
                  <a:schemeClr val="lt1"/>
                </a:solidFill>
                <a:latin typeface="Arial"/>
                <a:ea typeface="Arial"/>
                <a:cs typeface="Arial"/>
                <a:sym typeface="Arial"/>
              </a:rPr>
              <a:t>Suken</a:t>
            </a:r>
            <a:r>
              <a:rPr lang="en-US" sz="800" dirty="0">
                <a:solidFill>
                  <a:schemeClr val="lt1"/>
                </a:solidFill>
                <a:latin typeface="Arial"/>
                <a:ea typeface="Arial"/>
                <a:cs typeface="Arial"/>
                <a:sym typeface="Arial"/>
              </a:rPr>
              <a:t> Shah, MD; Burt </a:t>
            </a:r>
            <a:r>
              <a:rPr lang="en-US" sz="800" dirty="0" err="1">
                <a:solidFill>
                  <a:schemeClr val="lt1"/>
                </a:solidFill>
                <a:latin typeface="Arial"/>
                <a:ea typeface="Arial"/>
                <a:cs typeface="Arial"/>
                <a:sym typeface="Arial"/>
              </a:rPr>
              <a:t>Yaszay</a:t>
            </a:r>
            <a:r>
              <a:rPr lang="en-US" sz="800" dirty="0">
                <a:solidFill>
                  <a:schemeClr val="lt1"/>
                </a:solidFill>
                <a:latin typeface="Arial"/>
                <a:ea typeface="Arial"/>
                <a:cs typeface="Arial"/>
                <a:sym typeface="Arial"/>
              </a:rPr>
              <a:t>, MD; Peter Newton, MD; Paul Sponseller, MD, MBA. “Of Cerebral Palsy Patients Fused Short of the Pelvis, What Predicts Good Radiographic Results?”. Podium Presentation at 2019 POSNA, Charlotte, North Carolina.</a:t>
            </a:r>
            <a:endParaRPr dirty="0"/>
          </a:p>
          <a:p>
            <a:pPr marL="342900" marR="0" lvl="0" indent="-342900" algn="l" rtl="0">
              <a:spcBef>
                <a:spcPts val="160"/>
              </a:spcBef>
              <a:spcAft>
                <a:spcPts val="0"/>
              </a:spcAft>
              <a:buClr>
                <a:srgbClr val="FFC000"/>
              </a:buClr>
              <a:buSzPts val="800"/>
              <a:buFont typeface="Arial"/>
              <a:buChar char="•"/>
            </a:pPr>
            <a:r>
              <a:rPr lang="en-US" sz="800" b="1" u="sng" dirty="0">
                <a:solidFill>
                  <a:schemeClr val="lt1"/>
                </a:solidFill>
                <a:latin typeface="Arial"/>
                <a:ea typeface="Arial"/>
                <a:cs typeface="Arial"/>
                <a:sym typeface="Arial"/>
              </a:rPr>
              <a:t>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Caleb </a:t>
            </a:r>
            <a:r>
              <a:rPr lang="en-US" sz="800" dirty="0" err="1">
                <a:solidFill>
                  <a:schemeClr val="lt1"/>
                </a:solidFill>
                <a:latin typeface="Arial"/>
                <a:ea typeface="Arial"/>
                <a:cs typeface="Arial"/>
                <a:sym typeface="Arial"/>
              </a:rPr>
              <a:t>Gottlich</a:t>
            </a:r>
            <a:r>
              <a:rPr lang="en-US" sz="800" dirty="0">
                <a:solidFill>
                  <a:schemeClr val="lt1"/>
                </a:solidFill>
                <a:latin typeface="Arial"/>
                <a:ea typeface="Arial"/>
                <a:cs typeface="Arial"/>
                <a:sym typeface="Arial"/>
              </a:rPr>
              <a:t>, BS, MS; </a:t>
            </a:r>
            <a:r>
              <a:rPr lang="en-US" sz="800" dirty="0" err="1">
                <a:solidFill>
                  <a:schemeClr val="lt1"/>
                </a:solidFill>
                <a:latin typeface="Arial"/>
                <a:ea typeface="Arial"/>
                <a:cs typeface="Arial"/>
                <a:sym typeface="Arial"/>
              </a:rPr>
              <a:t>Sherif</a:t>
            </a:r>
            <a:r>
              <a:rPr lang="en-US" sz="800" dirty="0">
                <a:solidFill>
                  <a:schemeClr val="lt1"/>
                </a:solidFill>
                <a:latin typeface="Arial"/>
                <a:ea typeface="Arial"/>
                <a:cs typeface="Arial"/>
                <a:sym typeface="Arial"/>
              </a:rPr>
              <a:t> Hassan MBBS, PhD; Molly Vora, BS; Walter </a:t>
            </a:r>
            <a:r>
              <a:rPr lang="en-US" sz="800" dirty="0" err="1">
                <a:solidFill>
                  <a:schemeClr val="lt1"/>
                </a:solidFill>
                <a:latin typeface="Arial"/>
                <a:ea typeface="Arial"/>
                <a:cs typeface="Arial"/>
                <a:sym typeface="Arial"/>
              </a:rPr>
              <a:t>Klyce</a:t>
            </a:r>
            <a:r>
              <a:rPr lang="en-US" sz="800" dirty="0">
                <a:solidFill>
                  <a:schemeClr val="lt1"/>
                </a:solidFill>
                <a:latin typeface="Arial"/>
                <a:ea typeface="Arial"/>
                <a:cs typeface="Arial"/>
                <a:sym typeface="Arial"/>
              </a:rPr>
              <a:t>, BS; </a:t>
            </a:r>
            <a:r>
              <a:rPr lang="en-US" sz="800" dirty="0" err="1">
                <a:solidFill>
                  <a:schemeClr val="lt1"/>
                </a:solidFill>
                <a:latin typeface="Arial"/>
                <a:ea typeface="Arial"/>
                <a:cs typeface="Arial"/>
                <a:sym typeface="Arial"/>
              </a:rPr>
              <a:t>Rushyuan</a:t>
            </a:r>
            <a:r>
              <a:rPr lang="en-US" sz="800" dirty="0">
                <a:solidFill>
                  <a:schemeClr val="lt1"/>
                </a:solidFill>
                <a:latin typeface="Arial"/>
                <a:ea typeface="Arial"/>
                <a:cs typeface="Arial"/>
                <a:sym typeface="Arial"/>
              </a:rPr>
              <a:t> Jay Lee, MD. “Pediatric Supracondylar Fractures: Do Pre/Postoperative Radiographic Criteria Predict Long-Term Outcomes?”. Podium Presentation at 2019 MOA (Maryland Orthopaedic Association), Annapolis, MD.</a:t>
            </a:r>
            <a:endParaRPr dirty="0"/>
          </a:p>
          <a:p>
            <a:pPr marL="342900" marR="0" lvl="0" indent="-342900" algn="l" rtl="0">
              <a:spcBef>
                <a:spcPts val="160"/>
              </a:spcBef>
              <a:spcAft>
                <a:spcPts val="0"/>
              </a:spcAft>
              <a:buClr>
                <a:srgbClr val="FFC000"/>
              </a:buClr>
              <a:buSzPts val="800"/>
              <a:buFont typeface="Arial"/>
              <a:buChar char="•"/>
            </a:pPr>
            <a:r>
              <a:rPr lang="en-US" sz="800" b="1" u="sng" dirty="0">
                <a:solidFill>
                  <a:schemeClr val="lt1"/>
                </a:solidFill>
                <a:latin typeface="Arial"/>
                <a:ea typeface="Arial"/>
                <a:cs typeface="Arial"/>
                <a:sym typeface="Arial"/>
              </a:rPr>
              <a:t>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Caleb </a:t>
            </a:r>
            <a:r>
              <a:rPr lang="en-US" sz="800" dirty="0" err="1">
                <a:solidFill>
                  <a:schemeClr val="lt1"/>
                </a:solidFill>
                <a:latin typeface="Arial"/>
                <a:ea typeface="Arial"/>
                <a:cs typeface="Arial"/>
                <a:sym typeface="Arial"/>
              </a:rPr>
              <a:t>Gottlich</a:t>
            </a:r>
            <a:r>
              <a:rPr lang="en-US" sz="800" dirty="0">
                <a:solidFill>
                  <a:schemeClr val="lt1"/>
                </a:solidFill>
                <a:latin typeface="Arial"/>
                <a:ea typeface="Arial"/>
                <a:cs typeface="Arial"/>
                <a:sym typeface="Arial"/>
              </a:rPr>
              <a:t>, BS, MS; Gilberto </a:t>
            </a:r>
            <a:r>
              <a:rPr lang="en-US" sz="800" dirty="0" err="1">
                <a:solidFill>
                  <a:schemeClr val="lt1"/>
                </a:solidFill>
                <a:latin typeface="Arial"/>
                <a:ea typeface="Arial"/>
                <a:cs typeface="Arial"/>
                <a:sym typeface="Arial"/>
              </a:rPr>
              <a:t>Lobaton</a:t>
            </a:r>
            <a:r>
              <a:rPr lang="en-US" sz="800" dirty="0">
                <a:solidFill>
                  <a:schemeClr val="lt1"/>
                </a:solidFill>
                <a:latin typeface="Arial"/>
                <a:ea typeface="Arial"/>
                <a:cs typeface="Arial"/>
                <a:sym typeface="Arial"/>
              </a:rPr>
              <a:t>, BS; Kareem </a:t>
            </a:r>
            <a:r>
              <a:rPr lang="en-US" sz="800" dirty="0" err="1">
                <a:solidFill>
                  <a:schemeClr val="lt1"/>
                </a:solidFill>
                <a:latin typeface="Arial"/>
                <a:ea typeface="Arial"/>
                <a:cs typeface="Arial"/>
                <a:sym typeface="Arial"/>
              </a:rPr>
              <a:t>Kebaish</a:t>
            </a:r>
            <a:r>
              <a:rPr lang="en-US" sz="800" dirty="0">
                <a:solidFill>
                  <a:schemeClr val="lt1"/>
                </a:solidFill>
                <a:latin typeface="Arial"/>
                <a:ea typeface="Arial"/>
                <a:cs typeface="Arial"/>
                <a:sym typeface="Arial"/>
              </a:rPr>
              <a:t>, BS; Marcus Daniels, BS; Paul Sponseller, MD, MBA. “Can We Predict Choice of Academic Career in Orthopaedic Surgery?”. Poster Presentation at 2019 Johns Hopkins Medical Students Research Symposium, Baltimore, Maryland.</a:t>
            </a:r>
            <a:endParaRPr dirty="0"/>
          </a:p>
          <a:p>
            <a:pPr marL="342900" marR="0" lvl="0" indent="-342900" algn="l" rtl="0">
              <a:spcBef>
                <a:spcPts val="160"/>
              </a:spcBef>
              <a:spcAft>
                <a:spcPts val="0"/>
              </a:spcAft>
              <a:buClr>
                <a:srgbClr val="FFC000"/>
              </a:buClr>
              <a:buSzPts val="800"/>
              <a:buFont typeface="Arial"/>
              <a:buChar char="•"/>
            </a:pPr>
            <a:r>
              <a:rPr lang="en-US" sz="800" u="sng" dirty="0">
                <a:solidFill>
                  <a:schemeClr val="lt1"/>
                </a:solidFill>
                <a:latin typeface="Arial"/>
                <a:ea typeface="Arial"/>
                <a:cs typeface="Arial"/>
                <a:sym typeface="Arial"/>
              </a:rPr>
              <a:t>Francisco </a:t>
            </a:r>
            <a:r>
              <a:rPr lang="en-US" sz="800" u="sng" dirty="0" err="1">
                <a:solidFill>
                  <a:schemeClr val="lt1"/>
                </a:solidFill>
                <a:latin typeface="Arial"/>
                <a:ea typeface="Arial"/>
                <a:cs typeface="Arial"/>
                <a:sym typeface="Arial"/>
              </a:rPr>
              <a:t>Eguia</a:t>
            </a:r>
            <a:r>
              <a:rPr lang="en-US" sz="800"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Brian Sullivan, MD; Patrick Cahill, MD; David Spiegel, MD; Keith Baldwin, MD; </a:t>
            </a:r>
            <a:r>
              <a:rPr lang="en-US" sz="800" dirty="0" err="1">
                <a:solidFill>
                  <a:schemeClr val="lt1"/>
                </a:solidFill>
                <a:latin typeface="Arial"/>
                <a:ea typeface="Arial"/>
                <a:cs typeface="Arial"/>
                <a:sym typeface="Arial"/>
              </a:rPr>
              <a:t>Suken</a:t>
            </a:r>
            <a:r>
              <a:rPr lang="en-US" sz="800" dirty="0">
                <a:solidFill>
                  <a:schemeClr val="lt1"/>
                </a:solidFill>
                <a:latin typeface="Arial"/>
                <a:ea typeface="Arial"/>
                <a:cs typeface="Arial"/>
                <a:sym typeface="Arial"/>
              </a:rPr>
              <a:t> Shah, MD; Burt </a:t>
            </a:r>
            <a:r>
              <a:rPr lang="en-US" sz="800" dirty="0" err="1">
                <a:solidFill>
                  <a:schemeClr val="lt1"/>
                </a:solidFill>
                <a:latin typeface="Arial"/>
                <a:ea typeface="Arial"/>
                <a:cs typeface="Arial"/>
                <a:sym typeface="Arial"/>
              </a:rPr>
              <a:t>Yaszay</a:t>
            </a:r>
            <a:r>
              <a:rPr lang="en-US" sz="800" dirty="0">
                <a:solidFill>
                  <a:schemeClr val="lt1"/>
                </a:solidFill>
                <a:latin typeface="Arial"/>
                <a:ea typeface="Arial"/>
                <a:cs typeface="Arial"/>
                <a:sym typeface="Arial"/>
              </a:rPr>
              <a:t>, MD; Peter Newton, MD; Paul Sponseller, MD, MBA. “Consider these Factors to end Fusion Short of the Pelvis in Children with CP?” Submitted to SRS and IMAST 2019</a:t>
            </a:r>
            <a:endParaRPr dirty="0"/>
          </a:p>
          <a:p>
            <a:pPr marL="342900" marR="0" lvl="0" indent="-342900" algn="l" rtl="0">
              <a:spcBef>
                <a:spcPts val="160"/>
              </a:spcBef>
              <a:spcAft>
                <a:spcPts val="0"/>
              </a:spcAft>
              <a:buClr>
                <a:srgbClr val="FFC000"/>
              </a:buClr>
              <a:buSzPts val="800"/>
              <a:buFont typeface="Arial"/>
              <a:buChar char="•"/>
            </a:pPr>
            <a:r>
              <a:rPr lang="en-US" sz="800" b="1" u="sng" dirty="0">
                <a:solidFill>
                  <a:schemeClr val="lt1"/>
                </a:solidFill>
                <a:latin typeface="Arial"/>
                <a:ea typeface="Arial"/>
                <a:cs typeface="Arial"/>
                <a:sym typeface="Arial"/>
              </a:rPr>
              <a:t>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Caleb </a:t>
            </a:r>
            <a:r>
              <a:rPr lang="en-US" sz="800" dirty="0" err="1">
                <a:solidFill>
                  <a:schemeClr val="lt1"/>
                </a:solidFill>
                <a:latin typeface="Arial"/>
                <a:ea typeface="Arial"/>
                <a:cs typeface="Arial"/>
                <a:sym typeface="Arial"/>
              </a:rPr>
              <a:t>Gottlich</a:t>
            </a:r>
            <a:r>
              <a:rPr lang="en-US" sz="800" dirty="0">
                <a:solidFill>
                  <a:schemeClr val="lt1"/>
                </a:solidFill>
                <a:latin typeface="Arial"/>
                <a:ea typeface="Arial"/>
                <a:cs typeface="Arial"/>
                <a:sym typeface="Arial"/>
              </a:rPr>
              <a:t>, MS; Peter G. </a:t>
            </a:r>
            <a:r>
              <a:rPr lang="en-US" sz="800" dirty="0" err="1">
                <a:solidFill>
                  <a:schemeClr val="lt1"/>
                </a:solidFill>
                <a:latin typeface="Arial"/>
                <a:ea typeface="Arial"/>
                <a:cs typeface="Arial"/>
                <a:sym typeface="Arial"/>
              </a:rPr>
              <a:t>Gabos</a:t>
            </a:r>
            <a:r>
              <a:rPr lang="en-US" sz="800" dirty="0">
                <a:solidFill>
                  <a:schemeClr val="lt1"/>
                </a:solidFill>
                <a:latin typeface="Arial"/>
                <a:ea typeface="Arial"/>
                <a:cs typeface="Arial"/>
                <a:sym typeface="Arial"/>
              </a:rPr>
              <a:t>, MD; Paul D. Sponseller, MD, MBA. “Diaphragm Intrusion and Thoracic Dimensions Improve Following PSF in CP Scoliosis”. Submitted to SRS and IMAST 2019</a:t>
            </a:r>
            <a:endParaRPr dirty="0"/>
          </a:p>
          <a:p>
            <a:pPr marL="342900" marR="0" lvl="0" indent="-342900" algn="l" rtl="0">
              <a:spcBef>
                <a:spcPts val="160"/>
              </a:spcBef>
              <a:spcAft>
                <a:spcPts val="0"/>
              </a:spcAft>
              <a:buClr>
                <a:srgbClr val="FFC000"/>
              </a:buClr>
              <a:buSzPts val="800"/>
              <a:buFont typeface="Arial"/>
              <a:buChar char="•"/>
            </a:pPr>
            <a:r>
              <a:rPr lang="en-US" sz="800" dirty="0">
                <a:solidFill>
                  <a:schemeClr val="lt1"/>
                </a:solidFill>
                <a:latin typeface="Arial"/>
                <a:ea typeface="Arial"/>
                <a:cs typeface="Arial"/>
                <a:sym typeface="Arial"/>
              </a:rPr>
              <a:t>Walter </a:t>
            </a:r>
            <a:r>
              <a:rPr lang="en-US" sz="800" dirty="0" err="1">
                <a:solidFill>
                  <a:schemeClr val="lt1"/>
                </a:solidFill>
                <a:latin typeface="Arial"/>
                <a:ea typeface="Arial"/>
                <a:cs typeface="Arial"/>
                <a:sym typeface="Arial"/>
              </a:rPr>
              <a:t>Klyce</a:t>
            </a:r>
            <a:r>
              <a:rPr lang="en-US" sz="800" dirty="0">
                <a:solidFill>
                  <a:schemeClr val="lt1"/>
                </a:solidFill>
                <a:latin typeface="Arial"/>
                <a:ea typeface="Arial"/>
                <a:cs typeface="Arial"/>
                <a:sym typeface="Arial"/>
              </a:rPr>
              <a:t>, BA</a:t>
            </a:r>
            <a:r>
              <a:rPr lang="en-US" sz="800" b="1" u="sng" dirty="0">
                <a:solidFill>
                  <a:schemeClr val="lt1"/>
                </a:solidFill>
                <a:latin typeface="Arial"/>
                <a:ea typeface="Arial"/>
                <a:cs typeface="Arial"/>
                <a:sym typeface="Arial"/>
              </a:rPr>
              <a:t>; 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Derek </a:t>
            </a:r>
            <a:r>
              <a:rPr lang="en-US" sz="800" dirty="0" err="1">
                <a:solidFill>
                  <a:schemeClr val="lt1"/>
                </a:solidFill>
                <a:latin typeface="Arial"/>
                <a:ea typeface="Arial"/>
                <a:cs typeface="Arial"/>
                <a:sym typeface="Arial"/>
              </a:rPr>
              <a:t>Nhan</a:t>
            </a:r>
            <a:r>
              <a:rPr lang="en-US" sz="800" dirty="0">
                <a:solidFill>
                  <a:schemeClr val="lt1"/>
                </a:solidFill>
                <a:latin typeface="Arial"/>
                <a:ea typeface="Arial"/>
                <a:cs typeface="Arial"/>
                <a:sym typeface="Arial"/>
              </a:rPr>
              <a:t>, BS; Lana </a:t>
            </a:r>
            <a:r>
              <a:rPr lang="en-US" sz="800" dirty="0" err="1">
                <a:solidFill>
                  <a:schemeClr val="lt1"/>
                </a:solidFill>
                <a:latin typeface="Arial"/>
                <a:ea typeface="Arial"/>
                <a:cs typeface="Arial"/>
                <a:sym typeface="Arial"/>
              </a:rPr>
              <a:t>Nirenstein</a:t>
            </a:r>
            <a:r>
              <a:rPr lang="en-US" sz="800" dirty="0">
                <a:solidFill>
                  <a:schemeClr val="lt1"/>
                </a:solidFill>
                <a:latin typeface="Arial"/>
                <a:ea typeface="Arial"/>
                <a:cs typeface="Arial"/>
                <a:sym typeface="Arial"/>
              </a:rPr>
              <a:t>, MD; Mari Groves, MD; Kristen Venuti, CRNP; Paul D. Sponseller, MD, MBA. “A Rule of Thumb: The Thumb Ossification Composite Index (TOCI) to Assess Bone-Age in Scoliosis Patients under Low-Dose Imaging”. Submitted to SRS and IMAST 2019</a:t>
            </a:r>
            <a:endParaRPr dirty="0"/>
          </a:p>
          <a:p>
            <a:pPr marL="342900" marR="0" lvl="0" indent="-342900" algn="l" rtl="0">
              <a:spcBef>
                <a:spcPts val="160"/>
              </a:spcBef>
              <a:spcAft>
                <a:spcPts val="0"/>
              </a:spcAft>
              <a:buClr>
                <a:srgbClr val="FFC000"/>
              </a:buClr>
              <a:buSzPts val="800"/>
              <a:buFont typeface="Arial"/>
              <a:buChar char="•"/>
            </a:pPr>
            <a:r>
              <a:rPr lang="en-US" sz="800" b="1" u="sng" dirty="0">
                <a:solidFill>
                  <a:schemeClr val="lt1"/>
                </a:solidFill>
                <a:latin typeface="Arial"/>
                <a:ea typeface="Arial"/>
                <a:cs typeface="Arial"/>
                <a:sym typeface="Arial"/>
              </a:rPr>
              <a:t>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a:t>
            </a:r>
            <a:r>
              <a:rPr lang="en-US" sz="800" dirty="0" err="1">
                <a:solidFill>
                  <a:schemeClr val="lt1"/>
                </a:solidFill>
                <a:latin typeface="Arial"/>
                <a:ea typeface="Arial"/>
                <a:cs typeface="Arial"/>
                <a:sym typeface="Arial"/>
              </a:rPr>
              <a:t>Itai</a:t>
            </a:r>
            <a:r>
              <a:rPr lang="en-US" sz="800" dirty="0">
                <a:solidFill>
                  <a:schemeClr val="lt1"/>
                </a:solidFill>
                <a:latin typeface="Arial"/>
                <a:ea typeface="Arial"/>
                <a:cs typeface="Arial"/>
                <a:sym typeface="Arial"/>
              </a:rPr>
              <a:t> </a:t>
            </a:r>
            <a:r>
              <a:rPr lang="en-US" sz="800" dirty="0" err="1">
                <a:solidFill>
                  <a:schemeClr val="lt1"/>
                </a:solidFill>
                <a:latin typeface="Arial"/>
                <a:ea typeface="Arial"/>
                <a:cs typeface="Arial"/>
                <a:sym typeface="Arial"/>
              </a:rPr>
              <a:t>Gans</a:t>
            </a:r>
            <a:r>
              <a:rPr lang="en-US" sz="800" dirty="0">
                <a:solidFill>
                  <a:schemeClr val="lt1"/>
                </a:solidFill>
                <a:latin typeface="Arial"/>
                <a:ea typeface="Arial"/>
                <a:cs typeface="Arial"/>
                <a:sym typeface="Arial"/>
              </a:rPr>
              <a:t>, MD; Jacob Joseph, BA; Jorge Rojas, MD; Uma </a:t>
            </a:r>
            <a:r>
              <a:rPr lang="en-US" sz="800" dirty="0" err="1">
                <a:solidFill>
                  <a:schemeClr val="lt1"/>
                </a:solidFill>
                <a:latin typeface="Arial"/>
                <a:ea typeface="Arial"/>
                <a:cs typeface="Arial"/>
                <a:sym typeface="Arial"/>
              </a:rPr>
              <a:t>Srikumaran</a:t>
            </a:r>
            <a:r>
              <a:rPr lang="en-US" sz="800" dirty="0">
                <a:solidFill>
                  <a:schemeClr val="lt1"/>
                </a:solidFill>
                <a:latin typeface="Arial"/>
                <a:ea typeface="Arial"/>
                <a:cs typeface="Arial"/>
                <a:sym typeface="Arial"/>
              </a:rPr>
              <a:t>, MD; Edward McFarland, MD. “Is Handgrip Strength Associated with Clinical Outcomes after Total Shoulder </a:t>
            </a:r>
            <a:r>
              <a:rPr lang="en-US" sz="800" dirty="0" err="1">
                <a:solidFill>
                  <a:schemeClr val="lt1"/>
                </a:solidFill>
                <a:latin typeface="Arial"/>
                <a:ea typeface="Arial"/>
                <a:cs typeface="Arial"/>
                <a:sym typeface="Arial"/>
              </a:rPr>
              <a:t>Arthroplasy</a:t>
            </a:r>
            <a:r>
              <a:rPr lang="en-US" sz="800" dirty="0">
                <a:solidFill>
                  <a:schemeClr val="lt1"/>
                </a:solidFill>
                <a:latin typeface="Arial"/>
                <a:ea typeface="Arial"/>
                <a:cs typeface="Arial"/>
                <a:sym typeface="Arial"/>
              </a:rPr>
              <a:t>?”. Submitted to International Congress of Shoulder and Elbow Surgery 2019 and Southern Orthopaedic Association Annual Meeting 2019. </a:t>
            </a:r>
            <a:endParaRPr dirty="0"/>
          </a:p>
          <a:p>
            <a:pPr marL="342900" marR="0" lvl="0" indent="-342900" algn="l" rtl="0">
              <a:spcBef>
                <a:spcPts val="160"/>
              </a:spcBef>
              <a:spcAft>
                <a:spcPts val="0"/>
              </a:spcAft>
              <a:buClr>
                <a:srgbClr val="FFC000"/>
              </a:buClr>
              <a:buSzPts val="800"/>
              <a:buFont typeface="Arial"/>
              <a:buChar char="•"/>
            </a:pPr>
            <a:r>
              <a:rPr lang="en-US" sz="800" b="1" u="sng" dirty="0">
                <a:solidFill>
                  <a:schemeClr val="lt1"/>
                </a:solidFill>
                <a:latin typeface="Arial"/>
                <a:ea typeface="Arial"/>
                <a:cs typeface="Arial"/>
                <a:sym typeface="Arial"/>
              </a:rPr>
              <a:t>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Uma </a:t>
            </a:r>
            <a:r>
              <a:rPr lang="en-US" sz="800" dirty="0" err="1">
                <a:solidFill>
                  <a:schemeClr val="lt1"/>
                </a:solidFill>
                <a:latin typeface="Arial"/>
                <a:ea typeface="Arial"/>
                <a:cs typeface="Arial"/>
                <a:sym typeface="Arial"/>
              </a:rPr>
              <a:t>Srikumaran</a:t>
            </a:r>
            <a:r>
              <a:rPr lang="en-US" sz="800" dirty="0">
                <a:solidFill>
                  <a:schemeClr val="lt1"/>
                </a:solidFill>
                <a:latin typeface="Arial"/>
                <a:ea typeface="Arial"/>
                <a:cs typeface="Arial"/>
                <a:sym typeface="Arial"/>
              </a:rPr>
              <a:t>, MD. “Minimal Clinically Important Differences (MCID) in ASES, Subjective Shoulder Value, and Visual Analog Pain Scale, and Preoperative Predictors of Reaching an MCID after Biceps Tenodesis.” Submitted to International Congress of Shoulder and Elbow Surgery 2019 and Southern Orthopaedic Association Annual Meeting 2019.</a:t>
            </a:r>
            <a:endParaRPr dirty="0"/>
          </a:p>
          <a:p>
            <a:pPr marL="342900" marR="0" lvl="0" indent="-120650" algn="l" rtl="0">
              <a:spcBef>
                <a:spcPts val="160"/>
              </a:spcBef>
              <a:spcAft>
                <a:spcPts val="0"/>
              </a:spcAft>
              <a:buClr>
                <a:srgbClr val="FFC000"/>
              </a:buClr>
              <a:buSzPts val="800"/>
              <a:buFont typeface="Arial"/>
              <a:buNone/>
            </a:pPr>
            <a:endParaRPr sz="800" i="1" dirty="0">
              <a:solidFill>
                <a:schemeClr val="lt1"/>
              </a:solidFill>
              <a:latin typeface="Arial"/>
              <a:ea typeface="Arial"/>
              <a:cs typeface="Arial"/>
              <a:sym typeface="Arial"/>
            </a:endParaRPr>
          </a:p>
          <a:p>
            <a:pPr marL="171450" marR="0" lvl="0" indent="0" algn="l" rtl="0">
              <a:spcBef>
                <a:spcPts val="160"/>
              </a:spcBef>
              <a:spcAft>
                <a:spcPts val="0"/>
              </a:spcAft>
              <a:buClr>
                <a:srgbClr val="FFC000"/>
              </a:buClr>
              <a:buSzPts val="800"/>
              <a:buFont typeface="Arial"/>
              <a:buNone/>
            </a:pPr>
            <a:r>
              <a:rPr lang="en-US" sz="800" b="1" i="1" dirty="0">
                <a:solidFill>
                  <a:schemeClr val="lt1"/>
                </a:solidFill>
                <a:latin typeface="Arial"/>
                <a:ea typeface="Arial"/>
                <a:cs typeface="Arial"/>
                <a:sym typeface="Arial"/>
              </a:rPr>
              <a:t>                     Selected Papers/Publications</a:t>
            </a:r>
            <a:endParaRPr sz="800" b="1" i="1" dirty="0">
              <a:solidFill>
                <a:schemeClr val="lt1"/>
              </a:solidFill>
              <a:latin typeface="Arial"/>
              <a:ea typeface="Arial"/>
              <a:cs typeface="Arial"/>
              <a:sym typeface="Arial"/>
            </a:endParaRPr>
          </a:p>
          <a:p>
            <a:pPr marL="342900" marR="0" lvl="0" indent="-342900" algn="l" rtl="0">
              <a:spcBef>
                <a:spcPts val="160"/>
              </a:spcBef>
              <a:spcAft>
                <a:spcPts val="0"/>
              </a:spcAft>
              <a:buClr>
                <a:srgbClr val="FFC000"/>
              </a:buClr>
              <a:buSzPts val="800"/>
              <a:buFont typeface="Arial"/>
              <a:buChar char="•"/>
            </a:pPr>
            <a:r>
              <a:rPr lang="en-US" sz="800" b="1" u="sng" dirty="0">
                <a:solidFill>
                  <a:schemeClr val="lt1"/>
                </a:solidFill>
                <a:latin typeface="Arial"/>
                <a:ea typeface="Arial"/>
                <a:cs typeface="Arial"/>
                <a:sym typeface="Arial"/>
              </a:rPr>
              <a:t>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Caleb </a:t>
            </a:r>
            <a:r>
              <a:rPr lang="en-US" sz="800" dirty="0" err="1">
                <a:solidFill>
                  <a:schemeClr val="lt1"/>
                </a:solidFill>
                <a:latin typeface="Arial"/>
                <a:ea typeface="Arial"/>
                <a:cs typeface="Arial"/>
                <a:sym typeface="Arial"/>
              </a:rPr>
              <a:t>Gottlich</a:t>
            </a:r>
            <a:r>
              <a:rPr lang="en-US" sz="800" dirty="0">
                <a:solidFill>
                  <a:schemeClr val="lt1"/>
                </a:solidFill>
                <a:latin typeface="Arial"/>
                <a:ea typeface="Arial"/>
                <a:cs typeface="Arial"/>
                <a:sym typeface="Arial"/>
              </a:rPr>
              <a:t>, BS, MS; Gilberto </a:t>
            </a:r>
            <a:r>
              <a:rPr lang="en-US" sz="800" dirty="0" err="1">
                <a:solidFill>
                  <a:schemeClr val="lt1"/>
                </a:solidFill>
                <a:latin typeface="Arial"/>
                <a:ea typeface="Arial"/>
                <a:cs typeface="Arial"/>
                <a:sym typeface="Arial"/>
              </a:rPr>
              <a:t>Lobaton</a:t>
            </a:r>
            <a:r>
              <a:rPr lang="en-US" sz="800" dirty="0">
                <a:solidFill>
                  <a:schemeClr val="lt1"/>
                </a:solidFill>
                <a:latin typeface="Arial"/>
                <a:ea typeface="Arial"/>
                <a:cs typeface="Arial"/>
                <a:sym typeface="Arial"/>
              </a:rPr>
              <a:t>, BS; Kareem </a:t>
            </a:r>
            <a:r>
              <a:rPr lang="en-US" sz="800" dirty="0" err="1">
                <a:solidFill>
                  <a:schemeClr val="lt1"/>
                </a:solidFill>
                <a:latin typeface="Arial"/>
                <a:ea typeface="Arial"/>
                <a:cs typeface="Arial"/>
                <a:sym typeface="Arial"/>
              </a:rPr>
              <a:t>Kebaish</a:t>
            </a:r>
            <a:r>
              <a:rPr lang="en-US" sz="800" dirty="0">
                <a:solidFill>
                  <a:schemeClr val="lt1"/>
                </a:solidFill>
                <a:latin typeface="Arial"/>
                <a:ea typeface="Arial"/>
                <a:cs typeface="Arial"/>
                <a:sym typeface="Arial"/>
              </a:rPr>
              <a:t>, BS; Marcus Daniels, BS; Paul Sponseller, MD, MBA. “Can We Predict Choice of Academic Career in Orthopaedic Surgery?”. Researcher Prep</a:t>
            </a:r>
            <a:endParaRPr dirty="0"/>
          </a:p>
          <a:p>
            <a:pPr marL="342900" marR="0" lvl="0" indent="-342900" algn="l" rtl="0">
              <a:spcBef>
                <a:spcPts val="160"/>
              </a:spcBef>
              <a:spcAft>
                <a:spcPts val="0"/>
              </a:spcAft>
              <a:buClr>
                <a:srgbClr val="FFC000"/>
              </a:buClr>
              <a:buSzPts val="800"/>
              <a:buFont typeface="Arial"/>
              <a:buChar char="•"/>
            </a:pPr>
            <a:r>
              <a:rPr lang="en-US" sz="800" b="1" u="sng" dirty="0">
                <a:solidFill>
                  <a:schemeClr val="lt1"/>
                </a:solidFill>
                <a:latin typeface="Arial"/>
                <a:ea typeface="Arial"/>
                <a:cs typeface="Arial"/>
                <a:sym typeface="Arial"/>
              </a:rPr>
              <a:t>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Derek </a:t>
            </a:r>
            <a:r>
              <a:rPr lang="en-US" sz="800" dirty="0" err="1">
                <a:solidFill>
                  <a:schemeClr val="lt1"/>
                </a:solidFill>
                <a:latin typeface="Arial"/>
                <a:ea typeface="Arial"/>
                <a:cs typeface="Arial"/>
                <a:sym typeface="Arial"/>
              </a:rPr>
              <a:t>Nhan</a:t>
            </a:r>
            <a:r>
              <a:rPr lang="en-US" sz="800" dirty="0">
                <a:solidFill>
                  <a:schemeClr val="lt1"/>
                </a:solidFill>
                <a:latin typeface="Arial"/>
                <a:ea typeface="Arial"/>
                <a:cs typeface="Arial"/>
                <a:sym typeface="Arial"/>
              </a:rPr>
              <a:t>, BS; </a:t>
            </a:r>
            <a:r>
              <a:rPr lang="en-US" sz="800" dirty="0" err="1">
                <a:solidFill>
                  <a:schemeClr val="lt1"/>
                </a:solidFill>
                <a:latin typeface="Arial"/>
                <a:ea typeface="Arial"/>
                <a:cs typeface="Arial"/>
                <a:sym typeface="Arial"/>
              </a:rPr>
              <a:t>Suken</a:t>
            </a:r>
            <a:r>
              <a:rPr lang="en-US" sz="800" dirty="0">
                <a:solidFill>
                  <a:schemeClr val="lt1"/>
                </a:solidFill>
                <a:latin typeface="Arial"/>
                <a:ea typeface="Arial"/>
                <a:cs typeface="Arial"/>
                <a:sym typeface="Arial"/>
              </a:rPr>
              <a:t> Shah, MD; Amit Jain, MD; Amer Samdani, MD; Burt </a:t>
            </a:r>
            <a:r>
              <a:rPr lang="en-US" sz="800" dirty="0" err="1">
                <a:solidFill>
                  <a:schemeClr val="lt1"/>
                </a:solidFill>
                <a:latin typeface="Arial"/>
                <a:ea typeface="Arial"/>
                <a:cs typeface="Arial"/>
                <a:sym typeface="Arial"/>
              </a:rPr>
              <a:t>Yaszay</a:t>
            </a:r>
            <a:r>
              <a:rPr lang="en-US" sz="800" dirty="0">
                <a:solidFill>
                  <a:schemeClr val="lt1"/>
                </a:solidFill>
                <a:latin typeface="Arial"/>
                <a:ea typeface="Arial"/>
                <a:cs typeface="Arial"/>
                <a:sym typeface="Arial"/>
              </a:rPr>
              <a:t>, MD; Joshua </a:t>
            </a:r>
            <a:r>
              <a:rPr lang="en-US" sz="800" dirty="0" err="1">
                <a:solidFill>
                  <a:schemeClr val="lt1"/>
                </a:solidFill>
                <a:latin typeface="Arial"/>
                <a:ea typeface="Arial"/>
                <a:cs typeface="Arial"/>
                <a:sym typeface="Arial"/>
              </a:rPr>
              <a:t>Pahys</a:t>
            </a:r>
            <a:r>
              <a:rPr lang="en-US" sz="800" dirty="0">
                <a:solidFill>
                  <a:schemeClr val="lt1"/>
                </a:solidFill>
                <a:latin typeface="Arial"/>
                <a:ea typeface="Arial"/>
                <a:cs typeface="Arial"/>
                <a:sym typeface="Arial"/>
              </a:rPr>
              <a:t>, MD; Michelle Marks, PT; Paul Sponseller, MD, MBA. “Major Perioperative Complications After Spinal Fusion Do Not Influence Health-Related Quality of Life Outcomes in Children with Cerebral Palsy”. Researcher Prep</a:t>
            </a:r>
            <a:endParaRPr dirty="0"/>
          </a:p>
          <a:p>
            <a:pPr marL="342900" marR="0" lvl="0" indent="-342900" algn="l" rtl="0">
              <a:spcBef>
                <a:spcPts val="160"/>
              </a:spcBef>
              <a:spcAft>
                <a:spcPts val="0"/>
              </a:spcAft>
              <a:buClr>
                <a:srgbClr val="FFC000"/>
              </a:buClr>
              <a:buSzPts val="800"/>
              <a:buFont typeface="Arial"/>
              <a:buChar char="•"/>
            </a:pPr>
            <a:r>
              <a:rPr lang="en-US" sz="800" b="1" u="sng" dirty="0">
                <a:solidFill>
                  <a:schemeClr val="lt1"/>
                </a:solidFill>
                <a:latin typeface="Arial"/>
                <a:ea typeface="Arial"/>
                <a:cs typeface="Arial"/>
                <a:sym typeface="Arial"/>
              </a:rPr>
              <a:t>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Brian Sullivan, MD; Patrick Cahill, MD; David Spiegel, MD; Keith Baldwin, MD; </a:t>
            </a:r>
            <a:r>
              <a:rPr lang="en-US" sz="800" dirty="0" err="1">
                <a:solidFill>
                  <a:schemeClr val="lt1"/>
                </a:solidFill>
                <a:latin typeface="Arial"/>
                <a:ea typeface="Arial"/>
                <a:cs typeface="Arial"/>
                <a:sym typeface="Arial"/>
              </a:rPr>
              <a:t>Suken</a:t>
            </a:r>
            <a:r>
              <a:rPr lang="en-US" sz="800" dirty="0">
                <a:solidFill>
                  <a:schemeClr val="lt1"/>
                </a:solidFill>
                <a:latin typeface="Arial"/>
                <a:ea typeface="Arial"/>
                <a:cs typeface="Arial"/>
                <a:sym typeface="Arial"/>
              </a:rPr>
              <a:t> Shah, MD; Burt </a:t>
            </a:r>
            <a:r>
              <a:rPr lang="en-US" sz="800" dirty="0" err="1">
                <a:solidFill>
                  <a:schemeClr val="lt1"/>
                </a:solidFill>
                <a:latin typeface="Arial"/>
                <a:ea typeface="Arial"/>
                <a:cs typeface="Arial"/>
                <a:sym typeface="Arial"/>
              </a:rPr>
              <a:t>Yaszay</a:t>
            </a:r>
            <a:r>
              <a:rPr lang="en-US" sz="800" dirty="0">
                <a:solidFill>
                  <a:schemeClr val="lt1"/>
                </a:solidFill>
                <a:latin typeface="Arial"/>
                <a:ea typeface="Arial"/>
                <a:cs typeface="Arial"/>
                <a:sym typeface="Arial"/>
              </a:rPr>
              <a:t>, MD; Peter Newton, MD; Paul Sponseller, MD, MBA. “Consider these Factors to end Fusion Short of the Pelvis in Children with CP?”. Researcher Prep</a:t>
            </a:r>
            <a:endParaRPr dirty="0"/>
          </a:p>
          <a:p>
            <a:pPr marL="342900" marR="0" lvl="0" indent="-342900" algn="l" rtl="0">
              <a:spcBef>
                <a:spcPts val="160"/>
              </a:spcBef>
              <a:spcAft>
                <a:spcPts val="0"/>
              </a:spcAft>
              <a:buClr>
                <a:srgbClr val="FFC000"/>
              </a:buClr>
              <a:buSzPts val="800"/>
              <a:buFont typeface="Arial"/>
              <a:buChar char="•"/>
            </a:pPr>
            <a:r>
              <a:rPr lang="en-US" sz="800" b="1" u="sng" dirty="0">
                <a:solidFill>
                  <a:schemeClr val="lt1"/>
                </a:solidFill>
                <a:latin typeface="Arial"/>
                <a:ea typeface="Arial"/>
                <a:cs typeface="Arial"/>
                <a:sym typeface="Arial"/>
              </a:rPr>
              <a:t>Francisco </a:t>
            </a:r>
            <a:r>
              <a:rPr lang="en-US" sz="800" b="1" u="sng" dirty="0" err="1">
                <a:solidFill>
                  <a:schemeClr val="lt1"/>
                </a:solidFill>
                <a:latin typeface="Arial"/>
                <a:ea typeface="Arial"/>
                <a:cs typeface="Arial"/>
                <a:sym typeface="Arial"/>
              </a:rPr>
              <a:t>Eguia</a:t>
            </a:r>
            <a:r>
              <a:rPr lang="en-US" sz="800" b="1" u="sng" dirty="0">
                <a:solidFill>
                  <a:schemeClr val="lt1"/>
                </a:solidFill>
                <a:latin typeface="Arial"/>
                <a:ea typeface="Arial"/>
                <a:cs typeface="Arial"/>
                <a:sym typeface="Arial"/>
              </a:rPr>
              <a:t>, BA</a:t>
            </a:r>
            <a:r>
              <a:rPr lang="en-US" sz="800" dirty="0">
                <a:solidFill>
                  <a:schemeClr val="lt1"/>
                </a:solidFill>
                <a:latin typeface="Arial"/>
                <a:ea typeface="Arial"/>
                <a:cs typeface="Arial"/>
                <a:sym typeface="Arial"/>
              </a:rPr>
              <a:t>; Caleb </a:t>
            </a:r>
            <a:r>
              <a:rPr lang="en-US" sz="800" dirty="0" err="1">
                <a:solidFill>
                  <a:schemeClr val="lt1"/>
                </a:solidFill>
                <a:latin typeface="Arial"/>
                <a:ea typeface="Arial"/>
                <a:cs typeface="Arial"/>
                <a:sym typeface="Arial"/>
              </a:rPr>
              <a:t>Gottlich</a:t>
            </a:r>
            <a:r>
              <a:rPr lang="en-US" sz="800" dirty="0">
                <a:solidFill>
                  <a:schemeClr val="lt1"/>
                </a:solidFill>
                <a:latin typeface="Arial"/>
                <a:ea typeface="Arial"/>
                <a:cs typeface="Arial"/>
                <a:sym typeface="Arial"/>
              </a:rPr>
              <a:t>, BS, MS; </a:t>
            </a:r>
            <a:r>
              <a:rPr lang="en-US" sz="800" dirty="0" err="1">
                <a:solidFill>
                  <a:schemeClr val="lt1"/>
                </a:solidFill>
                <a:latin typeface="Arial"/>
                <a:ea typeface="Arial"/>
                <a:cs typeface="Arial"/>
                <a:sym typeface="Arial"/>
              </a:rPr>
              <a:t>Sherif</a:t>
            </a:r>
            <a:r>
              <a:rPr lang="en-US" sz="800" dirty="0">
                <a:solidFill>
                  <a:schemeClr val="lt1"/>
                </a:solidFill>
                <a:latin typeface="Arial"/>
                <a:ea typeface="Arial"/>
                <a:cs typeface="Arial"/>
                <a:sym typeface="Arial"/>
              </a:rPr>
              <a:t> Hassan MBBS, PhD; Molly Vora, BS; Walter </a:t>
            </a:r>
            <a:r>
              <a:rPr lang="en-US" sz="800" dirty="0" err="1">
                <a:solidFill>
                  <a:schemeClr val="lt1"/>
                </a:solidFill>
                <a:latin typeface="Arial"/>
                <a:ea typeface="Arial"/>
                <a:cs typeface="Arial"/>
                <a:sym typeface="Arial"/>
              </a:rPr>
              <a:t>Klyce</a:t>
            </a:r>
            <a:r>
              <a:rPr lang="en-US" sz="800" dirty="0">
                <a:solidFill>
                  <a:schemeClr val="lt1"/>
                </a:solidFill>
                <a:latin typeface="Arial"/>
                <a:ea typeface="Arial"/>
                <a:cs typeface="Arial"/>
                <a:sym typeface="Arial"/>
              </a:rPr>
              <a:t>, BS; </a:t>
            </a:r>
            <a:r>
              <a:rPr lang="en-US" sz="800" dirty="0" err="1">
                <a:solidFill>
                  <a:schemeClr val="lt1"/>
                </a:solidFill>
                <a:latin typeface="Arial"/>
                <a:ea typeface="Arial"/>
                <a:cs typeface="Arial"/>
                <a:sym typeface="Arial"/>
              </a:rPr>
              <a:t>Rushyuan</a:t>
            </a:r>
            <a:r>
              <a:rPr lang="en-US" sz="800" dirty="0">
                <a:solidFill>
                  <a:schemeClr val="lt1"/>
                </a:solidFill>
                <a:latin typeface="Arial"/>
                <a:ea typeface="Arial"/>
                <a:cs typeface="Arial"/>
                <a:sym typeface="Arial"/>
              </a:rPr>
              <a:t> Jay Lee, MD. “Pediatric Supracondylar Fractures: Do Pre/Postoperative Radiographic Criteria Predict Long-Term Outcomes?”. Researcher Prep</a:t>
            </a:r>
            <a:endParaRPr dirty="0"/>
          </a:p>
          <a:p>
            <a:pPr marL="342900" marR="0" lvl="0" indent="-120650" algn="l" rtl="0">
              <a:spcBef>
                <a:spcPts val="160"/>
              </a:spcBef>
              <a:spcAft>
                <a:spcPts val="0"/>
              </a:spcAft>
              <a:buClr>
                <a:srgbClr val="FFC000"/>
              </a:buClr>
              <a:buSzPts val="800"/>
              <a:buFont typeface="Arial"/>
              <a:buNone/>
            </a:pPr>
            <a:endParaRPr sz="800" b="1" i="1" dirty="0">
              <a:solidFill>
                <a:schemeClr val="lt1"/>
              </a:solidFill>
              <a:latin typeface="Arial"/>
              <a:ea typeface="Arial"/>
              <a:cs typeface="Arial"/>
              <a:sym typeface="Arial"/>
            </a:endParaRPr>
          </a:p>
        </p:txBody>
      </p:sp>
      <p:sp>
        <p:nvSpPr>
          <p:cNvPr id="202" name="Google Shape;202;p13" descr="https://apps.aamc.org/30/visiting-student-service/students/13076937/photo?t=1519734618985"/>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3" name="Google Shape;203;p13"/>
          <p:cNvPicPr preferRelativeResize="0"/>
          <p:nvPr/>
        </p:nvPicPr>
        <p:blipFill rotWithShape="1">
          <a:blip r:embed="rId3">
            <a:alphaModFix/>
          </a:blip>
          <a:srcRect/>
          <a:stretch/>
        </p:blipFill>
        <p:spPr>
          <a:xfrm>
            <a:off x="138446" y="2628032"/>
            <a:ext cx="1883932" cy="269133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4"/>
          <p:cNvSpPr txBox="1">
            <a:spLocks noGrp="1"/>
          </p:cNvSpPr>
          <p:nvPr>
            <p:ph type="title"/>
          </p:nvPr>
        </p:nvSpPr>
        <p:spPr>
          <a:xfrm>
            <a:off x="457200" y="390525"/>
            <a:ext cx="7772400" cy="1143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Caleb </a:t>
            </a:r>
            <a:r>
              <a:rPr lang="en-US" dirty="0" err="1"/>
              <a:t>Gottlich</a:t>
            </a:r>
            <a:r>
              <a:rPr lang="en-US" dirty="0"/>
              <a:t>, Poggi Fellow</a:t>
            </a:r>
            <a:br>
              <a:rPr lang="en-US" dirty="0"/>
            </a:br>
            <a:r>
              <a:rPr lang="en-US" sz="3200" dirty="0"/>
              <a:t>2018 –2019 </a:t>
            </a:r>
            <a:endParaRPr sz="3200" dirty="0"/>
          </a:p>
        </p:txBody>
      </p:sp>
      <p:sp>
        <p:nvSpPr>
          <p:cNvPr id="210" name="Google Shape;210;p14"/>
          <p:cNvSpPr txBox="1"/>
          <p:nvPr/>
        </p:nvSpPr>
        <p:spPr>
          <a:xfrm>
            <a:off x="1681973" y="1459024"/>
            <a:ext cx="7559749" cy="5238750"/>
          </a:xfrm>
          <a:prstGeom prst="rect">
            <a:avLst/>
          </a:prstGeom>
          <a:noFill/>
          <a:ln>
            <a:noFill/>
          </a:ln>
        </p:spPr>
        <p:txBody>
          <a:bodyPr spcFirstLastPara="1" wrap="square" lIns="91425" tIns="45700" rIns="91425" bIns="45700" anchor="t" anchorCtr="0">
            <a:noAutofit/>
          </a:bodyPr>
          <a:lstStyle/>
          <a:p>
            <a:pPr marL="342900" marR="0" lvl="0" indent="-171450" algn="l" rtl="0">
              <a:spcBef>
                <a:spcPts val="0"/>
              </a:spcBef>
              <a:spcAft>
                <a:spcPts val="0"/>
              </a:spcAft>
              <a:buClr>
                <a:srgbClr val="FFC000"/>
              </a:buClr>
              <a:buSzPts val="900"/>
              <a:buFont typeface="Arial"/>
              <a:buNone/>
            </a:pPr>
            <a:endParaRPr sz="900" b="1" i="1" dirty="0">
              <a:solidFill>
                <a:schemeClr val="lt1"/>
              </a:solidFill>
              <a:latin typeface="Arial"/>
              <a:ea typeface="Arial"/>
              <a:cs typeface="Arial"/>
              <a:sym typeface="Arial"/>
            </a:endParaRPr>
          </a:p>
          <a:p>
            <a:pPr marL="342900" marR="0" lvl="0" indent="-171450" algn="l" rtl="0">
              <a:spcBef>
                <a:spcPts val="180"/>
              </a:spcBef>
              <a:spcAft>
                <a:spcPts val="0"/>
              </a:spcAft>
              <a:buClr>
                <a:srgbClr val="FFC000"/>
              </a:buClr>
              <a:buSzPts val="900"/>
              <a:buFont typeface="Arial"/>
              <a:buNone/>
            </a:pPr>
            <a:r>
              <a:rPr lang="en-US" sz="900" b="1" i="1" dirty="0">
                <a:solidFill>
                  <a:schemeClr val="lt1"/>
                </a:solidFill>
                <a:latin typeface="Arial"/>
                <a:ea typeface="Arial"/>
                <a:cs typeface="Arial"/>
                <a:sym typeface="Arial"/>
              </a:rPr>
              <a:t>		</a:t>
            </a:r>
            <a:r>
              <a:rPr lang="en-US" sz="1000" b="1" i="1" dirty="0">
                <a:solidFill>
                  <a:schemeClr val="lt1"/>
                </a:solidFill>
                <a:latin typeface="Arial"/>
                <a:ea typeface="Arial"/>
                <a:cs typeface="Arial"/>
                <a:sym typeface="Arial"/>
              </a:rPr>
              <a:t>Selected Abstracts and Presentations</a:t>
            </a:r>
            <a:endParaRPr sz="1000" dirty="0"/>
          </a:p>
          <a:p>
            <a:pPr marL="342900" marR="0" lvl="0" indent="-171450" algn="l" rtl="0">
              <a:spcBef>
                <a:spcPts val="160"/>
              </a:spcBef>
              <a:spcAft>
                <a:spcPts val="0"/>
              </a:spcAft>
              <a:buClr>
                <a:srgbClr val="FFC000"/>
              </a:buClr>
              <a:buSzPts val="800"/>
              <a:buFont typeface="Arial"/>
              <a:buChar char="•"/>
            </a:pP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C</a:t>
            </a:r>
            <a:r>
              <a:rPr lang="en-US" sz="1000" dirty="0">
                <a:solidFill>
                  <a:schemeClr val="lt1"/>
                </a:solidFill>
                <a:latin typeface="Arial"/>
                <a:ea typeface="Arial"/>
                <a:cs typeface="Arial"/>
                <a:sym typeface="Arial"/>
              </a:rPr>
              <a:t>, </a:t>
            </a:r>
            <a:r>
              <a:rPr lang="en-US" sz="1000" dirty="0" err="1">
                <a:solidFill>
                  <a:schemeClr val="lt1"/>
                </a:solidFill>
                <a:latin typeface="Arial"/>
                <a:ea typeface="Arial"/>
                <a:cs typeface="Arial"/>
                <a:sym typeface="Arial"/>
              </a:rPr>
              <a:t>Nhan</a:t>
            </a:r>
            <a:r>
              <a:rPr lang="en-US" sz="1000" dirty="0">
                <a:solidFill>
                  <a:schemeClr val="lt1"/>
                </a:solidFill>
                <a:latin typeface="Arial"/>
                <a:ea typeface="Arial"/>
                <a:cs typeface="Arial"/>
                <a:sym typeface="Arial"/>
              </a:rPr>
              <a:t> D, Sponseller PD. The Prevalence of Orthopedic Complications in Inborn Errors of Metabolism. AAP/ASCI/APSA Joint Annual Meeting. April 6</a:t>
            </a:r>
            <a:r>
              <a:rPr lang="en-US" sz="1000" baseline="30000" dirty="0">
                <a:solidFill>
                  <a:schemeClr val="lt1"/>
                </a:solidFill>
                <a:latin typeface="Arial"/>
                <a:ea typeface="Arial"/>
                <a:cs typeface="Arial"/>
                <a:sym typeface="Arial"/>
              </a:rPr>
              <a:t>th</a:t>
            </a:r>
            <a:r>
              <a:rPr lang="en-US" sz="1000" dirty="0">
                <a:solidFill>
                  <a:schemeClr val="lt1"/>
                </a:solidFill>
                <a:latin typeface="Arial"/>
                <a:ea typeface="Arial"/>
                <a:cs typeface="Arial"/>
                <a:sym typeface="Arial"/>
              </a:rPr>
              <a:t>, 2019</a:t>
            </a:r>
            <a:endParaRPr sz="1000" dirty="0"/>
          </a:p>
          <a:p>
            <a:pPr marL="342900" marR="0" lvl="0" indent="-171450" algn="l" rtl="0">
              <a:spcBef>
                <a:spcPts val="160"/>
              </a:spcBef>
              <a:spcAft>
                <a:spcPts val="0"/>
              </a:spcAft>
              <a:buClr>
                <a:srgbClr val="FFC000"/>
              </a:buClr>
              <a:buSzPts val="800"/>
              <a:buFont typeface="Arial"/>
              <a:buChar char="•"/>
            </a:pPr>
            <a:r>
              <a:rPr lang="en-US" sz="1000" dirty="0">
                <a:solidFill>
                  <a:schemeClr val="lt1"/>
                </a:solidFill>
                <a:latin typeface="Arial"/>
                <a:ea typeface="Arial"/>
                <a:cs typeface="Arial"/>
                <a:sym typeface="Arial"/>
              </a:rPr>
              <a:t>Bryant B, </a:t>
            </a: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C,</a:t>
            </a:r>
            <a:r>
              <a:rPr lang="en-US" sz="1000" dirty="0">
                <a:solidFill>
                  <a:schemeClr val="lt1"/>
                </a:solidFill>
                <a:latin typeface="Arial"/>
                <a:ea typeface="Arial"/>
                <a:cs typeface="Arial"/>
                <a:sym typeface="Arial"/>
              </a:rPr>
              <a:t> </a:t>
            </a:r>
            <a:r>
              <a:rPr lang="en-US" sz="1000" dirty="0" err="1">
                <a:solidFill>
                  <a:schemeClr val="lt1"/>
                </a:solidFill>
                <a:latin typeface="Arial"/>
                <a:ea typeface="Arial"/>
                <a:cs typeface="Arial"/>
                <a:sym typeface="Arial"/>
              </a:rPr>
              <a:t>Nhan</a:t>
            </a:r>
            <a:r>
              <a:rPr lang="en-US" sz="1000" dirty="0">
                <a:solidFill>
                  <a:schemeClr val="lt1"/>
                </a:solidFill>
                <a:latin typeface="Arial"/>
                <a:ea typeface="Arial"/>
                <a:cs typeface="Arial"/>
                <a:sym typeface="Arial"/>
              </a:rPr>
              <a:t> D, Sullivan B, Sponseller PD. Cochlear Implants in Scoliosis Patients: A Review and Survey. Submitted to IMAST/SRS</a:t>
            </a:r>
            <a:endParaRPr sz="1000" dirty="0"/>
          </a:p>
          <a:p>
            <a:pPr marL="342900" marR="0" lvl="0" indent="-171450" algn="l" rtl="0">
              <a:spcBef>
                <a:spcPts val="160"/>
              </a:spcBef>
              <a:spcAft>
                <a:spcPts val="0"/>
              </a:spcAft>
              <a:buClr>
                <a:srgbClr val="FFC000"/>
              </a:buClr>
              <a:buSzPts val="800"/>
              <a:buFont typeface="Arial"/>
              <a:buChar char="•"/>
            </a:pP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C</a:t>
            </a:r>
            <a:r>
              <a:rPr lang="en-US" sz="1000" dirty="0">
                <a:solidFill>
                  <a:schemeClr val="lt1"/>
                </a:solidFill>
                <a:latin typeface="Arial"/>
                <a:ea typeface="Arial"/>
                <a:cs typeface="Arial"/>
                <a:sym typeface="Arial"/>
              </a:rPr>
              <a:t>, Margalit A, </a:t>
            </a:r>
            <a:r>
              <a:rPr lang="en-US" sz="1000" dirty="0" err="1">
                <a:solidFill>
                  <a:schemeClr val="lt1"/>
                </a:solidFill>
                <a:latin typeface="Arial"/>
                <a:ea typeface="Arial"/>
                <a:cs typeface="Arial"/>
                <a:sym typeface="Arial"/>
              </a:rPr>
              <a:t>Alenezy</a:t>
            </a:r>
            <a:r>
              <a:rPr lang="en-US" sz="1000" dirty="0">
                <a:solidFill>
                  <a:schemeClr val="lt1"/>
                </a:solidFill>
                <a:latin typeface="Arial"/>
                <a:ea typeface="Arial"/>
                <a:cs typeface="Arial"/>
                <a:sym typeface="Arial"/>
              </a:rPr>
              <a:t> N, Biros J, Lee RJ. Operative and Non-Operative Management of Medial Epicondyle Fractures of the Distal </a:t>
            </a:r>
            <a:r>
              <a:rPr lang="en-US" sz="1000" dirty="0" err="1">
                <a:solidFill>
                  <a:schemeClr val="lt1"/>
                </a:solidFill>
                <a:latin typeface="Arial"/>
                <a:ea typeface="Arial"/>
                <a:cs typeface="Arial"/>
                <a:sym typeface="Arial"/>
              </a:rPr>
              <a:t>Humerus</a:t>
            </a:r>
            <a:r>
              <a:rPr lang="en-US" sz="1000" dirty="0">
                <a:solidFill>
                  <a:schemeClr val="lt1"/>
                </a:solidFill>
                <a:latin typeface="Arial"/>
                <a:ea typeface="Arial"/>
                <a:cs typeface="Arial"/>
                <a:sym typeface="Arial"/>
              </a:rPr>
              <a:t>. E-poster presentation at Maryland Orthopedic Association Feb 9</a:t>
            </a:r>
            <a:r>
              <a:rPr lang="en-US" sz="1000" baseline="30000" dirty="0">
                <a:solidFill>
                  <a:schemeClr val="lt1"/>
                </a:solidFill>
                <a:latin typeface="Arial"/>
                <a:ea typeface="Arial"/>
                <a:cs typeface="Arial"/>
                <a:sym typeface="Arial"/>
              </a:rPr>
              <a:t>th</a:t>
            </a:r>
            <a:r>
              <a:rPr lang="en-US" sz="1000" dirty="0">
                <a:solidFill>
                  <a:schemeClr val="lt1"/>
                </a:solidFill>
                <a:latin typeface="Arial"/>
                <a:ea typeface="Arial"/>
                <a:cs typeface="Arial"/>
                <a:sym typeface="Arial"/>
              </a:rPr>
              <a:t>, 2019.</a:t>
            </a:r>
            <a:endParaRPr sz="1000" dirty="0"/>
          </a:p>
          <a:p>
            <a:pPr marL="342900" marR="0" lvl="0" indent="-171450" algn="l" rtl="0">
              <a:spcBef>
                <a:spcPts val="160"/>
              </a:spcBef>
              <a:spcAft>
                <a:spcPts val="0"/>
              </a:spcAft>
              <a:buClr>
                <a:srgbClr val="FFC000"/>
              </a:buClr>
              <a:buSzPts val="800"/>
              <a:buFont typeface="Arial"/>
              <a:buChar char="•"/>
            </a:pPr>
            <a:r>
              <a:rPr lang="en-US" sz="1000" dirty="0">
                <a:solidFill>
                  <a:schemeClr val="lt1"/>
                </a:solidFill>
                <a:latin typeface="Arial"/>
                <a:ea typeface="Arial"/>
                <a:cs typeface="Arial"/>
                <a:sym typeface="Arial"/>
              </a:rPr>
              <a:t>Francisco </a:t>
            </a:r>
            <a:r>
              <a:rPr lang="en-US" sz="1000" dirty="0" err="1">
                <a:solidFill>
                  <a:schemeClr val="lt1"/>
                </a:solidFill>
                <a:latin typeface="Arial"/>
                <a:ea typeface="Arial"/>
                <a:cs typeface="Arial"/>
                <a:sym typeface="Arial"/>
              </a:rPr>
              <a:t>Eguia</a:t>
            </a:r>
            <a:r>
              <a:rPr lang="en-US" sz="1000" dirty="0">
                <a:solidFill>
                  <a:schemeClr val="lt1"/>
                </a:solidFill>
                <a:latin typeface="Arial"/>
                <a:ea typeface="Arial"/>
                <a:cs typeface="Arial"/>
                <a:sym typeface="Arial"/>
              </a:rPr>
              <a:t>, BA; </a:t>
            </a:r>
            <a:r>
              <a:rPr lang="en-US" sz="1000" b="1" u="sng" dirty="0">
                <a:solidFill>
                  <a:schemeClr val="lt1"/>
                </a:solidFill>
                <a:latin typeface="Arial"/>
                <a:ea typeface="Arial"/>
                <a:cs typeface="Arial"/>
                <a:sym typeface="Arial"/>
              </a:rPr>
              <a:t>Caleb </a:t>
            </a: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BS, MS</a:t>
            </a:r>
            <a:r>
              <a:rPr lang="en-US" sz="1000" dirty="0">
                <a:solidFill>
                  <a:schemeClr val="lt1"/>
                </a:solidFill>
                <a:latin typeface="Arial"/>
                <a:ea typeface="Arial"/>
                <a:cs typeface="Arial"/>
                <a:sym typeface="Arial"/>
              </a:rPr>
              <a:t>; </a:t>
            </a:r>
            <a:r>
              <a:rPr lang="en-US" sz="1000" dirty="0" err="1">
                <a:solidFill>
                  <a:schemeClr val="lt1"/>
                </a:solidFill>
                <a:latin typeface="Arial"/>
                <a:ea typeface="Arial"/>
                <a:cs typeface="Arial"/>
                <a:sym typeface="Arial"/>
              </a:rPr>
              <a:t>Sherif</a:t>
            </a:r>
            <a:r>
              <a:rPr lang="en-US" sz="1000" dirty="0">
                <a:solidFill>
                  <a:schemeClr val="lt1"/>
                </a:solidFill>
                <a:latin typeface="Arial"/>
                <a:ea typeface="Arial"/>
                <a:cs typeface="Arial"/>
                <a:sym typeface="Arial"/>
              </a:rPr>
              <a:t> Hassan MBBS, PhD; Molly Vora, BS; Walter </a:t>
            </a:r>
            <a:r>
              <a:rPr lang="en-US" sz="1000" dirty="0" err="1">
                <a:solidFill>
                  <a:schemeClr val="lt1"/>
                </a:solidFill>
                <a:latin typeface="Arial"/>
                <a:ea typeface="Arial"/>
                <a:cs typeface="Arial"/>
                <a:sym typeface="Arial"/>
              </a:rPr>
              <a:t>Klyce</a:t>
            </a:r>
            <a:r>
              <a:rPr lang="en-US" sz="1000" dirty="0">
                <a:solidFill>
                  <a:schemeClr val="lt1"/>
                </a:solidFill>
                <a:latin typeface="Arial"/>
                <a:ea typeface="Arial"/>
                <a:cs typeface="Arial"/>
                <a:sym typeface="Arial"/>
              </a:rPr>
              <a:t>, BS; </a:t>
            </a:r>
            <a:r>
              <a:rPr lang="en-US" sz="1000" dirty="0" err="1">
                <a:solidFill>
                  <a:schemeClr val="lt1"/>
                </a:solidFill>
                <a:latin typeface="Arial"/>
                <a:ea typeface="Arial"/>
                <a:cs typeface="Arial"/>
                <a:sym typeface="Arial"/>
              </a:rPr>
              <a:t>Rushyuan</a:t>
            </a:r>
            <a:r>
              <a:rPr lang="en-US" sz="1000" dirty="0">
                <a:solidFill>
                  <a:schemeClr val="lt1"/>
                </a:solidFill>
                <a:latin typeface="Arial"/>
                <a:ea typeface="Arial"/>
                <a:cs typeface="Arial"/>
                <a:sym typeface="Arial"/>
              </a:rPr>
              <a:t> Jay Lee, MD. “Pediatric Supracondylar Fractures: Do Pre/Postoperative Radiographic Criteria Predict Long-Term Outcomes?”. Podium Presentation at 2019 MOA (Maryland Orthopaedic Association), Annapolis, MD.</a:t>
            </a:r>
            <a:endParaRPr sz="1000" dirty="0"/>
          </a:p>
          <a:p>
            <a:pPr marL="342900" marR="0" lvl="0" indent="-171450" algn="l" rtl="0">
              <a:spcBef>
                <a:spcPts val="160"/>
              </a:spcBef>
              <a:spcAft>
                <a:spcPts val="0"/>
              </a:spcAft>
              <a:buClr>
                <a:srgbClr val="FFC000"/>
              </a:buClr>
              <a:buSzPts val="800"/>
              <a:buFont typeface="Arial"/>
              <a:buChar char="•"/>
            </a:pPr>
            <a:r>
              <a:rPr lang="en-US" sz="1000" dirty="0">
                <a:solidFill>
                  <a:schemeClr val="lt1"/>
                </a:solidFill>
                <a:latin typeface="Arial"/>
                <a:ea typeface="Arial"/>
                <a:cs typeface="Arial"/>
                <a:sym typeface="Arial"/>
              </a:rPr>
              <a:t>Francisco </a:t>
            </a:r>
            <a:r>
              <a:rPr lang="en-US" sz="1000" dirty="0" err="1">
                <a:solidFill>
                  <a:schemeClr val="lt1"/>
                </a:solidFill>
                <a:latin typeface="Arial"/>
                <a:ea typeface="Arial"/>
                <a:cs typeface="Arial"/>
                <a:sym typeface="Arial"/>
              </a:rPr>
              <a:t>Eguia</a:t>
            </a:r>
            <a:r>
              <a:rPr lang="en-US" sz="1000" dirty="0">
                <a:solidFill>
                  <a:schemeClr val="lt1"/>
                </a:solidFill>
                <a:latin typeface="Arial"/>
                <a:ea typeface="Arial"/>
                <a:cs typeface="Arial"/>
                <a:sym typeface="Arial"/>
              </a:rPr>
              <a:t>, BA</a:t>
            </a:r>
            <a:r>
              <a:rPr lang="en-US" sz="1000" b="1" u="sng" dirty="0">
                <a:solidFill>
                  <a:schemeClr val="lt1"/>
                </a:solidFill>
                <a:latin typeface="Arial"/>
                <a:ea typeface="Arial"/>
                <a:cs typeface="Arial"/>
                <a:sym typeface="Arial"/>
              </a:rPr>
              <a:t>; Caleb </a:t>
            </a: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BS, MS</a:t>
            </a:r>
            <a:r>
              <a:rPr lang="en-US" sz="1000" dirty="0">
                <a:solidFill>
                  <a:schemeClr val="lt1"/>
                </a:solidFill>
                <a:latin typeface="Arial"/>
                <a:ea typeface="Arial"/>
                <a:cs typeface="Arial"/>
                <a:sym typeface="Arial"/>
              </a:rPr>
              <a:t>; Gilberto </a:t>
            </a:r>
            <a:r>
              <a:rPr lang="en-US" sz="1000" dirty="0" err="1">
                <a:solidFill>
                  <a:schemeClr val="lt1"/>
                </a:solidFill>
                <a:latin typeface="Arial"/>
                <a:ea typeface="Arial"/>
                <a:cs typeface="Arial"/>
                <a:sym typeface="Arial"/>
              </a:rPr>
              <a:t>Lobaton</a:t>
            </a:r>
            <a:r>
              <a:rPr lang="en-US" sz="1000" dirty="0">
                <a:solidFill>
                  <a:schemeClr val="lt1"/>
                </a:solidFill>
                <a:latin typeface="Arial"/>
                <a:ea typeface="Arial"/>
                <a:cs typeface="Arial"/>
                <a:sym typeface="Arial"/>
              </a:rPr>
              <a:t>, BS; Kareem </a:t>
            </a:r>
            <a:r>
              <a:rPr lang="en-US" sz="1000" dirty="0" err="1">
                <a:solidFill>
                  <a:schemeClr val="lt1"/>
                </a:solidFill>
                <a:latin typeface="Arial"/>
                <a:ea typeface="Arial"/>
                <a:cs typeface="Arial"/>
                <a:sym typeface="Arial"/>
              </a:rPr>
              <a:t>Kebaish</a:t>
            </a:r>
            <a:r>
              <a:rPr lang="en-US" sz="1000" dirty="0">
                <a:solidFill>
                  <a:schemeClr val="lt1"/>
                </a:solidFill>
                <a:latin typeface="Arial"/>
                <a:ea typeface="Arial"/>
                <a:cs typeface="Arial"/>
                <a:sym typeface="Arial"/>
              </a:rPr>
              <a:t>, BS; Marcus Daniels, BS; Paul Sponseller, MD, MBA. “Can We Predict Choice of Academic Career in Orthopaedic Surgery?”. Poster Presentation at 2019 Johns Hopkins Medical Students Research Symposium, Baltimore, Maryland.</a:t>
            </a:r>
            <a:endParaRPr sz="1000" dirty="0"/>
          </a:p>
          <a:p>
            <a:pPr marL="342900" marR="0" lvl="0" indent="-171450" algn="l" rtl="0">
              <a:spcBef>
                <a:spcPts val="160"/>
              </a:spcBef>
              <a:spcAft>
                <a:spcPts val="0"/>
              </a:spcAft>
              <a:buClr>
                <a:srgbClr val="FFC000"/>
              </a:buClr>
              <a:buSzPts val="800"/>
              <a:buFont typeface="Arial"/>
              <a:buChar char="•"/>
            </a:pPr>
            <a:r>
              <a:rPr lang="en-US" sz="1000" dirty="0">
                <a:solidFill>
                  <a:schemeClr val="lt1"/>
                </a:solidFill>
                <a:latin typeface="Arial"/>
                <a:ea typeface="Arial"/>
                <a:cs typeface="Arial"/>
                <a:sym typeface="Arial"/>
              </a:rPr>
              <a:t>Francisco </a:t>
            </a:r>
            <a:r>
              <a:rPr lang="en-US" sz="1000" dirty="0" err="1">
                <a:solidFill>
                  <a:schemeClr val="lt1"/>
                </a:solidFill>
                <a:latin typeface="Arial"/>
                <a:ea typeface="Arial"/>
                <a:cs typeface="Arial"/>
                <a:sym typeface="Arial"/>
              </a:rPr>
              <a:t>Eguia</a:t>
            </a:r>
            <a:r>
              <a:rPr lang="en-US" sz="1000" dirty="0">
                <a:solidFill>
                  <a:schemeClr val="lt1"/>
                </a:solidFill>
                <a:latin typeface="Arial"/>
                <a:ea typeface="Arial"/>
                <a:cs typeface="Arial"/>
                <a:sym typeface="Arial"/>
              </a:rPr>
              <a:t>, BA; </a:t>
            </a:r>
            <a:r>
              <a:rPr lang="en-US" sz="1000" b="1" u="sng" dirty="0">
                <a:solidFill>
                  <a:schemeClr val="lt1"/>
                </a:solidFill>
                <a:latin typeface="Arial"/>
                <a:ea typeface="Arial"/>
                <a:cs typeface="Arial"/>
                <a:sym typeface="Arial"/>
              </a:rPr>
              <a:t>Caleb </a:t>
            </a: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MS</a:t>
            </a:r>
            <a:r>
              <a:rPr lang="en-US" sz="1000" dirty="0">
                <a:solidFill>
                  <a:schemeClr val="lt1"/>
                </a:solidFill>
                <a:latin typeface="Arial"/>
                <a:ea typeface="Arial"/>
                <a:cs typeface="Arial"/>
                <a:sym typeface="Arial"/>
              </a:rPr>
              <a:t>; Peter G. </a:t>
            </a:r>
            <a:r>
              <a:rPr lang="en-US" sz="1000" dirty="0" err="1">
                <a:solidFill>
                  <a:schemeClr val="lt1"/>
                </a:solidFill>
                <a:latin typeface="Arial"/>
                <a:ea typeface="Arial"/>
                <a:cs typeface="Arial"/>
                <a:sym typeface="Arial"/>
              </a:rPr>
              <a:t>Gabos</a:t>
            </a:r>
            <a:r>
              <a:rPr lang="en-US" sz="1000" dirty="0">
                <a:solidFill>
                  <a:schemeClr val="lt1"/>
                </a:solidFill>
                <a:latin typeface="Arial"/>
                <a:ea typeface="Arial"/>
                <a:cs typeface="Arial"/>
                <a:sym typeface="Arial"/>
              </a:rPr>
              <a:t>, MD; Paul D. Sponseller, MD, MBA. “Diaphragm Intrusion and Thoracic Dimensions Improve Following PSF in CP Scoliosis”. Submitted to SRS and IMAST 2019</a:t>
            </a:r>
            <a:endParaRPr sz="1000" dirty="0">
              <a:solidFill>
                <a:schemeClr val="lt1"/>
              </a:solidFill>
              <a:latin typeface="Arial"/>
              <a:ea typeface="Arial"/>
              <a:cs typeface="Arial"/>
              <a:sym typeface="Arial"/>
            </a:endParaRPr>
          </a:p>
          <a:p>
            <a:pPr marL="342900" marR="0" lvl="0" indent="-171450" algn="l" rtl="0">
              <a:spcBef>
                <a:spcPts val="160"/>
              </a:spcBef>
              <a:spcAft>
                <a:spcPts val="0"/>
              </a:spcAft>
              <a:buClr>
                <a:srgbClr val="FFC000"/>
              </a:buClr>
              <a:buSzPts val="800"/>
              <a:buFont typeface="Arial"/>
              <a:buChar char="•"/>
            </a:pP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C</a:t>
            </a:r>
            <a:r>
              <a:rPr lang="en-US" sz="1000" dirty="0">
                <a:solidFill>
                  <a:schemeClr val="lt1"/>
                </a:solidFill>
                <a:latin typeface="Arial"/>
                <a:ea typeface="Arial"/>
                <a:cs typeface="Arial"/>
                <a:sym typeface="Arial"/>
              </a:rPr>
              <a:t>, Rao S, Williams R. A Case of Cancer Mistaken for Infection.</a:t>
            </a:r>
            <a:r>
              <a:rPr lang="en-US" sz="1000" b="1" dirty="0">
                <a:solidFill>
                  <a:schemeClr val="lt1"/>
                </a:solidFill>
                <a:latin typeface="Arial"/>
                <a:ea typeface="Arial"/>
                <a:cs typeface="Arial"/>
                <a:sym typeface="Arial"/>
              </a:rPr>
              <a:t> </a:t>
            </a:r>
            <a:r>
              <a:rPr lang="en-US" sz="1000" dirty="0">
                <a:solidFill>
                  <a:schemeClr val="lt1"/>
                </a:solidFill>
                <a:latin typeface="Arial"/>
                <a:ea typeface="Arial"/>
                <a:cs typeface="Arial"/>
                <a:sym typeface="Arial"/>
              </a:rPr>
              <a:t>Poster Presentation at Johns Hopkins 13</a:t>
            </a:r>
            <a:r>
              <a:rPr lang="en-US" sz="1000" baseline="30000" dirty="0">
                <a:solidFill>
                  <a:schemeClr val="lt1"/>
                </a:solidFill>
                <a:latin typeface="Arial"/>
                <a:ea typeface="Arial"/>
                <a:cs typeface="Arial"/>
                <a:sym typeface="Arial"/>
              </a:rPr>
              <a:t>th</a:t>
            </a:r>
            <a:r>
              <a:rPr lang="en-US" sz="1000" dirty="0">
                <a:solidFill>
                  <a:schemeClr val="lt1"/>
                </a:solidFill>
                <a:latin typeface="Arial"/>
                <a:ea typeface="Arial"/>
                <a:cs typeface="Arial"/>
                <a:sym typeface="Arial"/>
              </a:rPr>
              <a:t> Annual Research Symposium. December 6</a:t>
            </a:r>
            <a:r>
              <a:rPr lang="en-US" sz="1000" baseline="30000" dirty="0">
                <a:solidFill>
                  <a:schemeClr val="lt1"/>
                </a:solidFill>
                <a:latin typeface="Arial"/>
                <a:ea typeface="Arial"/>
                <a:cs typeface="Arial"/>
                <a:sym typeface="Arial"/>
              </a:rPr>
              <a:t>th</a:t>
            </a:r>
            <a:r>
              <a:rPr lang="en-US" sz="1000" dirty="0">
                <a:solidFill>
                  <a:schemeClr val="lt1"/>
                </a:solidFill>
                <a:latin typeface="Arial"/>
                <a:ea typeface="Arial"/>
                <a:cs typeface="Arial"/>
                <a:sym typeface="Arial"/>
              </a:rPr>
              <a:t>, 2018</a:t>
            </a:r>
            <a:endParaRPr sz="1000" b="1" dirty="0">
              <a:solidFill>
                <a:schemeClr val="lt1"/>
              </a:solidFill>
              <a:latin typeface="Arial"/>
              <a:ea typeface="Arial"/>
              <a:cs typeface="Arial"/>
              <a:sym typeface="Arial"/>
            </a:endParaRPr>
          </a:p>
          <a:p>
            <a:pPr marL="342900" marR="0" lvl="0" indent="-171450" algn="l" rtl="0">
              <a:spcBef>
                <a:spcPts val="160"/>
              </a:spcBef>
              <a:spcAft>
                <a:spcPts val="0"/>
              </a:spcAft>
              <a:buClr>
                <a:srgbClr val="FFC000"/>
              </a:buClr>
              <a:buSzPts val="800"/>
              <a:buFont typeface="Arial"/>
              <a:buChar char="•"/>
            </a:pP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C</a:t>
            </a:r>
            <a:r>
              <a:rPr lang="en-US" sz="1000" dirty="0">
                <a:solidFill>
                  <a:schemeClr val="lt1"/>
                </a:solidFill>
                <a:latin typeface="Arial"/>
                <a:ea typeface="Arial"/>
                <a:cs typeface="Arial"/>
                <a:sym typeface="Arial"/>
              </a:rPr>
              <a:t>, Spector C, Lee RJ. Patient Reported Outcomes in Lyme </a:t>
            </a:r>
            <a:r>
              <a:rPr lang="en-US" sz="1000" dirty="0" err="1">
                <a:solidFill>
                  <a:schemeClr val="lt1"/>
                </a:solidFill>
                <a:latin typeface="Arial"/>
                <a:ea typeface="Arial"/>
                <a:cs typeface="Arial"/>
                <a:sym typeface="Arial"/>
              </a:rPr>
              <a:t>Arthirits</a:t>
            </a:r>
            <a:r>
              <a:rPr lang="en-US" sz="1000" dirty="0">
                <a:solidFill>
                  <a:schemeClr val="lt1"/>
                </a:solidFill>
                <a:latin typeface="Arial"/>
                <a:ea typeface="Arial"/>
                <a:cs typeface="Arial"/>
                <a:sym typeface="Arial"/>
              </a:rPr>
              <a:t>. Poster Presentation at Johns Hopkins 13</a:t>
            </a:r>
            <a:r>
              <a:rPr lang="en-US" sz="1000" baseline="30000" dirty="0">
                <a:solidFill>
                  <a:schemeClr val="lt1"/>
                </a:solidFill>
                <a:latin typeface="Arial"/>
                <a:ea typeface="Arial"/>
                <a:cs typeface="Arial"/>
                <a:sym typeface="Arial"/>
              </a:rPr>
              <a:t>th</a:t>
            </a:r>
            <a:r>
              <a:rPr lang="en-US" sz="1000" dirty="0">
                <a:solidFill>
                  <a:schemeClr val="lt1"/>
                </a:solidFill>
                <a:latin typeface="Arial"/>
                <a:ea typeface="Arial"/>
                <a:cs typeface="Arial"/>
                <a:sym typeface="Arial"/>
              </a:rPr>
              <a:t> Annual Research Symposium. December 6</a:t>
            </a:r>
            <a:r>
              <a:rPr lang="en-US" sz="1000" baseline="30000" dirty="0">
                <a:solidFill>
                  <a:schemeClr val="lt1"/>
                </a:solidFill>
                <a:latin typeface="Arial"/>
                <a:ea typeface="Arial"/>
                <a:cs typeface="Arial"/>
                <a:sym typeface="Arial"/>
              </a:rPr>
              <a:t>th</a:t>
            </a:r>
            <a:r>
              <a:rPr lang="en-US" sz="1000" dirty="0">
                <a:solidFill>
                  <a:schemeClr val="lt1"/>
                </a:solidFill>
                <a:latin typeface="Arial"/>
                <a:ea typeface="Arial"/>
                <a:cs typeface="Arial"/>
                <a:sym typeface="Arial"/>
              </a:rPr>
              <a:t>, 2018</a:t>
            </a:r>
            <a:endParaRPr sz="1000" i="1" dirty="0">
              <a:solidFill>
                <a:schemeClr val="lt1"/>
              </a:solidFill>
              <a:latin typeface="Arial"/>
              <a:ea typeface="Arial"/>
              <a:cs typeface="Arial"/>
              <a:sym typeface="Arial"/>
            </a:endParaRPr>
          </a:p>
          <a:p>
            <a:pPr marL="171450" marR="0" lvl="0" indent="0" algn="l" rtl="0">
              <a:spcBef>
                <a:spcPts val="160"/>
              </a:spcBef>
              <a:spcAft>
                <a:spcPts val="0"/>
              </a:spcAft>
              <a:buClr>
                <a:srgbClr val="FFC000"/>
              </a:buClr>
              <a:buSzPts val="800"/>
              <a:buFont typeface="Arial"/>
              <a:buNone/>
            </a:pPr>
            <a:r>
              <a:rPr lang="en-US" sz="1000" b="1" i="1" dirty="0">
                <a:solidFill>
                  <a:schemeClr val="lt1"/>
                </a:solidFill>
                <a:latin typeface="Arial"/>
                <a:ea typeface="Arial"/>
                <a:cs typeface="Arial"/>
                <a:sym typeface="Arial"/>
              </a:rPr>
              <a:t>                     Selected Papers/Publications</a:t>
            </a:r>
            <a:endParaRPr sz="1000" dirty="0"/>
          </a:p>
          <a:p>
            <a:pPr marL="342900" marR="0" lvl="0" indent="-342900" algn="l" rtl="0">
              <a:spcBef>
                <a:spcPts val="160"/>
              </a:spcBef>
              <a:spcAft>
                <a:spcPts val="0"/>
              </a:spcAft>
              <a:buClr>
                <a:srgbClr val="FFC000"/>
              </a:buClr>
              <a:buSzPts val="800"/>
              <a:buFont typeface="Arial"/>
              <a:buChar char="•"/>
            </a:pPr>
            <a:r>
              <a:rPr lang="en-US" sz="1000" dirty="0">
                <a:solidFill>
                  <a:schemeClr val="lt1"/>
                </a:solidFill>
                <a:latin typeface="Arial"/>
                <a:ea typeface="Arial"/>
                <a:cs typeface="Arial"/>
                <a:sym typeface="Arial"/>
              </a:rPr>
              <a:t>Francisco </a:t>
            </a:r>
            <a:r>
              <a:rPr lang="en-US" sz="1000" dirty="0" err="1">
                <a:solidFill>
                  <a:schemeClr val="lt1"/>
                </a:solidFill>
                <a:latin typeface="Arial"/>
                <a:ea typeface="Arial"/>
                <a:cs typeface="Arial"/>
                <a:sym typeface="Arial"/>
              </a:rPr>
              <a:t>Eguia</a:t>
            </a:r>
            <a:r>
              <a:rPr lang="en-US" sz="1000" dirty="0">
                <a:solidFill>
                  <a:schemeClr val="lt1"/>
                </a:solidFill>
                <a:latin typeface="Arial"/>
                <a:ea typeface="Arial"/>
                <a:cs typeface="Arial"/>
                <a:sym typeface="Arial"/>
              </a:rPr>
              <a:t>, BA; </a:t>
            </a:r>
            <a:r>
              <a:rPr lang="en-US" sz="1000" b="1" u="sng" dirty="0">
                <a:solidFill>
                  <a:schemeClr val="lt1"/>
                </a:solidFill>
                <a:latin typeface="Arial"/>
                <a:ea typeface="Arial"/>
                <a:cs typeface="Arial"/>
                <a:sym typeface="Arial"/>
              </a:rPr>
              <a:t>Caleb </a:t>
            </a: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BS, MS</a:t>
            </a:r>
            <a:r>
              <a:rPr lang="en-US" sz="1000" dirty="0">
                <a:solidFill>
                  <a:schemeClr val="lt1"/>
                </a:solidFill>
                <a:latin typeface="Arial"/>
                <a:ea typeface="Arial"/>
                <a:cs typeface="Arial"/>
                <a:sym typeface="Arial"/>
              </a:rPr>
              <a:t>; </a:t>
            </a:r>
            <a:r>
              <a:rPr lang="en-US" sz="1000" dirty="0" err="1">
                <a:solidFill>
                  <a:schemeClr val="lt1"/>
                </a:solidFill>
                <a:latin typeface="Arial"/>
                <a:ea typeface="Arial"/>
                <a:cs typeface="Arial"/>
                <a:sym typeface="Arial"/>
              </a:rPr>
              <a:t>Sherif</a:t>
            </a:r>
            <a:r>
              <a:rPr lang="en-US" sz="1000" dirty="0">
                <a:solidFill>
                  <a:schemeClr val="lt1"/>
                </a:solidFill>
                <a:latin typeface="Arial"/>
                <a:ea typeface="Arial"/>
                <a:cs typeface="Arial"/>
                <a:sym typeface="Arial"/>
              </a:rPr>
              <a:t> Hassan MBBS, PhD; Molly Vora, BS; Walter </a:t>
            </a:r>
            <a:r>
              <a:rPr lang="en-US" sz="1000" dirty="0" err="1">
                <a:solidFill>
                  <a:schemeClr val="lt1"/>
                </a:solidFill>
                <a:latin typeface="Arial"/>
                <a:ea typeface="Arial"/>
                <a:cs typeface="Arial"/>
                <a:sym typeface="Arial"/>
              </a:rPr>
              <a:t>Klyce</a:t>
            </a:r>
            <a:r>
              <a:rPr lang="en-US" sz="1000" dirty="0">
                <a:solidFill>
                  <a:schemeClr val="lt1"/>
                </a:solidFill>
                <a:latin typeface="Arial"/>
                <a:ea typeface="Arial"/>
                <a:cs typeface="Arial"/>
                <a:sym typeface="Arial"/>
              </a:rPr>
              <a:t>, BS; </a:t>
            </a:r>
            <a:r>
              <a:rPr lang="en-US" sz="1000" dirty="0" err="1">
                <a:solidFill>
                  <a:schemeClr val="lt1"/>
                </a:solidFill>
                <a:latin typeface="Arial"/>
                <a:ea typeface="Arial"/>
                <a:cs typeface="Arial"/>
                <a:sym typeface="Arial"/>
              </a:rPr>
              <a:t>Rushyuan</a:t>
            </a:r>
            <a:r>
              <a:rPr lang="en-US" sz="1000" dirty="0">
                <a:solidFill>
                  <a:schemeClr val="lt1"/>
                </a:solidFill>
                <a:latin typeface="Arial"/>
                <a:ea typeface="Arial"/>
                <a:cs typeface="Arial"/>
                <a:sym typeface="Arial"/>
              </a:rPr>
              <a:t> Jay Lee, MD. “Pediatric Supracondylar Fractures: Do Pre/Postoperative Radiographic Criteria Predict Long-Term Outcomes?”. Researcher Prep</a:t>
            </a:r>
            <a:endParaRPr sz="1000" dirty="0"/>
          </a:p>
          <a:p>
            <a:pPr marL="342900" marR="0" lvl="0" indent="-342900" algn="l" rtl="0">
              <a:spcBef>
                <a:spcPts val="160"/>
              </a:spcBef>
              <a:spcAft>
                <a:spcPts val="0"/>
              </a:spcAft>
              <a:buClr>
                <a:srgbClr val="FFC000"/>
              </a:buClr>
              <a:buSzPts val="800"/>
              <a:buFont typeface="Arial"/>
              <a:buChar char="•"/>
            </a:pPr>
            <a:r>
              <a:rPr lang="en-US" sz="1000" dirty="0">
                <a:solidFill>
                  <a:schemeClr val="lt1"/>
                </a:solidFill>
                <a:latin typeface="Arial"/>
                <a:ea typeface="Arial"/>
                <a:cs typeface="Arial"/>
                <a:sym typeface="Arial"/>
              </a:rPr>
              <a:t>Francisco </a:t>
            </a:r>
            <a:r>
              <a:rPr lang="en-US" sz="1000" dirty="0" err="1">
                <a:solidFill>
                  <a:schemeClr val="lt1"/>
                </a:solidFill>
                <a:latin typeface="Arial"/>
                <a:ea typeface="Arial"/>
                <a:cs typeface="Arial"/>
                <a:sym typeface="Arial"/>
              </a:rPr>
              <a:t>Eguia</a:t>
            </a:r>
            <a:r>
              <a:rPr lang="en-US" sz="1000" dirty="0">
                <a:solidFill>
                  <a:schemeClr val="lt1"/>
                </a:solidFill>
                <a:latin typeface="Arial"/>
                <a:ea typeface="Arial"/>
                <a:cs typeface="Arial"/>
                <a:sym typeface="Arial"/>
              </a:rPr>
              <a:t>, BA; </a:t>
            </a:r>
            <a:r>
              <a:rPr lang="en-US" sz="1000" b="1" u="sng" dirty="0">
                <a:solidFill>
                  <a:schemeClr val="lt1"/>
                </a:solidFill>
                <a:latin typeface="Arial"/>
                <a:ea typeface="Arial"/>
                <a:cs typeface="Arial"/>
                <a:sym typeface="Arial"/>
              </a:rPr>
              <a:t>Caleb </a:t>
            </a: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BS, MS</a:t>
            </a:r>
            <a:r>
              <a:rPr lang="en-US" sz="1000" dirty="0">
                <a:solidFill>
                  <a:schemeClr val="lt1"/>
                </a:solidFill>
                <a:latin typeface="Arial"/>
                <a:ea typeface="Arial"/>
                <a:cs typeface="Arial"/>
                <a:sym typeface="Arial"/>
              </a:rPr>
              <a:t>; Gilberto </a:t>
            </a:r>
            <a:r>
              <a:rPr lang="en-US" sz="1000" dirty="0" err="1">
                <a:solidFill>
                  <a:schemeClr val="lt1"/>
                </a:solidFill>
                <a:latin typeface="Arial"/>
                <a:ea typeface="Arial"/>
                <a:cs typeface="Arial"/>
                <a:sym typeface="Arial"/>
              </a:rPr>
              <a:t>Lobaton</a:t>
            </a:r>
            <a:r>
              <a:rPr lang="en-US" sz="1000" dirty="0">
                <a:solidFill>
                  <a:schemeClr val="lt1"/>
                </a:solidFill>
                <a:latin typeface="Arial"/>
                <a:ea typeface="Arial"/>
                <a:cs typeface="Arial"/>
                <a:sym typeface="Arial"/>
              </a:rPr>
              <a:t>, BS; Kareem </a:t>
            </a:r>
            <a:r>
              <a:rPr lang="en-US" sz="1000" dirty="0" err="1">
                <a:solidFill>
                  <a:schemeClr val="lt1"/>
                </a:solidFill>
                <a:latin typeface="Arial"/>
                <a:ea typeface="Arial"/>
                <a:cs typeface="Arial"/>
                <a:sym typeface="Arial"/>
              </a:rPr>
              <a:t>Kebaish</a:t>
            </a:r>
            <a:r>
              <a:rPr lang="en-US" sz="1000" dirty="0">
                <a:solidFill>
                  <a:schemeClr val="lt1"/>
                </a:solidFill>
                <a:latin typeface="Arial"/>
                <a:ea typeface="Arial"/>
                <a:cs typeface="Arial"/>
                <a:sym typeface="Arial"/>
              </a:rPr>
              <a:t>, BS; Marcus Daniels, BS; Paul Sponseller, MD, MBA. “Can We Predict Choice of Academic Career in Orthopaedic Surgery?”. Researcher Prep</a:t>
            </a:r>
            <a:endParaRPr sz="1000" dirty="0">
              <a:solidFill>
                <a:schemeClr val="lt1"/>
              </a:solidFill>
              <a:latin typeface="Arial"/>
              <a:ea typeface="Arial"/>
              <a:cs typeface="Arial"/>
              <a:sym typeface="Arial"/>
            </a:endParaRPr>
          </a:p>
          <a:p>
            <a:pPr marL="342900" marR="0" lvl="0" indent="-171450" algn="l" rtl="0">
              <a:spcBef>
                <a:spcPts val="160"/>
              </a:spcBef>
              <a:spcAft>
                <a:spcPts val="0"/>
              </a:spcAft>
              <a:buClr>
                <a:srgbClr val="FFC000"/>
              </a:buClr>
              <a:buSzPts val="800"/>
              <a:buFont typeface="Arial"/>
              <a:buChar char="•"/>
            </a:pP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C</a:t>
            </a:r>
            <a:r>
              <a:rPr lang="en-US" sz="1000" dirty="0">
                <a:solidFill>
                  <a:schemeClr val="lt1"/>
                </a:solidFill>
                <a:latin typeface="Arial"/>
                <a:ea typeface="Arial"/>
                <a:cs typeface="Arial"/>
                <a:sym typeface="Arial"/>
              </a:rPr>
              <a:t>, Sponseller PD. Ponte Osteotomy </a:t>
            </a:r>
            <a:r>
              <a:rPr lang="en-US" sz="1000" dirty="0" err="1">
                <a:solidFill>
                  <a:schemeClr val="lt1"/>
                </a:solidFill>
                <a:latin typeface="Arial"/>
                <a:ea typeface="Arial"/>
                <a:cs typeface="Arial"/>
                <a:sym typeface="Arial"/>
              </a:rPr>
              <a:t>Essental</a:t>
            </a:r>
            <a:r>
              <a:rPr lang="en-US" sz="1000" dirty="0">
                <a:solidFill>
                  <a:schemeClr val="lt1"/>
                </a:solidFill>
                <a:latin typeface="Arial"/>
                <a:ea typeface="Arial"/>
                <a:cs typeface="Arial"/>
                <a:sym typeface="Arial"/>
              </a:rPr>
              <a:t> Surgical Techniques. Research Prep for JBJS EST. </a:t>
            </a:r>
            <a:endParaRPr sz="1000" dirty="0"/>
          </a:p>
          <a:p>
            <a:pPr marL="342900" marR="0" lvl="0" indent="-171450" algn="l" rtl="0">
              <a:spcBef>
                <a:spcPts val="160"/>
              </a:spcBef>
              <a:spcAft>
                <a:spcPts val="0"/>
              </a:spcAft>
              <a:buClr>
                <a:srgbClr val="FFC000"/>
              </a:buClr>
              <a:buSzPts val="800"/>
              <a:buFont typeface="Arial"/>
              <a:buChar char="•"/>
            </a:pPr>
            <a:r>
              <a:rPr lang="en-US" sz="1000" dirty="0">
                <a:solidFill>
                  <a:schemeClr val="lt1"/>
                </a:solidFill>
                <a:latin typeface="Arial"/>
                <a:ea typeface="Arial"/>
                <a:cs typeface="Arial"/>
                <a:sym typeface="Arial"/>
              </a:rPr>
              <a:t>Harris A, Puvanesarajah V, Marrache M</a:t>
            </a:r>
            <a:r>
              <a:rPr lang="en-US" sz="1000" u="sng" dirty="0">
                <a:solidFill>
                  <a:schemeClr val="lt1"/>
                </a:solidFill>
                <a:latin typeface="Arial"/>
                <a:ea typeface="Arial"/>
                <a:cs typeface="Arial"/>
                <a:sym typeface="Arial"/>
              </a:rPr>
              <a:t>, </a:t>
            </a: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C</a:t>
            </a:r>
            <a:r>
              <a:rPr lang="en-US" sz="1000" u="sng" dirty="0">
                <a:solidFill>
                  <a:schemeClr val="lt1"/>
                </a:solidFill>
                <a:latin typeface="Arial"/>
                <a:ea typeface="Arial"/>
                <a:cs typeface="Arial"/>
                <a:sym typeface="Arial"/>
              </a:rPr>
              <a:t>, </a:t>
            </a:r>
            <a:r>
              <a:rPr lang="en-US" sz="1000" dirty="0">
                <a:solidFill>
                  <a:schemeClr val="lt1"/>
                </a:solidFill>
                <a:latin typeface="Arial"/>
                <a:ea typeface="Arial"/>
                <a:cs typeface="Arial"/>
                <a:sym typeface="Arial"/>
              </a:rPr>
              <a:t>Raad M, </a:t>
            </a:r>
            <a:r>
              <a:rPr lang="en-US" sz="1000" dirty="0" err="1">
                <a:solidFill>
                  <a:schemeClr val="lt1"/>
                </a:solidFill>
                <a:latin typeface="Arial"/>
                <a:ea typeface="Arial"/>
                <a:cs typeface="Arial"/>
                <a:sym typeface="Arial"/>
              </a:rPr>
              <a:t>Skolasky</a:t>
            </a:r>
            <a:r>
              <a:rPr lang="en-US" sz="1000" dirty="0">
                <a:solidFill>
                  <a:schemeClr val="lt1"/>
                </a:solidFill>
                <a:latin typeface="Arial"/>
                <a:ea typeface="Arial"/>
                <a:cs typeface="Arial"/>
                <a:sym typeface="Arial"/>
              </a:rPr>
              <a:t> RL, Njoku DB, Sponseller PD, Jain A. Opioid Prescribing Practices after Posterior Spinal </a:t>
            </a:r>
            <a:r>
              <a:rPr lang="en-US" sz="1000" dirty="0" err="1">
                <a:solidFill>
                  <a:schemeClr val="lt1"/>
                </a:solidFill>
                <a:latin typeface="Arial"/>
                <a:ea typeface="Arial"/>
                <a:cs typeface="Arial"/>
                <a:sym typeface="Arial"/>
              </a:rPr>
              <a:t>Arthorodesis</a:t>
            </a:r>
            <a:r>
              <a:rPr lang="en-US" sz="1000" dirty="0">
                <a:solidFill>
                  <a:schemeClr val="lt1"/>
                </a:solidFill>
                <a:latin typeface="Arial"/>
                <a:ea typeface="Arial"/>
                <a:cs typeface="Arial"/>
                <a:sym typeface="Arial"/>
              </a:rPr>
              <a:t> for Adolescent Idiopathic Scoliosis. Submitted to JBJS and pending</a:t>
            </a:r>
            <a:endParaRPr sz="1000" dirty="0"/>
          </a:p>
          <a:p>
            <a:pPr marL="342900" marR="0" lvl="0" indent="-171450" algn="l" rtl="0">
              <a:spcBef>
                <a:spcPts val="160"/>
              </a:spcBef>
              <a:spcAft>
                <a:spcPts val="0"/>
              </a:spcAft>
              <a:buClr>
                <a:srgbClr val="FFC000"/>
              </a:buClr>
              <a:buSzPts val="800"/>
              <a:buFont typeface="Arial"/>
              <a:buChar char="•"/>
            </a:pPr>
            <a:r>
              <a:rPr lang="en-US" sz="1000" b="1" u="sng" dirty="0" err="1">
                <a:solidFill>
                  <a:schemeClr val="lt1"/>
                </a:solidFill>
                <a:latin typeface="Arial"/>
                <a:ea typeface="Arial"/>
                <a:cs typeface="Arial"/>
                <a:sym typeface="Arial"/>
              </a:rPr>
              <a:t>Gottlich</a:t>
            </a:r>
            <a:r>
              <a:rPr lang="en-US" sz="1000" b="1" u="sng" dirty="0">
                <a:solidFill>
                  <a:schemeClr val="lt1"/>
                </a:solidFill>
                <a:latin typeface="Arial"/>
                <a:ea typeface="Arial"/>
                <a:cs typeface="Arial"/>
                <a:sym typeface="Arial"/>
              </a:rPr>
              <a:t> C</a:t>
            </a:r>
            <a:r>
              <a:rPr lang="en-US" sz="1000" dirty="0">
                <a:solidFill>
                  <a:schemeClr val="lt1"/>
                </a:solidFill>
                <a:latin typeface="Arial"/>
                <a:ea typeface="Arial"/>
                <a:cs typeface="Arial"/>
                <a:sym typeface="Arial"/>
              </a:rPr>
              <a:t>. Review of Pembrolizumab and other Anti PD-1/ PD-L1 Antibodies. Glob J of </a:t>
            </a:r>
            <a:r>
              <a:rPr lang="en-US" sz="1000" dirty="0" err="1">
                <a:solidFill>
                  <a:schemeClr val="lt1"/>
                </a:solidFill>
                <a:latin typeface="Arial"/>
                <a:ea typeface="Arial"/>
                <a:cs typeface="Arial"/>
                <a:sym typeface="Arial"/>
              </a:rPr>
              <a:t>Pharmaceu</a:t>
            </a:r>
            <a:r>
              <a:rPr lang="en-US" sz="1000" dirty="0">
                <a:solidFill>
                  <a:schemeClr val="lt1"/>
                </a:solidFill>
                <a:latin typeface="Arial"/>
                <a:ea typeface="Arial"/>
                <a:cs typeface="Arial"/>
                <a:sym typeface="Arial"/>
              </a:rPr>
              <a:t> Sci. 2018; 6(5)555696.</a:t>
            </a:r>
            <a:endParaRPr sz="1000" dirty="0">
              <a:solidFill>
                <a:schemeClr val="lt1"/>
              </a:solidFill>
              <a:latin typeface="Arial"/>
              <a:ea typeface="Arial"/>
              <a:cs typeface="Arial"/>
              <a:sym typeface="Arial"/>
            </a:endParaRPr>
          </a:p>
          <a:p>
            <a:pPr marL="171450" marR="0" lvl="0" indent="0" algn="l" rtl="0">
              <a:spcBef>
                <a:spcPts val="160"/>
              </a:spcBef>
              <a:spcAft>
                <a:spcPts val="0"/>
              </a:spcAft>
              <a:buClr>
                <a:srgbClr val="FFC000"/>
              </a:buClr>
              <a:buSzPts val="800"/>
              <a:buFont typeface="Arial"/>
              <a:buNone/>
            </a:pPr>
            <a:r>
              <a:rPr lang="en-US" sz="1000" b="1" i="1" dirty="0">
                <a:solidFill>
                  <a:schemeClr val="lt1"/>
                </a:solidFill>
                <a:latin typeface="Arial"/>
                <a:ea typeface="Arial"/>
                <a:cs typeface="Arial"/>
                <a:sym typeface="Arial"/>
              </a:rPr>
              <a:t>	</a:t>
            </a:r>
            <a:endParaRPr sz="1000" dirty="0"/>
          </a:p>
        </p:txBody>
      </p:sp>
      <p:sp>
        <p:nvSpPr>
          <p:cNvPr id="211" name="Google Shape;211;p14" descr="https://apps.aamc.org/30/visiting-student-service/students/13076937/photo?t=1519734618985"/>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12" name="Google Shape;212;p14"/>
          <p:cNvPicPr preferRelativeResize="0"/>
          <p:nvPr/>
        </p:nvPicPr>
        <p:blipFill rotWithShape="1">
          <a:blip r:embed="rId3">
            <a:alphaModFix/>
          </a:blip>
          <a:srcRect/>
          <a:stretch/>
        </p:blipFill>
        <p:spPr>
          <a:xfrm>
            <a:off x="0" y="2602024"/>
            <a:ext cx="1854200" cy="25958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7dfc3b0866_0_2"/>
          <p:cNvSpPr txBox="1">
            <a:spLocks noGrp="1"/>
          </p:cNvSpPr>
          <p:nvPr>
            <p:ph type="title"/>
          </p:nvPr>
        </p:nvSpPr>
        <p:spPr>
          <a:xfrm>
            <a:off x="457200" y="390525"/>
            <a:ext cx="7772400" cy="1143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Font typeface="Arial"/>
              <a:buNone/>
            </a:pPr>
            <a:r>
              <a:rPr lang="en-US" dirty="0" err="1"/>
              <a:t>Majd</a:t>
            </a:r>
            <a:r>
              <a:rPr lang="en-US" dirty="0"/>
              <a:t> Marrache, Poggi Fellow</a:t>
            </a:r>
            <a:br>
              <a:rPr lang="en-US" dirty="0"/>
            </a:br>
            <a:r>
              <a:rPr lang="en-US" sz="3200" dirty="0"/>
              <a:t>2019 –2020</a:t>
            </a:r>
            <a:endParaRPr dirty="0"/>
          </a:p>
        </p:txBody>
      </p:sp>
      <p:sp>
        <p:nvSpPr>
          <p:cNvPr id="219" name="Google Shape;219;g7dfc3b0866_0_2"/>
          <p:cNvSpPr txBox="1">
            <a:spLocks noGrp="1"/>
          </p:cNvSpPr>
          <p:nvPr>
            <p:ph type="body" idx="1"/>
          </p:nvPr>
        </p:nvSpPr>
        <p:spPr>
          <a:xfrm>
            <a:off x="2987506" y="1764815"/>
            <a:ext cx="5793526" cy="470266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1000" b="1" dirty="0"/>
              <a:t>Selected Publications: </a:t>
            </a:r>
          </a:p>
          <a:p>
            <a:pPr marL="0" lvl="0" indent="0">
              <a:buNone/>
            </a:pPr>
            <a:r>
              <a:rPr lang="en-US" sz="1000" b="1" dirty="0"/>
              <a:t>Marrache M,</a:t>
            </a:r>
            <a:r>
              <a:rPr lang="en-US" sz="1000" dirty="0"/>
              <a:t> Byers PH, Sponseller PD. Orthopaedic Conditions Associated with Aneurysms. JBJS Rev. 2020 Jun;8(6):e0122. </a:t>
            </a:r>
            <a:r>
              <a:rPr lang="en-US" sz="1000" dirty="0" err="1"/>
              <a:t>doi</a:t>
            </a:r>
            <a:r>
              <a:rPr lang="en-US" sz="1000" dirty="0"/>
              <a:t>: 10.2106/JBJS.RVW.19.00122. PMID: 33006458.</a:t>
            </a:r>
            <a:endParaRPr lang="en-US" sz="1000" b="1" dirty="0"/>
          </a:p>
          <a:p>
            <a:pPr marL="0" lvl="0" indent="0">
              <a:buNone/>
            </a:pPr>
            <a:r>
              <a:rPr lang="en-US" sz="1000" b="1" dirty="0"/>
              <a:t>Marrache M</a:t>
            </a:r>
            <a:r>
              <a:rPr lang="en-US" sz="1000" dirty="0"/>
              <a:t>, Best MJ, Raad M, </a:t>
            </a:r>
            <a:r>
              <a:rPr lang="en-US" sz="1000" dirty="0" err="1"/>
              <a:t>Mikula</a:t>
            </a:r>
            <a:r>
              <a:rPr lang="en-US" sz="1000" dirty="0"/>
              <a:t> JD, Amin RM, </a:t>
            </a:r>
            <a:r>
              <a:rPr lang="en-US" sz="1000" dirty="0" err="1"/>
              <a:t>Wilckens</a:t>
            </a:r>
            <a:r>
              <a:rPr lang="en-US" sz="1000" dirty="0"/>
              <a:t> JH. Opioid Prescribing Trends and Geographic Variation After Anterior Cruciate Ligament Reconstruction. Sports Health. 2020 Nov/Dec;12(6):528-533. </a:t>
            </a:r>
            <a:r>
              <a:rPr lang="en-US" sz="1000" dirty="0" err="1"/>
              <a:t>doi</a:t>
            </a:r>
            <a:r>
              <a:rPr lang="en-US" sz="1000" dirty="0"/>
              <a:t>: 10.1177/1941738120954432. </a:t>
            </a:r>
            <a:r>
              <a:rPr lang="en-US" sz="1000" dirty="0" err="1"/>
              <a:t>Epub</a:t>
            </a:r>
            <a:r>
              <a:rPr lang="en-US" sz="1000" dirty="0"/>
              <a:t> 2020 Sep 23. PMID: 32966157; PMCID: PMC7785898.</a:t>
            </a:r>
          </a:p>
          <a:p>
            <a:pPr marL="0" lvl="0" indent="0">
              <a:buNone/>
            </a:pPr>
            <a:r>
              <a:rPr lang="en-US" sz="1000" b="1" dirty="0"/>
              <a:t>Marrache M</a:t>
            </a:r>
            <a:r>
              <a:rPr lang="en-US" sz="1000" dirty="0"/>
              <a:t>, Harris AB, Puvanesarajah V, Sponseller PD. Seasonal Variation in the Volume of Posterior Spinal Arthrodesis Procedures for Pediatric Scoliosis. Spine (Phila Pa 1976). 2020 Sep 15;45(18):1293-1298. </a:t>
            </a:r>
            <a:r>
              <a:rPr lang="en-US" sz="1000" dirty="0" err="1"/>
              <a:t>doi</a:t>
            </a:r>
            <a:r>
              <a:rPr lang="en-US" sz="1000" dirty="0"/>
              <a:t>: 10.1097/BRS.0000000000003517. PMID: 32341304.</a:t>
            </a:r>
          </a:p>
          <a:p>
            <a:pPr marL="0" lvl="0" indent="0">
              <a:buNone/>
            </a:pPr>
            <a:r>
              <a:rPr lang="en-US" sz="1000" b="1" dirty="0"/>
              <a:t>Marrache M,</a:t>
            </a:r>
            <a:r>
              <a:rPr lang="en-US" sz="1000" dirty="0"/>
              <a:t> Harris AB, Puvanesarajah V, Raad M, </a:t>
            </a:r>
            <a:r>
              <a:rPr lang="en-US" sz="1000" dirty="0" err="1"/>
              <a:t>Hassanzadeh</a:t>
            </a:r>
            <a:r>
              <a:rPr lang="en-US" sz="1000" dirty="0"/>
              <a:t> H, </a:t>
            </a:r>
            <a:r>
              <a:rPr lang="en-US" sz="1000" dirty="0" err="1"/>
              <a:t>Srikumaran</a:t>
            </a:r>
            <a:r>
              <a:rPr lang="en-US" sz="1000" dirty="0"/>
              <a:t> U, </a:t>
            </a:r>
            <a:r>
              <a:rPr lang="en-US" sz="1000" dirty="0" err="1"/>
              <a:t>Ficke</a:t>
            </a:r>
            <a:r>
              <a:rPr lang="en-US" sz="1000" dirty="0"/>
              <a:t> JR, Levy JF, Jain A. Hospital Payments Increase as Payments to Surgeons Decrease for Common Inpatient Orthopaedic Procedures. J Am </a:t>
            </a:r>
            <a:r>
              <a:rPr lang="en-US" sz="1000" dirty="0" err="1"/>
              <a:t>Acad</a:t>
            </a:r>
            <a:r>
              <a:rPr lang="en-US" sz="1000" dirty="0"/>
              <a:t> </a:t>
            </a:r>
            <a:r>
              <a:rPr lang="en-US" sz="1000" dirty="0" err="1"/>
              <a:t>Orthop</a:t>
            </a:r>
            <a:r>
              <a:rPr lang="en-US" sz="1000" dirty="0"/>
              <a:t> Surg Glob Res Rev. 2020 Apr 1;4(4):e20.00026. </a:t>
            </a:r>
            <a:r>
              <a:rPr lang="en-US" sz="1000" dirty="0" err="1"/>
              <a:t>doi</a:t>
            </a:r>
            <a:r>
              <a:rPr lang="en-US" sz="1000" dirty="0"/>
              <a:t>: 10.5435/JAAOSGlobal-D-20-00026. PMID: 32377615; PMCID: PMC7188271.</a:t>
            </a:r>
          </a:p>
          <a:p>
            <a:pPr marL="0" lvl="0" indent="0">
              <a:buNone/>
            </a:pPr>
            <a:r>
              <a:rPr lang="en-US" sz="1000" b="1" dirty="0">
                <a:latin typeface="+mj-lt"/>
              </a:rPr>
              <a:t>Marrache M</a:t>
            </a:r>
            <a:r>
              <a:rPr lang="en-US" sz="1000" dirty="0">
                <a:latin typeface="+mj-lt"/>
              </a:rPr>
              <a:t>, Harris AB, Raad M, Puvanesarajah V, </a:t>
            </a:r>
            <a:r>
              <a:rPr lang="en-US" sz="1000" dirty="0" err="1">
                <a:latin typeface="+mj-lt"/>
              </a:rPr>
              <a:t>Pakpoor</a:t>
            </a:r>
            <a:r>
              <a:rPr lang="en-US" sz="1000" dirty="0">
                <a:latin typeface="+mj-lt"/>
              </a:rPr>
              <a:t> J, </a:t>
            </a:r>
            <a:r>
              <a:rPr lang="en-US" sz="1000" dirty="0" err="1">
                <a:latin typeface="+mj-lt"/>
              </a:rPr>
              <a:t>Bicket</a:t>
            </a:r>
            <a:r>
              <a:rPr lang="en-US" sz="1000" dirty="0">
                <a:latin typeface="+mj-lt"/>
              </a:rPr>
              <a:t> MC, </a:t>
            </a:r>
            <a:r>
              <a:rPr lang="en-US" sz="1000" dirty="0" err="1">
                <a:latin typeface="+mj-lt"/>
              </a:rPr>
              <a:t>Hassanzadeh</a:t>
            </a:r>
            <a:r>
              <a:rPr lang="en-US" sz="1000" dirty="0">
                <a:latin typeface="+mj-lt"/>
              </a:rPr>
              <a:t> H, Jain A. Preoperative and Postoperative Spending Among Working-Age Adults Undergoing Posterior Spinal Fusion Surgery for Degenerative Disease. World </a:t>
            </a:r>
            <a:r>
              <a:rPr lang="en-US" sz="1000" dirty="0" err="1">
                <a:latin typeface="+mj-lt"/>
              </a:rPr>
              <a:t>Neurosurg</a:t>
            </a:r>
            <a:r>
              <a:rPr lang="en-US" sz="1000" dirty="0">
                <a:latin typeface="+mj-lt"/>
              </a:rPr>
              <a:t>. 2020 Jun;138:e930-e939. </a:t>
            </a:r>
            <a:r>
              <a:rPr lang="en-US" sz="1000" dirty="0" err="1">
                <a:latin typeface="+mj-lt"/>
              </a:rPr>
              <a:t>doi</a:t>
            </a:r>
            <a:r>
              <a:rPr lang="en-US" sz="1000" dirty="0">
                <a:latin typeface="+mj-lt"/>
              </a:rPr>
              <a:t>: 10.1016/j.wneu.2020.03.143. </a:t>
            </a:r>
            <a:r>
              <a:rPr lang="en-US" sz="1000" dirty="0" err="1">
                <a:latin typeface="+mj-lt"/>
              </a:rPr>
              <a:t>Epub</a:t>
            </a:r>
            <a:r>
              <a:rPr lang="en-US" sz="1000" dirty="0">
                <a:latin typeface="+mj-lt"/>
              </a:rPr>
              <a:t> 2020 Apr 3. PMID: </a:t>
            </a:r>
            <a:r>
              <a:rPr lang="en-US" sz="1000" dirty="0"/>
              <a:t>32251816.</a:t>
            </a:r>
          </a:p>
          <a:p>
            <a:pPr marL="0" lvl="0" indent="0">
              <a:buNone/>
            </a:pPr>
            <a:r>
              <a:rPr lang="en-US" sz="1000" b="1" dirty="0"/>
              <a:t>Marrache M</a:t>
            </a:r>
            <a:r>
              <a:rPr lang="en-US" sz="1000" dirty="0"/>
              <a:t>, </a:t>
            </a:r>
            <a:r>
              <a:rPr lang="en-US" sz="1000" dirty="0" err="1"/>
              <a:t>Bronheim</a:t>
            </a:r>
            <a:r>
              <a:rPr lang="en-US" sz="1000" dirty="0"/>
              <a:t> R, Harris AB, Puvanesarajah V, Raad M, Lee S, </a:t>
            </a:r>
            <a:r>
              <a:rPr lang="en-US" sz="1000" dirty="0" err="1"/>
              <a:t>Skolasky</a:t>
            </a:r>
            <a:r>
              <a:rPr lang="en-US" sz="1000" dirty="0"/>
              <a:t> R, Jain A. Synthetic Cages Associated With Increased Rates of Revision Surgery and Higher Costs Compared to Allograft in ACDF in the Nonelderly Patient. </a:t>
            </a:r>
            <a:r>
              <a:rPr lang="en-US" sz="1000" dirty="0" err="1"/>
              <a:t>Neurospine</a:t>
            </a:r>
            <a:r>
              <a:rPr lang="en-US" sz="1000" dirty="0"/>
              <a:t>. 2020 Dec;17(4):896-901. </a:t>
            </a:r>
            <a:r>
              <a:rPr lang="en-US" sz="1000" dirty="0" err="1"/>
              <a:t>doi</a:t>
            </a:r>
            <a:r>
              <a:rPr lang="en-US" sz="1000" dirty="0"/>
              <a:t>: 10.14245/ns.2040216.108. </a:t>
            </a:r>
            <a:r>
              <a:rPr lang="en-US" sz="1000" dirty="0" err="1"/>
              <a:t>Epub</a:t>
            </a:r>
            <a:r>
              <a:rPr lang="en-US" sz="1000" dirty="0"/>
              <a:t> 2020 Dec 31. PMID: 33401868; PMCID: PMC7788413.</a:t>
            </a:r>
          </a:p>
          <a:p>
            <a:pPr marL="0" lvl="0" indent="0">
              <a:buNone/>
            </a:pPr>
            <a:r>
              <a:rPr lang="en-US" sz="1000" b="1" dirty="0">
                <a:latin typeface="Calibri" panose="020F0502020204030204" pitchFamily="34" charset="0"/>
                <a:cs typeface="Calibri" panose="020F0502020204030204" pitchFamily="34" charset="0"/>
              </a:rPr>
              <a:t>Marrache M</a:t>
            </a:r>
            <a:r>
              <a:rPr lang="en-US" sz="1000" dirty="0">
                <a:latin typeface="Calibri" panose="020F0502020204030204" pitchFamily="34" charset="0"/>
                <a:cs typeface="Calibri" panose="020F0502020204030204" pitchFamily="34" charset="0"/>
              </a:rPr>
              <a:t>, Harris AB, Puvanesarajah V, Raad M, </a:t>
            </a:r>
            <a:r>
              <a:rPr lang="en-US" sz="1000" dirty="0" err="1">
                <a:latin typeface="Calibri" panose="020F0502020204030204" pitchFamily="34" charset="0"/>
                <a:cs typeface="Calibri" panose="020F0502020204030204" pitchFamily="34" charset="0"/>
              </a:rPr>
              <a:t>Hassanzadeh</a:t>
            </a:r>
            <a:r>
              <a:rPr lang="en-US" sz="1000" dirty="0">
                <a:latin typeface="Calibri" panose="020F0502020204030204" pitchFamily="34" charset="0"/>
                <a:cs typeface="Calibri" panose="020F0502020204030204" pitchFamily="34" charset="0"/>
              </a:rPr>
              <a:t> H, Riley LH, </a:t>
            </a:r>
            <a:r>
              <a:rPr lang="en-US" sz="1000" dirty="0" err="1">
                <a:latin typeface="Calibri" panose="020F0502020204030204" pitchFamily="34" charset="0"/>
                <a:cs typeface="Calibri" panose="020F0502020204030204" pitchFamily="34" charset="0"/>
              </a:rPr>
              <a:t>Skolasky</a:t>
            </a:r>
            <a:r>
              <a:rPr lang="en-US" sz="1000" dirty="0">
                <a:latin typeface="Calibri" panose="020F0502020204030204" pitchFamily="34" charset="0"/>
                <a:cs typeface="Calibri" panose="020F0502020204030204" pitchFamily="34" charset="0"/>
              </a:rPr>
              <a:t> RL, </a:t>
            </a:r>
            <a:r>
              <a:rPr lang="en-US" sz="1000" dirty="0" err="1">
                <a:latin typeface="Calibri" panose="020F0502020204030204" pitchFamily="34" charset="0"/>
                <a:cs typeface="Calibri" panose="020F0502020204030204" pitchFamily="34" charset="0"/>
              </a:rPr>
              <a:t>Bicket</a:t>
            </a:r>
            <a:r>
              <a:rPr lang="en-US" sz="1000" dirty="0">
                <a:latin typeface="Calibri" panose="020F0502020204030204" pitchFamily="34" charset="0"/>
                <a:cs typeface="Calibri" panose="020F0502020204030204" pitchFamily="34" charset="0"/>
              </a:rPr>
              <a:t> M, Jain A. Health Care Resource Utilization in Commercially Insured Patients Undergoing Anterior Cervical Discectomy and Fusion for Degenerative Cervical Pathology. Global Spine J. 2021 Jan;11(1):108-115. </a:t>
            </a:r>
            <a:r>
              <a:rPr lang="en-US" sz="1000" dirty="0" err="1">
                <a:latin typeface="Calibri" panose="020F0502020204030204" pitchFamily="34" charset="0"/>
                <a:cs typeface="Calibri" panose="020F0502020204030204" pitchFamily="34" charset="0"/>
              </a:rPr>
              <a:t>doi</a:t>
            </a:r>
            <a:r>
              <a:rPr lang="en-US" sz="1000" dirty="0">
                <a:latin typeface="Calibri" panose="020F0502020204030204" pitchFamily="34" charset="0"/>
                <a:cs typeface="Calibri" panose="020F0502020204030204" pitchFamily="34" charset="0"/>
              </a:rPr>
              <a:t>: 10.1177/2192568219899340. </a:t>
            </a:r>
            <a:r>
              <a:rPr lang="en-US" sz="1000" dirty="0" err="1">
                <a:latin typeface="Calibri" panose="020F0502020204030204" pitchFamily="34" charset="0"/>
                <a:cs typeface="Calibri" panose="020F0502020204030204" pitchFamily="34" charset="0"/>
              </a:rPr>
              <a:t>Epub</a:t>
            </a:r>
            <a:r>
              <a:rPr lang="en-US" sz="1000" dirty="0">
                <a:latin typeface="Calibri" panose="020F0502020204030204" pitchFamily="34" charset="0"/>
                <a:cs typeface="Calibri" panose="020F0502020204030204" pitchFamily="34" charset="0"/>
              </a:rPr>
              <a:t> 2020 Jan 14. PMID: 32875850; PMCID: PMC7734273.</a:t>
            </a:r>
          </a:p>
        </p:txBody>
      </p:sp>
      <p:pic>
        <p:nvPicPr>
          <p:cNvPr id="3" name="Picture 2" descr="A person smiling for the camera&#10;&#10;Description automatically generated with low confidence">
            <a:extLst>
              <a:ext uri="{FF2B5EF4-FFF2-40B4-BE49-F238E27FC236}">
                <a16:creationId xmlns:a16="http://schemas.microsoft.com/office/drawing/2014/main" id="{472AD3FA-0133-DC4B-A427-1456DBED5B08}"/>
              </a:ext>
            </a:extLst>
          </p:cNvPr>
          <p:cNvPicPr>
            <a:picLocks noChangeAspect="1"/>
          </p:cNvPicPr>
          <p:nvPr/>
        </p:nvPicPr>
        <p:blipFill>
          <a:blip r:embed="rId3"/>
          <a:stretch>
            <a:fillRect/>
          </a:stretch>
        </p:blipFill>
        <p:spPr>
          <a:xfrm>
            <a:off x="144926" y="2235634"/>
            <a:ext cx="2640049" cy="3315060"/>
          </a:xfrm>
          <a:prstGeom prst="rect">
            <a:avLst/>
          </a:prstGeom>
        </p:spPr>
      </p:pic>
    </p:spTree>
    <p:extLst>
      <p:ext uri="{BB962C8B-B14F-4D97-AF65-F5344CB8AC3E}">
        <p14:creationId xmlns:p14="http://schemas.microsoft.com/office/powerpoint/2010/main" val="2556880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7dfc3b0866_0_2"/>
          <p:cNvSpPr txBox="1">
            <a:spLocks noGrp="1"/>
          </p:cNvSpPr>
          <p:nvPr>
            <p:ph type="title"/>
          </p:nvPr>
        </p:nvSpPr>
        <p:spPr>
          <a:xfrm>
            <a:off x="457200" y="390525"/>
            <a:ext cx="7772400" cy="1143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Font typeface="Arial"/>
              <a:buNone/>
            </a:pPr>
            <a:r>
              <a:rPr lang="en-US" dirty="0" err="1"/>
              <a:t>Niyathi</a:t>
            </a:r>
            <a:r>
              <a:rPr lang="en-US" dirty="0"/>
              <a:t> Prasad, Poggi Fellow</a:t>
            </a:r>
            <a:br>
              <a:rPr lang="en-US" dirty="0"/>
            </a:br>
            <a:r>
              <a:rPr lang="en-US" sz="3200" dirty="0"/>
              <a:t>2019 –2020</a:t>
            </a:r>
            <a:endParaRPr dirty="0"/>
          </a:p>
        </p:txBody>
      </p:sp>
      <p:sp>
        <p:nvSpPr>
          <p:cNvPr id="219" name="Google Shape;219;g7dfc3b0866_0_2"/>
          <p:cNvSpPr txBox="1">
            <a:spLocks noGrp="1"/>
          </p:cNvSpPr>
          <p:nvPr>
            <p:ph type="body" idx="1"/>
          </p:nvPr>
        </p:nvSpPr>
        <p:spPr>
          <a:xfrm>
            <a:off x="3015215" y="2291288"/>
            <a:ext cx="5793526" cy="3226287"/>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1200" b="1" dirty="0"/>
              <a:t>Selected Publications: </a:t>
            </a:r>
          </a:p>
          <a:p>
            <a:pPr marL="0" lvl="0" indent="0">
              <a:buNone/>
            </a:pPr>
            <a:r>
              <a:rPr lang="en-US" sz="1200" b="1" dirty="0"/>
              <a:t>Prasad, N</a:t>
            </a:r>
            <a:r>
              <a:rPr lang="en-US" sz="1200" dirty="0"/>
              <a:t>., </a:t>
            </a:r>
            <a:r>
              <a:rPr lang="en-US" sz="1200" dirty="0" err="1"/>
              <a:t>Hamosh</a:t>
            </a:r>
            <a:r>
              <a:rPr lang="en-US" sz="1200" dirty="0"/>
              <a:t>, A., &amp; </a:t>
            </a:r>
            <a:r>
              <a:rPr lang="en-US" sz="1200" dirty="0" err="1"/>
              <a:t>Sponseller</a:t>
            </a:r>
            <a:r>
              <a:rPr lang="en-US" sz="1200" dirty="0"/>
              <a:t>, P. (2021). </a:t>
            </a:r>
            <a:r>
              <a:rPr lang="en-US" sz="1200" dirty="0" err="1"/>
              <a:t>Orthopaedic</a:t>
            </a:r>
            <a:r>
              <a:rPr lang="en-US" sz="1200" dirty="0"/>
              <a:t> Manifestations of Inborn Errors of Metabolism. </a:t>
            </a:r>
            <a:r>
              <a:rPr lang="en-US" sz="1200" i="1" dirty="0"/>
              <a:t>JBJS reviews</a:t>
            </a:r>
            <a:r>
              <a:rPr lang="en-US" sz="1200" dirty="0"/>
              <a:t>, </a:t>
            </a:r>
            <a:r>
              <a:rPr lang="en-US" sz="1200" i="1" dirty="0"/>
              <a:t>9</a:t>
            </a:r>
            <a:r>
              <a:rPr lang="en-US" sz="1200" dirty="0"/>
              <a:t>(7), e20.</a:t>
            </a:r>
          </a:p>
          <a:p>
            <a:pPr marL="0" lvl="0" indent="0">
              <a:buNone/>
            </a:pPr>
            <a:r>
              <a:rPr lang="en-US" sz="1200" b="1" dirty="0"/>
              <a:t>Prasad, N</a:t>
            </a:r>
            <a:r>
              <a:rPr lang="en-US" sz="1200" dirty="0"/>
              <a:t>., </a:t>
            </a:r>
            <a:r>
              <a:rPr lang="en-US" sz="1200" dirty="0" err="1"/>
              <a:t>Gottlich</a:t>
            </a:r>
            <a:r>
              <a:rPr lang="en-US" sz="1200" dirty="0"/>
              <a:t>, C., </a:t>
            </a:r>
            <a:r>
              <a:rPr lang="en-US" sz="1200" dirty="0" err="1"/>
              <a:t>Nhan</a:t>
            </a:r>
            <a:r>
              <a:rPr lang="en-US" sz="1200" dirty="0"/>
              <a:t>, D., </a:t>
            </a:r>
            <a:r>
              <a:rPr lang="en-US" sz="1200" dirty="0" err="1"/>
              <a:t>Hamosh</a:t>
            </a:r>
            <a:r>
              <a:rPr lang="en-US" sz="1200" dirty="0"/>
              <a:t>, A., &amp; </a:t>
            </a:r>
            <a:r>
              <a:rPr lang="en-US" sz="1200" dirty="0" err="1"/>
              <a:t>Sponseller</a:t>
            </a:r>
            <a:r>
              <a:rPr lang="en-US" sz="1200" dirty="0"/>
              <a:t>, P. D. (2021). </a:t>
            </a:r>
            <a:r>
              <a:rPr lang="en-US" sz="1200" dirty="0" err="1"/>
              <a:t>Orthopaedic</a:t>
            </a:r>
            <a:r>
              <a:rPr lang="en-US" sz="1200" dirty="0"/>
              <a:t> Problems in 35 Patients With Organic Acid Disorders. </a:t>
            </a:r>
            <a:r>
              <a:rPr lang="en-US" sz="1200" i="1" dirty="0"/>
              <a:t>Journal of Pediatric Orthopaedics</a:t>
            </a:r>
            <a:r>
              <a:rPr lang="en-US" sz="1200" dirty="0"/>
              <a:t>, </a:t>
            </a:r>
            <a:r>
              <a:rPr lang="en-US" sz="1200" i="1" dirty="0"/>
              <a:t>41</a:t>
            </a:r>
            <a:r>
              <a:rPr lang="en-US" sz="1200" dirty="0"/>
              <a:t>(6), e457-e463.</a:t>
            </a:r>
          </a:p>
          <a:p>
            <a:pPr marL="0" lvl="0" indent="0">
              <a:buNone/>
            </a:pPr>
            <a:r>
              <a:rPr lang="en-US" sz="1200" dirty="0"/>
              <a:t>Jami, M., </a:t>
            </a:r>
            <a:r>
              <a:rPr lang="en-US" sz="1200" dirty="0" err="1"/>
              <a:t>Marrache</a:t>
            </a:r>
            <a:r>
              <a:rPr lang="en-US" sz="1200" dirty="0"/>
              <a:t>, M., </a:t>
            </a:r>
            <a:r>
              <a:rPr lang="en-US" sz="1200" dirty="0" err="1"/>
              <a:t>Puvanesarajah</a:t>
            </a:r>
            <a:r>
              <a:rPr lang="en-US" sz="1200" dirty="0"/>
              <a:t>, V., </a:t>
            </a:r>
            <a:r>
              <a:rPr lang="en-US" sz="1200" dirty="0" err="1"/>
              <a:t>Raad</a:t>
            </a:r>
            <a:r>
              <a:rPr lang="en-US" sz="1200" dirty="0"/>
              <a:t>, M., </a:t>
            </a:r>
            <a:r>
              <a:rPr lang="en-US" sz="1200" b="1" dirty="0"/>
              <a:t>Prasad, N</a:t>
            </a:r>
            <a:r>
              <a:rPr lang="en-US" sz="1200" dirty="0"/>
              <a:t>., &amp; Jain, A. (2021). Treatment of Neck Pain with Opioids in the Primary Care Setting: Trends and Geographic Variation. </a:t>
            </a:r>
            <a:r>
              <a:rPr lang="en-US" sz="1200" i="1" dirty="0"/>
              <a:t>Pain Medicine</a:t>
            </a:r>
            <a:r>
              <a:rPr lang="en-US" sz="1200" dirty="0"/>
              <a:t>, </a:t>
            </a:r>
            <a:r>
              <a:rPr lang="en-US" sz="1200" i="1" dirty="0"/>
              <a:t>22</a:t>
            </a:r>
            <a:r>
              <a:rPr lang="en-US" sz="1200" dirty="0"/>
              <a:t>(3), 740-745.</a:t>
            </a:r>
          </a:p>
          <a:p>
            <a:pPr marL="0" lvl="0" indent="0">
              <a:buNone/>
            </a:pPr>
            <a:r>
              <a:rPr lang="en-US" sz="1200" dirty="0"/>
              <a:t>Lee, S. H., </a:t>
            </a:r>
            <a:r>
              <a:rPr lang="en-US" sz="1200" b="1" dirty="0"/>
              <a:t>Prasad, N.</a:t>
            </a:r>
            <a:r>
              <a:rPr lang="en-US" sz="1200" dirty="0"/>
              <a:t>, &amp; Jain, A. (2020, December). Cervical fixation in the elderly. In </a:t>
            </a:r>
            <a:r>
              <a:rPr lang="en-US" sz="1200" i="1" dirty="0"/>
              <a:t>Seminars in Spine Surgery</a:t>
            </a:r>
            <a:r>
              <a:rPr lang="en-US" sz="1200" dirty="0"/>
              <a:t> (Vol. 32, No. 4, p. 100829). WB Saunders.</a:t>
            </a:r>
          </a:p>
          <a:p>
            <a:pPr marL="0" lvl="0" indent="0">
              <a:buNone/>
            </a:pPr>
            <a:r>
              <a:rPr lang="en-US" sz="1200" dirty="0"/>
              <a:t>Tibial Spine Research Group, </a:t>
            </a:r>
            <a:r>
              <a:rPr lang="en-US" sz="1200" b="1" dirty="0"/>
              <a:t>Prasad, N</a:t>
            </a:r>
            <a:r>
              <a:rPr lang="en-US" sz="1200" dirty="0"/>
              <a:t>., Aoyama, J. T., Ganley, T. J., Ellis Jr, H. B., </a:t>
            </a:r>
            <a:r>
              <a:rPr lang="en-US" sz="1200" dirty="0" err="1"/>
              <a:t>Mistovich</a:t>
            </a:r>
            <a:r>
              <a:rPr lang="en-US" sz="1200" dirty="0"/>
              <a:t>, R. J., ... &amp; Lee, R. J. (2021). A Comparison of Nonoperative and Operative Treatment of Type 2 Tibial Spine Fractures. </a:t>
            </a:r>
            <a:r>
              <a:rPr lang="en-US" sz="1200" i="1" dirty="0" err="1"/>
              <a:t>Orthopaedic</a:t>
            </a:r>
            <a:r>
              <a:rPr lang="en-US" sz="1200" i="1" dirty="0"/>
              <a:t> Journal of Sports Medicine</a:t>
            </a:r>
            <a:r>
              <a:rPr lang="en-US" sz="1200" dirty="0"/>
              <a:t>, </a:t>
            </a:r>
            <a:r>
              <a:rPr lang="en-US" sz="1200" i="1" dirty="0"/>
              <a:t>9</a:t>
            </a:r>
            <a:r>
              <a:rPr lang="en-US" sz="1200" dirty="0"/>
              <a:t>(1), 2325967120975410.</a:t>
            </a:r>
          </a:p>
          <a:p>
            <a:pPr marL="0" lvl="0" indent="0">
              <a:buNone/>
            </a:pPr>
            <a:endParaRPr lang="en-US" sz="1200" dirty="0"/>
          </a:p>
        </p:txBody>
      </p:sp>
      <p:pic>
        <p:nvPicPr>
          <p:cNvPr id="5" name="Google Shape;234;g7dfc3b0866_0_14">
            <a:extLst>
              <a:ext uri="{FF2B5EF4-FFF2-40B4-BE49-F238E27FC236}">
                <a16:creationId xmlns:a16="http://schemas.microsoft.com/office/drawing/2014/main" id="{B83A9F20-8D2D-7742-B6DC-2658C2739596}"/>
              </a:ext>
            </a:extLst>
          </p:cNvPr>
          <p:cNvPicPr preferRelativeResize="0"/>
          <p:nvPr/>
        </p:nvPicPr>
        <p:blipFill>
          <a:blip r:embed="rId3">
            <a:alphaModFix/>
          </a:blip>
          <a:stretch>
            <a:fillRect/>
          </a:stretch>
        </p:blipFill>
        <p:spPr>
          <a:xfrm>
            <a:off x="457200" y="2155489"/>
            <a:ext cx="2377458" cy="32262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7dfc3b0866_0_2"/>
          <p:cNvSpPr txBox="1">
            <a:spLocks noGrp="1"/>
          </p:cNvSpPr>
          <p:nvPr>
            <p:ph type="title"/>
          </p:nvPr>
        </p:nvSpPr>
        <p:spPr>
          <a:xfrm>
            <a:off x="457200" y="390525"/>
            <a:ext cx="7772400" cy="1143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Font typeface="Arial"/>
              <a:buNone/>
            </a:pPr>
            <a:r>
              <a:rPr lang="en-US" dirty="0"/>
              <a:t>Graham </a:t>
            </a:r>
            <a:r>
              <a:rPr lang="en-US" dirty="0" err="1"/>
              <a:t>Beutler</a:t>
            </a:r>
            <a:r>
              <a:rPr lang="en-US" dirty="0"/>
              <a:t>, Poggi Fellow</a:t>
            </a:r>
            <a:br>
              <a:rPr lang="en-US" dirty="0"/>
            </a:br>
            <a:r>
              <a:rPr lang="en-US" sz="3200" dirty="0"/>
              <a:t>July 2019 – February 2020</a:t>
            </a:r>
            <a:endParaRPr dirty="0"/>
          </a:p>
        </p:txBody>
      </p:sp>
      <p:sp>
        <p:nvSpPr>
          <p:cNvPr id="219" name="Google Shape;219;g7dfc3b0866_0_2"/>
          <p:cNvSpPr txBox="1">
            <a:spLocks noGrp="1"/>
          </p:cNvSpPr>
          <p:nvPr>
            <p:ph type="body" idx="1"/>
          </p:nvPr>
        </p:nvSpPr>
        <p:spPr>
          <a:xfrm>
            <a:off x="2895600" y="2305142"/>
            <a:ext cx="6137564" cy="3513767"/>
          </a:xfrm>
          <a:prstGeom prst="rect">
            <a:avLst/>
          </a:prstGeom>
        </p:spPr>
        <p:txBody>
          <a:bodyPr spcFirstLastPara="1" wrap="square" lIns="91425" tIns="45700" rIns="91425" bIns="45700" anchor="t" anchorCtr="0">
            <a:noAutofit/>
          </a:bodyPr>
          <a:lstStyle/>
          <a:p>
            <a:pPr marL="0" indent="0">
              <a:buNone/>
            </a:pPr>
            <a:r>
              <a:rPr lang="en-US" sz="1000" b="1" dirty="0"/>
              <a:t>Selected Publications and Abstract Presentations:</a:t>
            </a:r>
          </a:p>
          <a:p>
            <a:pPr marL="0" indent="0">
              <a:buNone/>
            </a:pPr>
            <a:r>
              <a:rPr lang="en-US" sz="1000" b="1" dirty="0" err="1"/>
              <a:t>Beutler</a:t>
            </a:r>
            <a:r>
              <a:rPr lang="en-US" sz="1000" b="1" dirty="0"/>
              <a:t>, G.J</a:t>
            </a:r>
            <a:r>
              <a:rPr lang="en-US" sz="1000" dirty="0"/>
              <a:t>., </a:t>
            </a:r>
            <a:r>
              <a:rPr lang="en-US" sz="1000" dirty="0" err="1"/>
              <a:t>Sponseller</a:t>
            </a:r>
            <a:r>
              <a:rPr lang="en-US" sz="1000" dirty="0"/>
              <a:t>, P.D. “Pelvic Fixation for Neuromuscular Scoliosis” Chapter 76 in Operative Techniques in </a:t>
            </a:r>
            <a:r>
              <a:rPr lang="en-US" sz="1000" dirty="0" err="1"/>
              <a:t>Orthopaedic</a:t>
            </a:r>
            <a:r>
              <a:rPr lang="en-US" sz="1000" dirty="0"/>
              <a:t> Surgery: Pediatric Volume. 3rd Edition. Accepted with expected publication in March 2021. </a:t>
            </a:r>
          </a:p>
          <a:p>
            <a:pPr marL="0" indent="0">
              <a:buNone/>
            </a:pPr>
            <a:r>
              <a:rPr lang="en-US" sz="1000" dirty="0"/>
              <a:t>Anil, U., Badri, A., Pham, H., </a:t>
            </a:r>
            <a:r>
              <a:rPr lang="en-US" sz="1000" b="1" dirty="0" err="1"/>
              <a:t>Beutler</a:t>
            </a:r>
            <a:r>
              <a:rPr lang="en-US" sz="1000" b="1" dirty="0"/>
              <a:t>, G.J</a:t>
            </a:r>
            <a:r>
              <a:rPr lang="en-US" sz="1000" dirty="0"/>
              <a:t>., Strauss, E., Alaia, M., </a:t>
            </a:r>
            <a:r>
              <a:rPr lang="en-US" sz="1000" dirty="0" err="1"/>
              <a:t>Jazrawi</a:t>
            </a:r>
            <a:r>
              <a:rPr lang="en-US" sz="1000" dirty="0"/>
              <a:t>, L., &amp; Campbell, K. A. (2020). “Perioperative Antibiotic Utilization by Orthopedic Surgeons in Arthroscopic Surgery: A Survey of Practice Patterns” Bulletin of the Hospital for Joint Diseases (2013), 78(2), 97-100. </a:t>
            </a:r>
          </a:p>
          <a:p>
            <a:pPr marL="0" indent="0">
              <a:buNone/>
            </a:pPr>
            <a:r>
              <a:rPr lang="en-US" sz="1000" b="1" dirty="0" err="1"/>
              <a:t>Beutler</a:t>
            </a:r>
            <a:r>
              <a:rPr lang="en-US" sz="1000" b="1" dirty="0"/>
              <a:t>, G.J.</a:t>
            </a:r>
            <a:r>
              <a:rPr lang="en-US" sz="1000" dirty="0"/>
              <a:t>, Shah, S.A., </a:t>
            </a:r>
            <a:r>
              <a:rPr lang="en-US" sz="1000" dirty="0" err="1"/>
              <a:t>Shufflebarger</a:t>
            </a:r>
            <a:r>
              <a:rPr lang="en-US" sz="1000" dirty="0"/>
              <a:t>, H.L., Newton, P.O., </a:t>
            </a:r>
            <a:r>
              <a:rPr lang="en-US" sz="1000" dirty="0" err="1"/>
              <a:t>Lonner</a:t>
            </a:r>
            <a:r>
              <a:rPr lang="en-US" sz="1000" dirty="0"/>
              <a:t>, B.S., </a:t>
            </a:r>
            <a:r>
              <a:rPr lang="en-US" sz="1000" dirty="0" err="1"/>
              <a:t>Sponseller</a:t>
            </a:r>
            <a:r>
              <a:rPr lang="en-US" sz="1000" dirty="0"/>
              <a:t>, P.D. “Disc Height Predicts Recurrent Deformity Following Implant Removal in AIS Patients” Manuscript in preparation. </a:t>
            </a:r>
            <a:r>
              <a:rPr lang="en-US" sz="1000" b="1" dirty="0" err="1"/>
              <a:t>Beutler</a:t>
            </a:r>
            <a:r>
              <a:rPr lang="en-US" sz="1000" b="1" dirty="0"/>
              <a:t>, G.J</a:t>
            </a:r>
            <a:r>
              <a:rPr lang="en-US" sz="1000" dirty="0"/>
              <a:t>., Atwater, L.C., Davidson, L., Dietz, H.C., </a:t>
            </a:r>
            <a:r>
              <a:rPr lang="en-US" sz="1000" dirty="0" err="1"/>
              <a:t>Sponseller</a:t>
            </a:r>
            <a:r>
              <a:rPr lang="en-US" sz="1000" dirty="0"/>
              <a:t>, P.D. “Talipes equinovarus in </a:t>
            </a:r>
            <a:r>
              <a:rPr lang="en-US" sz="1000" dirty="0" err="1"/>
              <a:t>Loeys</a:t>
            </a:r>
            <a:r>
              <a:rPr lang="en-US" sz="1000" dirty="0"/>
              <a:t>-Dietz Syndrome” Manuscript in preparation. </a:t>
            </a:r>
          </a:p>
          <a:p>
            <a:pPr marL="0" indent="0">
              <a:buNone/>
            </a:pPr>
            <a:r>
              <a:rPr lang="en-US" sz="1000" b="1" dirty="0" err="1"/>
              <a:t>Beutler</a:t>
            </a:r>
            <a:r>
              <a:rPr lang="en-US" sz="1000" b="1" dirty="0"/>
              <a:t>, G.J.</a:t>
            </a:r>
            <a:r>
              <a:rPr lang="en-US" sz="1000" dirty="0"/>
              <a:t>, Sullivan, B., Jain, A., </a:t>
            </a:r>
            <a:r>
              <a:rPr lang="en-US" sz="1000" dirty="0" err="1"/>
              <a:t>Kebaish</a:t>
            </a:r>
            <a:r>
              <a:rPr lang="en-US" sz="1000" dirty="0"/>
              <a:t>, K., </a:t>
            </a:r>
            <a:r>
              <a:rPr lang="en-US" sz="1000" dirty="0" err="1"/>
              <a:t>Sponseller</a:t>
            </a:r>
            <a:r>
              <a:rPr lang="en-US" sz="1000" dirty="0"/>
              <a:t>, P.D. “Late Spinal Infections Are Five Times More Common in Pediatric vs. Adult Deformity Patients” Manuscript in preparation. </a:t>
            </a:r>
          </a:p>
          <a:p>
            <a:pPr marL="0" indent="0">
              <a:buNone/>
            </a:pPr>
            <a:r>
              <a:rPr lang="en-US" sz="1000" dirty="0"/>
              <a:t>Hayashi, B., </a:t>
            </a:r>
            <a:r>
              <a:rPr lang="en-US" sz="1000" b="1" dirty="0" err="1"/>
              <a:t>Beutler</a:t>
            </a:r>
            <a:r>
              <a:rPr lang="en-US" sz="1000" b="1" dirty="0"/>
              <a:t>, G.J</a:t>
            </a:r>
            <a:r>
              <a:rPr lang="en-US" sz="1000" dirty="0"/>
              <a:t>., Margalit, A., Lewallen, L., Lee, R.J., </a:t>
            </a:r>
            <a:r>
              <a:rPr lang="en-US" sz="1000" dirty="0" err="1"/>
              <a:t>Sponseller</a:t>
            </a:r>
            <a:r>
              <a:rPr lang="en-US" sz="1000" dirty="0"/>
              <a:t>, P.D. “Intramedullary Screw Fixation for Pediatric Olecranon Fractures: Case Series Review” Manuscript in preparation. </a:t>
            </a:r>
          </a:p>
          <a:p>
            <a:pPr marL="0" indent="0">
              <a:buNone/>
            </a:pPr>
            <a:r>
              <a:rPr lang="en-US" sz="1000" b="1" dirty="0" err="1"/>
              <a:t>Beutler</a:t>
            </a:r>
            <a:r>
              <a:rPr lang="en-US" sz="1000" b="1" dirty="0"/>
              <a:t>, G.J.</a:t>
            </a:r>
            <a:r>
              <a:rPr lang="en-US" sz="1000" dirty="0"/>
              <a:t>, Chan, D.S., </a:t>
            </a:r>
            <a:r>
              <a:rPr lang="en-US" sz="1000" dirty="0" err="1"/>
              <a:t>Konsin</a:t>
            </a:r>
            <a:r>
              <a:rPr lang="en-US" sz="1000" dirty="0"/>
              <a:t>, Z.B., Oral, E., </a:t>
            </a:r>
            <a:r>
              <a:rPr lang="en-US" sz="1000" dirty="0" err="1"/>
              <a:t>Muratoglu</a:t>
            </a:r>
            <a:r>
              <a:rPr lang="en-US" sz="1000" dirty="0"/>
              <a:t>, O.K. “Layered UHMWPE as a Bearing </a:t>
            </a:r>
          </a:p>
          <a:p>
            <a:pPr marL="0" indent="0">
              <a:buNone/>
            </a:pPr>
            <a:r>
              <a:rPr lang="en-US" sz="1000" b="1" dirty="0" err="1"/>
              <a:t>Beutler</a:t>
            </a:r>
            <a:r>
              <a:rPr lang="en-US" sz="1000" b="1" dirty="0"/>
              <a:t>, G.J.</a:t>
            </a:r>
            <a:r>
              <a:rPr lang="en-US" sz="1000" dirty="0"/>
              <a:t>, Sullivan, B., Jain, A., </a:t>
            </a:r>
            <a:r>
              <a:rPr lang="en-US" sz="1000" dirty="0" err="1"/>
              <a:t>Kebaish</a:t>
            </a:r>
            <a:r>
              <a:rPr lang="en-US" sz="1000" dirty="0"/>
              <a:t>, K., </a:t>
            </a:r>
            <a:r>
              <a:rPr lang="en-US" sz="1000" dirty="0" err="1"/>
              <a:t>Sponseller</a:t>
            </a:r>
            <a:r>
              <a:rPr lang="en-US" sz="1000" dirty="0"/>
              <a:t>, P.D. “Late Spinal Infections Are Five Times More Common in Pediatric vs. Adult Deformity Patients” Abstract and </a:t>
            </a:r>
            <a:r>
              <a:rPr lang="en-US" sz="1000" dirty="0" err="1"/>
              <a:t>Eposter</a:t>
            </a:r>
            <a:r>
              <a:rPr lang="en-US" sz="1000" dirty="0"/>
              <a:t> at Scoliosis Research Society (SRS) 55th Annual Meeting; Phoenix, AZ (2020). </a:t>
            </a:r>
          </a:p>
        </p:txBody>
      </p:sp>
      <p:pic>
        <p:nvPicPr>
          <p:cNvPr id="5" name="Picture 4" descr="A person smiling for the camera&#10;&#10;Description automatically generated with medium confidence">
            <a:extLst>
              <a:ext uri="{FF2B5EF4-FFF2-40B4-BE49-F238E27FC236}">
                <a16:creationId xmlns:a16="http://schemas.microsoft.com/office/drawing/2014/main" id="{74740BC1-E6FB-BE4B-983D-4140B27ED3B1}"/>
              </a:ext>
            </a:extLst>
          </p:cNvPr>
          <p:cNvPicPr>
            <a:picLocks noChangeAspect="1"/>
          </p:cNvPicPr>
          <p:nvPr/>
        </p:nvPicPr>
        <p:blipFill>
          <a:blip r:embed="rId3"/>
          <a:stretch>
            <a:fillRect/>
          </a:stretch>
        </p:blipFill>
        <p:spPr>
          <a:xfrm>
            <a:off x="293696" y="2305142"/>
            <a:ext cx="2377458" cy="3147909"/>
          </a:xfrm>
          <a:prstGeom prst="rect">
            <a:avLst/>
          </a:prstGeom>
        </p:spPr>
      </p:pic>
    </p:spTree>
    <p:extLst>
      <p:ext uri="{BB962C8B-B14F-4D97-AF65-F5344CB8AC3E}">
        <p14:creationId xmlns:p14="http://schemas.microsoft.com/office/powerpoint/2010/main" val="3529807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41DF54C-F4B5-0149-A0EC-1BF8F129133A}"/>
              </a:ext>
            </a:extLst>
          </p:cNvPr>
          <p:cNvSpPr txBox="1"/>
          <p:nvPr/>
        </p:nvSpPr>
        <p:spPr>
          <a:xfrm>
            <a:off x="-29510" y="5684460"/>
            <a:ext cx="9014868" cy="1508105"/>
          </a:xfrm>
          <a:prstGeom prst="rect">
            <a:avLst/>
          </a:prstGeom>
          <a:noFill/>
        </p:spPr>
        <p:txBody>
          <a:bodyPr wrap="square" rtlCol="0">
            <a:spAutoFit/>
          </a:bodyPr>
          <a:lstStyle/>
          <a:p>
            <a:r>
              <a:rPr lang="en-US" sz="700" b="1" u="sng" dirty="0">
                <a:solidFill>
                  <a:schemeClr val="bg1"/>
                </a:solidFill>
              </a:rPr>
              <a:t>Suresh KV</a:t>
            </a:r>
            <a:r>
              <a:rPr lang="en-US" sz="700" b="1" dirty="0">
                <a:solidFill>
                  <a:schemeClr val="bg1"/>
                </a:solidFill>
              </a:rPr>
              <a:t>, </a:t>
            </a:r>
            <a:r>
              <a:rPr lang="en-US" sz="700" dirty="0">
                <a:solidFill>
                  <a:schemeClr val="bg1"/>
                </a:solidFill>
              </a:rPr>
              <a:t>Wang KY, Ikwuezunma I, Margalit A, Puvanesarajah V, Lee R, Lee S, Jain A. Complications following posterior cervical arthrodesis for cervical </a:t>
            </a:r>
            <a:r>
              <a:rPr lang="en-US" sz="700" dirty="0" err="1">
                <a:solidFill>
                  <a:schemeClr val="bg1"/>
                </a:solidFill>
              </a:rPr>
              <a:t>spondylotic</a:t>
            </a:r>
            <a:r>
              <a:rPr lang="en-US" sz="700" dirty="0">
                <a:solidFill>
                  <a:schemeClr val="bg1"/>
                </a:solidFill>
              </a:rPr>
              <a:t> myelopathy: a single institution’s experience. World Neurosurgery. 2021 [Submitted]</a:t>
            </a:r>
          </a:p>
          <a:p>
            <a:r>
              <a:rPr lang="en-US" sz="700" b="1" u="sng" dirty="0">
                <a:solidFill>
                  <a:schemeClr val="bg1"/>
                </a:solidFill>
              </a:rPr>
              <a:t>Suresh KV</a:t>
            </a:r>
            <a:r>
              <a:rPr lang="en-US" sz="700" b="1" dirty="0">
                <a:solidFill>
                  <a:schemeClr val="bg1"/>
                </a:solidFill>
              </a:rPr>
              <a:t>, </a:t>
            </a:r>
            <a:r>
              <a:rPr lang="en-US" sz="700" dirty="0">
                <a:solidFill>
                  <a:schemeClr val="bg1"/>
                </a:solidFill>
              </a:rPr>
              <a:t>Xu A, Ingari J, Tuffaha S, Strike S, LaPorte D, Margalit A. Suture Reconstruction for Scapholunate Ligament Injuries: Postoperative and Patient Reported Outcomes in a Single Institution. Hand. 2021. [Submitted]</a:t>
            </a:r>
          </a:p>
          <a:p>
            <a:r>
              <a:rPr lang="en-US" sz="700" b="1" u="sng" dirty="0">
                <a:solidFill>
                  <a:schemeClr val="bg1"/>
                </a:solidFill>
              </a:rPr>
              <a:t>Suresh KV, </a:t>
            </a:r>
            <a:r>
              <a:rPr lang="en-US" sz="700" dirty="0">
                <a:solidFill>
                  <a:schemeClr val="bg1"/>
                </a:solidFill>
              </a:rPr>
              <a:t>Ikwuezunma I, Margalit A, Babu J, Jain A. Minimally Invasive Lateral Access and Robotic Spinal Fusion Surgery. Orthopaedic Video Theatre American Academy of Orthopaedic Surgeons. 2021. </a:t>
            </a:r>
          </a:p>
          <a:p>
            <a:r>
              <a:rPr lang="en-US" sz="700" dirty="0">
                <a:solidFill>
                  <a:schemeClr val="bg1"/>
                </a:solidFill>
              </a:rPr>
              <a:t>Margalit A, </a:t>
            </a:r>
            <a:r>
              <a:rPr lang="en-US" sz="700" b="1" u="sng" dirty="0">
                <a:solidFill>
                  <a:schemeClr val="bg1"/>
                </a:solidFill>
              </a:rPr>
              <a:t>Suresh KV</a:t>
            </a:r>
            <a:r>
              <a:rPr lang="en-US" sz="700" b="1" dirty="0">
                <a:solidFill>
                  <a:schemeClr val="bg1"/>
                </a:solidFill>
              </a:rPr>
              <a:t>, </a:t>
            </a:r>
            <a:r>
              <a:rPr lang="en-US" sz="700" dirty="0">
                <a:solidFill>
                  <a:schemeClr val="bg1"/>
                </a:solidFill>
              </a:rPr>
              <a:t>Marrache M, Lee RJ, Tis J, Varghese R, Hayashi B, Jain A, Sponseller PD, LaPorte D. Slipped Capital Femoral Epiphysis Surgical Simulation for the Orthopaedic Trainee: Does Surgical Training in Virtual Reality Translate to Improved Surgical Technique?. JAAOS. 2021 </a:t>
            </a:r>
          </a:p>
          <a:p>
            <a:r>
              <a:rPr lang="en-US" sz="700" dirty="0">
                <a:solidFill>
                  <a:schemeClr val="bg1"/>
                </a:solidFill>
                <a:latin typeface="+mj-lt"/>
              </a:rPr>
              <a:t>Margalit A, </a:t>
            </a:r>
            <a:r>
              <a:rPr lang="en-US" sz="700" b="1" u="sng" dirty="0">
                <a:solidFill>
                  <a:schemeClr val="bg1"/>
                </a:solidFill>
                <a:latin typeface="+mj-lt"/>
              </a:rPr>
              <a:t>Suresh KV</a:t>
            </a:r>
            <a:r>
              <a:rPr lang="en-US" sz="700" dirty="0">
                <a:solidFill>
                  <a:schemeClr val="bg1"/>
                </a:solidFill>
                <a:latin typeface="+mj-lt"/>
              </a:rPr>
              <a:t>, Zhang B, Puvanesarajah V, Jain A. </a:t>
            </a:r>
            <a:r>
              <a:rPr lang="en-US" sz="700" dirty="0">
                <a:solidFill>
                  <a:schemeClr val="bg1"/>
                </a:solidFill>
              </a:rPr>
              <a:t>Robotics in Spine Surgery: The History, Current State, Clinical Outcomes, and Future Directions. </a:t>
            </a:r>
            <a:r>
              <a:rPr lang="en-US" sz="700" dirty="0" err="1">
                <a:solidFill>
                  <a:schemeClr val="bg1"/>
                </a:solidFill>
              </a:rPr>
              <a:t>Neurospine</a:t>
            </a:r>
            <a:r>
              <a:rPr lang="en-US" sz="700" dirty="0">
                <a:solidFill>
                  <a:schemeClr val="bg1"/>
                </a:solidFill>
              </a:rPr>
              <a:t>. 2021. </a:t>
            </a:r>
          </a:p>
          <a:p>
            <a:r>
              <a:rPr lang="en-US" sz="700" dirty="0">
                <a:solidFill>
                  <a:schemeClr val="bg1"/>
                </a:solidFill>
              </a:rPr>
              <a:t>Mackenzie J, </a:t>
            </a:r>
            <a:r>
              <a:rPr lang="en-US" sz="700" b="1" u="sng" dirty="0">
                <a:solidFill>
                  <a:schemeClr val="bg1"/>
                </a:solidFill>
              </a:rPr>
              <a:t>Suresh KV</a:t>
            </a:r>
            <a:r>
              <a:rPr lang="en-US" sz="700" dirty="0">
                <a:solidFill>
                  <a:schemeClr val="bg1"/>
                </a:solidFill>
              </a:rPr>
              <a:t>, Margalit A, Shafiq B, Zirkle L, </a:t>
            </a:r>
            <a:r>
              <a:rPr lang="en-US" sz="700" dirty="0" err="1">
                <a:solidFill>
                  <a:schemeClr val="bg1"/>
                </a:solidFill>
              </a:rPr>
              <a:t>Ficke</a:t>
            </a:r>
            <a:r>
              <a:rPr lang="en-US" sz="700" dirty="0">
                <a:solidFill>
                  <a:schemeClr val="bg1"/>
                </a:solidFill>
              </a:rPr>
              <a:t> J. Rate of </a:t>
            </a:r>
            <a:r>
              <a:rPr lang="en-US" sz="700" dirty="0" err="1">
                <a:solidFill>
                  <a:schemeClr val="bg1"/>
                </a:solidFill>
              </a:rPr>
              <a:t>Tibiotalocalcaneal</a:t>
            </a:r>
            <a:r>
              <a:rPr lang="en-US" sz="700" dirty="0">
                <a:solidFill>
                  <a:schemeClr val="bg1"/>
                </a:solidFill>
              </a:rPr>
              <a:t> (TTC) Fusion Using the Surgical Implant Generation Network (SIGN) Intramedullary Nail in Developing Countries. 2021.</a:t>
            </a:r>
          </a:p>
          <a:p>
            <a:endParaRPr lang="en-US" sz="700" b="1" u="sng" dirty="0">
              <a:solidFill>
                <a:schemeClr val="bg1"/>
              </a:solidFill>
              <a:latin typeface="+mj-lt"/>
            </a:endParaRPr>
          </a:p>
          <a:p>
            <a:endParaRPr lang="en-US" sz="700" b="1" dirty="0">
              <a:solidFill>
                <a:schemeClr val="bg1"/>
              </a:solidFill>
            </a:endParaRPr>
          </a:p>
          <a:p>
            <a:endParaRPr lang="en-US" sz="700" b="1" dirty="0">
              <a:solidFill>
                <a:schemeClr val="bg1"/>
              </a:solidFill>
            </a:endParaRPr>
          </a:p>
          <a:p>
            <a:endParaRPr lang="en-US" sz="700" dirty="0">
              <a:solidFill>
                <a:schemeClr val="bg1"/>
              </a:solidFill>
            </a:endParaRPr>
          </a:p>
          <a:p>
            <a:endParaRPr lang="en-US" sz="800" b="1" dirty="0">
              <a:solidFill>
                <a:schemeClr val="bg1"/>
              </a:solidFill>
            </a:endParaRPr>
          </a:p>
        </p:txBody>
      </p:sp>
      <p:sp>
        <p:nvSpPr>
          <p:cNvPr id="10" name="TextBox 9">
            <a:extLst>
              <a:ext uri="{FF2B5EF4-FFF2-40B4-BE49-F238E27FC236}">
                <a16:creationId xmlns:a16="http://schemas.microsoft.com/office/drawing/2014/main" id="{5C6C5BE8-19B2-0B43-9E96-B5826612A255}"/>
              </a:ext>
            </a:extLst>
          </p:cNvPr>
          <p:cNvSpPr txBox="1"/>
          <p:nvPr/>
        </p:nvSpPr>
        <p:spPr>
          <a:xfrm>
            <a:off x="1487977" y="1553970"/>
            <a:ext cx="7615348" cy="4616648"/>
          </a:xfrm>
          <a:prstGeom prst="rect">
            <a:avLst/>
          </a:prstGeom>
          <a:noFill/>
        </p:spPr>
        <p:txBody>
          <a:bodyPr wrap="square" rtlCol="0">
            <a:spAutoFit/>
          </a:bodyPr>
          <a:lstStyle/>
          <a:p>
            <a:pPr>
              <a:lnSpc>
                <a:spcPts val="1200"/>
              </a:lnSpc>
            </a:pPr>
            <a:r>
              <a:rPr lang="en-US" sz="800" b="1" u="sng" dirty="0">
                <a:solidFill>
                  <a:schemeClr val="bg1"/>
                </a:solidFill>
              </a:rPr>
              <a:t>Suresh KV</a:t>
            </a:r>
            <a:r>
              <a:rPr lang="en-US" sz="800" dirty="0">
                <a:solidFill>
                  <a:schemeClr val="bg1"/>
                </a:solidFill>
              </a:rPr>
              <a:t>, Wang KY, Margalit A, Jain A. Trends in Out-of-Pocket Healthcare Expenses before and after passage of the Affordable Care Act. JAMA Network Open.2021. [Accepted-In Press] </a:t>
            </a:r>
          </a:p>
          <a:p>
            <a:pPr fontAlgn="base">
              <a:lnSpc>
                <a:spcPts val="1200"/>
              </a:lnSpc>
            </a:pPr>
            <a:r>
              <a:rPr lang="en-US" sz="800" b="1" u="sng" dirty="0">
                <a:solidFill>
                  <a:schemeClr val="bg1"/>
                </a:solidFill>
              </a:rPr>
              <a:t>Suresh KV</a:t>
            </a:r>
            <a:r>
              <a:rPr lang="en-US" sz="800" dirty="0">
                <a:solidFill>
                  <a:schemeClr val="bg1"/>
                </a:solidFill>
              </a:rPr>
              <a:t>, Wang KY, Sethi I, Zhang B, Margalit A, Puvanesarajah V, Jain A. Spine Surgery and Preoperative Hemoglobin, Hematocrit, and Hemoglobin A1c: A Systematic Review. Global Spine Journal. 2020. [Accepted - In Press]</a:t>
            </a:r>
          </a:p>
          <a:p>
            <a:pPr fontAlgn="base">
              <a:lnSpc>
                <a:spcPts val="1200"/>
              </a:lnSpc>
            </a:pPr>
            <a:r>
              <a:rPr lang="en-US" sz="800" b="1" u="sng" dirty="0">
                <a:solidFill>
                  <a:schemeClr val="bg1"/>
                </a:solidFill>
              </a:rPr>
              <a:t>Raad M*, Suresh KV*, </a:t>
            </a:r>
            <a:r>
              <a:rPr lang="en-US" sz="800" dirty="0">
                <a:solidFill>
                  <a:schemeClr val="bg1"/>
                </a:solidFill>
              </a:rPr>
              <a:t>Puvanesarajah V, Forsberg J, Morris C, Levin A. The Pathologic Fracture Mortality Index: A Novel Externally Validated Tool for Predicting 30-day Postoperative Mortality, JAAOS. 2021. [Accepted-Pending Revisions]. *Co-first authorship</a:t>
            </a:r>
            <a:endParaRPr lang="en-US" sz="800" b="1" dirty="0">
              <a:solidFill>
                <a:schemeClr val="bg1"/>
              </a:solidFill>
            </a:endParaRPr>
          </a:p>
          <a:p>
            <a:pPr fontAlgn="base">
              <a:lnSpc>
                <a:spcPts val="1200"/>
              </a:lnSpc>
            </a:pPr>
            <a:r>
              <a:rPr lang="en-US" sz="800" b="1" u="sng" dirty="0">
                <a:solidFill>
                  <a:schemeClr val="bg1"/>
                </a:solidFill>
              </a:rPr>
              <a:t>Suresh KV</a:t>
            </a:r>
            <a:r>
              <a:rPr lang="en-US" sz="800" dirty="0">
                <a:solidFill>
                  <a:schemeClr val="bg1"/>
                </a:solidFill>
              </a:rPr>
              <a:t>, Revak T. Dual vs. Lateral Plating for Bicondylar Tibial Plateau Fractures: Factors Influencing Decision Making. Mid-America Orthopaedic Association. 2021 [Accepted Podium Presentation]</a:t>
            </a:r>
          </a:p>
          <a:p>
            <a:pPr fontAlgn="base">
              <a:lnSpc>
                <a:spcPts val="1200"/>
              </a:lnSpc>
            </a:pPr>
            <a:r>
              <a:rPr lang="en-US" sz="800" b="1" u="sng" dirty="0">
                <a:solidFill>
                  <a:schemeClr val="bg1"/>
                </a:solidFill>
              </a:rPr>
              <a:t>Suresh KV</a:t>
            </a:r>
            <a:r>
              <a:rPr lang="en-US" sz="800" b="1" dirty="0">
                <a:solidFill>
                  <a:schemeClr val="bg1"/>
                </a:solidFill>
              </a:rPr>
              <a:t>, </a:t>
            </a:r>
            <a:r>
              <a:rPr lang="en-US" sz="800" dirty="0" err="1">
                <a:solidFill>
                  <a:schemeClr val="bg1"/>
                </a:solidFill>
              </a:rPr>
              <a:t>Sponseller</a:t>
            </a:r>
            <a:r>
              <a:rPr lang="en-US" sz="800" dirty="0">
                <a:solidFill>
                  <a:schemeClr val="bg1"/>
                </a:solidFill>
              </a:rPr>
              <a:t> PD. Pediatric Limb Reconstruction in Osteogenesis Imperfecta. Osteogenesis Imperfecta. Elsevier. 2021 [Accepted-Book Chapter]</a:t>
            </a:r>
            <a:endParaRPr lang="en-US" sz="800" b="1" dirty="0">
              <a:solidFill>
                <a:schemeClr val="bg1"/>
              </a:solidFill>
            </a:endParaRPr>
          </a:p>
          <a:p>
            <a:pPr fontAlgn="base">
              <a:lnSpc>
                <a:spcPts val="1200"/>
              </a:lnSpc>
            </a:pPr>
            <a:r>
              <a:rPr lang="en-US" sz="800" b="1" u="sng" dirty="0">
                <a:solidFill>
                  <a:schemeClr val="bg1"/>
                </a:solidFill>
              </a:rPr>
              <a:t>Suresh KV</a:t>
            </a:r>
            <a:r>
              <a:rPr lang="en-US" sz="800" dirty="0">
                <a:solidFill>
                  <a:schemeClr val="bg1"/>
                </a:solidFill>
              </a:rPr>
              <a:t>, </a:t>
            </a:r>
            <a:r>
              <a:rPr lang="en-US" sz="800" dirty="0" err="1">
                <a:solidFill>
                  <a:schemeClr val="bg1"/>
                </a:solidFill>
              </a:rPr>
              <a:t>Sponseller</a:t>
            </a:r>
            <a:r>
              <a:rPr lang="en-US" sz="800" dirty="0">
                <a:solidFill>
                  <a:schemeClr val="bg1"/>
                </a:solidFill>
              </a:rPr>
              <a:t> PD. Osteochondroma: </a:t>
            </a:r>
            <a:r>
              <a:rPr lang="en-US" sz="800" i="1" dirty="0">
                <a:solidFill>
                  <a:schemeClr val="bg1"/>
                </a:solidFill>
              </a:rPr>
              <a:t>A Comprehensive Handbook of Spinal Surgery</a:t>
            </a:r>
            <a:r>
              <a:rPr lang="en-US" sz="800" b="1" i="1" dirty="0">
                <a:solidFill>
                  <a:schemeClr val="bg1"/>
                </a:solidFill>
              </a:rPr>
              <a:t>. </a:t>
            </a:r>
            <a:r>
              <a:rPr lang="en-US" sz="800" dirty="0">
                <a:solidFill>
                  <a:schemeClr val="bg1"/>
                </a:solidFill>
              </a:rPr>
              <a:t>Spring Nature. 2021 [Accepted-Book Chapter] </a:t>
            </a:r>
          </a:p>
          <a:p>
            <a:pPr fontAlgn="base">
              <a:lnSpc>
                <a:spcPts val="1200"/>
              </a:lnSpc>
            </a:pPr>
            <a:r>
              <a:rPr lang="en-US" sz="800" b="1" u="sng" dirty="0">
                <a:solidFill>
                  <a:schemeClr val="bg1"/>
                </a:solidFill>
              </a:rPr>
              <a:t>Suresh KV</a:t>
            </a:r>
            <a:r>
              <a:rPr lang="en-US" sz="800" dirty="0">
                <a:solidFill>
                  <a:schemeClr val="bg1"/>
                </a:solidFill>
              </a:rPr>
              <a:t>, Sponseller PD. Osteoid Osteoma and Osteoblastoma: </a:t>
            </a:r>
            <a:r>
              <a:rPr lang="en-US" sz="800" i="1" dirty="0">
                <a:solidFill>
                  <a:schemeClr val="bg1"/>
                </a:solidFill>
              </a:rPr>
              <a:t>A Comprehensive Handbook of Spinal Surgery</a:t>
            </a:r>
            <a:r>
              <a:rPr lang="en-US" sz="800" b="1" i="1" dirty="0">
                <a:solidFill>
                  <a:schemeClr val="bg1"/>
                </a:solidFill>
              </a:rPr>
              <a:t>. </a:t>
            </a:r>
            <a:r>
              <a:rPr lang="en-US" sz="800" dirty="0">
                <a:solidFill>
                  <a:schemeClr val="bg1"/>
                </a:solidFill>
              </a:rPr>
              <a:t>Spring Nature. 2021 [Accepted-Book Chapter]</a:t>
            </a:r>
          </a:p>
          <a:p>
            <a:pPr fontAlgn="base">
              <a:lnSpc>
                <a:spcPts val="1200"/>
              </a:lnSpc>
            </a:pPr>
            <a:r>
              <a:rPr lang="en-US" sz="800" b="1" u="sng" dirty="0">
                <a:solidFill>
                  <a:schemeClr val="bg1"/>
                </a:solidFill>
              </a:rPr>
              <a:t>Suresh KV</a:t>
            </a:r>
            <a:r>
              <a:rPr lang="en-US" sz="800" dirty="0">
                <a:solidFill>
                  <a:schemeClr val="bg1"/>
                </a:solidFill>
              </a:rPr>
              <a:t>, Sponseller PD. Syndromic Scoliosis: </a:t>
            </a:r>
            <a:r>
              <a:rPr lang="en-US" sz="800" i="1" dirty="0">
                <a:solidFill>
                  <a:schemeClr val="bg1"/>
                </a:solidFill>
              </a:rPr>
              <a:t>A Comprehensive Handbook of Spinal Surgery</a:t>
            </a:r>
            <a:r>
              <a:rPr lang="en-US" sz="800" b="1" i="1" dirty="0">
                <a:solidFill>
                  <a:schemeClr val="bg1"/>
                </a:solidFill>
              </a:rPr>
              <a:t>. </a:t>
            </a:r>
            <a:r>
              <a:rPr lang="en-US" sz="800" dirty="0">
                <a:solidFill>
                  <a:schemeClr val="bg1"/>
                </a:solidFill>
              </a:rPr>
              <a:t>Spring Nature. 2021 [Accepted-Book Chapter]</a:t>
            </a:r>
          </a:p>
          <a:p>
            <a:pPr fontAlgn="base">
              <a:lnSpc>
                <a:spcPts val="1200"/>
              </a:lnSpc>
            </a:pPr>
            <a:r>
              <a:rPr lang="en-US" sz="800" b="1" u="sng" dirty="0">
                <a:solidFill>
                  <a:schemeClr val="bg1"/>
                </a:solidFill>
              </a:rPr>
              <a:t>Suresh KV</a:t>
            </a:r>
            <a:r>
              <a:rPr lang="en-US" sz="800" dirty="0">
                <a:solidFill>
                  <a:schemeClr val="bg1"/>
                </a:solidFill>
              </a:rPr>
              <a:t>, Marrache M, Miller D, Hwang S, Schorry E, Rios J, Sponseller PD. Early-Onset Spinal Deformity in Neurofibromatosis Type 1: Natural History, Treatment, and Imaging Surveillance. JBJS Reviews. 2021 [Accepted-Pending revisions]</a:t>
            </a:r>
          </a:p>
          <a:p>
            <a:pPr fontAlgn="base">
              <a:lnSpc>
                <a:spcPts val="1200"/>
              </a:lnSpc>
            </a:pPr>
            <a:r>
              <a:rPr lang="en-US" sz="800" dirty="0">
                <a:solidFill>
                  <a:schemeClr val="bg1"/>
                </a:solidFill>
              </a:rPr>
              <a:t>Wang KY, </a:t>
            </a:r>
            <a:r>
              <a:rPr lang="en-US" sz="800" b="1" u="sng" dirty="0">
                <a:solidFill>
                  <a:schemeClr val="bg1"/>
                </a:solidFill>
              </a:rPr>
              <a:t>Suresh KV</a:t>
            </a:r>
            <a:r>
              <a:rPr lang="en-US" sz="800" dirty="0">
                <a:solidFill>
                  <a:schemeClr val="bg1"/>
                </a:solidFill>
              </a:rPr>
              <a:t>, Puvanesarajah V, Raad M, Margalit A, Jain A. Using predictive modeling and machine learning to identify patients appropriate for outpatient ACDF. Spine. 2020. [Accepted - In Press]</a:t>
            </a:r>
          </a:p>
          <a:p>
            <a:pPr fontAlgn="base">
              <a:lnSpc>
                <a:spcPts val="1200"/>
              </a:lnSpc>
            </a:pPr>
            <a:r>
              <a:rPr lang="en-US" sz="800" dirty="0">
                <a:solidFill>
                  <a:schemeClr val="bg1"/>
                </a:solidFill>
              </a:rPr>
              <a:t>Xu A, </a:t>
            </a:r>
            <a:r>
              <a:rPr lang="en-US" sz="800" b="1" u="sng" dirty="0">
                <a:solidFill>
                  <a:schemeClr val="bg1"/>
                </a:solidFill>
              </a:rPr>
              <a:t>Suresh KV</a:t>
            </a:r>
            <a:r>
              <a:rPr lang="en-US" sz="800" dirty="0">
                <a:solidFill>
                  <a:schemeClr val="bg1"/>
                </a:solidFill>
              </a:rPr>
              <a:t>, Lee RJ. Progress in cheerleading: An update on the Epidemiology of Cheerleading-Related Injuries Presenting to Emergency Departments in the US. AOSSM. 2021. [Accepted-Poster Presentation]</a:t>
            </a:r>
          </a:p>
          <a:p>
            <a:pPr fontAlgn="base">
              <a:lnSpc>
                <a:spcPts val="1200"/>
              </a:lnSpc>
            </a:pPr>
            <a:r>
              <a:rPr lang="en-US" sz="800" dirty="0">
                <a:solidFill>
                  <a:schemeClr val="bg1"/>
                </a:solidFill>
              </a:rPr>
              <a:t>Margalit A, </a:t>
            </a:r>
            <a:r>
              <a:rPr lang="en-US" sz="800" b="1" u="sng" dirty="0">
                <a:solidFill>
                  <a:schemeClr val="bg1"/>
                </a:solidFill>
              </a:rPr>
              <a:t>Suresh KV</a:t>
            </a:r>
            <a:r>
              <a:rPr lang="en-US" sz="800" dirty="0">
                <a:solidFill>
                  <a:schemeClr val="bg1"/>
                </a:solidFill>
              </a:rPr>
              <a:t>, Hayashi B. Sponseller PD. Surgical Treatment of Unstable Pelvic Ring Injury in a Young Child: A Case Report. JBJS Case Connector. 2021. [Accepted]</a:t>
            </a:r>
          </a:p>
          <a:p>
            <a:r>
              <a:rPr lang="en-US" sz="800" b="1" u="sng" dirty="0">
                <a:solidFill>
                  <a:schemeClr val="bg1"/>
                </a:solidFill>
              </a:rPr>
              <a:t>Suresh KV</a:t>
            </a:r>
            <a:r>
              <a:rPr lang="en-US" sz="800" dirty="0">
                <a:solidFill>
                  <a:schemeClr val="bg1"/>
                </a:solidFill>
              </a:rPr>
              <a:t>, </a:t>
            </a:r>
            <a:r>
              <a:rPr lang="en-US" sz="800" dirty="0" err="1">
                <a:solidFill>
                  <a:schemeClr val="bg1"/>
                </a:solidFill>
              </a:rPr>
              <a:t>Karius</a:t>
            </a:r>
            <a:r>
              <a:rPr lang="en-US" sz="800" dirty="0">
                <a:solidFill>
                  <a:schemeClr val="bg1"/>
                </a:solidFill>
              </a:rPr>
              <a:t> A, </a:t>
            </a:r>
            <a:r>
              <a:rPr lang="en-US" sz="800" dirty="0" err="1">
                <a:solidFill>
                  <a:schemeClr val="bg1"/>
                </a:solidFill>
              </a:rPr>
              <a:t>Sadowsky</a:t>
            </a:r>
            <a:r>
              <a:rPr lang="en-US" sz="800" dirty="0">
                <a:solidFill>
                  <a:schemeClr val="bg1"/>
                </a:solidFill>
              </a:rPr>
              <a:t> C, Sponseller PD. Scoliosis in Pediatric patients with Acute Flaccid Myelitis. Topics in Spinal cord Rehabilitation. 2021.</a:t>
            </a:r>
          </a:p>
          <a:p>
            <a:r>
              <a:rPr lang="en-US" sz="800" b="1" u="sng" dirty="0">
                <a:solidFill>
                  <a:schemeClr val="bg1"/>
                </a:solidFill>
              </a:rPr>
              <a:t>Suresh KV, </a:t>
            </a:r>
            <a:r>
              <a:rPr lang="en-US" sz="800" b="1" dirty="0">
                <a:solidFill>
                  <a:schemeClr val="bg1"/>
                </a:solidFill>
              </a:rPr>
              <a:t> </a:t>
            </a:r>
            <a:r>
              <a:rPr lang="en-US" sz="800" dirty="0" err="1">
                <a:solidFill>
                  <a:schemeClr val="bg1"/>
                </a:solidFill>
              </a:rPr>
              <a:t>Ikwuezunma</a:t>
            </a:r>
            <a:r>
              <a:rPr lang="en-US" sz="800" dirty="0">
                <a:solidFill>
                  <a:schemeClr val="bg1"/>
                </a:solidFill>
              </a:rPr>
              <a:t> I, Margalit A, Sponseller PD. Spinal Fusion with SAI Pelvic Fixation in Severe Neuromuscular Scoliosis. JBJS Essential Surgical Techniques. 2021.</a:t>
            </a:r>
          </a:p>
          <a:p>
            <a:r>
              <a:rPr lang="en-US" sz="800" dirty="0">
                <a:solidFill>
                  <a:schemeClr val="bg1"/>
                </a:solidFill>
              </a:rPr>
              <a:t>Margalit A, </a:t>
            </a:r>
            <a:r>
              <a:rPr lang="en-US" sz="800" dirty="0" err="1">
                <a:solidFill>
                  <a:schemeClr val="bg1"/>
                </a:solidFill>
              </a:rPr>
              <a:t>Mixa</a:t>
            </a:r>
            <a:r>
              <a:rPr lang="en-US" sz="800" dirty="0">
                <a:solidFill>
                  <a:schemeClr val="bg1"/>
                </a:solidFill>
              </a:rPr>
              <a:t> P, Day L, </a:t>
            </a:r>
            <a:r>
              <a:rPr lang="en-US" sz="800" dirty="0" err="1">
                <a:solidFill>
                  <a:schemeClr val="bg1"/>
                </a:solidFill>
              </a:rPr>
              <a:t>Marrache</a:t>
            </a:r>
            <a:r>
              <a:rPr lang="en-US" sz="800" dirty="0">
                <a:solidFill>
                  <a:schemeClr val="bg1"/>
                </a:solidFill>
              </a:rPr>
              <a:t> M, Mitchell S, </a:t>
            </a:r>
            <a:r>
              <a:rPr lang="en-US" sz="800" b="1" u="sng" dirty="0">
                <a:solidFill>
                  <a:schemeClr val="bg1"/>
                </a:solidFill>
              </a:rPr>
              <a:t>Suresh KV</a:t>
            </a:r>
            <a:r>
              <a:rPr lang="en-US" sz="800" b="1" dirty="0">
                <a:solidFill>
                  <a:schemeClr val="bg1"/>
                </a:solidFill>
              </a:rPr>
              <a:t>, </a:t>
            </a:r>
            <a:r>
              <a:rPr lang="en-US" sz="800" dirty="0">
                <a:solidFill>
                  <a:schemeClr val="bg1"/>
                </a:solidFill>
              </a:rPr>
              <a:t>Wang KY, Sabharwal S, Li TP, Loeb A, </a:t>
            </a:r>
            <a:r>
              <a:rPr lang="en-US" sz="800" dirty="0" err="1">
                <a:solidFill>
                  <a:schemeClr val="bg1"/>
                </a:solidFill>
              </a:rPr>
              <a:t>Naziri</a:t>
            </a:r>
            <a:r>
              <a:rPr lang="en-US" sz="800" dirty="0">
                <a:solidFill>
                  <a:schemeClr val="bg1"/>
                </a:solidFill>
              </a:rPr>
              <a:t> Q, Henn F, LaPorte D. Do the Three Top Learning Platforms for Orthopedic In Training Knowledge Produce Different Results? JAAOS. 2021. </a:t>
            </a:r>
          </a:p>
          <a:p>
            <a:r>
              <a:rPr lang="en-US" sz="800" dirty="0">
                <a:solidFill>
                  <a:schemeClr val="bg1"/>
                </a:solidFill>
              </a:rPr>
              <a:t>Wang KY, </a:t>
            </a:r>
            <a:r>
              <a:rPr lang="en-US" sz="800" b="1" u="sng" dirty="0">
                <a:solidFill>
                  <a:schemeClr val="bg1"/>
                </a:solidFill>
              </a:rPr>
              <a:t>Suresh KV</a:t>
            </a:r>
            <a:r>
              <a:rPr lang="en-US" sz="800" dirty="0">
                <a:solidFill>
                  <a:schemeClr val="bg1"/>
                </a:solidFill>
              </a:rPr>
              <a:t>, Harris A, </a:t>
            </a:r>
            <a:r>
              <a:rPr lang="en-US" sz="800" dirty="0" err="1">
                <a:solidFill>
                  <a:schemeClr val="bg1"/>
                </a:solidFill>
              </a:rPr>
              <a:t>Marrache</a:t>
            </a:r>
            <a:r>
              <a:rPr lang="en-US" sz="800" dirty="0">
                <a:solidFill>
                  <a:schemeClr val="bg1"/>
                </a:solidFill>
              </a:rPr>
              <a:t> M, Levy J, Jain A. Out-of-Network Billing in Elective Orthopaedic Surgery. JAAOS. 2021 </a:t>
            </a:r>
          </a:p>
          <a:p>
            <a:endParaRPr lang="en-US" sz="800" dirty="0">
              <a:solidFill>
                <a:schemeClr val="bg1"/>
              </a:solidFill>
            </a:endParaRPr>
          </a:p>
          <a:p>
            <a:endParaRPr lang="en-US" sz="800" dirty="0">
              <a:solidFill>
                <a:schemeClr val="bg1"/>
              </a:solidFill>
            </a:endParaRPr>
          </a:p>
          <a:p>
            <a:pPr fontAlgn="base">
              <a:lnSpc>
                <a:spcPts val="1200"/>
              </a:lnSpc>
            </a:pPr>
            <a:endParaRPr lang="en-US" sz="800" dirty="0">
              <a:solidFill>
                <a:schemeClr val="bg1"/>
              </a:solidFill>
            </a:endParaRPr>
          </a:p>
          <a:p>
            <a:pPr fontAlgn="base"/>
            <a:br>
              <a:rPr lang="en-US" sz="1000" dirty="0"/>
            </a:br>
            <a:endParaRPr lang="en-US" sz="1000" dirty="0">
              <a:solidFill>
                <a:schemeClr val="bg1"/>
              </a:solidFill>
            </a:endParaRPr>
          </a:p>
        </p:txBody>
      </p:sp>
      <p:pic>
        <p:nvPicPr>
          <p:cNvPr id="5" name="Picture 4" descr="A person in a suit smiling&#10;&#10;Description automatically generated with medium confidence">
            <a:extLst>
              <a:ext uri="{FF2B5EF4-FFF2-40B4-BE49-F238E27FC236}">
                <a16:creationId xmlns:a16="http://schemas.microsoft.com/office/drawing/2014/main" id="{FCF6F971-CBFD-9E48-8E30-131D60654A68}"/>
              </a:ext>
            </a:extLst>
          </p:cNvPr>
          <p:cNvPicPr>
            <a:picLocks noChangeAspect="1"/>
          </p:cNvPicPr>
          <p:nvPr/>
        </p:nvPicPr>
        <p:blipFill>
          <a:blip r:embed="rId3"/>
          <a:stretch>
            <a:fillRect/>
          </a:stretch>
        </p:blipFill>
        <p:spPr>
          <a:xfrm>
            <a:off x="0" y="2016899"/>
            <a:ext cx="1503772" cy="2206441"/>
          </a:xfrm>
          <a:prstGeom prst="rect">
            <a:avLst/>
          </a:prstGeom>
        </p:spPr>
      </p:pic>
      <p:sp>
        <p:nvSpPr>
          <p:cNvPr id="9" name="TextBox 8">
            <a:extLst>
              <a:ext uri="{FF2B5EF4-FFF2-40B4-BE49-F238E27FC236}">
                <a16:creationId xmlns:a16="http://schemas.microsoft.com/office/drawing/2014/main" id="{42F33E87-A2EF-2E49-A0E5-BDF486960673}"/>
              </a:ext>
            </a:extLst>
          </p:cNvPr>
          <p:cNvSpPr txBox="1"/>
          <p:nvPr/>
        </p:nvSpPr>
        <p:spPr>
          <a:xfrm>
            <a:off x="3868210" y="1277854"/>
            <a:ext cx="5235115" cy="261610"/>
          </a:xfrm>
          <a:prstGeom prst="rect">
            <a:avLst/>
          </a:prstGeom>
          <a:noFill/>
        </p:spPr>
        <p:txBody>
          <a:bodyPr wrap="square" rtlCol="0">
            <a:spAutoFit/>
          </a:bodyPr>
          <a:lstStyle/>
          <a:p>
            <a:r>
              <a:rPr lang="en-US" sz="1100" b="1" i="1" dirty="0">
                <a:solidFill>
                  <a:schemeClr val="bg1"/>
                </a:solidFill>
              </a:rPr>
              <a:t>Selected publications</a:t>
            </a:r>
          </a:p>
        </p:txBody>
      </p:sp>
      <p:sp>
        <p:nvSpPr>
          <p:cNvPr id="13" name="TextBox 12">
            <a:extLst>
              <a:ext uri="{FF2B5EF4-FFF2-40B4-BE49-F238E27FC236}">
                <a16:creationId xmlns:a16="http://schemas.microsoft.com/office/drawing/2014/main" id="{7437AB46-618F-EF43-AB6B-D9949B94B1CF}"/>
              </a:ext>
            </a:extLst>
          </p:cNvPr>
          <p:cNvSpPr txBox="1"/>
          <p:nvPr/>
        </p:nvSpPr>
        <p:spPr>
          <a:xfrm>
            <a:off x="2781591" y="5441517"/>
            <a:ext cx="3580817" cy="261610"/>
          </a:xfrm>
          <a:prstGeom prst="rect">
            <a:avLst/>
          </a:prstGeom>
          <a:noFill/>
        </p:spPr>
        <p:txBody>
          <a:bodyPr wrap="square" rtlCol="0">
            <a:spAutoFit/>
          </a:bodyPr>
          <a:lstStyle/>
          <a:p>
            <a:r>
              <a:rPr lang="en-US" sz="1050" b="1" i="1" dirty="0">
                <a:solidFill>
                  <a:schemeClr val="bg1"/>
                </a:solidFill>
              </a:rPr>
              <a:t>Selected Submitted Papers undergoing review </a:t>
            </a:r>
          </a:p>
        </p:txBody>
      </p:sp>
      <p:sp>
        <p:nvSpPr>
          <p:cNvPr id="12" name="Google Shape;218;g7dfc3b0866_0_2">
            <a:extLst>
              <a:ext uri="{FF2B5EF4-FFF2-40B4-BE49-F238E27FC236}">
                <a16:creationId xmlns:a16="http://schemas.microsoft.com/office/drawing/2014/main" id="{1C7D635F-2DA1-8D47-B73E-D6CBE044FBC6}"/>
              </a:ext>
            </a:extLst>
          </p:cNvPr>
          <p:cNvSpPr txBox="1">
            <a:spLocks/>
          </p:cNvSpPr>
          <p:nvPr/>
        </p:nvSpPr>
        <p:spPr bwMode="white">
          <a:xfrm>
            <a:off x="109086" y="297943"/>
            <a:ext cx="7772400" cy="1143000"/>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Autofit/>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pPr>
              <a:spcBef>
                <a:spcPts val="0"/>
              </a:spcBef>
              <a:spcAft>
                <a:spcPts val="0"/>
              </a:spcAft>
              <a:buClr>
                <a:schemeClr val="dk1"/>
              </a:buClr>
              <a:buFont typeface="Arial"/>
              <a:buNone/>
            </a:pPr>
            <a:r>
              <a:rPr lang="en-US" dirty="0"/>
              <a:t>Krishna V. Suresh</a:t>
            </a:r>
            <a:r>
              <a:rPr lang="en-US" kern="0" dirty="0"/>
              <a:t>, Poggi Fellow</a:t>
            </a:r>
            <a:br>
              <a:rPr lang="en-US" kern="0" dirty="0"/>
            </a:br>
            <a:r>
              <a:rPr lang="en-US" sz="3200" kern="0" dirty="0"/>
              <a:t>July 2020 – February 2021</a:t>
            </a:r>
            <a:endParaRPr lang="en-US" kern="0" dirty="0"/>
          </a:p>
        </p:txBody>
      </p:sp>
    </p:spTree>
    <p:extLst>
      <p:ext uri="{BB962C8B-B14F-4D97-AF65-F5344CB8AC3E}">
        <p14:creationId xmlns:p14="http://schemas.microsoft.com/office/powerpoint/2010/main" val="1067049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DD5D27-D947-0145-BCFE-2EB98E72F550}"/>
              </a:ext>
            </a:extLst>
          </p:cNvPr>
          <p:cNvSpPr>
            <a:spLocks noGrp="1"/>
          </p:cNvSpPr>
          <p:nvPr>
            <p:ph type="body" idx="1"/>
          </p:nvPr>
        </p:nvSpPr>
        <p:spPr>
          <a:xfrm>
            <a:off x="2294317" y="1710695"/>
            <a:ext cx="6844464" cy="5029601"/>
          </a:xfrm>
        </p:spPr>
        <p:txBody>
          <a:bodyPr/>
          <a:lstStyle/>
          <a:p>
            <a:pPr marL="25400" indent="0">
              <a:buNone/>
            </a:pPr>
            <a:r>
              <a:rPr lang="en-US" sz="800" b="1" dirty="0"/>
              <a:t>Selected Projects, Presentations and Publications: </a:t>
            </a:r>
            <a:endParaRPr lang="en-US" sz="800" dirty="0"/>
          </a:p>
          <a:p>
            <a:pPr marL="25400" indent="0">
              <a:buNone/>
            </a:pPr>
            <a:r>
              <a:rPr lang="en-US" sz="800" b="1" u="sng" dirty="0"/>
              <a:t>Ikwuezunma IA</a:t>
            </a:r>
            <a:r>
              <a:rPr lang="en-US" sz="800" dirty="0"/>
              <a:t>, Sponseller PD. Surgical Evaluation and Management of Spinal Pathology in Patients with Connective Tissue Disorders. Syndromic Neurosurgery. 2021 [Accepted]</a:t>
            </a:r>
          </a:p>
          <a:p>
            <a:pPr marL="25400" indent="0">
              <a:buNone/>
            </a:pPr>
            <a:r>
              <a:rPr lang="en-US" sz="800" b="1" u="sng" dirty="0"/>
              <a:t>Ikwuezunma IA</a:t>
            </a:r>
            <a:r>
              <a:rPr lang="en-US" sz="800" dirty="0"/>
              <a:t>, Suresh KV, </a:t>
            </a:r>
            <a:r>
              <a:rPr lang="en-US" sz="800" dirty="0" err="1"/>
              <a:t>Nhan</a:t>
            </a:r>
            <a:r>
              <a:rPr lang="en-US" sz="800" dirty="0"/>
              <a:t> DT, Bryant BR, </a:t>
            </a:r>
            <a:r>
              <a:rPr lang="en-US" sz="800" dirty="0" err="1"/>
              <a:t>Kotian</a:t>
            </a:r>
            <a:r>
              <a:rPr lang="en-US" sz="800" dirty="0"/>
              <a:t>, Lee RJ. Patient-Reported Outcomes after Operative versus Nonoperative Treatment of Pediatric Lateral Humeral Condyle Fractures. Medicine. 2021 [Submitted]</a:t>
            </a:r>
          </a:p>
          <a:p>
            <a:pPr marL="25400" indent="0">
              <a:buNone/>
            </a:pPr>
            <a:r>
              <a:rPr lang="en-US" sz="800" b="1" u="sng" dirty="0"/>
              <a:t>Ikwuezunma IA</a:t>
            </a:r>
            <a:r>
              <a:rPr lang="en-US" sz="800" dirty="0"/>
              <a:t>, </a:t>
            </a:r>
            <a:r>
              <a:rPr lang="en-US" sz="800" dirty="0" err="1"/>
              <a:t>Beutler</a:t>
            </a:r>
            <a:r>
              <a:rPr lang="en-US" sz="800" dirty="0"/>
              <a:t> G, Margalit A, Jain A, </a:t>
            </a:r>
            <a:r>
              <a:rPr lang="en-US" sz="800" dirty="0" err="1"/>
              <a:t>Kebaish</a:t>
            </a:r>
            <a:r>
              <a:rPr lang="en-US" sz="800" dirty="0"/>
              <a:t> KM, Sponseller PD. Late Spinal Infections More Common Among Pediatric than Adult Spinal Deformity Surgery. JBJS. 2021 [Completed, pending revisions]</a:t>
            </a:r>
          </a:p>
          <a:p>
            <a:pPr marL="25400" indent="0">
              <a:buNone/>
            </a:pPr>
            <a:r>
              <a:rPr lang="en-US" sz="800" b="1" u="sng" dirty="0"/>
              <a:t>Ikwuezunma IA</a:t>
            </a:r>
            <a:r>
              <a:rPr lang="en-US" sz="800" dirty="0"/>
              <a:t>, Wang KY, Margalit A, Sponseller PD, Jain A. Cost-Utility Analysis Comparing Bracing vs. Observation for Skeletally Immature Patients with Thoracic Scoliosis. Spine. 2021 [Completed, pending revisions] </a:t>
            </a:r>
          </a:p>
          <a:p>
            <a:pPr marL="25400" indent="0">
              <a:buNone/>
            </a:pPr>
            <a:r>
              <a:rPr lang="en-US" sz="800" b="1" u="sng" dirty="0"/>
              <a:t>Ikwuezunma IA</a:t>
            </a:r>
            <a:r>
              <a:rPr lang="en-US" sz="800" dirty="0"/>
              <a:t>, Sponseller PD. Tranexamic Acid Use is Associated with Reduced Intraoperative Blood Loss during Spine Surgery in </a:t>
            </a:r>
            <a:r>
              <a:rPr lang="en-US" sz="800" dirty="0" err="1"/>
              <a:t>Marfan</a:t>
            </a:r>
            <a:r>
              <a:rPr lang="en-US" sz="800" dirty="0"/>
              <a:t> Syndrome. JBJS. 2021 [Completed, pending revisions]</a:t>
            </a:r>
          </a:p>
          <a:p>
            <a:pPr marL="25400" indent="0">
              <a:buNone/>
            </a:pPr>
            <a:r>
              <a:rPr lang="en-US" sz="800" b="1" u="sng" dirty="0"/>
              <a:t>Ikwuezunma IA</a:t>
            </a:r>
            <a:r>
              <a:rPr lang="en-US" sz="800" dirty="0"/>
              <a:t>, Sponseller PD. The Case of the Missing Vertebra. JBJS Case Connector [Completed, pending revisions]</a:t>
            </a:r>
          </a:p>
          <a:p>
            <a:pPr marL="25400" indent="0">
              <a:buNone/>
            </a:pPr>
            <a:r>
              <a:rPr lang="en-US" sz="800" b="1" u="sng" dirty="0"/>
              <a:t>Ikwuezunma IA</a:t>
            </a:r>
            <a:r>
              <a:rPr lang="en-US" sz="800" dirty="0"/>
              <a:t>, Wang KY, Raymond S, Sponseller PD, Jain A, Margalit A. Postoperative Height Gain following Spinal Fusion for </a:t>
            </a:r>
            <a:r>
              <a:rPr lang="en-US" sz="800" dirty="0" err="1"/>
              <a:t>Lenke</a:t>
            </a:r>
            <a:r>
              <a:rPr lang="en-US" sz="800" dirty="0"/>
              <a:t> 1 Thoracic Adolescent Idiopathic Scoliosis: Comparison Study of 5 Explanatory Models. Spine. 2021 [Completed, pending revisions]</a:t>
            </a:r>
          </a:p>
          <a:p>
            <a:pPr marL="25400" indent="0">
              <a:buNone/>
            </a:pPr>
            <a:r>
              <a:rPr lang="en-US" sz="800" b="1" u="sng" dirty="0"/>
              <a:t>Ikwuezunma IA</a:t>
            </a:r>
            <a:r>
              <a:rPr lang="en-US" sz="800" dirty="0"/>
              <a:t>, Rahman R, </a:t>
            </a:r>
            <a:r>
              <a:rPr lang="en-US" sz="800" dirty="0" err="1"/>
              <a:t>Humbyrd</a:t>
            </a:r>
            <a:r>
              <a:rPr lang="en-US" sz="800" dirty="0"/>
              <a:t> C. The Impact of Neighborhood Disadvantage on Utilization of Pediatric Orthopedic Services. CORR. 2021 [Completed pending revisions]</a:t>
            </a:r>
          </a:p>
          <a:p>
            <a:pPr marL="25400" indent="0">
              <a:buNone/>
            </a:pPr>
            <a:r>
              <a:rPr lang="en-US" sz="800" b="1" u="sng" dirty="0"/>
              <a:t>Ikwuezunma IA</a:t>
            </a:r>
            <a:r>
              <a:rPr lang="en-US" sz="800" dirty="0"/>
              <a:t>, </a:t>
            </a:r>
            <a:r>
              <a:rPr lang="en-US" sz="800" dirty="0" err="1"/>
              <a:t>Civilette</a:t>
            </a:r>
            <a:r>
              <a:rPr lang="en-US" sz="800" dirty="0"/>
              <a:t> MD, Rate WR, </a:t>
            </a:r>
            <a:r>
              <a:rPr lang="en-US" sz="800" dirty="0" err="1"/>
              <a:t>Haislup</a:t>
            </a:r>
            <a:r>
              <a:rPr lang="en-US" sz="800" dirty="0"/>
              <a:t> BD, Cohen AS, </a:t>
            </a:r>
            <a:r>
              <a:rPr lang="en-US" sz="800" dirty="0" err="1"/>
              <a:t>Bodendorfer</a:t>
            </a:r>
            <a:r>
              <a:rPr lang="en-US" sz="800" dirty="0"/>
              <a:t> BM, Gould HP. The 100 Most Impactful Articles on the Meniscus: An </a:t>
            </a:r>
            <a:r>
              <a:rPr lang="en-US" sz="800" dirty="0" err="1"/>
              <a:t>Altmetric</a:t>
            </a:r>
            <a:r>
              <a:rPr lang="en-US" sz="800" dirty="0"/>
              <a:t> Analysis of Online Media. American Journal of Sports Medicine. 2021 [Completed, pending revisions]</a:t>
            </a:r>
          </a:p>
          <a:p>
            <a:pPr marL="25400" indent="0">
              <a:buNone/>
            </a:pPr>
            <a:r>
              <a:rPr lang="en-US" sz="800" b="1" u="sng" dirty="0"/>
              <a:t>Ikwuezunma IA</a:t>
            </a:r>
            <a:r>
              <a:rPr lang="en-US" sz="800" dirty="0"/>
              <a:t>, Andras L, </a:t>
            </a:r>
            <a:r>
              <a:rPr lang="en-US" sz="800" dirty="0" err="1"/>
              <a:t>Marrache</a:t>
            </a:r>
            <a:r>
              <a:rPr lang="en-US" sz="800" dirty="0"/>
              <a:t> M, Sponseller PD, NM RIG. Which Neuromuscular Disorders Benefit most from Growth-Friendly Scoliosis Treatment? JBJS. 2021 [Near completion]</a:t>
            </a:r>
          </a:p>
          <a:p>
            <a:pPr marL="25400" indent="0">
              <a:buNone/>
            </a:pPr>
            <a:r>
              <a:rPr lang="en-US" sz="800" b="1" u="sng" dirty="0"/>
              <a:t>Ikwuezunma IA</a:t>
            </a:r>
            <a:r>
              <a:rPr lang="en-US" sz="800" dirty="0"/>
              <a:t>, Wang KY, Jain A. Racial Disparities in Spine Care: Systematic Review &amp; The Societal Cost of Disparities in Treatment of Symptomatic Cervical Myelopathy [Robert Gladden </a:t>
            </a:r>
            <a:r>
              <a:rPr lang="en-US" sz="800" dirty="0" err="1"/>
              <a:t>Orthopaedic</a:t>
            </a:r>
            <a:r>
              <a:rPr lang="en-US" sz="800" dirty="0"/>
              <a:t> Society Grant Recipient]</a:t>
            </a:r>
          </a:p>
          <a:p>
            <a:pPr marL="25400" indent="0">
              <a:buNone/>
            </a:pPr>
            <a:r>
              <a:rPr lang="en-US" sz="800" dirty="0"/>
              <a:t>Loeb AE, </a:t>
            </a:r>
            <a:r>
              <a:rPr lang="en-US" sz="800" b="1" u="sng" dirty="0"/>
              <a:t>Ikwuezunma IA</a:t>
            </a:r>
            <a:r>
              <a:rPr lang="en-US" sz="800" dirty="0"/>
              <a:t>, </a:t>
            </a:r>
            <a:r>
              <a:rPr lang="en-US" sz="800" dirty="0" err="1"/>
              <a:t>Marrache</a:t>
            </a:r>
            <a:r>
              <a:rPr lang="en-US" sz="800" dirty="0"/>
              <a:t> M, LaPorte DM, Bernard JA. Objective Measures of Surgical Competence for the ACGME Meniscal Injury Milestone: Cadaveric Meniscectomy and Meniscus Repair Assessed with Arthroscopic Video. JBJS. 2021 [Completed, pending revisions]</a:t>
            </a:r>
          </a:p>
          <a:p>
            <a:pPr marL="25400" indent="0">
              <a:buNone/>
            </a:pPr>
            <a:r>
              <a:rPr lang="en-US" sz="800" dirty="0"/>
              <a:t>Wang KY, </a:t>
            </a:r>
            <a:r>
              <a:rPr lang="en-US" sz="800" b="1" u="sng" dirty="0"/>
              <a:t>Ikwuezunma IA</a:t>
            </a:r>
            <a:r>
              <a:rPr lang="en-US" sz="800" dirty="0"/>
              <a:t>, </a:t>
            </a:r>
            <a:r>
              <a:rPr lang="en-US" sz="800" dirty="0" err="1"/>
              <a:t>Puvanesarajah</a:t>
            </a:r>
            <a:r>
              <a:rPr lang="en-US" sz="800" dirty="0"/>
              <a:t> V, </a:t>
            </a:r>
            <a:r>
              <a:rPr lang="en-US" sz="800" dirty="0" err="1"/>
              <a:t>Babu</a:t>
            </a:r>
            <a:r>
              <a:rPr lang="en-US" sz="800" dirty="0"/>
              <a:t> J, Margalit A, </a:t>
            </a:r>
            <a:r>
              <a:rPr lang="en-US" sz="800" dirty="0" err="1"/>
              <a:t>Raad</a:t>
            </a:r>
            <a:r>
              <a:rPr lang="en-US" sz="800" dirty="0"/>
              <a:t> M, Jain A. Using Predictive Modeling and Supervised Machine Learning to Identify Patients at Risk for Venous Thromboembolism following Posterior Lumbar Fusion. Global Spine Journal. 2021 [Submitted}</a:t>
            </a:r>
            <a:endParaRPr lang="en-US" sz="800" b="1" i="1" dirty="0"/>
          </a:p>
          <a:p>
            <a:pPr marL="25400" indent="0">
              <a:buNone/>
            </a:pPr>
            <a:r>
              <a:rPr lang="en-US" sz="800" dirty="0">
                <a:solidFill>
                  <a:schemeClr val="bg1"/>
                </a:solidFill>
              </a:rPr>
              <a:t>Suresh KV,  </a:t>
            </a:r>
            <a:r>
              <a:rPr lang="en-US" sz="800" b="1" u="sng" dirty="0">
                <a:solidFill>
                  <a:schemeClr val="bg1"/>
                </a:solidFill>
              </a:rPr>
              <a:t>Ikwuezunma I</a:t>
            </a:r>
            <a:r>
              <a:rPr lang="en-US" sz="800" dirty="0">
                <a:solidFill>
                  <a:schemeClr val="bg1"/>
                </a:solidFill>
              </a:rPr>
              <a:t>, Margalit A, Sponseller PD. Spinal Fusion with SAI Pelvic Fixation in Severe Neuromuscular Scoliosis. JBJS Essential Surgical Techniques. 2021. [Submitted]</a:t>
            </a:r>
          </a:p>
          <a:p>
            <a:pPr marL="25400" indent="0">
              <a:buNone/>
            </a:pPr>
            <a:r>
              <a:rPr lang="en-US" sz="800" dirty="0">
                <a:solidFill>
                  <a:schemeClr val="bg1"/>
                </a:solidFill>
              </a:rPr>
              <a:t>Suresh KV, Wang KY, </a:t>
            </a:r>
            <a:r>
              <a:rPr lang="en-US" sz="800" b="1" u="sng" dirty="0">
                <a:solidFill>
                  <a:schemeClr val="bg1"/>
                </a:solidFill>
              </a:rPr>
              <a:t>Ikwuezunma I</a:t>
            </a:r>
            <a:r>
              <a:rPr lang="en-US" sz="800" dirty="0">
                <a:solidFill>
                  <a:schemeClr val="bg1"/>
                </a:solidFill>
              </a:rPr>
              <a:t>, Margalit A, Puvanesarajah V, Lee R, Lee S, Jain A. Complications following posterior cervical arthrodesis for cervical </a:t>
            </a:r>
            <a:r>
              <a:rPr lang="en-US" sz="800" dirty="0" err="1">
                <a:solidFill>
                  <a:schemeClr val="bg1"/>
                </a:solidFill>
              </a:rPr>
              <a:t>spondylotic</a:t>
            </a:r>
            <a:r>
              <a:rPr lang="en-US" sz="800" dirty="0">
                <a:solidFill>
                  <a:schemeClr val="bg1"/>
                </a:solidFill>
              </a:rPr>
              <a:t> myelopathy: a single institution’s experience. World Neurosurgery. 2021 [Submitted]</a:t>
            </a:r>
          </a:p>
          <a:p>
            <a:pPr marL="25400" indent="0">
              <a:buNone/>
            </a:pPr>
            <a:r>
              <a:rPr lang="en-US" sz="800" dirty="0">
                <a:solidFill>
                  <a:schemeClr val="bg1"/>
                </a:solidFill>
              </a:rPr>
              <a:t>Suresh KV, </a:t>
            </a:r>
            <a:r>
              <a:rPr lang="en-US" sz="800" b="1" u="sng" dirty="0">
                <a:solidFill>
                  <a:schemeClr val="bg1"/>
                </a:solidFill>
              </a:rPr>
              <a:t>Ikwuezunma I</a:t>
            </a:r>
            <a:r>
              <a:rPr lang="en-US" sz="800" dirty="0">
                <a:solidFill>
                  <a:schemeClr val="bg1"/>
                </a:solidFill>
              </a:rPr>
              <a:t>, Margalit A, Babu J, Jain A. Minimally Invasive Lateral Access and Robotic Spinal Fusion Surgery. Orthopaedic Video Theatre American Academy of Orthopaedic Surgeons. 2021. [Submitted] </a:t>
            </a:r>
          </a:p>
          <a:p>
            <a:pPr marL="25400" indent="0">
              <a:buNone/>
            </a:pPr>
            <a:endParaRPr lang="en-US" sz="800" dirty="0">
              <a:solidFill>
                <a:schemeClr val="bg1"/>
              </a:solidFill>
            </a:endParaRPr>
          </a:p>
          <a:p>
            <a:pPr marL="25400" indent="0">
              <a:buNone/>
            </a:pPr>
            <a:endParaRPr lang="en-US" sz="800" b="1" i="1" dirty="0"/>
          </a:p>
          <a:p>
            <a:pPr marL="25400" indent="0">
              <a:buNone/>
            </a:pPr>
            <a:endParaRPr lang="en-US" sz="800" b="1" i="1" dirty="0"/>
          </a:p>
        </p:txBody>
      </p:sp>
      <p:pic>
        <p:nvPicPr>
          <p:cNvPr id="7" name="Picture 2" descr="Image preview">
            <a:extLst>
              <a:ext uri="{FF2B5EF4-FFF2-40B4-BE49-F238E27FC236}">
                <a16:creationId xmlns:a16="http://schemas.microsoft.com/office/drawing/2014/main" id="{3A9B253C-4BE7-43CA-8594-2885F0CBF5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71" y="1828436"/>
            <a:ext cx="2168445" cy="3036527"/>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8;g7dfc3b0866_0_2">
            <a:extLst>
              <a:ext uri="{FF2B5EF4-FFF2-40B4-BE49-F238E27FC236}">
                <a16:creationId xmlns:a16="http://schemas.microsoft.com/office/drawing/2014/main" id="{4DF018A8-9CF6-6B46-AE65-C38680778F34}"/>
              </a:ext>
            </a:extLst>
          </p:cNvPr>
          <p:cNvSpPr txBox="1">
            <a:spLocks/>
          </p:cNvSpPr>
          <p:nvPr/>
        </p:nvSpPr>
        <p:spPr bwMode="white">
          <a:xfrm>
            <a:off x="69800" y="320908"/>
            <a:ext cx="7772400" cy="1143000"/>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Autofit/>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pPr>
              <a:spcBef>
                <a:spcPts val="0"/>
              </a:spcBef>
              <a:spcAft>
                <a:spcPts val="0"/>
              </a:spcAft>
              <a:buClr>
                <a:schemeClr val="dk1"/>
              </a:buClr>
              <a:buFont typeface="Arial"/>
              <a:buNone/>
            </a:pPr>
            <a:r>
              <a:rPr lang="en-US" dirty="0" err="1"/>
              <a:t>Ijezie</a:t>
            </a:r>
            <a:r>
              <a:rPr lang="en-US" dirty="0"/>
              <a:t> </a:t>
            </a:r>
            <a:r>
              <a:rPr lang="en-US" dirty="0" err="1"/>
              <a:t>Ikwuezunma</a:t>
            </a:r>
            <a:r>
              <a:rPr lang="en-US" kern="0" dirty="0"/>
              <a:t>, Poggi Fellow</a:t>
            </a:r>
            <a:br>
              <a:rPr lang="en-US" kern="0" dirty="0"/>
            </a:br>
            <a:r>
              <a:rPr lang="en-US" sz="3200" kern="0" dirty="0"/>
              <a:t>August 2020 – February 2021</a:t>
            </a:r>
            <a:endParaRPr lang="en-US" kern="0" dirty="0"/>
          </a:p>
        </p:txBody>
      </p:sp>
    </p:spTree>
    <p:extLst>
      <p:ext uri="{BB962C8B-B14F-4D97-AF65-F5344CB8AC3E}">
        <p14:creationId xmlns:p14="http://schemas.microsoft.com/office/powerpoint/2010/main" val="4021547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Helvetica" panose="020B0604020202020204" pitchFamily="34" charset="0"/>
                <a:cs typeface="Helvetica" panose="020B0604020202020204" pitchFamily="34" charset="0"/>
              </a:rPr>
              <a:t>The Poggi Fellowship</a:t>
            </a: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Award</a:t>
            </a:r>
          </a:p>
        </p:txBody>
      </p:sp>
      <p:sp>
        <p:nvSpPr>
          <p:cNvPr id="3" name="Content Placeholder 2"/>
          <p:cNvSpPr>
            <a:spLocks noGrp="1"/>
          </p:cNvSpPr>
          <p:nvPr>
            <p:ph idx="1"/>
          </p:nvPr>
        </p:nvSpPr>
        <p:spPr>
          <a:xfrm>
            <a:off x="457200" y="1582495"/>
            <a:ext cx="8245736" cy="5242561"/>
          </a:xfrm>
        </p:spPr>
        <p:txBody>
          <a:bodyPr/>
          <a:lstStyle/>
          <a:p>
            <a:pPr marL="0" indent="0">
              <a:buNone/>
            </a:pPr>
            <a:r>
              <a:rPr lang="en-US" sz="1000" b="1" u="sng" dirty="0">
                <a:latin typeface="Helvetica" panose="020B0604020202020204" pitchFamily="34" charset="0"/>
                <a:cs typeface="Helvetica" panose="020B0604020202020204" pitchFamily="34" charset="0"/>
              </a:rPr>
              <a:t>Award Details</a:t>
            </a:r>
            <a:r>
              <a:rPr lang="en-US" sz="1000" b="1" dirty="0">
                <a:latin typeface="Helvetica" panose="020B0604020202020204" pitchFamily="34" charset="0"/>
                <a:cs typeface="Helvetica" panose="020B0604020202020204" pitchFamily="34" charset="0"/>
              </a:rPr>
              <a:t>:</a:t>
            </a:r>
            <a:endParaRPr lang="en-US" sz="1000" dirty="0">
              <a:latin typeface="Helvetica" panose="020B0604020202020204" pitchFamily="34" charset="0"/>
              <a:cs typeface="Helvetica" panose="020B0604020202020204" pitchFamily="34" charset="0"/>
            </a:endParaRPr>
          </a:p>
          <a:p>
            <a:pPr marL="0" indent="0">
              <a:buNone/>
            </a:pPr>
            <a:r>
              <a:rPr lang="en-US" sz="1000" dirty="0">
                <a:latin typeface="Helvetica" panose="020B0604020202020204" pitchFamily="34" charset="0"/>
                <a:cs typeface="Helvetica" panose="020B0604020202020204" pitchFamily="34" charset="0"/>
              </a:rPr>
              <a:t>The </a:t>
            </a:r>
            <a:r>
              <a:rPr lang="en-US" sz="1000" u="sng" dirty="0">
                <a:latin typeface="Helvetica" panose="020B0604020202020204" pitchFamily="34" charset="0"/>
                <a:cs typeface="Helvetica" panose="020B0604020202020204" pitchFamily="34" charset="0"/>
              </a:rPr>
              <a:t>Johns Hopkins Poggi Pediatric Orthopaedic Research Scholar Award</a:t>
            </a:r>
            <a:r>
              <a:rPr lang="en-US" sz="1000" dirty="0">
                <a:latin typeface="Helvetica" panose="020B0604020202020204" pitchFamily="34" charset="0"/>
                <a:cs typeface="Helvetica" panose="020B0604020202020204" pitchFamily="34" charset="0"/>
              </a:rPr>
              <a:t> promotes clinical research by giving extraordinary medical students the opportunity to investigate pertinent topics in clinical orthopaedic research at The Johns Hopkins Children’s Center in Baltimore, MD. While there are many year-out programs for medical students to conduct research, this award is rare in that it is a fully funded opportunity specifically designed for students pursuing a career in orthopaedic surgery. The Poggi Fellowship focuses on giving its medical students clinical research opportunities, advanced orthopaedic skills through weekly clinical exposure, and mentoring for residency applications and beyond.</a:t>
            </a:r>
            <a:br>
              <a:rPr lang="en-US" sz="1000" dirty="0">
                <a:latin typeface="Helvetica" panose="020B0604020202020204" pitchFamily="34" charset="0"/>
                <a:cs typeface="Helvetica" panose="020B0604020202020204" pitchFamily="34" charset="0"/>
              </a:rPr>
            </a:br>
            <a:endParaRPr lang="en-US" sz="1000" dirty="0">
              <a:latin typeface="Helvetica" panose="020B0604020202020204" pitchFamily="34" charset="0"/>
              <a:cs typeface="Helvetica" panose="020B0604020202020204" pitchFamily="34" charset="0"/>
            </a:endParaRPr>
          </a:p>
          <a:p>
            <a:pPr marL="0" indent="0">
              <a:buNone/>
            </a:pPr>
            <a:r>
              <a:rPr lang="en-US" sz="1000" b="1" u="sng" dirty="0">
                <a:latin typeface="Helvetica" panose="020B0604020202020204" pitchFamily="34" charset="0"/>
                <a:cs typeface="Helvetica" panose="020B0604020202020204" pitchFamily="34" charset="0"/>
              </a:rPr>
              <a:t>Department of Pediatric Orthopaedics at The Johns Hopkins Hospital</a:t>
            </a:r>
            <a:r>
              <a:rPr lang="en-US" sz="1000" b="1" dirty="0">
                <a:latin typeface="Helvetica" panose="020B0604020202020204" pitchFamily="34" charset="0"/>
                <a:cs typeface="Helvetica" panose="020B0604020202020204" pitchFamily="34" charset="0"/>
              </a:rPr>
              <a:t>:</a:t>
            </a:r>
            <a:endParaRPr lang="en-US" sz="1000" dirty="0">
              <a:latin typeface="Helvetica" panose="020B0604020202020204" pitchFamily="34" charset="0"/>
              <a:cs typeface="Helvetica" panose="020B0604020202020204" pitchFamily="34" charset="0"/>
            </a:endParaRPr>
          </a:p>
          <a:p>
            <a:pPr marL="0" indent="0">
              <a:buNone/>
            </a:pPr>
            <a:r>
              <a:rPr lang="en-US" sz="1000" dirty="0">
                <a:latin typeface="Helvetica" panose="020B0604020202020204" pitchFamily="34" charset="0"/>
                <a:cs typeface="Helvetica" panose="020B0604020202020204" pitchFamily="34" charset="0"/>
              </a:rPr>
              <a:t>The Johns Hopkins Children's Center offers one of the most comprehensive pediatric medical programs in the country, with more than 92,000 patient visits and nearly 9,000 admissions each year. Johns Hopkins Children Center is consistently ranked among the top children's hospitals in the nation by U.S. News &amp; World Report. The Division of Pediatric Orthopaedics at The Johns Hopkins Children's Center offers a wide variety of state-of-the-art services for children and adolescents in a compassionate and caring environment. Division faculty and staff are leaders in their fields, whether as educators, clinicians, surgeons, or researchers. The division's faculty provide expertise in diagnosing and treating a wide variety of bone-related growth problems, including dwarfism, scoliosis, Marfan Syndrome, and skeletal dysplasias. In addition to its surgical and clinical offerings, the division also has ongoing basic sciences studies on bladder exstrophy and on tibial osteotomies for partial ACL tears.</a:t>
            </a:r>
            <a:br>
              <a:rPr lang="en-US" sz="1000" dirty="0">
                <a:latin typeface="Helvetica" panose="020B0604020202020204" pitchFamily="34" charset="0"/>
                <a:cs typeface="Helvetica" panose="020B0604020202020204" pitchFamily="34" charset="0"/>
              </a:rPr>
            </a:br>
            <a:endParaRPr lang="en-US" sz="1000" dirty="0">
              <a:latin typeface="Helvetica" panose="020B0604020202020204" pitchFamily="34" charset="0"/>
              <a:cs typeface="Helvetica" panose="020B0604020202020204" pitchFamily="34" charset="0"/>
            </a:endParaRPr>
          </a:p>
          <a:p>
            <a:pPr marL="0" indent="0">
              <a:buNone/>
            </a:pPr>
            <a:r>
              <a:rPr lang="en-US" sz="1000" b="1" u="sng" dirty="0">
                <a:latin typeface="Helvetica" panose="020B0604020202020204" pitchFamily="34" charset="0"/>
                <a:cs typeface="Helvetica" panose="020B0604020202020204" pitchFamily="34" charset="0"/>
              </a:rPr>
              <a:t>Eligibility</a:t>
            </a:r>
            <a:r>
              <a:rPr lang="en-US" sz="1000" b="1" dirty="0">
                <a:latin typeface="Helvetica" panose="020B0604020202020204" pitchFamily="34" charset="0"/>
                <a:cs typeface="Helvetica" panose="020B0604020202020204" pitchFamily="34" charset="0"/>
              </a:rPr>
              <a:t>:</a:t>
            </a:r>
            <a:endParaRPr lang="en-US" sz="1000" dirty="0">
              <a:latin typeface="Helvetica" panose="020B0604020202020204" pitchFamily="34" charset="0"/>
              <a:cs typeface="Helvetica" panose="020B0604020202020204" pitchFamily="34" charset="0"/>
            </a:endParaRPr>
          </a:p>
          <a:p>
            <a:pPr marL="0" indent="0">
              <a:buNone/>
            </a:pPr>
            <a:r>
              <a:rPr lang="en-US" sz="1000" dirty="0">
                <a:latin typeface="Helvetica" panose="020B0604020202020204" pitchFamily="34" charset="0"/>
                <a:cs typeface="Helvetica" panose="020B0604020202020204" pitchFamily="34" charset="0"/>
              </a:rPr>
              <a:t>Applicants should be completing their </a:t>
            </a:r>
            <a:r>
              <a:rPr lang="en-US" sz="1000" b="1" dirty="0">
                <a:latin typeface="Helvetica" panose="020B0604020202020204" pitchFamily="34" charset="0"/>
                <a:cs typeface="Helvetica" panose="020B0604020202020204" pitchFamily="34" charset="0"/>
              </a:rPr>
              <a:t>third year of medical school </a:t>
            </a:r>
            <a:r>
              <a:rPr lang="en-US" sz="1000" dirty="0">
                <a:latin typeface="Helvetica" panose="020B0604020202020204" pitchFamily="34" charset="0"/>
                <a:cs typeface="Helvetica" panose="020B0604020202020204" pitchFamily="34" charset="0"/>
              </a:rPr>
              <a:t>(in rare circumstances, uniquely qualified students finishing their second year may be considered). Students must be in good academic standing and have an interest in pursuing a career in orthopaedic surgery. The successful applicant will be responsible, self-motivated, intellectually curious, and able to work independently.</a:t>
            </a:r>
            <a:br>
              <a:rPr lang="en-US" sz="1000" dirty="0">
                <a:latin typeface="Helvetica" panose="020B0604020202020204" pitchFamily="34" charset="0"/>
                <a:cs typeface="Helvetica" panose="020B0604020202020204" pitchFamily="34" charset="0"/>
              </a:rPr>
            </a:br>
            <a:endParaRPr lang="en-US" sz="1000" dirty="0">
              <a:latin typeface="Helvetica" panose="020B0604020202020204" pitchFamily="34" charset="0"/>
              <a:cs typeface="Helvetica" panose="020B0604020202020204" pitchFamily="34" charset="0"/>
            </a:endParaRPr>
          </a:p>
          <a:p>
            <a:pPr marL="0" indent="0">
              <a:buNone/>
            </a:pPr>
            <a:r>
              <a:rPr lang="en-US" sz="1000" b="1" u="sng" dirty="0">
                <a:latin typeface="Helvetica" panose="020B0604020202020204" pitchFamily="34" charset="0"/>
                <a:cs typeface="Helvetica" panose="020B0604020202020204" pitchFamily="34" charset="0"/>
              </a:rPr>
              <a:t>Award Stipend and Benefits</a:t>
            </a:r>
            <a:r>
              <a:rPr lang="en-US" sz="1000" b="1" dirty="0">
                <a:latin typeface="Helvetica" panose="020B0604020202020204" pitchFamily="34" charset="0"/>
                <a:cs typeface="Helvetica" panose="020B0604020202020204" pitchFamily="34" charset="0"/>
              </a:rPr>
              <a:t>:</a:t>
            </a:r>
            <a:endParaRPr lang="en-US" sz="1000" dirty="0">
              <a:latin typeface="Helvetica" panose="020B0604020202020204" pitchFamily="34" charset="0"/>
              <a:cs typeface="Helvetica" panose="020B0604020202020204" pitchFamily="34" charset="0"/>
            </a:endParaRPr>
          </a:p>
          <a:p>
            <a:pPr marL="0" indent="0">
              <a:buNone/>
            </a:pPr>
            <a:r>
              <a:rPr lang="en-US" sz="1000" dirty="0">
                <a:latin typeface="Helvetica" panose="020B0604020202020204" pitchFamily="34" charset="0"/>
                <a:cs typeface="Helvetica" panose="020B0604020202020204" pitchFamily="34" charset="0"/>
              </a:rPr>
              <a:t>The recipient of this award will receive a $30,000 stipend to cover living expenses for the year, as well as travel expenses for national presentations.</a:t>
            </a:r>
            <a:br>
              <a:rPr lang="en-US" sz="1000" dirty="0">
                <a:latin typeface="Helvetica" panose="020B0604020202020204" pitchFamily="34" charset="0"/>
                <a:cs typeface="Helvetica" panose="020B0604020202020204" pitchFamily="34" charset="0"/>
              </a:rPr>
            </a:br>
            <a:endParaRPr lang="en-US" sz="1000" dirty="0">
              <a:latin typeface="Helvetica" panose="020B0604020202020204" pitchFamily="34" charset="0"/>
              <a:cs typeface="Helvetica" panose="020B0604020202020204" pitchFamily="34" charset="0"/>
            </a:endParaRPr>
          </a:p>
          <a:p>
            <a:pPr marL="0" indent="0">
              <a:buNone/>
            </a:pPr>
            <a:r>
              <a:rPr lang="en-US" sz="1000" b="1" u="sng" dirty="0">
                <a:latin typeface="Helvetica" panose="020B0604020202020204" pitchFamily="34" charset="0"/>
                <a:cs typeface="Helvetica" panose="020B0604020202020204" pitchFamily="34" charset="0"/>
              </a:rPr>
              <a:t>How to Apply</a:t>
            </a:r>
            <a:r>
              <a:rPr lang="en-US" sz="1000" b="1" dirty="0">
                <a:latin typeface="Helvetica" panose="020B0604020202020204" pitchFamily="34" charset="0"/>
                <a:cs typeface="Helvetica" panose="020B0604020202020204" pitchFamily="34" charset="0"/>
              </a:rPr>
              <a:t>:</a:t>
            </a:r>
            <a:endParaRPr lang="en-US" sz="1000" dirty="0">
              <a:latin typeface="Helvetica" panose="020B0604020202020204" pitchFamily="34" charset="0"/>
              <a:cs typeface="Helvetica" panose="020B0604020202020204" pitchFamily="34" charset="0"/>
            </a:endParaRPr>
          </a:p>
          <a:p>
            <a:pPr marL="0" indent="0">
              <a:buNone/>
            </a:pPr>
            <a:r>
              <a:rPr lang="en-US" sz="1000" dirty="0">
                <a:latin typeface="Helvetica" panose="020B0604020202020204" pitchFamily="34" charset="0"/>
                <a:cs typeface="Helvetica" panose="020B0604020202020204" pitchFamily="34" charset="0"/>
              </a:rPr>
              <a:t>Eligible students can apply by filling out the application located online at </a:t>
            </a:r>
            <a:r>
              <a:rPr lang="en-US" sz="1000" b="1" dirty="0">
                <a:latin typeface="Helvetica" panose="020B0604020202020204" pitchFamily="34" charset="0"/>
                <a:cs typeface="Helvetica" panose="020B0604020202020204" pitchFamily="34" charset="0"/>
                <a:hlinkClick r:id="rId3"/>
              </a:rPr>
              <a:t>http://www.hopkinsmedicine.org/orthopaedic-surgery/education/fellowships/peds-ortho-med-student.html</a:t>
            </a:r>
            <a:r>
              <a:rPr lang="en-US" sz="1000" dirty="0">
                <a:latin typeface="Helvetica" panose="020B0604020202020204" pitchFamily="34" charset="0"/>
                <a:cs typeface="Helvetica" panose="020B0604020202020204" pitchFamily="34" charset="0"/>
              </a:rPr>
              <a:t>, along with sending all supporting documents by email to </a:t>
            </a:r>
            <a:r>
              <a:rPr lang="en-US" sz="1000" b="1" dirty="0">
                <a:latin typeface="Helvetica" panose="020B0604020202020204" pitchFamily="34" charset="0"/>
                <a:cs typeface="Helvetica" panose="020B0604020202020204" pitchFamily="34" charset="0"/>
                <a:hlinkClick r:id="rId4"/>
              </a:rPr>
              <a:t>PoggiFellowship@jhmi.edu</a:t>
            </a:r>
            <a:r>
              <a:rPr lang="en-US" sz="1000" dirty="0">
                <a:latin typeface="Helvetica" panose="020B0604020202020204" pitchFamily="34" charset="0"/>
                <a:cs typeface="Helvetica" panose="020B0604020202020204" pitchFamily="34" charset="0"/>
              </a:rPr>
              <a:t>.</a:t>
            </a:r>
          </a:p>
          <a:p>
            <a:pPr marL="0" indent="0">
              <a:buNone/>
            </a:pPr>
            <a:endParaRPr lang="en-US" sz="1000" dirty="0">
              <a:latin typeface="Helvetica" panose="020B0604020202020204" pitchFamily="34" charset="0"/>
              <a:cs typeface="Helvetica" panose="020B0604020202020204" pitchFamily="34" charset="0"/>
            </a:endParaRPr>
          </a:p>
          <a:p>
            <a:pPr marL="0" indent="0">
              <a:buNone/>
            </a:pPr>
            <a:r>
              <a:rPr lang="en-US" sz="1000" dirty="0">
                <a:latin typeface="Helvetica" panose="020B0604020202020204" pitchFamily="34" charset="0"/>
                <a:cs typeface="Helvetica" panose="020B0604020202020204" pitchFamily="34" charset="0"/>
              </a:rPr>
              <a:t>Additional questions may be sent to </a:t>
            </a:r>
            <a:r>
              <a:rPr lang="en-US" sz="1000" b="1" u="sng" dirty="0" err="1">
                <a:solidFill>
                  <a:srgbClr val="FFFF00"/>
                </a:solidFill>
                <a:latin typeface="Helvetica" panose="020B0604020202020204" pitchFamily="34" charset="0"/>
              </a:rPr>
              <a:t>poggifellowship@gmail.com</a:t>
            </a:r>
            <a:endParaRPr lang="en-US" sz="1000" b="1" u="sng" dirty="0">
              <a:solidFill>
                <a:srgbClr val="FFFF00"/>
              </a:solidFill>
              <a:latin typeface="Helvetica" panose="020B0604020202020204" pitchFamily="34" charset="0"/>
            </a:endParaRPr>
          </a:p>
        </p:txBody>
      </p:sp>
    </p:spTree>
    <p:extLst>
      <p:ext uri="{BB962C8B-B14F-4D97-AF65-F5344CB8AC3E}">
        <p14:creationId xmlns:p14="http://schemas.microsoft.com/office/powerpoint/2010/main" val="1836414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6D0441-C273-CA45-AB65-79D77D8DB1AD}"/>
              </a:ext>
            </a:extLst>
          </p:cNvPr>
          <p:cNvSpPr>
            <a:spLocks noGrp="1"/>
          </p:cNvSpPr>
          <p:nvPr>
            <p:ph type="title"/>
          </p:nvPr>
        </p:nvSpPr>
        <p:spPr>
          <a:xfrm>
            <a:off x="499730" y="457200"/>
            <a:ext cx="6917331" cy="1117173"/>
          </a:xfrm>
        </p:spPr>
        <p:txBody>
          <a:bodyPr/>
          <a:lstStyle/>
          <a:p>
            <a:r>
              <a:rPr lang="en-US" dirty="0">
                <a:solidFill>
                  <a:schemeClr val="bg1"/>
                </a:solidFill>
              </a:rPr>
              <a:t>Frederick Mun, Poggi Fellow</a:t>
            </a:r>
            <a:br>
              <a:rPr lang="en-US" dirty="0">
                <a:solidFill>
                  <a:schemeClr val="bg1"/>
                </a:solidFill>
              </a:rPr>
            </a:br>
            <a:r>
              <a:rPr lang="en-US" dirty="0">
                <a:solidFill>
                  <a:schemeClr val="bg1"/>
                </a:solidFill>
              </a:rPr>
              <a:t>2021-2022</a:t>
            </a:r>
            <a:endParaRPr lang="en-US" dirty="0"/>
          </a:p>
        </p:txBody>
      </p:sp>
      <p:pic>
        <p:nvPicPr>
          <p:cNvPr id="8" name="Picture 7">
            <a:extLst>
              <a:ext uri="{FF2B5EF4-FFF2-40B4-BE49-F238E27FC236}">
                <a16:creationId xmlns:a16="http://schemas.microsoft.com/office/drawing/2014/main" id="{DDA0223D-1B7F-2A4E-AD48-AA9C325D550B}"/>
              </a:ext>
            </a:extLst>
          </p:cNvPr>
          <p:cNvPicPr>
            <a:picLocks noChangeAspect="1"/>
          </p:cNvPicPr>
          <p:nvPr/>
        </p:nvPicPr>
        <p:blipFill>
          <a:blip r:embed="rId2"/>
          <a:stretch>
            <a:fillRect/>
          </a:stretch>
        </p:blipFill>
        <p:spPr>
          <a:xfrm>
            <a:off x="205999" y="2588744"/>
            <a:ext cx="2093537" cy="2611042"/>
          </a:xfrm>
          <a:prstGeom prst="rect">
            <a:avLst/>
          </a:prstGeom>
        </p:spPr>
      </p:pic>
      <p:sp>
        <p:nvSpPr>
          <p:cNvPr id="10" name="Text Placeholder 2">
            <a:extLst>
              <a:ext uri="{FF2B5EF4-FFF2-40B4-BE49-F238E27FC236}">
                <a16:creationId xmlns:a16="http://schemas.microsoft.com/office/drawing/2014/main" id="{B87F26CD-26DC-714E-A1D6-569572A1B247}"/>
              </a:ext>
            </a:extLst>
          </p:cNvPr>
          <p:cNvSpPr>
            <a:spLocks noGrp="1"/>
          </p:cNvSpPr>
          <p:nvPr>
            <p:ph type="body" idx="1"/>
          </p:nvPr>
        </p:nvSpPr>
        <p:spPr>
          <a:xfrm>
            <a:off x="2299536" y="1665044"/>
            <a:ext cx="6844464" cy="5029601"/>
          </a:xfrm>
        </p:spPr>
        <p:txBody>
          <a:bodyPr/>
          <a:lstStyle/>
          <a:p>
            <a:pPr marL="25400" indent="0">
              <a:buNone/>
            </a:pPr>
            <a:r>
              <a:rPr lang="en-US" sz="800" b="1" u="sng" dirty="0"/>
              <a:t>Selected Publications</a:t>
            </a:r>
          </a:p>
          <a:p>
            <a:pPr marL="25400" indent="0">
              <a:buNone/>
            </a:pPr>
            <a:endParaRPr lang="en-US" sz="800" b="1" u="sng" dirty="0"/>
          </a:p>
          <a:p>
            <a:pPr lvl="0"/>
            <a:r>
              <a:rPr lang="en-US" sz="800" b="1" dirty="0"/>
              <a:t>Mun F</a:t>
            </a:r>
            <a:r>
              <a:rPr lang="en-US" sz="800" dirty="0"/>
              <a:t>, Badin D, Snow M, Harris AB, LaPorte DM, Aiyer AA. AAMC Guidance on Interviewing for the 2022-2023 Residency Cycle: Orthopaedic Program Director Perspectives. </a:t>
            </a:r>
            <a:r>
              <a:rPr lang="en-US" sz="800" i="1" dirty="0"/>
              <a:t>Journal of Bone and Joint Surgery Open Access.</a:t>
            </a:r>
            <a:r>
              <a:rPr lang="en-US" sz="800" dirty="0"/>
              <a:t> 2022. [Provisional Acceptance]</a:t>
            </a:r>
          </a:p>
          <a:p>
            <a:pPr lvl="0"/>
            <a:r>
              <a:rPr lang="en-US" sz="800" dirty="0"/>
              <a:t>Alley M, </a:t>
            </a:r>
            <a:r>
              <a:rPr lang="en-US" sz="800" dirty="0" err="1"/>
              <a:t>Tornetta</a:t>
            </a:r>
            <a:r>
              <a:rPr lang="en-US" sz="800" dirty="0"/>
              <a:t> P, </a:t>
            </a:r>
            <a:r>
              <a:rPr lang="en-US" sz="800" b="1" dirty="0"/>
              <a:t>Orthopaedic Trauma Research Consortium (OTRC)</a:t>
            </a:r>
            <a:r>
              <a:rPr lang="en-US" sz="800" dirty="0"/>
              <a:t>. Risk Factors for Avascular Necrosis After Talar Fractures. </a:t>
            </a:r>
            <a:r>
              <a:rPr lang="en-US" sz="800" i="1" dirty="0"/>
              <a:t>Journal of Orthopaedic Trauma</a:t>
            </a:r>
            <a:r>
              <a:rPr lang="en-US" sz="800" dirty="0"/>
              <a:t>. 2022. [Provisional Acceptance]</a:t>
            </a:r>
            <a:r>
              <a:rPr lang="en-US" sz="800" b="1" dirty="0"/>
              <a:t> *Lead Author for Site</a:t>
            </a:r>
            <a:endParaRPr lang="en-US" sz="800" dirty="0"/>
          </a:p>
          <a:p>
            <a:pPr lvl="0"/>
            <a:r>
              <a:rPr lang="en-US" sz="800" b="1" dirty="0"/>
              <a:t>Mun F</a:t>
            </a:r>
            <a:r>
              <a:rPr lang="en-US" sz="800" dirty="0"/>
              <a:t>, Suresh KV, Pollak AC, Morris CD. Professional Societies for Early-Career Orthopaedic Surgeons: How can I get involved? </a:t>
            </a:r>
            <a:r>
              <a:rPr lang="en-US" sz="800" i="1" dirty="0"/>
              <a:t>Journal of the American Academy of Orthopaedic Surgeons</a:t>
            </a:r>
            <a:r>
              <a:rPr lang="en-US" sz="800" dirty="0"/>
              <a:t>. 2022. [Accepted, Print Pending]</a:t>
            </a:r>
          </a:p>
          <a:p>
            <a:pPr lvl="0"/>
            <a:r>
              <a:rPr lang="en-US" sz="800" b="1" dirty="0"/>
              <a:t>Mun F</a:t>
            </a:r>
            <a:r>
              <a:rPr lang="en-US" sz="800" dirty="0"/>
              <a:t>, Suresh KV, Hayashi B, Margalit A, Sponseller PD, Lee RJ. Compression Screw Fixation for Pediatric Olecranon Fractures. </a:t>
            </a:r>
            <a:r>
              <a:rPr lang="en-US" sz="800" i="1" dirty="0"/>
              <a:t>Journal of Pediatric Orthopaedics</a:t>
            </a:r>
            <a:r>
              <a:rPr lang="en-US" sz="800" dirty="0"/>
              <a:t>. 2022. [Accepted, Print Pending]</a:t>
            </a:r>
          </a:p>
          <a:p>
            <a:pPr lvl="0"/>
            <a:r>
              <a:rPr lang="en-US" sz="800" b="1" dirty="0"/>
              <a:t>Mun F</a:t>
            </a:r>
            <a:r>
              <a:rPr lang="en-US" sz="800" dirty="0"/>
              <a:t>, Suresh KV, Li TP, Aiyer AA, LaPorte DM. Preference Signaling for Orthopaedic Surgery Residency Applicants: A Survey of Program Directors. </a:t>
            </a:r>
            <a:r>
              <a:rPr lang="en-US" sz="800" i="1" dirty="0"/>
              <a:t>Journal of the American Academy of Orthopaedic Surgeons</a:t>
            </a:r>
            <a:r>
              <a:rPr lang="en-US" sz="800" dirty="0"/>
              <a:t>. 2022 Sep 9. </a:t>
            </a:r>
            <a:r>
              <a:rPr lang="en-US" sz="800" dirty="0" err="1"/>
              <a:t>doi</a:t>
            </a:r>
            <a:r>
              <a:rPr lang="en-US" sz="800" dirty="0"/>
              <a:t>: 10.5435/JAAOS-D-22-00478. </a:t>
            </a:r>
            <a:r>
              <a:rPr lang="en-US" sz="800" dirty="0" err="1"/>
              <a:t>Epub</a:t>
            </a:r>
            <a:r>
              <a:rPr lang="en-US" sz="800" dirty="0"/>
              <a:t> ahead of print. PMID: 36094792.</a:t>
            </a:r>
          </a:p>
          <a:p>
            <a:pPr lvl="0"/>
            <a:r>
              <a:rPr lang="en-US" sz="800" dirty="0"/>
              <a:t>Mo K, </a:t>
            </a:r>
            <a:r>
              <a:rPr lang="en-US" sz="800" dirty="0" err="1"/>
              <a:t>Ikwuezunma</a:t>
            </a:r>
            <a:r>
              <a:rPr lang="en-US" sz="800" dirty="0"/>
              <a:t> I, </a:t>
            </a:r>
            <a:r>
              <a:rPr lang="en-US" sz="800" b="1" dirty="0"/>
              <a:t>Mun F</a:t>
            </a:r>
            <a:r>
              <a:rPr lang="en-US" sz="800" dirty="0"/>
              <a:t>, Ortiz-Babilonia C, Wang KY, Suresh KV, </a:t>
            </a:r>
            <a:r>
              <a:rPr lang="en-US" sz="800" dirty="0" err="1"/>
              <a:t>Mesfin</a:t>
            </a:r>
            <a:r>
              <a:rPr lang="en-US" sz="800" dirty="0"/>
              <a:t> A, Jain A. Racial Disparities in Spine Surgery: A Systematic Review. </a:t>
            </a:r>
            <a:r>
              <a:rPr lang="en-US" sz="800" i="1" dirty="0"/>
              <a:t>Clinical Spine Surgery</a:t>
            </a:r>
            <a:r>
              <a:rPr lang="en-US" sz="800" dirty="0"/>
              <a:t>. 2022 Aug 22. </a:t>
            </a:r>
            <a:r>
              <a:rPr lang="en-US" sz="800" dirty="0" err="1"/>
              <a:t>doi</a:t>
            </a:r>
            <a:r>
              <a:rPr lang="en-US" sz="800" dirty="0"/>
              <a:t>: 10.1097/BSD.0000000000001383. </a:t>
            </a:r>
            <a:r>
              <a:rPr lang="en-US" sz="800" dirty="0" err="1"/>
              <a:t>Epub</a:t>
            </a:r>
            <a:r>
              <a:rPr lang="en-US" sz="800" dirty="0"/>
              <a:t> ahead of print. PMID: 35994052.</a:t>
            </a:r>
          </a:p>
          <a:p>
            <a:pPr lvl="0"/>
            <a:r>
              <a:rPr lang="en-US" sz="800" dirty="0"/>
              <a:t>Xu AL, </a:t>
            </a:r>
            <a:r>
              <a:rPr lang="en-US" sz="800" b="1" dirty="0"/>
              <a:t>Mun F</a:t>
            </a:r>
            <a:r>
              <a:rPr lang="en-US" sz="800" dirty="0"/>
              <a:t>, Gupta A, Margalit A, Prasad N, Lee RJ. The Financial Burden of Pediatric Anterior Cruciate Ligament Reconstruction. </a:t>
            </a:r>
            <a:r>
              <a:rPr lang="en-US" sz="800" i="1" dirty="0"/>
              <a:t>Journal of Pediatric Orthopaedics</a:t>
            </a:r>
            <a:r>
              <a:rPr lang="en-US" sz="800" dirty="0"/>
              <a:t>. 2022 Aug 8. </a:t>
            </a:r>
            <a:r>
              <a:rPr lang="en-US" sz="800" dirty="0" err="1"/>
              <a:t>doi</a:t>
            </a:r>
            <a:r>
              <a:rPr lang="en-US" sz="800" dirty="0"/>
              <a:t>: 10.1097/BPO.0000000000002230. </a:t>
            </a:r>
            <a:r>
              <a:rPr lang="en-US" sz="800" dirty="0" err="1"/>
              <a:t>Epub</a:t>
            </a:r>
            <a:r>
              <a:rPr lang="en-US" sz="800" dirty="0"/>
              <a:t> ahead of print. PMID: 35941092.</a:t>
            </a:r>
          </a:p>
          <a:p>
            <a:pPr lvl="0"/>
            <a:r>
              <a:rPr lang="en-US" sz="800" b="1" dirty="0"/>
              <a:t>Mun F</a:t>
            </a:r>
            <a:r>
              <a:rPr lang="en-US" sz="800" dirty="0"/>
              <a:t>, Suresh SJ, </a:t>
            </a:r>
            <a:r>
              <a:rPr lang="en-US" sz="800" dirty="0" err="1"/>
              <a:t>Marrache</a:t>
            </a:r>
            <a:r>
              <a:rPr lang="en-US" sz="800" dirty="0"/>
              <a:t> M, Suresh KV, </a:t>
            </a:r>
            <a:r>
              <a:rPr lang="en-US" sz="800" dirty="0" err="1"/>
              <a:t>Ikwuezunma</a:t>
            </a:r>
            <a:r>
              <a:rPr lang="en-US" sz="800" dirty="0"/>
              <a:t> I, Lee RJ. Minimizing the Risk of Vascular Injury: Anatomy of the Popliteal Artery in the Pediatric Knee. </a:t>
            </a:r>
            <a:r>
              <a:rPr lang="en-US" sz="800" i="1" dirty="0"/>
              <a:t>Journal of Pediatric Orthopaedics</a:t>
            </a:r>
            <a:r>
              <a:rPr lang="en-US" sz="800" dirty="0"/>
              <a:t>. 2022 Sep 1;42(8):e847-e851. </a:t>
            </a:r>
            <a:r>
              <a:rPr lang="en-US" sz="800" dirty="0" err="1"/>
              <a:t>doi</a:t>
            </a:r>
            <a:r>
              <a:rPr lang="en-US" sz="800" dirty="0"/>
              <a:t>: 10.1097/BPO.0000000000002208. </a:t>
            </a:r>
            <a:r>
              <a:rPr lang="en-US" sz="800" dirty="0" err="1"/>
              <a:t>Epub</a:t>
            </a:r>
            <a:r>
              <a:rPr lang="en-US" sz="800" dirty="0"/>
              <a:t> 2022 Jul 13. PMID: 35819314.</a:t>
            </a:r>
          </a:p>
          <a:p>
            <a:pPr lvl="0"/>
            <a:r>
              <a:rPr lang="en-US" sz="800" b="1" dirty="0"/>
              <a:t>Mun F</a:t>
            </a:r>
            <a:r>
              <a:rPr lang="en-US" sz="800" dirty="0"/>
              <a:t>, </a:t>
            </a:r>
            <a:r>
              <a:rPr lang="en-US" sz="800" dirty="0" err="1"/>
              <a:t>Vankara</a:t>
            </a:r>
            <a:r>
              <a:rPr lang="en-US" sz="800" dirty="0"/>
              <a:t> A, Suresh KV, Margalit A, </a:t>
            </a:r>
            <a:r>
              <a:rPr lang="en-US" sz="800" dirty="0" err="1"/>
              <a:t>Kebaish</a:t>
            </a:r>
            <a:r>
              <a:rPr lang="en-US" sz="800" dirty="0"/>
              <a:t> KM, Sponseller PD. Sacral-Alar-Iliac (SAI) Fixation in Children With Spine Deformity: Minimum 10-Year Follow-Up. </a:t>
            </a:r>
            <a:r>
              <a:rPr lang="en-US" sz="800" i="1" dirty="0"/>
              <a:t>Journal of Pediatric Orthopaedics</a:t>
            </a:r>
            <a:r>
              <a:rPr lang="en-US" sz="800" dirty="0"/>
              <a:t>. 2022 Aug 1;42(7):e709-e712. </a:t>
            </a:r>
            <a:r>
              <a:rPr lang="en-US" sz="800" dirty="0" err="1"/>
              <a:t>doi</a:t>
            </a:r>
            <a:r>
              <a:rPr lang="en-US" sz="800" dirty="0"/>
              <a:t>: 10.1097/BPO.0000000000002187. </a:t>
            </a:r>
            <a:r>
              <a:rPr lang="en-US" sz="800" dirty="0" err="1"/>
              <a:t>Epub</a:t>
            </a:r>
            <a:r>
              <a:rPr lang="en-US" sz="800" dirty="0"/>
              <a:t> 2022 May 17. PMID: 35575763.</a:t>
            </a:r>
          </a:p>
          <a:p>
            <a:pPr lvl="0"/>
            <a:r>
              <a:rPr lang="en-US" sz="800" b="1" dirty="0"/>
              <a:t>Mun F</a:t>
            </a:r>
            <a:r>
              <a:rPr lang="en-US" sz="800" dirty="0"/>
              <a:t>, </a:t>
            </a:r>
            <a:r>
              <a:rPr lang="en-US" sz="800" dirty="0" err="1"/>
              <a:t>Vankara</a:t>
            </a:r>
            <a:r>
              <a:rPr lang="en-US" sz="800" dirty="0"/>
              <a:t> A, Suresh KV, Margalit A, </a:t>
            </a:r>
            <a:r>
              <a:rPr lang="en-US" sz="800" dirty="0" err="1"/>
              <a:t>Crasta</a:t>
            </a:r>
            <a:r>
              <a:rPr lang="en-US" sz="800" dirty="0"/>
              <a:t> N, Sponseller PD. Pelvic Osteotomy in Patients with Previous Sacral-Alar-Iliac (SAI) Fixation. </a:t>
            </a:r>
            <a:r>
              <a:rPr lang="en-US" sz="800" i="1" dirty="0"/>
              <a:t>Journal of Pediatric Orthopaedics</a:t>
            </a:r>
            <a:r>
              <a:rPr lang="en-US" sz="800" dirty="0"/>
              <a:t>. 2022 Aug 1;42(7):376-381. </a:t>
            </a:r>
            <a:r>
              <a:rPr lang="en-US" sz="800" dirty="0" err="1"/>
              <a:t>doi</a:t>
            </a:r>
            <a:r>
              <a:rPr lang="en-US" sz="800" dirty="0"/>
              <a:t>: 10.1097/BPO.0000000000002166. </a:t>
            </a:r>
            <a:r>
              <a:rPr lang="en-US" sz="800" dirty="0" err="1"/>
              <a:t>Epub</a:t>
            </a:r>
            <a:r>
              <a:rPr lang="en-US" sz="800" dirty="0"/>
              <a:t> 2022 May 5. PMID: 35522850.</a:t>
            </a:r>
          </a:p>
          <a:p>
            <a:pPr lvl="0"/>
            <a:r>
              <a:rPr lang="en-US" sz="800" b="1" dirty="0"/>
              <a:t>Mun F</a:t>
            </a:r>
            <a:r>
              <a:rPr lang="en-US" sz="800" dirty="0"/>
              <a:t>, </a:t>
            </a:r>
            <a:r>
              <a:rPr lang="en-US" sz="800" dirty="0" err="1"/>
              <a:t>Vankara</a:t>
            </a:r>
            <a:r>
              <a:rPr lang="en-US" sz="800" dirty="0"/>
              <a:t> A, Suresh KV, Margalit A, Sponseller PD. Sacral-Alar-Iliac (SAI) Fixation in Patients with Previous Pelvic Osteotomy. </a:t>
            </a:r>
            <a:r>
              <a:rPr lang="en-US" sz="800" i="1" dirty="0"/>
              <a:t>Clinical Spine Surgery</a:t>
            </a:r>
            <a:r>
              <a:rPr lang="en-US" sz="800" dirty="0"/>
              <a:t>.</a:t>
            </a:r>
            <a:r>
              <a:rPr lang="en-US" sz="800" i="1" dirty="0"/>
              <a:t> </a:t>
            </a:r>
            <a:r>
              <a:rPr lang="en-US" sz="800" dirty="0"/>
              <a:t>2022 May 3. </a:t>
            </a:r>
            <a:r>
              <a:rPr lang="en-US" sz="800" dirty="0" err="1"/>
              <a:t>doi</a:t>
            </a:r>
            <a:r>
              <a:rPr lang="en-US" sz="800" dirty="0"/>
              <a:t>: 10.1097/BSD.0000000000001339. </a:t>
            </a:r>
            <a:r>
              <a:rPr lang="en-US" sz="800" dirty="0" err="1"/>
              <a:t>Epub</a:t>
            </a:r>
            <a:r>
              <a:rPr lang="en-US" sz="800" dirty="0"/>
              <a:t> ahead of print. PMID: 35501910.</a:t>
            </a:r>
          </a:p>
          <a:p>
            <a:pPr lvl="0"/>
            <a:r>
              <a:rPr lang="en-US" sz="800" dirty="0" err="1"/>
              <a:t>Nayar</a:t>
            </a:r>
            <a:r>
              <a:rPr lang="en-US" sz="800" dirty="0"/>
              <a:t> SK, Li TP, </a:t>
            </a:r>
            <a:r>
              <a:rPr lang="en-US" sz="800" b="1" dirty="0"/>
              <a:t>Mun F</a:t>
            </a:r>
            <a:r>
              <a:rPr lang="en-US" sz="800" dirty="0"/>
              <a:t>, Lentz JM, Lee RJ. Distal clavicle fixation with nonabsorbable suture in a pediatric patient: a case report.</a:t>
            </a:r>
            <a:r>
              <a:rPr lang="en-US" sz="800" i="1" dirty="0"/>
              <a:t> JSES Reviews, Reports &amp; Techniques</a:t>
            </a:r>
            <a:r>
              <a:rPr lang="en-US" sz="800" dirty="0"/>
              <a:t>. </a:t>
            </a:r>
            <a:r>
              <a:rPr lang="en-US" sz="800" dirty="0" err="1"/>
              <a:t>Epub</a:t>
            </a:r>
            <a:r>
              <a:rPr lang="en-US" sz="800" dirty="0"/>
              <a:t> ahead of print. 2022 April 8. </a:t>
            </a:r>
            <a:r>
              <a:rPr lang="en-US" sz="800" dirty="0" err="1"/>
              <a:t>doi</a:t>
            </a:r>
            <a:r>
              <a:rPr lang="en-US" sz="800" dirty="0"/>
              <a:t>: 10.1016/j.xrrt.2022.03.0001.</a:t>
            </a:r>
          </a:p>
          <a:p>
            <a:pPr lvl="0"/>
            <a:r>
              <a:rPr lang="en-US" sz="800" b="1" dirty="0"/>
              <a:t>The ICM-VTE Pediatric Delegates</a:t>
            </a:r>
            <a:r>
              <a:rPr lang="en-US" sz="800" dirty="0"/>
              <a:t>. Recommendations from the ICM-VTE: Pediatric. </a:t>
            </a:r>
            <a:r>
              <a:rPr lang="en-US" sz="800" i="1" dirty="0"/>
              <a:t>Journal of Bone and Joint Surgery</a:t>
            </a:r>
            <a:r>
              <a:rPr lang="en-US" sz="800" dirty="0"/>
              <a:t>. 2022 Mar 16;104(Suppl 1):238-251. </a:t>
            </a:r>
            <a:r>
              <a:rPr lang="en-US" sz="800" dirty="0" err="1"/>
              <a:t>doi</a:t>
            </a:r>
            <a:r>
              <a:rPr lang="en-US" sz="800" dirty="0"/>
              <a:t>: 10.2106/JBJS.21.01513. PMID: 35315612. </a:t>
            </a:r>
            <a:r>
              <a:rPr lang="en-US" sz="800" b="1" dirty="0"/>
              <a:t>*Lead Author for Site</a:t>
            </a:r>
            <a:endParaRPr lang="en-US" sz="800" dirty="0"/>
          </a:p>
          <a:p>
            <a:pPr lvl="0"/>
            <a:r>
              <a:rPr lang="en-US" sz="800" dirty="0"/>
              <a:t>Lentz JM, </a:t>
            </a:r>
            <a:r>
              <a:rPr lang="en-US" sz="800" b="1" dirty="0"/>
              <a:t>Mun F</a:t>
            </a:r>
            <a:r>
              <a:rPr lang="en-US" sz="800" dirty="0"/>
              <a:t>, Suresh KV, Groves ML, Sponseller PD. How and When to Use Hooks to Improve Deformity Correction. </a:t>
            </a:r>
            <a:r>
              <a:rPr lang="en-US" sz="800" i="1" dirty="0"/>
              <a:t>Journal of the Pediatric Orthopaedic Society of North America</a:t>
            </a:r>
            <a:r>
              <a:rPr lang="en-US" sz="800" dirty="0"/>
              <a:t>. 2021 November 1. Volume 3, No 4. </a:t>
            </a:r>
          </a:p>
          <a:p>
            <a:pPr marL="25400" indent="0">
              <a:buNone/>
            </a:pPr>
            <a:endParaRPr lang="en-US" sz="800" dirty="0"/>
          </a:p>
        </p:txBody>
      </p:sp>
    </p:spTree>
    <p:extLst>
      <p:ext uri="{BB962C8B-B14F-4D97-AF65-F5344CB8AC3E}">
        <p14:creationId xmlns:p14="http://schemas.microsoft.com/office/powerpoint/2010/main" val="1628096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6D0441-C273-CA45-AB65-79D77D8DB1AD}"/>
              </a:ext>
            </a:extLst>
          </p:cNvPr>
          <p:cNvSpPr>
            <a:spLocks noGrp="1"/>
          </p:cNvSpPr>
          <p:nvPr>
            <p:ph type="title"/>
          </p:nvPr>
        </p:nvSpPr>
        <p:spPr>
          <a:xfrm>
            <a:off x="499730" y="785615"/>
            <a:ext cx="6917331" cy="788758"/>
          </a:xfrm>
        </p:spPr>
        <p:txBody>
          <a:bodyPr/>
          <a:lstStyle/>
          <a:p>
            <a:r>
              <a:rPr lang="en-US" dirty="0">
                <a:solidFill>
                  <a:schemeClr val="bg1"/>
                </a:solidFill>
              </a:rPr>
              <a:t>Daniel Badin</a:t>
            </a:r>
            <a:br>
              <a:rPr lang="en-US" dirty="0">
                <a:solidFill>
                  <a:schemeClr val="bg1"/>
                </a:solidFill>
              </a:rPr>
            </a:br>
            <a:r>
              <a:rPr lang="en-US" dirty="0">
                <a:solidFill>
                  <a:schemeClr val="bg1"/>
                </a:solidFill>
              </a:rPr>
              <a:t>2021-2022</a:t>
            </a:r>
            <a:endParaRPr lang="en-US" dirty="0"/>
          </a:p>
        </p:txBody>
      </p:sp>
      <p:pic>
        <p:nvPicPr>
          <p:cNvPr id="8" name="Picture 7">
            <a:extLst>
              <a:ext uri="{FF2B5EF4-FFF2-40B4-BE49-F238E27FC236}">
                <a16:creationId xmlns:a16="http://schemas.microsoft.com/office/drawing/2014/main" id="{65FA106A-BF82-104B-BA50-573432381E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42" b="-9642"/>
          <a:stretch/>
        </p:blipFill>
        <p:spPr>
          <a:xfrm>
            <a:off x="170121" y="2425988"/>
            <a:ext cx="1891513" cy="2837270"/>
          </a:xfrm>
          <a:prstGeom prst="rect">
            <a:avLst/>
          </a:prstGeom>
        </p:spPr>
      </p:pic>
      <p:sp>
        <p:nvSpPr>
          <p:cNvPr id="9" name="Text Placeholder 2">
            <a:extLst>
              <a:ext uri="{FF2B5EF4-FFF2-40B4-BE49-F238E27FC236}">
                <a16:creationId xmlns:a16="http://schemas.microsoft.com/office/drawing/2014/main" id="{B525FA0E-EC8B-6D48-B7FC-7DE86AB0E91C}"/>
              </a:ext>
            </a:extLst>
          </p:cNvPr>
          <p:cNvSpPr>
            <a:spLocks noGrp="1"/>
          </p:cNvSpPr>
          <p:nvPr>
            <p:ph type="body" idx="1"/>
          </p:nvPr>
        </p:nvSpPr>
        <p:spPr>
          <a:xfrm>
            <a:off x="2195668" y="1685209"/>
            <a:ext cx="7061101" cy="5029601"/>
          </a:xfrm>
        </p:spPr>
        <p:txBody>
          <a:bodyPr/>
          <a:lstStyle/>
          <a:p>
            <a:pPr marL="25400" indent="0">
              <a:buNone/>
            </a:pPr>
            <a:r>
              <a:rPr lang="en-US" sz="800" b="1" u="sng" dirty="0"/>
              <a:t>Select Publications</a:t>
            </a:r>
          </a:p>
          <a:p>
            <a:pPr marL="25400" lvl="0" indent="0">
              <a:buNone/>
            </a:pPr>
            <a:r>
              <a:rPr lang="en-US" sz="800" dirty="0"/>
              <a:t>Badin D, Shah SA, Narayanan UG, Cahill PJ, </a:t>
            </a:r>
            <a:r>
              <a:rPr lang="en-US" sz="800" dirty="0" err="1"/>
              <a:t>Marrache</a:t>
            </a:r>
            <a:r>
              <a:rPr lang="en-US" sz="800" dirty="0"/>
              <a:t> M, Samdani AF, </a:t>
            </a:r>
            <a:r>
              <a:rPr lang="en-US" sz="800" dirty="0" err="1"/>
              <a:t>Yaszay</a:t>
            </a:r>
            <a:r>
              <a:rPr lang="en-US" sz="800" dirty="0"/>
              <a:t> B, Hunsberger JB, Marks MC, HARMS Study Group, Sponseller PD. 15 years of spinal fusion outcomes in children with cerebral palsy: are we getting better? Spine (Phila Pa 1976) </a:t>
            </a:r>
          </a:p>
          <a:p>
            <a:pPr marL="25400" lvl="0" indent="0">
              <a:buNone/>
            </a:pPr>
            <a:r>
              <a:rPr lang="en-US" sz="800" dirty="0"/>
              <a:t>Gupta A, Badin D, Ortiz-Babilonia C, Davidson AJ, Lee RJ. Is delayed anterior cruciate ligament reconstruction associated with a risk of “new” meniscal tears? Reevaluating a longstanding paradigm. </a:t>
            </a:r>
            <a:r>
              <a:rPr lang="en-US" sz="800" dirty="0" err="1"/>
              <a:t>Orthop</a:t>
            </a:r>
            <a:r>
              <a:rPr lang="en-US" sz="800" dirty="0"/>
              <a:t> J Sports Med. </a:t>
            </a:r>
          </a:p>
          <a:p>
            <a:pPr marL="25400" lvl="0" indent="0">
              <a:buNone/>
            </a:pPr>
            <a:r>
              <a:rPr lang="en-US" sz="800" dirty="0"/>
              <a:t>Margalit A, Badin D, Sponseller PD. Even When Bracing Fails to Prevent Surgery, it May Improve the Lumbar Curve in Patients with Adolescent Idiopathic Scoliosis. J Surg </a:t>
            </a:r>
            <a:r>
              <a:rPr lang="en-US" sz="800" dirty="0" err="1"/>
              <a:t>Orthop</a:t>
            </a:r>
            <a:r>
              <a:rPr lang="en-US" sz="800" dirty="0"/>
              <a:t> Adv. August 2023 </a:t>
            </a:r>
          </a:p>
          <a:p>
            <a:pPr marL="25400" lvl="0" indent="0">
              <a:buNone/>
            </a:pPr>
            <a:r>
              <a:rPr lang="en-US" sz="800" dirty="0"/>
              <a:t>Harris AB, </a:t>
            </a:r>
            <a:r>
              <a:rPr lang="en-US" sz="800" dirty="0" err="1"/>
              <a:t>Vankara</a:t>
            </a:r>
            <a:r>
              <a:rPr lang="en-US" sz="800" dirty="0"/>
              <a:t> A, McDaniel C, Badin D, Laporte D, Aiyer A. Match Rates Among Underrepresented Minority and Female Applicants to Orthopaedic Surgery Residency Programs from 2011-2021: How Are We Doing? JBJS Open Access. July 2023. </a:t>
            </a:r>
          </a:p>
          <a:p>
            <a:pPr marL="25400" lvl="0" indent="0">
              <a:buNone/>
            </a:pPr>
            <a:r>
              <a:rPr lang="en-US" sz="800" dirty="0"/>
              <a:t>Gupta A, Singh P, Badin D, Mo KC, Greenberg M, Musharbash FN, Hughes AJ, </a:t>
            </a:r>
            <a:r>
              <a:rPr lang="en-US" sz="800" dirty="0" err="1"/>
              <a:t>Ficke</a:t>
            </a:r>
            <a:r>
              <a:rPr lang="en-US" sz="800" dirty="0"/>
              <a:t> JR, Aiyer AA. Racial disparities in lower extremity orthopaedic injuries presenting to U.S. emergency departments from 2010–2020. Trauma. </a:t>
            </a:r>
          </a:p>
          <a:p>
            <a:pPr marL="25400" lvl="0" indent="0">
              <a:buNone/>
            </a:pPr>
            <a:r>
              <a:rPr lang="en-US" sz="800" dirty="0"/>
              <a:t>Gupta A, Badin D, Leland CR, Vitale MG, Sponseller PD. Updating the evidence: Systematic literature review of risk factors and strategies for prevention, diagnosis, and treatment of surgical site infection after pediatric scoliosis surgery. J </a:t>
            </a:r>
            <a:r>
              <a:rPr lang="en-US" sz="800" dirty="0" err="1"/>
              <a:t>Pediatr</a:t>
            </a:r>
            <a:r>
              <a:rPr lang="en-US" sz="800" dirty="0"/>
              <a:t> </a:t>
            </a:r>
            <a:r>
              <a:rPr lang="en-US" sz="800" dirty="0" err="1"/>
              <a:t>Orthop</a:t>
            </a:r>
            <a:r>
              <a:rPr lang="en-US" sz="800" dirty="0"/>
              <a:t>. July 10, 2023. DOI: 10.1097/BPO.0000000000002464</a:t>
            </a:r>
          </a:p>
          <a:p>
            <a:pPr marL="25400" lvl="0" indent="0">
              <a:buNone/>
            </a:pPr>
            <a:r>
              <a:rPr lang="en-US" sz="800" dirty="0"/>
              <a:t>Badin D, Mun F, </a:t>
            </a:r>
            <a:r>
              <a:rPr lang="en-US" sz="800" dirty="0" err="1"/>
              <a:t>Akbarnia</a:t>
            </a:r>
            <a:r>
              <a:rPr lang="en-US" sz="800" dirty="0"/>
              <a:t> BA, Perez-</a:t>
            </a:r>
            <a:r>
              <a:rPr lang="en-US" sz="800" dirty="0" err="1"/>
              <a:t>Grueso</a:t>
            </a:r>
            <a:r>
              <a:rPr lang="en-US" sz="800" dirty="0"/>
              <a:t> F, Sponseller PD. Outcomes of Growth-friendly Intervention in Osteogenesis Imperfecta: A Preliminary Report. J </a:t>
            </a:r>
            <a:r>
              <a:rPr lang="en-US" sz="800" dirty="0" err="1"/>
              <a:t>Pediatr</a:t>
            </a:r>
            <a:r>
              <a:rPr lang="en-US" sz="800" dirty="0"/>
              <a:t> </a:t>
            </a:r>
            <a:r>
              <a:rPr lang="en-US" sz="800" dirty="0" err="1"/>
              <a:t>Orthop</a:t>
            </a:r>
            <a:r>
              <a:rPr lang="en-US" sz="800" dirty="0"/>
              <a:t>. p e458-e464, July 2023, DOI: 10.1097/BPO.0000000000002405</a:t>
            </a:r>
          </a:p>
          <a:p>
            <a:pPr marL="25400" lvl="0" indent="0">
              <a:buNone/>
            </a:pPr>
            <a:r>
              <a:rPr lang="en-US" sz="800" dirty="0"/>
              <a:t>Badin D, Baldwin KD, Cahill PJ, Spiegel DA, Shah SA, </a:t>
            </a:r>
            <a:r>
              <a:rPr lang="en-US" sz="800" dirty="0" err="1"/>
              <a:t>Yaszay</a:t>
            </a:r>
            <a:r>
              <a:rPr lang="en-US" sz="800" dirty="0"/>
              <a:t> B, Newton PO, Sponseller PD. When to Fuse Short of the Pelvis in Patients with Cerebral Palsy? Indications and Outcomes. JBJS Open Access. </a:t>
            </a:r>
          </a:p>
          <a:p>
            <a:pPr marL="25400" lvl="0" indent="0">
              <a:buNone/>
            </a:pPr>
            <a:r>
              <a:rPr lang="en-US" sz="800" dirty="0"/>
              <a:t>Harris AB, Badin D, Hegde V, Oni J, Sterling R, </a:t>
            </a:r>
            <a:r>
              <a:rPr lang="en-US" sz="800" dirty="0" err="1"/>
              <a:t>Khanuja</a:t>
            </a:r>
            <a:r>
              <a:rPr lang="en-US" sz="800" dirty="0"/>
              <a:t> H. Preoperative Anemia is an Independent Risk Factor for Increased Complications and Mortalities After Total Knee Arthroplasty Regardless of Postoperative Transfusions. Journal of Arthroplasty. Jan 2023 </a:t>
            </a:r>
          </a:p>
          <a:p>
            <a:pPr marL="25400" lvl="0" indent="0">
              <a:buNone/>
            </a:pPr>
            <a:r>
              <a:rPr lang="en-US" sz="800" dirty="0"/>
              <a:t>Samuel Z, Yao VJH, Badin D, Levy KH. Letter to the Editor: Preference Signaling in Orthopaedic Surgery: The Applicant's Perspective. J Am </a:t>
            </a:r>
            <a:r>
              <a:rPr lang="en-US" sz="800" dirty="0" err="1"/>
              <a:t>Acad</a:t>
            </a:r>
            <a:r>
              <a:rPr lang="en-US" sz="800" dirty="0"/>
              <a:t> </a:t>
            </a:r>
            <a:r>
              <a:rPr lang="en-US" sz="800" dirty="0" err="1"/>
              <a:t>Orthop</a:t>
            </a:r>
            <a:r>
              <a:rPr lang="en-US" sz="800" dirty="0"/>
              <a:t> Surg. 2023 Feb 13. doi:10.5435/JAAOS-D-22-00942</a:t>
            </a:r>
          </a:p>
          <a:p>
            <a:pPr marL="25400" lvl="0" indent="0">
              <a:buNone/>
            </a:pPr>
            <a:r>
              <a:rPr lang="en-US" sz="800" dirty="0"/>
              <a:t>Badin D, Leland CR, Bronheim RS, </a:t>
            </a:r>
            <a:r>
              <a:rPr lang="en-US" sz="800" dirty="0" err="1"/>
              <a:t>Balmuri</a:t>
            </a:r>
            <a:r>
              <a:rPr lang="en-US" sz="800" dirty="0"/>
              <a:t> N, Lee RJ. Synovectomy in juvenile idiopathic arthritis: a protocol for systematic review and meta-analysis. Medicine. 2022;101(49)</a:t>
            </a:r>
          </a:p>
          <a:p>
            <a:pPr marL="25400" lvl="0" indent="0">
              <a:buNone/>
            </a:pPr>
            <a:r>
              <a:rPr lang="en-US" sz="800" dirty="0"/>
              <a:t>Badin D, Boustany M, Lee RJ, Varghese R, Sponseller PD. Incidence, Risk Factors, and Consequences of Radiographic Pin Migration after Pinning of Pediatric Supracondylar Humeral Fractures. J </a:t>
            </a:r>
            <a:r>
              <a:rPr lang="en-US" sz="800" dirty="0" err="1"/>
              <a:t>Pediatr</a:t>
            </a:r>
            <a:r>
              <a:rPr lang="en-US" sz="800" dirty="0"/>
              <a:t> </a:t>
            </a:r>
            <a:r>
              <a:rPr lang="en-US" sz="800" dirty="0" err="1"/>
              <a:t>Orthop</a:t>
            </a:r>
            <a:r>
              <a:rPr lang="en-US" sz="800" dirty="0"/>
              <a:t> B. </a:t>
            </a:r>
          </a:p>
          <a:p>
            <a:pPr marL="25400" lvl="0" indent="0">
              <a:buNone/>
            </a:pPr>
            <a:r>
              <a:rPr lang="en-US" sz="800" dirty="0"/>
              <a:t>Shu H, Yang V, Badin D, Rogers D, Covell M, Osgood G, Shafiq B. Risk Factors for Delayed Wound Closure in Open Reduction and Internal Fixation of Adult Both Bone Forearm Fractures. Clin </a:t>
            </a:r>
            <a:r>
              <a:rPr lang="en-US" sz="800" dirty="0" err="1"/>
              <a:t>Orthop</a:t>
            </a:r>
            <a:r>
              <a:rPr lang="en-US" sz="800" dirty="0"/>
              <a:t> Rel Res. </a:t>
            </a:r>
          </a:p>
          <a:p>
            <a:pPr marL="25400" lvl="0" indent="0">
              <a:buNone/>
            </a:pPr>
            <a:r>
              <a:rPr lang="en-US" sz="800" dirty="0"/>
              <a:t>Mun F, Badin D, Snow M, Harris AB, LaPorte, DM, Aiyer AA. AAMC Guidance on Interviewing for the 2022-2023 Residency Application Cycle: Orthopaedic Program Director Perspectives. JBJS Open Access. 2022 Dec 8;7(4):e22.00075</a:t>
            </a:r>
          </a:p>
          <a:p>
            <a:pPr marL="25400" lvl="0" indent="0">
              <a:buNone/>
            </a:pPr>
            <a:r>
              <a:rPr lang="en-US" sz="800" dirty="0"/>
              <a:t>Badin D, Ortiz-Babilonia CD, Gupta A, Leland C, Musharbash FN, Parrish J, Aiyer A. Prescription Patterns, Associated Factors, and Outcomes of Opioids for Operative Foot and Ankle Fractures: A Systematic Review. Clin </a:t>
            </a:r>
            <a:r>
              <a:rPr lang="en-US" sz="800" dirty="0" err="1"/>
              <a:t>Orthop</a:t>
            </a:r>
            <a:r>
              <a:rPr lang="en-US" sz="800" dirty="0"/>
              <a:t> </a:t>
            </a:r>
            <a:r>
              <a:rPr lang="en-US" sz="800" dirty="0" err="1"/>
              <a:t>Relat</a:t>
            </a:r>
            <a:r>
              <a:rPr lang="en-US" sz="800" dirty="0"/>
              <a:t> Res. 2022. Online ahead of print. Doi:</a:t>
            </a:r>
            <a:r>
              <a:rPr lang="en-US" sz="800" dirty="0">
                <a:hlinkClick r:id="rId4">
                  <a:extLst>
                    <a:ext uri="{A12FA001-AC4F-418D-AE19-62706E023703}">
                      <ahyp:hlinkClr xmlns:ahyp="http://schemas.microsoft.com/office/drawing/2018/hyperlinkcolor" val="tx"/>
                    </a:ext>
                  </a:extLst>
                </a:hlinkClick>
              </a:rPr>
              <a:t>10.1097/CORR.0000000000002307</a:t>
            </a:r>
            <a:endParaRPr lang="en-US" sz="800" dirty="0"/>
          </a:p>
          <a:p>
            <a:pPr marL="25400" lvl="0" indent="0">
              <a:buNone/>
            </a:pPr>
            <a:r>
              <a:rPr lang="en-US" sz="800" dirty="0"/>
              <a:t>Badin D, Ortiz-Babilonia CD, Musharbash FN, Jain A. Disparities in Elective Spine Surgery for Medicaid Beneficiaries: A Systematic Review. Global Spine J. 2022. Online ahead of print doi:</a:t>
            </a:r>
            <a:r>
              <a:rPr lang="en-US" sz="800" dirty="0">
                <a:hlinkClick r:id="rId5">
                  <a:extLst>
                    <a:ext uri="{A12FA001-AC4F-418D-AE19-62706E023703}">
                      <ahyp:hlinkClr xmlns:ahyp="http://schemas.microsoft.com/office/drawing/2018/hyperlinkcolor" val="tx"/>
                    </a:ext>
                  </a:extLst>
                </a:hlinkClick>
              </a:rPr>
              <a:t>10.1177/21925682221103530</a:t>
            </a:r>
            <a:endParaRPr lang="en-US" sz="800" dirty="0"/>
          </a:p>
          <a:p>
            <a:pPr marL="25400" lvl="0" indent="0">
              <a:buNone/>
            </a:pPr>
            <a:r>
              <a:rPr lang="en-US" sz="800" dirty="0"/>
              <a:t>Badin D, Atwater LC, Dietz HC, Sponseller PD. Talipes Equinovarus in Loeys-Dietz Syndrome. J </a:t>
            </a:r>
            <a:r>
              <a:rPr lang="en-US" sz="800" dirty="0" err="1"/>
              <a:t>Pediatr</a:t>
            </a:r>
            <a:r>
              <a:rPr lang="en-US" sz="800" dirty="0"/>
              <a:t> </a:t>
            </a:r>
            <a:r>
              <a:rPr lang="en-US" sz="800" dirty="0" err="1"/>
              <a:t>Orthop</a:t>
            </a:r>
            <a:r>
              <a:rPr lang="en-US" sz="800" dirty="0"/>
              <a:t>. 2022. 42(7):e777-e782.</a:t>
            </a:r>
          </a:p>
          <a:p>
            <a:pPr marL="25400" indent="0">
              <a:buNone/>
            </a:pPr>
            <a:r>
              <a:rPr lang="en-US" sz="800" dirty="0"/>
              <a:t> </a:t>
            </a:r>
          </a:p>
        </p:txBody>
      </p:sp>
    </p:spTree>
    <p:extLst>
      <p:ext uri="{BB962C8B-B14F-4D97-AF65-F5344CB8AC3E}">
        <p14:creationId xmlns:p14="http://schemas.microsoft.com/office/powerpoint/2010/main" val="748774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6D0441-C273-CA45-AB65-79D77D8DB1AD}"/>
              </a:ext>
            </a:extLst>
          </p:cNvPr>
          <p:cNvSpPr>
            <a:spLocks noGrp="1"/>
          </p:cNvSpPr>
          <p:nvPr>
            <p:ph type="title"/>
          </p:nvPr>
        </p:nvSpPr>
        <p:spPr>
          <a:xfrm>
            <a:off x="499730" y="785615"/>
            <a:ext cx="6917331" cy="788758"/>
          </a:xfrm>
        </p:spPr>
        <p:txBody>
          <a:bodyPr/>
          <a:lstStyle/>
          <a:p>
            <a:r>
              <a:rPr lang="en-US" dirty="0">
                <a:solidFill>
                  <a:schemeClr val="bg1"/>
                </a:solidFill>
              </a:rPr>
              <a:t>Gregory Benes</a:t>
            </a:r>
            <a:br>
              <a:rPr lang="en-US" dirty="0">
                <a:solidFill>
                  <a:schemeClr val="bg1"/>
                </a:solidFill>
              </a:rPr>
            </a:br>
            <a:r>
              <a:rPr lang="en-US" dirty="0">
                <a:solidFill>
                  <a:schemeClr val="bg1"/>
                </a:solidFill>
              </a:rPr>
              <a:t>2022-2023</a:t>
            </a:r>
            <a:endParaRPr lang="en-US" dirty="0"/>
          </a:p>
        </p:txBody>
      </p:sp>
      <p:sp>
        <p:nvSpPr>
          <p:cNvPr id="9" name="Text Placeholder 2">
            <a:extLst>
              <a:ext uri="{FF2B5EF4-FFF2-40B4-BE49-F238E27FC236}">
                <a16:creationId xmlns:a16="http://schemas.microsoft.com/office/drawing/2014/main" id="{B525FA0E-EC8B-6D48-B7FC-7DE86AB0E91C}"/>
              </a:ext>
            </a:extLst>
          </p:cNvPr>
          <p:cNvSpPr>
            <a:spLocks noGrp="1"/>
          </p:cNvSpPr>
          <p:nvPr>
            <p:ph type="body" idx="1"/>
          </p:nvPr>
        </p:nvSpPr>
        <p:spPr>
          <a:xfrm>
            <a:off x="2195669" y="1685209"/>
            <a:ext cx="6917332" cy="5029601"/>
          </a:xfrm>
        </p:spPr>
        <p:txBody>
          <a:bodyPr/>
          <a:lstStyle/>
          <a:p>
            <a:pPr marL="25400" indent="0">
              <a:buNone/>
            </a:pPr>
            <a:r>
              <a:rPr lang="en-US" sz="800" b="1" u="sng" dirty="0"/>
              <a:t>Select Publications</a:t>
            </a:r>
          </a:p>
          <a:p>
            <a:pPr marL="196850" indent="-171450"/>
            <a:r>
              <a:rPr lang="en-US" sz="800" b="1" dirty="0"/>
              <a:t>Benes G</a:t>
            </a:r>
            <a:r>
              <a:rPr lang="en-US" sz="800" dirty="0"/>
              <a:t>, </a:t>
            </a:r>
            <a:r>
              <a:rPr lang="en-US" sz="800" dirty="0" err="1"/>
              <a:t>Shufflebarger</a:t>
            </a:r>
            <a:r>
              <a:rPr lang="en-US" sz="800" dirty="0"/>
              <a:t> HL, Shah SA, et al. Late Infection After Spinal Fusion for Adolescent Idiopathic Scoliosis: Implant Exchange Versus Removal. </a:t>
            </a:r>
            <a:r>
              <a:rPr lang="en-US" sz="800" i="1" dirty="0"/>
              <a:t>Journal of Pediatric Orthopaedics</a:t>
            </a:r>
            <a:r>
              <a:rPr lang="en-US" sz="800" dirty="0"/>
              <a:t>. 2023;43(7):e525-e530. doi:10.1097/BPO.0000000000002440. PMID: 37253710.</a:t>
            </a:r>
          </a:p>
          <a:p>
            <a:pPr marL="196850" indent="-171450"/>
            <a:r>
              <a:rPr lang="en-US" sz="800" b="1" dirty="0"/>
              <a:t>Benes G</a:t>
            </a:r>
            <a:r>
              <a:rPr lang="en-US" sz="800" dirty="0"/>
              <a:t>, Hunsberger JB, Dietz HC 3rd, Sponseller PD. Opioid Utilization after Scoliosis Surgery Is Greater in Marfan Syndrome than Adolescent Idiopathic Scoliosis. </a:t>
            </a:r>
            <a:r>
              <a:rPr lang="en-US" sz="800" i="1" dirty="0"/>
              <a:t>Spine</a:t>
            </a:r>
            <a:r>
              <a:rPr lang="en-US" sz="800" dirty="0"/>
              <a:t> (Phila Pa 1976). 2023 Jun 8. </a:t>
            </a:r>
            <a:r>
              <a:rPr lang="en-US" sz="800" dirty="0" err="1"/>
              <a:t>doi</a:t>
            </a:r>
            <a:r>
              <a:rPr lang="en-US" sz="800" dirty="0"/>
              <a:t>: 10.1097/BRS.0000000000004741. </a:t>
            </a:r>
            <a:r>
              <a:rPr lang="en-US" sz="800" dirty="0" err="1"/>
              <a:t>Epub</a:t>
            </a:r>
            <a:r>
              <a:rPr lang="en-US" sz="800" dirty="0"/>
              <a:t> ahead of print. PMID: 37294802.</a:t>
            </a:r>
          </a:p>
          <a:p>
            <a:pPr marL="196850" indent="-171450"/>
            <a:r>
              <a:rPr lang="en-US" sz="800" b="1" dirty="0"/>
              <a:t>Benes G</a:t>
            </a:r>
            <a:r>
              <a:rPr lang="en-US" sz="800" dirty="0"/>
              <a:t>, </a:t>
            </a:r>
            <a:r>
              <a:rPr lang="en-US" sz="800" dirty="0" err="1"/>
              <a:t>Saade</a:t>
            </a:r>
            <a:r>
              <a:rPr lang="en-US" sz="800" dirty="0"/>
              <a:t> R, </a:t>
            </a:r>
            <a:r>
              <a:rPr lang="en-US" sz="800" dirty="0" err="1"/>
              <a:t>Fayad</a:t>
            </a:r>
            <a:r>
              <a:rPr lang="en-US" sz="800" dirty="0"/>
              <a:t> LM, Sponseller PD. Case of the False Fracture: A Report of a Radiographic Stitching Error in a Scoliosis Patient. </a:t>
            </a:r>
            <a:r>
              <a:rPr lang="en-US" sz="800" i="1" dirty="0"/>
              <a:t>Journal of Bone &amp; Joint Surgery Case Connector</a:t>
            </a:r>
            <a:r>
              <a:rPr lang="en-US" sz="800" dirty="0"/>
              <a:t>. 2023;13(3):e23.00104. Published 2023 Aug 9. doi:10.2106/JBJS.CC.23.00104</a:t>
            </a:r>
          </a:p>
          <a:p>
            <a:pPr marL="196850" indent="-171450"/>
            <a:r>
              <a:rPr lang="en-US" sz="800" b="1" dirty="0"/>
              <a:t>Benes G</a:t>
            </a:r>
            <a:r>
              <a:rPr lang="en-US" sz="800" dirty="0"/>
              <a:t>, </a:t>
            </a:r>
            <a:r>
              <a:rPr lang="en-US" sz="800" dirty="0" err="1"/>
              <a:t>Seidenstein</a:t>
            </a:r>
            <a:r>
              <a:rPr lang="en-US" sz="800" dirty="0"/>
              <a:t> A, Brandt A. Isolated Dysplasia Epiphysealis Hemimelica (Trevor Disease) of the Acetabulum: Literature Review. </a:t>
            </a:r>
            <a:r>
              <a:rPr lang="en-US" sz="800" i="1" dirty="0"/>
              <a:t>Journal American Academy Orthopedic Surgeons Global Research Reviews</a:t>
            </a:r>
            <a:r>
              <a:rPr lang="en-US" sz="800" dirty="0"/>
              <a:t>. 2023 Oct 6;7(10):e23.00138. </a:t>
            </a:r>
            <a:r>
              <a:rPr lang="en-US" sz="800" dirty="0" err="1"/>
              <a:t>doi</a:t>
            </a:r>
            <a:r>
              <a:rPr lang="en-US" sz="800" dirty="0"/>
              <a:t>: 10.5435/JAAOSGlobal-D-23-00138. PMID: 37801667; PMCID: PMC10558227.</a:t>
            </a:r>
          </a:p>
          <a:p>
            <a:pPr marL="196850" indent="-171450"/>
            <a:r>
              <a:rPr lang="en-US" sz="800" dirty="0"/>
              <a:t>Harris AB, </a:t>
            </a:r>
            <a:r>
              <a:rPr lang="en-US" sz="800" b="1" dirty="0"/>
              <a:t>Benes G</a:t>
            </a:r>
            <a:r>
              <a:rPr lang="en-US" sz="800" dirty="0"/>
              <a:t>, Ghanem D, Cartagena-Reyes M, Jain A, Laporte DM. Using a Modern Linked Research Database to Examine Gender Disparities in Orthopaedic Grant Funding from 2010 to 2022. </a:t>
            </a:r>
            <a:r>
              <a:rPr lang="en-US" sz="800" i="1" dirty="0"/>
              <a:t>Journal of Bone &amp; Joint Surgery (JBJS)</a:t>
            </a:r>
            <a:r>
              <a:rPr lang="en-US" sz="800" dirty="0"/>
              <a:t>. 2023 Oct 6. </a:t>
            </a:r>
            <a:r>
              <a:rPr lang="en-US" sz="800" dirty="0" err="1"/>
              <a:t>doi</a:t>
            </a:r>
            <a:r>
              <a:rPr lang="en-US" sz="800" dirty="0"/>
              <a:t>: 10.2106/JBJS.23.00358. </a:t>
            </a:r>
            <a:r>
              <a:rPr lang="en-US" sz="800" dirty="0" err="1"/>
              <a:t>Epub</a:t>
            </a:r>
            <a:r>
              <a:rPr lang="en-US" sz="800" dirty="0"/>
              <a:t> ahead of print. PMID: 37801587.</a:t>
            </a:r>
          </a:p>
          <a:p>
            <a:pPr marL="196850" indent="-171450"/>
            <a:r>
              <a:rPr lang="en-US" sz="800" dirty="0"/>
              <a:t>Ghanem D, Rogers DL, </a:t>
            </a:r>
            <a:r>
              <a:rPr lang="en-US" sz="800" b="1" dirty="0"/>
              <a:t>Benes G</a:t>
            </a:r>
            <a:r>
              <a:rPr lang="en-US" sz="800" dirty="0"/>
              <a:t>, Siler B, </a:t>
            </a:r>
            <a:r>
              <a:rPr lang="en-US" sz="800" dirty="0" err="1"/>
              <a:t>Lobaton</a:t>
            </a:r>
            <a:r>
              <a:rPr lang="en-US" sz="800" dirty="0"/>
              <a:t> G, Shafiq B. Gluteal compartment syndrome: who is most at risk? </a:t>
            </a:r>
            <a:r>
              <a:rPr lang="en-US" sz="800" i="1" dirty="0"/>
              <a:t>European Journal of Orthopaedic Surgery &amp; Traumatology</a:t>
            </a:r>
            <a:r>
              <a:rPr lang="en-US" sz="800" dirty="0"/>
              <a:t>. 2023 Sep 11. </a:t>
            </a:r>
            <a:r>
              <a:rPr lang="en-US" sz="800" dirty="0" err="1"/>
              <a:t>doi</a:t>
            </a:r>
            <a:r>
              <a:rPr lang="en-US" sz="800" dirty="0"/>
              <a:t>: 10.1007/s00590-023-03704-w. </a:t>
            </a:r>
            <a:r>
              <a:rPr lang="en-US" sz="800" dirty="0" err="1"/>
              <a:t>Epub</a:t>
            </a:r>
            <a:r>
              <a:rPr lang="en-US" sz="800" dirty="0"/>
              <a:t> ahead of print. PMID: 37695367.</a:t>
            </a:r>
          </a:p>
          <a:p>
            <a:pPr marL="196850" indent="-171450"/>
            <a:r>
              <a:rPr lang="en-US" sz="800" b="1" dirty="0"/>
              <a:t>Benes G</a:t>
            </a:r>
            <a:r>
              <a:rPr lang="en-US" sz="800" dirty="0"/>
              <a:t>, </a:t>
            </a:r>
            <a:r>
              <a:rPr lang="en-US" sz="800" dirty="0" err="1"/>
              <a:t>Roye</a:t>
            </a:r>
            <a:r>
              <a:rPr lang="en-US" sz="800" dirty="0"/>
              <a:t> B, </a:t>
            </a:r>
            <a:r>
              <a:rPr lang="en-US" sz="800" dirty="0" err="1"/>
              <a:t>Hresko</a:t>
            </a:r>
            <a:r>
              <a:rPr lang="en-US" sz="800" dirty="0"/>
              <a:t> T, McClellan C, </a:t>
            </a:r>
            <a:r>
              <a:rPr lang="en-US" sz="800" dirty="0" err="1"/>
              <a:t>Stikeleather</a:t>
            </a:r>
            <a:r>
              <a:rPr lang="en-US" sz="800" dirty="0"/>
              <a:t> L, </a:t>
            </a:r>
            <a:r>
              <a:rPr lang="en-US" sz="800" dirty="0" err="1"/>
              <a:t>Sucato</a:t>
            </a:r>
            <a:r>
              <a:rPr lang="en-US" sz="800" dirty="0"/>
              <a:t> D, Welborn M, Sponseller PD. Scoliosis Bracing: Details Make the Difference. </a:t>
            </a:r>
            <a:r>
              <a:rPr lang="en-US" sz="800" i="1" dirty="0"/>
              <a:t>Journal of Pediatric Orthopaedic Society North America (JPOSNA)</a:t>
            </a:r>
            <a:r>
              <a:rPr lang="en-US" sz="800" dirty="0"/>
              <a:t>. [accepted/in-press]</a:t>
            </a:r>
          </a:p>
          <a:p>
            <a:pPr marL="196850" indent="-171450"/>
            <a:r>
              <a:rPr lang="en-US" sz="800" dirty="0"/>
              <a:t>Cartagena MA, Silva-Aponte JA, </a:t>
            </a:r>
            <a:r>
              <a:rPr lang="en-US" sz="800" b="1" dirty="0"/>
              <a:t>Benes G</a:t>
            </a:r>
            <a:r>
              <a:rPr lang="en-US" sz="800" dirty="0"/>
              <a:t>, Choudhary A, </a:t>
            </a:r>
            <a:r>
              <a:rPr lang="en-US" sz="800" dirty="0" err="1"/>
              <a:t>Raad</a:t>
            </a:r>
            <a:r>
              <a:rPr lang="en-US" sz="800" dirty="0"/>
              <a:t> M, Frank S, </a:t>
            </a:r>
            <a:r>
              <a:rPr lang="en-US" sz="800" dirty="0" err="1"/>
              <a:t>Musharbash</a:t>
            </a:r>
            <a:r>
              <a:rPr lang="en-US" sz="800" dirty="0"/>
              <a:t> FN, Jain A. The Cost Utility of Intraoperative Tranexamic Acid in Adult Spinal Deformity Patients Undergoing Long Posterior Spinal Fusion. </a:t>
            </a:r>
            <a:r>
              <a:rPr lang="en-US" sz="800" i="1" dirty="0"/>
              <a:t>Spine Deformity</a:t>
            </a:r>
            <a:r>
              <a:rPr lang="en-US" sz="800" dirty="0"/>
              <a:t>. [accepted/in-press]</a:t>
            </a:r>
          </a:p>
          <a:p>
            <a:pPr marL="196850" indent="-171450"/>
            <a:r>
              <a:rPr lang="en-US" sz="800" b="1" dirty="0"/>
              <a:t>Benes G</a:t>
            </a:r>
            <a:r>
              <a:rPr lang="en-US" sz="800" dirty="0"/>
              <a:t>, Ghanem D, Badin D, Greenberg M, Honcharuk E. The Effect of Socioeconomic Deprivation on Radiographic Deformities in Children with Blount Disease. </a:t>
            </a:r>
            <a:r>
              <a:rPr lang="en-US" sz="800" i="1" dirty="0"/>
              <a:t>Journal of Pediatric Orthopaedics</a:t>
            </a:r>
            <a:r>
              <a:rPr lang="en-US" sz="800" dirty="0"/>
              <a:t>. [accepted/in-press]</a:t>
            </a:r>
          </a:p>
          <a:p>
            <a:pPr marL="196850" indent="-171450"/>
            <a:r>
              <a:rPr lang="en-US" sz="800" b="1" dirty="0"/>
              <a:t>Benes G</a:t>
            </a:r>
            <a:r>
              <a:rPr lang="en-US" sz="800" dirty="0"/>
              <a:t>, Sponseller PD. Orthopedic Management and Consideration for Classic Bladder Exstrophy. </a:t>
            </a:r>
            <a:r>
              <a:rPr lang="en-US" sz="800" i="1" dirty="0"/>
              <a:t>Journal of African Urology: Special Edition</a:t>
            </a:r>
            <a:r>
              <a:rPr lang="en-US" sz="800" dirty="0"/>
              <a:t>. [accepted/in-press]</a:t>
            </a:r>
          </a:p>
          <a:p>
            <a:pPr marL="25400" indent="0">
              <a:buNone/>
            </a:pPr>
            <a:endParaRPr lang="en-US" sz="800" dirty="0"/>
          </a:p>
          <a:p>
            <a:pPr marL="25400" lvl="0" indent="0">
              <a:buNone/>
            </a:pPr>
            <a:r>
              <a:rPr lang="en-US" sz="800" b="1" u="sng" dirty="0"/>
              <a:t>Book Chapters</a:t>
            </a:r>
          </a:p>
          <a:p>
            <a:pPr marL="196850" indent="-171450"/>
            <a:r>
              <a:rPr lang="en-US" sz="800" b="1" dirty="0"/>
              <a:t>Benes G</a:t>
            </a:r>
            <a:r>
              <a:rPr lang="en-US" sz="800" dirty="0"/>
              <a:t>, Greenberg M, </a:t>
            </a:r>
            <a:r>
              <a:rPr lang="en-US" sz="800" dirty="0" err="1"/>
              <a:t>Aiyer</a:t>
            </a:r>
            <a:r>
              <a:rPr lang="en-US" sz="800" dirty="0"/>
              <a:t> A, Jackson B. (2023). Osteomyelitis. In A. </a:t>
            </a:r>
            <a:r>
              <a:rPr lang="en-US" sz="800" dirty="0" err="1"/>
              <a:t>Aiyer</a:t>
            </a:r>
            <a:r>
              <a:rPr lang="en-US" sz="800" dirty="0"/>
              <a:t> &amp; Thompson (Eds.), Complications in Orthopaedics Series- Foot and Ankle (1st ed., Ch 25). Elsevier.</a:t>
            </a:r>
          </a:p>
          <a:p>
            <a:pPr marL="25400" indent="0">
              <a:buNone/>
            </a:pPr>
            <a:endParaRPr lang="en-US" sz="800" dirty="0"/>
          </a:p>
          <a:p>
            <a:pPr marL="25400" indent="0">
              <a:buNone/>
            </a:pPr>
            <a:r>
              <a:rPr lang="en-US" sz="800" b="1" u="sng" dirty="0"/>
              <a:t>Select Oral Presentations</a:t>
            </a:r>
            <a:endParaRPr lang="en-US" sz="800" dirty="0"/>
          </a:p>
          <a:p>
            <a:pPr marL="196850" indent="-171450"/>
            <a:r>
              <a:rPr lang="en-US" sz="800" dirty="0"/>
              <a:t>Benes G, </a:t>
            </a:r>
            <a:r>
              <a:rPr lang="en-US" sz="800" dirty="0" err="1"/>
              <a:t>Shufflebarger</a:t>
            </a:r>
            <a:r>
              <a:rPr lang="en-US" sz="800" dirty="0"/>
              <a:t> H, Shah SA, </a:t>
            </a:r>
            <a:r>
              <a:rPr lang="en-US" sz="800" dirty="0" err="1"/>
              <a:t>Yaszay</a:t>
            </a:r>
            <a:r>
              <a:rPr lang="en-US" sz="800" dirty="0"/>
              <a:t> B, Marks MC, Newton PO, Sponseller PD. “Single-Stage Revisions Provide Less Correction Loss than Implant Removal Only Following Late Infections After Posterior Spinal Fusions for Adolescent Idiopathic Scoliosis. Podium Presentation at International Meeting on Advanced Spine Techniques (IMAST) in Dublin, Ireland. March 22-24, 2023.</a:t>
            </a:r>
          </a:p>
          <a:p>
            <a:pPr marL="196850" indent="-171450"/>
            <a:r>
              <a:rPr lang="en-US" sz="800" dirty="0"/>
              <a:t>Benes G, </a:t>
            </a:r>
            <a:r>
              <a:rPr lang="en-US" sz="800" dirty="0" err="1"/>
              <a:t>Elnemer</a:t>
            </a:r>
            <a:r>
              <a:rPr lang="en-US" sz="800" dirty="0"/>
              <a:t> W, Njoku D, Sponseller PD. Defect in Extrinsic Pathway Impacts Clotting Efficiency in Neuromuscular Scoliosis. Podium presentation at Scoliosis Research Society (SRS) in Seattle, Washington. September 9, 2023.</a:t>
            </a:r>
          </a:p>
          <a:p>
            <a:pPr marL="196850" indent="-171450"/>
            <a:endParaRPr lang="en-US" sz="800" dirty="0"/>
          </a:p>
          <a:p>
            <a:pPr marL="196850" indent="-171450"/>
            <a:endParaRPr lang="en-US" sz="800" dirty="0"/>
          </a:p>
        </p:txBody>
      </p:sp>
      <p:pic>
        <p:nvPicPr>
          <p:cNvPr id="3" name="Picture 2">
            <a:extLst>
              <a:ext uri="{FF2B5EF4-FFF2-40B4-BE49-F238E27FC236}">
                <a16:creationId xmlns:a16="http://schemas.microsoft.com/office/drawing/2014/main" id="{25032B2E-8C2C-EDF1-DBBD-C13A0CC480AC}"/>
              </a:ext>
            </a:extLst>
          </p:cNvPr>
          <p:cNvPicPr>
            <a:picLocks noChangeAspect="1"/>
          </p:cNvPicPr>
          <p:nvPr/>
        </p:nvPicPr>
        <p:blipFill>
          <a:blip r:embed="rId3"/>
          <a:stretch>
            <a:fillRect/>
          </a:stretch>
        </p:blipFill>
        <p:spPr>
          <a:xfrm>
            <a:off x="221914" y="2366539"/>
            <a:ext cx="1973754" cy="2476639"/>
          </a:xfrm>
          <a:prstGeom prst="rect">
            <a:avLst/>
          </a:prstGeom>
        </p:spPr>
      </p:pic>
    </p:spTree>
    <p:extLst>
      <p:ext uri="{BB962C8B-B14F-4D97-AF65-F5344CB8AC3E}">
        <p14:creationId xmlns:p14="http://schemas.microsoft.com/office/powerpoint/2010/main" val="3066017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EAE3-296B-4AE8-995B-AD562502DB62}"/>
              </a:ext>
            </a:extLst>
          </p:cNvPr>
          <p:cNvSpPr>
            <a:spLocks noGrp="1"/>
          </p:cNvSpPr>
          <p:nvPr>
            <p:ph type="title"/>
          </p:nvPr>
        </p:nvSpPr>
        <p:spPr/>
        <p:txBody>
          <a:bodyPr/>
          <a:lstStyle/>
          <a:p>
            <a:r>
              <a:rPr lang="en-US" dirty="0"/>
              <a:t>Current Poggi Fellows</a:t>
            </a:r>
          </a:p>
        </p:txBody>
      </p:sp>
      <p:graphicFrame>
        <p:nvGraphicFramePr>
          <p:cNvPr id="9" name="Table 9">
            <a:extLst>
              <a:ext uri="{FF2B5EF4-FFF2-40B4-BE49-F238E27FC236}">
                <a16:creationId xmlns:a16="http://schemas.microsoft.com/office/drawing/2014/main" id="{52A86075-BBA5-4CCA-A40B-6E44248F5AF6}"/>
              </a:ext>
            </a:extLst>
          </p:cNvPr>
          <p:cNvGraphicFramePr>
            <a:graphicFrameLocks noGrp="1"/>
          </p:cNvGraphicFramePr>
          <p:nvPr>
            <p:ph idx="1"/>
            <p:extLst>
              <p:ext uri="{D42A27DB-BD31-4B8C-83A1-F6EECF244321}">
                <p14:modId xmlns:p14="http://schemas.microsoft.com/office/powerpoint/2010/main" val="1447494003"/>
              </p:ext>
            </p:extLst>
          </p:nvPr>
        </p:nvGraphicFramePr>
        <p:xfrm>
          <a:off x="-1" y="1789528"/>
          <a:ext cx="9144001" cy="4937760"/>
        </p:xfrm>
        <a:graphic>
          <a:graphicData uri="http://schemas.openxmlformats.org/drawingml/2006/table">
            <a:tbl>
              <a:tblPr firstRow="1" bandRow="1">
                <a:tableStyleId>{5C22544A-7EE6-4342-B048-85BDC9FD1C3A}</a:tableStyleId>
              </a:tblPr>
              <a:tblGrid>
                <a:gridCol w="2143126">
                  <a:extLst>
                    <a:ext uri="{9D8B030D-6E8A-4147-A177-3AD203B41FA5}">
                      <a16:colId xmlns:a16="http://schemas.microsoft.com/office/drawing/2014/main" val="482850852"/>
                    </a:ext>
                  </a:extLst>
                </a:gridCol>
                <a:gridCol w="7000875">
                  <a:extLst>
                    <a:ext uri="{9D8B030D-6E8A-4147-A177-3AD203B41FA5}">
                      <a16:colId xmlns:a16="http://schemas.microsoft.com/office/drawing/2014/main" val="4072002638"/>
                    </a:ext>
                  </a:extLst>
                </a:gridCol>
              </a:tblGrid>
              <a:tr h="2405224">
                <a:tc>
                  <a:txBody>
                    <a:bodyPr/>
                    <a:lstStyle/>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r>
                        <a:rPr lang="en-US" sz="1200" dirty="0">
                          <a:solidFill>
                            <a:schemeClr val="bg1"/>
                          </a:solidFill>
                        </a:rPr>
                        <a:t>          John </a:t>
                      </a:r>
                      <a:r>
                        <a:rPr lang="en-US" sz="1200">
                          <a:solidFill>
                            <a:schemeClr val="bg1"/>
                          </a:solidFill>
                        </a:rPr>
                        <a:t>P. Avendano</a:t>
                      </a: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a:solidFill>
                            <a:schemeClr val="bg1"/>
                          </a:solidFill>
                          <a:latin typeface="+mj-lt"/>
                        </a:rPr>
                        <a:t>Medical School: Rutgers Robert Wood Johnson Medical School</a:t>
                      </a:r>
                    </a:p>
                    <a:p>
                      <a:r>
                        <a:rPr lang="en-US" sz="1000" b="0" dirty="0">
                          <a:solidFill>
                            <a:schemeClr val="bg1"/>
                          </a:solidFill>
                          <a:latin typeface="+mj-lt"/>
                        </a:rPr>
                        <a:t>Undergraduate school and degree; Columbia University; B.A. in Psychology</a:t>
                      </a:r>
                    </a:p>
                    <a:p>
                      <a:r>
                        <a:rPr lang="en-US" sz="1000" b="0" dirty="0">
                          <a:solidFill>
                            <a:schemeClr val="bg1"/>
                          </a:solidFill>
                          <a:latin typeface="+mj-lt"/>
                        </a:rPr>
                        <a:t>Hometown: Colts Neck, NJ</a:t>
                      </a:r>
                    </a:p>
                    <a:p>
                      <a:endParaRPr lang="en-US" sz="1000" b="0" dirty="0">
                        <a:solidFill>
                          <a:schemeClr val="bg1"/>
                        </a:solidFill>
                        <a:latin typeface="+mj-lt"/>
                      </a:endParaRPr>
                    </a:p>
                    <a:p>
                      <a:r>
                        <a:rPr lang="en-US" sz="1000" b="0" dirty="0">
                          <a:solidFill>
                            <a:schemeClr val="bg1"/>
                          </a:solidFill>
                          <a:latin typeface="+mj-lt"/>
                        </a:rPr>
                        <a:t>Early on in my medical school career, I knew that I wanted to pursue a research year to learn more about the world of academic Orthopaedics. When I came across the Poggi Fellowship and read about its emphasis on direct mentorship, in addition to its combination of clinical and academic exposure, I knew it was unlike any other research year program. It is an absolute privilege to work under the tutelage of leaders in the field of Pediatric Orthopaedics on a day-to-day basis and take part in projects that try and contribute to the Orthopaedic literature in a meaningful fashion. Thank you, Dr. Sponseller, for your unwavering commitment to us as Poggi Fellows, and thank you to the rest of the Pediatric Orthopaedics team, for making me understand what makes the Hopkins Orthopaedics family so special.</a:t>
                      </a:r>
                    </a:p>
                    <a:p>
                      <a:endParaRPr lang="en-US" sz="1000" b="0" dirty="0">
                        <a:solidFill>
                          <a:schemeClr val="bg1"/>
                        </a:solidFill>
                        <a:latin typeface="+mj-lt"/>
                      </a:endParaRPr>
                    </a:p>
                    <a:p>
                      <a:r>
                        <a:rPr lang="en-US" sz="1000" b="0" dirty="0">
                          <a:solidFill>
                            <a:schemeClr val="bg1"/>
                          </a:solidFill>
                          <a:latin typeface="+mj-lt"/>
                        </a:rPr>
                        <a:t>Outside medicine, I enjoy spending time with my family and friends, lifting, long distance running, spending time outdoors, watching the NBA, and following the winter and summer Olympics. In a former life, I was a competitive fencer, both for team USA and as a student-athlete at Columbia.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8354156"/>
                  </a:ext>
                </a:extLst>
              </a:tr>
              <a:tr h="2405224">
                <a:tc>
                  <a:txBody>
                    <a:bodyPr/>
                    <a:lstStyle/>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r>
                        <a:rPr lang="en-US" sz="1200" b="1" dirty="0">
                          <a:solidFill>
                            <a:schemeClr val="bg1"/>
                          </a:solidFill>
                        </a:rPr>
                        <a:t>          Myung-Jin Cha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b="0" dirty="0">
                        <a:solidFill>
                          <a:schemeClr val="bg1"/>
                        </a:solidFill>
                        <a:latin typeface="+mj-lt"/>
                      </a:endParaRPr>
                    </a:p>
                    <a:p>
                      <a:r>
                        <a:rPr lang="en-US" sz="1000" b="0" dirty="0">
                          <a:solidFill>
                            <a:schemeClr val="bg1"/>
                          </a:solidFill>
                          <a:latin typeface="+mj-lt"/>
                        </a:rPr>
                        <a:t>Medical School: University of Texas at Rio Grande Valley School of Medicine</a:t>
                      </a:r>
                    </a:p>
                    <a:p>
                      <a:r>
                        <a:rPr lang="en-US" sz="1000" b="0" dirty="0">
                          <a:solidFill>
                            <a:schemeClr val="bg1"/>
                          </a:solidFill>
                          <a:latin typeface="+mj-lt"/>
                        </a:rPr>
                        <a:t>Undergraduate school and degree; University of Texas at Austin; B.S.A. in Biochemistry and minor in French</a:t>
                      </a:r>
                    </a:p>
                    <a:p>
                      <a:r>
                        <a:rPr lang="en-US" sz="1000" b="0" dirty="0">
                          <a:solidFill>
                            <a:schemeClr val="bg1"/>
                          </a:solidFill>
                          <a:latin typeface="+mj-lt"/>
                        </a:rPr>
                        <a:t>Hometown: Seoul, Korea</a:t>
                      </a:r>
                    </a:p>
                    <a:p>
                      <a:endParaRPr lang="en-US" sz="1000" b="0" dirty="0">
                        <a:solidFill>
                          <a:schemeClr val="bg1"/>
                        </a:solidFill>
                        <a:latin typeface="+mj-lt"/>
                      </a:endParaRPr>
                    </a:p>
                    <a:p>
                      <a:r>
                        <a:rPr lang="en-US" sz="1000" b="0" dirty="0">
                          <a:solidFill>
                            <a:schemeClr val="bg1"/>
                          </a:solidFill>
                          <a:latin typeface="+mj-lt"/>
                        </a:rPr>
                        <a:t>Mentorship has always been crucial to my life. Having moved from Korea about 9 years ago without any English proficiency, it was my generous friends and mentors that allowed for all of the wonderful opportunities I came across. Poggi Fellowship at the department of pediatric orthopaedics at Johns Hopkins offers unparalleled combined clinical and research experience, but also create a community that fosters learning and growth. Its deep roots in direct mentorship allows for fellows to connect and work closely with world renowned leaders, teachers, and role models in orthopaedics. Most importantly, Dr. Sponseller is an absolute delight to learn from and work with. </a:t>
                      </a:r>
                    </a:p>
                    <a:p>
                      <a:endParaRPr lang="en-US" sz="1000" b="0" dirty="0">
                        <a:solidFill>
                          <a:schemeClr val="bg1"/>
                        </a:solidFill>
                        <a:latin typeface="+mj-lt"/>
                      </a:endParaRPr>
                    </a:p>
                    <a:p>
                      <a:r>
                        <a:rPr lang="en-US" sz="1000" b="0" dirty="0">
                          <a:solidFill>
                            <a:schemeClr val="bg1"/>
                          </a:solidFill>
                          <a:latin typeface="+mj-lt"/>
                        </a:rPr>
                        <a:t>Outside of medicine, I enjoy propagating plant cuttings from friends, running, and keeping up with pop culture. </a:t>
                      </a:r>
                    </a:p>
                    <a:p>
                      <a:endParaRPr lang="en-US" sz="900" b="0" dirty="0">
                        <a:solidFill>
                          <a:schemeClr val="bg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558501"/>
                  </a:ext>
                </a:extLst>
              </a:tr>
            </a:tbl>
          </a:graphicData>
        </a:graphic>
      </p:graphicFrame>
      <p:pic>
        <p:nvPicPr>
          <p:cNvPr id="10" name="Picture 9" descr="A person in a suit smiling&#10;&#10;Description automatically generated">
            <a:extLst>
              <a:ext uri="{FF2B5EF4-FFF2-40B4-BE49-F238E27FC236}">
                <a16:creationId xmlns:a16="http://schemas.microsoft.com/office/drawing/2014/main" id="{64736A91-6E59-4CDD-88F3-CC199FB26B86}"/>
              </a:ext>
            </a:extLst>
          </p:cNvPr>
          <p:cNvPicPr>
            <a:picLocks noChangeAspect="1"/>
          </p:cNvPicPr>
          <p:nvPr/>
        </p:nvPicPr>
        <p:blipFill rotWithShape="1">
          <a:blip r:embed="rId3"/>
          <a:srcRect r="13687"/>
          <a:stretch/>
        </p:blipFill>
        <p:spPr>
          <a:xfrm>
            <a:off x="223352" y="1929587"/>
            <a:ext cx="1699505" cy="2006310"/>
          </a:xfrm>
          <a:prstGeom prst="rect">
            <a:avLst/>
          </a:prstGeom>
        </p:spPr>
      </p:pic>
      <p:pic>
        <p:nvPicPr>
          <p:cNvPr id="13" name="Picture 12">
            <a:extLst>
              <a:ext uri="{FF2B5EF4-FFF2-40B4-BE49-F238E27FC236}">
                <a16:creationId xmlns:a16="http://schemas.microsoft.com/office/drawing/2014/main" id="{34D2F8CE-AB28-451D-B3F3-D05670177C29}"/>
              </a:ext>
            </a:extLst>
          </p:cNvPr>
          <p:cNvPicPr>
            <a:picLocks noChangeAspect="1"/>
          </p:cNvPicPr>
          <p:nvPr/>
        </p:nvPicPr>
        <p:blipFill rotWithShape="1">
          <a:blip r:embed="rId4"/>
          <a:srcRect l="11626" r="2282" b="18939"/>
          <a:stretch/>
        </p:blipFill>
        <p:spPr>
          <a:xfrm>
            <a:off x="223352" y="4431383"/>
            <a:ext cx="1705001" cy="2006310"/>
          </a:xfrm>
          <a:prstGeom prst="rect">
            <a:avLst/>
          </a:prstGeom>
        </p:spPr>
      </p:pic>
    </p:spTree>
    <p:extLst>
      <p:ext uri="{BB962C8B-B14F-4D97-AF65-F5344CB8AC3E}">
        <p14:creationId xmlns:p14="http://schemas.microsoft.com/office/powerpoint/2010/main" val="183962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white">
          <a:xfrm>
            <a:off x="457200" y="409989"/>
            <a:ext cx="7772400" cy="82508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pPr algn="ctr"/>
            <a:r>
              <a:rPr lang="en-US" kern="0" dirty="0"/>
              <a:t>Poggi Fellow Travel</a:t>
            </a:r>
          </a:p>
        </p:txBody>
      </p:sp>
      <p:grpSp>
        <p:nvGrpSpPr>
          <p:cNvPr id="16" name="Group 15"/>
          <p:cNvGrpSpPr/>
          <p:nvPr/>
        </p:nvGrpSpPr>
        <p:grpSpPr>
          <a:xfrm>
            <a:off x="457200" y="1833768"/>
            <a:ext cx="8267251" cy="4685552"/>
            <a:chOff x="457200" y="1812251"/>
            <a:chExt cx="8267251" cy="468555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199" y="3283565"/>
              <a:ext cx="3695252" cy="2383241"/>
            </a:xfrm>
            <a:prstGeom prst="rect">
              <a:avLst/>
            </a:prstGeom>
          </p:spPr>
        </p:pic>
        <p:sp>
          <p:nvSpPr>
            <p:cNvPr id="13" name="TextBox 12"/>
            <p:cNvSpPr txBox="1"/>
            <p:nvPr/>
          </p:nvSpPr>
          <p:spPr>
            <a:xfrm>
              <a:off x="5029198" y="5666806"/>
              <a:ext cx="3695253" cy="830997"/>
            </a:xfrm>
            <a:prstGeom prst="rect">
              <a:avLst/>
            </a:prstGeom>
            <a:noFill/>
          </p:spPr>
          <p:txBody>
            <a:bodyPr wrap="square" rtlCol="0">
              <a:spAutoFit/>
            </a:bodyPr>
            <a:lstStyle/>
            <a:p>
              <a:pPr algn="ctr"/>
              <a:r>
                <a:rPr lang="en-US" sz="1200" dirty="0">
                  <a:solidFill>
                    <a:schemeClr val="bg1"/>
                  </a:solidFill>
                </a:rPr>
                <a:t>Then-chief resident </a:t>
              </a:r>
              <a:r>
                <a:rPr lang="en-US" sz="1200" dirty="0" err="1">
                  <a:solidFill>
                    <a:schemeClr val="bg1"/>
                  </a:solidFill>
                </a:rPr>
                <a:t>Jaysson</a:t>
              </a:r>
              <a:r>
                <a:rPr lang="en-US" sz="1200" dirty="0">
                  <a:solidFill>
                    <a:schemeClr val="bg1"/>
                  </a:solidFill>
                </a:rPr>
                <a:t> Brooks, Dr. Sponseller, Amy Sponseller, then-resident Amit Jain, and ’15-16 Poggi Fellow Adam Margalit at the annual SRS meeting in Prague, Czech Republic</a:t>
              </a:r>
            </a:p>
          </p:txBody>
        </p:sp>
        <p:grpSp>
          <p:nvGrpSpPr>
            <p:cNvPr id="6" name="Group 5"/>
            <p:cNvGrpSpPr/>
            <p:nvPr/>
          </p:nvGrpSpPr>
          <p:grpSpPr>
            <a:xfrm>
              <a:off x="457200" y="1812251"/>
              <a:ext cx="4308438" cy="3709080"/>
              <a:chOff x="457201" y="1844524"/>
              <a:chExt cx="4308438" cy="370908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3532" t="38856" r="29351" b="17141"/>
              <a:stretch/>
            </p:blipFill>
            <p:spPr>
              <a:xfrm>
                <a:off x="457201" y="1844524"/>
                <a:ext cx="4308438" cy="2878083"/>
              </a:xfrm>
              <a:prstGeom prst="rect">
                <a:avLst/>
              </a:prstGeom>
            </p:spPr>
          </p:pic>
          <p:sp>
            <p:nvSpPr>
              <p:cNvPr id="14" name="TextBox 13"/>
              <p:cNvSpPr txBox="1"/>
              <p:nvPr/>
            </p:nvSpPr>
            <p:spPr>
              <a:xfrm>
                <a:off x="457201" y="4722607"/>
                <a:ext cx="4308438" cy="830997"/>
              </a:xfrm>
              <a:prstGeom prst="rect">
                <a:avLst/>
              </a:prstGeom>
              <a:noFill/>
            </p:spPr>
            <p:txBody>
              <a:bodyPr wrap="square" rtlCol="0">
                <a:spAutoFit/>
              </a:bodyPr>
              <a:lstStyle/>
              <a:p>
                <a:pPr algn="ctr"/>
                <a:r>
                  <a:rPr lang="en-US" sz="1200" dirty="0">
                    <a:solidFill>
                      <a:schemeClr val="bg1"/>
                    </a:solidFill>
                  </a:rPr>
                  <a:t>’16-17 Poggi Fellow Brian Sullivan, then-chief resident Mostafa El Dafrawy, Chief of Spine Surgery Dr. Khaled Kebaish, and Mayala Gamble, CRNP in Cape Town, South Africa for the annual IMAST meeting</a:t>
                </a:r>
              </a:p>
            </p:txBody>
          </p:sp>
        </p:grpSp>
      </p:grpSp>
    </p:spTree>
    <p:extLst>
      <p:ext uri="{BB962C8B-B14F-4D97-AF65-F5344CB8AC3E}">
        <p14:creationId xmlns:p14="http://schemas.microsoft.com/office/powerpoint/2010/main" val="1096717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Johns Hopkins</a:t>
            </a:r>
            <a:br>
              <a:rPr lang="en-US" dirty="0"/>
            </a:br>
            <a:r>
              <a:rPr lang="en-US" dirty="0"/>
              <a:t>Children’s Center </a:t>
            </a:r>
          </a:p>
        </p:txBody>
      </p:sp>
      <p:sp>
        <p:nvSpPr>
          <p:cNvPr id="3" name="Content Placeholder 2"/>
          <p:cNvSpPr>
            <a:spLocks noGrp="1"/>
          </p:cNvSpPr>
          <p:nvPr>
            <p:ph idx="1"/>
          </p:nvPr>
        </p:nvSpPr>
        <p:spPr>
          <a:xfrm>
            <a:off x="121920" y="1682496"/>
            <a:ext cx="5697068" cy="4946904"/>
          </a:xfrm>
        </p:spPr>
        <p:txBody>
          <a:bodyPr/>
          <a:lstStyle/>
          <a:p>
            <a:pPr marL="0" indent="0">
              <a:buNone/>
            </a:pPr>
            <a:r>
              <a:rPr lang="en-US" sz="1400" dirty="0">
                <a:latin typeface="Helvetica" panose="020B0604020202020204" pitchFamily="34" charset="0"/>
                <a:cs typeface="Helvetica" panose="020B0604020202020204" pitchFamily="34" charset="0"/>
              </a:rPr>
              <a:t>Johns Hopkins’s state-of-the-art Charlotte R. Bloomberg Children's Center building opened on May 1, 2012. Families and visitors now enter a world designed from the ground up for 21</a:t>
            </a:r>
            <a:r>
              <a:rPr lang="en-US" sz="1400" baseline="30000" dirty="0">
                <a:latin typeface="Helvetica" panose="020B0604020202020204" pitchFamily="34" charset="0"/>
                <a:cs typeface="Helvetica" panose="020B0604020202020204" pitchFamily="34" charset="0"/>
              </a:rPr>
              <a:t>st</a:t>
            </a:r>
            <a:r>
              <a:rPr lang="en-US" sz="1400" dirty="0">
                <a:latin typeface="Helvetica" panose="020B0604020202020204" pitchFamily="34" charset="0"/>
                <a:cs typeface="Helvetica" panose="020B0604020202020204" pitchFamily="34" charset="0"/>
              </a:rPr>
              <a:t>-century pediatric medicine. From its soaring lobby and large operating rooms—equipped for the most technically complex procedures imaginable—to its spacious patient rooms and welcoming family facilities, the new building provides a hospital experience that matches the world-class medicine it affords.</a:t>
            </a:r>
          </a:p>
          <a:p>
            <a:pPr marL="0" indent="0">
              <a:buNone/>
            </a:pPr>
            <a:endParaRPr lang="en-US" sz="1400" dirty="0">
              <a:latin typeface="Helvetica" panose="020B0604020202020204" pitchFamily="34" charset="0"/>
              <a:cs typeface="Helvetica" panose="020B0604020202020204" pitchFamily="34" charset="0"/>
            </a:endParaRPr>
          </a:p>
          <a:p>
            <a:pPr marL="0" indent="0">
              <a:buNone/>
            </a:pPr>
            <a:endParaRPr lang="en-US" sz="1400" dirty="0">
              <a:latin typeface="Helvetica" panose="020B0604020202020204" pitchFamily="34" charset="0"/>
              <a:cs typeface="Helvetica" panose="020B0604020202020204" pitchFamily="34" charset="0"/>
            </a:endParaRPr>
          </a:p>
          <a:p>
            <a:pPr marL="0" indent="0">
              <a:buNone/>
            </a:pPr>
            <a:endParaRPr lang="en-US" sz="1400" dirty="0">
              <a:latin typeface="Helvetica" panose="020B0604020202020204" pitchFamily="34" charset="0"/>
              <a:cs typeface="Helvetica" panose="020B0604020202020204" pitchFamily="34" charset="0"/>
            </a:endParaRPr>
          </a:p>
          <a:p>
            <a:pPr marL="0" indent="0">
              <a:buNone/>
            </a:pPr>
            <a:r>
              <a:rPr lang="en-US" sz="1400" dirty="0">
                <a:latin typeface="Helvetica" panose="020B0604020202020204" pitchFamily="34" charset="0"/>
                <a:cs typeface="Helvetica" panose="020B0604020202020204" pitchFamily="34" charset="0"/>
              </a:rPr>
              <a:t>The Charlotte R. Bloomberg Children’s Center for Pediatric Care features 205 private inpatient rooms including 120 acute care rooms, 85 intensive care rooms, a level 1 pediatric trauma service, pediatric burn services, 10 pediatric operating rooms, multiple playrooms, and a two-story indoor play area for patients.</a:t>
            </a:r>
          </a:p>
        </p:txBody>
      </p:sp>
      <p:pic>
        <p:nvPicPr>
          <p:cNvPr id="5" name="Picture 4"/>
          <p:cNvPicPr>
            <a:picLocks noChangeAspect="1"/>
          </p:cNvPicPr>
          <p:nvPr/>
        </p:nvPicPr>
        <p:blipFill>
          <a:blip r:embed="rId3"/>
          <a:stretch>
            <a:fillRect/>
          </a:stretch>
        </p:blipFill>
        <p:spPr>
          <a:xfrm>
            <a:off x="5818988" y="4106348"/>
            <a:ext cx="3060669" cy="2078514"/>
          </a:xfrm>
          <a:prstGeom prst="rect">
            <a:avLst/>
          </a:prstGeom>
        </p:spPr>
      </p:pic>
      <p:pic>
        <p:nvPicPr>
          <p:cNvPr id="7" name="Picture 6"/>
          <p:cNvPicPr>
            <a:picLocks noChangeAspect="1"/>
          </p:cNvPicPr>
          <p:nvPr/>
        </p:nvPicPr>
        <p:blipFill>
          <a:blip r:embed="rId4"/>
          <a:stretch>
            <a:fillRect/>
          </a:stretch>
        </p:blipFill>
        <p:spPr>
          <a:xfrm>
            <a:off x="5818988" y="1682496"/>
            <a:ext cx="3060669" cy="2027022"/>
          </a:xfrm>
          <a:prstGeom prst="rect">
            <a:avLst/>
          </a:prstGeom>
        </p:spPr>
      </p:pic>
    </p:spTree>
    <p:extLst>
      <p:ext uri="{BB962C8B-B14F-4D97-AF65-F5344CB8AC3E}">
        <p14:creationId xmlns:p14="http://schemas.microsoft.com/office/powerpoint/2010/main" val="1119510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History of the Department of Orthopaedic Surgery</a:t>
            </a:r>
          </a:p>
        </p:txBody>
      </p:sp>
      <p:sp>
        <p:nvSpPr>
          <p:cNvPr id="3" name="Content Placeholder 2"/>
          <p:cNvSpPr>
            <a:spLocks noGrp="1"/>
          </p:cNvSpPr>
          <p:nvPr>
            <p:ph idx="1"/>
          </p:nvPr>
        </p:nvSpPr>
        <p:spPr>
          <a:xfrm>
            <a:off x="121919" y="1682496"/>
            <a:ext cx="6978127" cy="4946904"/>
          </a:xfrm>
        </p:spPr>
        <p:txBody>
          <a:bodyPr/>
          <a:lstStyle/>
          <a:p>
            <a:pPr marL="0" indent="0">
              <a:buNone/>
            </a:pPr>
            <a:r>
              <a:rPr lang="en-US" sz="1100" dirty="0"/>
              <a:t>The Johns Hopkins Department of Orthopaedic Surgery has been caring for patients, fostering innovation, and nurturing orthopaedic leaders for over a century. At the invitation of Dr. William Halsted, Chief of Surgery at Johns Hopkins, Dr. William S. Baer organized the first orthopaedic outpatient clinic in 1900. He graduated his first resident, Lewis C. Spencer, from the Department of Orthopaedic Surgery in 1915. Until his death in 1931, he graduated one resident annually, many of whom became leaders in American orthopaedics. One of Dr. Baer's partners in private practice, George E. Bennett, was appointed orthopaedic surgeon in charge in 1931. By 1937, one-sixth of the 150 surgeons certified as orthopaedists by the American Board of Orthopaedic Surgery had completed their residencies at Johns Hopkins.</a:t>
            </a:r>
            <a:br>
              <a:rPr lang="en-US" sz="1100" dirty="0"/>
            </a:br>
            <a:br>
              <a:rPr lang="en-US" sz="1100" dirty="0"/>
            </a:br>
            <a:r>
              <a:rPr lang="en-US" sz="1100" dirty="0"/>
              <a:t>A third partner of Drs. Baer and Bennett, Dr. R. W. Johnson, Jr. became the next program chairman. Among his many significant contributions was the organization of the Journal of Bone and Joint Surgery. Dr. Robert A. Robinson was appointed the first full-time professor of Orthopaedic Surgery at Hopkins in 1953. Under Dr. Robinson's tutelage, the residency program expanded to include additional residents, a research component, and rotations through affiliated hospitals. In 1973, with reorganization of the Department of Surgery into a section of surgical sciences, orthopaedics achieved greater organizational and financial independence with elevation to departmental status. Dr. Lee H. Riley, Jr., was appointed director of the Department in 1979 when Dr. Robinson became professor emeritus. Under Dr. Riley, the program expanded to graduate five residents annually; a new Orthopaedic Center was opened, in 1982; a rotation to the Maryland Institute for Emergency Medical Services was initiated to increase residents' experience with polytrauma; a spine service was added to the Department; and the residency program was approved for an additional year of training.</a:t>
            </a:r>
            <a:br>
              <a:rPr lang="en-US" sz="1100" dirty="0"/>
            </a:br>
            <a:br>
              <a:rPr lang="en-US" sz="1100" dirty="0"/>
            </a:br>
            <a:r>
              <a:rPr lang="en-US" sz="1100" dirty="0"/>
              <a:t>In April 1991, Dr. Richard Stauffer joined the Department of Orthopaedic Surgery as the orthopaedic surgeon in-chief. Dr. Stauffer's status as an internationally known orthopaedic surgeon enhanced the department and its involvement with the rest of the Johns Hopkins Medical Institutions. Dr. Stauffer expanded the already outstanding faculty and staff with the addition of world-renowned physicians and researchers. In 1998, Dr. John P. </a:t>
            </a:r>
            <a:r>
              <a:rPr lang="en-US" sz="1100" dirty="0" err="1"/>
              <a:t>Kostuik</a:t>
            </a:r>
            <a:r>
              <a:rPr lang="en-US" sz="1100" dirty="0"/>
              <a:t>, Professor of Spinal Surgery, led the department followed by Dr. Frank J. Frassica, Professor of Orthopaedic Oncology, in 2000. Dr. Frassica served as director until 2011, when Dr. James R. Ficke took over as Department Director after completing work as an orthopaedic surgeon for the United States Army.</a:t>
            </a:r>
            <a:endParaRPr lang="en-US" sz="1100" dirty="0">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297" b="2727"/>
          <a:stretch/>
        </p:blipFill>
        <p:spPr>
          <a:xfrm>
            <a:off x="7100046" y="1670095"/>
            <a:ext cx="1818043" cy="2198771"/>
          </a:xfrm>
          <a:prstGeom prst="rect">
            <a:avLst/>
          </a:prstGeom>
        </p:spPr>
      </p:pic>
      <p:sp>
        <p:nvSpPr>
          <p:cNvPr id="8" name="TextBox 7"/>
          <p:cNvSpPr txBox="1"/>
          <p:nvPr/>
        </p:nvSpPr>
        <p:spPr>
          <a:xfrm>
            <a:off x="7100047" y="3850014"/>
            <a:ext cx="1818042" cy="461665"/>
          </a:xfrm>
          <a:prstGeom prst="rect">
            <a:avLst/>
          </a:prstGeom>
          <a:noFill/>
        </p:spPr>
        <p:txBody>
          <a:bodyPr wrap="square" rtlCol="0">
            <a:spAutoFit/>
          </a:bodyPr>
          <a:lstStyle/>
          <a:p>
            <a:pPr algn="ctr"/>
            <a:r>
              <a:rPr lang="en-US" sz="1200" b="1" dirty="0">
                <a:solidFill>
                  <a:schemeClr val="bg1"/>
                </a:solidFill>
              </a:rPr>
              <a:t>Dr. William Baer</a:t>
            </a:r>
          </a:p>
          <a:p>
            <a:pPr algn="ctr"/>
            <a:endParaRPr lang="en-US" sz="1200" b="1" dirty="0">
              <a:solidFill>
                <a:schemeClr val="bg1"/>
              </a:solidFill>
            </a:endParaRPr>
          </a:p>
        </p:txBody>
      </p:sp>
      <p:pic>
        <p:nvPicPr>
          <p:cNvPr id="6" name="Picture 5"/>
          <p:cNvPicPr>
            <a:picLocks noChangeAspect="1"/>
          </p:cNvPicPr>
          <p:nvPr/>
        </p:nvPicPr>
        <p:blipFill rotWithShape="1">
          <a:blip r:embed="rId4"/>
          <a:srcRect l="8991" t="10404" r="9329" b="28848"/>
          <a:stretch/>
        </p:blipFill>
        <p:spPr>
          <a:xfrm>
            <a:off x="7132320" y="4260029"/>
            <a:ext cx="1742740" cy="1944180"/>
          </a:xfrm>
          <a:prstGeom prst="rect">
            <a:avLst/>
          </a:prstGeom>
        </p:spPr>
      </p:pic>
      <p:sp>
        <p:nvSpPr>
          <p:cNvPr id="9" name="TextBox 8"/>
          <p:cNvSpPr txBox="1"/>
          <p:nvPr/>
        </p:nvSpPr>
        <p:spPr>
          <a:xfrm>
            <a:off x="7067774" y="6204978"/>
            <a:ext cx="1818042" cy="461665"/>
          </a:xfrm>
          <a:prstGeom prst="rect">
            <a:avLst/>
          </a:prstGeom>
          <a:noFill/>
        </p:spPr>
        <p:txBody>
          <a:bodyPr wrap="square" rtlCol="0">
            <a:spAutoFit/>
          </a:bodyPr>
          <a:lstStyle/>
          <a:p>
            <a:pPr algn="ctr"/>
            <a:r>
              <a:rPr lang="en-US" sz="1200" b="1" dirty="0">
                <a:solidFill>
                  <a:schemeClr val="bg1"/>
                </a:solidFill>
              </a:rPr>
              <a:t>Dr. James Ficke</a:t>
            </a:r>
          </a:p>
          <a:p>
            <a:pPr algn="ctr"/>
            <a:endParaRPr lang="en-US" sz="1200" b="1" dirty="0">
              <a:solidFill>
                <a:schemeClr val="bg1"/>
              </a:solidFill>
            </a:endParaRPr>
          </a:p>
        </p:txBody>
      </p:sp>
    </p:spTree>
    <p:extLst>
      <p:ext uri="{BB962C8B-B14F-4D97-AF65-F5344CB8AC3E}">
        <p14:creationId xmlns:p14="http://schemas.microsoft.com/office/powerpoint/2010/main" val="933067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0525"/>
            <a:ext cx="7772400" cy="836757"/>
          </a:xfrm>
        </p:spPr>
        <p:txBody>
          <a:bodyPr/>
          <a:lstStyle/>
          <a:p>
            <a:pPr algn="ctr"/>
            <a:r>
              <a:rPr lang="en-US" dirty="0"/>
              <a:t>The City of Baltimore</a:t>
            </a:r>
          </a:p>
        </p:txBody>
      </p:sp>
      <p:sp>
        <p:nvSpPr>
          <p:cNvPr id="3" name="Content Placeholder 2"/>
          <p:cNvSpPr>
            <a:spLocks noGrp="1"/>
          </p:cNvSpPr>
          <p:nvPr>
            <p:ph idx="1"/>
          </p:nvPr>
        </p:nvSpPr>
        <p:spPr>
          <a:xfrm>
            <a:off x="121920" y="1682496"/>
            <a:ext cx="4986805" cy="2500328"/>
          </a:xfrm>
        </p:spPr>
        <p:txBody>
          <a:bodyPr/>
          <a:lstStyle/>
          <a:p>
            <a:pPr marL="0" indent="0">
              <a:buNone/>
            </a:pPr>
            <a:r>
              <a:rPr lang="en-US" sz="1600" b="1" dirty="0"/>
              <a:t>The City of Baltimore:</a:t>
            </a:r>
            <a:br>
              <a:rPr lang="en-US" sz="1600" dirty="0"/>
            </a:br>
            <a:br>
              <a:rPr lang="en-US" sz="1600" dirty="0"/>
            </a:br>
            <a:r>
              <a:rPr lang="en-US" sz="1600" dirty="0"/>
              <a:t>Centrally located on the East Coast, Baltimore combines the advantages of a convenient urban center with access to cultural and athletic activities. A thriving community of young professionals promises important connection.</a:t>
            </a:r>
            <a:endParaRPr lang="en-US" sz="1600" dirty="0">
              <a:latin typeface="Helvetica" panose="020B0604020202020204" pitchFamily="34" charset="0"/>
              <a:cs typeface="Helvetica" panose="020B0604020202020204" pitchFamily="34" charset="0"/>
            </a:endParaRPr>
          </a:p>
        </p:txBody>
      </p:sp>
      <p:pic>
        <p:nvPicPr>
          <p:cNvPr id="1026" name="Picture 2" descr="Image result for baltimore harb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581" y="1682497"/>
            <a:ext cx="3367144" cy="222895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457" y="3968421"/>
            <a:ext cx="1809446" cy="2645745"/>
          </a:xfrm>
          <a:prstGeom prst="rect">
            <a:avLst/>
          </a:prstGeom>
        </p:spPr>
      </p:pic>
      <p:sp>
        <p:nvSpPr>
          <p:cNvPr id="10" name="Content Placeholder 2"/>
          <p:cNvSpPr txBox="1">
            <a:spLocks/>
          </p:cNvSpPr>
          <p:nvPr/>
        </p:nvSpPr>
        <p:spPr bwMode="white">
          <a:xfrm>
            <a:off x="2506533" y="4148331"/>
            <a:ext cx="6250192" cy="25003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C000"/>
              </a:buClr>
              <a:buFont typeface="Arial" pitchFamily="34" charset="0"/>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pPr>
            <a:r>
              <a:rPr lang="en-US" sz="1600" b="1" dirty="0"/>
              <a:t>Baltimore and Medicine:</a:t>
            </a:r>
          </a:p>
          <a:p>
            <a:pPr marL="0" indent="0">
              <a:buNone/>
            </a:pPr>
            <a:endParaRPr lang="en-US" sz="1600" b="1" dirty="0"/>
          </a:p>
          <a:p>
            <a:pPr marL="0" indent="0">
              <a:buNone/>
            </a:pPr>
            <a:r>
              <a:rPr lang="en-US" sz="1600" dirty="0"/>
              <a:t>Baltimore and the Johns Hopkins School of Medicine have a history of a long, productive partnership, fostering medical innovation and leadership over the past two centuries. Hopkins, well-known for a long list of “firsts” including the first residency program, the development of CPR, and the first bone marrow transplant, boasts a diverse and highly touted medical staff.</a:t>
            </a:r>
            <a:endParaRPr lang="en-US" sz="1600" kern="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34389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0525"/>
            <a:ext cx="7772400" cy="836757"/>
          </a:xfrm>
        </p:spPr>
        <p:txBody>
          <a:bodyPr/>
          <a:lstStyle/>
          <a:p>
            <a:pPr algn="ctr"/>
            <a:r>
              <a:rPr lang="en-US" dirty="0"/>
              <a:t>Highlights of Baltimore</a:t>
            </a:r>
          </a:p>
        </p:txBody>
      </p:sp>
      <p:sp>
        <p:nvSpPr>
          <p:cNvPr id="3" name="Content Placeholder 2"/>
          <p:cNvSpPr>
            <a:spLocks noGrp="1"/>
          </p:cNvSpPr>
          <p:nvPr>
            <p:ph idx="1"/>
          </p:nvPr>
        </p:nvSpPr>
        <p:spPr>
          <a:xfrm>
            <a:off x="121920" y="1682496"/>
            <a:ext cx="6545580" cy="2500328"/>
          </a:xfrm>
        </p:spPr>
        <p:txBody>
          <a:bodyPr/>
          <a:lstStyle/>
          <a:p>
            <a:pPr marL="0" indent="0">
              <a:buNone/>
            </a:pPr>
            <a:r>
              <a:rPr lang="en-US" sz="1600" b="1" dirty="0"/>
              <a:t>Baltimore Sports:</a:t>
            </a:r>
            <a:endParaRPr lang="en-US" sz="1600" dirty="0"/>
          </a:p>
          <a:p>
            <a:pPr marL="0" indent="0">
              <a:buNone/>
            </a:pPr>
            <a:endParaRPr lang="en-US" sz="1600" dirty="0"/>
          </a:p>
          <a:p>
            <a:pPr marL="0" indent="0">
              <a:buNone/>
            </a:pPr>
            <a:r>
              <a:rPr lang="en-US" sz="1600" dirty="0"/>
              <a:t>Baltimore is home to both the Ravens, the two-time Super Bowl champions of the National Football League (NFL), and the Orioles, the three-time World Series champion of Major League Baseball (MLB). The Ravens’ M&amp;T Bank Stadium offers the latest in technology, while Camden Yards is one of the most storied ballparks in professional baseball. The two stadiums are easily accessible from the Johns Hopkins campus via public transportation.</a:t>
            </a:r>
            <a:endParaRPr lang="en-US" sz="1600" dirty="0">
              <a:latin typeface="Helvetica" panose="020B0604020202020204" pitchFamily="34" charset="0"/>
              <a:cs typeface="Helvetica" panose="020B0604020202020204" pitchFamily="34" charset="0"/>
            </a:endParaRPr>
          </a:p>
        </p:txBody>
      </p:sp>
      <p:sp>
        <p:nvSpPr>
          <p:cNvPr id="10" name="Content Placeholder 2"/>
          <p:cNvSpPr txBox="1">
            <a:spLocks/>
          </p:cNvSpPr>
          <p:nvPr/>
        </p:nvSpPr>
        <p:spPr bwMode="white">
          <a:xfrm>
            <a:off x="3087444" y="4213196"/>
            <a:ext cx="5798371" cy="25003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C000"/>
              </a:buClr>
              <a:buFont typeface="Arial" pitchFamily="34" charset="0"/>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pPr>
            <a:r>
              <a:rPr lang="en-US" sz="1600" b="1" dirty="0"/>
              <a:t>Baltimore’s Waterfront:</a:t>
            </a:r>
            <a:endParaRPr lang="en-US" sz="1600" dirty="0"/>
          </a:p>
          <a:p>
            <a:pPr marL="0" indent="0">
              <a:buNone/>
            </a:pPr>
            <a:endParaRPr lang="en-US" sz="1600" dirty="0"/>
          </a:p>
          <a:p>
            <a:pPr marL="0" indent="0">
              <a:buNone/>
            </a:pPr>
            <a:r>
              <a:rPr lang="en-US" sz="1600" dirty="0"/>
              <a:t>Baltimore’s Inner Harbor is the city’s premier tourist attraction. Here you can find the National Aquarium, </a:t>
            </a:r>
            <a:r>
              <a:rPr lang="en-US" sz="1600" dirty="0" err="1"/>
              <a:t>Harborplace</a:t>
            </a:r>
            <a:r>
              <a:rPr lang="en-US" sz="1600" dirty="0"/>
              <a:t>, Maryland Science Center, and a host of restaurants and shops. There is surely something for everyone to enjoy at the Inner Harbor. Other nearby attractions include Fort McHenry (birthplace of the “Star-Spangled Banner”), Lexington Market, and Walters Art Museum.</a:t>
            </a:r>
            <a:endParaRPr lang="en-US" sz="1600" kern="0" dirty="0">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10" r="1237" b="2549"/>
          <a:stretch/>
        </p:blipFill>
        <p:spPr>
          <a:xfrm>
            <a:off x="6886218" y="1790752"/>
            <a:ext cx="1870507" cy="228381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140" b="739"/>
          <a:stretch/>
        </p:blipFill>
        <p:spPr>
          <a:xfrm>
            <a:off x="218740" y="4280959"/>
            <a:ext cx="2728856" cy="2201748"/>
          </a:xfrm>
          <a:prstGeom prst="rect">
            <a:avLst/>
          </a:prstGeom>
        </p:spPr>
      </p:pic>
    </p:spTree>
    <p:extLst>
      <p:ext uri="{BB962C8B-B14F-4D97-AF65-F5344CB8AC3E}">
        <p14:creationId xmlns:p14="http://schemas.microsoft.com/office/powerpoint/2010/main" val="1913923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0525"/>
            <a:ext cx="7772400" cy="836757"/>
          </a:xfrm>
        </p:spPr>
        <p:txBody>
          <a:bodyPr/>
          <a:lstStyle/>
          <a:p>
            <a:pPr algn="ctr"/>
            <a:r>
              <a:rPr lang="en-US" dirty="0"/>
              <a:t>Application</a:t>
            </a:r>
          </a:p>
        </p:txBody>
      </p:sp>
      <p:sp>
        <p:nvSpPr>
          <p:cNvPr id="3" name="Content Placeholder 2"/>
          <p:cNvSpPr>
            <a:spLocks noGrp="1"/>
          </p:cNvSpPr>
          <p:nvPr>
            <p:ph idx="1"/>
          </p:nvPr>
        </p:nvSpPr>
        <p:spPr>
          <a:xfrm>
            <a:off x="457199" y="1712867"/>
            <a:ext cx="8417859" cy="5032178"/>
          </a:xfrm>
        </p:spPr>
        <p:txBody>
          <a:bodyPr/>
          <a:lstStyle/>
          <a:p>
            <a:pPr marL="0" indent="0">
              <a:buNone/>
            </a:pPr>
            <a:r>
              <a:rPr lang="en-US" sz="2400" dirty="0"/>
              <a:t>Complete the online application on the Poggi Fellowship website by December 31, 2022</a:t>
            </a:r>
            <a:br>
              <a:rPr lang="en-US" sz="2400" b="1" dirty="0"/>
            </a:br>
            <a:endParaRPr lang="en-US" sz="2400" b="1" dirty="0"/>
          </a:p>
          <a:p>
            <a:pPr marL="0" indent="0">
              <a:buNone/>
            </a:pPr>
            <a:r>
              <a:rPr lang="en-US" sz="2400" dirty="0"/>
              <a:t>Submit the following additional materials and any questions to </a:t>
            </a:r>
            <a:r>
              <a:rPr lang="en-US" sz="2400" b="1" dirty="0" err="1">
                <a:solidFill>
                  <a:schemeClr val="tx1"/>
                </a:solidFill>
                <a:highlight>
                  <a:srgbClr val="FFFF00"/>
                </a:highlight>
              </a:rPr>
              <a:t>poggifellowship@gmail.com</a:t>
            </a:r>
            <a:endParaRPr lang="en-US" sz="2400" b="1" dirty="0">
              <a:solidFill>
                <a:schemeClr val="tx1"/>
              </a:solidFill>
              <a:highlight>
                <a:srgbClr val="FFFF00"/>
              </a:highlight>
            </a:endParaRPr>
          </a:p>
          <a:p>
            <a:r>
              <a:rPr lang="en-US" sz="2400" dirty="0"/>
              <a:t>A letter of recommendation</a:t>
            </a:r>
          </a:p>
          <a:p>
            <a:r>
              <a:rPr lang="en-US" sz="2400" dirty="0"/>
              <a:t>Your curriculum vitae</a:t>
            </a:r>
          </a:p>
          <a:p>
            <a:r>
              <a:rPr lang="en-US" sz="2400" dirty="0"/>
              <a:t>A pdf of your USMLE Step 1 score</a:t>
            </a:r>
            <a:endParaRPr lang="en-US"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52568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p:cNvSpPr>
          <p:nvPr>
            <p:ph type="title"/>
          </p:nvPr>
        </p:nvSpPr>
        <p:spPr/>
        <p:txBody>
          <a:bodyPr/>
          <a:lstStyle/>
          <a:p>
            <a:pPr algn="ctr"/>
            <a:r>
              <a:rPr lang="en-US" dirty="0">
                <a:latin typeface="Helvetica" panose="020B0604020202020204" pitchFamily="34" charset="0"/>
                <a:cs typeface="Helvetica" panose="020B0604020202020204" pitchFamily="34" charset="0"/>
              </a:rPr>
              <a:t>The Poggi Fellowship</a:t>
            </a: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Research</a:t>
            </a:r>
            <a:endParaRPr lang="en-US" sz="3600" dirty="0">
              <a:latin typeface="Helvetica" panose="020B0604020202020204" pitchFamily="34" charset="0"/>
              <a:ea typeface="ＭＳ Ｐゴシック" pitchFamily="34" charset="-128"/>
              <a:cs typeface="Helvetica" panose="020B0604020202020204" pitchFamily="34" charset="0"/>
            </a:endParaRPr>
          </a:p>
        </p:txBody>
      </p:sp>
      <p:sp>
        <p:nvSpPr>
          <p:cNvPr id="13314" name="Rectangle 3"/>
          <p:cNvSpPr>
            <a:spLocks noGrp="1"/>
          </p:cNvSpPr>
          <p:nvPr>
            <p:ph idx="1"/>
          </p:nvPr>
        </p:nvSpPr>
        <p:spPr>
          <a:xfrm>
            <a:off x="457200" y="1723015"/>
            <a:ext cx="8245736" cy="5134985"/>
          </a:xfrm>
        </p:spPr>
        <p:txBody>
          <a:bodyPr/>
          <a:lstStyle/>
          <a:p>
            <a:pPr marL="0" indent="0">
              <a:buNone/>
            </a:pPr>
            <a:r>
              <a:rPr lang="en-US" sz="1150" dirty="0">
                <a:latin typeface="Helvetica" panose="020B0604020202020204" pitchFamily="34" charset="0"/>
                <a:cs typeface="Helvetica" panose="020B0604020202020204" pitchFamily="34" charset="0"/>
              </a:rPr>
              <a:t>The Poggi Pediatric Orthopaedic Fellowship’s goal is to launch the careers of tomorrow’s leaders. This funded year of research is designed for medical students between their third and fourth years pursuing a career in orthopaedic surgery. There are three components to the program: research, clinical exposure, and mentoring.</a:t>
            </a:r>
            <a:br>
              <a:rPr lang="en-US" sz="1150" dirty="0">
                <a:latin typeface="Helvetica" panose="020B0604020202020204" pitchFamily="34" charset="0"/>
                <a:cs typeface="Helvetica" panose="020B0604020202020204" pitchFamily="34" charset="0"/>
              </a:rPr>
            </a:br>
            <a:endParaRPr lang="en-US" sz="1150" dirty="0">
              <a:latin typeface="Helvetica" panose="020B0604020202020204" pitchFamily="34" charset="0"/>
              <a:cs typeface="Helvetica" panose="020B0604020202020204" pitchFamily="34" charset="0"/>
            </a:endParaRPr>
          </a:p>
          <a:p>
            <a:pPr marL="0" indent="0">
              <a:buNone/>
            </a:pPr>
            <a:r>
              <a:rPr lang="en-US" sz="1150" dirty="0">
                <a:latin typeface="Helvetica" panose="020B0604020202020204" pitchFamily="34" charset="0"/>
                <a:cs typeface="Helvetica" panose="020B0604020202020204" pitchFamily="34" charset="0"/>
              </a:rPr>
              <a:t>The Poggi Fellow will be involved in retrospective and prospective, single-center and multi-center research projects. The research is designed to answer questions and solve problems in the area of pediatric orthopaedic trauma, sports medicine, spine, hip and hand disorders, patient safety, and healthcare quality and value, as well as medical economics. Students meet with Dr. Sponseller and Pediatric Faculty several times weekly to assure satisfactory supervision and mentorship. </a:t>
            </a:r>
            <a:br>
              <a:rPr lang="en-US" sz="1150" dirty="0">
                <a:latin typeface="Helvetica" panose="020B0604020202020204" pitchFamily="34" charset="0"/>
                <a:cs typeface="Helvetica" panose="020B0604020202020204" pitchFamily="34" charset="0"/>
              </a:rPr>
            </a:br>
            <a:endParaRPr lang="en-US" sz="1150" dirty="0">
              <a:latin typeface="Helvetica" panose="020B0604020202020204" pitchFamily="34" charset="0"/>
              <a:cs typeface="Helvetica" panose="020B0604020202020204" pitchFamily="34" charset="0"/>
            </a:endParaRPr>
          </a:p>
          <a:p>
            <a:pPr marL="0" indent="0">
              <a:buNone/>
            </a:pPr>
            <a:r>
              <a:rPr lang="en-US" sz="1150" dirty="0">
                <a:latin typeface="Helvetica" panose="020B0604020202020204" pitchFamily="34" charset="0"/>
                <a:cs typeface="Helvetica" panose="020B0604020202020204" pitchFamily="34" charset="0"/>
              </a:rPr>
              <a:t>There is a long-established clinical research office in the Pediatric Orthopaedic Surgery Department at The Johns Hopkins Children’s Center. A few of the benefits of doing clinical research in our Department include the following:</a:t>
            </a:r>
          </a:p>
          <a:p>
            <a:pPr marL="0" indent="0">
              <a:buNone/>
              <a:tabLst>
                <a:tab pos="461963" algn="l"/>
              </a:tabLst>
            </a:pPr>
            <a:r>
              <a:rPr lang="en-US" sz="1150" dirty="0">
                <a:latin typeface="Helvetica" panose="020B0604020202020204" pitchFamily="34" charset="0"/>
                <a:cs typeface="Helvetica" panose="020B0604020202020204" pitchFamily="34" charset="0"/>
              </a:rPr>
              <a:t>•	An orthopaedic research coordinator who will help Poggi Fellows design and complete IRBs, adhere to 		department and Johns Hopkins Research policies, review clinical data, measure X-rays, and complete manuscripts 	for publication. She offers crucial assistance to new students and researchers who join the department</a:t>
            </a:r>
          </a:p>
          <a:p>
            <a:pPr marL="0" indent="0">
              <a:buNone/>
              <a:tabLst>
                <a:tab pos="461963" algn="l"/>
              </a:tabLst>
            </a:pPr>
            <a:r>
              <a:rPr lang="en-US" sz="1150" dirty="0">
                <a:latin typeface="Helvetica" panose="020B0604020202020204" pitchFamily="34" charset="0"/>
                <a:cs typeface="Helvetica" panose="020B0604020202020204" pitchFamily="34" charset="0"/>
              </a:rPr>
              <a:t>•	Active and engaged academic/surgical faculty who are well-known in the orthopaedic community</a:t>
            </a:r>
          </a:p>
          <a:p>
            <a:pPr marL="0" indent="0">
              <a:buNone/>
              <a:tabLst>
                <a:tab pos="461963" algn="l"/>
              </a:tabLst>
            </a:pPr>
            <a:r>
              <a:rPr lang="en-US" sz="1150" dirty="0">
                <a:latin typeface="Helvetica" panose="020B0604020202020204" pitchFamily="34" charset="0"/>
                <a:cs typeface="Helvetica" panose="020B0604020202020204" pitchFamily="34" charset="0"/>
              </a:rPr>
              <a:t>•	Weekly clinical conferences, visiting speakers, monthly journal club, and many other educational events to 	inspire and educate medical student researchers</a:t>
            </a:r>
          </a:p>
          <a:p>
            <a:pPr marL="0" indent="0">
              <a:buNone/>
              <a:tabLst>
                <a:tab pos="461963" algn="l"/>
              </a:tabLst>
            </a:pPr>
            <a:r>
              <a:rPr lang="en-US" sz="1150" dirty="0">
                <a:latin typeface="Helvetica" panose="020B0604020202020204" pitchFamily="34" charset="0"/>
                <a:cs typeface="Helvetica" panose="020B0604020202020204" pitchFamily="34" charset="0"/>
              </a:rPr>
              <a:t>•	A high-volume clinical practice (more than 15,000 outpatient visits, 500 in-patient visits, and 1,000 surgical 	procedures annually) that allows the Poggi Fellows to shadow and gain clinical exposure to inspire research ideas.</a:t>
            </a:r>
          </a:p>
          <a:p>
            <a:pPr marL="0" indent="0">
              <a:buNone/>
              <a:tabLst>
                <a:tab pos="461963" algn="l"/>
              </a:tabLst>
            </a:pPr>
            <a:r>
              <a:rPr lang="en-US" sz="1150" dirty="0">
                <a:latin typeface="Helvetica" panose="020B0604020202020204" pitchFamily="34" charset="0"/>
                <a:cs typeface="Helvetica" panose="020B0604020202020204" pitchFamily="34" charset="0"/>
              </a:rPr>
              <a:t>•	A faculty member with an MBA, who can assist the Poggi Fellows with study design, statistical analysis, and 	designing healthcare quality, value, and medical economics projects</a:t>
            </a:r>
          </a:p>
          <a:p>
            <a:pPr marL="0" indent="0">
              <a:buNone/>
            </a:pPr>
            <a:endParaRPr lang="en-US" sz="1150" dirty="0">
              <a:latin typeface="Helvetica" panose="020B0604020202020204" pitchFamily="34" charset="0"/>
              <a:cs typeface="Helvetica" panose="020B0604020202020204" pitchFamily="34" charset="0"/>
            </a:endParaRPr>
          </a:p>
          <a:p>
            <a:pPr marL="0" indent="0">
              <a:buNone/>
            </a:pPr>
            <a:r>
              <a:rPr lang="en-US" sz="1150" dirty="0">
                <a:latin typeface="Helvetica" panose="020B0604020202020204" pitchFamily="34" charset="0"/>
                <a:cs typeface="Helvetica" panose="020B0604020202020204" pitchFamily="34" charset="0"/>
              </a:rPr>
              <a:t>Completed projects by Poggi Fellows will be submitted for publication in the best orthopaedic journals and presentations at national and international conferences. In many cases, Poggi Fellows present their research at these national meetings. Additionally, there are several annual Department research meetings and an opportunity to present to the entire Johns Hopkins Pediatric Orthopaedic Division at the year-end orthopaedic research symposium. </a:t>
            </a:r>
            <a:endParaRPr lang="en-US" sz="1150" dirty="0">
              <a:latin typeface="Helvetica" panose="020B0604020202020204" pitchFamily="34" charset="0"/>
              <a:ea typeface="ＭＳ Ｐゴシック" pitchFamily="34" charset="-128"/>
              <a:cs typeface="Helvetica" panose="020B0604020202020204" pitchFamily="34" charset="0"/>
            </a:endParaRPr>
          </a:p>
        </p:txBody>
      </p:sp>
    </p:spTree>
    <p:extLst>
      <p:ext uri="{BB962C8B-B14F-4D97-AF65-F5344CB8AC3E}">
        <p14:creationId xmlns:p14="http://schemas.microsoft.com/office/powerpoint/2010/main" val="2113092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Poggi Fellowship</a:t>
            </a:r>
            <a:br>
              <a:rPr lang="en-US" dirty="0"/>
            </a:br>
            <a:r>
              <a:rPr lang="en-US" dirty="0"/>
              <a:t>Clinical Experience</a:t>
            </a:r>
          </a:p>
        </p:txBody>
      </p:sp>
      <p:sp>
        <p:nvSpPr>
          <p:cNvPr id="3" name="Content Placeholder 2"/>
          <p:cNvSpPr>
            <a:spLocks noGrp="1"/>
          </p:cNvSpPr>
          <p:nvPr>
            <p:ph idx="1"/>
          </p:nvPr>
        </p:nvSpPr>
        <p:spPr>
          <a:xfrm>
            <a:off x="254000" y="1739900"/>
            <a:ext cx="8686800" cy="5029200"/>
          </a:xfrm>
        </p:spPr>
        <p:txBody>
          <a:bodyPr/>
          <a:lstStyle/>
          <a:p>
            <a:pPr marL="0" indent="0">
              <a:buNone/>
            </a:pPr>
            <a:r>
              <a:rPr lang="en-US" sz="1150" dirty="0">
                <a:latin typeface="Helvetica" panose="020B0604020202020204" pitchFamily="34" charset="0"/>
                <a:cs typeface="Helvetica" panose="020B0604020202020204" pitchFamily="34" charset="0"/>
              </a:rPr>
              <a:t>The second component of this program includes robust clinical exposure. Poggi Fellows participate actively in the outpatient clinical program. There are weekly outpatient clinics where the Poggi Fellows will be trained and mentored. Poggi Fellows see patients alongside the pediatric orthopaedic faculty, developing mastery of pediatric physical exam of fractures, shoulders, knees, spines, and hips, image interpretation, and decision-making. By the end of the year, Poggi Fellows should function independently in the clinic.</a:t>
            </a:r>
          </a:p>
          <a:p>
            <a:pPr marL="0" indent="0">
              <a:buNone/>
            </a:pPr>
            <a:endParaRPr lang="en-US" sz="1150" dirty="0">
              <a:latin typeface="Helvetica" panose="020B0604020202020204" pitchFamily="34" charset="0"/>
              <a:cs typeface="Helvetica" panose="020B0604020202020204" pitchFamily="34" charset="0"/>
            </a:endParaRPr>
          </a:p>
          <a:p>
            <a:pPr marL="0" indent="0">
              <a:buNone/>
            </a:pPr>
            <a:r>
              <a:rPr lang="en-US" sz="1150" dirty="0">
                <a:latin typeface="Helvetica" panose="020B0604020202020204" pitchFamily="34" charset="0"/>
                <a:cs typeface="Helvetica" panose="020B0604020202020204" pitchFamily="34" charset="0"/>
              </a:rPr>
              <a:t>In addition, there is an opportunity to observe surgical procedures. Poggi Fellows are welcomed and encouraged to attend a variety of clinical conferences including didactic lectures, case presentation conferences, Orthopaedic Grand Rounds, and a variety of clinical research journal clubs attended by faculty, students, residents and fellows. With the experience in clinic, observation in the operating room, attendance at conferences, and the interaction with the Johns Hopkins orthopaedic residents and fellows, Poggi Fellows will advance to the next level of their training ahead of those students who have not had such an immersive experience. </a:t>
            </a:r>
          </a:p>
        </p:txBody>
      </p:sp>
      <p:pic>
        <p:nvPicPr>
          <p:cNvPr id="4" name="Picture 3"/>
          <p:cNvPicPr>
            <a:picLocks noChangeAspect="1"/>
          </p:cNvPicPr>
          <p:nvPr/>
        </p:nvPicPr>
        <p:blipFill>
          <a:blip r:embed="rId2"/>
          <a:stretch>
            <a:fillRect/>
          </a:stretch>
        </p:blipFill>
        <p:spPr>
          <a:xfrm>
            <a:off x="1070371" y="3981765"/>
            <a:ext cx="2864584" cy="2580399"/>
          </a:xfrm>
          <a:prstGeom prst="rect">
            <a:avLst/>
          </a:prstGeom>
        </p:spPr>
      </p:pic>
      <p:pic>
        <p:nvPicPr>
          <p:cNvPr id="5" name="Picture 4"/>
          <p:cNvPicPr>
            <a:picLocks noChangeAspect="1"/>
          </p:cNvPicPr>
          <p:nvPr/>
        </p:nvPicPr>
        <p:blipFill>
          <a:blip r:embed="rId3"/>
          <a:stretch>
            <a:fillRect/>
          </a:stretch>
        </p:blipFill>
        <p:spPr>
          <a:xfrm>
            <a:off x="4952854" y="3981765"/>
            <a:ext cx="2512847" cy="2580397"/>
          </a:xfrm>
          <a:prstGeom prst="rect">
            <a:avLst/>
          </a:prstGeom>
        </p:spPr>
      </p:pic>
    </p:spTree>
    <p:extLst>
      <p:ext uri="{BB962C8B-B14F-4D97-AF65-F5344CB8AC3E}">
        <p14:creationId xmlns:p14="http://schemas.microsoft.com/office/powerpoint/2010/main" val="3507215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0525"/>
            <a:ext cx="7621793" cy="1143000"/>
          </a:xfrm>
        </p:spPr>
        <p:txBody>
          <a:bodyPr/>
          <a:lstStyle/>
          <a:p>
            <a:pPr algn="ctr"/>
            <a:r>
              <a:rPr lang="en-US" dirty="0"/>
              <a:t>Orthopaedic Research at the Johns Hopkins Children’s Center</a:t>
            </a:r>
          </a:p>
        </p:txBody>
      </p:sp>
      <p:sp>
        <p:nvSpPr>
          <p:cNvPr id="3" name="Content Placeholder 2"/>
          <p:cNvSpPr>
            <a:spLocks noGrp="1"/>
          </p:cNvSpPr>
          <p:nvPr>
            <p:ph idx="1"/>
          </p:nvPr>
        </p:nvSpPr>
        <p:spPr>
          <a:xfrm>
            <a:off x="457200" y="1639229"/>
            <a:ext cx="8234979" cy="5218772"/>
          </a:xfrm>
        </p:spPr>
        <p:txBody>
          <a:bodyPr/>
          <a:lstStyle/>
          <a:p>
            <a:pPr marL="0" indent="0">
              <a:buNone/>
            </a:pPr>
            <a:r>
              <a:rPr lang="en-US" sz="1150" dirty="0">
                <a:latin typeface="Helvetica" panose="020B0604020202020204" pitchFamily="34" charset="0"/>
                <a:cs typeface="Helvetica" panose="020B0604020202020204" pitchFamily="34" charset="0"/>
              </a:rPr>
              <a:t>The Department of Orthopaedic Surgery at the Johns Hopkins Children’s Center has a very active clinical and biomedical research program that offers stimulating opportunities. The Orthopaedics Department also has its own dedicated editorial team and a media specialist. All attending physicians in our program are involved in research and available as mentors.</a:t>
            </a:r>
            <a:br>
              <a:rPr lang="en-US" sz="1150" dirty="0">
                <a:latin typeface="Helvetica" panose="020B0604020202020204" pitchFamily="34" charset="0"/>
                <a:cs typeface="Helvetica" panose="020B0604020202020204" pitchFamily="34" charset="0"/>
              </a:rPr>
            </a:b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br>
              <a:rPr lang="en-US" sz="1150" dirty="0">
                <a:latin typeface="Helvetica" panose="020B0604020202020204" pitchFamily="34" charset="0"/>
                <a:cs typeface="Helvetica" panose="020B0604020202020204" pitchFamily="34" charset="0"/>
              </a:rPr>
            </a:br>
            <a:br>
              <a:rPr lang="en-US" sz="1150" dirty="0">
                <a:latin typeface="Helvetica" panose="020B0604020202020204" pitchFamily="34" charset="0"/>
                <a:cs typeface="Helvetica" panose="020B0604020202020204" pitchFamily="34" charset="0"/>
              </a:rPr>
            </a:b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endParaRPr lang="en-US" sz="1150" dirty="0">
              <a:latin typeface="Helvetica" panose="020B0604020202020204" pitchFamily="34" charset="0"/>
              <a:cs typeface="Helvetica" panose="020B0604020202020204" pitchFamily="34" charset="0"/>
            </a:endParaRPr>
          </a:p>
          <a:p>
            <a:pPr marL="0" indent="0">
              <a:buNone/>
            </a:pPr>
            <a:r>
              <a:rPr lang="en-US" sz="1150" b="1" dirty="0">
                <a:latin typeface="Helvetica" panose="020B0604020202020204" pitchFamily="34" charset="0"/>
                <a:cs typeface="Helvetica" panose="020B0604020202020204" pitchFamily="34" charset="0"/>
              </a:rPr>
              <a:t>The Poggi Fellows and Orthopaedic Research:</a:t>
            </a:r>
            <a:endParaRPr lang="en-US" sz="1150" dirty="0">
              <a:latin typeface="Helvetica" panose="020B0604020202020204" pitchFamily="34" charset="0"/>
              <a:cs typeface="Helvetica" panose="020B0604020202020204" pitchFamily="34" charset="0"/>
            </a:endParaRPr>
          </a:p>
          <a:p>
            <a:pPr marL="0" indent="0">
              <a:buNone/>
            </a:pPr>
            <a:r>
              <a:rPr lang="en-US" sz="1150" dirty="0">
                <a:latin typeface="Helvetica" panose="020B0604020202020204" pitchFamily="34" charset="0"/>
                <a:cs typeface="Helvetica" panose="020B0604020202020204" pitchFamily="34" charset="0"/>
              </a:rPr>
              <a:t>The Poggi Fellows are a central part of the orthopaedic research team, playing a major role in the department’s research efforts. Poggi Fellows are trained within the Good Clinical Practice (GCP) guidelines including protection of human research subjects, with particular emphasis on pediatrics. Poggi Fellows are guided through the clinical research process from the development of a hypothesis to data collection and manuscript writing. Poggi Fellows have the opportunity to work independently in bringing their projects to completion. It is our intention that multiple publications result from the year’s effort.  </a:t>
            </a:r>
          </a:p>
        </p:txBody>
      </p:sp>
      <p:pic>
        <p:nvPicPr>
          <p:cNvPr id="5" name="Picture 4"/>
          <p:cNvPicPr>
            <a:picLocks noChangeAspect="1"/>
          </p:cNvPicPr>
          <p:nvPr/>
        </p:nvPicPr>
        <p:blipFill>
          <a:blip r:embed="rId3"/>
          <a:stretch>
            <a:fillRect/>
          </a:stretch>
        </p:blipFill>
        <p:spPr>
          <a:xfrm>
            <a:off x="2364059" y="2286173"/>
            <a:ext cx="4427962" cy="2930269"/>
          </a:xfrm>
          <a:prstGeom prst="rect">
            <a:avLst/>
          </a:prstGeom>
        </p:spPr>
      </p:pic>
    </p:spTree>
    <p:extLst>
      <p:ext uri="{BB962C8B-B14F-4D97-AF65-F5344CB8AC3E}">
        <p14:creationId xmlns:p14="http://schemas.microsoft.com/office/powerpoint/2010/main" val="614469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0525"/>
            <a:ext cx="7772400" cy="858412"/>
          </a:xfrm>
        </p:spPr>
        <p:txBody>
          <a:bodyPr/>
          <a:lstStyle/>
          <a:p>
            <a:pPr algn="ctr"/>
            <a:r>
              <a:rPr lang="en-US" dirty="0"/>
              <a:t>Direct Mentor</a:t>
            </a:r>
          </a:p>
        </p:txBody>
      </p:sp>
      <p:sp>
        <p:nvSpPr>
          <p:cNvPr id="3" name="Content Placeholder 2"/>
          <p:cNvSpPr>
            <a:spLocks noGrp="1"/>
          </p:cNvSpPr>
          <p:nvPr>
            <p:ph idx="1"/>
          </p:nvPr>
        </p:nvSpPr>
        <p:spPr>
          <a:xfrm>
            <a:off x="2947595" y="1740287"/>
            <a:ext cx="5739206" cy="4600575"/>
          </a:xfrm>
        </p:spPr>
        <p:txBody>
          <a:bodyPr/>
          <a:lstStyle/>
          <a:p>
            <a:pPr marL="0" indent="0">
              <a:buNone/>
            </a:pPr>
            <a:r>
              <a:rPr lang="en-US" sz="1200" dirty="0">
                <a:latin typeface="Helvetica" panose="020B0604020202020204" pitchFamily="34" charset="0"/>
                <a:cs typeface="Helvetica" panose="020B0604020202020204" pitchFamily="34" charset="0"/>
              </a:rPr>
              <a:t>Dr. Sponseller is the director of the Division of Orthopaedics and has been at the Johns Hopkins Children’s Center for more than 30 years. He earned his medical degree at the University of Michigan, and he completed residency at the University of Wisconsin. At Boston Children’s Hospital, Dr. Sponseller completed a fellowship in pediatric orthopaedics. More recently, he earned both a Master of Science degree in Business of Medicine and a Master of Business Administration at Johns Hopkins University.</a:t>
            </a:r>
            <a:br>
              <a:rPr lang="en-US" sz="1200" dirty="0">
                <a:latin typeface="Helvetica" panose="020B0604020202020204" pitchFamily="34" charset="0"/>
                <a:cs typeface="Helvetica" panose="020B0604020202020204" pitchFamily="34" charset="0"/>
              </a:rPr>
            </a:br>
            <a:endParaRPr lang="en-US" sz="1200" dirty="0">
              <a:latin typeface="Helvetica" panose="020B0604020202020204" pitchFamily="34" charset="0"/>
              <a:cs typeface="Helvetica" panose="020B0604020202020204" pitchFamily="34" charset="0"/>
            </a:endParaRPr>
          </a:p>
          <a:p>
            <a:pPr marL="0" indent="0">
              <a:buNone/>
            </a:pPr>
            <a:r>
              <a:rPr lang="en-US" sz="1200" dirty="0">
                <a:latin typeface="Helvetica" panose="020B0604020202020204" pitchFamily="34" charset="0"/>
                <a:cs typeface="Helvetica" panose="020B0604020202020204" pitchFamily="34" charset="0"/>
              </a:rPr>
              <a:t>Dr. </a:t>
            </a:r>
            <a:r>
              <a:rPr lang="en-US" sz="1200" dirty="0" err="1">
                <a:latin typeface="Helvetica" panose="020B0604020202020204" pitchFamily="34" charset="0"/>
                <a:cs typeface="Helvetica" panose="020B0604020202020204" pitchFamily="34" charset="0"/>
              </a:rPr>
              <a:t>Sponseller‘s</a:t>
            </a:r>
            <a:r>
              <a:rPr lang="en-US" sz="1200" dirty="0">
                <a:latin typeface="Helvetica" panose="020B0604020202020204" pitchFamily="34" charset="0"/>
                <a:cs typeface="Helvetica" panose="020B0604020202020204" pitchFamily="34" charset="0"/>
              </a:rPr>
              <a:t> special interests include spine deformity, pediatric trauma, Marfan syndrome, bladder exstrophy, and hip disorders. He has been awarded the Arthur H. </a:t>
            </a:r>
            <a:r>
              <a:rPr lang="en-US" sz="1200" dirty="0" err="1">
                <a:latin typeface="Helvetica" panose="020B0604020202020204" pitchFamily="34" charset="0"/>
                <a:cs typeface="Helvetica" panose="020B0604020202020204" pitchFamily="34" charset="0"/>
              </a:rPr>
              <a:t>Heune</a:t>
            </a:r>
            <a:r>
              <a:rPr lang="en-US" sz="1200" dirty="0">
                <a:latin typeface="Helvetica" panose="020B0604020202020204" pitchFamily="34" charset="0"/>
                <a:cs typeface="Helvetica" panose="020B0604020202020204" pitchFamily="34" charset="0"/>
              </a:rPr>
              <a:t> Award for career research by the Pediatric Orthopaedic Society of North America (POSNA). In addition, he has received the Yamaguchi Award for best paper in pediatrics by the American Urological Association (AUA). He has been on the Board of Directors of the Scoliosis Research Society (SRS) and POSNA. He is the Deputy Editor for Pediatrics of the Journal and Bone and Joint Surgeons (JBJS). He has more than 200 publications.</a:t>
            </a:r>
            <a:br>
              <a:rPr lang="en-US" sz="1200" dirty="0">
                <a:latin typeface="Helvetica" panose="020B0604020202020204" pitchFamily="34" charset="0"/>
                <a:cs typeface="Helvetica" panose="020B0604020202020204" pitchFamily="34" charset="0"/>
              </a:rPr>
            </a:br>
            <a:endParaRPr lang="en-US" sz="1200" dirty="0">
              <a:latin typeface="Helvetica" panose="020B0604020202020204" pitchFamily="34" charset="0"/>
              <a:cs typeface="Helvetica" panose="020B0604020202020204" pitchFamily="34" charset="0"/>
            </a:endParaRPr>
          </a:p>
          <a:p>
            <a:pPr marL="0" indent="0">
              <a:buNone/>
            </a:pPr>
            <a:r>
              <a:rPr lang="en-US" sz="1200" dirty="0">
                <a:latin typeface="Helvetica" panose="020B0604020202020204" pitchFamily="34" charset="0"/>
                <a:cs typeface="Helvetica" panose="020B0604020202020204" pitchFamily="34" charset="0"/>
              </a:rPr>
              <a:t>Honored on several occasions for his excellence in teaching and research, Dr. Sponseller was named Outstanding Teacher by the Union Memorial Orthopaedic Program and was twice awarded Teacher of the Year in Orthopaedic Surgery by The Johns Hopkins Hospital. Dr. Sponseller has traveled to Guyana, South America on three separate occasions to volunteer as a pediatric orthopaedic surgeon for Project Dawn while simultaneously teaching medical students, residents, and fellows. </a:t>
            </a:r>
          </a:p>
        </p:txBody>
      </p:sp>
      <p:pic>
        <p:nvPicPr>
          <p:cNvPr id="4" name="Picture 3"/>
          <p:cNvPicPr>
            <a:picLocks noChangeAspect="1"/>
          </p:cNvPicPr>
          <p:nvPr/>
        </p:nvPicPr>
        <p:blipFill>
          <a:blip r:embed="rId3"/>
          <a:stretch>
            <a:fillRect/>
          </a:stretch>
        </p:blipFill>
        <p:spPr>
          <a:xfrm>
            <a:off x="457200" y="1740287"/>
            <a:ext cx="1889901" cy="263168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11973" y="4371975"/>
            <a:ext cx="2208204" cy="269304"/>
          </a:xfrm>
          <a:prstGeom prst="rect">
            <a:avLst/>
          </a:prstGeom>
        </p:spPr>
        <p:txBody>
          <a:bodyPr wrap="square">
            <a:spAutoFit/>
          </a:bodyPr>
          <a:lstStyle/>
          <a:p>
            <a:r>
              <a:rPr lang="en-US" sz="1150" b="1" dirty="0">
                <a:solidFill>
                  <a:schemeClr val="bg1"/>
                </a:solidFill>
                <a:latin typeface="Helvetica" panose="020B0604020202020204" pitchFamily="34" charset="0"/>
                <a:cs typeface="Helvetica" panose="020B0604020202020204" pitchFamily="34" charset="0"/>
              </a:rPr>
              <a:t>Paul D. Sponseller, MD, MBA</a:t>
            </a:r>
            <a:endParaRPr lang="en-US" sz="115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048888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9989"/>
            <a:ext cx="7772400" cy="1139112"/>
          </a:xfrm>
        </p:spPr>
        <p:txBody>
          <a:bodyPr/>
          <a:lstStyle/>
          <a:p>
            <a:pPr algn="ctr"/>
            <a:r>
              <a:rPr lang="en-US" dirty="0"/>
              <a:t>Additional Pediatric</a:t>
            </a:r>
            <a:br>
              <a:rPr lang="en-US" dirty="0"/>
            </a:br>
            <a:r>
              <a:rPr lang="en-US" dirty="0"/>
              <a:t>Orthopaedic Faculty Mentors </a:t>
            </a:r>
          </a:p>
        </p:txBody>
      </p:sp>
      <p:sp>
        <p:nvSpPr>
          <p:cNvPr id="12" name="TextBox 11"/>
          <p:cNvSpPr txBox="1"/>
          <p:nvPr/>
        </p:nvSpPr>
        <p:spPr>
          <a:xfrm>
            <a:off x="298382" y="3854574"/>
            <a:ext cx="2073257" cy="276999"/>
          </a:xfrm>
          <a:prstGeom prst="rect">
            <a:avLst/>
          </a:prstGeom>
          <a:noFill/>
        </p:spPr>
        <p:txBody>
          <a:bodyPr wrap="square" rtlCol="0">
            <a:spAutoFit/>
          </a:bodyPr>
          <a:lstStyle/>
          <a:p>
            <a:r>
              <a:rPr lang="en-US" sz="1200" b="1" dirty="0">
                <a:solidFill>
                  <a:schemeClr val="bg1"/>
                </a:solidFill>
              </a:rPr>
              <a:t>Ranjit A. Varghese, MBBS</a:t>
            </a:r>
          </a:p>
        </p:txBody>
      </p:sp>
      <p:sp>
        <p:nvSpPr>
          <p:cNvPr id="4" name="Rectangle 3"/>
          <p:cNvSpPr/>
          <p:nvPr/>
        </p:nvSpPr>
        <p:spPr>
          <a:xfrm>
            <a:off x="2676068" y="2222970"/>
            <a:ext cx="5975872" cy="1384995"/>
          </a:xfrm>
          <a:prstGeom prst="rect">
            <a:avLst/>
          </a:prstGeom>
        </p:spPr>
        <p:txBody>
          <a:bodyPr wrap="square">
            <a:spAutoFit/>
          </a:bodyPr>
          <a:lstStyle/>
          <a:p>
            <a:r>
              <a:rPr lang="en-US" sz="1200" dirty="0">
                <a:solidFill>
                  <a:schemeClr val="bg1"/>
                </a:solidFill>
                <a:latin typeface="Arial" panose="020B0604020202020204" pitchFamily="34" charset="0"/>
              </a:rPr>
              <a:t>Dr. Varghese has been at Hopkins for eight years. His interests include cerebral palsy, clubfoot, and hip dysplasia. He earned his medical degree at Kasturba Medical College in Mangalore, India and completed a residency in orthopaedic surgery at Kasturba Medical College in Mangalore, India. He has completed fellowships in pediatric orthopaedic surgery at Kasturba Medical College in India, Gillette Children’s Hospital, British Columbia Children’s Hospital in Vancouver, and a fellowship in orthopaedic oncology at Massachusetts General Hospital.</a:t>
            </a:r>
            <a:endParaRPr lang="en-US" sz="1200" dirty="0">
              <a:solidFill>
                <a:schemeClr val="bg1"/>
              </a:solidFill>
            </a:endParaRPr>
          </a:p>
        </p:txBody>
      </p:sp>
      <p:pic>
        <p:nvPicPr>
          <p:cNvPr id="2050" name="Picture 2" descr="Image result for ranjit a varghe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060" y="1852346"/>
            <a:ext cx="1447786" cy="1930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id="{1358F047-BEF0-D34F-BBAB-C6ADAF953BC8}"/>
              </a:ext>
            </a:extLst>
          </p:cNvPr>
          <p:cNvSpPr txBox="1"/>
          <p:nvPr/>
        </p:nvSpPr>
        <p:spPr>
          <a:xfrm>
            <a:off x="546327" y="6342536"/>
            <a:ext cx="1268955" cy="276999"/>
          </a:xfrm>
          <a:prstGeom prst="rect">
            <a:avLst/>
          </a:prstGeom>
          <a:noFill/>
        </p:spPr>
        <p:txBody>
          <a:bodyPr wrap="square" rtlCol="0">
            <a:spAutoFit/>
          </a:bodyPr>
          <a:lstStyle/>
          <a:p>
            <a:r>
              <a:rPr lang="en-US" sz="1200" b="1" dirty="0">
                <a:solidFill>
                  <a:schemeClr val="bg1"/>
                </a:solidFill>
              </a:rPr>
              <a:t>R. Jay Lee, MD</a:t>
            </a:r>
          </a:p>
        </p:txBody>
      </p:sp>
      <p:sp>
        <p:nvSpPr>
          <p:cNvPr id="13" name="Rectangle 12">
            <a:extLst>
              <a:ext uri="{FF2B5EF4-FFF2-40B4-BE49-F238E27FC236}">
                <a16:creationId xmlns:a16="http://schemas.microsoft.com/office/drawing/2014/main" id="{D422E4BC-4A2A-0C4E-8C99-F812ED94D975}"/>
              </a:ext>
            </a:extLst>
          </p:cNvPr>
          <p:cNvSpPr/>
          <p:nvPr/>
        </p:nvSpPr>
        <p:spPr>
          <a:xfrm>
            <a:off x="2684034" y="4856142"/>
            <a:ext cx="5975872" cy="1015663"/>
          </a:xfrm>
          <a:prstGeom prst="rect">
            <a:avLst/>
          </a:prstGeom>
        </p:spPr>
        <p:txBody>
          <a:bodyPr wrap="square">
            <a:spAutoFit/>
          </a:bodyPr>
          <a:lstStyle/>
          <a:p>
            <a:r>
              <a:rPr lang="en-US" sz="1200" dirty="0">
                <a:solidFill>
                  <a:schemeClr val="bg1"/>
                </a:solidFill>
                <a:latin typeface="Helvetica" panose="020B0604020202020204" pitchFamily="34" charset="0"/>
                <a:cs typeface="Helvetica" panose="020B0604020202020204" pitchFamily="34" charset="0"/>
              </a:rPr>
              <a:t>Dr. Lee became a faculty member at Johns Hopkins in 2014. His research interests include sports medicine and resident education. Originally from California, he earned his medical degree at the Ohio State University and completed his residency in orthopaedic surgery at Hopkins. He pursued a fellowship in pediatric orthopaedics at the Children’s Hospital of Philadelphia. </a:t>
            </a:r>
          </a:p>
        </p:txBody>
      </p:sp>
      <p:pic>
        <p:nvPicPr>
          <p:cNvPr id="14" name="Picture 13">
            <a:extLst>
              <a:ext uri="{FF2B5EF4-FFF2-40B4-BE49-F238E27FC236}">
                <a16:creationId xmlns:a16="http://schemas.microsoft.com/office/drawing/2014/main" id="{98D728DD-F078-DD4C-ABDE-4C22EB5E77BB}"/>
              </a:ext>
            </a:extLst>
          </p:cNvPr>
          <p:cNvPicPr>
            <a:picLocks noChangeAspect="1"/>
          </p:cNvPicPr>
          <p:nvPr/>
        </p:nvPicPr>
        <p:blipFill rotWithShape="1">
          <a:blip r:embed="rId3"/>
          <a:srcRect l="14445" t="1454" r="13792" b="1197"/>
          <a:stretch/>
        </p:blipFill>
        <p:spPr>
          <a:xfrm>
            <a:off x="457201" y="4334851"/>
            <a:ext cx="1460500" cy="198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5669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3466" y="1964027"/>
            <a:ext cx="5975872" cy="1569660"/>
          </a:xfrm>
          <a:prstGeom prst="rect">
            <a:avLst/>
          </a:prstGeom>
        </p:spPr>
        <p:txBody>
          <a:bodyPr wrap="square">
            <a:spAutoFit/>
          </a:bodyPr>
          <a:lstStyle/>
          <a:p>
            <a:r>
              <a:rPr lang="en-US" sz="1200" dirty="0">
                <a:solidFill>
                  <a:schemeClr val="bg1"/>
                </a:solidFill>
                <a:latin typeface="Arial" panose="020B0604020202020204" pitchFamily="34" charset="0"/>
              </a:rPr>
              <a:t>Dr. </a:t>
            </a:r>
            <a:r>
              <a:rPr lang="en-US" sz="1200" dirty="0" err="1">
                <a:solidFill>
                  <a:schemeClr val="bg1"/>
                </a:solidFill>
                <a:latin typeface="Arial" panose="020B0604020202020204" pitchFamily="34" charset="0"/>
              </a:rPr>
              <a:t>Honcharuk</a:t>
            </a:r>
            <a:r>
              <a:rPr lang="en-US" sz="1200" dirty="0">
                <a:solidFill>
                  <a:schemeClr val="bg1"/>
                </a:solidFill>
                <a:latin typeface="Arial" panose="020B0604020202020204" pitchFamily="34" charset="0"/>
              </a:rPr>
              <a:t> is a new member of our department.  Her areas of interest within pediatric orthopedics include congenital and childhood pathologies of the lower extremity such as leg-length discrepancy, hip dysplasia, joint instability, clubfoot, and bone </a:t>
            </a:r>
            <a:r>
              <a:rPr lang="en-US" sz="1200" dirty="0" err="1">
                <a:solidFill>
                  <a:schemeClr val="bg1"/>
                </a:solidFill>
                <a:latin typeface="Arial" panose="020B0604020202020204" pitchFamily="34" charset="0"/>
              </a:rPr>
              <a:t>dysplasias</a:t>
            </a:r>
            <a:r>
              <a:rPr lang="en-US" sz="1200" dirty="0">
                <a:solidFill>
                  <a:schemeClr val="bg1"/>
                </a:solidFill>
                <a:latin typeface="Arial" panose="020B0604020202020204" pitchFamily="34" charset="0"/>
              </a:rPr>
              <a:t>. Her medical degree is from Rutgers-Robert Wood Johnson Medical School in New Jersey.  She completed her residency there and then trained as a pediatric </a:t>
            </a:r>
            <a:r>
              <a:rPr lang="en-US" sz="1200" dirty="0" err="1">
                <a:solidFill>
                  <a:schemeClr val="bg1"/>
                </a:solidFill>
                <a:latin typeface="Arial" panose="020B0604020202020204" pitchFamily="34" charset="0"/>
              </a:rPr>
              <a:t>orthopaedic</a:t>
            </a:r>
            <a:r>
              <a:rPr lang="en-US" sz="1200" dirty="0">
                <a:solidFill>
                  <a:schemeClr val="bg1"/>
                </a:solidFill>
                <a:latin typeface="Arial" panose="020B0604020202020204" pitchFamily="34" charset="0"/>
              </a:rPr>
              <a:t> fellow at the Texas Scottish Rite Hospital for Children in Dallas, Texas. She did an additional fellowship at the Paley </a:t>
            </a:r>
            <a:r>
              <a:rPr lang="en-US" sz="1200" dirty="0" err="1">
                <a:solidFill>
                  <a:schemeClr val="bg1"/>
                </a:solidFill>
                <a:latin typeface="Arial" panose="020B0604020202020204" pitchFamily="34" charset="0"/>
              </a:rPr>
              <a:t>Orthopaedic</a:t>
            </a:r>
            <a:r>
              <a:rPr lang="en-US" sz="1200" dirty="0">
                <a:solidFill>
                  <a:schemeClr val="bg1"/>
                </a:solidFill>
                <a:latin typeface="Arial" panose="020B0604020202020204" pitchFamily="34" charset="0"/>
              </a:rPr>
              <a:t> and Spine Institute in West Palm Beach, Florida, focusing on limb reconstruction and lengthening. </a:t>
            </a:r>
          </a:p>
        </p:txBody>
      </p:sp>
      <p:sp>
        <p:nvSpPr>
          <p:cNvPr id="12" name="TextBox 11"/>
          <p:cNvSpPr txBox="1"/>
          <p:nvPr/>
        </p:nvSpPr>
        <p:spPr>
          <a:xfrm>
            <a:off x="155575" y="3746409"/>
            <a:ext cx="2397891" cy="276999"/>
          </a:xfrm>
          <a:prstGeom prst="rect">
            <a:avLst/>
          </a:prstGeom>
          <a:noFill/>
        </p:spPr>
        <p:txBody>
          <a:bodyPr wrap="square" rtlCol="0">
            <a:spAutoFit/>
          </a:bodyPr>
          <a:lstStyle/>
          <a:p>
            <a:r>
              <a:rPr lang="en-US" sz="1200" b="1" dirty="0">
                <a:solidFill>
                  <a:schemeClr val="bg1"/>
                </a:solidFill>
              </a:rPr>
              <a:t>Erin Melissa </a:t>
            </a:r>
            <a:r>
              <a:rPr lang="en-US" sz="1200" b="1" dirty="0" err="1">
                <a:solidFill>
                  <a:schemeClr val="bg1"/>
                </a:solidFill>
              </a:rPr>
              <a:t>Honcharuk</a:t>
            </a:r>
            <a:r>
              <a:rPr lang="en-US" sz="1200" b="1" dirty="0">
                <a:solidFill>
                  <a:schemeClr val="bg1"/>
                </a:solidFill>
              </a:rPr>
              <a:t>, MD</a:t>
            </a:r>
          </a:p>
        </p:txBody>
      </p:sp>
      <p:sp>
        <p:nvSpPr>
          <p:cNvPr id="13" name="Title 1"/>
          <p:cNvSpPr>
            <a:spLocks noGrp="1"/>
          </p:cNvSpPr>
          <p:nvPr>
            <p:ph type="title"/>
          </p:nvPr>
        </p:nvSpPr>
        <p:spPr>
          <a:xfrm>
            <a:off x="457200" y="409989"/>
            <a:ext cx="7772400" cy="1139112"/>
          </a:xfrm>
        </p:spPr>
        <p:txBody>
          <a:bodyPr/>
          <a:lstStyle/>
          <a:p>
            <a:pPr algn="ctr"/>
            <a:r>
              <a:rPr lang="en-US" dirty="0"/>
              <a:t>Additional Pediatric</a:t>
            </a:r>
            <a:br>
              <a:rPr lang="en-US" dirty="0"/>
            </a:br>
            <a:r>
              <a:rPr lang="en-US" dirty="0"/>
              <a:t>Orthopaedic Faculty Mentors </a:t>
            </a:r>
          </a:p>
        </p:txBody>
      </p:sp>
      <p:sp>
        <p:nvSpPr>
          <p:cNvPr id="2" name="AutoShape 2" descr="https://my.jh.edu/jhed/cfc/PhotoProxy.cfc?method=getPhoto&amp;token=B30428A22BEB22BAE97855DCA25FBC0E&amp;ipAddress=10.20.75.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my.jh.edu/jhed/cfc/PhotoProxy.cfc?method=getPhoto&amp;token=B30428A22BEB22BAE97855DCA25FBC0E&amp;ipAddress=10.20.75.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8509CB26-8E85-AA4F-8E87-0DEC1942E8F9}"/>
              </a:ext>
            </a:extLst>
          </p:cNvPr>
          <p:cNvPicPr>
            <a:picLocks noChangeAspect="1"/>
          </p:cNvPicPr>
          <p:nvPr/>
        </p:nvPicPr>
        <p:blipFill>
          <a:blip r:embed="rId2"/>
          <a:stretch>
            <a:fillRect/>
          </a:stretch>
        </p:blipFill>
        <p:spPr>
          <a:xfrm>
            <a:off x="457200" y="1830705"/>
            <a:ext cx="1477028" cy="1836305"/>
          </a:xfrm>
          <a:prstGeom prst="rect">
            <a:avLst/>
          </a:prstGeom>
        </p:spPr>
      </p:pic>
      <p:sp>
        <p:nvSpPr>
          <p:cNvPr id="8" name="Rectangle 7">
            <a:extLst>
              <a:ext uri="{FF2B5EF4-FFF2-40B4-BE49-F238E27FC236}">
                <a16:creationId xmlns:a16="http://schemas.microsoft.com/office/drawing/2014/main" id="{9FD35DB8-ED46-B941-9BBE-29DD4061F300}"/>
              </a:ext>
            </a:extLst>
          </p:cNvPr>
          <p:cNvSpPr/>
          <p:nvPr/>
        </p:nvSpPr>
        <p:spPr>
          <a:xfrm>
            <a:off x="2553466" y="4359934"/>
            <a:ext cx="5975872" cy="1938992"/>
          </a:xfrm>
          <a:prstGeom prst="rect">
            <a:avLst/>
          </a:prstGeom>
        </p:spPr>
        <p:txBody>
          <a:bodyPr wrap="square">
            <a:spAutoFit/>
          </a:bodyPr>
          <a:lstStyle/>
          <a:p>
            <a:r>
              <a:rPr lang="en-US" sz="1200" dirty="0">
                <a:solidFill>
                  <a:schemeClr val="bg1"/>
                </a:solidFill>
                <a:latin typeface="Arial" panose="020B0604020202020204" pitchFamily="34" charset="0"/>
              </a:rPr>
              <a:t>Dr. Brandt is the newest member of our department. He specializes in hip conditions and traumatic injuries. He has expertise in treating children with hip dysplasia, limb deformities and fractures, as well as foot and ankle conditions. He is also trained in joint preservation and limb reconstruction procedures. He is interested in education and reducing health disparities. Dr. Brandt graduated from the New York University School of Medicine. He completed a residency in </a:t>
            </a:r>
            <a:r>
              <a:rPr lang="en-US" sz="1200" dirty="0" err="1">
                <a:solidFill>
                  <a:schemeClr val="bg1"/>
                </a:solidFill>
                <a:latin typeface="Arial" panose="020B0604020202020204" pitchFamily="34" charset="0"/>
              </a:rPr>
              <a:t>orthopaedic</a:t>
            </a:r>
            <a:r>
              <a:rPr lang="en-US" sz="1200" dirty="0">
                <a:solidFill>
                  <a:schemeClr val="bg1"/>
                </a:solidFill>
                <a:latin typeface="Arial" panose="020B0604020202020204" pitchFamily="34" charset="0"/>
              </a:rPr>
              <a:t> surgery at the Carolinas Medical Center/</a:t>
            </a:r>
            <a:r>
              <a:rPr lang="en-US" sz="1200" dirty="0" err="1">
                <a:solidFill>
                  <a:schemeClr val="bg1"/>
                </a:solidFill>
                <a:latin typeface="Arial" panose="020B0604020202020204" pitchFamily="34" charset="0"/>
              </a:rPr>
              <a:t>OrthoCarolina</a:t>
            </a:r>
            <a:r>
              <a:rPr lang="en-US" sz="1200" dirty="0">
                <a:solidFill>
                  <a:schemeClr val="bg1"/>
                </a:solidFill>
                <a:latin typeface="Arial" panose="020B0604020202020204" pitchFamily="34" charset="0"/>
              </a:rPr>
              <a:t> in Charlotte. He received additional training in limb reconstruction in with the Atrium Health RESTORE Central America in Honduras. He also completed a pediatric </a:t>
            </a:r>
            <a:r>
              <a:rPr lang="en-US" sz="1200" dirty="0" err="1">
                <a:solidFill>
                  <a:schemeClr val="bg1"/>
                </a:solidFill>
                <a:latin typeface="Arial" panose="020B0604020202020204" pitchFamily="34" charset="0"/>
              </a:rPr>
              <a:t>orthopaedic</a:t>
            </a:r>
            <a:r>
              <a:rPr lang="en-US" sz="1200" dirty="0">
                <a:solidFill>
                  <a:schemeClr val="bg1"/>
                </a:solidFill>
                <a:latin typeface="Arial" panose="020B0604020202020204" pitchFamily="34" charset="0"/>
              </a:rPr>
              <a:t> surgery fellowship at the Children’s Hospital Colorado in Denver.</a:t>
            </a:r>
          </a:p>
        </p:txBody>
      </p:sp>
      <p:sp>
        <p:nvSpPr>
          <p:cNvPr id="9" name="TextBox 8">
            <a:extLst>
              <a:ext uri="{FF2B5EF4-FFF2-40B4-BE49-F238E27FC236}">
                <a16:creationId xmlns:a16="http://schemas.microsoft.com/office/drawing/2014/main" id="{17D2D076-B51A-AE4B-AD54-A5A8644437F2}"/>
              </a:ext>
            </a:extLst>
          </p:cNvPr>
          <p:cNvSpPr txBox="1"/>
          <p:nvPr/>
        </p:nvSpPr>
        <p:spPr>
          <a:xfrm>
            <a:off x="78386" y="6396596"/>
            <a:ext cx="2397891" cy="276999"/>
          </a:xfrm>
          <a:prstGeom prst="rect">
            <a:avLst/>
          </a:prstGeom>
          <a:noFill/>
        </p:spPr>
        <p:txBody>
          <a:bodyPr wrap="square" rtlCol="0">
            <a:spAutoFit/>
          </a:bodyPr>
          <a:lstStyle/>
          <a:p>
            <a:pPr algn="ctr"/>
            <a:r>
              <a:rPr lang="en-US" sz="1200" b="1" dirty="0">
                <a:solidFill>
                  <a:schemeClr val="bg1"/>
                </a:solidFill>
              </a:rPr>
              <a:t>Aaron Brandt, MD</a:t>
            </a:r>
          </a:p>
        </p:txBody>
      </p:sp>
      <p:pic>
        <p:nvPicPr>
          <p:cNvPr id="3" name="Picture 2">
            <a:extLst>
              <a:ext uri="{FF2B5EF4-FFF2-40B4-BE49-F238E27FC236}">
                <a16:creationId xmlns:a16="http://schemas.microsoft.com/office/drawing/2014/main" id="{28C05619-386B-A742-A42A-74F67E453CD5}"/>
              </a:ext>
            </a:extLst>
          </p:cNvPr>
          <p:cNvPicPr>
            <a:picLocks noChangeAspect="1"/>
          </p:cNvPicPr>
          <p:nvPr/>
        </p:nvPicPr>
        <p:blipFill>
          <a:blip r:embed="rId3"/>
          <a:stretch>
            <a:fillRect/>
          </a:stretch>
        </p:blipFill>
        <p:spPr>
          <a:xfrm>
            <a:off x="457200" y="4242103"/>
            <a:ext cx="1535787" cy="2066081"/>
          </a:xfrm>
          <a:prstGeom prst="rect">
            <a:avLst/>
          </a:prstGeom>
        </p:spPr>
      </p:pic>
    </p:spTree>
    <p:extLst>
      <p:ext uri="{BB962C8B-B14F-4D97-AF65-F5344CB8AC3E}">
        <p14:creationId xmlns:p14="http://schemas.microsoft.com/office/powerpoint/2010/main" val="390216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Margalit, Poggi Fellow</a:t>
            </a:r>
            <a:br>
              <a:rPr lang="en-US" dirty="0"/>
            </a:br>
            <a:r>
              <a:rPr lang="en-US" dirty="0"/>
              <a:t>2015 –2016</a:t>
            </a:r>
          </a:p>
        </p:txBody>
      </p:sp>
      <p:sp>
        <p:nvSpPr>
          <p:cNvPr id="3" name="Content Placeholder 2"/>
          <p:cNvSpPr>
            <a:spLocks noGrp="1"/>
          </p:cNvSpPr>
          <p:nvPr>
            <p:ph idx="1"/>
          </p:nvPr>
        </p:nvSpPr>
        <p:spPr>
          <a:xfrm>
            <a:off x="2018805" y="1647187"/>
            <a:ext cx="6975089" cy="4629912"/>
          </a:xfrm>
        </p:spPr>
        <p:txBody>
          <a:bodyPr/>
          <a:lstStyle/>
          <a:p>
            <a:pPr marL="166687" indent="0">
              <a:buNone/>
            </a:pPr>
            <a:r>
              <a:rPr lang="en-US" sz="925" i="1" dirty="0">
                <a:latin typeface="Helvetica" panose="020B0604020202020204" pitchFamily="34" charset="0"/>
                <a:cs typeface="Helvetica" panose="020B0604020202020204" pitchFamily="34" charset="0"/>
              </a:rPr>
              <a:t>	</a:t>
            </a:r>
            <a:r>
              <a:rPr lang="en-US" sz="925" b="1" i="1" dirty="0">
                <a:latin typeface="Helvetica" panose="020B0604020202020204" pitchFamily="34" charset="0"/>
                <a:cs typeface="Helvetica" panose="020B0604020202020204" pitchFamily="34" charset="0"/>
              </a:rPr>
              <a:t>Selected Abstracts and Presentations</a:t>
            </a:r>
            <a:endParaRPr lang="en-US" sz="925" b="1" dirty="0">
              <a:latin typeface="Helvetica" panose="020B0604020202020204" pitchFamily="34" charset="0"/>
              <a:cs typeface="Helvetica" panose="020B0604020202020204" pitchFamily="34" charset="0"/>
            </a:endParaRPr>
          </a:p>
          <a:p>
            <a:pPr indent="-176213"/>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McKean G, Lawing C, Galey S, Ain MC. Walking Out of the Curve: Thoracolumbar Kyphosis in Achondroplasia. SRS (Podium) 2016.</a:t>
            </a:r>
          </a:p>
          <a:p>
            <a:pPr indent="-176213"/>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McKean G, Lee RJ, Sponseller PD. BMI Hides the Curve: Using the </a:t>
            </a:r>
            <a:r>
              <a:rPr lang="en-US" sz="925" dirty="0" err="1">
                <a:latin typeface="Helvetica" panose="020B0604020202020204" pitchFamily="34" charset="0"/>
                <a:cs typeface="Helvetica" panose="020B0604020202020204" pitchFamily="34" charset="0"/>
              </a:rPr>
              <a:t>Scoliometer</a:t>
            </a:r>
            <a:r>
              <a:rPr lang="en-US" sz="925" dirty="0">
                <a:latin typeface="Helvetica" panose="020B0604020202020204" pitchFamily="34" charset="0"/>
                <a:cs typeface="Helvetica" panose="020B0604020202020204" pitchFamily="34" charset="0"/>
              </a:rPr>
              <a:t> as a Referral Tool for Patients with Different BMIs. POSNA (Podium) 2016.</a:t>
            </a:r>
          </a:p>
          <a:p>
            <a:pPr indent="-176213"/>
            <a:r>
              <a:rPr lang="en-US" sz="925" dirty="0">
                <a:latin typeface="Helvetica" panose="020B0604020202020204" pitchFamily="34" charset="0"/>
                <a:cs typeface="Helvetica" panose="020B0604020202020204" pitchFamily="34" charset="0"/>
              </a:rPr>
              <a:t>Lee RJ, </a:t>
            </a:r>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a:t>
            </a:r>
            <a:r>
              <a:rPr lang="en-US" sz="925" dirty="0" err="1">
                <a:latin typeface="Helvetica" panose="020B0604020202020204" pitchFamily="34" charset="0"/>
                <a:cs typeface="Helvetica" panose="020B0604020202020204" pitchFamily="34" charset="0"/>
              </a:rPr>
              <a:t>Nduaguba</a:t>
            </a:r>
            <a:r>
              <a:rPr lang="en-US" sz="925" dirty="0">
                <a:latin typeface="Helvetica" panose="020B0604020202020204" pitchFamily="34" charset="0"/>
                <a:cs typeface="Helvetica" panose="020B0604020202020204" pitchFamily="34" charset="0"/>
              </a:rPr>
              <a:t> A, Gunderson </a:t>
            </a:r>
            <a:r>
              <a:rPr lang="en-US" sz="925" dirty="0" err="1">
                <a:latin typeface="Helvetica" panose="020B0604020202020204" pitchFamily="34" charset="0"/>
                <a:cs typeface="Helvetica" panose="020B0604020202020204" pitchFamily="34" charset="0"/>
              </a:rPr>
              <a:t>Mganley</a:t>
            </a:r>
            <a:r>
              <a:rPr lang="en-US" sz="925" dirty="0">
                <a:latin typeface="Helvetica" panose="020B0604020202020204" pitchFamily="34" charset="0"/>
                <a:cs typeface="Helvetica" panose="020B0604020202020204" pitchFamily="34" charset="0"/>
              </a:rPr>
              <a:t> T. Collateral Ligament Injuries in the Setting of Anterior Cruciate Ligament (ACL) Tears in the Pediatric Population. POSNA (Podium) 2016</a:t>
            </a:r>
          </a:p>
          <a:p>
            <a:pPr indent="-176213"/>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a:t>
            </a:r>
            <a:r>
              <a:rPr lang="en-US" sz="925" dirty="0" err="1">
                <a:latin typeface="Helvetica" panose="020B0604020202020204" pitchFamily="34" charset="0"/>
                <a:cs typeface="Helvetica" panose="020B0604020202020204" pitchFamily="34" charset="0"/>
              </a:rPr>
              <a:t>Ukwuani</a:t>
            </a:r>
            <a:r>
              <a:rPr lang="en-US" sz="925" dirty="0">
                <a:latin typeface="Helvetica" panose="020B0604020202020204" pitchFamily="34" charset="0"/>
                <a:cs typeface="Helvetica" panose="020B0604020202020204" pitchFamily="34" charset="0"/>
              </a:rPr>
              <a:t> G, Lee RJ, Sponseller PD. Prophylactic Antibiotic Use in Pediatric Orthopaedic Surgery: Reducing Variability, Cost and Risks. POSNA (e-poster) 2016.</a:t>
            </a:r>
          </a:p>
          <a:p>
            <a:pPr indent="-176213"/>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Yu L, Fritz J, Lee RJ. Using Magnetic Resonance Images to Assess the Order of </a:t>
            </a:r>
            <a:r>
              <a:rPr lang="en-US" sz="925" dirty="0" err="1">
                <a:latin typeface="Helvetica" panose="020B0604020202020204" pitchFamily="34" charset="0"/>
                <a:cs typeface="Helvetica" panose="020B0604020202020204" pitchFamily="34" charset="0"/>
              </a:rPr>
              <a:t>Physeal</a:t>
            </a:r>
            <a:r>
              <a:rPr lang="en-US" sz="925" dirty="0">
                <a:latin typeface="Helvetica" panose="020B0604020202020204" pitchFamily="34" charset="0"/>
                <a:cs typeface="Helvetica" panose="020B0604020202020204" pitchFamily="34" charset="0"/>
              </a:rPr>
              <a:t> Closure in the Normal Knee PRISM (e-poster) 2016.</a:t>
            </a:r>
          </a:p>
          <a:p>
            <a:pPr indent="-176213"/>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Yu L, Lee RJ, Tis J. Arthroscopic Medial Imbrication for Patellar Instability. PRISM (e-poster) 2016.</a:t>
            </a:r>
          </a:p>
          <a:p>
            <a:pPr indent="-176213"/>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McKean G, Constantine A, Thompson C, Lee RJ, Sponseller PD. BMI Hides the Curve: Using the </a:t>
            </a:r>
            <a:r>
              <a:rPr lang="en-US" sz="925" dirty="0" err="1">
                <a:latin typeface="Helvetica" panose="020B0604020202020204" pitchFamily="34" charset="0"/>
                <a:cs typeface="Helvetica" panose="020B0604020202020204" pitchFamily="34" charset="0"/>
              </a:rPr>
              <a:t>Scoliometer</a:t>
            </a:r>
            <a:r>
              <a:rPr lang="en-US" sz="925" dirty="0">
                <a:latin typeface="Helvetica" panose="020B0604020202020204" pitchFamily="34" charset="0"/>
                <a:cs typeface="Helvetica" panose="020B0604020202020204" pitchFamily="34" charset="0"/>
              </a:rPr>
              <a:t> as a Referral Tool for Patients with Different BMIs. First Johns Hopkins High-Value Practice Research Symposium (e-poster) 2016.</a:t>
            </a:r>
          </a:p>
          <a:p>
            <a:pPr indent="-176213"/>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a:t>
            </a:r>
            <a:r>
              <a:rPr lang="en-US" sz="925" dirty="0" err="1">
                <a:latin typeface="Helvetica" panose="020B0604020202020204" pitchFamily="34" charset="0"/>
                <a:cs typeface="Helvetica" panose="020B0604020202020204" pitchFamily="34" charset="0"/>
              </a:rPr>
              <a:t>Ukwuani</a:t>
            </a:r>
            <a:r>
              <a:rPr lang="en-US" sz="925" dirty="0">
                <a:latin typeface="Helvetica" panose="020B0604020202020204" pitchFamily="34" charset="0"/>
                <a:cs typeface="Helvetica" panose="020B0604020202020204" pitchFamily="34" charset="0"/>
              </a:rPr>
              <a:t> G, Lee RJ, Sponseller PD. Prophylactic Antibiotic Use in Pediatric Orthopaedic Surgery: Reducing Variability, Cost and Risks. First Johns Hopkins High-Value Practice Research Symposium (Podium) 2016.</a:t>
            </a:r>
          </a:p>
          <a:p>
            <a:pPr indent="-176213"/>
            <a:r>
              <a:rPr lang="en-US" sz="925" dirty="0">
                <a:latin typeface="Helvetica" panose="020B0604020202020204" pitchFamily="34" charset="0"/>
                <a:cs typeface="Helvetica" panose="020B0604020202020204" pitchFamily="34" charset="0"/>
              </a:rPr>
              <a:t>Sullivan B, </a:t>
            </a:r>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Garg V, </a:t>
            </a:r>
            <a:r>
              <a:rPr lang="en-US" sz="925" dirty="0" err="1">
                <a:latin typeface="Helvetica" panose="020B0604020202020204" pitchFamily="34" charset="0"/>
                <a:cs typeface="Helvetica" panose="020B0604020202020204" pitchFamily="34" charset="0"/>
              </a:rPr>
              <a:t>Njoku</a:t>
            </a:r>
            <a:r>
              <a:rPr lang="en-US" sz="925" dirty="0">
                <a:latin typeface="Helvetica" panose="020B0604020202020204" pitchFamily="34" charset="0"/>
                <a:cs typeface="Helvetica" panose="020B0604020202020204" pitchFamily="34" charset="0"/>
              </a:rPr>
              <a:t> D, Sponseller P. Operative Blood Pressure Monitoring in Patients with </a:t>
            </a:r>
            <a:r>
              <a:rPr lang="en-US" sz="925" dirty="0" err="1">
                <a:latin typeface="Helvetica" panose="020B0604020202020204" pitchFamily="34" charset="0"/>
                <a:cs typeface="Helvetica" panose="020B0604020202020204" pitchFamily="34" charset="0"/>
              </a:rPr>
              <a:t>Osteogenesis</a:t>
            </a:r>
            <a:r>
              <a:rPr lang="en-US" sz="925" dirty="0">
                <a:latin typeface="Helvetica" panose="020B0604020202020204" pitchFamily="34" charset="0"/>
                <a:cs typeface="Helvetica" panose="020B0604020202020204" pitchFamily="34" charset="0"/>
              </a:rPr>
              <a:t> </a:t>
            </a:r>
            <a:r>
              <a:rPr lang="en-US" sz="925" dirty="0" err="1">
                <a:latin typeface="Helvetica" panose="020B0604020202020204" pitchFamily="34" charset="0"/>
                <a:cs typeface="Helvetica" panose="020B0604020202020204" pitchFamily="34" charset="0"/>
              </a:rPr>
              <a:t>Imperfecta</a:t>
            </a:r>
            <a:r>
              <a:rPr lang="en-US" sz="925" dirty="0">
                <a:latin typeface="Helvetica" panose="020B0604020202020204" pitchFamily="34" charset="0"/>
                <a:cs typeface="Helvetica" panose="020B0604020202020204" pitchFamily="34" charset="0"/>
              </a:rPr>
              <a:t>. Johns Hopkins Seventh Annual Patient Safety Summit (podium) 2016.</a:t>
            </a:r>
          </a:p>
          <a:p>
            <a:pPr indent="-176213"/>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Peddada KV, </a:t>
            </a:r>
            <a:r>
              <a:rPr lang="en-US" sz="925" dirty="0" err="1">
                <a:latin typeface="Helvetica" panose="020B0604020202020204" pitchFamily="34" charset="0"/>
                <a:cs typeface="Helvetica" panose="020B0604020202020204" pitchFamily="34" charset="0"/>
              </a:rPr>
              <a:t>Remenapp</a:t>
            </a:r>
            <a:r>
              <a:rPr lang="en-US" sz="925" dirty="0">
                <a:latin typeface="Helvetica" panose="020B0604020202020204" pitchFamily="34" charset="0"/>
                <a:cs typeface="Helvetica" panose="020B0604020202020204" pitchFamily="34" charset="0"/>
              </a:rPr>
              <a:t> C, Lee RJ. Non-operative Management of Salter-Harris II Fractures of the Distal Tibia. PRISM (poster) 2017.</a:t>
            </a:r>
          </a:p>
          <a:p>
            <a:pPr marL="166687" indent="0">
              <a:buNone/>
            </a:pPr>
            <a:r>
              <a:rPr lang="en-US" sz="925" i="1" dirty="0">
                <a:latin typeface="Helvetica" panose="020B0604020202020204" pitchFamily="34" charset="0"/>
                <a:cs typeface="Helvetica" panose="020B0604020202020204" pitchFamily="34" charset="0"/>
              </a:rPr>
              <a:t>	</a:t>
            </a:r>
            <a:r>
              <a:rPr lang="en-US" sz="925" b="1" i="1" dirty="0">
                <a:latin typeface="Helvetica" panose="020B0604020202020204" pitchFamily="34" charset="0"/>
                <a:cs typeface="Helvetica" panose="020B0604020202020204" pitchFamily="34" charset="0"/>
              </a:rPr>
              <a:t>Selected</a:t>
            </a:r>
            <a:r>
              <a:rPr lang="en-US" sz="925" i="1" dirty="0">
                <a:latin typeface="Helvetica" panose="020B0604020202020204" pitchFamily="34" charset="0"/>
                <a:cs typeface="Helvetica" panose="020B0604020202020204" pitchFamily="34" charset="0"/>
              </a:rPr>
              <a:t> </a:t>
            </a:r>
            <a:r>
              <a:rPr lang="en-US" sz="925" b="1" i="1" dirty="0">
                <a:latin typeface="Helvetica" panose="020B0604020202020204" pitchFamily="34" charset="0"/>
                <a:cs typeface="Helvetica" panose="020B0604020202020204" pitchFamily="34" charset="0"/>
              </a:rPr>
              <a:t>Papers/Publications</a:t>
            </a:r>
            <a:endParaRPr lang="en-US" sz="925" b="1" dirty="0">
              <a:latin typeface="Helvetica" panose="020B0604020202020204" pitchFamily="34" charset="0"/>
              <a:cs typeface="Helvetica" panose="020B0604020202020204" pitchFamily="34" charset="0"/>
            </a:endParaRPr>
          </a:p>
          <a:p>
            <a:pPr indent="-176213"/>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McKean G, Lawing C, Galey S, Ain MC. Walking Out of the Curve: Thoracolumbar Kyphosis in Achondroplasia. Journal of Pediatric Orthopaedics. 2016.</a:t>
            </a:r>
          </a:p>
          <a:p>
            <a:pPr indent="-176213"/>
            <a:r>
              <a:rPr lang="en-US" sz="925" dirty="0">
                <a:latin typeface="Helvetica" panose="020B0604020202020204" pitchFamily="34" charset="0"/>
                <a:cs typeface="Helvetica" panose="020B0604020202020204" pitchFamily="34" charset="0"/>
              </a:rPr>
              <a:t>Suresh S, </a:t>
            </a:r>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Sponseller PD. Evaluating the sagittal spinal and pelvic parameters in Marfan syndrome patients affected with scoliosis. The Spine Journal, Volume 16 , Issue 4 , S84 -S85.</a:t>
            </a:r>
          </a:p>
          <a:p>
            <a:pPr indent="-176213"/>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Stein BE, </a:t>
            </a:r>
            <a:r>
              <a:rPr lang="en-US" sz="925" dirty="0" err="1">
                <a:latin typeface="Helvetica" panose="020B0604020202020204" pitchFamily="34" charset="0"/>
                <a:cs typeface="Helvetica" panose="020B0604020202020204" pitchFamily="34" charset="0"/>
              </a:rPr>
              <a:t>Hassanzadeh</a:t>
            </a:r>
            <a:r>
              <a:rPr lang="en-US" sz="925" dirty="0">
                <a:latin typeface="Helvetica" panose="020B0604020202020204" pitchFamily="34" charset="0"/>
                <a:cs typeface="Helvetica" panose="020B0604020202020204" pitchFamily="34" charset="0"/>
              </a:rPr>
              <a:t> H, Ain MC, Sponseller PD. Percutaneous Screw Fixation of Lateral Condylar Humerus Fractures. JBJS Essential Surgical Techniques Key Procedures. 2016.</a:t>
            </a:r>
          </a:p>
          <a:p>
            <a:pPr indent="-176213"/>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Sponseller PD. </a:t>
            </a:r>
            <a:r>
              <a:rPr lang="en-US" sz="925" dirty="0" err="1">
                <a:latin typeface="Helvetica" panose="020B0604020202020204" pitchFamily="34" charset="0"/>
                <a:cs typeface="Helvetica" panose="020B0604020202020204" pitchFamily="34" charset="0"/>
              </a:rPr>
              <a:t>Myelokyphectomy</a:t>
            </a:r>
            <a:r>
              <a:rPr lang="en-US" sz="925" dirty="0">
                <a:latin typeface="Helvetica" panose="020B0604020202020204" pitchFamily="34" charset="0"/>
                <a:cs typeface="Helvetica" panose="020B0604020202020204" pitchFamily="34" charset="0"/>
              </a:rPr>
              <a:t> in </a:t>
            </a:r>
            <a:r>
              <a:rPr lang="en-US" sz="925" dirty="0" err="1">
                <a:latin typeface="Helvetica" panose="020B0604020202020204" pitchFamily="34" charset="0"/>
                <a:cs typeface="Helvetica" panose="020B0604020202020204" pitchFamily="34" charset="0"/>
              </a:rPr>
              <a:t>Spina</a:t>
            </a:r>
            <a:r>
              <a:rPr lang="en-US" sz="925" dirty="0">
                <a:latin typeface="Helvetica" panose="020B0604020202020204" pitchFamily="34" charset="0"/>
                <a:cs typeface="Helvetica" panose="020B0604020202020204" pitchFamily="34" charset="0"/>
              </a:rPr>
              <a:t> Bifida: The Modified </a:t>
            </a:r>
            <a:r>
              <a:rPr lang="en-US" sz="925" dirty="0" err="1">
                <a:latin typeface="Helvetica" panose="020B0604020202020204" pitchFamily="34" charset="0"/>
                <a:cs typeface="Helvetica" panose="020B0604020202020204" pitchFamily="34" charset="0"/>
              </a:rPr>
              <a:t>Fackler</a:t>
            </a:r>
            <a:r>
              <a:rPr lang="en-US" sz="925" dirty="0">
                <a:latin typeface="Helvetica" panose="020B0604020202020204" pitchFamily="34" charset="0"/>
                <a:cs typeface="Helvetica" panose="020B0604020202020204" pitchFamily="34" charset="0"/>
              </a:rPr>
              <a:t>/Sagittal Technique. Operative Techniques in Orthopaedics. 2016.</a:t>
            </a:r>
          </a:p>
          <a:p>
            <a:pPr indent="-176213"/>
            <a:r>
              <a:rPr lang="en-US" sz="925" dirty="0">
                <a:latin typeface="Helvetica" panose="020B0604020202020204" pitchFamily="34" charset="0"/>
                <a:cs typeface="Helvetica" panose="020B0604020202020204" pitchFamily="34" charset="0"/>
              </a:rPr>
              <a:t>Lawing C, </a:t>
            </a:r>
            <a:r>
              <a:rPr lang="en-US" sz="925" b="1" u="sng" dirty="0">
                <a:latin typeface="Helvetica" panose="020B0604020202020204" pitchFamily="34" charset="0"/>
                <a:cs typeface="Helvetica" panose="020B0604020202020204" pitchFamily="34" charset="0"/>
              </a:rPr>
              <a:t>Margalit A</a:t>
            </a:r>
            <a:r>
              <a:rPr lang="en-US" sz="925" dirty="0">
                <a:latin typeface="Helvetica" panose="020B0604020202020204" pitchFamily="34" charset="0"/>
                <a:cs typeface="Helvetica" panose="020B0604020202020204" pitchFamily="34" charset="0"/>
              </a:rPr>
              <a:t>, Ain M. Open Femur Fracture with Soft Tissue Loss. Pediatric Orthopedic Trauma Case Atlas. 2016</a:t>
            </a:r>
          </a:p>
        </p:txBody>
      </p:sp>
      <p:pic>
        <p:nvPicPr>
          <p:cNvPr id="4" name="Picture 3"/>
          <p:cNvPicPr>
            <a:picLocks noChangeAspect="1"/>
          </p:cNvPicPr>
          <p:nvPr/>
        </p:nvPicPr>
        <p:blipFill>
          <a:blip r:embed="rId3"/>
          <a:stretch>
            <a:fillRect/>
          </a:stretch>
        </p:blipFill>
        <p:spPr>
          <a:xfrm>
            <a:off x="226401" y="1813445"/>
            <a:ext cx="1840676" cy="2556495"/>
          </a:xfrm>
          <a:prstGeom prst="rect">
            <a:avLst/>
          </a:prstGeom>
        </p:spPr>
      </p:pic>
      <p:pic>
        <p:nvPicPr>
          <p:cNvPr id="5" name="Picture 4"/>
          <p:cNvPicPr>
            <a:picLocks noChangeAspect="1"/>
          </p:cNvPicPr>
          <p:nvPr/>
        </p:nvPicPr>
        <p:blipFill>
          <a:blip r:embed="rId4"/>
          <a:stretch>
            <a:fillRect/>
          </a:stretch>
        </p:blipFill>
        <p:spPr>
          <a:xfrm>
            <a:off x="178130" y="4483602"/>
            <a:ext cx="1937218" cy="1750947"/>
          </a:xfrm>
          <a:prstGeom prst="rect">
            <a:avLst/>
          </a:prstGeom>
        </p:spPr>
      </p:pic>
      <p:sp>
        <p:nvSpPr>
          <p:cNvPr id="6" name="Content Placeholder 2"/>
          <p:cNvSpPr txBox="1">
            <a:spLocks/>
          </p:cNvSpPr>
          <p:nvPr/>
        </p:nvSpPr>
        <p:spPr bwMode="white">
          <a:xfrm>
            <a:off x="2171205" y="1799587"/>
            <a:ext cx="6975089" cy="4629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C000"/>
              </a:buClr>
              <a:buFont typeface="Arial" pitchFamily="34" charset="0"/>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166687" indent="0">
              <a:buFont typeface="Arial" pitchFamily="34" charset="0"/>
              <a:buNone/>
            </a:pPr>
            <a:endParaRPr lang="en-US" sz="925" kern="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75807233"/>
      </p:ext>
    </p:extLst>
  </p:cSld>
  <p:clrMapOvr>
    <a:masterClrMapping/>
  </p:clrMapOvr>
</p:sld>
</file>

<file path=ppt/theme/theme1.xml><?xml version="1.0" encoding="utf-8"?>
<a:theme xmlns:a="http://schemas.openxmlformats.org/drawingml/2006/main" name="JHM_Blue">
  <a:themeElements>
    <a:clrScheme name="Custom 4">
      <a:dk1>
        <a:sysClr val="windowText" lastClr="000000"/>
      </a:dk1>
      <a:lt1>
        <a:sysClr val="window" lastClr="FFFFFF"/>
      </a:lt1>
      <a:dk2>
        <a:srgbClr val="00007F"/>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15882</TotalTime>
  <Words>11901</Words>
  <Application>Microsoft Office PowerPoint</Application>
  <PresentationFormat>On-screen Show (4:3)</PresentationFormat>
  <Paragraphs>411</Paragraphs>
  <Slides>29</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Helvetica</vt:lpstr>
      <vt:lpstr>Times New Roman</vt:lpstr>
      <vt:lpstr>JHM_Blue</vt:lpstr>
      <vt:lpstr>The Poggi Pediatric Orthopaedic Research Fellowship</vt:lpstr>
      <vt:lpstr>The Poggi Fellowship Award</vt:lpstr>
      <vt:lpstr>The Poggi Fellowship Research</vt:lpstr>
      <vt:lpstr>The Poggi Fellowship Clinical Experience</vt:lpstr>
      <vt:lpstr>Orthopaedic Research at the Johns Hopkins Children’s Center</vt:lpstr>
      <vt:lpstr>Direct Mentor</vt:lpstr>
      <vt:lpstr>Additional Pediatric Orthopaedic Faculty Mentors </vt:lpstr>
      <vt:lpstr>Additional Pediatric Orthopaedic Faculty Mentors </vt:lpstr>
      <vt:lpstr>Adam Margalit, Poggi Fellow 2015 –2016</vt:lpstr>
      <vt:lpstr>Brian Sullivan, Poggi Fellow 2016 –2017</vt:lpstr>
      <vt:lpstr>Walter Klyce, Poggi Fellow 2017 –2018</vt:lpstr>
      <vt:lpstr>Derek Nhan, Poggi Fellow 2017 –2018</vt:lpstr>
      <vt:lpstr>Francisco Eguia, Poggi Fellow 2018 –2019 </vt:lpstr>
      <vt:lpstr>Caleb Gottlich, Poggi Fellow 2018 –2019 </vt:lpstr>
      <vt:lpstr>Majd Marrache, Poggi Fellow 2019 –2020</vt:lpstr>
      <vt:lpstr>Niyathi Prasad, Poggi Fellow 2019 –2020</vt:lpstr>
      <vt:lpstr>Graham Beutler, Poggi Fellow July 2019 – February 2020</vt:lpstr>
      <vt:lpstr>PowerPoint Presentation</vt:lpstr>
      <vt:lpstr>PowerPoint Presentation</vt:lpstr>
      <vt:lpstr>Frederick Mun, Poggi Fellow 2021-2022</vt:lpstr>
      <vt:lpstr>Daniel Badin 2021-2022</vt:lpstr>
      <vt:lpstr>Gregory Benes 2022-2023</vt:lpstr>
      <vt:lpstr>Current Poggi Fellows</vt:lpstr>
      <vt:lpstr>PowerPoint Presentation</vt:lpstr>
      <vt:lpstr>The Johns Hopkins Children’s Center </vt:lpstr>
      <vt:lpstr>History of the Department of Orthopaedic Surgery</vt:lpstr>
      <vt:lpstr>The City of Baltimore</vt:lpstr>
      <vt:lpstr>Highlights of Baltimore</vt:lpstr>
      <vt:lpstr>Application</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presentation</dc:title>
  <dc:creator>bsulli17@jhmi.edu</dc:creator>
  <cp:lastModifiedBy>Amanda Ryan</cp:lastModifiedBy>
  <cp:revision>468</cp:revision>
  <dcterms:created xsi:type="dcterms:W3CDTF">2012-04-08T16:35:23Z</dcterms:created>
  <dcterms:modified xsi:type="dcterms:W3CDTF">2023-10-23T19:19:04Z</dcterms:modified>
</cp:coreProperties>
</file>