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33" r:id="rId3"/>
    <p:sldId id="417" r:id="rId4"/>
    <p:sldId id="422" r:id="rId5"/>
    <p:sldId id="398" r:id="rId6"/>
    <p:sldId id="423" r:id="rId7"/>
    <p:sldId id="424" r:id="rId8"/>
    <p:sldId id="425" r:id="rId9"/>
    <p:sldId id="428" r:id="rId10"/>
    <p:sldId id="427" r:id="rId11"/>
    <p:sldId id="426" r:id="rId12"/>
    <p:sldId id="434" r:id="rId13"/>
    <p:sldId id="339" r:id="rId14"/>
    <p:sldId id="414" r:id="rId15"/>
    <p:sldId id="418" r:id="rId16"/>
    <p:sldId id="385" r:id="rId17"/>
    <p:sldId id="438" r:id="rId18"/>
    <p:sldId id="412" r:id="rId19"/>
    <p:sldId id="416" r:id="rId20"/>
    <p:sldId id="429" r:id="rId21"/>
    <p:sldId id="430" r:id="rId22"/>
    <p:sldId id="437" r:id="rId23"/>
    <p:sldId id="431" r:id="rId24"/>
    <p:sldId id="432" r:id="rId25"/>
    <p:sldId id="439" r:id="rId26"/>
    <p:sldId id="258" r:id="rId27"/>
    <p:sldId id="435" r:id="rId28"/>
    <p:sldId id="436" r:id="rId29"/>
    <p:sldId id="298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Geneva"/>
        <a:cs typeface="Geneva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Geneva"/>
        <a:cs typeface="Geneva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Geneva"/>
        <a:cs typeface="Geneva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Geneva"/>
        <a:cs typeface="Geneva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Geneva"/>
        <a:cs typeface="Geneva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Geneva"/>
        <a:cs typeface="Geneva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Geneva"/>
        <a:cs typeface="Geneva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Geneva"/>
        <a:cs typeface="Geneva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Geneva"/>
        <a:cs typeface="Genev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Post" initials="LP" lastIdx="1" clrIdx="0">
    <p:extLst>
      <p:ext uri="{19B8F6BF-5375-455C-9EA6-DF929625EA0E}">
        <p15:presenceInfo xmlns:p15="http://schemas.microsoft.com/office/powerpoint/2012/main" userId="S-1-5-21-1214440339-484763869-725345543-639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1C6"/>
    <a:srgbClr val="6AADE4"/>
    <a:srgbClr val="002395"/>
    <a:srgbClr val="1B83BD"/>
    <a:srgbClr val="E1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67593" autoAdjust="0"/>
  </p:normalViewPr>
  <p:slideViewPr>
    <p:cSldViewPr>
      <p:cViewPr varScale="1">
        <p:scale>
          <a:sx n="49" d="100"/>
          <a:sy n="49" d="100"/>
        </p:scale>
        <p:origin x="19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3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Presentations\Select ICTR Resources for KL Scholars_08SEP15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fld id="{9F2618B6-495C-4F83-84A8-BD1105AD5107}" type="datetime1">
              <a:rPr lang="en-US"/>
              <a:pPr>
                <a:defRPr/>
              </a:pPr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5138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5138"/>
          </a:xfrm>
          <a:prstGeom prst="rect">
            <a:avLst/>
          </a:prstGeom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anose="020B0600070205080204" pitchFamily="34" charset="-128"/>
              </a:defRPr>
            </a:lvl1pPr>
          </a:lstStyle>
          <a:p>
            <a:fld id="{98656B98-638A-475D-B0A7-387E1818A4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91863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3" tIns="46583" rIns="93163" bIns="46583" numCol="1" anchor="t" anchorCtr="0" compatLnSpc="1">
            <a:prstTxWarp prst="textNoShape">
              <a:avLst/>
            </a:prstTxWarp>
          </a:bodyPr>
          <a:lstStyle>
            <a:lvl1pPr defTabSz="93178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Presentations\Select ICTR Resources for KL Scholars_08SEP15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3" tIns="46583" rIns="93163" bIns="46583" numCol="1" anchor="t" anchorCtr="0" compatLnSpc="1">
            <a:prstTxWarp prst="textNoShape">
              <a:avLst/>
            </a:prstTxWarp>
          </a:bodyPr>
          <a:lstStyle>
            <a:lvl1pPr algn="r" defTabSz="93178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3" tIns="46583" rIns="93163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6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3" tIns="46583" rIns="93163" bIns="46583" numCol="1" anchor="b" anchorCtr="0" compatLnSpc="1">
            <a:prstTxWarp prst="textNoShape">
              <a:avLst/>
            </a:prstTxWarp>
          </a:bodyPr>
          <a:lstStyle>
            <a:lvl1pPr defTabSz="93178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29676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3" tIns="46583" rIns="93163" bIns="46583" numCol="1" anchor="b" anchorCtr="0" compatLnSpc="1">
            <a:prstTxWarp prst="textNoShape">
              <a:avLst/>
            </a:prstTxWarp>
          </a:bodyPr>
          <a:lstStyle>
            <a:lvl1pPr algn="r" defTabSz="931780">
              <a:defRPr sz="1200">
                <a:ea typeface="MS PGothic" panose="020B0600070205080204" pitchFamily="34" charset="-128"/>
              </a:defRPr>
            </a:lvl1pPr>
          </a:lstStyle>
          <a:p>
            <a:fld id="{03E448F7-16FF-4FC0-91F2-44BFC05470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6790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448F7-16FF-4FC0-91F2-44BFC05470CB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Presentations\Select ICTR Resources for KL Scholars_08SEP15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48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Presentations\Select ICTR Resources for KL Scholars_08SEP15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8F7-16FF-4FC0-91F2-44BFC05470CB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378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Presentations\Select ICTR Resources for KL Scholars_08SEP15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8F7-16FF-4FC0-91F2-44BFC05470CB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447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Presentations\Select ICTR Resources for KL Scholars_08SEP15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8F7-16FF-4FC0-91F2-44BFC05470CB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760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Presentations\Select ICTR Resources for KL Scholars_08SEP15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8F7-16FF-4FC0-91F2-44BFC05470CB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651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Presentations\Select ICTR Resources for KL Scholars_08SEP15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8F7-16FF-4FC0-91F2-44BFC05470CB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793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915">
              <a:defRPr/>
            </a:pPr>
            <a:r>
              <a:rPr lang="en-US" dirty="0" smtClean="0">
                <a:ea typeface="Calibri"/>
                <a:cs typeface="Arial" pitchFamily="34" charset="0"/>
              </a:rPr>
              <a:t> </a:t>
            </a:r>
            <a:endParaRPr lang="en-US" dirty="0" smtClean="0"/>
          </a:p>
          <a:p>
            <a:pPr defTabSz="922915">
              <a:defRPr/>
            </a:pPr>
            <a:endParaRPr lang="en-US" dirty="0">
              <a:ea typeface="Calibri"/>
              <a:cs typeface="Arial" pitchFamily="34" charset="0"/>
            </a:endParaRPr>
          </a:p>
          <a:p>
            <a:pPr defTabSz="922915">
              <a:defRPr/>
            </a:pP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Presentations\Overview of ICTR Services_NeuroResidents_12JAN16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8F7-16FF-4FC0-91F2-44BFC05470CB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614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0"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Presentations\Select ICTR Resources for KL Scholars_08SEP15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8F7-16FF-4FC0-91F2-44BFC05470CB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391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0"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Presentations\Select ICTR Resources for KL Scholars_08SEP15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8F7-16FF-4FC0-91F2-44BFC05470CB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557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Presentations\Overview of ICTR and Research Navigator Supported Services_NeuroResidents_08DEC14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8F7-16FF-4FC0-91F2-44BFC05470CB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231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effectLst/>
              </a:rPr>
              <a:t> </a:t>
            </a:r>
          </a:p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Presentations\Overview of ICTR and Research Navigator Supported Services_NeuroResidents_08DEC14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8F7-16FF-4FC0-91F2-44BFC05470CB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431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Presentations\Select ICTR Resources for KL Scholars_08SEP15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8F7-16FF-4FC0-91F2-44BFC05470CB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92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effectLst/>
              </a:rPr>
              <a:t> </a:t>
            </a: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Presentations\Overview of ICTR and Research Navigator Supported Services_NeuroResidents_08DEC14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8F7-16FF-4FC0-91F2-44BFC05470CB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5644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effectLst/>
              </a:rPr>
              <a:t> </a:t>
            </a: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Presentations\Overview of ICTR and Research Navigator Supported Services_NeuroResidents_08DEC14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8F7-16FF-4FC0-91F2-44BFC05470CB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7558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effectLst/>
              </a:rPr>
              <a:t> </a:t>
            </a: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Presentations\Overview of ICTR and Research Navigator Supported Services_NeuroResidents_08DEC14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8F7-16FF-4FC0-91F2-44BFC05470CB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7876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effectLst/>
              </a:rPr>
              <a:t> </a:t>
            </a: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Presentations\Overview of ICTR and Research Navigator Supported Services_NeuroResidents_08DEC14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8F7-16FF-4FC0-91F2-44BFC05470CB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2244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effectLst/>
              </a:rPr>
              <a:t> </a:t>
            </a: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Presentations\Overview of ICTR and Research Navigator Supported Services_NeuroResidents_08DEC14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8F7-16FF-4FC0-91F2-44BFC05470CB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3652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effectLst/>
              </a:rPr>
              <a:t> </a:t>
            </a: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Presentations\Overview of ICTR and Research Navigator Supported Services_NeuroResidents_08DEC14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8F7-16FF-4FC0-91F2-44BFC05470CB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3145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Presentations\Select ICTR Resources for KL Scholars_08SEP15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8F7-16FF-4FC0-91F2-44BFC05470CB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6106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Presentations\Select ICTR Resources for KL Scholars_08SEP15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8F7-16FF-4FC0-91F2-44BFC05470CB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7980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Presentations\Select ICTR Resources for KL Scholars_08SEP15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8F7-16FF-4FC0-91F2-44BFC05470CB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8990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Presentations\Select ICTR Resources for KL Scholars_08SEP15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8F7-16FF-4FC0-91F2-44BFC05470CB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300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0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Presentations\Overview of ICTR Services_NeuroResidents_12JAN16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8F7-16FF-4FC0-91F2-44BFC05470CB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815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0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Presentations\Overview of ICTR Services_NeuroResidents_12JAN16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8F7-16FF-4FC0-91F2-44BFC05470CB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464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Presentations\Select ICTR Resources for KL Scholars_08SEP15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8F7-16FF-4FC0-91F2-44BFC05470CB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047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Presentations\Select ICTR Resources for KL Scholars_08SEP15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8F7-16FF-4FC0-91F2-44BFC05470CB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609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Presentations\Select ICTR Resources for KL Scholars_08SEP15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8F7-16FF-4FC0-91F2-44BFC05470CB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747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Presentations\Select ICTR Resources for KL Scholars_08SEP15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8F7-16FF-4FC0-91F2-44BFC05470CB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819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Presentations\Select ICTR Resources for KL Scholars_08SEP15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8F7-16FF-4FC0-91F2-44BFC05470CB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223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TR 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334000"/>
          </a:xfrm>
          <a:prstGeom prst="rect">
            <a:avLst/>
          </a:prstGeom>
          <a:gradFill rotWithShape="1">
            <a:gsLst>
              <a:gs pos="0">
                <a:srgbClr val="6AADE4"/>
              </a:gs>
              <a:gs pos="100000">
                <a:srgbClr val="00239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04800" y="5334000"/>
            <a:ext cx="8229600" cy="41116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741C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5943600"/>
            <a:ext cx="37338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0741C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457200" y="6248400"/>
            <a:ext cx="37338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0741C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357" y="2908743"/>
            <a:ext cx="6690271" cy="205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76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TR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334000"/>
          </a:xfrm>
          <a:prstGeom prst="rect">
            <a:avLst/>
          </a:prstGeom>
          <a:gradFill rotWithShape="1">
            <a:gsLst>
              <a:gs pos="0">
                <a:srgbClr val="6AADE4"/>
              </a:gs>
              <a:gs pos="100000">
                <a:srgbClr val="00239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cs typeface="+mn-cs"/>
            </a:endParaRPr>
          </a:p>
        </p:txBody>
      </p:sp>
      <p:sp>
        <p:nvSpPr>
          <p:cNvPr id="3" name="Text Box 16"/>
          <p:cNvSpPr txBox="1">
            <a:spLocks noChangeArrowheads="1"/>
          </p:cNvSpPr>
          <p:nvPr userDrawn="1"/>
        </p:nvSpPr>
        <p:spPr bwMode="auto">
          <a:xfrm>
            <a:off x="685800" y="5562600"/>
            <a:ext cx="828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rgbClr val="0741C6"/>
                </a:solidFill>
                <a:latin typeface="Calibri"/>
                <a:cs typeface="Calibri"/>
              </a:rPr>
              <a:t>Where </a:t>
            </a:r>
            <a:r>
              <a:rPr lang="en-US" sz="2400" dirty="0" smtClean="0">
                <a:solidFill>
                  <a:srgbClr val="0741C6"/>
                </a:solidFill>
                <a:latin typeface="Calibri"/>
                <a:cs typeface="Calibri"/>
              </a:rPr>
              <a:t>science and people connect.</a:t>
            </a:r>
            <a:endParaRPr lang="en-US" sz="2400" dirty="0">
              <a:solidFill>
                <a:srgbClr val="0741C6"/>
              </a:solidFill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357" y="2908743"/>
            <a:ext cx="6690271" cy="205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72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9157-5AC9-4CD2-9852-43CCA649EB64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82AC-8D10-43F5-A68D-2769B19DF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7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TR 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gradFill rotWithShape="1">
            <a:gsLst>
              <a:gs pos="0">
                <a:srgbClr val="6AADE4"/>
              </a:gs>
              <a:gs pos="100000">
                <a:srgbClr val="00239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cs typeface="+mn-cs"/>
            </a:endParaRPr>
          </a:p>
        </p:txBody>
      </p:sp>
      <p:pic>
        <p:nvPicPr>
          <p:cNvPr id="6" name="Picture 2" descr="shiel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r="-3226" b="30612"/>
          <a:stretch>
            <a:fillRect/>
          </a:stretch>
        </p:blipFill>
        <p:spPr bwMode="auto">
          <a:xfrm>
            <a:off x="0" y="2286000"/>
            <a:ext cx="4370388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arey.small.horizontal.blu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7" b="15617"/>
          <a:stretch>
            <a:fillRect/>
          </a:stretch>
        </p:blipFill>
        <p:spPr bwMode="auto">
          <a:xfrm>
            <a:off x="6254750" y="5943600"/>
            <a:ext cx="28956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1669" y="5943600"/>
            <a:ext cx="2636662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200" y="457200"/>
            <a:ext cx="7244562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477000" y="4114800"/>
            <a:ext cx="2286000" cy="381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477000" y="4495800"/>
            <a:ext cx="2286000" cy="381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440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TR Title Content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447800"/>
          </a:xfrm>
          <a:prstGeom prst="rect">
            <a:avLst/>
          </a:prstGeom>
          <a:gradFill rotWithShape="1">
            <a:gsLst>
              <a:gs pos="0">
                <a:srgbClr val="6AADE4"/>
              </a:gs>
              <a:gs pos="100000">
                <a:srgbClr val="00239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cs typeface="+mn-cs"/>
            </a:endParaRPr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1669" y="5943600"/>
            <a:ext cx="2636662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350838"/>
            <a:ext cx="8229600" cy="563562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09600" y="838200"/>
            <a:ext cx="36576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838200" y="1905000"/>
            <a:ext cx="7239000" cy="20574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800">
                <a:solidFill>
                  <a:srgbClr val="0741C6"/>
                </a:solidFill>
              </a:defRPr>
            </a:lvl1pPr>
            <a:lvl2pPr>
              <a:defRPr>
                <a:solidFill>
                  <a:srgbClr val="0741C6"/>
                </a:solidFill>
              </a:defRPr>
            </a:lvl2pPr>
            <a:lvl3pPr>
              <a:defRPr>
                <a:solidFill>
                  <a:srgbClr val="0741C6"/>
                </a:solidFill>
              </a:defRPr>
            </a:lvl3pPr>
            <a:lvl4pPr>
              <a:defRPr>
                <a:solidFill>
                  <a:srgbClr val="0741C6"/>
                </a:solidFill>
              </a:defRPr>
            </a:lvl4pPr>
            <a:lvl5pPr>
              <a:defRPr>
                <a:solidFill>
                  <a:srgbClr val="0741C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3630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TR Title Content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447800"/>
          </a:xfrm>
          <a:prstGeom prst="rect">
            <a:avLst/>
          </a:prstGeom>
          <a:gradFill rotWithShape="1">
            <a:gsLst>
              <a:gs pos="0">
                <a:srgbClr val="6AADE4"/>
              </a:gs>
              <a:gs pos="100000">
                <a:srgbClr val="00239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350838"/>
            <a:ext cx="8229600" cy="563562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09600" y="838200"/>
            <a:ext cx="36576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838200" y="1905000"/>
            <a:ext cx="7239000" cy="20574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800">
                <a:solidFill>
                  <a:srgbClr val="0741C6"/>
                </a:solidFill>
              </a:defRPr>
            </a:lvl1pPr>
            <a:lvl2pPr>
              <a:defRPr>
                <a:solidFill>
                  <a:srgbClr val="0741C6"/>
                </a:solidFill>
              </a:defRPr>
            </a:lvl2pPr>
            <a:lvl3pPr>
              <a:defRPr>
                <a:solidFill>
                  <a:srgbClr val="0741C6"/>
                </a:solidFill>
              </a:defRPr>
            </a:lvl3pPr>
            <a:lvl4pPr>
              <a:defRPr>
                <a:solidFill>
                  <a:srgbClr val="0741C6"/>
                </a:solidFill>
              </a:defRPr>
            </a:lvl4pPr>
            <a:lvl5pPr>
              <a:defRPr>
                <a:solidFill>
                  <a:srgbClr val="0741C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095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TR Title Content Simple w/sh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447800"/>
          </a:xfrm>
          <a:prstGeom prst="rect">
            <a:avLst/>
          </a:prstGeom>
          <a:gradFill rotWithShape="1">
            <a:gsLst>
              <a:gs pos="0">
                <a:srgbClr val="6AADE4"/>
              </a:gs>
              <a:gs pos="100000">
                <a:srgbClr val="00239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cs typeface="+mn-cs"/>
            </a:endParaRPr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1669" y="5943600"/>
            <a:ext cx="2636662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shield_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/>
          <a:stretch>
            <a:fillRect/>
          </a:stretch>
        </p:blipFill>
        <p:spPr bwMode="auto">
          <a:xfrm>
            <a:off x="0" y="1905000"/>
            <a:ext cx="3352800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350838"/>
            <a:ext cx="8229600" cy="563562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09600" y="838200"/>
            <a:ext cx="36576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657600" y="1905000"/>
            <a:ext cx="5105400" cy="20574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800">
                <a:solidFill>
                  <a:srgbClr val="0741C6"/>
                </a:solidFill>
              </a:defRPr>
            </a:lvl1pPr>
            <a:lvl2pPr>
              <a:defRPr>
                <a:solidFill>
                  <a:srgbClr val="0741C6"/>
                </a:solidFill>
              </a:defRPr>
            </a:lvl2pPr>
            <a:lvl3pPr>
              <a:defRPr>
                <a:solidFill>
                  <a:srgbClr val="0741C6"/>
                </a:solidFill>
              </a:defRPr>
            </a:lvl3pPr>
            <a:lvl4pPr>
              <a:defRPr>
                <a:solidFill>
                  <a:srgbClr val="0741C6"/>
                </a:solidFill>
              </a:defRPr>
            </a:lvl4pPr>
            <a:lvl5pPr>
              <a:defRPr>
                <a:solidFill>
                  <a:srgbClr val="0741C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347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TR Title Content Simple w/sh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447800"/>
          </a:xfrm>
          <a:prstGeom prst="rect">
            <a:avLst/>
          </a:prstGeom>
          <a:gradFill rotWithShape="1">
            <a:gsLst>
              <a:gs pos="0">
                <a:srgbClr val="6AADE4"/>
              </a:gs>
              <a:gs pos="100000">
                <a:srgbClr val="00239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cs typeface="+mn-cs"/>
            </a:endParaRPr>
          </a:p>
        </p:txBody>
      </p:sp>
      <p:pic>
        <p:nvPicPr>
          <p:cNvPr id="7" name="Picture 3" descr="shield_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/>
          <a:stretch>
            <a:fillRect/>
          </a:stretch>
        </p:blipFill>
        <p:spPr bwMode="auto">
          <a:xfrm>
            <a:off x="0" y="1905000"/>
            <a:ext cx="3352800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350838"/>
            <a:ext cx="8229600" cy="563562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09600" y="838200"/>
            <a:ext cx="36576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581400" y="1905000"/>
            <a:ext cx="5181600" cy="20574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800">
                <a:solidFill>
                  <a:srgbClr val="0741C6"/>
                </a:solidFill>
              </a:defRPr>
            </a:lvl1pPr>
            <a:lvl2pPr>
              <a:defRPr>
                <a:solidFill>
                  <a:srgbClr val="0741C6"/>
                </a:solidFill>
              </a:defRPr>
            </a:lvl2pPr>
            <a:lvl3pPr>
              <a:defRPr>
                <a:solidFill>
                  <a:srgbClr val="0741C6"/>
                </a:solidFill>
              </a:defRPr>
            </a:lvl3pPr>
            <a:lvl4pPr>
              <a:defRPr>
                <a:solidFill>
                  <a:srgbClr val="0741C6"/>
                </a:solidFill>
              </a:defRPr>
            </a:lvl4pPr>
            <a:lvl5pPr>
              <a:defRPr>
                <a:solidFill>
                  <a:srgbClr val="0741C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258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TR Slid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447800"/>
          </a:xfrm>
          <a:prstGeom prst="rect">
            <a:avLst/>
          </a:prstGeom>
          <a:gradFill rotWithShape="1">
            <a:gsLst>
              <a:gs pos="0">
                <a:srgbClr val="6AADE4"/>
              </a:gs>
              <a:gs pos="100000">
                <a:srgbClr val="00239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cs typeface="+mn-cs"/>
            </a:endParaRPr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1669" y="5943600"/>
            <a:ext cx="2636662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09600" y="350838"/>
            <a:ext cx="8229600" cy="563562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09600" y="838200"/>
            <a:ext cx="36576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457200" y="1905000"/>
            <a:ext cx="3200400" cy="403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352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TR Slid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447800"/>
          </a:xfrm>
          <a:prstGeom prst="rect">
            <a:avLst/>
          </a:prstGeom>
          <a:gradFill rotWithShape="1">
            <a:gsLst>
              <a:gs pos="0">
                <a:srgbClr val="6AADE4"/>
              </a:gs>
              <a:gs pos="100000">
                <a:srgbClr val="00239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cs typeface="+mn-cs"/>
            </a:endParaRPr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09600" y="350838"/>
            <a:ext cx="8229600" cy="563562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09600" y="838200"/>
            <a:ext cx="36576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457200" y="1905000"/>
            <a:ext cx="3200400" cy="403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9688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T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943600"/>
          </a:xfrm>
          <a:prstGeom prst="rect">
            <a:avLst/>
          </a:prstGeom>
          <a:gradFill rotWithShape="1">
            <a:gsLst>
              <a:gs pos="0">
                <a:srgbClr val="6AADE4"/>
              </a:gs>
              <a:gs pos="100000">
                <a:srgbClr val="00239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cs typeface="+mn-cs"/>
            </a:endParaRPr>
          </a:p>
        </p:txBody>
      </p:sp>
      <p:pic>
        <p:nvPicPr>
          <p:cNvPr id="4" name="Picture 3" descr="shield.png"/>
          <p:cNvPicPr>
            <a:picLocks noChangeAspect="1"/>
          </p:cNvPicPr>
          <p:nvPr userDrawn="1"/>
        </p:nvPicPr>
        <p:blipFill rotWithShape="1">
          <a:blip r:embed="rId2">
            <a:alphaModFix amt="21000"/>
            <a:duotone>
              <a:prstClr val="black"/>
              <a:srgbClr val="E1EBF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7" t="11488" r="-3226" b="-525"/>
          <a:stretch/>
        </p:blipFill>
        <p:spPr>
          <a:xfrm>
            <a:off x="0" y="0"/>
            <a:ext cx="3913632" cy="5315184"/>
          </a:xfrm>
          <a:prstGeom prst="rect">
            <a:avLst/>
          </a:prstGeom>
        </p:spPr>
      </p:pic>
      <p:pic>
        <p:nvPicPr>
          <p:cNvPr id="5" name="Picture 3" descr="carey.small.horizontal.blu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7" b="15617"/>
          <a:stretch>
            <a:fillRect/>
          </a:stretch>
        </p:blipFill>
        <p:spPr bwMode="auto">
          <a:xfrm>
            <a:off x="6254750" y="5943600"/>
            <a:ext cx="28956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1669" y="5943600"/>
            <a:ext cx="2636662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581400" y="1752600"/>
            <a:ext cx="5105400" cy="1828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555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MS PGothic" pitchFamily="34" charset="-128"/>
          <a:cs typeface="Genev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Calibri" pitchFamily="34" charset="0"/>
          <a:ea typeface="MS PGothic" pitchFamily="34" charset="-128"/>
          <a:cs typeface="Genev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Calibri" pitchFamily="34" charset="0"/>
          <a:ea typeface="MS PGothic" pitchFamily="34" charset="-128"/>
          <a:cs typeface="Genev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Calibri" pitchFamily="34" charset="0"/>
          <a:ea typeface="MS PGothic" pitchFamily="34" charset="-128"/>
          <a:cs typeface="Genev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Calibri" pitchFamily="34" charset="0"/>
          <a:ea typeface="MS PGothic" pitchFamily="34" charset="-128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Akzidenz-Grotesk Next Regular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Akzidenz-Grotesk Next Regular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Akzidenz-Grotesk Next Regular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Akzidenz-Grotesk Next Regular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Geneva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kobrin1@jhmi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ICTR_Navigators@jhmi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ctrweb.johnshopkins.edu/ictr/?QualtricsAccount" TargetMode="External"/><Relationship Id="rId7" Type="http://schemas.openxmlformats.org/officeDocument/2006/relationships/hyperlink" Target="https://kennedykrieger.az1.qualtrics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intranet.insidehopkinsmedicine.org/nursing/staff_education/ne_resources/multimedia_and_learning_requests/qualtrics/index.html" TargetMode="External"/><Relationship Id="rId5" Type="http://schemas.openxmlformats.org/officeDocument/2006/relationships/hyperlink" Target="https://wiki.nursing.jhu.edu/display/KB/Qualtrics+Survey+Software" TargetMode="External"/><Relationship Id="rId4" Type="http://schemas.openxmlformats.org/officeDocument/2006/relationships/hyperlink" Target="https://my.jhsph.edu/Offices/InformationTechnology/support/Pages/GettingStartedWithQualtrics.asp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ctrweb.johnshopkins.edu/ictr/connection/som_qualtrics.cf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esearch_recruitment@jhmi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cdse@jhsph.edu" TargetMode="External"/><Relationship Id="rId4" Type="http://schemas.openxmlformats.org/officeDocument/2006/relationships/hyperlink" Target="mailto:tcheeks@jhu.ed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kobrin1@jhmi.ed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ICTR_Navigators@jhmi.ed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rus@jhmi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ctrweb.johnshopkins.edu/cruonline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ictr.johnshopkins.edu/wp-content/uploads/Pricing-template-March-2019.pdf" TargetMode="External"/><Relationship Id="rId4" Type="http://schemas.openxmlformats.org/officeDocument/2006/relationships/hyperlink" Target="mailto:crus@jhmi.edu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RCSS@jhmi.ed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registerclinicaltrials@jhmi.edu" TargetMode="External"/><Relationship Id="rId7" Type="http://schemas.openxmlformats.org/officeDocument/2006/relationships/hyperlink" Target="mailto:jwencel1@jhmi.ed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stashinko@kennedykrieger.org" TargetMode="External"/><Relationship Id="rId5" Type="http://schemas.openxmlformats.org/officeDocument/2006/relationships/hyperlink" Target="mailto:mschakne@jhu.edu" TargetMode="External"/><Relationship Id="rId4" Type="http://schemas.openxmlformats.org/officeDocument/2006/relationships/hyperlink" Target="mailto:alalji1@jhmi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dicker3@jhu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ncats.nih.gov/ctsa/projects/network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rialinnovationnetwork.org/elements/trial-innovation-network-proposal-process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rialinnovationnetwork.org/liaison-teams/?key-element=1602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liz@jhmi.ed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ckobrin1@jhmi.edu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ICTR_Navigators@jhmi.edu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ctr.johnshopkins.edu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johnshopkins.corefacilities.org/service_center/show_external/3781?name=ictr-the-clinical-research-core-laboratory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ndarko@jhmi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BEADCore@jhmi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johnshopkins.corefacilities.org/service_center/3796?tab=request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johnshopkins.corefacilities.org/service_center/3796?tab=request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Bonnie.Woods@jhu.edu" TargetMode="External"/><Relationship Id="rId4" Type="http://schemas.openxmlformats.org/officeDocument/2006/relationships/hyperlink" Target="https://johnshopkins.corefacilities.org/service_center/3796?tab=service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gumas@jhmi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tgb@jhmi.edu" TargetMode="External"/><Relationship Id="rId4" Type="http://schemas.openxmlformats.org/officeDocument/2006/relationships/hyperlink" Target="mailto:bsmit159@jhmi.edu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edcap.jhu.edu/NewREDCapModel_20170104a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scarey@jhmi.edu" TargetMode="External"/><Relationship Id="rId5" Type="http://schemas.openxmlformats.org/officeDocument/2006/relationships/hyperlink" Target="https://projectredcap.org/resources/videos%20/" TargetMode="External"/><Relationship Id="rId4" Type="http://schemas.openxmlformats.org/officeDocument/2006/relationships/hyperlink" Target="http://redcap.jhu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304800" y="152400"/>
            <a:ext cx="8534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kern="1200" dirty="0">
                <a:solidFill>
                  <a:srgbClr val="FFC000"/>
                </a:solidFill>
                <a:latin typeface="Adobe Garamond Pro" pitchFamily="18" charset="0"/>
                <a:ea typeface="+mj-ea"/>
                <a:cs typeface="+mj-cs"/>
              </a:rPr>
              <a:t>ICTR</a:t>
            </a:r>
            <a:endParaRPr lang="en-US" altLang="en-US" sz="4000" dirty="0" smtClean="0">
              <a:cs typeface="Geneva"/>
            </a:endParaRPr>
          </a:p>
        </p:txBody>
      </p:sp>
      <p:sp>
        <p:nvSpPr>
          <p:cNvPr id="11267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0" y="533400"/>
            <a:ext cx="91440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2400" kern="1200" dirty="0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The Johns Hopkins Institute for Clinical and </a:t>
            </a:r>
            <a:endParaRPr lang="en-US" sz="2400" kern="1200" dirty="0" smtClean="0">
              <a:solidFill>
                <a:prstClr val="white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r"/>
            <a:r>
              <a:rPr lang="en-US" sz="2400" kern="1200" dirty="0" smtClean="0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Translational </a:t>
            </a:r>
            <a:r>
              <a:rPr lang="en-US" sz="2400" kern="1200" dirty="0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Research</a:t>
            </a:r>
            <a:endParaRPr lang="en-US" altLang="en-US" sz="2400" dirty="0" smtClean="0">
              <a:cs typeface="Geneva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body" sz="quarter" idx="11"/>
          </p:nvPr>
        </p:nvSpPr>
        <p:spPr>
          <a:xfrm>
            <a:off x="838200" y="1981200"/>
            <a:ext cx="7239000" cy="2057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noProof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D200"/>
                  </a:solidFill>
                </a:uFill>
                <a:latin typeface="Arial" pitchFamily="34" charset="0"/>
                <a:cs typeface="Arial" pitchFamily="34" charset="0"/>
              </a:rPr>
              <a:t>Selected  ICTR Resources for   Clinical Research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D200"/>
                  </a:solidFill>
                </a:uFill>
                <a:latin typeface="Arial" pitchFamily="34" charset="0"/>
                <a:cs typeface="Arial" pitchFamily="34" charset="0"/>
              </a:rPr>
              <a:t>May </a:t>
            </a:r>
            <a:r>
              <a:rPr kumimoji="0" lang="en-US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FFD200"/>
                  </a:solidFill>
                </a:uFill>
                <a:latin typeface="Arial" pitchFamily="34" charset="0"/>
                <a:cs typeface="Arial" pitchFamily="34" charset="0"/>
              </a:rPr>
              <a:t> 17, </a:t>
            </a:r>
            <a:r>
              <a:rPr kumimoji="0" lang="en-US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FFD200"/>
                  </a:solidFill>
                </a:uFill>
                <a:latin typeface="Arial" pitchFamily="34" charset="0"/>
                <a:cs typeface="Arial" pitchFamily="34" charset="0"/>
              </a:rPr>
              <a:t>2019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>
                  <a:solidFill>
                    <a:srgbClr val="FFD200"/>
                  </a:solidFill>
                </a:uFill>
                <a:latin typeface="Arial" pitchFamily="34" charset="0"/>
                <a:cs typeface="Arial" pitchFamily="34" charset="0"/>
              </a:rPr>
              <a:t/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>
                  <a:solidFill>
                    <a:srgbClr val="FFD200"/>
                  </a:solidFill>
                </a:uFill>
                <a:latin typeface="Arial" pitchFamily="34" charset="0"/>
                <a:cs typeface="Arial" pitchFamily="34" charset="0"/>
              </a:rPr>
            </a:b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FFD200"/>
                  </a:solidFill>
                </a:uFill>
                <a:latin typeface="Arial" pitchFamily="34" charset="0"/>
                <a:cs typeface="Arial" pitchFamily="34" charset="0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FFD200"/>
                  </a:solidFill>
                </a:uFill>
                <a:latin typeface="Arial" pitchFamily="34" charset="0"/>
                <a:cs typeface="Arial" pitchFamily="34" charset="0"/>
              </a:rPr>
            </a:b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FFD200"/>
                  </a:solidFill>
                </a:uFill>
                <a:latin typeface="Arial" pitchFamily="34" charset="0"/>
                <a:cs typeface="Arial" pitchFamily="34" charset="0"/>
              </a:rPr>
              <a:t/>
            </a:r>
            <a:b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FFD200"/>
                  </a:solidFill>
                </a:u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D200"/>
                  </a:solidFill>
                </a:uFill>
                <a:latin typeface="Arial" pitchFamily="34" charset="0"/>
                <a:cs typeface="Arial" pitchFamily="34" charset="0"/>
              </a:rPr>
              <a:t> 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>
                <a:solidFill>
                  <a:srgbClr val="FFD200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4800" y="3755940"/>
            <a:ext cx="4824107" cy="1908214"/>
            <a:chOff x="266701" y="3376880"/>
            <a:chExt cx="4824107" cy="1908214"/>
          </a:xfrm>
        </p:grpSpPr>
        <p:sp>
          <p:nvSpPr>
            <p:cNvPr id="6" name="TextBox 5"/>
            <p:cNvSpPr txBox="1"/>
            <p:nvPr/>
          </p:nvSpPr>
          <p:spPr>
            <a:xfrm>
              <a:off x="266701" y="3376880"/>
              <a:ext cx="419099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Fill>
                    <a:solidFill>
                      <a:srgbClr val="FFD200"/>
                    </a:solidFill>
                  </a:uFill>
                  <a:cs typeface="Arial" pitchFamily="34" charset="0"/>
                </a:rPr>
                <a:t>Carol Kobrin , </a:t>
              </a:r>
              <a:r>
                <a:rPr lang="en-US" sz="20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Fill>
                    <a:solidFill>
                      <a:srgbClr val="FFD200"/>
                    </a:solidFill>
                  </a:uFill>
                  <a:cs typeface="Arial" pitchFamily="34" charset="0"/>
                </a:rPr>
                <a:t>PhD</a:t>
              </a:r>
            </a:p>
            <a:p>
              <a:pPr marL="342900" lvl="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20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Fill>
                    <a:solidFill>
                      <a:srgbClr val="FFD200"/>
                    </a:solidFill>
                  </a:uFill>
                  <a:cs typeface="Arial" pitchFamily="34" charset="0"/>
                </a:rPr>
                <a:t>ICTR </a:t>
              </a:r>
              <a:r>
                <a:rPr lang="en-US" sz="2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Fill>
                    <a:solidFill>
                      <a:srgbClr val="FFD200"/>
                    </a:solidFill>
                  </a:uFill>
                  <a:cs typeface="Arial" pitchFamily="34" charset="0"/>
                </a:rPr>
                <a:t>Research Studio Director</a:t>
              </a:r>
            </a:p>
            <a:p>
              <a:pPr marL="342900" lvl="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2000" kern="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Fill>
                    <a:solidFill>
                      <a:srgbClr val="FFD200"/>
                    </a:solidFill>
                  </a:uFill>
                  <a:cs typeface="Arial" pitchFamily="34" charset="0"/>
                </a:rPr>
                <a:t> Manager </a:t>
              </a:r>
              <a:r>
                <a:rPr lang="en-US" sz="2000" kern="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Fill>
                    <a:solidFill>
                      <a:srgbClr val="FFD200"/>
                    </a:solidFill>
                  </a:uFill>
                  <a:cs typeface="Arial" pitchFamily="34" charset="0"/>
                </a:rPr>
                <a:t>Navigator Supported </a:t>
              </a:r>
              <a:r>
                <a:rPr lang="en-US" sz="2000" kern="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Fill>
                    <a:solidFill>
                      <a:srgbClr val="FFD200"/>
                    </a:solidFill>
                  </a:uFill>
                  <a:cs typeface="Arial" pitchFamily="34" charset="0"/>
                </a:rPr>
                <a:t> Services</a:t>
              </a:r>
              <a:endParaRPr lang="en-US" sz="2000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D200"/>
                  </a:solidFill>
                </a:uFill>
                <a:cs typeface="Arial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18808" y="4700319"/>
              <a:ext cx="457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Fill>
                    <a:solidFill>
                      <a:srgbClr val="FFD200"/>
                    </a:solidFill>
                  </a:uFill>
                  <a:cs typeface="Arial" pitchFamily="34" charset="0"/>
                  <a:hlinkClick r:id="rId3"/>
                </a:rPr>
                <a:t>ckobrin1@jhmi.edu</a:t>
              </a:r>
              <a:endParaRPr lang="en-US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D200"/>
                  </a:solidFill>
                </a:uFill>
                <a:cs typeface="Arial" pitchFamily="34" charset="0"/>
              </a:endParaRP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Fill>
                    <a:solidFill>
                      <a:srgbClr val="FFD200"/>
                    </a:solidFill>
                  </a:uFill>
                  <a:cs typeface="Arial" pitchFamily="34" charset="0"/>
                </a:rPr>
                <a:t>410-361-7883</a:t>
              </a:r>
              <a:endParaRPr lang="en-US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D200"/>
                  </a:solidFill>
                </a:uFill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18902" y="3746212"/>
            <a:ext cx="4572000" cy="1917942"/>
            <a:chOff x="5029199" y="3376880"/>
            <a:chExt cx="4572000" cy="1917942"/>
          </a:xfrm>
        </p:grpSpPr>
        <p:sp>
          <p:nvSpPr>
            <p:cNvPr id="2" name="Rectangle 1"/>
            <p:cNvSpPr/>
            <p:nvPr/>
          </p:nvSpPr>
          <p:spPr>
            <a:xfrm>
              <a:off x="5029199" y="3376880"/>
              <a:ext cx="4572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Linda E. Post, RN, BSN, CCRP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Senior Research Navigator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5342915" y="4710047"/>
              <a:ext cx="28956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4"/>
                </a:rPr>
                <a:t>ICTR_Navigators@jhmi.edu</a:t>
              </a:r>
              <a:endPara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410-361-7882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6868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kern="1200" dirty="0">
                <a:solidFill>
                  <a:srgbClr val="FFC000"/>
                </a:solidFill>
                <a:latin typeface="Adobe Garamond Pro" pitchFamily="18" charset="0"/>
                <a:ea typeface="+mj-ea"/>
                <a:cs typeface="+mj-cs"/>
              </a:rPr>
              <a:t>ICTR</a:t>
            </a:r>
            <a:endParaRPr lang="en-US" altLang="en-US" sz="4000" dirty="0" smtClean="0">
              <a:cs typeface="Geneva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body" sz="quarter" idx="11"/>
          </p:nvPr>
        </p:nvSpPr>
        <p:spPr>
          <a:xfrm>
            <a:off x="838200" y="1981200"/>
            <a:ext cx="7239000" cy="2057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FFD200"/>
                  </a:solidFill>
                </a:uFill>
                <a:latin typeface="Arial" pitchFamily="34" charset="0"/>
                <a:cs typeface="Arial" pitchFamily="34" charset="0"/>
              </a:rPr>
              <a:t/>
            </a:r>
            <a:b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FFD200"/>
                  </a:solidFill>
                </a:uFill>
                <a:latin typeface="Arial" pitchFamily="34" charset="0"/>
                <a:cs typeface="Arial" pitchFamily="34" charset="0"/>
              </a:rPr>
            </a:b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>
                <a:solidFill>
                  <a:srgbClr val="FFD200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257921"/>
            <a:ext cx="9144000" cy="1440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800" dirty="0" smtClean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ICTR Informatics Core (I2C) /</a:t>
            </a:r>
          </a:p>
          <a:p>
            <a:pPr marL="0" marR="0" lvl="2" indent="0" algn="r">
              <a:spcBef>
                <a:spcPts val="600"/>
              </a:spcBef>
              <a:spcAft>
                <a:spcPts val="600"/>
              </a:spcAft>
              <a:buNone/>
              <a:tabLst>
                <a:tab pos="228600" algn="l"/>
                <a:tab pos="457200" algn="l"/>
              </a:tabLst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Qualtrics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Surveys</a:t>
            </a:r>
            <a:endParaRPr lang="en-US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2294" y="1828800"/>
            <a:ext cx="834081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Qualtrics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 survey software is  used to create all research surveys containing sensitive data (i.e. PHI)</a:t>
            </a:r>
          </a:p>
          <a:p>
            <a:pPr marL="457200" lvl="2" algn="just">
              <a:spcBef>
                <a:spcPts val="0"/>
              </a:spcBef>
              <a:spcAft>
                <a:spcPts val="0"/>
              </a:spcAft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marL="342900" lvl="1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A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dditional capabilities include:</a:t>
            </a:r>
          </a:p>
          <a:p>
            <a:pPr marL="742950" lvl="2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Sharing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survey design and results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with colleagues  </a:t>
            </a:r>
          </a:p>
          <a:p>
            <a:pPr marL="742950" lvl="2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Institutional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research and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assessment</a:t>
            </a:r>
          </a:p>
          <a:p>
            <a:pPr marL="742950" lvl="2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Experimental design</a:t>
            </a:r>
          </a:p>
          <a:p>
            <a:pPr marL="742950" lvl="2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Academic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survey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outreach</a:t>
            </a:r>
          </a:p>
          <a:p>
            <a:pPr marL="742950" lvl="2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Alumni outreach</a:t>
            </a:r>
          </a:p>
          <a:p>
            <a:pPr marL="742950" lvl="2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Event registration</a:t>
            </a:r>
          </a:p>
          <a:p>
            <a:pPr marL="742950" lvl="2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Student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and faculty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elections</a:t>
            </a:r>
          </a:p>
          <a:p>
            <a:pPr marL="742950" lvl="2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Course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and professor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evaluation</a:t>
            </a:r>
          </a:p>
          <a:p>
            <a:pPr marL="742950" lvl="2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Tests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and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quizzes</a:t>
            </a:r>
          </a:p>
          <a:p>
            <a:pPr marL="0" lvl="1" algn="just">
              <a:spcBef>
                <a:spcPts val="0"/>
              </a:spcBef>
              <a:spcAft>
                <a:spcPts val="0"/>
              </a:spcAft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marL="342900" lvl="1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Qualtrics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free for use by all School of Medicine Faculty, Students and Staff 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marL="0" lvl="1" algn="just">
              <a:spcBef>
                <a:spcPts val="0"/>
              </a:spcBef>
              <a:spcAft>
                <a:spcPts val="0"/>
              </a:spcAft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marL="0" lvl="1" algn="just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marL="342900" lvl="1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13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6868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kern="1200" dirty="0">
                <a:solidFill>
                  <a:srgbClr val="FFC000"/>
                </a:solidFill>
                <a:latin typeface="Adobe Garamond Pro" pitchFamily="18" charset="0"/>
                <a:ea typeface="+mj-ea"/>
                <a:cs typeface="+mj-cs"/>
              </a:rPr>
              <a:t>ICTR</a:t>
            </a:r>
            <a:endParaRPr lang="en-US" altLang="en-US" sz="4000" dirty="0" smtClean="0">
              <a:cs typeface="Geneva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body" sz="quarter" idx="11"/>
          </p:nvPr>
        </p:nvSpPr>
        <p:spPr>
          <a:xfrm>
            <a:off x="838200" y="1981200"/>
            <a:ext cx="7239000" cy="2057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FFD200"/>
                  </a:solidFill>
                </a:uFill>
                <a:latin typeface="Arial" pitchFamily="34" charset="0"/>
                <a:cs typeface="Arial" pitchFamily="34" charset="0"/>
              </a:rPr>
              <a:t/>
            </a:r>
            <a:b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FFD200"/>
                  </a:solidFill>
                </a:uFill>
                <a:latin typeface="Arial" pitchFamily="34" charset="0"/>
                <a:cs typeface="Arial" pitchFamily="34" charset="0"/>
              </a:rPr>
            </a:b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>
                <a:solidFill>
                  <a:srgbClr val="FFD200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257921"/>
            <a:ext cx="9144000" cy="1440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800" dirty="0" smtClean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ICTR Informatics Core (I2C) /</a:t>
            </a:r>
          </a:p>
          <a:p>
            <a:pPr marL="0" marR="0" lvl="2" indent="0" algn="r">
              <a:spcBef>
                <a:spcPts val="600"/>
              </a:spcBef>
              <a:spcAft>
                <a:spcPts val="600"/>
              </a:spcAft>
              <a:buNone/>
              <a:tabLst>
                <a:tab pos="228600" algn="l"/>
                <a:tab pos="457200" algn="l"/>
              </a:tabLst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Qualtrics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Surveys (contd.)</a:t>
            </a:r>
            <a:endParaRPr lang="en-US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371600"/>
            <a:ext cx="8340811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Use requires an account obtained through the school or department that you are affiliated with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as follows:</a:t>
            </a:r>
          </a:p>
          <a:p>
            <a:endParaRPr lang="en-U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 Johns Hopkins School of Medicine, please submit a request on the following link: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Request a Qualtrics user account"/>
              </a:rPr>
              <a:t>https://ictrweb.johnshopkins.edu/ictr/?QualtricsAccount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Johns Hopkins Bloomberg School of Public Health, please request your account at 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https://my.jhsph.edu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click on the Self-Help link, if you have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MyJHSPH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Login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Johns Hopkins School of Nursing, please apply your account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through: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https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://wiki.nursing.jhu.edu/display/KB/Qualtrics+Survey+Software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 Johns Hopkins Hospital Nursing, please apply your account through: 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	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://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intranet.insidehopkinsmedicine.org/nursing/staff_education/ne_reso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	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urces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/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multimedia_and_learning_requests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/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qualtrics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/index.html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 Kennedy Krieger Institute, please apply your account through: 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https://kennedykrieger.az1.qualtrics.com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algn="just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marL="0" lvl="1" algn="just">
              <a:spcBef>
                <a:spcPts val="0"/>
              </a:spcBef>
              <a:spcAft>
                <a:spcPts val="0"/>
              </a:spcAft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marL="0" lvl="1" algn="just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marL="342900" lvl="1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3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6868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kern="1200" dirty="0">
                <a:solidFill>
                  <a:srgbClr val="FFC000"/>
                </a:solidFill>
                <a:latin typeface="Adobe Garamond Pro" pitchFamily="18" charset="0"/>
                <a:ea typeface="+mj-ea"/>
                <a:cs typeface="+mj-cs"/>
              </a:rPr>
              <a:t>ICTR</a:t>
            </a:r>
            <a:endParaRPr lang="en-US" altLang="en-US" sz="4000" dirty="0" smtClean="0">
              <a:cs typeface="Geneva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body" sz="quarter" idx="11"/>
          </p:nvPr>
        </p:nvSpPr>
        <p:spPr>
          <a:xfrm>
            <a:off x="838200" y="1981200"/>
            <a:ext cx="7239000" cy="2057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FFD200"/>
                  </a:solidFill>
                </a:uFill>
                <a:latin typeface="Arial" pitchFamily="34" charset="0"/>
                <a:cs typeface="Arial" pitchFamily="34" charset="0"/>
              </a:rPr>
              <a:t/>
            </a:r>
            <a:b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FFD200"/>
                  </a:solidFill>
                </a:uFill>
                <a:latin typeface="Arial" pitchFamily="34" charset="0"/>
                <a:cs typeface="Arial" pitchFamily="34" charset="0"/>
              </a:rPr>
            </a:b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>
                <a:solidFill>
                  <a:srgbClr val="FFD200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257921"/>
            <a:ext cx="9144000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800" dirty="0" smtClean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ICTR Informatics Core (I2C) /</a:t>
            </a:r>
          </a:p>
          <a:p>
            <a:pPr marL="0" marR="0" lvl="2" indent="0" algn="r">
              <a:spcBef>
                <a:spcPts val="600"/>
              </a:spcBef>
              <a:spcAft>
                <a:spcPts val="600"/>
              </a:spcAft>
              <a:buNone/>
              <a:tabLst>
                <a:tab pos="228600" algn="l"/>
                <a:tab pos="457200" algn="l"/>
              </a:tabLst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Qualtrics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Surveys (contd.)</a:t>
            </a:r>
            <a:endParaRPr lang="en-US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r"/>
            <a:r>
              <a:rPr lang="en-US" sz="3600" dirty="0" smtClean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-</a:t>
            </a:r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4" y="2112172"/>
            <a:ext cx="7677150" cy="36861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3370" y="1529555"/>
            <a:ext cx="73638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(From: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ictrweb.johnshopkins.edu/ictr/connection/som_qualtrics.cfm</a:t>
            </a:r>
            <a:r>
              <a:rPr lang="en-US" dirty="0" smtClean="0"/>
              <a:t>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45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86106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kern="1200" dirty="0">
                <a:solidFill>
                  <a:srgbClr val="FFC000"/>
                </a:solidFill>
                <a:latin typeface="Adobe Garamond Pro" pitchFamily="18" charset="0"/>
                <a:ea typeface="+mj-ea"/>
                <a:cs typeface="+mj-cs"/>
              </a:rPr>
              <a:t>ICTR</a:t>
            </a:r>
            <a:endParaRPr lang="en-US" altLang="en-US" sz="4000" dirty="0" smtClean="0">
              <a:cs typeface="Geneva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body" sz="quarter" idx="11"/>
          </p:nvPr>
        </p:nvSpPr>
        <p:spPr>
          <a:xfrm>
            <a:off x="838200" y="1981200"/>
            <a:ext cx="7239000" cy="2057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FFD200"/>
                  </a:solidFill>
                </a:uFill>
                <a:latin typeface="Arial" pitchFamily="34" charset="0"/>
                <a:cs typeface="Arial" pitchFamily="34" charset="0"/>
              </a:rPr>
              <a:t/>
            </a:r>
            <a:b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FFD200"/>
                  </a:solidFill>
                </a:uFill>
                <a:latin typeface="Arial" pitchFamily="34" charset="0"/>
                <a:cs typeface="Arial" pitchFamily="34" charset="0"/>
              </a:rPr>
            </a:b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>
                <a:solidFill>
                  <a:srgbClr val="FFD200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-12032" y="154073"/>
            <a:ext cx="91440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800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r"/>
            <a:r>
              <a:rPr lang="en-US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Research Participant Recruitment and Retention Support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447800"/>
            <a:ext cx="8839200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2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228600" algn="l"/>
                <a:tab pos="457200" algn="l"/>
              </a:tabLst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Designed to facilitate the recruitment and retention of study participants into research activities throughout the Johns Hopkins Medical Institutions</a:t>
            </a:r>
          </a:p>
          <a:p>
            <a:pPr marL="0" marR="0" lvl="2">
              <a:spcBef>
                <a:spcPts val="0"/>
              </a:spcBef>
              <a:spcAft>
                <a:spcPts val="600"/>
              </a:spcAft>
              <a:tabLst>
                <a:tab pos="228600" algn="l"/>
                <a:tab pos="457200" algn="l"/>
              </a:tabLst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marR="0" lvl="2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  <a:tabLst>
                <a:tab pos="228600" algn="l"/>
                <a:tab pos="457200" algn="l"/>
              </a:tabLst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Assists  with training, consultations and a toolkit of evidence-based, field-tested recruitment practices, developed in collaboration with experts in information technology, ethics, and patient and community-engagement  </a:t>
            </a:r>
          </a:p>
          <a:p>
            <a:pPr marL="920750" lvl="1" indent="-463550">
              <a:buFont typeface="Arial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Chart/Epic Based Recruitment (contact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research_recruitment@jhmi.edu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or call 443-304-7186​)</a:t>
            </a:r>
          </a:p>
          <a:p>
            <a:pPr marL="920750" lvl="1" indent="-463550">
              <a:buFont typeface="Arial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to Chesapeake Regional Information System (CRISP) (contact Toni Cheeks Shaw,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tcheeks@jhu.edu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</a:p>
          <a:p>
            <a:pPr marL="920750" lvl="1" indent="-463550">
              <a:buFont typeface="Arial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to the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Truven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Health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MarketScan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Research Databases(contact Jodi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Segal,MD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cdse@jhsph.edu</a:t>
            </a:r>
            <a:r>
              <a:rPr lang="en-US" sz="1800" dirty="0" smtClean="0"/>
              <a:t>)</a:t>
            </a:r>
          </a:p>
          <a:p>
            <a:pPr lvl="1"/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eriod" startAt="3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about this resource should be directed to : </a:t>
            </a:r>
          </a:p>
          <a:p>
            <a:pPr lvl="1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Cassie Lewis-Land </a:t>
            </a:r>
          </a:p>
          <a:p>
            <a:pPr lvl="1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research_recruitment@jhmi.edu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7265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86106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kern="1200" dirty="0">
                <a:solidFill>
                  <a:srgbClr val="FFC000"/>
                </a:solidFill>
                <a:latin typeface="Adobe Garamond Pro" pitchFamily="18" charset="0"/>
                <a:ea typeface="+mj-ea"/>
                <a:cs typeface="+mj-cs"/>
              </a:rPr>
              <a:t>ICTR</a:t>
            </a:r>
            <a:endParaRPr lang="en-US" altLang="en-US" sz="4000" dirty="0" smtClean="0">
              <a:cs typeface="Geneva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body" sz="quarter" idx="11"/>
          </p:nvPr>
        </p:nvSpPr>
        <p:spPr>
          <a:xfrm>
            <a:off x="838200" y="1981200"/>
            <a:ext cx="7239000" cy="2057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FFD200"/>
                  </a:solidFill>
                </a:uFill>
                <a:latin typeface="Arial" pitchFamily="34" charset="0"/>
                <a:cs typeface="Arial" pitchFamily="34" charset="0"/>
              </a:rPr>
              <a:t/>
            </a:r>
            <a:b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FFD200"/>
                  </a:solidFill>
                </a:uFill>
                <a:latin typeface="Arial" pitchFamily="34" charset="0"/>
                <a:cs typeface="Arial" pitchFamily="34" charset="0"/>
              </a:rPr>
            </a:b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>
                <a:solidFill>
                  <a:srgbClr val="FFD200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1373403"/>
            <a:ext cx="723900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2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228600" algn="l"/>
                <a:tab pos="457200" algn="l"/>
              </a:tabLst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Provides c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onsultative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for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studies  using investigational biologics, drugs and devices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my study need an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IND/IDE? 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 Exemption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Requests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Pre-IND/IDE 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/IDE Application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IND/IDE  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Submissions (Annual Reports, Information Amendments)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Compassionate Use INDs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/IDEs 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(including emergency use)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 and Biologic Manufacturing Questions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 Therapy Study Requirements (RAC Applications)</a:t>
            </a:r>
          </a:p>
          <a:p>
            <a:pPr algn="just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Questions about this resource can be directed to : </a:t>
            </a:r>
          </a:p>
          <a:p>
            <a:pPr lvl="1" algn="just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Carol Kobrin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3"/>
            </a:endParaRPr>
          </a:p>
          <a:p>
            <a:pPr lvl="1" algn="just"/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ckobrin1@jhmi.edu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ICTR_Navigators@jhmi.edu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 algn="just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410-361-7883</a:t>
            </a:r>
          </a:p>
          <a:p>
            <a:pPr algn="just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3840" y="333118"/>
            <a:ext cx="87630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800" dirty="0" smtClean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Regulatory Support /</a:t>
            </a:r>
          </a:p>
          <a:p>
            <a:pPr lvl="0" algn="r"/>
            <a:r>
              <a:rPr lang="en-US" sz="2800" b="1" dirty="0" smtClean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Drug and Device Resource Service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7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6868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kern="1200" dirty="0">
                <a:solidFill>
                  <a:srgbClr val="FFC000"/>
                </a:solidFill>
                <a:latin typeface="Adobe Garamond Pro" pitchFamily="18" charset="0"/>
                <a:ea typeface="+mj-ea"/>
                <a:cs typeface="+mj-cs"/>
              </a:rPr>
              <a:t>ICTR</a:t>
            </a:r>
            <a:endParaRPr lang="en-US" altLang="en-US" sz="4000" dirty="0" smtClean="0">
              <a:cs typeface="Geneva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body" sz="quarter" idx="11"/>
          </p:nvPr>
        </p:nvSpPr>
        <p:spPr>
          <a:xfrm>
            <a:off x="838200" y="1981200"/>
            <a:ext cx="7239000" cy="2057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FFD200"/>
                  </a:solidFill>
                </a:uFill>
                <a:latin typeface="Arial" pitchFamily="34" charset="0"/>
                <a:cs typeface="Arial" pitchFamily="34" charset="0"/>
              </a:rPr>
              <a:t/>
            </a:r>
            <a:b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FFD200"/>
                  </a:solidFill>
                </a:uFill>
                <a:latin typeface="Arial" pitchFamily="34" charset="0"/>
                <a:cs typeface="Arial" pitchFamily="34" charset="0"/>
              </a:rPr>
            </a:b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>
                <a:solidFill>
                  <a:srgbClr val="FFD200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500" y="1361943"/>
            <a:ext cx="8610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Inpatient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beds, outpatient clinic space,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some testing services and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dedicated research nursing staff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 are available as follows:  </a:t>
            </a: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 Baltimore Campus Pediatric Clinical Research Unit (PCRU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-Inpatient &amp; Outpatient)</a:t>
            </a:r>
          </a:p>
          <a:p>
            <a:pPr marL="914400" lvl="1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7-bed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inpatient unit,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4-room outpatient clinic</a:t>
            </a:r>
          </a:p>
          <a:p>
            <a:pPr marL="914400" lvl="1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Multi-purpose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 room, pediatric phlebotomy laboratory, spirometry, metabolic formula room,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pediatric sleep lab</a:t>
            </a:r>
          </a:p>
          <a:p>
            <a:pPr marL="914400" lvl="1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information, call 410-614-6365 or email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crus@jhmi.edu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 Baltimore Campus Adult Clinical Research Units (Inpatient &amp; Outpatient)</a:t>
            </a:r>
          </a:p>
          <a:p>
            <a:pPr marL="914400" lvl="1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14-bed inpatient unit on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general medical floor that includes capacity for continuous cardiac monitoring and biological isolation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subjects  infected with  infectious agents</a:t>
            </a:r>
          </a:p>
          <a:p>
            <a:pPr marL="914400" lvl="1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Outpatient unit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includes nine full-service exam rooms, two interview rooms, a phlebotomy room, sample processing lab, a 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 freezer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 infusion center, and a DXA scanner</a:t>
            </a:r>
          </a:p>
          <a:p>
            <a:pPr marL="914400" lvl="1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information, call 410-955-2760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Bayview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Research Unit (Bayview CRU-Inpatient &amp;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Outpatient)</a:t>
            </a:r>
          </a:p>
          <a:p>
            <a:pPr marL="742950" lvl="1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Emphasis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cardiovascular and sleep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studies with strong association with the Core Laboratory,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Cardiovascular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Imaging Laboratory, Exercise Physiology and Body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Composition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programs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information, call 410-550-1850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>
              <a:buFont typeface="Arial"/>
              <a:buChar char="•"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57724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Clinical Research Units</a:t>
            </a:r>
          </a:p>
        </p:txBody>
      </p:sp>
    </p:spTree>
    <p:extLst>
      <p:ext uri="{BB962C8B-B14F-4D97-AF65-F5344CB8AC3E}">
        <p14:creationId xmlns:p14="http://schemas.microsoft.com/office/powerpoint/2010/main" val="388354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6868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kern="1200" dirty="0">
                <a:solidFill>
                  <a:srgbClr val="FFC000"/>
                </a:solidFill>
                <a:latin typeface="Adobe Garamond Pro" pitchFamily="18" charset="0"/>
                <a:ea typeface="+mj-ea"/>
                <a:cs typeface="+mj-cs"/>
              </a:rPr>
              <a:t>ICTR</a:t>
            </a:r>
            <a:endParaRPr lang="en-US" altLang="en-US" sz="4000" dirty="0" smtClean="0">
              <a:cs typeface="Geneva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body" sz="quarter" idx="11"/>
          </p:nvPr>
        </p:nvSpPr>
        <p:spPr>
          <a:xfrm>
            <a:off x="838200" y="1981200"/>
            <a:ext cx="7239000" cy="2057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FFD200"/>
                  </a:solidFill>
                </a:uFill>
                <a:latin typeface="Arial" pitchFamily="34" charset="0"/>
                <a:cs typeface="Arial" pitchFamily="34" charset="0"/>
              </a:rPr>
              <a:t/>
            </a:r>
            <a:b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FFD200"/>
                  </a:solidFill>
                </a:uFill>
                <a:latin typeface="Arial" pitchFamily="34" charset="0"/>
                <a:cs typeface="Arial" pitchFamily="34" charset="0"/>
              </a:rPr>
            </a:b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>
                <a:solidFill>
                  <a:srgbClr val="FFD200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18071"/>
            <a:ext cx="84582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 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US" sz="2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marL="914400" lvl="1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Use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of any of the Clinical Research Units (CRUs) and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 associated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services </a:t>
            </a:r>
            <a:r>
              <a:rPr 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requires an application and approval separate from the JHM/JHSPH IRBs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via the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CRU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Online system.   (Link: 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  <a:hlinkClick r:id="rId3"/>
              </a:rPr>
              <a:t>https://ictrweb.johnshopkins.edu/cruonline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  <a:hlinkClick r:id="rId3"/>
              </a:rPr>
              <a:t>/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)</a:t>
            </a:r>
          </a:p>
          <a:p>
            <a:pPr marL="914400" lvl="1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endParaRPr 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marL="914400" lvl="1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any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regarding the CRU application process, please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contact by phone  at 410-550-7033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by email at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crus@jhmi.edu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914400" lvl="1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of May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2018,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CRUs  began  operating  under 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service center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model. The current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chargemaster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sheet can be downloaded from:</a:t>
            </a:r>
          </a:p>
          <a:p>
            <a:pPr lvl="2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  <a:hlinkClick r:id="rId5"/>
              </a:rPr>
              <a:t>https://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  <a:hlinkClick r:id="rId5"/>
              </a:rPr>
              <a:t>ictr.johnshopkins.edu/wp-content/uploads/Pricing-template-March-2019.pdf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 </a:t>
            </a: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endParaRPr lang="en-US" sz="2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endParaRPr lang="en-US" sz="1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lvl="0"/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190191"/>
            <a:ext cx="91440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Clinical Research Units(contd.)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62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6868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kern="1200" dirty="0">
                <a:solidFill>
                  <a:srgbClr val="FFC000"/>
                </a:solidFill>
                <a:latin typeface="Adobe Garamond Pro" pitchFamily="18" charset="0"/>
                <a:ea typeface="+mj-ea"/>
                <a:cs typeface="+mj-cs"/>
              </a:rPr>
              <a:t>ICTR</a:t>
            </a:r>
            <a:endParaRPr lang="en-US" altLang="en-US" sz="4000" dirty="0" smtClean="0">
              <a:cs typeface="Geneva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body" sz="quarter" idx="11"/>
          </p:nvPr>
        </p:nvSpPr>
        <p:spPr>
          <a:xfrm>
            <a:off x="838200" y="1981200"/>
            <a:ext cx="7239000" cy="2057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FFD200"/>
                  </a:solidFill>
                </a:uFill>
                <a:latin typeface="Arial" pitchFamily="34" charset="0"/>
                <a:cs typeface="Arial" pitchFamily="34" charset="0"/>
              </a:rPr>
              <a:t/>
            </a:r>
            <a:b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FFD200"/>
                  </a:solidFill>
                </a:uFill>
                <a:latin typeface="Arial" pitchFamily="34" charset="0"/>
                <a:cs typeface="Arial" pitchFamily="34" charset="0"/>
              </a:rPr>
            </a:b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>
                <a:solidFill>
                  <a:srgbClr val="FFD200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18071"/>
            <a:ext cx="8458200" cy="6183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 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US" sz="2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2D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The following services can be accessed through the CRU :</a:t>
            </a:r>
          </a:p>
          <a:p>
            <a:pPr marL="1143000" lvl="2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2D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Kennedy-Krieger </a:t>
            </a:r>
            <a:r>
              <a:rPr lang="en-US" sz="2800" b="1" dirty="0">
                <a:solidFill>
                  <a:srgbClr val="002D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Institute</a:t>
            </a:r>
          </a:p>
          <a:p>
            <a:pPr marL="1600200" lvl="3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alibri" panose="020F0502020204030204" pitchFamily="34" charset="0"/>
              <a:buChar char="―"/>
            </a:pPr>
            <a:r>
              <a:rPr lang="en-US" sz="2400" b="1" dirty="0">
                <a:solidFill>
                  <a:srgbClr val="002D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Kirby Imaging Center</a:t>
            </a:r>
          </a:p>
          <a:p>
            <a:pPr marL="1600200" lvl="3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alibri" panose="020F0502020204030204" pitchFamily="34" charset="0"/>
              <a:buChar char="―"/>
            </a:pPr>
            <a:r>
              <a:rPr lang="en-US" sz="2400" b="1" dirty="0">
                <a:solidFill>
                  <a:srgbClr val="002D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Motion Analysis Lab</a:t>
            </a:r>
          </a:p>
          <a:p>
            <a:pPr marL="1600200" lvl="3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alibri" panose="020F0502020204030204" pitchFamily="34" charset="0"/>
              <a:buChar char="―"/>
            </a:pPr>
            <a:r>
              <a:rPr lang="en-US" sz="2400" b="1" dirty="0">
                <a:solidFill>
                  <a:srgbClr val="002D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Neurophysiology Lab (EEG)</a:t>
            </a:r>
          </a:p>
          <a:p>
            <a:pPr marL="1143000" lvl="2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Exercise Physiology, Body Composition and Cardiovascular Imaging - Bayview</a:t>
            </a:r>
          </a:p>
          <a:p>
            <a:pPr marL="1143000" lvl="2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Research Nutrition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endParaRPr lang="en-US" sz="2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endParaRPr lang="en-US" sz="1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lvl="0"/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190191"/>
            <a:ext cx="91440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Clinical Research Unit Associated Programs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53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820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kern="1200" dirty="0">
                <a:solidFill>
                  <a:srgbClr val="FFC000"/>
                </a:solidFill>
                <a:latin typeface="Adobe Garamond Pro" pitchFamily="18" charset="0"/>
                <a:ea typeface="+mj-ea"/>
                <a:cs typeface="+mj-cs"/>
              </a:rPr>
              <a:t>ICTR</a:t>
            </a:r>
            <a:endParaRPr lang="en-US" altLang="en-US" sz="4000" dirty="0" smtClean="0">
              <a:cs typeface="Geneva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0" y="76200"/>
            <a:ext cx="91440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2800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Clinical 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Research Units </a:t>
            </a:r>
            <a:r>
              <a:rPr lang="en-US" sz="2800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/</a:t>
            </a:r>
          </a:p>
          <a:p>
            <a:pPr lvl="0" algn="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Research Coordinator Support Service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RCSS)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D200"/>
                </a:solidFill>
              </a:uFill>
              <a:latin typeface="Arial" pitchFamily="34" charset="0"/>
              <a:cs typeface="Arial" pitchFamily="34" charset="0"/>
            </a:endParaRPr>
          </a:p>
          <a:p>
            <a:pPr algn="r"/>
            <a:endParaRPr lang="en-US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524000"/>
            <a:ext cx="838200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The Research Coordinator Support Service (RCSS) maintains a   pool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of research coordinators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who are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available for hire on a part-time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basis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The RCSS  pool consists of individuals who are: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Trainees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participating in the Study Coordinator Apprenticeship and Mentoring Program (SCAMP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)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Research Coordinators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All RCSS 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coordinators are able to handle a wide range of responsibilities, and the support can be customized to best fit the needs to each individuals’ research team.   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Each investigator is eligible for  an introductory period where service is offered for free, after which  a charge  is incurred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Questions about this resource and pricing for services  should be emailed to :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RCSS@jhmi.edu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NOTE</a:t>
            </a:r>
            <a:r>
              <a:rPr lang="en-US" b="1" dirty="0">
                <a:solidFill>
                  <a:srgbClr val="FF0000"/>
                </a:solidFill>
              </a:rPr>
              <a:t>: This service is in high demand, so request </a:t>
            </a:r>
            <a:r>
              <a:rPr lang="en-US" b="1" dirty="0" smtClean="0">
                <a:solidFill>
                  <a:srgbClr val="FF0000"/>
                </a:solidFill>
              </a:rPr>
              <a:t>support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as early in project development as is possible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293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820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kern="1200" dirty="0">
                <a:solidFill>
                  <a:srgbClr val="FFC000"/>
                </a:solidFill>
                <a:latin typeface="Adobe Garamond Pro" pitchFamily="18" charset="0"/>
                <a:ea typeface="+mj-ea"/>
                <a:cs typeface="+mj-cs"/>
              </a:rPr>
              <a:t>ICTR</a:t>
            </a:r>
            <a:endParaRPr lang="en-US" altLang="en-US" sz="4000" dirty="0" smtClean="0">
              <a:cs typeface="Geneva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0" y="285353"/>
            <a:ext cx="91440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n-US" sz="2800" dirty="0">
              <a:solidFill>
                <a:prstClr val="white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ClinicalTrials.gov Program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D200"/>
                </a:solidFill>
              </a:uFill>
              <a:latin typeface="Arial" pitchFamily="34" charset="0"/>
              <a:cs typeface="Arial" pitchFamily="34" charset="0"/>
            </a:endParaRPr>
          </a:p>
          <a:p>
            <a:pPr algn="r"/>
            <a:endParaRPr lang="en-US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524000"/>
            <a:ext cx="8382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1831776"/>
            <a:ext cx="8382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Assists 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investigators with: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ethical, scientific and legal reasons for clinical trials registration and reporting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trials are required to be registered and the timelines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Tips, tricks and helpful content to improve the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Up-to-date information on institutional and federal policies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effort upon request (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billable/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0"/>
            <a:endParaRPr 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buFont typeface="+mj-lt"/>
              <a:buAutoNum type="arabicPeriod" startAt="2"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about this resource , including pricing for services,  should be directed to the appropriate ClinicalTrials.gov administrator   are 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follows:   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JohnsHopkinsU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(SOM, SON) – Prince 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Nuamah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Oswald 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Tetteh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registerclinicaltrials@jhmi.edu)</a:t>
            </a: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Oncology (SKCCC) – Aliya 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Lalji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alalji1@jhmi.edu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JHSPH – 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Miye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Schakne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mschakne@jhu.edu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Kennedy Krieger Institute – Elaine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Stashinko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stashinko@kennedykrieger.org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Children’s Hospital – Jan 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Wencel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jwencel1@jhmi.edu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72597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86106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kern="1200" dirty="0">
                <a:solidFill>
                  <a:srgbClr val="FFC000"/>
                </a:solidFill>
                <a:latin typeface="Adobe Garamond Pro" pitchFamily="18" charset="0"/>
                <a:ea typeface="+mj-ea"/>
                <a:cs typeface="+mj-cs"/>
              </a:rPr>
              <a:t>ICTR</a:t>
            </a:r>
            <a:endParaRPr lang="en-US" altLang="en-US" sz="4000" dirty="0" smtClean="0">
              <a:cs typeface="Geneva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body" sz="quarter" idx="11"/>
          </p:nvPr>
        </p:nvSpPr>
        <p:spPr>
          <a:xfrm>
            <a:off x="838200" y="1981200"/>
            <a:ext cx="7239000" cy="2057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FFD200"/>
                  </a:solidFill>
                </a:uFill>
                <a:latin typeface="Arial" pitchFamily="34" charset="0"/>
                <a:cs typeface="Arial" pitchFamily="34" charset="0"/>
              </a:rPr>
              <a:t/>
            </a:r>
            <a:b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FFD200"/>
                  </a:solidFill>
                </a:uFill>
                <a:latin typeface="Arial" pitchFamily="34" charset="0"/>
                <a:cs typeface="Arial" pitchFamily="34" charset="0"/>
              </a:rPr>
            </a:b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>
                <a:solidFill>
                  <a:srgbClr val="FFD200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176463"/>
            <a:ext cx="9144000" cy="148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 smtClean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Data Management/Quantitative Methodologies /</a:t>
            </a:r>
          </a:p>
          <a:p>
            <a:pPr algn="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Center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Clinical Trials Study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Design Consulting Service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en-US" sz="2800" dirty="0" smtClean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371600"/>
            <a:ext cx="86106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Addresses questions related to study design, conduct  and meta-analysis of clinical trials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of whether trial design to answer the research question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Advice on framing  trial’s specific aims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uidance on protocol development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Advice on the design of data forms and other study documents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 data monitoring and reporting requirements for adverse events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Advice on complying with external  regulatory requirements (i.e. FDA)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Consulting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conduct or interpretations of systematic reviews and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meta-analysis of clinical trials</a:t>
            </a: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42900" marR="0" lvl="2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  <a:tabLst>
                <a:tab pos="228600" algn="l"/>
                <a:tab pos="457200" algn="l"/>
              </a:tabLst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 statistical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analyses and data management services</a:t>
            </a:r>
          </a:p>
          <a:p>
            <a:pPr marL="342900" marR="0" lvl="2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  <a:tabLst>
                <a:tab pos="228600" algn="l"/>
                <a:tab pos="457200" algn="l"/>
              </a:tabLst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 to 2 hours of free assistance  after an initial meeting, with ICTR provided support  limited to approximately 3 hours per consult</a:t>
            </a:r>
          </a:p>
          <a:p>
            <a:pPr marL="342900" marR="0" lvl="2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  <a:tabLst>
                <a:tab pos="228600" algn="l"/>
                <a:tab pos="457200" algn="l"/>
              </a:tabLst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 about this resource can be directed to </a:t>
            </a:r>
          </a:p>
          <a:p>
            <a:pPr marL="742950" lvl="3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 Dickersin, PhD</a:t>
            </a:r>
          </a:p>
          <a:p>
            <a:pPr marL="457200" lvl="3"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</a:tabLs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410-502-4421 |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kdicker3@jhu.edu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3"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</a:tabLst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3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Janet Holbrook, PhD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3"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</a:tabLs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443-287-5791 |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janet.holbrook@jhu.edu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95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820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kern="1200" dirty="0">
                <a:solidFill>
                  <a:srgbClr val="FFC000"/>
                </a:solidFill>
                <a:latin typeface="Adobe Garamond Pro" pitchFamily="18" charset="0"/>
                <a:ea typeface="+mj-ea"/>
                <a:cs typeface="+mj-cs"/>
              </a:rPr>
              <a:t>ICTR</a:t>
            </a:r>
            <a:endParaRPr lang="en-US" altLang="en-US" sz="4000" dirty="0" smtClean="0">
              <a:cs typeface="Geneva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0" y="285353"/>
            <a:ext cx="91440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n-US" sz="2800" dirty="0">
              <a:solidFill>
                <a:prstClr val="white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Trial Innovation Network (TIN)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D200"/>
                </a:solidFill>
              </a:uFill>
              <a:latin typeface="Arial" pitchFamily="34" charset="0"/>
              <a:cs typeface="Arial" pitchFamily="34" charset="0"/>
            </a:endParaRPr>
          </a:p>
          <a:p>
            <a:pPr algn="r"/>
            <a:endParaRPr lang="en-US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524000"/>
            <a:ext cx="8382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" y="1488332"/>
            <a:ext cx="83820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Trial Innovation Network (TIN) is a collaborative 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initiative within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NIH/NCATS’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CTSA Program  to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Accelerate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translation of novel interventions into life-saving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therapies by  helping  investigators execute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multicenter 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trials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better, faster, and more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cost-efficiently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as 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national laboratory to study, understand and innovate the process of conducting clinical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more detailed discussion about the TIN can be found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://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ncats.nih.gov/ctsa/projects/network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Investigators can submit a protocol to  the TIN  for   either a consultation  or a request for assistance from a specific resource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issues that can  be discussed during an initial consultation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Design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Budgets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Projected Timelines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Recruitment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Feasibility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Efficacy-to-Effectiveness (E2E) Trial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</a:t>
            </a:r>
          </a:p>
          <a:p>
            <a:pPr lvl="1"/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01526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820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kern="1200" dirty="0">
                <a:solidFill>
                  <a:srgbClr val="FFC000"/>
                </a:solidFill>
                <a:latin typeface="Adobe Garamond Pro" pitchFamily="18" charset="0"/>
                <a:ea typeface="+mj-ea"/>
                <a:cs typeface="+mj-cs"/>
              </a:rPr>
              <a:t>ICTR</a:t>
            </a:r>
            <a:endParaRPr lang="en-US" altLang="en-US" sz="4000" dirty="0" smtClean="0">
              <a:cs typeface="Geneva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0" y="285353"/>
            <a:ext cx="91440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n-US" sz="2800" dirty="0">
              <a:solidFill>
                <a:prstClr val="white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Trial Innovation Network (TIN) (contd.)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D200"/>
                </a:solidFill>
              </a:uFill>
              <a:latin typeface="Arial" pitchFamily="34" charset="0"/>
              <a:cs typeface="Arial" pitchFamily="34" charset="0"/>
            </a:endParaRPr>
          </a:p>
          <a:p>
            <a:pPr algn="r"/>
            <a:endParaRPr lang="en-US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524000"/>
            <a:ext cx="8382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-381000" y="1199753"/>
            <a:ext cx="9525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buFont typeface="+mj-lt"/>
              <a:buAutoNum type="alphaLcPeriod" startAt="2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resources available for protocol  assistance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IRB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Recruitment and Retention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Recruitment Feasibility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Recruitment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Engagement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Studio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EHR-Based Cohort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Efficacy-to-Effectiveness (E2E) Trial Design (also a focus area for initial consultation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800100" lvl="1" indent="-342900">
              <a:buFont typeface="+mj-lt"/>
              <a:buAutoNum type="alphaLcPeriod" startAt="2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more detailed discussion about all TIN services offered and the application process for assistance can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found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: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://trialinnovationnetwork.org/elements/trial-innovation-network-proposal-process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/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initial step  in applying for this support is  submission of a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brief intake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 ICTR Connection Request  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Hub Liaison point of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members of the Liaison Team for Johns </a:t>
            </a:r>
          </a:p>
          <a:p>
            <a:pPr lvl="2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Hopkins can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found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at:</a:t>
            </a:r>
          </a:p>
          <a:p>
            <a:pPr lvl="2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https://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trialinnovationnetwork.org/liaison-teams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/?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key-element=1602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1216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820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kern="1200" dirty="0">
                <a:solidFill>
                  <a:srgbClr val="FFC000"/>
                </a:solidFill>
                <a:latin typeface="Adobe Garamond Pro" pitchFamily="18" charset="0"/>
                <a:ea typeface="+mj-ea"/>
                <a:cs typeface="+mj-cs"/>
              </a:rPr>
              <a:t>ICTR</a:t>
            </a:r>
            <a:endParaRPr lang="en-US" altLang="en-US" sz="4000" dirty="0" smtClean="0">
              <a:cs typeface="Geneva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0" y="285353"/>
            <a:ext cx="91440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n-US" sz="2800" dirty="0">
              <a:solidFill>
                <a:prstClr val="white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Trial Innovation Network (TIN) (contd.)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D200"/>
                </a:solidFill>
              </a:uFill>
              <a:latin typeface="Arial" pitchFamily="34" charset="0"/>
              <a:cs typeface="Arial" pitchFamily="34" charset="0"/>
            </a:endParaRPr>
          </a:p>
          <a:p>
            <a:pPr algn="r"/>
            <a:endParaRPr lang="en-US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524000"/>
            <a:ext cx="8382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1000" y="1047353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about this resource are directed to :</a:t>
            </a:r>
          </a:p>
          <a:p>
            <a:pPr lvl="2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Liz Martinez RN, BSN,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CCRC</a:t>
            </a:r>
          </a:p>
          <a:p>
            <a:pPr lvl="2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Liaison Team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Navigator</a:t>
            </a:r>
          </a:p>
          <a:p>
            <a:pPr lvl="2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410-614-6323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liz@jhmi.edu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36575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820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kern="1200" dirty="0">
                <a:solidFill>
                  <a:srgbClr val="FFC000"/>
                </a:solidFill>
                <a:latin typeface="Adobe Garamond Pro" pitchFamily="18" charset="0"/>
                <a:ea typeface="+mj-ea"/>
                <a:cs typeface="+mj-cs"/>
              </a:rPr>
              <a:t>ICTR</a:t>
            </a:r>
            <a:endParaRPr lang="en-US" altLang="en-US" sz="4000" dirty="0" smtClean="0">
              <a:cs typeface="Geneva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0" y="285353"/>
            <a:ext cx="91440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n-US" sz="2800" dirty="0">
              <a:solidFill>
                <a:prstClr val="white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Studio:A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Master Class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D200"/>
                </a:solidFill>
              </a:uFill>
              <a:latin typeface="Arial" pitchFamily="34" charset="0"/>
              <a:cs typeface="Arial" pitchFamily="34" charset="0"/>
            </a:endParaRPr>
          </a:p>
          <a:p>
            <a:pPr algn="r"/>
            <a:endParaRPr lang="en-US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524000"/>
            <a:ext cx="8382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" y="1417012"/>
            <a:ext cx="838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Studio is a  consultative process that is available to assist with higher level research questions 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all stages of  project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</a:p>
          <a:p>
            <a:pPr marL="914400" lvl="1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Competitive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Grants/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Presubmission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Reviews </a:t>
            </a:r>
          </a:p>
          <a:p>
            <a:pPr marL="914400" lvl="1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Availability of  Institutional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ores and/or Resources to Help Conduct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Preclinical and Clinical Studies</a:t>
            </a:r>
          </a:p>
          <a:p>
            <a:pPr marL="914400" lvl="1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Feasibility Concerns</a:t>
            </a:r>
          </a:p>
          <a:p>
            <a:pPr marL="914400" lvl="1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and External Regulatory Compliance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</a:t>
            </a:r>
          </a:p>
          <a:p>
            <a:pPr lvl="1">
              <a:spcAft>
                <a:spcPts val="0"/>
              </a:spcAft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Studio is:</a:t>
            </a:r>
          </a:p>
          <a:p>
            <a:pPr marL="914400" lvl="1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multidisciplinary service center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brings investigators together with the experts and resources  needed  to address their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agnostic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customized for each protocol or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</a:p>
          <a:p>
            <a:pPr marL="914400" lvl="1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stop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shop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experts across diverse disciplines all  meet  together with the investigator in a single setting to provide coordinated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assistance</a:t>
            </a:r>
          </a:p>
          <a:p>
            <a:pPr marL="914400" lvl="1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ongoing process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continues to work with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investigator and help make any necessary adjustments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84043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820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kern="1200" dirty="0">
                <a:solidFill>
                  <a:srgbClr val="FFC000"/>
                </a:solidFill>
                <a:latin typeface="Adobe Garamond Pro" pitchFamily="18" charset="0"/>
                <a:ea typeface="+mj-ea"/>
                <a:cs typeface="+mj-cs"/>
              </a:rPr>
              <a:t>ICTR</a:t>
            </a:r>
            <a:endParaRPr lang="en-US" altLang="en-US" sz="4000" dirty="0" smtClean="0">
              <a:cs typeface="Geneva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0" y="285353"/>
            <a:ext cx="91440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n-US" sz="2800" dirty="0">
              <a:solidFill>
                <a:prstClr val="white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The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Studio:A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Master Class (contd.)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D200"/>
                </a:solidFill>
              </a:uFill>
              <a:latin typeface="Arial" pitchFamily="34" charset="0"/>
              <a:cs typeface="Arial" pitchFamily="34" charset="0"/>
            </a:endParaRPr>
          </a:p>
          <a:p>
            <a:pPr algn="r"/>
            <a:endParaRPr lang="en-US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524000"/>
            <a:ext cx="8382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1839797"/>
            <a:ext cx="838200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 for a Studio consultation is a 60-90 minute meeting between the investigator and a customized panel of consultants, whose members are specifically selected to accommodate the unique needs of each presented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</a:p>
          <a:p>
            <a:pPr marL="342900" indent="-342900">
              <a:buFont typeface="+mj-lt"/>
              <a:buAutoNum type="arabicPeriod" startAt="3"/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Studio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consultants are active researchers who are recognized authorities in their respective fields as well as the faculty directors of the various ICTR and institutional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</a:p>
          <a:p>
            <a:pPr marL="342900" indent="-342900">
              <a:buFont typeface="+mj-lt"/>
              <a:buAutoNum type="arabicPeriod" startAt="3"/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about the Studio can be directed to:</a:t>
            </a:r>
          </a:p>
          <a:p>
            <a:pPr lvl="1" algn="just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Carol Kobrin 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3"/>
            </a:endParaRPr>
          </a:p>
          <a:p>
            <a:pPr lvl="1" algn="just"/>
            <a:r>
              <a:rPr lang="en-US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ckobrin1@jhmi.edu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ICTR_Navigators@jhmi.edu</a:t>
            </a:r>
            <a:r>
              <a:rPr lang="en-US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410-361-7883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10508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820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kern="1200" dirty="0">
                <a:solidFill>
                  <a:srgbClr val="FFC000"/>
                </a:solidFill>
                <a:latin typeface="Adobe Garamond Pro" pitchFamily="18" charset="0"/>
                <a:ea typeface="+mj-ea"/>
                <a:cs typeface="+mj-cs"/>
              </a:rPr>
              <a:t>ICTR</a:t>
            </a:r>
            <a:endParaRPr lang="en-US" altLang="en-US" sz="4000" dirty="0" smtClean="0">
              <a:cs typeface="Geneva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0" y="285353"/>
            <a:ext cx="91440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n-US" sz="2800" dirty="0">
              <a:solidFill>
                <a:prstClr val="white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Additional Information</a:t>
            </a:r>
            <a:endParaRPr lang="en-US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524000"/>
            <a:ext cx="8382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romanUcPeriod"/>
            </a:pPr>
            <a:r>
              <a:rPr lang="en-US" sz="2000" b="1" dirty="0" smtClean="0"/>
              <a:t>ICTR Website</a:t>
            </a:r>
          </a:p>
          <a:p>
            <a:pPr marL="514350" indent="-514350">
              <a:buAutoNum type="romanUcPeriod"/>
            </a:pPr>
            <a:r>
              <a:rPr lang="en-US" sz="2000" b="1" dirty="0" smtClean="0"/>
              <a:t>Clinical Research Unit Core Laboratory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12225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302821" y="152400"/>
            <a:ext cx="8536379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kern="1200" dirty="0">
                <a:solidFill>
                  <a:srgbClr val="FFC000"/>
                </a:solidFill>
                <a:latin typeface="Adobe Garamond Pro" pitchFamily="18" charset="0"/>
                <a:ea typeface="+mj-ea"/>
                <a:cs typeface="+mj-cs"/>
              </a:rPr>
              <a:t>ICTR</a:t>
            </a:r>
            <a:endParaRPr lang="en-US" altLang="en-US" sz="4000" dirty="0" smtClean="0">
              <a:cs typeface="Genev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60771" y="6055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en-US" sz="3600" dirty="0" smtClean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MS PGothic" pitchFamily="34" charset="-128"/>
                <a:cs typeface="Arial" pitchFamily="34" charset="0"/>
              </a:rPr>
              <a:t>ICTR Website</a:t>
            </a:r>
            <a:endParaRPr lang="en-US" altLang="en-US" sz="1800" kern="0" dirty="0">
              <a:solidFill>
                <a:srgbClr val="FFFFFF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123" y="2133600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All program and resource information can be found on the ICTR Website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  <a:hlinkClick r:id="rId3"/>
              </a:rPr>
              <a:t>http://ictr.johnshopkins.edu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  <a:hlinkClick r:id="rId3"/>
              </a:rPr>
              <a:t>/</a:t>
            </a:r>
            <a:endParaRPr 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  <a:p>
            <a:pPr algn="ctr"/>
            <a:endParaRPr 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Most services are requested online via the ICTR Connection Request System</a:t>
            </a:r>
          </a:p>
          <a:p>
            <a:pPr algn="just"/>
            <a:endParaRPr 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For  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questions or information about any ICTR or JHU research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resource, please:</a:t>
            </a:r>
          </a:p>
          <a:p>
            <a:pPr lvl="1" algn="ctr"/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Submit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a Connection Request to the ‘</a:t>
            </a:r>
            <a:r>
              <a:rPr 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Ask a Navigator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’ service or </a:t>
            </a:r>
            <a:endParaRPr 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  <a:p>
            <a:pPr lvl="1" algn="ctr"/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Email the ICTR Navigators  at: </a:t>
            </a:r>
            <a:r>
              <a:rPr lang="en-US" sz="2000" b="1" dirty="0" smtClean="0">
                <a:solidFill>
                  <a:srgbClr val="0741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ICTR_Navigators@jhmi.edu</a:t>
            </a:r>
            <a:endParaRPr lang="en-US" sz="2000" b="1" dirty="0">
              <a:solidFill>
                <a:srgbClr val="0741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rgbClr val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a typeface="MS PGothic" pitchFamily="34" charset="-128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98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524875" cy="56388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0" y="1905000"/>
            <a:ext cx="533400" cy="1524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0" y="2163763"/>
            <a:ext cx="533400" cy="1524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-34089" y="5257800"/>
            <a:ext cx="533400" cy="1524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8305800" y="5654676"/>
            <a:ext cx="533400" cy="1524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0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59" y="446172"/>
            <a:ext cx="8620125" cy="567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2539" y="2182039"/>
            <a:ext cx="634039" cy="268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5975" y="4295795"/>
            <a:ext cx="634039" cy="268247"/>
          </a:xfrm>
          <a:prstGeom prst="rect">
            <a:avLst/>
          </a:prstGeom>
        </p:spPr>
      </p:pic>
      <p:sp>
        <p:nvSpPr>
          <p:cNvPr id="11" name="Flowchart: Connector 10"/>
          <p:cNvSpPr/>
          <p:nvPr/>
        </p:nvSpPr>
        <p:spPr>
          <a:xfrm>
            <a:off x="403659" y="2726511"/>
            <a:ext cx="149994" cy="9288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403659" y="2980354"/>
            <a:ext cx="149994" cy="9288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403659" y="3402074"/>
            <a:ext cx="149994" cy="9288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403659" y="3854707"/>
            <a:ext cx="149994" cy="9288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403659" y="4130090"/>
            <a:ext cx="149994" cy="9288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403659" y="4631965"/>
            <a:ext cx="149994" cy="9288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403659" y="5156243"/>
            <a:ext cx="149994" cy="9288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403659" y="2726511"/>
            <a:ext cx="149994" cy="9288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403659" y="3191733"/>
            <a:ext cx="149994" cy="9288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403659" y="3590005"/>
            <a:ext cx="149994" cy="92889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20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6868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kern="1200" dirty="0">
                <a:solidFill>
                  <a:srgbClr val="FFC000"/>
                </a:solidFill>
                <a:latin typeface="Adobe Garamond Pro" pitchFamily="18" charset="0"/>
                <a:ea typeface="+mj-ea"/>
                <a:cs typeface="+mj-cs"/>
              </a:rPr>
              <a:t>ICTR</a:t>
            </a:r>
            <a:endParaRPr lang="en-US" altLang="en-US" sz="4000" dirty="0" smtClean="0">
              <a:cs typeface="Geneva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body" sz="quarter" idx="11"/>
          </p:nvPr>
        </p:nvSpPr>
        <p:spPr>
          <a:xfrm>
            <a:off x="762000" y="2098834"/>
            <a:ext cx="7239000" cy="2057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FFD200"/>
                  </a:solidFill>
                </a:uFill>
                <a:latin typeface="Arial" pitchFamily="34" charset="0"/>
                <a:cs typeface="Arial" pitchFamily="34" charset="0"/>
              </a:rPr>
              <a:t/>
            </a:r>
            <a:b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FFD200"/>
                  </a:solidFill>
                </a:uFill>
                <a:latin typeface="Arial" pitchFamily="34" charset="0"/>
                <a:cs typeface="Arial" pitchFamily="34" charset="0"/>
              </a:rPr>
            </a:b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>
                <a:solidFill>
                  <a:srgbClr val="FFD200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100" y="1447800"/>
            <a:ext cx="8153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Provides :</a:t>
            </a:r>
          </a:p>
          <a:p>
            <a:pPr marL="1371600" lvl="2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throughput specialized immunoassay laboratory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 supporting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studies performed at the Johns Hopkins Bayview campus and the Johns Hopkins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</a:t>
            </a:r>
          </a:p>
          <a:p>
            <a:pPr marL="1371600" lvl="2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Consultative services in addition to sample processing, storage and analysis</a:t>
            </a:r>
          </a:p>
          <a:p>
            <a:pPr marL="1371600" lvl="2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Supports  study 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protocols by providing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investigators with facilities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technical experience, and training for 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non-routine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blood, saliva,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cerebrospinal fluid, and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urine biochemical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analyses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list of available assays and costs can be found in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iLab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johnshopkins.corefacilities.org/service_center/show_external/3781?name=ictr-the-clinical-research-core-laboratory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4. All questions about this resource can be directed to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algn="just"/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Neal 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Fedarko,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PhD</a:t>
            </a:r>
          </a:p>
          <a:p>
            <a:pPr lvl="2" algn="just"/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(410)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550-2632</a:t>
            </a:r>
          </a:p>
          <a:p>
            <a:pPr lvl="2" algn="just"/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ndarko@jhmi.edu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176485"/>
            <a:ext cx="91440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endParaRPr lang="en-US" sz="2800" dirty="0" smtClean="0">
              <a:solidFill>
                <a:prstClr val="white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Clinical Research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Unit Core Laboratory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0" y="177526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Lab Resources/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2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6868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kern="1200" dirty="0" smtClean="0">
                <a:solidFill>
                  <a:srgbClr val="FFC000"/>
                </a:solidFill>
                <a:latin typeface="Adobe Garamond Pro" pitchFamily="18" charset="0"/>
                <a:ea typeface="+mj-ea"/>
                <a:cs typeface="+mj-cs"/>
              </a:rPr>
              <a:t>ICTR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body" sz="quarter" idx="11"/>
          </p:nvPr>
        </p:nvSpPr>
        <p:spPr>
          <a:xfrm>
            <a:off x="762000" y="2098834"/>
            <a:ext cx="7239000" cy="2057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FFD200"/>
                  </a:solidFill>
                </a:uFill>
                <a:latin typeface="Arial" pitchFamily="34" charset="0"/>
                <a:cs typeface="Arial" pitchFamily="34" charset="0"/>
              </a:rPr>
              <a:t/>
            </a:r>
            <a:b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FFD200"/>
                  </a:solidFill>
                </a:uFill>
                <a:latin typeface="Arial" pitchFamily="34" charset="0"/>
                <a:cs typeface="Arial" pitchFamily="34" charset="0"/>
              </a:rPr>
            </a:b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>
                <a:solidFill>
                  <a:srgbClr val="FFD200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386596"/>
            <a:ext cx="8458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Consultants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assist with: 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esearch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esign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data collection systems and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instruments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entry and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validation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and quality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assurance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tatistical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and data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interpretation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scientific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report-writing</a:t>
            </a:r>
          </a:p>
          <a:p>
            <a:pPr lvl="1" algn="just"/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JHU faculty with primary appointments receive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up to 5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hours of free support per clinical and translational research project through the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ICTR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Walk-In Clinics available on a “first come first serve” for brief consultations 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just"/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1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about this resource, including current pricing for services  can be directed to:</a:t>
            </a:r>
          </a:p>
          <a:p>
            <a:pPr marL="914400" lvl="3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Erica Tunstall 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3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jhbc@jhu.edu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-38100" y="61223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aseline="0">
                <a:solidFill>
                  <a:schemeClr val="bg1"/>
                </a:solidFill>
                <a:latin typeface="+mn-lt"/>
                <a:ea typeface="MS PGothic" pitchFamily="34" charset="-128"/>
                <a:cs typeface="Geneva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Geneva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Geneva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Geneva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Geneva" charset="-128"/>
              </a:defRPr>
            </a:lvl9pPr>
          </a:lstStyle>
          <a:p>
            <a:pPr algn="r"/>
            <a:r>
              <a:rPr lang="en-US" sz="2800" b="1" kern="0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Biostatistics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1018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Data Management /Quantitative </a:t>
            </a: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Methodologies/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08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6868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kern="1200" dirty="0" smtClean="0">
                <a:solidFill>
                  <a:srgbClr val="FFC000"/>
                </a:solidFill>
                <a:latin typeface="Adobe Garamond Pro" pitchFamily="18" charset="0"/>
                <a:ea typeface="+mj-ea"/>
                <a:cs typeface="+mj-cs"/>
              </a:rPr>
              <a:t>ICTR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body" sz="quarter" idx="11"/>
          </p:nvPr>
        </p:nvSpPr>
        <p:spPr>
          <a:xfrm>
            <a:off x="762000" y="2098834"/>
            <a:ext cx="7239000" cy="2057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FFD200"/>
                  </a:solidFill>
                </a:uFill>
                <a:latin typeface="Arial" pitchFamily="34" charset="0"/>
                <a:cs typeface="Arial" pitchFamily="34" charset="0"/>
              </a:rPr>
              <a:t/>
            </a:r>
            <a:b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FFD200"/>
                  </a:solidFill>
                </a:uFill>
                <a:latin typeface="Arial" pitchFamily="34" charset="0"/>
                <a:cs typeface="Arial" pitchFamily="34" charset="0"/>
              </a:rPr>
            </a:b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>
                <a:solidFill>
                  <a:srgbClr val="FFD200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00" y="1056620"/>
            <a:ext cx="84582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 include: 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Complex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Biostatistical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Analyses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Power/Sample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 Calculations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Analytic Plans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GIS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and Spatial Analysis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Qualitative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Analyses and Analytic Plans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and Review of Aims and Hypotheses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Supervision and Coordination</a:t>
            </a:r>
          </a:p>
          <a:p>
            <a:pPr lvl="1" algn="just"/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Twenty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hours of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services are provided at no charge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each year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to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Hopkins faculty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With a primary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affiliation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on the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Bayview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campus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ho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are within the departments of Pediatrics (all divisions) or Medicine (all divisions).  </a:t>
            </a:r>
          </a:p>
          <a:p>
            <a:pPr algn="just"/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1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about this resource, including current pricing for services  can be directed by email  to: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hlinkClick r:id="rId3"/>
              </a:rPr>
              <a:t>BEADCore@jhmi.edu</a:t>
            </a: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1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1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Services requested by using the </a:t>
            </a: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iLab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portal </a:t>
            </a:r>
            <a:endPara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57200" lvl="2" algn="just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://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johnshopkins.corefacilities.org/service_center/3796?tab=requests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-38100" y="61223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aseline="0">
                <a:solidFill>
                  <a:schemeClr val="bg1"/>
                </a:solidFill>
                <a:latin typeface="+mn-lt"/>
                <a:ea typeface="MS PGothic" pitchFamily="34" charset="-128"/>
                <a:cs typeface="Geneva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Geneva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Geneva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Geneva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Geneva" charset="-128"/>
              </a:defRPr>
            </a:lvl9pPr>
          </a:lstStyle>
          <a:p>
            <a:pPr algn="r"/>
            <a:r>
              <a:rPr lang="en-US" sz="2400" b="1" kern="0" dirty="0" err="1" smtClean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Biostatistics,Epidemiology</a:t>
            </a:r>
            <a:r>
              <a:rPr lang="en-US" sz="2400" b="1" kern="0" dirty="0" smtClean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And Data Management (BEAD) Core</a:t>
            </a:r>
            <a:endParaRPr lang="en-US" sz="2400" b="1" kern="0" dirty="0">
              <a:solidFill>
                <a:prstClr val="white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3400" y="1018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ICTR Informatics Core (I2C)/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9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6868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kern="1200" dirty="0">
                <a:solidFill>
                  <a:srgbClr val="FFC000"/>
                </a:solidFill>
                <a:latin typeface="Adobe Garamond Pro" pitchFamily="18" charset="0"/>
                <a:ea typeface="+mj-ea"/>
                <a:cs typeface="+mj-cs"/>
              </a:rPr>
              <a:t>ICTR</a:t>
            </a:r>
            <a:endParaRPr lang="en-US" altLang="en-US" sz="4000" dirty="0" smtClean="0">
              <a:cs typeface="Geneva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body" sz="quarter" idx="11"/>
          </p:nvPr>
        </p:nvSpPr>
        <p:spPr>
          <a:xfrm>
            <a:off x="838200" y="1981200"/>
            <a:ext cx="7239000" cy="2057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FFD200"/>
                  </a:solidFill>
                </a:uFill>
                <a:latin typeface="Arial" pitchFamily="34" charset="0"/>
                <a:cs typeface="Arial" pitchFamily="34" charset="0"/>
              </a:rPr>
              <a:t/>
            </a:r>
            <a:b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FFD200"/>
                  </a:solidFill>
                </a:uFill>
                <a:latin typeface="Arial" pitchFamily="34" charset="0"/>
                <a:cs typeface="Arial" pitchFamily="34" charset="0"/>
              </a:rPr>
            </a:b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>
                <a:solidFill>
                  <a:srgbClr val="FFD200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257921"/>
            <a:ext cx="9144000" cy="1440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800" dirty="0" smtClean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ICTR Informatics Core (I2C) /</a:t>
            </a:r>
          </a:p>
          <a:p>
            <a:pPr marL="0" marR="0" lvl="2" indent="0" algn="r">
              <a:spcBef>
                <a:spcPts val="600"/>
              </a:spcBef>
              <a:spcAft>
                <a:spcPts val="600"/>
              </a:spcAft>
              <a:buNone/>
              <a:tabLst>
                <a:tab pos="228600" algn="l"/>
                <a:tab pos="457200" algn="l"/>
              </a:tabLst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Core for Clinical Research Data Acquisition (CCDA)</a:t>
            </a:r>
            <a:endParaRPr lang="en-US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5394" y="1360944"/>
            <a:ext cx="834081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A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ssists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researchers with accessing clinical data for research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purposes   as well as  addressing any resulting  compliance  issues related to    Data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 privacy and security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regulations</a:t>
            </a:r>
          </a:p>
          <a:p>
            <a:pPr marL="800100" lvl="2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Anonymous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for feasibility, grant applications and statistical population sample-size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estimates</a:t>
            </a:r>
          </a:p>
          <a:p>
            <a:pPr marL="800100" lvl="2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IRB-approved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case-finding for study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enrollment/chart review</a:t>
            </a:r>
          </a:p>
          <a:p>
            <a:pPr marL="800100" lvl="2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Processing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</a:t>
            </a:r>
          </a:p>
          <a:p>
            <a:pPr marL="80010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de-identification/Honest Broker Services </a:t>
            </a:r>
          </a:p>
          <a:p>
            <a:pPr marL="457200" lvl="2">
              <a:spcBef>
                <a:spcPts val="0"/>
              </a:spcBef>
              <a:spcAft>
                <a:spcPts val="0"/>
              </a:spcAft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2 hours of assistance are provided at no charge, with charges for subsequent work listed on the CCDA website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1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 requested by using the </a:t>
            </a:r>
            <a:r>
              <a:rPr 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iLab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johnshopkins.corefacilities.org/service_center/3796?tab=requests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lvl="1" algn="just">
              <a:spcBef>
                <a:spcPts val="0"/>
              </a:spcBef>
              <a:spcAft>
                <a:spcPts val="0"/>
              </a:spcAft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1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uestions  about this resource including current pricing for services  can be directed to :  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marL="914400" lvl="3">
              <a:spcBef>
                <a:spcPts val="0"/>
              </a:spcBef>
              <a:spcAft>
                <a:spcPts val="0"/>
              </a:spcAft>
            </a:pPr>
            <a:r>
              <a:rPr lang="en-US" sz="1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onnie Woods		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Bonnie.Woods@jhu.edu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70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6868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kern="1200" dirty="0">
                <a:solidFill>
                  <a:srgbClr val="FFC000"/>
                </a:solidFill>
                <a:latin typeface="Adobe Garamond Pro" pitchFamily="18" charset="0"/>
                <a:ea typeface="+mj-ea"/>
                <a:cs typeface="+mj-cs"/>
              </a:rPr>
              <a:t>ICTR</a:t>
            </a:r>
            <a:endParaRPr lang="en-US" altLang="en-US" sz="4000" dirty="0" smtClean="0">
              <a:cs typeface="Geneva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body" sz="quarter" idx="11"/>
          </p:nvPr>
        </p:nvSpPr>
        <p:spPr>
          <a:xfrm>
            <a:off x="838200" y="1981200"/>
            <a:ext cx="7239000" cy="2057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FFD200"/>
                  </a:solidFill>
                </a:uFill>
                <a:latin typeface="Arial" pitchFamily="34" charset="0"/>
                <a:cs typeface="Arial" pitchFamily="34" charset="0"/>
              </a:rPr>
              <a:t/>
            </a:r>
            <a:b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FFD200"/>
                  </a:solidFill>
                </a:uFill>
                <a:latin typeface="Arial" pitchFamily="34" charset="0"/>
                <a:cs typeface="Arial" pitchFamily="34" charset="0"/>
              </a:rPr>
            </a:b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>
                <a:solidFill>
                  <a:srgbClr val="FFD200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257921"/>
            <a:ext cx="9144000" cy="1440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800" dirty="0" smtClean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ICTR Informatics Core (I2C) /</a:t>
            </a:r>
          </a:p>
          <a:p>
            <a:pPr marL="0" marR="0" lvl="2" indent="0" algn="r">
              <a:spcBef>
                <a:spcPts val="600"/>
              </a:spcBef>
              <a:spcAft>
                <a:spcPts val="600"/>
              </a:spcAft>
              <a:buNone/>
              <a:tabLst>
                <a:tab pos="228600" algn="l"/>
                <a:tab pos="457200" algn="l"/>
              </a:tabLst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EPIC for Research</a:t>
            </a:r>
            <a:endParaRPr lang="en-US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9430" y="1606741"/>
            <a:ext cx="8340811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The following  functionalities are  currently available  from the  Epic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Medical Record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System:  </a:t>
            </a:r>
          </a:p>
          <a:p>
            <a:pPr marL="0" lvl="1" algn="just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marL="742950" lvl="2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An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indication in the patient banner that a patient is on a research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study</a:t>
            </a:r>
          </a:p>
          <a:p>
            <a:pPr marL="742950" lvl="2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Ability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to link an encounter to a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study</a:t>
            </a:r>
          </a:p>
          <a:p>
            <a:pPr marL="742950" lvl="2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Ability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to associate an order with a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study</a:t>
            </a:r>
          </a:p>
          <a:p>
            <a:pPr marL="742950" lvl="2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Research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order sets (New order sets require approval from the Research Order Set Evaluation (ROSE)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Committee)</a:t>
            </a:r>
          </a:p>
          <a:p>
            <a:pPr marL="742950" lvl="2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Research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notes, which can be created by the study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coordinator</a:t>
            </a:r>
          </a:p>
          <a:p>
            <a:pPr marL="742950" lvl="2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Use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of existing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MyChart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 Questionnaires to collect patient reported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outcomes</a:t>
            </a:r>
          </a:p>
          <a:p>
            <a:pPr marL="742950" lvl="2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Inbox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notification that a study participant is in a Johns Hopkins ED or has been admitted as an inpatient at Johns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Hopkins</a:t>
            </a:r>
          </a:p>
          <a:p>
            <a:pPr marL="742950" lvl="2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SlicerDicer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for generating patient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counts</a:t>
            </a:r>
          </a:p>
          <a:p>
            <a:pPr marL="742950" lvl="2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Epic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reports to support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research</a:t>
            </a:r>
          </a:p>
          <a:p>
            <a:pPr marL="742950" lvl="2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Scanned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research consent forms in the Media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tab</a:t>
            </a:r>
          </a:p>
          <a:p>
            <a:pPr marL="342900" lvl="1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marL="0" lvl="1" algn="just">
              <a:spcBef>
                <a:spcPts val="0"/>
              </a:spcBef>
              <a:spcAft>
                <a:spcPts val="0"/>
              </a:spcAft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marL="342900" lvl="1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marL="0" lvl="1" algn="just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marL="342900" lvl="1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13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6868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kern="1200" dirty="0">
                <a:solidFill>
                  <a:srgbClr val="FFC000"/>
                </a:solidFill>
                <a:latin typeface="Adobe Garamond Pro" pitchFamily="18" charset="0"/>
                <a:ea typeface="+mj-ea"/>
                <a:cs typeface="+mj-cs"/>
              </a:rPr>
              <a:t>ICTR</a:t>
            </a:r>
            <a:endParaRPr lang="en-US" altLang="en-US" sz="4000" dirty="0" smtClean="0">
              <a:cs typeface="Geneva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body" sz="quarter" idx="11"/>
          </p:nvPr>
        </p:nvSpPr>
        <p:spPr>
          <a:xfrm>
            <a:off x="838200" y="1981200"/>
            <a:ext cx="7239000" cy="2057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FFD200"/>
                  </a:solidFill>
                </a:uFill>
                <a:latin typeface="Arial" pitchFamily="34" charset="0"/>
                <a:cs typeface="Arial" pitchFamily="34" charset="0"/>
              </a:rPr>
              <a:t/>
            </a:r>
            <a:b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FFD200"/>
                  </a:solidFill>
                </a:uFill>
                <a:latin typeface="Arial" pitchFamily="34" charset="0"/>
                <a:cs typeface="Arial" pitchFamily="34" charset="0"/>
              </a:rPr>
            </a:b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>
                <a:solidFill>
                  <a:srgbClr val="FFD200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257921"/>
            <a:ext cx="9144000" cy="1440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800" dirty="0" smtClean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ICTR Informatics Core (I2C) /</a:t>
            </a:r>
          </a:p>
          <a:p>
            <a:pPr marL="0" marR="0" lvl="2" indent="0" algn="r">
              <a:spcBef>
                <a:spcPts val="600"/>
              </a:spcBef>
              <a:spcAft>
                <a:spcPts val="600"/>
              </a:spcAft>
              <a:buNone/>
              <a:tabLst>
                <a:tab pos="228600" algn="l"/>
                <a:tab pos="457200" algn="l"/>
              </a:tabLst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EPIC for Research(contd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.)</a:t>
            </a:r>
            <a:endParaRPr 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7294" y="1371600"/>
            <a:ext cx="834081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Customized Epic content can be built to accommodate the needs of specific projects </a:t>
            </a:r>
          </a:p>
          <a:p>
            <a:pPr marL="800100" lvl="2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All  requests for custom builds require prior approval from the EPIC Research Request Review Committee and the IRB</a:t>
            </a:r>
          </a:p>
          <a:p>
            <a:pPr marL="800100" lvl="2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All software modifications are performed by the 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members of the Program to Accelerate Clinical Research Using EPIC (PACE</a:t>
            </a:r>
            <a:r>
              <a:rPr lang="en-US" sz="1800" dirty="0"/>
              <a:t>)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  </a:t>
            </a:r>
          </a:p>
          <a:p>
            <a:pPr marL="457200" lvl="2" algn="just">
              <a:spcBef>
                <a:spcPts val="0"/>
              </a:spcBef>
              <a:spcAft>
                <a:spcPts val="0"/>
              </a:spcAft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marL="342900" lvl="1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Questions  about this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resource including  information about current pricing for custom programming work  can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be directed to : 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marL="800100" lvl="2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Diana Gumas				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  <a:hlinkClick r:id="rId3"/>
              </a:rPr>
              <a:t>dgumas@jhmi.edu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marL="457200" lvl="2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	Senior  Director of Clinical Research IT	410-614-7004</a:t>
            </a:r>
          </a:p>
          <a:p>
            <a:pPr marL="914400" lvl="3" algn="just">
              <a:spcBef>
                <a:spcPts val="0"/>
              </a:spcBef>
              <a:spcAft>
                <a:spcPts val="0"/>
              </a:spcAft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marL="800100" lvl="2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Benjamin Smith				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  <a:hlinkClick r:id="rId4"/>
              </a:rPr>
              <a:t>bsmit159@jhmi.edu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marL="914400" lvl="3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EPIC Application Lead (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PACE)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		410-234-9549 </a:t>
            </a:r>
          </a:p>
          <a:p>
            <a:pPr marL="457200" lvl="2" algn="just">
              <a:spcBef>
                <a:spcPts val="0"/>
              </a:spcBef>
              <a:spcAft>
                <a:spcPts val="0"/>
              </a:spcAft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marL="800100" lvl="2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Thomas Grader-Beck, MD			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  <a:hlinkClick r:id="rId5"/>
              </a:rPr>
              <a:t>tgb@jhmi.edu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 </a:t>
            </a:r>
          </a:p>
          <a:p>
            <a:pPr marL="914400" lvl="3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EPIC Clinical Lead (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PACE)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		410-550-2039 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marL="342900" lvl="1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6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6868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kern="1200" dirty="0">
                <a:solidFill>
                  <a:srgbClr val="FFC000"/>
                </a:solidFill>
                <a:latin typeface="Adobe Garamond Pro" pitchFamily="18" charset="0"/>
                <a:ea typeface="+mj-ea"/>
                <a:cs typeface="+mj-cs"/>
              </a:rPr>
              <a:t>ICTR</a:t>
            </a:r>
            <a:endParaRPr lang="en-US" altLang="en-US" sz="4000" dirty="0" smtClean="0">
              <a:cs typeface="Geneva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body" sz="quarter" idx="11"/>
          </p:nvPr>
        </p:nvSpPr>
        <p:spPr>
          <a:xfrm>
            <a:off x="838200" y="1981200"/>
            <a:ext cx="7239000" cy="2057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FFD200"/>
                  </a:solidFill>
                </a:uFill>
                <a:latin typeface="Arial" pitchFamily="34" charset="0"/>
                <a:cs typeface="Arial" pitchFamily="34" charset="0"/>
              </a:rPr>
              <a:t/>
            </a:r>
            <a:b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FFD200"/>
                  </a:solidFill>
                </a:uFill>
                <a:latin typeface="Arial" pitchFamily="34" charset="0"/>
                <a:cs typeface="Arial" pitchFamily="34" charset="0"/>
              </a:rPr>
            </a:b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>
                <a:solidFill>
                  <a:srgbClr val="FFD200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257921"/>
            <a:ext cx="9144000" cy="1440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800" dirty="0" smtClean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ICTR Informatics Core (I2C) /</a:t>
            </a:r>
          </a:p>
          <a:p>
            <a:pPr marL="0" marR="0" lvl="2" indent="0" algn="r">
              <a:spcBef>
                <a:spcPts val="600"/>
              </a:spcBef>
              <a:spcAft>
                <a:spcPts val="600"/>
              </a:spcAft>
              <a:buNone/>
              <a:tabLst>
                <a:tab pos="228600" algn="l"/>
                <a:tab pos="457200" algn="l"/>
              </a:tabLst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REDCap</a:t>
            </a:r>
            <a:endParaRPr lang="en-US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8389" y="1371600"/>
            <a:ext cx="834081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REDCap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 is a 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secure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application for building and managing online surveys and databases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marL="457200" lvl="2" algn="just">
              <a:spcBef>
                <a:spcPts val="0"/>
              </a:spcBef>
              <a:spcAft>
                <a:spcPts val="0"/>
              </a:spcAft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marL="342900" lvl="1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Both surveys and databases can be built:</a:t>
            </a:r>
          </a:p>
          <a:p>
            <a:pPr marL="800100" lvl="2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an online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 from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browser using the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Designer”</a:t>
            </a:r>
          </a:p>
          <a:p>
            <a:pPr marL="800100" lvl="2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an offline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 by constructing a ‘data dictionary’ template file in Microsoft Excel, which can be later uploaded into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REDCap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2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By a combination of the online and offline methods</a:t>
            </a:r>
          </a:p>
          <a:p>
            <a:pPr marL="0" lvl="1" algn="just">
              <a:spcBef>
                <a:spcPts val="0"/>
              </a:spcBef>
              <a:spcAft>
                <a:spcPts val="0"/>
              </a:spcAft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marL="342900" lvl="1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Features:</a:t>
            </a:r>
          </a:p>
          <a:p>
            <a:pPr marL="800100" lvl="2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Automated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 procedures for seamless data downloads to Excel and common statistical packages (SPSS, SAS, Stata,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R)</a:t>
            </a:r>
          </a:p>
          <a:p>
            <a:pPr marL="800100" lvl="2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built-in project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calendar</a:t>
            </a:r>
          </a:p>
          <a:p>
            <a:pPr marL="800100" lvl="2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scheduling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</a:t>
            </a:r>
          </a:p>
          <a:p>
            <a:pPr marL="800100" lvl="2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hoc reporting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</a:t>
            </a:r>
          </a:p>
          <a:p>
            <a:pPr marL="800100" lvl="2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dvanced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features, such as branching logic, file uploading, and calculated fields.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marL="0" lvl="1" algn="just">
              <a:spcBef>
                <a:spcPts val="0"/>
              </a:spcBef>
              <a:spcAft>
                <a:spcPts val="0"/>
              </a:spcAft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marL="0" lvl="1" algn="just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marL="342900" lvl="1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53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6868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kern="1200" dirty="0">
                <a:solidFill>
                  <a:srgbClr val="FFC000"/>
                </a:solidFill>
                <a:latin typeface="Adobe Garamond Pro" pitchFamily="18" charset="0"/>
                <a:ea typeface="+mj-ea"/>
                <a:cs typeface="+mj-cs"/>
              </a:rPr>
              <a:t>ICTR</a:t>
            </a:r>
            <a:endParaRPr lang="en-US" altLang="en-US" sz="4000" dirty="0" smtClean="0">
              <a:cs typeface="Geneva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body" sz="quarter" idx="11"/>
          </p:nvPr>
        </p:nvSpPr>
        <p:spPr>
          <a:xfrm>
            <a:off x="838200" y="1981200"/>
            <a:ext cx="7239000" cy="2057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FFD200"/>
                  </a:solidFill>
                </a:uFill>
                <a:latin typeface="Arial" pitchFamily="34" charset="0"/>
                <a:cs typeface="Arial" pitchFamily="34" charset="0"/>
              </a:rPr>
              <a:t/>
            </a:r>
            <a:b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FFD200"/>
                  </a:solidFill>
                </a:uFill>
                <a:latin typeface="Arial" pitchFamily="34" charset="0"/>
                <a:cs typeface="Arial" pitchFamily="34" charset="0"/>
              </a:rPr>
            </a:b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>
                <a:solidFill>
                  <a:srgbClr val="FFD200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257921"/>
            <a:ext cx="9144000" cy="1440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800" dirty="0" smtClean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ICTR Informatics Core (I2C) /</a:t>
            </a:r>
          </a:p>
          <a:p>
            <a:pPr marL="0" marR="0" lvl="2" indent="0" algn="r">
              <a:spcBef>
                <a:spcPts val="600"/>
              </a:spcBef>
              <a:spcAft>
                <a:spcPts val="600"/>
              </a:spcAft>
              <a:buNone/>
              <a:tabLst>
                <a:tab pos="228600" algn="l"/>
                <a:tab pos="457200" algn="l"/>
              </a:tabLst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REDCap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(contd.)</a:t>
            </a:r>
            <a:endParaRPr lang="en-US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1594" y="1653331"/>
            <a:ext cx="834081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Use is free for SOM, SON and SPH  investigators whose project does not exceed 20,000 data points and /or 30 MB of storage (“Bronze” Service Plan)     </a:t>
            </a:r>
          </a:p>
          <a:p>
            <a:pPr marL="800100" lvl="2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The  complete fee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and service structure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 can be seen at 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  <a:hlinkClick r:id="rId3"/>
              </a:rPr>
              <a:t>http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  <a:hlinkClick r:id="rId3"/>
              </a:rPr>
              <a:t>://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  <a:hlinkClick r:id="rId3"/>
              </a:rPr>
              <a:t>redcap.jhu.edu/NewREDCapModel_20170104a.htm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marL="457200" lvl="2" algn="just">
              <a:spcBef>
                <a:spcPts val="0"/>
              </a:spcBef>
              <a:spcAft>
                <a:spcPts val="0"/>
              </a:spcAft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marL="342900" lvl="1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Additional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information and assistance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 can be seen at :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  <a:hlinkClick r:id="rId4"/>
              </a:rPr>
              <a:t>http://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  <a:hlinkClick r:id="rId4"/>
              </a:rPr>
              <a:t>redcap.jhu.edu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(select the green link)</a:t>
            </a:r>
          </a:p>
          <a:p>
            <a:pPr marL="0" lvl="1" algn="just">
              <a:spcBef>
                <a:spcPts val="0"/>
              </a:spcBef>
              <a:spcAft>
                <a:spcPts val="0"/>
              </a:spcAft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marL="342900" lvl="1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V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ideo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tutorials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 showing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REDCap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in action and an overview of its features,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 can be seen at :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  <a:hlinkClick r:id="rId5"/>
              </a:rPr>
              <a:t>https://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  <a:hlinkClick r:id="rId5"/>
              </a:rPr>
              <a:t>projectredcap.org/resources/videos /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marL="0" lvl="1" algn="just">
              <a:spcBef>
                <a:spcPts val="0"/>
              </a:spcBef>
              <a:spcAft>
                <a:spcPts val="0"/>
              </a:spcAft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marL="342900" lvl="1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Questions about this resource can be directed to :</a:t>
            </a:r>
          </a:p>
          <a:p>
            <a:pPr marL="914400" lvl="3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Scott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Carey</a:t>
            </a:r>
          </a:p>
          <a:p>
            <a:pPr marL="914400" lvl="3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Research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Informatics Manager for the ICTR Informatics Core, </a:t>
            </a:r>
          </a:p>
          <a:p>
            <a:pPr marL="914400" lvl="3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(410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) 550-7198 </a:t>
            </a:r>
          </a:p>
          <a:p>
            <a:pPr marL="914400" lvl="3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  <a:hlinkClick r:id="rId6"/>
              </a:rPr>
              <a:t>scarey@jhmi.edu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itchFamily="34" charset="0"/>
              </a:rPr>
              <a:t> 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marL="0" lvl="1" algn="just">
              <a:spcBef>
                <a:spcPts val="0"/>
              </a:spcBef>
              <a:spcAft>
                <a:spcPts val="0"/>
              </a:spcAft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marL="0" lvl="1" algn="just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itchFamily="34" charset="0"/>
            </a:endParaRPr>
          </a:p>
          <a:p>
            <a:pPr marL="342900" lvl="1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93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TR_Template">
  <a:themeElements>
    <a:clrScheme name="Title and Closing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BS Font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itle and Closing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and Closing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and Closing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and Closing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and Closing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and Closing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and Closing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and Closing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and Closing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and Closing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and Closing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and Closing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CTR_Template" id="{EF9954D1-ED1C-4AB6-871F-C19692DA10A5}" vid="{39E73AB7-0253-4610-AB7D-01CA7D8E68A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ICTR_Template</Template>
  <TotalTime>4102</TotalTime>
  <Words>2743</Words>
  <Application>Microsoft Office PowerPoint</Application>
  <PresentationFormat>On-screen Show (4:3)</PresentationFormat>
  <Paragraphs>519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ＭＳ Ｐゴシック</vt:lpstr>
      <vt:lpstr>ＭＳ Ｐゴシック</vt:lpstr>
      <vt:lpstr>Adobe Garamond Pro</vt:lpstr>
      <vt:lpstr>Akzidenz-Grotesk Next Regular</vt:lpstr>
      <vt:lpstr>Arial</vt:lpstr>
      <vt:lpstr>Calibri</vt:lpstr>
      <vt:lpstr>Geneva</vt:lpstr>
      <vt:lpstr>ICTR_Template</vt:lpstr>
      <vt:lpstr>ICTR</vt:lpstr>
      <vt:lpstr>ICTR</vt:lpstr>
      <vt:lpstr>ICTR</vt:lpstr>
      <vt:lpstr>ICTR</vt:lpstr>
      <vt:lpstr>ICTR</vt:lpstr>
      <vt:lpstr>ICTR</vt:lpstr>
      <vt:lpstr>ICTR</vt:lpstr>
      <vt:lpstr>ICTR</vt:lpstr>
      <vt:lpstr>ICTR</vt:lpstr>
      <vt:lpstr>ICTR</vt:lpstr>
      <vt:lpstr>ICTR</vt:lpstr>
      <vt:lpstr>ICTR</vt:lpstr>
      <vt:lpstr>ICTR</vt:lpstr>
      <vt:lpstr>ICTR</vt:lpstr>
      <vt:lpstr>ICTR</vt:lpstr>
      <vt:lpstr>ICTR</vt:lpstr>
      <vt:lpstr>ICTR</vt:lpstr>
      <vt:lpstr>ICTR</vt:lpstr>
      <vt:lpstr>ICTR</vt:lpstr>
      <vt:lpstr>ICTR</vt:lpstr>
      <vt:lpstr>ICTR</vt:lpstr>
      <vt:lpstr>ICTR</vt:lpstr>
      <vt:lpstr>ICTR</vt:lpstr>
      <vt:lpstr>ICTR</vt:lpstr>
      <vt:lpstr>ICTR</vt:lpstr>
      <vt:lpstr>ICTR</vt:lpstr>
      <vt:lpstr>PowerPoint Presentation</vt:lpstr>
      <vt:lpstr>PowerPoint Presentation</vt:lpstr>
      <vt:lpstr>ICTR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LEPost</dc:creator>
  <cp:lastModifiedBy>Carol Kobrin</cp:lastModifiedBy>
  <cp:revision>269</cp:revision>
  <cp:lastPrinted>2019-03-31T18:07:45Z</cp:lastPrinted>
  <dcterms:created xsi:type="dcterms:W3CDTF">2014-06-05T15:14:48Z</dcterms:created>
  <dcterms:modified xsi:type="dcterms:W3CDTF">2019-05-03T13:14:14Z</dcterms:modified>
</cp:coreProperties>
</file>