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56" r:id="rId2"/>
    <p:sldId id="261" r:id="rId3"/>
    <p:sldId id="281" r:id="rId4"/>
    <p:sldId id="282" r:id="rId5"/>
    <p:sldId id="274" r:id="rId6"/>
    <p:sldId id="279" r:id="rId7"/>
    <p:sldId id="275" r:id="rId8"/>
    <p:sldId id="276" r:id="rId9"/>
    <p:sldId id="280" r:id="rId10"/>
    <p:sldId id="285" r:id="rId11"/>
    <p:sldId id="278" r:id="rId12"/>
    <p:sldId id="273" r:id="rId13"/>
    <p:sldId id="284" r:id="rId14"/>
    <p:sldId id="263" r:id="rId15"/>
    <p:sldId id="264" r:id="rId16"/>
    <p:sldId id="283" r:id="rId17"/>
    <p:sldId id="286" r:id="rId18"/>
    <p:sldId id="260" r:id="rId19"/>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B8E"/>
    <a:srgbClr val="002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4" autoAdjust="0"/>
    <p:restoredTop sz="84840" autoAdjust="0"/>
  </p:normalViewPr>
  <p:slideViewPr>
    <p:cSldViewPr>
      <p:cViewPr varScale="1">
        <p:scale>
          <a:sx n="81" d="100"/>
          <a:sy n="81" d="100"/>
        </p:scale>
        <p:origin x="1194" y="96"/>
      </p:cViewPr>
      <p:guideLst/>
    </p:cSldViewPr>
  </p:slideViewPr>
  <p:notesTextViewPr>
    <p:cViewPr>
      <p:scale>
        <a:sx n="1" d="1"/>
        <a:sy n="1" d="1"/>
      </p:scale>
      <p:origin x="0" y="0"/>
    </p:cViewPr>
  </p:notesTextViewPr>
  <p:notesViewPr>
    <p:cSldViewPr>
      <p:cViewPr varScale="1">
        <p:scale>
          <a:sx n="85" d="100"/>
          <a:sy n="85" d="100"/>
        </p:scale>
        <p:origin x="29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5D6041DC-32D7-45F9-A326-F82E7BC53CA3}" type="slidenum">
              <a:rPr lang="en-US" smtClean="0"/>
              <a:t>‹#›</a:t>
            </a:fld>
            <a:endParaRPr lang="en-US"/>
          </a:p>
        </p:txBody>
      </p:sp>
    </p:spTree>
    <p:extLst>
      <p:ext uri="{BB962C8B-B14F-4D97-AF65-F5344CB8AC3E}">
        <p14:creationId xmlns:p14="http://schemas.microsoft.com/office/powerpoint/2010/main" val="12906273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415790"/>
            <a:ext cx="50292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E8BA88F-D456-4951-9252-3236F29F5B00}" type="slidenum">
              <a:rPr lang="en-US" altLang="en-US"/>
              <a:pPr/>
              <a:t>‹#›</a:t>
            </a:fld>
            <a:endParaRPr lang="en-US" altLang="en-US"/>
          </a:p>
        </p:txBody>
      </p:sp>
    </p:spTree>
    <p:extLst>
      <p:ext uri="{BB962C8B-B14F-4D97-AF65-F5344CB8AC3E}">
        <p14:creationId xmlns:p14="http://schemas.microsoft.com/office/powerpoint/2010/main" val="1776838947"/>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en.wikipedia.org/wiki/Clinical_tria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en.wikipedia.org/wiki/Therapeutic"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marL="514350" indent="-514350">
              <a:spcBef>
                <a:spcPts val="1800"/>
              </a:spcBef>
              <a:buFont typeface="+mj-lt"/>
              <a:buAutoNum type="arabicPeriod"/>
            </a:pPr>
            <a:r>
              <a:rPr lang="en-US" dirty="0" smtClean="0"/>
              <a:t>Overview of recent consent form- related updates </a:t>
            </a:r>
          </a:p>
          <a:p>
            <a:pPr marL="514350" indent="-514350">
              <a:spcBef>
                <a:spcPts val="1800"/>
              </a:spcBef>
              <a:buFont typeface="+mj-lt"/>
              <a:buAutoNum type="arabicPeriod"/>
            </a:pPr>
            <a:r>
              <a:rPr lang="en-US" dirty="0" smtClean="0"/>
              <a:t>Tips and tricks on submitting the best Consent Form possible</a:t>
            </a:r>
          </a:p>
          <a:p>
            <a:endParaRPr lang="en-US" altLang="en-US" dirty="0"/>
          </a:p>
        </p:txBody>
      </p:sp>
    </p:spTree>
    <p:extLst>
      <p:ext uri="{BB962C8B-B14F-4D97-AF65-F5344CB8AC3E}">
        <p14:creationId xmlns:p14="http://schemas.microsoft.com/office/powerpoint/2010/main" val="307201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aseline="0" dirty="0" smtClean="0">
                <a:latin typeface="Times New Roman" panose="02020603050405020304" pitchFamily="18" charset="0"/>
                <a:cs typeface="Times New Roman" panose="02020603050405020304" pitchFamily="18" charset="0"/>
              </a:rPr>
              <a:t>*New </a:t>
            </a:r>
            <a:r>
              <a:rPr lang="en-US" sz="1600" baseline="0" dirty="0" smtClean="0">
                <a:latin typeface="Times New Roman" panose="02020603050405020304" pitchFamily="18" charset="0"/>
                <a:cs typeface="Times New Roman" panose="02020603050405020304" pitchFamily="18" charset="0"/>
              </a:rPr>
              <a:t>biospecimen </a:t>
            </a:r>
            <a:r>
              <a:rPr lang="en-US" sz="1600" baseline="0" dirty="0" smtClean="0">
                <a:latin typeface="Times New Roman" panose="02020603050405020304" pitchFamily="18" charset="0"/>
                <a:cs typeface="Times New Roman" panose="02020603050405020304" pitchFamily="18" charset="0"/>
              </a:rPr>
              <a:t>guidance </a:t>
            </a:r>
            <a:r>
              <a:rPr lang="en-US" sz="1600" baseline="0" dirty="0" smtClean="0">
                <a:latin typeface="Times New Roman" panose="02020603050405020304" pitchFamily="18" charset="0"/>
                <a:cs typeface="Times New Roman" panose="02020603050405020304" pitchFamily="18" charset="0"/>
              </a:rPr>
              <a:t>on IRB </a:t>
            </a:r>
            <a:r>
              <a:rPr lang="en-US" sz="1600" baseline="0" dirty="0" smtClean="0">
                <a:latin typeface="Times New Roman" panose="02020603050405020304" pitchFamily="18" charset="0"/>
                <a:cs typeface="Times New Roman" panose="02020603050405020304" pitchFamily="18" charset="0"/>
              </a:rPr>
              <a:t>website</a:t>
            </a:r>
            <a:endParaRPr lang="en-US" sz="1600"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009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1:</a:t>
            </a:r>
            <a:r>
              <a:rPr lang="en-US" baseline="0" dirty="0" smtClean="0"/>
              <a:t> This statement was also included in Version 15. </a:t>
            </a:r>
          </a:p>
          <a:p>
            <a:r>
              <a:rPr lang="en-US" baseline="0" dirty="0" smtClean="0"/>
              <a:t>*Bullet 2: Version 16 gives 3 options: will get the results, uncertain about whether the results are clinically relevant, so you will not get results and you will not get results</a:t>
            </a:r>
            <a:endParaRPr lang="en-US" dirty="0" smtClean="0"/>
          </a:p>
          <a:p>
            <a:r>
              <a:rPr lang="en-US" dirty="0" smtClean="0"/>
              <a:t>Additional</a:t>
            </a:r>
            <a:r>
              <a:rPr lang="en-US" baseline="0" dirty="0" smtClean="0"/>
              <a:t>, not required </a:t>
            </a:r>
            <a:endParaRPr lang="en-US" dirty="0"/>
          </a:p>
        </p:txBody>
      </p:sp>
    </p:spTree>
    <p:extLst>
      <p:ext uri="{BB962C8B-B14F-4D97-AF65-F5344CB8AC3E}">
        <p14:creationId xmlns:p14="http://schemas.microsoft.com/office/powerpoint/2010/main" val="3289678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 changes:</a:t>
            </a:r>
          </a:p>
          <a:p>
            <a:pPr lvl="1"/>
            <a:r>
              <a:rPr lang="en-US" dirty="0" smtClean="0"/>
              <a:t>No separate Parental Consent</a:t>
            </a:r>
          </a:p>
          <a:p>
            <a:pPr lvl="1"/>
            <a:r>
              <a:rPr lang="en-US" dirty="0" smtClean="0"/>
              <a:t>Removed section 1 bullets</a:t>
            </a:r>
          </a:p>
          <a:p>
            <a:pPr lvl="1"/>
            <a:r>
              <a:rPr lang="en-US" dirty="0" smtClean="0"/>
              <a:t>Data/biospecimens now Section 4</a:t>
            </a:r>
          </a:p>
          <a:p>
            <a:pPr lvl="1"/>
            <a:r>
              <a:rPr lang="en-US" dirty="0" smtClean="0"/>
              <a:t>HIPAA broken up into smaller sections</a:t>
            </a:r>
          </a:p>
          <a:p>
            <a:pPr lvl="1"/>
            <a:r>
              <a:rPr lang="en-US" dirty="0" smtClean="0"/>
              <a:t>Optional components at the end</a:t>
            </a:r>
          </a:p>
          <a:p>
            <a:r>
              <a:rPr lang="en-US" dirty="0" smtClean="0"/>
              <a:t>-Optional</a:t>
            </a:r>
            <a:r>
              <a:rPr lang="en-US" baseline="0" dirty="0" smtClean="0"/>
              <a:t> elements at end to consolidate signature lines. </a:t>
            </a:r>
            <a:endParaRPr lang="en-US" dirty="0"/>
          </a:p>
        </p:txBody>
      </p:sp>
    </p:spTree>
    <p:extLst>
      <p:ext uri="{BB962C8B-B14F-4D97-AF65-F5344CB8AC3E}">
        <p14:creationId xmlns:p14="http://schemas.microsoft.com/office/powerpoint/2010/main" val="4121744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buFont typeface="Wingdings" pitchFamily="2" charset="2"/>
              <a:buChar char="§"/>
              <a:defRPr/>
            </a:pPr>
            <a:r>
              <a:rPr lang="en-US" sz="2400" dirty="0" smtClean="0">
                <a:latin typeface="Arial" panose="020B0604020202020204" pitchFamily="34" charset="0"/>
                <a:cs typeface="Arial" panose="020B0604020202020204" pitchFamily="34" charset="0"/>
              </a:rPr>
              <a:t>Do not describe an investigational test article or experimental procedure as “treatment”</a:t>
            </a:r>
          </a:p>
          <a:p>
            <a:pPr fontAlgn="auto">
              <a:buFont typeface="Wingdings" pitchFamily="2" charset="2"/>
              <a:buChar char="§"/>
              <a:defRPr/>
            </a:pPr>
            <a:r>
              <a:rPr lang="en-US" sz="2400" dirty="0" smtClean="0">
                <a:latin typeface="Arial" panose="020B0604020202020204" pitchFamily="34" charset="0"/>
                <a:cs typeface="Arial" panose="020B0604020202020204" pitchFamily="34" charset="0"/>
              </a:rPr>
              <a:t>Investigational drugs and devices used in a research study are not </a:t>
            </a:r>
          </a:p>
          <a:p>
            <a:pPr lvl="3" fontAlgn="auto">
              <a:defRPr/>
            </a:pPr>
            <a:r>
              <a:rPr lang="en-US" sz="2400" dirty="0" smtClean="0">
                <a:latin typeface="Arial" panose="020B0604020202020204" pitchFamily="34" charset="0"/>
                <a:cs typeface="Arial" panose="020B0604020202020204" pitchFamily="34" charset="0"/>
              </a:rPr>
              <a:t>Treatment</a:t>
            </a:r>
          </a:p>
          <a:p>
            <a:pPr lvl="3">
              <a:defRPr/>
            </a:pPr>
            <a:r>
              <a:rPr lang="en-US" sz="2400" dirty="0" smtClean="0">
                <a:latin typeface="Arial" panose="020B0604020202020204" pitchFamily="34" charset="0"/>
                <a:cs typeface="Arial" panose="020B0604020202020204" pitchFamily="34" charset="0"/>
              </a:rPr>
              <a:t>Therapy</a:t>
            </a:r>
          </a:p>
          <a:p>
            <a:pPr lvl="3" fontAlgn="auto">
              <a:defRPr/>
            </a:pPr>
            <a:r>
              <a:rPr lang="en-US" sz="2400" dirty="0" smtClean="0">
                <a:latin typeface="Arial" panose="020B0604020202020204" pitchFamily="34" charset="0"/>
                <a:cs typeface="Arial" panose="020B0604020202020204" pitchFamily="34" charset="0"/>
              </a:rPr>
              <a:t>Medicine</a:t>
            </a:r>
          </a:p>
          <a:p>
            <a:pPr fontAlgn="auto">
              <a:buFont typeface="Wingdings" pitchFamily="2" charset="2"/>
              <a:buChar char="§"/>
              <a:defRPr/>
            </a:pPr>
            <a:r>
              <a:rPr lang="en-US" sz="2400" dirty="0" smtClean="0">
                <a:latin typeface="Arial" panose="020B0604020202020204" pitchFamily="34" charset="0"/>
                <a:cs typeface="Arial" panose="020B0604020202020204" pitchFamily="34" charset="0"/>
              </a:rPr>
              <a:t>They are also not “new medicine” or “new treatment”</a:t>
            </a:r>
          </a:p>
          <a:p>
            <a:pPr fontAlgn="auto">
              <a:buFont typeface="Wingdings" pitchFamily="2" charset="2"/>
              <a:buChar char="§"/>
              <a:defRPr/>
            </a:pPr>
            <a:endParaRPr lang="en-US" sz="2400" dirty="0" smtClean="0">
              <a:latin typeface="Arial" panose="020B0604020202020204" pitchFamily="34" charset="0"/>
              <a:cs typeface="Arial" panose="020B0604020202020204" pitchFamily="34" charset="0"/>
            </a:endParaRPr>
          </a:p>
          <a:p>
            <a:r>
              <a:rPr lang="en-US" altLang="en-US" sz="1200" dirty="0" smtClean="0">
                <a:latin typeface="Arial" panose="020B0604020202020204" pitchFamily="34" charset="0"/>
                <a:cs typeface="Arial" panose="020B0604020202020204" pitchFamily="34" charset="0"/>
              </a:rPr>
              <a:t>Therapeutic misconception arises whenever human subjects misunderstand the primary purpose of a </a:t>
            </a:r>
            <a:r>
              <a:rPr lang="en-US" altLang="en-US" sz="1200" dirty="0" smtClean="0">
                <a:latin typeface="Arial" panose="020B0604020202020204" pitchFamily="34" charset="0"/>
                <a:cs typeface="Arial" panose="020B0604020202020204" pitchFamily="34" charset="0"/>
                <a:hlinkClick r:id="rId3" action="ppaction://hlinkfile" tooltip="Clinical trial"/>
              </a:rPr>
              <a:t>clinical trial</a:t>
            </a:r>
            <a:r>
              <a:rPr lang="en-US" altLang="en-US" sz="1200" dirty="0" smtClean="0">
                <a:latin typeface="Arial" panose="020B0604020202020204" pitchFamily="34" charset="0"/>
                <a:cs typeface="Arial" panose="020B0604020202020204" pitchFamily="34" charset="0"/>
              </a:rPr>
              <a:t> as </a:t>
            </a:r>
            <a:r>
              <a:rPr lang="en-US" altLang="en-US" sz="1200" dirty="0" smtClean="0">
                <a:latin typeface="Arial" panose="020B0604020202020204" pitchFamily="34" charset="0"/>
                <a:cs typeface="Arial" panose="020B0604020202020204" pitchFamily="34" charset="0"/>
                <a:hlinkClick r:id="rId4" action="ppaction://hlinkfile" tooltip="Therapeutic"/>
              </a:rPr>
              <a:t>therapeutic</a:t>
            </a:r>
            <a:r>
              <a:rPr lang="en-US" altLang="en-US" sz="1200" dirty="0" smtClean="0">
                <a:latin typeface="Arial" panose="020B0604020202020204" pitchFamily="34" charset="0"/>
                <a:cs typeface="Arial" panose="020B0604020202020204" pitchFamily="34" charset="0"/>
              </a:rPr>
              <a:t>.</a:t>
            </a:r>
          </a:p>
          <a:p>
            <a:r>
              <a:rPr lang="en-US" altLang="en-US" sz="1200" dirty="0" smtClean="0">
                <a:latin typeface="Arial" panose="020B0604020202020204" pitchFamily="34" charset="0"/>
                <a:cs typeface="Arial" panose="020B0604020202020204" pitchFamily="34" charset="0"/>
              </a:rPr>
              <a:t>People in research studies should not be referred to as “patients” in consent forms.  </a:t>
            </a:r>
          </a:p>
          <a:p>
            <a:r>
              <a:rPr lang="en-US" altLang="en-US" sz="1200" dirty="0" smtClean="0">
                <a:latin typeface="Arial" panose="020B0604020202020204" pitchFamily="34" charset="0"/>
                <a:cs typeface="Arial" panose="020B0604020202020204" pitchFamily="34" charset="0"/>
              </a:rPr>
              <a:t>Once a patient volunteers to take part in a research study, for that role they are “participants.” </a:t>
            </a:r>
          </a:p>
          <a:p>
            <a:pPr fontAlgn="auto">
              <a:buFont typeface="Wingdings" pitchFamily="2" charset="2"/>
              <a:buChar char="§"/>
              <a:defRPr/>
            </a:pPr>
            <a:endParaRPr lang="en-US" dirty="0"/>
          </a:p>
        </p:txBody>
      </p:sp>
    </p:spTree>
    <p:extLst>
      <p:ext uri="{BB962C8B-B14F-4D97-AF65-F5344CB8AC3E}">
        <p14:creationId xmlns:p14="http://schemas.microsoft.com/office/powerpoint/2010/main" val="3502569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Tree>
    <p:extLst>
      <p:ext uri="{BB962C8B-B14F-4D97-AF65-F5344CB8AC3E}">
        <p14:creationId xmlns:p14="http://schemas.microsoft.com/office/powerpoint/2010/main" val="1194001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Bullet 1:</a:t>
            </a:r>
            <a:r>
              <a:rPr lang="en-US" baseline="0" dirty="0" smtClean="0"/>
              <a:t> </a:t>
            </a:r>
            <a:r>
              <a:rPr lang="en-US" dirty="0" smtClean="0"/>
              <a:t>Can </a:t>
            </a:r>
            <a:r>
              <a:rPr lang="en-US" dirty="0" smtClean="0"/>
              <a:t>occur over</a:t>
            </a:r>
            <a:r>
              <a:rPr lang="en-US" baseline="0" dirty="0" smtClean="0"/>
              <a:t> a few visits so person doesn’t feel pressured. Encourage to discuss with family  </a:t>
            </a:r>
            <a:endParaRPr lang="en-US" dirty="0"/>
          </a:p>
        </p:txBody>
      </p:sp>
    </p:spTree>
    <p:extLst>
      <p:ext uri="{BB962C8B-B14F-4D97-AF65-F5344CB8AC3E}">
        <p14:creationId xmlns:p14="http://schemas.microsoft.com/office/powerpoint/2010/main" val="573988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8273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765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631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aseline="0" dirty="0" smtClean="0">
                <a:latin typeface="Times New Roman" panose="02020603050405020304" pitchFamily="18" charset="0"/>
                <a:cs typeface="Times New Roman" panose="02020603050405020304" pitchFamily="18" charset="0"/>
              </a:rPr>
              <a:t>*Any applications approved before January 21, 2019 will live on Version 15 template, even if submitting a new consent for that application in a change </a:t>
            </a:r>
            <a:r>
              <a:rPr lang="en-US" sz="1600" baseline="0" smtClean="0">
                <a:latin typeface="Times New Roman" panose="02020603050405020304" pitchFamily="18" charset="0"/>
                <a:cs typeface="Times New Roman" panose="02020603050405020304" pitchFamily="18" charset="0"/>
              </a:rPr>
              <a:t>in research.</a:t>
            </a:r>
            <a:endParaRPr lang="en-US" sz="1600"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693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*Short Forms (including oral consents) must also present key information first </a:t>
            </a:r>
          </a:p>
          <a:p>
            <a:endParaRPr lang="en-US" dirty="0"/>
          </a:p>
        </p:txBody>
      </p:sp>
    </p:spTree>
    <p:extLst>
      <p:ext uri="{BB962C8B-B14F-4D97-AF65-F5344CB8AC3E}">
        <p14:creationId xmlns:p14="http://schemas.microsoft.com/office/powerpoint/2010/main" val="747958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3439412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2652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Bullet</a:t>
            </a:r>
            <a:r>
              <a:rPr lang="en-US" sz="1200" baseline="0" dirty="0" smtClean="0"/>
              <a:t> 1: </a:t>
            </a:r>
            <a:r>
              <a:rPr lang="en-US" sz="1200" dirty="0" smtClean="0"/>
              <a:t>such as significant time commitment or risks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t>The content of the key information will vary depending on the research.</a:t>
            </a:r>
          </a:p>
          <a:p>
            <a:endParaRPr lang="en-US" dirty="0"/>
          </a:p>
        </p:txBody>
      </p:sp>
    </p:spTree>
    <p:extLst>
      <p:ext uri="{BB962C8B-B14F-4D97-AF65-F5344CB8AC3E}">
        <p14:creationId xmlns:p14="http://schemas.microsoft.com/office/powerpoint/2010/main" val="1683002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*Helpful</a:t>
            </a:r>
            <a:r>
              <a:rPr lang="en-US" baseline="0" dirty="0" smtClean="0"/>
              <a:t> to include benefits</a:t>
            </a:r>
          </a:p>
          <a:p>
            <a:endParaRPr lang="en-US" dirty="0"/>
          </a:p>
        </p:txBody>
      </p:sp>
    </p:spTree>
    <p:extLst>
      <p:ext uri="{BB962C8B-B14F-4D97-AF65-F5344CB8AC3E}">
        <p14:creationId xmlns:p14="http://schemas.microsoft.com/office/powerpoint/2010/main" val="3689482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60" name="Picture 12" descr="PP_Title_C.jpg                                                 0033966FKarls G4                       C0DC18D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051" name="Rectangle 3"/>
          <p:cNvSpPr>
            <a:spLocks noGrp="1" noChangeArrowheads="1"/>
          </p:cNvSpPr>
          <p:nvPr>
            <p:ph type="ctrTitle"/>
          </p:nvPr>
        </p:nvSpPr>
        <p:spPr bwMode="white">
          <a:xfrm>
            <a:off x="809625" y="876300"/>
            <a:ext cx="7800975" cy="1143000"/>
          </a:xfrm>
        </p:spPr>
        <p:txBody>
          <a:bodyPr/>
          <a:lstStyle>
            <a:lvl1pPr>
              <a:defRPr>
                <a:solidFill>
                  <a:schemeClr val="bg1"/>
                </a:solidFill>
              </a:defRPr>
            </a:lvl1pPr>
          </a:lstStyle>
          <a:p>
            <a:pPr lvl="0"/>
            <a:r>
              <a:rPr lang="en-US" altLang="en-US" noProof="0" smtClean="0"/>
              <a:t>Click to edit Master title style</a:t>
            </a:r>
          </a:p>
        </p:txBody>
      </p:sp>
      <p:sp>
        <p:nvSpPr>
          <p:cNvPr id="2052" name="Rectangle 4"/>
          <p:cNvSpPr>
            <a:spLocks noGrp="1" noChangeArrowheads="1"/>
          </p:cNvSpPr>
          <p:nvPr>
            <p:ph type="subTitle" idx="1"/>
          </p:nvPr>
        </p:nvSpPr>
        <p:spPr bwMode="white">
          <a:xfrm>
            <a:off x="809625" y="2057400"/>
            <a:ext cx="7800975" cy="914400"/>
          </a:xfrm>
        </p:spPr>
        <p:txBody>
          <a:bodyPr/>
          <a:lstStyle>
            <a:lvl1pPr marL="0" indent="0">
              <a:buFontTx/>
              <a:buNone/>
              <a:defRPr sz="2400">
                <a:solidFill>
                  <a:schemeClr val="bg1"/>
                </a:solidFill>
              </a:defRPr>
            </a:lvl1pPr>
          </a:lstStyle>
          <a:p>
            <a:pPr lvl="0"/>
            <a:r>
              <a:rPr lang="en-US" altLang="en-US" noProof="0" smtClean="0"/>
              <a:t>Click to edit Master subtitle style</a:t>
            </a:r>
          </a:p>
        </p:txBody>
      </p:sp>
      <p:sp>
        <p:nvSpPr>
          <p:cNvPr id="2053" name="Rectangle 5"/>
          <p:cNvSpPr>
            <a:spLocks noGrp="1" noChangeArrowheads="1"/>
          </p:cNvSpPr>
          <p:nvPr>
            <p:ph type="dt" sz="half" idx="2"/>
          </p:nvPr>
        </p:nvSpPr>
        <p:spPr bwMode="auto">
          <a:xfrm>
            <a:off x="819150" y="6400800"/>
            <a:ext cx="1905000" cy="304800"/>
          </a:xfrm>
        </p:spPr>
        <p:txBody>
          <a:bodyPr/>
          <a:lstStyle>
            <a:lvl1pPr>
              <a:defRPr>
                <a:solidFill>
                  <a:srgbClr val="002C77"/>
                </a:solidFill>
              </a:defRPr>
            </a:lvl1pPr>
          </a:lstStyle>
          <a:p>
            <a:fld id="{D46EC041-6161-4AFC-96A0-26C2CD67DA86}"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2054" name="Rectangle 6"/>
          <p:cNvSpPr>
            <a:spLocks noGrp="1" noChangeArrowheads="1"/>
          </p:cNvSpPr>
          <p:nvPr>
            <p:ph type="ftr" sz="quarter" idx="3"/>
          </p:nvPr>
        </p:nvSpPr>
        <p:spPr bwMode="white">
          <a:xfrm>
            <a:off x="3124200" y="6400800"/>
            <a:ext cx="2895600" cy="304800"/>
          </a:xfrm>
        </p:spPr>
        <p:txBody>
          <a:bodyPr/>
          <a:lstStyle>
            <a:lvl1pPr>
              <a:defRPr>
                <a:solidFill>
                  <a:srgbClr val="002C77"/>
                </a:solidFill>
              </a:defRPr>
            </a:lvl1pPr>
          </a:lstStyle>
          <a:p>
            <a:endParaRPr lang="en-US" altLang="en-US"/>
          </a:p>
        </p:txBody>
      </p:sp>
      <p:sp>
        <p:nvSpPr>
          <p:cNvPr id="2055" name="Rectangle 7"/>
          <p:cNvSpPr>
            <a:spLocks noGrp="1" noChangeArrowheads="1"/>
          </p:cNvSpPr>
          <p:nvPr>
            <p:ph type="sldNum" sz="quarter" idx="4"/>
          </p:nvPr>
        </p:nvSpPr>
        <p:spPr bwMode="white">
          <a:xfrm>
            <a:off x="6705600" y="6400800"/>
            <a:ext cx="1905000" cy="304800"/>
          </a:xfrm>
        </p:spPr>
        <p:txBody>
          <a:bodyPr/>
          <a:lstStyle>
            <a:lvl1pPr>
              <a:defRPr>
                <a:solidFill>
                  <a:srgbClr val="002C77"/>
                </a:solidFill>
              </a:defRPr>
            </a:lvl1pPr>
          </a:lstStyle>
          <a:p>
            <a:fld id="{962A9253-E034-4EFD-A429-D290B9A3004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A93EA8-6EC9-47FD-AF16-7CDDC511A2A1}"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89B47E1-EC7F-4FCD-A33A-76CD971C50AF}" type="slidenum">
              <a:rPr lang="en-US" altLang="en-US"/>
              <a:pPr/>
              <a:t>‹#›</a:t>
            </a:fld>
            <a:endParaRPr lang="en-US" altLang="en-US"/>
          </a:p>
        </p:txBody>
      </p:sp>
    </p:spTree>
    <p:extLst>
      <p:ext uri="{BB962C8B-B14F-4D97-AF65-F5344CB8AC3E}">
        <p14:creationId xmlns:p14="http://schemas.microsoft.com/office/powerpoint/2010/main" val="245197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90525"/>
            <a:ext cx="1943100" cy="5705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390525"/>
            <a:ext cx="5676900" cy="57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E31559-15FE-445C-A126-BDEEDD7C6635}"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F76AEF-479C-4EC5-9150-D45285E0AFB7}" type="slidenum">
              <a:rPr lang="en-US" altLang="en-US"/>
              <a:pPr/>
              <a:t>‹#›</a:t>
            </a:fld>
            <a:endParaRPr lang="en-US" altLang="en-US"/>
          </a:p>
        </p:txBody>
      </p:sp>
    </p:spTree>
    <p:extLst>
      <p:ext uri="{BB962C8B-B14F-4D97-AF65-F5344CB8AC3E}">
        <p14:creationId xmlns:p14="http://schemas.microsoft.com/office/powerpoint/2010/main" val="796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0D5CA0E-9177-4640-8AB7-F12419F30091}"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EEEC405-7DE7-4910-85A4-E81BFAE59971}" type="slidenum">
              <a:rPr lang="en-US" altLang="en-US"/>
              <a:pPr/>
              <a:t>‹#›</a:t>
            </a:fld>
            <a:endParaRPr lang="en-US" altLang="en-US"/>
          </a:p>
        </p:txBody>
      </p:sp>
    </p:spTree>
    <p:extLst>
      <p:ext uri="{BB962C8B-B14F-4D97-AF65-F5344CB8AC3E}">
        <p14:creationId xmlns:p14="http://schemas.microsoft.com/office/powerpoint/2010/main" val="301334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C734979-7F5F-4B5F-8B54-864FCC787207}"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2CC3165-5A58-43BE-9051-382D88670883}" type="slidenum">
              <a:rPr lang="en-US" altLang="en-US"/>
              <a:pPr/>
              <a:t>‹#›</a:t>
            </a:fld>
            <a:endParaRPr lang="en-US" altLang="en-US"/>
          </a:p>
        </p:txBody>
      </p:sp>
    </p:spTree>
    <p:extLst>
      <p:ext uri="{BB962C8B-B14F-4D97-AF65-F5344CB8AC3E}">
        <p14:creationId xmlns:p14="http://schemas.microsoft.com/office/powerpoint/2010/main" val="268815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20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B6709BF-8511-4458-A465-E6E977100F74}"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3797253-5CE7-4256-86E7-593952B84E09}" type="slidenum">
              <a:rPr lang="en-US" altLang="en-US"/>
              <a:pPr/>
              <a:t>‹#›</a:t>
            </a:fld>
            <a:endParaRPr lang="en-US" altLang="en-US"/>
          </a:p>
        </p:txBody>
      </p:sp>
    </p:spTree>
    <p:extLst>
      <p:ext uri="{BB962C8B-B14F-4D97-AF65-F5344CB8AC3E}">
        <p14:creationId xmlns:p14="http://schemas.microsoft.com/office/powerpoint/2010/main" val="361733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789ADE0-64FF-4F22-BC26-2DC173803916}"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D255980-13D2-42F9-A13A-BCCE15922177}" type="slidenum">
              <a:rPr lang="en-US" altLang="en-US"/>
              <a:pPr/>
              <a:t>‹#›</a:t>
            </a:fld>
            <a:endParaRPr lang="en-US" altLang="en-US"/>
          </a:p>
        </p:txBody>
      </p:sp>
    </p:spTree>
    <p:extLst>
      <p:ext uri="{BB962C8B-B14F-4D97-AF65-F5344CB8AC3E}">
        <p14:creationId xmlns:p14="http://schemas.microsoft.com/office/powerpoint/2010/main" val="405017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AB8DD94-264A-4153-B0BB-4C1121F0FE60}"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2F9CA8A-6E37-4886-8289-135EE714E2E2}" type="slidenum">
              <a:rPr lang="en-US" altLang="en-US"/>
              <a:pPr/>
              <a:t>‹#›</a:t>
            </a:fld>
            <a:endParaRPr lang="en-US" altLang="en-US"/>
          </a:p>
        </p:txBody>
      </p:sp>
    </p:spTree>
    <p:extLst>
      <p:ext uri="{BB962C8B-B14F-4D97-AF65-F5344CB8AC3E}">
        <p14:creationId xmlns:p14="http://schemas.microsoft.com/office/powerpoint/2010/main" val="340967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F592839-D03E-43CC-A424-B52AEE61988F}"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F210F55-8924-4152-AFC4-E3F3220BB541}" type="slidenum">
              <a:rPr lang="en-US" altLang="en-US"/>
              <a:pPr/>
              <a:t>‹#›</a:t>
            </a:fld>
            <a:endParaRPr lang="en-US" altLang="en-US"/>
          </a:p>
        </p:txBody>
      </p:sp>
    </p:spTree>
    <p:extLst>
      <p:ext uri="{BB962C8B-B14F-4D97-AF65-F5344CB8AC3E}">
        <p14:creationId xmlns:p14="http://schemas.microsoft.com/office/powerpoint/2010/main" val="164075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5867F8A-5A33-4371-91E2-FE63438AAF50}"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4C4249-6978-415F-8BA5-11FEFC54B736}" type="slidenum">
              <a:rPr lang="en-US" altLang="en-US"/>
              <a:pPr/>
              <a:t>‹#›</a:t>
            </a:fld>
            <a:endParaRPr lang="en-US" altLang="en-US"/>
          </a:p>
        </p:txBody>
      </p:sp>
    </p:spTree>
    <p:extLst>
      <p:ext uri="{BB962C8B-B14F-4D97-AF65-F5344CB8AC3E}">
        <p14:creationId xmlns:p14="http://schemas.microsoft.com/office/powerpoint/2010/main" val="416902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93F3783-EF1D-45F1-8302-D12BBCB82413}"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5AF7F24-7055-4CBB-AA1D-CEB080D1C3D8}" type="slidenum">
              <a:rPr lang="en-US" altLang="en-US"/>
              <a:pPr/>
              <a:t>‹#›</a:t>
            </a:fld>
            <a:endParaRPr lang="en-US" altLang="en-US"/>
          </a:p>
        </p:txBody>
      </p:sp>
    </p:spTree>
    <p:extLst>
      <p:ext uri="{BB962C8B-B14F-4D97-AF65-F5344CB8AC3E}">
        <p14:creationId xmlns:p14="http://schemas.microsoft.com/office/powerpoint/2010/main" val="323839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PP_Second_C.jpg                                                0033966FKarls G4                       C0DC18D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black">
          <a:xfrm>
            <a:off x="809625" y="39052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black">
          <a:xfrm>
            <a:off x="8096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black">
          <a:xfrm>
            <a:off x="809625" y="63246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254B8E"/>
                </a:solidFill>
                <a:latin typeface="+mn-lt"/>
              </a:defRPr>
            </a:lvl1pPr>
          </a:lstStyle>
          <a:p>
            <a:fld id="{75F324DF-7CEE-4EDA-B637-3FAE0FC10316}" type="datetime1">
              <a:rPr lang="en-US" altLang="en-US" smtClean="0">
                <a:latin typeface="Times" panose="02020603050405020304" pitchFamily="18" charset="0"/>
              </a:rPr>
              <a:t>5/8/2019</a:t>
            </a:fld>
            <a:endParaRPr lang="en-US" altLang="en-US">
              <a:latin typeface="Times" panose="02020603050405020304" pitchFamily="18" charset="0"/>
            </a:endParaRPr>
          </a:p>
        </p:txBody>
      </p:sp>
      <p:sp>
        <p:nvSpPr>
          <p:cNvPr id="1029" name="Rectangle 5"/>
          <p:cNvSpPr>
            <a:spLocks noGrp="1" noChangeArrowheads="1"/>
          </p:cNvSpPr>
          <p:nvPr>
            <p:ph type="ftr" sz="quarter" idx="3"/>
          </p:nvPr>
        </p:nvSpPr>
        <p:spPr bwMode="black">
          <a:xfrm>
            <a:off x="2895600" y="63246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254B8E"/>
                </a:solidFill>
                <a:latin typeface="+mn-lt"/>
              </a:defRPr>
            </a:lvl1pPr>
          </a:lstStyle>
          <a:p>
            <a:endParaRPr lang="en-US" altLang="en-US"/>
          </a:p>
        </p:txBody>
      </p:sp>
      <p:sp>
        <p:nvSpPr>
          <p:cNvPr id="1030" name="Rectangle 6"/>
          <p:cNvSpPr>
            <a:spLocks noGrp="1" noChangeArrowheads="1"/>
          </p:cNvSpPr>
          <p:nvPr>
            <p:ph type="sldNum" sz="quarter" idx="4"/>
          </p:nvPr>
        </p:nvSpPr>
        <p:spPr bwMode="black">
          <a:xfrm>
            <a:off x="6172200" y="6324600"/>
            <a:ext cx="1066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254B8E"/>
                </a:solidFill>
                <a:latin typeface="+mn-lt"/>
              </a:defRPr>
            </a:lvl1pPr>
          </a:lstStyle>
          <a:p>
            <a:fld id="{F5CAB7EF-A666-48B3-A97C-BB8D3C325E7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600" b="1" kern="1200">
          <a:solidFill>
            <a:srgbClr val="254B8E"/>
          </a:solidFill>
          <a:latin typeface="+mj-lt"/>
          <a:ea typeface="+mj-ea"/>
          <a:cs typeface="+mj-cs"/>
        </a:defRPr>
      </a:lvl1pPr>
      <a:lvl2pPr algn="l" rtl="0" eaLnBrk="1" fontAlgn="base" hangingPunct="1">
        <a:spcBef>
          <a:spcPct val="0"/>
        </a:spcBef>
        <a:spcAft>
          <a:spcPct val="0"/>
        </a:spcAft>
        <a:defRPr sz="3600" b="1">
          <a:solidFill>
            <a:srgbClr val="254B8E"/>
          </a:solidFill>
          <a:latin typeface="Arial" panose="020B0604020202020204" pitchFamily="34" charset="0"/>
        </a:defRPr>
      </a:lvl2pPr>
      <a:lvl3pPr algn="l" rtl="0" eaLnBrk="1" fontAlgn="base" hangingPunct="1">
        <a:spcBef>
          <a:spcPct val="0"/>
        </a:spcBef>
        <a:spcAft>
          <a:spcPct val="0"/>
        </a:spcAft>
        <a:defRPr sz="3600" b="1">
          <a:solidFill>
            <a:srgbClr val="254B8E"/>
          </a:solidFill>
          <a:latin typeface="Arial" panose="020B0604020202020204" pitchFamily="34" charset="0"/>
        </a:defRPr>
      </a:lvl3pPr>
      <a:lvl4pPr algn="l" rtl="0" eaLnBrk="1" fontAlgn="base" hangingPunct="1">
        <a:spcBef>
          <a:spcPct val="0"/>
        </a:spcBef>
        <a:spcAft>
          <a:spcPct val="0"/>
        </a:spcAft>
        <a:defRPr sz="3600" b="1">
          <a:solidFill>
            <a:srgbClr val="254B8E"/>
          </a:solidFill>
          <a:latin typeface="Arial" panose="020B0604020202020204" pitchFamily="34" charset="0"/>
        </a:defRPr>
      </a:lvl4pPr>
      <a:lvl5pPr algn="l" rtl="0" eaLnBrk="1" fontAlgn="base" hangingPunct="1">
        <a:spcBef>
          <a:spcPct val="0"/>
        </a:spcBef>
        <a:spcAft>
          <a:spcPct val="0"/>
        </a:spcAft>
        <a:defRPr sz="3600" b="1">
          <a:solidFill>
            <a:srgbClr val="254B8E"/>
          </a:solidFill>
          <a:latin typeface="Arial" panose="020B0604020202020204" pitchFamily="34" charset="0"/>
        </a:defRPr>
      </a:lvl5pPr>
      <a:lvl6pPr marL="457200" algn="l" rtl="0" eaLnBrk="1" fontAlgn="base" hangingPunct="1">
        <a:spcBef>
          <a:spcPct val="0"/>
        </a:spcBef>
        <a:spcAft>
          <a:spcPct val="0"/>
        </a:spcAft>
        <a:defRPr sz="3600" b="1">
          <a:solidFill>
            <a:srgbClr val="254B8E"/>
          </a:solidFill>
          <a:latin typeface="Arial" panose="020B0604020202020204" pitchFamily="34" charset="0"/>
        </a:defRPr>
      </a:lvl6pPr>
      <a:lvl7pPr marL="914400" algn="l" rtl="0" eaLnBrk="1" fontAlgn="base" hangingPunct="1">
        <a:spcBef>
          <a:spcPct val="0"/>
        </a:spcBef>
        <a:spcAft>
          <a:spcPct val="0"/>
        </a:spcAft>
        <a:defRPr sz="3600" b="1">
          <a:solidFill>
            <a:srgbClr val="254B8E"/>
          </a:solidFill>
          <a:latin typeface="Arial" panose="020B0604020202020204" pitchFamily="34" charset="0"/>
        </a:defRPr>
      </a:lvl7pPr>
      <a:lvl8pPr marL="1371600" algn="l" rtl="0" eaLnBrk="1" fontAlgn="base" hangingPunct="1">
        <a:spcBef>
          <a:spcPct val="0"/>
        </a:spcBef>
        <a:spcAft>
          <a:spcPct val="0"/>
        </a:spcAft>
        <a:defRPr sz="3600" b="1">
          <a:solidFill>
            <a:srgbClr val="254B8E"/>
          </a:solidFill>
          <a:latin typeface="Arial" panose="020B0604020202020204" pitchFamily="34" charset="0"/>
        </a:defRPr>
      </a:lvl8pPr>
      <a:lvl9pPr marL="1828800" algn="l" rtl="0" eaLnBrk="1" fontAlgn="base" hangingPunct="1">
        <a:spcBef>
          <a:spcPct val="0"/>
        </a:spcBef>
        <a:spcAft>
          <a:spcPct val="0"/>
        </a:spcAft>
        <a:defRPr sz="3600" b="1">
          <a:solidFill>
            <a:srgbClr val="254B8E"/>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rgbClr val="254B8E"/>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254B8E"/>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254B8E"/>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254B8E"/>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254B8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opkinsmedicine.org/institutional_review_board/revised_common_rule.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opkinsmedicine.org/institutional_review_board/forms/" TargetMode="External"/><Relationship Id="rId2" Type="http://schemas.openxmlformats.org/officeDocument/2006/relationships/hyperlink" Target="https://www.hopkinsmedicine.org/institutional_review_board/revised_common_rul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hkamman1@jhmi.edu" TargetMode="External"/><Relationship Id="rId7" Type="http://schemas.openxmlformats.org/officeDocument/2006/relationships/hyperlink" Target="mailto:kmarti88@jhmi.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Lswedbe1@jhmi.edu" TargetMode="External"/><Relationship Id="rId5" Type="http://schemas.openxmlformats.org/officeDocument/2006/relationships/hyperlink" Target="mailto:mreddin1@jhmi.edu" TargetMode="External"/><Relationship Id="rId4" Type="http://schemas.openxmlformats.org/officeDocument/2006/relationships/hyperlink" Target="mailto:lszylow1@jhmi.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opkinsmedicine.org/institutional_review_board/revised_common_rule.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ltLang="en-US" dirty="0" smtClean="0"/>
              <a:t>Informed Consent</a:t>
            </a:r>
            <a:endParaRPr lang="en-US" altLang="en-US" dirty="0"/>
          </a:p>
        </p:txBody>
      </p:sp>
      <p:sp>
        <p:nvSpPr>
          <p:cNvPr id="4099" name="Rectangle 3"/>
          <p:cNvSpPr>
            <a:spLocks noGrp="1" noChangeArrowheads="1"/>
          </p:cNvSpPr>
          <p:nvPr>
            <p:ph type="subTitle" idx="1"/>
          </p:nvPr>
        </p:nvSpPr>
        <p:spPr/>
        <p:txBody>
          <a:bodyPr/>
          <a:lstStyle/>
          <a:p>
            <a:r>
              <a:rPr lang="en-US" dirty="0"/>
              <a:t>Common </a:t>
            </a:r>
            <a:r>
              <a:rPr lang="en-US" dirty="0" smtClean="0"/>
              <a:t>Rule </a:t>
            </a:r>
            <a:r>
              <a:rPr lang="en-US" altLang="en-US" dirty="0" smtClean="0"/>
              <a:t>Updates</a:t>
            </a:r>
            <a:endParaRPr lang="en-US" altLang="en-US" dirty="0" smtClean="0"/>
          </a:p>
          <a:p>
            <a:r>
              <a:rPr lang="en-US" altLang="en-US" dirty="0" smtClean="0"/>
              <a:t>Tips and Tricks</a:t>
            </a:r>
            <a:endParaRPr lang="en-US" altLang="en-US" dirty="0"/>
          </a:p>
        </p:txBody>
      </p:sp>
      <p:sp>
        <p:nvSpPr>
          <p:cNvPr id="4100" name="Text Box 4"/>
          <p:cNvSpPr txBox="1">
            <a:spLocks noChangeArrowheads="1"/>
          </p:cNvSpPr>
          <p:nvPr/>
        </p:nvSpPr>
        <p:spPr bwMode="auto">
          <a:xfrm>
            <a:off x="822325" y="6172200"/>
            <a:ext cx="267252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dirty="0" smtClean="0">
                <a:solidFill>
                  <a:srgbClr val="002C77"/>
                </a:solidFill>
                <a:latin typeface="Arial" panose="020B0604020202020204" pitchFamily="34" charset="0"/>
              </a:rPr>
              <a:t>IRB Open House May 17, 2019</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Information Sample</a:t>
            </a:r>
            <a:endParaRPr lang="en-US" dirty="0"/>
          </a:p>
        </p:txBody>
      </p:sp>
      <p:sp>
        <p:nvSpPr>
          <p:cNvPr id="3" name="Content Placeholder 2"/>
          <p:cNvSpPr>
            <a:spLocks noGrp="1"/>
          </p:cNvSpPr>
          <p:nvPr>
            <p:ph idx="1"/>
          </p:nvPr>
        </p:nvSpPr>
        <p:spPr>
          <a:xfrm>
            <a:off x="809625" y="1676400"/>
            <a:ext cx="7772400" cy="4419600"/>
          </a:xfrm>
        </p:spPr>
        <p:txBody>
          <a:bodyPr/>
          <a:lstStyle/>
          <a:p>
            <a:pPr marL="0" indent="0">
              <a:buNone/>
            </a:pPr>
            <a:r>
              <a:rPr lang="en-US" sz="1800" dirty="0"/>
              <a:t>The </a:t>
            </a:r>
            <a:r>
              <a:rPr lang="en-US" sz="1800" b="1" dirty="0"/>
              <a:t>purpose</a:t>
            </a:r>
            <a:r>
              <a:rPr lang="en-US" sz="1800" dirty="0"/>
              <a:t> of this research study is to determine the effectiveness of physical therapy in the treatment of people with ABC.  Participants will </a:t>
            </a:r>
            <a:r>
              <a:rPr lang="en-US" sz="1800" b="1" dirty="0"/>
              <a:t>undergo</a:t>
            </a:r>
            <a:r>
              <a:rPr lang="en-US" sz="1800" dirty="0"/>
              <a:t> a 2-day screening that includes a blood draw, exercise testing, and completion of quality-of-life surveys.  Once screening is complete, participants will complete a physical therapy program that will require visits 3 times each week for 16 weeks, for a total of 48 visits.  Each visit will take about 2 hours. </a:t>
            </a:r>
            <a:endParaRPr lang="en-US" sz="1200" dirty="0" smtClean="0"/>
          </a:p>
          <a:p>
            <a:pPr marL="0" indent="0">
              <a:buNone/>
            </a:pPr>
            <a:endParaRPr lang="en-US" sz="1200" dirty="0"/>
          </a:p>
          <a:p>
            <a:pPr marL="0" indent="0">
              <a:buNone/>
            </a:pPr>
            <a:r>
              <a:rPr lang="en-US" sz="1800" dirty="0" smtClean="0"/>
              <a:t>Participants </a:t>
            </a:r>
            <a:r>
              <a:rPr lang="en-US" sz="1800" dirty="0"/>
              <a:t>will also be asked to complete a pain diary and have blood samples taken every 4 weeks throughout the study.  Follow-up phone calls from the study team will occur at 4 weeks and 8 weeks after completion of the physical therapy program.  Total study </a:t>
            </a:r>
            <a:r>
              <a:rPr lang="en-US" sz="1800" b="1" dirty="0"/>
              <a:t>duration</a:t>
            </a:r>
            <a:r>
              <a:rPr lang="en-US" sz="1800" dirty="0"/>
              <a:t> is about 6 </a:t>
            </a:r>
            <a:r>
              <a:rPr lang="en-US" sz="1800" dirty="0" smtClean="0"/>
              <a:t>months.</a:t>
            </a:r>
            <a:endParaRPr lang="en-US" sz="1050" dirty="0" smtClean="0"/>
          </a:p>
          <a:p>
            <a:pPr marL="0" indent="0">
              <a:buNone/>
            </a:pPr>
            <a:endParaRPr lang="en-US" sz="1050" dirty="0"/>
          </a:p>
          <a:p>
            <a:pPr marL="0" indent="0">
              <a:buNone/>
            </a:pPr>
            <a:r>
              <a:rPr lang="en-US" sz="1800" dirty="0"/>
              <a:t>The greatest </a:t>
            </a:r>
            <a:r>
              <a:rPr lang="en-US" sz="1800" b="1" dirty="0"/>
              <a:t>risks</a:t>
            </a:r>
            <a:r>
              <a:rPr lang="en-US" sz="1800" dirty="0"/>
              <a:t> of this study include the possibility of injury during the physical therapy program and loss of confidentiality. </a:t>
            </a:r>
          </a:p>
          <a:p>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10</a:t>
            </a:fld>
            <a:endParaRPr lang="en-US" altLang="en-US"/>
          </a:p>
        </p:txBody>
      </p:sp>
    </p:spTree>
    <p:extLst>
      <p:ext uri="{BB962C8B-B14F-4D97-AF65-F5344CB8AC3E}">
        <p14:creationId xmlns:p14="http://schemas.microsoft.com/office/powerpoint/2010/main" val="2806099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Common Rule:</a:t>
            </a:r>
            <a:br>
              <a:rPr lang="en-US" dirty="0" smtClean="0"/>
            </a:br>
            <a:r>
              <a:rPr lang="en-US" dirty="0"/>
              <a:t>1 </a:t>
            </a:r>
            <a:r>
              <a:rPr lang="en-US" dirty="0" smtClean="0"/>
              <a:t>New Required </a:t>
            </a:r>
            <a:r>
              <a:rPr lang="en-US" dirty="0"/>
              <a:t>E</a:t>
            </a:r>
            <a:r>
              <a:rPr lang="en-US" dirty="0" smtClean="0"/>
              <a:t>lement</a:t>
            </a:r>
            <a:r>
              <a:rPr lang="en-US" dirty="0"/>
              <a:t/>
            </a:r>
            <a:br>
              <a:rPr lang="en-US" dirty="0"/>
            </a:br>
            <a:endParaRPr lang="en-US" dirty="0"/>
          </a:p>
        </p:txBody>
      </p:sp>
      <p:sp>
        <p:nvSpPr>
          <p:cNvPr id="3" name="Content Placeholder 2"/>
          <p:cNvSpPr>
            <a:spLocks noGrp="1"/>
          </p:cNvSpPr>
          <p:nvPr>
            <p:ph idx="1"/>
          </p:nvPr>
        </p:nvSpPr>
        <p:spPr>
          <a:xfrm>
            <a:off x="809625" y="1752600"/>
            <a:ext cx="7772400" cy="4572000"/>
          </a:xfrm>
        </p:spPr>
        <p:txBody>
          <a:bodyPr/>
          <a:lstStyle/>
          <a:p>
            <a:pPr marL="0" indent="0">
              <a:buNone/>
            </a:pPr>
            <a:r>
              <a:rPr lang="en-US" sz="2400" dirty="0" smtClean="0"/>
              <a:t>Include a statement about </a:t>
            </a:r>
            <a:r>
              <a:rPr lang="en-US" sz="2400" dirty="0"/>
              <a:t>research that involves the collection of identifiable private information or identifiable </a:t>
            </a:r>
            <a:r>
              <a:rPr lang="en-US" sz="2400" dirty="0" smtClean="0"/>
              <a:t>biospecimens:</a:t>
            </a:r>
          </a:p>
          <a:p>
            <a:pPr lvl="0">
              <a:buFont typeface="Courier New" panose="02070309020205020404" pitchFamily="49" charset="0"/>
              <a:buChar char="o"/>
            </a:pPr>
            <a:r>
              <a:rPr lang="en-US" sz="1800" dirty="0" smtClean="0"/>
              <a:t>A </a:t>
            </a:r>
            <a:r>
              <a:rPr lang="en-US" sz="1800" dirty="0"/>
              <a:t>statement that identifiers might be removed from the information or biospecimens and that, after such removal, the information or specimens could be used for future research studies or distributed to another investigator for future studies without additional informed consent being obtained</a:t>
            </a:r>
            <a:r>
              <a:rPr lang="en-US" sz="1800" dirty="0" smtClean="0"/>
              <a:t>.</a:t>
            </a:r>
          </a:p>
          <a:p>
            <a:pPr marL="0" lvl="0" indent="0">
              <a:buNone/>
            </a:pPr>
            <a:r>
              <a:rPr lang="en-US" sz="1800" dirty="0" smtClean="0"/>
              <a:t>OR</a:t>
            </a:r>
            <a:endParaRPr lang="en-US" sz="1800" dirty="0"/>
          </a:p>
          <a:p>
            <a:pPr>
              <a:buFont typeface="Courier New" panose="02070309020205020404" pitchFamily="49" charset="0"/>
              <a:buChar char="o"/>
            </a:pPr>
            <a:r>
              <a:rPr lang="en-US" sz="1800" dirty="0"/>
              <a:t>A statement that the information or biospecimens, even if identifiers are removed, will not be used or distributed for future research studies. </a:t>
            </a:r>
            <a:endParaRPr lang="en-US" sz="1800" dirty="0" smtClean="0"/>
          </a:p>
          <a:p>
            <a:pPr marL="0" indent="0">
              <a:buNone/>
            </a:pPr>
            <a:r>
              <a:rPr lang="en-US" dirty="0" smtClean="0"/>
              <a:t>This is included in “new” Section 4a/4b</a:t>
            </a:r>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11</a:t>
            </a:fld>
            <a:endParaRPr lang="en-US" altLang="en-US"/>
          </a:p>
        </p:txBody>
      </p:sp>
    </p:spTree>
    <p:extLst>
      <p:ext uri="{BB962C8B-B14F-4D97-AF65-F5344CB8AC3E}">
        <p14:creationId xmlns:p14="http://schemas.microsoft.com/office/powerpoint/2010/main" val="4232069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a:t>
            </a:r>
            <a:r>
              <a:rPr lang="en-US" dirty="0"/>
              <a:t>Common </a:t>
            </a:r>
            <a:r>
              <a:rPr lang="en-US" dirty="0" smtClean="0"/>
              <a:t>Rule:</a:t>
            </a:r>
            <a:br>
              <a:rPr lang="en-US" dirty="0" smtClean="0"/>
            </a:br>
            <a:r>
              <a:rPr lang="en-US" dirty="0"/>
              <a:t>3 </a:t>
            </a:r>
            <a:r>
              <a:rPr lang="en-US" dirty="0" smtClean="0"/>
              <a:t>New Additional Elements</a:t>
            </a:r>
            <a:r>
              <a:rPr lang="en-US" dirty="0"/>
              <a:t/>
            </a:r>
            <a:br>
              <a:rPr lang="en-US" dirty="0"/>
            </a:br>
            <a:endParaRPr lang="en-US" dirty="0"/>
          </a:p>
        </p:txBody>
      </p:sp>
      <p:sp>
        <p:nvSpPr>
          <p:cNvPr id="3" name="Content Placeholder 2"/>
          <p:cNvSpPr>
            <a:spLocks noGrp="1"/>
          </p:cNvSpPr>
          <p:nvPr>
            <p:ph idx="1"/>
          </p:nvPr>
        </p:nvSpPr>
        <p:spPr>
          <a:xfrm>
            <a:off x="457200" y="1905000"/>
            <a:ext cx="8381999" cy="4191000"/>
          </a:xfrm>
        </p:spPr>
        <p:txBody>
          <a:bodyPr/>
          <a:lstStyle/>
          <a:p>
            <a:pPr>
              <a:spcAft>
                <a:spcPts val="1200"/>
              </a:spcAft>
            </a:pPr>
            <a:r>
              <a:rPr lang="en-US" sz="2400" dirty="0" smtClean="0"/>
              <a:t>A statement that the subject’s biospecimens may be used for commercial profit, and whether the subject will or will not share in that profit. </a:t>
            </a:r>
            <a:r>
              <a:rPr lang="en-US" sz="2400" b="1" dirty="0" smtClean="0"/>
              <a:t>(Section 4b)</a:t>
            </a:r>
          </a:p>
          <a:p>
            <a:pPr>
              <a:spcAft>
                <a:spcPts val="1200"/>
              </a:spcAft>
            </a:pPr>
            <a:r>
              <a:rPr lang="en-US" sz="2400" dirty="0" smtClean="0"/>
              <a:t>A statement about whether clinically relevant results, including individual results will be disclosed to the participant and if so, under what conditions. </a:t>
            </a:r>
            <a:r>
              <a:rPr lang="en-US" sz="2400" b="1" dirty="0" smtClean="0"/>
              <a:t>(Section 3)</a:t>
            </a:r>
          </a:p>
          <a:p>
            <a:pPr>
              <a:spcAft>
                <a:spcPts val="1200"/>
              </a:spcAft>
            </a:pPr>
            <a:r>
              <a:rPr lang="en-US" sz="2400" dirty="0" smtClean="0"/>
              <a:t>A statement about whether the research will (if known), or might include whole genome sequencing. </a:t>
            </a:r>
            <a:r>
              <a:rPr lang="en-US" sz="2400" b="1" dirty="0" smtClean="0"/>
              <a:t>(Section 4b)</a:t>
            </a:r>
          </a:p>
          <a:p>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12</a:t>
            </a:fld>
            <a:endParaRPr lang="en-US" altLang="en-US"/>
          </a:p>
        </p:txBody>
      </p:sp>
    </p:spTree>
    <p:extLst>
      <p:ext uri="{BB962C8B-B14F-4D97-AF65-F5344CB8AC3E}">
        <p14:creationId xmlns:p14="http://schemas.microsoft.com/office/powerpoint/2010/main" val="227876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Consent Template</a:t>
            </a:r>
            <a:endParaRPr lang="en-US" dirty="0"/>
          </a:p>
        </p:txBody>
      </p:sp>
      <p:sp>
        <p:nvSpPr>
          <p:cNvPr id="3" name="Content Placeholder 2"/>
          <p:cNvSpPr>
            <a:spLocks noGrp="1"/>
          </p:cNvSpPr>
          <p:nvPr>
            <p:ph idx="1"/>
          </p:nvPr>
        </p:nvSpPr>
        <p:spPr/>
        <p:txBody>
          <a:bodyPr/>
          <a:lstStyle/>
          <a:p>
            <a:r>
              <a:rPr lang="en-US" sz="2800" dirty="0"/>
              <a:t>Version 16:</a:t>
            </a:r>
          </a:p>
          <a:p>
            <a:pPr lvl="1"/>
            <a:r>
              <a:rPr lang="en-US" sz="2400" dirty="0">
                <a:hlinkClick r:id="rId3"/>
              </a:rPr>
              <a:t>https://</a:t>
            </a:r>
            <a:r>
              <a:rPr lang="en-US" sz="2400" dirty="0" smtClean="0">
                <a:hlinkClick r:id="rId3"/>
              </a:rPr>
              <a:t>www.hopkinsmedicine.org/institutional_review_board/revised_common_rule.html</a:t>
            </a:r>
            <a:endParaRPr lang="en-US" sz="2400"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13</a:t>
            </a:fld>
            <a:endParaRPr lang="en-US" altLang="en-US"/>
          </a:p>
        </p:txBody>
      </p:sp>
    </p:spTree>
    <p:extLst>
      <p:ext uri="{BB962C8B-B14F-4D97-AF65-F5344CB8AC3E}">
        <p14:creationId xmlns:p14="http://schemas.microsoft.com/office/powerpoint/2010/main" val="854610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a:t>
            </a:r>
            <a:endParaRPr lang="en-US" dirty="0"/>
          </a:p>
        </p:txBody>
      </p:sp>
      <p:sp>
        <p:nvSpPr>
          <p:cNvPr id="3" name="Content Placeholder 2"/>
          <p:cNvSpPr>
            <a:spLocks noGrp="1"/>
          </p:cNvSpPr>
          <p:nvPr>
            <p:ph idx="1"/>
          </p:nvPr>
        </p:nvSpPr>
        <p:spPr>
          <a:xfrm>
            <a:off x="780559" y="1752600"/>
            <a:ext cx="7772400" cy="4343400"/>
          </a:xfrm>
        </p:spPr>
        <p:txBody>
          <a:bodyPr/>
          <a:lstStyle/>
          <a:p>
            <a:pPr marL="0" indent="0">
              <a:buNone/>
            </a:pPr>
            <a:r>
              <a:rPr lang="en-US" dirty="0" smtClean="0"/>
              <a:t>Things to AVOID:</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Confusing “research” and “treatment”</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Using “patient” instead of “participant”</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Describing free testing, incidental findings and/or payment as a benefit</a:t>
            </a:r>
            <a:endParaRPr lang="en-US" altLang="en-US" sz="2400" dirty="0">
              <a:latin typeface="Arial" panose="020B0604020202020204" pitchFamily="34" charset="0"/>
              <a:cs typeface="Arial" panose="020B0604020202020204" pitchFamily="34" charset="0"/>
            </a:endParaRP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Run-on </a:t>
            </a:r>
            <a:r>
              <a:rPr lang="en-US" altLang="en-US" sz="2400" dirty="0">
                <a:latin typeface="Arial" panose="020B0604020202020204" pitchFamily="34" charset="0"/>
                <a:cs typeface="Arial" panose="020B0604020202020204" pitchFamily="34" charset="0"/>
              </a:rPr>
              <a:t>text</a:t>
            </a:r>
          </a:p>
          <a:p>
            <a:pPr lvl="1" fontAlgn="auto">
              <a:spcBef>
                <a:spcPts val="0"/>
              </a:spcBef>
              <a:spcAft>
                <a:spcPts val="0"/>
              </a:spcAft>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Direct copy and paste from protocol (technical/scientific language</a:t>
            </a:r>
            <a:r>
              <a:rPr lang="en-US" altLang="en-US" sz="2400" dirty="0" smtClean="0">
                <a:latin typeface="Arial" panose="020B0604020202020204" pitchFamily="34" charset="0"/>
                <a:cs typeface="Arial" panose="020B0604020202020204" pitchFamily="34" charset="0"/>
              </a:rPr>
              <a:t>)</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Including procedures and risks when something is standard of </a:t>
            </a:r>
            <a:r>
              <a:rPr lang="en-US" altLang="en-US" sz="2400" dirty="0" smtClean="0">
                <a:latin typeface="Arial" panose="020B0604020202020204" pitchFamily="34" charset="0"/>
                <a:cs typeface="Arial" panose="020B0604020202020204" pitchFamily="34" charset="0"/>
              </a:rPr>
              <a:t>care</a:t>
            </a:r>
            <a:endParaRPr lang="en-US" altLang="en-US" sz="2400" dirty="0" smtClean="0">
              <a:latin typeface="Arial" panose="020B0604020202020204" pitchFamily="34" charset="0"/>
              <a:cs typeface="Arial" panose="020B0604020202020204" pitchFamily="34" charset="0"/>
            </a:endParaRP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Embedding comments to and from Sponsor/PI etc.</a:t>
            </a:r>
            <a:endParaRPr lang="en-US" altLang="en-US" sz="2400" dirty="0">
              <a:latin typeface="Arial" panose="020B0604020202020204" pitchFamily="34" charset="0"/>
              <a:cs typeface="Arial" panose="020B0604020202020204" pitchFamily="34" charset="0"/>
            </a:endParaRPr>
          </a:p>
          <a:p>
            <a:pPr marL="914400" lvl="2" indent="0" fontAlgn="auto">
              <a:spcBef>
                <a:spcPts val="0"/>
              </a:spcBef>
              <a:spcAft>
                <a:spcPts val="0"/>
              </a:spcAft>
              <a:buNone/>
              <a:defRPr/>
            </a:pPr>
            <a:endParaRPr lang="en-US" altLang="en-US" sz="1200" dirty="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14</a:t>
            </a:fld>
            <a:endParaRPr lang="en-US" altLang="en-US"/>
          </a:p>
        </p:txBody>
      </p:sp>
    </p:spTree>
    <p:extLst>
      <p:ext uri="{BB962C8B-B14F-4D97-AF65-F5344CB8AC3E}">
        <p14:creationId xmlns:p14="http://schemas.microsoft.com/office/powerpoint/2010/main" val="958991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a:t>
            </a:r>
            <a:endParaRPr lang="en-US" dirty="0"/>
          </a:p>
        </p:txBody>
      </p:sp>
      <p:sp>
        <p:nvSpPr>
          <p:cNvPr id="3" name="Content Placeholder 2"/>
          <p:cNvSpPr>
            <a:spLocks noGrp="1"/>
          </p:cNvSpPr>
          <p:nvPr>
            <p:ph idx="1"/>
          </p:nvPr>
        </p:nvSpPr>
        <p:spPr>
          <a:xfrm>
            <a:off x="790771" y="1752600"/>
            <a:ext cx="7772400" cy="4267200"/>
          </a:xfrm>
        </p:spPr>
        <p:txBody>
          <a:bodyPr/>
          <a:lstStyle/>
          <a:p>
            <a:pPr marL="0" indent="0" fontAlgn="auto">
              <a:spcBef>
                <a:spcPts val="0"/>
              </a:spcBef>
              <a:spcAft>
                <a:spcPts val="0"/>
              </a:spcAft>
              <a:buNone/>
              <a:defRPr/>
            </a:pPr>
            <a:r>
              <a:rPr lang="en-US" altLang="en-US" dirty="0"/>
              <a:t>Things to </a:t>
            </a:r>
            <a:r>
              <a:rPr lang="en-US" altLang="en-US" dirty="0" smtClean="0"/>
              <a:t>DO</a:t>
            </a:r>
            <a:r>
              <a:rPr lang="en-US" altLang="en-US" dirty="0" smtClean="0">
                <a:latin typeface="Arial" panose="020B0604020202020204" pitchFamily="34" charset="0"/>
                <a:cs typeface="Arial" panose="020B0604020202020204" pitchFamily="34" charset="0"/>
              </a:rPr>
              <a:t>:</a:t>
            </a:r>
            <a:endParaRPr lang="en-US" altLang="en-US" dirty="0">
              <a:latin typeface="Arial" panose="020B0604020202020204" pitchFamily="34" charset="0"/>
              <a:cs typeface="Arial" panose="020B0604020202020204" pitchFamily="34" charset="0"/>
            </a:endParaRP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Use </a:t>
            </a:r>
            <a:r>
              <a:rPr lang="en-US" altLang="en-US" sz="2400" dirty="0">
                <a:latin typeface="Arial" panose="020B0604020202020204" pitchFamily="34" charset="0"/>
                <a:cs typeface="Arial" panose="020B0604020202020204" pitchFamily="34" charset="0"/>
              </a:rPr>
              <a:t>b</a:t>
            </a:r>
            <a:r>
              <a:rPr lang="en-US" altLang="en-US" sz="2400" dirty="0" smtClean="0">
                <a:latin typeface="Arial" panose="020B0604020202020204" pitchFamily="34" charset="0"/>
                <a:cs typeface="Arial" panose="020B0604020202020204" pitchFamily="34" charset="0"/>
              </a:rPr>
              <a:t>ulleted </a:t>
            </a:r>
            <a:r>
              <a:rPr lang="en-US" altLang="en-US" sz="2400" dirty="0">
                <a:latin typeface="Arial" panose="020B0604020202020204" pitchFamily="34" charset="0"/>
                <a:cs typeface="Arial" panose="020B0604020202020204" pitchFamily="34" charset="0"/>
              </a:rPr>
              <a:t>lists </a:t>
            </a:r>
            <a:endParaRPr lang="en-US" altLang="en-US" sz="2400" dirty="0" smtClean="0">
              <a:latin typeface="Arial" panose="020B0604020202020204" pitchFamily="34" charset="0"/>
              <a:cs typeface="Arial" panose="020B0604020202020204" pitchFamily="34" charset="0"/>
            </a:endParaRP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Use sub-headings </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Use diagrams/flow-charts of </a:t>
            </a:r>
            <a:r>
              <a:rPr lang="en-US" altLang="en-US" sz="2400" dirty="0">
                <a:latin typeface="Arial" panose="020B0604020202020204" pitchFamily="34" charset="0"/>
                <a:cs typeface="Arial" panose="020B0604020202020204" pitchFamily="34" charset="0"/>
              </a:rPr>
              <a:t>study visits, study devices, size of biopsies etc</a:t>
            </a:r>
            <a:r>
              <a:rPr lang="en-US" altLang="en-US" sz="2400" dirty="0" smtClean="0">
                <a:latin typeface="Arial" panose="020B0604020202020204" pitchFamily="34" charset="0"/>
                <a:cs typeface="Arial" panose="020B0604020202020204" pitchFamily="34" charset="0"/>
              </a:rPr>
              <a:t>.</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Clearly indicate what is standard of care and what is being done only for research </a:t>
            </a:r>
          </a:p>
          <a:p>
            <a:pPr lvl="1" fontAlgn="auto">
              <a:spcBef>
                <a:spcPts val="0"/>
              </a:spcBef>
              <a:spcAft>
                <a:spcPts val="0"/>
              </a:spcAft>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When submitting a CIR, ALWAYS use the currently approved Word version of your CF to track the changes</a:t>
            </a:r>
            <a:endParaRPr lang="en-US" dirty="0"/>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15</a:t>
            </a:fld>
            <a:endParaRPr lang="en-US" altLang="en-US"/>
          </a:p>
        </p:txBody>
      </p:sp>
    </p:spTree>
    <p:extLst>
      <p:ext uri="{BB962C8B-B14F-4D97-AF65-F5344CB8AC3E}">
        <p14:creationId xmlns:p14="http://schemas.microsoft.com/office/powerpoint/2010/main" val="4090022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143000"/>
          </a:xfrm>
        </p:spPr>
        <p:txBody>
          <a:bodyPr/>
          <a:lstStyle/>
          <a:p>
            <a:r>
              <a:rPr lang="en-US" dirty="0" smtClean="0"/>
              <a:t>Consent is a </a:t>
            </a:r>
            <a:r>
              <a:rPr lang="en-US" i="1" dirty="0" smtClean="0"/>
              <a:t>Process</a:t>
            </a:r>
            <a:r>
              <a:rPr lang="en-US" dirty="0" smtClean="0"/>
              <a:t>, not just a </a:t>
            </a:r>
            <a:r>
              <a:rPr lang="en-US" i="1" dirty="0"/>
              <a:t>F</a:t>
            </a:r>
            <a:r>
              <a:rPr lang="en-US" i="1" dirty="0" smtClean="0"/>
              <a:t>orm</a:t>
            </a:r>
            <a:endParaRPr lang="en-US" i="1" dirty="0"/>
          </a:p>
        </p:txBody>
      </p:sp>
      <p:sp>
        <p:nvSpPr>
          <p:cNvPr id="3" name="Content Placeholder 2"/>
          <p:cNvSpPr>
            <a:spLocks noGrp="1"/>
          </p:cNvSpPr>
          <p:nvPr>
            <p:ph idx="1"/>
          </p:nvPr>
        </p:nvSpPr>
        <p:spPr>
          <a:xfrm>
            <a:off x="533400" y="1981200"/>
            <a:ext cx="8048625" cy="4114800"/>
          </a:xfrm>
        </p:spPr>
        <p:txBody>
          <a:bodyPr/>
          <a:lstStyle/>
          <a:p>
            <a:r>
              <a:rPr lang="en-US" dirty="0"/>
              <a:t>Consenting should include discussion</a:t>
            </a:r>
          </a:p>
          <a:p>
            <a:r>
              <a:rPr lang="en-US" dirty="0" smtClean="0"/>
              <a:t>Ask questions to assess comprehension</a:t>
            </a:r>
          </a:p>
          <a:p>
            <a:r>
              <a:rPr lang="en-US" dirty="0" smtClean="0"/>
              <a:t>Signing </a:t>
            </a:r>
            <a:r>
              <a:rPr lang="en-US" dirty="0" smtClean="0"/>
              <a:t>of consent should happen in person</a:t>
            </a:r>
          </a:p>
          <a:p>
            <a:r>
              <a:rPr lang="en-US" dirty="0" smtClean="0"/>
              <a:t>Make </a:t>
            </a:r>
            <a:r>
              <a:rPr lang="en-US" dirty="0" smtClean="0"/>
              <a:t>sure each </a:t>
            </a:r>
            <a:r>
              <a:rPr lang="en-US" dirty="0" smtClean="0"/>
              <a:t>applicable signature </a:t>
            </a:r>
            <a:r>
              <a:rPr lang="en-US" dirty="0" smtClean="0"/>
              <a:t>line is signed</a:t>
            </a:r>
          </a:p>
          <a:p>
            <a:r>
              <a:rPr lang="en-US" dirty="0" smtClean="0"/>
              <a:t>Use current approved version with stamp </a:t>
            </a:r>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16</a:t>
            </a:fld>
            <a:endParaRPr lang="en-US" altLang="en-US"/>
          </a:p>
        </p:txBody>
      </p:sp>
    </p:spTree>
    <p:extLst>
      <p:ext uri="{BB962C8B-B14F-4D97-AF65-F5344CB8AC3E}">
        <p14:creationId xmlns:p14="http://schemas.microsoft.com/office/powerpoint/2010/main" val="2311719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consent templates	</a:t>
            </a:r>
            <a:endParaRPr lang="en-US" dirty="0"/>
          </a:p>
        </p:txBody>
      </p:sp>
      <p:sp>
        <p:nvSpPr>
          <p:cNvPr id="3" name="Content Placeholder 2"/>
          <p:cNvSpPr>
            <a:spLocks noGrp="1"/>
          </p:cNvSpPr>
          <p:nvPr>
            <p:ph idx="1"/>
          </p:nvPr>
        </p:nvSpPr>
        <p:spPr/>
        <p:txBody>
          <a:bodyPr/>
          <a:lstStyle/>
          <a:p>
            <a:r>
              <a:rPr lang="en-US" sz="2800" dirty="0"/>
              <a:t>Version 16:</a:t>
            </a:r>
          </a:p>
          <a:p>
            <a:pPr lvl="1"/>
            <a:r>
              <a:rPr lang="en-US" sz="2400" dirty="0" smtClean="0">
                <a:hlinkClick r:id="rId2"/>
              </a:rPr>
              <a:t>https</a:t>
            </a:r>
            <a:r>
              <a:rPr lang="en-US" sz="2400" dirty="0">
                <a:hlinkClick r:id="rId2"/>
              </a:rPr>
              <a:t>://</a:t>
            </a:r>
            <a:r>
              <a:rPr lang="en-US" sz="2400" dirty="0" smtClean="0">
                <a:hlinkClick r:id="rId2"/>
              </a:rPr>
              <a:t>www.hopkinsmedicine.org/institutional_review_board/revised_common_rule.html</a:t>
            </a:r>
            <a:r>
              <a:rPr lang="en-US" sz="2400" dirty="0" smtClean="0"/>
              <a:t> </a:t>
            </a:r>
          </a:p>
          <a:p>
            <a:r>
              <a:rPr lang="en-US" sz="2800" dirty="0" smtClean="0"/>
              <a:t>Version 15:</a:t>
            </a:r>
          </a:p>
          <a:p>
            <a:pPr lvl="1"/>
            <a:r>
              <a:rPr lang="en-US" sz="2400" dirty="0">
                <a:hlinkClick r:id="rId3"/>
              </a:rPr>
              <a:t>https://www.hopkinsmedicine.org/institutional_review_board/forms</a:t>
            </a:r>
            <a:r>
              <a:rPr lang="en-US" sz="2400" dirty="0" smtClean="0">
                <a:hlinkClick r:id="rId3"/>
              </a:rPr>
              <a:t>/</a:t>
            </a:r>
            <a:endParaRPr lang="en-US" sz="2400" dirty="0" smtClean="0"/>
          </a:p>
          <a:p>
            <a:pPr lvl="1"/>
            <a:endParaRPr lang="en-US" sz="2400" dirty="0" smtClean="0"/>
          </a:p>
          <a:p>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17</a:t>
            </a:fld>
            <a:endParaRPr lang="en-US" altLang="en-US"/>
          </a:p>
        </p:txBody>
      </p:sp>
    </p:spTree>
    <p:extLst>
      <p:ext uri="{BB962C8B-B14F-4D97-AF65-F5344CB8AC3E}">
        <p14:creationId xmlns:p14="http://schemas.microsoft.com/office/powerpoint/2010/main" val="1638939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lstStyle/>
          <a:p>
            <a:pPr marL="0" indent="0">
              <a:buNone/>
            </a:pPr>
            <a:r>
              <a:rPr lang="en-US" dirty="0" smtClean="0"/>
              <a:t>For consent form related questions:</a:t>
            </a:r>
          </a:p>
          <a:p>
            <a:pPr marL="0" indent="0">
              <a:buNone/>
            </a:pPr>
            <a:endParaRPr lang="en-US" dirty="0"/>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18</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396913400"/>
              </p:ext>
            </p:extLst>
          </p:nvPr>
        </p:nvGraphicFramePr>
        <p:xfrm>
          <a:off x="809625" y="2865120"/>
          <a:ext cx="7772400" cy="2895600"/>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0">
                <a:tc>
                  <a:txBody>
                    <a:bodyPr/>
                    <a:lstStyle/>
                    <a:p>
                      <a:pPr algn="l"/>
                      <a:r>
                        <a:rPr lang="en-US" dirty="0">
                          <a:effectLst/>
                        </a:rPr>
                        <a:t>Heather Kammann</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a:effectLst/>
                        </a:rPr>
                        <a:t>Sr. Consent Form Specialist</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a:effectLst/>
                          <a:hlinkClick r:id="rId3"/>
                        </a:rPr>
                        <a:t>hkamman1@jhmi.edu</a:t>
                      </a:r>
                      <a:r>
                        <a:rPr lang="en-US">
                          <a:effectLst/>
                        </a:rPr>
                        <a:t/>
                      </a:r>
                      <a:br>
                        <a:rPr lang="en-US">
                          <a:effectLst/>
                        </a:rPr>
                      </a:br>
                      <a:r>
                        <a:rPr lang="en-US">
                          <a:effectLst/>
                        </a:rPr>
                        <a:t>(410) 502-0536</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l"/>
                      <a:r>
                        <a:rPr lang="en-US" dirty="0">
                          <a:effectLst/>
                        </a:rPr>
                        <a:t>Lucas </a:t>
                      </a:r>
                      <a:r>
                        <a:rPr lang="en-US" dirty="0" err="1">
                          <a:effectLst/>
                        </a:rPr>
                        <a:t>Szylow</a:t>
                      </a:r>
                      <a:endParaRPr lang="en-US" dirty="0">
                        <a:effectLst/>
                      </a:endParaRP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dirty="0">
                          <a:effectLst/>
                        </a:rPr>
                        <a:t>Sr. Consent Form Specialist</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a:effectLst/>
                          <a:hlinkClick r:id="rId4"/>
                        </a:rPr>
                        <a:t>lszylow1@jhmi.edu</a:t>
                      </a:r>
                      <a:r>
                        <a:rPr lang="en-US">
                          <a:effectLst/>
                        </a:rPr>
                        <a:t/>
                      </a:r>
                      <a:br>
                        <a:rPr lang="en-US">
                          <a:effectLst/>
                        </a:rPr>
                      </a:br>
                      <a:r>
                        <a:rPr lang="en-US">
                          <a:effectLst/>
                        </a:rPr>
                        <a:t>(410) 502-0237</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a:r>
                        <a:rPr lang="en-US">
                          <a:effectLst/>
                        </a:rPr>
                        <a:t>Mary Medak</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dirty="0">
                          <a:effectLst/>
                        </a:rPr>
                        <a:t>Consent Form Specialist </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dirty="0">
                          <a:effectLst/>
                          <a:hlinkClick r:id="rId5"/>
                        </a:rPr>
                        <a:t>mreddin1@jhmi.edu</a:t>
                      </a:r>
                      <a:r>
                        <a:rPr lang="en-US" dirty="0">
                          <a:effectLst/>
                        </a:rPr>
                        <a:t/>
                      </a:r>
                      <a:br>
                        <a:rPr lang="en-US" dirty="0">
                          <a:effectLst/>
                        </a:rPr>
                      </a:br>
                      <a:r>
                        <a:rPr lang="en-US" dirty="0" smtClean="0">
                          <a:effectLst/>
                        </a:rPr>
                        <a:t>(443)</a:t>
                      </a:r>
                      <a:r>
                        <a:rPr lang="en-US" baseline="0" dirty="0" smtClean="0">
                          <a:effectLst/>
                        </a:rPr>
                        <a:t> </a:t>
                      </a:r>
                      <a:r>
                        <a:rPr lang="en-US" dirty="0" smtClean="0">
                          <a:effectLst/>
                        </a:rPr>
                        <a:t>287-3181</a:t>
                      </a:r>
                      <a:endParaRPr lang="en-US" dirty="0">
                        <a:effectLst/>
                      </a:endParaRP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a:r>
                        <a:rPr lang="en-US" dirty="0">
                          <a:effectLst/>
                        </a:rPr>
                        <a:t>Lauren </a:t>
                      </a:r>
                      <a:r>
                        <a:rPr lang="en-US" dirty="0" smtClean="0">
                          <a:effectLst/>
                        </a:rPr>
                        <a:t>Swedberg</a:t>
                      </a:r>
                    </a:p>
                    <a:p>
                      <a:pPr algn="l"/>
                      <a:endParaRPr lang="en-US" dirty="0" smtClean="0">
                        <a:effectLst/>
                      </a:endParaRPr>
                    </a:p>
                    <a:p>
                      <a:pPr algn="l"/>
                      <a:r>
                        <a:rPr lang="en-US" dirty="0" smtClean="0">
                          <a:effectLst/>
                        </a:rPr>
                        <a:t>Kristen Martin</a:t>
                      </a:r>
                      <a:endParaRPr lang="en-US" dirty="0">
                        <a:effectLst/>
                      </a:endParaRP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dirty="0">
                          <a:effectLst/>
                        </a:rPr>
                        <a:t>Consent Form </a:t>
                      </a:r>
                      <a:r>
                        <a:rPr lang="en-US" dirty="0" smtClean="0">
                          <a:effectLst/>
                        </a:rPr>
                        <a:t>Specialist</a:t>
                      </a:r>
                    </a:p>
                    <a:p>
                      <a:pPr algn="l"/>
                      <a:endParaRPr lang="en-US" dirty="0" smtClean="0">
                        <a:effectLst/>
                      </a:endParaRPr>
                    </a:p>
                    <a:p>
                      <a:pPr algn="l"/>
                      <a:r>
                        <a:rPr lang="en-US" dirty="0" smtClean="0">
                          <a:effectLst/>
                        </a:rPr>
                        <a:t>Consent Form Specialist</a:t>
                      </a:r>
                      <a:endParaRPr lang="en-US" dirty="0">
                        <a:effectLst/>
                      </a:endParaRP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r>
                        <a:rPr lang="en-US" dirty="0">
                          <a:effectLst/>
                          <a:hlinkClick r:id="rId6"/>
                        </a:rPr>
                        <a:t>l</a:t>
                      </a:r>
                      <a:r>
                        <a:rPr lang="en-US" dirty="0" smtClean="0">
                          <a:effectLst/>
                          <a:hlinkClick r:id="rId6"/>
                        </a:rPr>
                        <a:t>swedbe1@jhmi.edu</a:t>
                      </a:r>
                      <a:r>
                        <a:rPr lang="en-US" dirty="0">
                          <a:effectLst/>
                        </a:rPr>
                        <a:t/>
                      </a:r>
                      <a:br>
                        <a:rPr lang="en-US" dirty="0">
                          <a:effectLst/>
                        </a:rPr>
                      </a:br>
                      <a:r>
                        <a:rPr lang="en-US" dirty="0" smtClean="0">
                          <a:effectLst/>
                        </a:rPr>
                        <a:t>(410)</a:t>
                      </a:r>
                      <a:r>
                        <a:rPr lang="en-US" baseline="0" dirty="0" smtClean="0">
                          <a:effectLst/>
                        </a:rPr>
                        <a:t> </a:t>
                      </a:r>
                      <a:r>
                        <a:rPr lang="en-US" dirty="0" smtClean="0">
                          <a:effectLst/>
                        </a:rPr>
                        <a:t>502-2095</a:t>
                      </a:r>
                    </a:p>
                    <a:p>
                      <a:pPr algn="l"/>
                      <a:r>
                        <a:rPr lang="en-US" dirty="0" smtClean="0">
                          <a:effectLst/>
                          <a:hlinkClick r:id="rId7"/>
                        </a:rPr>
                        <a:t>kmarti88@jhmi.edu</a:t>
                      </a:r>
                      <a:endParaRPr lang="en-US" dirty="0" smtClean="0">
                        <a:effectLst/>
                      </a:endParaRPr>
                    </a:p>
                    <a:p>
                      <a:pPr algn="l"/>
                      <a:r>
                        <a:rPr lang="en-US" dirty="0" smtClean="0">
                          <a:effectLst/>
                        </a:rPr>
                        <a:t>(443)</a:t>
                      </a:r>
                      <a:r>
                        <a:rPr lang="en-US" baseline="0" dirty="0" smtClean="0">
                          <a:effectLst/>
                        </a:rPr>
                        <a:t> </a:t>
                      </a:r>
                      <a:r>
                        <a:rPr lang="en-US" dirty="0" smtClean="0">
                          <a:effectLst/>
                        </a:rPr>
                        <a:t>287-1713</a:t>
                      </a:r>
                    </a:p>
                  </a:txBody>
                  <a:tcPr marL="19050" marR="19050" marT="19050" marB="1905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AutoShape 2" descr="data:image/png;base64,iVBORw0KGgoAAAANSUhEUgAAABAAAAAQCAYAAAAf8/9hAAABcklEQVR4XpXTPUvDUBTH4aR2c2hBQXGpTiIORhBcBOvgYKf0Awi+4Ggr1MVPIIrYdnEpShddHIyLi6AVXVxsRRDRwbi4KNgu4lCIv8i/i6QRDzycy+09555LqOl5nhEUptPoJe1iDHU8oYlrlDw79m4QEbSLPexzsIc8hDRm8YBjLpj4q8EgxQdab+MNd4ghhQ2adIc1+ORAFEnWWfTDRp7GDfImlsIavKALLuqoqMGUCs4wHtagiQ5uc8kDyCOBKlP1k78QNTOZnMXCQRxWsbjl6iuskV41SQG2Gj9rikvcR1WcgKFDBa1LOEUK56hqv8BUFV3SGWkVS9JQ6Dsv4wQ1DKMPORUvkm78BhdQMI1CTa5I0yrcwSFqFD+SZ7DQesIkCG5S/JpkHYERQRmuNsrZ7Grc+Ef8/Bcoslkfae8Wc7CUHZ++TuAEBj86pHntjaDKXllPy6PW/gkKFaThwp/K87N8hDcQTTKKFTioSxqB8Q2BNX5JtAljwgAAAABJRU5ErkJggg=="/>
          <p:cNvSpPr>
            <a:spLocks noChangeAspect="1" noChangeArrowheads="1"/>
          </p:cNvSpPr>
          <p:nvPr/>
        </p:nvSpPr>
        <p:spPr bwMode="auto">
          <a:xfrm>
            <a:off x="809625" y="2865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3" descr="data:image/png;base64,iVBORw0KGgoAAAANSUhEUgAAABAAAAAQCAYAAAAf8/9hAAABcklEQVR4XpXTPUvDUBTH4aR2c2hBQXGpTiIORhBcBOvgYKf0Awi+4Ggr1MVPIIrYdnEpShddHIyLi6AVXVxsRRDRwbi4KNgu4lCIv8i/i6QRDzycy+09555LqOl5nhEUptPoJe1iDHU8oYlrlDw79m4QEbSLPexzsIc8hDRm8YBjLpj4q8EgxQdab+MNd4ghhQ2adIc1+ORAFEnWWfTDRp7GDfImlsIavKALLuqoqMGUCs4wHtagiQ5uc8kDyCOBKlP1k78QNTOZnMXCQRxWsbjl6iuskV41SQG2Gj9rikvcR1WcgKFDBa1LOEUK56hqv8BUFV3SGWkVS9JQ6Dsv4wQ1DKMPORUvkm78BhdQMI1CTa5I0yrcwSFqFD+SZ7DQesIkCG5S/JpkHYERQRmuNsrZ7Grc+Ef8/Bcoslkfae8Wc7CUHZ++TuAEBj86pHntjaDKXllPy6PW/gkKFaThwp/K87N8hDcQTTKKFTioSxqB8Q2BNX5JtAljwgAAAABJRU5ErkJggg=="/>
          <p:cNvSpPr>
            <a:spLocks noChangeAspect="1" noChangeArrowheads="1"/>
          </p:cNvSpPr>
          <p:nvPr/>
        </p:nvSpPr>
        <p:spPr bwMode="auto">
          <a:xfrm>
            <a:off x="809625" y="2865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data:image/png;base64,iVBORw0KGgoAAAANSUhEUgAAABAAAAAQCAYAAAAf8/9hAAABcklEQVR4XpXTPUvDUBTH4aR2c2hBQXGpTiIORhBcBOvgYKf0Awi+4Ggr1MVPIIrYdnEpShddHIyLi6AVXVxsRRDRwbi4KNgu4lCIv8i/i6QRDzycy+09555LqOl5nhEUptPoJe1iDHU8oYlrlDw79m4QEbSLPexzsIc8hDRm8YBjLpj4q8EgxQdab+MNd4ghhQ2adIc1+ORAFEnWWfTDRp7GDfImlsIavKALLuqoqMGUCs4wHtagiQ5uc8kDyCOBKlP1k78QNTOZnMXCQRxWsbjl6iuskV41SQG2Gj9rikvcR1WcgKFDBa1LOEUK56hqv8BUFV3SGWkVS9JQ6Dsv4wQ1DKMPORUvkm78BhdQMI1CTa5I0yrcwSFqFD+SZ7DQesIkCG5S/JpkHYERQRmuNsrZ7Grc+Ef8/Bcoslkfae8Wc7CUHZ++TuAEBj86pHntjaDKXllPy6PW/gkKFaThwp/K87N8hDcQTTKKFTioSxqB8Q2BNX5JtAljwgAAAABJRU5ErkJggg=="/>
          <p:cNvSpPr>
            <a:spLocks noChangeAspect="1" noChangeArrowheads="1"/>
          </p:cNvSpPr>
          <p:nvPr/>
        </p:nvSpPr>
        <p:spPr bwMode="auto">
          <a:xfrm>
            <a:off x="809625" y="2865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5" descr="data:image/png;base64,iVBORw0KGgoAAAANSUhEUgAAABAAAAAQCAYAAAAf8/9hAAABcklEQVR4XpXTPUvDUBTH4aR2c2hBQXGpTiIORhBcBOvgYKf0Awi+4Ggr1MVPIIrYdnEpShddHIyLi6AVXVxsRRDRwbi4KNgu4lCIv8i/i6QRDzycy+09555LqOl5nhEUptPoJe1iDHU8oYlrlDw79m4QEbSLPexzsIc8hDRm8YBjLpj4q8EgxQdab+MNd4ghhQ2adIc1+ORAFEnWWfTDRp7GDfImlsIavKALLuqoqMGUCs4wHtagiQ5uc8kDyCOBKlP1k78QNTOZnMXCQRxWsbjl6iuskV41SQG2Gj9rikvcR1WcgKFDBa1LOEUK56hqv8BUFV3SGWkVS9JQ6Dsv4wQ1DKMPORUvkm78BhdQMI1CTa5I0yrcwSFqFD+SZ7DQesIkCG5S/JpkHYERQRmuNsrZ7Grc+Ef8/Bcoslkfae8Wc7CUHZ++TuAEBj86pHntjaDKXllPy6PW/gkKFaThwp/K87N8hDcQTTKKFTioSxqB8Q2BNX5JtAljwgAAAABJRU5ErkJggg=="/>
          <p:cNvSpPr>
            <a:spLocks noChangeAspect="1" noChangeArrowheads="1"/>
          </p:cNvSpPr>
          <p:nvPr/>
        </p:nvSpPr>
        <p:spPr bwMode="auto">
          <a:xfrm>
            <a:off x="809625" y="2865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8870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Form Related Updates: Revised Common Rule</a:t>
            </a:r>
            <a:endParaRPr lang="en-US" dirty="0"/>
          </a:p>
        </p:txBody>
      </p:sp>
      <p:sp>
        <p:nvSpPr>
          <p:cNvPr id="3" name="Content Placeholder 2"/>
          <p:cNvSpPr>
            <a:spLocks noGrp="1"/>
          </p:cNvSpPr>
          <p:nvPr>
            <p:ph idx="1"/>
          </p:nvPr>
        </p:nvSpPr>
        <p:spPr>
          <a:xfrm>
            <a:off x="809625" y="1752600"/>
            <a:ext cx="7772400" cy="4572000"/>
          </a:xfrm>
        </p:spPr>
        <p:txBody>
          <a:bodyPr/>
          <a:lstStyle/>
          <a:p>
            <a:pPr marL="0" indent="0">
              <a:spcBef>
                <a:spcPts val="0"/>
              </a:spcBef>
              <a:buNone/>
            </a:pPr>
            <a:r>
              <a:rPr lang="en-US" sz="2800" dirty="0"/>
              <a:t>The revised federal rule governing human subjects research (the “Common Rule”) requires changes to the format of informed consent documents.  </a:t>
            </a:r>
            <a:endParaRPr lang="en-US" sz="2800" dirty="0" smtClean="0"/>
          </a:p>
          <a:p>
            <a:pPr marL="0" indent="0">
              <a:spcBef>
                <a:spcPts val="0"/>
              </a:spcBef>
              <a:buNone/>
            </a:pPr>
            <a:endParaRPr lang="en-US" sz="2800" dirty="0"/>
          </a:p>
          <a:p>
            <a:pPr marL="0" indent="0">
              <a:spcBef>
                <a:spcPts val="0"/>
              </a:spcBef>
              <a:buNone/>
            </a:pPr>
            <a:r>
              <a:rPr lang="en-US" sz="2800" dirty="0" smtClean="0"/>
              <a:t>This </a:t>
            </a:r>
            <a:r>
              <a:rPr lang="en-US" sz="2800" dirty="0"/>
              <a:t>includes the new element of “key information,” which must be presented at the beginning of the consent form.</a:t>
            </a:r>
          </a:p>
          <a:p>
            <a:pPr marL="0" indent="0">
              <a:spcBef>
                <a:spcPts val="0"/>
              </a:spcBef>
              <a:buNone/>
            </a:pPr>
            <a:endParaRPr lang="en-US" sz="2800" dirty="0" smtClean="0"/>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2</a:t>
            </a:fld>
            <a:endParaRPr lang="en-US" altLang="en-US"/>
          </a:p>
        </p:txBody>
      </p:sp>
    </p:spTree>
    <p:extLst>
      <p:ext uri="{BB962C8B-B14F-4D97-AF65-F5344CB8AC3E}">
        <p14:creationId xmlns:p14="http://schemas.microsoft.com/office/powerpoint/2010/main" val="199941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Form Related Updates: Revised Common Rule</a:t>
            </a:r>
            <a:endParaRPr lang="en-US" dirty="0"/>
          </a:p>
        </p:txBody>
      </p:sp>
      <p:sp>
        <p:nvSpPr>
          <p:cNvPr id="3" name="Content Placeholder 2"/>
          <p:cNvSpPr>
            <a:spLocks noGrp="1"/>
          </p:cNvSpPr>
          <p:nvPr>
            <p:ph idx="1"/>
          </p:nvPr>
        </p:nvSpPr>
        <p:spPr>
          <a:xfrm>
            <a:off x="809625" y="1752600"/>
            <a:ext cx="7772400" cy="4572000"/>
          </a:xfrm>
        </p:spPr>
        <p:txBody>
          <a:bodyPr/>
          <a:lstStyle/>
          <a:p>
            <a:pPr marL="0" indent="0">
              <a:spcBef>
                <a:spcPts val="0"/>
              </a:spcBef>
              <a:buNone/>
            </a:pPr>
            <a:endParaRPr lang="en-US" sz="2800" dirty="0" smtClean="0"/>
          </a:p>
          <a:p>
            <a:pPr marL="0" indent="0">
              <a:spcBef>
                <a:spcPts val="0"/>
              </a:spcBef>
              <a:buNone/>
            </a:pPr>
            <a:r>
              <a:rPr lang="en-US" sz="2800" dirty="0" smtClean="0"/>
              <a:t>Changes were intended to promote autonomy by:</a:t>
            </a:r>
          </a:p>
          <a:p>
            <a:pPr>
              <a:spcBef>
                <a:spcPts val="0"/>
              </a:spcBef>
            </a:pPr>
            <a:r>
              <a:rPr lang="en-US" sz="2800" dirty="0" smtClean="0"/>
              <a:t>giving potential research participants necessary information to make informed decisions and </a:t>
            </a:r>
          </a:p>
          <a:p>
            <a:pPr>
              <a:spcBef>
                <a:spcPts val="0"/>
              </a:spcBef>
            </a:pPr>
            <a:r>
              <a:rPr lang="en-US" sz="2800" dirty="0" smtClean="0"/>
              <a:t>making the informed consent process more meaningful</a:t>
            </a:r>
          </a:p>
          <a:p>
            <a:pPr marL="0" indent="0">
              <a:spcBef>
                <a:spcPts val="0"/>
              </a:spcBef>
              <a:buNone/>
            </a:pPr>
            <a:endParaRPr lang="en-US" sz="2800" dirty="0"/>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3</a:t>
            </a:fld>
            <a:endParaRPr lang="en-US" altLang="en-US"/>
          </a:p>
        </p:txBody>
      </p:sp>
    </p:spTree>
    <p:extLst>
      <p:ext uri="{BB962C8B-B14F-4D97-AF65-F5344CB8AC3E}">
        <p14:creationId xmlns:p14="http://schemas.microsoft.com/office/powerpoint/2010/main" val="354795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Form Related Updates: Revised Common Rule</a:t>
            </a:r>
            <a:endParaRPr lang="en-US" dirty="0"/>
          </a:p>
        </p:txBody>
      </p:sp>
      <p:sp>
        <p:nvSpPr>
          <p:cNvPr id="3" name="Content Placeholder 2"/>
          <p:cNvSpPr>
            <a:spLocks noGrp="1"/>
          </p:cNvSpPr>
          <p:nvPr>
            <p:ph idx="1"/>
          </p:nvPr>
        </p:nvSpPr>
        <p:spPr>
          <a:xfrm>
            <a:off x="809625" y="1752600"/>
            <a:ext cx="7772400" cy="4572000"/>
          </a:xfrm>
        </p:spPr>
        <p:txBody>
          <a:bodyPr/>
          <a:lstStyle/>
          <a:p>
            <a:pPr marL="0" indent="0">
              <a:spcBef>
                <a:spcPts val="0"/>
              </a:spcBef>
              <a:buNone/>
            </a:pPr>
            <a:r>
              <a:rPr lang="en-US" sz="2800" dirty="0" smtClean="0"/>
              <a:t>These </a:t>
            </a:r>
            <a:r>
              <a:rPr lang="en-US" sz="2800" dirty="0"/>
              <a:t>c</a:t>
            </a:r>
            <a:r>
              <a:rPr lang="en-US" sz="2800" dirty="0" smtClean="0"/>
              <a:t>hanges required that we update our consent form template (Version 16) for all studies initially approved on/after January 21, 2019.  </a:t>
            </a:r>
          </a:p>
          <a:p>
            <a:pPr marL="0" indent="0">
              <a:spcBef>
                <a:spcPts val="0"/>
              </a:spcBef>
              <a:buNone/>
            </a:pPr>
            <a:endParaRPr lang="en-US" sz="1600" dirty="0"/>
          </a:p>
          <a:p>
            <a:pPr marL="0" indent="0">
              <a:spcBef>
                <a:spcPts val="0"/>
              </a:spcBef>
              <a:buNone/>
            </a:pPr>
            <a:r>
              <a:rPr lang="en-US" sz="2800" dirty="0" smtClean="0"/>
              <a:t>The Version 16 consent has been formatted to include:</a:t>
            </a:r>
          </a:p>
          <a:p>
            <a:pPr>
              <a:spcBef>
                <a:spcPts val="0"/>
              </a:spcBef>
            </a:pPr>
            <a:r>
              <a:rPr lang="en-US" sz="2800" dirty="0" smtClean="0"/>
              <a:t>Section on “Research Summary (Key Information)”</a:t>
            </a:r>
          </a:p>
          <a:p>
            <a:pPr>
              <a:spcBef>
                <a:spcPts val="0"/>
              </a:spcBef>
            </a:pPr>
            <a:r>
              <a:rPr lang="en-US" sz="2800" dirty="0" smtClean="0"/>
              <a:t>New required and optional elements of consent</a:t>
            </a:r>
            <a:endParaRPr lang="en-US" dirty="0" smtClean="0"/>
          </a:p>
        </p:txBody>
      </p:sp>
      <p:sp>
        <p:nvSpPr>
          <p:cNvPr id="5" name="Slide Number Placeholder 4"/>
          <p:cNvSpPr>
            <a:spLocks noGrp="1"/>
          </p:cNvSpPr>
          <p:nvPr>
            <p:ph type="sldNum" sz="quarter" idx="12"/>
          </p:nvPr>
        </p:nvSpPr>
        <p:spPr/>
        <p:txBody>
          <a:bodyPr/>
          <a:lstStyle/>
          <a:p>
            <a:fld id="{6EEEC405-7DE7-4910-85A4-E81BFAE59971}" type="slidenum">
              <a:rPr lang="en-US" altLang="en-US" smtClean="0"/>
              <a:pPr/>
              <a:t>4</a:t>
            </a:fld>
            <a:endParaRPr lang="en-US" altLang="en-US"/>
          </a:p>
        </p:txBody>
      </p:sp>
    </p:spTree>
    <p:extLst>
      <p:ext uri="{BB962C8B-B14F-4D97-AF65-F5344CB8AC3E}">
        <p14:creationId xmlns:p14="http://schemas.microsoft.com/office/powerpoint/2010/main" val="238602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Form Related Updates: Revised Common </a:t>
            </a:r>
            <a:r>
              <a:rPr lang="en-US" dirty="0" smtClean="0"/>
              <a:t>Rule</a:t>
            </a:r>
            <a:endParaRPr lang="en-US" dirty="0"/>
          </a:p>
        </p:txBody>
      </p:sp>
      <p:sp>
        <p:nvSpPr>
          <p:cNvPr id="3" name="Content Placeholder 2"/>
          <p:cNvSpPr>
            <a:spLocks noGrp="1"/>
          </p:cNvSpPr>
          <p:nvPr>
            <p:ph idx="1"/>
          </p:nvPr>
        </p:nvSpPr>
        <p:spPr>
          <a:xfrm>
            <a:off x="533400" y="1600200"/>
            <a:ext cx="8305799" cy="4724400"/>
          </a:xfrm>
        </p:spPr>
        <p:txBody>
          <a:bodyPr/>
          <a:lstStyle/>
          <a:p>
            <a:pPr marL="0" indent="0">
              <a:buNone/>
            </a:pPr>
            <a:r>
              <a:rPr lang="en-US" sz="2800" b="1" dirty="0" smtClean="0"/>
              <a:t>New </a:t>
            </a:r>
            <a:r>
              <a:rPr lang="en-US" sz="2800" b="1" dirty="0"/>
              <a:t>general requirements for informed consent [Under 46.116 (a</a:t>
            </a:r>
            <a:r>
              <a:rPr lang="en-US" sz="2800" b="1" dirty="0" smtClean="0"/>
              <a:t>)]</a:t>
            </a:r>
            <a:endParaRPr lang="en-US" sz="1200" b="1" dirty="0" smtClean="0"/>
          </a:p>
          <a:p>
            <a:pPr marL="0" indent="0">
              <a:buNone/>
            </a:pPr>
            <a:endParaRPr lang="en-US" sz="1200" dirty="0"/>
          </a:p>
          <a:p>
            <a:r>
              <a:rPr lang="en-US" sz="1800" dirty="0" smtClean="0"/>
              <a:t>The </a:t>
            </a:r>
            <a:r>
              <a:rPr lang="en-US" sz="1800" dirty="0"/>
              <a:t>prospective subject or the legally authorized representative must be provided with </a:t>
            </a:r>
            <a:r>
              <a:rPr lang="en-US" sz="1800" dirty="0" smtClean="0"/>
              <a:t>the information </a:t>
            </a:r>
            <a:r>
              <a:rPr lang="en-US" sz="1800" dirty="0"/>
              <a:t>that a </a:t>
            </a:r>
            <a:r>
              <a:rPr lang="en-US" sz="1800" b="1" dirty="0"/>
              <a:t>reasonable person </a:t>
            </a:r>
            <a:r>
              <a:rPr lang="en-US" sz="1800" dirty="0"/>
              <a:t>would want to have in order </a:t>
            </a:r>
            <a:r>
              <a:rPr lang="en-US" sz="1800" b="1" dirty="0"/>
              <a:t>to make an informed </a:t>
            </a:r>
            <a:r>
              <a:rPr lang="en-US" sz="1800" b="1" dirty="0" smtClean="0"/>
              <a:t>decision about </a:t>
            </a:r>
            <a:r>
              <a:rPr lang="en-US" sz="1800" b="1" dirty="0"/>
              <a:t>whether to participate</a:t>
            </a:r>
            <a:r>
              <a:rPr lang="en-US" sz="1800" dirty="0"/>
              <a:t>, and an opportunity to discuss that </a:t>
            </a:r>
            <a:r>
              <a:rPr lang="en-US" sz="1800" dirty="0" smtClean="0"/>
              <a:t>information.</a:t>
            </a:r>
          </a:p>
          <a:p>
            <a:endParaRPr lang="en-US" sz="1800" dirty="0" smtClean="0"/>
          </a:p>
          <a:p>
            <a:r>
              <a:rPr lang="en-US" sz="1800" dirty="0" smtClean="0"/>
              <a:t>Informed </a:t>
            </a:r>
            <a:r>
              <a:rPr lang="en-US" sz="1800" dirty="0"/>
              <a:t>consent must </a:t>
            </a:r>
            <a:r>
              <a:rPr lang="en-US" sz="1800" b="1" dirty="0"/>
              <a:t>begin</a:t>
            </a:r>
            <a:r>
              <a:rPr lang="en-US" sz="1800" dirty="0"/>
              <a:t> with a concise and focused presentation of the </a:t>
            </a:r>
            <a:r>
              <a:rPr lang="en-US" sz="1800" b="1" dirty="0" smtClean="0"/>
              <a:t>key information </a:t>
            </a:r>
            <a:r>
              <a:rPr lang="en-US" sz="1800" dirty="0"/>
              <a:t>that is most likely to assist a prospective subject or legally </a:t>
            </a:r>
            <a:r>
              <a:rPr lang="en-US" sz="1800" dirty="0" smtClean="0"/>
              <a:t>authorized representative </a:t>
            </a:r>
            <a:r>
              <a:rPr lang="en-US" sz="1800" dirty="0"/>
              <a:t>in understanding the reasons </a:t>
            </a:r>
            <a:r>
              <a:rPr lang="en-US" sz="1800" b="1" dirty="0"/>
              <a:t>why one might or might not want to </a:t>
            </a:r>
            <a:r>
              <a:rPr lang="en-US" sz="1800" b="1" dirty="0" smtClean="0"/>
              <a:t>participate in </a:t>
            </a:r>
            <a:r>
              <a:rPr lang="en-US" sz="1800" b="1" dirty="0"/>
              <a:t>the research</a:t>
            </a:r>
            <a:r>
              <a:rPr lang="en-US" sz="1800" dirty="0"/>
              <a:t>. This part of the informed consent must be organized and presented in a </a:t>
            </a:r>
            <a:r>
              <a:rPr lang="en-US" sz="1800" dirty="0" smtClean="0"/>
              <a:t>way that </a:t>
            </a:r>
            <a:r>
              <a:rPr lang="en-US" sz="1800" dirty="0"/>
              <a:t>facilitates </a:t>
            </a:r>
            <a:r>
              <a:rPr lang="en-US" sz="1800" dirty="0" smtClean="0"/>
              <a:t>comprehension.</a:t>
            </a:r>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5</a:t>
            </a:fld>
            <a:endParaRPr lang="en-US" altLang="en-US"/>
          </a:p>
        </p:txBody>
      </p:sp>
    </p:spTree>
    <p:extLst>
      <p:ext uri="{BB962C8B-B14F-4D97-AF65-F5344CB8AC3E}">
        <p14:creationId xmlns:p14="http://schemas.microsoft.com/office/powerpoint/2010/main" val="66392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Form Related Updates: </a:t>
            </a:r>
            <a:r>
              <a:rPr lang="en-US" sz="2800" dirty="0"/>
              <a:t>Revised Common </a:t>
            </a:r>
            <a:r>
              <a:rPr lang="en-US" sz="2800" dirty="0" smtClean="0"/>
              <a:t>Rule—Key Information </a:t>
            </a:r>
            <a:endParaRPr lang="en-US" sz="2800" dirty="0"/>
          </a:p>
        </p:txBody>
      </p:sp>
      <p:sp>
        <p:nvSpPr>
          <p:cNvPr id="3" name="Content Placeholder 2"/>
          <p:cNvSpPr>
            <a:spLocks noGrp="1"/>
          </p:cNvSpPr>
          <p:nvPr>
            <p:ph idx="1"/>
          </p:nvPr>
        </p:nvSpPr>
        <p:spPr>
          <a:xfrm>
            <a:off x="809625" y="1600200"/>
            <a:ext cx="7772400" cy="4495800"/>
          </a:xfrm>
        </p:spPr>
        <p:txBody>
          <a:bodyPr/>
          <a:lstStyle/>
          <a:p>
            <a:pPr marL="0" indent="0">
              <a:spcBef>
                <a:spcPts val="0"/>
              </a:spcBef>
              <a:buNone/>
            </a:pPr>
            <a:endParaRPr lang="en-US" sz="1600" dirty="0" smtClean="0"/>
          </a:p>
          <a:p>
            <a:pPr marL="0" indent="0">
              <a:spcBef>
                <a:spcPts val="0"/>
              </a:spcBef>
              <a:buNone/>
            </a:pPr>
            <a:r>
              <a:rPr lang="en-US" sz="2400" dirty="0" smtClean="0"/>
              <a:t>Key information: </a:t>
            </a:r>
          </a:p>
          <a:p>
            <a:pPr marL="0" indent="0">
              <a:spcBef>
                <a:spcPts val="0"/>
              </a:spcBef>
              <a:buNone/>
            </a:pPr>
            <a:endParaRPr lang="en-US" sz="2400" dirty="0" smtClean="0"/>
          </a:p>
          <a:p>
            <a:pPr>
              <a:spcBef>
                <a:spcPts val="0"/>
              </a:spcBef>
            </a:pPr>
            <a:r>
              <a:rPr lang="en-US" sz="2400" dirty="0" smtClean="0"/>
              <a:t>must </a:t>
            </a:r>
            <a:r>
              <a:rPr lang="en-US" sz="2400" dirty="0"/>
              <a:t>be </a:t>
            </a:r>
            <a:r>
              <a:rPr lang="en-US" sz="2400" b="1" dirty="0" smtClean="0"/>
              <a:t>provided first</a:t>
            </a:r>
            <a:r>
              <a:rPr lang="en-US" sz="2400" dirty="0" smtClean="0"/>
              <a:t>, </a:t>
            </a:r>
            <a:r>
              <a:rPr lang="en-US" sz="2400" dirty="0"/>
              <a:t>at the beginning of the consent </a:t>
            </a:r>
            <a:r>
              <a:rPr lang="en-US" sz="2400" dirty="0" smtClean="0"/>
              <a:t>form</a:t>
            </a:r>
          </a:p>
          <a:p>
            <a:pPr marL="0" indent="0">
              <a:spcBef>
                <a:spcPts val="0"/>
              </a:spcBef>
              <a:buNone/>
            </a:pPr>
            <a:endParaRPr lang="en-US" sz="1600" dirty="0"/>
          </a:p>
          <a:p>
            <a:pPr>
              <a:spcBef>
                <a:spcPts val="0"/>
              </a:spcBef>
            </a:pPr>
            <a:r>
              <a:rPr lang="en-US" sz="2400" dirty="0" smtClean="0"/>
              <a:t>must be presented in</a:t>
            </a:r>
            <a:r>
              <a:rPr lang="en-US" sz="2400" b="1" dirty="0" smtClean="0"/>
              <a:t> </a:t>
            </a:r>
            <a:r>
              <a:rPr lang="en-US" sz="2400" b="1" dirty="0"/>
              <a:t>a concise and focused </a:t>
            </a:r>
            <a:r>
              <a:rPr lang="en-US" sz="2400" dirty="0" smtClean="0"/>
              <a:t>manner</a:t>
            </a:r>
            <a:r>
              <a:rPr lang="en-US" sz="2400" b="1" dirty="0" smtClean="0"/>
              <a:t>, not just a list of isolated facts</a:t>
            </a:r>
          </a:p>
          <a:p>
            <a:pPr marL="0" indent="0">
              <a:spcBef>
                <a:spcPts val="0"/>
              </a:spcBef>
              <a:buNone/>
            </a:pPr>
            <a:endParaRPr lang="en-US" sz="1600" b="1" dirty="0" smtClean="0"/>
          </a:p>
          <a:p>
            <a:pPr>
              <a:spcBef>
                <a:spcPts val="0"/>
              </a:spcBef>
            </a:pPr>
            <a:r>
              <a:rPr lang="en-US" sz="2400" dirty="0"/>
              <a:t>s</a:t>
            </a:r>
            <a:r>
              <a:rPr lang="en-US" sz="2400" dirty="0" smtClean="0"/>
              <a:t>hould be about </a:t>
            </a:r>
            <a:r>
              <a:rPr lang="en-US" sz="2400" b="1" dirty="0" smtClean="0"/>
              <a:t>why one might or might not want to participate </a:t>
            </a:r>
            <a:r>
              <a:rPr lang="en-US" sz="2400" dirty="0" smtClean="0"/>
              <a:t>– this can include (but is not limited to) information about purposes, risk, benefits, alternatives, cost.  </a:t>
            </a:r>
          </a:p>
          <a:p>
            <a:pPr marL="0" indent="0">
              <a:spcBef>
                <a:spcPts val="0"/>
              </a:spcBef>
              <a:buNone/>
            </a:pPr>
            <a:endParaRPr lang="en-US" sz="2400" dirty="0" smtClean="0"/>
          </a:p>
          <a:p>
            <a:pPr marL="0" indent="0">
              <a:spcBef>
                <a:spcPts val="0"/>
              </a:spcBef>
              <a:buNone/>
            </a:pPr>
            <a:endParaRPr lang="en-US" sz="2400" dirty="0" smtClean="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6</a:t>
            </a:fld>
            <a:endParaRPr lang="en-US" altLang="en-US"/>
          </a:p>
        </p:txBody>
      </p:sp>
    </p:spTree>
    <p:extLst>
      <p:ext uri="{BB962C8B-B14F-4D97-AF65-F5344CB8AC3E}">
        <p14:creationId xmlns:p14="http://schemas.microsoft.com/office/powerpoint/2010/main" val="2252032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Form Related Updates: </a:t>
            </a:r>
            <a:r>
              <a:rPr lang="en-US" sz="2800" dirty="0"/>
              <a:t>Revised Common </a:t>
            </a:r>
            <a:r>
              <a:rPr lang="en-US" sz="2800" dirty="0" smtClean="0"/>
              <a:t>Rule—Key </a:t>
            </a:r>
            <a:r>
              <a:rPr lang="en-US" sz="2800" dirty="0"/>
              <a:t>Information </a:t>
            </a:r>
          </a:p>
        </p:txBody>
      </p:sp>
      <p:sp>
        <p:nvSpPr>
          <p:cNvPr id="3" name="Content Placeholder 2"/>
          <p:cNvSpPr>
            <a:spLocks noGrp="1"/>
          </p:cNvSpPr>
          <p:nvPr>
            <p:ph idx="1"/>
          </p:nvPr>
        </p:nvSpPr>
        <p:spPr>
          <a:xfrm>
            <a:off x="809625" y="1600200"/>
            <a:ext cx="7772400" cy="4495800"/>
          </a:xfrm>
        </p:spPr>
        <p:txBody>
          <a:bodyPr/>
          <a:lstStyle/>
          <a:p>
            <a:pPr>
              <a:spcBef>
                <a:spcPts val="0"/>
              </a:spcBef>
            </a:pPr>
            <a:endParaRPr lang="en-US" sz="2400" dirty="0" smtClean="0"/>
          </a:p>
          <a:p>
            <a:pPr>
              <a:spcBef>
                <a:spcPts val="0"/>
              </a:spcBef>
            </a:pPr>
            <a:r>
              <a:rPr lang="en-US" sz="2400" dirty="0" smtClean="0"/>
              <a:t>Little </a:t>
            </a:r>
            <a:r>
              <a:rPr lang="en-US" sz="2400" dirty="0"/>
              <a:t>federal guidance of what key information must include.  </a:t>
            </a:r>
            <a:endParaRPr lang="en-US" sz="2400" dirty="0" smtClean="0"/>
          </a:p>
          <a:p>
            <a:pPr marL="0" indent="0">
              <a:spcBef>
                <a:spcPts val="0"/>
              </a:spcBef>
              <a:buNone/>
            </a:pPr>
            <a:endParaRPr lang="en-US" sz="2400" dirty="0"/>
          </a:p>
          <a:p>
            <a:pPr>
              <a:spcBef>
                <a:spcPts val="0"/>
              </a:spcBef>
            </a:pPr>
            <a:r>
              <a:rPr lang="en-US" sz="2400" dirty="0"/>
              <a:t>Limited early guidance suggests this to be an “Executive Summary” not a copy and paste of information presented in other sections</a:t>
            </a:r>
            <a:r>
              <a:rPr lang="en-US" sz="2400" dirty="0" smtClean="0"/>
              <a:t>.</a:t>
            </a:r>
          </a:p>
          <a:p>
            <a:pPr marL="0" indent="0">
              <a:spcBef>
                <a:spcPts val="0"/>
              </a:spcBef>
              <a:buNone/>
            </a:pPr>
            <a:endParaRPr lang="en-US" sz="2400" dirty="0"/>
          </a:p>
          <a:p>
            <a:pPr>
              <a:buFont typeface="Arial" panose="020B0604020202020204" pitchFamily="34" charset="0"/>
              <a:buChar char="•"/>
            </a:pPr>
            <a:r>
              <a:rPr lang="en-US" sz="2400" dirty="0" smtClean="0"/>
              <a:t>JHM </a:t>
            </a:r>
            <a:r>
              <a:rPr lang="en-US" sz="2400" dirty="0"/>
              <a:t>IRB has developed some guidance here:</a:t>
            </a:r>
          </a:p>
          <a:p>
            <a:pPr lvl="1"/>
            <a:r>
              <a:rPr lang="en-US" sz="2400" dirty="0" smtClean="0">
                <a:hlinkClick r:id="rId3"/>
              </a:rPr>
              <a:t>https</a:t>
            </a:r>
            <a:r>
              <a:rPr lang="en-US" sz="2400" dirty="0">
                <a:hlinkClick r:id="rId3"/>
              </a:rPr>
              <a:t>://</a:t>
            </a:r>
            <a:r>
              <a:rPr lang="en-US" sz="2400" dirty="0" smtClean="0">
                <a:hlinkClick r:id="rId3"/>
              </a:rPr>
              <a:t>www.hopkinsmedicine.org/institutional_review_board/revised_common_rule.html</a:t>
            </a:r>
            <a:endParaRPr lang="en-US" sz="2400" dirty="0" smtClean="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7</a:t>
            </a:fld>
            <a:endParaRPr lang="en-US" altLang="en-US"/>
          </a:p>
        </p:txBody>
      </p:sp>
    </p:spTree>
    <p:extLst>
      <p:ext uri="{BB962C8B-B14F-4D97-AF65-F5344CB8AC3E}">
        <p14:creationId xmlns:p14="http://schemas.microsoft.com/office/powerpoint/2010/main" val="135340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Form Related Updates: </a:t>
            </a:r>
            <a:r>
              <a:rPr lang="en-US" sz="2800" dirty="0"/>
              <a:t>Revised Common </a:t>
            </a:r>
            <a:r>
              <a:rPr lang="en-US" sz="2800" dirty="0" smtClean="0"/>
              <a:t>Rule—Key </a:t>
            </a:r>
            <a:r>
              <a:rPr lang="en-US" sz="2800" dirty="0"/>
              <a:t>Information </a:t>
            </a:r>
          </a:p>
        </p:txBody>
      </p:sp>
      <p:sp>
        <p:nvSpPr>
          <p:cNvPr id="3" name="Content Placeholder 2"/>
          <p:cNvSpPr>
            <a:spLocks noGrp="1"/>
          </p:cNvSpPr>
          <p:nvPr>
            <p:ph idx="1"/>
          </p:nvPr>
        </p:nvSpPr>
        <p:spPr>
          <a:xfrm>
            <a:off x="809625" y="1600200"/>
            <a:ext cx="7772400" cy="4495800"/>
          </a:xfrm>
        </p:spPr>
        <p:txBody>
          <a:bodyPr/>
          <a:lstStyle/>
          <a:p>
            <a:pPr marL="0" lvl="0" indent="0">
              <a:buNone/>
            </a:pPr>
            <a:r>
              <a:rPr lang="en-US" sz="2800" b="1" dirty="0" smtClean="0"/>
              <a:t>Suggestions</a:t>
            </a:r>
            <a:r>
              <a:rPr lang="en-US" sz="2800" b="1" dirty="0"/>
              <a:t>: </a:t>
            </a:r>
            <a:endParaRPr lang="en-US" sz="2000" b="1" dirty="0" smtClean="0"/>
          </a:p>
          <a:p>
            <a:pPr marL="0" lvl="0" indent="0">
              <a:buNone/>
            </a:pPr>
            <a:endParaRPr lang="en-US" sz="1800" b="1" dirty="0"/>
          </a:p>
          <a:p>
            <a:r>
              <a:rPr lang="en-US" sz="2000" dirty="0"/>
              <a:t>Consider what key facts and concise information you would present to a lay person if you had less than 10 minutes to explain the study (“what”, “who”, “where”, “when”, “how”) that can be conveyed in 2-3 paragraphs. </a:t>
            </a:r>
            <a:endParaRPr lang="en-US" sz="2000" dirty="0" smtClean="0"/>
          </a:p>
          <a:p>
            <a:endParaRPr lang="en-US" sz="2000" dirty="0" smtClean="0"/>
          </a:p>
          <a:p>
            <a:r>
              <a:rPr lang="en-US" sz="2000" dirty="0" smtClean="0"/>
              <a:t>Present </a:t>
            </a:r>
            <a:r>
              <a:rPr lang="en-US" sz="2000" dirty="0"/>
              <a:t>the key information in the same order in which the information will be presented in the body of the consent </a:t>
            </a:r>
            <a:r>
              <a:rPr lang="en-US" sz="2000" dirty="0" smtClean="0"/>
              <a:t>form</a:t>
            </a:r>
          </a:p>
          <a:p>
            <a:endParaRPr lang="en-US" sz="2000" dirty="0"/>
          </a:p>
          <a:p>
            <a:r>
              <a:rPr lang="en-US" sz="2000" b="1" dirty="0"/>
              <a:t>Should not</a:t>
            </a:r>
            <a:r>
              <a:rPr lang="en-US" sz="2000" dirty="0"/>
              <a:t> be a direct cut and paste from information found in the main body of the consent form.</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8</a:t>
            </a:fld>
            <a:endParaRPr lang="en-US" altLang="en-US"/>
          </a:p>
        </p:txBody>
      </p:sp>
    </p:spTree>
    <p:extLst>
      <p:ext uri="{BB962C8B-B14F-4D97-AF65-F5344CB8AC3E}">
        <p14:creationId xmlns:p14="http://schemas.microsoft.com/office/powerpoint/2010/main" val="59452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Form Related Updates: </a:t>
            </a:r>
            <a:r>
              <a:rPr lang="en-US" sz="2800" dirty="0"/>
              <a:t>Revised Common </a:t>
            </a:r>
            <a:r>
              <a:rPr lang="en-US" sz="2800" dirty="0" smtClean="0"/>
              <a:t>Rule—Key </a:t>
            </a:r>
            <a:r>
              <a:rPr lang="en-US" sz="2800" dirty="0"/>
              <a:t>Information </a:t>
            </a:r>
          </a:p>
        </p:txBody>
      </p:sp>
      <p:sp>
        <p:nvSpPr>
          <p:cNvPr id="3" name="Content Placeholder 2"/>
          <p:cNvSpPr>
            <a:spLocks noGrp="1"/>
          </p:cNvSpPr>
          <p:nvPr>
            <p:ph idx="1"/>
          </p:nvPr>
        </p:nvSpPr>
        <p:spPr>
          <a:xfrm>
            <a:off x="533400" y="1600200"/>
            <a:ext cx="8458199" cy="4495800"/>
          </a:xfrm>
        </p:spPr>
        <p:txBody>
          <a:bodyPr/>
          <a:lstStyle/>
          <a:p>
            <a:pPr marL="0" indent="0">
              <a:spcBef>
                <a:spcPts val="0"/>
              </a:spcBef>
              <a:buNone/>
            </a:pPr>
            <a:r>
              <a:rPr lang="en-US" sz="2800" b="1" dirty="0" smtClean="0"/>
              <a:t>Additional suggestions:</a:t>
            </a:r>
          </a:p>
          <a:p>
            <a:pPr lvl="0">
              <a:spcBef>
                <a:spcPts val="1200"/>
              </a:spcBef>
              <a:spcAft>
                <a:spcPts val="1800"/>
              </a:spcAft>
            </a:pPr>
            <a:r>
              <a:rPr lang="en-US" sz="2200" dirty="0" smtClean="0"/>
              <a:t>Include why </a:t>
            </a:r>
            <a:r>
              <a:rPr lang="en-US" sz="2200" dirty="0"/>
              <a:t>an individual </a:t>
            </a:r>
            <a:r>
              <a:rPr lang="en-US" sz="2200" b="1" dirty="0"/>
              <a:t>may not</a:t>
            </a:r>
            <a:r>
              <a:rPr lang="en-US" sz="2200" dirty="0"/>
              <a:t> want to </a:t>
            </a:r>
            <a:r>
              <a:rPr lang="en-US" sz="2200" dirty="0" smtClean="0"/>
              <a:t>participate.</a:t>
            </a:r>
            <a:endParaRPr lang="en-US" sz="2200" dirty="0"/>
          </a:p>
          <a:p>
            <a:pPr lvl="0">
              <a:spcBef>
                <a:spcPts val="1200"/>
              </a:spcBef>
              <a:spcAft>
                <a:spcPts val="1800"/>
              </a:spcAft>
            </a:pPr>
            <a:r>
              <a:rPr lang="en-US" sz="2200" dirty="0" smtClean="0"/>
              <a:t>State if </a:t>
            </a:r>
            <a:r>
              <a:rPr lang="en-US" sz="2200" dirty="0"/>
              <a:t>the study is first in human or first in a particular population </a:t>
            </a:r>
            <a:r>
              <a:rPr lang="en-US" sz="2200" dirty="0" smtClean="0"/>
              <a:t>(such as children </a:t>
            </a:r>
            <a:r>
              <a:rPr lang="en-US" sz="2200" dirty="0"/>
              <a:t>or people with a specific diagnosis</a:t>
            </a:r>
            <a:r>
              <a:rPr lang="en-US" sz="2200" dirty="0" smtClean="0"/>
              <a:t>)</a:t>
            </a:r>
            <a:endParaRPr lang="en-US" sz="2200" dirty="0"/>
          </a:p>
          <a:p>
            <a:pPr lvl="0">
              <a:spcBef>
                <a:spcPts val="1200"/>
              </a:spcBef>
              <a:spcAft>
                <a:spcPts val="1800"/>
              </a:spcAft>
            </a:pPr>
            <a:r>
              <a:rPr lang="en-US" sz="2200" dirty="0" smtClean="0"/>
              <a:t>Key </a:t>
            </a:r>
            <a:r>
              <a:rPr lang="en-US" sz="2200" dirty="0"/>
              <a:t>information section </a:t>
            </a:r>
            <a:r>
              <a:rPr lang="en-US" sz="2200" dirty="0" smtClean="0"/>
              <a:t>is an </a:t>
            </a:r>
            <a:r>
              <a:rPr lang="en-US" sz="2200" b="1" dirty="0"/>
              <a:t>overview</a:t>
            </a:r>
            <a:r>
              <a:rPr lang="en-US" sz="2200" dirty="0"/>
              <a:t>.  The sections of the consent form that follow will provide the complete details.  </a:t>
            </a:r>
            <a:endParaRPr lang="en-US" sz="2200" dirty="0" smtClean="0"/>
          </a:p>
          <a:p>
            <a:pPr lvl="0">
              <a:spcBef>
                <a:spcPts val="1200"/>
              </a:spcBef>
              <a:spcAft>
                <a:spcPts val="1800"/>
              </a:spcAft>
            </a:pPr>
            <a:r>
              <a:rPr lang="en-US" sz="2200" dirty="0" smtClean="0"/>
              <a:t>Participants </a:t>
            </a:r>
            <a:r>
              <a:rPr lang="en-US" sz="2200" dirty="0"/>
              <a:t>must read the entire document before making their final decision. </a:t>
            </a:r>
          </a:p>
          <a:p>
            <a:pPr marL="0" indent="0">
              <a:spcBef>
                <a:spcPts val="0"/>
              </a:spcBef>
              <a:buNone/>
            </a:pPr>
            <a:endParaRPr lang="en-US" dirty="0"/>
          </a:p>
        </p:txBody>
      </p:sp>
      <p:sp>
        <p:nvSpPr>
          <p:cNvPr id="4" name="Slide Number Placeholder 3"/>
          <p:cNvSpPr>
            <a:spLocks noGrp="1"/>
          </p:cNvSpPr>
          <p:nvPr>
            <p:ph type="sldNum" sz="quarter" idx="12"/>
          </p:nvPr>
        </p:nvSpPr>
        <p:spPr/>
        <p:txBody>
          <a:bodyPr/>
          <a:lstStyle/>
          <a:p>
            <a:fld id="{6EEEC405-7DE7-4910-85A4-E81BFAE59971}" type="slidenum">
              <a:rPr lang="en-US" altLang="en-US" smtClean="0"/>
              <a:pPr/>
              <a:t>9</a:t>
            </a:fld>
            <a:endParaRPr lang="en-US" altLang="en-US"/>
          </a:p>
        </p:txBody>
      </p:sp>
    </p:spTree>
    <p:extLst>
      <p:ext uri="{BB962C8B-B14F-4D97-AF65-F5344CB8AC3E}">
        <p14:creationId xmlns:p14="http://schemas.microsoft.com/office/powerpoint/2010/main" val="325220496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JHM_Dome</Template>
  <TotalTime>791</TotalTime>
  <Words>1492</Words>
  <Application>Microsoft Office PowerPoint</Application>
  <PresentationFormat>On-screen Show (4:3)</PresentationFormat>
  <Paragraphs>168</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Courier New</vt:lpstr>
      <vt:lpstr>Times</vt:lpstr>
      <vt:lpstr>Times New Roman</vt:lpstr>
      <vt:lpstr>Wingdings</vt:lpstr>
      <vt:lpstr>Office Theme</vt:lpstr>
      <vt:lpstr>Informed Consent</vt:lpstr>
      <vt:lpstr>Consent Form Related Updates: Revised Common Rule</vt:lpstr>
      <vt:lpstr>Consent Form Related Updates: Revised Common Rule</vt:lpstr>
      <vt:lpstr>Consent Form Related Updates: Revised Common Rule</vt:lpstr>
      <vt:lpstr>Consent Form Related Updates: Revised Common Rule</vt:lpstr>
      <vt:lpstr>Consent Form Related Updates: Revised Common Rule—Key Information </vt:lpstr>
      <vt:lpstr>Consent Form Related Updates: Revised Common Rule—Key Information </vt:lpstr>
      <vt:lpstr>Consent Form Related Updates: Revised Common Rule—Key Information </vt:lpstr>
      <vt:lpstr>Consent Form Related Updates: Revised Common Rule—Key Information </vt:lpstr>
      <vt:lpstr>Key Information Sample</vt:lpstr>
      <vt:lpstr>Revised Common Rule: 1 New Required Element </vt:lpstr>
      <vt:lpstr>Revised Common Rule: 3 New Additional Elements </vt:lpstr>
      <vt:lpstr>New Consent Template</vt:lpstr>
      <vt:lpstr>Tips and Tricks</vt:lpstr>
      <vt:lpstr>Tips and Tricks</vt:lpstr>
      <vt:lpstr>Consent is a Process, not just a Form</vt:lpstr>
      <vt:lpstr>Where to find consent templates </vt:lpstr>
      <vt:lpstr>Contacts</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Kammann</dc:creator>
  <cp:lastModifiedBy>Mary Medak</cp:lastModifiedBy>
  <cp:revision>76</cp:revision>
  <cp:lastPrinted>2017-05-11T11:51:37Z</cp:lastPrinted>
  <dcterms:created xsi:type="dcterms:W3CDTF">2016-09-20T11:53:32Z</dcterms:created>
  <dcterms:modified xsi:type="dcterms:W3CDTF">2019-05-08T15:38:59Z</dcterms:modified>
</cp:coreProperties>
</file>