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1" r:id="rId4"/>
    <p:sldId id="302" r:id="rId5"/>
    <p:sldId id="295" r:id="rId6"/>
    <p:sldId id="296" r:id="rId7"/>
    <p:sldId id="303" r:id="rId8"/>
    <p:sldId id="304" r:id="rId9"/>
    <p:sldId id="310" r:id="rId10"/>
    <p:sldId id="305" r:id="rId11"/>
    <p:sldId id="308" r:id="rId12"/>
    <p:sldId id="309" r:id="rId13"/>
    <p:sldId id="307" r:id="rId14"/>
    <p:sldId id="30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7"/>
    <a:srgbClr val="254B8E"/>
    <a:srgbClr val="0066FF"/>
    <a:srgbClr val="FF99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>
      <p:cViewPr varScale="1">
        <p:scale>
          <a:sx n="115" d="100"/>
          <a:sy n="115" d="100"/>
        </p:scale>
        <p:origin x="14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52E49-F4B4-407B-80ED-74C06B96217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4EF7E2-3708-4C61-AE33-0522F4DD0601}">
      <dgm:prSet phldrT="[Text]"/>
      <dgm:spPr>
        <a:solidFill>
          <a:srgbClr val="99CCFF"/>
        </a:solidFill>
      </dgm:spPr>
      <dgm:t>
        <a:bodyPr/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smtClean="0">
              <a:solidFill>
                <a:schemeClr val="tx1"/>
              </a:solidFill>
            </a:rPr>
            <a:t>Step 1: Initial </a:t>
          </a:r>
          <a:r>
            <a:rPr lang="en-US" b="1" dirty="0" smtClean="0">
              <a:solidFill>
                <a:schemeClr val="tx1"/>
              </a:solidFill>
            </a:rPr>
            <a:t>IRB Submission</a:t>
          </a:r>
          <a:endParaRPr lang="en-US" b="1" dirty="0">
            <a:solidFill>
              <a:schemeClr val="tx1"/>
            </a:solidFill>
          </a:endParaRPr>
        </a:p>
      </dgm:t>
    </dgm:pt>
    <dgm:pt modelId="{0E1C8CE8-F82F-4F6B-B35F-F8783C5C71A0}" type="parTrans" cxnId="{C9BEE94D-A3FF-4423-85AC-7C93F57CC490}">
      <dgm:prSet/>
      <dgm:spPr/>
      <dgm:t>
        <a:bodyPr/>
        <a:lstStyle/>
        <a:p>
          <a:endParaRPr lang="en-US"/>
        </a:p>
      </dgm:t>
    </dgm:pt>
    <dgm:pt modelId="{293AE092-C82B-42B5-AB1B-C6F4A6812C60}" type="sibTrans" cxnId="{C9BEE94D-A3FF-4423-85AC-7C93F57CC490}">
      <dgm:prSet/>
      <dgm:spPr/>
      <dgm:t>
        <a:bodyPr/>
        <a:lstStyle/>
        <a:p>
          <a:endParaRPr lang="en-US"/>
        </a:p>
      </dgm:t>
    </dgm:pt>
    <dgm:pt modelId="{7A92187F-E1BF-49DB-82EE-FF390349B83B}">
      <dgm:prSet phldrT="[Text]"/>
      <dgm:spPr>
        <a:solidFill>
          <a:srgbClr val="99CCFF"/>
        </a:solidFill>
      </dgm:spPr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solidFill>
                <a:schemeClr val="tx1"/>
              </a:solidFill>
            </a:rPr>
            <a:t>Convened Review Occurs per normal procedure</a:t>
          </a:r>
          <a:endParaRPr lang="en-US" dirty="0">
            <a:solidFill>
              <a:schemeClr val="tx1"/>
            </a:solidFill>
          </a:endParaRPr>
        </a:p>
      </dgm:t>
    </dgm:pt>
    <dgm:pt modelId="{E2401A12-01F0-4D5F-A7A6-2AD4A66CDD5F}" type="parTrans" cxnId="{5C8BE71C-15B9-42F1-B9E9-DE78E6B56440}">
      <dgm:prSet/>
      <dgm:spPr/>
      <dgm:t>
        <a:bodyPr/>
        <a:lstStyle/>
        <a:p>
          <a:endParaRPr lang="en-US"/>
        </a:p>
      </dgm:t>
    </dgm:pt>
    <dgm:pt modelId="{5BEA5850-B63F-4D93-957A-26C1C9D996E3}" type="sibTrans" cxnId="{5C8BE71C-15B9-42F1-B9E9-DE78E6B56440}">
      <dgm:prSet/>
      <dgm:spPr/>
      <dgm:t>
        <a:bodyPr/>
        <a:lstStyle/>
        <a:p>
          <a:endParaRPr lang="en-US"/>
        </a:p>
      </dgm:t>
    </dgm:pt>
    <dgm:pt modelId="{870B7DB0-CD34-4609-B711-8DEDC0C6A422}">
      <dgm:prSet phldrT="[Text]"/>
      <dgm:spPr>
        <a:solidFill>
          <a:srgbClr val="CCECFF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2: </a:t>
          </a:r>
          <a:r>
            <a:rPr lang="en-US" b="1" dirty="0" smtClean="0">
              <a:solidFill>
                <a:schemeClr val="tx1"/>
              </a:solidFill>
            </a:rPr>
            <a:t>Participating </a:t>
          </a:r>
          <a:r>
            <a:rPr lang="en-US" b="1" dirty="0" smtClean="0">
              <a:solidFill>
                <a:schemeClr val="tx1"/>
              </a:solidFill>
            </a:rPr>
            <a:t>Site performs Local Context Review</a:t>
          </a:r>
          <a:endParaRPr lang="en-US" b="1" dirty="0">
            <a:solidFill>
              <a:schemeClr val="tx1"/>
            </a:solidFill>
          </a:endParaRPr>
        </a:p>
      </dgm:t>
    </dgm:pt>
    <dgm:pt modelId="{202527EE-5F3C-4C54-8D63-8EDE34147E38}" type="parTrans" cxnId="{193D0861-9FA0-4195-9A62-902D137B1F97}">
      <dgm:prSet/>
      <dgm:spPr/>
      <dgm:t>
        <a:bodyPr/>
        <a:lstStyle/>
        <a:p>
          <a:endParaRPr lang="en-US"/>
        </a:p>
      </dgm:t>
    </dgm:pt>
    <dgm:pt modelId="{DA434E44-D9EF-446A-847C-523B12F51210}" type="sibTrans" cxnId="{193D0861-9FA0-4195-9A62-902D137B1F97}">
      <dgm:prSet/>
      <dgm:spPr/>
      <dgm:t>
        <a:bodyPr/>
        <a:lstStyle/>
        <a:p>
          <a:endParaRPr lang="en-US"/>
        </a:p>
      </dgm:t>
    </dgm:pt>
    <dgm:pt modelId="{2443F745-DC46-423A-BF48-D47CBBDE124F}">
      <dgm:prSet phldrT="[Text]"/>
      <dgm:spPr>
        <a:solidFill>
          <a:srgbClr val="CCECFF"/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JH approved protocol and </a:t>
          </a:r>
          <a:r>
            <a:rPr lang="en-US" b="0" dirty="0" smtClean="0">
              <a:solidFill>
                <a:schemeClr val="tx1"/>
              </a:solidFill>
            </a:rPr>
            <a:t>master consent </a:t>
          </a:r>
          <a:r>
            <a:rPr lang="en-US" b="0" dirty="0" smtClean="0">
              <a:solidFill>
                <a:schemeClr val="tx1"/>
              </a:solidFill>
            </a:rPr>
            <a:t>are distributed to local sites along with a local context </a:t>
          </a:r>
          <a:r>
            <a:rPr lang="en-US" b="0" dirty="0" smtClean="0">
              <a:solidFill>
                <a:schemeClr val="tx1"/>
              </a:solidFill>
            </a:rPr>
            <a:t>questionnaire [LCQ] </a:t>
          </a:r>
          <a:r>
            <a:rPr lang="en-US" b="0" dirty="0" smtClean="0">
              <a:solidFill>
                <a:schemeClr val="tx1"/>
              </a:solidFill>
            </a:rPr>
            <a:t>and template for site specific pages of the consent </a:t>
          </a:r>
          <a:r>
            <a:rPr lang="en-US" b="0" dirty="0" smtClean="0">
              <a:solidFill>
                <a:schemeClr val="tx1"/>
              </a:solidFill>
            </a:rPr>
            <a:t>[SSCI]</a:t>
          </a:r>
          <a:endParaRPr lang="en-US" b="0" dirty="0">
            <a:solidFill>
              <a:schemeClr val="tx1"/>
            </a:solidFill>
          </a:endParaRPr>
        </a:p>
      </dgm:t>
    </dgm:pt>
    <dgm:pt modelId="{D1F0806A-0BC2-439F-A61E-B0A246B7EC89}" type="parTrans" cxnId="{E9F8758F-74B0-4A58-B010-4ACFB3CBDAAF}">
      <dgm:prSet/>
      <dgm:spPr/>
      <dgm:t>
        <a:bodyPr/>
        <a:lstStyle/>
        <a:p>
          <a:endParaRPr lang="en-US"/>
        </a:p>
      </dgm:t>
    </dgm:pt>
    <dgm:pt modelId="{1666B98B-82B1-4F32-8361-6CFD47833CCB}" type="sibTrans" cxnId="{E9F8758F-74B0-4A58-B010-4ACFB3CBDAAF}">
      <dgm:prSet/>
      <dgm:spPr/>
      <dgm:t>
        <a:bodyPr/>
        <a:lstStyle/>
        <a:p>
          <a:endParaRPr lang="en-US"/>
        </a:p>
      </dgm:t>
    </dgm:pt>
    <dgm:pt modelId="{85321CF0-299A-48A5-B615-68C6249CB4D2}">
      <dgm:prSet phldrT="[Text]"/>
      <dgm:spPr>
        <a:solidFill>
          <a:srgbClr val="CCECFF"/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Participating sites [</a:t>
          </a:r>
          <a:r>
            <a:rPr lang="en-US" b="0" dirty="0" err="1" smtClean="0">
              <a:solidFill>
                <a:schemeClr val="tx1"/>
              </a:solidFill>
            </a:rPr>
            <a:t>pSites</a:t>
          </a:r>
          <a:r>
            <a:rPr lang="en-US" b="0" dirty="0" smtClean="0">
              <a:solidFill>
                <a:schemeClr val="tx1"/>
              </a:solidFill>
            </a:rPr>
            <a:t>] will </a:t>
          </a:r>
          <a:r>
            <a:rPr lang="en-US" b="0" dirty="0" smtClean="0">
              <a:solidFill>
                <a:schemeClr val="tx1"/>
              </a:solidFill>
            </a:rPr>
            <a:t>communicate any site-specific concerns, locally required language for the consent, etc. </a:t>
          </a:r>
          <a:r>
            <a:rPr lang="en-US" b="0" dirty="0" smtClean="0">
              <a:solidFill>
                <a:schemeClr val="tx1"/>
              </a:solidFill>
            </a:rPr>
            <a:t>via the LCQ and SSCI</a:t>
          </a:r>
          <a:endParaRPr lang="en-US" b="0" dirty="0">
            <a:solidFill>
              <a:schemeClr val="tx1"/>
            </a:solidFill>
          </a:endParaRPr>
        </a:p>
      </dgm:t>
    </dgm:pt>
    <dgm:pt modelId="{10CE717B-9934-4B05-94F9-E6BD56677FE7}" type="parTrans" cxnId="{637EFDA5-9A3A-4528-86A4-FB292604768B}">
      <dgm:prSet/>
      <dgm:spPr/>
      <dgm:t>
        <a:bodyPr/>
        <a:lstStyle/>
        <a:p>
          <a:endParaRPr lang="en-US"/>
        </a:p>
      </dgm:t>
    </dgm:pt>
    <dgm:pt modelId="{56071D7E-87AF-4DCA-B975-4065A20416B6}" type="sibTrans" cxnId="{637EFDA5-9A3A-4528-86A4-FB292604768B}">
      <dgm:prSet/>
      <dgm:spPr/>
      <dgm:t>
        <a:bodyPr/>
        <a:lstStyle/>
        <a:p>
          <a:endParaRPr lang="en-US"/>
        </a:p>
      </dgm:t>
    </dgm:pt>
    <dgm:pt modelId="{DA0AF9E7-207C-41B1-BB85-A887CC8B661D}">
      <dgm:prSet phldrT="[Text]"/>
      <dgm:spPr>
        <a:solidFill>
          <a:srgbClr val="CCECFF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3: Addition of </a:t>
          </a:r>
          <a:r>
            <a:rPr lang="en-US" b="1" dirty="0" err="1" smtClean="0">
              <a:solidFill>
                <a:schemeClr val="tx1"/>
              </a:solidFill>
            </a:rPr>
            <a:t>pSites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smtClean="0">
              <a:solidFill>
                <a:schemeClr val="tx1"/>
              </a:solidFill>
            </a:rPr>
            <a:t>via </a:t>
          </a:r>
          <a:r>
            <a:rPr lang="en-US" b="1" dirty="0" err="1" smtClean="0">
              <a:solidFill>
                <a:schemeClr val="tx1"/>
              </a:solidFill>
            </a:rPr>
            <a:t>pSite</a:t>
          </a:r>
          <a:r>
            <a:rPr lang="en-US" b="1" dirty="0" smtClean="0">
              <a:solidFill>
                <a:schemeClr val="tx1"/>
              </a:solidFill>
            </a:rPr>
            <a:t> application</a:t>
          </a:r>
          <a:endParaRPr lang="en-US" b="1" dirty="0">
            <a:solidFill>
              <a:schemeClr val="tx1"/>
            </a:solidFill>
          </a:endParaRPr>
        </a:p>
      </dgm:t>
    </dgm:pt>
    <dgm:pt modelId="{5FDD5732-87F4-4CA7-B9D4-131221D27E6A}" type="parTrans" cxnId="{4023538C-4185-4A47-97A9-374759DD4BEA}">
      <dgm:prSet/>
      <dgm:spPr/>
      <dgm:t>
        <a:bodyPr/>
        <a:lstStyle/>
        <a:p>
          <a:endParaRPr lang="en-US"/>
        </a:p>
      </dgm:t>
    </dgm:pt>
    <dgm:pt modelId="{DC85EBA4-24FA-4004-9610-B2DE1AB24FD1}" type="sibTrans" cxnId="{4023538C-4185-4A47-97A9-374759DD4BEA}">
      <dgm:prSet/>
      <dgm:spPr/>
      <dgm:t>
        <a:bodyPr/>
        <a:lstStyle/>
        <a:p>
          <a:endParaRPr lang="en-US"/>
        </a:p>
      </dgm:t>
    </dgm:pt>
    <dgm:pt modelId="{C88C8CA7-839D-4BB8-8F2D-B66FE831E232}">
      <dgm:prSet phldrT="[Text]"/>
      <dgm:spPr>
        <a:solidFill>
          <a:srgbClr val="CCECF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Most </a:t>
          </a:r>
          <a:r>
            <a:rPr lang="en-US" dirty="0" err="1" smtClean="0">
              <a:solidFill>
                <a:schemeClr val="tx1"/>
              </a:solidFill>
            </a:rPr>
            <a:t>pSite</a:t>
          </a:r>
          <a:r>
            <a:rPr lang="en-US" dirty="0" smtClean="0">
              <a:solidFill>
                <a:schemeClr val="tx1"/>
              </a:solidFill>
            </a:rPr>
            <a:t> additions </a:t>
          </a:r>
          <a:r>
            <a:rPr lang="en-US" dirty="0" smtClean="0">
              <a:solidFill>
                <a:schemeClr val="tx1"/>
              </a:solidFill>
            </a:rPr>
            <a:t>will be processed expedited by our sIRB team [Operations &amp; Compliance Staff]</a:t>
          </a:r>
          <a:endParaRPr lang="en-US" dirty="0">
            <a:solidFill>
              <a:schemeClr val="tx1"/>
            </a:solidFill>
          </a:endParaRPr>
        </a:p>
      </dgm:t>
    </dgm:pt>
    <dgm:pt modelId="{0E7E88DD-C3AD-4768-9E3E-0DEE37076624}" type="parTrans" cxnId="{7359FEF5-DF93-440F-A4C0-A1921F8A83FB}">
      <dgm:prSet/>
      <dgm:spPr/>
      <dgm:t>
        <a:bodyPr/>
        <a:lstStyle/>
        <a:p>
          <a:endParaRPr lang="en-US"/>
        </a:p>
      </dgm:t>
    </dgm:pt>
    <dgm:pt modelId="{56B76DF4-3723-4268-ACBC-4B91DE3287E9}" type="sibTrans" cxnId="{7359FEF5-DF93-440F-A4C0-A1921F8A83FB}">
      <dgm:prSet/>
      <dgm:spPr/>
      <dgm:t>
        <a:bodyPr/>
        <a:lstStyle/>
        <a:p>
          <a:endParaRPr lang="en-US"/>
        </a:p>
      </dgm:t>
    </dgm:pt>
    <dgm:pt modelId="{0C4EA591-2253-43F8-8559-ADCF99988258}">
      <dgm:prSet phldrT="[Text]"/>
      <dgm:spPr>
        <a:solidFill>
          <a:srgbClr val="CCECF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warranted, </a:t>
          </a:r>
          <a:r>
            <a:rPr lang="en-US" dirty="0" err="1" smtClean="0">
              <a:solidFill>
                <a:schemeClr val="tx1"/>
              </a:solidFill>
            </a:rPr>
            <a:t>pSite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smtClean="0">
              <a:solidFill>
                <a:schemeClr val="tx1"/>
              </a:solidFill>
            </a:rPr>
            <a:t>additions may be sent to the convened IRB for review [site-specific factors impact the criteria for approval]</a:t>
          </a:r>
          <a:endParaRPr lang="en-US" dirty="0">
            <a:solidFill>
              <a:schemeClr val="tx1"/>
            </a:solidFill>
          </a:endParaRPr>
        </a:p>
      </dgm:t>
    </dgm:pt>
    <dgm:pt modelId="{38168B93-53EB-44DA-91CE-E0776BE5992F}" type="parTrans" cxnId="{7C8519F2-9B34-40AA-862E-4F2790BBF53C}">
      <dgm:prSet/>
      <dgm:spPr/>
      <dgm:t>
        <a:bodyPr/>
        <a:lstStyle/>
        <a:p>
          <a:endParaRPr lang="en-US"/>
        </a:p>
      </dgm:t>
    </dgm:pt>
    <dgm:pt modelId="{8814B315-089A-49C8-98D2-64C9D2E8059C}" type="sibTrans" cxnId="{7C8519F2-9B34-40AA-862E-4F2790BBF53C}">
      <dgm:prSet/>
      <dgm:spPr/>
      <dgm:t>
        <a:bodyPr/>
        <a:lstStyle/>
        <a:p>
          <a:endParaRPr lang="en-US"/>
        </a:p>
      </dgm:t>
    </dgm:pt>
    <dgm:pt modelId="{3070ACD2-319F-44BC-8CDD-7C2B07C813BB}">
      <dgm:prSet phldrT="[Text]"/>
      <dgm:spPr>
        <a:solidFill>
          <a:srgbClr val="99CCFF"/>
        </a:solidFill>
      </dgm:spPr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b="1" dirty="0" smtClean="0">
              <a:solidFill>
                <a:schemeClr val="tx1"/>
              </a:solidFill>
            </a:rPr>
            <a:t>Board can ask for specific items for local context review </a:t>
          </a:r>
          <a:endParaRPr lang="en-US" b="1" dirty="0">
            <a:solidFill>
              <a:schemeClr val="tx1"/>
            </a:solidFill>
          </a:endParaRPr>
        </a:p>
      </dgm:t>
    </dgm:pt>
    <dgm:pt modelId="{AAE3505B-F9BC-4D22-B2DB-4EE79D8DB59D}" type="parTrans" cxnId="{7981F3DE-A4E2-48B0-9855-2961CA5F77E6}">
      <dgm:prSet/>
      <dgm:spPr/>
      <dgm:t>
        <a:bodyPr/>
        <a:lstStyle/>
        <a:p>
          <a:endParaRPr lang="en-US"/>
        </a:p>
      </dgm:t>
    </dgm:pt>
    <dgm:pt modelId="{935F6F29-1764-47AA-AF3B-6F9D81B36ABF}" type="sibTrans" cxnId="{7981F3DE-A4E2-48B0-9855-2961CA5F77E6}">
      <dgm:prSet/>
      <dgm:spPr/>
      <dgm:t>
        <a:bodyPr/>
        <a:lstStyle/>
        <a:p>
          <a:endParaRPr lang="en-US"/>
        </a:p>
      </dgm:t>
    </dgm:pt>
    <dgm:pt modelId="{BC2A3CD0-2446-4F51-9833-AB440E43343B}">
      <dgm:prSet phldrT="[Text]"/>
      <dgm:spPr>
        <a:solidFill>
          <a:srgbClr val="99CCFF"/>
        </a:solidFill>
      </dgm:spPr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solidFill>
                <a:schemeClr val="tx1"/>
              </a:solidFill>
            </a:rPr>
            <a:t> Initial submission will include multisite protocol [Required use of Protocol template- </a:t>
          </a:r>
          <a:r>
            <a:rPr lang="en-US" dirty="0" err="1" smtClean="0">
              <a:solidFill>
                <a:schemeClr val="tx1"/>
              </a:solidFill>
            </a:rPr>
            <a:t>eForm</a:t>
          </a:r>
          <a:r>
            <a:rPr lang="en-US" dirty="0" smtClean="0">
              <a:solidFill>
                <a:schemeClr val="tx1"/>
              </a:solidFill>
            </a:rPr>
            <a:t> A is not acceptable], master consent, other study documents and a JH tailored site-specific consent information template [</a:t>
          </a:r>
          <a:r>
            <a:rPr lang="en-US" i="1" dirty="0" smtClean="0">
              <a:solidFill>
                <a:schemeClr val="tx1"/>
              </a:solidFill>
            </a:rPr>
            <a:t>if JH is a participating site]</a:t>
          </a:r>
          <a:endParaRPr lang="en-US" dirty="0">
            <a:solidFill>
              <a:schemeClr val="tx1"/>
            </a:solidFill>
          </a:endParaRPr>
        </a:p>
      </dgm:t>
    </dgm:pt>
    <dgm:pt modelId="{947CE7D9-058E-4657-A928-5C2820D37919}" type="parTrans" cxnId="{3AC657B7-4603-4DF0-A8A4-75D6FABC29A5}">
      <dgm:prSet/>
      <dgm:spPr/>
      <dgm:t>
        <a:bodyPr/>
        <a:lstStyle/>
        <a:p>
          <a:endParaRPr lang="en-US"/>
        </a:p>
      </dgm:t>
    </dgm:pt>
    <dgm:pt modelId="{A1AFE4A4-ED68-447A-B198-4950B33D0E1A}" type="sibTrans" cxnId="{3AC657B7-4603-4DF0-A8A4-75D6FABC29A5}">
      <dgm:prSet/>
      <dgm:spPr/>
      <dgm:t>
        <a:bodyPr/>
        <a:lstStyle/>
        <a:p>
          <a:endParaRPr lang="en-US"/>
        </a:p>
      </dgm:t>
    </dgm:pt>
    <dgm:pt modelId="{4A5C66A1-EE9B-4BF3-9C41-70B6F7BC8370}" type="pres">
      <dgm:prSet presAssocID="{A3352E49-F4B4-407B-80ED-74C06B96217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9F5BF4-AF9D-4A38-A9BD-994F727088D5}" type="pres">
      <dgm:prSet presAssocID="{A3352E49-F4B4-407B-80ED-74C06B96217C}" presName="dummyMaxCanvas" presStyleCnt="0">
        <dgm:presLayoutVars/>
      </dgm:prSet>
      <dgm:spPr/>
    </dgm:pt>
    <dgm:pt modelId="{F33A25E0-16C5-4B33-9B45-AF0BAE2AE52A}" type="pres">
      <dgm:prSet presAssocID="{A3352E49-F4B4-407B-80ED-74C06B96217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2B00A-C74F-4164-A878-2BC924126705}" type="pres">
      <dgm:prSet presAssocID="{A3352E49-F4B4-407B-80ED-74C06B96217C}" presName="ThreeNodes_2" presStyleLbl="node1" presStyleIdx="1" presStyleCnt="3" custScaleX="107555" custLinFactNeighborX="337" custLinFactNeighborY="4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C3FF0-3FEA-4288-8C39-4E94DD73F8AC}" type="pres">
      <dgm:prSet presAssocID="{A3352E49-F4B4-407B-80ED-74C06B96217C}" presName="ThreeNodes_3" presStyleLbl="node1" presStyleIdx="2" presStyleCnt="3" custLinFactNeighborX="702" custLinFactNeighborY="-1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E0421-D149-4D39-BC04-730F072B77EA}" type="pres">
      <dgm:prSet presAssocID="{A3352E49-F4B4-407B-80ED-74C06B96217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2118D-71EB-4F9D-887B-B2AB3BA97F76}" type="pres">
      <dgm:prSet presAssocID="{A3352E49-F4B4-407B-80ED-74C06B96217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7B21C-AA89-49A5-B594-4C5D93E61932}" type="pres">
      <dgm:prSet presAssocID="{A3352E49-F4B4-407B-80ED-74C06B96217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B6BA3-D418-44C2-B9D7-9565A85722A7}" type="pres">
      <dgm:prSet presAssocID="{A3352E49-F4B4-407B-80ED-74C06B96217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57FA1-0373-4432-89B1-12ABCEF4FB35}" type="pres">
      <dgm:prSet presAssocID="{A3352E49-F4B4-407B-80ED-74C06B96217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3538C-4185-4A47-97A9-374759DD4BEA}" srcId="{A3352E49-F4B4-407B-80ED-74C06B96217C}" destId="{DA0AF9E7-207C-41B1-BB85-A887CC8B661D}" srcOrd="2" destOrd="0" parTransId="{5FDD5732-87F4-4CA7-B9D4-131221D27E6A}" sibTransId="{DC85EBA4-24FA-4004-9610-B2DE1AB24FD1}"/>
    <dgm:cxn modelId="{3AC657B7-4603-4DF0-A8A4-75D6FABC29A5}" srcId="{5E4EF7E2-3708-4C61-AE33-0522F4DD0601}" destId="{BC2A3CD0-2446-4F51-9833-AB440E43343B}" srcOrd="1" destOrd="0" parTransId="{947CE7D9-058E-4657-A928-5C2820D37919}" sibTransId="{A1AFE4A4-ED68-447A-B198-4950B33D0E1A}"/>
    <dgm:cxn modelId="{9F8D3289-08E6-4017-9BD2-DB6FABE6B89C}" type="presOf" srcId="{BC2A3CD0-2446-4F51-9833-AB440E43343B}" destId="{F33A25E0-16C5-4B33-9B45-AF0BAE2AE52A}" srcOrd="0" destOrd="2" presId="urn:microsoft.com/office/officeart/2005/8/layout/vProcess5"/>
    <dgm:cxn modelId="{11DBA311-2D49-4030-865C-5BAF21AF55FD}" type="presOf" srcId="{7A92187F-E1BF-49DB-82EE-FF390349B83B}" destId="{1DE7B21C-AA89-49A5-B594-4C5D93E61932}" srcOrd="1" destOrd="1" presId="urn:microsoft.com/office/officeart/2005/8/layout/vProcess5"/>
    <dgm:cxn modelId="{7CE242EA-AC36-4B5D-B009-EE5F68201593}" type="presOf" srcId="{870B7DB0-CD34-4609-B711-8DEDC0C6A422}" destId="{F6FB6BA3-D418-44C2-B9D7-9565A85722A7}" srcOrd="1" destOrd="0" presId="urn:microsoft.com/office/officeart/2005/8/layout/vProcess5"/>
    <dgm:cxn modelId="{1CD5A0AC-D12B-4561-9969-EEF8165B56B9}" type="presOf" srcId="{7A92187F-E1BF-49DB-82EE-FF390349B83B}" destId="{F33A25E0-16C5-4B33-9B45-AF0BAE2AE52A}" srcOrd="0" destOrd="1" presId="urn:microsoft.com/office/officeart/2005/8/layout/vProcess5"/>
    <dgm:cxn modelId="{ABEB0C17-BA20-4BC9-BEE5-E5AA0D66C342}" type="presOf" srcId="{3070ACD2-319F-44BC-8CDD-7C2B07C813BB}" destId="{1DE7B21C-AA89-49A5-B594-4C5D93E61932}" srcOrd="1" destOrd="3" presId="urn:microsoft.com/office/officeart/2005/8/layout/vProcess5"/>
    <dgm:cxn modelId="{193D0861-9FA0-4195-9A62-902D137B1F97}" srcId="{A3352E49-F4B4-407B-80ED-74C06B96217C}" destId="{870B7DB0-CD34-4609-B711-8DEDC0C6A422}" srcOrd="1" destOrd="0" parTransId="{202527EE-5F3C-4C54-8D63-8EDE34147E38}" sibTransId="{DA434E44-D9EF-446A-847C-523B12F51210}"/>
    <dgm:cxn modelId="{66E3E385-3877-49F4-B7CC-45FE9B1AC13E}" type="presOf" srcId="{5E4EF7E2-3708-4C61-AE33-0522F4DD0601}" destId="{F33A25E0-16C5-4B33-9B45-AF0BAE2AE52A}" srcOrd="0" destOrd="0" presId="urn:microsoft.com/office/officeart/2005/8/layout/vProcess5"/>
    <dgm:cxn modelId="{24D62947-977F-4626-9002-8B81B14445C8}" type="presOf" srcId="{BC2A3CD0-2446-4F51-9833-AB440E43343B}" destId="{1DE7B21C-AA89-49A5-B594-4C5D93E61932}" srcOrd="1" destOrd="2" presId="urn:microsoft.com/office/officeart/2005/8/layout/vProcess5"/>
    <dgm:cxn modelId="{5C8BE71C-15B9-42F1-B9E9-DE78E6B56440}" srcId="{5E4EF7E2-3708-4C61-AE33-0522F4DD0601}" destId="{7A92187F-E1BF-49DB-82EE-FF390349B83B}" srcOrd="0" destOrd="0" parTransId="{E2401A12-01F0-4D5F-A7A6-2AD4A66CDD5F}" sibTransId="{5BEA5850-B63F-4D93-957A-26C1C9D996E3}"/>
    <dgm:cxn modelId="{9D03E05C-093E-4B6C-958A-24E78669450C}" type="presOf" srcId="{DA0AF9E7-207C-41B1-BB85-A887CC8B661D}" destId="{808C3FF0-3FEA-4288-8C39-4E94DD73F8AC}" srcOrd="0" destOrd="0" presId="urn:microsoft.com/office/officeart/2005/8/layout/vProcess5"/>
    <dgm:cxn modelId="{EB3F543F-434A-427C-AA59-5C28D31F6405}" type="presOf" srcId="{3070ACD2-319F-44BC-8CDD-7C2B07C813BB}" destId="{F33A25E0-16C5-4B33-9B45-AF0BAE2AE52A}" srcOrd="0" destOrd="3" presId="urn:microsoft.com/office/officeart/2005/8/layout/vProcess5"/>
    <dgm:cxn modelId="{C2158F1E-FD97-4A47-A4DF-14AFBA5638F1}" type="presOf" srcId="{2443F745-DC46-423A-BF48-D47CBBDE124F}" destId="{4152B00A-C74F-4164-A878-2BC924126705}" srcOrd="0" destOrd="1" presId="urn:microsoft.com/office/officeart/2005/8/layout/vProcess5"/>
    <dgm:cxn modelId="{C9BEE94D-A3FF-4423-85AC-7C93F57CC490}" srcId="{A3352E49-F4B4-407B-80ED-74C06B96217C}" destId="{5E4EF7E2-3708-4C61-AE33-0522F4DD0601}" srcOrd="0" destOrd="0" parTransId="{0E1C8CE8-F82F-4F6B-B35F-F8783C5C71A0}" sibTransId="{293AE092-C82B-42B5-AB1B-C6F4A6812C60}"/>
    <dgm:cxn modelId="{7C8519F2-9B34-40AA-862E-4F2790BBF53C}" srcId="{DA0AF9E7-207C-41B1-BB85-A887CC8B661D}" destId="{0C4EA591-2253-43F8-8559-ADCF99988258}" srcOrd="1" destOrd="0" parTransId="{38168B93-53EB-44DA-91CE-E0776BE5992F}" sibTransId="{8814B315-089A-49C8-98D2-64C9D2E8059C}"/>
    <dgm:cxn modelId="{01EE4FC6-12BB-4D41-8445-5AA03B8FB4A1}" type="presOf" srcId="{2443F745-DC46-423A-BF48-D47CBBDE124F}" destId="{F6FB6BA3-D418-44C2-B9D7-9565A85722A7}" srcOrd="1" destOrd="1" presId="urn:microsoft.com/office/officeart/2005/8/layout/vProcess5"/>
    <dgm:cxn modelId="{7981F3DE-A4E2-48B0-9855-2961CA5F77E6}" srcId="{5E4EF7E2-3708-4C61-AE33-0522F4DD0601}" destId="{3070ACD2-319F-44BC-8CDD-7C2B07C813BB}" srcOrd="2" destOrd="0" parTransId="{AAE3505B-F9BC-4D22-B2DB-4EE79D8DB59D}" sibTransId="{935F6F29-1764-47AA-AF3B-6F9D81B36ABF}"/>
    <dgm:cxn modelId="{75A29A43-CB7B-44E1-ACDA-A324167A37F0}" type="presOf" srcId="{0C4EA591-2253-43F8-8559-ADCF99988258}" destId="{EF057FA1-0373-4432-89B1-12ABCEF4FB35}" srcOrd="1" destOrd="2" presId="urn:microsoft.com/office/officeart/2005/8/layout/vProcess5"/>
    <dgm:cxn modelId="{AEDC9F43-DD06-49D0-A097-2B27EA5ED815}" type="presOf" srcId="{85321CF0-299A-48A5-B615-68C6249CB4D2}" destId="{4152B00A-C74F-4164-A878-2BC924126705}" srcOrd="0" destOrd="2" presId="urn:microsoft.com/office/officeart/2005/8/layout/vProcess5"/>
    <dgm:cxn modelId="{E9F8758F-74B0-4A58-B010-4ACFB3CBDAAF}" srcId="{870B7DB0-CD34-4609-B711-8DEDC0C6A422}" destId="{2443F745-DC46-423A-BF48-D47CBBDE124F}" srcOrd="0" destOrd="0" parTransId="{D1F0806A-0BC2-439F-A61E-B0A246B7EC89}" sibTransId="{1666B98B-82B1-4F32-8361-6CFD47833CCB}"/>
    <dgm:cxn modelId="{6D3C429A-F8E9-460B-B1BD-A81E7DC19B82}" type="presOf" srcId="{A3352E49-F4B4-407B-80ED-74C06B96217C}" destId="{4A5C66A1-EE9B-4BF3-9C41-70B6F7BC8370}" srcOrd="0" destOrd="0" presId="urn:microsoft.com/office/officeart/2005/8/layout/vProcess5"/>
    <dgm:cxn modelId="{F197E1E5-77A3-4804-970C-C9805A6F98C7}" type="presOf" srcId="{293AE092-C82B-42B5-AB1B-C6F4A6812C60}" destId="{D00E0421-D149-4D39-BC04-730F072B77EA}" srcOrd="0" destOrd="0" presId="urn:microsoft.com/office/officeart/2005/8/layout/vProcess5"/>
    <dgm:cxn modelId="{D45C5248-CFFD-4EA0-9B77-DA72AFF5E725}" type="presOf" srcId="{C88C8CA7-839D-4BB8-8F2D-B66FE831E232}" destId="{EF057FA1-0373-4432-89B1-12ABCEF4FB35}" srcOrd="1" destOrd="1" presId="urn:microsoft.com/office/officeart/2005/8/layout/vProcess5"/>
    <dgm:cxn modelId="{637EFDA5-9A3A-4528-86A4-FB292604768B}" srcId="{870B7DB0-CD34-4609-B711-8DEDC0C6A422}" destId="{85321CF0-299A-48A5-B615-68C6249CB4D2}" srcOrd="1" destOrd="0" parTransId="{10CE717B-9934-4B05-94F9-E6BD56677FE7}" sibTransId="{56071D7E-87AF-4DCA-B975-4065A20416B6}"/>
    <dgm:cxn modelId="{E98B3376-3C9D-46E0-B016-27250C215557}" type="presOf" srcId="{DA434E44-D9EF-446A-847C-523B12F51210}" destId="{4A62118D-71EB-4F9D-887B-B2AB3BA97F76}" srcOrd="0" destOrd="0" presId="urn:microsoft.com/office/officeart/2005/8/layout/vProcess5"/>
    <dgm:cxn modelId="{E544F140-B294-46A4-BBD5-99952E26AC58}" type="presOf" srcId="{C88C8CA7-839D-4BB8-8F2D-B66FE831E232}" destId="{808C3FF0-3FEA-4288-8C39-4E94DD73F8AC}" srcOrd="0" destOrd="1" presId="urn:microsoft.com/office/officeart/2005/8/layout/vProcess5"/>
    <dgm:cxn modelId="{AF86EC14-0F15-42EC-B59E-0EF8106A798E}" type="presOf" srcId="{0C4EA591-2253-43F8-8559-ADCF99988258}" destId="{808C3FF0-3FEA-4288-8C39-4E94DD73F8AC}" srcOrd="0" destOrd="2" presId="urn:microsoft.com/office/officeart/2005/8/layout/vProcess5"/>
    <dgm:cxn modelId="{88FD7DF0-16AA-4FEB-8B6E-ACC3D3F4CF6F}" type="presOf" srcId="{DA0AF9E7-207C-41B1-BB85-A887CC8B661D}" destId="{EF057FA1-0373-4432-89B1-12ABCEF4FB35}" srcOrd="1" destOrd="0" presId="urn:microsoft.com/office/officeart/2005/8/layout/vProcess5"/>
    <dgm:cxn modelId="{31F87B3F-5329-43A4-AF0C-BA454D4E0DD5}" type="presOf" srcId="{5E4EF7E2-3708-4C61-AE33-0522F4DD0601}" destId="{1DE7B21C-AA89-49A5-B594-4C5D93E61932}" srcOrd="1" destOrd="0" presId="urn:microsoft.com/office/officeart/2005/8/layout/vProcess5"/>
    <dgm:cxn modelId="{DAF03AB6-FFA3-4C02-94C2-2E440A20727C}" type="presOf" srcId="{85321CF0-299A-48A5-B615-68C6249CB4D2}" destId="{F6FB6BA3-D418-44C2-B9D7-9565A85722A7}" srcOrd="1" destOrd="2" presId="urn:microsoft.com/office/officeart/2005/8/layout/vProcess5"/>
    <dgm:cxn modelId="{9A3C7EEA-921B-419E-B552-4824E2C171EF}" type="presOf" srcId="{870B7DB0-CD34-4609-B711-8DEDC0C6A422}" destId="{4152B00A-C74F-4164-A878-2BC924126705}" srcOrd="0" destOrd="0" presId="urn:microsoft.com/office/officeart/2005/8/layout/vProcess5"/>
    <dgm:cxn modelId="{7359FEF5-DF93-440F-A4C0-A1921F8A83FB}" srcId="{DA0AF9E7-207C-41B1-BB85-A887CC8B661D}" destId="{C88C8CA7-839D-4BB8-8F2D-B66FE831E232}" srcOrd="0" destOrd="0" parTransId="{0E7E88DD-C3AD-4768-9E3E-0DEE37076624}" sibTransId="{56B76DF4-3723-4268-ACBC-4B91DE3287E9}"/>
    <dgm:cxn modelId="{76B4514C-3B96-4937-A124-0485CA853C41}" type="presParOf" srcId="{4A5C66A1-EE9B-4BF3-9C41-70B6F7BC8370}" destId="{4D9F5BF4-AF9D-4A38-A9BD-994F727088D5}" srcOrd="0" destOrd="0" presId="urn:microsoft.com/office/officeart/2005/8/layout/vProcess5"/>
    <dgm:cxn modelId="{DDE73864-1B5F-49BB-8F4D-3028E925AED5}" type="presParOf" srcId="{4A5C66A1-EE9B-4BF3-9C41-70B6F7BC8370}" destId="{F33A25E0-16C5-4B33-9B45-AF0BAE2AE52A}" srcOrd="1" destOrd="0" presId="urn:microsoft.com/office/officeart/2005/8/layout/vProcess5"/>
    <dgm:cxn modelId="{5EE29395-C775-4E42-AC1E-DDDBBD4945E9}" type="presParOf" srcId="{4A5C66A1-EE9B-4BF3-9C41-70B6F7BC8370}" destId="{4152B00A-C74F-4164-A878-2BC924126705}" srcOrd="2" destOrd="0" presId="urn:microsoft.com/office/officeart/2005/8/layout/vProcess5"/>
    <dgm:cxn modelId="{15FFA1C9-F8B8-4208-960E-64B34264DE6E}" type="presParOf" srcId="{4A5C66A1-EE9B-4BF3-9C41-70B6F7BC8370}" destId="{808C3FF0-3FEA-4288-8C39-4E94DD73F8AC}" srcOrd="3" destOrd="0" presId="urn:microsoft.com/office/officeart/2005/8/layout/vProcess5"/>
    <dgm:cxn modelId="{0DA023B6-C759-4579-BC87-BF8248E1E2C9}" type="presParOf" srcId="{4A5C66A1-EE9B-4BF3-9C41-70B6F7BC8370}" destId="{D00E0421-D149-4D39-BC04-730F072B77EA}" srcOrd="4" destOrd="0" presId="urn:microsoft.com/office/officeart/2005/8/layout/vProcess5"/>
    <dgm:cxn modelId="{F2257AFC-2702-4580-8802-8F8D0BCEA04B}" type="presParOf" srcId="{4A5C66A1-EE9B-4BF3-9C41-70B6F7BC8370}" destId="{4A62118D-71EB-4F9D-887B-B2AB3BA97F76}" srcOrd="5" destOrd="0" presId="urn:microsoft.com/office/officeart/2005/8/layout/vProcess5"/>
    <dgm:cxn modelId="{74E4E0B4-3E1C-4887-BF69-21AFB1678876}" type="presParOf" srcId="{4A5C66A1-EE9B-4BF3-9C41-70B6F7BC8370}" destId="{1DE7B21C-AA89-49A5-B594-4C5D93E61932}" srcOrd="6" destOrd="0" presId="urn:microsoft.com/office/officeart/2005/8/layout/vProcess5"/>
    <dgm:cxn modelId="{DB01EE63-6727-495F-AF97-7F6B6C6B084B}" type="presParOf" srcId="{4A5C66A1-EE9B-4BF3-9C41-70B6F7BC8370}" destId="{F6FB6BA3-D418-44C2-B9D7-9565A85722A7}" srcOrd="7" destOrd="0" presId="urn:microsoft.com/office/officeart/2005/8/layout/vProcess5"/>
    <dgm:cxn modelId="{28C0D8D7-E54A-449E-8AB8-667DAFECC2E1}" type="presParOf" srcId="{4A5C66A1-EE9B-4BF3-9C41-70B6F7BC8370}" destId="{EF057FA1-0373-4432-89B1-12ABCEF4FB3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DAEE7-FD2F-4B48-A2E0-14F79903AE7E}" type="doc">
      <dgm:prSet loTypeId="urn:microsoft.com/office/officeart/2005/8/layout/chart3" loCatId="relationship" qsTypeId="urn:microsoft.com/office/officeart/2005/8/quickstyle/simple1" qsCatId="simple" csTypeId="urn:microsoft.com/office/officeart/2005/8/colors/colorful5" csCatId="colorful" phldr="1"/>
      <dgm:spPr/>
    </dgm:pt>
    <dgm:pt modelId="{6AE848BA-20D1-4E22-B709-02D2257EE4B6}">
      <dgm:prSet phldrT="[Text]" custT="1"/>
      <dgm:spPr/>
      <dgm:t>
        <a:bodyPr/>
        <a:lstStyle/>
        <a:p>
          <a:r>
            <a:rPr lang="en-US" sz="1600" b="1" smtClean="0"/>
            <a:t>IRB</a:t>
          </a:r>
          <a:r>
            <a:rPr lang="en-US" sz="1600" smtClean="0"/>
            <a:t> </a:t>
          </a:r>
          <a:r>
            <a:rPr lang="en-US" sz="1600" b="1" smtClean="0"/>
            <a:t>Review</a:t>
          </a:r>
          <a:endParaRPr lang="en-US" sz="1600" b="1" dirty="0"/>
        </a:p>
      </dgm:t>
    </dgm:pt>
    <dgm:pt modelId="{F78765CA-A28E-483B-B5D4-BBFD77F1A722}" type="parTrans" cxnId="{10914BC9-8E5D-4CFC-BB14-8828AD8450A9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18A4C7B-0380-41E7-8971-1E29751F8935}" type="sibTrans" cxnId="{10914BC9-8E5D-4CFC-BB14-8828AD8450A9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054CAD2-F3E3-466D-B454-9E3C667B7B56}">
      <dgm:prSet phldrT="[Text]" custT="1"/>
      <dgm:spPr/>
      <dgm:t>
        <a:bodyPr/>
        <a:lstStyle/>
        <a:p>
          <a:r>
            <a:rPr lang="en-US" sz="1600" b="1" dirty="0" smtClean="0"/>
            <a:t>Ancillary Reviews (Safety, Scientific, COI)</a:t>
          </a:r>
          <a:endParaRPr lang="en-US" sz="1600" b="1" dirty="0"/>
        </a:p>
      </dgm:t>
    </dgm:pt>
    <dgm:pt modelId="{9B460724-AA8A-4491-AEAE-8AE3B3C84D61}" type="parTrans" cxnId="{BCB2C978-8ECC-4286-8638-908D8711FA40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9142CD9-6683-4714-ADD8-74F0E1C6628D}" type="sibTrans" cxnId="{BCB2C978-8ECC-4286-8638-908D8711FA40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31B085C-2A44-4979-8B02-BC4EC830A399}">
      <dgm:prSet phldrT="[Text]" custT="1"/>
      <dgm:spPr/>
      <dgm:t>
        <a:bodyPr/>
        <a:lstStyle/>
        <a:p>
          <a:r>
            <a:rPr lang="en-US" sz="1600" b="1" smtClean="0"/>
            <a:t>Monitoring compliance with local, state laws; HIPAA</a:t>
          </a:r>
          <a:endParaRPr lang="en-US" sz="1600" b="1" dirty="0"/>
        </a:p>
      </dgm:t>
    </dgm:pt>
    <dgm:pt modelId="{279187C7-9451-4E05-81FE-8A3956A16FB1}" type="parTrans" cxnId="{3EC66B87-FFC5-4970-9C4C-56DF6BA8344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5C2A7DB-5CB9-4D0A-9D22-C216E449910E}" type="sibTrans" cxnId="{3EC66B87-FFC5-4970-9C4C-56DF6BA8344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60A499E-D26E-4C77-8B03-099C177EE0FF}">
      <dgm:prSet phldrT="[Text]" custT="1"/>
      <dgm:spPr/>
      <dgm:t>
        <a:bodyPr/>
        <a:lstStyle/>
        <a:p>
          <a:r>
            <a:rPr lang="en-US" sz="1600" b="1" smtClean="0"/>
            <a:t>Institutional Resources Review</a:t>
          </a:r>
          <a:endParaRPr lang="en-US" sz="1600" b="1" dirty="0"/>
        </a:p>
      </dgm:t>
    </dgm:pt>
    <dgm:pt modelId="{EEFF708B-BF80-4C0F-BD23-25C85C8B1E5E}" type="parTrans" cxnId="{C2D885E1-A891-4EF2-8FDA-0031CA7B31B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D6E30EB-454F-4DD9-998E-BB90AD55AB66}" type="sibTrans" cxnId="{C2D885E1-A891-4EF2-8FDA-0031CA7B31B3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7D3F7D9-C71B-42C6-9F50-E98203E332D0}">
      <dgm:prSet phldrT="[Text]" custT="1"/>
      <dgm:spPr/>
      <dgm:t>
        <a:bodyPr/>
        <a:lstStyle/>
        <a:p>
          <a:r>
            <a:rPr lang="en-US" sz="1600" b="1" dirty="0" smtClean="0"/>
            <a:t>Grants and Contracts</a:t>
          </a:r>
          <a:endParaRPr lang="en-US" sz="1600" b="1" dirty="0"/>
        </a:p>
      </dgm:t>
    </dgm:pt>
    <dgm:pt modelId="{5723B94A-F6CD-403B-97C8-784DBB67FDC2}" type="parTrans" cxnId="{DDA868DC-62F7-4993-AAAC-D9C5AB7A3D3D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4E9A238-AAF2-4C72-9855-D64E674AE13E}" type="sibTrans" cxnId="{DDA868DC-62F7-4993-AAAC-D9C5AB7A3D3D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36E2851-0D7C-4DBA-8052-D76F693BD6D3}">
      <dgm:prSet phldrT="[Text]" custT="1"/>
      <dgm:spPr/>
      <dgm:t>
        <a:bodyPr/>
        <a:lstStyle/>
        <a:p>
          <a:r>
            <a:rPr lang="en-US" sz="1600" b="1" dirty="0" smtClean="0"/>
            <a:t>Review of investigator training and expertise</a:t>
          </a:r>
          <a:endParaRPr lang="en-US" sz="1600" b="1" dirty="0"/>
        </a:p>
      </dgm:t>
    </dgm:pt>
    <dgm:pt modelId="{8F3481C7-839F-47C8-9687-93F0763D9056}" type="parTrans" cxnId="{D6DA7A06-266A-4ACE-A2F8-AEAB5EFCFC9E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886786A-16B0-480F-B4FD-E38112BFEC74}" type="sibTrans" cxnId="{D6DA7A06-266A-4ACE-A2F8-AEAB5EFCFC9E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40A3CC5-C3C8-4DE1-814D-41A828B18FE6}" type="pres">
      <dgm:prSet presAssocID="{342DAEE7-FD2F-4B48-A2E0-14F79903AE7E}" presName="compositeShape" presStyleCnt="0">
        <dgm:presLayoutVars>
          <dgm:chMax val="7"/>
          <dgm:dir/>
          <dgm:resizeHandles val="exact"/>
        </dgm:presLayoutVars>
      </dgm:prSet>
      <dgm:spPr/>
    </dgm:pt>
    <dgm:pt modelId="{40FE1297-CCAB-4871-AEAF-03CB3193169D}" type="pres">
      <dgm:prSet presAssocID="{342DAEE7-FD2F-4B48-A2E0-14F79903AE7E}" presName="wedge1" presStyleLbl="node1" presStyleIdx="0" presStyleCnt="6"/>
      <dgm:spPr/>
      <dgm:t>
        <a:bodyPr/>
        <a:lstStyle/>
        <a:p>
          <a:endParaRPr lang="en-US"/>
        </a:p>
      </dgm:t>
    </dgm:pt>
    <dgm:pt modelId="{549F8638-89F1-417F-B279-2DFAF5581069}" type="pres">
      <dgm:prSet presAssocID="{342DAEE7-FD2F-4B48-A2E0-14F79903AE7E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2B168-19FD-4F8E-8D9A-E04B6961B553}" type="pres">
      <dgm:prSet presAssocID="{342DAEE7-FD2F-4B48-A2E0-14F79903AE7E}" presName="wedge2" presStyleLbl="node1" presStyleIdx="1" presStyleCnt="6"/>
      <dgm:spPr/>
      <dgm:t>
        <a:bodyPr/>
        <a:lstStyle/>
        <a:p>
          <a:endParaRPr lang="en-US"/>
        </a:p>
      </dgm:t>
    </dgm:pt>
    <dgm:pt modelId="{92559DB5-8804-466B-B8B7-2D527E5314C1}" type="pres">
      <dgm:prSet presAssocID="{342DAEE7-FD2F-4B48-A2E0-14F79903AE7E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B904D-F8FA-486D-953B-91D336160B03}" type="pres">
      <dgm:prSet presAssocID="{342DAEE7-FD2F-4B48-A2E0-14F79903AE7E}" presName="wedge3" presStyleLbl="node1" presStyleIdx="2" presStyleCnt="6" custScaleX="97518" custScaleY="99472"/>
      <dgm:spPr/>
      <dgm:t>
        <a:bodyPr/>
        <a:lstStyle/>
        <a:p>
          <a:endParaRPr lang="en-US"/>
        </a:p>
      </dgm:t>
    </dgm:pt>
    <dgm:pt modelId="{73FE63EF-4EA7-43E1-A3C6-41B282384A14}" type="pres">
      <dgm:prSet presAssocID="{342DAEE7-FD2F-4B48-A2E0-14F79903AE7E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B955E-1434-4A78-A414-89100F100A62}" type="pres">
      <dgm:prSet presAssocID="{342DAEE7-FD2F-4B48-A2E0-14F79903AE7E}" presName="wedge4" presStyleLbl="node1" presStyleIdx="3" presStyleCnt="6" custScaleX="104617"/>
      <dgm:spPr/>
      <dgm:t>
        <a:bodyPr/>
        <a:lstStyle/>
        <a:p>
          <a:endParaRPr lang="en-US"/>
        </a:p>
      </dgm:t>
    </dgm:pt>
    <dgm:pt modelId="{702E827A-D976-40E6-AE44-3A8D463ECA20}" type="pres">
      <dgm:prSet presAssocID="{342DAEE7-FD2F-4B48-A2E0-14F79903AE7E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5259D-8E38-4FB4-888C-F12C4B0B950B}" type="pres">
      <dgm:prSet presAssocID="{342DAEE7-FD2F-4B48-A2E0-14F79903AE7E}" presName="wedge5" presStyleLbl="node1" presStyleIdx="4" presStyleCnt="6"/>
      <dgm:spPr/>
      <dgm:t>
        <a:bodyPr/>
        <a:lstStyle/>
        <a:p>
          <a:endParaRPr lang="en-US"/>
        </a:p>
      </dgm:t>
    </dgm:pt>
    <dgm:pt modelId="{777805C7-BFDA-4300-AE52-C145ADEE6EBF}" type="pres">
      <dgm:prSet presAssocID="{342DAEE7-FD2F-4B48-A2E0-14F79903AE7E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9B1B4-EF89-4C66-A638-4184C408DD9D}" type="pres">
      <dgm:prSet presAssocID="{342DAEE7-FD2F-4B48-A2E0-14F79903AE7E}" presName="wedge6" presStyleLbl="node1" presStyleIdx="5" presStyleCnt="6"/>
      <dgm:spPr/>
      <dgm:t>
        <a:bodyPr/>
        <a:lstStyle/>
        <a:p>
          <a:endParaRPr lang="en-US"/>
        </a:p>
      </dgm:t>
    </dgm:pt>
    <dgm:pt modelId="{01FF400E-75E2-4818-BF3B-8A2FE3759B81}" type="pres">
      <dgm:prSet presAssocID="{342DAEE7-FD2F-4B48-A2E0-14F79903AE7E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E3C3E1-5EA3-DA49-BEEE-E907B3410188}" type="presOf" srcId="{6AE848BA-20D1-4E22-B709-02D2257EE4B6}" destId="{549F8638-89F1-417F-B279-2DFAF5581069}" srcOrd="1" destOrd="0" presId="urn:microsoft.com/office/officeart/2005/8/layout/chart3"/>
    <dgm:cxn modelId="{A0E964A1-84A8-2E4B-930B-B018E98F925F}" type="presOf" srcId="{6AE848BA-20D1-4E22-B709-02D2257EE4B6}" destId="{40FE1297-CCAB-4871-AEAF-03CB3193169D}" srcOrd="0" destOrd="0" presId="urn:microsoft.com/office/officeart/2005/8/layout/chart3"/>
    <dgm:cxn modelId="{BCB2C978-8ECC-4286-8638-908D8711FA40}" srcId="{342DAEE7-FD2F-4B48-A2E0-14F79903AE7E}" destId="{E054CAD2-F3E3-466D-B454-9E3C667B7B56}" srcOrd="2" destOrd="0" parTransId="{9B460724-AA8A-4491-AEAE-8AE3B3C84D61}" sibTransId="{F9142CD9-6683-4714-ADD8-74F0E1C6628D}"/>
    <dgm:cxn modelId="{0A523B57-3AD5-9A4A-AA2A-88B4C4330876}" type="presOf" srcId="{331B085C-2A44-4979-8B02-BC4EC830A399}" destId="{702E827A-D976-40E6-AE44-3A8D463ECA20}" srcOrd="1" destOrd="0" presId="urn:microsoft.com/office/officeart/2005/8/layout/chart3"/>
    <dgm:cxn modelId="{C2D885E1-A891-4EF2-8FDA-0031CA7B31B3}" srcId="{342DAEE7-FD2F-4B48-A2E0-14F79903AE7E}" destId="{F60A499E-D26E-4C77-8B03-099C177EE0FF}" srcOrd="4" destOrd="0" parTransId="{EEFF708B-BF80-4C0F-BD23-25C85C8B1E5E}" sibTransId="{9D6E30EB-454F-4DD9-998E-BB90AD55AB66}"/>
    <dgm:cxn modelId="{3EC66B87-FFC5-4970-9C4C-56DF6BA83446}" srcId="{342DAEE7-FD2F-4B48-A2E0-14F79903AE7E}" destId="{331B085C-2A44-4979-8B02-BC4EC830A399}" srcOrd="3" destOrd="0" parTransId="{279187C7-9451-4E05-81FE-8A3956A16FB1}" sibTransId="{55C2A7DB-5CB9-4D0A-9D22-C216E449910E}"/>
    <dgm:cxn modelId="{FE5823F9-516F-1448-8567-E2EC5FA9AB65}" type="presOf" srcId="{F60A499E-D26E-4C77-8B03-099C177EE0FF}" destId="{9C85259D-8E38-4FB4-888C-F12C4B0B950B}" srcOrd="0" destOrd="0" presId="urn:microsoft.com/office/officeart/2005/8/layout/chart3"/>
    <dgm:cxn modelId="{0B10A86D-9F61-F044-802E-37B45F69F38F}" type="presOf" srcId="{331B085C-2A44-4979-8B02-BC4EC830A399}" destId="{183B955E-1434-4A78-A414-89100F100A62}" srcOrd="0" destOrd="0" presId="urn:microsoft.com/office/officeart/2005/8/layout/chart3"/>
    <dgm:cxn modelId="{154BB4A0-29A6-6748-B119-FEE29790C743}" type="presOf" srcId="{342DAEE7-FD2F-4B48-A2E0-14F79903AE7E}" destId="{240A3CC5-C3C8-4DE1-814D-41A828B18FE6}" srcOrd="0" destOrd="0" presId="urn:microsoft.com/office/officeart/2005/8/layout/chart3"/>
    <dgm:cxn modelId="{731E1D69-53DA-5841-B1EA-D48C04D5051C}" type="presOf" srcId="{336E2851-0D7C-4DBA-8052-D76F693BD6D3}" destId="{00F2B168-19FD-4F8E-8D9A-E04B6961B553}" srcOrd="0" destOrd="0" presId="urn:microsoft.com/office/officeart/2005/8/layout/chart3"/>
    <dgm:cxn modelId="{F9869718-3296-A940-917D-E356B7FF3342}" type="presOf" srcId="{37D3F7D9-C71B-42C6-9F50-E98203E332D0}" destId="{45D9B1B4-EF89-4C66-A638-4184C408DD9D}" srcOrd="0" destOrd="0" presId="urn:microsoft.com/office/officeart/2005/8/layout/chart3"/>
    <dgm:cxn modelId="{DEB4DFF1-D197-3E4E-8419-216E06DC0DD8}" type="presOf" srcId="{37D3F7D9-C71B-42C6-9F50-E98203E332D0}" destId="{01FF400E-75E2-4818-BF3B-8A2FE3759B81}" srcOrd="1" destOrd="0" presId="urn:microsoft.com/office/officeart/2005/8/layout/chart3"/>
    <dgm:cxn modelId="{10914BC9-8E5D-4CFC-BB14-8828AD8450A9}" srcId="{342DAEE7-FD2F-4B48-A2E0-14F79903AE7E}" destId="{6AE848BA-20D1-4E22-B709-02D2257EE4B6}" srcOrd="0" destOrd="0" parTransId="{F78765CA-A28E-483B-B5D4-BBFD77F1A722}" sibTransId="{918A4C7B-0380-41E7-8971-1E29751F8935}"/>
    <dgm:cxn modelId="{DDA868DC-62F7-4993-AAAC-D9C5AB7A3D3D}" srcId="{342DAEE7-FD2F-4B48-A2E0-14F79903AE7E}" destId="{37D3F7D9-C71B-42C6-9F50-E98203E332D0}" srcOrd="5" destOrd="0" parTransId="{5723B94A-F6CD-403B-97C8-784DBB67FDC2}" sibTransId="{34E9A238-AAF2-4C72-9855-D64E674AE13E}"/>
    <dgm:cxn modelId="{75431FA4-C33A-F747-9310-39AC4DC39FB6}" type="presOf" srcId="{336E2851-0D7C-4DBA-8052-D76F693BD6D3}" destId="{92559DB5-8804-466B-B8B7-2D527E5314C1}" srcOrd="1" destOrd="0" presId="urn:microsoft.com/office/officeart/2005/8/layout/chart3"/>
    <dgm:cxn modelId="{A9A44CC6-9006-3148-828E-43329C7BE97B}" type="presOf" srcId="{E054CAD2-F3E3-466D-B454-9E3C667B7B56}" destId="{73FE63EF-4EA7-43E1-A3C6-41B282384A14}" srcOrd="1" destOrd="0" presId="urn:microsoft.com/office/officeart/2005/8/layout/chart3"/>
    <dgm:cxn modelId="{4F101FEF-C3E3-354D-80A4-15E2A677BAAB}" type="presOf" srcId="{F60A499E-D26E-4C77-8B03-099C177EE0FF}" destId="{777805C7-BFDA-4300-AE52-C145ADEE6EBF}" srcOrd="1" destOrd="0" presId="urn:microsoft.com/office/officeart/2005/8/layout/chart3"/>
    <dgm:cxn modelId="{75564072-2763-5046-ADB9-0B46957FFB5C}" type="presOf" srcId="{E054CAD2-F3E3-466D-B454-9E3C667B7B56}" destId="{095B904D-F8FA-486D-953B-91D336160B03}" srcOrd="0" destOrd="0" presId="urn:microsoft.com/office/officeart/2005/8/layout/chart3"/>
    <dgm:cxn modelId="{D6DA7A06-266A-4ACE-A2F8-AEAB5EFCFC9E}" srcId="{342DAEE7-FD2F-4B48-A2E0-14F79903AE7E}" destId="{336E2851-0D7C-4DBA-8052-D76F693BD6D3}" srcOrd="1" destOrd="0" parTransId="{8F3481C7-839F-47C8-9687-93F0763D9056}" sibTransId="{2886786A-16B0-480F-B4FD-E38112BFEC74}"/>
    <dgm:cxn modelId="{E785D188-8635-A841-8269-86BBD81797E9}" type="presParOf" srcId="{240A3CC5-C3C8-4DE1-814D-41A828B18FE6}" destId="{40FE1297-CCAB-4871-AEAF-03CB3193169D}" srcOrd="0" destOrd="0" presId="urn:microsoft.com/office/officeart/2005/8/layout/chart3"/>
    <dgm:cxn modelId="{8DFD2F49-9B11-4640-8C0D-D85CB5DBC9D0}" type="presParOf" srcId="{240A3CC5-C3C8-4DE1-814D-41A828B18FE6}" destId="{549F8638-89F1-417F-B279-2DFAF5581069}" srcOrd="1" destOrd="0" presId="urn:microsoft.com/office/officeart/2005/8/layout/chart3"/>
    <dgm:cxn modelId="{FF708D57-0BD0-8641-8591-2F3B32CF2F08}" type="presParOf" srcId="{240A3CC5-C3C8-4DE1-814D-41A828B18FE6}" destId="{00F2B168-19FD-4F8E-8D9A-E04B6961B553}" srcOrd="2" destOrd="0" presId="urn:microsoft.com/office/officeart/2005/8/layout/chart3"/>
    <dgm:cxn modelId="{1DB9DFF6-C6CE-9147-87AD-551658B90D6D}" type="presParOf" srcId="{240A3CC5-C3C8-4DE1-814D-41A828B18FE6}" destId="{92559DB5-8804-466B-B8B7-2D527E5314C1}" srcOrd="3" destOrd="0" presId="urn:microsoft.com/office/officeart/2005/8/layout/chart3"/>
    <dgm:cxn modelId="{4522643D-C9B1-734C-81F4-3DD3742E0F33}" type="presParOf" srcId="{240A3CC5-C3C8-4DE1-814D-41A828B18FE6}" destId="{095B904D-F8FA-486D-953B-91D336160B03}" srcOrd="4" destOrd="0" presId="urn:microsoft.com/office/officeart/2005/8/layout/chart3"/>
    <dgm:cxn modelId="{61B09271-E384-D34B-B3EC-06296F804ACB}" type="presParOf" srcId="{240A3CC5-C3C8-4DE1-814D-41A828B18FE6}" destId="{73FE63EF-4EA7-43E1-A3C6-41B282384A14}" srcOrd="5" destOrd="0" presId="urn:microsoft.com/office/officeart/2005/8/layout/chart3"/>
    <dgm:cxn modelId="{C112C69C-516A-D341-AD7B-3BDCA36116E3}" type="presParOf" srcId="{240A3CC5-C3C8-4DE1-814D-41A828B18FE6}" destId="{183B955E-1434-4A78-A414-89100F100A62}" srcOrd="6" destOrd="0" presId="urn:microsoft.com/office/officeart/2005/8/layout/chart3"/>
    <dgm:cxn modelId="{56995D7A-9DFA-F445-8F90-4CB643996F5E}" type="presParOf" srcId="{240A3CC5-C3C8-4DE1-814D-41A828B18FE6}" destId="{702E827A-D976-40E6-AE44-3A8D463ECA20}" srcOrd="7" destOrd="0" presId="urn:microsoft.com/office/officeart/2005/8/layout/chart3"/>
    <dgm:cxn modelId="{69B1413E-F6B7-5C4F-B06C-30B25FE26CB5}" type="presParOf" srcId="{240A3CC5-C3C8-4DE1-814D-41A828B18FE6}" destId="{9C85259D-8E38-4FB4-888C-F12C4B0B950B}" srcOrd="8" destOrd="0" presId="urn:microsoft.com/office/officeart/2005/8/layout/chart3"/>
    <dgm:cxn modelId="{0663D195-0B79-8E4F-9154-75080592B183}" type="presParOf" srcId="{240A3CC5-C3C8-4DE1-814D-41A828B18FE6}" destId="{777805C7-BFDA-4300-AE52-C145ADEE6EBF}" srcOrd="9" destOrd="0" presId="urn:microsoft.com/office/officeart/2005/8/layout/chart3"/>
    <dgm:cxn modelId="{00D982EE-BB5A-BA4E-84B6-DB596B3CD0E3}" type="presParOf" srcId="{240A3CC5-C3C8-4DE1-814D-41A828B18FE6}" destId="{45D9B1B4-EF89-4C66-A638-4184C408DD9D}" srcOrd="10" destOrd="0" presId="urn:microsoft.com/office/officeart/2005/8/layout/chart3"/>
    <dgm:cxn modelId="{BE6BACF0-795F-8246-95E9-E1AE4F246245}" type="presParOf" srcId="{240A3CC5-C3C8-4DE1-814D-41A828B18FE6}" destId="{01FF400E-75E2-4818-BF3B-8A2FE3759B81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A25E0-16C5-4B33-9B45-AF0BAE2AE52A}">
      <dsp:nvSpPr>
        <dsp:cNvPr id="0" name=""/>
        <dsp:cNvSpPr/>
      </dsp:nvSpPr>
      <dsp:spPr>
        <a:xfrm>
          <a:off x="0" y="0"/>
          <a:ext cx="7059930" cy="1508760"/>
        </a:xfrm>
        <a:prstGeom prst="roundRect">
          <a:avLst>
            <a:gd name="adj" fmla="val 10000"/>
          </a:avLst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1: Initial </a:t>
          </a:r>
          <a:r>
            <a:rPr lang="en-US" sz="1600" b="1" kern="1200" dirty="0" smtClean="0">
              <a:solidFill>
                <a:schemeClr val="tx1"/>
              </a:solidFill>
            </a:rPr>
            <a:t>IRB Submission</a:t>
          </a:r>
          <a:endParaRPr lang="en-US" sz="1600" b="1" kern="1200" dirty="0">
            <a:solidFill>
              <a:schemeClr val="tx1"/>
            </a:solidFill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</a:rPr>
            <a:t>Convened Review Occurs per normal procedure</a:t>
          </a:r>
          <a:endParaRPr lang="en-US" sz="1200" kern="1200" dirty="0">
            <a:solidFill>
              <a:schemeClr val="tx1"/>
            </a:solidFill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</a:rPr>
            <a:t> Initial submission will include multisite protocol [Required use of Protocol template- </a:t>
          </a:r>
          <a:r>
            <a:rPr lang="en-US" sz="1200" kern="1200" dirty="0" err="1" smtClean="0">
              <a:solidFill>
                <a:schemeClr val="tx1"/>
              </a:solidFill>
            </a:rPr>
            <a:t>eForm</a:t>
          </a:r>
          <a:r>
            <a:rPr lang="en-US" sz="1200" kern="1200" dirty="0" smtClean="0">
              <a:solidFill>
                <a:schemeClr val="tx1"/>
              </a:solidFill>
            </a:rPr>
            <a:t> A is not acceptable], master consent, other study documents and a JH tailored site-specific consent information template [</a:t>
          </a:r>
          <a:r>
            <a:rPr lang="en-US" sz="1200" i="1" kern="1200" dirty="0" smtClean="0">
              <a:solidFill>
                <a:schemeClr val="tx1"/>
              </a:solidFill>
            </a:rPr>
            <a:t>if JH is a participating site]</a:t>
          </a:r>
          <a:endParaRPr lang="en-US" sz="1200" kern="1200" dirty="0">
            <a:solidFill>
              <a:schemeClr val="tx1"/>
            </a:solidFill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Board can ask for specific items for local context review 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44190" y="44190"/>
        <a:ext cx="5431860" cy="1420380"/>
      </dsp:txXfrm>
    </dsp:sp>
    <dsp:sp modelId="{4152B00A-C74F-4164-A878-2BC924126705}">
      <dsp:nvSpPr>
        <dsp:cNvPr id="0" name=""/>
        <dsp:cNvSpPr/>
      </dsp:nvSpPr>
      <dsp:spPr>
        <a:xfrm>
          <a:off x="380038" y="1828793"/>
          <a:ext cx="7593307" cy="1508760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2: </a:t>
          </a:r>
          <a:r>
            <a:rPr lang="en-US" sz="1600" b="1" kern="1200" dirty="0" smtClean="0">
              <a:solidFill>
                <a:schemeClr val="tx1"/>
              </a:solidFill>
            </a:rPr>
            <a:t>Participating </a:t>
          </a:r>
          <a:r>
            <a:rPr lang="en-US" sz="1600" b="1" kern="1200" dirty="0" smtClean="0">
              <a:solidFill>
                <a:schemeClr val="tx1"/>
              </a:solidFill>
            </a:rPr>
            <a:t>Site performs Local Context Review</a:t>
          </a:r>
          <a:endParaRPr lang="en-US" sz="16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solidFill>
                <a:schemeClr val="tx1"/>
              </a:solidFill>
            </a:rPr>
            <a:t>JH approved protocol and </a:t>
          </a:r>
          <a:r>
            <a:rPr lang="en-US" sz="1200" b="0" kern="1200" dirty="0" smtClean="0">
              <a:solidFill>
                <a:schemeClr val="tx1"/>
              </a:solidFill>
            </a:rPr>
            <a:t>master consent </a:t>
          </a:r>
          <a:r>
            <a:rPr lang="en-US" sz="1200" b="0" kern="1200" dirty="0" smtClean="0">
              <a:solidFill>
                <a:schemeClr val="tx1"/>
              </a:solidFill>
            </a:rPr>
            <a:t>are distributed to local sites along with a local context </a:t>
          </a:r>
          <a:r>
            <a:rPr lang="en-US" sz="1200" b="0" kern="1200" dirty="0" smtClean="0">
              <a:solidFill>
                <a:schemeClr val="tx1"/>
              </a:solidFill>
            </a:rPr>
            <a:t>questionnaire [LCQ] </a:t>
          </a:r>
          <a:r>
            <a:rPr lang="en-US" sz="1200" b="0" kern="1200" dirty="0" smtClean="0">
              <a:solidFill>
                <a:schemeClr val="tx1"/>
              </a:solidFill>
            </a:rPr>
            <a:t>and template for site specific pages of the consent </a:t>
          </a:r>
          <a:r>
            <a:rPr lang="en-US" sz="1200" b="0" kern="1200" dirty="0" smtClean="0">
              <a:solidFill>
                <a:schemeClr val="tx1"/>
              </a:solidFill>
            </a:rPr>
            <a:t>[SSCI]</a:t>
          </a:r>
          <a:endParaRPr lang="en-US" sz="1200" b="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solidFill>
                <a:schemeClr val="tx1"/>
              </a:solidFill>
            </a:rPr>
            <a:t>Participating sites [</a:t>
          </a:r>
          <a:r>
            <a:rPr lang="en-US" sz="1200" b="0" kern="1200" dirty="0" err="1" smtClean="0">
              <a:solidFill>
                <a:schemeClr val="tx1"/>
              </a:solidFill>
            </a:rPr>
            <a:t>pSites</a:t>
          </a:r>
          <a:r>
            <a:rPr lang="en-US" sz="1200" b="0" kern="1200" dirty="0" smtClean="0">
              <a:solidFill>
                <a:schemeClr val="tx1"/>
              </a:solidFill>
            </a:rPr>
            <a:t>] will </a:t>
          </a:r>
          <a:r>
            <a:rPr lang="en-US" sz="1200" b="0" kern="1200" dirty="0" smtClean="0">
              <a:solidFill>
                <a:schemeClr val="tx1"/>
              </a:solidFill>
            </a:rPr>
            <a:t>communicate any site-specific concerns, locally required language for the consent, etc. </a:t>
          </a:r>
          <a:r>
            <a:rPr lang="en-US" sz="1200" b="0" kern="1200" dirty="0" smtClean="0">
              <a:solidFill>
                <a:schemeClr val="tx1"/>
              </a:solidFill>
            </a:rPr>
            <a:t>via the LCQ and SSCI</a:t>
          </a:r>
          <a:endParaRPr lang="en-US" sz="1200" b="0" kern="1200" dirty="0">
            <a:solidFill>
              <a:schemeClr val="tx1"/>
            </a:solidFill>
          </a:endParaRPr>
        </a:p>
      </dsp:txBody>
      <dsp:txXfrm>
        <a:off x="424228" y="1872983"/>
        <a:ext cx="5780144" cy="1420379"/>
      </dsp:txXfrm>
    </dsp:sp>
    <dsp:sp modelId="{808C3FF0-3FEA-4288-8C39-4E94DD73F8AC}">
      <dsp:nvSpPr>
        <dsp:cNvPr id="0" name=""/>
        <dsp:cNvSpPr/>
      </dsp:nvSpPr>
      <dsp:spPr>
        <a:xfrm>
          <a:off x="1245869" y="3505201"/>
          <a:ext cx="7059930" cy="1508760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3: Addition of </a:t>
          </a:r>
          <a:r>
            <a:rPr lang="en-US" sz="1600" b="1" kern="1200" dirty="0" err="1" smtClean="0">
              <a:solidFill>
                <a:schemeClr val="tx1"/>
              </a:solidFill>
            </a:rPr>
            <a:t>pSites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smtClean="0">
              <a:solidFill>
                <a:schemeClr val="tx1"/>
              </a:solidFill>
            </a:rPr>
            <a:t>via </a:t>
          </a:r>
          <a:r>
            <a:rPr lang="en-US" sz="1600" b="1" kern="1200" dirty="0" err="1" smtClean="0">
              <a:solidFill>
                <a:schemeClr val="tx1"/>
              </a:solidFill>
            </a:rPr>
            <a:t>pSite</a:t>
          </a:r>
          <a:r>
            <a:rPr lang="en-US" sz="1600" b="1" kern="1200" dirty="0" smtClean="0">
              <a:solidFill>
                <a:schemeClr val="tx1"/>
              </a:solidFill>
            </a:rPr>
            <a:t> application</a:t>
          </a:r>
          <a:endParaRPr lang="en-US" sz="16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</a:rPr>
            <a:t>Most </a:t>
          </a:r>
          <a:r>
            <a:rPr lang="en-US" sz="1200" kern="1200" dirty="0" err="1" smtClean="0">
              <a:solidFill>
                <a:schemeClr val="tx1"/>
              </a:solidFill>
            </a:rPr>
            <a:t>pSite</a:t>
          </a:r>
          <a:r>
            <a:rPr lang="en-US" sz="1200" kern="1200" dirty="0" smtClean="0">
              <a:solidFill>
                <a:schemeClr val="tx1"/>
              </a:solidFill>
            </a:rPr>
            <a:t> additions </a:t>
          </a:r>
          <a:r>
            <a:rPr lang="en-US" sz="1200" kern="1200" dirty="0" smtClean="0">
              <a:solidFill>
                <a:schemeClr val="tx1"/>
              </a:solidFill>
            </a:rPr>
            <a:t>will be processed expedited by our sIRB team [Operations &amp; Compliance Staff]</a:t>
          </a:r>
          <a:endParaRPr lang="en-US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</a:rPr>
            <a:t>If warranted, </a:t>
          </a:r>
          <a:r>
            <a:rPr lang="en-US" sz="1200" kern="1200" dirty="0" err="1" smtClean="0">
              <a:solidFill>
                <a:schemeClr val="tx1"/>
              </a:solidFill>
            </a:rPr>
            <a:t>pSite</a:t>
          </a:r>
          <a:r>
            <a:rPr lang="en-US" sz="1200" kern="1200" dirty="0" smtClean="0">
              <a:solidFill>
                <a:schemeClr val="tx1"/>
              </a:solidFill>
            </a:rPr>
            <a:t> </a:t>
          </a:r>
          <a:r>
            <a:rPr lang="en-US" sz="1200" kern="1200" dirty="0" smtClean="0">
              <a:solidFill>
                <a:schemeClr val="tx1"/>
              </a:solidFill>
            </a:rPr>
            <a:t>additions may be sent to the convened IRB for review [site-specific factors impact the criteria for approval]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0059" y="3549391"/>
        <a:ext cx="5367921" cy="1420379"/>
      </dsp:txXfrm>
    </dsp:sp>
    <dsp:sp modelId="{D00E0421-D149-4D39-BC04-730F072B77EA}">
      <dsp:nvSpPr>
        <dsp:cNvPr id="0" name=""/>
        <dsp:cNvSpPr/>
      </dsp:nvSpPr>
      <dsp:spPr>
        <a:xfrm>
          <a:off x="6079236" y="1144143"/>
          <a:ext cx="980694" cy="980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299892" y="1144143"/>
        <a:ext cx="539382" cy="737972"/>
      </dsp:txXfrm>
    </dsp:sp>
    <dsp:sp modelId="{4A62118D-71EB-4F9D-887B-B2AB3BA97F76}">
      <dsp:nvSpPr>
        <dsp:cNvPr id="0" name=""/>
        <dsp:cNvSpPr/>
      </dsp:nvSpPr>
      <dsp:spPr>
        <a:xfrm>
          <a:off x="6702171" y="2894304"/>
          <a:ext cx="980694" cy="980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2827" y="2894304"/>
        <a:ext cx="539382" cy="737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E1297-CCAB-4871-AEAF-03CB3193169D}">
      <dsp:nvSpPr>
        <dsp:cNvPr id="0" name=""/>
        <dsp:cNvSpPr/>
      </dsp:nvSpPr>
      <dsp:spPr>
        <a:xfrm>
          <a:off x="1409972" y="296151"/>
          <a:ext cx="4263359" cy="4263359"/>
        </a:xfrm>
        <a:prstGeom prst="pie">
          <a:avLst>
            <a:gd name="adj1" fmla="val 16200000"/>
            <a:gd name="adj2" fmla="val 19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IRB</a:t>
          </a:r>
          <a:r>
            <a:rPr lang="en-US" sz="1600" kern="1200" smtClean="0"/>
            <a:t> </a:t>
          </a:r>
          <a:r>
            <a:rPr lang="en-US" sz="1600" b="1" kern="1200" smtClean="0"/>
            <a:t>Review</a:t>
          </a:r>
          <a:endParaRPr lang="en-US" sz="1600" b="1" kern="1200" dirty="0"/>
        </a:p>
      </dsp:txBody>
      <dsp:txXfrm>
        <a:off x="3587331" y="752939"/>
        <a:ext cx="1243479" cy="913577"/>
      </dsp:txXfrm>
    </dsp:sp>
    <dsp:sp modelId="{00F2B168-19FD-4F8E-8D9A-E04B6961B553}">
      <dsp:nvSpPr>
        <dsp:cNvPr id="0" name=""/>
        <dsp:cNvSpPr/>
      </dsp:nvSpPr>
      <dsp:spPr>
        <a:xfrm>
          <a:off x="1283086" y="515917"/>
          <a:ext cx="4263359" cy="4263359"/>
        </a:xfrm>
        <a:prstGeom prst="pie">
          <a:avLst>
            <a:gd name="adj1" fmla="val 19800000"/>
            <a:gd name="adj2" fmla="val 1800000"/>
          </a:avLst>
        </a:prstGeom>
        <a:solidFill>
          <a:schemeClr val="accent5">
            <a:hueOff val="651405"/>
            <a:satOff val="2239"/>
            <a:lumOff val="-10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Review of investigator training and expertise</a:t>
          </a:r>
          <a:endParaRPr lang="en-US" sz="1600" b="1" kern="1200" dirty="0"/>
        </a:p>
      </dsp:txBody>
      <dsp:txXfrm>
        <a:off x="4201457" y="2216185"/>
        <a:ext cx="1289158" cy="862822"/>
      </dsp:txXfrm>
    </dsp:sp>
    <dsp:sp modelId="{095B904D-F8FA-486D-953B-91D336160B03}">
      <dsp:nvSpPr>
        <dsp:cNvPr id="0" name=""/>
        <dsp:cNvSpPr/>
      </dsp:nvSpPr>
      <dsp:spPr>
        <a:xfrm>
          <a:off x="1335995" y="527172"/>
          <a:ext cx="4157542" cy="4240848"/>
        </a:xfrm>
        <a:prstGeom prst="pie">
          <a:avLst>
            <a:gd name="adj1" fmla="val 1800000"/>
            <a:gd name="adj2" fmla="val 5400000"/>
          </a:avLst>
        </a:prstGeom>
        <a:solidFill>
          <a:schemeClr val="accent5">
            <a:hueOff val="1302810"/>
            <a:satOff val="4478"/>
            <a:lumOff val="-21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Ancillary Reviews (Safety, Scientific, COI)</a:t>
          </a:r>
          <a:endParaRPr lang="en-US" sz="1600" b="1" kern="1200" dirty="0"/>
        </a:p>
      </dsp:txBody>
      <dsp:txXfrm>
        <a:off x="3459311" y="3404891"/>
        <a:ext cx="1212616" cy="908753"/>
      </dsp:txXfrm>
    </dsp:sp>
    <dsp:sp modelId="{183B955E-1434-4A78-A414-89100F100A62}">
      <dsp:nvSpPr>
        <dsp:cNvPr id="0" name=""/>
        <dsp:cNvSpPr/>
      </dsp:nvSpPr>
      <dsp:spPr>
        <a:xfrm>
          <a:off x="1184667" y="515917"/>
          <a:ext cx="4460198" cy="4263359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1954216"/>
            <a:satOff val="6718"/>
            <a:lumOff val="-32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Monitoring compliance with local, state laws; HIPAA</a:t>
          </a:r>
          <a:endParaRPr lang="en-US" sz="1600" b="1" kern="1200" dirty="0"/>
        </a:p>
      </dsp:txBody>
      <dsp:txXfrm>
        <a:off x="2066087" y="3408911"/>
        <a:ext cx="1300891" cy="913577"/>
      </dsp:txXfrm>
    </dsp:sp>
    <dsp:sp modelId="{9C85259D-8E38-4FB4-888C-F12C4B0B950B}">
      <dsp:nvSpPr>
        <dsp:cNvPr id="0" name=""/>
        <dsp:cNvSpPr/>
      </dsp:nvSpPr>
      <dsp:spPr>
        <a:xfrm>
          <a:off x="1283086" y="515917"/>
          <a:ext cx="4263359" cy="4263359"/>
        </a:xfrm>
        <a:prstGeom prst="pie">
          <a:avLst>
            <a:gd name="adj1" fmla="val 9000000"/>
            <a:gd name="adj2" fmla="val 12600000"/>
          </a:avLst>
        </a:prstGeom>
        <a:solidFill>
          <a:schemeClr val="accent5">
            <a:hueOff val="2605621"/>
            <a:satOff val="8957"/>
            <a:lumOff val="-42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Institutional Resources Review</a:t>
          </a:r>
          <a:endParaRPr lang="en-US" sz="1600" b="1" kern="1200" dirty="0"/>
        </a:p>
      </dsp:txBody>
      <dsp:txXfrm>
        <a:off x="1349067" y="2216185"/>
        <a:ext cx="1289158" cy="862822"/>
      </dsp:txXfrm>
    </dsp:sp>
    <dsp:sp modelId="{45D9B1B4-EF89-4C66-A638-4184C408DD9D}">
      <dsp:nvSpPr>
        <dsp:cNvPr id="0" name=""/>
        <dsp:cNvSpPr/>
      </dsp:nvSpPr>
      <dsp:spPr>
        <a:xfrm>
          <a:off x="1283086" y="515917"/>
          <a:ext cx="4263359" cy="4263359"/>
        </a:xfrm>
        <a:prstGeom prst="pie">
          <a:avLst>
            <a:gd name="adj1" fmla="val 12600000"/>
            <a:gd name="adj2" fmla="val 1620000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Grants and Contracts</a:t>
          </a:r>
          <a:endParaRPr lang="en-US" sz="1600" b="1" kern="1200" dirty="0"/>
        </a:p>
      </dsp:txBody>
      <dsp:txXfrm>
        <a:off x="2125607" y="972705"/>
        <a:ext cx="1243479" cy="913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E0F445-46E7-40C5-8A6F-8330D75B5DBD}" type="datetime1">
              <a:rPr lang="en-US" altLang="en-US"/>
              <a:pPr/>
              <a:t>4/29/2019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2F4298-74C4-488D-8A05-90EA9B9CC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9517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210D00-433E-49D0-BAD6-0EC10D3FA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5673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53D1209-F932-46D6-88AE-0A29AC973D5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988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10D00-433E-49D0-BAD6-0EC10D3FA17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49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CC62E6-54A8-428C-85A4-B463AA550A66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1677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P_Title_B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34290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46101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white">
          <a:xfrm>
            <a:off x="819150" y="6477000"/>
            <a:ext cx="19050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C40E0D-B05A-4E23-B490-C1238A20246E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white">
          <a:xfrm>
            <a:off x="3124200" y="6477000"/>
            <a:ext cx="28956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white">
          <a:xfrm>
            <a:off x="6705600" y="6477000"/>
            <a:ext cx="19050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2EC312-1051-4ACD-B936-194C2C0F4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73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CB17B-EDF1-489A-AE42-1CD68B5D39C0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7CB13-7CD7-4D56-A47E-19460908CC1D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5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90525"/>
            <a:ext cx="1943100" cy="57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90525"/>
            <a:ext cx="5676900" cy="57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C3542-6887-4F92-8555-C4F84E621E39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2EA5D-8B42-480F-93F7-C96F50FC2742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94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D3480-59CE-43C7-9D35-D4CF7E792AD5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564F7-5BC1-417F-9C68-E7A290AEDACB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1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F433E8-B5E7-4EE9-B288-D4DB76E338DF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43851-4082-4326-85E8-C335F97DC72D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9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41BD4-B79C-41E7-8905-09C42178CC2F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69B1B-DF6D-4E18-A47B-E20BCF2ECD3C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2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98A523-A935-4A8B-9321-908CBED21ECA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D1893-D71A-4CC3-B9AD-442AE13AC8B8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9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677B9-14ED-4FD2-ADBA-A3D94B91FD1E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BD319-1EDD-43B8-9287-E333F3564AC5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1A5186-A7C4-4C46-87A2-1E660E08AC75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5B1CE-3C3B-48AB-96AA-77A355B39107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1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B6AE7E-BBED-4F61-89C7-75EFB4A8A4A6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957DC-163F-45AA-A220-D87667576310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3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6190B9-A640-4EC0-BCE8-964B2306D912}" type="datetime1">
              <a:rPr lang="en-US" altLang="en-US"/>
              <a:pPr/>
              <a:t>4/29/2019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D9D34-7E25-44A3-99E5-AE24CCB6E4CD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P_Second_B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09625" y="3905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809625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809625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54B8E"/>
                </a:solidFill>
                <a:latin typeface="Arial" panose="020B0604020202020204" pitchFamily="34" charset="0"/>
              </a:defRPr>
            </a:lvl1pPr>
          </a:lstStyle>
          <a:p>
            <a:fld id="{506460F3-6B08-453D-9742-E969D0625264}" type="datetime1">
              <a:rPr lang="en-US" altLang="en-US"/>
              <a:pPr/>
              <a:t>4/29/2019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254B8E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6675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4B8E"/>
                </a:solidFill>
                <a:latin typeface="Arial" panose="020B0604020202020204" pitchFamily="34" charset="0"/>
              </a:defRPr>
            </a:lvl1pPr>
          </a:lstStyle>
          <a:p>
            <a:fld id="{D7F33CA9-0A99-4501-9352-0BD094120FA0}" type="slidenum">
              <a:rPr lang="en-US" altLang="en-US"/>
              <a:pPr/>
              <a:t>‹#›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54B8E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54B8E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4B8E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4B8E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maddox3@jhmi.edu" TargetMode="External"/><Relationship Id="rId2" Type="http://schemas.openxmlformats.org/officeDocument/2006/relationships/hyperlink" Target="mailto:MSingl16@jhmi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ines4@jhmi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sp.od.nih.gov/" TargetMode="External"/><Relationship Id="rId2" Type="http://schemas.openxmlformats.org/officeDocument/2006/relationships/hyperlink" Target="https://grants.nih.gov/grants/guide/notice-files/NOT-OD-16-094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martirb.org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hopkinsmedicine.org/institutional_review_board/about/agreements/reliance_agreemen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639658C-EAAC-48D8-8CFA-BC9BE851CE07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1" y="3200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3400" dirty="0" smtClean="0">
                <a:ea typeface="ＭＳ Ｐゴシック" panose="020B0600070205080204" pitchFamily="34" charset="-128"/>
              </a:rPr>
              <a:t>IRB Open House:</a:t>
            </a:r>
            <a:br>
              <a:rPr lang="en-US" altLang="en-US" sz="3400" dirty="0" smtClean="0">
                <a:ea typeface="ＭＳ Ｐゴシック" panose="020B0600070205080204" pitchFamily="34" charset="-128"/>
              </a:rPr>
            </a:br>
            <a:r>
              <a:rPr lang="en-US" altLang="en-US" sz="3400" dirty="0" smtClean="0">
                <a:ea typeface="ＭＳ Ｐゴシック" panose="020B0600070205080204" pitchFamily="34" charset="-128"/>
              </a:rPr>
              <a:t>Implementation </a:t>
            </a:r>
            <a:r>
              <a:rPr lang="en-US" altLang="en-US" sz="3400" dirty="0" smtClean="0">
                <a:ea typeface="ＭＳ Ｐゴシック" panose="020B0600070205080204" pitchFamily="34" charset="-128"/>
              </a:rPr>
              <a:t>of Single IRB Review </a:t>
            </a:r>
            <a:r>
              <a:rPr lang="en-US" altLang="en-US" sz="3400" b="0" dirty="0">
                <a:ea typeface="ＭＳ Ｐゴシック" panose="020B0600070205080204" pitchFamily="34" charset="-128"/>
              </a:rPr>
              <a:t/>
            </a:r>
            <a:br>
              <a:rPr lang="en-US" altLang="en-US" sz="3400" b="0" dirty="0">
                <a:ea typeface="ＭＳ Ｐゴシック" panose="020B0600070205080204" pitchFamily="34" charset="-128"/>
              </a:rPr>
            </a:br>
            <a:endParaRPr lang="en-US" altLang="en-US" sz="3400" b="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1" y="5410200"/>
            <a:ext cx="8229599" cy="914400"/>
          </a:xfrm>
        </p:spPr>
        <p:txBody>
          <a:bodyPr/>
          <a:lstStyle/>
          <a:p>
            <a:pPr algn="ctr" eaLnBrk="1" hangingPunct="1"/>
            <a:r>
              <a:rPr lang="en-US" altLang="en-US" sz="3400" b="1" dirty="0" smtClean="0">
                <a:ea typeface="ＭＳ Ｐゴシック" panose="020B0600070205080204" pitchFamily="34" charset="-128"/>
              </a:rPr>
              <a:t>May </a:t>
            </a:r>
            <a:r>
              <a:rPr lang="en-US" altLang="en-US" sz="3400" b="1" dirty="0" smtClean="0">
                <a:ea typeface="ＭＳ Ｐゴシック" panose="020B0600070205080204" pitchFamily="34" charset="-128"/>
              </a:rPr>
              <a:t>17, 2019</a:t>
            </a:r>
            <a:endParaRPr lang="en-US" altLang="en-US" sz="3400" b="1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Things to Know When Seeking to Have </a:t>
            </a:r>
            <a:br>
              <a:rPr lang="en-US" sz="2800" dirty="0" smtClean="0"/>
            </a:br>
            <a:r>
              <a:rPr lang="en-US" sz="2800" dirty="0" smtClean="0"/>
              <a:t>the JHM IRB serve as the </a:t>
            </a:r>
            <a:r>
              <a:rPr lang="en-US" sz="2800" dirty="0" err="1" smtClean="0"/>
              <a:t>sIRB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48625" cy="4191000"/>
          </a:xfrm>
        </p:spPr>
        <p:txBody>
          <a:bodyPr/>
          <a:lstStyle/>
          <a:p>
            <a:r>
              <a:rPr lang="en-US" sz="2400" dirty="0" smtClean="0"/>
              <a:t>JHM IRB does charge </a:t>
            </a:r>
            <a:r>
              <a:rPr lang="en-US" sz="2400" dirty="0" smtClean="0"/>
              <a:t>sIRB review fees - </a:t>
            </a:r>
            <a:r>
              <a:rPr lang="en-US" sz="2400" dirty="0" smtClean="0"/>
              <a:t>You will need to include them in your budget</a:t>
            </a:r>
          </a:p>
          <a:p>
            <a:r>
              <a:rPr lang="en-US" sz="2400" dirty="0" smtClean="0"/>
              <a:t>JHM IRB has </a:t>
            </a:r>
            <a:r>
              <a:rPr lang="en-US" sz="2400" dirty="0" smtClean="0"/>
              <a:t>tools</a:t>
            </a:r>
            <a:r>
              <a:rPr lang="en-US" sz="2400" dirty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</a:t>
            </a:r>
            <a:r>
              <a:rPr lang="en-US" sz="2400" dirty="0" smtClean="0"/>
              <a:t>to help facilitate sIRB review </a:t>
            </a:r>
            <a:endParaRPr lang="en-US" sz="2400" dirty="0" smtClean="0"/>
          </a:p>
          <a:p>
            <a:pPr lvl="1"/>
            <a:r>
              <a:rPr lang="en-US" sz="2000" dirty="0" smtClean="0"/>
              <a:t>email templates</a:t>
            </a:r>
          </a:p>
          <a:p>
            <a:pPr lvl="1"/>
            <a:r>
              <a:rPr lang="en-US" sz="2000" dirty="0" smtClean="0"/>
              <a:t>local </a:t>
            </a:r>
            <a:r>
              <a:rPr lang="en-US" sz="2000" dirty="0" smtClean="0"/>
              <a:t>context </a:t>
            </a:r>
            <a:r>
              <a:rPr lang="en-US" sz="2000" dirty="0" smtClean="0"/>
              <a:t>questionnaire</a:t>
            </a:r>
          </a:p>
          <a:p>
            <a:pPr lvl="1"/>
            <a:r>
              <a:rPr lang="en-US" sz="2000" dirty="0" smtClean="0"/>
              <a:t>training </a:t>
            </a:r>
            <a:r>
              <a:rPr lang="en-US" sz="2000" dirty="0" smtClean="0"/>
              <a:t>for </a:t>
            </a:r>
            <a:r>
              <a:rPr lang="en-US" sz="2000" dirty="0" err="1" smtClean="0"/>
              <a:t>pSites</a:t>
            </a:r>
            <a:endParaRPr lang="en-US" sz="2000" dirty="0" smtClean="0"/>
          </a:p>
          <a:p>
            <a:pPr lvl="1"/>
            <a:r>
              <a:rPr lang="en-US" sz="2000" dirty="0" smtClean="0"/>
              <a:t>Sample protocol and consent templates</a:t>
            </a:r>
            <a:endParaRPr lang="en-US" sz="2000" dirty="0" smtClean="0"/>
          </a:p>
          <a:p>
            <a:r>
              <a:rPr lang="en-US" sz="2400" dirty="0" smtClean="0"/>
              <a:t>Submission </a:t>
            </a:r>
            <a:r>
              <a:rPr lang="en-US" sz="2400" dirty="0" smtClean="0"/>
              <a:t>of sIRB studies requires a plan for timing, etc. Study teams interested should set up a meeting with the Reliance </a:t>
            </a:r>
            <a:r>
              <a:rPr lang="en-US" sz="2400" dirty="0" smtClean="0"/>
              <a:t>Team </a:t>
            </a:r>
            <a:r>
              <a:rPr lang="en-US" sz="2400" b="1" dirty="0" smtClean="0"/>
              <a:t>before submitting an eIRB application.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315075"/>
            <a:ext cx="2895600" cy="3048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*Tools </a:t>
            </a:r>
            <a:r>
              <a:rPr lang="en-US" i="1" dirty="0">
                <a:solidFill>
                  <a:srgbClr val="FF0000"/>
                </a:solidFill>
              </a:rPr>
              <a:t>are customized for each study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64F7-5BC1-417F-9C68-E7A290AEDACB}" type="slidenum">
              <a:rPr lang="en-US" altLang="en-US" smtClean="0"/>
              <a:pPr/>
              <a:t>10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IRB Review ≠ Single Institutional Review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371601" y="1782572"/>
          <a:ext cx="6857999" cy="5075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5000" y="2020669"/>
            <a:ext cx="2562294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Responsibilities given to an sIRB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3198808"/>
            <a:ext cx="2057399" cy="1708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b="1" dirty="0"/>
              <a:t>Each Participating Site’s Institution retains responsibility for ancillary and institutional reviews and verifications.</a:t>
            </a:r>
          </a:p>
        </p:txBody>
      </p:sp>
    </p:spTree>
    <p:extLst>
      <p:ext uri="{BB962C8B-B14F-4D97-AF65-F5344CB8AC3E}">
        <p14:creationId xmlns:p14="http://schemas.microsoft.com/office/powerpoint/2010/main" val="3756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599"/>
            <a:ext cx="8277225" cy="923925"/>
          </a:xfrm>
        </p:spPr>
        <p:txBody>
          <a:bodyPr/>
          <a:lstStyle/>
          <a:p>
            <a:r>
              <a:rPr lang="en-US" sz="2800" dirty="0" smtClean="0"/>
              <a:t>IRB Responsibilities vs Institutional Responsibilities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1740131"/>
            <a:ext cx="4267200" cy="4419600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Reviewing IRB Responsibilities </a:t>
            </a:r>
          </a:p>
          <a:p>
            <a:r>
              <a:rPr lang="en-US" sz="1800" dirty="0" smtClean="0"/>
              <a:t>Maintain IRB membership consistent with regulatory requirements</a:t>
            </a:r>
          </a:p>
          <a:p>
            <a:r>
              <a:rPr lang="en-US" sz="1800" dirty="0" smtClean="0"/>
              <a:t>Make IRB findings and determinations</a:t>
            </a:r>
          </a:p>
          <a:p>
            <a:r>
              <a:rPr lang="en-US" sz="1800" dirty="0" smtClean="0"/>
              <a:t>Notify investigators of findings/determinations </a:t>
            </a:r>
          </a:p>
          <a:p>
            <a:r>
              <a:rPr lang="en-US" sz="1800" dirty="0" smtClean="0"/>
              <a:t>Ensure study is compliant with federal IRB requirements </a:t>
            </a:r>
          </a:p>
          <a:p>
            <a:r>
              <a:rPr lang="en-US" sz="1800" dirty="0" smtClean="0"/>
              <a:t>Review of local considerations provided by the relying organization</a:t>
            </a:r>
          </a:p>
          <a:p>
            <a:r>
              <a:rPr lang="en-US" sz="1800" dirty="0" smtClean="0"/>
              <a:t>Reporting regulatory determinations to federal oversight agencies</a:t>
            </a:r>
          </a:p>
          <a:p>
            <a:r>
              <a:rPr lang="en-US" sz="1800" dirty="0" smtClean="0"/>
              <a:t>Managing IRB-directed audits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1" y="1740131"/>
            <a:ext cx="4495799" cy="443206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Relying Institution Responsibilities </a:t>
            </a:r>
          </a:p>
          <a:p>
            <a:r>
              <a:rPr lang="en-US" sz="1800" dirty="0" smtClean="0"/>
              <a:t>Conduct all required institutional reviews</a:t>
            </a:r>
          </a:p>
          <a:p>
            <a:r>
              <a:rPr lang="en-US" sz="1800" dirty="0" smtClean="0"/>
              <a:t>Identify and communicate to the reviewing IRB any local considerations </a:t>
            </a:r>
          </a:p>
          <a:p>
            <a:r>
              <a:rPr lang="en-US" sz="1800" dirty="0" smtClean="0"/>
              <a:t>Researcher education &amp; training </a:t>
            </a:r>
          </a:p>
          <a:p>
            <a:r>
              <a:rPr lang="en-US" sz="1800" dirty="0" smtClean="0"/>
              <a:t>Routine Monitoring/Compliance oversight for research conducted at the organization</a:t>
            </a:r>
          </a:p>
          <a:p>
            <a:r>
              <a:rPr lang="en-US" sz="1800" dirty="0" smtClean="0"/>
              <a:t>Identification and analysis of conflicts of interest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24600"/>
            <a:ext cx="8016298" cy="304800"/>
          </a:xfrm>
        </p:spPr>
        <p:txBody>
          <a:bodyPr/>
          <a:lstStyle/>
          <a:p>
            <a:pPr algn="l"/>
            <a:r>
              <a:rPr lang="en-US" altLang="en-US" dirty="0">
                <a:solidFill>
                  <a:srgbClr val="002C77"/>
                </a:solidFill>
              </a:rPr>
              <a:t>https://smartirb.org/sites/default/files/Institution-vs-IRB-responsibilities-20180417.pdf</a:t>
            </a:r>
          </a:p>
        </p:txBody>
      </p:sp>
    </p:spTree>
    <p:extLst>
      <p:ext uri="{BB962C8B-B14F-4D97-AF65-F5344CB8AC3E}">
        <p14:creationId xmlns:p14="http://schemas.microsoft.com/office/powerpoint/2010/main" val="9895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 when Seeking </a:t>
            </a:r>
            <a:br>
              <a:rPr lang="en-US" dirty="0" smtClean="0"/>
            </a:br>
            <a:r>
              <a:rPr lang="en-US" dirty="0" smtClean="0"/>
              <a:t>to Rely on an External IRB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local application is required in eIRB so the JHM IRB can perform a local context </a:t>
            </a:r>
            <a:r>
              <a:rPr lang="en-US" sz="2400" dirty="0" smtClean="0"/>
              <a:t>review</a:t>
            </a:r>
          </a:p>
          <a:p>
            <a:endParaRPr lang="en-US" sz="2400" dirty="0" smtClean="0"/>
          </a:p>
          <a:p>
            <a:r>
              <a:rPr lang="en-US" sz="2400" dirty="0" smtClean="0"/>
              <a:t>The study may not start at JH until all relevant ancillary reviews are complete and the JHM IRB receives a final copy of the approved consent for our site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Local </a:t>
            </a:r>
            <a:r>
              <a:rPr lang="en-US" sz="2400" dirty="0" smtClean="0"/>
              <a:t>context </a:t>
            </a:r>
            <a:r>
              <a:rPr lang="en-US" sz="2400" dirty="0" smtClean="0"/>
              <a:t>review is </a:t>
            </a:r>
            <a:r>
              <a:rPr lang="en-US" sz="2400" dirty="0" smtClean="0"/>
              <a:t>ongoing - </a:t>
            </a:r>
            <a:r>
              <a:rPr lang="en-US" sz="2400" dirty="0" smtClean="0"/>
              <a:t>See PI Responsibilities Document 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64F7-5BC1-417F-9C68-E7A290AEDACB}" type="slidenum">
              <a:rPr lang="en-US" altLang="en-US" smtClean="0"/>
              <a:pPr/>
              <a:t>13</a:t>
            </a:fld>
            <a:endParaRPr lang="en-US" altLang="en-US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4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Questions/Discussion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09625" y="1981200"/>
            <a:ext cx="7772400" cy="4724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Contact Information: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Megan Kasimatis Singleton, JD, MBE, CIP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/>
              <a:t>Assistant Dean for Human Research Protection and Director of the Human Research Protection Program</a:t>
            </a:r>
            <a:br>
              <a:rPr lang="en-US" sz="1200" i="1" dirty="0"/>
            </a:br>
            <a:r>
              <a:rPr lang="en-US" sz="1200" i="1" dirty="0"/>
              <a:t>Johns Hopkins University School of Medicine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1620 </a:t>
            </a:r>
            <a:r>
              <a:rPr lang="en-US" sz="1200" dirty="0" err="1"/>
              <a:t>McElderry</a:t>
            </a:r>
            <a:r>
              <a:rPr lang="en-US" sz="1200" dirty="0"/>
              <a:t> St, Reed Hall 130-B</a:t>
            </a:r>
            <a:br>
              <a:rPr lang="en-US" sz="1200" dirty="0"/>
            </a:br>
            <a:r>
              <a:rPr lang="en-US" sz="1200" dirty="0"/>
              <a:t>Baltimore, MD 21205</a:t>
            </a:r>
            <a:br>
              <a:rPr lang="en-US" sz="1200" dirty="0"/>
            </a:br>
            <a:r>
              <a:rPr lang="en-US" sz="1200" dirty="0"/>
              <a:t>(443) 287-0204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u="sng" dirty="0">
                <a:hlinkClick r:id="rId2"/>
              </a:rPr>
              <a:t>MSingl16@jhmi.edu</a:t>
            </a:r>
            <a:r>
              <a:rPr lang="en-US" sz="1200" dirty="0"/>
              <a:t> 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Janelle Maddox-Regis, 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 smtClean="0"/>
              <a:t>IRB Reliance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Johns Hopkins University School of Medicine</a:t>
            </a:r>
            <a:br>
              <a:rPr lang="en-US" sz="1200" dirty="0"/>
            </a:br>
            <a:r>
              <a:rPr lang="en-US" sz="1200" dirty="0"/>
              <a:t>1620 </a:t>
            </a:r>
            <a:r>
              <a:rPr lang="en-US" sz="1200" dirty="0" err="1"/>
              <a:t>McElderry</a:t>
            </a:r>
            <a:r>
              <a:rPr lang="en-US" sz="1200" dirty="0"/>
              <a:t> St, Reed Hall 130-B</a:t>
            </a:r>
            <a:br>
              <a:rPr lang="en-US" sz="1200" dirty="0"/>
            </a:br>
            <a:r>
              <a:rPr lang="en-US" sz="1200" dirty="0"/>
              <a:t>Baltimore, MD </a:t>
            </a:r>
            <a:r>
              <a:rPr lang="en-US" sz="1200" dirty="0" smtClean="0"/>
              <a:t>21205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(410) 502-0376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hlinkClick r:id="rId3"/>
              </a:rPr>
              <a:t>jmaddox3@jhmi.edu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Scott Hines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 smtClean="0"/>
              <a:t>IRB Reliance Coordinator</a:t>
            </a:r>
            <a:r>
              <a:rPr lang="en-US" sz="1200" i="1" dirty="0"/>
              <a:t> </a:t>
            </a:r>
            <a:endParaRPr lang="en-US" sz="12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Johns Hopkins University School of Medicine</a:t>
            </a:r>
            <a:br>
              <a:rPr lang="en-US" sz="1200" dirty="0" smtClean="0"/>
            </a:br>
            <a:r>
              <a:rPr lang="en-US" sz="1200" dirty="0" smtClean="0"/>
              <a:t>1620 </a:t>
            </a:r>
            <a:r>
              <a:rPr lang="en-US" sz="1200" dirty="0" err="1" smtClean="0"/>
              <a:t>McElderry</a:t>
            </a:r>
            <a:r>
              <a:rPr lang="en-US" sz="1200" dirty="0" smtClean="0"/>
              <a:t> St, Reed Hall 130-B</a:t>
            </a:r>
            <a:br>
              <a:rPr lang="en-US" sz="1200" dirty="0" smtClean="0"/>
            </a:br>
            <a:r>
              <a:rPr lang="en-US" sz="1200" dirty="0" smtClean="0"/>
              <a:t>Baltimore, MD 21205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443-287-1882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hlinkClick r:id="rId4"/>
              </a:rPr>
              <a:t>shines4@jhmi.edu</a:t>
            </a:r>
            <a:r>
              <a:rPr lang="en-US" sz="1200" dirty="0" smtClean="0"/>
              <a:t> 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039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00125"/>
          </a:xfrm>
        </p:spPr>
        <p:txBody>
          <a:bodyPr/>
          <a:lstStyle/>
          <a:p>
            <a:pPr algn="ctr"/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191000"/>
          </a:xfrm>
        </p:spPr>
        <p:txBody>
          <a:bodyPr/>
          <a:lstStyle/>
          <a:p>
            <a:r>
              <a:rPr lang="en-US" sz="2400" b="1" dirty="0" smtClean="0"/>
              <a:t>Drivers for Centralized IRB Review</a:t>
            </a:r>
          </a:p>
          <a:p>
            <a:pPr lvl="1"/>
            <a:r>
              <a:rPr lang="en-US" sz="2400" dirty="0" smtClean="0"/>
              <a:t>Regulatory changes </a:t>
            </a:r>
          </a:p>
          <a:p>
            <a:pPr lvl="1"/>
            <a:r>
              <a:rPr lang="en-US" sz="2400" dirty="0" smtClean="0"/>
              <a:t>Trial Innovation Network</a:t>
            </a:r>
          </a:p>
          <a:p>
            <a:pPr lvl="1"/>
            <a:endParaRPr lang="en-US" sz="2400" dirty="0" smtClean="0"/>
          </a:p>
          <a:p>
            <a:r>
              <a:rPr lang="en-US" sz="2400" b="1" dirty="0" smtClean="0"/>
              <a:t>How JHM IRB </a:t>
            </a:r>
            <a:r>
              <a:rPr lang="en-US" sz="2400" b="1" dirty="0" smtClean="0"/>
              <a:t>addresses </a:t>
            </a:r>
            <a:r>
              <a:rPr lang="en-US" sz="2400" b="1" dirty="0" smtClean="0"/>
              <a:t>the Single IRB requirements </a:t>
            </a:r>
          </a:p>
          <a:p>
            <a:pPr lvl="1"/>
            <a:r>
              <a:rPr lang="en-US" sz="2400" dirty="0" smtClean="0"/>
              <a:t>Key Decisions</a:t>
            </a:r>
          </a:p>
          <a:p>
            <a:pPr lvl="1"/>
            <a:r>
              <a:rPr lang="en-US" sz="2400" dirty="0" smtClean="0"/>
              <a:t>When JHM is serving as the </a:t>
            </a:r>
            <a:r>
              <a:rPr lang="en-US" sz="2400" dirty="0" smtClean="0"/>
              <a:t>single IRB</a:t>
            </a:r>
            <a:endParaRPr lang="en-US" sz="2400" dirty="0" smtClean="0"/>
          </a:p>
          <a:p>
            <a:pPr lvl="1"/>
            <a:r>
              <a:rPr lang="en-US" sz="2400" dirty="0" smtClean="0"/>
              <a:t>When JHM is </a:t>
            </a:r>
            <a:r>
              <a:rPr lang="en-US" sz="2400" dirty="0" smtClean="0"/>
              <a:t>relying </a:t>
            </a:r>
            <a:r>
              <a:rPr lang="en-US" sz="2400" dirty="0" smtClean="0"/>
              <a:t>on an </a:t>
            </a:r>
            <a:r>
              <a:rPr lang="en-US" sz="2400" dirty="0" smtClean="0"/>
              <a:t>s</a:t>
            </a:r>
            <a:r>
              <a:rPr lang="en-US" sz="2400" dirty="0" smtClean="0"/>
              <a:t>ingle</a:t>
            </a:r>
            <a:r>
              <a:rPr lang="en-US" sz="2400" dirty="0" smtClean="0"/>
              <a:t> </a:t>
            </a:r>
            <a:r>
              <a:rPr lang="en-US" sz="2400" dirty="0" smtClean="0"/>
              <a:t>IRB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lvl="1"/>
            <a:endParaRPr lang="en-US" sz="1600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64F7-5BC1-417F-9C68-E7A290AEDACB}" type="slidenum">
              <a:rPr lang="en-US" altLang="en-US" smtClean="0"/>
              <a:pPr/>
              <a:t>2</a:t>
            </a:fld>
            <a:endParaRPr lang="en-US" altLang="en-US" dirty="0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96863" y="533400"/>
            <a:ext cx="8389937" cy="1371600"/>
          </a:xfrm>
        </p:spPr>
        <p:txBody>
          <a:bodyPr/>
          <a:lstStyle/>
          <a:p>
            <a:pPr algn="ctr"/>
            <a:r>
              <a:rPr lang="en-US" altLang="en-US" sz="2800" dirty="0" smtClean="0"/>
              <a:t>NIH policy </a:t>
            </a:r>
            <a:br>
              <a:rPr lang="en-US" altLang="en-US" sz="2800" dirty="0" smtClean="0"/>
            </a:br>
            <a:r>
              <a:rPr lang="en-US" altLang="en-US" sz="2800" dirty="0" smtClean="0"/>
              <a:t>Use of a single IRB for multi-site research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656" y="1714500"/>
            <a:ext cx="4321175" cy="4114800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600" b="1" dirty="0"/>
              <a:t>June 21, 2016</a:t>
            </a:r>
            <a:r>
              <a:rPr lang="en-US" sz="1600" dirty="0"/>
              <a:t>: New policy requires single IRB (</a:t>
            </a:r>
            <a:r>
              <a:rPr lang="en-US" sz="1600" dirty="0" err="1"/>
              <a:t>sIRB</a:t>
            </a:r>
            <a:r>
              <a:rPr lang="en-US" sz="1600" dirty="0"/>
              <a:t>) review for </a:t>
            </a:r>
            <a:r>
              <a:rPr lang="en-US" sz="1600" b="1" dirty="0"/>
              <a:t>multi-site NIH-funded research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600" b="1" dirty="0"/>
              <a:t>Effective Date: </a:t>
            </a:r>
            <a:r>
              <a:rPr lang="en-US" sz="1600" dirty="0"/>
              <a:t>January 25, 2018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</a:rPr>
              <a:t>What types of studies does this policy apply to?</a:t>
            </a:r>
          </a:p>
          <a:p>
            <a:pPr>
              <a:defRPr/>
            </a:pPr>
            <a:r>
              <a:rPr lang="en-US" sz="1600" dirty="0"/>
              <a:t>NIH-funded </a:t>
            </a:r>
            <a:r>
              <a:rPr lang="en-US" sz="1600" b="1" dirty="0"/>
              <a:t>multi-site studies </a:t>
            </a:r>
            <a:r>
              <a:rPr lang="en-US" sz="1600" dirty="0"/>
              <a:t>that involve non-exempt research</a:t>
            </a:r>
          </a:p>
          <a:p>
            <a:pPr lvl="1">
              <a:defRPr/>
            </a:pPr>
            <a:r>
              <a:rPr lang="en-US" sz="1600" b="1" dirty="0"/>
              <a:t>Multi-site Studies</a:t>
            </a:r>
            <a:r>
              <a:rPr lang="en-US" sz="1600" dirty="0"/>
              <a:t>: The </a:t>
            </a:r>
            <a:r>
              <a:rPr lang="en-US" sz="1600" u="sng" dirty="0"/>
              <a:t>same protocol </a:t>
            </a:r>
            <a:r>
              <a:rPr lang="en-US" sz="1600" dirty="0"/>
              <a:t>is being conducted at more than one site and the study is being funded wholly or in part by NIH</a:t>
            </a:r>
          </a:p>
          <a:p>
            <a:pPr>
              <a:defRPr/>
            </a:pPr>
            <a:r>
              <a:rPr lang="en-US" sz="1600" dirty="0"/>
              <a:t>New applications or competitive renewals submitted on or after the effective date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://grants.nih.gov/grants/guide/notice-files/NOT-OD-16-094.html</a:t>
            </a:r>
            <a:r>
              <a:rPr lang="en-US" sz="1200" dirty="0"/>
              <a:t> </a:t>
            </a:r>
            <a:endParaRPr lang="en-US" sz="1200" b="1" dirty="0"/>
          </a:p>
          <a:p>
            <a:pPr marL="342900" lvl="1" indent="0">
              <a:spcBef>
                <a:spcPts val="0"/>
              </a:spcBef>
              <a:buFontTx/>
              <a:buNone/>
              <a:defRPr/>
            </a:pPr>
            <a:endParaRPr lang="en-US" sz="135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76400"/>
            <a:ext cx="4316413" cy="40386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Exceptions: 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US" sz="1600" dirty="0"/>
              <a:t>Does not apply to Exempt research 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US" sz="1600" dirty="0"/>
              <a:t>International </a:t>
            </a:r>
            <a:r>
              <a:rPr lang="en-US" sz="1600" dirty="0"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rPr>
              <a:t>sites</a:t>
            </a:r>
            <a:r>
              <a:rPr lang="en-US" sz="1600" dirty="0"/>
              <a:t> [Policy applies to Domestic Sites only]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US" sz="1600" dirty="0"/>
              <a:t>Does not apply to studies conducted under career development, research training or fellowship awards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US" sz="1600" dirty="0"/>
              <a:t>Exceptions to this policy will be made where </a:t>
            </a:r>
            <a:r>
              <a:rPr lang="en-US" sz="1600" dirty="0" err="1"/>
              <a:t>sIRB</a:t>
            </a:r>
            <a:r>
              <a:rPr lang="en-US" sz="1600" dirty="0"/>
              <a:t> review would be prohibited by a federal, tribal, or state law, regulation, or policy.  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US" sz="1600" dirty="0"/>
              <a:t>Requests for exceptions that are not based on a legal, regulatory, or policy requirement may be </a:t>
            </a:r>
            <a:r>
              <a:rPr lang="en-US" sz="1600" dirty="0" smtClean="0"/>
              <a:t> considered </a:t>
            </a:r>
            <a:r>
              <a:rPr lang="en-US" sz="1600" dirty="0"/>
              <a:t>by NIH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/>
              <a:t>Compelling justification required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5125" name="Picture 2" descr="Office of Science Policy">
            <a:hlinkClick r:id="rId3" tooltip="Home pag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25" y="646113"/>
            <a:ext cx="26924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6863" y="5943600"/>
            <a:ext cx="8389937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sIRB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is the selected IRB of record that conducts the ethical review for participating sites of the multi-site study. </a:t>
            </a:r>
            <a:endParaRPr lang="en-US" sz="2000" i="1" dirty="0">
              <a:solidFill>
                <a:schemeClr val="accent5">
                  <a:lumMod val="50000"/>
                </a:schemeClr>
              </a:solidFill>
              <a:latin typeface="+mn-lt"/>
              <a:cs typeface="Calibri" panose="020F0502020204030204" pitchFamily="34" charset="0"/>
            </a:endParaRPr>
          </a:p>
          <a:p>
            <a:pPr>
              <a:defRPr/>
            </a:pPr>
            <a:endParaRPr lang="en-US" sz="20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>
          <a:xfrm>
            <a:off x="430213" y="457200"/>
            <a:ext cx="7646987" cy="1143000"/>
          </a:xfrm>
        </p:spPr>
        <p:txBody>
          <a:bodyPr/>
          <a:lstStyle/>
          <a:p>
            <a:r>
              <a:rPr lang="en-US" altLang="en-US" sz="3200" dirty="0" smtClean="0"/>
              <a:t>Additional Pending Regulatory Requirements for </a:t>
            </a:r>
            <a:r>
              <a:rPr lang="en-US" altLang="en-US" sz="3200" dirty="0" err="1" smtClean="0"/>
              <a:t>sIRB</a:t>
            </a:r>
            <a:r>
              <a:rPr lang="en-US" altLang="en-US" sz="3200" dirty="0" smtClean="0"/>
              <a:t> Review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267700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Final rule: Published January 19, 2017 </a:t>
            </a:r>
          </a:p>
          <a:p>
            <a:pPr lvl="1">
              <a:defRPr/>
            </a:pPr>
            <a:r>
              <a:rPr lang="en-US" sz="2000" dirty="0"/>
              <a:t>Effective Date: </a:t>
            </a:r>
            <a:r>
              <a:rPr lang="en-US" sz="2000" dirty="0" smtClean="0"/>
              <a:t>Currently Delayed </a:t>
            </a:r>
            <a:r>
              <a:rPr lang="en-US" sz="2000" dirty="0"/>
              <a:t>to July 19, 2018 [For most provisions</a:t>
            </a:r>
            <a:r>
              <a:rPr lang="en-US" sz="2000" dirty="0" smtClean="0"/>
              <a:t>]</a:t>
            </a:r>
          </a:p>
          <a:p>
            <a:pPr lvl="1">
              <a:defRPr/>
            </a:pPr>
            <a:r>
              <a:rPr lang="en-US" sz="2000" dirty="0" smtClean="0"/>
              <a:t>New NPRM released 4/20 with a public comment period ending 5/21- May delay implementation of the rule to January 2019 [or longer]</a:t>
            </a:r>
            <a:endParaRPr lang="en-US" sz="2000" dirty="0"/>
          </a:p>
          <a:p>
            <a:pPr marL="342900" lvl="1" indent="0">
              <a:buFontTx/>
              <a:buNone/>
              <a:defRPr/>
            </a:pPr>
            <a:endParaRPr lang="en-US" sz="18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800" dirty="0"/>
              <a:t>Common Rule extends Single IRB review requirement to all “cooperative research” [Research involving one or more institutions]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1800" dirty="0"/>
              <a:t>Implementation date: January 20, 2020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5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Commentary about the Final Rule suggests that the FDA may revise its applicable regulations for human subjects protections to align with Common Rule changes [including provisions for single IRB review]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685799"/>
            <a:ext cx="7772400" cy="847725"/>
          </a:xfrm>
        </p:spPr>
        <p:txBody>
          <a:bodyPr/>
          <a:lstStyle/>
          <a:p>
            <a:r>
              <a:rPr lang="en-US" dirty="0" smtClean="0"/>
              <a:t>Trial Innovation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790500" cy="4191000"/>
          </a:xfrm>
        </p:spPr>
        <p:txBody>
          <a:bodyPr/>
          <a:lstStyle/>
          <a:p>
            <a:r>
              <a:rPr lang="en-US" sz="1800" dirty="0" smtClean="0"/>
              <a:t>Initiative launched by the National Center for Advancing Translational Science (NCATS) to leverage the resources of the CTSAs and help accelerate clinical trials </a:t>
            </a:r>
          </a:p>
          <a:p>
            <a:r>
              <a:rPr lang="en-US" sz="1800" dirty="0" smtClean="0"/>
              <a:t>Three Trial Innovation Centers [TICs] each with their own central IRB [CIRB]:</a:t>
            </a:r>
          </a:p>
          <a:p>
            <a:pPr lvl="1"/>
            <a:r>
              <a:rPr lang="en-US" sz="1800" dirty="0" smtClean="0"/>
              <a:t>University of Utah</a:t>
            </a:r>
          </a:p>
          <a:p>
            <a:pPr lvl="1"/>
            <a:r>
              <a:rPr lang="en-US" sz="1800" dirty="0" smtClean="0"/>
              <a:t>Duke University/Vanderbilt University </a:t>
            </a:r>
          </a:p>
          <a:p>
            <a:pPr lvl="1"/>
            <a:r>
              <a:rPr lang="en-US" sz="1800" dirty="0" smtClean="0"/>
              <a:t>Johns Hopkins University School of Medicine/Tufts University </a:t>
            </a:r>
          </a:p>
          <a:p>
            <a:r>
              <a:rPr lang="en-US" sz="1800" dirty="0" smtClean="0"/>
              <a:t>Recruitment Innovation Center [RIC]: Vanderbilt University </a:t>
            </a:r>
          </a:p>
          <a:p>
            <a:r>
              <a:rPr lang="en-US" sz="1800" dirty="0" smtClean="0"/>
              <a:t>Trial Assignment through the Network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86199" cy="33528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CIRB Development 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Development of </a:t>
            </a:r>
            <a:r>
              <a:rPr lang="en-US" sz="1800" dirty="0" smtClean="0"/>
              <a:t>SOPs</a:t>
            </a: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Develop systems to support the activities of the </a:t>
            </a:r>
            <a:r>
              <a:rPr lang="en-US" sz="1800" dirty="0" smtClean="0"/>
              <a:t>CIRB</a:t>
            </a: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Develop plans to monitor the IRB approval process and develop metrics to evaluate </a:t>
            </a:r>
            <a:r>
              <a:rPr lang="en-US" sz="1800" dirty="0" smtClean="0"/>
              <a:t>CIRB </a:t>
            </a:r>
            <a:r>
              <a:rPr lang="en-US" sz="1800" dirty="0"/>
              <a:t>success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Work with other TICs to develop innovative strategies for operationalizing </a:t>
            </a:r>
            <a:r>
              <a:rPr lang="en-US" sz="1800" dirty="0" smtClean="0"/>
              <a:t>CIRB review</a:t>
            </a:r>
            <a:r>
              <a:rPr lang="en-US" sz="1800" dirty="0"/>
              <a:t>. </a:t>
            </a:r>
            <a:endParaRPr lang="en-US" sz="1950" dirty="0" smtClean="0"/>
          </a:p>
          <a:p>
            <a:pPr marL="0" indent="0">
              <a:buNone/>
            </a:pPr>
            <a:r>
              <a:rPr lang="en-US" sz="1950" dirty="0" smtClean="0"/>
              <a:t>Activity </a:t>
            </a:r>
            <a:r>
              <a:rPr lang="en-US" sz="1950" dirty="0"/>
              <a:t>of the TICs will be support by a platform hosted by Vanderbilt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715000"/>
            <a:ext cx="45720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326" y="5941534"/>
            <a:ext cx="4038600" cy="76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3443"/>
            <a:ext cx="7772400" cy="847725"/>
          </a:xfrm>
        </p:spPr>
        <p:txBody>
          <a:bodyPr/>
          <a:lstStyle/>
          <a:p>
            <a:r>
              <a:rPr lang="en-US" dirty="0" smtClean="0"/>
              <a:t>SMART IRB Reliance Agreement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95800" cy="3581400"/>
          </a:xfrm>
        </p:spPr>
        <p:txBody>
          <a:bodyPr>
            <a:noAutofit/>
          </a:bodyPr>
          <a:lstStyle/>
          <a:p>
            <a:r>
              <a:rPr lang="en-US" sz="1800" dirty="0"/>
              <a:t>In anticipation of the release of the NIH policy, the National Center for Advancing Translational Sciences [NCATS] funded a multi-institutional collaborative initiative to develop a national IRB reliance agreement [SMART IRB]</a:t>
            </a:r>
          </a:p>
          <a:p>
            <a:pPr lvl="1"/>
            <a:r>
              <a:rPr lang="en-US" sz="1600" dirty="0" smtClean="0"/>
              <a:t>As of September 2016, this agreement is now available: </a:t>
            </a: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://smartirb.org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FWA-holding Institutions sign on to use the agreement through a joinder process.</a:t>
            </a:r>
          </a:p>
          <a:p>
            <a:pPr lvl="1"/>
            <a:r>
              <a:rPr lang="en-US" sz="1600" dirty="0" smtClean="0"/>
              <a:t>Once you are a signatory to SMART, you may use SMART as your reliance agreement for any specific study that also involves institutions that are SMART signatories</a:t>
            </a:r>
          </a:p>
          <a:p>
            <a:pPr lvl="1"/>
            <a:r>
              <a:rPr lang="en-US" sz="1600" dirty="0" smtClean="0"/>
              <a:t>Johns </a:t>
            </a:r>
            <a:r>
              <a:rPr lang="en-US" sz="1600" dirty="0"/>
              <a:t>Hopkins Medicine IRB signed on in October </a:t>
            </a:r>
            <a:r>
              <a:rPr lang="en-US" sz="1600" dirty="0" smtClean="0"/>
              <a:t>2016.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729946"/>
            <a:ext cx="3810000" cy="3146854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50" b="1" dirty="0"/>
              <a:t>Key </a:t>
            </a:r>
            <a:r>
              <a:rPr lang="en-US" sz="1650" b="1" dirty="0" smtClean="0"/>
              <a:t>Facts:</a:t>
            </a:r>
          </a:p>
          <a:p>
            <a:r>
              <a:rPr lang="en-US" sz="1500" dirty="0" smtClean="0"/>
              <a:t>Eliminates </a:t>
            </a:r>
            <a:r>
              <a:rPr lang="en-US" sz="1500" dirty="0"/>
              <a:t>the need for study-specific reliance agreement </a:t>
            </a:r>
            <a:r>
              <a:rPr lang="en-US" sz="1500" dirty="0" smtClean="0"/>
              <a:t>negotiations</a:t>
            </a:r>
          </a:p>
          <a:p>
            <a:r>
              <a:rPr lang="en-US" sz="1500" dirty="0" smtClean="0"/>
              <a:t>Institutions </a:t>
            </a:r>
            <a:r>
              <a:rPr lang="en-US" sz="1500" dirty="0"/>
              <a:t>may have “addendums” to cover items not specified in the agreement such as indemnification – The </a:t>
            </a:r>
            <a:r>
              <a:rPr lang="en-US" sz="1500" dirty="0" smtClean="0"/>
              <a:t>JHM IRB will </a:t>
            </a:r>
            <a:r>
              <a:rPr lang="en-US" sz="1500" dirty="0"/>
              <a:t>have an addendum </a:t>
            </a:r>
            <a:endParaRPr lang="en-US" sz="1500" dirty="0" smtClean="0"/>
          </a:p>
          <a:p>
            <a:r>
              <a:rPr lang="en-US" sz="1500" dirty="0" smtClean="0"/>
              <a:t>All </a:t>
            </a:r>
            <a:r>
              <a:rPr lang="en-US" sz="1500" dirty="0"/>
              <a:t>TIC studies will use the SMART IRB reliance agreement as their base </a:t>
            </a:r>
            <a:endParaRPr lang="en-US" sz="1500" dirty="0" smtClean="0"/>
          </a:p>
          <a:p>
            <a:r>
              <a:rPr lang="en-US" sz="1500" dirty="0" smtClean="0"/>
              <a:t>Where possible and appropriate JHM will use the SMART agreement to cover other CIRB activities </a:t>
            </a:r>
            <a:endParaRPr lang="en-US" sz="1500" dirty="0"/>
          </a:p>
          <a:p>
            <a:endParaRPr lang="en-US" dirty="0"/>
          </a:p>
        </p:txBody>
      </p:sp>
      <p:pic>
        <p:nvPicPr>
          <p:cNvPr id="4" name="Picture 2" descr="SMART IRB logo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5600" y="5189839"/>
            <a:ext cx="1981200" cy="90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4686300" y="4849091"/>
            <a:ext cx="1828800" cy="1828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500+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signatories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64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CTSA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Hubs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00050" y="304800"/>
            <a:ext cx="6991350" cy="1066800"/>
          </a:xfrm>
        </p:spPr>
        <p:txBody>
          <a:bodyPr/>
          <a:lstStyle/>
          <a:p>
            <a:pPr algn="ctr"/>
            <a:r>
              <a:rPr lang="en-US" altLang="en-US" dirty="0" smtClean="0"/>
              <a:t>Solution: Reliance Request Tool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>
          <a:xfrm>
            <a:off x="76200" y="1752600"/>
            <a:ext cx="443865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700" b="1" dirty="0" smtClean="0"/>
              <a:t>Where JHU single IRB services are needed, only JHM IRB will serve as the single IRB.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JHU has three separate IRBs [JHM, Public Health, Homewood Schools]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Only JHM IRB is accredited 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 smtClean="0"/>
              <a:t>Mandatory Use of Online Reliance Request Tool: 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Investigators may not indicate in a grant application </a:t>
            </a:r>
            <a:r>
              <a:rPr lang="en-US" altLang="en-US" sz="1400" i="1" dirty="0" smtClean="0"/>
              <a:t>that</a:t>
            </a:r>
            <a:r>
              <a:rPr lang="en-US" altLang="en-US" sz="1400" dirty="0" smtClean="0"/>
              <a:t> a JHU is willing to rely on an external IRB or JHM IRB is willing to serve as the IRB of Record without first securing a letter of support from the appropriate IRB.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Online Reliance Request Tool enables easy communication with the JHM IRB at the time of grant proposal </a:t>
            </a:r>
          </a:p>
          <a:p>
            <a:pPr>
              <a:lnSpc>
                <a:spcPct val="80000"/>
              </a:lnSpc>
            </a:pPr>
            <a:r>
              <a:rPr lang="en-US" altLang="en-US" sz="1800" b="1" dirty="0" smtClean="0"/>
              <a:t>Worked with Research Support offices to create electronic </a:t>
            </a:r>
            <a:r>
              <a:rPr lang="ja-JP" altLang="en-US" sz="1800" b="1" dirty="0" smtClean="0"/>
              <a:t>“</a:t>
            </a:r>
            <a:r>
              <a:rPr lang="en-US" altLang="ja-JP" sz="1800" b="1" dirty="0" smtClean="0"/>
              <a:t>Stop</a:t>
            </a:r>
            <a:r>
              <a:rPr lang="ja-JP" altLang="en-US" sz="1800" b="1" dirty="0" smtClean="0"/>
              <a:t>”</a:t>
            </a:r>
            <a:r>
              <a:rPr lang="en-US" altLang="ja-JP" sz="1800" b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Question added to electronic grant submission systems to require upload of a letter of support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Creates an electronic hard stop to ensure organization agrees to rely/serve as </a:t>
            </a:r>
            <a:r>
              <a:rPr lang="en-US" altLang="en-US" sz="1400" dirty="0" err="1" smtClean="0"/>
              <a:t>sIRB</a:t>
            </a:r>
            <a:r>
              <a:rPr lang="en-US" altLang="en-US" sz="1400" dirty="0" smtClean="0"/>
              <a:t> and budget is appropriate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200" dirty="0" smtClean="0"/>
          </a:p>
        </p:txBody>
      </p:sp>
      <p:pic>
        <p:nvPicPr>
          <p:cNvPr id="26627" name="Content Placeholder 7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1" t="13991" r="27571" b="41658"/>
          <a:stretch>
            <a:fillRect/>
          </a:stretch>
        </p:blipFill>
        <p:spPr>
          <a:xfrm>
            <a:off x="4572000" y="1676400"/>
            <a:ext cx="4221163" cy="3810000"/>
          </a:xfrm>
        </p:spPr>
      </p:pic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4267200" y="6015038"/>
            <a:ext cx="441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hlinkClick r:id="rId4"/>
              </a:rPr>
              <a:t>https://www.hopkinsmedicine.org/institutional_review_board/about/agreements/reliance_agreement.html</a:t>
            </a:r>
            <a:r>
              <a:rPr lang="en-US" altLang="en-US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76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2" y="381000"/>
            <a:ext cx="7073828" cy="16263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Preparing the Grant Application:</a:t>
            </a:r>
            <a:br>
              <a:rPr lang="en-US" dirty="0" smtClean="0"/>
            </a:br>
            <a:r>
              <a:rPr lang="en-US" dirty="0" smtClean="0"/>
              <a:t>The Single IRB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" y="1752600"/>
            <a:ext cx="87630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/>
              <a:t>applications subject to the sIRB </a:t>
            </a:r>
            <a:r>
              <a:rPr lang="en-US" sz="2000" dirty="0" smtClean="0"/>
              <a:t>policy an </a:t>
            </a:r>
            <a:r>
              <a:rPr lang="en-US" sz="2000" b="1" dirty="0"/>
              <a:t>sIRB plan </a:t>
            </a:r>
            <a:r>
              <a:rPr lang="en-US" sz="2000" dirty="0"/>
              <a:t>must be supplied that includes the following elements:</a:t>
            </a:r>
          </a:p>
          <a:p>
            <a:pPr lvl="1"/>
            <a:r>
              <a:rPr lang="en-US" sz="2000" dirty="0" smtClean="0"/>
              <a:t>Name of the IRB that will serve as the sIRB</a:t>
            </a:r>
            <a:endParaRPr lang="en-US" sz="2000" dirty="0" smtClean="0"/>
          </a:p>
          <a:p>
            <a:pPr lvl="1"/>
            <a:r>
              <a:rPr lang="en-US" sz="2000" dirty="0" smtClean="0"/>
              <a:t>List of participating sites</a:t>
            </a:r>
          </a:p>
          <a:p>
            <a:pPr lvl="2"/>
            <a:r>
              <a:rPr lang="en-US" sz="1600" dirty="0" smtClean="0"/>
              <a:t>Willingness to rely on JHM IRB?</a:t>
            </a:r>
          </a:p>
          <a:p>
            <a:pPr lvl="2"/>
            <a:r>
              <a:rPr lang="en-US" sz="1600" dirty="0" smtClean="0"/>
              <a:t>Signatory to SMART?</a:t>
            </a:r>
            <a:endParaRPr lang="en-US" sz="1600" dirty="0"/>
          </a:p>
          <a:p>
            <a:pPr lvl="1"/>
            <a:r>
              <a:rPr lang="en-US" sz="2000" dirty="0" smtClean="0"/>
              <a:t>Description of communication plan </a:t>
            </a:r>
            <a:r>
              <a:rPr lang="en-US" sz="2000" dirty="0"/>
              <a:t>between sites and the sIRB 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Indicate that all participating sites will, prior to initiating the study, sign an authorization/reliance agreement that will clarify the roles and responsibilities of the sIRB and participating sites.</a:t>
            </a:r>
          </a:p>
          <a:p>
            <a:pPr lvl="1"/>
            <a:r>
              <a:rPr lang="en-US" sz="2000" dirty="0" smtClean="0"/>
              <a:t>Indicate which institution or entity will maintain records of the authorization/reliance agreements and of the communication plan.</a:t>
            </a:r>
          </a:p>
          <a:p>
            <a:pPr lvl="1"/>
            <a:r>
              <a:rPr lang="en-US" sz="2000" b="1" dirty="0" smtClean="0"/>
              <a:t>Include a budget </a:t>
            </a:r>
            <a:r>
              <a:rPr lang="en-US" sz="2000" b="1" dirty="0" smtClean="0"/>
              <a:t>for sIRB fees</a:t>
            </a:r>
            <a:endParaRPr lang="en-US" sz="2000" b="1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597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599"/>
            <a:ext cx="8048625" cy="923925"/>
          </a:xfrm>
        </p:spPr>
        <p:txBody>
          <a:bodyPr/>
          <a:lstStyle/>
          <a:p>
            <a:r>
              <a:rPr lang="en-US" dirty="0" smtClean="0"/>
              <a:t>JHM </a:t>
            </a:r>
            <a:r>
              <a:rPr lang="en-US" dirty="0" err="1" smtClean="0"/>
              <a:t>sIRB</a:t>
            </a:r>
            <a:r>
              <a:rPr lang="en-US" dirty="0" smtClean="0"/>
              <a:t> Review Process: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807364"/>
              </p:ext>
            </p:extLst>
          </p:nvPr>
        </p:nvGraphicFramePr>
        <p:xfrm>
          <a:off x="381000" y="1676400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0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JHM_White</Template>
  <TotalTime>1287</TotalTime>
  <Words>1406</Words>
  <Application>Microsoft Office PowerPoint</Application>
  <PresentationFormat>On-screen Show (4:3)</PresentationFormat>
  <Paragraphs>168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Times</vt:lpstr>
      <vt:lpstr>Wingdings</vt:lpstr>
      <vt:lpstr>Office Theme</vt:lpstr>
      <vt:lpstr>IRB Open House: Implementation of Single IRB Review  </vt:lpstr>
      <vt:lpstr>Topics</vt:lpstr>
      <vt:lpstr>NIH policy  Use of a single IRB for multi-site research  </vt:lpstr>
      <vt:lpstr>Additional Pending Regulatory Requirements for sIRB Review </vt:lpstr>
      <vt:lpstr>Trial Innovation Network</vt:lpstr>
      <vt:lpstr>SMART IRB Reliance Agreement </vt:lpstr>
      <vt:lpstr>Solution: Reliance Request Tool </vt:lpstr>
      <vt:lpstr>Preparing the Grant Application: The Single IRB Plan</vt:lpstr>
      <vt:lpstr>JHM sIRB Review Process:</vt:lpstr>
      <vt:lpstr>Things to Know When Seeking to Have  the JHM IRB serve as the sIRB</vt:lpstr>
      <vt:lpstr>Single IRB Review ≠ Single Institutional Review</vt:lpstr>
      <vt:lpstr>IRB Responsibilities vs Institutional Responsibilities </vt:lpstr>
      <vt:lpstr>Things to Know when Seeking  to Rely on an External IRB</vt:lpstr>
      <vt:lpstr> Questions/Discussion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Landscape of Human Research Protections</dc:title>
  <dc:creator>Megan Singleton</dc:creator>
  <cp:lastModifiedBy>Janelle Maddox-Regis</cp:lastModifiedBy>
  <cp:revision>87</cp:revision>
  <dcterms:created xsi:type="dcterms:W3CDTF">2017-01-31T11:51:26Z</dcterms:created>
  <dcterms:modified xsi:type="dcterms:W3CDTF">2019-04-29T15:46:15Z</dcterms:modified>
</cp:coreProperties>
</file>