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72" r:id="rId8"/>
    <p:sldId id="280" r:id="rId9"/>
    <p:sldId id="279" r:id="rId10"/>
    <p:sldId id="270" r:id="rId11"/>
    <p:sldId id="27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721D"/>
    <a:srgbClr val="FF9900"/>
    <a:srgbClr val="990000"/>
    <a:srgbClr val="CC3399"/>
    <a:srgbClr val="9751CB"/>
    <a:srgbClr val="EE32D3"/>
    <a:srgbClr val="3968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21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86EF49-36C4-4DE6-BC4C-32807B1AD24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EBA9028-E163-4963-8630-9E04A944C8BB}">
      <dgm:prSet custT="1"/>
      <dgm:spPr/>
      <dgm:t>
        <a:bodyPr/>
        <a:lstStyle/>
        <a:p>
          <a:pPr rtl="0"/>
          <a:r>
            <a:rPr lang="en-US" sz="2400" b="1" dirty="0" smtClean="0"/>
            <a:t>“</a:t>
          </a:r>
          <a:r>
            <a:rPr lang="en-US" sz="2400" b="1" u="sng" dirty="0" smtClean="0"/>
            <a:t>PROMPT</a:t>
          </a:r>
          <a:r>
            <a:rPr lang="en-US" sz="2400" b="1" dirty="0" smtClean="0"/>
            <a:t>” </a:t>
          </a:r>
          <a:r>
            <a:rPr lang="en-US" sz="2400" dirty="0" smtClean="0"/>
            <a:t>means as soon as possible after the event is discovered, but in all cases </a:t>
          </a:r>
          <a:r>
            <a:rPr lang="en-US" sz="2400" b="1" u="sng" dirty="0" smtClean="0"/>
            <a:t>within 10 working days </a:t>
          </a:r>
          <a:r>
            <a:rPr lang="en-US" sz="2400" dirty="0" smtClean="0"/>
            <a:t>after discovery of the event.</a:t>
          </a:r>
        </a:p>
        <a:p>
          <a:pPr rtl="0"/>
          <a:r>
            <a:rPr lang="en-US" sz="2000" dirty="0" smtClean="0"/>
            <a:t>Deaths – that are reportable* – must be reported </a:t>
          </a:r>
          <a:r>
            <a:rPr lang="en-US" sz="2000" b="1" dirty="0" smtClean="0"/>
            <a:t>within 72 hours </a:t>
          </a:r>
          <a:r>
            <a:rPr lang="en-US" sz="2000" dirty="0" smtClean="0"/>
            <a:t>after discovery. </a:t>
          </a:r>
          <a:r>
            <a:rPr lang="en-US" sz="2000" dirty="0" smtClean="0"/>
            <a:t> </a:t>
          </a:r>
          <a:endParaRPr lang="en-US" sz="2000" dirty="0"/>
        </a:p>
      </dgm:t>
    </dgm:pt>
    <dgm:pt modelId="{9534F2B4-3E00-470D-8461-19156523169E}" type="parTrans" cxnId="{82509348-4FE1-4C70-8190-0A4F0C188E33}">
      <dgm:prSet/>
      <dgm:spPr/>
      <dgm:t>
        <a:bodyPr/>
        <a:lstStyle/>
        <a:p>
          <a:endParaRPr lang="en-US"/>
        </a:p>
      </dgm:t>
    </dgm:pt>
    <dgm:pt modelId="{8C68C43C-E0D7-4E6C-929B-D2B51DD7CC52}" type="sibTrans" cxnId="{82509348-4FE1-4C70-8190-0A4F0C188E33}">
      <dgm:prSet/>
      <dgm:spPr/>
      <dgm:t>
        <a:bodyPr/>
        <a:lstStyle/>
        <a:p>
          <a:endParaRPr lang="en-US"/>
        </a:p>
      </dgm:t>
    </dgm:pt>
    <dgm:pt modelId="{09BB65E7-E573-4AB1-9F28-820CCA86383B}">
      <dgm:prSet/>
      <dgm:spPr/>
      <dgm:t>
        <a:bodyPr/>
        <a:lstStyle/>
        <a:p>
          <a:pPr marL="171450" lvl="1" indent="0" defTabSz="844550" rtl="0">
            <a:lnSpc>
              <a:spcPct val="90000"/>
            </a:lnSpc>
            <a:spcBef>
              <a:spcPct val="0"/>
            </a:spcBef>
            <a:spcAft>
              <a:spcPct val="20000"/>
            </a:spcAft>
            <a:buNone/>
          </a:pPr>
          <a:endParaRPr lang="en-US" dirty="0"/>
        </a:p>
      </dgm:t>
    </dgm:pt>
    <dgm:pt modelId="{49B012C3-FC2F-4E1B-A67C-C517CC8DA94E}" type="parTrans" cxnId="{5246C15A-F902-4AE3-A0C0-ECEA3487DFE7}">
      <dgm:prSet/>
      <dgm:spPr/>
      <dgm:t>
        <a:bodyPr/>
        <a:lstStyle/>
        <a:p>
          <a:endParaRPr lang="en-US"/>
        </a:p>
      </dgm:t>
    </dgm:pt>
    <dgm:pt modelId="{5BD7A0DB-BC4E-4510-A5D9-F3471A188618}" type="sibTrans" cxnId="{5246C15A-F902-4AE3-A0C0-ECEA3487DFE7}">
      <dgm:prSet/>
      <dgm:spPr/>
      <dgm:t>
        <a:bodyPr/>
        <a:lstStyle/>
        <a:p>
          <a:endParaRPr lang="en-US"/>
        </a:p>
      </dgm:t>
    </dgm:pt>
    <dgm:pt modelId="{C49081D5-8AAC-4CF1-8CB9-0C9F18FF643C}">
      <dgm:prSet/>
      <dgm:spPr/>
      <dgm:t>
        <a:bodyPr/>
        <a:lstStyle/>
        <a:p>
          <a:pPr rtl="0"/>
          <a:r>
            <a:rPr lang="en-US" b="1" u="sng" dirty="0" smtClean="0"/>
            <a:t>TYPES OF EVENTS </a:t>
          </a:r>
        </a:p>
        <a:p>
          <a:pPr rtl="0"/>
          <a:r>
            <a:rPr lang="en-US" dirty="0" smtClean="0"/>
            <a:t>- Unanticipated problems involving risks to subjects or others (“UPIRSO”)</a:t>
          </a:r>
        </a:p>
        <a:p>
          <a:pPr rtl="0"/>
          <a:r>
            <a:rPr lang="en-US" dirty="0" smtClean="0"/>
            <a:t>- Potential Serious or Continuing Non-Compliance </a:t>
          </a:r>
        </a:p>
        <a:p>
          <a:pPr rtl="0"/>
          <a:r>
            <a:rPr lang="en-US" dirty="0" smtClean="0"/>
            <a:t>- Other Events </a:t>
          </a:r>
          <a:r>
            <a:rPr lang="en-US" dirty="0" smtClean="0"/>
            <a:t> </a:t>
          </a:r>
          <a:endParaRPr lang="en-US" dirty="0"/>
        </a:p>
      </dgm:t>
    </dgm:pt>
    <dgm:pt modelId="{5B194AC9-BE6F-4741-AF4B-71A5BA469C16}" type="parTrans" cxnId="{98906783-1F3B-48C0-86A8-7229B3E787E6}">
      <dgm:prSet/>
      <dgm:spPr/>
      <dgm:t>
        <a:bodyPr/>
        <a:lstStyle/>
        <a:p>
          <a:endParaRPr lang="en-US"/>
        </a:p>
      </dgm:t>
    </dgm:pt>
    <dgm:pt modelId="{0C5E749B-2E28-4552-966A-6757B74C48ED}" type="sibTrans" cxnId="{98906783-1F3B-48C0-86A8-7229B3E787E6}">
      <dgm:prSet/>
      <dgm:spPr/>
      <dgm:t>
        <a:bodyPr/>
        <a:lstStyle/>
        <a:p>
          <a:endParaRPr lang="en-US"/>
        </a:p>
      </dgm:t>
    </dgm:pt>
    <dgm:pt modelId="{AE1A45E4-643F-47DE-859D-FBE7D4AF2997}">
      <dgm:prSet/>
      <dgm:spPr/>
      <dgm:t>
        <a:bodyPr/>
        <a:lstStyle/>
        <a:p>
          <a:pPr rtl="0"/>
          <a:endParaRPr lang="en-US" dirty="0"/>
        </a:p>
      </dgm:t>
    </dgm:pt>
    <dgm:pt modelId="{B2E32CC6-1DD3-447C-8E9A-5C77B6D4B9A4}" type="parTrans" cxnId="{39DC30EC-3E77-4DE9-A8B7-8B1886FE967A}">
      <dgm:prSet/>
      <dgm:spPr/>
      <dgm:t>
        <a:bodyPr/>
        <a:lstStyle/>
        <a:p>
          <a:endParaRPr lang="en-US"/>
        </a:p>
      </dgm:t>
    </dgm:pt>
    <dgm:pt modelId="{95010516-B691-433A-9B22-666E278C99A6}" type="sibTrans" cxnId="{39DC30EC-3E77-4DE9-A8B7-8B1886FE967A}">
      <dgm:prSet/>
      <dgm:spPr/>
      <dgm:t>
        <a:bodyPr/>
        <a:lstStyle/>
        <a:p>
          <a:endParaRPr lang="en-US"/>
        </a:p>
      </dgm:t>
    </dgm:pt>
    <dgm:pt modelId="{80B10ADC-7706-4D8F-A2F4-22459EE690EB}">
      <dgm:prSet/>
      <dgm:spPr/>
      <dgm:t>
        <a:bodyPr/>
        <a:lstStyle/>
        <a:p>
          <a:pPr marL="171450" lvl="1" indent="0" defTabSz="844550" rtl="0">
            <a:lnSpc>
              <a:spcPct val="90000"/>
            </a:lnSpc>
            <a:spcBef>
              <a:spcPct val="0"/>
            </a:spcBef>
            <a:spcAft>
              <a:spcPct val="20000"/>
            </a:spcAft>
            <a:buNone/>
          </a:pPr>
          <a:endParaRPr lang="en-US" dirty="0"/>
        </a:p>
      </dgm:t>
    </dgm:pt>
    <dgm:pt modelId="{159ACB48-F63F-4883-A981-AFE47EE37A17}" type="parTrans" cxnId="{DEAB04E3-8A58-4889-B147-EE325687EC1F}">
      <dgm:prSet/>
      <dgm:spPr/>
      <dgm:t>
        <a:bodyPr/>
        <a:lstStyle/>
        <a:p>
          <a:endParaRPr lang="en-US"/>
        </a:p>
      </dgm:t>
    </dgm:pt>
    <dgm:pt modelId="{8EAD1E7B-2AA6-45E6-9F0E-548800FB01AA}" type="sibTrans" cxnId="{DEAB04E3-8A58-4889-B147-EE325687EC1F}">
      <dgm:prSet/>
      <dgm:spPr/>
      <dgm:t>
        <a:bodyPr/>
        <a:lstStyle/>
        <a:p>
          <a:endParaRPr lang="en-US"/>
        </a:p>
      </dgm:t>
    </dgm:pt>
    <dgm:pt modelId="{D4F37063-6FFB-4C53-A1FC-405CB760E3E0}" type="pres">
      <dgm:prSet presAssocID="{6086EF49-36C4-4DE6-BC4C-32807B1AD245}" presName="linear" presStyleCnt="0">
        <dgm:presLayoutVars>
          <dgm:animLvl val="lvl"/>
          <dgm:resizeHandles val="exact"/>
        </dgm:presLayoutVars>
      </dgm:prSet>
      <dgm:spPr/>
    </dgm:pt>
    <dgm:pt modelId="{D432BB4C-3A45-4790-8FC7-6E2D42B6DAC1}" type="pres">
      <dgm:prSet presAssocID="{3EBA9028-E163-4963-8630-9E04A944C8BB}" presName="parentText" presStyleLbl="node1" presStyleIdx="0" presStyleCnt="2">
        <dgm:presLayoutVars>
          <dgm:chMax val="0"/>
          <dgm:bulletEnabled val="1"/>
        </dgm:presLayoutVars>
      </dgm:prSet>
      <dgm:spPr/>
      <dgm:t>
        <a:bodyPr/>
        <a:lstStyle/>
        <a:p>
          <a:endParaRPr lang="en-US"/>
        </a:p>
      </dgm:t>
    </dgm:pt>
    <dgm:pt modelId="{16F6622E-F929-4CCE-AF91-A69549AC2851}" type="pres">
      <dgm:prSet presAssocID="{3EBA9028-E163-4963-8630-9E04A944C8BB}" presName="childText" presStyleLbl="revTx" presStyleIdx="0" presStyleCnt="2">
        <dgm:presLayoutVars>
          <dgm:bulletEnabled val="1"/>
        </dgm:presLayoutVars>
      </dgm:prSet>
      <dgm:spPr/>
      <dgm:t>
        <a:bodyPr/>
        <a:lstStyle/>
        <a:p>
          <a:endParaRPr lang="en-US"/>
        </a:p>
      </dgm:t>
    </dgm:pt>
    <dgm:pt modelId="{0C6C9801-68FF-473A-9059-0EDB8F63DB4A}" type="pres">
      <dgm:prSet presAssocID="{C49081D5-8AAC-4CF1-8CB9-0C9F18FF643C}" presName="parentText" presStyleLbl="node1" presStyleIdx="1" presStyleCnt="2" custLinFactNeighborX="2941" custLinFactNeighborY="-2377">
        <dgm:presLayoutVars>
          <dgm:chMax val="0"/>
          <dgm:bulletEnabled val="1"/>
        </dgm:presLayoutVars>
      </dgm:prSet>
      <dgm:spPr/>
      <dgm:t>
        <a:bodyPr/>
        <a:lstStyle/>
        <a:p>
          <a:endParaRPr lang="en-US"/>
        </a:p>
      </dgm:t>
    </dgm:pt>
    <dgm:pt modelId="{A2A11E79-F4AF-4B1F-B44B-500D36A34626}" type="pres">
      <dgm:prSet presAssocID="{C49081D5-8AAC-4CF1-8CB9-0C9F18FF643C}" presName="childText" presStyleLbl="revTx" presStyleIdx="1" presStyleCnt="2">
        <dgm:presLayoutVars>
          <dgm:bulletEnabled val="1"/>
        </dgm:presLayoutVars>
      </dgm:prSet>
      <dgm:spPr/>
      <dgm:t>
        <a:bodyPr/>
        <a:lstStyle/>
        <a:p>
          <a:endParaRPr lang="en-US"/>
        </a:p>
      </dgm:t>
    </dgm:pt>
  </dgm:ptLst>
  <dgm:cxnLst>
    <dgm:cxn modelId="{E8AC218B-80E6-4392-8C48-A10B837229DB}" type="presOf" srcId="{6086EF49-36C4-4DE6-BC4C-32807B1AD245}" destId="{D4F37063-6FFB-4C53-A1FC-405CB760E3E0}" srcOrd="0" destOrd="0" presId="urn:microsoft.com/office/officeart/2005/8/layout/vList2"/>
    <dgm:cxn modelId="{82509348-4FE1-4C70-8190-0A4F0C188E33}" srcId="{6086EF49-36C4-4DE6-BC4C-32807B1AD245}" destId="{3EBA9028-E163-4963-8630-9E04A944C8BB}" srcOrd="0" destOrd="0" parTransId="{9534F2B4-3E00-470D-8461-19156523169E}" sibTransId="{8C68C43C-E0D7-4E6C-929B-D2B51DD7CC52}"/>
    <dgm:cxn modelId="{5681068D-256B-4A7B-A984-56140E897431}" type="presOf" srcId="{80B10ADC-7706-4D8F-A2F4-22459EE690EB}" destId="{16F6622E-F929-4CCE-AF91-A69549AC2851}" srcOrd="0" destOrd="1" presId="urn:microsoft.com/office/officeart/2005/8/layout/vList2"/>
    <dgm:cxn modelId="{39DC30EC-3E77-4DE9-A8B7-8B1886FE967A}" srcId="{C49081D5-8AAC-4CF1-8CB9-0C9F18FF643C}" destId="{AE1A45E4-643F-47DE-859D-FBE7D4AF2997}" srcOrd="0" destOrd="0" parTransId="{B2E32CC6-1DD3-447C-8E9A-5C77B6D4B9A4}" sibTransId="{95010516-B691-433A-9B22-666E278C99A6}"/>
    <dgm:cxn modelId="{09A7C2D9-33A0-4269-B95D-43602D1A40A7}" type="presOf" srcId="{3EBA9028-E163-4963-8630-9E04A944C8BB}" destId="{D432BB4C-3A45-4790-8FC7-6E2D42B6DAC1}" srcOrd="0" destOrd="0" presId="urn:microsoft.com/office/officeart/2005/8/layout/vList2"/>
    <dgm:cxn modelId="{5246C15A-F902-4AE3-A0C0-ECEA3487DFE7}" srcId="{3EBA9028-E163-4963-8630-9E04A944C8BB}" destId="{09BB65E7-E573-4AB1-9F28-820CCA86383B}" srcOrd="0" destOrd="0" parTransId="{49B012C3-FC2F-4E1B-A67C-C517CC8DA94E}" sibTransId="{5BD7A0DB-BC4E-4510-A5D9-F3471A188618}"/>
    <dgm:cxn modelId="{06932E33-374B-41F2-86EB-E691374751BA}" type="presOf" srcId="{AE1A45E4-643F-47DE-859D-FBE7D4AF2997}" destId="{A2A11E79-F4AF-4B1F-B44B-500D36A34626}" srcOrd="0" destOrd="0" presId="urn:microsoft.com/office/officeart/2005/8/layout/vList2"/>
    <dgm:cxn modelId="{066EE964-60D2-47C3-97E9-69689D45C820}" type="presOf" srcId="{C49081D5-8AAC-4CF1-8CB9-0C9F18FF643C}" destId="{0C6C9801-68FF-473A-9059-0EDB8F63DB4A}" srcOrd="0" destOrd="0" presId="urn:microsoft.com/office/officeart/2005/8/layout/vList2"/>
    <dgm:cxn modelId="{7858F3FA-9009-4483-97DF-EB3017F0914F}" type="presOf" srcId="{09BB65E7-E573-4AB1-9F28-820CCA86383B}" destId="{16F6622E-F929-4CCE-AF91-A69549AC2851}" srcOrd="0" destOrd="0" presId="urn:microsoft.com/office/officeart/2005/8/layout/vList2"/>
    <dgm:cxn modelId="{98906783-1F3B-48C0-86A8-7229B3E787E6}" srcId="{6086EF49-36C4-4DE6-BC4C-32807B1AD245}" destId="{C49081D5-8AAC-4CF1-8CB9-0C9F18FF643C}" srcOrd="1" destOrd="0" parTransId="{5B194AC9-BE6F-4741-AF4B-71A5BA469C16}" sibTransId="{0C5E749B-2E28-4552-966A-6757B74C48ED}"/>
    <dgm:cxn modelId="{DEAB04E3-8A58-4889-B147-EE325687EC1F}" srcId="{3EBA9028-E163-4963-8630-9E04A944C8BB}" destId="{80B10ADC-7706-4D8F-A2F4-22459EE690EB}" srcOrd="1" destOrd="0" parTransId="{159ACB48-F63F-4883-A981-AFE47EE37A17}" sibTransId="{8EAD1E7B-2AA6-45E6-9F0E-548800FB01AA}"/>
    <dgm:cxn modelId="{23654CBF-BAAA-4CCA-B890-C606A577943E}" type="presParOf" srcId="{D4F37063-6FFB-4C53-A1FC-405CB760E3E0}" destId="{D432BB4C-3A45-4790-8FC7-6E2D42B6DAC1}" srcOrd="0" destOrd="0" presId="urn:microsoft.com/office/officeart/2005/8/layout/vList2"/>
    <dgm:cxn modelId="{E7524E41-149C-4DB1-8BE8-551109C63678}" type="presParOf" srcId="{D4F37063-6FFB-4C53-A1FC-405CB760E3E0}" destId="{16F6622E-F929-4CCE-AF91-A69549AC2851}" srcOrd="1" destOrd="0" presId="urn:microsoft.com/office/officeart/2005/8/layout/vList2"/>
    <dgm:cxn modelId="{4FA3E8F8-D778-4161-A090-4D2584F43FF1}" type="presParOf" srcId="{D4F37063-6FFB-4C53-A1FC-405CB760E3E0}" destId="{0C6C9801-68FF-473A-9059-0EDB8F63DB4A}" srcOrd="2" destOrd="0" presId="urn:microsoft.com/office/officeart/2005/8/layout/vList2"/>
    <dgm:cxn modelId="{C88138BF-EB54-45F6-A9B8-C8A7F706222F}" type="presParOf" srcId="{D4F37063-6FFB-4C53-A1FC-405CB760E3E0}" destId="{A2A11E79-F4AF-4B1F-B44B-500D36A3462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46984F-B994-42CC-8DA6-3CAD6CE07B8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2B5EB95-052E-4316-A08D-DC89D924F219}">
      <dgm:prSet phldrT="[Text]" custT="1"/>
      <dgm:spPr>
        <a:solidFill>
          <a:srgbClr val="FF9900"/>
        </a:solidFill>
      </dgm:spPr>
      <dgm:t>
        <a:bodyPr/>
        <a:lstStyle/>
        <a:p>
          <a:r>
            <a:rPr lang="en-US" sz="2000" b="1" dirty="0" smtClean="0"/>
            <a:t>Non-Compliance</a:t>
          </a:r>
          <a:endParaRPr lang="en-US" sz="2000" b="1" dirty="0"/>
        </a:p>
      </dgm:t>
    </dgm:pt>
    <dgm:pt modelId="{24740AC2-B5AD-4996-9CDE-AA30521166C8}" type="parTrans" cxnId="{45E8A095-AEB7-4B8E-A15E-6F97BDB4247C}">
      <dgm:prSet/>
      <dgm:spPr/>
      <dgm:t>
        <a:bodyPr/>
        <a:lstStyle/>
        <a:p>
          <a:endParaRPr lang="en-US"/>
        </a:p>
      </dgm:t>
    </dgm:pt>
    <dgm:pt modelId="{1519EB56-6F1C-4892-B7D9-9EF381204646}" type="sibTrans" cxnId="{45E8A095-AEB7-4B8E-A15E-6F97BDB4247C}">
      <dgm:prSet/>
      <dgm:spPr/>
      <dgm:t>
        <a:bodyPr/>
        <a:lstStyle/>
        <a:p>
          <a:endParaRPr lang="en-US"/>
        </a:p>
      </dgm:t>
    </dgm:pt>
    <dgm:pt modelId="{8B923190-BA3D-4CB5-A658-D56228BDAAD9}">
      <dgm:prSet phldrT="[Text]"/>
      <dgm:spPr/>
      <dgm:t>
        <a:bodyPr/>
        <a:lstStyle/>
        <a:p>
          <a:r>
            <a:rPr lang="en-US" b="1" i="0" dirty="0" smtClean="0"/>
            <a:t>The failure to follow the research protocol, federal, state, or local laws or regulations governing human subjects research, institutional policies, or the requirements or determinations of the IRB. </a:t>
          </a:r>
          <a:endParaRPr lang="en-US" b="1" dirty="0"/>
        </a:p>
      </dgm:t>
    </dgm:pt>
    <dgm:pt modelId="{3690ACFF-FFF6-4F73-9FF7-F91FCFDA2E1A}" type="parTrans" cxnId="{3D4ED2E5-6EF3-4B98-A225-2B2730B5163D}">
      <dgm:prSet/>
      <dgm:spPr/>
      <dgm:t>
        <a:bodyPr/>
        <a:lstStyle/>
        <a:p>
          <a:endParaRPr lang="en-US"/>
        </a:p>
      </dgm:t>
    </dgm:pt>
    <dgm:pt modelId="{39275E98-F980-4FCD-AF36-2A3C0ACFD0CB}" type="sibTrans" cxnId="{3D4ED2E5-6EF3-4B98-A225-2B2730B5163D}">
      <dgm:prSet/>
      <dgm:spPr/>
      <dgm:t>
        <a:bodyPr/>
        <a:lstStyle/>
        <a:p>
          <a:endParaRPr lang="en-US"/>
        </a:p>
      </dgm:t>
    </dgm:pt>
    <dgm:pt modelId="{D1BACAD0-A2BC-4CBC-9A4A-08FAE01FC102}">
      <dgm:prSet phldrT="[Text]" custT="1"/>
      <dgm:spPr>
        <a:solidFill>
          <a:srgbClr val="990000"/>
        </a:solidFill>
        <a:ln>
          <a:solidFill>
            <a:srgbClr val="FF0000"/>
          </a:solidFill>
        </a:ln>
      </dgm:spPr>
      <dgm:t>
        <a:bodyPr/>
        <a:lstStyle/>
        <a:p>
          <a:r>
            <a:rPr lang="en-US" sz="1800" b="1" dirty="0" smtClean="0"/>
            <a:t>Serious </a:t>
          </a:r>
        </a:p>
        <a:p>
          <a:r>
            <a:rPr lang="en-US" sz="1800" b="1" dirty="0" smtClean="0"/>
            <a:t>Non-Compliance</a:t>
          </a:r>
          <a:r>
            <a:rPr lang="en-US" sz="2100" dirty="0" smtClean="0"/>
            <a:t>	</a:t>
          </a:r>
          <a:endParaRPr lang="en-US" sz="2100" dirty="0"/>
        </a:p>
      </dgm:t>
    </dgm:pt>
    <dgm:pt modelId="{B8094CE7-57A3-4DF5-B426-B8F68FC22EF5}" type="parTrans" cxnId="{534808FE-EF67-4913-86FB-40B1491E5DB9}">
      <dgm:prSet/>
      <dgm:spPr/>
      <dgm:t>
        <a:bodyPr/>
        <a:lstStyle/>
        <a:p>
          <a:endParaRPr lang="en-US"/>
        </a:p>
      </dgm:t>
    </dgm:pt>
    <dgm:pt modelId="{B2B5354C-3FA6-4290-9485-FD3EC71D3ED2}" type="sibTrans" cxnId="{534808FE-EF67-4913-86FB-40B1491E5DB9}">
      <dgm:prSet/>
      <dgm:spPr/>
      <dgm:t>
        <a:bodyPr/>
        <a:lstStyle/>
        <a:p>
          <a:endParaRPr lang="en-US"/>
        </a:p>
      </dgm:t>
    </dgm:pt>
    <dgm:pt modelId="{74113A3F-5651-4927-96EE-C62A5DADD1A3}">
      <dgm:prSet phldrT="[Text]"/>
      <dgm:spPr/>
      <dgm:t>
        <a:bodyPr/>
        <a:lstStyle/>
        <a:p>
          <a:r>
            <a:rPr lang="en-US" b="1" i="0" dirty="0" smtClean="0"/>
            <a:t>Non-compliance that either:</a:t>
          </a:r>
          <a:endParaRPr lang="en-US" b="1" dirty="0"/>
        </a:p>
      </dgm:t>
    </dgm:pt>
    <dgm:pt modelId="{3FB65172-5F48-4094-BC9E-FA33B2242AC1}" type="parTrans" cxnId="{EB4A9F64-B5F5-4D8A-805C-8FF4AF67A398}">
      <dgm:prSet/>
      <dgm:spPr/>
      <dgm:t>
        <a:bodyPr/>
        <a:lstStyle/>
        <a:p>
          <a:endParaRPr lang="en-US"/>
        </a:p>
      </dgm:t>
    </dgm:pt>
    <dgm:pt modelId="{BE04947E-E199-4C95-ADDE-CA1972572123}" type="sibTrans" cxnId="{EB4A9F64-B5F5-4D8A-805C-8FF4AF67A398}">
      <dgm:prSet/>
      <dgm:spPr/>
      <dgm:t>
        <a:bodyPr/>
        <a:lstStyle/>
        <a:p>
          <a:endParaRPr lang="en-US"/>
        </a:p>
      </dgm:t>
    </dgm:pt>
    <dgm:pt modelId="{40E5A72D-8C25-45C7-A59F-4234338F4420}">
      <dgm:prSet phldrT="[Text]" custT="1"/>
      <dgm:spPr>
        <a:solidFill>
          <a:srgbClr val="C00000"/>
        </a:solidFill>
      </dgm:spPr>
      <dgm:t>
        <a:bodyPr/>
        <a:lstStyle/>
        <a:p>
          <a:r>
            <a:rPr lang="en-US" sz="1800" b="1" dirty="0" smtClean="0"/>
            <a:t>Continuing Non-Compliance</a:t>
          </a:r>
          <a:endParaRPr lang="en-US" sz="1800" b="1" dirty="0"/>
        </a:p>
      </dgm:t>
    </dgm:pt>
    <dgm:pt modelId="{A00F7954-3FFD-4A5E-8BB6-E7EA2918D21C}" type="parTrans" cxnId="{A2FC42A2-B165-49D9-9F59-5ACBCB680E51}">
      <dgm:prSet/>
      <dgm:spPr/>
      <dgm:t>
        <a:bodyPr/>
        <a:lstStyle/>
        <a:p>
          <a:endParaRPr lang="en-US"/>
        </a:p>
      </dgm:t>
    </dgm:pt>
    <dgm:pt modelId="{BCA040AF-475E-4719-BE48-3CE815CEC0A9}" type="sibTrans" cxnId="{A2FC42A2-B165-49D9-9F59-5ACBCB680E51}">
      <dgm:prSet/>
      <dgm:spPr/>
      <dgm:t>
        <a:bodyPr/>
        <a:lstStyle/>
        <a:p>
          <a:endParaRPr lang="en-US"/>
        </a:p>
      </dgm:t>
    </dgm:pt>
    <dgm:pt modelId="{50F44BE2-8FF7-420E-9B81-78AFC2A2334B}">
      <dgm:prSet phldrT="[Text]"/>
      <dgm:spPr/>
      <dgm:t>
        <a:bodyPr/>
        <a:lstStyle/>
        <a:p>
          <a:r>
            <a:rPr lang="en-US" b="1" i="0" dirty="0" smtClean="0"/>
            <a:t>Pattern of non-compliance that significantly compromises the scientific integrity of the study or the rights and welfare of the subjects or the integrity of the Organization’s human research protection program.  </a:t>
          </a:r>
          <a:br>
            <a:rPr lang="en-US" b="1" i="0" dirty="0" smtClean="0"/>
          </a:br>
          <a:endParaRPr lang="en-US" b="1" dirty="0"/>
        </a:p>
      </dgm:t>
    </dgm:pt>
    <dgm:pt modelId="{3979169C-B071-4065-A59F-C4FC5312555D}" type="parTrans" cxnId="{5B819B22-5017-455E-A290-4C5204D9096A}">
      <dgm:prSet/>
      <dgm:spPr/>
      <dgm:t>
        <a:bodyPr/>
        <a:lstStyle/>
        <a:p>
          <a:endParaRPr lang="en-US"/>
        </a:p>
      </dgm:t>
    </dgm:pt>
    <dgm:pt modelId="{871E7397-0D9F-45FA-A46E-F13EB4EFDA9B}" type="sibTrans" cxnId="{5B819B22-5017-455E-A290-4C5204D9096A}">
      <dgm:prSet/>
      <dgm:spPr/>
      <dgm:t>
        <a:bodyPr/>
        <a:lstStyle/>
        <a:p>
          <a:endParaRPr lang="en-US"/>
        </a:p>
      </dgm:t>
    </dgm:pt>
    <dgm:pt modelId="{2D159F5D-8F65-4415-9959-FC968CD0EF91}">
      <dgm:prSet phldrT="[Text]"/>
      <dgm:spPr/>
      <dgm:t>
        <a:bodyPr/>
        <a:lstStyle/>
        <a:p>
          <a:r>
            <a:rPr lang="en-US" b="1" i="0" dirty="0" smtClean="0"/>
            <a:t>(b) Significantly compromises the rights and welfare of the subjects or the integrity of the Organization’s human research protection program.</a:t>
          </a:r>
          <a:endParaRPr lang="en-US" b="1" dirty="0"/>
        </a:p>
      </dgm:t>
    </dgm:pt>
    <dgm:pt modelId="{1701CA81-8D83-4C72-9AE8-7204259A0C25}" type="parTrans" cxnId="{9503D09E-2241-4704-AB66-7C02CB0BAB43}">
      <dgm:prSet/>
      <dgm:spPr/>
      <dgm:t>
        <a:bodyPr/>
        <a:lstStyle/>
        <a:p>
          <a:endParaRPr lang="en-US"/>
        </a:p>
      </dgm:t>
    </dgm:pt>
    <dgm:pt modelId="{3ACB340B-A7B1-4BDB-9BA7-F7B6588C4C24}" type="sibTrans" cxnId="{9503D09E-2241-4704-AB66-7C02CB0BAB43}">
      <dgm:prSet/>
      <dgm:spPr/>
      <dgm:t>
        <a:bodyPr/>
        <a:lstStyle/>
        <a:p>
          <a:endParaRPr lang="en-US"/>
        </a:p>
      </dgm:t>
    </dgm:pt>
    <dgm:pt modelId="{4C8839FA-6C36-4DB6-944B-8A0422C9AB13}">
      <dgm:prSet phldrT="[Text]"/>
      <dgm:spPr/>
      <dgm:t>
        <a:bodyPr/>
        <a:lstStyle/>
        <a:p>
          <a:r>
            <a:rPr lang="en-US" b="1" i="0" dirty="0" smtClean="0"/>
            <a:t>When applying this definition, particular consideration may be given by the IRB to activity that recurs after a previous report has been evaluated by the IRB and corrective action has been instituted.</a:t>
          </a:r>
          <a:endParaRPr lang="en-US" b="1" dirty="0"/>
        </a:p>
      </dgm:t>
    </dgm:pt>
    <dgm:pt modelId="{6E8ACDEE-ECC3-4131-82E7-34B0D00C4E81}" type="parTrans" cxnId="{6393FADA-03DE-4434-A62C-9B97A71456DF}">
      <dgm:prSet/>
      <dgm:spPr/>
      <dgm:t>
        <a:bodyPr/>
        <a:lstStyle/>
        <a:p>
          <a:endParaRPr lang="en-US"/>
        </a:p>
      </dgm:t>
    </dgm:pt>
    <dgm:pt modelId="{C8CE6D42-406C-4789-AEE1-34D2CC1E8E8B}" type="sibTrans" cxnId="{6393FADA-03DE-4434-A62C-9B97A71456DF}">
      <dgm:prSet/>
      <dgm:spPr/>
      <dgm:t>
        <a:bodyPr/>
        <a:lstStyle/>
        <a:p>
          <a:endParaRPr lang="en-US"/>
        </a:p>
      </dgm:t>
    </dgm:pt>
    <dgm:pt modelId="{6F90A37E-E1AA-4F65-8746-398ADF3990EE}">
      <dgm:prSet phldrT="[Text]"/>
      <dgm:spPr/>
      <dgm:t>
        <a:bodyPr/>
        <a:lstStyle/>
        <a:p>
          <a:r>
            <a:rPr lang="en-US" b="1" i="0" dirty="0" smtClean="0"/>
            <a:t>(a) Significantly harms or poses an increased risk of significant harm to subjects or others, or</a:t>
          </a:r>
          <a:endParaRPr lang="en-US" b="1" dirty="0"/>
        </a:p>
      </dgm:t>
    </dgm:pt>
    <dgm:pt modelId="{A6B933E0-DDE0-44DC-A8B1-379329853427}" type="parTrans" cxnId="{4D2A8496-214A-4142-9AD5-2C86BEF38043}">
      <dgm:prSet/>
      <dgm:spPr/>
      <dgm:t>
        <a:bodyPr/>
        <a:lstStyle/>
        <a:p>
          <a:endParaRPr lang="en-US"/>
        </a:p>
      </dgm:t>
    </dgm:pt>
    <dgm:pt modelId="{AE3EFC34-7B51-42A8-94E0-928105AB2CF2}" type="sibTrans" cxnId="{4D2A8496-214A-4142-9AD5-2C86BEF38043}">
      <dgm:prSet/>
      <dgm:spPr/>
      <dgm:t>
        <a:bodyPr/>
        <a:lstStyle/>
        <a:p>
          <a:endParaRPr lang="en-US"/>
        </a:p>
      </dgm:t>
    </dgm:pt>
    <dgm:pt modelId="{E0E89B3C-EE34-4FE8-A725-0AE2FCCBAC40}" type="pres">
      <dgm:prSet presAssocID="{4B46984F-B994-42CC-8DA6-3CAD6CE07B85}" presName="Name0" presStyleCnt="0">
        <dgm:presLayoutVars>
          <dgm:dir/>
          <dgm:animLvl val="lvl"/>
          <dgm:resizeHandles val="exact"/>
        </dgm:presLayoutVars>
      </dgm:prSet>
      <dgm:spPr/>
    </dgm:pt>
    <dgm:pt modelId="{A562CED8-25E0-413E-8DE8-6E2BADDB7697}" type="pres">
      <dgm:prSet presAssocID="{A2B5EB95-052E-4316-A08D-DC89D924F219}" presName="linNode" presStyleCnt="0"/>
      <dgm:spPr/>
    </dgm:pt>
    <dgm:pt modelId="{8BD9C5EC-D3A8-4940-B132-AACFC38D6275}" type="pres">
      <dgm:prSet presAssocID="{A2B5EB95-052E-4316-A08D-DC89D924F219}" presName="parentText" presStyleLbl="node1" presStyleIdx="0" presStyleCnt="3" custScaleX="92365" custScaleY="65820">
        <dgm:presLayoutVars>
          <dgm:chMax val="1"/>
          <dgm:bulletEnabled val="1"/>
        </dgm:presLayoutVars>
      </dgm:prSet>
      <dgm:spPr/>
    </dgm:pt>
    <dgm:pt modelId="{208CB1AB-4A2C-459D-BE19-0520D976DC0F}" type="pres">
      <dgm:prSet presAssocID="{A2B5EB95-052E-4316-A08D-DC89D924F219}" presName="descendantText" presStyleLbl="alignAccFollowNode1" presStyleIdx="0" presStyleCnt="3" custScaleX="191830" custScaleY="75604" custLinFactNeighborX="-719" custLinFactNeighborY="3637">
        <dgm:presLayoutVars>
          <dgm:bulletEnabled val="1"/>
        </dgm:presLayoutVars>
      </dgm:prSet>
      <dgm:spPr/>
      <dgm:t>
        <a:bodyPr/>
        <a:lstStyle/>
        <a:p>
          <a:endParaRPr lang="en-US"/>
        </a:p>
      </dgm:t>
    </dgm:pt>
    <dgm:pt modelId="{05AA8A75-C104-424D-9973-A48238EE35BE}" type="pres">
      <dgm:prSet presAssocID="{1519EB56-6F1C-4892-B7D9-9EF381204646}" presName="sp" presStyleCnt="0"/>
      <dgm:spPr/>
    </dgm:pt>
    <dgm:pt modelId="{A60C7F41-25E3-460D-AFC9-D8F2FA77B170}" type="pres">
      <dgm:prSet presAssocID="{D1BACAD0-A2BC-4CBC-9A4A-08FAE01FC102}" presName="linNode" presStyleCnt="0"/>
      <dgm:spPr/>
    </dgm:pt>
    <dgm:pt modelId="{DB2D592D-03B5-4EC3-85D6-12D482BAE930}" type="pres">
      <dgm:prSet presAssocID="{D1BACAD0-A2BC-4CBC-9A4A-08FAE01FC102}" presName="parentText" presStyleLbl="node1" presStyleIdx="1" presStyleCnt="3" custScaleX="68030" custScaleY="62459">
        <dgm:presLayoutVars>
          <dgm:chMax val="1"/>
          <dgm:bulletEnabled val="1"/>
        </dgm:presLayoutVars>
      </dgm:prSet>
      <dgm:spPr/>
      <dgm:t>
        <a:bodyPr/>
        <a:lstStyle/>
        <a:p>
          <a:endParaRPr lang="en-US"/>
        </a:p>
      </dgm:t>
    </dgm:pt>
    <dgm:pt modelId="{54D7E931-5DBA-4D40-ACDE-B65C057D4E34}" type="pres">
      <dgm:prSet presAssocID="{D1BACAD0-A2BC-4CBC-9A4A-08FAE01FC102}" presName="descendantText" presStyleLbl="alignAccFollowNode1" presStyleIdx="1" presStyleCnt="3" custScaleX="139591" custScaleY="79744" custLinFactNeighborX="-2607">
        <dgm:presLayoutVars>
          <dgm:bulletEnabled val="1"/>
        </dgm:presLayoutVars>
      </dgm:prSet>
      <dgm:spPr/>
      <dgm:t>
        <a:bodyPr/>
        <a:lstStyle/>
        <a:p>
          <a:endParaRPr lang="en-US"/>
        </a:p>
      </dgm:t>
    </dgm:pt>
    <dgm:pt modelId="{3FE7287A-A852-4857-ADF4-F027D06A072A}" type="pres">
      <dgm:prSet presAssocID="{B2B5354C-3FA6-4290-9485-FD3EC71D3ED2}" presName="sp" presStyleCnt="0"/>
      <dgm:spPr/>
    </dgm:pt>
    <dgm:pt modelId="{0BED7C58-0691-4B61-838D-78FA45FDFB52}" type="pres">
      <dgm:prSet presAssocID="{40E5A72D-8C25-45C7-A59F-4234338F4420}" presName="linNode" presStyleCnt="0"/>
      <dgm:spPr/>
    </dgm:pt>
    <dgm:pt modelId="{08C712FA-7621-40EC-AAF2-BC6B4A83BDF4}" type="pres">
      <dgm:prSet presAssocID="{40E5A72D-8C25-45C7-A59F-4234338F4420}" presName="parentText" presStyleLbl="node1" presStyleIdx="2" presStyleCnt="3" custScaleX="67810" custScaleY="67992">
        <dgm:presLayoutVars>
          <dgm:chMax val="1"/>
          <dgm:bulletEnabled val="1"/>
        </dgm:presLayoutVars>
      </dgm:prSet>
      <dgm:spPr/>
      <dgm:t>
        <a:bodyPr/>
        <a:lstStyle/>
        <a:p>
          <a:endParaRPr lang="en-US"/>
        </a:p>
      </dgm:t>
    </dgm:pt>
    <dgm:pt modelId="{05675937-1F6E-48B3-8D67-A6C6107D532F}" type="pres">
      <dgm:prSet presAssocID="{40E5A72D-8C25-45C7-A59F-4234338F4420}" presName="descendantText" presStyleLbl="alignAccFollowNode1" presStyleIdx="2" presStyleCnt="3" custScaleX="141626" custScaleY="79279">
        <dgm:presLayoutVars>
          <dgm:bulletEnabled val="1"/>
        </dgm:presLayoutVars>
      </dgm:prSet>
      <dgm:spPr/>
      <dgm:t>
        <a:bodyPr/>
        <a:lstStyle/>
        <a:p>
          <a:endParaRPr lang="en-US"/>
        </a:p>
      </dgm:t>
    </dgm:pt>
  </dgm:ptLst>
  <dgm:cxnLst>
    <dgm:cxn modelId="{A2FC42A2-B165-49D9-9F59-5ACBCB680E51}" srcId="{4B46984F-B994-42CC-8DA6-3CAD6CE07B85}" destId="{40E5A72D-8C25-45C7-A59F-4234338F4420}" srcOrd="2" destOrd="0" parTransId="{A00F7954-3FFD-4A5E-8BB6-E7EA2918D21C}" sibTransId="{BCA040AF-475E-4719-BE48-3CE815CEC0A9}"/>
    <dgm:cxn modelId="{EB4A9F64-B5F5-4D8A-805C-8FF4AF67A398}" srcId="{D1BACAD0-A2BC-4CBC-9A4A-08FAE01FC102}" destId="{74113A3F-5651-4927-96EE-C62A5DADD1A3}" srcOrd="0" destOrd="0" parTransId="{3FB65172-5F48-4094-BC9E-FA33B2242AC1}" sibTransId="{BE04947E-E199-4C95-ADDE-CA1972572123}"/>
    <dgm:cxn modelId="{3D5AE31C-F66F-4BBA-AFC4-8ECC9B20C89E}" type="presOf" srcId="{8B923190-BA3D-4CB5-A658-D56228BDAAD9}" destId="{208CB1AB-4A2C-459D-BE19-0520D976DC0F}" srcOrd="0" destOrd="0" presId="urn:microsoft.com/office/officeart/2005/8/layout/vList5"/>
    <dgm:cxn modelId="{EA12CEC5-861D-4221-B91F-C70B0C796558}" type="presOf" srcId="{4C8839FA-6C36-4DB6-944B-8A0422C9AB13}" destId="{05675937-1F6E-48B3-8D67-A6C6107D532F}" srcOrd="0" destOrd="1" presId="urn:microsoft.com/office/officeart/2005/8/layout/vList5"/>
    <dgm:cxn modelId="{53A476D2-0BC1-4F93-BF12-37A74DADA14B}" type="presOf" srcId="{6F90A37E-E1AA-4F65-8746-398ADF3990EE}" destId="{54D7E931-5DBA-4D40-ACDE-B65C057D4E34}" srcOrd="0" destOrd="1" presId="urn:microsoft.com/office/officeart/2005/8/layout/vList5"/>
    <dgm:cxn modelId="{A31E0D19-5221-43BB-B940-3E032B541F47}" type="presOf" srcId="{A2B5EB95-052E-4316-A08D-DC89D924F219}" destId="{8BD9C5EC-D3A8-4940-B132-AACFC38D6275}" srcOrd="0" destOrd="0" presId="urn:microsoft.com/office/officeart/2005/8/layout/vList5"/>
    <dgm:cxn modelId="{4BFBE243-C632-4C0E-BAF3-ECCB7D52413D}" type="presOf" srcId="{2D159F5D-8F65-4415-9959-FC968CD0EF91}" destId="{54D7E931-5DBA-4D40-ACDE-B65C057D4E34}" srcOrd="0" destOrd="2" presId="urn:microsoft.com/office/officeart/2005/8/layout/vList5"/>
    <dgm:cxn modelId="{3D4ED2E5-6EF3-4B98-A225-2B2730B5163D}" srcId="{A2B5EB95-052E-4316-A08D-DC89D924F219}" destId="{8B923190-BA3D-4CB5-A658-D56228BDAAD9}" srcOrd="0" destOrd="0" parTransId="{3690ACFF-FFF6-4F73-9FF7-F91FCFDA2E1A}" sibTransId="{39275E98-F980-4FCD-AF36-2A3C0ACFD0CB}"/>
    <dgm:cxn modelId="{9503D09E-2241-4704-AB66-7C02CB0BAB43}" srcId="{D1BACAD0-A2BC-4CBC-9A4A-08FAE01FC102}" destId="{2D159F5D-8F65-4415-9959-FC968CD0EF91}" srcOrd="2" destOrd="0" parTransId="{1701CA81-8D83-4C72-9AE8-7204259A0C25}" sibTransId="{3ACB340B-A7B1-4BDB-9BA7-F7B6588C4C24}"/>
    <dgm:cxn modelId="{5B819B22-5017-455E-A290-4C5204D9096A}" srcId="{40E5A72D-8C25-45C7-A59F-4234338F4420}" destId="{50F44BE2-8FF7-420E-9B81-78AFC2A2334B}" srcOrd="0" destOrd="0" parTransId="{3979169C-B071-4065-A59F-C4FC5312555D}" sibTransId="{871E7397-0D9F-45FA-A46E-F13EB4EFDA9B}"/>
    <dgm:cxn modelId="{7BBDC65D-BD48-4DA8-B742-7D79A5694F49}" type="presOf" srcId="{40E5A72D-8C25-45C7-A59F-4234338F4420}" destId="{08C712FA-7621-40EC-AAF2-BC6B4A83BDF4}" srcOrd="0" destOrd="0" presId="urn:microsoft.com/office/officeart/2005/8/layout/vList5"/>
    <dgm:cxn modelId="{6393FADA-03DE-4434-A62C-9B97A71456DF}" srcId="{40E5A72D-8C25-45C7-A59F-4234338F4420}" destId="{4C8839FA-6C36-4DB6-944B-8A0422C9AB13}" srcOrd="1" destOrd="0" parTransId="{6E8ACDEE-ECC3-4131-82E7-34B0D00C4E81}" sibTransId="{C8CE6D42-406C-4789-AEE1-34D2CC1E8E8B}"/>
    <dgm:cxn modelId="{45E8A095-AEB7-4B8E-A15E-6F97BDB4247C}" srcId="{4B46984F-B994-42CC-8DA6-3CAD6CE07B85}" destId="{A2B5EB95-052E-4316-A08D-DC89D924F219}" srcOrd="0" destOrd="0" parTransId="{24740AC2-B5AD-4996-9CDE-AA30521166C8}" sibTransId="{1519EB56-6F1C-4892-B7D9-9EF381204646}"/>
    <dgm:cxn modelId="{534808FE-EF67-4913-86FB-40B1491E5DB9}" srcId="{4B46984F-B994-42CC-8DA6-3CAD6CE07B85}" destId="{D1BACAD0-A2BC-4CBC-9A4A-08FAE01FC102}" srcOrd="1" destOrd="0" parTransId="{B8094CE7-57A3-4DF5-B426-B8F68FC22EF5}" sibTransId="{B2B5354C-3FA6-4290-9485-FD3EC71D3ED2}"/>
    <dgm:cxn modelId="{C20AEBD3-D29A-4A4B-BF4D-F1C3C22AD0FC}" type="presOf" srcId="{50F44BE2-8FF7-420E-9B81-78AFC2A2334B}" destId="{05675937-1F6E-48B3-8D67-A6C6107D532F}" srcOrd="0" destOrd="0" presId="urn:microsoft.com/office/officeart/2005/8/layout/vList5"/>
    <dgm:cxn modelId="{DDA3ACA3-AFC8-4D79-A640-B0142487B3FF}" type="presOf" srcId="{D1BACAD0-A2BC-4CBC-9A4A-08FAE01FC102}" destId="{DB2D592D-03B5-4EC3-85D6-12D482BAE930}" srcOrd="0" destOrd="0" presId="urn:microsoft.com/office/officeart/2005/8/layout/vList5"/>
    <dgm:cxn modelId="{BF704330-ED95-487E-AC50-EBC721EEE8A4}" type="presOf" srcId="{74113A3F-5651-4927-96EE-C62A5DADD1A3}" destId="{54D7E931-5DBA-4D40-ACDE-B65C057D4E34}" srcOrd="0" destOrd="0" presId="urn:microsoft.com/office/officeart/2005/8/layout/vList5"/>
    <dgm:cxn modelId="{4D2A8496-214A-4142-9AD5-2C86BEF38043}" srcId="{D1BACAD0-A2BC-4CBC-9A4A-08FAE01FC102}" destId="{6F90A37E-E1AA-4F65-8746-398ADF3990EE}" srcOrd="1" destOrd="0" parTransId="{A6B933E0-DDE0-44DC-A8B1-379329853427}" sibTransId="{AE3EFC34-7B51-42A8-94E0-928105AB2CF2}"/>
    <dgm:cxn modelId="{3FF0CA77-7AA5-4946-9C71-6E28E66B3C47}" type="presOf" srcId="{4B46984F-B994-42CC-8DA6-3CAD6CE07B85}" destId="{E0E89B3C-EE34-4FE8-A725-0AE2FCCBAC40}" srcOrd="0" destOrd="0" presId="urn:microsoft.com/office/officeart/2005/8/layout/vList5"/>
    <dgm:cxn modelId="{DA1BFA79-24A8-460A-A77B-92C0EC600FBE}" type="presParOf" srcId="{E0E89B3C-EE34-4FE8-A725-0AE2FCCBAC40}" destId="{A562CED8-25E0-413E-8DE8-6E2BADDB7697}" srcOrd="0" destOrd="0" presId="urn:microsoft.com/office/officeart/2005/8/layout/vList5"/>
    <dgm:cxn modelId="{344274C7-5535-4651-B1B3-8D762868F294}" type="presParOf" srcId="{A562CED8-25E0-413E-8DE8-6E2BADDB7697}" destId="{8BD9C5EC-D3A8-4940-B132-AACFC38D6275}" srcOrd="0" destOrd="0" presId="urn:microsoft.com/office/officeart/2005/8/layout/vList5"/>
    <dgm:cxn modelId="{A84E23ED-6382-48B9-BB6A-F87DEEE27419}" type="presParOf" srcId="{A562CED8-25E0-413E-8DE8-6E2BADDB7697}" destId="{208CB1AB-4A2C-459D-BE19-0520D976DC0F}" srcOrd="1" destOrd="0" presId="urn:microsoft.com/office/officeart/2005/8/layout/vList5"/>
    <dgm:cxn modelId="{B57309C4-E425-4CE7-B461-FFBE02608C3A}" type="presParOf" srcId="{E0E89B3C-EE34-4FE8-A725-0AE2FCCBAC40}" destId="{05AA8A75-C104-424D-9973-A48238EE35BE}" srcOrd="1" destOrd="0" presId="urn:microsoft.com/office/officeart/2005/8/layout/vList5"/>
    <dgm:cxn modelId="{6870773C-D46C-4DBE-979D-5CAC73659171}" type="presParOf" srcId="{E0E89B3C-EE34-4FE8-A725-0AE2FCCBAC40}" destId="{A60C7F41-25E3-460D-AFC9-D8F2FA77B170}" srcOrd="2" destOrd="0" presId="urn:microsoft.com/office/officeart/2005/8/layout/vList5"/>
    <dgm:cxn modelId="{208F35F6-9FF1-4F61-AA80-0870A4C9095D}" type="presParOf" srcId="{A60C7F41-25E3-460D-AFC9-D8F2FA77B170}" destId="{DB2D592D-03B5-4EC3-85D6-12D482BAE930}" srcOrd="0" destOrd="0" presId="urn:microsoft.com/office/officeart/2005/8/layout/vList5"/>
    <dgm:cxn modelId="{F76B8670-2541-44E3-8E26-B7067A959405}" type="presParOf" srcId="{A60C7F41-25E3-460D-AFC9-D8F2FA77B170}" destId="{54D7E931-5DBA-4D40-ACDE-B65C057D4E34}" srcOrd="1" destOrd="0" presId="urn:microsoft.com/office/officeart/2005/8/layout/vList5"/>
    <dgm:cxn modelId="{C3FF8EF9-F8F3-4B78-BBEB-90835C03552E}" type="presParOf" srcId="{E0E89B3C-EE34-4FE8-A725-0AE2FCCBAC40}" destId="{3FE7287A-A852-4857-ADF4-F027D06A072A}" srcOrd="3" destOrd="0" presId="urn:microsoft.com/office/officeart/2005/8/layout/vList5"/>
    <dgm:cxn modelId="{F1536750-8A4A-40CD-8712-ADBA9B68D243}" type="presParOf" srcId="{E0E89B3C-EE34-4FE8-A725-0AE2FCCBAC40}" destId="{0BED7C58-0691-4B61-838D-78FA45FDFB52}" srcOrd="4" destOrd="0" presId="urn:microsoft.com/office/officeart/2005/8/layout/vList5"/>
    <dgm:cxn modelId="{A7B590BA-C09B-444B-A4B5-17B041871460}" type="presParOf" srcId="{0BED7C58-0691-4B61-838D-78FA45FDFB52}" destId="{08C712FA-7621-40EC-AAF2-BC6B4A83BDF4}" srcOrd="0" destOrd="0" presId="urn:microsoft.com/office/officeart/2005/8/layout/vList5"/>
    <dgm:cxn modelId="{D5863371-700D-43BC-9349-366E8C149181}" type="presParOf" srcId="{0BED7C58-0691-4B61-838D-78FA45FDFB52}" destId="{05675937-1F6E-48B3-8D67-A6C6107D532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2BB4C-3A45-4790-8FC7-6E2D42B6DAC1}">
      <dsp:nvSpPr>
        <dsp:cNvPr id="0" name=""/>
        <dsp:cNvSpPr/>
      </dsp:nvSpPr>
      <dsp:spPr>
        <a:xfrm>
          <a:off x="0" y="312003"/>
          <a:ext cx="10775576" cy="2050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t>“</a:t>
          </a:r>
          <a:r>
            <a:rPr lang="en-US" sz="2400" b="1" u="sng" kern="1200" dirty="0" smtClean="0"/>
            <a:t>PROMPT</a:t>
          </a:r>
          <a:r>
            <a:rPr lang="en-US" sz="2400" b="1" kern="1200" dirty="0" smtClean="0"/>
            <a:t>” </a:t>
          </a:r>
          <a:r>
            <a:rPr lang="en-US" sz="2400" kern="1200" dirty="0" smtClean="0"/>
            <a:t>means as soon as possible after the event is discovered, but in all cases </a:t>
          </a:r>
          <a:r>
            <a:rPr lang="en-US" sz="2400" b="1" u="sng" kern="1200" dirty="0" smtClean="0"/>
            <a:t>within 10 working days </a:t>
          </a:r>
          <a:r>
            <a:rPr lang="en-US" sz="2400" kern="1200" dirty="0" smtClean="0"/>
            <a:t>after discovery of the event.</a:t>
          </a:r>
        </a:p>
        <a:p>
          <a:pPr lvl="0" algn="l" defTabSz="1066800" rtl="0">
            <a:lnSpc>
              <a:spcPct val="90000"/>
            </a:lnSpc>
            <a:spcBef>
              <a:spcPct val="0"/>
            </a:spcBef>
            <a:spcAft>
              <a:spcPct val="35000"/>
            </a:spcAft>
          </a:pPr>
          <a:r>
            <a:rPr lang="en-US" sz="2000" kern="1200" dirty="0" smtClean="0"/>
            <a:t>Deaths – that are reportable* – must be reported </a:t>
          </a:r>
          <a:r>
            <a:rPr lang="en-US" sz="2000" b="1" kern="1200" dirty="0" smtClean="0"/>
            <a:t>within 72 hours </a:t>
          </a:r>
          <a:r>
            <a:rPr lang="en-US" sz="2000" kern="1200" dirty="0" smtClean="0"/>
            <a:t>after discovery. </a:t>
          </a:r>
          <a:r>
            <a:rPr lang="en-US" sz="2000" kern="1200" dirty="0" smtClean="0"/>
            <a:t> </a:t>
          </a:r>
          <a:endParaRPr lang="en-US" sz="2000" kern="1200" dirty="0"/>
        </a:p>
      </dsp:txBody>
      <dsp:txXfrm>
        <a:off x="100083" y="412086"/>
        <a:ext cx="10575410" cy="1850039"/>
      </dsp:txXfrm>
    </dsp:sp>
    <dsp:sp modelId="{16F6622E-F929-4CCE-AF91-A69549AC2851}">
      <dsp:nvSpPr>
        <dsp:cNvPr id="0" name=""/>
        <dsp:cNvSpPr/>
      </dsp:nvSpPr>
      <dsp:spPr>
        <a:xfrm>
          <a:off x="0" y="2362209"/>
          <a:ext cx="10775576" cy="630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125" tIns="29210" rIns="163576" bIns="29210" numCol="1" spcCol="1270" anchor="t" anchorCtr="0">
          <a:noAutofit/>
        </a:bodyPr>
        <a:lstStyle/>
        <a:p>
          <a:pPr marL="171450" lvl="1" indent="0" algn="l" defTabSz="844550" rtl="0">
            <a:lnSpc>
              <a:spcPct val="90000"/>
            </a:lnSpc>
            <a:spcBef>
              <a:spcPct val="0"/>
            </a:spcBef>
            <a:spcAft>
              <a:spcPct val="20000"/>
            </a:spcAft>
            <a:buChar char="••"/>
          </a:pPr>
          <a:endParaRPr lang="en-US" sz="1800" kern="1200" dirty="0"/>
        </a:p>
        <a:p>
          <a:pPr marL="171450" lvl="1" indent="0" algn="l" defTabSz="844550" rtl="0">
            <a:lnSpc>
              <a:spcPct val="90000"/>
            </a:lnSpc>
            <a:spcBef>
              <a:spcPct val="0"/>
            </a:spcBef>
            <a:spcAft>
              <a:spcPct val="20000"/>
            </a:spcAft>
            <a:buChar char="••"/>
          </a:pPr>
          <a:endParaRPr lang="en-US" sz="1800" kern="1200" dirty="0"/>
        </a:p>
      </dsp:txBody>
      <dsp:txXfrm>
        <a:off x="0" y="2362209"/>
        <a:ext cx="10775576" cy="630832"/>
      </dsp:txXfrm>
    </dsp:sp>
    <dsp:sp modelId="{0C6C9801-68FF-473A-9059-0EDB8F63DB4A}">
      <dsp:nvSpPr>
        <dsp:cNvPr id="0" name=""/>
        <dsp:cNvSpPr/>
      </dsp:nvSpPr>
      <dsp:spPr>
        <a:xfrm>
          <a:off x="0" y="2983988"/>
          <a:ext cx="10775576" cy="2050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u="sng" kern="1200" dirty="0" smtClean="0"/>
            <a:t>TYPES OF EVENTS </a:t>
          </a:r>
        </a:p>
        <a:p>
          <a:pPr lvl="0" algn="l" defTabSz="1022350" rtl="0">
            <a:lnSpc>
              <a:spcPct val="90000"/>
            </a:lnSpc>
            <a:spcBef>
              <a:spcPct val="0"/>
            </a:spcBef>
            <a:spcAft>
              <a:spcPct val="35000"/>
            </a:spcAft>
          </a:pPr>
          <a:r>
            <a:rPr lang="en-US" sz="2300" kern="1200" dirty="0" smtClean="0"/>
            <a:t>- Unanticipated problems involving risks to subjects or others (“UPIRSO”)</a:t>
          </a:r>
        </a:p>
        <a:p>
          <a:pPr lvl="0" algn="l" defTabSz="1022350" rtl="0">
            <a:lnSpc>
              <a:spcPct val="90000"/>
            </a:lnSpc>
            <a:spcBef>
              <a:spcPct val="0"/>
            </a:spcBef>
            <a:spcAft>
              <a:spcPct val="35000"/>
            </a:spcAft>
          </a:pPr>
          <a:r>
            <a:rPr lang="en-US" sz="2300" kern="1200" dirty="0" smtClean="0"/>
            <a:t>- Potential Serious or Continuing Non-Compliance </a:t>
          </a:r>
        </a:p>
        <a:p>
          <a:pPr lvl="0" algn="l" defTabSz="1022350" rtl="0">
            <a:lnSpc>
              <a:spcPct val="90000"/>
            </a:lnSpc>
            <a:spcBef>
              <a:spcPct val="0"/>
            </a:spcBef>
            <a:spcAft>
              <a:spcPct val="35000"/>
            </a:spcAft>
          </a:pPr>
          <a:r>
            <a:rPr lang="en-US" sz="2300" kern="1200" dirty="0" smtClean="0"/>
            <a:t>- Other Events </a:t>
          </a:r>
          <a:r>
            <a:rPr lang="en-US" sz="2300" kern="1200" dirty="0" smtClean="0"/>
            <a:t> </a:t>
          </a:r>
          <a:endParaRPr lang="en-US" sz="2300" kern="1200" dirty="0"/>
        </a:p>
      </dsp:txBody>
      <dsp:txXfrm>
        <a:off x="100083" y="3084071"/>
        <a:ext cx="10575410" cy="1850039"/>
      </dsp:txXfrm>
    </dsp:sp>
    <dsp:sp modelId="{A2A11E79-F4AF-4B1F-B44B-500D36A34626}">
      <dsp:nvSpPr>
        <dsp:cNvPr id="0" name=""/>
        <dsp:cNvSpPr/>
      </dsp:nvSpPr>
      <dsp:spPr>
        <a:xfrm>
          <a:off x="0" y="5043247"/>
          <a:ext cx="10775576"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125" tIns="29210" rIns="163576" bIns="29210" numCol="1" spcCol="1270" anchor="t" anchorCtr="0">
          <a:noAutofit/>
        </a:bodyPr>
        <a:lstStyle/>
        <a:p>
          <a:pPr marL="171450" lvl="1" indent="-171450" algn="l" defTabSz="800100" rtl="0">
            <a:lnSpc>
              <a:spcPct val="90000"/>
            </a:lnSpc>
            <a:spcBef>
              <a:spcPct val="0"/>
            </a:spcBef>
            <a:spcAft>
              <a:spcPct val="20000"/>
            </a:spcAft>
            <a:buChar char="••"/>
          </a:pPr>
          <a:endParaRPr lang="en-US" sz="1800" kern="1200" dirty="0"/>
        </a:p>
      </dsp:txBody>
      <dsp:txXfrm>
        <a:off x="0" y="5043247"/>
        <a:ext cx="10775576" cy="380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8CB1AB-4A2C-459D-BE19-0520D976DC0F}">
      <dsp:nvSpPr>
        <dsp:cNvPr id="0" name=""/>
        <dsp:cNvSpPr/>
      </dsp:nvSpPr>
      <dsp:spPr>
        <a:xfrm rot="5400000">
          <a:off x="5719495" y="-3347125"/>
          <a:ext cx="1391996" cy="834531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b="1" i="0" kern="1200" dirty="0" smtClean="0"/>
            <a:t>The failure to follow the research protocol, federal, state, or local laws or regulations governing human subjects research, institutional policies, or the requirements or determinations of the IRB. </a:t>
          </a:r>
          <a:endParaRPr lang="en-US" sz="1300" b="1" kern="1200" dirty="0"/>
        </a:p>
      </dsp:txBody>
      <dsp:txXfrm rot="-5400000">
        <a:off x="2242836" y="197486"/>
        <a:ext cx="8277363" cy="1256092"/>
      </dsp:txXfrm>
    </dsp:sp>
    <dsp:sp modelId="{8BD9C5EC-D3A8-4940-B132-AACFC38D6275}">
      <dsp:nvSpPr>
        <dsp:cNvPr id="0" name=""/>
        <dsp:cNvSpPr/>
      </dsp:nvSpPr>
      <dsp:spPr>
        <a:xfrm>
          <a:off x="181" y="1158"/>
          <a:ext cx="2260248" cy="1514820"/>
        </a:xfrm>
        <a:prstGeom prst="roundRect">
          <a:avLst/>
        </a:prstGeom>
        <a:solidFill>
          <a:srgbClr val="FF99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t>Non-Compliance</a:t>
          </a:r>
          <a:endParaRPr lang="en-US" sz="2000" b="1" kern="1200" dirty="0"/>
        </a:p>
      </dsp:txBody>
      <dsp:txXfrm>
        <a:off x="74128" y="75105"/>
        <a:ext cx="2112354" cy="1366926"/>
      </dsp:txXfrm>
    </dsp:sp>
    <dsp:sp modelId="{54D7E931-5DBA-4D40-ACDE-B65C057D4E34}">
      <dsp:nvSpPr>
        <dsp:cNvPr id="0" name=""/>
        <dsp:cNvSpPr/>
      </dsp:nvSpPr>
      <dsp:spPr>
        <a:xfrm rot="5400000">
          <a:off x="5621176" y="-1795950"/>
          <a:ext cx="1468220" cy="832222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b="1" i="0" kern="1200" dirty="0" smtClean="0"/>
            <a:t>Non-compliance that either:</a:t>
          </a:r>
          <a:endParaRPr lang="en-US" sz="1300" b="1" kern="1200" dirty="0"/>
        </a:p>
        <a:p>
          <a:pPr marL="114300" lvl="1" indent="-114300" algn="l" defTabSz="577850">
            <a:lnSpc>
              <a:spcPct val="90000"/>
            </a:lnSpc>
            <a:spcBef>
              <a:spcPct val="0"/>
            </a:spcBef>
            <a:spcAft>
              <a:spcPct val="15000"/>
            </a:spcAft>
            <a:buChar char="••"/>
          </a:pPr>
          <a:r>
            <a:rPr lang="en-US" sz="1300" b="1" i="0" kern="1200" dirty="0" smtClean="0"/>
            <a:t>(a) Significantly harms or poses an increased risk of significant harm to subjects or others, or</a:t>
          </a:r>
          <a:endParaRPr lang="en-US" sz="1300" b="1" kern="1200" dirty="0"/>
        </a:p>
        <a:p>
          <a:pPr marL="114300" lvl="1" indent="-114300" algn="l" defTabSz="577850">
            <a:lnSpc>
              <a:spcPct val="90000"/>
            </a:lnSpc>
            <a:spcBef>
              <a:spcPct val="0"/>
            </a:spcBef>
            <a:spcAft>
              <a:spcPct val="15000"/>
            </a:spcAft>
            <a:buChar char="••"/>
          </a:pPr>
          <a:r>
            <a:rPr lang="en-US" sz="1300" b="1" i="0" kern="1200" dirty="0" smtClean="0"/>
            <a:t>(b) Significantly compromises the rights and welfare of the subjects or the integrity of the Organization’s human research protection program.</a:t>
          </a:r>
          <a:endParaRPr lang="en-US" sz="1300" b="1" kern="1200" dirty="0"/>
        </a:p>
      </dsp:txBody>
      <dsp:txXfrm rot="-5400000">
        <a:off x="2194174" y="1702725"/>
        <a:ext cx="8250553" cy="1324874"/>
      </dsp:txXfrm>
    </dsp:sp>
    <dsp:sp modelId="{DB2D592D-03B5-4EC3-85D6-12D482BAE930}">
      <dsp:nvSpPr>
        <dsp:cNvPr id="0" name=""/>
        <dsp:cNvSpPr/>
      </dsp:nvSpPr>
      <dsp:spPr>
        <a:xfrm>
          <a:off x="181" y="1646428"/>
          <a:ext cx="2281419" cy="1437468"/>
        </a:xfrm>
        <a:prstGeom prst="roundRect">
          <a:avLst/>
        </a:prstGeom>
        <a:solidFill>
          <a:srgbClr val="990000"/>
        </a:solidFill>
        <a:ln w="127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Serious </a:t>
          </a:r>
        </a:p>
        <a:p>
          <a:pPr lvl="0" algn="ctr" defTabSz="800100">
            <a:lnSpc>
              <a:spcPct val="90000"/>
            </a:lnSpc>
            <a:spcBef>
              <a:spcPct val="0"/>
            </a:spcBef>
            <a:spcAft>
              <a:spcPct val="35000"/>
            </a:spcAft>
          </a:pPr>
          <a:r>
            <a:rPr lang="en-US" sz="1800" b="1" kern="1200" dirty="0" smtClean="0"/>
            <a:t>Non-Compliance</a:t>
          </a:r>
          <a:r>
            <a:rPr lang="en-US" sz="2100" kern="1200" dirty="0" smtClean="0"/>
            <a:t>	</a:t>
          </a:r>
          <a:endParaRPr lang="en-US" sz="2100" kern="1200" dirty="0"/>
        </a:p>
      </dsp:txBody>
      <dsp:txXfrm>
        <a:off x="70352" y="1716599"/>
        <a:ext cx="2141077" cy="1297126"/>
      </dsp:txXfrm>
    </dsp:sp>
    <dsp:sp modelId="{05675937-1F6E-48B3-8D67-A6C6107D532F}">
      <dsp:nvSpPr>
        <dsp:cNvPr id="0" name=""/>
        <dsp:cNvSpPr/>
      </dsp:nvSpPr>
      <dsp:spPr>
        <a:xfrm rot="5400000">
          <a:off x="5701138" y="-182760"/>
          <a:ext cx="1459659" cy="835902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b="1" i="0" kern="1200" dirty="0" smtClean="0"/>
            <a:t>Pattern of non-compliance that significantly compromises the scientific integrity of the study or the rights and welfare of the subjects or the integrity of the Organization’s human research protection program.  </a:t>
          </a:r>
          <a:br>
            <a:rPr lang="en-US" sz="1300" b="1" i="0" kern="1200" dirty="0" smtClean="0"/>
          </a:br>
          <a:endParaRPr lang="en-US" sz="1300" b="1" kern="1200" dirty="0"/>
        </a:p>
        <a:p>
          <a:pPr marL="114300" lvl="1" indent="-114300" algn="l" defTabSz="577850">
            <a:lnSpc>
              <a:spcPct val="90000"/>
            </a:lnSpc>
            <a:spcBef>
              <a:spcPct val="0"/>
            </a:spcBef>
            <a:spcAft>
              <a:spcPct val="15000"/>
            </a:spcAft>
            <a:buChar char="••"/>
          </a:pPr>
          <a:r>
            <a:rPr lang="en-US" sz="1300" b="1" i="0" kern="1200" dirty="0" smtClean="0"/>
            <a:t>When applying this definition, particular consideration may be given by the IRB to activity that recurs after a previous report has been evaluated by the IRB and corrective action has been instituted.</a:t>
          </a:r>
          <a:endParaRPr lang="en-US" sz="1300" b="1" kern="1200" dirty="0"/>
        </a:p>
      </dsp:txBody>
      <dsp:txXfrm rot="-5400000">
        <a:off x="2251458" y="3338175"/>
        <a:ext cx="8287765" cy="1317149"/>
      </dsp:txXfrm>
    </dsp:sp>
    <dsp:sp modelId="{08C712FA-7621-40EC-AAF2-BC6B4A83BDF4}">
      <dsp:nvSpPr>
        <dsp:cNvPr id="0" name=""/>
        <dsp:cNvSpPr/>
      </dsp:nvSpPr>
      <dsp:spPr>
        <a:xfrm>
          <a:off x="181" y="3214345"/>
          <a:ext cx="2251275" cy="1564808"/>
        </a:xfrm>
        <a:prstGeom prst="roundRect">
          <a:avLst/>
        </a:prstGeom>
        <a:solidFill>
          <a:srgbClr val="C0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t>Continuing Non-Compliance</a:t>
          </a:r>
          <a:endParaRPr lang="en-US" sz="1800" b="1" kern="1200" dirty="0"/>
        </a:p>
      </dsp:txBody>
      <dsp:txXfrm>
        <a:off x="76569" y="3290733"/>
        <a:ext cx="2098499" cy="14120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5/10/2019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5/10/2019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5/10/2019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5/10/2019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5/10/2019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5/10/2019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5/10/2019</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5/10/2019</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5/10/2019</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5/10/2019</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5/10/2019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5/10/2019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kborst1@jhmi.edu"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cap="none" dirty="0" smtClean="0">
                <a:effectLst>
                  <a:outerShdw blurRad="38100" dist="38100" dir="2700000" algn="tl">
                    <a:srgbClr val="000000">
                      <a:alpha val="43137"/>
                    </a:srgbClr>
                  </a:outerShdw>
                </a:effectLst>
              </a:rPr>
              <a:t>Policy on Prompt Reporting</a:t>
            </a:r>
            <a:endParaRPr lang="en-US" sz="6600" cap="none"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20000"/>
          </a:bodyPr>
          <a:lstStyle/>
          <a:p>
            <a:r>
              <a:rPr lang="en-US" dirty="0" smtClean="0"/>
              <a:t>Office of Human Subjects Research</a:t>
            </a:r>
          </a:p>
          <a:p>
            <a:r>
              <a:rPr lang="en-US" dirty="0" smtClean="0"/>
              <a:t>May 17, 2019</a:t>
            </a:r>
            <a:endParaRPr lang="en-US" dirty="0"/>
          </a:p>
        </p:txBody>
      </p:sp>
    </p:spTree>
    <p:extLst>
      <p:ext uri="{BB962C8B-B14F-4D97-AF65-F5344CB8AC3E}">
        <p14:creationId xmlns:p14="http://schemas.microsoft.com/office/powerpoint/2010/main" val="2046578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79377"/>
          </a:xfrm>
        </p:spPr>
        <p:txBody>
          <a:bodyPr>
            <a:normAutofit/>
          </a:bodyPr>
          <a:lstStyle/>
          <a:p>
            <a:pPr algn="ctr"/>
            <a:r>
              <a:rPr lang="en-US" sz="4400" dirty="0" smtClean="0">
                <a:solidFill>
                  <a:srgbClr val="002060"/>
                </a:solidFill>
                <a:latin typeface="Arial Black" panose="020B0A04020102020204" pitchFamily="34" charset="0"/>
              </a:rPr>
              <a:t>Procedure for Reporting</a:t>
            </a:r>
            <a:endParaRPr lang="en-US" sz="4400" dirty="0">
              <a:solidFill>
                <a:srgbClr val="002060"/>
              </a:solidFill>
              <a:latin typeface="Arial Black" panose="020B0A04020102020204" pitchFamily="34" charset="0"/>
            </a:endParaRPr>
          </a:p>
        </p:txBody>
      </p:sp>
      <p:sp>
        <p:nvSpPr>
          <p:cNvPr id="3" name="Content Placeholder 2"/>
          <p:cNvSpPr>
            <a:spLocks noGrp="1"/>
          </p:cNvSpPr>
          <p:nvPr>
            <p:ph idx="1"/>
          </p:nvPr>
        </p:nvSpPr>
        <p:spPr>
          <a:xfrm>
            <a:off x="1066800" y="1621971"/>
            <a:ext cx="10058400" cy="3298372"/>
          </a:xfrm>
          <a:pattFill prst="pct5">
            <a:fgClr>
              <a:srgbClr val="92D050"/>
            </a:fgClr>
            <a:bgClr>
              <a:schemeClr val="bg1"/>
            </a:bgClr>
          </a:pattFill>
        </p:spPr>
        <p:txBody>
          <a:bodyPr>
            <a:normAutofit/>
          </a:bodyPr>
          <a:lstStyle/>
          <a:p>
            <a:pPr marL="0" indent="0" fontAlgn="base">
              <a:buNone/>
            </a:pPr>
            <a:r>
              <a:rPr lang="en-US" b="1" dirty="0" smtClean="0">
                <a:solidFill>
                  <a:schemeClr val="bg1"/>
                </a:solidFill>
                <a:latin typeface="Browallia New" panose="020B0604020202020204" pitchFamily="34" charset="-34"/>
                <a:cs typeface="Browallia New" panose="020B0604020202020204" pitchFamily="34" charset="-34"/>
                <a:sym typeface="Wingdings" panose="05000000000000000000" pitchFamily="2" charset="2"/>
              </a:rPr>
              <a:t> </a:t>
            </a:r>
            <a:endParaRPr lang="en-US" sz="2400" b="1" dirty="0" smtClean="0">
              <a:solidFill>
                <a:schemeClr val="bg1"/>
              </a:solidFill>
              <a:latin typeface="Browallia New" panose="020B0604020202020204" pitchFamily="34" charset="-34"/>
              <a:cs typeface="Browallia New" panose="020B0604020202020204" pitchFamily="34" charset="-34"/>
            </a:endParaRPr>
          </a:p>
          <a:p>
            <a:pPr fontAlgn="base">
              <a:buFont typeface="Wingdings" panose="05000000000000000000" pitchFamily="2" charset="2"/>
              <a:buChar char="u"/>
            </a:pPr>
            <a:endParaRPr lang="en-US" b="1" dirty="0" smtClean="0">
              <a:solidFill>
                <a:schemeClr val="bg1"/>
              </a:solidFill>
            </a:endParaRPr>
          </a:p>
          <a:p>
            <a:pPr fontAlgn="base"/>
            <a:endParaRPr lang="en-US" b="1" dirty="0">
              <a:solidFill>
                <a:schemeClr val="bg1"/>
              </a:solidFill>
            </a:endParaRPr>
          </a:p>
          <a:p>
            <a:pPr fontAlgn="base"/>
            <a:endParaRPr lang="en-US" b="1" dirty="0">
              <a:solidFill>
                <a:schemeClr val="bg1"/>
              </a:solidFill>
            </a:endParaRPr>
          </a:p>
          <a:p>
            <a:pPr fontAlgn="base"/>
            <a:endParaRPr lang="en-US" dirty="0">
              <a:solidFill>
                <a:schemeClr val="bg1">
                  <a:lumMod val="65000"/>
                  <a:lumOff val="35000"/>
                </a:schemeClr>
              </a:solidFill>
            </a:endParaRPr>
          </a:p>
        </p:txBody>
      </p:sp>
      <p:sp>
        <p:nvSpPr>
          <p:cNvPr id="6" name="Oval 5"/>
          <p:cNvSpPr/>
          <p:nvPr/>
        </p:nvSpPr>
        <p:spPr>
          <a:xfrm>
            <a:off x="925285" y="1621971"/>
            <a:ext cx="4833258" cy="2340429"/>
          </a:xfrm>
          <a:prstGeom prst="ellipse">
            <a:avLst/>
          </a:prstGeom>
          <a:solidFill>
            <a:srgbClr val="FB72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Browallia New" panose="020B0604020202020204" pitchFamily="34" charset="-34"/>
                <a:cs typeface="Browallia New" panose="020B0604020202020204" pitchFamily="34" charset="-34"/>
              </a:rPr>
              <a:t>The PI has </a:t>
            </a:r>
            <a:r>
              <a:rPr lang="en-US" sz="2000" b="1" dirty="0">
                <a:solidFill>
                  <a:schemeClr val="bg1"/>
                </a:solidFill>
                <a:latin typeface="Browallia New" panose="020B0604020202020204" pitchFamily="34" charset="-34"/>
                <a:cs typeface="Browallia New" panose="020B0604020202020204" pitchFamily="34" charset="-34"/>
              </a:rPr>
              <a:t>the ultimate responsibility to review each </a:t>
            </a:r>
            <a:r>
              <a:rPr lang="en-US" sz="2000" b="1" dirty="0" smtClean="0">
                <a:solidFill>
                  <a:schemeClr val="bg1"/>
                </a:solidFill>
                <a:latin typeface="Browallia New" panose="020B0604020202020204" pitchFamily="34" charset="-34"/>
                <a:cs typeface="Browallia New" panose="020B0604020202020204" pitchFamily="34" charset="-34"/>
              </a:rPr>
              <a:t>event </a:t>
            </a:r>
            <a:r>
              <a:rPr lang="en-US" sz="2000" b="1" dirty="0">
                <a:solidFill>
                  <a:schemeClr val="bg1"/>
                </a:solidFill>
                <a:latin typeface="Browallia New" panose="020B0604020202020204" pitchFamily="34" charset="-34"/>
                <a:cs typeface="Browallia New" panose="020B0604020202020204" pitchFamily="34" charset="-34"/>
              </a:rPr>
              <a:t>and determine if it meets any of the above reporting criteria. </a:t>
            </a:r>
            <a:endParaRPr lang="en-US" sz="2000" dirty="0"/>
          </a:p>
        </p:txBody>
      </p:sp>
      <p:sp>
        <p:nvSpPr>
          <p:cNvPr id="7" name="Oval 6"/>
          <p:cNvSpPr/>
          <p:nvPr/>
        </p:nvSpPr>
        <p:spPr>
          <a:xfrm>
            <a:off x="6242957" y="1719943"/>
            <a:ext cx="5279571" cy="224245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000" b="1" dirty="0">
                <a:solidFill>
                  <a:schemeClr val="bg1"/>
                </a:solidFill>
                <a:latin typeface="Browallia New" panose="020B0604020202020204" pitchFamily="34" charset="-34"/>
                <a:cs typeface="Browallia New" panose="020B0604020202020204" pitchFamily="34" charset="-34"/>
              </a:rPr>
              <a:t>Events that require prompt reporting shall be reported to the IRB via a Protocol Event Report (PER) in </a:t>
            </a:r>
            <a:r>
              <a:rPr lang="en-US" sz="2000" b="1" dirty="0" err="1" smtClean="0">
                <a:solidFill>
                  <a:schemeClr val="bg1"/>
                </a:solidFill>
                <a:latin typeface="Browallia New" panose="020B0604020202020204" pitchFamily="34" charset="-34"/>
                <a:cs typeface="Browallia New" panose="020B0604020202020204" pitchFamily="34" charset="-34"/>
              </a:rPr>
              <a:t>eIRB</a:t>
            </a:r>
            <a:r>
              <a:rPr lang="en-US" sz="2000" b="1" dirty="0" smtClean="0">
                <a:solidFill>
                  <a:schemeClr val="bg1"/>
                </a:solidFill>
                <a:latin typeface="Browallia New" panose="020B0604020202020204" pitchFamily="34" charset="-34"/>
                <a:cs typeface="Browallia New" panose="020B0604020202020204" pitchFamily="34" charset="-34"/>
              </a:rPr>
              <a:t>. Only a convened IRB may make a formal determination.</a:t>
            </a:r>
            <a:endParaRPr lang="en-US" sz="2000" b="1" dirty="0">
              <a:solidFill>
                <a:schemeClr val="bg1"/>
              </a:solidFill>
              <a:latin typeface="Browallia New" panose="020B0604020202020204" pitchFamily="34" charset="-34"/>
              <a:cs typeface="Browallia New" panose="020B0604020202020204" pitchFamily="34" charset="-34"/>
            </a:endParaRPr>
          </a:p>
        </p:txBody>
      </p:sp>
      <p:sp>
        <p:nvSpPr>
          <p:cNvPr id="8" name="Oval 7"/>
          <p:cNvSpPr/>
          <p:nvPr/>
        </p:nvSpPr>
        <p:spPr>
          <a:xfrm>
            <a:off x="1578429" y="3886199"/>
            <a:ext cx="8828314" cy="2579915"/>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b="1" dirty="0">
                <a:solidFill>
                  <a:schemeClr val="bg1"/>
                </a:solidFill>
                <a:latin typeface="Browallia New" panose="020B0604020202020204" pitchFamily="34" charset="-34"/>
                <a:cs typeface="Browallia New" panose="020B0604020202020204" pitchFamily="34" charset="-34"/>
              </a:rPr>
              <a:t>If the JHM IRB has ceded IRB review to an external IRB, it is the responsibility of the JHM PI to comply with the external IRB’s policies and procedures for reporting, including its timelines for submissions.  In such cases, the JHM PI must also submit any events requiring prompt reporting to the JHM IRB in accordance with </a:t>
            </a:r>
            <a:r>
              <a:rPr lang="en-US" b="1" dirty="0" smtClean="0">
                <a:solidFill>
                  <a:schemeClr val="bg1"/>
                </a:solidFill>
                <a:latin typeface="Browallia New" panose="020B0604020202020204" pitchFamily="34" charset="-34"/>
                <a:cs typeface="Browallia New" panose="020B0604020202020204" pitchFamily="34" charset="-34"/>
              </a:rPr>
              <a:t>the policy</a:t>
            </a:r>
            <a:r>
              <a:rPr lang="en-US" b="1" dirty="0">
                <a:solidFill>
                  <a:schemeClr val="bg1"/>
                </a:solidFill>
                <a:latin typeface="Browallia New" panose="020B0604020202020204" pitchFamily="34" charset="-34"/>
                <a:cs typeface="Browallia New" panose="020B0604020202020204" pitchFamily="34" charset="-34"/>
              </a:rPr>
              <a:t>.</a:t>
            </a:r>
          </a:p>
        </p:txBody>
      </p:sp>
    </p:spTree>
    <p:extLst>
      <p:ext uri="{BB962C8B-B14F-4D97-AF65-F5344CB8AC3E}">
        <p14:creationId xmlns:p14="http://schemas.microsoft.com/office/powerpoint/2010/main" val="1103006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14602"/>
          </a:xfrm>
        </p:spPr>
        <p:txBody>
          <a:bodyPr>
            <a:noAutofit/>
          </a:bodyPr>
          <a:lstStyle/>
          <a:p>
            <a:pPr algn="ctr"/>
            <a:r>
              <a:rPr lang="en-US" sz="2800" dirty="0"/>
              <a:t>Office of Human Subjects Research</a:t>
            </a:r>
            <a:br>
              <a:rPr lang="en-US" sz="2800" dirty="0"/>
            </a:br>
            <a:r>
              <a:rPr lang="en-US" sz="2800" dirty="0"/>
              <a:t>Johns Hopkins School of Medicine</a:t>
            </a:r>
            <a:endParaRPr lang="en-US" sz="2800" dirty="0"/>
          </a:p>
        </p:txBody>
      </p:sp>
      <p:sp>
        <p:nvSpPr>
          <p:cNvPr id="6" name="Content Placeholder 5"/>
          <p:cNvSpPr>
            <a:spLocks noGrp="1"/>
          </p:cNvSpPr>
          <p:nvPr>
            <p:ph sz="half" idx="2"/>
          </p:nvPr>
        </p:nvSpPr>
        <p:spPr>
          <a:xfrm>
            <a:off x="6370320" y="2009870"/>
            <a:ext cx="4754880" cy="2299580"/>
          </a:xfrm>
        </p:spPr>
        <p:txBody>
          <a:bodyPr>
            <a:normAutofit/>
          </a:bodyPr>
          <a:lstStyle/>
          <a:p>
            <a:pPr marL="0" indent="0">
              <a:buNone/>
            </a:pPr>
            <a:r>
              <a:rPr lang="en-US" sz="1600" dirty="0" smtClean="0"/>
              <a:t>Kimberly T. Owens, </a:t>
            </a:r>
            <a:r>
              <a:rPr lang="en-US" sz="1600" dirty="0"/>
              <a:t>J.D.</a:t>
            </a:r>
          </a:p>
          <a:p>
            <a:pPr marL="0" indent="0">
              <a:buNone/>
            </a:pPr>
            <a:r>
              <a:rPr lang="en-US" sz="1600" dirty="0"/>
              <a:t>Human Research Compliance Associate</a:t>
            </a:r>
          </a:p>
          <a:p>
            <a:pPr marL="0" indent="0">
              <a:buNone/>
            </a:pPr>
            <a:r>
              <a:rPr lang="en-US" sz="1600" dirty="0" smtClean="0"/>
              <a:t>Policy Analyst</a:t>
            </a:r>
            <a:endParaRPr lang="en-US" sz="1600" dirty="0"/>
          </a:p>
          <a:p>
            <a:pPr marL="0" indent="0">
              <a:buNone/>
            </a:pPr>
            <a:r>
              <a:rPr lang="en-US" sz="1600" dirty="0"/>
              <a:t>Phone: (410) </a:t>
            </a:r>
            <a:r>
              <a:rPr lang="en-US" sz="1600" dirty="0" smtClean="0"/>
              <a:t>614-4726</a:t>
            </a:r>
            <a:endParaRPr lang="en-US" sz="1600" dirty="0"/>
          </a:p>
          <a:p>
            <a:pPr marL="0" indent="0">
              <a:buNone/>
            </a:pPr>
            <a:r>
              <a:rPr lang="en-US" sz="1600" dirty="0"/>
              <a:t>Fax: (410) 955-4367</a:t>
            </a:r>
          </a:p>
          <a:p>
            <a:pPr marL="0" indent="0">
              <a:buNone/>
            </a:pPr>
            <a:r>
              <a:rPr lang="en-US" sz="1600" u="sng" dirty="0">
                <a:hlinkClick r:id="rId2"/>
              </a:rPr>
              <a:t>kborst1@jhmi.edu</a:t>
            </a:r>
            <a:endParaRPr lang="en-US" sz="1600" dirty="0"/>
          </a:p>
          <a:p>
            <a:endParaRPr lang="en-US" sz="1600" dirty="0"/>
          </a:p>
          <a:p>
            <a:endParaRPr lang="en-US" dirty="0"/>
          </a:p>
        </p:txBody>
      </p:sp>
      <p:sp>
        <p:nvSpPr>
          <p:cNvPr id="8" name="Content Placeholder 7"/>
          <p:cNvSpPr>
            <a:spLocks noGrp="1"/>
          </p:cNvSpPr>
          <p:nvPr>
            <p:ph sz="half" idx="1"/>
          </p:nvPr>
        </p:nvSpPr>
        <p:spPr>
          <a:xfrm>
            <a:off x="1801640" y="2009870"/>
            <a:ext cx="4237021" cy="3842290"/>
          </a:xfrm>
        </p:spPr>
        <p:txBody>
          <a:bodyPr>
            <a:normAutofit/>
          </a:bodyPr>
          <a:lstStyle/>
          <a:p>
            <a:pPr marL="0" indent="0">
              <a:buNone/>
            </a:pPr>
            <a:r>
              <a:rPr lang="en-US" sz="1600" dirty="0"/>
              <a:t>Kenneth W. Borst, Jr., J.D.</a:t>
            </a:r>
          </a:p>
          <a:p>
            <a:pPr marL="0" indent="0">
              <a:buNone/>
            </a:pPr>
            <a:r>
              <a:rPr lang="en-US" sz="1600" dirty="0"/>
              <a:t>Human Research Compliance Associate</a:t>
            </a:r>
          </a:p>
          <a:p>
            <a:pPr marL="0" indent="0">
              <a:buNone/>
            </a:pPr>
            <a:r>
              <a:rPr lang="en-US" sz="1600" dirty="0"/>
              <a:t>Affiliates Liaison </a:t>
            </a:r>
          </a:p>
          <a:p>
            <a:pPr marL="0" indent="0">
              <a:buNone/>
            </a:pPr>
            <a:r>
              <a:rPr lang="en-US" sz="1600" dirty="0" smtClean="0"/>
              <a:t>Phone</a:t>
            </a:r>
            <a:r>
              <a:rPr lang="en-US" sz="1600" dirty="0"/>
              <a:t>: (410) 614-0048</a:t>
            </a:r>
          </a:p>
          <a:p>
            <a:pPr marL="0" indent="0">
              <a:buNone/>
            </a:pPr>
            <a:r>
              <a:rPr lang="en-US" sz="1600" dirty="0"/>
              <a:t>Fax: (410) 955-4367</a:t>
            </a:r>
          </a:p>
          <a:p>
            <a:pPr marL="0" indent="0">
              <a:buNone/>
            </a:pPr>
            <a:r>
              <a:rPr lang="en-US" sz="1600" u="sng" dirty="0">
                <a:hlinkClick r:id="rId2"/>
              </a:rPr>
              <a:t>kborst1@jhmi.edu</a:t>
            </a:r>
            <a:endParaRPr lang="en-US" sz="1600" dirty="0"/>
          </a:p>
          <a:p>
            <a:endParaRPr lang="en-US" dirty="0"/>
          </a:p>
        </p:txBody>
      </p:sp>
    </p:spTree>
    <p:extLst>
      <p:ext uri="{BB962C8B-B14F-4D97-AF65-F5344CB8AC3E}">
        <p14:creationId xmlns:p14="http://schemas.microsoft.com/office/powerpoint/2010/main" val="1948526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Policy</a:t>
            </a:r>
            <a:endParaRPr lang="en-US" dirty="0"/>
          </a:p>
        </p:txBody>
      </p:sp>
      <p:sp>
        <p:nvSpPr>
          <p:cNvPr id="3" name="Content Placeholder 2"/>
          <p:cNvSpPr>
            <a:spLocks noGrp="1"/>
          </p:cNvSpPr>
          <p:nvPr>
            <p:ph idx="1"/>
          </p:nvPr>
        </p:nvSpPr>
        <p:spPr>
          <a:xfrm>
            <a:off x="1066800" y="1946495"/>
            <a:ext cx="10058400" cy="4088545"/>
          </a:xfrm>
        </p:spPr>
        <p:txBody>
          <a:bodyPr>
            <a:normAutofit/>
          </a:bodyPr>
          <a:lstStyle/>
          <a:p>
            <a:r>
              <a:rPr lang="en-US" dirty="0" smtClean="0"/>
              <a:t>Policy updated December 2018</a:t>
            </a:r>
          </a:p>
          <a:p>
            <a:pPr marL="0" indent="0">
              <a:buNone/>
            </a:pPr>
            <a:endParaRPr lang="en-US" dirty="0" smtClean="0"/>
          </a:p>
          <a:p>
            <a:pPr fontAlgn="base"/>
            <a:r>
              <a:rPr lang="en-US" dirty="0"/>
              <a:t>Federal regulations require that institutions engaging in human subjects research have written procedures to ensure investigators properly report certain events to the Institutional Review Board (“IRB”). </a:t>
            </a:r>
            <a:endParaRPr lang="en-US" dirty="0" smtClean="0"/>
          </a:p>
          <a:p>
            <a:pPr fontAlgn="base"/>
            <a:endParaRPr lang="en-US" dirty="0" smtClean="0"/>
          </a:p>
          <a:p>
            <a:pPr fontAlgn="base"/>
            <a:r>
              <a:rPr lang="en-US" dirty="0" smtClean="0"/>
              <a:t>The </a:t>
            </a:r>
            <a:r>
              <a:rPr lang="en-US" dirty="0"/>
              <a:t>policy applies to all research studies that are overseen by the JHM IRB. For studies involving JHM investigators where JHU has designated another IRB as the IRB of record, investigators must still report to the JHM IRB in accordance with this policy</a:t>
            </a:r>
            <a:r>
              <a:rPr lang="en-US" dirty="0" smtClean="0"/>
              <a:t>.</a:t>
            </a:r>
          </a:p>
          <a:p>
            <a:pPr marL="0" indent="0" fontAlgn="base">
              <a:buNone/>
            </a:pPr>
            <a:endParaRPr lang="en-US" dirty="0"/>
          </a:p>
          <a:p>
            <a:pPr fontAlgn="base"/>
            <a:r>
              <a:rPr lang="en-US" dirty="0"/>
              <a:t>Please note that </a:t>
            </a:r>
            <a:r>
              <a:rPr lang="en-US" dirty="0" smtClean="0"/>
              <a:t>not all events </a:t>
            </a:r>
            <a:r>
              <a:rPr lang="en-US" dirty="0"/>
              <a:t>require prompt reporting.  </a:t>
            </a:r>
            <a:r>
              <a:rPr lang="en-US" dirty="0" smtClean="0"/>
              <a:t>Reportable events that do not require “prompt” reporting may be reported at the time of continuing review. </a:t>
            </a:r>
            <a:endParaRPr lang="en-US" dirty="0"/>
          </a:p>
          <a:p>
            <a:endParaRPr lang="en-US" dirty="0"/>
          </a:p>
        </p:txBody>
      </p:sp>
    </p:spTree>
    <p:extLst>
      <p:ext uri="{BB962C8B-B14F-4D97-AF65-F5344CB8AC3E}">
        <p14:creationId xmlns:p14="http://schemas.microsoft.com/office/powerpoint/2010/main" val="508704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778598"/>
            <a:ext cx="10058400" cy="2791916"/>
          </a:xfrm>
        </p:spPr>
        <p:txBody>
          <a:bodyPr>
            <a:normAutofit/>
          </a:bodyPr>
          <a:lstStyle/>
          <a:p>
            <a:pPr marL="0" indent="0" algn="ctr"/>
            <a:r>
              <a:rPr lang="en-US" sz="3200" dirty="0"/>
              <a:t>HOW IS “PROMPT” DEFINED?</a:t>
            </a:r>
            <a:br>
              <a:rPr lang="en-US" sz="3200" dirty="0"/>
            </a:br>
            <a:r>
              <a:rPr lang="en-US" sz="3200" dirty="0"/>
              <a:t/>
            </a:r>
            <a:br>
              <a:rPr lang="en-US" sz="3200" dirty="0"/>
            </a:br>
            <a:r>
              <a:rPr lang="en-US" sz="3200" dirty="0" smtClean="0"/>
              <a:t>WHAT EVENTS </a:t>
            </a:r>
            <a:r>
              <a:rPr lang="en-US" sz="3200" dirty="0"/>
              <a:t>NEED TO BE PROMPTLY REPORTED? </a:t>
            </a:r>
            <a:br>
              <a:rPr lang="en-US" sz="3200" dirty="0"/>
            </a:br>
            <a:endParaRPr lang="en-US" sz="3200" dirty="0">
              <a:solidFill>
                <a:srgbClr val="C00000"/>
              </a:solidFill>
            </a:endParaRPr>
          </a:p>
        </p:txBody>
      </p:sp>
      <p:pic>
        <p:nvPicPr>
          <p:cNvPr id="11" name="Content Placeholder 10" descr="301 Moved Permanentl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69008" y="2987644"/>
            <a:ext cx="3853983" cy="3150606"/>
          </a:xfrm>
        </p:spPr>
      </p:pic>
    </p:spTree>
    <p:extLst>
      <p:ext uri="{BB962C8B-B14F-4D97-AF65-F5344CB8AC3E}">
        <p14:creationId xmlns:p14="http://schemas.microsoft.com/office/powerpoint/2010/main" val="626895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250035"/>
          </a:xfrm>
        </p:spPr>
        <p:txBody>
          <a:bodyPr>
            <a:normAutofit fontScale="90000"/>
          </a:bodyPr>
          <a:lstStyle/>
          <a:p>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949517"/>
              </p:ext>
            </p:extLst>
          </p:nvPr>
        </p:nvGraphicFramePr>
        <p:xfrm>
          <a:off x="654424" y="566057"/>
          <a:ext cx="10775576" cy="5736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0125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(1) Unanticipated problem involving risks to subjects or others (UPIRSO)</a:t>
            </a:r>
            <a:endParaRPr lang="en-US" sz="3600" dirty="0"/>
          </a:p>
        </p:txBody>
      </p:sp>
      <p:sp>
        <p:nvSpPr>
          <p:cNvPr id="3" name="Content Placeholder 2"/>
          <p:cNvSpPr>
            <a:spLocks noGrp="1"/>
          </p:cNvSpPr>
          <p:nvPr>
            <p:ph idx="1"/>
          </p:nvPr>
        </p:nvSpPr>
        <p:spPr/>
        <p:txBody>
          <a:bodyPr>
            <a:normAutofit lnSpcReduction="10000"/>
          </a:bodyPr>
          <a:lstStyle/>
          <a:p>
            <a:pPr fontAlgn="base"/>
            <a:r>
              <a:rPr lang="en-US" dirty="0" smtClean="0"/>
              <a:t>An </a:t>
            </a:r>
            <a:r>
              <a:rPr lang="en-US" dirty="0"/>
              <a:t>event is considered an UPIRSO when it meets </a:t>
            </a:r>
            <a:r>
              <a:rPr lang="en-US" u="sng" dirty="0"/>
              <a:t>all</a:t>
            </a:r>
            <a:r>
              <a:rPr lang="en-US" dirty="0"/>
              <a:t> of the following criteria</a:t>
            </a:r>
            <a:r>
              <a:rPr lang="en-US" dirty="0" smtClean="0"/>
              <a:t>:</a:t>
            </a:r>
          </a:p>
          <a:p>
            <a:pPr fontAlgn="base"/>
            <a:endParaRPr lang="en-US" dirty="0"/>
          </a:p>
          <a:p>
            <a:pPr marL="0" indent="0" fontAlgn="base">
              <a:buNone/>
            </a:pPr>
            <a:r>
              <a:rPr lang="en-US" dirty="0"/>
              <a:t>(1) It is </a:t>
            </a:r>
            <a:r>
              <a:rPr lang="en-US" b="1" u="sng" dirty="0"/>
              <a:t>unexpected</a:t>
            </a:r>
            <a:r>
              <a:rPr lang="en-US" dirty="0"/>
              <a:t> (in terms of nature, severity, or frequency</a:t>
            </a:r>
            <a:r>
              <a:rPr lang="en-US" dirty="0" smtClean="0"/>
              <a:t>);</a:t>
            </a:r>
          </a:p>
          <a:p>
            <a:pPr marL="0" indent="0" fontAlgn="base">
              <a:buNone/>
            </a:pPr>
            <a:endParaRPr lang="en-US" dirty="0"/>
          </a:p>
          <a:p>
            <a:pPr marL="0" indent="0" fontAlgn="base">
              <a:buNone/>
            </a:pPr>
            <a:r>
              <a:rPr lang="en-US" dirty="0" smtClean="0"/>
              <a:t>(</a:t>
            </a:r>
            <a:r>
              <a:rPr lang="en-US" dirty="0"/>
              <a:t>2)  It is </a:t>
            </a:r>
            <a:r>
              <a:rPr lang="en-US" b="1" u="sng" dirty="0"/>
              <a:t>related</a:t>
            </a:r>
            <a:r>
              <a:rPr lang="en-US" dirty="0"/>
              <a:t> or </a:t>
            </a:r>
            <a:r>
              <a:rPr lang="en-US" b="1" u="sng" dirty="0"/>
              <a:t>possibly related</a:t>
            </a:r>
            <a:r>
              <a:rPr lang="en-US" dirty="0"/>
              <a:t> to </a:t>
            </a:r>
            <a:r>
              <a:rPr lang="en-US" dirty="0" smtClean="0"/>
              <a:t>the </a:t>
            </a:r>
            <a:r>
              <a:rPr lang="en-US" dirty="0"/>
              <a:t>research ( i.e. there is a reasonable possibility that the incident, experience, or outcome may have been caused by the procedures involved in the research);</a:t>
            </a:r>
          </a:p>
          <a:p>
            <a:pPr marL="0" indent="0" fontAlgn="base">
              <a:buNone/>
            </a:pPr>
            <a:r>
              <a:rPr lang="en-US" u="sng" dirty="0"/>
              <a:t>and</a:t>
            </a:r>
            <a:r>
              <a:rPr lang="en-US" dirty="0" smtClean="0"/>
              <a:t>,</a:t>
            </a:r>
          </a:p>
          <a:p>
            <a:pPr marL="0" indent="0" fontAlgn="base">
              <a:buNone/>
            </a:pPr>
            <a:endParaRPr lang="en-US" dirty="0"/>
          </a:p>
          <a:p>
            <a:pPr marL="0" indent="0" fontAlgn="base">
              <a:buNone/>
            </a:pPr>
            <a:r>
              <a:rPr lang="en-US" dirty="0"/>
              <a:t>(3) It places subjects or others [e.g. study team members or relatives of a subject] at a </a:t>
            </a:r>
            <a:r>
              <a:rPr lang="en-US" b="1" u="sng" dirty="0"/>
              <a:t>greater risk of harm</a:t>
            </a:r>
            <a:r>
              <a:rPr lang="en-US" dirty="0"/>
              <a:t> </a:t>
            </a:r>
            <a:r>
              <a:rPr lang="en-US" dirty="0" smtClean="0"/>
              <a:t>than </a:t>
            </a:r>
            <a:r>
              <a:rPr lang="en-US" dirty="0"/>
              <a:t>was previously known or </a:t>
            </a:r>
            <a:r>
              <a:rPr lang="en-US" dirty="0" smtClean="0"/>
              <a:t>recognized</a:t>
            </a:r>
            <a:r>
              <a:rPr lang="en-US" dirty="0"/>
              <a:t> (including physical, psychological, economic, or social harm</a:t>
            </a:r>
            <a:r>
              <a:rPr lang="en-US" dirty="0" smtClean="0"/>
              <a:t>). </a:t>
            </a:r>
            <a:endParaRPr lang="en-US" dirty="0"/>
          </a:p>
          <a:p>
            <a:endParaRPr lang="en-US" dirty="0" smtClean="0"/>
          </a:p>
          <a:p>
            <a:endParaRPr lang="en-US" dirty="0"/>
          </a:p>
        </p:txBody>
      </p:sp>
    </p:spTree>
    <p:extLst>
      <p:ext uri="{BB962C8B-B14F-4D97-AF65-F5344CB8AC3E}">
        <p14:creationId xmlns:p14="http://schemas.microsoft.com/office/powerpoint/2010/main" val="1979572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475" y="1222217"/>
            <a:ext cx="10536725" cy="1475715"/>
          </a:xfrm>
        </p:spPr>
        <p:txBody>
          <a:bodyPr>
            <a:normAutofit fontScale="90000"/>
          </a:bodyPr>
          <a:lstStyle/>
          <a:p>
            <a:pPr lvl="0"/>
            <a:r>
              <a:rPr lang="en-US" dirty="0" smtClean="0"/>
              <a:t/>
            </a:r>
            <a:br>
              <a:rPr lang="en-US" dirty="0" smtClean="0"/>
            </a:br>
            <a:r>
              <a:rPr lang="en-US" dirty="0" smtClean="0"/>
              <a:t>               =                +                +</a:t>
            </a:r>
            <a:br>
              <a:rPr lang="en-US" dirty="0" smtClean="0"/>
            </a:br>
            <a:r>
              <a:rPr lang="en-US" dirty="0" smtClean="0"/>
              <a:t>                </a:t>
            </a:r>
            <a:endParaRPr lang="en-US" dirty="0">
              <a:latin typeface="Arial Narrow" panose="020B0606020202030204" pitchFamily="34" charset="0"/>
            </a:endParaRPr>
          </a:p>
        </p:txBody>
      </p:sp>
      <p:sp>
        <p:nvSpPr>
          <p:cNvPr id="3" name="Content Placeholder 2"/>
          <p:cNvSpPr>
            <a:spLocks noGrp="1"/>
          </p:cNvSpPr>
          <p:nvPr>
            <p:ph idx="1"/>
          </p:nvPr>
        </p:nvSpPr>
        <p:spPr>
          <a:xfrm>
            <a:off x="588475" y="2878998"/>
            <a:ext cx="10855105" cy="2996701"/>
          </a:xfrm>
        </p:spPr>
        <p:txBody>
          <a:bodyPr>
            <a:normAutofit/>
          </a:bodyPr>
          <a:lstStyle/>
          <a:p>
            <a:pPr marL="0" indent="0">
              <a:buNone/>
            </a:pPr>
            <a:endParaRPr lang="en-US" dirty="0"/>
          </a:p>
          <a:p>
            <a:pPr>
              <a:buFont typeface="Wingdings" panose="05000000000000000000" pitchFamily="2" charset="2"/>
              <a:buChar char="Ø"/>
            </a:pPr>
            <a:r>
              <a:rPr lang="en-US" dirty="0" smtClean="0"/>
              <a:t> </a:t>
            </a:r>
            <a:r>
              <a:rPr lang="en-US" sz="2000" b="1" dirty="0" smtClean="0"/>
              <a:t>An event must be reported promptly if ALL 3 CRITERIA for an UPIRSO are met</a:t>
            </a:r>
          </a:p>
          <a:p>
            <a:pPr>
              <a:buFont typeface="Wingdings" panose="05000000000000000000" pitchFamily="2" charset="2"/>
              <a:buChar char="Ø"/>
            </a:pPr>
            <a:r>
              <a:rPr lang="en-US" sz="2000" b="1" dirty="0"/>
              <a:t> </a:t>
            </a:r>
            <a:r>
              <a:rPr lang="en-US" sz="2000" b="1" dirty="0" smtClean="0"/>
              <a:t>DEATHS are to be PROMPTLY reported within 72 hours of discovery only if it meets UPIRSO criteria; deaths that are otherwise reportable should be reported at continuing review </a:t>
            </a:r>
          </a:p>
          <a:p>
            <a:pPr marL="0" indent="0">
              <a:buNone/>
            </a:pPr>
            <a:endParaRPr lang="en-US" sz="2000" b="1" dirty="0" smtClean="0">
              <a:solidFill>
                <a:srgbClr val="FFFF00"/>
              </a:solidFill>
            </a:endParaRPr>
          </a:p>
          <a:p>
            <a:pPr marL="0" indent="0" algn="ctr">
              <a:buNone/>
            </a:pPr>
            <a:r>
              <a:rPr lang="en-US" sz="1900" b="1" i="1" u="sng" cap="all" dirty="0" smtClean="0">
                <a:solidFill>
                  <a:srgbClr val="FFFF00"/>
                </a:solidFill>
                <a:latin typeface="Bookman Old Style" panose="02050604050505020204" pitchFamily="18" charset="0"/>
              </a:rPr>
              <a:t>If you are unsure, err on the side of caution and promptly report or Call the </a:t>
            </a:r>
            <a:r>
              <a:rPr lang="en-US" sz="1900" b="1" i="1" u="sng" cap="all" dirty="0" err="1" smtClean="0">
                <a:solidFill>
                  <a:srgbClr val="FFFF00"/>
                </a:solidFill>
                <a:latin typeface="Bookman Old Style" panose="02050604050505020204" pitchFamily="18" charset="0"/>
              </a:rPr>
              <a:t>iRB</a:t>
            </a:r>
            <a:r>
              <a:rPr lang="en-US" sz="1900" b="1" i="1" u="sng" cap="all" dirty="0" smtClean="0">
                <a:solidFill>
                  <a:srgbClr val="FFFF00"/>
                </a:solidFill>
                <a:latin typeface="Bookman Old Style" panose="02050604050505020204" pitchFamily="18" charset="0"/>
              </a:rPr>
              <a:t> office for guidance !</a:t>
            </a:r>
            <a:endParaRPr lang="en-US" sz="2000" b="1" i="1" u="sng" cap="all" dirty="0">
              <a:solidFill>
                <a:srgbClr val="FFFF00"/>
              </a:solidFill>
              <a:latin typeface="Bookman Old Style" panose="02050604050505020204" pitchFamily="18" charset="0"/>
            </a:endParaRPr>
          </a:p>
        </p:txBody>
      </p:sp>
      <p:sp>
        <p:nvSpPr>
          <p:cNvPr id="13" name="Rectangle 12"/>
          <p:cNvSpPr/>
          <p:nvPr/>
        </p:nvSpPr>
        <p:spPr>
          <a:xfrm>
            <a:off x="6255946" y="1041151"/>
            <a:ext cx="1828800" cy="1489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RELATED / POSSIBLY RELATED</a:t>
            </a:r>
            <a:endParaRPr lang="en-US" dirty="0"/>
          </a:p>
        </p:txBody>
      </p:sp>
      <p:sp>
        <p:nvSpPr>
          <p:cNvPr id="14" name="Rectangle 13"/>
          <p:cNvSpPr/>
          <p:nvPr/>
        </p:nvSpPr>
        <p:spPr>
          <a:xfrm>
            <a:off x="9243587" y="1113577"/>
            <a:ext cx="1881613" cy="1362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GREATER RISK OF HARM</a:t>
            </a:r>
            <a:endParaRPr lang="en-US" dirty="0"/>
          </a:p>
        </p:txBody>
      </p:sp>
      <p:sp>
        <p:nvSpPr>
          <p:cNvPr id="15" name="Rectangle 14"/>
          <p:cNvSpPr/>
          <p:nvPr/>
        </p:nvSpPr>
        <p:spPr>
          <a:xfrm>
            <a:off x="3659111" y="1041150"/>
            <a:ext cx="1691487" cy="1530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UNEXPECTED	</a:t>
            </a:r>
            <a:endParaRPr lang="en-US" dirty="0"/>
          </a:p>
        </p:txBody>
      </p:sp>
      <p:sp>
        <p:nvSpPr>
          <p:cNvPr id="16" name="Oval 15"/>
          <p:cNvSpPr/>
          <p:nvPr/>
        </p:nvSpPr>
        <p:spPr>
          <a:xfrm>
            <a:off x="814812" y="1041150"/>
            <a:ext cx="1738265" cy="153003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UPIRSO</a:t>
            </a:r>
            <a:endParaRPr lang="en-US" dirty="0"/>
          </a:p>
        </p:txBody>
      </p:sp>
    </p:spTree>
    <p:extLst>
      <p:ext uri="{BB962C8B-B14F-4D97-AF65-F5344CB8AC3E}">
        <p14:creationId xmlns:p14="http://schemas.microsoft.com/office/powerpoint/2010/main" val="509378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24689" y="534372"/>
            <a:ext cx="10536997" cy="706438"/>
          </a:xfrm>
        </p:spPr>
        <p:txBody>
          <a:bodyPr>
            <a:normAutofit fontScale="90000"/>
          </a:bodyPr>
          <a:lstStyle/>
          <a:p>
            <a:r>
              <a:rPr lang="en-US" sz="4000" dirty="0" smtClean="0">
                <a:solidFill>
                  <a:srgbClr val="002060"/>
                </a:solidFill>
              </a:rPr>
              <a:t/>
            </a:r>
            <a:br>
              <a:rPr lang="en-US" sz="4000" dirty="0" smtClean="0">
                <a:solidFill>
                  <a:srgbClr val="002060"/>
                </a:solidFill>
              </a:rPr>
            </a:br>
            <a:r>
              <a:rPr lang="en-US" sz="3600" b="1" dirty="0" smtClean="0">
                <a:solidFill>
                  <a:srgbClr val="002060"/>
                </a:solidFill>
              </a:rPr>
              <a:t>(2) </a:t>
            </a:r>
            <a:r>
              <a:rPr lang="en-US" sz="3100" b="1" dirty="0" smtClean="0">
                <a:solidFill>
                  <a:srgbClr val="002060"/>
                </a:solidFill>
              </a:rPr>
              <a:t>Potential Serious or Continuing Non-Compliance</a:t>
            </a:r>
            <a:r>
              <a:rPr lang="en-US" sz="4000" dirty="0">
                <a:solidFill>
                  <a:srgbClr val="002060"/>
                </a:solidFill>
              </a:rPr>
              <a:t/>
            </a:r>
            <a:br>
              <a:rPr lang="en-US" sz="4000" dirty="0">
                <a:solidFill>
                  <a:srgbClr val="002060"/>
                </a:solidFill>
              </a:rPr>
            </a:br>
            <a:endParaRPr lang="en-US" sz="4000" dirty="0">
              <a:solidFill>
                <a:srgbClr val="002060"/>
              </a:solidFill>
            </a:endParaRPr>
          </a:p>
        </p:txBody>
      </p:sp>
      <p:sp>
        <p:nvSpPr>
          <p:cNvPr id="5" name="Subtitle 2"/>
          <p:cNvSpPr txBox="1">
            <a:spLocks/>
          </p:cNvSpPr>
          <p:nvPr/>
        </p:nvSpPr>
        <p:spPr>
          <a:xfrm>
            <a:off x="721218" y="1184856"/>
            <a:ext cx="9889118" cy="5170677"/>
          </a:xfrm>
          <a:prstGeom prst="rect">
            <a:avLst/>
          </a:prstGeom>
        </p:spPr>
        <p:txBody>
          <a:bodyPr>
            <a:normAutofit/>
          </a:bodyPr>
          <a:lst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a:lstStyle>
          <a:p>
            <a:endParaRPr lang="en-US" dirty="0" smtClean="0">
              <a:solidFill>
                <a:schemeClr val="accent1">
                  <a:lumMod val="75000"/>
                </a:schemeClr>
              </a:solidFill>
            </a:endParaRPr>
          </a:p>
          <a:p>
            <a:endParaRPr lang="en-US" dirty="0" smtClean="0">
              <a:solidFill>
                <a:schemeClr val="accent1">
                  <a:lumMod val="75000"/>
                </a:schemeClr>
              </a:solidFill>
            </a:endParaRPr>
          </a:p>
          <a:p>
            <a:endParaRPr lang="en-US" u="sng" dirty="0" smtClean="0">
              <a:solidFill>
                <a:schemeClr val="accent1">
                  <a:lumMod val="75000"/>
                </a:schemeClr>
              </a:solidFill>
            </a:endParaRPr>
          </a:p>
          <a:p>
            <a:endParaRPr lang="en-US" dirty="0" smtClean="0">
              <a:solidFill>
                <a:schemeClr val="accent1">
                  <a:lumMod val="75000"/>
                </a:schemeClr>
              </a:solidFill>
            </a:endParaRPr>
          </a:p>
          <a:p>
            <a:endParaRPr lang="en-US" dirty="0" smtClean="0">
              <a:solidFill>
                <a:schemeClr val="accent1">
                  <a:lumMod val="75000"/>
                </a:schemeClr>
              </a:solidFill>
            </a:endParaRPr>
          </a:p>
          <a:p>
            <a:endParaRPr lang="en-US" u="sng" dirty="0" smtClean="0">
              <a:solidFill>
                <a:schemeClr val="accent1">
                  <a:lumMod val="75000"/>
                </a:schemeClr>
              </a:solidFill>
            </a:endParaRPr>
          </a:p>
          <a:p>
            <a:endParaRPr lang="en-US" u="sng" dirty="0" smtClean="0">
              <a:solidFill>
                <a:schemeClr val="accent1">
                  <a:lumMod val="75000"/>
                </a:schemeClr>
              </a:solidFill>
            </a:endParaRPr>
          </a:p>
          <a:p>
            <a:endParaRPr lang="en-US" dirty="0" smtClean="0"/>
          </a:p>
          <a:p>
            <a:endParaRPr lang="en-US" dirty="0" smtClean="0"/>
          </a:p>
          <a:p>
            <a:endParaRPr lang="en-US" dirty="0"/>
          </a:p>
        </p:txBody>
      </p:sp>
      <p:graphicFrame>
        <p:nvGraphicFramePr>
          <p:cNvPr id="7" name="Diagram 6"/>
          <p:cNvGraphicFramePr/>
          <p:nvPr>
            <p:extLst>
              <p:ext uri="{D42A27DB-BD31-4B8C-83A1-F6EECF244321}">
                <p14:modId xmlns:p14="http://schemas.microsoft.com/office/powerpoint/2010/main" val="3005421613"/>
              </p:ext>
            </p:extLst>
          </p:nvPr>
        </p:nvGraphicFramePr>
        <p:xfrm>
          <a:off x="851027" y="1358020"/>
          <a:ext cx="10610660" cy="4780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4901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05758"/>
            <a:ext cx="10058400" cy="5229282"/>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b="1" i="1" u="sng" cap="all" dirty="0" smtClean="0">
              <a:solidFill>
                <a:srgbClr val="FFFF00"/>
              </a:solidFill>
              <a:latin typeface="Bookman Old Style" panose="02050604050505020204" pitchFamily="18" charset="0"/>
            </a:endParaRPr>
          </a:p>
          <a:p>
            <a:pPr marL="0" indent="0" algn="ctr">
              <a:buNone/>
            </a:pPr>
            <a:r>
              <a:rPr lang="en-US" b="1" i="1" u="sng" cap="all" dirty="0" smtClean="0">
                <a:solidFill>
                  <a:srgbClr val="FFFF00"/>
                </a:solidFill>
                <a:latin typeface="Bookman Old Style" panose="02050604050505020204" pitchFamily="18" charset="0"/>
              </a:rPr>
              <a:t>If </a:t>
            </a:r>
            <a:r>
              <a:rPr lang="en-US" b="1" i="1" u="sng" cap="all" dirty="0">
                <a:solidFill>
                  <a:srgbClr val="FFFF00"/>
                </a:solidFill>
                <a:latin typeface="Bookman Old Style" panose="02050604050505020204" pitchFamily="18" charset="0"/>
              </a:rPr>
              <a:t>you are unsure, err on the side of caution and promptly </a:t>
            </a:r>
            <a:r>
              <a:rPr lang="en-US" b="1" i="1" u="sng" cap="all" dirty="0" smtClean="0">
                <a:solidFill>
                  <a:srgbClr val="FFFF00"/>
                </a:solidFill>
                <a:latin typeface="Bookman Old Style" panose="02050604050505020204" pitchFamily="18" charset="0"/>
              </a:rPr>
              <a:t>report or contact the </a:t>
            </a:r>
            <a:r>
              <a:rPr lang="en-US" b="1" i="1" u="sng" cap="all" dirty="0" err="1" smtClean="0">
                <a:solidFill>
                  <a:srgbClr val="FFFF00"/>
                </a:solidFill>
                <a:latin typeface="Bookman Old Style" panose="02050604050505020204" pitchFamily="18" charset="0"/>
              </a:rPr>
              <a:t>irb</a:t>
            </a:r>
            <a:r>
              <a:rPr lang="en-US" b="1" i="1" u="sng" cap="all" dirty="0" smtClean="0">
                <a:solidFill>
                  <a:srgbClr val="FFFF00"/>
                </a:solidFill>
                <a:latin typeface="Bookman Old Style" panose="02050604050505020204" pitchFamily="18" charset="0"/>
              </a:rPr>
              <a:t> office for guidance!</a:t>
            </a:r>
            <a:endParaRPr lang="en-US" b="1" i="1" u="sng" cap="all" dirty="0">
              <a:solidFill>
                <a:srgbClr val="FFFF00"/>
              </a:solidFill>
              <a:latin typeface="Bookman Old Style" panose="02050604050505020204" pitchFamily="18" charset="0"/>
            </a:endParaRPr>
          </a:p>
          <a:p>
            <a:endParaRPr lang="en-US" dirty="0" smtClean="0"/>
          </a:p>
          <a:p>
            <a:pPr marL="0" indent="0">
              <a:buNone/>
            </a:pPr>
            <a:endParaRPr lang="en-US" dirty="0"/>
          </a:p>
        </p:txBody>
      </p:sp>
      <p:sp>
        <p:nvSpPr>
          <p:cNvPr id="4" name="Rounded Rectangle 3"/>
          <p:cNvSpPr/>
          <p:nvPr/>
        </p:nvSpPr>
        <p:spPr>
          <a:xfrm>
            <a:off x="932507" y="805757"/>
            <a:ext cx="4961299" cy="2091351"/>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endParaRPr lang="en-US" dirty="0"/>
          </a:p>
          <a:p>
            <a:r>
              <a:rPr lang="en-US" sz="1600" dirty="0" smtClean="0">
                <a:solidFill>
                  <a:schemeClr val="bg1"/>
                </a:solidFill>
                <a:latin typeface="Arial Black" panose="020B0A04020102020204" pitchFamily="34" charset="0"/>
              </a:rPr>
              <a:t>Although </a:t>
            </a:r>
            <a:r>
              <a:rPr lang="en-US" sz="1600" dirty="0">
                <a:solidFill>
                  <a:schemeClr val="bg1"/>
                </a:solidFill>
                <a:latin typeface="Arial Black" panose="020B0A04020102020204" pitchFamily="34" charset="0"/>
              </a:rPr>
              <a:t>ALL non-compliance must be reported to the </a:t>
            </a:r>
            <a:r>
              <a:rPr lang="en-US" sz="1600" dirty="0" smtClean="0">
                <a:solidFill>
                  <a:schemeClr val="bg1"/>
                </a:solidFill>
                <a:latin typeface="Arial Black" panose="020B0A04020102020204" pitchFamily="34" charset="0"/>
              </a:rPr>
              <a:t>IRB</a:t>
            </a:r>
            <a:r>
              <a:rPr lang="en-US" sz="1600" dirty="0">
                <a:solidFill>
                  <a:schemeClr val="bg1"/>
                </a:solidFill>
                <a:latin typeface="Arial Black" panose="020B0A04020102020204" pitchFamily="34" charset="0"/>
              </a:rPr>
              <a:t> </a:t>
            </a:r>
            <a:r>
              <a:rPr lang="en-US" sz="1600" dirty="0" smtClean="0">
                <a:solidFill>
                  <a:schemeClr val="bg1"/>
                </a:solidFill>
                <a:latin typeface="Arial Black" panose="020B0A04020102020204" pitchFamily="34" charset="0"/>
              </a:rPr>
              <a:t>…</a:t>
            </a:r>
          </a:p>
          <a:p>
            <a:endParaRPr lang="en-US" sz="1600" dirty="0">
              <a:solidFill>
                <a:schemeClr val="bg1"/>
              </a:solidFill>
              <a:latin typeface="Arial Black" panose="020B0A04020102020204" pitchFamily="34" charset="0"/>
            </a:endParaRPr>
          </a:p>
          <a:p>
            <a:r>
              <a:rPr lang="en-US" sz="1600" dirty="0" smtClean="0">
                <a:solidFill>
                  <a:schemeClr val="bg1"/>
                </a:solidFill>
                <a:latin typeface="Arial Black" panose="020B0A04020102020204" pitchFamily="34" charset="0"/>
              </a:rPr>
              <a:t>ONLY </a:t>
            </a:r>
            <a:r>
              <a:rPr lang="en-US" sz="1600" dirty="0">
                <a:solidFill>
                  <a:schemeClr val="bg1"/>
                </a:solidFill>
                <a:latin typeface="Arial Black" panose="020B0A04020102020204" pitchFamily="34" charset="0"/>
              </a:rPr>
              <a:t>SERIOUS OR CONTINUING </a:t>
            </a:r>
            <a:endParaRPr lang="en-US" sz="1600" dirty="0" smtClean="0">
              <a:solidFill>
                <a:schemeClr val="bg1"/>
              </a:solidFill>
              <a:latin typeface="Arial Black" panose="020B0A04020102020204" pitchFamily="34" charset="0"/>
            </a:endParaRPr>
          </a:p>
          <a:p>
            <a:r>
              <a:rPr lang="en-US" sz="1600" dirty="0" smtClean="0">
                <a:solidFill>
                  <a:schemeClr val="bg1"/>
                </a:solidFill>
                <a:latin typeface="Arial Black" panose="020B0A04020102020204" pitchFamily="34" charset="0"/>
              </a:rPr>
              <a:t>non-compliance </a:t>
            </a:r>
            <a:r>
              <a:rPr lang="en-US" sz="1600" dirty="0">
                <a:solidFill>
                  <a:schemeClr val="bg1"/>
                </a:solidFill>
                <a:latin typeface="Arial Black" panose="020B0A04020102020204" pitchFamily="34" charset="0"/>
              </a:rPr>
              <a:t>must be PROMPTLY </a:t>
            </a:r>
            <a:r>
              <a:rPr lang="en-US" sz="1600" dirty="0" smtClean="0">
                <a:solidFill>
                  <a:schemeClr val="bg1"/>
                </a:solidFill>
                <a:latin typeface="Arial Black" panose="020B0A04020102020204" pitchFamily="34" charset="0"/>
              </a:rPr>
              <a:t>reported.</a:t>
            </a:r>
            <a:endParaRPr lang="en-US" sz="1600" dirty="0">
              <a:solidFill>
                <a:schemeClr val="bg1"/>
              </a:solidFill>
              <a:latin typeface="Arial Black" panose="020B0A04020102020204" pitchFamily="34" charset="0"/>
            </a:endParaRPr>
          </a:p>
          <a:p>
            <a:endParaRPr lang="en-US" dirty="0"/>
          </a:p>
          <a:p>
            <a:pPr algn="ctr"/>
            <a:endParaRPr lang="en-US" dirty="0"/>
          </a:p>
        </p:txBody>
      </p:sp>
      <p:sp>
        <p:nvSpPr>
          <p:cNvPr id="5" name="Rounded Rectangle 4"/>
          <p:cNvSpPr/>
          <p:nvPr/>
        </p:nvSpPr>
        <p:spPr>
          <a:xfrm>
            <a:off x="6355534" y="805758"/>
            <a:ext cx="4689694" cy="2091350"/>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latin typeface="Arial Black" panose="020B0A04020102020204" pitchFamily="34" charset="0"/>
              </a:rPr>
              <a:t>Other </a:t>
            </a:r>
            <a:r>
              <a:rPr lang="en-US" dirty="0" smtClean="0">
                <a:solidFill>
                  <a:schemeClr val="bg1"/>
                </a:solidFill>
                <a:latin typeface="Arial Black" panose="020B0A04020102020204" pitchFamily="34" charset="0"/>
              </a:rPr>
              <a:t>non-compliance is considered minor and should </a:t>
            </a:r>
            <a:r>
              <a:rPr lang="en-US" dirty="0">
                <a:solidFill>
                  <a:schemeClr val="bg1"/>
                </a:solidFill>
                <a:latin typeface="Arial Black" panose="020B0A04020102020204" pitchFamily="34" charset="0"/>
              </a:rPr>
              <a:t>be reported at the time of continuing review</a:t>
            </a:r>
          </a:p>
        </p:txBody>
      </p:sp>
      <p:pic>
        <p:nvPicPr>
          <p:cNvPr id="6" name="Picture 5" descr="Alleged rights violations | Alex's Archiv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4347" y="3987992"/>
            <a:ext cx="2494639" cy="2110849"/>
          </a:xfrm>
          <a:prstGeom prst="rect">
            <a:avLst/>
          </a:prstGeom>
        </p:spPr>
      </p:pic>
    </p:spTree>
    <p:extLst>
      <p:ext uri="{BB962C8B-B14F-4D97-AF65-F5344CB8AC3E}">
        <p14:creationId xmlns:p14="http://schemas.microsoft.com/office/powerpoint/2010/main" val="3920174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651" y="561315"/>
            <a:ext cx="10587919" cy="551377"/>
          </a:xfrm>
        </p:spPr>
        <p:txBody>
          <a:bodyPr>
            <a:normAutofit/>
          </a:bodyPr>
          <a:lstStyle/>
          <a:p>
            <a:r>
              <a:rPr lang="en-US" sz="2800" dirty="0" smtClean="0"/>
              <a:t>(3) </a:t>
            </a:r>
            <a:r>
              <a:rPr lang="en-US" sz="2400" dirty="0" smtClean="0">
                <a:solidFill>
                  <a:srgbClr val="FFFF00"/>
                </a:solidFill>
                <a:latin typeface="Arial Black" panose="020B0A04020102020204" pitchFamily="34" charset="0"/>
              </a:rPr>
              <a:t>OTHER EVENTS THAT REQUIRE PROMPT REPORTING</a:t>
            </a:r>
            <a:endParaRPr lang="en-US" sz="2400" dirty="0">
              <a:solidFill>
                <a:srgbClr val="FFFF00"/>
              </a:solidFill>
              <a:latin typeface="Arial Black" panose="020B0A04020102020204" pitchFamily="34" charset="0"/>
            </a:endParaRPr>
          </a:p>
        </p:txBody>
      </p:sp>
      <p:sp>
        <p:nvSpPr>
          <p:cNvPr id="3" name="Content Placeholder 2"/>
          <p:cNvSpPr>
            <a:spLocks noGrp="1"/>
          </p:cNvSpPr>
          <p:nvPr>
            <p:ph idx="1"/>
          </p:nvPr>
        </p:nvSpPr>
        <p:spPr>
          <a:xfrm>
            <a:off x="787651" y="1629624"/>
            <a:ext cx="10337549" cy="4405416"/>
          </a:xfrm>
        </p:spPr>
        <p:txBody>
          <a:bodyPr>
            <a:normAutofit/>
          </a:bodyPr>
          <a:lstStyle/>
          <a:p>
            <a:pPr marL="0" indent="0" fontAlgn="base">
              <a:buNone/>
            </a:pPr>
            <a:endParaRPr lang="en-US" dirty="0" smtClean="0"/>
          </a:p>
          <a:p>
            <a:endParaRPr lang="en-US" dirty="0" smtClean="0"/>
          </a:p>
          <a:p>
            <a:pPr marL="0" indent="0">
              <a:buNone/>
            </a:pPr>
            <a:endParaRPr lang="en-US" dirty="0"/>
          </a:p>
        </p:txBody>
      </p:sp>
      <p:sp>
        <p:nvSpPr>
          <p:cNvPr id="6" name="Rectangle 5"/>
          <p:cNvSpPr/>
          <p:nvPr/>
        </p:nvSpPr>
        <p:spPr>
          <a:xfrm>
            <a:off x="979714" y="2857360"/>
            <a:ext cx="3450772" cy="7085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Potential Breaches of Confidentiality</a:t>
            </a:r>
            <a:endParaRPr lang="en-US" b="1" dirty="0"/>
          </a:p>
        </p:txBody>
      </p:sp>
      <p:sp>
        <p:nvSpPr>
          <p:cNvPr id="7" name="Rectangle 6"/>
          <p:cNvSpPr/>
          <p:nvPr/>
        </p:nvSpPr>
        <p:spPr>
          <a:xfrm>
            <a:off x="979714" y="4761414"/>
            <a:ext cx="3450772" cy="6686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Unresolved Subject Complaints</a:t>
            </a:r>
            <a:endParaRPr lang="en-US" sz="1600" b="1" dirty="0"/>
          </a:p>
        </p:txBody>
      </p:sp>
      <p:sp>
        <p:nvSpPr>
          <p:cNvPr id="8" name="Rectangle 7"/>
          <p:cNvSpPr/>
          <p:nvPr/>
        </p:nvSpPr>
        <p:spPr>
          <a:xfrm>
            <a:off x="979715" y="3913276"/>
            <a:ext cx="3450771" cy="6611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t>Incarceration</a:t>
            </a:r>
            <a:endParaRPr lang="en-US" b="1" dirty="0"/>
          </a:p>
        </p:txBody>
      </p:sp>
      <p:sp>
        <p:nvSpPr>
          <p:cNvPr id="9" name="Rectangle 8"/>
          <p:cNvSpPr/>
          <p:nvPr/>
        </p:nvSpPr>
        <p:spPr>
          <a:xfrm>
            <a:off x="979714" y="1267936"/>
            <a:ext cx="3450772" cy="12420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t>Unexpected adverse device effects (UADEs)</a:t>
            </a:r>
            <a:endParaRPr lang="en-US" b="1" dirty="0"/>
          </a:p>
        </p:txBody>
      </p:sp>
      <p:sp>
        <p:nvSpPr>
          <p:cNvPr id="10" name="Rectangle 9"/>
          <p:cNvSpPr/>
          <p:nvPr/>
        </p:nvSpPr>
        <p:spPr>
          <a:xfrm>
            <a:off x="979714" y="5617028"/>
            <a:ext cx="3450772" cy="76540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t>Other events</a:t>
            </a:r>
            <a:endParaRPr lang="en-US" b="1" dirty="0"/>
          </a:p>
        </p:txBody>
      </p:sp>
      <p:sp>
        <p:nvSpPr>
          <p:cNvPr id="12" name="Rectangle 11"/>
          <p:cNvSpPr/>
          <p:nvPr/>
        </p:nvSpPr>
        <p:spPr>
          <a:xfrm>
            <a:off x="5431971" y="2857360"/>
            <a:ext cx="6135662" cy="708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a:p>
            <a:pPr algn="ctr"/>
            <a:r>
              <a:rPr lang="en-US" sz="1400" dirty="0" smtClean="0"/>
              <a:t>Any unauthorized disclosure of subject’s personally identifiable information.  If it involves protected health info (PHI), it must also be reported to HIPAA Privacy Officer</a:t>
            </a:r>
          </a:p>
          <a:p>
            <a:pPr algn="ctr"/>
            <a:endParaRPr lang="en-US" sz="1400" dirty="0"/>
          </a:p>
        </p:txBody>
      </p:sp>
      <p:sp>
        <p:nvSpPr>
          <p:cNvPr id="13" name="Rectangle 12"/>
          <p:cNvSpPr/>
          <p:nvPr/>
        </p:nvSpPr>
        <p:spPr>
          <a:xfrm>
            <a:off x="5431971" y="1282229"/>
            <a:ext cx="6135662" cy="12277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t>“Any serious adverse effect on health or safety or any life-threatening problem or death </a:t>
            </a:r>
            <a:r>
              <a:rPr lang="en-US" sz="1200" b="1" cap="all" dirty="0" smtClean="0"/>
              <a:t>caused by, or associated with a device, </a:t>
            </a:r>
            <a:r>
              <a:rPr lang="en-US" sz="1200" dirty="0" smtClean="0"/>
              <a:t>if that effect, problem, or death was </a:t>
            </a:r>
            <a:r>
              <a:rPr lang="en-US" sz="1200" b="1" cap="all" dirty="0" smtClean="0"/>
              <a:t>not previously identified </a:t>
            </a:r>
            <a:r>
              <a:rPr lang="en-US" sz="1200" dirty="0" smtClean="0"/>
              <a:t>in nature, severity or degree of incidence in the investigational plan or application </a:t>
            </a:r>
            <a:r>
              <a:rPr lang="en-US" sz="1200" b="1" cap="all" dirty="0" smtClean="0"/>
              <a:t>or any other unanticipated serious problem associated with a device </a:t>
            </a:r>
            <a:r>
              <a:rPr lang="en-US" sz="1200" dirty="0" smtClean="0"/>
              <a:t>that relates to the rights, safety or </a:t>
            </a:r>
            <a:r>
              <a:rPr lang="en-US" sz="1200" dirty="0" err="1" smtClean="0"/>
              <a:t>wlefarre</a:t>
            </a:r>
            <a:r>
              <a:rPr lang="en-US" sz="1200" dirty="0" smtClean="0"/>
              <a:t> of subjects. “</a:t>
            </a:r>
            <a:endParaRPr lang="en-US" sz="1200" dirty="0"/>
          </a:p>
        </p:txBody>
      </p:sp>
      <p:sp>
        <p:nvSpPr>
          <p:cNvPr id="14" name="Rectangle 13"/>
          <p:cNvSpPr/>
          <p:nvPr/>
        </p:nvSpPr>
        <p:spPr>
          <a:xfrm>
            <a:off x="5508171" y="4761413"/>
            <a:ext cx="6059462" cy="6686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Complaints of subjects when the complaint indicates unexpected risks or cannot be resolved by the research team.</a:t>
            </a:r>
            <a:endParaRPr lang="en-US" sz="1400" dirty="0"/>
          </a:p>
        </p:txBody>
      </p:sp>
      <p:sp>
        <p:nvSpPr>
          <p:cNvPr id="15" name="Rectangle 14"/>
          <p:cNvSpPr/>
          <p:nvPr/>
        </p:nvSpPr>
        <p:spPr>
          <a:xfrm>
            <a:off x="5431971" y="3838022"/>
            <a:ext cx="6135662" cy="7364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Incarceration of a </a:t>
            </a:r>
            <a:r>
              <a:rPr lang="en-US" sz="1400" dirty="0"/>
              <a:t>participant in a study not approved by the IRB to involve prisoners and the study team plans to continue study activities with prisoners while incarcerated.</a:t>
            </a:r>
            <a:endParaRPr lang="en-US" sz="1400" dirty="0"/>
          </a:p>
        </p:txBody>
      </p:sp>
      <p:sp>
        <p:nvSpPr>
          <p:cNvPr id="16" name="Rectangle 15"/>
          <p:cNvSpPr/>
          <p:nvPr/>
        </p:nvSpPr>
        <p:spPr>
          <a:xfrm>
            <a:off x="5508170" y="5617028"/>
            <a:ext cx="6059463" cy="779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There may be other events that need to be promptly reported.  If unsure, please contact an IRB compliance associate.</a:t>
            </a:r>
            <a:endParaRPr lang="en-US" sz="1400" dirty="0"/>
          </a:p>
        </p:txBody>
      </p:sp>
      <p:sp>
        <p:nvSpPr>
          <p:cNvPr id="17" name="Right Arrow 16"/>
          <p:cNvSpPr/>
          <p:nvPr/>
        </p:nvSpPr>
        <p:spPr>
          <a:xfrm>
            <a:off x="4622549" y="1817914"/>
            <a:ext cx="635252" cy="3373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4600776" y="3083156"/>
            <a:ext cx="635252" cy="29707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4633433" y="5835883"/>
            <a:ext cx="635252" cy="34199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4653265" y="4939973"/>
            <a:ext cx="635252" cy="33504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4613602" y="4100548"/>
            <a:ext cx="635252" cy="28663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2822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Facet</Template>
  <TotalTime>444</TotalTime>
  <Words>795</Words>
  <Application>Microsoft Office PowerPoint</Application>
  <PresentationFormat>Widescreen</PresentationFormat>
  <Paragraphs>105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Black</vt:lpstr>
      <vt:lpstr>Arial Narrow</vt:lpstr>
      <vt:lpstr>Bookman Old Style</vt:lpstr>
      <vt:lpstr>Browallia New</vt:lpstr>
      <vt:lpstr>Century Gothic</vt:lpstr>
      <vt:lpstr>Wingdings</vt:lpstr>
      <vt:lpstr>Savon</vt:lpstr>
      <vt:lpstr>Policy on Prompt Reporting</vt:lpstr>
      <vt:lpstr>Purpose of Policy</vt:lpstr>
      <vt:lpstr>HOW IS “PROMPT” DEFINED?  WHAT EVENTS NEED TO BE PROMPTLY REPORTED?  </vt:lpstr>
      <vt:lpstr> </vt:lpstr>
      <vt:lpstr>(1) Unanticipated problem involving risks to subjects or others (UPIRSO)</vt:lpstr>
      <vt:lpstr>                =                +                +                 </vt:lpstr>
      <vt:lpstr> (2) Potential Serious or Continuing Non-Compliance </vt:lpstr>
      <vt:lpstr>PowerPoint Presentation</vt:lpstr>
      <vt:lpstr>(3) OTHER EVENTS THAT REQUIRE PROMPT REPORTING</vt:lpstr>
      <vt:lpstr>Procedure for Reporting</vt:lpstr>
      <vt:lpstr>Office of Human Subjects Research Johns Hopkins School of Medicine</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IRB TRAINING</dc:title>
  <dc:creator>Janelle Maddox-Regis</dc:creator>
  <cp:lastModifiedBy>Kimberly Owens</cp:lastModifiedBy>
  <cp:revision>153</cp:revision>
  <dcterms:created xsi:type="dcterms:W3CDTF">2014-10-14T16:27:55Z</dcterms:created>
  <dcterms:modified xsi:type="dcterms:W3CDTF">2019-05-10T19:50:34Z</dcterms:modified>
</cp:coreProperties>
</file>