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handoutMasterIdLst>
    <p:handoutMasterId r:id="rId43"/>
  </p:handoutMasterIdLst>
  <p:sldIdLst>
    <p:sldId id="256" r:id="rId2"/>
    <p:sldId id="297" r:id="rId3"/>
    <p:sldId id="368" r:id="rId4"/>
    <p:sldId id="369" r:id="rId5"/>
    <p:sldId id="370" r:id="rId6"/>
    <p:sldId id="363" r:id="rId7"/>
    <p:sldId id="361" r:id="rId8"/>
    <p:sldId id="371" r:id="rId9"/>
    <p:sldId id="347" r:id="rId10"/>
    <p:sldId id="372" r:id="rId11"/>
    <p:sldId id="348" r:id="rId12"/>
    <p:sldId id="350" r:id="rId13"/>
    <p:sldId id="351" r:id="rId14"/>
    <p:sldId id="352" r:id="rId15"/>
    <p:sldId id="340" r:id="rId16"/>
    <p:sldId id="317" r:id="rId17"/>
    <p:sldId id="318" r:id="rId18"/>
    <p:sldId id="319" r:id="rId19"/>
    <p:sldId id="353" r:id="rId20"/>
    <p:sldId id="354" r:id="rId21"/>
    <p:sldId id="373" r:id="rId22"/>
    <p:sldId id="364" r:id="rId23"/>
    <p:sldId id="365" r:id="rId24"/>
    <p:sldId id="366" r:id="rId25"/>
    <p:sldId id="374" r:id="rId26"/>
    <p:sldId id="375" r:id="rId27"/>
    <p:sldId id="376" r:id="rId28"/>
    <p:sldId id="327" r:id="rId29"/>
    <p:sldId id="337" r:id="rId30"/>
    <p:sldId id="338" r:id="rId31"/>
    <p:sldId id="377" r:id="rId32"/>
    <p:sldId id="328" r:id="rId33"/>
    <p:sldId id="326" r:id="rId34"/>
    <p:sldId id="329" r:id="rId35"/>
    <p:sldId id="330" r:id="rId36"/>
    <p:sldId id="331" r:id="rId37"/>
    <p:sldId id="332" r:id="rId38"/>
    <p:sldId id="333" r:id="rId39"/>
    <p:sldId id="360" r:id="rId40"/>
    <p:sldId id="289"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Singleton" initials="MS" lastIdx="32" clrIdx="0">
    <p:extLst>
      <p:ext uri="{19B8F6BF-5375-455C-9EA6-DF929625EA0E}">
        <p15:presenceInfo xmlns:p15="http://schemas.microsoft.com/office/powerpoint/2012/main" userId="S-1-5-21-1214440339-484763869-725345543-4773744" providerId="AD"/>
      </p:ext>
    </p:extLst>
  </p:cmAuthor>
  <p:cmAuthor id="2" name="Janelle Maddox-Regis" initials="JM" lastIdx="17" clrIdx="1">
    <p:extLst>
      <p:ext uri="{19B8F6BF-5375-455C-9EA6-DF929625EA0E}">
        <p15:presenceInfo xmlns:p15="http://schemas.microsoft.com/office/powerpoint/2012/main" userId="S-1-5-21-1214440339-484763869-725345543-35665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4B8E"/>
    <a:srgbClr val="0099FF"/>
    <a:srgbClr val="0066FF"/>
    <a:srgbClr val="FF9900"/>
    <a:srgbClr val="002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6" autoAdjust="0"/>
    <p:restoredTop sz="94660"/>
  </p:normalViewPr>
  <p:slideViewPr>
    <p:cSldViewPr>
      <p:cViewPr varScale="1">
        <p:scale>
          <a:sx n="68" d="100"/>
          <a:sy n="68" d="100"/>
        </p:scale>
        <p:origin x="124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2DAEE7-FD2F-4B48-A2E0-14F79903AE7E}" type="doc">
      <dgm:prSet loTypeId="urn:microsoft.com/office/officeart/2005/8/layout/chart3" loCatId="relationship" qsTypeId="urn:microsoft.com/office/officeart/2005/8/quickstyle/simple1" qsCatId="simple" csTypeId="urn:microsoft.com/office/officeart/2005/8/colors/colorful5" csCatId="colorful" phldr="1"/>
      <dgm:spPr/>
    </dgm:pt>
    <dgm:pt modelId="{6AE848BA-20D1-4E22-B709-02D2257EE4B6}">
      <dgm:prSet phldrT="[Text]" custT="1"/>
      <dgm:spPr/>
      <dgm:t>
        <a:bodyPr/>
        <a:lstStyle/>
        <a:p>
          <a:r>
            <a:rPr lang="en-US" sz="1600" b="1"/>
            <a:t>IRB</a:t>
          </a:r>
          <a:r>
            <a:rPr lang="en-US" sz="1600"/>
            <a:t> </a:t>
          </a:r>
          <a:r>
            <a:rPr lang="en-US" sz="1600" b="1"/>
            <a:t>Review</a:t>
          </a:r>
          <a:endParaRPr lang="en-US" sz="1600" b="1" dirty="0"/>
        </a:p>
      </dgm:t>
    </dgm:pt>
    <dgm:pt modelId="{F78765CA-A28E-483B-B5D4-BBFD77F1A722}" type="parTrans" cxnId="{10914BC9-8E5D-4CFC-BB14-8828AD8450A9}">
      <dgm:prSet/>
      <dgm:spPr/>
      <dgm:t>
        <a:bodyPr/>
        <a:lstStyle/>
        <a:p>
          <a:endParaRPr lang="en-US" sz="1600">
            <a:solidFill>
              <a:schemeClr val="tx1"/>
            </a:solidFill>
          </a:endParaRPr>
        </a:p>
      </dgm:t>
    </dgm:pt>
    <dgm:pt modelId="{918A4C7B-0380-41E7-8971-1E29751F8935}" type="sibTrans" cxnId="{10914BC9-8E5D-4CFC-BB14-8828AD8450A9}">
      <dgm:prSet/>
      <dgm:spPr/>
      <dgm:t>
        <a:bodyPr/>
        <a:lstStyle/>
        <a:p>
          <a:endParaRPr lang="en-US" sz="1600">
            <a:solidFill>
              <a:schemeClr val="tx1"/>
            </a:solidFill>
          </a:endParaRPr>
        </a:p>
      </dgm:t>
    </dgm:pt>
    <dgm:pt modelId="{E054CAD2-F3E3-466D-B454-9E3C667B7B56}">
      <dgm:prSet phldrT="[Text]" custT="1"/>
      <dgm:spPr/>
      <dgm:t>
        <a:bodyPr/>
        <a:lstStyle/>
        <a:p>
          <a:r>
            <a:rPr lang="en-US" sz="1600" b="1" dirty="0"/>
            <a:t>Ancillary Reviews (Safety, Scientific, COI)</a:t>
          </a:r>
        </a:p>
      </dgm:t>
    </dgm:pt>
    <dgm:pt modelId="{9B460724-AA8A-4491-AEAE-8AE3B3C84D61}" type="parTrans" cxnId="{BCB2C978-8ECC-4286-8638-908D8711FA40}">
      <dgm:prSet/>
      <dgm:spPr/>
      <dgm:t>
        <a:bodyPr/>
        <a:lstStyle/>
        <a:p>
          <a:endParaRPr lang="en-US" sz="1600">
            <a:solidFill>
              <a:schemeClr val="tx1"/>
            </a:solidFill>
          </a:endParaRPr>
        </a:p>
      </dgm:t>
    </dgm:pt>
    <dgm:pt modelId="{F9142CD9-6683-4714-ADD8-74F0E1C6628D}" type="sibTrans" cxnId="{BCB2C978-8ECC-4286-8638-908D8711FA40}">
      <dgm:prSet/>
      <dgm:spPr/>
      <dgm:t>
        <a:bodyPr/>
        <a:lstStyle/>
        <a:p>
          <a:endParaRPr lang="en-US" sz="1600">
            <a:solidFill>
              <a:schemeClr val="tx1"/>
            </a:solidFill>
          </a:endParaRPr>
        </a:p>
      </dgm:t>
    </dgm:pt>
    <dgm:pt modelId="{331B085C-2A44-4979-8B02-BC4EC830A399}">
      <dgm:prSet phldrT="[Text]" custT="1"/>
      <dgm:spPr/>
      <dgm:t>
        <a:bodyPr/>
        <a:lstStyle/>
        <a:p>
          <a:r>
            <a:rPr lang="en-US" sz="1600" b="1" dirty="0"/>
            <a:t>Monitoring compliance with local, state laws; HIPAA</a:t>
          </a:r>
        </a:p>
      </dgm:t>
    </dgm:pt>
    <dgm:pt modelId="{279187C7-9451-4E05-81FE-8A3956A16FB1}" type="parTrans" cxnId="{3EC66B87-FFC5-4970-9C4C-56DF6BA83446}">
      <dgm:prSet/>
      <dgm:spPr/>
      <dgm:t>
        <a:bodyPr/>
        <a:lstStyle/>
        <a:p>
          <a:endParaRPr lang="en-US" sz="1600">
            <a:solidFill>
              <a:schemeClr val="tx1"/>
            </a:solidFill>
          </a:endParaRPr>
        </a:p>
      </dgm:t>
    </dgm:pt>
    <dgm:pt modelId="{55C2A7DB-5CB9-4D0A-9D22-C216E449910E}" type="sibTrans" cxnId="{3EC66B87-FFC5-4970-9C4C-56DF6BA83446}">
      <dgm:prSet/>
      <dgm:spPr/>
      <dgm:t>
        <a:bodyPr/>
        <a:lstStyle/>
        <a:p>
          <a:endParaRPr lang="en-US" sz="1600">
            <a:solidFill>
              <a:schemeClr val="tx1"/>
            </a:solidFill>
          </a:endParaRPr>
        </a:p>
      </dgm:t>
    </dgm:pt>
    <dgm:pt modelId="{F60A499E-D26E-4C77-8B03-099C177EE0FF}">
      <dgm:prSet phldrT="[Text]" custT="1"/>
      <dgm:spPr/>
      <dgm:t>
        <a:bodyPr/>
        <a:lstStyle/>
        <a:p>
          <a:r>
            <a:rPr lang="en-US" sz="1600" b="1"/>
            <a:t>Institutional Resources Review</a:t>
          </a:r>
          <a:endParaRPr lang="en-US" sz="1600" b="1" dirty="0"/>
        </a:p>
      </dgm:t>
    </dgm:pt>
    <dgm:pt modelId="{EEFF708B-BF80-4C0F-BD23-25C85C8B1E5E}" type="parTrans" cxnId="{C2D885E1-A891-4EF2-8FDA-0031CA7B31B3}">
      <dgm:prSet/>
      <dgm:spPr/>
      <dgm:t>
        <a:bodyPr/>
        <a:lstStyle/>
        <a:p>
          <a:endParaRPr lang="en-US" sz="1600">
            <a:solidFill>
              <a:schemeClr val="tx1"/>
            </a:solidFill>
          </a:endParaRPr>
        </a:p>
      </dgm:t>
    </dgm:pt>
    <dgm:pt modelId="{9D6E30EB-454F-4DD9-998E-BB90AD55AB66}" type="sibTrans" cxnId="{C2D885E1-A891-4EF2-8FDA-0031CA7B31B3}">
      <dgm:prSet/>
      <dgm:spPr/>
      <dgm:t>
        <a:bodyPr/>
        <a:lstStyle/>
        <a:p>
          <a:endParaRPr lang="en-US" sz="1600">
            <a:solidFill>
              <a:schemeClr val="tx1"/>
            </a:solidFill>
          </a:endParaRPr>
        </a:p>
      </dgm:t>
    </dgm:pt>
    <dgm:pt modelId="{37D3F7D9-C71B-42C6-9F50-E98203E332D0}">
      <dgm:prSet phldrT="[Text]" custT="1"/>
      <dgm:spPr/>
      <dgm:t>
        <a:bodyPr/>
        <a:lstStyle/>
        <a:p>
          <a:r>
            <a:rPr lang="en-US" sz="1600" b="1" dirty="0"/>
            <a:t>Grants and Contracts</a:t>
          </a:r>
        </a:p>
      </dgm:t>
    </dgm:pt>
    <dgm:pt modelId="{5723B94A-F6CD-403B-97C8-784DBB67FDC2}" type="parTrans" cxnId="{DDA868DC-62F7-4993-AAAC-D9C5AB7A3D3D}">
      <dgm:prSet/>
      <dgm:spPr/>
      <dgm:t>
        <a:bodyPr/>
        <a:lstStyle/>
        <a:p>
          <a:endParaRPr lang="en-US" sz="1600">
            <a:solidFill>
              <a:schemeClr val="tx1"/>
            </a:solidFill>
          </a:endParaRPr>
        </a:p>
      </dgm:t>
    </dgm:pt>
    <dgm:pt modelId="{34E9A238-AAF2-4C72-9855-D64E674AE13E}" type="sibTrans" cxnId="{DDA868DC-62F7-4993-AAAC-D9C5AB7A3D3D}">
      <dgm:prSet/>
      <dgm:spPr/>
      <dgm:t>
        <a:bodyPr/>
        <a:lstStyle/>
        <a:p>
          <a:endParaRPr lang="en-US" sz="1600">
            <a:solidFill>
              <a:schemeClr val="tx1"/>
            </a:solidFill>
          </a:endParaRPr>
        </a:p>
      </dgm:t>
    </dgm:pt>
    <dgm:pt modelId="{336E2851-0D7C-4DBA-8052-D76F693BD6D3}">
      <dgm:prSet phldrT="[Text]" custT="1"/>
      <dgm:spPr/>
      <dgm:t>
        <a:bodyPr/>
        <a:lstStyle/>
        <a:p>
          <a:r>
            <a:rPr lang="en-US" sz="1600" b="1" dirty="0"/>
            <a:t>Review of investigator training and expertise</a:t>
          </a:r>
        </a:p>
      </dgm:t>
    </dgm:pt>
    <dgm:pt modelId="{8F3481C7-839F-47C8-9687-93F0763D9056}" type="parTrans" cxnId="{D6DA7A06-266A-4ACE-A2F8-AEAB5EFCFC9E}">
      <dgm:prSet/>
      <dgm:spPr/>
      <dgm:t>
        <a:bodyPr/>
        <a:lstStyle/>
        <a:p>
          <a:endParaRPr lang="en-US" sz="1600">
            <a:solidFill>
              <a:schemeClr val="tx1"/>
            </a:solidFill>
          </a:endParaRPr>
        </a:p>
      </dgm:t>
    </dgm:pt>
    <dgm:pt modelId="{2886786A-16B0-480F-B4FD-E38112BFEC74}" type="sibTrans" cxnId="{D6DA7A06-266A-4ACE-A2F8-AEAB5EFCFC9E}">
      <dgm:prSet/>
      <dgm:spPr/>
      <dgm:t>
        <a:bodyPr/>
        <a:lstStyle/>
        <a:p>
          <a:endParaRPr lang="en-US" sz="1600">
            <a:solidFill>
              <a:schemeClr val="tx1"/>
            </a:solidFill>
          </a:endParaRPr>
        </a:p>
      </dgm:t>
    </dgm:pt>
    <dgm:pt modelId="{240A3CC5-C3C8-4DE1-814D-41A828B18FE6}" type="pres">
      <dgm:prSet presAssocID="{342DAEE7-FD2F-4B48-A2E0-14F79903AE7E}" presName="compositeShape" presStyleCnt="0">
        <dgm:presLayoutVars>
          <dgm:chMax val="7"/>
          <dgm:dir/>
          <dgm:resizeHandles val="exact"/>
        </dgm:presLayoutVars>
      </dgm:prSet>
      <dgm:spPr/>
    </dgm:pt>
    <dgm:pt modelId="{40FE1297-CCAB-4871-AEAF-03CB3193169D}" type="pres">
      <dgm:prSet presAssocID="{342DAEE7-FD2F-4B48-A2E0-14F79903AE7E}" presName="wedge1" presStyleLbl="node1" presStyleIdx="0" presStyleCnt="6"/>
      <dgm:spPr/>
    </dgm:pt>
    <dgm:pt modelId="{549F8638-89F1-417F-B279-2DFAF5581069}" type="pres">
      <dgm:prSet presAssocID="{342DAEE7-FD2F-4B48-A2E0-14F79903AE7E}" presName="wedge1Tx" presStyleLbl="node1" presStyleIdx="0" presStyleCnt="6">
        <dgm:presLayoutVars>
          <dgm:chMax val="0"/>
          <dgm:chPref val="0"/>
          <dgm:bulletEnabled val="1"/>
        </dgm:presLayoutVars>
      </dgm:prSet>
      <dgm:spPr/>
    </dgm:pt>
    <dgm:pt modelId="{00F2B168-19FD-4F8E-8D9A-E04B6961B553}" type="pres">
      <dgm:prSet presAssocID="{342DAEE7-FD2F-4B48-A2E0-14F79903AE7E}" presName="wedge2" presStyleLbl="node1" presStyleIdx="1" presStyleCnt="6"/>
      <dgm:spPr/>
    </dgm:pt>
    <dgm:pt modelId="{92559DB5-8804-466B-B8B7-2D527E5314C1}" type="pres">
      <dgm:prSet presAssocID="{342DAEE7-FD2F-4B48-A2E0-14F79903AE7E}" presName="wedge2Tx" presStyleLbl="node1" presStyleIdx="1" presStyleCnt="6">
        <dgm:presLayoutVars>
          <dgm:chMax val="0"/>
          <dgm:chPref val="0"/>
          <dgm:bulletEnabled val="1"/>
        </dgm:presLayoutVars>
      </dgm:prSet>
      <dgm:spPr/>
    </dgm:pt>
    <dgm:pt modelId="{095B904D-F8FA-486D-953B-91D336160B03}" type="pres">
      <dgm:prSet presAssocID="{342DAEE7-FD2F-4B48-A2E0-14F79903AE7E}" presName="wedge3" presStyleLbl="node1" presStyleIdx="2" presStyleCnt="6" custScaleX="97518" custScaleY="99472"/>
      <dgm:spPr/>
    </dgm:pt>
    <dgm:pt modelId="{73FE63EF-4EA7-43E1-A3C6-41B282384A14}" type="pres">
      <dgm:prSet presAssocID="{342DAEE7-FD2F-4B48-A2E0-14F79903AE7E}" presName="wedge3Tx" presStyleLbl="node1" presStyleIdx="2" presStyleCnt="6">
        <dgm:presLayoutVars>
          <dgm:chMax val="0"/>
          <dgm:chPref val="0"/>
          <dgm:bulletEnabled val="1"/>
        </dgm:presLayoutVars>
      </dgm:prSet>
      <dgm:spPr/>
    </dgm:pt>
    <dgm:pt modelId="{183B955E-1434-4A78-A414-89100F100A62}" type="pres">
      <dgm:prSet presAssocID="{342DAEE7-FD2F-4B48-A2E0-14F79903AE7E}" presName="wedge4" presStyleLbl="node1" presStyleIdx="3" presStyleCnt="6" custScaleX="104617"/>
      <dgm:spPr/>
    </dgm:pt>
    <dgm:pt modelId="{702E827A-D976-40E6-AE44-3A8D463ECA20}" type="pres">
      <dgm:prSet presAssocID="{342DAEE7-FD2F-4B48-A2E0-14F79903AE7E}" presName="wedge4Tx" presStyleLbl="node1" presStyleIdx="3" presStyleCnt="6">
        <dgm:presLayoutVars>
          <dgm:chMax val="0"/>
          <dgm:chPref val="0"/>
          <dgm:bulletEnabled val="1"/>
        </dgm:presLayoutVars>
      </dgm:prSet>
      <dgm:spPr/>
    </dgm:pt>
    <dgm:pt modelId="{9C85259D-8E38-4FB4-888C-F12C4B0B950B}" type="pres">
      <dgm:prSet presAssocID="{342DAEE7-FD2F-4B48-A2E0-14F79903AE7E}" presName="wedge5" presStyleLbl="node1" presStyleIdx="4" presStyleCnt="6" custLinFactNeighborX="-1499" custLinFactNeighborY="-293"/>
      <dgm:spPr/>
    </dgm:pt>
    <dgm:pt modelId="{777805C7-BFDA-4300-AE52-C145ADEE6EBF}" type="pres">
      <dgm:prSet presAssocID="{342DAEE7-FD2F-4B48-A2E0-14F79903AE7E}" presName="wedge5Tx" presStyleLbl="node1" presStyleIdx="4" presStyleCnt="6">
        <dgm:presLayoutVars>
          <dgm:chMax val="0"/>
          <dgm:chPref val="0"/>
          <dgm:bulletEnabled val="1"/>
        </dgm:presLayoutVars>
      </dgm:prSet>
      <dgm:spPr/>
    </dgm:pt>
    <dgm:pt modelId="{45D9B1B4-EF89-4C66-A638-4184C408DD9D}" type="pres">
      <dgm:prSet presAssocID="{342DAEE7-FD2F-4B48-A2E0-14F79903AE7E}" presName="wedge6" presStyleLbl="node1" presStyleIdx="5" presStyleCnt="6"/>
      <dgm:spPr/>
    </dgm:pt>
    <dgm:pt modelId="{01FF400E-75E2-4818-BF3B-8A2FE3759B81}" type="pres">
      <dgm:prSet presAssocID="{342DAEE7-FD2F-4B48-A2E0-14F79903AE7E}" presName="wedge6Tx" presStyleLbl="node1" presStyleIdx="5" presStyleCnt="6">
        <dgm:presLayoutVars>
          <dgm:chMax val="0"/>
          <dgm:chPref val="0"/>
          <dgm:bulletEnabled val="1"/>
        </dgm:presLayoutVars>
      </dgm:prSet>
      <dgm:spPr/>
    </dgm:pt>
  </dgm:ptLst>
  <dgm:cxnLst>
    <dgm:cxn modelId="{D6DA7A06-266A-4ACE-A2F8-AEAB5EFCFC9E}" srcId="{342DAEE7-FD2F-4B48-A2E0-14F79903AE7E}" destId="{336E2851-0D7C-4DBA-8052-D76F693BD6D3}" srcOrd="1" destOrd="0" parTransId="{8F3481C7-839F-47C8-9687-93F0763D9056}" sibTransId="{2886786A-16B0-480F-B4FD-E38112BFEC74}"/>
    <dgm:cxn modelId="{F9869718-3296-A940-917D-E356B7FF3342}" type="presOf" srcId="{37D3F7D9-C71B-42C6-9F50-E98203E332D0}" destId="{45D9B1B4-EF89-4C66-A638-4184C408DD9D}" srcOrd="0" destOrd="0" presId="urn:microsoft.com/office/officeart/2005/8/layout/chart3"/>
    <dgm:cxn modelId="{731E1D69-53DA-5841-B1EA-D48C04D5051C}" type="presOf" srcId="{336E2851-0D7C-4DBA-8052-D76F693BD6D3}" destId="{00F2B168-19FD-4F8E-8D9A-E04B6961B553}" srcOrd="0" destOrd="0" presId="urn:microsoft.com/office/officeart/2005/8/layout/chart3"/>
    <dgm:cxn modelId="{0B10A86D-9F61-F044-802E-37B45F69F38F}" type="presOf" srcId="{331B085C-2A44-4979-8B02-BC4EC830A399}" destId="{183B955E-1434-4A78-A414-89100F100A62}" srcOrd="0" destOrd="0" presId="urn:microsoft.com/office/officeart/2005/8/layout/chart3"/>
    <dgm:cxn modelId="{75564072-2763-5046-ADB9-0B46957FFB5C}" type="presOf" srcId="{E054CAD2-F3E3-466D-B454-9E3C667B7B56}" destId="{095B904D-F8FA-486D-953B-91D336160B03}" srcOrd="0" destOrd="0" presId="urn:microsoft.com/office/officeart/2005/8/layout/chart3"/>
    <dgm:cxn modelId="{0A523B57-3AD5-9A4A-AA2A-88B4C4330876}" type="presOf" srcId="{331B085C-2A44-4979-8B02-BC4EC830A399}" destId="{702E827A-D976-40E6-AE44-3A8D463ECA20}" srcOrd="1" destOrd="0" presId="urn:microsoft.com/office/officeart/2005/8/layout/chart3"/>
    <dgm:cxn modelId="{BCB2C978-8ECC-4286-8638-908D8711FA40}" srcId="{342DAEE7-FD2F-4B48-A2E0-14F79903AE7E}" destId="{E054CAD2-F3E3-466D-B454-9E3C667B7B56}" srcOrd="2" destOrd="0" parTransId="{9B460724-AA8A-4491-AEAE-8AE3B3C84D61}" sibTransId="{F9142CD9-6683-4714-ADD8-74F0E1C6628D}"/>
    <dgm:cxn modelId="{3EC66B87-FFC5-4970-9C4C-56DF6BA83446}" srcId="{342DAEE7-FD2F-4B48-A2E0-14F79903AE7E}" destId="{331B085C-2A44-4979-8B02-BC4EC830A399}" srcOrd="3" destOrd="0" parTransId="{279187C7-9451-4E05-81FE-8A3956A16FB1}" sibTransId="{55C2A7DB-5CB9-4D0A-9D22-C216E449910E}"/>
    <dgm:cxn modelId="{154BB4A0-29A6-6748-B119-FEE29790C743}" type="presOf" srcId="{342DAEE7-FD2F-4B48-A2E0-14F79903AE7E}" destId="{240A3CC5-C3C8-4DE1-814D-41A828B18FE6}" srcOrd="0" destOrd="0" presId="urn:microsoft.com/office/officeart/2005/8/layout/chart3"/>
    <dgm:cxn modelId="{A0E964A1-84A8-2E4B-930B-B018E98F925F}" type="presOf" srcId="{6AE848BA-20D1-4E22-B709-02D2257EE4B6}" destId="{40FE1297-CCAB-4871-AEAF-03CB3193169D}" srcOrd="0" destOrd="0" presId="urn:microsoft.com/office/officeart/2005/8/layout/chart3"/>
    <dgm:cxn modelId="{75431FA4-C33A-F747-9310-39AC4DC39FB6}" type="presOf" srcId="{336E2851-0D7C-4DBA-8052-D76F693BD6D3}" destId="{92559DB5-8804-466B-B8B7-2D527E5314C1}" srcOrd="1" destOrd="0" presId="urn:microsoft.com/office/officeart/2005/8/layout/chart3"/>
    <dgm:cxn modelId="{A9A44CC6-9006-3148-828E-43329C7BE97B}" type="presOf" srcId="{E054CAD2-F3E3-466D-B454-9E3C667B7B56}" destId="{73FE63EF-4EA7-43E1-A3C6-41B282384A14}" srcOrd="1" destOrd="0" presId="urn:microsoft.com/office/officeart/2005/8/layout/chart3"/>
    <dgm:cxn modelId="{10914BC9-8E5D-4CFC-BB14-8828AD8450A9}" srcId="{342DAEE7-FD2F-4B48-A2E0-14F79903AE7E}" destId="{6AE848BA-20D1-4E22-B709-02D2257EE4B6}" srcOrd="0" destOrd="0" parTransId="{F78765CA-A28E-483B-B5D4-BBFD77F1A722}" sibTransId="{918A4C7B-0380-41E7-8971-1E29751F8935}"/>
    <dgm:cxn modelId="{DDA868DC-62F7-4993-AAAC-D9C5AB7A3D3D}" srcId="{342DAEE7-FD2F-4B48-A2E0-14F79903AE7E}" destId="{37D3F7D9-C71B-42C6-9F50-E98203E332D0}" srcOrd="5" destOrd="0" parTransId="{5723B94A-F6CD-403B-97C8-784DBB67FDC2}" sibTransId="{34E9A238-AAF2-4C72-9855-D64E674AE13E}"/>
    <dgm:cxn modelId="{C2D885E1-A891-4EF2-8FDA-0031CA7B31B3}" srcId="{342DAEE7-FD2F-4B48-A2E0-14F79903AE7E}" destId="{F60A499E-D26E-4C77-8B03-099C177EE0FF}" srcOrd="4" destOrd="0" parTransId="{EEFF708B-BF80-4C0F-BD23-25C85C8B1E5E}" sibTransId="{9D6E30EB-454F-4DD9-998E-BB90AD55AB66}"/>
    <dgm:cxn modelId="{6DE3C3E1-5EA3-DA49-BEEE-E907B3410188}" type="presOf" srcId="{6AE848BA-20D1-4E22-B709-02D2257EE4B6}" destId="{549F8638-89F1-417F-B279-2DFAF5581069}" srcOrd="1" destOrd="0" presId="urn:microsoft.com/office/officeart/2005/8/layout/chart3"/>
    <dgm:cxn modelId="{4F101FEF-C3E3-354D-80A4-15E2A677BAAB}" type="presOf" srcId="{F60A499E-D26E-4C77-8B03-099C177EE0FF}" destId="{777805C7-BFDA-4300-AE52-C145ADEE6EBF}" srcOrd="1" destOrd="0" presId="urn:microsoft.com/office/officeart/2005/8/layout/chart3"/>
    <dgm:cxn modelId="{DEB4DFF1-D197-3E4E-8419-216E06DC0DD8}" type="presOf" srcId="{37D3F7D9-C71B-42C6-9F50-E98203E332D0}" destId="{01FF400E-75E2-4818-BF3B-8A2FE3759B81}" srcOrd="1" destOrd="0" presId="urn:microsoft.com/office/officeart/2005/8/layout/chart3"/>
    <dgm:cxn modelId="{FE5823F9-516F-1448-8567-E2EC5FA9AB65}" type="presOf" srcId="{F60A499E-D26E-4C77-8B03-099C177EE0FF}" destId="{9C85259D-8E38-4FB4-888C-F12C4B0B950B}" srcOrd="0" destOrd="0" presId="urn:microsoft.com/office/officeart/2005/8/layout/chart3"/>
    <dgm:cxn modelId="{E785D188-8635-A841-8269-86BBD81797E9}" type="presParOf" srcId="{240A3CC5-C3C8-4DE1-814D-41A828B18FE6}" destId="{40FE1297-CCAB-4871-AEAF-03CB3193169D}" srcOrd="0" destOrd="0" presId="urn:microsoft.com/office/officeart/2005/8/layout/chart3"/>
    <dgm:cxn modelId="{8DFD2F49-9B11-4640-8C0D-D85CB5DBC9D0}" type="presParOf" srcId="{240A3CC5-C3C8-4DE1-814D-41A828B18FE6}" destId="{549F8638-89F1-417F-B279-2DFAF5581069}" srcOrd="1" destOrd="0" presId="urn:microsoft.com/office/officeart/2005/8/layout/chart3"/>
    <dgm:cxn modelId="{FF708D57-0BD0-8641-8591-2F3B32CF2F08}" type="presParOf" srcId="{240A3CC5-C3C8-4DE1-814D-41A828B18FE6}" destId="{00F2B168-19FD-4F8E-8D9A-E04B6961B553}" srcOrd="2" destOrd="0" presId="urn:microsoft.com/office/officeart/2005/8/layout/chart3"/>
    <dgm:cxn modelId="{1DB9DFF6-C6CE-9147-87AD-551658B90D6D}" type="presParOf" srcId="{240A3CC5-C3C8-4DE1-814D-41A828B18FE6}" destId="{92559DB5-8804-466B-B8B7-2D527E5314C1}" srcOrd="3" destOrd="0" presId="urn:microsoft.com/office/officeart/2005/8/layout/chart3"/>
    <dgm:cxn modelId="{4522643D-C9B1-734C-81F4-3DD3742E0F33}" type="presParOf" srcId="{240A3CC5-C3C8-4DE1-814D-41A828B18FE6}" destId="{095B904D-F8FA-486D-953B-91D336160B03}" srcOrd="4" destOrd="0" presId="urn:microsoft.com/office/officeart/2005/8/layout/chart3"/>
    <dgm:cxn modelId="{61B09271-E384-D34B-B3EC-06296F804ACB}" type="presParOf" srcId="{240A3CC5-C3C8-4DE1-814D-41A828B18FE6}" destId="{73FE63EF-4EA7-43E1-A3C6-41B282384A14}" srcOrd="5" destOrd="0" presId="urn:microsoft.com/office/officeart/2005/8/layout/chart3"/>
    <dgm:cxn modelId="{C112C69C-516A-D341-AD7B-3BDCA36116E3}" type="presParOf" srcId="{240A3CC5-C3C8-4DE1-814D-41A828B18FE6}" destId="{183B955E-1434-4A78-A414-89100F100A62}" srcOrd="6" destOrd="0" presId="urn:microsoft.com/office/officeart/2005/8/layout/chart3"/>
    <dgm:cxn modelId="{56995D7A-9DFA-F445-8F90-4CB643996F5E}" type="presParOf" srcId="{240A3CC5-C3C8-4DE1-814D-41A828B18FE6}" destId="{702E827A-D976-40E6-AE44-3A8D463ECA20}" srcOrd="7" destOrd="0" presId="urn:microsoft.com/office/officeart/2005/8/layout/chart3"/>
    <dgm:cxn modelId="{69B1413E-F6B7-5C4F-B06C-30B25FE26CB5}" type="presParOf" srcId="{240A3CC5-C3C8-4DE1-814D-41A828B18FE6}" destId="{9C85259D-8E38-4FB4-888C-F12C4B0B950B}" srcOrd="8" destOrd="0" presId="urn:microsoft.com/office/officeart/2005/8/layout/chart3"/>
    <dgm:cxn modelId="{0663D195-0B79-8E4F-9154-75080592B183}" type="presParOf" srcId="{240A3CC5-C3C8-4DE1-814D-41A828B18FE6}" destId="{777805C7-BFDA-4300-AE52-C145ADEE6EBF}" srcOrd="9" destOrd="0" presId="urn:microsoft.com/office/officeart/2005/8/layout/chart3"/>
    <dgm:cxn modelId="{00D982EE-BB5A-BA4E-84B6-DB596B3CD0E3}" type="presParOf" srcId="{240A3CC5-C3C8-4DE1-814D-41A828B18FE6}" destId="{45D9B1B4-EF89-4C66-A638-4184C408DD9D}" srcOrd="10" destOrd="0" presId="urn:microsoft.com/office/officeart/2005/8/layout/chart3"/>
    <dgm:cxn modelId="{BE6BACF0-795F-8246-95E9-E1AE4F246245}" type="presParOf" srcId="{240A3CC5-C3C8-4DE1-814D-41A828B18FE6}" destId="{01FF400E-75E2-4818-BF3B-8A2FE3759B81}" srcOrd="11"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6FC9C4D-80ED-43E6-9CA6-6C68C647B7BC}" type="doc">
      <dgm:prSet loTypeId="urn:microsoft.com/office/officeart/2005/8/layout/hProcess9" loCatId="process" qsTypeId="urn:microsoft.com/office/officeart/2005/8/quickstyle/simple1" qsCatId="simple" csTypeId="urn:microsoft.com/office/officeart/2005/8/colors/accent1_2" csCatId="accent1" phldr="1"/>
      <dgm:spPr/>
    </dgm:pt>
    <dgm:pt modelId="{EB815411-02F8-4A84-8939-3406CD4E5C74}">
      <dgm:prSet phldrT="[Text]"/>
      <dgm:spPr>
        <a:solidFill>
          <a:srgbClr val="254B8E"/>
        </a:solidFill>
      </dgm:spPr>
      <dgm:t>
        <a:bodyPr/>
        <a:lstStyle/>
        <a:p>
          <a:r>
            <a:rPr lang="en-US" dirty="0"/>
            <a:t>(2) SIRB Review – Pre</a:t>
          </a:r>
        </a:p>
      </dgm:t>
    </dgm:pt>
    <dgm:pt modelId="{F72FA8F8-15F1-4727-A2CE-9F4329CD086C}" type="parTrans" cxnId="{8968DBDE-5AC2-41DF-B5D5-24BD7C5078DF}">
      <dgm:prSet/>
      <dgm:spPr/>
      <dgm:t>
        <a:bodyPr/>
        <a:lstStyle/>
        <a:p>
          <a:endParaRPr lang="en-US"/>
        </a:p>
      </dgm:t>
    </dgm:pt>
    <dgm:pt modelId="{5131ABA6-C28E-4275-AA9A-E1DDC2D7E6D1}" type="sibTrans" cxnId="{8968DBDE-5AC2-41DF-B5D5-24BD7C5078DF}">
      <dgm:prSet/>
      <dgm:spPr/>
      <dgm:t>
        <a:bodyPr/>
        <a:lstStyle/>
        <a:p>
          <a:endParaRPr lang="en-US"/>
        </a:p>
      </dgm:t>
    </dgm:pt>
    <dgm:pt modelId="{A4B0A5A5-AAA3-4DC1-B39D-6C345872EDBA}">
      <dgm:prSet phldrT="[Text]"/>
      <dgm:spPr>
        <a:solidFill>
          <a:srgbClr val="254B8E"/>
        </a:solidFill>
      </dgm:spPr>
      <dgm:t>
        <a:bodyPr/>
        <a:lstStyle/>
        <a:p>
          <a:r>
            <a:rPr lang="en-US" dirty="0"/>
            <a:t>(3) Compliance Review</a:t>
          </a:r>
        </a:p>
      </dgm:t>
    </dgm:pt>
    <dgm:pt modelId="{ADF64237-843A-4067-8641-6CA1F184193C}" type="parTrans" cxnId="{6D0389C6-A680-40AD-9931-6163646CD4ED}">
      <dgm:prSet/>
      <dgm:spPr/>
      <dgm:t>
        <a:bodyPr/>
        <a:lstStyle/>
        <a:p>
          <a:endParaRPr lang="en-US"/>
        </a:p>
      </dgm:t>
    </dgm:pt>
    <dgm:pt modelId="{B0607F87-DA92-43CC-955E-0033A1D7BF45}" type="sibTrans" cxnId="{6D0389C6-A680-40AD-9931-6163646CD4ED}">
      <dgm:prSet/>
      <dgm:spPr/>
      <dgm:t>
        <a:bodyPr/>
        <a:lstStyle/>
        <a:p>
          <a:endParaRPr lang="en-US"/>
        </a:p>
      </dgm:t>
    </dgm:pt>
    <dgm:pt modelId="{B17AF470-628A-49B3-A63E-C1AB059B9A8B}">
      <dgm:prSet/>
      <dgm:spPr>
        <a:solidFill>
          <a:srgbClr val="254B8E"/>
        </a:solidFill>
      </dgm:spPr>
      <dgm:t>
        <a:bodyPr/>
        <a:lstStyle/>
        <a:p>
          <a:r>
            <a:rPr lang="en-US" dirty="0"/>
            <a:t>(4) SIRB Review – Post</a:t>
          </a:r>
        </a:p>
      </dgm:t>
    </dgm:pt>
    <dgm:pt modelId="{40C028B8-46A2-4356-89A1-3813D2D9887D}" type="parTrans" cxnId="{166CFB7E-9050-4B84-B806-174B37BA168C}">
      <dgm:prSet/>
      <dgm:spPr/>
      <dgm:t>
        <a:bodyPr/>
        <a:lstStyle/>
        <a:p>
          <a:endParaRPr lang="en-US"/>
        </a:p>
      </dgm:t>
    </dgm:pt>
    <dgm:pt modelId="{C5F8D1B1-9A98-46D5-A110-F420494053F8}" type="sibTrans" cxnId="{166CFB7E-9050-4B84-B806-174B37BA168C}">
      <dgm:prSet/>
      <dgm:spPr/>
      <dgm:t>
        <a:bodyPr/>
        <a:lstStyle/>
        <a:p>
          <a:endParaRPr lang="en-US"/>
        </a:p>
      </dgm:t>
    </dgm:pt>
    <dgm:pt modelId="{1608DEA1-4611-4C3F-AB65-1BE760631101}">
      <dgm:prSet/>
      <dgm:spPr>
        <a:solidFill>
          <a:srgbClr val="254B8E"/>
        </a:solidFill>
      </dgm:spPr>
      <dgm:t>
        <a:bodyPr/>
        <a:lstStyle/>
        <a:p>
          <a:r>
            <a:rPr lang="en-US" dirty="0"/>
            <a:t>(5) Outcomes &amp; Letters</a:t>
          </a:r>
        </a:p>
      </dgm:t>
    </dgm:pt>
    <dgm:pt modelId="{19150EA9-C097-4DA3-B513-67969817D661}" type="parTrans" cxnId="{CDB2A64D-B438-4CFB-B3DE-79F2B1EF5721}">
      <dgm:prSet/>
      <dgm:spPr/>
      <dgm:t>
        <a:bodyPr/>
        <a:lstStyle/>
        <a:p>
          <a:endParaRPr lang="en-US"/>
        </a:p>
      </dgm:t>
    </dgm:pt>
    <dgm:pt modelId="{9AE3B836-CCB6-41F8-977A-A23124243B86}" type="sibTrans" cxnId="{CDB2A64D-B438-4CFB-B3DE-79F2B1EF5721}">
      <dgm:prSet/>
      <dgm:spPr/>
      <dgm:t>
        <a:bodyPr/>
        <a:lstStyle/>
        <a:p>
          <a:endParaRPr lang="en-US"/>
        </a:p>
      </dgm:t>
    </dgm:pt>
    <dgm:pt modelId="{8A9F3638-BBE0-4848-BC58-71769FD524B1}">
      <dgm:prSet/>
      <dgm:spPr>
        <a:solidFill>
          <a:srgbClr val="00B050"/>
        </a:solidFill>
      </dgm:spPr>
      <dgm:t>
        <a:bodyPr/>
        <a:lstStyle/>
        <a:p>
          <a:r>
            <a:rPr lang="en-US" dirty="0"/>
            <a:t>(6) Application Acknowledged; JH is activated as a participating site.</a:t>
          </a:r>
        </a:p>
      </dgm:t>
    </dgm:pt>
    <dgm:pt modelId="{C1760CFF-147F-41D7-8A56-79B79460DD46}" type="parTrans" cxnId="{F09C4BA0-5370-4BC3-930E-3E7D055981FA}">
      <dgm:prSet/>
      <dgm:spPr/>
      <dgm:t>
        <a:bodyPr/>
        <a:lstStyle/>
        <a:p>
          <a:endParaRPr lang="en-US"/>
        </a:p>
      </dgm:t>
    </dgm:pt>
    <dgm:pt modelId="{CEAC9277-6CB0-40F3-9E83-03DACF308692}" type="sibTrans" cxnId="{F09C4BA0-5370-4BC3-930E-3E7D055981FA}">
      <dgm:prSet/>
      <dgm:spPr/>
      <dgm:t>
        <a:bodyPr/>
        <a:lstStyle/>
        <a:p>
          <a:endParaRPr lang="en-US"/>
        </a:p>
      </dgm:t>
    </dgm:pt>
    <dgm:pt modelId="{741E5A83-7D3F-463E-843B-04D4357852B0}">
      <dgm:prSet/>
      <dgm:spPr>
        <a:solidFill>
          <a:srgbClr val="254B8E"/>
        </a:solidFill>
      </dgm:spPr>
      <dgm:t>
        <a:bodyPr/>
        <a:lstStyle/>
        <a:p>
          <a:r>
            <a:rPr lang="en-US" dirty="0"/>
            <a:t>(1) JHM PI submits External IRB application</a:t>
          </a:r>
        </a:p>
      </dgm:t>
    </dgm:pt>
    <dgm:pt modelId="{9B8C3984-C837-4FFD-94E0-6521D0533642}" type="parTrans" cxnId="{D61CF4E6-FB82-4153-A855-EFEC603C0D7B}">
      <dgm:prSet/>
      <dgm:spPr/>
      <dgm:t>
        <a:bodyPr/>
        <a:lstStyle/>
        <a:p>
          <a:endParaRPr lang="en-US"/>
        </a:p>
      </dgm:t>
    </dgm:pt>
    <dgm:pt modelId="{20AE2BCE-1933-47D8-8F67-F2CD9D454704}" type="sibTrans" cxnId="{D61CF4E6-FB82-4153-A855-EFEC603C0D7B}">
      <dgm:prSet/>
      <dgm:spPr/>
      <dgm:t>
        <a:bodyPr/>
        <a:lstStyle/>
        <a:p>
          <a:endParaRPr lang="en-US"/>
        </a:p>
      </dgm:t>
    </dgm:pt>
    <dgm:pt modelId="{A1BD3A24-D7BF-4250-9818-CE4BD967BD05}" type="pres">
      <dgm:prSet presAssocID="{E6FC9C4D-80ED-43E6-9CA6-6C68C647B7BC}" presName="CompostProcess" presStyleCnt="0">
        <dgm:presLayoutVars>
          <dgm:dir/>
          <dgm:resizeHandles val="exact"/>
        </dgm:presLayoutVars>
      </dgm:prSet>
      <dgm:spPr/>
    </dgm:pt>
    <dgm:pt modelId="{3078C5D3-EA79-4DFA-95D3-6F43FAEBBD43}" type="pres">
      <dgm:prSet presAssocID="{E6FC9C4D-80ED-43E6-9CA6-6C68C647B7BC}" presName="arrow" presStyleLbl="bgShp" presStyleIdx="0" presStyleCnt="1"/>
      <dgm:spPr/>
    </dgm:pt>
    <dgm:pt modelId="{CBE90454-7D85-4191-89E3-06C3BBDE8A3B}" type="pres">
      <dgm:prSet presAssocID="{E6FC9C4D-80ED-43E6-9CA6-6C68C647B7BC}" presName="linearProcess" presStyleCnt="0"/>
      <dgm:spPr/>
    </dgm:pt>
    <dgm:pt modelId="{9E4691FB-407A-4966-98D0-C3D0B129243A}" type="pres">
      <dgm:prSet presAssocID="{741E5A83-7D3F-463E-843B-04D4357852B0}" presName="textNode" presStyleLbl="node1" presStyleIdx="0" presStyleCnt="6">
        <dgm:presLayoutVars>
          <dgm:bulletEnabled val="1"/>
        </dgm:presLayoutVars>
      </dgm:prSet>
      <dgm:spPr/>
    </dgm:pt>
    <dgm:pt modelId="{F7DBD7BF-19DC-4DB1-9F1A-18244F5A232F}" type="pres">
      <dgm:prSet presAssocID="{20AE2BCE-1933-47D8-8F67-F2CD9D454704}" presName="sibTrans" presStyleCnt="0"/>
      <dgm:spPr/>
    </dgm:pt>
    <dgm:pt modelId="{6C8B6A9C-9777-4AC0-95B9-CE6E4251A303}" type="pres">
      <dgm:prSet presAssocID="{EB815411-02F8-4A84-8939-3406CD4E5C74}" presName="textNode" presStyleLbl="node1" presStyleIdx="1" presStyleCnt="6">
        <dgm:presLayoutVars>
          <dgm:bulletEnabled val="1"/>
        </dgm:presLayoutVars>
      </dgm:prSet>
      <dgm:spPr/>
    </dgm:pt>
    <dgm:pt modelId="{20BB7617-9733-4C30-96D7-5A5FE34692BC}" type="pres">
      <dgm:prSet presAssocID="{5131ABA6-C28E-4275-AA9A-E1DDC2D7E6D1}" presName="sibTrans" presStyleCnt="0"/>
      <dgm:spPr/>
    </dgm:pt>
    <dgm:pt modelId="{FEA98F0C-534D-44B1-92DE-DE543065BD62}" type="pres">
      <dgm:prSet presAssocID="{A4B0A5A5-AAA3-4DC1-B39D-6C345872EDBA}" presName="textNode" presStyleLbl="node1" presStyleIdx="2" presStyleCnt="6" custLinFactNeighborX="-17715">
        <dgm:presLayoutVars>
          <dgm:bulletEnabled val="1"/>
        </dgm:presLayoutVars>
      </dgm:prSet>
      <dgm:spPr>
        <a:prstGeom prst="roundRect">
          <a:avLst/>
        </a:prstGeom>
      </dgm:spPr>
    </dgm:pt>
    <dgm:pt modelId="{DF5BFE1F-1AB8-4DFF-A8E6-6154538C9CD7}" type="pres">
      <dgm:prSet presAssocID="{B0607F87-DA92-43CC-955E-0033A1D7BF45}" presName="sibTrans" presStyleCnt="0"/>
      <dgm:spPr/>
    </dgm:pt>
    <dgm:pt modelId="{072EDAC0-D755-4B3E-BD1F-C8CDA9EAD67F}" type="pres">
      <dgm:prSet presAssocID="{B17AF470-628A-49B3-A63E-C1AB059B9A8B}" presName="textNode" presStyleLbl="node1" presStyleIdx="3" presStyleCnt="6">
        <dgm:presLayoutVars>
          <dgm:bulletEnabled val="1"/>
        </dgm:presLayoutVars>
      </dgm:prSet>
      <dgm:spPr/>
    </dgm:pt>
    <dgm:pt modelId="{49F7DD11-BB7F-4F1C-9029-23A468849EF8}" type="pres">
      <dgm:prSet presAssocID="{C5F8D1B1-9A98-46D5-A110-F420494053F8}" presName="sibTrans" presStyleCnt="0"/>
      <dgm:spPr/>
    </dgm:pt>
    <dgm:pt modelId="{ABF564E4-189E-424E-BFA5-A64F32A1F44D}" type="pres">
      <dgm:prSet presAssocID="{1608DEA1-4611-4C3F-AB65-1BE760631101}" presName="textNode" presStyleLbl="node1" presStyleIdx="4" presStyleCnt="6">
        <dgm:presLayoutVars>
          <dgm:bulletEnabled val="1"/>
        </dgm:presLayoutVars>
      </dgm:prSet>
      <dgm:spPr/>
    </dgm:pt>
    <dgm:pt modelId="{983C893B-9217-4D81-8E13-71BE6412D855}" type="pres">
      <dgm:prSet presAssocID="{9AE3B836-CCB6-41F8-977A-A23124243B86}" presName="sibTrans" presStyleCnt="0"/>
      <dgm:spPr/>
    </dgm:pt>
    <dgm:pt modelId="{6981A786-A5F7-43A5-9650-93C9340B1A16}" type="pres">
      <dgm:prSet presAssocID="{8A9F3638-BBE0-4848-BC58-71769FD524B1}" presName="textNode" presStyleLbl="node1" presStyleIdx="5" presStyleCnt="6">
        <dgm:presLayoutVars>
          <dgm:bulletEnabled val="1"/>
        </dgm:presLayoutVars>
      </dgm:prSet>
      <dgm:spPr/>
    </dgm:pt>
  </dgm:ptLst>
  <dgm:cxnLst>
    <dgm:cxn modelId="{05C6B602-FF47-420C-81BE-AF2CA6431C52}" type="presOf" srcId="{EB815411-02F8-4A84-8939-3406CD4E5C74}" destId="{6C8B6A9C-9777-4AC0-95B9-CE6E4251A303}" srcOrd="0" destOrd="0" presId="urn:microsoft.com/office/officeart/2005/8/layout/hProcess9"/>
    <dgm:cxn modelId="{A2C34730-51F4-4D3E-BDDD-C36E023CA0A4}" type="presOf" srcId="{E6FC9C4D-80ED-43E6-9CA6-6C68C647B7BC}" destId="{A1BD3A24-D7BF-4250-9818-CE4BD967BD05}" srcOrd="0" destOrd="0" presId="urn:microsoft.com/office/officeart/2005/8/layout/hProcess9"/>
    <dgm:cxn modelId="{3B511162-8CAD-4F19-B670-8808F9618C74}" type="presOf" srcId="{1608DEA1-4611-4C3F-AB65-1BE760631101}" destId="{ABF564E4-189E-424E-BFA5-A64F32A1F44D}" srcOrd="0" destOrd="0" presId="urn:microsoft.com/office/officeart/2005/8/layout/hProcess9"/>
    <dgm:cxn modelId="{CDB2A64D-B438-4CFB-B3DE-79F2B1EF5721}" srcId="{E6FC9C4D-80ED-43E6-9CA6-6C68C647B7BC}" destId="{1608DEA1-4611-4C3F-AB65-1BE760631101}" srcOrd="4" destOrd="0" parTransId="{19150EA9-C097-4DA3-B513-67969817D661}" sibTransId="{9AE3B836-CCB6-41F8-977A-A23124243B86}"/>
    <dgm:cxn modelId="{166CFB7E-9050-4B84-B806-174B37BA168C}" srcId="{E6FC9C4D-80ED-43E6-9CA6-6C68C647B7BC}" destId="{B17AF470-628A-49B3-A63E-C1AB059B9A8B}" srcOrd="3" destOrd="0" parTransId="{40C028B8-46A2-4356-89A1-3813D2D9887D}" sibTransId="{C5F8D1B1-9A98-46D5-A110-F420494053F8}"/>
    <dgm:cxn modelId="{B93D3C81-11D9-4408-A195-0EFB4E0BE925}" type="presOf" srcId="{741E5A83-7D3F-463E-843B-04D4357852B0}" destId="{9E4691FB-407A-4966-98D0-C3D0B129243A}" srcOrd="0" destOrd="0" presId="urn:microsoft.com/office/officeart/2005/8/layout/hProcess9"/>
    <dgm:cxn modelId="{07B17183-55A6-4A8F-8BD9-7B18EC25035A}" type="presOf" srcId="{8A9F3638-BBE0-4848-BC58-71769FD524B1}" destId="{6981A786-A5F7-43A5-9650-93C9340B1A16}" srcOrd="0" destOrd="0" presId="urn:microsoft.com/office/officeart/2005/8/layout/hProcess9"/>
    <dgm:cxn modelId="{77D6EE88-5454-4A5E-8E11-78395C737224}" type="presOf" srcId="{A4B0A5A5-AAA3-4DC1-B39D-6C345872EDBA}" destId="{FEA98F0C-534D-44B1-92DE-DE543065BD62}" srcOrd="0" destOrd="0" presId="urn:microsoft.com/office/officeart/2005/8/layout/hProcess9"/>
    <dgm:cxn modelId="{F09C4BA0-5370-4BC3-930E-3E7D055981FA}" srcId="{E6FC9C4D-80ED-43E6-9CA6-6C68C647B7BC}" destId="{8A9F3638-BBE0-4848-BC58-71769FD524B1}" srcOrd="5" destOrd="0" parTransId="{C1760CFF-147F-41D7-8A56-79B79460DD46}" sibTransId="{CEAC9277-6CB0-40F3-9E83-03DACF308692}"/>
    <dgm:cxn modelId="{6D0389C6-A680-40AD-9931-6163646CD4ED}" srcId="{E6FC9C4D-80ED-43E6-9CA6-6C68C647B7BC}" destId="{A4B0A5A5-AAA3-4DC1-B39D-6C345872EDBA}" srcOrd="2" destOrd="0" parTransId="{ADF64237-843A-4067-8641-6CA1F184193C}" sibTransId="{B0607F87-DA92-43CC-955E-0033A1D7BF45}"/>
    <dgm:cxn modelId="{89DB35D0-C5DE-461B-B268-B74F5C5DC7AC}" type="presOf" srcId="{B17AF470-628A-49B3-A63E-C1AB059B9A8B}" destId="{072EDAC0-D755-4B3E-BD1F-C8CDA9EAD67F}" srcOrd="0" destOrd="0" presId="urn:microsoft.com/office/officeart/2005/8/layout/hProcess9"/>
    <dgm:cxn modelId="{8968DBDE-5AC2-41DF-B5D5-24BD7C5078DF}" srcId="{E6FC9C4D-80ED-43E6-9CA6-6C68C647B7BC}" destId="{EB815411-02F8-4A84-8939-3406CD4E5C74}" srcOrd="1" destOrd="0" parTransId="{F72FA8F8-15F1-4727-A2CE-9F4329CD086C}" sibTransId="{5131ABA6-C28E-4275-AA9A-E1DDC2D7E6D1}"/>
    <dgm:cxn modelId="{D61CF4E6-FB82-4153-A855-EFEC603C0D7B}" srcId="{E6FC9C4D-80ED-43E6-9CA6-6C68C647B7BC}" destId="{741E5A83-7D3F-463E-843B-04D4357852B0}" srcOrd="0" destOrd="0" parTransId="{9B8C3984-C837-4FFD-94E0-6521D0533642}" sibTransId="{20AE2BCE-1933-47D8-8F67-F2CD9D454704}"/>
    <dgm:cxn modelId="{94EA16F8-44BB-417B-A40B-7146BA0F946D}" type="presParOf" srcId="{A1BD3A24-D7BF-4250-9818-CE4BD967BD05}" destId="{3078C5D3-EA79-4DFA-95D3-6F43FAEBBD43}" srcOrd="0" destOrd="0" presId="urn:microsoft.com/office/officeart/2005/8/layout/hProcess9"/>
    <dgm:cxn modelId="{14B203A5-22D7-4094-9B1A-DBE51AC89669}" type="presParOf" srcId="{A1BD3A24-D7BF-4250-9818-CE4BD967BD05}" destId="{CBE90454-7D85-4191-89E3-06C3BBDE8A3B}" srcOrd="1" destOrd="0" presId="urn:microsoft.com/office/officeart/2005/8/layout/hProcess9"/>
    <dgm:cxn modelId="{5482174D-77A2-491F-8479-891CF2515046}" type="presParOf" srcId="{CBE90454-7D85-4191-89E3-06C3BBDE8A3B}" destId="{9E4691FB-407A-4966-98D0-C3D0B129243A}" srcOrd="0" destOrd="0" presId="urn:microsoft.com/office/officeart/2005/8/layout/hProcess9"/>
    <dgm:cxn modelId="{D2E5DFEF-50CB-4F3F-B274-D6E941BD0D05}" type="presParOf" srcId="{CBE90454-7D85-4191-89E3-06C3BBDE8A3B}" destId="{F7DBD7BF-19DC-4DB1-9F1A-18244F5A232F}" srcOrd="1" destOrd="0" presId="urn:microsoft.com/office/officeart/2005/8/layout/hProcess9"/>
    <dgm:cxn modelId="{AB4EF6F8-1D04-4306-8120-CE2FBB425C6B}" type="presParOf" srcId="{CBE90454-7D85-4191-89E3-06C3BBDE8A3B}" destId="{6C8B6A9C-9777-4AC0-95B9-CE6E4251A303}" srcOrd="2" destOrd="0" presId="urn:microsoft.com/office/officeart/2005/8/layout/hProcess9"/>
    <dgm:cxn modelId="{1E835ABC-3A01-4A57-9418-BBC3CFA471C4}" type="presParOf" srcId="{CBE90454-7D85-4191-89E3-06C3BBDE8A3B}" destId="{20BB7617-9733-4C30-96D7-5A5FE34692BC}" srcOrd="3" destOrd="0" presId="urn:microsoft.com/office/officeart/2005/8/layout/hProcess9"/>
    <dgm:cxn modelId="{634F6B92-C34D-40F7-B216-779973FFD582}" type="presParOf" srcId="{CBE90454-7D85-4191-89E3-06C3BBDE8A3B}" destId="{FEA98F0C-534D-44B1-92DE-DE543065BD62}" srcOrd="4" destOrd="0" presId="urn:microsoft.com/office/officeart/2005/8/layout/hProcess9"/>
    <dgm:cxn modelId="{D5374220-3CF2-403D-AEEE-2294F09CA274}" type="presParOf" srcId="{CBE90454-7D85-4191-89E3-06C3BBDE8A3B}" destId="{DF5BFE1F-1AB8-4DFF-A8E6-6154538C9CD7}" srcOrd="5" destOrd="0" presId="urn:microsoft.com/office/officeart/2005/8/layout/hProcess9"/>
    <dgm:cxn modelId="{77E5382E-71B3-4DE5-9247-03069217482E}" type="presParOf" srcId="{CBE90454-7D85-4191-89E3-06C3BBDE8A3B}" destId="{072EDAC0-D755-4B3E-BD1F-C8CDA9EAD67F}" srcOrd="6" destOrd="0" presId="urn:microsoft.com/office/officeart/2005/8/layout/hProcess9"/>
    <dgm:cxn modelId="{DF750A51-4F30-4491-9F49-58013E9F13D1}" type="presParOf" srcId="{CBE90454-7D85-4191-89E3-06C3BBDE8A3B}" destId="{49F7DD11-BB7F-4F1C-9029-23A468849EF8}" srcOrd="7" destOrd="0" presId="urn:microsoft.com/office/officeart/2005/8/layout/hProcess9"/>
    <dgm:cxn modelId="{6150D301-E2F4-4A5B-8E21-6FD20465C8A7}" type="presParOf" srcId="{CBE90454-7D85-4191-89E3-06C3BBDE8A3B}" destId="{ABF564E4-189E-424E-BFA5-A64F32A1F44D}" srcOrd="8" destOrd="0" presId="urn:microsoft.com/office/officeart/2005/8/layout/hProcess9"/>
    <dgm:cxn modelId="{7FCC2FCD-3FC1-450C-B900-0E7BF158D200}" type="presParOf" srcId="{CBE90454-7D85-4191-89E3-06C3BBDE8A3B}" destId="{983C893B-9217-4D81-8E13-71BE6412D855}" srcOrd="9" destOrd="0" presId="urn:microsoft.com/office/officeart/2005/8/layout/hProcess9"/>
    <dgm:cxn modelId="{4A7EF2FC-7E3D-4CE2-92CD-25410107E8AC}" type="presParOf" srcId="{CBE90454-7D85-4191-89E3-06C3BBDE8A3B}" destId="{6981A786-A5F7-43A5-9650-93C9340B1A16}"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FC9C4D-80ED-43E6-9CA6-6C68C647B7BC}" type="doc">
      <dgm:prSet loTypeId="urn:microsoft.com/office/officeart/2005/8/layout/hProcess9" loCatId="process" qsTypeId="urn:microsoft.com/office/officeart/2005/8/quickstyle/simple1" qsCatId="simple" csTypeId="urn:microsoft.com/office/officeart/2005/8/colors/accent1_2" csCatId="accent1" phldr="1"/>
      <dgm:spPr/>
    </dgm:pt>
    <dgm:pt modelId="{EB815411-02F8-4A84-8939-3406CD4E5C74}">
      <dgm:prSet phldrT="[Text]"/>
      <dgm:spPr>
        <a:solidFill>
          <a:srgbClr val="254B8E"/>
        </a:solidFill>
      </dgm:spPr>
      <dgm:t>
        <a:bodyPr/>
        <a:lstStyle/>
        <a:p>
          <a:r>
            <a:rPr lang="en-US" dirty="0"/>
            <a:t>(2) SIRB Review – Pre</a:t>
          </a:r>
        </a:p>
      </dgm:t>
    </dgm:pt>
    <dgm:pt modelId="{F72FA8F8-15F1-4727-A2CE-9F4329CD086C}" type="parTrans" cxnId="{8968DBDE-5AC2-41DF-B5D5-24BD7C5078DF}">
      <dgm:prSet/>
      <dgm:spPr/>
      <dgm:t>
        <a:bodyPr/>
        <a:lstStyle/>
        <a:p>
          <a:endParaRPr lang="en-US"/>
        </a:p>
      </dgm:t>
    </dgm:pt>
    <dgm:pt modelId="{5131ABA6-C28E-4275-AA9A-E1DDC2D7E6D1}" type="sibTrans" cxnId="{8968DBDE-5AC2-41DF-B5D5-24BD7C5078DF}">
      <dgm:prSet/>
      <dgm:spPr/>
      <dgm:t>
        <a:bodyPr/>
        <a:lstStyle/>
        <a:p>
          <a:endParaRPr lang="en-US"/>
        </a:p>
      </dgm:t>
    </dgm:pt>
    <dgm:pt modelId="{A4B0A5A5-AAA3-4DC1-B39D-6C345872EDBA}">
      <dgm:prSet phldrT="[Text]"/>
      <dgm:spPr>
        <a:solidFill>
          <a:srgbClr val="254B8E"/>
        </a:solidFill>
      </dgm:spPr>
      <dgm:t>
        <a:bodyPr/>
        <a:lstStyle/>
        <a:p>
          <a:r>
            <a:rPr lang="en-US" dirty="0"/>
            <a:t>(3) Compliance Review</a:t>
          </a:r>
        </a:p>
      </dgm:t>
    </dgm:pt>
    <dgm:pt modelId="{ADF64237-843A-4067-8641-6CA1F184193C}" type="parTrans" cxnId="{6D0389C6-A680-40AD-9931-6163646CD4ED}">
      <dgm:prSet/>
      <dgm:spPr/>
      <dgm:t>
        <a:bodyPr/>
        <a:lstStyle/>
        <a:p>
          <a:endParaRPr lang="en-US"/>
        </a:p>
      </dgm:t>
    </dgm:pt>
    <dgm:pt modelId="{B0607F87-DA92-43CC-955E-0033A1D7BF45}" type="sibTrans" cxnId="{6D0389C6-A680-40AD-9931-6163646CD4ED}">
      <dgm:prSet/>
      <dgm:spPr/>
      <dgm:t>
        <a:bodyPr/>
        <a:lstStyle/>
        <a:p>
          <a:endParaRPr lang="en-US"/>
        </a:p>
      </dgm:t>
    </dgm:pt>
    <dgm:pt modelId="{B17AF470-628A-49B3-A63E-C1AB059B9A8B}">
      <dgm:prSet/>
      <dgm:spPr>
        <a:solidFill>
          <a:srgbClr val="254B8E"/>
        </a:solidFill>
      </dgm:spPr>
      <dgm:t>
        <a:bodyPr/>
        <a:lstStyle/>
        <a:p>
          <a:r>
            <a:rPr lang="en-US" dirty="0"/>
            <a:t>(4) SIRB Review – Post</a:t>
          </a:r>
        </a:p>
      </dgm:t>
    </dgm:pt>
    <dgm:pt modelId="{40C028B8-46A2-4356-89A1-3813D2D9887D}" type="parTrans" cxnId="{166CFB7E-9050-4B84-B806-174B37BA168C}">
      <dgm:prSet/>
      <dgm:spPr/>
      <dgm:t>
        <a:bodyPr/>
        <a:lstStyle/>
        <a:p>
          <a:endParaRPr lang="en-US"/>
        </a:p>
      </dgm:t>
    </dgm:pt>
    <dgm:pt modelId="{C5F8D1B1-9A98-46D5-A110-F420494053F8}" type="sibTrans" cxnId="{166CFB7E-9050-4B84-B806-174B37BA168C}">
      <dgm:prSet/>
      <dgm:spPr/>
      <dgm:t>
        <a:bodyPr/>
        <a:lstStyle/>
        <a:p>
          <a:endParaRPr lang="en-US"/>
        </a:p>
      </dgm:t>
    </dgm:pt>
    <dgm:pt modelId="{1608DEA1-4611-4C3F-AB65-1BE760631101}">
      <dgm:prSet/>
      <dgm:spPr>
        <a:solidFill>
          <a:srgbClr val="254B8E"/>
        </a:solidFill>
      </dgm:spPr>
      <dgm:t>
        <a:bodyPr/>
        <a:lstStyle/>
        <a:p>
          <a:r>
            <a:rPr lang="en-US" dirty="0"/>
            <a:t>(5) Outcomes &amp; Letters</a:t>
          </a:r>
        </a:p>
      </dgm:t>
    </dgm:pt>
    <dgm:pt modelId="{19150EA9-C097-4DA3-B513-67969817D661}" type="parTrans" cxnId="{CDB2A64D-B438-4CFB-B3DE-79F2B1EF5721}">
      <dgm:prSet/>
      <dgm:spPr/>
      <dgm:t>
        <a:bodyPr/>
        <a:lstStyle/>
        <a:p>
          <a:endParaRPr lang="en-US"/>
        </a:p>
      </dgm:t>
    </dgm:pt>
    <dgm:pt modelId="{9AE3B836-CCB6-41F8-977A-A23124243B86}" type="sibTrans" cxnId="{CDB2A64D-B438-4CFB-B3DE-79F2B1EF5721}">
      <dgm:prSet/>
      <dgm:spPr/>
      <dgm:t>
        <a:bodyPr/>
        <a:lstStyle/>
        <a:p>
          <a:endParaRPr lang="en-US"/>
        </a:p>
      </dgm:t>
    </dgm:pt>
    <dgm:pt modelId="{8A9F3638-BBE0-4848-BC58-71769FD524B1}">
      <dgm:prSet/>
      <dgm:spPr>
        <a:solidFill>
          <a:srgbClr val="00B050"/>
        </a:solidFill>
      </dgm:spPr>
      <dgm:t>
        <a:bodyPr/>
        <a:lstStyle/>
        <a:p>
          <a:r>
            <a:rPr lang="en-US" dirty="0"/>
            <a:t>(6) Application Acknowledged; JH is activated as a participating site.</a:t>
          </a:r>
        </a:p>
      </dgm:t>
    </dgm:pt>
    <dgm:pt modelId="{C1760CFF-147F-41D7-8A56-79B79460DD46}" type="parTrans" cxnId="{F09C4BA0-5370-4BC3-930E-3E7D055981FA}">
      <dgm:prSet/>
      <dgm:spPr/>
      <dgm:t>
        <a:bodyPr/>
        <a:lstStyle/>
        <a:p>
          <a:endParaRPr lang="en-US"/>
        </a:p>
      </dgm:t>
    </dgm:pt>
    <dgm:pt modelId="{CEAC9277-6CB0-40F3-9E83-03DACF308692}" type="sibTrans" cxnId="{F09C4BA0-5370-4BC3-930E-3E7D055981FA}">
      <dgm:prSet/>
      <dgm:spPr/>
      <dgm:t>
        <a:bodyPr/>
        <a:lstStyle/>
        <a:p>
          <a:endParaRPr lang="en-US"/>
        </a:p>
      </dgm:t>
    </dgm:pt>
    <dgm:pt modelId="{741E5A83-7D3F-463E-843B-04D4357852B0}">
      <dgm:prSet/>
      <dgm:spPr>
        <a:solidFill>
          <a:srgbClr val="254B8E"/>
        </a:solidFill>
      </dgm:spPr>
      <dgm:t>
        <a:bodyPr/>
        <a:lstStyle/>
        <a:p>
          <a:r>
            <a:rPr lang="en-US" dirty="0"/>
            <a:t>(1) JHM PI submits External IRB application</a:t>
          </a:r>
        </a:p>
      </dgm:t>
    </dgm:pt>
    <dgm:pt modelId="{9B8C3984-C837-4FFD-94E0-6521D0533642}" type="parTrans" cxnId="{D61CF4E6-FB82-4153-A855-EFEC603C0D7B}">
      <dgm:prSet/>
      <dgm:spPr/>
      <dgm:t>
        <a:bodyPr/>
        <a:lstStyle/>
        <a:p>
          <a:endParaRPr lang="en-US"/>
        </a:p>
      </dgm:t>
    </dgm:pt>
    <dgm:pt modelId="{20AE2BCE-1933-47D8-8F67-F2CD9D454704}" type="sibTrans" cxnId="{D61CF4E6-FB82-4153-A855-EFEC603C0D7B}">
      <dgm:prSet/>
      <dgm:spPr/>
      <dgm:t>
        <a:bodyPr/>
        <a:lstStyle/>
        <a:p>
          <a:endParaRPr lang="en-US"/>
        </a:p>
      </dgm:t>
    </dgm:pt>
    <dgm:pt modelId="{A1BD3A24-D7BF-4250-9818-CE4BD967BD05}" type="pres">
      <dgm:prSet presAssocID="{E6FC9C4D-80ED-43E6-9CA6-6C68C647B7BC}" presName="CompostProcess" presStyleCnt="0">
        <dgm:presLayoutVars>
          <dgm:dir/>
          <dgm:resizeHandles val="exact"/>
        </dgm:presLayoutVars>
      </dgm:prSet>
      <dgm:spPr/>
    </dgm:pt>
    <dgm:pt modelId="{3078C5D3-EA79-4DFA-95D3-6F43FAEBBD43}" type="pres">
      <dgm:prSet presAssocID="{E6FC9C4D-80ED-43E6-9CA6-6C68C647B7BC}" presName="arrow" presStyleLbl="bgShp" presStyleIdx="0" presStyleCnt="1"/>
      <dgm:spPr/>
    </dgm:pt>
    <dgm:pt modelId="{CBE90454-7D85-4191-89E3-06C3BBDE8A3B}" type="pres">
      <dgm:prSet presAssocID="{E6FC9C4D-80ED-43E6-9CA6-6C68C647B7BC}" presName="linearProcess" presStyleCnt="0"/>
      <dgm:spPr/>
    </dgm:pt>
    <dgm:pt modelId="{9E4691FB-407A-4966-98D0-C3D0B129243A}" type="pres">
      <dgm:prSet presAssocID="{741E5A83-7D3F-463E-843B-04D4357852B0}" presName="textNode" presStyleLbl="node1" presStyleIdx="0" presStyleCnt="6">
        <dgm:presLayoutVars>
          <dgm:bulletEnabled val="1"/>
        </dgm:presLayoutVars>
      </dgm:prSet>
      <dgm:spPr/>
    </dgm:pt>
    <dgm:pt modelId="{F7DBD7BF-19DC-4DB1-9F1A-18244F5A232F}" type="pres">
      <dgm:prSet presAssocID="{20AE2BCE-1933-47D8-8F67-F2CD9D454704}" presName="sibTrans" presStyleCnt="0"/>
      <dgm:spPr/>
    </dgm:pt>
    <dgm:pt modelId="{6C8B6A9C-9777-4AC0-95B9-CE6E4251A303}" type="pres">
      <dgm:prSet presAssocID="{EB815411-02F8-4A84-8939-3406CD4E5C74}" presName="textNode" presStyleLbl="node1" presStyleIdx="1" presStyleCnt="6">
        <dgm:presLayoutVars>
          <dgm:bulletEnabled val="1"/>
        </dgm:presLayoutVars>
      </dgm:prSet>
      <dgm:spPr/>
    </dgm:pt>
    <dgm:pt modelId="{20BB7617-9733-4C30-96D7-5A5FE34692BC}" type="pres">
      <dgm:prSet presAssocID="{5131ABA6-C28E-4275-AA9A-E1DDC2D7E6D1}" presName="sibTrans" presStyleCnt="0"/>
      <dgm:spPr/>
    </dgm:pt>
    <dgm:pt modelId="{FEA98F0C-534D-44B1-92DE-DE543065BD62}" type="pres">
      <dgm:prSet presAssocID="{A4B0A5A5-AAA3-4DC1-B39D-6C345872EDBA}" presName="textNode" presStyleLbl="node1" presStyleIdx="2" presStyleCnt="6" custLinFactNeighborX="-17715">
        <dgm:presLayoutVars>
          <dgm:bulletEnabled val="1"/>
        </dgm:presLayoutVars>
      </dgm:prSet>
      <dgm:spPr>
        <a:prstGeom prst="roundRect">
          <a:avLst/>
        </a:prstGeom>
      </dgm:spPr>
    </dgm:pt>
    <dgm:pt modelId="{DF5BFE1F-1AB8-4DFF-A8E6-6154538C9CD7}" type="pres">
      <dgm:prSet presAssocID="{B0607F87-DA92-43CC-955E-0033A1D7BF45}" presName="sibTrans" presStyleCnt="0"/>
      <dgm:spPr/>
    </dgm:pt>
    <dgm:pt modelId="{072EDAC0-D755-4B3E-BD1F-C8CDA9EAD67F}" type="pres">
      <dgm:prSet presAssocID="{B17AF470-628A-49B3-A63E-C1AB059B9A8B}" presName="textNode" presStyleLbl="node1" presStyleIdx="3" presStyleCnt="6">
        <dgm:presLayoutVars>
          <dgm:bulletEnabled val="1"/>
        </dgm:presLayoutVars>
      </dgm:prSet>
      <dgm:spPr/>
    </dgm:pt>
    <dgm:pt modelId="{49F7DD11-BB7F-4F1C-9029-23A468849EF8}" type="pres">
      <dgm:prSet presAssocID="{C5F8D1B1-9A98-46D5-A110-F420494053F8}" presName="sibTrans" presStyleCnt="0"/>
      <dgm:spPr/>
    </dgm:pt>
    <dgm:pt modelId="{ABF564E4-189E-424E-BFA5-A64F32A1F44D}" type="pres">
      <dgm:prSet presAssocID="{1608DEA1-4611-4C3F-AB65-1BE760631101}" presName="textNode" presStyleLbl="node1" presStyleIdx="4" presStyleCnt="6">
        <dgm:presLayoutVars>
          <dgm:bulletEnabled val="1"/>
        </dgm:presLayoutVars>
      </dgm:prSet>
      <dgm:spPr/>
    </dgm:pt>
    <dgm:pt modelId="{983C893B-9217-4D81-8E13-71BE6412D855}" type="pres">
      <dgm:prSet presAssocID="{9AE3B836-CCB6-41F8-977A-A23124243B86}" presName="sibTrans" presStyleCnt="0"/>
      <dgm:spPr/>
    </dgm:pt>
    <dgm:pt modelId="{6981A786-A5F7-43A5-9650-93C9340B1A16}" type="pres">
      <dgm:prSet presAssocID="{8A9F3638-BBE0-4848-BC58-71769FD524B1}" presName="textNode" presStyleLbl="node1" presStyleIdx="5" presStyleCnt="6">
        <dgm:presLayoutVars>
          <dgm:bulletEnabled val="1"/>
        </dgm:presLayoutVars>
      </dgm:prSet>
      <dgm:spPr/>
    </dgm:pt>
  </dgm:ptLst>
  <dgm:cxnLst>
    <dgm:cxn modelId="{05C6B602-FF47-420C-81BE-AF2CA6431C52}" type="presOf" srcId="{EB815411-02F8-4A84-8939-3406CD4E5C74}" destId="{6C8B6A9C-9777-4AC0-95B9-CE6E4251A303}" srcOrd="0" destOrd="0" presId="urn:microsoft.com/office/officeart/2005/8/layout/hProcess9"/>
    <dgm:cxn modelId="{A2C34730-51F4-4D3E-BDDD-C36E023CA0A4}" type="presOf" srcId="{E6FC9C4D-80ED-43E6-9CA6-6C68C647B7BC}" destId="{A1BD3A24-D7BF-4250-9818-CE4BD967BD05}" srcOrd="0" destOrd="0" presId="urn:microsoft.com/office/officeart/2005/8/layout/hProcess9"/>
    <dgm:cxn modelId="{3B511162-8CAD-4F19-B670-8808F9618C74}" type="presOf" srcId="{1608DEA1-4611-4C3F-AB65-1BE760631101}" destId="{ABF564E4-189E-424E-BFA5-A64F32A1F44D}" srcOrd="0" destOrd="0" presId="urn:microsoft.com/office/officeart/2005/8/layout/hProcess9"/>
    <dgm:cxn modelId="{CDB2A64D-B438-4CFB-B3DE-79F2B1EF5721}" srcId="{E6FC9C4D-80ED-43E6-9CA6-6C68C647B7BC}" destId="{1608DEA1-4611-4C3F-AB65-1BE760631101}" srcOrd="4" destOrd="0" parTransId="{19150EA9-C097-4DA3-B513-67969817D661}" sibTransId="{9AE3B836-CCB6-41F8-977A-A23124243B86}"/>
    <dgm:cxn modelId="{166CFB7E-9050-4B84-B806-174B37BA168C}" srcId="{E6FC9C4D-80ED-43E6-9CA6-6C68C647B7BC}" destId="{B17AF470-628A-49B3-A63E-C1AB059B9A8B}" srcOrd="3" destOrd="0" parTransId="{40C028B8-46A2-4356-89A1-3813D2D9887D}" sibTransId="{C5F8D1B1-9A98-46D5-A110-F420494053F8}"/>
    <dgm:cxn modelId="{B93D3C81-11D9-4408-A195-0EFB4E0BE925}" type="presOf" srcId="{741E5A83-7D3F-463E-843B-04D4357852B0}" destId="{9E4691FB-407A-4966-98D0-C3D0B129243A}" srcOrd="0" destOrd="0" presId="urn:microsoft.com/office/officeart/2005/8/layout/hProcess9"/>
    <dgm:cxn modelId="{07B17183-55A6-4A8F-8BD9-7B18EC25035A}" type="presOf" srcId="{8A9F3638-BBE0-4848-BC58-71769FD524B1}" destId="{6981A786-A5F7-43A5-9650-93C9340B1A16}" srcOrd="0" destOrd="0" presId="urn:microsoft.com/office/officeart/2005/8/layout/hProcess9"/>
    <dgm:cxn modelId="{77D6EE88-5454-4A5E-8E11-78395C737224}" type="presOf" srcId="{A4B0A5A5-AAA3-4DC1-B39D-6C345872EDBA}" destId="{FEA98F0C-534D-44B1-92DE-DE543065BD62}" srcOrd="0" destOrd="0" presId="urn:microsoft.com/office/officeart/2005/8/layout/hProcess9"/>
    <dgm:cxn modelId="{F09C4BA0-5370-4BC3-930E-3E7D055981FA}" srcId="{E6FC9C4D-80ED-43E6-9CA6-6C68C647B7BC}" destId="{8A9F3638-BBE0-4848-BC58-71769FD524B1}" srcOrd="5" destOrd="0" parTransId="{C1760CFF-147F-41D7-8A56-79B79460DD46}" sibTransId="{CEAC9277-6CB0-40F3-9E83-03DACF308692}"/>
    <dgm:cxn modelId="{6D0389C6-A680-40AD-9931-6163646CD4ED}" srcId="{E6FC9C4D-80ED-43E6-9CA6-6C68C647B7BC}" destId="{A4B0A5A5-AAA3-4DC1-B39D-6C345872EDBA}" srcOrd="2" destOrd="0" parTransId="{ADF64237-843A-4067-8641-6CA1F184193C}" sibTransId="{B0607F87-DA92-43CC-955E-0033A1D7BF45}"/>
    <dgm:cxn modelId="{89DB35D0-C5DE-461B-B268-B74F5C5DC7AC}" type="presOf" srcId="{B17AF470-628A-49B3-A63E-C1AB059B9A8B}" destId="{072EDAC0-D755-4B3E-BD1F-C8CDA9EAD67F}" srcOrd="0" destOrd="0" presId="urn:microsoft.com/office/officeart/2005/8/layout/hProcess9"/>
    <dgm:cxn modelId="{8968DBDE-5AC2-41DF-B5D5-24BD7C5078DF}" srcId="{E6FC9C4D-80ED-43E6-9CA6-6C68C647B7BC}" destId="{EB815411-02F8-4A84-8939-3406CD4E5C74}" srcOrd="1" destOrd="0" parTransId="{F72FA8F8-15F1-4727-A2CE-9F4329CD086C}" sibTransId="{5131ABA6-C28E-4275-AA9A-E1DDC2D7E6D1}"/>
    <dgm:cxn modelId="{D61CF4E6-FB82-4153-A855-EFEC603C0D7B}" srcId="{E6FC9C4D-80ED-43E6-9CA6-6C68C647B7BC}" destId="{741E5A83-7D3F-463E-843B-04D4357852B0}" srcOrd="0" destOrd="0" parTransId="{9B8C3984-C837-4FFD-94E0-6521D0533642}" sibTransId="{20AE2BCE-1933-47D8-8F67-F2CD9D454704}"/>
    <dgm:cxn modelId="{94EA16F8-44BB-417B-A40B-7146BA0F946D}" type="presParOf" srcId="{A1BD3A24-D7BF-4250-9818-CE4BD967BD05}" destId="{3078C5D3-EA79-4DFA-95D3-6F43FAEBBD43}" srcOrd="0" destOrd="0" presId="urn:microsoft.com/office/officeart/2005/8/layout/hProcess9"/>
    <dgm:cxn modelId="{14B203A5-22D7-4094-9B1A-DBE51AC89669}" type="presParOf" srcId="{A1BD3A24-D7BF-4250-9818-CE4BD967BD05}" destId="{CBE90454-7D85-4191-89E3-06C3BBDE8A3B}" srcOrd="1" destOrd="0" presId="urn:microsoft.com/office/officeart/2005/8/layout/hProcess9"/>
    <dgm:cxn modelId="{5482174D-77A2-491F-8479-891CF2515046}" type="presParOf" srcId="{CBE90454-7D85-4191-89E3-06C3BBDE8A3B}" destId="{9E4691FB-407A-4966-98D0-C3D0B129243A}" srcOrd="0" destOrd="0" presId="urn:microsoft.com/office/officeart/2005/8/layout/hProcess9"/>
    <dgm:cxn modelId="{D2E5DFEF-50CB-4F3F-B274-D6E941BD0D05}" type="presParOf" srcId="{CBE90454-7D85-4191-89E3-06C3BBDE8A3B}" destId="{F7DBD7BF-19DC-4DB1-9F1A-18244F5A232F}" srcOrd="1" destOrd="0" presId="urn:microsoft.com/office/officeart/2005/8/layout/hProcess9"/>
    <dgm:cxn modelId="{AB4EF6F8-1D04-4306-8120-CE2FBB425C6B}" type="presParOf" srcId="{CBE90454-7D85-4191-89E3-06C3BBDE8A3B}" destId="{6C8B6A9C-9777-4AC0-95B9-CE6E4251A303}" srcOrd="2" destOrd="0" presId="urn:microsoft.com/office/officeart/2005/8/layout/hProcess9"/>
    <dgm:cxn modelId="{1E835ABC-3A01-4A57-9418-BBC3CFA471C4}" type="presParOf" srcId="{CBE90454-7D85-4191-89E3-06C3BBDE8A3B}" destId="{20BB7617-9733-4C30-96D7-5A5FE34692BC}" srcOrd="3" destOrd="0" presId="urn:microsoft.com/office/officeart/2005/8/layout/hProcess9"/>
    <dgm:cxn modelId="{634F6B92-C34D-40F7-B216-779973FFD582}" type="presParOf" srcId="{CBE90454-7D85-4191-89E3-06C3BBDE8A3B}" destId="{FEA98F0C-534D-44B1-92DE-DE543065BD62}" srcOrd="4" destOrd="0" presId="urn:microsoft.com/office/officeart/2005/8/layout/hProcess9"/>
    <dgm:cxn modelId="{D5374220-3CF2-403D-AEEE-2294F09CA274}" type="presParOf" srcId="{CBE90454-7D85-4191-89E3-06C3BBDE8A3B}" destId="{DF5BFE1F-1AB8-4DFF-A8E6-6154538C9CD7}" srcOrd="5" destOrd="0" presId="urn:microsoft.com/office/officeart/2005/8/layout/hProcess9"/>
    <dgm:cxn modelId="{77E5382E-71B3-4DE5-9247-03069217482E}" type="presParOf" srcId="{CBE90454-7D85-4191-89E3-06C3BBDE8A3B}" destId="{072EDAC0-D755-4B3E-BD1F-C8CDA9EAD67F}" srcOrd="6" destOrd="0" presId="urn:microsoft.com/office/officeart/2005/8/layout/hProcess9"/>
    <dgm:cxn modelId="{DF750A51-4F30-4491-9F49-58013E9F13D1}" type="presParOf" srcId="{CBE90454-7D85-4191-89E3-06C3BBDE8A3B}" destId="{49F7DD11-BB7F-4F1C-9029-23A468849EF8}" srcOrd="7" destOrd="0" presId="urn:microsoft.com/office/officeart/2005/8/layout/hProcess9"/>
    <dgm:cxn modelId="{6150D301-E2F4-4A5B-8E21-6FD20465C8A7}" type="presParOf" srcId="{CBE90454-7D85-4191-89E3-06C3BBDE8A3B}" destId="{ABF564E4-189E-424E-BFA5-A64F32A1F44D}" srcOrd="8" destOrd="0" presId="urn:microsoft.com/office/officeart/2005/8/layout/hProcess9"/>
    <dgm:cxn modelId="{7FCC2FCD-3FC1-450C-B900-0E7BF158D200}" type="presParOf" srcId="{CBE90454-7D85-4191-89E3-06C3BBDE8A3B}" destId="{983C893B-9217-4D81-8E13-71BE6412D855}" srcOrd="9" destOrd="0" presId="urn:microsoft.com/office/officeart/2005/8/layout/hProcess9"/>
    <dgm:cxn modelId="{4A7EF2FC-7E3D-4CE2-92CD-25410107E8AC}" type="presParOf" srcId="{CBE90454-7D85-4191-89E3-06C3BBDE8A3B}" destId="{6981A786-A5F7-43A5-9650-93C9340B1A16}"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FC9C4D-80ED-43E6-9CA6-6C68C647B7BC}" type="doc">
      <dgm:prSet loTypeId="urn:microsoft.com/office/officeart/2005/8/layout/hProcess9" loCatId="process" qsTypeId="urn:microsoft.com/office/officeart/2005/8/quickstyle/simple1" qsCatId="simple" csTypeId="urn:microsoft.com/office/officeart/2005/8/colors/accent1_2" csCatId="accent1" phldr="1"/>
      <dgm:spPr/>
    </dgm:pt>
    <dgm:pt modelId="{EB815411-02F8-4A84-8939-3406CD4E5C74}">
      <dgm:prSet phldrT="[Text]"/>
      <dgm:spPr>
        <a:solidFill>
          <a:srgbClr val="254B8E"/>
        </a:solidFill>
      </dgm:spPr>
      <dgm:t>
        <a:bodyPr/>
        <a:lstStyle/>
        <a:p>
          <a:r>
            <a:rPr lang="en-US" dirty="0"/>
            <a:t>(2) SIRB Review – Pre</a:t>
          </a:r>
        </a:p>
      </dgm:t>
    </dgm:pt>
    <dgm:pt modelId="{F72FA8F8-15F1-4727-A2CE-9F4329CD086C}" type="parTrans" cxnId="{8968DBDE-5AC2-41DF-B5D5-24BD7C5078DF}">
      <dgm:prSet/>
      <dgm:spPr/>
      <dgm:t>
        <a:bodyPr/>
        <a:lstStyle/>
        <a:p>
          <a:endParaRPr lang="en-US"/>
        </a:p>
      </dgm:t>
    </dgm:pt>
    <dgm:pt modelId="{5131ABA6-C28E-4275-AA9A-E1DDC2D7E6D1}" type="sibTrans" cxnId="{8968DBDE-5AC2-41DF-B5D5-24BD7C5078DF}">
      <dgm:prSet/>
      <dgm:spPr/>
      <dgm:t>
        <a:bodyPr/>
        <a:lstStyle/>
        <a:p>
          <a:endParaRPr lang="en-US"/>
        </a:p>
      </dgm:t>
    </dgm:pt>
    <dgm:pt modelId="{A4B0A5A5-AAA3-4DC1-B39D-6C345872EDBA}">
      <dgm:prSet phldrT="[Text]"/>
      <dgm:spPr>
        <a:solidFill>
          <a:srgbClr val="254B8E"/>
        </a:solidFill>
      </dgm:spPr>
      <dgm:t>
        <a:bodyPr/>
        <a:lstStyle/>
        <a:p>
          <a:r>
            <a:rPr lang="en-US" dirty="0"/>
            <a:t>(3) Compliance Review</a:t>
          </a:r>
        </a:p>
      </dgm:t>
    </dgm:pt>
    <dgm:pt modelId="{ADF64237-843A-4067-8641-6CA1F184193C}" type="parTrans" cxnId="{6D0389C6-A680-40AD-9931-6163646CD4ED}">
      <dgm:prSet/>
      <dgm:spPr/>
      <dgm:t>
        <a:bodyPr/>
        <a:lstStyle/>
        <a:p>
          <a:endParaRPr lang="en-US"/>
        </a:p>
      </dgm:t>
    </dgm:pt>
    <dgm:pt modelId="{B0607F87-DA92-43CC-955E-0033A1D7BF45}" type="sibTrans" cxnId="{6D0389C6-A680-40AD-9931-6163646CD4ED}">
      <dgm:prSet/>
      <dgm:spPr/>
      <dgm:t>
        <a:bodyPr/>
        <a:lstStyle/>
        <a:p>
          <a:endParaRPr lang="en-US"/>
        </a:p>
      </dgm:t>
    </dgm:pt>
    <dgm:pt modelId="{B17AF470-628A-49B3-A63E-C1AB059B9A8B}">
      <dgm:prSet/>
      <dgm:spPr>
        <a:solidFill>
          <a:srgbClr val="254B8E"/>
        </a:solidFill>
      </dgm:spPr>
      <dgm:t>
        <a:bodyPr/>
        <a:lstStyle/>
        <a:p>
          <a:r>
            <a:rPr lang="en-US" dirty="0"/>
            <a:t>(4) SIRB Review – Post</a:t>
          </a:r>
        </a:p>
      </dgm:t>
    </dgm:pt>
    <dgm:pt modelId="{40C028B8-46A2-4356-89A1-3813D2D9887D}" type="parTrans" cxnId="{166CFB7E-9050-4B84-B806-174B37BA168C}">
      <dgm:prSet/>
      <dgm:spPr/>
      <dgm:t>
        <a:bodyPr/>
        <a:lstStyle/>
        <a:p>
          <a:endParaRPr lang="en-US"/>
        </a:p>
      </dgm:t>
    </dgm:pt>
    <dgm:pt modelId="{C5F8D1B1-9A98-46D5-A110-F420494053F8}" type="sibTrans" cxnId="{166CFB7E-9050-4B84-B806-174B37BA168C}">
      <dgm:prSet/>
      <dgm:spPr/>
      <dgm:t>
        <a:bodyPr/>
        <a:lstStyle/>
        <a:p>
          <a:endParaRPr lang="en-US"/>
        </a:p>
      </dgm:t>
    </dgm:pt>
    <dgm:pt modelId="{1608DEA1-4611-4C3F-AB65-1BE760631101}">
      <dgm:prSet/>
      <dgm:spPr>
        <a:solidFill>
          <a:srgbClr val="254B8E"/>
        </a:solidFill>
      </dgm:spPr>
      <dgm:t>
        <a:bodyPr/>
        <a:lstStyle/>
        <a:p>
          <a:r>
            <a:rPr lang="en-US" dirty="0"/>
            <a:t>(5) Outcomes &amp; Letters</a:t>
          </a:r>
        </a:p>
      </dgm:t>
    </dgm:pt>
    <dgm:pt modelId="{19150EA9-C097-4DA3-B513-67969817D661}" type="parTrans" cxnId="{CDB2A64D-B438-4CFB-B3DE-79F2B1EF5721}">
      <dgm:prSet/>
      <dgm:spPr/>
      <dgm:t>
        <a:bodyPr/>
        <a:lstStyle/>
        <a:p>
          <a:endParaRPr lang="en-US"/>
        </a:p>
      </dgm:t>
    </dgm:pt>
    <dgm:pt modelId="{9AE3B836-CCB6-41F8-977A-A23124243B86}" type="sibTrans" cxnId="{CDB2A64D-B438-4CFB-B3DE-79F2B1EF5721}">
      <dgm:prSet/>
      <dgm:spPr/>
      <dgm:t>
        <a:bodyPr/>
        <a:lstStyle/>
        <a:p>
          <a:endParaRPr lang="en-US"/>
        </a:p>
      </dgm:t>
    </dgm:pt>
    <dgm:pt modelId="{8A9F3638-BBE0-4848-BC58-71769FD524B1}">
      <dgm:prSet/>
      <dgm:spPr>
        <a:solidFill>
          <a:srgbClr val="00B050"/>
        </a:solidFill>
      </dgm:spPr>
      <dgm:t>
        <a:bodyPr/>
        <a:lstStyle/>
        <a:p>
          <a:r>
            <a:rPr lang="en-US" dirty="0"/>
            <a:t>(6) Application Acknowledged; JH is activated as a participating site.</a:t>
          </a:r>
        </a:p>
      </dgm:t>
    </dgm:pt>
    <dgm:pt modelId="{C1760CFF-147F-41D7-8A56-79B79460DD46}" type="parTrans" cxnId="{F09C4BA0-5370-4BC3-930E-3E7D055981FA}">
      <dgm:prSet/>
      <dgm:spPr/>
      <dgm:t>
        <a:bodyPr/>
        <a:lstStyle/>
        <a:p>
          <a:endParaRPr lang="en-US"/>
        </a:p>
      </dgm:t>
    </dgm:pt>
    <dgm:pt modelId="{CEAC9277-6CB0-40F3-9E83-03DACF308692}" type="sibTrans" cxnId="{F09C4BA0-5370-4BC3-930E-3E7D055981FA}">
      <dgm:prSet/>
      <dgm:spPr/>
      <dgm:t>
        <a:bodyPr/>
        <a:lstStyle/>
        <a:p>
          <a:endParaRPr lang="en-US"/>
        </a:p>
      </dgm:t>
    </dgm:pt>
    <dgm:pt modelId="{741E5A83-7D3F-463E-843B-04D4357852B0}">
      <dgm:prSet/>
      <dgm:spPr>
        <a:solidFill>
          <a:srgbClr val="254B8E"/>
        </a:solidFill>
      </dgm:spPr>
      <dgm:t>
        <a:bodyPr/>
        <a:lstStyle/>
        <a:p>
          <a:r>
            <a:rPr lang="en-US" dirty="0"/>
            <a:t>(1) JHM PI submits External IRB application</a:t>
          </a:r>
        </a:p>
      </dgm:t>
    </dgm:pt>
    <dgm:pt modelId="{9B8C3984-C837-4FFD-94E0-6521D0533642}" type="parTrans" cxnId="{D61CF4E6-FB82-4153-A855-EFEC603C0D7B}">
      <dgm:prSet/>
      <dgm:spPr/>
      <dgm:t>
        <a:bodyPr/>
        <a:lstStyle/>
        <a:p>
          <a:endParaRPr lang="en-US"/>
        </a:p>
      </dgm:t>
    </dgm:pt>
    <dgm:pt modelId="{20AE2BCE-1933-47D8-8F67-F2CD9D454704}" type="sibTrans" cxnId="{D61CF4E6-FB82-4153-A855-EFEC603C0D7B}">
      <dgm:prSet/>
      <dgm:spPr/>
      <dgm:t>
        <a:bodyPr/>
        <a:lstStyle/>
        <a:p>
          <a:endParaRPr lang="en-US"/>
        </a:p>
      </dgm:t>
    </dgm:pt>
    <dgm:pt modelId="{A1BD3A24-D7BF-4250-9818-CE4BD967BD05}" type="pres">
      <dgm:prSet presAssocID="{E6FC9C4D-80ED-43E6-9CA6-6C68C647B7BC}" presName="CompostProcess" presStyleCnt="0">
        <dgm:presLayoutVars>
          <dgm:dir/>
          <dgm:resizeHandles val="exact"/>
        </dgm:presLayoutVars>
      </dgm:prSet>
      <dgm:spPr/>
    </dgm:pt>
    <dgm:pt modelId="{3078C5D3-EA79-4DFA-95D3-6F43FAEBBD43}" type="pres">
      <dgm:prSet presAssocID="{E6FC9C4D-80ED-43E6-9CA6-6C68C647B7BC}" presName="arrow" presStyleLbl="bgShp" presStyleIdx="0" presStyleCnt="1"/>
      <dgm:spPr/>
    </dgm:pt>
    <dgm:pt modelId="{CBE90454-7D85-4191-89E3-06C3BBDE8A3B}" type="pres">
      <dgm:prSet presAssocID="{E6FC9C4D-80ED-43E6-9CA6-6C68C647B7BC}" presName="linearProcess" presStyleCnt="0"/>
      <dgm:spPr/>
    </dgm:pt>
    <dgm:pt modelId="{9E4691FB-407A-4966-98D0-C3D0B129243A}" type="pres">
      <dgm:prSet presAssocID="{741E5A83-7D3F-463E-843B-04D4357852B0}" presName="textNode" presStyleLbl="node1" presStyleIdx="0" presStyleCnt="6">
        <dgm:presLayoutVars>
          <dgm:bulletEnabled val="1"/>
        </dgm:presLayoutVars>
      </dgm:prSet>
      <dgm:spPr/>
    </dgm:pt>
    <dgm:pt modelId="{F7DBD7BF-19DC-4DB1-9F1A-18244F5A232F}" type="pres">
      <dgm:prSet presAssocID="{20AE2BCE-1933-47D8-8F67-F2CD9D454704}" presName="sibTrans" presStyleCnt="0"/>
      <dgm:spPr/>
    </dgm:pt>
    <dgm:pt modelId="{6C8B6A9C-9777-4AC0-95B9-CE6E4251A303}" type="pres">
      <dgm:prSet presAssocID="{EB815411-02F8-4A84-8939-3406CD4E5C74}" presName="textNode" presStyleLbl="node1" presStyleIdx="1" presStyleCnt="6">
        <dgm:presLayoutVars>
          <dgm:bulletEnabled val="1"/>
        </dgm:presLayoutVars>
      </dgm:prSet>
      <dgm:spPr/>
    </dgm:pt>
    <dgm:pt modelId="{20BB7617-9733-4C30-96D7-5A5FE34692BC}" type="pres">
      <dgm:prSet presAssocID="{5131ABA6-C28E-4275-AA9A-E1DDC2D7E6D1}" presName="sibTrans" presStyleCnt="0"/>
      <dgm:spPr/>
    </dgm:pt>
    <dgm:pt modelId="{FEA98F0C-534D-44B1-92DE-DE543065BD62}" type="pres">
      <dgm:prSet presAssocID="{A4B0A5A5-AAA3-4DC1-B39D-6C345872EDBA}" presName="textNode" presStyleLbl="node1" presStyleIdx="2" presStyleCnt="6" custLinFactNeighborX="-17715">
        <dgm:presLayoutVars>
          <dgm:bulletEnabled val="1"/>
        </dgm:presLayoutVars>
      </dgm:prSet>
      <dgm:spPr>
        <a:prstGeom prst="roundRect">
          <a:avLst/>
        </a:prstGeom>
      </dgm:spPr>
    </dgm:pt>
    <dgm:pt modelId="{DF5BFE1F-1AB8-4DFF-A8E6-6154538C9CD7}" type="pres">
      <dgm:prSet presAssocID="{B0607F87-DA92-43CC-955E-0033A1D7BF45}" presName="sibTrans" presStyleCnt="0"/>
      <dgm:spPr/>
    </dgm:pt>
    <dgm:pt modelId="{072EDAC0-D755-4B3E-BD1F-C8CDA9EAD67F}" type="pres">
      <dgm:prSet presAssocID="{B17AF470-628A-49B3-A63E-C1AB059B9A8B}" presName="textNode" presStyleLbl="node1" presStyleIdx="3" presStyleCnt="6">
        <dgm:presLayoutVars>
          <dgm:bulletEnabled val="1"/>
        </dgm:presLayoutVars>
      </dgm:prSet>
      <dgm:spPr/>
    </dgm:pt>
    <dgm:pt modelId="{49F7DD11-BB7F-4F1C-9029-23A468849EF8}" type="pres">
      <dgm:prSet presAssocID="{C5F8D1B1-9A98-46D5-A110-F420494053F8}" presName="sibTrans" presStyleCnt="0"/>
      <dgm:spPr/>
    </dgm:pt>
    <dgm:pt modelId="{ABF564E4-189E-424E-BFA5-A64F32A1F44D}" type="pres">
      <dgm:prSet presAssocID="{1608DEA1-4611-4C3F-AB65-1BE760631101}" presName="textNode" presStyleLbl="node1" presStyleIdx="4" presStyleCnt="6">
        <dgm:presLayoutVars>
          <dgm:bulletEnabled val="1"/>
        </dgm:presLayoutVars>
      </dgm:prSet>
      <dgm:spPr/>
    </dgm:pt>
    <dgm:pt modelId="{983C893B-9217-4D81-8E13-71BE6412D855}" type="pres">
      <dgm:prSet presAssocID="{9AE3B836-CCB6-41F8-977A-A23124243B86}" presName="sibTrans" presStyleCnt="0"/>
      <dgm:spPr/>
    </dgm:pt>
    <dgm:pt modelId="{6981A786-A5F7-43A5-9650-93C9340B1A16}" type="pres">
      <dgm:prSet presAssocID="{8A9F3638-BBE0-4848-BC58-71769FD524B1}" presName="textNode" presStyleLbl="node1" presStyleIdx="5" presStyleCnt="6">
        <dgm:presLayoutVars>
          <dgm:bulletEnabled val="1"/>
        </dgm:presLayoutVars>
      </dgm:prSet>
      <dgm:spPr/>
    </dgm:pt>
  </dgm:ptLst>
  <dgm:cxnLst>
    <dgm:cxn modelId="{05C6B602-FF47-420C-81BE-AF2CA6431C52}" type="presOf" srcId="{EB815411-02F8-4A84-8939-3406CD4E5C74}" destId="{6C8B6A9C-9777-4AC0-95B9-CE6E4251A303}" srcOrd="0" destOrd="0" presId="urn:microsoft.com/office/officeart/2005/8/layout/hProcess9"/>
    <dgm:cxn modelId="{A2C34730-51F4-4D3E-BDDD-C36E023CA0A4}" type="presOf" srcId="{E6FC9C4D-80ED-43E6-9CA6-6C68C647B7BC}" destId="{A1BD3A24-D7BF-4250-9818-CE4BD967BD05}" srcOrd="0" destOrd="0" presId="urn:microsoft.com/office/officeart/2005/8/layout/hProcess9"/>
    <dgm:cxn modelId="{3B511162-8CAD-4F19-B670-8808F9618C74}" type="presOf" srcId="{1608DEA1-4611-4C3F-AB65-1BE760631101}" destId="{ABF564E4-189E-424E-BFA5-A64F32A1F44D}" srcOrd="0" destOrd="0" presId="urn:microsoft.com/office/officeart/2005/8/layout/hProcess9"/>
    <dgm:cxn modelId="{CDB2A64D-B438-4CFB-B3DE-79F2B1EF5721}" srcId="{E6FC9C4D-80ED-43E6-9CA6-6C68C647B7BC}" destId="{1608DEA1-4611-4C3F-AB65-1BE760631101}" srcOrd="4" destOrd="0" parTransId="{19150EA9-C097-4DA3-B513-67969817D661}" sibTransId="{9AE3B836-CCB6-41F8-977A-A23124243B86}"/>
    <dgm:cxn modelId="{166CFB7E-9050-4B84-B806-174B37BA168C}" srcId="{E6FC9C4D-80ED-43E6-9CA6-6C68C647B7BC}" destId="{B17AF470-628A-49B3-A63E-C1AB059B9A8B}" srcOrd="3" destOrd="0" parTransId="{40C028B8-46A2-4356-89A1-3813D2D9887D}" sibTransId="{C5F8D1B1-9A98-46D5-A110-F420494053F8}"/>
    <dgm:cxn modelId="{B93D3C81-11D9-4408-A195-0EFB4E0BE925}" type="presOf" srcId="{741E5A83-7D3F-463E-843B-04D4357852B0}" destId="{9E4691FB-407A-4966-98D0-C3D0B129243A}" srcOrd="0" destOrd="0" presId="urn:microsoft.com/office/officeart/2005/8/layout/hProcess9"/>
    <dgm:cxn modelId="{07B17183-55A6-4A8F-8BD9-7B18EC25035A}" type="presOf" srcId="{8A9F3638-BBE0-4848-BC58-71769FD524B1}" destId="{6981A786-A5F7-43A5-9650-93C9340B1A16}" srcOrd="0" destOrd="0" presId="urn:microsoft.com/office/officeart/2005/8/layout/hProcess9"/>
    <dgm:cxn modelId="{77D6EE88-5454-4A5E-8E11-78395C737224}" type="presOf" srcId="{A4B0A5A5-AAA3-4DC1-B39D-6C345872EDBA}" destId="{FEA98F0C-534D-44B1-92DE-DE543065BD62}" srcOrd="0" destOrd="0" presId="urn:microsoft.com/office/officeart/2005/8/layout/hProcess9"/>
    <dgm:cxn modelId="{F09C4BA0-5370-4BC3-930E-3E7D055981FA}" srcId="{E6FC9C4D-80ED-43E6-9CA6-6C68C647B7BC}" destId="{8A9F3638-BBE0-4848-BC58-71769FD524B1}" srcOrd="5" destOrd="0" parTransId="{C1760CFF-147F-41D7-8A56-79B79460DD46}" sibTransId="{CEAC9277-6CB0-40F3-9E83-03DACF308692}"/>
    <dgm:cxn modelId="{6D0389C6-A680-40AD-9931-6163646CD4ED}" srcId="{E6FC9C4D-80ED-43E6-9CA6-6C68C647B7BC}" destId="{A4B0A5A5-AAA3-4DC1-B39D-6C345872EDBA}" srcOrd="2" destOrd="0" parTransId="{ADF64237-843A-4067-8641-6CA1F184193C}" sibTransId="{B0607F87-DA92-43CC-955E-0033A1D7BF45}"/>
    <dgm:cxn modelId="{89DB35D0-C5DE-461B-B268-B74F5C5DC7AC}" type="presOf" srcId="{B17AF470-628A-49B3-A63E-C1AB059B9A8B}" destId="{072EDAC0-D755-4B3E-BD1F-C8CDA9EAD67F}" srcOrd="0" destOrd="0" presId="urn:microsoft.com/office/officeart/2005/8/layout/hProcess9"/>
    <dgm:cxn modelId="{8968DBDE-5AC2-41DF-B5D5-24BD7C5078DF}" srcId="{E6FC9C4D-80ED-43E6-9CA6-6C68C647B7BC}" destId="{EB815411-02F8-4A84-8939-3406CD4E5C74}" srcOrd="1" destOrd="0" parTransId="{F72FA8F8-15F1-4727-A2CE-9F4329CD086C}" sibTransId="{5131ABA6-C28E-4275-AA9A-E1DDC2D7E6D1}"/>
    <dgm:cxn modelId="{D61CF4E6-FB82-4153-A855-EFEC603C0D7B}" srcId="{E6FC9C4D-80ED-43E6-9CA6-6C68C647B7BC}" destId="{741E5A83-7D3F-463E-843B-04D4357852B0}" srcOrd="0" destOrd="0" parTransId="{9B8C3984-C837-4FFD-94E0-6521D0533642}" sibTransId="{20AE2BCE-1933-47D8-8F67-F2CD9D454704}"/>
    <dgm:cxn modelId="{94EA16F8-44BB-417B-A40B-7146BA0F946D}" type="presParOf" srcId="{A1BD3A24-D7BF-4250-9818-CE4BD967BD05}" destId="{3078C5D3-EA79-4DFA-95D3-6F43FAEBBD43}" srcOrd="0" destOrd="0" presId="urn:microsoft.com/office/officeart/2005/8/layout/hProcess9"/>
    <dgm:cxn modelId="{14B203A5-22D7-4094-9B1A-DBE51AC89669}" type="presParOf" srcId="{A1BD3A24-D7BF-4250-9818-CE4BD967BD05}" destId="{CBE90454-7D85-4191-89E3-06C3BBDE8A3B}" srcOrd="1" destOrd="0" presId="urn:microsoft.com/office/officeart/2005/8/layout/hProcess9"/>
    <dgm:cxn modelId="{5482174D-77A2-491F-8479-891CF2515046}" type="presParOf" srcId="{CBE90454-7D85-4191-89E3-06C3BBDE8A3B}" destId="{9E4691FB-407A-4966-98D0-C3D0B129243A}" srcOrd="0" destOrd="0" presId="urn:microsoft.com/office/officeart/2005/8/layout/hProcess9"/>
    <dgm:cxn modelId="{D2E5DFEF-50CB-4F3F-B274-D6E941BD0D05}" type="presParOf" srcId="{CBE90454-7D85-4191-89E3-06C3BBDE8A3B}" destId="{F7DBD7BF-19DC-4DB1-9F1A-18244F5A232F}" srcOrd="1" destOrd="0" presId="urn:microsoft.com/office/officeart/2005/8/layout/hProcess9"/>
    <dgm:cxn modelId="{AB4EF6F8-1D04-4306-8120-CE2FBB425C6B}" type="presParOf" srcId="{CBE90454-7D85-4191-89E3-06C3BBDE8A3B}" destId="{6C8B6A9C-9777-4AC0-95B9-CE6E4251A303}" srcOrd="2" destOrd="0" presId="urn:microsoft.com/office/officeart/2005/8/layout/hProcess9"/>
    <dgm:cxn modelId="{1E835ABC-3A01-4A57-9418-BBC3CFA471C4}" type="presParOf" srcId="{CBE90454-7D85-4191-89E3-06C3BBDE8A3B}" destId="{20BB7617-9733-4C30-96D7-5A5FE34692BC}" srcOrd="3" destOrd="0" presId="urn:microsoft.com/office/officeart/2005/8/layout/hProcess9"/>
    <dgm:cxn modelId="{634F6B92-C34D-40F7-B216-779973FFD582}" type="presParOf" srcId="{CBE90454-7D85-4191-89E3-06C3BBDE8A3B}" destId="{FEA98F0C-534D-44B1-92DE-DE543065BD62}" srcOrd="4" destOrd="0" presId="urn:microsoft.com/office/officeart/2005/8/layout/hProcess9"/>
    <dgm:cxn modelId="{D5374220-3CF2-403D-AEEE-2294F09CA274}" type="presParOf" srcId="{CBE90454-7D85-4191-89E3-06C3BBDE8A3B}" destId="{DF5BFE1F-1AB8-4DFF-A8E6-6154538C9CD7}" srcOrd="5" destOrd="0" presId="urn:microsoft.com/office/officeart/2005/8/layout/hProcess9"/>
    <dgm:cxn modelId="{77E5382E-71B3-4DE5-9247-03069217482E}" type="presParOf" srcId="{CBE90454-7D85-4191-89E3-06C3BBDE8A3B}" destId="{072EDAC0-D755-4B3E-BD1F-C8CDA9EAD67F}" srcOrd="6" destOrd="0" presId="urn:microsoft.com/office/officeart/2005/8/layout/hProcess9"/>
    <dgm:cxn modelId="{DF750A51-4F30-4491-9F49-58013E9F13D1}" type="presParOf" srcId="{CBE90454-7D85-4191-89E3-06C3BBDE8A3B}" destId="{49F7DD11-BB7F-4F1C-9029-23A468849EF8}" srcOrd="7" destOrd="0" presId="urn:microsoft.com/office/officeart/2005/8/layout/hProcess9"/>
    <dgm:cxn modelId="{6150D301-E2F4-4A5B-8E21-6FD20465C8A7}" type="presParOf" srcId="{CBE90454-7D85-4191-89E3-06C3BBDE8A3B}" destId="{ABF564E4-189E-424E-BFA5-A64F32A1F44D}" srcOrd="8" destOrd="0" presId="urn:microsoft.com/office/officeart/2005/8/layout/hProcess9"/>
    <dgm:cxn modelId="{7FCC2FCD-3FC1-450C-B900-0E7BF158D200}" type="presParOf" srcId="{CBE90454-7D85-4191-89E3-06C3BBDE8A3B}" destId="{983C893B-9217-4D81-8E13-71BE6412D855}" srcOrd="9" destOrd="0" presId="urn:microsoft.com/office/officeart/2005/8/layout/hProcess9"/>
    <dgm:cxn modelId="{4A7EF2FC-7E3D-4CE2-92CD-25410107E8AC}" type="presParOf" srcId="{CBE90454-7D85-4191-89E3-06C3BBDE8A3B}" destId="{6981A786-A5F7-43A5-9650-93C9340B1A16}"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FC9C4D-80ED-43E6-9CA6-6C68C647B7BC}" type="doc">
      <dgm:prSet loTypeId="urn:microsoft.com/office/officeart/2005/8/layout/hProcess9" loCatId="process" qsTypeId="urn:microsoft.com/office/officeart/2005/8/quickstyle/simple1" qsCatId="simple" csTypeId="urn:microsoft.com/office/officeart/2005/8/colors/accent1_2" csCatId="accent1" phldr="1"/>
      <dgm:spPr/>
    </dgm:pt>
    <dgm:pt modelId="{EB815411-02F8-4A84-8939-3406CD4E5C74}">
      <dgm:prSet phldrT="[Text]"/>
      <dgm:spPr>
        <a:solidFill>
          <a:srgbClr val="254B8E"/>
        </a:solidFill>
      </dgm:spPr>
      <dgm:t>
        <a:bodyPr/>
        <a:lstStyle/>
        <a:p>
          <a:r>
            <a:rPr lang="en-US" dirty="0"/>
            <a:t>(2) SIRB Review – Pre</a:t>
          </a:r>
        </a:p>
      </dgm:t>
    </dgm:pt>
    <dgm:pt modelId="{F72FA8F8-15F1-4727-A2CE-9F4329CD086C}" type="parTrans" cxnId="{8968DBDE-5AC2-41DF-B5D5-24BD7C5078DF}">
      <dgm:prSet/>
      <dgm:spPr/>
      <dgm:t>
        <a:bodyPr/>
        <a:lstStyle/>
        <a:p>
          <a:endParaRPr lang="en-US"/>
        </a:p>
      </dgm:t>
    </dgm:pt>
    <dgm:pt modelId="{5131ABA6-C28E-4275-AA9A-E1DDC2D7E6D1}" type="sibTrans" cxnId="{8968DBDE-5AC2-41DF-B5D5-24BD7C5078DF}">
      <dgm:prSet/>
      <dgm:spPr/>
      <dgm:t>
        <a:bodyPr/>
        <a:lstStyle/>
        <a:p>
          <a:endParaRPr lang="en-US"/>
        </a:p>
      </dgm:t>
    </dgm:pt>
    <dgm:pt modelId="{A4B0A5A5-AAA3-4DC1-B39D-6C345872EDBA}">
      <dgm:prSet phldrT="[Text]"/>
      <dgm:spPr>
        <a:solidFill>
          <a:srgbClr val="254B8E"/>
        </a:solidFill>
      </dgm:spPr>
      <dgm:t>
        <a:bodyPr/>
        <a:lstStyle/>
        <a:p>
          <a:r>
            <a:rPr lang="en-US" dirty="0"/>
            <a:t>(3) Compliance Review</a:t>
          </a:r>
        </a:p>
      </dgm:t>
    </dgm:pt>
    <dgm:pt modelId="{ADF64237-843A-4067-8641-6CA1F184193C}" type="parTrans" cxnId="{6D0389C6-A680-40AD-9931-6163646CD4ED}">
      <dgm:prSet/>
      <dgm:spPr/>
      <dgm:t>
        <a:bodyPr/>
        <a:lstStyle/>
        <a:p>
          <a:endParaRPr lang="en-US"/>
        </a:p>
      </dgm:t>
    </dgm:pt>
    <dgm:pt modelId="{B0607F87-DA92-43CC-955E-0033A1D7BF45}" type="sibTrans" cxnId="{6D0389C6-A680-40AD-9931-6163646CD4ED}">
      <dgm:prSet/>
      <dgm:spPr/>
      <dgm:t>
        <a:bodyPr/>
        <a:lstStyle/>
        <a:p>
          <a:endParaRPr lang="en-US"/>
        </a:p>
      </dgm:t>
    </dgm:pt>
    <dgm:pt modelId="{B17AF470-628A-49B3-A63E-C1AB059B9A8B}">
      <dgm:prSet/>
      <dgm:spPr>
        <a:solidFill>
          <a:srgbClr val="254B8E"/>
        </a:solidFill>
      </dgm:spPr>
      <dgm:t>
        <a:bodyPr/>
        <a:lstStyle/>
        <a:p>
          <a:r>
            <a:rPr lang="en-US" dirty="0"/>
            <a:t>(4) SIRB Review – Post</a:t>
          </a:r>
        </a:p>
      </dgm:t>
    </dgm:pt>
    <dgm:pt modelId="{40C028B8-46A2-4356-89A1-3813D2D9887D}" type="parTrans" cxnId="{166CFB7E-9050-4B84-B806-174B37BA168C}">
      <dgm:prSet/>
      <dgm:spPr/>
      <dgm:t>
        <a:bodyPr/>
        <a:lstStyle/>
        <a:p>
          <a:endParaRPr lang="en-US"/>
        </a:p>
      </dgm:t>
    </dgm:pt>
    <dgm:pt modelId="{C5F8D1B1-9A98-46D5-A110-F420494053F8}" type="sibTrans" cxnId="{166CFB7E-9050-4B84-B806-174B37BA168C}">
      <dgm:prSet/>
      <dgm:spPr/>
      <dgm:t>
        <a:bodyPr/>
        <a:lstStyle/>
        <a:p>
          <a:endParaRPr lang="en-US"/>
        </a:p>
      </dgm:t>
    </dgm:pt>
    <dgm:pt modelId="{1608DEA1-4611-4C3F-AB65-1BE760631101}">
      <dgm:prSet/>
      <dgm:spPr>
        <a:solidFill>
          <a:srgbClr val="254B8E"/>
        </a:solidFill>
      </dgm:spPr>
      <dgm:t>
        <a:bodyPr/>
        <a:lstStyle/>
        <a:p>
          <a:r>
            <a:rPr lang="en-US" dirty="0"/>
            <a:t>(5) Outcomes &amp; Letters</a:t>
          </a:r>
        </a:p>
      </dgm:t>
    </dgm:pt>
    <dgm:pt modelId="{19150EA9-C097-4DA3-B513-67969817D661}" type="parTrans" cxnId="{CDB2A64D-B438-4CFB-B3DE-79F2B1EF5721}">
      <dgm:prSet/>
      <dgm:spPr/>
      <dgm:t>
        <a:bodyPr/>
        <a:lstStyle/>
        <a:p>
          <a:endParaRPr lang="en-US"/>
        </a:p>
      </dgm:t>
    </dgm:pt>
    <dgm:pt modelId="{9AE3B836-CCB6-41F8-977A-A23124243B86}" type="sibTrans" cxnId="{CDB2A64D-B438-4CFB-B3DE-79F2B1EF5721}">
      <dgm:prSet/>
      <dgm:spPr/>
      <dgm:t>
        <a:bodyPr/>
        <a:lstStyle/>
        <a:p>
          <a:endParaRPr lang="en-US"/>
        </a:p>
      </dgm:t>
    </dgm:pt>
    <dgm:pt modelId="{8A9F3638-BBE0-4848-BC58-71769FD524B1}">
      <dgm:prSet/>
      <dgm:spPr>
        <a:solidFill>
          <a:srgbClr val="00B050"/>
        </a:solidFill>
      </dgm:spPr>
      <dgm:t>
        <a:bodyPr/>
        <a:lstStyle/>
        <a:p>
          <a:r>
            <a:rPr lang="en-US" dirty="0"/>
            <a:t>(6) Application Acknowledged; JH is activated as a participating site.</a:t>
          </a:r>
        </a:p>
      </dgm:t>
    </dgm:pt>
    <dgm:pt modelId="{C1760CFF-147F-41D7-8A56-79B79460DD46}" type="parTrans" cxnId="{F09C4BA0-5370-4BC3-930E-3E7D055981FA}">
      <dgm:prSet/>
      <dgm:spPr/>
      <dgm:t>
        <a:bodyPr/>
        <a:lstStyle/>
        <a:p>
          <a:endParaRPr lang="en-US"/>
        </a:p>
      </dgm:t>
    </dgm:pt>
    <dgm:pt modelId="{CEAC9277-6CB0-40F3-9E83-03DACF308692}" type="sibTrans" cxnId="{F09C4BA0-5370-4BC3-930E-3E7D055981FA}">
      <dgm:prSet/>
      <dgm:spPr/>
      <dgm:t>
        <a:bodyPr/>
        <a:lstStyle/>
        <a:p>
          <a:endParaRPr lang="en-US"/>
        </a:p>
      </dgm:t>
    </dgm:pt>
    <dgm:pt modelId="{741E5A83-7D3F-463E-843B-04D4357852B0}">
      <dgm:prSet/>
      <dgm:spPr>
        <a:solidFill>
          <a:srgbClr val="254B8E"/>
        </a:solidFill>
      </dgm:spPr>
      <dgm:t>
        <a:bodyPr/>
        <a:lstStyle/>
        <a:p>
          <a:r>
            <a:rPr lang="en-US" dirty="0"/>
            <a:t>(1) JHM PI submits External IRB application</a:t>
          </a:r>
        </a:p>
      </dgm:t>
    </dgm:pt>
    <dgm:pt modelId="{9B8C3984-C837-4FFD-94E0-6521D0533642}" type="parTrans" cxnId="{D61CF4E6-FB82-4153-A855-EFEC603C0D7B}">
      <dgm:prSet/>
      <dgm:spPr/>
      <dgm:t>
        <a:bodyPr/>
        <a:lstStyle/>
        <a:p>
          <a:endParaRPr lang="en-US"/>
        </a:p>
      </dgm:t>
    </dgm:pt>
    <dgm:pt modelId="{20AE2BCE-1933-47D8-8F67-F2CD9D454704}" type="sibTrans" cxnId="{D61CF4E6-FB82-4153-A855-EFEC603C0D7B}">
      <dgm:prSet/>
      <dgm:spPr/>
      <dgm:t>
        <a:bodyPr/>
        <a:lstStyle/>
        <a:p>
          <a:endParaRPr lang="en-US"/>
        </a:p>
      </dgm:t>
    </dgm:pt>
    <dgm:pt modelId="{A1BD3A24-D7BF-4250-9818-CE4BD967BD05}" type="pres">
      <dgm:prSet presAssocID="{E6FC9C4D-80ED-43E6-9CA6-6C68C647B7BC}" presName="CompostProcess" presStyleCnt="0">
        <dgm:presLayoutVars>
          <dgm:dir/>
          <dgm:resizeHandles val="exact"/>
        </dgm:presLayoutVars>
      </dgm:prSet>
      <dgm:spPr/>
    </dgm:pt>
    <dgm:pt modelId="{3078C5D3-EA79-4DFA-95D3-6F43FAEBBD43}" type="pres">
      <dgm:prSet presAssocID="{E6FC9C4D-80ED-43E6-9CA6-6C68C647B7BC}" presName="arrow" presStyleLbl="bgShp" presStyleIdx="0" presStyleCnt="1"/>
      <dgm:spPr/>
    </dgm:pt>
    <dgm:pt modelId="{CBE90454-7D85-4191-89E3-06C3BBDE8A3B}" type="pres">
      <dgm:prSet presAssocID="{E6FC9C4D-80ED-43E6-9CA6-6C68C647B7BC}" presName="linearProcess" presStyleCnt="0"/>
      <dgm:spPr/>
    </dgm:pt>
    <dgm:pt modelId="{9E4691FB-407A-4966-98D0-C3D0B129243A}" type="pres">
      <dgm:prSet presAssocID="{741E5A83-7D3F-463E-843B-04D4357852B0}" presName="textNode" presStyleLbl="node1" presStyleIdx="0" presStyleCnt="6">
        <dgm:presLayoutVars>
          <dgm:bulletEnabled val="1"/>
        </dgm:presLayoutVars>
      </dgm:prSet>
      <dgm:spPr/>
    </dgm:pt>
    <dgm:pt modelId="{F7DBD7BF-19DC-4DB1-9F1A-18244F5A232F}" type="pres">
      <dgm:prSet presAssocID="{20AE2BCE-1933-47D8-8F67-F2CD9D454704}" presName="sibTrans" presStyleCnt="0"/>
      <dgm:spPr/>
    </dgm:pt>
    <dgm:pt modelId="{6C8B6A9C-9777-4AC0-95B9-CE6E4251A303}" type="pres">
      <dgm:prSet presAssocID="{EB815411-02F8-4A84-8939-3406CD4E5C74}" presName="textNode" presStyleLbl="node1" presStyleIdx="1" presStyleCnt="6">
        <dgm:presLayoutVars>
          <dgm:bulletEnabled val="1"/>
        </dgm:presLayoutVars>
      </dgm:prSet>
      <dgm:spPr/>
    </dgm:pt>
    <dgm:pt modelId="{20BB7617-9733-4C30-96D7-5A5FE34692BC}" type="pres">
      <dgm:prSet presAssocID="{5131ABA6-C28E-4275-AA9A-E1DDC2D7E6D1}" presName="sibTrans" presStyleCnt="0"/>
      <dgm:spPr/>
    </dgm:pt>
    <dgm:pt modelId="{FEA98F0C-534D-44B1-92DE-DE543065BD62}" type="pres">
      <dgm:prSet presAssocID="{A4B0A5A5-AAA3-4DC1-B39D-6C345872EDBA}" presName="textNode" presStyleLbl="node1" presStyleIdx="2" presStyleCnt="6" custLinFactNeighborX="-17715">
        <dgm:presLayoutVars>
          <dgm:bulletEnabled val="1"/>
        </dgm:presLayoutVars>
      </dgm:prSet>
      <dgm:spPr>
        <a:prstGeom prst="roundRect">
          <a:avLst/>
        </a:prstGeom>
      </dgm:spPr>
    </dgm:pt>
    <dgm:pt modelId="{DF5BFE1F-1AB8-4DFF-A8E6-6154538C9CD7}" type="pres">
      <dgm:prSet presAssocID="{B0607F87-DA92-43CC-955E-0033A1D7BF45}" presName="sibTrans" presStyleCnt="0"/>
      <dgm:spPr/>
    </dgm:pt>
    <dgm:pt modelId="{072EDAC0-D755-4B3E-BD1F-C8CDA9EAD67F}" type="pres">
      <dgm:prSet presAssocID="{B17AF470-628A-49B3-A63E-C1AB059B9A8B}" presName="textNode" presStyleLbl="node1" presStyleIdx="3" presStyleCnt="6">
        <dgm:presLayoutVars>
          <dgm:bulletEnabled val="1"/>
        </dgm:presLayoutVars>
      </dgm:prSet>
      <dgm:spPr/>
    </dgm:pt>
    <dgm:pt modelId="{49F7DD11-BB7F-4F1C-9029-23A468849EF8}" type="pres">
      <dgm:prSet presAssocID="{C5F8D1B1-9A98-46D5-A110-F420494053F8}" presName="sibTrans" presStyleCnt="0"/>
      <dgm:spPr/>
    </dgm:pt>
    <dgm:pt modelId="{ABF564E4-189E-424E-BFA5-A64F32A1F44D}" type="pres">
      <dgm:prSet presAssocID="{1608DEA1-4611-4C3F-AB65-1BE760631101}" presName="textNode" presStyleLbl="node1" presStyleIdx="4" presStyleCnt="6">
        <dgm:presLayoutVars>
          <dgm:bulletEnabled val="1"/>
        </dgm:presLayoutVars>
      </dgm:prSet>
      <dgm:spPr/>
    </dgm:pt>
    <dgm:pt modelId="{983C893B-9217-4D81-8E13-71BE6412D855}" type="pres">
      <dgm:prSet presAssocID="{9AE3B836-CCB6-41F8-977A-A23124243B86}" presName="sibTrans" presStyleCnt="0"/>
      <dgm:spPr/>
    </dgm:pt>
    <dgm:pt modelId="{6981A786-A5F7-43A5-9650-93C9340B1A16}" type="pres">
      <dgm:prSet presAssocID="{8A9F3638-BBE0-4848-BC58-71769FD524B1}" presName="textNode" presStyleLbl="node1" presStyleIdx="5" presStyleCnt="6">
        <dgm:presLayoutVars>
          <dgm:bulletEnabled val="1"/>
        </dgm:presLayoutVars>
      </dgm:prSet>
      <dgm:spPr/>
    </dgm:pt>
  </dgm:ptLst>
  <dgm:cxnLst>
    <dgm:cxn modelId="{05C6B602-FF47-420C-81BE-AF2CA6431C52}" type="presOf" srcId="{EB815411-02F8-4A84-8939-3406CD4E5C74}" destId="{6C8B6A9C-9777-4AC0-95B9-CE6E4251A303}" srcOrd="0" destOrd="0" presId="urn:microsoft.com/office/officeart/2005/8/layout/hProcess9"/>
    <dgm:cxn modelId="{A2C34730-51F4-4D3E-BDDD-C36E023CA0A4}" type="presOf" srcId="{E6FC9C4D-80ED-43E6-9CA6-6C68C647B7BC}" destId="{A1BD3A24-D7BF-4250-9818-CE4BD967BD05}" srcOrd="0" destOrd="0" presId="urn:microsoft.com/office/officeart/2005/8/layout/hProcess9"/>
    <dgm:cxn modelId="{3B511162-8CAD-4F19-B670-8808F9618C74}" type="presOf" srcId="{1608DEA1-4611-4C3F-AB65-1BE760631101}" destId="{ABF564E4-189E-424E-BFA5-A64F32A1F44D}" srcOrd="0" destOrd="0" presId="urn:microsoft.com/office/officeart/2005/8/layout/hProcess9"/>
    <dgm:cxn modelId="{CDB2A64D-B438-4CFB-B3DE-79F2B1EF5721}" srcId="{E6FC9C4D-80ED-43E6-9CA6-6C68C647B7BC}" destId="{1608DEA1-4611-4C3F-AB65-1BE760631101}" srcOrd="4" destOrd="0" parTransId="{19150EA9-C097-4DA3-B513-67969817D661}" sibTransId="{9AE3B836-CCB6-41F8-977A-A23124243B86}"/>
    <dgm:cxn modelId="{166CFB7E-9050-4B84-B806-174B37BA168C}" srcId="{E6FC9C4D-80ED-43E6-9CA6-6C68C647B7BC}" destId="{B17AF470-628A-49B3-A63E-C1AB059B9A8B}" srcOrd="3" destOrd="0" parTransId="{40C028B8-46A2-4356-89A1-3813D2D9887D}" sibTransId="{C5F8D1B1-9A98-46D5-A110-F420494053F8}"/>
    <dgm:cxn modelId="{B93D3C81-11D9-4408-A195-0EFB4E0BE925}" type="presOf" srcId="{741E5A83-7D3F-463E-843B-04D4357852B0}" destId="{9E4691FB-407A-4966-98D0-C3D0B129243A}" srcOrd="0" destOrd="0" presId="urn:microsoft.com/office/officeart/2005/8/layout/hProcess9"/>
    <dgm:cxn modelId="{07B17183-55A6-4A8F-8BD9-7B18EC25035A}" type="presOf" srcId="{8A9F3638-BBE0-4848-BC58-71769FD524B1}" destId="{6981A786-A5F7-43A5-9650-93C9340B1A16}" srcOrd="0" destOrd="0" presId="urn:microsoft.com/office/officeart/2005/8/layout/hProcess9"/>
    <dgm:cxn modelId="{77D6EE88-5454-4A5E-8E11-78395C737224}" type="presOf" srcId="{A4B0A5A5-AAA3-4DC1-B39D-6C345872EDBA}" destId="{FEA98F0C-534D-44B1-92DE-DE543065BD62}" srcOrd="0" destOrd="0" presId="urn:microsoft.com/office/officeart/2005/8/layout/hProcess9"/>
    <dgm:cxn modelId="{F09C4BA0-5370-4BC3-930E-3E7D055981FA}" srcId="{E6FC9C4D-80ED-43E6-9CA6-6C68C647B7BC}" destId="{8A9F3638-BBE0-4848-BC58-71769FD524B1}" srcOrd="5" destOrd="0" parTransId="{C1760CFF-147F-41D7-8A56-79B79460DD46}" sibTransId="{CEAC9277-6CB0-40F3-9E83-03DACF308692}"/>
    <dgm:cxn modelId="{6D0389C6-A680-40AD-9931-6163646CD4ED}" srcId="{E6FC9C4D-80ED-43E6-9CA6-6C68C647B7BC}" destId="{A4B0A5A5-AAA3-4DC1-B39D-6C345872EDBA}" srcOrd="2" destOrd="0" parTransId="{ADF64237-843A-4067-8641-6CA1F184193C}" sibTransId="{B0607F87-DA92-43CC-955E-0033A1D7BF45}"/>
    <dgm:cxn modelId="{89DB35D0-C5DE-461B-B268-B74F5C5DC7AC}" type="presOf" srcId="{B17AF470-628A-49B3-A63E-C1AB059B9A8B}" destId="{072EDAC0-D755-4B3E-BD1F-C8CDA9EAD67F}" srcOrd="0" destOrd="0" presId="urn:microsoft.com/office/officeart/2005/8/layout/hProcess9"/>
    <dgm:cxn modelId="{8968DBDE-5AC2-41DF-B5D5-24BD7C5078DF}" srcId="{E6FC9C4D-80ED-43E6-9CA6-6C68C647B7BC}" destId="{EB815411-02F8-4A84-8939-3406CD4E5C74}" srcOrd="1" destOrd="0" parTransId="{F72FA8F8-15F1-4727-A2CE-9F4329CD086C}" sibTransId="{5131ABA6-C28E-4275-AA9A-E1DDC2D7E6D1}"/>
    <dgm:cxn modelId="{D61CF4E6-FB82-4153-A855-EFEC603C0D7B}" srcId="{E6FC9C4D-80ED-43E6-9CA6-6C68C647B7BC}" destId="{741E5A83-7D3F-463E-843B-04D4357852B0}" srcOrd="0" destOrd="0" parTransId="{9B8C3984-C837-4FFD-94E0-6521D0533642}" sibTransId="{20AE2BCE-1933-47D8-8F67-F2CD9D454704}"/>
    <dgm:cxn modelId="{94EA16F8-44BB-417B-A40B-7146BA0F946D}" type="presParOf" srcId="{A1BD3A24-D7BF-4250-9818-CE4BD967BD05}" destId="{3078C5D3-EA79-4DFA-95D3-6F43FAEBBD43}" srcOrd="0" destOrd="0" presId="urn:microsoft.com/office/officeart/2005/8/layout/hProcess9"/>
    <dgm:cxn modelId="{14B203A5-22D7-4094-9B1A-DBE51AC89669}" type="presParOf" srcId="{A1BD3A24-D7BF-4250-9818-CE4BD967BD05}" destId="{CBE90454-7D85-4191-89E3-06C3BBDE8A3B}" srcOrd="1" destOrd="0" presId="urn:microsoft.com/office/officeart/2005/8/layout/hProcess9"/>
    <dgm:cxn modelId="{5482174D-77A2-491F-8479-891CF2515046}" type="presParOf" srcId="{CBE90454-7D85-4191-89E3-06C3BBDE8A3B}" destId="{9E4691FB-407A-4966-98D0-C3D0B129243A}" srcOrd="0" destOrd="0" presId="urn:microsoft.com/office/officeart/2005/8/layout/hProcess9"/>
    <dgm:cxn modelId="{D2E5DFEF-50CB-4F3F-B274-D6E941BD0D05}" type="presParOf" srcId="{CBE90454-7D85-4191-89E3-06C3BBDE8A3B}" destId="{F7DBD7BF-19DC-4DB1-9F1A-18244F5A232F}" srcOrd="1" destOrd="0" presId="urn:microsoft.com/office/officeart/2005/8/layout/hProcess9"/>
    <dgm:cxn modelId="{AB4EF6F8-1D04-4306-8120-CE2FBB425C6B}" type="presParOf" srcId="{CBE90454-7D85-4191-89E3-06C3BBDE8A3B}" destId="{6C8B6A9C-9777-4AC0-95B9-CE6E4251A303}" srcOrd="2" destOrd="0" presId="urn:microsoft.com/office/officeart/2005/8/layout/hProcess9"/>
    <dgm:cxn modelId="{1E835ABC-3A01-4A57-9418-BBC3CFA471C4}" type="presParOf" srcId="{CBE90454-7D85-4191-89E3-06C3BBDE8A3B}" destId="{20BB7617-9733-4C30-96D7-5A5FE34692BC}" srcOrd="3" destOrd="0" presId="urn:microsoft.com/office/officeart/2005/8/layout/hProcess9"/>
    <dgm:cxn modelId="{634F6B92-C34D-40F7-B216-779973FFD582}" type="presParOf" srcId="{CBE90454-7D85-4191-89E3-06C3BBDE8A3B}" destId="{FEA98F0C-534D-44B1-92DE-DE543065BD62}" srcOrd="4" destOrd="0" presId="urn:microsoft.com/office/officeart/2005/8/layout/hProcess9"/>
    <dgm:cxn modelId="{D5374220-3CF2-403D-AEEE-2294F09CA274}" type="presParOf" srcId="{CBE90454-7D85-4191-89E3-06C3BBDE8A3B}" destId="{DF5BFE1F-1AB8-4DFF-A8E6-6154538C9CD7}" srcOrd="5" destOrd="0" presId="urn:microsoft.com/office/officeart/2005/8/layout/hProcess9"/>
    <dgm:cxn modelId="{77E5382E-71B3-4DE5-9247-03069217482E}" type="presParOf" srcId="{CBE90454-7D85-4191-89E3-06C3BBDE8A3B}" destId="{072EDAC0-D755-4B3E-BD1F-C8CDA9EAD67F}" srcOrd="6" destOrd="0" presId="urn:microsoft.com/office/officeart/2005/8/layout/hProcess9"/>
    <dgm:cxn modelId="{DF750A51-4F30-4491-9F49-58013E9F13D1}" type="presParOf" srcId="{CBE90454-7D85-4191-89E3-06C3BBDE8A3B}" destId="{49F7DD11-BB7F-4F1C-9029-23A468849EF8}" srcOrd="7" destOrd="0" presId="urn:microsoft.com/office/officeart/2005/8/layout/hProcess9"/>
    <dgm:cxn modelId="{6150D301-E2F4-4A5B-8E21-6FD20465C8A7}" type="presParOf" srcId="{CBE90454-7D85-4191-89E3-06C3BBDE8A3B}" destId="{ABF564E4-189E-424E-BFA5-A64F32A1F44D}" srcOrd="8" destOrd="0" presId="urn:microsoft.com/office/officeart/2005/8/layout/hProcess9"/>
    <dgm:cxn modelId="{7FCC2FCD-3FC1-450C-B900-0E7BF158D200}" type="presParOf" srcId="{CBE90454-7D85-4191-89E3-06C3BBDE8A3B}" destId="{983C893B-9217-4D81-8E13-71BE6412D855}" srcOrd="9" destOrd="0" presId="urn:microsoft.com/office/officeart/2005/8/layout/hProcess9"/>
    <dgm:cxn modelId="{4A7EF2FC-7E3D-4CE2-92CD-25410107E8AC}" type="presParOf" srcId="{CBE90454-7D85-4191-89E3-06C3BBDE8A3B}" destId="{6981A786-A5F7-43A5-9650-93C9340B1A16}"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E1297-CCAB-4871-AEAF-03CB3193169D}">
      <dsp:nvSpPr>
        <dsp:cNvPr id="0" name=""/>
        <dsp:cNvSpPr/>
      </dsp:nvSpPr>
      <dsp:spPr>
        <a:xfrm>
          <a:off x="1409972" y="296151"/>
          <a:ext cx="4263359" cy="4263359"/>
        </a:xfrm>
        <a:prstGeom prst="pie">
          <a:avLst>
            <a:gd name="adj1" fmla="val 16200000"/>
            <a:gd name="adj2" fmla="val 198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t>IRB</a:t>
          </a:r>
          <a:r>
            <a:rPr lang="en-US" sz="1600" kern="1200"/>
            <a:t> </a:t>
          </a:r>
          <a:r>
            <a:rPr lang="en-US" sz="1600" b="1" kern="1200"/>
            <a:t>Review</a:t>
          </a:r>
          <a:endParaRPr lang="en-US" sz="1600" b="1" kern="1200" dirty="0"/>
        </a:p>
      </dsp:txBody>
      <dsp:txXfrm>
        <a:off x="3587331" y="752939"/>
        <a:ext cx="1243479" cy="913577"/>
      </dsp:txXfrm>
    </dsp:sp>
    <dsp:sp modelId="{00F2B168-19FD-4F8E-8D9A-E04B6961B553}">
      <dsp:nvSpPr>
        <dsp:cNvPr id="0" name=""/>
        <dsp:cNvSpPr/>
      </dsp:nvSpPr>
      <dsp:spPr>
        <a:xfrm>
          <a:off x="1283086" y="515917"/>
          <a:ext cx="4263359" cy="4263359"/>
        </a:xfrm>
        <a:prstGeom prst="pie">
          <a:avLst>
            <a:gd name="adj1" fmla="val 19800000"/>
            <a:gd name="adj2" fmla="val 1800000"/>
          </a:avLst>
        </a:prstGeom>
        <a:solidFill>
          <a:schemeClr val="accent5">
            <a:hueOff val="651405"/>
            <a:satOff val="2239"/>
            <a:lumOff val="-10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Review of investigator training and expertise</a:t>
          </a:r>
        </a:p>
      </dsp:txBody>
      <dsp:txXfrm>
        <a:off x="4201457" y="2216185"/>
        <a:ext cx="1289158" cy="862822"/>
      </dsp:txXfrm>
    </dsp:sp>
    <dsp:sp modelId="{095B904D-F8FA-486D-953B-91D336160B03}">
      <dsp:nvSpPr>
        <dsp:cNvPr id="0" name=""/>
        <dsp:cNvSpPr/>
      </dsp:nvSpPr>
      <dsp:spPr>
        <a:xfrm>
          <a:off x="1335995" y="527172"/>
          <a:ext cx="4157542" cy="4240848"/>
        </a:xfrm>
        <a:prstGeom prst="pie">
          <a:avLst>
            <a:gd name="adj1" fmla="val 1800000"/>
            <a:gd name="adj2" fmla="val 5400000"/>
          </a:avLst>
        </a:prstGeom>
        <a:solidFill>
          <a:schemeClr val="accent5">
            <a:hueOff val="1302810"/>
            <a:satOff val="4478"/>
            <a:lumOff val="-214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Ancillary Reviews (Safety, Scientific, COI)</a:t>
          </a:r>
        </a:p>
      </dsp:txBody>
      <dsp:txXfrm>
        <a:off x="3459311" y="3404891"/>
        <a:ext cx="1212616" cy="908753"/>
      </dsp:txXfrm>
    </dsp:sp>
    <dsp:sp modelId="{183B955E-1434-4A78-A414-89100F100A62}">
      <dsp:nvSpPr>
        <dsp:cNvPr id="0" name=""/>
        <dsp:cNvSpPr/>
      </dsp:nvSpPr>
      <dsp:spPr>
        <a:xfrm>
          <a:off x="1184667" y="515917"/>
          <a:ext cx="4460198" cy="4263359"/>
        </a:xfrm>
        <a:prstGeom prst="pie">
          <a:avLst>
            <a:gd name="adj1" fmla="val 5400000"/>
            <a:gd name="adj2" fmla="val 9000000"/>
          </a:avLst>
        </a:prstGeom>
        <a:solidFill>
          <a:schemeClr val="accent5">
            <a:hueOff val="1954216"/>
            <a:satOff val="6718"/>
            <a:lumOff val="-3223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Monitoring compliance with local, state laws; HIPAA</a:t>
          </a:r>
        </a:p>
      </dsp:txBody>
      <dsp:txXfrm>
        <a:off x="2066087" y="3408911"/>
        <a:ext cx="1300891" cy="913577"/>
      </dsp:txXfrm>
    </dsp:sp>
    <dsp:sp modelId="{9C85259D-8E38-4FB4-888C-F12C4B0B950B}">
      <dsp:nvSpPr>
        <dsp:cNvPr id="0" name=""/>
        <dsp:cNvSpPr/>
      </dsp:nvSpPr>
      <dsp:spPr>
        <a:xfrm>
          <a:off x="1219178" y="503425"/>
          <a:ext cx="4263359" cy="4263359"/>
        </a:xfrm>
        <a:prstGeom prst="pie">
          <a:avLst>
            <a:gd name="adj1" fmla="val 9000000"/>
            <a:gd name="adj2" fmla="val 12600000"/>
          </a:avLst>
        </a:prstGeom>
        <a:solidFill>
          <a:schemeClr val="accent5">
            <a:hueOff val="2605621"/>
            <a:satOff val="8957"/>
            <a:lumOff val="-42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t>Institutional Resources Review</a:t>
          </a:r>
          <a:endParaRPr lang="en-US" sz="1600" b="1" kern="1200" dirty="0"/>
        </a:p>
      </dsp:txBody>
      <dsp:txXfrm>
        <a:off x="1285159" y="2203693"/>
        <a:ext cx="1289158" cy="862822"/>
      </dsp:txXfrm>
    </dsp:sp>
    <dsp:sp modelId="{45D9B1B4-EF89-4C66-A638-4184C408DD9D}">
      <dsp:nvSpPr>
        <dsp:cNvPr id="0" name=""/>
        <dsp:cNvSpPr/>
      </dsp:nvSpPr>
      <dsp:spPr>
        <a:xfrm>
          <a:off x="1283086" y="515917"/>
          <a:ext cx="4263359" cy="4263359"/>
        </a:xfrm>
        <a:prstGeom prst="pie">
          <a:avLst>
            <a:gd name="adj1" fmla="val 12600000"/>
            <a:gd name="adj2" fmla="val 16200000"/>
          </a:avLst>
        </a:prstGeom>
        <a:solidFill>
          <a:schemeClr val="accent5">
            <a:hueOff val="3257026"/>
            <a:satOff val="11196"/>
            <a:lumOff val="-5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t>Grants and Contracts</a:t>
          </a:r>
        </a:p>
      </dsp:txBody>
      <dsp:txXfrm>
        <a:off x="2125607" y="972705"/>
        <a:ext cx="1243479" cy="913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8C5D3-EA79-4DFA-95D3-6F43FAEBBD43}">
      <dsp:nvSpPr>
        <dsp:cNvPr id="0" name=""/>
        <dsp:cNvSpPr/>
      </dsp:nvSpPr>
      <dsp:spPr>
        <a:xfrm>
          <a:off x="591502" y="0"/>
          <a:ext cx="6703695" cy="2286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691FB-407A-4966-98D0-C3D0B129243A}">
      <dsp:nvSpPr>
        <dsp:cNvPr id="0" name=""/>
        <dsp:cNvSpPr/>
      </dsp:nvSpPr>
      <dsp:spPr>
        <a:xfrm>
          <a:off x="2166"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JHM PI submits External IRB application</a:t>
          </a:r>
        </a:p>
      </dsp:txBody>
      <dsp:txXfrm>
        <a:off x="46803" y="730436"/>
        <a:ext cx="1171904" cy="825126"/>
      </dsp:txXfrm>
    </dsp:sp>
    <dsp:sp modelId="{6C8B6A9C-9777-4AC0-95B9-CE6E4251A303}">
      <dsp:nvSpPr>
        <dsp:cNvPr id="0" name=""/>
        <dsp:cNvSpPr/>
      </dsp:nvSpPr>
      <dsp:spPr>
        <a:xfrm>
          <a:off x="1326403"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SIRB Review – Pre</a:t>
          </a:r>
        </a:p>
      </dsp:txBody>
      <dsp:txXfrm>
        <a:off x="1371040" y="730436"/>
        <a:ext cx="1171904" cy="825126"/>
      </dsp:txXfrm>
    </dsp:sp>
    <dsp:sp modelId="{FEA98F0C-534D-44B1-92DE-DE543065BD62}">
      <dsp:nvSpPr>
        <dsp:cNvPr id="0" name=""/>
        <dsp:cNvSpPr/>
      </dsp:nvSpPr>
      <dsp:spPr>
        <a:xfrm>
          <a:off x="2639470"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Compliance Review</a:t>
          </a:r>
        </a:p>
      </dsp:txBody>
      <dsp:txXfrm>
        <a:off x="2684107" y="730436"/>
        <a:ext cx="1171904" cy="825126"/>
      </dsp:txXfrm>
    </dsp:sp>
    <dsp:sp modelId="{072EDAC0-D755-4B3E-BD1F-C8CDA9EAD67F}">
      <dsp:nvSpPr>
        <dsp:cNvPr id="0" name=""/>
        <dsp:cNvSpPr/>
      </dsp:nvSpPr>
      <dsp:spPr>
        <a:xfrm>
          <a:off x="3974879"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SIRB Review – Post</a:t>
          </a:r>
        </a:p>
      </dsp:txBody>
      <dsp:txXfrm>
        <a:off x="4019516" y="730436"/>
        <a:ext cx="1171904" cy="825126"/>
      </dsp:txXfrm>
    </dsp:sp>
    <dsp:sp modelId="{ABF564E4-189E-424E-BFA5-A64F32A1F44D}">
      <dsp:nvSpPr>
        <dsp:cNvPr id="0" name=""/>
        <dsp:cNvSpPr/>
      </dsp:nvSpPr>
      <dsp:spPr>
        <a:xfrm>
          <a:off x="5299117"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Outcomes &amp; Letters</a:t>
          </a:r>
        </a:p>
      </dsp:txBody>
      <dsp:txXfrm>
        <a:off x="5343754" y="730436"/>
        <a:ext cx="1171904" cy="825126"/>
      </dsp:txXfrm>
    </dsp:sp>
    <dsp:sp modelId="{6981A786-A5F7-43A5-9650-93C9340B1A16}">
      <dsp:nvSpPr>
        <dsp:cNvPr id="0" name=""/>
        <dsp:cNvSpPr/>
      </dsp:nvSpPr>
      <dsp:spPr>
        <a:xfrm>
          <a:off x="6623355" y="685799"/>
          <a:ext cx="1261178" cy="91440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Application Acknowledged; JH is activated as a participating site.</a:t>
          </a:r>
        </a:p>
      </dsp:txBody>
      <dsp:txXfrm>
        <a:off x="6667992" y="730436"/>
        <a:ext cx="1171904" cy="825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8C5D3-EA79-4DFA-95D3-6F43FAEBBD43}">
      <dsp:nvSpPr>
        <dsp:cNvPr id="0" name=""/>
        <dsp:cNvSpPr/>
      </dsp:nvSpPr>
      <dsp:spPr>
        <a:xfrm>
          <a:off x="591502" y="0"/>
          <a:ext cx="6703695" cy="2286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691FB-407A-4966-98D0-C3D0B129243A}">
      <dsp:nvSpPr>
        <dsp:cNvPr id="0" name=""/>
        <dsp:cNvSpPr/>
      </dsp:nvSpPr>
      <dsp:spPr>
        <a:xfrm>
          <a:off x="2166"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JHM PI submits External IRB application</a:t>
          </a:r>
        </a:p>
      </dsp:txBody>
      <dsp:txXfrm>
        <a:off x="46803" y="730436"/>
        <a:ext cx="1171904" cy="825126"/>
      </dsp:txXfrm>
    </dsp:sp>
    <dsp:sp modelId="{6C8B6A9C-9777-4AC0-95B9-CE6E4251A303}">
      <dsp:nvSpPr>
        <dsp:cNvPr id="0" name=""/>
        <dsp:cNvSpPr/>
      </dsp:nvSpPr>
      <dsp:spPr>
        <a:xfrm>
          <a:off x="1326403"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SIRB Review – Pre</a:t>
          </a:r>
        </a:p>
      </dsp:txBody>
      <dsp:txXfrm>
        <a:off x="1371040" y="730436"/>
        <a:ext cx="1171904" cy="825126"/>
      </dsp:txXfrm>
    </dsp:sp>
    <dsp:sp modelId="{FEA98F0C-534D-44B1-92DE-DE543065BD62}">
      <dsp:nvSpPr>
        <dsp:cNvPr id="0" name=""/>
        <dsp:cNvSpPr/>
      </dsp:nvSpPr>
      <dsp:spPr>
        <a:xfrm>
          <a:off x="2639470"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Compliance Review</a:t>
          </a:r>
        </a:p>
      </dsp:txBody>
      <dsp:txXfrm>
        <a:off x="2684107" y="730436"/>
        <a:ext cx="1171904" cy="825126"/>
      </dsp:txXfrm>
    </dsp:sp>
    <dsp:sp modelId="{072EDAC0-D755-4B3E-BD1F-C8CDA9EAD67F}">
      <dsp:nvSpPr>
        <dsp:cNvPr id="0" name=""/>
        <dsp:cNvSpPr/>
      </dsp:nvSpPr>
      <dsp:spPr>
        <a:xfrm>
          <a:off x="3974879"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SIRB Review – Post</a:t>
          </a:r>
        </a:p>
      </dsp:txBody>
      <dsp:txXfrm>
        <a:off x="4019516" y="730436"/>
        <a:ext cx="1171904" cy="825126"/>
      </dsp:txXfrm>
    </dsp:sp>
    <dsp:sp modelId="{ABF564E4-189E-424E-BFA5-A64F32A1F44D}">
      <dsp:nvSpPr>
        <dsp:cNvPr id="0" name=""/>
        <dsp:cNvSpPr/>
      </dsp:nvSpPr>
      <dsp:spPr>
        <a:xfrm>
          <a:off x="5299117" y="685799"/>
          <a:ext cx="1261178" cy="91440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Outcomes &amp; Letters</a:t>
          </a:r>
        </a:p>
      </dsp:txBody>
      <dsp:txXfrm>
        <a:off x="5343754" y="730436"/>
        <a:ext cx="1171904" cy="825126"/>
      </dsp:txXfrm>
    </dsp:sp>
    <dsp:sp modelId="{6981A786-A5F7-43A5-9650-93C9340B1A16}">
      <dsp:nvSpPr>
        <dsp:cNvPr id="0" name=""/>
        <dsp:cNvSpPr/>
      </dsp:nvSpPr>
      <dsp:spPr>
        <a:xfrm>
          <a:off x="6623355" y="685799"/>
          <a:ext cx="1261178" cy="91440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Application Acknowledged; JH is activated as a participating site.</a:t>
          </a:r>
        </a:p>
      </dsp:txBody>
      <dsp:txXfrm>
        <a:off x="6667992" y="730436"/>
        <a:ext cx="1171904" cy="8251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8C5D3-EA79-4DFA-95D3-6F43FAEBBD43}">
      <dsp:nvSpPr>
        <dsp:cNvPr id="0" name=""/>
        <dsp:cNvSpPr/>
      </dsp:nvSpPr>
      <dsp:spPr>
        <a:xfrm>
          <a:off x="591502" y="0"/>
          <a:ext cx="6703695" cy="23621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691FB-407A-4966-98D0-C3D0B129243A}">
      <dsp:nvSpPr>
        <dsp:cNvPr id="0" name=""/>
        <dsp:cNvSpPr/>
      </dsp:nvSpPr>
      <dsp:spPr>
        <a:xfrm>
          <a:off x="2166"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JHM PI submits External IRB application</a:t>
          </a:r>
        </a:p>
      </dsp:txBody>
      <dsp:txXfrm>
        <a:off x="48291" y="754784"/>
        <a:ext cx="1168928" cy="852630"/>
      </dsp:txXfrm>
    </dsp:sp>
    <dsp:sp modelId="{6C8B6A9C-9777-4AC0-95B9-CE6E4251A303}">
      <dsp:nvSpPr>
        <dsp:cNvPr id="0" name=""/>
        <dsp:cNvSpPr/>
      </dsp:nvSpPr>
      <dsp:spPr>
        <a:xfrm>
          <a:off x="1326403"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SIRB Review – Pre</a:t>
          </a:r>
        </a:p>
      </dsp:txBody>
      <dsp:txXfrm>
        <a:off x="1372528" y="754784"/>
        <a:ext cx="1168928" cy="852630"/>
      </dsp:txXfrm>
    </dsp:sp>
    <dsp:sp modelId="{FEA98F0C-534D-44B1-92DE-DE543065BD62}">
      <dsp:nvSpPr>
        <dsp:cNvPr id="0" name=""/>
        <dsp:cNvSpPr/>
      </dsp:nvSpPr>
      <dsp:spPr>
        <a:xfrm>
          <a:off x="2639470"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Compliance Review</a:t>
          </a:r>
        </a:p>
      </dsp:txBody>
      <dsp:txXfrm>
        <a:off x="2685595" y="754784"/>
        <a:ext cx="1168928" cy="852630"/>
      </dsp:txXfrm>
    </dsp:sp>
    <dsp:sp modelId="{072EDAC0-D755-4B3E-BD1F-C8CDA9EAD67F}">
      <dsp:nvSpPr>
        <dsp:cNvPr id="0" name=""/>
        <dsp:cNvSpPr/>
      </dsp:nvSpPr>
      <dsp:spPr>
        <a:xfrm>
          <a:off x="3974879"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SIRB Review – Post</a:t>
          </a:r>
        </a:p>
      </dsp:txBody>
      <dsp:txXfrm>
        <a:off x="4021004" y="754784"/>
        <a:ext cx="1168928" cy="852630"/>
      </dsp:txXfrm>
    </dsp:sp>
    <dsp:sp modelId="{ABF564E4-189E-424E-BFA5-A64F32A1F44D}">
      <dsp:nvSpPr>
        <dsp:cNvPr id="0" name=""/>
        <dsp:cNvSpPr/>
      </dsp:nvSpPr>
      <dsp:spPr>
        <a:xfrm>
          <a:off x="5299117"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Outcomes &amp; Letters</a:t>
          </a:r>
        </a:p>
      </dsp:txBody>
      <dsp:txXfrm>
        <a:off x="5345242" y="754784"/>
        <a:ext cx="1168928" cy="852630"/>
      </dsp:txXfrm>
    </dsp:sp>
    <dsp:sp modelId="{6981A786-A5F7-43A5-9650-93C9340B1A16}">
      <dsp:nvSpPr>
        <dsp:cNvPr id="0" name=""/>
        <dsp:cNvSpPr/>
      </dsp:nvSpPr>
      <dsp:spPr>
        <a:xfrm>
          <a:off x="6623355" y="708659"/>
          <a:ext cx="1261178" cy="94488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Application Acknowledged; JH is activated as a participating site.</a:t>
          </a:r>
        </a:p>
      </dsp:txBody>
      <dsp:txXfrm>
        <a:off x="6669480" y="754784"/>
        <a:ext cx="1168928" cy="8526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8C5D3-EA79-4DFA-95D3-6F43FAEBBD43}">
      <dsp:nvSpPr>
        <dsp:cNvPr id="0" name=""/>
        <dsp:cNvSpPr/>
      </dsp:nvSpPr>
      <dsp:spPr>
        <a:xfrm>
          <a:off x="591502" y="0"/>
          <a:ext cx="6703695" cy="23621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4691FB-407A-4966-98D0-C3D0B129243A}">
      <dsp:nvSpPr>
        <dsp:cNvPr id="0" name=""/>
        <dsp:cNvSpPr/>
      </dsp:nvSpPr>
      <dsp:spPr>
        <a:xfrm>
          <a:off x="2166"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(1) JHM PI submits External IRB application</a:t>
          </a:r>
        </a:p>
      </dsp:txBody>
      <dsp:txXfrm>
        <a:off x="48291" y="754784"/>
        <a:ext cx="1168928" cy="852630"/>
      </dsp:txXfrm>
    </dsp:sp>
    <dsp:sp modelId="{6C8B6A9C-9777-4AC0-95B9-CE6E4251A303}">
      <dsp:nvSpPr>
        <dsp:cNvPr id="0" name=""/>
        <dsp:cNvSpPr/>
      </dsp:nvSpPr>
      <dsp:spPr>
        <a:xfrm>
          <a:off x="1326403"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(2) SIRB Review – Pre</a:t>
          </a:r>
        </a:p>
      </dsp:txBody>
      <dsp:txXfrm>
        <a:off x="1372528" y="754784"/>
        <a:ext cx="1168928" cy="852630"/>
      </dsp:txXfrm>
    </dsp:sp>
    <dsp:sp modelId="{FEA98F0C-534D-44B1-92DE-DE543065BD62}">
      <dsp:nvSpPr>
        <dsp:cNvPr id="0" name=""/>
        <dsp:cNvSpPr/>
      </dsp:nvSpPr>
      <dsp:spPr>
        <a:xfrm>
          <a:off x="2639470"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(3) Compliance Review</a:t>
          </a:r>
        </a:p>
      </dsp:txBody>
      <dsp:txXfrm>
        <a:off x="2685595" y="754784"/>
        <a:ext cx="1168928" cy="852630"/>
      </dsp:txXfrm>
    </dsp:sp>
    <dsp:sp modelId="{072EDAC0-D755-4B3E-BD1F-C8CDA9EAD67F}">
      <dsp:nvSpPr>
        <dsp:cNvPr id="0" name=""/>
        <dsp:cNvSpPr/>
      </dsp:nvSpPr>
      <dsp:spPr>
        <a:xfrm>
          <a:off x="3974879"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(4) SIRB Review – Post</a:t>
          </a:r>
        </a:p>
      </dsp:txBody>
      <dsp:txXfrm>
        <a:off x="4021004" y="754784"/>
        <a:ext cx="1168928" cy="852630"/>
      </dsp:txXfrm>
    </dsp:sp>
    <dsp:sp modelId="{ABF564E4-189E-424E-BFA5-A64F32A1F44D}">
      <dsp:nvSpPr>
        <dsp:cNvPr id="0" name=""/>
        <dsp:cNvSpPr/>
      </dsp:nvSpPr>
      <dsp:spPr>
        <a:xfrm>
          <a:off x="5299117" y="708659"/>
          <a:ext cx="1261178" cy="944880"/>
        </a:xfrm>
        <a:prstGeom prst="roundRect">
          <a:avLst/>
        </a:prstGeom>
        <a:solidFill>
          <a:srgbClr val="254B8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(5) Outcomes &amp; Letters</a:t>
          </a:r>
        </a:p>
      </dsp:txBody>
      <dsp:txXfrm>
        <a:off x="5345242" y="754784"/>
        <a:ext cx="1168928" cy="852630"/>
      </dsp:txXfrm>
    </dsp:sp>
    <dsp:sp modelId="{6981A786-A5F7-43A5-9650-93C9340B1A16}">
      <dsp:nvSpPr>
        <dsp:cNvPr id="0" name=""/>
        <dsp:cNvSpPr/>
      </dsp:nvSpPr>
      <dsp:spPr>
        <a:xfrm>
          <a:off x="6623355" y="708659"/>
          <a:ext cx="1261178" cy="944880"/>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(6) Application Acknowledged; JH is activated as a participating site.</a:t>
          </a:r>
        </a:p>
      </dsp:txBody>
      <dsp:txXfrm>
        <a:off x="6669480" y="754784"/>
        <a:ext cx="1168928" cy="85263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EAE0F445-46E7-40C5-8A6F-8330D75B5DBD}" type="datetime1">
              <a:rPr lang="en-US" altLang="en-US"/>
              <a:pPr/>
              <a:t>3/23/2023</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22F4298-74C4-488D-8A05-90EA9B9CCB4B}" type="slidenum">
              <a:rPr lang="en-US" altLang="en-US"/>
              <a:pPr/>
              <a:t>‹#›</a:t>
            </a:fld>
            <a:endParaRPr lang="en-US" altLang="en-US"/>
          </a:p>
        </p:txBody>
      </p:sp>
    </p:spTree>
    <p:extLst>
      <p:ext uri="{BB962C8B-B14F-4D97-AF65-F5344CB8AC3E}">
        <p14:creationId xmlns:p14="http://schemas.microsoft.com/office/powerpoint/2010/main" val="1970951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3210D00-433E-49D0-BAD6-0EC10D3FA172}" type="slidenum">
              <a:rPr lang="en-US" altLang="en-US"/>
              <a:pPr/>
              <a:t>‹#›</a:t>
            </a:fld>
            <a:endParaRPr lang="en-US" altLang="en-US"/>
          </a:p>
        </p:txBody>
      </p:sp>
    </p:spTree>
    <p:extLst>
      <p:ext uri="{BB962C8B-B14F-4D97-AF65-F5344CB8AC3E}">
        <p14:creationId xmlns:p14="http://schemas.microsoft.com/office/powerpoint/2010/main" val="166856737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a:defRPr sz="2400">
                <a:solidFill>
                  <a:schemeClr val="tx1"/>
                </a:solidFill>
                <a:latin typeface="Times" panose="02020603050405020304" pitchFamily="18" charset="0"/>
                <a:ea typeface="ＭＳ Ｐゴシック" panose="020B0600070205080204" pitchFamily="34" charset="-128"/>
              </a:defRPr>
            </a:lvl3pPr>
            <a:lvl4pPr>
              <a:defRPr sz="2400">
                <a:solidFill>
                  <a:schemeClr val="tx1"/>
                </a:solidFill>
                <a:latin typeface="Times" panose="02020603050405020304" pitchFamily="18" charset="0"/>
                <a:ea typeface="ＭＳ Ｐゴシック" panose="020B0600070205080204" pitchFamily="34" charset="-128"/>
              </a:defRPr>
            </a:lvl4pPr>
            <a:lvl5pPr>
              <a:defRPr sz="2400">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F53D1209-F932-46D6-88AE-0A29AC973D51}" type="slidenum">
              <a:rPr lang="en-US" altLang="en-US" sz="1200"/>
              <a:pPr/>
              <a:t>1</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792988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210D00-433E-49D0-BAD6-0EC10D3FA172}" type="slidenum">
              <a:rPr lang="en-US" altLang="en-US" smtClean="0"/>
              <a:pPr/>
              <a:t>8</a:t>
            </a:fld>
            <a:endParaRPr lang="en-US" altLang="en-US"/>
          </a:p>
        </p:txBody>
      </p:sp>
    </p:spTree>
    <p:extLst>
      <p:ext uri="{BB962C8B-B14F-4D97-AF65-F5344CB8AC3E}">
        <p14:creationId xmlns:p14="http://schemas.microsoft.com/office/powerpoint/2010/main" val="3671285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76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fld id="{CDCC62E6-54A8-428C-85A4-B463AA550A66}" type="slidenum">
              <a:rPr lang="en-US" altLang="en-US" sz="1200"/>
              <a:pPr/>
              <a:t>10</a:t>
            </a:fld>
            <a:endParaRPr lang="en-US" altLang="en-US" sz="1200"/>
          </a:p>
        </p:txBody>
      </p:sp>
    </p:spTree>
    <p:extLst>
      <p:ext uri="{BB962C8B-B14F-4D97-AF65-F5344CB8AC3E}">
        <p14:creationId xmlns:p14="http://schemas.microsoft.com/office/powerpoint/2010/main" val="1807882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a:t>
            </a:r>
            <a:r>
              <a:rPr lang="en-US" baseline="0" dirty="0"/>
              <a:t> example, Hopkins has developed a flow diagram outlining how services are provided to investigators seeking help with grant preparation and what the output will be </a:t>
            </a:r>
          </a:p>
          <a:p>
            <a:r>
              <a:rPr lang="en-US" baseline="0" dirty="0"/>
              <a:t>Now I will turn it over to Michelle to talk about post-award considerations</a:t>
            </a:r>
            <a:endParaRPr lang="en-US" dirty="0"/>
          </a:p>
        </p:txBody>
      </p:sp>
      <p:sp>
        <p:nvSpPr>
          <p:cNvPr id="4" name="Slide Number Placeholder 3"/>
          <p:cNvSpPr>
            <a:spLocks noGrp="1"/>
          </p:cNvSpPr>
          <p:nvPr>
            <p:ph type="sldNum" sz="quarter" idx="10"/>
          </p:nvPr>
        </p:nvSpPr>
        <p:spPr/>
        <p:txBody>
          <a:bodyPr/>
          <a:lstStyle/>
          <a:p>
            <a:fld id="{0CC7139F-63F5-4034-B0EB-C7007F76205B}" type="slidenum">
              <a:rPr lang="en-US" smtClean="0"/>
              <a:t>12</a:t>
            </a:fld>
            <a:endParaRPr lang="en-US"/>
          </a:p>
        </p:txBody>
      </p:sp>
    </p:spTree>
    <p:extLst>
      <p:ext uri="{BB962C8B-B14F-4D97-AF65-F5344CB8AC3E}">
        <p14:creationId xmlns:p14="http://schemas.microsoft.com/office/powerpoint/2010/main" val="4198645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P_Title_B.jpg                                                 0033966FKarls G4                       C0DC18D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ctrTitle"/>
          </p:nvPr>
        </p:nvSpPr>
        <p:spPr bwMode="white">
          <a:xfrm>
            <a:off x="809625" y="3429000"/>
            <a:ext cx="7800975" cy="1143000"/>
          </a:xfrm>
        </p:spPr>
        <p:txBody>
          <a:bodyPr/>
          <a:lstStyle>
            <a:lvl1pPr>
              <a:defRPr>
                <a:solidFill>
                  <a:schemeClr val="bg1"/>
                </a:solidFill>
              </a:defRPr>
            </a:lvl1pPr>
          </a:lstStyle>
          <a:p>
            <a:r>
              <a:rPr lang="en-US"/>
              <a:t>Click to edit Master title style</a:t>
            </a:r>
          </a:p>
        </p:txBody>
      </p:sp>
      <p:sp>
        <p:nvSpPr>
          <p:cNvPr id="2052" name="Rectangle 4"/>
          <p:cNvSpPr>
            <a:spLocks noGrp="1" noChangeArrowheads="1"/>
          </p:cNvSpPr>
          <p:nvPr>
            <p:ph type="subTitle" idx="1"/>
          </p:nvPr>
        </p:nvSpPr>
        <p:spPr bwMode="white">
          <a:xfrm>
            <a:off x="809625" y="4610100"/>
            <a:ext cx="7800975" cy="914400"/>
          </a:xfrm>
        </p:spPr>
        <p:txBody>
          <a:bodyPr/>
          <a:lstStyle>
            <a:lvl1pPr marL="0" indent="0">
              <a:buFontTx/>
              <a:buNone/>
              <a:defRPr sz="2400">
                <a:solidFill>
                  <a:schemeClr val="bg1"/>
                </a:solidFill>
              </a:defRPr>
            </a:lvl1pPr>
          </a:lstStyle>
          <a:p>
            <a:r>
              <a:rPr lang="en-US"/>
              <a:t>Click to edit Master subtitle style</a:t>
            </a:r>
          </a:p>
        </p:txBody>
      </p:sp>
      <p:sp>
        <p:nvSpPr>
          <p:cNvPr id="5" name="Rectangle 5"/>
          <p:cNvSpPr>
            <a:spLocks noGrp="1" noChangeArrowheads="1"/>
          </p:cNvSpPr>
          <p:nvPr>
            <p:ph type="dt" sz="half" idx="10"/>
          </p:nvPr>
        </p:nvSpPr>
        <p:spPr bwMode="white">
          <a:xfrm>
            <a:off x="819150" y="6477000"/>
            <a:ext cx="1905000" cy="381000"/>
          </a:xfrm>
        </p:spPr>
        <p:txBody>
          <a:bodyPr/>
          <a:lstStyle>
            <a:lvl1pPr>
              <a:defRPr>
                <a:solidFill>
                  <a:schemeClr val="bg1"/>
                </a:solidFill>
              </a:defRPr>
            </a:lvl1pPr>
          </a:lstStyle>
          <a:p>
            <a:r>
              <a:rPr lang="en-US" altLang="en-US"/>
              <a:t>3/23/2023</a:t>
            </a:r>
            <a:endParaRPr lang="en-US" altLang="en-US">
              <a:latin typeface="Times" panose="02020603050405020304" pitchFamily="18" charset="0"/>
            </a:endParaRPr>
          </a:p>
        </p:txBody>
      </p:sp>
      <p:sp>
        <p:nvSpPr>
          <p:cNvPr id="6" name="Rectangle 6"/>
          <p:cNvSpPr>
            <a:spLocks noGrp="1" noChangeArrowheads="1"/>
          </p:cNvSpPr>
          <p:nvPr>
            <p:ph type="ftr" sz="quarter" idx="11"/>
          </p:nvPr>
        </p:nvSpPr>
        <p:spPr bwMode="white">
          <a:xfrm>
            <a:off x="3124200" y="6477000"/>
            <a:ext cx="2895600" cy="381000"/>
          </a:xfrm>
        </p:spPr>
        <p:txBody>
          <a:bodyPr/>
          <a:lstStyle>
            <a:lvl1pPr>
              <a:defRPr>
                <a:solidFill>
                  <a:schemeClr val="bg1"/>
                </a:solidFill>
              </a:defRPr>
            </a:lvl1pPr>
          </a:lstStyle>
          <a:p>
            <a:endParaRPr lang="en-US" altLang="en-US"/>
          </a:p>
        </p:txBody>
      </p:sp>
      <p:sp>
        <p:nvSpPr>
          <p:cNvPr id="7" name="Rectangle 7"/>
          <p:cNvSpPr>
            <a:spLocks noGrp="1" noChangeArrowheads="1"/>
          </p:cNvSpPr>
          <p:nvPr>
            <p:ph type="sldNum" sz="quarter" idx="12"/>
          </p:nvPr>
        </p:nvSpPr>
        <p:spPr bwMode="white">
          <a:xfrm>
            <a:off x="6705600" y="6477000"/>
            <a:ext cx="1905000" cy="381000"/>
          </a:xfrm>
        </p:spPr>
        <p:txBody>
          <a:bodyPr/>
          <a:lstStyle>
            <a:lvl1pPr>
              <a:defRPr>
                <a:solidFill>
                  <a:schemeClr val="bg1"/>
                </a:solidFill>
              </a:defRPr>
            </a:lvl1pPr>
          </a:lstStyle>
          <a:p>
            <a:fld id="{9A2EC312-1051-4ACD-B936-194C2C0F4616}" type="slidenum">
              <a:rPr lang="en-US" altLang="en-US"/>
              <a:pPr/>
              <a:t>‹#›</a:t>
            </a:fld>
            <a:endParaRPr lang="en-US" altLang="en-US"/>
          </a:p>
        </p:txBody>
      </p:sp>
    </p:spTree>
    <p:extLst>
      <p:ext uri="{BB962C8B-B14F-4D97-AF65-F5344CB8AC3E}">
        <p14:creationId xmlns:p14="http://schemas.microsoft.com/office/powerpoint/2010/main" val="1867732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EA7CB13-7CD7-4D56-A47E-19460908CC1D}"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245925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90525"/>
            <a:ext cx="1943100" cy="5705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9625" y="390525"/>
            <a:ext cx="5676900" cy="5705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272EA5D-8B42-480F-93F7-C96F50FC2742}"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322494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44564F7-5BC1-417F-9C68-E7A290AEDACB}"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248661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DB43851-4082-4326-85E8-C335F97DC72D}"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305659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9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72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5969B1B-DF6D-4E18-A47B-E20BCF2ECD3C}"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107462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72D1893-D71A-4CC3-B9AD-442AE13AC8B8}"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288479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B0BD319-1EDD-43B8-9287-E333F3564AC5}"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294901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CA5B1CE-3C3B-48AB-96AA-77A355B39107}"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420131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EA957DC-163F-45AA-A220-D87667576310}"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173153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3/23/2023</a:t>
            </a:r>
            <a:endParaRPr lang="en-US" altLang="en-US">
              <a:latin typeface="Times" panose="02020603050405020304" pitchFamily="18" charset="0"/>
            </a:endParaRP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EDD9D34-7E25-44A3-99E5-AE24CCB6E4CD}" type="slidenum">
              <a:rPr lang="en-US" altLang="en-US"/>
              <a:pPr/>
              <a:t>‹#›</a:t>
            </a:fld>
            <a:endParaRPr lang="en-US" altLang="en-US">
              <a:solidFill>
                <a:srgbClr val="002C77"/>
              </a:solidFill>
            </a:endParaRPr>
          </a:p>
        </p:txBody>
      </p:sp>
    </p:spTree>
    <p:extLst>
      <p:ext uri="{BB962C8B-B14F-4D97-AF65-F5344CB8AC3E}">
        <p14:creationId xmlns:p14="http://schemas.microsoft.com/office/powerpoint/2010/main" val="399379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PP_Second_B.jpg                                                0033966FKarls G4                       C0DC18D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black">
          <a:xfrm>
            <a:off x="809625" y="39052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black">
          <a:xfrm>
            <a:off x="809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p:cNvSpPr>
            <a:spLocks noGrp="1" noChangeArrowheads="1"/>
          </p:cNvSpPr>
          <p:nvPr>
            <p:ph type="dt" sz="half" idx="2"/>
          </p:nvPr>
        </p:nvSpPr>
        <p:spPr bwMode="black">
          <a:xfrm>
            <a:off x="809625"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254B8E"/>
                </a:solidFill>
                <a:latin typeface="Arial" panose="020B0604020202020204" pitchFamily="34" charset="0"/>
              </a:defRPr>
            </a:lvl1pPr>
          </a:lstStyle>
          <a:p>
            <a:r>
              <a:rPr lang="en-US" altLang="en-US"/>
              <a:t>3/23/2023</a:t>
            </a:r>
          </a:p>
        </p:txBody>
      </p:sp>
      <p:sp>
        <p:nvSpPr>
          <p:cNvPr id="1029" name="Rectangle 5"/>
          <p:cNvSpPr>
            <a:spLocks noGrp="1" noChangeArrowheads="1"/>
          </p:cNvSpPr>
          <p:nvPr>
            <p:ph type="ftr" sz="quarter" idx="3"/>
          </p:nvPr>
        </p:nvSpPr>
        <p:spPr bwMode="black">
          <a:xfrm>
            <a:off x="3124200" y="63246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254B8E"/>
                </a:solidFill>
                <a:latin typeface="Arial" panose="020B0604020202020204" pitchFamily="34" charset="0"/>
              </a:defRPr>
            </a:lvl1pPr>
          </a:lstStyle>
          <a:p>
            <a:endParaRPr lang="en-US" altLang="en-US"/>
          </a:p>
        </p:txBody>
      </p:sp>
      <p:sp>
        <p:nvSpPr>
          <p:cNvPr id="1030" name="Rectangle 6"/>
          <p:cNvSpPr>
            <a:spLocks noGrp="1" noChangeArrowheads="1"/>
          </p:cNvSpPr>
          <p:nvPr>
            <p:ph type="sldNum" sz="quarter" idx="4"/>
          </p:nvPr>
        </p:nvSpPr>
        <p:spPr bwMode="black">
          <a:xfrm>
            <a:off x="6667500"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254B8E"/>
                </a:solidFill>
                <a:latin typeface="Arial" panose="020B0604020202020204" pitchFamily="34" charset="0"/>
              </a:defRPr>
            </a:lvl1pPr>
          </a:lstStyle>
          <a:p>
            <a:fld id="{D7F33CA9-0A99-4501-9352-0BD094120FA0}" type="slidenum">
              <a:rPr lang="en-US" altLang="en-US"/>
              <a:pPr/>
              <a:t>‹#›</a:t>
            </a:fld>
            <a:endParaRPr lang="en-US" altLang="en-US">
              <a:solidFill>
                <a:srgbClr val="002C77"/>
              </a:solidFill>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p:txStyles>
    <p:title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p:titleStyle>
    <p:bodyStyle>
      <a:lvl1pPr marL="342900" indent="-342900" algn="l" rtl="0" eaLnBrk="1" fontAlgn="base" hangingPunct="1">
        <a:spcBef>
          <a:spcPct val="20000"/>
        </a:spcBef>
        <a:spcAft>
          <a:spcPct val="0"/>
        </a:spcAft>
        <a:buChar char="•"/>
        <a:defRPr sz="3200">
          <a:solidFill>
            <a:srgbClr val="254B8E"/>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rgbClr val="254B8E"/>
          </a:solidFill>
          <a:latin typeface="+mn-lt"/>
          <a:ea typeface="ＭＳ Ｐゴシック" charset="-128"/>
        </a:defRPr>
      </a:lvl2pPr>
      <a:lvl3pPr marL="1143000" indent="-228600" algn="l" rtl="0" eaLnBrk="1" fontAlgn="base" hangingPunct="1">
        <a:spcBef>
          <a:spcPct val="20000"/>
        </a:spcBef>
        <a:spcAft>
          <a:spcPct val="0"/>
        </a:spcAft>
        <a:buChar char="•"/>
        <a:defRPr sz="2400">
          <a:solidFill>
            <a:srgbClr val="254B8E"/>
          </a:solidFill>
          <a:latin typeface="+mn-lt"/>
          <a:ea typeface="ＭＳ Ｐゴシック" charset="-128"/>
        </a:defRPr>
      </a:lvl3pPr>
      <a:lvl4pPr marL="1600200" indent="-228600" algn="l" rtl="0" eaLnBrk="1" fontAlgn="base" hangingPunct="1">
        <a:spcBef>
          <a:spcPct val="20000"/>
        </a:spcBef>
        <a:spcAft>
          <a:spcPct val="0"/>
        </a:spcAft>
        <a:buChar char="–"/>
        <a:defRPr sz="2000">
          <a:solidFill>
            <a:srgbClr val="254B8E"/>
          </a:solidFill>
          <a:latin typeface="+mn-lt"/>
          <a:ea typeface="ＭＳ Ｐゴシック" charset="-128"/>
        </a:defRPr>
      </a:lvl4pPr>
      <a:lvl5pPr marL="2057400" indent="-228600" algn="l" rtl="0" eaLnBrk="1" fontAlgn="base" hangingPunct="1">
        <a:spcBef>
          <a:spcPct val="20000"/>
        </a:spcBef>
        <a:spcAft>
          <a:spcPct val="0"/>
        </a:spcAft>
        <a:buChar char="»"/>
        <a:defRPr sz="2000">
          <a:solidFill>
            <a:srgbClr val="254B8E"/>
          </a:solidFill>
          <a:latin typeface="+mn-lt"/>
          <a:ea typeface="ＭＳ Ｐゴシック" charset="-128"/>
        </a:defRPr>
      </a:lvl5pPr>
      <a:lvl6pPr marL="2514600" indent="-228600" algn="l" rtl="0" eaLnBrk="1" fontAlgn="base" hangingPunct="1">
        <a:spcBef>
          <a:spcPct val="20000"/>
        </a:spcBef>
        <a:spcAft>
          <a:spcPct val="0"/>
        </a:spcAft>
        <a:buChar char="»"/>
        <a:defRPr sz="2000">
          <a:solidFill>
            <a:srgbClr val="254B8E"/>
          </a:solidFill>
          <a:latin typeface="+mn-lt"/>
          <a:ea typeface="ＭＳ Ｐゴシック" charset="-128"/>
        </a:defRPr>
      </a:lvl6pPr>
      <a:lvl7pPr marL="2971800" indent="-228600" algn="l" rtl="0" eaLnBrk="1" fontAlgn="base" hangingPunct="1">
        <a:spcBef>
          <a:spcPct val="20000"/>
        </a:spcBef>
        <a:spcAft>
          <a:spcPct val="0"/>
        </a:spcAft>
        <a:buChar char="»"/>
        <a:defRPr sz="2000">
          <a:solidFill>
            <a:srgbClr val="254B8E"/>
          </a:solidFill>
          <a:latin typeface="+mn-lt"/>
          <a:ea typeface="ＭＳ Ｐゴシック" charset="-128"/>
        </a:defRPr>
      </a:lvl7pPr>
      <a:lvl8pPr marL="3429000" indent="-228600" algn="l" rtl="0" eaLnBrk="1" fontAlgn="base" hangingPunct="1">
        <a:spcBef>
          <a:spcPct val="20000"/>
        </a:spcBef>
        <a:spcAft>
          <a:spcPct val="0"/>
        </a:spcAft>
        <a:buChar char="»"/>
        <a:defRPr sz="2000">
          <a:solidFill>
            <a:srgbClr val="254B8E"/>
          </a:solidFill>
          <a:latin typeface="+mn-lt"/>
          <a:ea typeface="ＭＳ Ｐゴシック" charset="-128"/>
        </a:defRPr>
      </a:lvl8pPr>
      <a:lvl9pPr marL="3886200" indent="-228600" algn="l" rtl="0" eaLnBrk="1" fontAlgn="base" hangingPunct="1">
        <a:spcBef>
          <a:spcPct val="20000"/>
        </a:spcBef>
        <a:spcAft>
          <a:spcPct val="0"/>
        </a:spcAft>
        <a:buChar char="»"/>
        <a:defRPr sz="2000">
          <a:solidFill>
            <a:srgbClr val="254B8E"/>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hopkinsmedicine.org/institutional_review_board/about/agreements/reliance_agreement.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opkinsmedicine.org/institutional_review_board/form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lms14.learnshare.com/l.aspx?Z=ynJHcbGOOibThI1pVOmK6blqBNoqIEIJkvfLjTCdgiM=&amp;CID=8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hopkinsmedicine.org/institutional_review_board/forms/FINAL_JHM%20IRB_Consent_Language_Relying_on_External_IRB.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hopkinsmedicine.org/institutional_review_board/forms/FINAL_Principal_Investigator_Assurance.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3" Type="http://schemas.openxmlformats.org/officeDocument/2006/relationships/hyperlink" Target="http://osp.od.nih.gov/" TargetMode="External"/><Relationship Id="rId2" Type="http://schemas.openxmlformats.org/officeDocument/2006/relationships/hyperlink" Target="https://grants.nih.gov/grants/guide/notice-files/NOT-OD-16-094.html"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www.hopkinsmedicine.org/institutional_review_board/forms/FINAL_Principal_Investigator_Assurance.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jmaddox3@jhmi.edu" TargetMode="External"/><Relationship Id="rId2" Type="http://schemas.openxmlformats.org/officeDocument/2006/relationships/hyperlink" Target="mailto:MSingl16@jhmi.edu" TargetMode="External"/><Relationship Id="rId1" Type="http://schemas.openxmlformats.org/officeDocument/2006/relationships/slideLayout" Target="../slideLayouts/slideLayout2.xml"/><Relationship Id="rId6" Type="http://schemas.openxmlformats.org/officeDocument/2006/relationships/hyperlink" Target="mailto:mbarnes2@jhmi.edu" TargetMode="External"/><Relationship Id="rId5" Type="http://schemas.openxmlformats.org/officeDocument/2006/relationships/hyperlink" Target="mailto:jpugh17@jhmi.edu" TargetMode="External"/><Relationship Id="rId4" Type="http://schemas.openxmlformats.org/officeDocument/2006/relationships/hyperlink" Target="mailto:shines4@jhmi.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martirb.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ctrTitle"/>
          </p:nvPr>
        </p:nvSpPr>
        <p:spPr>
          <a:xfrm>
            <a:off x="381001" y="3200400"/>
            <a:ext cx="8229600" cy="990600"/>
          </a:xfrm>
        </p:spPr>
        <p:txBody>
          <a:bodyPr/>
          <a:lstStyle/>
          <a:p>
            <a:pPr algn="ctr"/>
            <a:r>
              <a:rPr lang="en-US" altLang="en-US" sz="2800" dirty="0">
                <a:ea typeface="ＭＳ Ｐゴシック" panose="020B0600070205080204" pitchFamily="34" charset="-128"/>
              </a:rPr>
              <a:t>Understanding Reliance: </a:t>
            </a:r>
            <a:br>
              <a:rPr lang="en-US" altLang="en-US" sz="2800" dirty="0">
                <a:ea typeface="ＭＳ Ｐゴシック" panose="020B0600070205080204" pitchFamily="34" charset="-128"/>
              </a:rPr>
            </a:br>
            <a:r>
              <a:rPr lang="en-US" altLang="en-US" sz="2800" dirty="0">
                <a:ea typeface="ＭＳ Ｐゴシック" panose="020B0600070205080204" pitchFamily="34" charset="-128"/>
              </a:rPr>
              <a:t>Roles &amp; Responsibilities when Relying on an External IRB</a:t>
            </a:r>
            <a:br>
              <a:rPr lang="en-US" altLang="en-US" sz="2800" dirty="0">
                <a:ea typeface="ＭＳ Ｐゴシック" panose="020B0600070205080204" pitchFamily="34" charset="-128"/>
              </a:rPr>
            </a:br>
            <a:br>
              <a:rPr lang="en-US" altLang="en-US" sz="2800" dirty="0">
                <a:ea typeface="ＭＳ Ｐゴシック" panose="020B0600070205080204" pitchFamily="34" charset="-128"/>
              </a:rPr>
            </a:br>
            <a:endParaRPr lang="en-US" altLang="en-US" sz="2000" dirty="0">
              <a:ea typeface="ＭＳ Ｐゴシック" panose="020B0600070205080204" pitchFamily="34" charset="-128"/>
            </a:endParaRPr>
          </a:p>
        </p:txBody>
      </p:sp>
      <p:sp>
        <p:nvSpPr>
          <p:cNvPr id="15366" name="Text Box 4"/>
          <p:cNvSpPr txBox="1">
            <a:spLocks noChangeArrowheads="1"/>
          </p:cNvSpPr>
          <p:nvPr/>
        </p:nvSpPr>
        <p:spPr bwMode="auto">
          <a:xfrm>
            <a:off x="1295400" y="4724400"/>
            <a:ext cx="6462314"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37931725" indent="-37474525">
              <a:defRPr sz="2400">
                <a:solidFill>
                  <a:schemeClr val="tx1"/>
                </a:solidFill>
                <a:latin typeface="Times" panose="02020603050405020304" pitchFamily="18" charset="0"/>
                <a:ea typeface="ＭＳ Ｐゴシック" panose="020B0600070205080204" pitchFamily="34" charset="-128"/>
              </a:defRPr>
            </a:lvl2pPr>
            <a:lvl3pPr>
              <a:defRPr sz="2400">
                <a:solidFill>
                  <a:schemeClr val="tx1"/>
                </a:solidFill>
                <a:latin typeface="Times" panose="02020603050405020304" pitchFamily="18" charset="0"/>
                <a:ea typeface="ＭＳ Ｐゴシック" panose="020B0600070205080204" pitchFamily="34" charset="-128"/>
              </a:defRPr>
            </a:lvl3pPr>
            <a:lvl4pPr>
              <a:defRPr sz="2400">
                <a:solidFill>
                  <a:schemeClr val="tx1"/>
                </a:solidFill>
                <a:latin typeface="Times" panose="02020603050405020304" pitchFamily="18" charset="0"/>
                <a:ea typeface="ＭＳ Ｐゴシック" panose="020B0600070205080204" pitchFamily="34" charset="-128"/>
              </a:defRPr>
            </a:lvl4pPr>
            <a:lvl5pPr>
              <a:defRPr sz="2400">
                <a:solidFill>
                  <a:schemeClr val="tx1"/>
                </a:solidFill>
                <a:latin typeface="Times"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en-US" sz="2000" b="1" dirty="0">
                <a:solidFill>
                  <a:schemeClr val="bg1"/>
                </a:solidFill>
                <a:latin typeface="Arial" panose="020B0604020202020204" pitchFamily="34" charset="0"/>
              </a:rPr>
              <a:t>Janelle Maddox-Regis, MS, CIP</a:t>
            </a:r>
          </a:p>
          <a:p>
            <a:pPr algn="ctr"/>
            <a:r>
              <a:rPr lang="en-US" altLang="en-US" sz="2000" b="1" dirty="0">
                <a:solidFill>
                  <a:schemeClr val="bg1"/>
                </a:solidFill>
                <a:latin typeface="Arial" panose="020B0604020202020204" pitchFamily="34" charset="0"/>
              </a:rPr>
              <a:t>Associate Director, IRB Reliance Program</a:t>
            </a:r>
          </a:p>
          <a:p>
            <a:pPr algn="ctr"/>
            <a:endParaRPr lang="en-US" altLang="en-US" sz="2000" dirty="0">
              <a:solidFill>
                <a:schemeClr val="bg1"/>
              </a:solidFill>
              <a:latin typeface="Arial" panose="020B0604020202020204" pitchFamily="34" charset="0"/>
            </a:endParaRPr>
          </a:p>
          <a:p>
            <a:pPr algn="ctr"/>
            <a:endParaRPr lang="en-US" altLang="en-US" sz="2000" dirty="0">
              <a:solidFill>
                <a:schemeClr val="bg1"/>
              </a:solidFill>
              <a:latin typeface="Arial" panose="020B0604020202020204" pitchFamily="34" charset="0"/>
            </a:endParaRPr>
          </a:p>
          <a:p>
            <a:endParaRPr lang="en-US" altLang="en-US" sz="2000" dirty="0">
              <a:solidFill>
                <a:schemeClr val="bg1"/>
              </a:solidFill>
            </a:endParaRPr>
          </a:p>
        </p:txBody>
      </p:sp>
      <p:sp>
        <p:nvSpPr>
          <p:cNvPr id="2" name="Date Placeholder 1">
            <a:extLst>
              <a:ext uri="{FF2B5EF4-FFF2-40B4-BE49-F238E27FC236}">
                <a16:creationId xmlns:a16="http://schemas.microsoft.com/office/drawing/2014/main" id="{2E8870CA-024B-4781-93C5-02B29E49476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00050" y="304800"/>
            <a:ext cx="6991350" cy="1066800"/>
          </a:xfrm>
        </p:spPr>
        <p:txBody>
          <a:bodyPr/>
          <a:lstStyle/>
          <a:p>
            <a:pPr algn="ctr"/>
            <a:r>
              <a:rPr lang="en-US" altLang="en-US" dirty="0"/>
              <a:t>Reliance Request Process </a:t>
            </a:r>
          </a:p>
        </p:txBody>
      </p:sp>
      <p:sp>
        <p:nvSpPr>
          <p:cNvPr id="26626" name="Content Placeholder 2"/>
          <p:cNvSpPr>
            <a:spLocks noGrp="1"/>
          </p:cNvSpPr>
          <p:nvPr>
            <p:ph sz="half" idx="1"/>
          </p:nvPr>
        </p:nvSpPr>
        <p:spPr>
          <a:xfrm>
            <a:off x="76200" y="1752600"/>
            <a:ext cx="4438650" cy="4876800"/>
          </a:xfrm>
        </p:spPr>
        <p:txBody>
          <a:bodyPr/>
          <a:lstStyle/>
          <a:p>
            <a:pPr>
              <a:lnSpc>
                <a:spcPct val="80000"/>
              </a:lnSpc>
            </a:pPr>
            <a:r>
              <a:rPr lang="en-US" altLang="en-US" sz="1700" b="1" dirty="0"/>
              <a:t>Mandatory Use of Online Reliance Request Tool: </a:t>
            </a:r>
          </a:p>
          <a:p>
            <a:pPr lvl="1">
              <a:lnSpc>
                <a:spcPct val="80000"/>
              </a:lnSpc>
            </a:pPr>
            <a:r>
              <a:rPr lang="en-US" altLang="en-US" sz="1400" dirty="0"/>
              <a:t>Investigators may not indicate in a grant application </a:t>
            </a:r>
            <a:r>
              <a:rPr lang="en-US" altLang="en-US" sz="1400" i="1" dirty="0"/>
              <a:t>that</a:t>
            </a:r>
            <a:r>
              <a:rPr lang="en-US" altLang="en-US" sz="1400" dirty="0"/>
              <a:t> a JHU is willing to rely on an external IRB without first securing a letter of support from the appropriate IRB office.</a:t>
            </a:r>
          </a:p>
          <a:p>
            <a:pPr lvl="1">
              <a:lnSpc>
                <a:spcPct val="80000"/>
              </a:lnSpc>
            </a:pPr>
            <a:r>
              <a:rPr lang="en-US" altLang="en-US" sz="1400" dirty="0"/>
              <a:t>Online Reliance Request Tool enables easy communication with the JHM IRB at the time of grant proposal </a:t>
            </a:r>
          </a:p>
          <a:p>
            <a:pPr marL="457200" lvl="1" indent="0">
              <a:lnSpc>
                <a:spcPct val="80000"/>
              </a:lnSpc>
              <a:buNone/>
            </a:pPr>
            <a:endParaRPr lang="en-US" altLang="en-US" sz="1400" dirty="0"/>
          </a:p>
          <a:p>
            <a:pPr>
              <a:lnSpc>
                <a:spcPct val="80000"/>
              </a:lnSpc>
            </a:pPr>
            <a:r>
              <a:rPr lang="en-US" altLang="ja-JP" sz="1800" b="1" dirty="0"/>
              <a:t>Required letter of support</a:t>
            </a:r>
          </a:p>
          <a:p>
            <a:pPr lvl="1">
              <a:lnSpc>
                <a:spcPct val="80000"/>
              </a:lnSpc>
            </a:pPr>
            <a:r>
              <a:rPr lang="en-US" altLang="en-US" sz="1400" dirty="0"/>
              <a:t>Question added to electronic grant submission systems to require upload of a letter of support to verify the organization agreed to rely on an external IRB</a:t>
            </a:r>
          </a:p>
          <a:p>
            <a:pPr lvl="1">
              <a:lnSpc>
                <a:spcPct val="80000"/>
              </a:lnSpc>
            </a:pPr>
            <a:r>
              <a:rPr lang="en-US" altLang="en-US" sz="1400" dirty="0"/>
              <a:t>Creates an electronic hard stop to ensure the organization agreed to rely on an external IRB</a:t>
            </a:r>
          </a:p>
          <a:p>
            <a:pPr lvl="2">
              <a:lnSpc>
                <a:spcPct val="80000"/>
              </a:lnSpc>
            </a:pPr>
            <a:r>
              <a:rPr lang="en-US" altLang="en-US" sz="1000" dirty="0"/>
              <a:t>This decision must be made at the institutional rather than the investigator letter</a:t>
            </a:r>
          </a:p>
          <a:p>
            <a:pPr marL="457200" lvl="1" indent="0">
              <a:lnSpc>
                <a:spcPct val="80000"/>
              </a:lnSpc>
              <a:buNone/>
            </a:pPr>
            <a:endParaRPr lang="en-US" altLang="en-US" sz="1400" dirty="0"/>
          </a:p>
          <a:p>
            <a:pPr lvl="1">
              <a:lnSpc>
                <a:spcPct val="80000"/>
              </a:lnSpc>
              <a:buFontTx/>
              <a:buNone/>
            </a:pPr>
            <a:endParaRPr lang="en-US" altLang="en-US" sz="2200" dirty="0"/>
          </a:p>
        </p:txBody>
      </p:sp>
      <p:pic>
        <p:nvPicPr>
          <p:cNvPr id="26627" name="Content Placeholder 7"/>
          <p:cNvPicPr>
            <a:picLocks noGrp="1"/>
          </p:cNvPicPr>
          <p:nvPr>
            <p:ph sz="half" idx="2"/>
          </p:nvPr>
        </p:nvPicPr>
        <p:blipFill>
          <a:blip r:embed="rId3">
            <a:extLst>
              <a:ext uri="{28A0092B-C50C-407E-A947-70E740481C1C}">
                <a14:useLocalDpi xmlns:a14="http://schemas.microsoft.com/office/drawing/2010/main" val="0"/>
              </a:ext>
            </a:extLst>
          </a:blip>
          <a:srcRect l="24281" t="13991" r="27571" b="41658"/>
          <a:stretch>
            <a:fillRect/>
          </a:stretch>
        </p:blipFill>
        <p:spPr>
          <a:xfrm>
            <a:off x="4800600" y="1676400"/>
            <a:ext cx="3992563" cy="3810000"/>
          </a:xfrm>
        </p:spPr>
      </p:pic>
      <p:sp>
        <p:nvSpPr>
          <p:cNvPr id="26628" name="TextBox 8"/>
          <p:cNvSpPr txBox="1">
            <a:spLocks noChangeArrowheads="1"/>
          </p:cNvSpPr>
          <p:nvPr/>
        </p:nvSpPr>
        <p:spPr bwMode="auto">
          <a:xfrm>
            <a:off x="4267200" y="6015038"/>
            <a:ext cx="441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r>
              <a:rPr lang="en-US" altLang="en-US" sz="1200" dirty="0">
                <a:hlinkClick r:id="rId4"/>
              </a:rPr>
              <a:t>https://www.hopkinsmedicine.org/institutional_review_board/about/agreements/reliance_agreement.html</a:t>
            </a:r>
            <a:r>
              <a:rPr lang="en-US" altLang="en-US" sz="1200" dirty="0"/>
              <a:t> </a:t>
            </a:r>
          </a:p>
        </p:txBody>
      </p:sp>
      <p:sp>
        <p:nvSpPr>
          <p:cNvPr id="2" name="Date Placeholder 1">
            <a:extLst>
              <a:ext uri="{FF2B5EF4-FFF2-40B4-BE49-F238E27FC236}">
                <a16:creationId xmlns:a16="http://schemas.microsoft.com/office/drawing/2014/main" id="{332172FE-DA2B-4762-8893-A1F498EA0E73}"/>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4147648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0525"/>
            <a:ext cx="8201025" cy="1143000"/>
          </a:xfrm>
        </p:spPr>
        <p:txBody>
          <a:bodyPr/>
          <a:lstStyle/>
          <a:p>
            <a:r>
              <a:rPr lang="en-US" b="1" dirty="0"/>
              <a:t>Step 1: The Reliance Request Process </a:t>
            </a:r>
          </a:p>
        </p:txBody>
      </p:sp>
      <p:sp>
        <p:nvSpPr>
          <p:cNvPr id="3" name="Content Placeholder 2"/>
          <p:cNvSpPr>
            <a:spLocks noGrp="1"/>
          </p:cNvSpPr>
          <p:nvPr>
            <p:ph idx="1"/>
          </p:nvPr>
        </p:nvSpPr>
        <p:spPr>
          <a:xfrm>
            <a:off x="304800" y="1981200"/>
            <a:ext cx="8277225" cy="4495800"/>
          </a:xfrm>
        </p:spPr>
        <p:txBody>
          <a:bodyPr/>
          <a:lstStyle/>
          <a:p>
            <a:r>
              <a:rPr lang="en-US" sz="2000" dirty="0"/>
              <a:t>Submit a request through the Reliance Request Survey</a:t>
            </a:r>
          </a:p>
          <a:p>
            <a:pPr lvl="1"/>
            <a:r>
              <a:rPr lang="en-US" sz="1800" dirty="0"/>
              <a:t>Information collected in the survey will be evaluated by JHM’s </a:t>
            </a:r>
            <a:r>
              <a:rPr lang="en-US" sz="1800" dirty="0" err="1"/>
              <a:t>sIRB</a:t>
            </a:r>
            <a:r>
              <a:rPr lang="en-US" sz="1800" dirty="0"/>
              <a:t> team.</a:t>
            </a:r>
          </a:p>
          <a:p>
            <a:pPr lvl="1"/>
            <a:r>
              <a:rPr lang="en-US" sz="1800" dirty="0"/>
              <a:t>Additional questions may be asked to obtain more information about JH’s role in the research project.</a:t>
            </a:r>
          </a:p>
          <a:p>
            <a:pPr lvl="1"/>
            <a:r>
              <a:rPr lang="en-US" sz="1800" dirty="0"/>
              <a:t>JHM IRB will agree to rely [when appropriate] and execute any needed reliance agreements/cede letters</a:t>
            </a:r>
            <a:r>
              <a:rPr lang="en-US" sz="1600" dirty="0"/>
              <a:t>.</a:t>
            </a:r>
          </a:p>
          <a:p>
            <a:pPr lvl="2"/>
            <a:r>
              <a:rPr lang="en-US" sz="1600" b="1" dirty="0"/>
              <a:t>When possible, JHM IRB will use SMART IRB as the basis for all reliance agreements.</a:t>
            </a:r>
          </a:p>
          <a:p>
            <a:endParaRPr lang="en-US" sz="2000" dirty="0"/>
          </a:p>
        </p:txBody>
      </p:sp>
      <p:sp>
        <p:nvSpPr>
          <p:cNvPr id="4" name="Date Placeholder 3">
            <a:extLst>
              <a:ext uri="{FF2B5EF4-FFF2-40B4-BE49-F238E27FC236}">
                <a16:creationId xmlns:a16="http://schemas.microsoft.com/office/drawing/2014/main" id="{EF03AC7C-4437-4AE3-BA99-7D7B6D022876}"/>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62587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457200"/>
            <a:ext cx="7354111" cy="838201"/>
          </a:xfrm>
        </p:spPr>
        <p:txBody>
          <a:bodyPr/>
          <a:lstStyle/>
          <a:p>
            <a:r>
              <a:rPr lang="en-US" sz="2800" dirty="0"/>
              <a:t>Reliance Request Process: </a:t>
            </a:r>
            <a:br>
              <a:rPr lang="en-US" sz="2800" dirty="0"/>
            </a:br>
            <a:r>
              <a:rPr lang="en-US" sz="2400" dirty="0"/>
              <a:t>Planning Stage &amp; Ready For IRB Submission</a:t>
            </a:r>
          </a:p>
        </p:txBody>
      </p:sp>
      <p:sp>
        <p:nvSpPr>
          <p:cNvPr id="3" name="Content Placeholder 2"/>
          <p:cNvSpPr>
            <a:spLocks noGrp="1"/>
          </p:cNvSpPr>
          <p:nvPr>
            <p:ph idx="1"/>
          </p:nvPr>
        </p:nvSpPr>
        <p:spPr>
          <a:xfrm>
            <a:off x="304800" y="1828800"/>
            <a:ext cx="8277225" cy="4724400"/>
          </a:xfrm>
        </p:spPr>
        <p:txBody>
          <a:bodyPr/>
          <a:lstStyle/>
          <a:p>
            <a:r>
              <a:rPr lang="en-US" sz="2800" dirty="0"/>
              <a:t>Once we have approved a reliance request, the investigator will be provided with the following:</a:t>
            </a:r>
          </a:p>
          <a:p>
            <a:pPr lvl="1"/>
            <a:r>
              <a:rPr lang="en-US" sz="2400" u="sng" dirty="0"/>
              <a:t>Planning Stage</a:t>
            </a:r>
          </a:p>
          <a:p>
            <a:pPr lvl="2"/>
            <a:r>
              <a:rPr lang="en-US" sz="2000" dirty="0"/>
              <a:t>Letter of Support [confirming that JHM agrees to rely on the External IRB] to be included in the grant submission</a:t>
            </a:r>
          </a:p>
          <a:p>
            <a:pPr lvl="2"/>
            <a:r>
              <a:rPr lang="en-US" sz="2000" dirty="0"/>
              <a:t>Cede to External IRB via letter or alternative platform [e.g., SMART IRB Online Reliance System]- If necessary at this time point</a:t>
            </a:r>
          </a:p>
          <a:p>
            <a:pPr lvl="1"/>
            <a:r>
              <a:rPr lang="en-US" sz="2400" u="sng" dirty="0"/>
              <a:t>Ready for IRB Submission</a:t>
            </a:r>
          </a:p>
          <a:p>
            <a:pPr lvl="2"/>
            <a:r>
              <a:rPr lang="en-US" sz="2000" dirty="0"/>
              <a:t>Confirm reliance agreement is in place</a:t>
            </a:r>
          </a:p>
          <a:p>
            <a:pPr lvl="2"/>
            <a:r>
              <a:rPr lang="en-US" sz="2000" dirty="0"/>
              <a:t>Cede to External IRB via letter or alternative platform [e.g., SMART IRB Online Reliance System]</a:t>
            </a:r>
          </a:p>
        </p:txBody>
      </p:sp>
      <p:sp>
        <p:nvSpPr>
          <p:cNvPr id="4" name="Date Placeholder 3">
            <a:extLst>
              <a:ext uri="{FF2B5EF4-FFF2-40B4-BE49-F238E27FC236}">
                <a16:creationId xmlns:a16="http://schemas.microsoft.com/office/drawing/2014/main" id="{DE275E92-ADA5-4DFF-AB5E-74435EC04E0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81181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0525"/>
            <a:ext cx="8277225" cy="1143000"/>
          </a:xfrm>
        </p:spPr>
        <p:txBody>
          <a:bodyPr/>
          <a:lstStyle/>
          <a:p>
            <a:r>
              <a:rPr lang="en-US" sz="2800" dirty="0"/>
              <a:t>Key factors Considered when Processing Requests to Rely on an External IRB</a:t>
            </a:r>
          </a:p>
        </p:txBody>
      </p:sp>
      <p:sp>
        <p:nvSpPr>
          <p:cNvPr id="3" name="Content Placeholder 2"/>
          <p:cNvSpPr>
            <a:spLocks noGrp="1"/>
          </p:cNvSpPr>
          <p:nvPr>
            <p:ph idx="1"/>
          </p:nvPr>
        </p:nvSpPr>
        <p:spPr>
          <a:xfrm>
            <a:off x="152400" y="1752600"/>
            <a:ext cx="8763000" cy="4572000"/>
          </a:xfrm>
        </p:spPr>
        <p:txBody>
          <a:bodyPr/>
          <a:lstStyle/>
          <a:p>
            <a:r>
              <a:rPr lang="en-US" sz="2000" b="1" dirty="0">
                <a:solidFill>
                  <a:srgbClr val="C00000"/>
                </a:solidFill>
              </a:rPr>
              <a:t>Is the IRB of Record willing to utilize the SMART IRB agreement as the basis for reliance?</a:t>
            </a:r>
          </a:p>
          <a:p>
            <a:pPr lvl="1"/>
            <a:r>
              <a:rPr lang="en-US" sz="1800" dirty="0"/>
              <a:t>Reviewing and executing study-specific agreements is time-consuming and burdensome</a:t>
            </a:r>
          </a:p>
          <a:p>
            <a:pPr lvl="1"/>
            <a:r>
              <a:rPr lang="en-US" sz="1800" dirty="0"/>
              <a:t>Requires review by JHU legal</a:t>
            </a:r>
          </a:p>
          <a:p>
            <a:pPr marL="457200" lvl="1" indent="0">
              <a:buNone/>
            </a:pPr>
            <a:endParaRPr lang="en-US" sz="2000" dirty="0"/>
          </a:p>
          <a:p>
            <a:r>
              <a:rPr lang="en-US" sz="2000" b="1" dirty="0">
                <a:solidFill>
                  <a:srgbClr val="C00000"/>
                </a:solidFill>
              </a:rPr>
              <a:t>Is the IRB of Record reputable?</a:t>
            </a:r>
          </a:p>
          <a:p>
            <a:pPr lvl="1"/>
            <a:r>
              <a:rPr lang="en-US" sz="1800" dirty="0"/>
              <a:t>AAHRPP-accredited</a:t>
            </a:r>
          </a:p>
          <a:p>
            <a:pPr lvl="1"/>
            <a:r>
              <a:rPr lang="en-US" sz="1800" dirty="0"/>
              <a:t>Experienced with type of review that will be performed</a:t>
            </a:r>
          </a:p>
          <a:p>
            <a:pPr lvl="1"/>
            <a:r>
              <a:rPr lang="en-US" sz="1800" dirty="0"/>
              <a:t>Valid reason for the selection of the IRB of Record [e.g. it is the home IRB of the Overall PI for a multi-site study]</a:t>
            </a:r>
          </a:p>
          <a:p>
            <a:pPr lvl="1"/>
            <a:r>
              <a:rPr lang="en-US" sz="1800" dirty="0"/>
              <a:t>There is no list of approved external IRBs; all requests to rely are reviewed and cede determinations are made based on the above criteria and other study-specific factors. </a:t>
            </a:r>
          </a:p>
        </p:txBody>
      </p:sp>
      <p:sp>
        <p:nvSpPr>
          <p:cNvPr id="4" name="Date Placeholder 3">
            <a:extLst>
              <a:ext uri="{FF2B5EF4-FFF2-40B4-BE49-F238E27FC236}">
                <a16:creationId xmlns:a16="http://schemas.microsoft.com/office/drawing/2014/main" id="{2395ECA1-4280-4A9E-96E5-CD90560FE14C}"/>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922390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90525"/>
            <a:ext cx="8277225" cy="1143000"/>
          </a:xfrm>
        </p:spPr>
        <p:txBody>
          <a:bodyPr/>
          <a:lstStyle/>
          <a:p>
            <a:r>
              <a:rPr lang="en-US" sz="2800" dirty="0"/>
              <a:t>Key factors Considered when Processing Requests to Rely on an External IRB</a:t>
            </a:r>
          </a:p>
        </p:txBody>
      </p:sp>
      <p:sp>
        <p:nvSpPr>
          <p:cNvPr id="3" name="Content Placeholder 2"/>
          <p:cNvSpPr>
            <a:spLocks noGrp="1"/>
          </p:cNvSpPr>
          <p:nvPr>
            <p:ph idx="1"/>
          </p:nvPr>
        </p:nvSpPr>
        <p:spPr>
          <a:xfrm>
            <a:off x="152400" y="1752600"/>
            <a:ext cx="8763000" cy="4419600"/>
          </a:xfrm>
        </p:spPr>
        <p:txBody>
          <a:bodyPr/>
          <a:lstStyle/>
          <a:p>
            <a:r>
              <a:rPr lang="en-US" sz="2400" b="1" dirty="0">
                <a:solidFill>
                  <a:srgbClr val="C00000"/>
                </a:solidFill>
              </a:rPr>
              <a:t>Is reliance required? </a:t>
            </a:r>
          </a:p>
          <a:p>
            <a:pPr lvl="1"/>
            <a:r>
              <a:rPr lang="en-US" sz="2000" dirty="0"/>
              <a:t>If not required it may NOT be faster and reliance may not be recommended</a:t>
            </a:r>
          </a:p>
          <a:p>
            <a:pPr lvl="1"/>
            <a:r>
              <a:rPr lang="en-US" sz="2000" dirty="0"/>
              <a:t>Only required for federally-funded studies and for certain funding opportunities</a:t>
            </a:r>
          </a:p>
          <a:p>
            <a:pPr lvl="1"/>
            <a:r>
              <a:rPr lang="en-US" sz="2000" u="sng" dirty="0"/>
              <a:t>Not required for most of the following:</a:t>
            </a:r>
            <a:endParaRPr lang="en-US" sz="2000" dirty="0"/>
          </a:p>
          <a:p>
            <a:pPr lvl="2"/>
            <a:r>
              <a:rPr lang="en-US" sz="1600" dirty="0"/>
              <a:t>Industry/commercially-funded studies</a:t>
            </a:r>
          </a:p>
          <a:p>
            <a:pPr lvl="2"/>
            <a:r>
              <a:rPr lang="en-US" sz="1600" dirty="0"/>
              <a:t>QI/NHSR activities – these determinations need to be made at the local IRB level</a:t>
            </a:r>
          </a:p>
          <a:p>
            <a:r>
              <a:rPr lang="en-US" sz="2400" b="1" dirty="0">
                <a:solidFill>
                  <a:srgbClr val="C00000"/>
                </a:solidFill>
              </a:rPr>
              <a:t>Are there any unique factors that would suggest local IRB review will be intensive [and thus reliance may not be appropriate]?</a:t>
            </a:r>
          </a:p>
          <a:p>
            <a:pPr lvl="1"/>
            <a:r>
              <a:rPr lang="en-US" sz="2000" dirty="0"/>
              <a:t>E.g. unique state law issues, local review requirements </a:t>
            </a:r>
          </a:p>
        </p:txBody>
      </p:sp>
      <p:sp>
        <p:nvSpPr>
          <p:cNvPr id="4" name="Date Placeholder 3">
            <a:extLst>
              <a:ext uri="{FF2B5EF4-FFF2-40B4-BE49-F238E27FC236}">
                <a16:creationId xmlns:a16="http://schemas.microsoft.com/office/drawing/2014/main" id="{7F51C714-E60A-46D4-A0A5-E2AA6BE6AF1C}"/>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775317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Step 2: Local Context review by JHM IRB </a:t>
            </a:r>
          </a:p>
        </p:txBody>
      </p:sp>
      <p:sp>
        <p:nvSpPr>
          <p:cNvPr id="8" name="Content Placeholder 7"/>
          <p:cNvSpPr>
            <a:spLocks noGrp="1"/>
          </p:cNvSpPr>
          <p:nvPr>
            <p:ph type="body" idx="1"/>
          </p:nvPr>
        </p:nvSpPr>
        <p:spPr/>
        <p:txBody>
          <a:bodyPr/>
          <a:lstStyle/>
          <a:p>
            <a:pPr marL="0" indent="0">
              <a:buNone/>
            </a:pPr>
            <a:endParaRPr lang="en-US" dirty="0"/>
          </a:p>
          <a:p>
            <a:endParaRPr lang="en-US" dirty="0"/>
          </a:p>
          <a:p>
            <a:endParaRPr lang="en-US" dirty="0"/>
          </a:p>
        </p:txBody>
      </p:sp>
      <p:sp>
        <p:nvSpPr>
          <p:cNvPr id="2" name="Date Placeholder 1">
            <a:extLst>
              <a:ext uri="{FF2B5EF4-FFF2-40B4-BE49-F238E27FC236}">
                <a16:creationId xmlns:a16="http://schemas.microsoft.com/office/drawing/2014/main" id="{3606162B-E774-439C-B9E3-C4582F0AD8F6}"/>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620624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Single IRB Review ≠ Single Institutional Review</a:t>
            </a:r>
          </a:p>
        </p:txBody>
      </p:sp>
      <p:graphicFrame>
        <p:nvGraphicFramePr>
          <p:cNvPr id="6" name="Diagram 5"/>
          <p:cNvGraphicFramePr/>
          <p:nvPr>
            <p:extLst/>
          </p:nvPr>
        </p:nvGraphicFramePr>
        <p:xfrm>
          <a:off x="1371601" y="1782572"/>
          <a:ext cx="6857999" cy="5075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5715000" y="2020669"/>
            <a:ext cx="2562294" cy="646331"/>
          </a:xfrm>
          <a:prstGeom prst="rect">
            <a:avLst/>
          </a:prstGeom>
          <a:solidFill>
            <a:schemeClr val="bg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800" b="1" dirty="0"/>
              <a:t>Responsibilities given to an sIRB</a:t>
            </a:r>
          </a:p>
        </p:txBody>
      </p:sp>
      <p:sp>
        <p:nvSpPr>
          <p:cNvPr id="11" name="Rectangle 10"/>
          <p:cNvSpPr/>
          <p:nvPr/>
        </p:nvSpPr>
        <p:spPr>
          <a:xfrm>
            <a:off x="457200" y="3198808"/>
            <a:ext cx="2057399" cy="1708160"/>
          </a:xfrm>
          <a:prstGeom prst="rect">
            <a:avLst/>
          </a:prstGeom>
          <a:solidFill>
            <a:schemeClr val="bg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1500" b="1" dirty="0"/>
              <a:t>Each Participating Site’s Institution retains responsibility for ancillary and institutional reviews and verifications.</a:t>
            </a:r>
          </a:p>
        </p:txBody>
      </p:sp>
      <p:sp>
        <p:nvSpPr>
          <p:cNvPr id="3" name="Date Placeholder 2">
            <a:extLst>
              <a:ext uri="{FF2B5EF4-FFF2-40B4-BE49-F238E27FC236}">
                <a16:creationId xmlns:a16="http://schemas.microsoft.com/office/drawing/2014/main" id="{0C4A4B8D-3E05-441C-BABD-157AF4C433CB}"/>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825080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i="1" dirty="0"/>
              <a:t>Each Relying Institution will… Communicate to the Reviewing IRB the requirements of any applicable state or local laws, regulations, institutional policies, standards, or other local factors, including local ancillary reviews, </a:t>
            </a:r>
            <a:r>
              <a:rPr lang="en-US" sz="2400" b="1" i="1" dirty="0">
                <a:solidFill>
                  <a:srgbClr val="FF0000"/>
                </a:solidFill>
              </a:rPr>
              <a:t>relevant to the Research </a:t>
            </a:r>
            <a:r>
              <a:rPr lang="en-US" sz="2400" i="1" dirty="0"/>
              <a:t>(“Local Considerations”) that would affect the conduct or approval of the Research at the Relying Institution. Such communication may be made through the Reviewing IRB’s designee, as determined by the Participating Institutions </a:t>
            </a:r>
            <a:r>
              <a:rPr lang="en-US" sz="2400" b="1" i="1" dirty="0">
                <a:solidFill>
                  <a:srgbClr val="FF0000"/>
                </a:solidFill>
              </a:rPr>
              <a:t>in connection with the specific Research</a:t>
            </a:r>
            <a:r>
              <a:rPr lang="en-US" sz="2400" dirty="0"/>
              <a:t>. [SMART IRB Agreement].</a:t>
            </a:r>
          </a:p>
          <a:p>
            <a:endParaRPr lang="en-US" sz="2000" dirty="0"/>
          </a:p>
        </p:txBody>
      </p:sp>
      <p:sp>
        <p:nvSpPr>
          <p:cNvPr id="3" name="Title 2"/>
          <p:cNvSpPr>
            <a:spLocks noGrp="1"/>
          </p:cNvSpPr>
          <p:nvPr>
            <p:ph type="title"/>
          </p:nvPr>
        </p:nvSpPr>
        <p:spPr/>
        <p:txBody>
          <a:bodyPr/>
          <a:lstStyle/>
          <a:p>
            <a:r>
              <a:rPr lang="en-US" sz="3200" dirty="0"/>
              <a:t>What is a Relying Organization’s Responsibility?</a:t>
            </a:r>
          </a:p>
        </p:txBody>
      </p:sp>
      <p:sp>
        <p:nvSpPr>
          <p:cNvPr id="4" name="Date Placeholder 3">
            <a:extLst>
              <a:ext uri="{FF2B5EF4-FFF2-40B4-BE49-F238E27FC236}">
                <a16:creationId xmlns:a16="http://schemas.microsoft.com/office/drawing/2014/main" id="{2EDE3E32-8EF3-4705-B8B2-FA7F3C7EC53D}"/>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4063469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599"/>
            <a:ext cx="8277225" cy="1295401"/>
          </a:xfrm>
        </p:spPr>
        <p:txBody>
          <a:bodyPr/>
          <a:lstStyle/>
          <a:p>
            <a:r>
              <a:rPr lang="en-US" sz="3200" dirty="0"/>
              <a:t>What types of things do relying sites remain responsible for? </a:t>
            </a:r>
          </a:p>
        </p:txBody>
      </p:sp>
      <p:sp>
        <p:nvSpPr>
          <p:cNvPr id="3" name="Content Placeholder 2"/>
          <p:cNvSpPr>
            <a:spLocks noGrp="1"/>
          </p:cNvSpPr>
          <p:nvPr>
            <p:ph idx="1"/>
          </p:nvPr>
        </p:nvSpPr>
        <p:spPr>
          <a:xfrm>
            <a:off x="304800" y="1828800"/>
            <a:ext cx="8277225" cy="4800600"/>
          </a:xfrm>
        </p:spPr>
        <p:txBody>
          <a:bodyPr/>
          <a:lstStyle/>
          <a:p>
            <a:pPr>
              <a:buFont typeface="Wingdings" panose="05000000000000000000" pitchFamily="2" charset="2"/>
              <a:buChar char="Ø"/>
            </a:pPr>
            <a:r>
              <a:rPr lang="en-US" sz="1800" b="1" dirty="0"/>
              <a:t>Education/Training/Qualifications</a:t>
            </a:r>
            <a:r>
              <a:rPr lang="en-US" sz="1800" dirty="0"/>
              <a:t>. Ensuring that its Research Personnel have adequate education, training, and qualifications to perform the research and safeguard the rights and welfare of participants. This includes ensuring personnel are credentialed to perform the research procedures. </a:t>
            </a:r>
          </a:p>
          <a:p>
            <a:pPr marL="0" indent="0">
              <a:buNone/>
            </a:pPr>
            <a:r>
              <a:rPr lang="en-US" sz="1800" dirty="0"/>
              <a:t> </a:t>
            </a:r>
          </a:p>
          <a:p>
            <a:pPr>
              <a:buFont typeface="Wingdings" panose="05000000000000000000" pitchFamily="2" charset="2"/>
              <a:buChar char="Ø"/>
            </a:pPr>
            <a:r>
              <a:rPr lang="en-US" sz="1800" b="1" dirty="0"/>
              <a:t>Compliance</a:t>
            </a:r>
            <a:r>
              <a:rPr lang="en-US" sz="1800" dirty="0"/>
              <a:t>: Ensuring research personnel comply with determinations of the reviewing IRB and all applicable laws/institutional requirements.</a:t>
            </a:r>
          </a:p>
          <a:p>
            <a:pPr marL="0" indent="0">
              <a:buNone/>
            </a:pPr>
            <a:endParaRPr lang="en-US" sz="1800" dirty="0"/>
          </a:p>
          <a:p>
            <a:pPr>
              <a:buFont typeface="Wingdings" panose="05000000000000000000" pitchFamily="2" charset="2"/>
              <a:buChar char="Ø"/>
            </a:pPr>
            <a:r>
              <a:rPr lang="en-US" sz="1800" b="1" dirty="0"/>
              <a:t>Institutional Reviews</a:t>
            </a:r>
            <a:r>
              <a:rPr lang="en-US" sz="1800" dirty="0"/>
              <a:t>: Ensuring all applicable institutional reviews required for the research to be conducted at that site are performed [e.g. radiation safety review, COI review, etc.] </a:t>
            </a:r>
          </a:p>
          <a:p>
            <a:pPr marL="0" indent="0">
              <a:buNone/>
            </a:pPr>
            <a:endParaRPr lang="en-US" sz="1800" dirty="0"/>
          </a:p>
          <a:p>
            <a:pPr>
              <a:buFont typeface="Wingdings" panose="05000000000000000000" pitchFamily="2" charset="2"/>
              <a:buChar char="Ø"/>
            </a:pPr>
            <a:r>
              <a:rPr lang="en-US" sz="1800" b="1" dirty="0"/>
              <a:t>Perform local context review</a:t>
            </a:r>
            <a:r>
              <a:rPr lang="en-US" sz="1800" dirty="0"/>
              <a:t>: Communicate to the reviewing IRB the requirements of any local laws, ancillary reviews, etc. and provide any required site-specific information for the consent form, where applicable. </a:t>
            </a:r>
          </a:p>
          <a:p>
            <a:pPr marL="0" indent="0">
              <a:buNone/>
            </a:pPr>
            <a:endParaRPr lang="en-US" sz="1600" dirty="0"/>
          </a:p>
          <a:p>
            <a:endParaRPr lang="en-US" sz="1600" dirty="0"/>
          </a:p>
        </p:txBody>
      </p:sp>
      <p:sp>
        <p:nvSpPr>
          <p:cNvPr id="4" name="Date Placeholder 3">
            <a:extLst>
              <a:ext uri="{FF2B5EF4-FFF2-40B4-BE49-F238E27FC236}">
                <a16:creationId xmlns:a16="http://schemas.microsoft.com/office/drawing/2014/main" id="{4A6C1119-ED26-4B52-9DD2-D36504D2377F}"/>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88988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143000"/>
          </a:xfrm>
        </p:spPr>
        <p:txBody>
          <a:bodyPr>
            <a:normAutofit/>
          </a:bodyPr>
          <a:lstStyle/>
          <a:p>
            <a:r>
              <a:rPr lang="en-US" b="1" dirty="0"/>
              <a:t>Step 2: Local Context Review</a:t>
            </a:r>
          </a:p>
        </p:txBody>
      </p:sp>
      <p:sp>
        <p:nvSpPr>
          <p:cNvPr id="3" name="Content Placeholder 2"/>
          <p:cNvSpPr>
            <a:spLocks noGrp="1"/>
          </p:cNvSpPr>
          <p:nvPr>
            <p:ph idx="1"/>
          </p:nvPr>
        </p:nvSpPr>
        <p:spPr/>
        <p:txBody>
          <a:bodyPr/>
          <a:lstStyle/>
          <a:p>
            <a:pPr marL="0" indent="0">
              <a:buNone/>
            </a:pPr>
            <a:r>
              <a:rPr lang="en-US" sz="2000" dirty="0"/>
              <a:t>If JHM IRB agrees to rely, the JHM investigator will receive an email at the time of approval of the reliance request, a cede letter to share with the External IRB [if applicable], and a summary of next steps, including instructions on how to complete an External IRB application. </a:t>
            </a:r>
          </a:p>
          <a:p>
            <a:pPr marL="0" indent="0">
              <a:buNone/>
            </a:pPr>
            <a:endParaRPr lang="en-US" sz="2000" dirty="0"/>
          </a:p>
          <a:p>
            <a:pPr marL="0" indent="0">
              <a:buNone/>
            </a:pPr>
            <a:r>
              <a:rPr lang="en-US" sz="2000" dirty="0"/>
              <a:t>Resources are available on the IRB website to assist with your submission.</a:t>
            </a:r>
          </a:p>
          <a:p>
            <a:r>
              <a:rPr lang="en-US" sz="2000" dirty="0">
                <a:hlinkClick r:id="rId2"/>
              </a:rPr>
              <a:t>https://www.hopkinsmedicine.org/institutional_review_board/forms/</a:t>
            </a:r>
            <a:r>
              <a:rPr lang="en-US" sz="2000" dirty="0"/>
              <a:t> </a:t>
            </a:r>
          </a:p>
        </p:txBody>
      </p:sp>
      <p:sp>
        <p:nvSpPr>
          <p:cNvPr id="4" name="Date Placeholder 3">
            <a:extLst>
              <a:ext uri="{FF2B5EF4-FFF2-40B4-BE49-F238E27FC236}">
                <a16:creationId xmlns:a16="http://schemas.microsoft.com/office/drawing/2014/main" id="{C861DAAF-7B6F-4FE9-A230-D8142F46FD54}"/>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42687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399"/>
            <a:ext cx="8429625" cy="1000125"/>
          </a:xfrm>
        </p:spPr>
        <p:txBody>
          <a:bodyPr/>
          <a:lstStyle/>
          <a:p>
            <a:r>
              <a:rPr lang="en-US" sz="3200" dirty="0"/>
              <a:t>Overview </a:t>
            </a:r>
          </a:p>
        </p:txBody>
      </p:sp>
      <p:sp>
        <p:nvSpPr>
          <p:cNvPr id="3" name="Content Placeholder 2"/>
          <p:cNvSpPr>
            <a:spLocks noGrp="1"/>
          </p:cNvSpPr>
          <p:nvPr>
            <p:ph idx="1"/>
          </p:nvPr>
        </p:nvSpPr>
        <p:spPr>
          <a:xfrm>
            <a:off x="304800" y="1752600"/>
            <a:ext cx="8382000" cy="4419600"/>
          </a:xfrm>
        </p:spPr>
        <p:txBody>
          <a:bodyPr/>
          <a:lstStyle/>
          <a:p>
            <a:r>
              <a:rPr lang="en-US" sz="2000" b="1" dirty="0"/>
              <a:t>Regulatory Requirements for </a:t>
            </a:r>
            <a:r>
              <a:rPr lang="en-US" sz="2000" b="1" dirty="0" err="1"/>
              <a:t>sIRB</a:t>
            </a:r>
            <a:r>
              <a:rPr lang="en-US" sz="2000" b="1" dirty="0"/>
              <a:t> Review </a:t>
            </a:r>
          </a:p>
          <a:p>
            <a:pPr lvl="1"/>
            <a:r>
              <a:rPr lang="en-US" sz="1800" dirty="0"/>
              <a:t>NIH Policy</a:t>
            </a:r>
          </a:p>
          <a:p>
            <a:pPr lvl="1"/>
            <a:r>
              <a:rPr lang="en-US" sz="1800" dirty="0"/>
              <a:t>Final Rule </a:t>
            </a:r>
          </a:p>
          <a:p>
            <a:r>
              <a:rPr lang="en-US" sz="2000" b="1" dirty="0"/>
              <a:t>The Reliance Request Process </a:t>
            </a:r>
          </a:p>
          <a:p>
            <a:r>
              <a:rPr lang="en-US" sz="2000" b="1" dirty="0"/>
              <a:t>Relying on External IRBs</a:t>
            </a:r>
          </a:p>
          <a:p>
            <a:pPr lvl="1"/>
            <a:r>
              <a:rPr lang="en-US" sz="1800" dirty="0"/>
              <a:t>Why local context review is needed and what it entails </a:t>
            </a:r>
          </a:p>
          <a:p>
            <a:pPr lvl="1"/>
            <a:r>
              <a:rPr lang="en-US" sz="1800" dirty="0"/>
              <a:t>How are External IRB applications processed?</a:t>
            </a:r>
          </a:p>
          <a:p>
            <a:r>
              <a:rPr lang="en-US" sz="2000" b="1" dirty="0"/>
              <a:t>Ongoing Local Context Review </a:t>
            </a:r>
          </a:p>
          <a:p>
            <a:pPr lvl="1"/>
            <a:r>
              <a:rPr lang="en-US" sz="1800" dirty="0"/>
              <a:t>PI Responsibilities Document</a:t>
            </a:r>
          </a:p>
          <a:p>
            <a:pPr lvl="1"/>
            <a:r>
              <a:rPr lang="en-US" sz="1800" dirty="0"/>
              <a:t>Understanding what to report to the JHM IRB when Relying</a:t>
            </a:r>
          </a:p>
          <a:p>
            <a:r>
              <a:rPr lang="en-US" sz="2200" b="1" dirty="0"/>
              <a:t>Training and Compliance Requirements </a:t>
            </a:r>
          </a:p>
        </p:txBody>
      </p:sp>
      <p:sp>
        <p:nvSpPr>
          <p:cNvPr id="4" name="Date Placeholder 3">
            <a:extLst>
              <a:ext uri="{FF2B5EF4-FFF2-40B4-BE49-F238E27FC236}">
                <a16:creationId xmlns:a16="http://schemas.microsoft.com/office/drawing/2014/main" id="{3091FA2E-CCBD-433E-9D60-2866FC3EA1A9}"/>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99666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Select “Yes” to Question 8 to indicate that an external IRB will act as the IRB of record for this study</a:t>
            </a:r>
          </a:p>
          <a:p>
            <a:pPr lvl="1"/>
            <a:r>
              <a:rPr lang="en-US" sz="1800" dirty="0"/>
              <a:t>Select or provide the name of the External IRB [</a:t>
            </a:r>
            <a:r>
              <a:rPr lang="en-US" sz="1800" i="1" dirty="0">
                <a:solidFill>
                  <a:srgbClr val="FF0000"/>
                </a:solidFill>
              </a:rPr>
              <a:t>the name of the IRB must match the name provided in the approved reliance request</a:t>
            </a:r>
            <a:r>
              <a:rPr lang="en-US" sz="1800" dirty="0"/>
              <a:t>].</a:t>
            </a:r>
          </a:p>
          <a:p>
            <a:r>
              <a:rPr lang="en-US" sz="2000" dirty="0"/>
              <a:t>Select “Yes” to Question 9 and select “Multi-site study”</a:t>
            </a:r>
          </a:p>
          <a:p>
            <a:endParaRPr lang="en-US" sz="1800" dirty="0"/>
          </a:p>
        </p:txBody>
      </p:sp>
      <p:sp>
        <p:nvSpPr>
          <p:cNvPr id="7"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1 - General Information</a:t>
            </a:r>
          </a:p>
        </p:txBody>
      </p:sp>
      <p:sp>
        <p:nvSpPr>
          <p:cNvPr id="2" name="Date Placeholder 1">
            <a:extLst>
              <a:ext uri="{FF2B5EF4-FFF2-40B4-BE49-F238E27FC236}">
                <a16:creationId xmlns:a16="http://schemas.microsoft.com/office/drawing/2014/main" id="{605105F1-EDE9-4CE6-8BF0-D535610ADC1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76649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Any PI named on an external IRB application is required to complete an online training course: </a:t>
            </a:r>
            <a:r>
              <a:rPr lang="en-US" sz="2000" u="sng" dirty="0">
                <a:hlinkClick r:id="rId2"/>
              </a:rPr>
              <a:t>Understanding Reliance: Roles and Responsibilities when Relying on an External IRB</a:t>
            </a:r>
            <a:r>
              <a:rPr lang="en-US" sz="2000" dirty="0"/>
              <a:t>. The training will review the initial steps to request reliance on an external IRB, outline how to submit an external IRB application to the JHM IRB and review the roles and responsibilities of local site PIs and study teams when relying on an external IRB. </a:t>
            </a:r>
          </a:p>
          <a:p>
            <a:endParaRPr lang="en-US" sz="2000" dirty="0"/>
          </a:p>
          <a:p>
            <a:r>
              <a:rPr lang="en-US" sz="2000" dirty="0"/>
              <a:t>In Section 2, Question 2, upload a copy of the completion certificate.</a:t>
            </a:r>
          </a:p>
          <a:p>
            <a:endParaRPr lang="en-US" sz="1800" dirty="0"/>
          </a:p>
        </p:txBody>
      </p:sp>
      <p:sp>
        <p:nvSpPr>
          <p:cNvPr id="7"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2800" kern="0" dirty="0"/>
              <a:t>2 - Study Team Compliance Training</a:t>
            </a:r>
          </a:p>
        </p:txBody>
      </p:sp>
      <p:sp>
        <p:nvSpPr>
          <p:cNvPr id="2" name="Date Placeholder 1">
            <a:extLst>
              <a:ext uri="{FF2B5EF4-FFF2-40B4-BE49-F238E27FC236}">
                <a16:creationId xmlns:a16="http://schemas.microsoft.com/office/drawing/2014/main" id="{A1350DB4-39BA-4269-8B09-AA20E297280B}"/>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6925487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u="sng" dirty="0"/>
              <a:t>Do Not</a:t>
            </a:r>
            <a:r>
              <a:rPr lang="en-US" sz="2000" dirty="0"/>
              <a:t> build a new </a:t>
            </a:r>
            <a:r>
              <a:rPr lang="en-US" sz="2000" dirty="0" err="1"/>
              <a:t>eForm</a:t>
            </a:r>
            <a:r>
              <a:rPr lang="en-US" sz="2000" dirty="0"/>
              <a:t> A or Investigator-initiated protocol. Upload a copy the multi-site protocol approved by the External IRB.</a:t>
            </a:r>
            <a:endParaRPr lang="en-US" sz="2000" b="1" u="sng" dirty="0"/>
          </a:p>
          <a:p>
            <a:endParaRPr lang="en-US" sz="1800" dirty="0"/>
          </a:p>
        </p:txBody>
      </p:sp>
      <p:sp>
        <p:nvSpPr>
          <p:cNvPr id="7"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6 - Protocol Information</a:t>
            </a:r>
          </a:p>
        </p:txBody>
      </p:sp>
      <p:sp>
        <p:nvSpPr>
          <p:cNvPr id="2" name="Date Placeholder 1">
            <a:extLst>
              <a:ext uri="{FF2B5EF4-FFF2-40B4-BE49-F238E27FC236}">
                <a16:creationId xmlns:a16="http://schemas.microsoft.com/office/drawing/2014/main" id="{8A14236A-9AAF-41B1-9F7B-956F592105C5}"/>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049401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b="1" u="sng" dirty="0"/>
              <a:t>Do Not </a:t>
            </a:r>
            <a:r>
              <a:rPr lang="en-US" sz="2000" dirty="0"/>
              <a:t>add the external IRB as a study location under “Other Non-Hopkins Sites”. </a:t>
            </a:r>
          </a:p>
          <a:p>
            <a:r>
              <a:rPr lang="en-US" sz="2000" dirty="0"/>
              <a:t>If there are Hopkins-affiliated sites, please add them in their appropriate sub-section.</a:t>
            </a:r>
          </a:p>
          <a:p>
            <a:endParaRPr lang="en-US" sz="1800" dirty="0"/>
          </a:p>
        </p:txBody>
      </p:sp>
      <p:sp>
        <p:nvSpPr>
          <p:cNvPr id="7"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10 - Study Location</a:t>
            </a:r>
          </a:p>
        </p:txBody>
      </p:sp>
      <p:sp>
        <p:nvSpPr>
          <p:cNvPr id="2" name="Date Placeholder 1">
            <a:extLst>
              <a:ext uri="{FF2B5EF4-FFF2-40B4-BE49-F238E27FC236}">
                <a16:creationId xmlns:a16="http://schemas.microsoft.com/office/drawing/2014/main" id="{5B121CDF-DE68-4B4E-BCBB-555D3F6234B3}"/>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956626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000" dirty="0"/>
              <a:t>Select “</a:t>
            </a:r>
            <a:r>
              <a:rPr lang="en-US" sz="2000" b="1" dirty="0"/>
              <a:t>Yes</a:t>
            </a:r>
            <a:r>
              <a:rPr lang="en-US" sz="2000" dirty="0"/>
              <a:t>” to Question 5 if the External IRB has provided any broad-use recruitment materials, or if you intend to use Hopkins-specific recruitment materials.</a:t>
            </a:r>
          </a:p>
          <a:p>
            <a:endParaRPr lang="en-US" sz="2000" dirty="0"/>
          </a:p>
          <a:p>
            <a:r>
              <a:rPr lang="en-US" sz="2000" b="1" dirty="0"/>
              <a:t>Do Not </a:t>
            </a:r>
            <a:r>
              <a:rPr lang="en-US" sz="2000" dirty="0"/>
              <a:t>upload a HIPAA Form 4 [Waiver of Privacy Authorization] if Hopkins is </a:t>
            </a:r>
            <a:r>
              <a:rPr lang="en-US" sz="2000" u="sng" dirty="0"/>
              <a:t>not</a:t>
            </a:r>
            <a:r>
              <a:rPr lang="en-US" sz="2000" dirty="0"/>
              <a:t> the Privacy Board.</a:t>
            </a:r>
          </a:p>
          <a:p>
            <a:pPr lvl="1"/>
            <a:r>
              <a:rPr lang="en-US" sz="1600" dirty="0"/>
              <a:t>When using the SMART IRB agreement, typically the External IRB is serving as the Privacy Board. Please refer to the terms of the Reliance Agreement.</a:t>
            </a:r>
          </a:p>
          <a:p>
            <a:endParaRPr lang="en-US" sz="1800" dirty="0"/>
          </a:p>
        </p:txBody>
      </p:sp>
      <p:sp>
        <p:nvSpPr>
          <p:cNvPr id="7"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13 - Recruitment Information</a:t>
            </a:r>
          </a:p>
        </p:txBody>
      </p:sp>
      <p:sp>
        <p:nvSpPr>
          <p:cNvPr id="2" name="Date Placeholder 1">
            <a:extLst>
              <a:ext uri="{FF2B5EF4-FFF2-40B4-BE49-F238E27FC236}">
                <a16:creationId xmlns:a16="http://schemas.microsoft.com/office/drawing/2014/main" id="{046A02D1-D375-4111-89DB-B24C17EABEC0}"/>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734726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362950" cy="4419600"/>
          </a:xfrm>
        </p:spPr>
        <p:txBody>
          <a:bodyPr>
            <a:normAutofit fontScale="55000" lnSpcReduction="20000"/>
          </a:bodyPr>
          <a:lstStyle/>
          <a:p>
            <a:r>
              <a:rPr lang="en-US" sz="3600" dirty="0"/>
              <a:t>The External IRB may either (a) build the site-specific consent based on information JH supplies or (b) request that relying site build its own site-specific consent.  </a:t>
            </a:r>
          </a:p>
          <a:p>
            <a:pPr lvl="1"/>
            <a:r>
              <a:rPr lang="en-US" sz="2600" u="sng" dirty="0"/>
              <a:t>It is important to confirm with the external IRB which process they follow before beginning your external IRB application.</a:t>
            </a:r>
          </a:p>
          <a:p>
            <a:pPr marL="0" indent="0">
              <a:buNone/>
            </a:pPr>
            <a:endParaRPr lang="en-US" sz="2300" dirty="0"/>
          </a:p>
          <a:p>
            <a:r>
              <a:rPr lang="en-US" sz="3600" dirty="0"/>
              <a:t>If the External IRB will build the site-specific consent for the Hopkins site:</a:t>
            </a:r>
          </a:p>
          <a:p>
            <a:pPr lvl="1"/>
            <a:r>
              <a:rPr lang="en-US" sz="2600" dirty="0"/>
              <a:t>Upload a copy of the approved master template consent.</a:t>
            </a:r>
            <a:endParaRPr lang="en-US" sz="2600" u="sng" dirty="0"/>
          </a:p>
          <a:p>
            <a:pPr lvl="1"/>
            <a:r>
              <a:rPr lang="en-US" sz="2600" dirty="0"/>
              <a:t>JHM IRB will point out the JHM required consent form language specific to this study and include it in the letter documenting the JHM IRB’s local context review outcome</a:t>
            </a:r>
            <a:r>
              <a:rPr lang="en-US" sz="2300" dirty="0"/>
              <a:t>.</a:t>
            </a:r>
          </a:p>
          <a:p>
            <a:pPr marL="0" indent="0">
              <a:buNone/>
            </a:pPr>
            <a:endParaRPr lang="en-US" sz="2300" dirty="0"/>
          </a:p>
          <a:p>
            <a:r>
              <a:rPr lang="en-US" sz="3600" dirty="0"/>
              <a:t>If the External IRB has requested that relying sites build their own site-specific consent:</a:t>
            </a:r>
          </a:p>
          <a:p>
            <a:pPr lvl="1"/>
            <a:r>
              <a:rPr lang="en-US" sz="2600" dirty="0"/>
              <a:t>Upload a copy of the approved master template consent. </a:t>
            </a:r>
          </a:p>
          <a:p>
            <a:pPr lvl="1"/>
            <a:r>
              <a:rPr lang="en-US" sz="2600" dirty="0"/>
              <a:t>Upload a tailored version of the site-specific consent for use at JH that includes JHM-required consent language found in the following guidance: </a:t>
            </a:r>
            <a:r>
              <a:rPr lang="en-US" sz="2600" dirty="0">
                <a:hlinkClick r:id="rId2"/>
              </a:rPr>
              <a:t>JHM Consent Language</a:t>
            </a:r>
            <a:endParaRPr lang="en-US" sz="2600" dirty="0"/>
          </a:p>
        </p:txBody>
      </p:sp>
      <p:sp>
        <p:nvSpPr>
          <p:cNvPr id="6"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15 - Written Consent</a:t>
            </a:r>
          </a:p>
        </p:txBody>
      </p:sp>
      <p:sp>
        <p:nvSpPr>
          <p:cNvPr id="7" name="Rectangle 6"/>
          <p:cNvSpPr/>
          <p:nvPr/>
        </p:nvSpPr>
        <p:spPr>
          <a:xfrm>
            <a:off x="381000" y="1676400"/>
            <a:ext cx="8286750" cy="323165"/>
          </a:xfrm>
          <a:prstGeom prst="rect">
            <a:avLst/>
          </a:prstGeom>
        </p:spPr>
        <p:txBody>
          <a:bodyPr wrap="square">
            <a:spAutoFit/>
          </a:bodyPr>
          <a:lstStyle/>
          <a:p>
            <a:pPr marL="0" indent="0" algn="ctr">
              <a:buNone/>
            </a:pPr>
            <a:r>
              <a:rPr lang="en-US" sz="1500" b="1" i="1" dirty="0">
                <a:solidFill>
                  <a:srgbClr val="FF0000"/>
                </a:solidFill>
              </a:rPr>
              <a:t>**For studies that will be enrolling at a JHM site via a process that includes consent**</a:t>
            </a:r>
            <a:endParaRPr lang="en-US" sz="1500" b="1" dirty="0">
              <a:solidFill>
                <a:srgbClr val="FF0000"/>
              </a:solidFill>
            </a:endParaRPr>
          </a:p>
        </p:txBody>
      </p:sp>
      <p:sp>
        <p:nvSpPr>
          <p:cNvPr id="2" name="Date Placeholder 1">
            <a:extLst>
              <a:ext uri="{FF2B5EF4-FFF2-40B4-BE49-F238E27FC236}">
                <a16:creationId xmlns:a16="http://schemas.microsoft.com/office/drawing/2014/main" id="{1BE2489E-459D-4CD6-B9BC-3CC167BC9B2F}"/>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894990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058150" cy="5257800"/>
          </a:xfrm>
        </p:spPr>
        <p:txBody>
          <a:bodyPr>
            <a:normAutofit/>
          </a:bodyPr>
          <a:lstStyle/>
          <a:p>
            <a:pPr marL="0" indent="0">
              <a:buNone/>
            </a:pPr>
            <a:r>
              <a:rPr lang="en-US" sz="2000" dirty="0"/>
              <a:t>In “</a:t>
            </a:r>
            <a:r>
              <a:rPr lang="en-US" sz="2000" u="sng" dirty="0"/>
              <a:t>Supplemental Study Documents</a:t>
            </a:r>
            <a:r>
              <a:rPr lang="en-US" sz="2000" dirty="0"/>
              <a:t>”, Question 2, upload the following</a:t>
            </a:r>
          </a:p>
          <a:p>
            <a:pPr marL="0" indent="0">
              <a:buNone/>
            </a:pPr>
            <a:endParaRPr lang="en-US" sz="1825" dirty="0"/>
          </a:p>
          <a:p>
            <a:r>
              <a:rPr lang="en-US" sz="2000" dirty="0"/>
              <a:t>A document summarizing JH’s scope of work</a:t>
            </a:r>
          </a:p>
          <a:p>
            <a:r>
              <a:rPr lang="en-US" sz="2000" dirty="0"/>
              <a:t>Any documentation provided by the External IRB that the JHM IRB is required to complete as part of its local review [often referred to as “local context forms”]</a:t>
            </a:r>
          </a:p>
          <a:p>
            <a:r>
              <a:rPr lang="en-US" sz="2000" dirty="0"/>
              <a:t>A signed copy of the </a:t>
            </a:r>
            <a:r>
              <a:rPr lang="en-US" sz="2000" b="1" u="sng" dirty="0">
                <a:hlinkClick r:id="rId2"/>
              </a:rPr>
              <a:t>Statement of PI Responsibilities when Relying on an External IRB</a:t>
            </a:r>
            <a:r>
              <a:rPr lang="en-US" sz="2000" dirty="0"/>
              <a:t> form.</a:t>
            </a:r>
          </a:p>
          <a:p>
            <a:pPr lvl="1"/>
            <a:r>
              <a:rPr lang="en-US" sz="1600" i="1" dirty="0"/>
              <a:t>PI’s of external IRB studies but sign the form once and upload in subsequent submissions.</a:t>
            </a:r>
          </a:p>
          <a:p>
            <a:pPr lvl="1"/>
            <a:r>
              <a:rPr lang="en-US" sz="1600" i="1" dirty="0"/>
              <a:t>The document outlines JHM’s responsibility for ensuring all local ancillary reviews required to conduct the research at this site are completed and for ensuring that any local requirements are communicated to the IRB of Record</a:t>
            </a:r>
            <a:r>
              <a:rPr lang="en-US" sz="1600" dirty="0"/>
              <a:t>.</a:t>
            </a:r>
            <a:endParaRPr lang="en-US" sz="1800" dirty="0"/>
          </a:p>
        </p:txBody>
      </p:sp>
      <p:sp>
        <p:nvSpPr>
          <p:cNvPr id="5"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2800" kern="0" dirty="0"/>
              <a:t>20 - Supplemental Study Documents</a:t>
            </a:r>
          </a:p>
        </p:txBody>
      </p:sp>
      <p:sp>
        <p:nvSpPr>
          <p:cNvPr id="2" name="Date Placeholder 1">
            <a:extLst>
              <a:ext uri="{FF2B5EF4-FFF2-40B4-BE49-F238E27FC236}">
                <a16:creationId xmlns:a16="http://schemas.microsoft.com/office/drawing/2014/main" id="{10C6D9B0-12AE-4DD0-B808-BCF61539B31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723403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7886700" cy="3504269"/>
          </a:xfrm>
        </p:spPr>
        <p:txBody>
          <a:bodyPr>
            <a:normAutofit/>
          </a:bodyPr>
          <a:lstStyle/>
          <a:p>
            <a:pPr lvl="0"/>
            <a:r>
              <a:rPr lang="en-US" sz="2000" dirty="0"/>
              <a:t>In Question 1, upload a copy of the External IRB’s initial approval letter for the study. </a:t>
            </a:r>
          </a:p>
          <a:p>
            <a:pPr lvl="0"/>
            <a:endParaRPr lang="en-US" sz="2000" dirty="0"/>
          </a:p>
          <a:p>
            <a:pPr lvl="0"/>
            <a:r>
              <a:rPr lang="en-US" sz="2000" dirty="0"/>
              <a:t>In Question 3, if provided, upload a copy of the External IRB's approved IRB application.</a:t>
            </a:r>
          </a:p>
          <a:p>
            <a:pPr marL="0" lvl="0" indent="0">
              <a:buNone/>
            </a:pPr>
            <a:endParaRPr lang="en-US" sz="2000" dirty="0"/>
          </a:p>
        </p:txBody>
      </p:sp>
      <p:sp>
        <p:nvSpPr>
          <p:cNvPr id="5" name="Title 1"/>
          <p:cNvSpPr txBox="1">
            <a:spLocks/>
          </p:cNvSpPr>
          <p:nvPr/>
        </p:nvSpPr>
        <p:spPr bwMode="black">
          <a:xfrm>
            <a:off x="3810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lgn="l" rtl="0" eaLnBrk="1" fontAlgn="base" hangingPunct="1">
              <a:spcBef>
                <a:spcPct val="0"/>
              </a:spcBef>
              <a:spcAft>
                <a:spcPct val="0"/>
              </a:spcAft>
              <a:defRPr sz="3600" b="1">
                <a:solidFill>
                  <a:srgbClr val="254B8E"/>
                </a:solidFill>
                <a:latin typeface="+mj-lt"/>
                <a:ea typeface="ＭＳ Ｐゴシック" charset="-128"/>
                <a:cs typeface="ＭＳ Ｐゴシック" charset="-128"/>
              </a:defRPr>
            </a:lvl1pPr>
            <a:lvl2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2pPr>
            <a:lvl3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3pPr>
            <a:lvl4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4pPr>
            <a:lvl5pPr algn="l" rtl="0" eaLnBrk="1" fontAlgn="base" hangingPunct="1">
              <a:spcBef>
                <a:spcPct val="0"/>
              </a:spcBef>
              <a:spcAft>
                <a:spcPct val="0"/>
              </a:spcAft>
              <a:defRPr sz="3600" b="1">
                <a:solidFill>
                  <a:srgbClr val="254B8E"/>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3600" b="1">
                <a:solidFill>
                  <a:srgbClr val="254B8E"/>
                </a:solidFill>
                <a:latin typeface="Arial" charset="0"/>
              </a:defRPr>
            </a:lvl6pPr>
            <a:lvl7pPr marL="914400" algn="l" rtl="0" eaLnBrk="1" fontAlgn="base" hangingPunct="1">
              <a:spcBef>
                <a:spcPct val="0"/>
              </a:spcBef>
              <a:spcAft>
                <a:spcPct val="0"/>
              </a:spcAft>
              <a:defRPr sz="3600" b="1">
                <a:solidFill>
                  <a:srgbClr val="254B8E"/>
                </a:solidFill>
                <a:latin typeface="Arial" charset="0"/>
              </a:defRPr>
            </a:lvl7pPr>
            <a:lvl8pPr marL="1371600" algn="l" rtl="0" eaLnBrk="1" fontAlgn="base" hangingPunct="1">
              <a:spcBef>
                <a:spcPct val="0"/>
              </a:spcBef>
              <a:spcAft>
                <a:spcPct val="0"/>
              </a:spcAft>
              <a:defRPr sz="3600" b="1">
                <a:solidFill>
                  <a:srgbClr val="254B8E"/>
                </a:solidFill>
                <a:latin typeface="Arial" charset="0"/>
              </a:defRPr>
            </a:lvl8pPr>
            <a:lvl9pPr marL="1828800" algn="l" rtl="0" eaLnBrk="1" fontAlgn="base" hangingPunct="1">
              <a:spcBef>
                <a:spcPct val="0"/>
              </a:spcBef>
              <a:spcAft>
                <a:spcPct val="0"/>
              </a:spcAft>
              <a:defRPr sz="3600" b="1">
                <a:solidFill>
                  <a:srgbClr val="254B8E"/>
                </a:solidFill>
                <a:latin typeface="Arial" charset="0"/>
              </a:defRPr>
            </a:lvl9pPr>
          </a:lstStyle>
          <a:p>
            <a:r>
              <a:rPr lang="en-US" kern="0" dirty="0"/>
              <a:t>Step 2: Local Context Review:</a:t>
            </a:r>
          </a:p>
          <a:p>
            <a:r>
              <a:rPr lang="en-US" sz="3200" kern="0" dirty="0"/>
              <a:t>38 - Approval Documents</a:t>
            </a:r>
          </a:p>
        </p:txBody>
      </p:sp>
      <p:sp>
        <p:nvSpPr>
          <p:cNvPr id="2" name="Date Placeholder 1">
            <a:extLst>
              <a:ext uri="{FF2B5EF4-FFF2-40B4-BE49-F238E27FC236}">
                <a16:creationId xmlns:a16="http://schemas.microsoft.com/office/drawing/2014/main" id="{07B38B5A-50E0-416D-A6FB-4872A5DFEA8F}"/>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773838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Local Context Review –</a:t>
            </a:r>
            <a:br>
              <a:rPr lang="en-US" b="1" dirty="0"/>
            </a:br>
            <a:r>
              <a:rPr lang="en-US" b="1" dirty="0"/>
              <a:t>Review Process &amp; Workflow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6956639"/>
              </p:ext>
            </p:extLst>
          </p:nvPr>
        </p:nvGraphicFramePr>
        <p:xfrm>
          <a:off x="752475" y="1676400"/>
          <a:ext cx="78867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914400" y="3733800"/>
            <a:ext cx="7467600" cy="2862322"/>
          </a:xfrm>
          <a:prstGeom prst="rect">
            <a:avLst/>
          </a:prstGeom>
          <a:noFill/>
        </p:spPr>
        <p:txBody>
          <a:bodyPr wrap="square" rtlCol="0">
            <a:spAutoFit/>
          </a:bodyPr>
          <a:lstStyle/>
          <a:p>
            <a:pPr marL="342900" indent="-342900">
              <a:buAutoNum type="arabicParenBoth"/>
            </a:pPr>
            <a:r>
              <a:rPr lang="en-US" sz="1800" u="sng" dirty="0">
                <a:solidFill>
                  <a:schemeClr val="accent6"/>
                </a:solidFill>
                <a:latin typeface="+mn-lt"/>
                <a:cs typeface="Times" panose="02020603050405020304" pitchFamily="18" charset="0"/>
              </a:rPr>
              <a:t>Pre-requisite: Reliance Request Survey</a:t>
            </a:r>
            <a:r>
              <a:rPr lang="en-US" sz="1800" dirty="0">
                <a:solidFill>
                  <a:schemeClr val="accent6"/>
                </a:solidFill>
                <a:latin typeface="+mn-lt"/>
                <a:cs typeface="Times" panose="02020603050405020304" pitchFamily="18" charset="0"/>
              </a:rPr>
              <a:t> has been completed; JHM has agreed to cede to the External IRB. PI submits external IRB application in </a:t>
            </a:r>
            <a:r>
              <a:rPr lang="en-US" sz="1800" dirty="0" err="1">
                <a:solidFill>
                  <a:schemeClr val="accent6"/>
                </a:solidFill>
                <a:latin typeface="+mn-lt"/>
                <a:cs typeface="Times" panose="02020603050405020304" pitchFamily="18" charset="0"/>
              </a:rPr>
              <a:t>eIRB</a:t>
            </a:r>
            <a:endParaRPr lang="en-US" sz="1800" dirty="0">
              <a:solidFill>
                <a:schemeClr val="accent6"/>
              </a:solidFill>
              <a:latin typeface="+mn-lt"/>
              <a:cs typeface="Times" panose="02020603050405020304" pitchFamily="18" charset="0"/>
            </a:endParaRPr>
          </a:p>
          <a:p>
            <a:pPr marL="800100" lvl="1" indent="-342900">
              <a:buFont typeface="Arial" panose="020B0604020202020204" pitchFamily="34" charset="0"/>
              <a:buChar char="•"/>
            </a:pPr>
            <a:r>
              <a:rPr lang="en-US" sz="1800" dirty="0">
                <a:solidFill>
                  <a:schemeClr val="accent6"/>
                </a:solidFill>
                <a:latin typeface="+mn-lt"/>
                <a:cs typeface="Times" panose="02020603050405020304" pitchFamily="18" charset="0"/>
              </a:rPr>
              <a:t>Normal pre-reviews required by the institution still occur per normal procedure [e.g. ED review, etc.]</a:t>
            </a:r>
          </a:p>
          <a:p>
            <a:endParaRPr lang="en-US" sz="1800" dirty="0">
              <a:solidFill>
                <a:schemeClr val="accent6"/>
              </a:solidFill>
              <a:latin typeface="+mn-lt"/>
              <a:cs typeface="Times" panose="02020603050405020304" pitchFamily="18" charset="0"/>
            </a:endParaRPr>
          </a:p>
          <a:p>
            <a:r>
              <a:rPr lang="en-US" sz="1800" b="1" dirty="0">
                <a:solidFill>
                  <a:schemeClr val="accent6"/>
                </a:solidFill>
                <a:latin typeface="+mn-lt"/>
                <a:cs typeface="Times" panose="02020603050405020304" pitchFamily="18" charset="0"/>
              </a:rPr>
              <a:t>(2) </a:t>
            </a:r>
            <a:r>
              <a:rPr lang="en-US" sz="1800" u="sng" dirty="0">
                <a:solidFill>
                  <a:schemeClr val="accent6"/>
                </a:solidFill>
                <a:latin typeface="+mn-lt"/>
                <a:cs typeface="Times" panose="02020603050405020304" pitchFamily="18" charset="0"/>
              </a:rPr>
              <a:t>sIRB Pre-Review</a:t>
            </a:r>
            <a:r>
              <a:rPr lang="en-US" sz="1800" dirty="0">
                <a:solidFill>
                  <a:schemeClr val="accent6"/>
                </a:solidFill>
                <a:latin typeface="+mn-lt"/>
                <a:cs typeface="Times" panose="02020603050405020304" pitchFamily="18" charset="0"/>
              </a:rPr>
              <a:t> verifies compliance training is complete; confirms that JHM has agreed to rely; confirms application includes requested documentation [e.g., multi-site protocol; template consent and/or a tailored version of the JHM consent].</a:t>
            </a:r>
          </a:p>
        </p:txBody>
      </p:sp>
      <p:sp>
        <p:nvSpPr>
          <p:cNvPr id="3" name="Date Placeholder 2">
            <a:extLst>
              <a:ext uri="{FF2B5EF4-FFF2-40B4-BE49-F238E27FC236}">
                <a16:creationId xmlns:a16="http://schemas.microsoft.com/office/drawing/2014/main" id="{C4A5B0D7-EF82-4A79-ADD8-1B042239ADDB}"/>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994728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Local Context Review –</a:t>
            </a:r>
            <a:br>
              <a:rPr lang="en-US" b="1" dirty="0"/>
            </a:br>
            <a:r>
              <a:rPr lang="en-US" b="1" dirty="0"/>
              <a:t>Review Process &amp; Workflow</a:t>
            </a:r>
            <a:endParaRPr lang="en-US" dirty="0"/>
          </a:p>
        </p:txBody>
      </p:sp>
      <p:sp>
        <p:nvSpPr>
          <p:cNvPr id="11" name="TextBox 10"/>
          <p:cNvSpPr txBox="1"/>
          <p:nvPr/>
        </p:nvSpPr>
        <p:spPr>
          <a:xfrm>
            <a:off x="914399" y="3810000"/>
            <a:ext cx="7724775" cy="2800767"/>
          </a:xfrm>
          <a:prstGeom prst="rect">
            <a:avLst/>
          </a:prstGeom>
          <a:noFill/>
        </p:spPr>
        <p:txBody>
          <a:bodyPr wrap="square" rtlCol="0">
            <a:spAutoFit/>
          </a:bodyPr>
          <a:lstStyle/>
          <a:p>
            <a:r>
              <a:rPr lang="en-US" sz="1600" b="1" dirty="0">
                <a:solidFill>
                  <a:srgbClr val="254B8E"/>
                </a:solidFill>
                <a:latin typeface="+mj-lt"/>
                <a:cs typeface="Times" panose="02020603050405020304" pitchFamily="18" charset="0"/>
              </a:rPr>
              <a:t>(3) </a:t>
            </a:r>
            <a:r>
              <a:rPr lang="en-US" sz="1600" b="1" i="1" dirty="0">
                <a:solidFill>
                  <a:srgbClr val="FF0000"/>
                </a:solidFill>
                <a:latin typeface="+mj-lt"/>
                <a:cs typeface="Times" panose="02020603050405020304" pitchFamily="18" charset="0"/>
              </a:rPr>
              <a:t>If the study is returned, </a:t>
            </a:r>
            <a:r>
              <a:rPr lang="en-US" sz="1600" dirty="0">
                <a:solidFill>
                  <a:srgbClr val="254B8E"/>
                </a:solidFill>
                <a:latin typeface="+mj-lt"/>
                <a:cs typeface="Times" panose="02020603050405020304" pitchFamily="18" charset="0"/>
              </a:rPr>
              <a:t>upon re-submission, the response is reviewed by the sIRB team and if adequate, referred to the sIRB Post- Reviewer for finalization. </a:t>
            </a:r>
          </a:p>
          <a:p>
            <a:pPr marL="800100" lvl="1" indent="-342900">
              <a:buFont typeface="Arial" panose="020B0604020202020204" pitchFamily="34" charset="0"/>
              <a:buChar char="•"/>
            </a:pPr>
            <a:r>
              <a:rPr lang="en-US" sz="1600" dirty="0">
                <a:solidFill>
                  <a:srgbClr val="254B8E"/>
                </a:solidFill>
                <a:latin typeface="+mj-lt"/>
                <a:cs typeface="Times" panose="02020603050405020304" pitchFamily="18" charset="0"/>
              </a:rPr>
              <a:t>The sIRB post-reviewer completes any local context forms required by the External IRB and confirms that any pending ancillary reviews have been completed.</a:t>
            </a:r>
          </a:p>
          <a:p>
            <a:endParaRPr lang="en-US" sz="1600" dirty="0">
              <a:solidFill>
                <a:schemeClr val="accent6"/>
              </a:solidFill>
              <a:latin typeface="+mj-lt"/>
              <a:cs typeface="Times" panose="02020603050405020304" pitchFamily="18" charset="0"/>
            </a:endParaRPr>
          </a:p>
          <a:p>
            <a:r>
              <a:rPr lang="en-US" sz="1600" b="1" dirty="0">
                <a:solidFill>
                  <a:schemeClr val="accent6"/>
                </a:solidFill>
                <a:latin typeface="+mj-lt"/>
                <a:cs typeface="Times" panose="02020603050405020304" pitchFamily="18" charset="0"/>
              </a:rPr>
              <a:t>(3a) </a:t>
            </a:r>
            <a:r>
              <a:rPr lang="en-US" sz="1600" b="1" i="1" dirty="0">
                <a:solidFill>
                  <a:srgbClr val="FF0000"/>
                </a:solidFill>
                <a:latin typeface="+mj-lt"/>
                <a:cs typeface="Times" panose="02020603050405020304" pitchFamily="18" charset="0"/>
              </a:rPr>
              <a:t>If Hopkins will consent participants</a:t>
            </a:r>
            <a:r>
              <a:rPr lang="en-US" sz="1600" i="1" dirty="0">
                <a:solidFill>
                  <a:schemeClr val="accent6"/>
                </a:solidFill>
                <a:latin typeface="+mj-lt"/>
                <a:cs typeface="Times" panose="02020603050405020304" pitchFamily="18" charset="0"/>
              </a:rPr>
              <a:t>, </a:t>
            </a:r>
            <a:r>
              <a:rPr lang="en-US" sz="1600" dirty="0">
                <a:solidFill>
                  <a:schemeClr val="accent6"/>
                </a:solidFill>
                <a:latin typeface="+mj-lt"/>
                <a:cs typeface="Times" panose="02020603050405020304" pitchFamily="18" charset="0"/>
              </a:rPr>
              <a:t>the </a:t>
            </a:r>
            <a:r>
              <a:rPr lang="en-US" sz="1600" u="sng" dirty="0">
                <a:solidFill>
                  <a:schemeClr val="accent6"/>
                </a:solidFill>
                <a:latin typeface="+mj-lt"/>
                <a:cs typeface="Times" panose="02020603050405020304" pitchFamily="18" charset="0"/>
              </a:rPr>
              <a:t>Consent Form Specialist (CFS) </a:t>
            </a:r>
            <a:r>
              <a:rPr lang="en-US" sz="1600" dirty="0">
                <a:solidFill>
                  <a:schemeClr val="accent6"/>
                </a:solidFill>
                <a:latin typeface="+mj-lt"/>
                <a:cs typeface="Times" panose="02020603050405020304" pitchFamily="18" charset="0"/>
              </a:rPr>
              <a:t>reviews the consent and confirm that JH-required language is present (</a:t>
            </a:r>
            <a:r>
              <a:rPr lang="en-US" sz="1600" i="1" dirty="0">
                <a:solidFill>
                  <a:schemeClr val="accent6"/>
                </a:solidFill>
                <a:latin typeface="+mj-lt"/>
                <a:cs typeface="Times" panose="02020603050405020304" pitchFamily="18" charset="0"/>
              </a:rPr>
              <a:t>if a tailored consent has been supplied</a:t>
            </a:r>
            <a:r>
              <a:rPr lang="en-US" sz="1600" dirty="0">
                <a:solidFill>
                  <a:schemeClr val="accent6"/>
                </a:solidFill>
                <a:latin typeface="+mj-lt"/>
                <a:cs typeface="Times" panose="02020603050405020304" pitchFamily="18" charset="0"/>
              </a:rPr>
              <a:t>) or point out the JHM language needed (</a:t>
            </a:r>
            <a:r>
              <a:rPr lang="en-US" sz="1600" i="1" dirty="0">
                <a:solidFill>
                  <a:schemeClr val="accent6"/>
                </a:solidFill>
                <a:latin typeface="+mj-lt"/>
                <a:cs typeface="Times" panose="02020603050405020304" pitchFamily="18" charset="0"/>
              </a:rPr>
              <a:t>if the external IRB will build the consent</a:t>
            </a:r>
            <a:r>
              <a:rPr lang="en-US" sz="1600" dirty="0">
                <a:solidFill>
                  <a:schemeClr val="accent6"/>
                </a:solidFill>
                <a:latin typeface="+mj-lt"/>
                <a:cs typeface="Times" panose="02020603050405020304" pitchFamily="18" charset="0"/>
              </a:rPr>
              <a:t>) at this stage. </a:t>
            </a:r>
          </a:p>
          <a:p>
            <a:endParaRPr lang="en-US" sz="1600" b="1" dirty="0">
              <a:solidFill>
                <a:srgbClr val="FF0000"/>
              </a:solidFill>
              <a:latin typeface="+mn-lt"/>
              <a:cs typeface="Times" panose="02020603050405020304" pitchFamily="18" charset="0"/>
            </a:endParaRPr>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2539828378"/>
              </p:ext>
            </p:extLst>
          </p:nvPr>
        </p:nvGraphicFramePr>
        <p:xfrm>
          <a:off x="752475" y="1676400"/>
          <a:ext cx="7886700" cy="228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3FDFA908-5A6A-4761-88A3-DEA059C7896E}"/>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80401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96863" y="533400"/>
            <a:ext cx="8389937" cy="1371600"/>
          </a:xfrm>
        </p:spPr>
        <p:txBody>
          <a:bodyPr/>
          <a:lstStyle/>
          <a:p>
            <a:pPr algn="ctr"/>
            <a:r>
              <a:rPr lang="en-US" altLang="en-US" sz="2800" dirty="0"/>
              <a:t>NIH policy </a:t>
            </a:r>
            <a:br>
              <a:rPr lang="en-US" altLang="en-US" sz="2800" dirty="0"/>
            </a:br>
            <a:r>
              <a:rPr lang="en-US" altLang="en-US" sz="2800" dirty="0"/>
              <a:t>Use of a single IRB for multi-site research  </a:t>
            </a:r>
          </a:p>
        </p:txBody>
      </p:sp>
      <p:sp>
        <p:nvSpPr>
          <p:cNvPr id="3" name="Content Placeholder 2"/>
          <p:cNvSpPr>
            <a:spLocks noGrp="1"/>
          </p:cNvSpPr>
          <p:nvPr>
            <p:ph sz="half" idx="1"/>
          </p:nvPr>
        </p:nvSpPr>
        <p:spPr>
          <a:xfrm>
            <a:off x="170656" y="1714500"/>
            <a:ext cx="4321175" cy="4114800"/>
          </a:xfrm>
        </p:spPr>
        <p:txBody>
          <a:bodyPr>
            <a:noAutofit/>
          </a:bodyPr>
          <a:lstStyle/>
          <a:p>
            <a:pPr marL="0" indent="0">
              <a:buFont typeface="Wingdings" panose="05000000000000000000" pitchFamily="2" charset="2"/>
              <a:buNone/>
              <a:defRPr/>
            </a:pPr>
            <a:r>
              <a:rPr lang="en-US" sz="1600" b="1" dirty="0"/>
              <a:t>June 21, 2016</a:t>
            </a:r>
            <a:r>
              <a:rPr lang="en-US" sz="1600" dirty="0"/>
              <a:t>: New policy requires single IRB (</a:t>
            </a:r>
            <a:r>
              <a:rPr lang="en-US" sz="1600" dirty="0" err="1"/>
              <a:t>sIRB</a:t>
            </a:r>
            <a:r>
              <a:rPr lang="en-US" sz="1600" dirty="0"/>
              <a:t>) review for </a:t>
            </a:r>
            <a:r>
              <a:rPr lang="en-US" sz="1600" b="1" dirty="0"/>
              <a:t>multi-site NIH-funded research</a:t>
            </a:r>
          </a:p>
          <a:p>
            <a:pPr marL="0" indent="0">
              <a:buFont typeface="Wingdings" panose="05000000000000000000" pitchFamily="2" charset="2"/>
              <a:buNone/>
              <a:defRPr/>
            </a:pPr>
            <a:r>
              <a:rPr lang="en-US" sz="1600" b="1" dirty="0"/>
              <a:t>Effective Date: </a:t>
            </a:r>
            <a:r>
              <a:rPr lang="en-US" sz="1600" dirty="0"/>
              <a:t>January 25, 2018</a:t>
            </a:r>
          </a:p>
          <a:p>
            <a:pPr marL="0" indent="0">
              <a:buFont typeface="Wingdings" panose="05000000000000000000" pitchFamily="2" charset="2"/>
              <a:buNone/>
              <a:defRPr/>
            </a:pPr>
            <a:r>
              <a:rPr lang="en-US" sz="1600" i="1" dirty="0">
                <a:solidFill>
                  <a:schemeClr val="accent5">
                    <a:lumMod val="50000"/>
                  </a:schemeClr>
                </a:solidFill>
              </a:rPr>
              <a:t>What types of studies does this policy apply to?</a:t>
            </a:r>
          </a:p>
          <a:p>
            <a:pPr>
              <a:defRPr/>
            </a:pPr>
            <a:r>
              <a:rPr lang="en-US" sz="1600" dirty="0"/>
              <a:t>NIH-funded </a:t>
            </a:r>
            <a:r>
              <a:rPr lang="en-US" sz="1600" b="1" dirty="0"/>
              <a:t>multi-site studies </a:t>
            </a:r>
            <a:r>
              <a:rPr lang="en-US" sz="1600" dirty="0"/>
              <a:t>that involve non-exempt research</a:t>
            </a:r>
          </a:p>
          <a:p>
            <a:pPr lvl="1">
              <a:defRPr/>
            </a:pPr>
            <a:r>
              <a:rPr lang="en-US" sz="1600" b="1" dirty="0"/>
              <a:t>Multi-site Studies</a:t>
            </a:r>
            <a:r>
              <a:rPr lang="en-US" sz="1600" dirty="0"/>
              <a:t>: The </a:t>
            </a:r>
            <a:r>
              <a:rPr lang="en-US" sz="1600" u="sng" dirty="0"/>
              <a:t>same protocol </a:t>
            </a:r>
            <a:r>
              <a:rPr lang="en-US" sz="1600" dirty="0"/>
              <a:t>is being conducted at more than one site and the study is being funded wholly or in part by NIH</a:t>
            </a:r>
          </a:p>
          <a:p>
            <a:pPr>
              <a:defRPr/>
            </a:pPr>
            <a:r>
              <a:rPr lang="en-US" sz="1600" dirty="0"/>
              <a:t>New applications or competitive renewals submitted on or after the effective date</a:t>
            </a:r>
          </a:p>
          <a:p>
            <a:pPr marL="0" indent="0">
              <a:buFont typeface="Wingdings" panose="05000000000000000000" pitchFamily="2" charset="2"/>
              <a:buNone/>
              <a:defRPr/>
            </a:pPr>
            <a:r>
              <a:rPr lang="en-US" sz="1200" dirty="0">
                <a:hlinkClick r:id="rId2"/>
              </a:rPr>
              <a:t>https://grants.nih.gov/grants/guide/notice-files/NOT-OD-16-094.html</a:t>
            </a:r>
            <a:r>
              <a:rPr lang="en-US" sz="1200" dirty="0"/>
              <a:t> </a:t>
            </a:r>
            <a:endParaRPr lang="en-US" sz="1200" b="1" dirty="0"/>
          </a:p>
          <a:p>
            <a:pPr marL="342900" lvl="1" indent="0">
              <a:spcBef>
                <a:spcPts val="0"/>
              </a:spcBef>
              <a:buFontTx/>
              <a:buNone/>
              <a:defRPr/>
            </a:pPr>
            <a:endParaRPr lang="en-US" sz="1350" dirty="0"/>
          </a:p>
        </p:txBody>
      </p:sp>
      <p:sp>
        <p:nvSpPr>
          <p:cNvPr id="4" name="Content Placeholder 3"/>
          <p:cNvSpPr>
            <a:spLocks noGrp="1"/>
          </p:cNvSpPr>
          <p:nvPr>
            <p:ph sz="half" idx="2"/>
          </p:nvPr>
        </p:nvSpPr>
        <p:spPr>
          <a:xfrm>
            <a:off x="4629150" y="1676400"/>
            <a:ext cx="4316413" cy="4038600"/>
          </a:xfrm>
          <a:solidFill>
            <a:schemeClr val="bg1">
              <a:lumMod val="85000"/>
            </a:schemeClr>
          </a:solidFill>
        </p:spPr>
        <p:txBody>
          <a:bodyPr>
            <a:normAutofit/>
          </a:bodyPr>
          <a:lstStyle/>
          <a:p>
            <a:pPr marL="0" indent="0">
              <a:buFont typeface="Wingdings" panose="05000000000000000000" pitchFamily="2" charset="2"/>
              <a:buNone/>
              <a:defRPr/>
            </a:pPr>
            <a:r>
              <a:rPr lang="en-US" sz="2400" b="1" dirty="0"/>
              <a:t>Exceptions: </a:t>
            </a:r>
          </a:p>
          <a:p>
            <a:pPr>
              <a:spcBef>
                <a:spcPts val="0"/>
              </a:spcBef>
              <a:buFontTx/>
              <a:buChar char="-"/>
              <a:defRPr/>
            </a:pPr>
            <a:r>
              <a:rPr lang="en-US" sz="1600" dirty="0"/>
              <a:t>Does not apply to Exempt research </a:t>
            </a:r>
          </a:p>
          <a:p>
            <a:pPr>
              <a:spcBef>
                <a:spcPts val="0"/>
              </a:spcBef>
              <a:buFontTx/>
              <a:buChar char="-"/>
              <a:defRPr/>
            </a:pPr>
            <a:r>
              <a:rPr lang="en-US" sz="1600" dirty="0"/>
              <a:t>International </a:t>
            </a:r>
            <a:r>
              <a:rPr lang="en-US" sz="1600" dirty="0">
                <a:effectLst>
                  <a:outerShdw blurRad="50800" dist="50800" dir="5400000" algn="ctr" rotWithShape="0">
                    <a:schemeClr val="bg1">
                      <a:lumMod val="85000"/>
                    </a:schemeClr>
                  </a:outerShdw>
                </a:effectLst>
              </a:rPr>
              <a:t>sites</a:t>
            </a:r>
            <a:r>
              <a:rPr lang="en-US" sz="1600" dirty="0"/>
              <a:t> [Policy applies to Domestic Sites only]</a:t>
            </a:r>
          </a:p>
          <a:p>
            <a:pPr>
              <a:spcBef>
                <a:spcPts val="0"/>
              </a:spcBef>
              <a:buFontTx/>
              <a:buChar char="-"/>
              <a:defRPr/>
            </a:pPr>
            <a:r>
              <a:rPr lang="en-US" sz="1600" dirty="0"/>
              <a:t>Does not apply to studies conducted under career development, research training or fellowship awards</a:t>
            </a:r>
          </a:p>
          <a:p>
            <a:pPr>
              <a:spcBef>
                <a:spcPts val="0"/>
              </a:spcBef>
              <a:buFontTx/>
              <a:buChar char="-"/>
              <a:defRPr/>
            </a:pPr>
            <a:r>
              <a:rPr lang="en-US" sz="1600" dirty="0"/>
              <a:t>Exceptions to this policy will be made where </a:t>
            </a:r>
            <a:r>
              <a:rPr lang="en-US" sz="1600" dirty="0" err="1"/>
              <a:t>sIRB</a:t>
            </a:r>
            <a:r>
              <a:rPr lang="en-US" sz="1600" dirty="0"/>
              <a:t> review would be prohibited by a federal, tribal, or state law, regulation, or policy.  </a:t>
            </a:r>
          </a:p>
          <a:p>
            <a:pPr>
              <a:spcBef>
                <a:spcPts val="0"/>
              </a:spcBef>
              <a:buFontTx/>
              <a:buChar char="-"/>
              <a:defRPr/>
            </a:pPr>
            <a:r>
              <a:rPr lang="en-US" sz="1600" dirty="0"/>
              <a:t>Requests for exceptions that are not based on a legal, regulatory, or policy requirement may be  considered by NIH</a:t>
            </a:r>
          </a:p>
          <a:p>
            <a:pPr lvl="1">
              <a:spcBef>
                <a:spcPts val="0"/>
              </a:spcBef>
              <a:defRPr/>
            </a:pPr>
            <a:r>
              <a:rPr lang="en-US" sz="1600" dirty="0"/>
              <a:t>Compelling justification required</a:t>
            </a:r>
          </a:p>
          <a:p>
            <a:pPr marL="0" indent="0">
              <a:buNone/>
              <a:defRPr/>
            </a:pPr>
            <a:endParaRPr lang="en-US" dirty="0"/>
          </a:p>
        </p:txBody>
      </p:sp>
      <p:pic>
        <p:nvPicPr>
          <p:cNvPr id="5125" name="Picture 2" descr="Office of Science Policy">
            <a:hlinkClick r:id="rId3" tooltip="Home pag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5725" y="646113"/>
            <a:ext cx="26924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96863" y="5943600"/>
            <a:ext cx="8389937" cy="1015663"/>
          </a:xfrm>
          <a:prstGeom prst="rect">
            <a:avLst/>
          </a:prstGeom>
          <a:noFill/>
        </p:spPr>
        <p:txBody>
          <a:bodyPr>
            <a:spAutoFit/>
          </a:bodyPr>
          <a:lstStyle/>
          <a:p>
            <a:pPr>
              <a:defRPr/>
            </a:pPr>
            <a:r>
              <a:rPr lang="en-US" sz="2000" b="1" dirty="0" err="1">
                <a:solidFill>
                  <a:srgbClr val="FF0000"/>
                </a:solidFill>
                <a:latin typeface="+mn-lt"/>
                <a:cs typeface="Calibri" panose="020F0502020204030204" pitchFamily="34" charset="0"/>
              </a:rPr>
              <a:t>sIRB</a:t>
            </a:r>
            <a:r>
              <a:rPr lang="en-US" sz="2000" dirty="0">
                <a:solidFill>
                  <a:srgbClr val="FF0000"/>
                </a:solidFill>
                <a:latin typeface="+mn-lt"/>
                <a:cs typeface="Calibri" panose="020F0502020204030204" pitchFamily="34" charset="0"/>
              </a:rPr>
              <a:t> is the selected IRB of record that conducts the ethical review for participating sites of the multi-site study. </a:t>
            </a:r>
            <a:endParaRPr lang="en-US" sz="2000" i="1" dirty="0">
              <a:solidFill>
                <a:schemeClr val="accent5">
                  <a:lumMod val="50000"/>
                </a:schemeClr>
              </a:solidFill>
              <a:latin typeface="+mn-lt"/>
              <a:cs typeface="Calibri" panose="020F0502020204030204" pitchFamily="34" charset="0"/>
            </a:endParaRPr>
          </a:p>
          <a:p>
            <a:pPr>
              <a:defRPr/>
            </a:pPr>
            <a:endParaRPr lang="en-US" sz="2000" dirty="0">
              <a:latin typeface="+mn-lt"/>
              <a:cs typeface="Calibri" panose="020F0502020204030204" pitchFamily="34" charset="0"/>
            </a:endParaRPr>
          </a:p>
        </p:txBody>
      </p:sp>
      <p:sp>
        <p:nvSpPr>
          <p:cNvPr id="2" name="Date Placeholder 1">
            <a:extLst>
              <a:ext uri="{FF2B5EF4-FFF2-40B4-BE49-F238E27FC236}">
                <a16:creationId xmlns:a16="http://schemas.microsoft.com/office/drawing/2014/main" id="{01E67B64-4E25-4FF4-A836-7DAF90F61B16}"/>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857380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Local Context Review –</a:t>
            </a:r>
            <a:br>
              <a:rPr lang="en-US" b="1" dirty="0"/>
            </a:br>
            <a:r>
              <a:rPr lang="en-US" b="1" dirty="0"/>
              <a:t>Review Process &amp; Workflow</a:t>
            </a:r>
            <a:endParaRPr lang="en-US" dirty="0"/>
          </a:p>
        </p:txBody>
      </p:sp>
      <p:sp>
        <p:nvSpPr>
          <p:cNvPr id="11" name="TextBox 10"/>
          <p:cNvSpPr txBox="1"/>
          <p:nvPr/>
        </p:nvSpPr>
        <p:spPr>
          <a:xfrm>
            <a:off x="457200" y="3844766"/>
            <a:ext cx="8181975" cy="2554545"/>
          </a:xfrm>
          <a:prstGeom prst="rect">
            <a:avLst/>
          </a:prstGeom>
          <a:noFill/>
        </p:spPr>
        <p:txBody>
          <a:bodyPr wrap="square" rtlCol="0">
            <a:spAutoFit/>
          </a:bodyPr>
          <a:lstStyle/>
          <a:p>
            <a:r>
              <a:rPr lang="en-US" sz="2000" b="1" dirty="0">
                <a:solidFill>
                  <a:schemeClr val="accent6"/>
                </a:solidFill>
                <a:latin typeface="+mj-lt"/>
                <a:cs typeface="Times" panose="02020603050405020304" pitchFamily="18" charset="0"/>
              </a:rPr>
              <a:t>(4) </a:t>
            </a:r>
            <a:r>
              <a:rPr lang="en-US" sz="2000" u="sng" dirty="0">
                <a:solidFill>
                  <a:schemeClr val="accent6"/>
                </a:solidFill>
                <a:latin typeface="+mj-lt"/>
                <a:cs typeface="Times" panose="02020603050405020304" pitchFamily="18" charset="0"/>
              </a:rPr>
              <a:t>Primary/Regulatory Reviewer</a:t>
            </a:r>
            <a:r>
              <a:rPr lang="en-US" sz="2000" dirty="0">
                <a:solidFill>
                  <a:schemeClr val="accent6"/>
                </a:solidFill>
                <a:latin typeface="+mj-lt"/>
                <a:cs typeface="Times" panose="02020603050405020304" pitchFamily="18" charset="0"/>
              </a:rPr>
              <a:t> performs regulatory and local/institutional policy checks; confirms required ancillary reviews are complete/in-process; confirms applicable regulatory determinations [e.g., pediatric risk, IND/IDE exemptions] were made by the External IRB and are documented in the application.</a:t>
            </a:r>
          </a:p>
          <a:p>
            <a:endParaRPr lang="en-US" sz="2000" dirty="0">
              <a:solidFill>
                <a:schemeClr val="accent6"/>
              </a:solidFill>
              <a:latin typeface="+mj-lt"/>
              <a:cs typeface="Times" panose="02020603050405020304" pitchFamily="18" charset="0"/>
            </a:endParaRPr>
          </a:p>
          <a:p>
            <a:r>
              <a:rPr lang="en-US" sz="2000" dirty="0">
                <a:solidFill>
                  <a:schemeClr val="accent6"/>
                </a:solidFill>
                <a:latin typeface="+mj-lt"/>
                <a:cs typeface="Times" panose="02020603050405020304" pitchFamily="18" charset="0"/>
              </a:rPr>
              <a:t>The primary reviewer can finalize their review </a:t>
            </a:r>
            <a:r>
              <a:rPr lang="en-US" sz="2000" b="1" u="sng" dirty="0">
                <a:solidFill>
                  <a:schemeClr val="accent6"/>
                </a:solidFill>
                <a:latin typeface="+mj-lt"/>
                <a:cs typeface="Times" panose="02020603050405020304" pitchFamily="18" charset="0"/>
              </a:rPr>
              <a:t>OR</a:t>
            </a:r>
            <a:r>
              <a:rPr lang="en-US" sz="2000" dirty="0">
                <a:solidFill>
                  <a:schemeClr val="accent6"/>
                </a:solidFill>
                <a:latin typeface="+mj-lt"/>
                <a:cs typeface="Times" panose="02020603050405020304" pitchFamily="18" charset="0"/>
              </a:rPr>
              <a:t> refers to Convened meeting, as necessary. </a:t>
            </a:r>
            <a:endParaRPr lang="en-US" sz="2000" b="1" dirty="0">
              <a:solidFill>
                <a:srgbClr val="FF0000"/>
              </a:solidFill>
              <a:latin typeface="+mj-lt"/>
              <a:cs typeface="Times" panose="02020603050405020304" pitchFamily="18" charset="0"/>
            </a:endParaRPr>
          </a:p>
        </p:txBody>
      </p:sp>
      <p:graphicFrame>
        <p:nvGraphicFramePr>
          <p:cNvPr id="6" name="Content Placeholder 3"/>
          <p:cNvGraphicFramePr>
            <a:graphicFrameLocks/>
          </p:cNvGraphicFramePr>
          <p:nvPr>
            <p:extLst>
              <p:ext uri="{D42A27DB-BD31-4B8C-83A1-F6EECF244321}">
                <p14:modId xmlns:p14="http://schemas.microsoft.com/office/powerpoint/2010/main" val="1690511419"/>
              </p:ext>
            </p:extLst>
          </p:nvPr>
        </p:nvGraphicFramePr>
        <p:xfrm>
          <a:off x="752475" y="1600200"/>
          <a:ext cx="78867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F9D05932-CEBC-497C-95EE-6C1DB9207BFC}"/>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417759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Local Context Review –</a:t>
            </a:r>
            <a:br>
              <a:rPr lang="en-US" b="1" dirty="0"/>
            </a:br>
            <a:r>
              <a:rPr lang="en-US" b="1" dirty="0"/>
              <a:t>Review Process &amp; Workflow</a:t>
            </a:r>
            <a:endParaRPr lang="en-US" dirty="0"/>
          </a:p>
        </p:txBody>
      </p:sp>
      <p:sp>
        <p:nvSpPr>
          <p:cNvPr id="11" name="TextBox 10"/>
          <p:cNvSpPr txBox="1"/>
          <p:nvPr/>
        </p:nvSpPr>
        <p:spPr>
          <a:xfrm>
            <a:off x="457200" y="3844766"/>
            <a:ext cx="8181975" cy="2923877"/>
          </a:xfrm>
          <a:prstGeom prst="rect">
            <a:avLst/>
          </a:prstGeom>
          <a:noFill/>
        </p:spPr>
        <p:txBody>
          <a:bodyPr wrap="square" rtlCol="0">
            <a:spAutoFit/>
          </a:bodyPr>
          <a:lstStyle/>
          <a:p>
            <a:r>
              <a:rPr lang="en-US" sz="1400" b="1" dirty="0">
                <a:solidFill>
                  <a:schemeClr val="accent6"/>
                </a:solidFill>
                <a:latin typeface="+mj-lt"/>
                <a:cs typeface="Times" panose="02020603050405020304" pitchFamily="18" charset="0"/>
              </a:rPr>
              <a:t>(5) </a:t>
            </a:r>
            <a:r>
              <a:rPr lang="en-US" sz="1400" u="sng" dirty="0">
                <a:solidFill>
                  <a:schemeClr val="accent6"/>
                </a:solidFill>
                <a:latin typeface="+mj-lt"/>
                <a:cs typeface="Times" panose="02020603050405020304" pitchFamily="18" charset="0"/>
              </a:rPr>
              <a:t>Reliance Analyst</a:t>
            </a:r>
            <a:r>
              <a:rPr lang="en-US" sz="1400" dirty="0">
                <a:solidFill>
                  <a:schemeClr val="accent6"/>
                </a:solidFill>
                <a:latin typeface="+mj-lt"/>
                <a:cs typeface="Times" panose="02020603050405020304" pitchFamily="18" charset="0"/>
              </a:rPr>
              <a:t> records the local context review outcome or “Tabled”, “Acknowledged” or “Acknowledged with Administrative Changes” [ACKWAC]. If Tabled or </a:t>
            </a:r>
            <a:r>
              <a:rPr lang="en-US" sz="1400" dirty="0" err="1">
                <a:solidFill>
                  <a:schemeClr val="accent6"/>
                </a:solidFill>
                <a:latin typeface="+mj-lt"/>
                <a:cs typeface="Times" panose="02020603050405020304" pitchFamily="18" charset="0"/>
              </a:rPr>
              <a:t>ACKWAC’d</a:t>
            </a:r>
            <a:r>
              <a:rPr lang="en-US" sz="1400" dirty="0">
                <a:solidFill>
                  <a:schemeClr val="accent6"/>
                </a:solidFill>
                <a:latin typeface="+mj-lt"/>
                <a:cs typeface="Times" panose="02020603050405020304" pitchFamily="18" charset="0"/>
              </a:rPr>
              <a:t>, a letter will be drafted detailing additional requirements to activate JH as a participating site. The following must be submitted to the JHM IRB </a:t>
            </a:r>
            <a:r>
              <a:rPr lang="en-US" sz="1400" b="1" u="sng" dirty="0">
                <a:solidFill>
                  <a:schemeClr val="accent6"/>
                </a:solidFill>
                <a:latin typeface="+mj-lt"/>
                <a:cs typeface="Times" panose="02020603050405020304" pitchFamily="18" charset="0"/>
              </a:rPr>
              <a:t>before the JH site can be acknowledged/activated:</a:t>
            </a:r>
            <a:r>
              <a:rPr lang="en-US" sz="1400" dirty="0">
                <a:solidFill>
                  <a:schemeClr val="accent6"/>
                </a:solidFill>
                <a:latin typeface="+mj-lt"/>
                <a:cs typeface="Times" panose="02020603050405020304" pitchFamily="18" charset="0"/>
              </a:rPr>
              <a:t> </a:t>
            </a:r>
          </a:p>
          <a:p>
            <a:pPr marL="742950" lvl="1" indent="-285750">
              <a:buFont typeface="Arial" panose="020B0604020202020204" pitchFamily="34" charset="0"/>
              <a:buChar char="•"/>
            </a:pPr>
            <a:r>
              <a:rPr lang="en-US" sz="1400" dirty="0">
                <a:solidFill>
                  <a:schemeClr val="accent6"/>
                </a:solidFill>
                <a:latin typeface="+mj-lt"/>
                <a:cs typeface="Times" panose="02020603050405020304" pitchFamily="18" charset="0"/>
              </a:rPr>
              <a:t>Final approval letter from External IRB indicating JH is an approved site;</a:t>
            </a:r>
          </a:p>
          <a:p>
            <a:pPr marL="742950" lvl="1" indent="-285750">
              <a:buFont typeface="Arial" panose="020B0604020202020204" pitchFamily="34" charset="0"/>
              <a:buChar char="•"/>
            </a:pPr>
            <a:r>
              <a:rPr lang="en-US" sz="1400" dirty="0">
                <a:solidFill>
                  <a:schemeClr val="accent6"/>
                </a:solidFill>
                <a:latin typeface="+mj-lt"/>
                <a:cs typeface="Times" panose="02020603050405020304" pitchFamily="18" charset="0"/>
              </a:rPr>
              <a:t>Stamped version of JH consent from the External IRB</a:t>
            </a:r>
          </a:p>
          <a:p>
            <a:endParaRPr lang="en-US" sz="1600" dirty="0">
              <a:solidFill>
                <a:schemeClr val="accent6"/>
              </a:solidFill>
              <a:latin typeface="+mj-lt"/>
              <a:cs typeface="Times" panose="02020603050405020304" pitchFamily="18" charset="0"/>
            </a:endParaRPr>
          </a:p>
          <a:p>
            <a:r>
              <a:rPr lang="en-US" sz="1400" b="1" dirty="0">
                <a:solidFill>
                  <a:schemeClr val="accent6"/>
                </a:solidFill>
                <a:latin typeface="+mj-lt"/>
                <a:cs typeface="Times" panose="02020603050405020304" pitchFamily="18" charset="0"/>
              </a:rPr>
              <a:t>(6) </a:t>
            </a:r>
            <a:r>
              <a:rPr lang="en-US" sz="1400" i="1" dirty="0">
                <a:solidFill>
                  <a:schemeClr val="accent6"/>
                </a:solidFill>
                <a:latin typeface="+mj-lt"/>
                <a:cs typeface="Times" panose="02020603050405020304" pitchFamily="18" charset="0"/>
              </a:rPr>
              <a:t>If previously Tabled or </a:t>
            </a:r>
            <a:r>
              <a:rPr lang="en-US" sz="1400" i="1" dirty="0" err="1">
                <a:solidFill>
                  <a:schemeClr val="accent6"/>
                </a:solidFill>
                <a:latin typeface="+mj-lt"/>
                <a:cs typeface="Times" panose="02020603050405020304" pitchFamily="18" charset="0"/>
              </a:rPr>
              <a:t>ACKWAC’d</a:t>
            </a:r>
            <a:r>
              <a:rPr lang="en-US" sz="1400" i="1" dirty="0">
                <a:solidFill>
                  <a:schemeClr val="accent6"/>
                </a:solidFill>
                <a:latin typeface="+mj-lt"/>
                <a:cs typeface="Times" panose="02020603050405020304" pitchFamily="18" charset="0"/>
              </a:rPr>
              <a:t>, </a:t>
            </a:r>
            <a:r>
              <a:rPr lang="en-US" sz="1400" dirty="0">
                <a:solidFill>
                  <a:schemeClr val="accent6"/>
                </a:solidFill>
                <a:latin typeface="+mj-lt"/>
                <a:cs typeface="Times" panose="02020603050405020304" pitchFamily="18" charset="0"/>
              </a:rPr>
              <a:t>JHM PI submits a response with required information; </a:t>
            </a:r>
            <a:r>
              <a:rPr lang="en-US" sz="1400" u="sng" dirty="0">
                <a:solidFill>
                  <a:schemeClr val="accent6"/>
                </a:solidFill>
                <a:latin typeface="+mj-lt"/>
                <a:cs typeface="Times" panose="02020603050405020304" pitchFamily="18" charset="0"/>
              </a:rPr>
              <a:t>Reliance Analyst</a:t>
            </a:r>
            <a:r>
              <a:rPr lang="en-US" sz="1400" dirty="0">
                <a:solidFill>
                  <a:schemeClr val="accent6"/>
                </a:solidFill>
                <a:latin typeface="+mj-lt"/>
                <a:cs typeface="Times" panose="02020603050405020304" pitchFamily="18" charset="0"/>
              </a:rPr>
              <a:t> records the local context review outcome, “</a:t>
            </a:r>
            <a:r>
              <a:rPr lang="en-US" sz="1400" b="1" u="sng" dirty="0">
                <a:solidFill>
                  <a:schemeClr val="accent6"/>
                </a:solidFill>
                <a:latin typeface="+mj-lt"/>
                <a:cs typeface="Times" panose="02020603050405020304" pitchFamily="18" charset="0"/>
              </a:rPr>
              <a:t>Acknowledged</a:t>
            </a:r>
            <a:r>
              <a:rPr lang="en-US" sz="1400" dirty="0">
                <a:solidFill>
                  <a:schemeClr val="accent6"/>
                </a:solidFill>
                <a:latin typeface="+mj-lt"/>
                <a:cs typeface="Times" panose="02020603050405020304" pitchFamily="18" charset="0"/>
              </a:rPr>
              <a:t>”, activating JH as a participating site. At this stage the expiration date is set in eIRB to match the expiration date of the external IRB for approval of the study. </a:t>
            </a:r>
          </a:p>
          <a:p>
            <a:pPr marL="742950" lvl="1" indent="-285750">
              <a:buFont typeface="Arial" panose="020B0604020202020204" pitchFamily="34" charset="0"/>
              <a:buChar char="•"/>
            </a:pPr>
            <a:r>
              <a:rPr lang="en-US" sz="1400" dirty="0">
                <a:solidFill>
                  <a:schemeClr val="accent6"/>
                </a:solidFill>
                <a:latin typeface="+mj-lt"/>
                <a:cs typeface="Times" panose="02020603050405020304" pitchFamily="18" charset="0"/>
              </a:rPr>
              <a:t>“Acknowledged” means the study is approved to be conducted at the indicated Hopkins sites. An “Approval” letter is not generated as Hopkins is NOT the IRB of Record.</a:t>
            </a:r>
          </a:p>
        </p:txBody>
      </p:sp>
      <p:graphicFrame>
        <p:nvGraphicFramePr>
          <p:cNvPr id="6" name="Content Placeholder 3"/>
          <p:cNvGraphicFramePr>
            <a:graphicFrameLocks/>
          </p:cNvGraphicFramePr>
          <p:nvPr>
            <p:extLst/>
          </p:nvPr>
        </p:nvGraphicFramePr>
        <p:xfrm>
          <a:off x="752475" y="1600200"/>
          <a:ext cx="7886700" cy="236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A75FDFF2-5ABC-42FA-8AF0-DE1468A0741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841079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Ongoing Local context review </a:t>
            </a:r>
          </a:p>
        </p:txBody>
      </p:sp>
      <p:sp>
        <p:nvSpPr>
          <p:cNvPr id="8" name="Content Placeholder 7"/>
          <p:cNvSpPr>
            <a:spLocks noGrp="1"/>
          </p:cNvSpPr>
          <p:nvPr>
            <p:ph type="body" idx="1"/>
          </p:nvPr>
        </p:nvSpPr>
        <p:spPr/>
        <p:txBody>
          <a:bodyPr/>
          <a:lstStyle/>
          <a:p>
            <a:pPr marL="0" indent="0">
              <a:buNone/>
            </a:pPr>
            <a:endParaRPr lang="en-US" dirty="0"/>
          </a:p>
          <a:p>
            <a:endParaRPr lang="en-US" dirty="0"/>
          </a:p>
          <a:p>
            <a:endParaRPr lang="en-US" dirty="0"/>
          </a:p>
        </p:txBody>
      </p:sp>
      <p:sp>
        <p:nvSpPr>
          <p:cNvPr id="2" name="Date Placeholder 1">
            <a:extLst>
              <a:ext uri="{FF2B5EF4-FFF2-40B4-BE49-F238E27FC236}">
                <a16:creationId xmlns:a16="http://schemas.microsoft.com/office/drawing/2014/main" id="{139DE32F-BC2E-4D61-A7E0-0850EDA63727}"/>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335435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90525"/>
            <a:ext cx="8429625" cy="1143000"/>
          </a:xfrm>
        </p:spPr>
        <p:txBody>
          <a:bodyPr/>
          <a:lstStyle/>
          <a:p>
            <a:r>
              <a:rPr lang="en-US" dirty="0"/>
              <a:t>Ongoing Local Context Review </a:t>
            </a:r>
          </a:p>
        </p:txBody>
      </p:sp>
      <p:sp>
        <p:nvSpPr>
          <p:cNvPr id="3" name="Content Placeholder 2"/>
          <p:cNvSpPr>
            <a:spLocks noGrp="1"/>
          </p:cNvSpPr>
          <p:nvPr>
            <p:ph idx="1"/>
          </p:nvPr>
        </p:nvSpPr>
        <p:spPr>
          <a:xfrm>
            <a:off x="381000" y="1752600"/>
            <a:ext cx="8201025" cy="4114800"/>
          </a:xfrm>
        </p:spPr>
        <p:txBody>
          <a:bodyPr/>
          <a:lstStyle/>
          <a:p>
            <a:pPr lvl="0"/>
            <a:r>
              <a:rPr lang="en-US" sz="2400" dirty="0"/>
              <a:t>Organizations remain responsible for their “institutional responsibilities” throughout the life of the study.</a:t>
            </a:r>
          </a:p>
          <a:p>
            <a:pPr lvl="0"/>
            <a:r>
              <a:rPr lang="en-US" sz="2400" dirty="0"/>
              <a:t>In order to fulfill these responsibilities organizations must be kept up-to-date of changes that impact their local responsibilities/local context review. </a:t>
            </a:r>
          </a:p>
          <a:p>
            <a:r>
              <a:rPr lang="en-US" sz="2400" dirty="0"/>
              <a:t>A signed copy of the </a:t>
            </a:r>
            <a:r>
              <a:rPr lang="en-US" sz="2400" b="1" u="sng" dirty="0">
                <a:hlinkClick r:id="rId2"/>
              </a:rPr>
              <a:t>Statement of PI Responsibilities when Relying on an External IRB</a:t>
            </a:r>
            <a:r>
              <a:rPr lang="en-US" sz="2400" dirty="0"/>
              <a:t> must be uploaded with each external IRB application.</a:t>
            </a:r>
          </a:p>
          <a:p>
            <a:pPr lvl="1"/>
            <a:r>
              <a:rPr lang="en-US" sz="2400" dirty="0"/>
              <a:t>This document is meant to inform the PI what must be submitted to the JHM IRB during the life of the study.</a:t>
            </a:r>
          </a:p>
          <a:p>
            <a:pPr lvl="0"/>
            <a:endParaRPr lang="en-US" dirty="0"/>
          </a:p>
        </p:txBody>
      </p:sp>
      <p:sp>
        <p:nvSpPr>
          <p:cNvPr id="4" name="Date Placeholder 3">
            <a:extLst>
              <a:ext uri="{FF2B5EF4-FFF2-40B4-BE49-F238E27FC236}">
                <a16:creationId xmlns:a16="http://schemas.microsoft.com/office/drawing/2014/main" id="{969B828C-C661-4615-9B6A-6A81BD3BC78A}"/>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683179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0525"/>
            <a:ext cx="8124825" cy="1143000"/>
          </a:xfrm>
        </p:spPr>
        <p:txBody>
          <a:bodyPr/>
          <a:lstStyle/>
          <a:p>
            <a:r>
              <a:rPr lang="en-US" sz="3200" dirty="0"/>
              <a:t>Ongoing Local Context IRB:</a:t>
            </a:r>
            <a:br>
              <a:rPr lang="en-US" sz="3200" dirty="0"/>
            </a:br>
            <a:r>
              <a:rPr lang="en-US" sz="3200" dirty="0"/>
              <a:t>Submission Requirements</a:t>
            </a:r>
          </a:p>
        </p:txBody>
      </p:sp>
      <p:sp>
        <p:nvSpPr>
          <p:cNvPr id="3" name="Content Placeholder 2"/>
          <p:cNvSpPr>
            <a:spLocks noGrp="1"/>
          </p:cNvSpPr>
          <p:nvPr>
            <p:ph idx="1"/>
          </p:nvPr>
        </p:nvSpPr>
        <p:spPr>
          <a:xfrm>
            <a:off x="457200" y="1905000"/>
            <a:ext cx="8124825" cy="4191000"/>
          </a:xfrm>
        </p:spPr>
        <p:txBody>
          <a:bodyPr/>
          <a:lstStyle/>
          <a:p>
            <a:r>
              <a:rPr lang="en-US" b="1" dirty="0"/>
              <a:t>Study Team Changes</a:t>
            </a:r>
          </a:p>
          <a:p>
            <a:pPr lvl="1"/>
            <a:r>
              <a:rPr lang="en-US" sz="2400" dirty="0"/>
              <a:t>Changes to study team members</a:t>
            </a:r>
          </a:p>
          <a:p>
            <a:pPr lvl="1"/>
            <a:r>
              <a:rPr lang="en-US" sz="2400" dirty="0"/>
              <a:t>Changes in PI</a:t>
            </a:r>
          </a:p>
          <a:p>
            <a:pPr lvl="1"/>
            <a:r>
              <a:rPr lang="en-US" sz="2400" dirty="0"/>
              <a:t>Newly identified conflicts of interest/changes in existing conflicts of interest [additional reporting to the </a:t>
            </a:r>
            <a:r>
              <a:rPr lang="en-US" sz="2400" dirty="0" err="1"/>
              <a:t>sIRB</a:t>
            </a:r>
            <a:r>
              <a:rPr lang="en-US" sz="2400" dirty="0"/>
              <a:t> may also be required]</a:t>
            </a:r>
          </a:p>
        </p:txBody>
      </p:sp>
      <p:sp>
        <p:nvSpPr>
          <p:cNvPr id="4" name="Date Placeholder 3"/>
          <p:cNvSpPr>
            <a:spLocks noGrp="1"/>
          </p:cNvSpPr>
          <p:nvPr>
            <p:ph type="dt" sz="half" idx="10"/>
          </p:nvPr>
        </p:nvSpPr>
        <p:spPr/>
        <p:txBody>
          <a:bodyPr/>
          <a:lstStyle/>
          <a:p>
            <a:r>
              <a:rPr lang="en-US" altLang="en-US">
                <a:latin typeface="Times" panose="02020603050405020304" pitchFamily="18" charset="0"/>
              </a:rPr>
              <a:t>3/23/2023</a:t>
            </a:r>
            <a:endParaRPr lang="en-US" altLang="en-US" dirty="0">
              <a:latin typeface="Times" panose="02020603050405020304" pitchFamily="18" charset="0"/>
            </a:endParaRPr>
          </a:p>
        </p:txBody>
      </p:sp>
    </p:spTree>
    <p:extLst>
      <p:ext uri="{BB962C8B-B14F-4D97-AF65-F5344CB8AC3E}">
        <p14:creationId xmlns:p14="http://schemas.microsoft.com/office/powerpoint/2010/main" val="3906506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253" y="1676400"/>
            <a:ext cx="8277225" cy="4424362"/>
          </a:xfrm>
        </p:spPr>
        <p:txBody>
          <a:bodyPr/>
          <a:lstStyle/>
          <a:p>
            <a:r>
              <a:rPr lang="en-US" sz="2800" b="1" dirty="0"/>
              <a:t>Changes that impact local/ancillary review</a:t>
            </a:r>
          </a:p>
          <a:p>
            <a:r>
              <a:rPr lang="en-US" sz="2800" b="1" dirty="0"/>
              <a:t>Examples:</a:t>
            </a:r>
          </a:p>
          <a:p>
            <a:pPr lvl="1"/>
            <a:r>
              <a:rPr lang="en-US" sz="2000" dirty="0"/>
              <a:t>Changes for which there is a specific institutional policy/state law requirement </a:t>
            </a:r>
            <a:endParaRPr lang="en-US" sz="2000" i="1" dirty="0"/>
          </a:p>
          <a:p>
            <a:pPr lvl="1"/>
            <a:r>
              <a:rPr lang="en-US" sz="2000" dirty="0"/>
              <a:t>Changes that impact procedures that have a billable code in EPIC (for which a change in the PRA would be required) </a:t>
            </a:r>
            <a:endParaRPr lang="en-US" sz="2000" i="1" dirty="0"/>
          </a:p>
          <a:p>
            <a:pPr lvl="1"/>
            <a:r>
              <a:rPr lang="en-US" sz="2000" dirty="0"/>
              <a:t>Changes to drug dispensation, dosing or the targeted population [e.g. changes to the inclusion/exclusion criteria for studies involving an investigational or approved drug used for research purposes]</a:t>
            </a:r>
            <a:endParaRPr lang="en-US" sz="2000" i="1" dirty="0"/>
          </a:p>
          <a:p>
            <a:pPr lvl="1"/>
            <a:r>
              <a:rPr lang="en-US" sz="2000" dirty="0"/>
              <a:t>Changes to plans for research radiation exposure [including a change to the number of subjects exposed or the inclusion of a new population, e.g. minors]</a:t>
            </a:r>
          </a:p>
          <a:p>
            <a:pPr lvl="1"/>
            <a:r>
              <a:rPr lang="en-US" sz="2000" dirty="0"/>
              <a:t>Changes that trigger additional JHM data access/storage review</a:t>
            </a:r>
          </a:p>
          <a:p>
            <a:endParaRPr lang="en-US" sz="2800" dirty="0"/>
          </a:p>
        </p:txBody>
      </p:sp>
      <p:sp>
        <p:nvSpPr>
          <p:cNvPr id="8" name="Title 1"/>
          <p:cNvSpPr>
            <a:spLocks noGrp="1"/>
          </p:cNvSpPr>
          <p:nvPr>
            <p:ph type="title"/>
          </p:nvPr>
        </p:nvSpPr>
        <p:spPr>
          <a:xfrm>
            <a:off x="457200" y="390525"/>
            <a:ext cx="8124825" cy="1143000"/>
          </a:xfrm>
        </p:spPr>
        <p:txBody>
          <a:bodyPr/>
          <a:lstStyle/>
          <a:p>
            <a:r>
              <a:rPr lang="en-US" dirty="0"/>
              <a:t>Ongoing Local Context IRB:</a:t>
            </a:r>
            <a:br>
              <a:rPr lang="en-US" dirty="0"/>
            </a:br>
            <a:r>
              <a:rPr lang="en-US" dirty="0"/>
              <a:t>Submission Requirements</a:t>
            </a:r>
          </a:p>
        </p:txBody>
      </p:sp>
      <p:sp>
        <p:nvSpPr>
          <p:cNvPr id="2" name="Date Placeholder 1">
            <a:extLst>
              <a:ext uri="{FF2B5EF4-FFF2-40B4-BE49-F238E27FC236}">
                <a16:creationId xmlns:a16="http://schemas.microsoft.com/office/drawing/2014/main" id="{90759B23-2F35-4FE3-B148-128EB860A41E}"/>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691587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752600"/>
            <a:ext cx="8277225" cy="4343400"/>
          </a:xfrm>
        </p:spPr>
        <p:txBody>
          <a:bodyPr/>
          <a:lstStyle/>
          <a:p>
            <a:r>
              <a:rPr lang="en-US" sz="2800" b="1" dirty="0"/>
              <a:t>Annual Approval Letter from </a:t>
            </a:r>
            <a:r>
              <a:rPr lang="en-US" sz="2800" b="1" dirty="0" err="1"/>
              <a:t>sIRB</a:t>
            </a:r>
            <a:endParaRPr lang="en-US" sz="2800" b="1" dirty="0"/>
          </a:p>
          <a:p>
            <a:pPr lvl="1"/>
            <a:r>
              <a:rPr lang="en-US" sz="2000" dirty="0"/>
              <a:t>JHM IRB WILL set an expiration date in eIRB that WILL impact the study team’s ability to enroll subjects in CRMS.</a:t>
            </a:r>
          </a:p>
          <a:p>
            <a:pPr lvl="1"/>
            <a:r>
              <a:rPr lang="en-US" sz="2000" dirty="0"/>
              <a:t>The annual re-approval letter must be supplied to the JHM IRB (prior to expiration of the protocol in the JHM IRB database) in order to maintain an active record (this record will align with the current approval as assigned by the IRB of record).</a:t>
            </a:r>
          </a:p>
          <a:p>
            <a:pPr lvl="1"/>
            <a:r>
              <a:rPr lang="en-US" sz="2000" dirty="0"/>
              <a:t>Any delay in submitting the annual approval letter from the external IRB may delay the study team’s ability to continue enrollment locally.</a:t>
            </a:r>
          </a:p>
          <a:p>
            <a:pPr lvl="1"/>
            <a:r>
              <a:rPr lang="en-US" sz="2000" dirty="0"/>
              <a:t>The letter is submitted via an activity called “Upload External IRB Approval” rather than via continuing review. No continuing review submission is required for external IRB applications.</a:t>
            </a:r>
          </a:p>
          <a:p>
            <a:pPr lvl="1"/>
            <a:endParaRPr lang="en-US" sz="2000" dirty="0"/>
          </a:p>
          <a:p>
            <a:endParaRPr lang="en-US" sz="2800" dirty="0"/>
          </a:p>
        </p:txBody>
      </p:sp>
      <p:sp>
        <p:nvSpPr>
          <p:cNvPr id="8" name="Title 1"/>
          <p:cNvSpPr>
            <a:spLocks noGrp="1"/>
          </p:cNvSpPr>
          <p:nvPr>
            <p:ph type="title"/>
          </p:nvPr>
        </p:nvSpPr>
        <p:spPr>
          <a:xfrm>
            <a:off x="457200" y="390525"/>
            <a:ext cx="8124825" cy="1143000"/>
          </a:xfrm>
        </p:spPr>
        <p:txBody>
          <a:bodyPr/>
          <a:lstStyle/>
          <a:p>
            <a:r>
              <a:rPr lang="en-US" dirty="0"/>
              <a:t>Ongoing Local Context IRB:</a:t>
            </a:r>
            <a:br>
              <a:rPr lang="en-US" dirty="0"/>
            </a:br>
            <a:r>
              <a:rPr lang="en-US" dirty="0"/>
              <a:t>Submission Requirements</a:t>
            </a:r>
          </a:p>
        </p:txBody>
      </p:sp>
      <p:sp>
        <p:nvSpPr>
          <p:cNvPr id="2" name="Date Placeholder 1">
            <a:extLst>
              <a:ext uri="{FF2B5EF4-FFF2-40B4-BE49-F238E27FC236}">
                <a16:creationId xmlns:a16="http://schemas.microsoft.com/office/drawing/2014/main" id="{3E1E08E5-B39B-4C73-AD5A-C17E9F9E9936}"/>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4282724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70471"/>
            <a:ext cx="8534400" cy="5301384"/>
          </a:xfrm>
        </p:spPr>
        <p:txBody>
          <a:bodyPr/>
          <a:lstStyle/>
          <a:p>
            <a:r>
              <a:rPr lang="en-US" sz="2800" b="1" dirty="0"/>
              <a:t>Reportable Events:</a:t>
            </a:r>
          </a:p>
          <a:p>
            <a:pPr lvl="1"/>
            <a:r>
              <a:rPr lang="en-US" sz="2000" dirty="0"/>
              <a:t>Study teams must submit any protocol event reports that meet JHU’s reporting criteria in accordance with JHU’s local reporting requirements</a:t>
            </a:r>
          </a:p>
          <a:p>
            <a:pPr lvl="1"/>
            <a:r>
              <a:rPr lang="en-US" sz="2000" dirty="0"/>
              <a:t>This is a parallel report to the report to the external IRB</a:t>
            </a:r>
          </a:p>
          <a:p>
            <a:pPr lvl="1"/>
            <a:r>
              <a:rPr lang="en-US" sz="2000" dirty="0"/>
              <a:t>Study teams must consult JHM IRB if they are uncertain whether an event requires dual reporting to the external IRB and JHM IRB. JHM reporting timelines should be followed locally for these event reports; </a:t>
            </a:r>
            <a:endParaRPr lang="en-US" sz="2000" i="1" dirty="0"/>
          </a:p>
          <a:p>
            <a:pPr lvl="1"/>
            <a:r>
              <a:rPr lang="en-US" sz="2000" dirty="0"/>
              <a:t>Study teams must promptly report to the JHM IRB any notifications of suspension or termination that they receive for the applicable study from the external IRB;</a:t>
            </a:r>
          </a:p>
          <a:p>
            <a:r>
              <a:rPr lang="en-US" sz="2400" b="1" dirty="0"/>
              <a:t>JHM IRB needs to be involved in the review and follow-up of these events</a:t>
            </a:r>
          </a:p>
        </p:txBody>
      </p:sp>
      <p:sp>
        <p:nvSpPr>
          <p:cNvPr id="7" name="Title 1"/>
          <p:cNvSpPr>
            <a:spLocks noGrp="1"/>
          </p:cNvSpPr>
          <p:nvPr>
            <p:ph type="title"/>
          </p:nvPr>
        </p:nvSpPr>
        <p:spPr>
          <a:xfrm>
            <a:off x="457200" y="390525"/>
            <a:ext cx="8124825" cy="1143000"/>
          </a:xfrm>
        </p:spPr>
        <p:txBody>
          <a:bodyPr/>
          <a:lstStyle/>
          <a:p>
            <a:r>
              <a:rPr lang="en-US" dirty="0"/>
              <a:t>Ongoing Local Context IRB:</a:t>
            </a:r>
            <a:br>
              <a:rPr lang="en-US" dirty="0"/>
            </a:br>
            <a:r>
              <a:rPr lang="en-US" dirty="0"/>
              <a:t>Submission Requirements</a:t>
            </a:r>
          </a:p>
        </p:txBody>
      </p:sp>
      <p:sp>
        <p:nvSpPr>
          <p:cNvPr id="2" name="Date Placeholder 1">
            <a:extLst>
              <a:ext uri="{FF2B5EF4-FFF2-40B4-BE49-F238E27FC236}">
                <a16:creationId xmlns:a16="http://schemas.microsoft.com/office/drawing/2014/main" id="{C1A51090-83F9-4957-9C7E-207D681B3008}"/>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8798554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625" y="609599"/>
            <a:ext cx="7772400" cy="923925"/>
          </a:xfrm>
        </p:spPr>
        <p:txBody>
          <a:bodyPr/>
          <a:lstStyle/>
          <a:p>
            <a:r>
              <a:rPr lang="en-US" dirty="0"/>
              <a:t>Training Requirements </a:t>
            </a:r>
          </a:p>
        </p:txBody>
      </p:sp>
      <p:sp>
        <p:nvSpPr>
          <p:cNvPr id="3" name="Content Placeholder 2"/>
          <p:cNvSpPr>
            <a:spLocks noGrp="1"/>
          </p:cNvSpPr>
          <p:nvPr>
            <p:ph idx="1"/>
          </p:nvPr>
        </p:nvSpPr>
        <p:spPr>
          <a:xfrm>
            <a:off x="609600" y="1828800"/>
            <a:ext cx="7972425" cy="4495800"/>
          </a:xfrm>
        </p:spPr>
        <p:txBody>
          <a:bodyPr/>
          <a:lstStyle/>
          <a:p>
            <a:r>
              <a:rPr lang="en-US" sz="2000" dirty="0"/>
              <a:t>This training is required the first time a PI is listed on an external IRB application.</a:t>
            </a:r>
          </a:p>
          <a:p>
            <a:pPr lvl="1"/>
            <a:r>
              <a:rPr lang="en-US" sz="2000" dirty="0"/>
              <a:t>Required for all new external IRB applications submitted 1/1/2019 or later </a:t>
            </a:r>
          </a:p>
          <a:p>
            <a:pPr lvl="1"/>
            <a:r>
              <a:rPr lang="en-US" sz="2000" dirty="0"/>
              <a:t>For PIs on existing external IRB applications the training will be required at the time of annual renewal of your external IRB application</a:t>
            </a:r>
          </a:p>
          <a:p>
            <a:pPr lvl="1"/>
            <a:r>
              <a:rPr lang="en-US" sz="2000" dirty="0"/>
              <a:t>Training must only be completed once </a:t>
            </a:r>
          </a:p>
          <a:p>
            <a:r>
              <a:rPr lang="en-US" sz="2000" dirty="0"/>
              <a:t>A copy of the training certificate must be uploaded in the application.</a:t>
            </a:r>
          </a:p>
          <a:p>
            <a:r>
              <a:rPr lang="en-US" sz="2000" dirty="0"/>
              <a:t>Training can be satisfied in-person or online </a:t>
            </a:r>
          </a:p>
          <a:p>
            <a:r>
              <a:rPr lang="en-US" sz="2000" dirty="0"/>
              <a:t>All study team members are strongly encouraged to complete the training </a:t>
            </a:r>
          </a:p>
        </p:txBody>
      </p:sp>
      <p:sp>
        <p:nvSpPr>
          <p:cNvPr id="4" name="Date Placeholder 3">
            <a:extLst>
              <a:ext uri="{FF2B5EF4-FFF2-40B4-BE49-F238E27FC236}">
                <a16:creationId xmlns:a16="http://schemas.microsoft.com/office/drawing/2014/main" id="{FAE5E797-C8FE-4820-9BC5-FCDF5AD1B18E}"/>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5218850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Compliance Considerations: Monitoring</a:t>
            </a:r>
          </a:p>
        </p:txBody>
      </p:sp>
      <p:sp>
        <p:nvSpPr>
          <p:cNvPr id="3" name="Content Placeholder 2"/>
          <p:cNvSpPr>
            <a:spLocks noGrp="1"/>
          </p:cNvSpPr>
          <p:nvPr>
            <p:ph idx="1"/>
          </p:nvPr>
        </p:nvSpPr>
        <p:spPr/>
        <p:txBody>
          <a:bodyPr/>
          <a:lstStyle/>
          <a:p>
            <a:r>
              <a:rPr lang="en-US" altLang="en-US" sz="2400" dirty="0"/>
              <a:t>Studies where JH relies on an external IRB have been added to the </a:t>
            </a:r>
            <a:r>
              <a:rPr lang="ja-JP" altLang="en-US" sz="2400" dirty="0"/>
              <a:t>“</a:t>
            </a:r>
            <a:r>
              <a:rPr lang="en-US" altLang="ja-JP" sz="2400" dirty="0"/>
              <a:t>priority</a:t>
            </a:r>
            <a:r>
              <a:rPr lang="ja-JP" altLang="en-US" sz="2400" dirty="0"/>
              <a:t>”</a:t>
            </a:r>
            <a:r>
              <a:rPr lang="en-US" altLang="ja-JP" sz="2400" dirty="0"/>
              <a:t> list of studies for internal monitoring </a:t>
            </a:r>
            <a:r>
              <a:rPr lang="en-US" sz="2400" dirty="0"/>
              <a:t>[unless otherwise subject to monitoring by the SKCCC CRO] </a:t>
            </a:r>
          </a:p>
          <a:p>
            <a:pPr lvl="1"/>
            <a:r>
              <a:rPr lang="en-US" sz="2000" dirty="0"/>
              <a:t>Priority monitoring visit will occur within 1 year of study initiation</a:t>
            </a:r>
          </a:p>
          <a:p>
            <a:r>
              <a:rPr lang="en-US" altLang="en-US" sz="2400" dirty="0"/>
              <a:t>Adherence with local review requirements will be evaluated through monitoring efforts</a:t>
            </a:r>
          </a:p>
          <a:p>
            <a:pPr marL="0" indent="0">
              <a:buNone/>
            </a:pPr>
            <a:endParaRPr lang="en-US" sz="2800" dirty="0"/>
          </a:p>
        </p:txBody>
      </p:sp>
      <p:sp>
        <p:nvSpPr>
          <p:cNvPr id="4" name="Date Placeholder 3">
            <a:extLst>
              <a:ext uri="{FF2B5EF4-FFF2-40B4-BE49-F238E27FC236}">
                <a16:creationId xmlns:a16="http://schemas.microsoft.com/office/drawing/2014/main" id="{EEC57A05-531B-413D-8A02-E59B5130FC23}"/>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511210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6"/>
          <p:cNvSpPr>
            <a:spLocks noGrp="1"/>
          </p:cNvSpPr>
          <p:nvPr>
            <p:ph type="title"/>
          </p:nvPr>
        </p:nvSpPr>
        <p:spPr>
          <a:xfrm>
            <a:off x="430213" y="457200"/>
            <a:ext cx="7646987" cy="1143000"/>
          </a:xfrm>
        </p:spPr>
        <p:txBody>
          <a:bodyPr/>
          <a:lstStyle/>
          <a:p>
            <a:r>
              <a:rPr lang="en-US" altLang="en-US" sz="3200" dirty="0"/>
              <a:t>Additional Regulatory Requirements for </a:t>
            </a:r>
            <a:r>
              <a:rPr lang="en-US" altLang="en-US" sz="3200" dirty="0" err="1"/>
              <a:t>sIRB</a:t>
            </a:r>
            <a:r>
              <a:rPr lang="en-US" altLang="en-US" sz="3200" dirty="0"/>
              <a:t> Review </a:t>
            </a:r>
          </a:p>
        </p:txBody>
      </p:sp>
      <p:sp>
        <p:nvSpPr>
          <p:cNvPr id="8" name="Content Placeholder 7"/>
          <p:cNvSpPr>
            <a:spLocks noGrp="1"/>
          </p:cNvSpPr>
          <p:nvPr>
            <p:ph idx="1"/>
          </p:nvPr>
        </p:nvSpPr>
        <p:spPr>
          <a:xfrm>
            <a:off x="381000" y="1828800"/>
            <a:ext cx="8267700" cy="4114800"/>
          </a:xfrm>
        </p:spPr>
        <p:txBody>
          <a:bodyPr/>
          <a:lstStyle/>
          <a:p>
            <a:pPr marL="0" indent="0">
              <a:buFont typeface="Wingdings" panose="05000000000000000000" pitchFamily="2" charset="2"/>
              <a:buNone/>
              <a:defRPr/>
            </a:pPr>
            <a:r>
              <a:rPr lang="en-US" sz="2000" b="1" dirty="0"/>
              <a:t>Final rule: Published January 19, 2017 </a:t>
            </a:r>
          </a:p>
          <a:p>
            <a:pPr lvl="1">
              <a:defRPr/>
            </a:pPr>
            <a:r>
              <a:rPr lang="en-US" sz="2000" dirty="0"/>
              <a:t>Effective Date: July 19, 2018 [For select provisions only]</a:t>
            </a:r>
          </a:p>
          <a:p>
            <a:pPr lvl="1">
              <a:defRPr/>
            </a:pPr>
            <a:r>
              <a:rPr lang="en-US" sz="2000" dirty="0"/>
              <a:t>General Effective/Compliance date: January 21, 2019</a:t>
            </a:r>
          </a:p>
          <a:p>
            <a:pPr marL="342900" lvl="1" indent="0">
              <a:buFontTx/>
              <a:buNone/>
              <a:defRPr/>
            </a:pPr>
            <a:endParaRPr lang="en-US" sz="1800" dirty="0"/>
          </a:p>
          <a:p>
            <a:pPr>
              <a:buFont typeface="Wingdings" panose="05000000000000000000" pitchFamily="2" charset="2"/>
              <a:buChar char="v"/>
              <a:defRPr/>
            </a:pPr>
            <a:r>
              <a:rPr lang="en-US" sz="1800" dirty="0"/>
              <a:t>Common Rule extends Single IRB review requirement to all “cooperative research” [Research involving one or more institutions]</a:t>
            </a:r>
          </a:p>
          <a:p>
            <a:pPr>
              <a:buFont typeface="Wingdings" panose="05000000000000000000" pitchFamily="2" charset="2"/>
              <a:buChar char="v"/>
              <a:defRPr/>
            </a:pPr>
            <a:r>
              <a:rPr lang="en-US" sz="1800" dirty="0"/>
              <a:t>Required implementation date for this provision: </a:t>
            </a:r>
            <a:r>
              <a:rPr lang="en-US" sz="1800" b="1" dirty="0"/>
              <a:t>January 20, 2020</a:t>
            </a:r>
          </a:p>
          <a:p>
            <a:pPr marL="0" indent="0">
              <a:buFont typeface="Wingdings" panose="05000000000000000000" pitchFamily="2" charset="2"/>
              <a:buNone/>
              <a:defRPr/>
            </a:pPr>
            <a:endParaRPr lang="en-US" sz="1500" dirty="0"/>
          </a:p>
          <a:p>
            <a:pPr marL="0" indent="0">
              <a:buFont typeface="Wingdings" panose="05000000000000000000" pitchFamily="2" charset="2"/>
              <a:buNone/>
              <a:defRPr/>
            </a:pPr>
            <a:r>
              <a:rPr lang="en-US" sz="2000" dirty="0"/>
              <a:t>Under the 21</a:t>
            </a:r>
            <a:r>
              <a:rPr lang="en-US" sz="2000" baseline="30000" dirty="0"/>
              <a:t>st</a:t>
            </a:r>
            <a:r>
              <a:rPr lang="en-US" sz="2000" dirty="0"/>
              <a:t> Century Cures Act the FDA is required to harmonize its applicable regulations for human subjects protections to align with Common Rule changes to the extent possible by December 2019. [May include requirements for </a:t>
            </a:r>
            <a:r>
              <a:rPr lang="en-US" sz="2000" dirty="0" err="1"/>
              <a:t>sIRB</a:t>
            </a:r>
            <a:r>
              <a:rPr lang="en-US" sz="2000" dirty="0"/>
              <a:t> review]. </a:t>
            </a:r>
          </a:p>
          <a:p>
            <a:pPr marL="0" indent="0">
              <a:buFont typeface="Wingdings" panose="05000000000000000000" pitchFamily="2" charset="2"/>
              <a:buNone/>
              <a:defRPr/>
            </a:pPr>
            <a:endParaRPr lang="en-US" dirty="0"/>
          </a:p>
          <a:p>
            <a:pPr>
              <a:defRPr/>
            </a:pPr>
            <a:endParaRPr lang="en-US" dirty="0"/>
          </a:p>
          <a:p>
            <a:pPr>
              <a:defRPr/>
            </a:pPr>
            <a:endParaRPr lang="en-US" dirty="0"/>
          </a:p>
        </p:txBody>
      </p:sp>
      <p:sp>
        <p:nvSpPr>
          <p:cNvPr id="2" name="Date Placeholder 1">
            <a:extLst>
              <a:ext uri="{FF2B5EF4-FFF2-40B4-BE49-F238E27FC236}">
                <a16:creationId xmlns:a16="http://schemas.microsoft.com/office/drawing/2014/main" id="{153CE056-E98C-4FE5-AFF7-23E8F4A6FC82}"/>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42673695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Questions/Discussion</a:t>
            </a:r>
          </a:p>
        </p:txBody>
      </p:sp>
      <p:sp>
        <p:nvSpPr>
          <p:cNvPr id="10" name="Content Placeholder 9"/>
          <p:cNvSpPr>
            <a:spLocks noGrp="1"/>
          </p:cNvSpPr>
          <p:nvPr>
            <p:ph idx="1"/>
          </p:nvPr>
        </p:nvSpPr>
        <p:spPr>
          <a:xfrm>
            <a:off x="809625" y="1981200"/>
            <a:ext cx="7772400" cy="4724400"/>
          </a:xfrm>
        </p:spPr>
        <p:txBody>
          <a:bodyPr/>
          <a:lstStyle/>
          <a:p>
            <a:pPr marL="0" indent="0">
              <a:spcBef>
                <a:spcPts val="0"/>
              </a:spcBef>
              <a:buNone/>
            </a:pPr>
            <a:r>
              <a:rPr lang="en-US" sz="2400" b="1" dirty="0"/>
              <a:t>Contact Information:</a:t>
            </a:r>
          </a:p>
          <a:p>
            <a:pPr marL="0" indent="0">
              <a:spcBef>
                <a:spcPts val="0"/>
              </a:spcBef>
              <a:buNone/>
            </a:pPr>
            <a:endParaRPr lang="en-US" sz="2400" b="1" dirty="0"/>
          </a:p>
          <a:p>
            <a:pPr marL="0" indent="0">
              <a:spcBef>
                <a:spcPts val="0"/>
              </a:spcBef>
              <a:buNone/>
            </a:pPr>
            <a:r>
              <a:rPr lang="en-US" sz="1200" dirty="0"/>
              <a:t>Megan Kasimatis Singleton, JD, MBE, CIP</a:t>
            </a:r>
          </a:p>
          <a:p>
            <a:pPr marL="0" indent="0">
              <a:spcBef>
                <a:spcPts val="0"/>
              </a:spcBef>
              <a:buNone/>
            </a:pPr>
            <a:r>
              <a:rPr lang="en-US" sz="1200" dirty="0"/>
              <a:t>Associate Dean for Human Research Protection and Director of the Human Research Protection Program</a:t>
            </a:r>
            <a:br>
              <a:rPr lang="en-US" sz="1200" dirty="0"/>
            </a:br>
            <a:r>
              <a:rPr lang="en-US" sz="1200" u="sng" dirty="0">
                <a:hlinkClick r:id="rId2"/>
              </a:rPr>
              <a:t>MSingl16@jhmi.edu</a:t>
            </a:r>
            <a:r>
              <a:rPr lang="en-US" sz="1200" dirty="0"/>
              <a:t> </a:t>
            </a:r>
          </a:p>
          <a:p>
            <a:pPr marL="0" indent="0">
              <a:spcBef>
                <a:spcPts val="0"/>
              </a:spcBef>
              <a:buNone/>
            </a:pPr>
            <a:endParaRPr lang="en-US" sz="1200" dirty="0"/>
          </a:p>
          <a:p>
            <a:pPr marL="0" indent="0">
              <a:spcBef>
                <a:spcPts val="0"/>
              </a:spcBef>
              <a:buNone/>
            </a:pPr>
            <a:r>
              <a:rPr lang="en-US" sz="1200" dirty="0"/>
              <a:t>Janelle Maddox-Regis, MS, CIP</a:t>
            </a:r>
          </a:p>
          <a:p>
            <a:pPr marL="0" indent="0">
              <a:spcBef>
                <a:spcPts val="0"/>
              </a:spcBef>
              <a:buNone/>
            </a:pPr>
            <a:r>
              <a:rPr lang="en-US" sz="1200" dirty="0"/>
              <a:t>Associate Director, IRB Reliance Program</a:t>
            </a:r>
          </a:p>
          <a:p>
            <a:pPr marL="0" indent="0">
              <a:spcBef>
                <a:spcPts val="0"/>
              </a:spcBef>
              <a:buNone/>
            </a:pPr>
            <a:r>
              <a:rPr lang="en-US" sz="1200" dirty="0">
                <a:hlinkClick r:id="rId3"/>
              </a:rPr>
              <a:t>jmaddox3@jhmi.edu</a:t>
            </a:r>
            <a:r>
              <a:rPr lang="en-US" sz="1200" dirty="0"/>
              <a:t> </a:t>
            </a:r>
          </a:p>
          <a:p>
            <a:pPr marL="0" indent="0">
              <a:spcBef>
                <a:spcPts val="0"/>
              </a:spcBef>
              <a:buNone/>
            </a:pPr>
            <a:endParaRPr lang="en-US" sz="1200" dirty="0"/>
          </a:p>
          <a:p>
            <a:pPr marL="0" indent="0">
              <a:spcBef>
                <a:spcPts val="0"/>
              </a:spcBef>
              <a:buNone/>
            </a:pPr>
            <a:r>
              <a:rPr lang="en-US" sz="1200" dirty="0"/>
              <a:t>Scott Hines, MLA</a:t>
            </a:r>
          </a:p>
          <a:p>
            <a:pPr marL="0" indent="0">
              <a:spcBef>
                <a:spcPts val="0"/>
              </a:spcBef>
              <a:buNone/>
            </a:pPr>
            <a:r>
              <a:rPr lang="en-US" sz="1200" dirty="0"/>
              <a:t>IRB Reliance Analyst</a:t>
            </a:r>
          </a:p>
          <a:p>
            <a:pPr marL="0" indent="0">
              <a:spcBef>
                <a:spcPts val="0"/>
              </a:spcBef>
              <a:buNone/>
            </a:pPr>
            <a:r>
              <a:rPr lang="en-US" sz="1200" dirty="0">
                <a:hlinkClick r:id="rId4"/>
              </a:rPr>
              <a:t>shines4@jhmi.edu</a:t>
            </a:r>
            <a:r>
              <a:rPr lang="en-US" sz="1200" dirty="0"/>
              <a:t> </a:t>
            </a:r>
          </a:p>
          <a:p>
            <a:pPr marL="0" indent="0">
              <a:spcBef>
                <a:spcPts val="0"/>
              </a:spcBef>
              <a:buNone/>
            </a:pPr>
            <a:endParaRPr lang="en-US" sz="1200" dirty="0"/>
          </a:p>
          <a:p>
            <a:pPr marL="0" indent="0">
              <a:spcBef>
                <a:spcPts val="0"/>
              </a:spcBef>
              <a:buNone/>
            </a:pPr>
            <a:r>
              <a:rPr lang="en-US" sz="1200" dirty="0"/>
              <a:t>Jennifer Pugh, MPH, CPH </a:t>
            </a:r>
          </a:p>
          <a:p>
            <a:pPr marL="0" indent="0">
              <a:spcBef>
                <a:spcPts val="0"/>
              </a:spcBef>
              <a:buNone/>
            </a:pPr>
            <a:r>
              <a:rPr lang="en-US" sz="1200" dirty="0"/>
              <a:t>IRB Reliance Coordinator</a:t>
            </a:r>
          </a:p>
          <a:p>
            <a:pPr marL="0" indent="0">
              <a:spcBef>
                <a:spcPts val="0"/>
              </a:spcBef>
              <a:buNone/>
            </a:pPr>
            <a:r>
              <a:rPr lang="en-US" sz="1200" dirty="0">
                <a:hlinkClick r:id="rId5"/>
              </a:rPr>
              <a:t>jpugh17@jhmi.edu</a:t>
            </a:r>
            <a:r>
              <a:rPr lang="en-US" sz="1200" dirty="0"/>
              <a:t> </a:t>
            </a:r>
          </a:p>
          <a:p>
            <a:pPr marL="0" indent="0">
              <a:spcBef>
                <a:spcPts val="0"/>
              </a:spcBef>
              <a:buNone/>
            </a:pPr>
            <a:endParaRPr lang="en-US" sz="1200" dirty="0"/>
          </a:p>
          <a:p>
            <a:pPr marL="0" indent="0">
              <a:spcBef>
                <a:spcPts val="0"/>
              </a:spcBef>
              <a:buNone/>
            </a:pPr>
            <a:r>
              <a:rPr lang="en-US" sz="1200" dirty="0"/>
              <a:t>Mathilda Barnes, MA, CCRP</a:t>
            </a:r>
          </a:p>
          <a:p>
            <a:pPr marL="0" indent="0">
              <a:spcBef>
                <a:spcPts val="0"/>
              </a:spcBef>
              <a:buNone/>
            </a:pPr>
            <a:r>
              <a:rPr lang="en-US" sz="1200" dirty="0"/>
              <a:t>IRB Reliance Analyst</a:t>
            </a:r>
          </a:p>
          <a:p>
            <a:pPr marL="0" indent="0">
              <a:spcBef>
                <a:spcPts val="0"/>
              </a:spcBef>
              <a:buNone/>
            </a:pPr>
            <a:r>
              <a:rPr lang="en-US" sz="1200" dirty="0">
                <a:hlinkClick r:id="rId6"/>
              </a:rPr>
              <a:t>mbarnes2@jhmi.edu</a:t>
            </a:r>
            <a:r>
              <a:rPr lang="en-US" sz="1200" dirty="0"/>
              <a:t> </a:t>
            </a:r>
          </a:p>
          <a:p>
            <a:pPr marL="0" indent="0">
              <a:spcBef>
                <a:spcPts val="0"/>
              </a:spcBef>
              <a:buNone/>
            </a:pPr>
            <a:endParaRPr lang="en-US" sz="1600" dirty="0"/>
          </a:p>
          <a:p>
            <a:pPr marL="0" indent="0">
              <a:spcBef>
                <a:spcPts val="0"/>
              </a:spcBef>
              <a:buNone/>
            </a:pPr>
            <a:endParaRPr lang="en-US" sz="1600" dirty="0"/>
          </a:p>
        </p:txBody>
      </p:sp>
      <p:sp>
        <p:nvSpPr>
          <p:cNvPr id="3" name="Date Placeholder 2">
            <a:extLst>
              <a:ext uri="{FF2B5EF4-FFF2-40B4-BE49-F238E27FC236}">
                <a16:creationId xmlns:a16="http://schemas.microsoft.com/office/drawing/2014/main" id="{12E1A975-8486-4889-A622-690D6559D023}"/>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34267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2" y="4406900"/>
            <a:ext cx="8116887" cy="1362075"/>
          </a:xfrm>
        </p:spPr>
        <p:txBody>
          <a:bodyPr/>
          <a:lstStyle/>
          <a:p>
            <a:br>
              <a:rPr lang="en-US" dirty="0"/>
            </a:br>
            <a:r>
              <a:rPr lang="en-US" dirty="0"/>
              <a:t>National Initiatives to Support Single IRB Review </a:t>
            </a:r>
          </a:p>
        </p:txBody>
      </p:sp>
      <p:sp>
        <p:nvSpPr>
          <p:cNvPr id="8" name="Content Placeholder 7"/>
          <p:cNvSpPr>
            <a:spLocks noGrp="1"/>
          </p:cNvSpPr>
          <p:nvPr>
            <p:ph type="body" idx="1"/>
          </p:nvPr>
        </p:nvSpPr>
        <p:spPr/>
        <p:txBody>
          <a:bodyPr/>
          <a:lstStyle/>
          <a:p>
            <a:pPr marL="0" indent="0">
              <a:buNone/>
            </a:pPr>
            <a:endParaRPr lang="en-US" dirty="0"/>
          </a:p>
          <a:p>
            <a:endParaRPr lang="en-US" dirty="0"/>
          </a:p>
          <a:p>
            <a:endParaRPr lang="en-US" dirty="0"/>
          </a:p>
        </p:txBody>
      </p:sp>
      <p:sp>
        <p:nvSpPr>
          <p:cNvPr id="2" name="Date Placeholder 1">
            <a:extLst>
              <a:ext uri="{FF2B5EF4-FFF2-40B4-BE49-F238E27FC236}">
                <a16:creationId xmlns:a16="http://schemas.microsoft.com/office/drawing/2014/main" id="{97DF0C9E-E80E-4C9E-A7B2-81A13D3C1BDF}"/>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23663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90525"/>
            <a:ext cx="8201025" cy="1143000"/>
          </a:xfrm>
        </p:spPr>
        <p:txBody>
          <a:bodyPr/>
          <a:lstStyle/>
          <a:p>
            <a:r>
              <a:rPr lang="en-US" sz="3500" b="1" dirty="0"/>
              <a:t>What is a “Reliance Agreement”? </a:t>
            </a:r>
          </a:p>
        </p:txBody>
      </p:sp>
      <p:sp>
        <p:nvSpPr>
          <p:cNvPr id="3" name="Content Placeholder 2"/>
          <p:cNvSpPr>
            <a:spLocks noGrp="1"/>
          </p:cNvSpPr>
          <p:nvPr>
            <p:ph idx="1"/>
          </p:nvPr>
        </p:nvSpPr>
        <p:spPr>
          <a:xfrm>
            <a:off x="304800" y="1981200"/>
            <a:ext cx="8277225" cy="4495800"/>
          </a:xfrm>
        </p:spPr>
        <p:txBody>
          <a:bodyPr/>
          <a:lstStyle/>
          <a:p>
            <a:r>
              <a:rPr lang="en-US" sz="2000" dirty="0"/>
              <a:t>A </a:t>
            </a:r>
            <a:r>
              <a:rPr lang="en-US" sz="2000" b="1" u="sng" dirty="0"/>
              <a:t>Reliance Agreement </a:t>
            </a:r>
            <a:r>
              <a:rPr lang="en-US" sz="2000" dirty="0"/>
              <a:t>is a formal, written document that provides a mechanism for an institution engaged in research to delegate institutional review board (IRB) review to an independent IRB or an IRB of another institution. </a:t>
            </a:r>
          </a:p>
          <a:p>
            <a:endParaRPr lang="en-US" sz="2000" dirty="0"/>
          </a:p>
          <a:p>
            <a:r>
              <a:rPr lang="en-US" sz="2000" dirty="0"/>
              <a:t>Institutions that are engaged in human subjects research, where one institution will rely on the other institution’s IRB, must agree to the terms of the Reliance Agreement before research can begin.</a:t>
            </a:r>
          </a:p>
        </p:txBody>
      </p:sp>
      <p:sp>
        <p:nvSpPr>
          <p:cNvPr id="4" name="Date Placeholder 3">
            <a:extLst>
              <a:ext uri="{FF2B5EF4-FFF2-40B4-BE49-F238E27FC236}">
                <a16:creationId xmlns:a16="http://schemas.microsoft.com/office/drawing/2014/main" id="{1B04EFE6-FBC5-4BA5-A268-07FD3F1DA9BD}"/>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58299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3443"/>
            <a:ext cx="7772400" cy="847725"/>
          </a:xfrm>
        </p:spPr>
        <p:txBody>
          <a:bodyPr/>
          <a:lstStyle/>
          <a:p>
            <a:r>
              <a:rPr lang="en-US" dirty="0"/>
              <a:t>SMART IRB Reliance Agreement </a:t>
            </a:r>
          </a:p>
        </p:txBody>
      </p:sp>
      <p:sp>
        <p:nvSpPr>
          <p:cNvPr id="3" name="Content Placeholder 2"/>
          <p:cNvSpPr>
            <a:spLocks noGrp="1"/>
          </p:cNvSpPr>
          <p:nvPr>
            <p:ph sz="half" idx="1"/>
          </p:nvPr>
        </p:nvSpPr>
        <p:spPr>
          <a:xfrm>
            <a:off x="228600" y="1600200"/>
            <a:ext cx="4495800" cy="3581400"/>
          </a:xfrm>
        </p:spPr>
        <p:txBody>
          <a:bodyPr>
            <a:noAutofit/>
          </a:bodyPr>
          <a:lstStyle/>
          <a:p>
            <a:r>
              <a:rPr lang="en-US" sz="1800" dirty="0"/>
              <a:t>In anticipation of the release of the NIH policy, the National Center for Advancing Translational Sciences [NCATS] funded a multi-institutional collaborative initiative to develop a national IRB reliance agreement [SMART IRB]</a:t>
            </a:r>
          </a:p>
          <a:p>
            <a:pPr lvl="1"/>
            <a:r>
              <a:rPr lang="en-US" sz="1600" dirty="0"/>
              <a:t>As of September 2016, this agreement is now available: </a:t>
            </a:r>
            <a:r>
              <a:rPr lang="en-US" sz="1600" dirty="0">
                <a:hlinkClick r:id="rId2"/>
              </a:rPr>
              <a:t>https://smartirb.org/</a:t>
            </a:r>
            <a:r>
              <a:rPr lang="en-US" sz="1600" dirty="0"/>
              <a:t> </a:t>
            </a:r>
          </a:p>
          <a:p>
            <a:pPr lvl="1"/>
            <a:r>
              <a:rPr lang="en-US" sz="1600" dirty="0"/>
              <a:t>FWA-holding Institutions sign on to use the agreement through a joinder process.</a:t>
            </a:r>
          </a:p>
          <a:p>
            <a:pPr lvl="1"/>
            <a:r>
              <a:rPr lang="en-US" sz="1600" dirty="0"/>
              <a:t>Once you are a signatory to SMART, you may use SMART as your reliance agreement for any specific study that also involves institutions that are SMART signatories</a:t>
            </a:r>
          </a:p>
        </p:txBody>
      </p:sp>
      <p:sp>
        <p:nvSpPr>
          <p:cNvPr id="5" name="Content Placeholder 4"/>
          <p:cNvSpPr>
            <a:spLocks noGrp="1"/>
          </p:cNvSpPr>
          <p:nvPr>
            <p:ph sz="half" idx="2"/>
          </p:nvPr>
        </p:nvSpPr>
        <p:spPr>
          <a:xfrm>
            <a:off x="5105400" y="1729946"/>
            <a:ext cx="3810000" cy="3146854"/>
          </a:xfrm>
          <a:solidFill>
            <a:schemeClr val="accent1">
              <a:lumMod val="75000"/>
            </a:schemeClr>
          </a:solidFill>
        </p:spPr>
        <p:txBody>
          <a:bodyPr/>
          <a:lstStyle/>
          <a:p>
            <a:pPr marL="0" indent="0">
              <a:buNone/>
            </a:pPr>
            <a:r>
              <a:rPr lang="en-US" sz="1650" b="1" dirty="0"/>
              <a:t>Key Facts:</a:t>
            </a:r>
          </a:p>
          <a:p>
            <a:r>
              <a:rPr lang="en-US" sz="1600" dirty="0"/>
              <a:t>Eliminates the need for study-specific reliance agreement negotiations</a:t>
            </a:r>
          </a:p>
          <a:p>
            <a:r>
              <a:rPr lang="en-US" sz="1600" dirty="0"/>
              <a:t>Institutions may have “addendums” to cover items not specified in the agreement such as indemnification </a:t>
            </a:r>
          </a:p>
          <a:p>
            <a:pPr marL="0" indent="0">
              <a:buNone/>
            </a:pPr>
            <a:r>
              <a:rPr lang="en-US" sz="1600" i="1" dirty="0"/>
              <a:t>       [JHM IRB does require an</a:t>
            </a:r>
          </a:p>
          <a:p>
            <a:pPr marL="0" indent="0">
              <a:buNone/>
            </a:pPr>
            <a:r>
              <a:rPr lang="en-US" sz="1600" i="1" dirty="0"/>
              <a:t>       indemnification addendum]</a:t>
            </a:r>
          </a:p>
          <a:p>
            <a:r>
              <a:rPr lang="en-US" sz="1600" dirty="0"/>
              <a:t>Institutions must have an FWA [</a:t>
            </a:r>
            <a:r>
              <a:rPr lang="en-US" sz="1600" dirty="0" err="1"/>
              <a:t>FederalWide</a:t>
            </a:r>
            <a:r>
              <a:rPr lang="en-US" sz="1600" dirty="0"/>
              <a:t> Assurance] to sign on</a:t>
            </a:r>
          </a:p>
        </p:txBody>
      </p:sp>
      <p:pic>
        <p:nvPicPr>
          <p:cNvPr id="4" name="Picture 2" descr="SMART IRB logo">
            <a:hlinkClick r:id="rId2" tooltip="Home"/>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05600" y="5189839"/>
            <a:ext cx="1981200" cy="90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p:cNvSpPr/>
          <p:nvPr/>
        </p:nvSpPr>
        <p:spPr bwMode="auto">
          <a:xfrm>
            <a:off x="4686300" y="4849091"/>
            <a:ext cx="1828800" cy="1828800"/>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bg1"/>
                </a:solidFill>
                <a:latin typeface="Calibri" panose="020F0502020204030204" pitchFamily="34" charset="0"/>
              </a:rPr>
              <a:t>1000</a:t>
            </a:r>
            <a:r>
              <a:rPr kumimoji="0" lang="en-US" sz="2400" b="0" i="0" u="none" strike="noStrike" cap="none" normalizeH="0" baseline="0" dirty="0">
                <a:ln>
                  <a:noFill/>
                </a:ln>
                <a:solidFill>
                  <a:schemeClr val="bg1"/>
                </a:solidFill>
                <a:effectLst/>
                <a:latin typeface="Calibri" panose="020F0502020204030204" pitchFamily="34" charset="0"/>
              </a:rPr>
              <a: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signatories</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bg1"/>
                </a:solidFill>
                <a:latin typeface="Calibri" panose="020F0502020204030204" pitchFamily="34" charset="0"/>
              </a:rPr>
              <a:t>64</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Calibri" panose="020F0502020204030204" pitchFamily="34" charset="0"/>
              </a:rPr>
              <a:t>CTSA</a:t>
            </a:r>
            <a:r>
              <a:rPr kumimoji="0" lang="en-US" sz="1600" b="0" i="0" u="none" strike="noStrike" cap="none" normalizeH="0" dirty="0">
                <a:ln>
                  <a:noFill/>
                </a:ln>
                <a:solidFill>
                  <a:schemeClr val="bg1"/>
                </a:solidFill>
                <a:effectLst/>
                <a:latin typeface="Calibri" panose="020F0502020204030204" pitchFamily="34" charset="0"/>
              </a:rPr>
              <a:t> Hubs</a:t>
            </a:r>
            <a:r>
              <a:rPr kumimoji="0" lang="en-US" sz="1600" b="0" i="0" u="none" strike="noStrike" cap="none" normalizeH="0" baseline="0" dirty="0">
                <a:ln>
                  <a:noFill/>
                </a:ln>
                <a:solidFill>
                  <a:schemeClr val="tx1"/>
                </a:solidFill>
                <a:effectLst/>
                <a:latin typeface="Times" charset="0"/>
              </a:rPr>
              <a:t> </a:t>
            </a:r>
          </a:p>
        </p:txBody>
      </p:sp>
      <p:sp>
        <p:nvSpPr>
          <p:cNvPr id="7" name="Date Placeholder 6">
            <a:extLst>
              <a:ext uri="{FF2B5EF4-FFF2-40B4-BE49-F238E27FC236}">
                <a16:creationId xmlns:a16="http://schemas.microsoft.com/office/drawing/2014/main" id="{1F3B24B8-82C8-4511-BC68-468EC2122482}"/>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148681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625" y="685799"/>
            <a:ext cx="7772400" cy="847725"/>
          </a:xfrm>
        </p:spPr>
        <p:txBody>
          <a:bodyPr/>
          <a:lstStyle/>
          <a:p>
            <a:r>
              <a:rPr lang="en-US" dirty="0"/>
              <a:t>Trial Innovation Network</a:t>
            </a:r>
          </a:p>
        </p:txBody>
      </p:sp>
      <p:sp>
        <p:nvSpPr>
          <p:cNvPr id="3" name="Content Placeholder 2"/>
          <p:cNvSpPr>
            <a:spLocks noGrp="1"/>
          </p:cNvSpPr>
          <p:nvPr>
            <p:ph sz="half" idx="1"/>
          </p:nvPr>
        </p:nvSpPr>
        <p:spPr>
          <a:xfrm>
            <a:off x="152400" y="1676400"/>
            <a:ext cx="4790500" cy="4191000"/>
          </a:xfrm>
        </p:spPr>
        <p:txBody>
          <a:bodyPr/>
          <a:lstStyle/>
          <a:p>
            <a:r>
              <a:rPr lang="en-US" sz="1800" dirty="0"/>
              <a:t>Initiative launched by the National Center for Advancing Translational Science (NCATS) to leverage the resources of the CTSAs and help accelerate clinical trials </a:t>
            </a:r>
          </a:p>
          <a:p>
            <a:r>
              <a:rPr lang="en-US" sz="1800" dirty="0"/>
              <a:t>Three Trial Innovation Centers [TICs] each with their own central IRB [CIRB]:</a:t>
            </a:r>
          </a:p>
          <a:p>
            <a:pPr lvl="1"/>
            <a:r>
              <a:rPr lang="en-US" sz="1800" dirty="0"/>
              <a:t>University of Utah</a:t>
            </a:r>
          </a:p>
          <a:p>
            <a:pPr lvl="1"/>
            <a:r>
              <a:rPr lang="en-US" sz="1800" dirty="0"/>
              <a:t>Duke University/Vanderbilt University </a:t>
            </a:r>
          </a:p>
          <a:p>
            <a:pPr lvl="1"/>
            <a:r>
              <a:rPr lang="en-US" sz="1800" dirty="0"/>
              <a:t>Johns Hopkins University School of Medicine/Tufts University </a:t>
            </a:r>
          </a:p>
          <a:p>
            <a:r>
              <a:rPr lang="en-US" sz="1800" dirty="0"/>
              <a:t>Recruitment Innovation Center [RIC]: Vanderbilt University </a:t>
            </a:r>
          </a:p>
          <a:p>
            <a:r>
              <a:rPr lang="en-US" sz="1800" dirty="0"/>
              <a:t>Trial Assignment through the Network</a:t>
            </a:r>
          </a:p>
          <a:p>
            <a:endParaRPr lang="en-US" dirty="0"/>
          </a:p>
          <a:p>
            <a:pPr marL="0" indent="0">
              <a:buNone/>
            </a:pPr>
            <a:endParaRPr lang="en-US" dirty="0"/>
          </a:p>
        </p:txBody>
      </p:sp>
      <p:sp>
        <p:nvSpPr>
          <p:cNvPr id="5" name="Content Placeholder 4"/>
          <p:cNvSpPr>
            <a:spLocks noGrp="1"/>
          </p:cNvSpPr>
          <p:nvPr>
            <p:ph sz="half" idx="2"/>
          </p:nvPr>
        </p:nvSpPr>
        <p:spPr>
          <a:xfrm>
            <a:off x="5029200" y="1676400"/>
            <a:ext cx="3886199" cy="3352800"/>
          </a:xfrm>
          <a:solidFill>
            <a:schemeClr val="bg1">
              <a:lumMod val="65000"/>
            </a:schemeClr>
          </a:solidFill>
        </p:spPr>
        <p:txBody>
          <a:bodyPr/>
          <a:lstStyle/>
          <a:p>
            <a:pPr marL="0" indent="0" algn="ctr">
              <a:buNone/>
            </a:pPr>
            <a:r>
              <a:rPr lang="en-US" sz="2000" b="1" dirty="0"/>
              <a:t>CIRB Development </a:t>
            </a:r>
          </a:p>
          <a:p>
            <a:pPr>
              <a:buFont typeface="Wingdings" panose="05000000000000000000" pitchFamily="2" charset="2"/>
              <a:buChar char="v"/>
            </a:pPr>
            <a:r>
              <a:rPr lang="en-US" sz="1800" dirty="0"/>
              <a:t>Development of SOPs</a:t>
            </a:r>
          </a:p>
          <a:p>
            <a:pPr>
              <a:buFont typeface="Wingdings" panose="05000000000000000000" pitchFamily="2" charset="2"/>
              <a:buChar char="v"/>
            </a:pPr>
            <a:r>
              <a:rPr lang="en-US" sz="1800" dirty="0"/>
              <a:t>Develop systems to support the activities of the CIRB</a:t>
            </a:r>
          </a:p>
          <a:p>
            <a:pPr>
              <a:buFont typeface="Wingdings" panose="05000000000000000000" pitchFamily="2" charset="2"/>
              <a:buChar char="v"/>
            </a:pPr>
            <a:r>
              <a:rPr lang="en-US" sz="1800" dirty="0"/>
              <a:t>Develop plans to monitor the IRB approval process and develop metrics to evaluate CIRB success</a:t>
            </a:r>
          </a:p>
          <a:p>
            <a:pPr>
              <a:buFont typeface="Wingdings" panose="05000000000000000000" pitchFamily="2" charset="2"/>
              <a:buChar char="v"/>
            </a:pPr>
            <a:r>
              <a:rPr lang="en-US" sz="1800" dirty="0"/>
              <a:t>Work with other TICs to develop innovative strategies for operationalizing CIRB review. </a:t>
            </a:r>
            <a:endParaRPr lang="en-US" sz="1950" dirty="0"/>
          </a:p>
          <a:p>
            <a:pPr marL="0" indent="0">
              <a:buNone/>
            </a:pPr>
            <a:r>
              <a:rPr lang="en-US" sz="1950" dirty="0"/>
              <a:t>Activity of the TIC CIRBs is supported by a platform hosted by Vanderbilt</a:t>
            </a:r>
          </a:p>
          <a:p>
            <a:endParaRPr lang="en-US" dirty="0"/>
          </a:p>
        </p:txBody>
      </p:sp>
      <p:pic>
        <p:nvPicPr>
          <p:cNvPr id="4" name="Picture 3"/>
          <p:cNvPicPr>
            <a:picLocks noChangeAspect="1"/>
          </p:cNvPicPr>
          <p:nvPr/>
        </p:nvPicPr>
        <p:blipFill>
          <a:blip r:embed="rId3"/>
          <a:stretch>
            <a:fillRect/>
          </a:stretch>
        </p:blipFill>
        <p:spPr>
          <a:xfrm>
            <a:off x="152400" y="5715000"/>
            <a:ext cx="4572000" cy="1066799"/>
          </a:xfrm>
          <a:prstGeom prst="rect">
            <a:avLst/>
          </a:prstGeom>
        </p:spPr>
      </p:pic>
      <p:pic>
        <p:nvPicPr>
          <p:cNvPr id="8" name="Picture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6019799"/>
            <a:ext cx="3886199" cy="76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a:extLst>
              <a:ext uri="{FF2B5EF4-FFF2-40B4-BE49-F238E27FC236}">
                <a16:creationId xmlns:a16="http://schemas.microsoft.com/office/drawing/2014/main" id="{49CE7252-3CEC-4736-AD8B-594A8E520DE1}"/>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60513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2" y="4406900"/>
            <a:ext cx="8116887" cy="1362075"/>
          </a:xfrm>
        </p:spPr>
        <p:txBody>
          <a:bodyPr/>
          <a:lstStyle/>
          <a:p>
            <a:r>
              <a:rPr lang="en-US" dirty="0"/>
              <a:t>STEP 1: Requesting Reliance on An External IRB</a:t>
            </a:r>
          </a:p>
        </p:txBody>
      </p:sp>
      <p:sp>
        <p:nvSpPr>
          <p:cNvPr id="8" name="Content Placeholder 7"/>
          <p:cNvSpPr>
            <a:spLocks noGrp="1"/>
          </p:cNvSpPr>
          <p:nvPr>
            <p:ph type="body" idx="1"/>
          </p:nvPr>
        </p:nvSpPr>
        <p:spPr/>
        <p:txBody>
          <a:bodyPr/>
          <a:lstStyle/>
          <a:p>
            <a:pPr marL="0" indent="0">
              <a:buNone/>
            </a:pPr>
            <a:endParaRPr lang="en-US" dirty="0"/>
          </a:p>
          <a:p>
            <a:endParaRPr lang="en-US" dirty="0"/>
          </a:p>
          <a:p>
            <a:endParaRPr lang="en-US" dirty="0"/>
          </a:p>
        </p:txBody>
      </p:sp>
      <p:sp>
        <p:nvSpPr>
          <p:cNvPr id="2" name="Date Placeholder 1">
            <a:extLst>
              <a:ext uri="{FF2B5EF4-FFF2-40B4-BE49-F238E27FC236}">
                <a16:creationId xmlns:a16="http://schemas.microsoft.com/office/drawing/2014/main" id="{2685D9D8-13CC-4BE9-A21A-0794606309FD}"/>
              </a:ext>
            </a:extLst>
          </p:cNvPr>
          <p:cNvSpPr>
            <a:spLocks noGrp="1"/>
          </p:cNvSpPr>
          <p:nvPr>
            <p:ph type="dt" sz="half" idx="10"/>
          </p:nvPr>
        </p:nvSpPr>
        <p:spPr/>
        <p:txBody>
          <a:bodyPr/>
          <a:lstStyle/>
          <a:p>
            <a:r>
              <a:rPr lang="en-US" altLang="en-US"/>
              <a:t>3/23/2023</a:t>
            </a:r>
            <a:endParaRPr lang="en-US" altLang="en-US">
              <a:latin typeface="Times" panose="02020603050405020304" pitchFamily="18" charset="0"/>
            </a:endParaRPr>
          </a:p>
        </p:txBody>
      </p:sp>
    </p:spTree>
    <p:extLst>
      <p:ext uri="{BB962C8B-B14F-4D97-AF65-F5344CB8AC3E}">
        <p14:creationId xmlns:p14="http://schemas.microsoft.com/office/powerpoint/2010/main" val="3143806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JHM_White</Template>
  <TotalTime>1844</TotalTime>
  <Words>3999</Words>
  <Application>Microsoft Office PowerPoint</Application>
  <PresentationFormat>On-screen Show (4:3)</PresentationFormat>
  <Paragraphs>355</Paragraphs>
  <Slides>40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MS PGothic</vt:lpstr>
      <vt:lpstr>MS PGothic</vt:lpstr>
      <vt:lpstr>Arial</vt:lpstr>
      <vt:lpstr>Calibri</vt:lpstr>
      <vt:lpstr>Times</vt:lpstr>
      <vt:lpstr>Wingdings</vt:lpstr>
      <vt:lpstr>Office Theme</vt:lpstr>
      <vt:lpstr>Understanding Reliance:  Roles &amp; Responsibilities when Relying on an External IRB  </vt:lpstr>
      <vt:lpstr>Overview </vt:lpstr>
      <vt:lpstr>NIH policy  Use of a single IRB for multi-site research  </vt:lpstr>
      <vt:lpstr>Additional Regulatory Requirements for sIRB Review </vt:lpstr>
      <vt:lpstr> National Initiatives to Support Single IRB Review </vt:lpstr>
      <vt:lpstr>What is a “Reliance Agreement”? </vt:lpstr>
      <vt:lpstr>SMART IRB Reliance Agreement </vt:lpstr>
      <vt:lpstr>Trial Innovation Network</vt:lpstr>
      <vt:lpstr>STEP 1: Requesting Reliance on An External IRB</vt:lpstr>
      <vt:lpstr>Reliance Request Process </vt:lpstr>
      <vt:lpstr>Step 1: The Reliance Request Process </vt:lpstr>
      <vt:lpstr>Reliance Request Process:  Planning Stage &amp; Ready For IRB Submission</vt:lpstr>
      <vt:lpstr>Key factors Considered when Processing Requests to Rely on an External IRB</vt:lpstr>
      <vt:lpstr>Key factors Considered when Processing Requests to Rely on an External IRB</vt:lpstr>
      <vt:lpstr>Step 2: Local Context review by JHM IRB </vt:lpstr>
      <vt:lpstr>Single IRB Review ≠ Single Institutional Review</vt:lpstr>
      <vt:lpstr>What is a Relying Organization’s Responsibility?</vt:lpstr>
      <vt:lpstr>What types of things do relying sites remain responsible for? </vt:lpstr>
      <vt:lpstr>Step 2: Local Context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2: Local Context Review – Review Process &amp; Workflow</vt:lpstr>
      <vt:lpstr>Step 2: Local Context Review – Review Process &amp; Workflow</vt:lpstr>
      <vt:lpstr>Step 2: Local Context Review – Review Process &amp; Workflow</vt:lpstr>
      <vt:lpstr>Step 2: Local Context Review – Review Process &amp; Workflow</vt:lpstr>
      <vt:lpstr>Ongoing Local context review </vt:lpstr>
      <vt:lpstr>Ongoing Local Context Review </vt:lpstr>
      <vt:lpstr>Ongoing Local Context IRB: Submission Requirements</vt:lpstr>
      <vt:lpstr>Ongoing Local Context IRB: Submission Requirements</vt:lpstr>
      <vt:lpstr>Ongoing Local Context IRB: Submission Requirements</vt:lpstr>
      <vt:lpstr>Ongoing Local Context IRB: Submission Requirements</vt:lpstr>
      <vt:lpstr>Training Requirements </vt:lpstr>
      <vt:lpstr>Compliance Considerations: Monitoring</vt:lpstr>
      <vt:lpstr> Questions/Discussion</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Landscape of Human Research Protections</dc:title>
  <dc:creator>Megan Singleton</dc:creator>
  <cp:lastModifiedBy>Janelle Maddox-Regis</cp:lastModifiedBy>
  <cp:revision>159</cp:revision>
  <dcterms:created xsi:type="dcterms:W3CDTF">2017-01-31T11:51:26Z</dcterms:created>
  <dcterms:modified xsi:type="dcterms:W3CDTF">2023-03-23T21:16:03Z</dcterms:modified>
</cp:coreProperties>
</file>