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9"/>
  </p:notesMasterIdLst>
  <p:sldIdLst>
    <p:sldId id="256" r:id="rId3"/>
    <p:sldId id="257" r:id="rId4"/>
    <p:sldId id="258" r:id="rId5"/>
    <p:sldId id="279" r:id="rId6"/>
    <p:sldId id="288" r:id="rId7"/>
    <p:sldId id="259" r:id="rId8"/>
    <p:sldId id="262" r:id="rId9"/>
    <p:sldId id="293" r:id="rId10"/>
    <p:sldId id="261" r:id="rId11"/>
    <p:sldId id="276" r:id="rId12"/>
    <p:sldId id="292" r:id="rId13"/>
    <p:sldId id="285" r:id="rId14"/>
    <p:sldId id="282" r:id="rId15"/>
    <p:sldId id="277" r:id="rId16"/>
    <p:sldId id="283" r:id="rId17"/>
    <p:sldId id="286" r:id="rId18"/>
    <p:sldId id="260" r:id="rId19"/>
    <p:sldId id="264" r:id="rId20"/>
    <p:sldId id="271" r:id="rId21"/>
    <p:sldId id="272" r:id="rId22"/>
    <p:sldId id="273" r:id="rId23"/>
    <p:sldId id="274" r:id="rId24"/>
    <p:sldId id="275" r:id="rId25"/>
    <p:sldId id="263" r:id="rId26"/>
    <p:sldId id="291" r:id="rId27"/>
    <p:sldId id="289" r:id="rId28"/>
    <p:sldId id="290" r:id="rId29"/>
    <p:sldId id="267" r:id="rId30"/>
    <p:sldId id="265" r:id="rId31"/>
    <p:sldId id="266" r:id="rId32"/>
    <p:sldId id="294" r:id="rId33"/>
    <p:sldId id="281" r:id="rId34"/>
    <p:sldId id="269" r:id="rId35"/>
    <p:sldId id="280" r:id="rId36"/>
    <p:sldId id="287" r:id="rId37"/>
    <p:sldId id="28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27A5BC-C533-48F5-84A4-B65A3CA933CC}" type="datetimeFigureOut">
              <a:rPr lang="en-US"/>
              <a:pPr>
                <a:defRPr/>
              </a:pPr>
              <a:t>5/6/2011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1C9F19-1E4B-406D-92F8-ECB2610412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1A5C4C-E9F3-497C-9A30-AF5C83311B2E}" type="slidenum">
              <a:rPr lang="en-US"/>
              <a:pPr fontAlgn="base">
                <a:spcBef>
                  <a:spcPct val="0"/>
                </a:spcBef>
                <a:spcAft>
                  <a:spcPct val="0"/>
                </a:spcAft>
                <a:defRPr/>
              </a:pPr>
              <a:t>7</a:t>
            </a:fld>
            <a:endParaRPr lang="en-US"/>
          </a:p>
        </p:txBody>
      </p:sp>
      <p:sp>
        <p:nvSpPr>
          <p:cNvPr id="49155" name="AutoShape 2"/>
          <p:cNvSpPr>
            <a:spLocks noChangeArrowheads="1"/>
          </p:cNvSpPr>
          <p:nvPr/>
        </p:nvSpPr>
        <p:spPr bwMode="auto">
          <a:xfrm>
            <a:off x="0" y="303213"/>
            <a:ext cx="1588" cy="1587"/>
          </a:xfrm>
          <a:prstGeom prst="roundRect">
            <a:avLst>
              <a:gd name="adj" fmla="val 50000"/>
            </a:avLst>
          </a:prstGeom>
          <a:solidFill>
            <a:srgbClr val="FFFFFF"/>
          </a:solidFill>
          <a:ln w="9360">
            <a:solidFill>
              <a:srgbClr val="000000"/>
            </a:solidFill>
            <a:round/>
            <a:headEnd/>
            <a:tailEnd/>
          </a:ln>
        </p:spPr>
        <p:txBody>
          <a:bodyPr wrap="none" anchor="ctr"/>
          <a:lstStyle/>
          <a:p>
            <a:endParaRPr lang="en-US">
              <a:latin typeface="Calibri" pitchFamily="34" charset="0"/>
            </a:endParaRPr>
          </a:p>
        </p:txBody>
      </p:sp>
      <p:sp>
        <p:nvSpPr>
          <p:cNvPr id="49156" name="Rectangle 3"/>
          <p:cNvSpPr>
            <a:spLocks noGrp="1" noChangeArrowheads="1"/>
          </p:cNvSpPr>
          <p:nvPr>
            <p:ph type="body"/>
          </p:nvPr>
        </p:nvSpPr>
        <p:spPr bwMode="auto">
          <a:xfrm>
            <a:off x="503238" y="4316413"/>
            <a:ext cx="5854700" cy="4057650"/>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16281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162820" name="Rectangle 4"/>
          <p:cNvSpPr>
            <a:spLocks noGrp="1" noChangeArrowheads="1"/>
          </p:cNvSpPr>
          <p:nvPr>
            <p:ph type="dt" sz="half" idx="2"/>
          </p:nvPr>
        </p:nvSpPr>
        <p:spPr>
          <a:xfrm>
            <a:off x="7086600" y="6248400"/>
            <a:ext cx="1524000" cy="457200"/>
          </a:xfrm>
        </p:spPr>
        <p:txBody>
          <a:bodyPr/>
          <a:lstStyle>
            <a:lvl1pPr>
              <a:defRPr/>
            </a:lvl1pPr>
          </a:lstStyle>
          <a:p>
            <a:fld id="{EC06486D-2B56-457C-8477-B7C3A27F1DBB}" type="datetimeFigureOut">
              <a:rPr lang="en-US"/>
              <a:pPr/>
              <a:t>5/6/2011</a:t>
            </a:fld>
            <a:endParaRPr lang="en-US"/>
          </a:p>
        </p:txBody>
      </p:sp>
      <p:sp>
        <p:nvSpPr>
          <p:cNvPr id="162821"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162822" name="Rectangle 6"/>
          <p:cNvSpPr>
            <a:spLocks noGrp="1" noChangeArrowheads="1"/>
          </p:cNvSpPr>
          <p:nvPr>
            <p:ph type="sldNum" sz="quarter" idx="4"/>
          </p:nvPr>
        </p:nvSpPr>
        <p:spPr>
          <a:xfrm>
            <a:off x="2209800" y="6248400"/>
            <a:ext cx="1219200" cy="457200"/>
          </a:xfrm>
        </p:spPr>
        <p:txBody>
          <a:bodyPr/>
          <a:lstStyle>
            <a:lvl1pPr>
              <a:defRPr/>
            </a:lvl1pPr>
          </a:lstStyle>
          <a:p>
            <a:fld id="{89EEFAEE-14AC-4D48-AA36-6B65B2503A4D}" type="slidenum">
              <a:rPr lang="en-US"/>
              <a:pPr/>
              <a:t>‹#›</a:t>
            </a:fld>
            <a:endParaRPr lang="en-US"/>
          </a:p>
        </p:txBody>
      </p:sp>
      <p:sp>
        <p:nvSpPr>
          <p:cNvPr id="162823"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a:p>
        </p:txBody>
      </p:sp>
      <p:sp>
        <p:nvSpPr>
          <p:cNvPr id="162824"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endParaRPr lang="en-US" sz="2400">
              <a:latin typeface="Times New Roman" pitchFamily="18" charset="0"/>
            </a:endParaRPr>
          </a:p>
        </p:txBody>
      </p:sp>
      <p:sp>
        <p:nvSpPr>
          <p:cNvPr id="162825"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endParaRPr lang="en-US" sz="2400">
              <a:latin typeface="Times New Roman" pitchFamily="18" charset="0"/>
            </a:endParaRPr>
          </a:p>
        </p:txBody>
      </p:sp>
      <p:sp>
        <p:nvSpPr>
          <p:cNvPr id="162826"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FCC005D-28A5-487E-9D4E-B0C0FF662A45}" type="datetimeFigureOut">
              <a:rPr lang="en-US"/>
              <a:pPr/>
              <a:t>5/6/2011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446112-7CCF-42C3-8CAE-0A0C07D561F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BB3C18-24D5-4FA5-8D95-A82F6A1D94DE}" type="datetimeFigureOut">
              <a:rPr lang="en-US"/>
              <a:pPr/>
              <a:t>5/6/2011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7598B0-842F-4219-AE09-9D53ED25136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p>
            </p:txBody>
          </p:sp>
        </p:grpSp>
      </p:grpSp>
      <p:sp>
        <p:nvSpPr>
          <p:cNvPr id="8296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8296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6EBB76F6-E6A3-4E80-BE92-FE24EB1A9CC8}" type="datetimeFigureOut">
              <a:rPr lang="en-US"/>
              <a:pPr>
                <a:defRPr/>
              </a:pPr>
              <a:t>5/6/2011</a:t>
            </a:fld>
            <a:endParaRPr lang="en-US"/>
          </a:p>
        </p:txBody>
      </p:sp>
      <p:sp>
        <p:nvSpPr>
          <p:cNvPr id="19" name="Rectangle 19"/>
          <p:cNvSpPr>
            <a:spLocks noGrp="1" noChangeArrowheads="1"/>
          </p:cNvSpPr>
          <p:nvPr>
            <p:ph type="ftr" sz="quarter" idx="11"/>
          </p:nvPr>
        </p:nvSpPr>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CB07347C-926D-4457-9857-7ECDD4AD4F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F077C85-3DAD-43DE-BCCF-19F6410F03DE}" type="datetimeFigureOut">
              <a:rPr lang="en-US"/>
              <a:pPr/>
              <a:t>5/6/2011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C1B533-8190-407A-9988-04544DCD7D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EBF7EF2-FFE1-4160-82F5-D99460A50E80}" type="datetimeFigureOut">
              <a:rPr lang="en-US"/>
              <a:pPr/>
              <a:t>5/6/2011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46D44-D9E4-4271-A492-1A49431C54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619AB86-9392-4EC6-B30B-613B3FE382F9}" type="datetimeFigureOut">
              <a:rPr lang="en-US"/>
              <a:pPr/>
              <a:t>5/6/2011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B6F44A-CEDC-4110-B585-13E121100BF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89A86D5-83B7-439E-B3C1-6F1805108B20}" type="datetimeFigureOut">
              <a:rPr lang="en-US"/>
              <a:pPr/>
              <a:t>5/6/2011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48BBEB-A12C-41C5-87C6-2A188CC56D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7EA2694-2197-4198-808D-BC5CFF9FC060}" type="datetimeFigureOut">
              <a:rPr lang="en-US"/>
              <a:pPr/>
              <a:t>5/6/2011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5B4B0F-3783-4CEB-BEFC-1E21627FD49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5E0F1BE-AD00-4DC6-8747-E022C27ED624}" type="datetimeFigureOut">
              <a:rPr lang="en-US"/>
              <a:pPr/>
              <a:t>5/6/2011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CA19BA-C5B8-4BB0-86E6-A4164EB1F6F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DD998BF-D775-4669-819C-57259B8A90AF}" type="datetimeFigureOut">
              <a:rPr lang="en-US"/>
              <a:pPr/>
              <a:t>5/6/2011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74E38F-9630-4837-987C-06CBF2AC44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4FE19EA-60BE-4DC7-BFD2-B9A3AE594B23}" type="datetimeFigureOut">
              <a:rPr lang="en-US"/>
              <a:pPr/>
              <a:t>5/6/2011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BCEE0F-43C0-4764-9009-5259BF615B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1795"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2A00D386-F75C-4CA1-8CF4-6A518CC3C30C}" type="datetimeFigureOut">
              <a:rPr lang="en-US"/>
              <a:pPr/>
              <a:t>5/6/2011</a:t>
            </a:fld>
            <a:endParaRPr lang="en-US"/>
          </a:p>
        </p:txBody>
      </p:sp>
      <p:sp>
        <p:nvSpPr>
          <p:cNvPr id="161797"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p>
        </p:txBody>
      </p:sp>
      <p:sp>
        <p:nvSpPr>
          <p:cNvPr id="161798"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6721BFA9-9ED0-474C-BEAE-DCCC688701BE}" type="slidenum">
              <a:rPr lang="en-US"/>
              <a:pPr/>
              <a:t>‹#›</a:t>
            </a:fld>
            <a:endParaRPr lang="en-US"/>
          </a:p>
        </p:txBody>
      </p:sp>
      <p:sp>
        <p:nvSpPr>
          <p:cNvPr id="161799"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a:p>
        </p:txBody>
      </p:sp>
      <p:sp>
        <p:nvSpPr>
          <p:cNvPr id="161800"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endParaRPr lang="en-US" sz="2400">
              <a:latin typeface="Times New Roman" pitchFamily="18" charset="0"/>
            </a:endParaRPr>
          </a:p>
        </p:txBody>
      </p:sp>
      <p:sp>
        <p:nvSpPr>
          <p:cNvPr id="161801"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endParaRPr lang="en-US" sz="2400">
              <a:latin typeface="Times New Roman" pitchFamily="18" charset="0"/>
            </a:endParaRPr>
          </a:p>
        </p:txBody>
      </p:sp>
      <p:sp>
        <p:nvSpPr>
          <p:cNvPr id="161802"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3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 name="Rectangle 18"/>
          <p:cNvSpPr>
            <a:spLocks noGrp="1" noChangeArrowheads="1"/>
          </p:cNvSpPr>
          <p:nvPr>
            <p:ph type="dt" sz="quarter" idx="2"/>
          </p:nvPr>
        </p:nvSpPr>
        <p:spPr bwMode="auto">
          <a:xfrm>
            <a:off x="1066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fld id="{F13E95B1-4489-46AA-9BCB-4035609E0D21}" type="datetimeFigureOut">
              <a:rPr lang="en-US"/>
              <a:pPr>
                <a:defRPr/>
              </a:pPr>
              <a:t>5/6/2011</a:t>
            </a:fld>
            <a:endParaRPr lang="en-US"/>
          </a:p>
        </p:txBody>
      </p:sp>
      <p:sp>
        <p:nvSpPr>
          <p:cNvPr id="35" name="Rectangle 19"/>
          <p:cNvSpPr>
            <a:spLocks noGrp="1" noChangeArrowheads="1"/>
          </p:cNvSpPr>
          <p:nvPr>
            <p:ph type="ftr" sz="quarter" idx="3"/>
          </p:nvPr>
        </p:nvSpPr>
        <p:spPr bwMode="auto">
          <a:xfrm>
            <a:off x="3352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36" name="Rectangle 20"/>
          <p:cNvSpPr>
            <a:spLocks noGrp="1" noChangeArrowheads="1"/>
          </p:cNvSpPr>
          <p:nvPr>
            <p:ph type="sldNum" sz="quarter" idx="4"/>
          </p:nvPr>
        </p:nvSpPr>
        <p:spPr bwMode="auto">
          <a:xfrm>
            <a:off x="6705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AAAE96C9-0C2F-4E00-A68F-D11AF8281F5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3"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Documents%20and%20Settings\CLASSROOM\Desktop\video.av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C:\Documents%20and%20Settings\CLASSROOM\Desktop\longaxis.av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C:\Documents%20and%20Settings\CLASSROOM\Desktop\normalshort.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Documents%20and%20Settings\CLASSROOM\Desktop\Shortaxis.av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poetryfoundation.org/bio/a-e-housman"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brainyquote.com/quotes/authors/d/donald_rumsfeld.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cid:0B6C4B4C752440DDB74EC463FDF80CC0@user"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Documents%20and%20Settings\echo\Desktop\exportimage4.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cid:03DA881C7AFA41379233B7BC328586C6@user"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p:spPr>
        <p:txBody>
          <a:bodyPr>
            <a:normAutofit fontScale="90000"/>
          </a:bodyPr>
          <a:lstStyle/>
          <a:p>
            <a:r>
              <a:rPr lang="en-US" sz="4800">
                <a:effectLst>
                  <a:outerShdw blurRad="38100" dist="38100" dir="2700000" algn="tl">
                    <a:srgbClr val="C0C0C0"/>
                  </a:outerShdw>
                </a:effectLst>
              </a:rPr>
              <a:t>“ Now that we have his genes, can my child wear soccer shorts?”</a:t>
            </a:r>
          </a:p>
        </p:txBody>
      </p:sp>
      <p:sp>
        <p:nvSpPr>
          <p:cNvPr id="3" name="Subtitle 2"/>
          <p:cNvSpPr>
            <a:spLocks noGrp="1"/>
          </p:cNvSpPr>
          <p:nvPr>
            <p:ph type="subTitle" idx="4294967295"/>
          </p:nvPr>
        </p:nvSpPr>
        <p:spPr>
          <a:xfrm>
            <a:off x="2301875" y="3979863"/>
            <a:ext cx="5454650" cy="1598612"/>
          </a:xfrm>
        </p:spPr>
        <p:txBody>
          <a:bodyPr>
            <a:normAutofit/>
          </a:bodyPr>
          <a:lstStyle/>
          <a:p>
            <a:pPr marL="0" indent="0">
              <a:buFont typeface="Wingdings" pitchFamily="2" charset="2"/>
              <a:buNone/>
            </a:pPr>
            <a:r>
              <a:rPr lang="en-US">
                <a:solidFill>
                  <a:srgbClr val="898989"/>
                </a:solidFill>
                <a:effectLst>
                  <a:outerShdw blurRad="38100" dist="38100" dir="2700000" algn="tl">
                    <a:srgbClr val="C0C0C0"/>
                  </a:outerShdw>
                </a:effectLst>
              </a:rPr>
              <a:t>Janet N Scheel, MD</a:t>
            </a:r>
          </a:p>
          <a:p>
            <a:pPr marL="0" indent="0">
              <a:buFont typeface="Wingdings" pitchFamily="2" charset="2"/>
              <a:buNone/>
            </a:pPr>
            <a:r>
              <a:rPr lang="en-US">
                <a:solidFill>
                  <a:srgbClr val="898989"/>
                </a:solidFill>
                <a:effectLst>
                  <a:outerShdw blurRad="38100" dist="38100" dir="2700000" algn="tl">
                    <a:srgbClr val="C0C0C0"/>
                  </a:outerShdw>
                </a:effectLst>
              </a:rPr>
              <a:t>Pediatric Cardiology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r>
              <a:rPr lang="en-US">
                <a:effectLst>
                  <a:outerShdw blurRad="38100" dist="38100" dir="2700000" algn="tl">
                    <a:srgbClr val="C0C0C0"/>
                  </a:outerShdw>
                </a:effectLst>
              </a:rPr>
              <a:t>Hypertrophic Cardiomyopathy</a:t>
            </a:r>
          </a:p>
        </p:txBody>
      </p:sp>
      <p:pic>
        <p:nvPicPr>
          <p:cNvPr id="50178" name="Content Placeholder 3" descr="h5550921.jpg"/>
          <p:cNvPicPr>
            <a:picLocks noGrp="1" noChangeAspect="1"/>
          </p:cNvPicPr>
          <p:nvPr>
            <p:ph idx="4294967295"/>
          </p:nvPr>
        </p:nvPicPr>
        <p:blipFill>
          <a:blip r:embed="rId2" cstate="print"/>
          <a:srcRect/>
          <a:stretch>
            <a:fillRect/>
          </a:stretch>
        </p:blipFill>
        <p:spPr>
          <a:xfrm>
            <a:off x="3162300" y="2662238"/>
            <a:ext cx="3733800" cy="26003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r>
              <a:rPr lang="en-US"/>
              <a:t>Long Axis View</a:t>
            </a:r>
          </a:p>
        </p:txBody>
      </p:sp>
      <p:pic>
        <p:nvPicPr>
          <p:cNvPr id="81926" name="Picture 6" descr="thumbnailCA26P3U0"/>
          <p:cNvPicPr>
            <a:picLocks noGrp="1" noChangeAspect="1" noChangeArrowheads="1"/>
          </p:cNvPicPr>
          <p:nvPr>
            <p:ph idx="1"/>
          </p:nvPr>
        </p:nvPicPr>
        <p:blipFill>
          <a:blip r:embed="rId2" cstate="print"/>
          <a:srcRect/>
          <a:stretch>
            <a:fillRect/>
          </a:stretch>
        </p:blipFill>
        <p:spPr>
          <a:xfrm>
            <a:off x="2514600" y="1905000"/>
            <a:ext cx="4381500" cy="407987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p:txBody>
          <a:bodyPr/>
          <a:lstStyle/>
          <a:p>
            <a:r>
              <a:rPr lang="en-US" dirty="0">
                <a:effectLst>
                  <a:outerShdw blurRad="38100" dist="38100" dir="2700000" algn="tl">
                    <a:srgbClr val="C0C0C0"/>
                  </a:outerShdw>
                </a:effectLst>
              </a:rPr>
              <a:t>Normal </a:t>
            </a:r>
            <a:r>
              <a:rPr lang="en-US" dirty="0" smtClean="0">
                <a:effectLst>
                  <a:outerShdw blurRad="38100" dist="38100" dir="2700000" algn="tl">
                    <a:srgbClr val="C0C0C0"/>
                  </a:outerShdw>
                </a:effectLst>
              </a:rPr>
              <a:t>Long Axis</a:t>
            </a:r>
            <a:endParaRPr lang="en-US" dirty="0">
              <a:effectLst>
                <a:outerShdw blurRad="38100" dist="38100" dir="2700000" algn="tl">
                  <a:srgbClr val="C0C0C0"/>
                </a:outerShdw>
              </a:effectLst>
            </a:endParaRPr>
          </a:p>
        </p:txBody>
      </p:sp>
      <p:pic>
        <p:nvPicPr>
          <p:cNvPr id="5" name="video.avi">
            <a:hlinkClick r:id="" action="ppaction://media"/>
          </p:cNvPr>
          <p:cNvPicPr>
            <a:picLocks noRot="1" noChangeAspect="1"/>
          </p:cNvPicPr>
          <p:nvPr>
            <a:videoFile r:link="rId1"/>
          </p:nvPr>
        </p:nvPicPr>
        <p:blipFill>
          <a:blip r:embed="rId3" cstate="print"/>
          <a:stretch>
            <a:fillRect/>
          </a:stretch>
        </p:blipFill>
        <p:spPr>
          <a:xfrm>
            <a:off x="1219200" y="1447800"/>
            <a:ext cx="670560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r>
              <a:rPr lang="en-US">
                <a:effectLst>
                  <a:outerShdw blurRad="38100" dist="38100" dir="2700000" algn="tl">
                    <a:srgbClr val="C0C0C0"/>
                  </a:outerShdw>
                </a:effectLst>
              </a:rPr>
              <a:t>Long Axis HCM</a:t>
            </a:r>
          </a:p>
        </p:txBody>
      </p:sp>
      <p:pic>
        <p:nvPicPr>
          <p:cNvPr id="5" name="longaxis.avi">
            <a:hlinkClick r:id="" action="ppaction://media"/>
          </p:cNvPr>
          <p:cNvPicPr>
            <a:picLocks noRot="1" noChangeAspect="1"/>
          </p:cNvPicPr>
          <p:nvPr>
            <a:videoFile r:link="rId1"/>
          </p:nvPr>
        </p:nvPicPr>
        <p:blipFill>
          <a:blip r:embed="rId3" cstate="print"/>
          <a:stretch>
            <a:fillRect/>
          </a:stretch>
        </p:blipFill>
        <p:spPr>
          <a:xfrm>
            <a:off x="1143000" y="1447800"/>
            <a:ext cx="6934200" cy="49463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r>
              <a:rPr lang="en-US">
                <a:effectLst>
                  <a:outerShdw blurRad="38100" dist="38100" dir="2700000" algn="tl">
                    <a:srgbClr val="C0C0C0"/>
                  </a:outerShdw>
                </a:effectLst>
              </a:rPr>
              <a:t>Short Axis View</a:t>
            </a:r>
          </a:p>
        </p:txBody>
      </p:sp>
      <p:pic>
        <p:nvPicPr>
          <p:cNvPr id="51202" name="Content Placeholder 3" descr="cardiomyopathy.gif"/>
          <p:cNvPicPr>
            <a:picLocks noGrp="1" noChangeAspect="1"/>
          </p:cNvPicPr>
          <p:nvPr>
            <p:ph idx="4294967295"/>
          </p:nvPr>
        </p:nvPicPr>
        <p:blipFill>
          <a:blip r:embed="rId2" cstate="print"/>
          <a:srcRect/>
          <a:stretch>
            <a:fillRect/>
          </a:stretch>
        </p:blipFill>
        <p:spPr>
          <a:xfrm>
            <a:off x="3811588" y="2655888"/>
            <a:ext cx="2435225" cy="26098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r>
              <a:rPr lang="en-US" dirty="0" smtClean="0">
                <a:effectLst>
                  <a:outerShdw blurRad="38100" dist="38100" dir="2700000" algn="tl">
                    <a:srgbClr val="C0C0C0"/>
                  </a:outerShdw>
                </a:effectLst>
              </a:rPr>
              <a:t>Normal Short Axis</a:t>
            </a:r>
            <a:endParaRPr lang="en-US" dirty="0">
              <a:effectLst>
                <a:outerShdw blurRad="38100" dist="38100" dir="2700000" algn="tl">
                  <a:srgbClr val="C0C0C0"/>
                </a:outerShdw>
              </a:effectLst>
            </a:endParaRPr>
          </a:p>
        </p:txBody>
      </p:sp>
      <p:pic>
        <p:nvPicPr>
          <p:cNvPr id="5" name="normalshort.avi">
            <a:hlinkClick r:id="" action="ppaction://media"/>
          </p:cNvPr>
          <p:cNvPicPr>
            <a:picLocks noRot="1" noChangeAspect="1"/>
          </p:cNvPicPr>
          <p:nvPr>
            <a:videoFile r:link="rId1"/>
          </p:nvPr>
        </p:nvPicPr>
        <p:blipFill>
          <a:blip r:embed="rId3" cstate="print"/>
          <a:stretch>
            <a:fillRect/>
          </a:stretch>
        </p:blipFill>
        <p:spPr>
          <a:xfrm>
            <a:off x="1295401" y="1371600"/>
            <a:ext cx="6629400" cy="50450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r>
              <a:rPr lang="en-US">
                <a:effectLst>
                  <a:outerShdw blurRad="38100" dist="38100" dir="2700000" algn="tl">
                    <a:srgbClr val="C0C0C0"/>
                  </a:outerShdw>
                </a:effectLst>
              </a:rPr>
              <a:t>Short Axis HCM</a:t>
            </a:r>
          </a:p>
        </p:txBody>
      </p:sp>
      <p:pic>
        <p:nvPicPr>
          <p:cNvPr id="5" name="Shortaxis.avi">
            <a:hlinkClick r:id="" action="ppaction://media"/>
          </p:cNvPr>
          <p:cNvPicPr>
            <a:picLocks noRot="1" noChangeAspect="1"/>
          </p:cNvPicPr>
          <p:nvPr>
            <a:videoFile r:link="rId1"/>
          </p:nvPr>
        </p:nvPicPr>
        <p:blipFill>
          <a:blip r:embed="rId3" cstate="print"/>
          <a:stretch>
            <a:fillRect/>
          </a:stretch>
        </p:blipFill>
        <p:spPr>
          <a:xfrm>
            <a:off x="1066800" y="1752600"/>
            <a:ext cx="7067550" cy="4667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1841500" y="190500"/>
            <a:ext cx="6402388" cy="1319213"/>
          </a:xfrm>
        </p:spPr>
        <p:txBody>
          <a:bodyPr/>
          <a:lstStyle/>
          <a:p>
            <a:r>
              <a:rPr lang="en-US">
                <a:effectLst>
                  <a:outerShdw blurRad="38100" dist="38100" dir="2700000" algn="tl">
                    <a:srgbClr val="C0C0C0"/>
                  </a:outerShdw>
                </a:effectLst>
              </a:rPr>
              <a:t>Clinical Presentation of HCM</a:t>
            </a:r>
          </a:p>
        </p:txBody>
      </p:sp>
      <p:sp>
        <p:nvSpPr>
          <p:cNvPr id="13315" name="Rectangle 3"/>
          <p:cNvSpPr>
            <a:spLocks noGrp="1" noChangeArrowheads="1"/>
          </p:cNvSpPr>
          <p:nvPr>
            <p:ph type="body" idx="4294967295"/>
          </p:nvPr>
        </p:nvSpPr>
        <p:spPr>
          <a:xfrm>
            <a:off x="1719263" y="2252663"/>
            <a:ext cx="6619875" cy="3738562"/>
          </a:xfrm>
        </p:spPr>
        <p:txBody>
          <a:bodyPr>
            <a:normAutofit/>
          </a:bodyPr>
          <a:lstStyle/>
          <a:p>
            <a:pPr>
              <a:lnSpc>
                <a:spcPct val="90000"/>
              </a:lnSpc>
            </a:pPr>
            <a:r>
              <a:rPr lang="en-US" sz="2100">
                <a:effectLst>
                  <a:outerShdw blurRad="38100" dist="38100" dir="2700000" algn="tl">
                    <a:srgbClr val="C0C0C0"/>
                  </a:outerShdw>
                </a:effectLst>
              </a:rPr>
              <a:t>Genetic disorder, generally autosomal dominant, prevalence 1/500</a:t>
            </a:r>
          </a:p>
          <a:p>
            <a:pPr>
              <a:lnSpc>
                <a:spcPct val="90000"/>
              </a:lnSpc>
            </a:pPr>
            <a:r>
              <a:rPr lang="en-US" sz="2100">
                <a:effectLst>
                  <a:outerShdw blurRad="38100" dist="38100" dir="2700000" algn="tl">
                    <a:srgbClr val="C0C0C0"/>
                  </a:outerShdw>
                </a:effectLst>
              </a:rPr>
              <a:t>Infants and young children:  Murmur, abnormal ECG</a:t>
            </a:r>
          </a:p>
          <a:p>
            <a:pPr>
              <a:lnSpc>
                <a:spcPct val="90000"/>
              </a:lnSpc>
            </a:pPr>
            <a:r>
              <a:rPr lang="en-US" sz="2100">
                <a:effectLst>
                  <a:outerShdw blurRad="38100" dist="38100" dir="2700000" algn="tl">
                    <a:srgbClr val="C0C0C0"/>
                  </a:outerShdw>
                </a:effectLst>
              </a:rPr>
              <a:t>Adolescents and young adults</a:t>
            </a:r>
          </a:p>
          <a:p>
            <a:pPr lvl="1">
              <a:lnSpc>
                <a:spcPct val="90000"/>
              </a:lnSpc>
              <a:buFontTx/>
              <a:buChar char="•"/>
            </a:pPr>
            <a:r>
              <a:rPr lang="en-US" sz="2000">
                <a:effectLst>
                  <a:outerShdw blurRad="38100" dist="38100" dir="2700000" algn="tl">
                    <a:srgbClr val="C0C0C0"/>
                  </a:outerShdw>
                </a:effectLst>
              </a:rPr>
              <a:t>Dyspnea/chest pain with exertion</a:t>
            </a:r>
          </a:p>
          <a:p>
            <a:pPr lvl="1">
              <a:lnSpc>
                <a:spcPct val="90000"/>
              </a:lnSpc>
              <a:buFontTx/>
              <a:buChar char="•"/>
            </a:pPr>
            <a:r>
              <a:rPr lang="en-US" sz="2000">
                <a:effectLst>
                  <a:outerShdw blurRad="38100" dist="38100" dir="2700000" algn="tl">
                    <a:srgbClr val="C0C0C0"/>
                  </a:outerShdw>
                </a:effectLst>
              </a:rPr>
              <a:t>Syncope </a:t>
            </a:r>
          </a:p>
          <a:p>
            <a:pPr lvl="1">
              <a:lnSpc>
                <a:spcPct val="90000"/>
              </a:lnSpc>
              <a:buFontTx/>
              <a:buChar char="•"/>
            </a:pPr>
            <a:r>
              <a:rPr lang="en-US" sz="2000">
                <a:effectLst>
                  <a:outerShdw blurRad="38100" dist="38100" dir="2700000" algn="tl">
                    <a:srgbClr val="C0C0C0"/>
                  </a:outerShdw>
                </a:effectLst>
              </a:rPr>
              <a:t>Sudden death</a:t>
            </a:r>
          </a:p>
          <a:p>
            <a:pPr lvl="1">
              <a:lnSpc>
                <a:spcPct val="90000"/>
              </a:lnSpc>
              <a:buFontTx/>
              <a:buChar char="•"/>
            </a:pPr>
            <a:r>
              <a:rPr lang="en-US" sz="2000">
                <a:effectLst>
                  <a:outerShdw blurRad="38100" dist="38100" dir="2700000" algn="tl">
                    <a:srgbClr val="C0C0C0"/>
                  </a:outerShdw>
                </a:effectLst>
              </a:rPr>
              <a:t>Leading cause of unexpected death in young athletes—often the first presentation</a:t>
            </a:r>
          </a:p>
          <a:p>
            <a:pPr>
              <a:lnSpc>
                <a:spcPct val="90000"/>
              </a:lnSpc>
            </a:pPr>
            <a:endParaRPr lang="en-US" sz="21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hcm2.gif"/>
          <p:cNvPicPr>
            <a:picLocks noChangeAspect="1"/>
          </p:cNvPicPr>
          <p:nvPr/>
        </p:nvPicPr>
        <p:blipFill>
          <a:blip r:embed="rId2" cstate="print"/>
          <a:srcRect/>
          <a:stretch>
            <a:fillRect/>
          </a:stretch>
        </p:blipFill>
        <p:spPr bwMode="auto">
          <a:xfrm>
            <a:off x="2438400" y="2057400"/>
            <a:ext cx="4191000" cy="4191000"/>
          </a:xfrm>
          <a:prstGeom prst="rect">
            <a:avLst/>
          </a:prstGeom>
          <a:noFill/>
          <a:ln w="9525">
            <a:noFill/>
            <a:miter lim="800000"/>
            <a:headEnd/>
            <a:tailEnd/>
          </a:ln>
        </p:spPr>
      </p:pic>
      <p:sp>
        <p:nvSpPr>
          <p:cNvPr id="3" name="Title 2"/>
          <p:cNvSpPr>
            <a:spLocks noGrp="1"/>
          </p:cNvSpPr>
          <p:nvPr>
            <p:ph type="title" idx="4294967295"/>
          </p:nvPr>
        </p:nvSpPr>
        <p:spPr>
          <a:xfrm>
            <a:off x="1600200" y="274638"/>
            <a:ext cx="6629400" cy="1554162"/>
          </a:xfrm>
        </p:spPr>
        <p:txBody>
          <a:bodyPr>
            <a:normAutofit/>
          </a:bodyPr>
          <a:lstStyle/>
          <a:p>
            <a:r>
              <a:rPr lang="en-US">
                <a:effectLst>
                  <a:outerShdw blurRad="38100" dist="38100" dir="2700000" algn="tl">
                    <a:srgbClr val="C0C0C0"/>
                  </a:outerShdw>
                </a:effectLst>
              </a:rPr>
              <a:t>Cardiac Causes of Death on Autopsy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59394" name="Content Placeholder 3" descr="04-30-2011 07;07;12PM.jpg"/>
          <p:cNvPicPr>
            <a:picLocks noGrp="1" noChangeAspect="1"/>
          </p:cNvPicPr>
          <p:nvPr>
            <p:ph idx="4294967295"/>
          </p:nvPr>
        </p:nvPicPr>
        <p:blipFill>
          <a:blip r:embed="rId2" cstate="print"/>
          <a:srcRect/>
          <a:stretch>
            <a:fillRect/>
          </a:stretch>
        </p:blipFill>
        <p:spPr>
          <a:xfrm>
            <a:off x="3624263" y="1905000"/>
            <a:ext cx="2809875" cy="4114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r>
              <a:rPr lang="en-US">
                <a:effectLst>
                  <a:outerShdw blurRad="38100" dist="38100" dir="2700000" algn="tl">
                    <a:srgbClr val="C0C0C0"/>
                  </a:outerShdw>
                </a:effectLst>
              </a:rPr>
              <a:t>Disclosures</a:t>
            </a:r>
          </a:p>
        </p:txBody>
      </p:sp>
      <p:sp>
        <p:nvSpPr>
          <p:cNvPr id="15362" name="Content Placeholder 2"/>
          <p:cNvSpPr>
            <a:spLocks noGrp="1"/>
          </p:cNvSpPr>
          <p:nvPr>
            <p:ph idx="4294967295"/>
          </p:nvPr>
        </p:nvSpPr>
        <p:spPr/>
        <p:txBody>
          <a:bodyPr/>
          <a:lstStyle/>
          <a:p>
            <a:r>
              <a:rPr lang="en-US">
                <a:effectLst>
                  <a:outerShdw blurRad="38100" dist="38100" dir="2700000" algn="tl">
                    <a:srgbClr val="C0C0C0"/>
                  </a:outerShdw>
                </a:effectLst>
              </a:rPr>
              <a:t>I have no financial disclosures</a:t>
            </a:r>
          </a:p>
          <a:p>
            <a:r>
              <a:rPr lang="en-US">
                <a:effectLst>
                  <a:outerShdw blurRad="38100" dist="38100" dir="2700000" algn="tl">
                    <a:srgbClr val="C0C0C0"/>
                  </a:outerShdw>
                </a:effectLst>
              </a:rPr>
              <a:t>I will not talk about off –label use of any medication or medical equipement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60418" name="Content Placeholder 3" descr="04-30-2011 07;07;49PM.jpg"/>
          <p:cNvPicPr>
            <a:picLocks noGrp="1" noChangeAspect="1"/>
          </p:cNvPicPr>
          <p:nvPr>
            <p:ph idx="4294967295"/>
          </p:nvPr>
        </p:nvPicPr>
        <p:blipFill>
          <a:blip r:embed="rId2" cstate="print"/>
          <a:srcRect/>
          <a:stretch>
            <a:fillRect/>
          </a:stretch>
        </p:blipFill>
        <p:spPr>
          <a:xfrm>
            <a:off x="3603625" y="1905000"/>
            <a:ext cx="2851150" cy="4114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61442" name="Content Placeholder 3" descr="04-30-2011 07;08;24PM.jpg"/>
          <p:cNvPicPr>
            <a:picLocks noGrp="1" noChangeAspect="1"/>
          </p:cNvPicPr>
          <p:nvPr>
            <p:ph idx="4294967295"/>
          </p:nvPr>
        </p:nvPicPr>
        <p:blipFill>
          <a:blip r:embed="rId2" cstate="print"/>
          <a:srcRect/>
          <a:stretch>
            <a:fillRect/>
          </a:stretch>
        </p:blipFill>
        <p:spPr>
          <a:xfrm>
            <a:off x="3614738" y="1905000"/>
            <a:ext cx="2828925" cy="4114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62466" name="Content Placeholder 3" descr="04-30-2011 07;09;00PM.jpg"/>
          <p:cNvPicPr>
            <a:picLocks noGrp="1" noChangeAspect="1"/>
          </p:cNvPicPr>
          <p:nvPr>
            <p:ph idx="4294967295"/>
          </p:nvPr>
        </p:nvPicPr>
        <p:blipFill>
          <a:blip r:embed="rId2" cstate="print"/>
          <a:srcRect/>
          <a:stretch>
            <a:fillRect/>
          </a:stretch>
        </p:blipFill>
        <p:spPr>
          <a:xfrm>
            <a:off x="3595688" y="1905000"/>
            <a:ext cx="2867025" cy="4114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r>
              <a:rPr lang="en-US">
                <a:effectLst>
                  <a:outerShdw blurRad="38100" dist="38100" dir="2700000" algn="tl">
                    <a:srgbClr val="C0C0C0"/>
                  </a:outerShdw>
                </a:effectLst>
              </a:rPr>
              <a:t>To an Athlete Dying Young</a:t>
            </a:r>
          </a:p>
        </p:txBody>
      </p:sp>
      <p:sp>
        <p:nvSpPr>
          <p:cNvPr id="3" name="Content Placeholder 2"/>
          <p:cNvSpPr>
            <a:spLocks noGrp="1"/>
          </p:cNvSpPr>
          <p:nvPr>
            <p:ph idx="4294967295"/>
          </p:nvPr>
        </p:nvSpPr>
        <p:spPr/>
        <p:txBody>
          <a:bodyPr>
            <a:normAutofit/>
          </a:bodyPr>
          <a:lstStyle/>
          <a:p>
            <a:pPr lvl="1">
              <a:lnSpc>
                <a:spcPct val="80000"/>
              </a:lnSpc>
              <a:buFont typeface="Wingdings" pitchFamily="2" charset="2"/>
              <a:buNone/>
            </a:pPr>
            <a:r>
              <a:rPr lang="en-US" sz="2000">
                <a:effectLst>
                  <a:outerShdw blurRad="38100" dist="38100" dir="2700000" algn="tl">
                    <a:srgbClr val="C0C0C0"/>
                  </a:outerShdw>
                </a:effectLst>
              </a:rPr>
              <a:t> </a:t>
            </a:r>
            <a:r>
              <a:rPr lang="en-US" sz="2000">
                <a:effectLst>
                  <a:outerShdw blurRad="38100" dist="38100" dir="2700000" algn="tl">
                    <a:srgbClr val="C0C0C0"/>
                  </a:outerShdw>
                </a:effectLst>
                <a:hlinkClick r:id="rId2" action="ppaction://hlinkfile"/>
              </a:rPr>
              <a:t>A. E. Housman</a:t>
            </a:r>
            <a:r>
              <a:rPr lang="en-US" sz="2000">
                <a:effectLst>
                  <a:outerShdw blurRad="38100" dist="38100" dir="2700000" algn="tl">
                    <a:srgbClr val="C0C0C0"/>
                  </a:outerShdw>
                </a:effectLst>
              </a:rPr>
              <a:t> 1859–1936 </a:t>
            </a:r>
          </a:p>
          <a:p>
            <a:pPr>
              <a:lnSpc>
                <a:spcPct val="80000"/>
              </a:lnSpc>
            </a:pPr>
            <a:r>
              <a:rPr lang="en-US" sz="2100">
                <a:effectLst>
                  <a:outerShdw blurRad="38100" dist="38100" dir="2700000" algn="tl">
                    <a:srgbClr val="C0C0C0"/>
                  </a:outerShdw>
                </a:effectLst>
              </a:rPr>
              <a:t>The time you won your town the race </a:t>
            </a:r>
          </a:p>
          <a:p>
            <a:pPr>
              <a:lnSpc>
                <a:spcPct val="80000"/>
              </a:lnSpc>
            </a:pPr>
            <a:r>
              <a:rPr lang="en-US" sz="2100">
                <a:effectLst>
                  <a:outerShdw blurRad="38100" dist="38100" dir="2700000" algn="tl">
                    <a:srgbClr val="C0C0C0"/>
                  </a:outerShdw>
                </a:effectLst>
              </a:rPr>
              <a:t>We chaired you through the market-place; </a:t>
            </a:r>
          </a:p>
          <a:p>
            <a:pPr>
              <a:lnSpc>
                <a:spcPct val="80000"/>
              </a:lnSpc>
            </a:pPr>
            <a:r>
              <a:rPr lang="en-US" sz="2100">
                <a:effectLst>
                  <a:outerShdw blurRad="38100" dist="38100" dir="2700000" algn="tl">
                    <a:srgbClr val="C0C0C0"/>
                  </a:outerShdw>
                </a:effectLst>
              </a:rPr>
              <a:t>Man and boy stood cheering by, </a:t>
            </a:r>
          </a:p>
          <a:p>
            <a:pPr>
              <a:lnSpc>
                <a:spcPct val="80000"/>
              </a:lnSpc>
            </a:pPr>
            <a:r>
              <a:rPr lang="en-US" sz="2100">
                <a:effectLst>
                  <a:outerShdw blurRad="38100" dist="38100" dir="2700000" algn="tl">
                    <a:srgbClr val="C0C0C0"/>
                  </a:outerShdw>
                </a:effectLst>
              </a:rPr>
              <a:t>And home we brought you shoulder-high. </a:t>
            </a:r>
          </a:p>
          <a:p>
            <a:pPr>
              <a:lnSpc>
                <a:spcPct val="80000"/>
              </a:lnSpc>
            </a:pPr>
            <a:r>
              <a:rPr lang="en-US" sz="2100">
                <a:effectLst>
                  <a:outerShdw blurRad="38100" dist="38100" dir="2700000" algn="tl">
                    <a:srgbClr val="C0C0C0"/>
                  </a:outerShdw>
                </a:effectLst>
              </a:rPr>
              <a:t/>
            </a:r>
            <a:br>
              <a:rPr lang="en-US" sz="2100">
                <a:effectLst>
                  <a:outerShdw blurRad="38100" dist="38100" dir="2700000" algn="tl">
                    <a:srgbClr val="C0C0C0"/>
                  </a:outerShdw>
                </a:effectLst>
              </a:rPr>
            </a:br>
            <a:r>
              <a:rPr lang="en-US" sz="2100">
                <a:effectLst>
                  <a:outerShdw blurRad="38100" dist="38100" dir="2700000" algn="tl">
                    <a:srgbClr val="C0C0C0"/>
                  </a:outerShdw>
                </a:effectLst>
              </a:rPr>
              <a:t>Today, the road all runners come, </a:t>
            </a:r>
          </a:p>
          <a:p>
            <a:pPr>
              <a:lnSpc>
                <a:spcPct val="80000"/>
              </a:lnSpc>
            </a:pPr>
            <a:r>
              <a:rPr lang="en-US" sz="2100">
                <a:effectLst>
                  <a:outerShdw blurRad="38100" dist="38100" dir="2700000" algn="tl">
                    <a:srgbClr val="C0C0C0"/>
                  </a:outerShdw>
                </a:effectLst>
              </a:rPr>
              <a:t>Shoulder-high we bring you home, </a:t>
            </a:r>
          </a:p>
          <a:p>
            <a:pPr>
              <a:lnSpc>
                <a:spcPct val="80000"/>
              </a:lnSpc>
            </a:pPr>
            <a:r>
              <a:rPr lang="en-US" sz="2100">
                <a:effectLst>
                  <a:outerShdw blurRad="38100" dist="38100" dir="2700000" algn="tl">
                    <a:srgbClr val="C0C0C0"/>
                  </a:outerShdw>
                </a:effectLst>
              </a:rPr>
              <a:t>And set you at your threshold down, </a:t>
            </a:r>
          </a:p>
          <a:p>
            <a:pPr>
              <a:lnSpc>
                <a:spcPct val="80000"/>
              </a:lnSpc>
            </a:pPr>
            <a:r>
              <a:rPr lang="en-US" sz="2100">
                <a:effectLst>
                  <a:outerShdw blurRad="38100" dist="38100" dir="2700000" algn="tl">
                    <a:srgbClr val="C0C0C0"/>
                  </a:outerShdw>
                </a:effectLst>
              </a:rPr>
              <a:t>Townsman of a stiller town. ………</a:t>
            </a:r>
          </a:p>
          <a:p>
            <a:pPr>
              <a:lnSpc>
                <a:spcPct val="80000"/>
              </a:lnSpc>
            </a:pPr>
            <a:r>
              <a:rPr lang="en-US" sz="2100">
                <a:effectLst>
                  <a:outerShdw blurRad="38100" dist="38100" dir="2700000" algn="tl">
                    <a:srgbClr val="C0C0C0"/>
                  </a:outerShdw>
                </a:effectLst>
              </a:rPr>
              <a:t/>
            </a:r>
            <a:br>
              <a:rPr lang="en-US" sz="2100">
                <a:effectLst>
                  <a:outerShdw blurRad="38100" dist="38100" dir="2700000" algn="tl">
                    <a:srgbClr val="C0C0C0"/>
                  </a:outerShdw>
                </a:effectLst>
              </a:rPr>
            </a:br>
            <a:endParaRPr lang="en-US" sz="2100">
              <a:effectLst>
                <a:outerShdw blurRad="38100" dist="38100" dir="2700000" algn="tl">
                  <a:srgbClr val="C0C0C0"/>
                </a:outerShdw>
              </a:effectLst>
            </a:endParaRPr>
          </a:p>
          <a:p>
            <a:pPr>
              <a:lnSpc>
                <a:spcPct val="80000"/>
              </a:lnSpc>
            </a:pPr>
            <a:endParaRPr lang="en-US" sz="21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hcm1.gif"/>
          <p:cNvPicPr>
            <a:picLocks noChangeAspect="1"/>
          </p:cNvPicPr>
          <p:nvPr/>
        </p:nvPicPr>
        <p:blipFill>
          <a:blip r:embed="rId2" cstate="print"/>
          <a:srcRect/>
          <a:stretch>
            <a:fillRect/>
          </a:stretch>
        </p:blipFill>
        <p:spPr bwMode="auto">
          <a:xfrm>
            <a:off x="1143000" y="1524000"/>
            <a:ext cx="6286500" cy="4114800"/>
          </a:xfrm>
          <a:prstGeom prst="rect">
            <a:avLst/>
          </a:prstGeom>
          <a:noFill/>
          <a:ln w="9525">
            <a:noFill/>
            <a:miter lim="800000"/>
            <a:headEnd/>
            <a:tailEnd/>
          </a:ln>
        </p:spPr>
      </p:pic>
      <p:sp>
        <p:nvSpPr>
          <p:cNvPr id="64514" name="Title 2"/>
          <p:cNvSpPr>
            <a:spLocks noGrp="1"/>
          </p:cNvSpPr>
          <p:nvPr>
            <p:ph type="title" idx="4294967295"/>
          </p:nvPr>
        </p:nvSpPr>
        <p:spPr>
          <a:xfrm>
            <a:off x="1524000" y="274638"/>
            <a:ext cx="6705600" cy="1143000"/>
          </a:xfrm>
        </p:spPr>
        <p:txBody>
          <a:bodyPr/>
          <a:lstStyle/>
          <a:p>
            <a:r>
              <a:rPr lang="en-US" sz="3800">
                <a:effectLst>
                  <a:outerShdw blurRad="38100" dist="38100" dir="2700000" algn="tl">
                    <a:srgbClr val="C0C0C0"/>
                  </a:outerShdw>
                </a:effectLst>
              </a:rPr>
              <a:t>Causes of Death in Athletes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3"/>
          <p:cNvSpPr>
            <a:spLocks noGrp="1"/>
          </p:cNvSpPr>
          <p:nvPr>
            <p:ph type="title" idx="4294967295"/>
          </p:nvPr>
        </p:nvSpPr>
        <p:spPr/>
        <p:txBody>
          <a:bodyPr/>
          <a:lstStyle/>
          <a:p>
            <a:r>
              <a:rPr lang="en-US">
                <a:effectLst>
                  <a:outerShdw blurRad="38100" dist="38100" dir="2700000" algn="tl">
                    <a:srgbClr val="C0C0C0"/>
                  </a:outerShdw>
                </a:effectLst>
              </a:rPr>
              <a:t>NP + BP</a:t>
            </a:r>
          </a:p>
        </p:txBody>
      </p:sp>
      <p:graphicFrame>
        <p:nvGraphicFramePr>
          <p:cNvPr id="80899" name="Object 3"/>
          <p:cNvGraphicFramePr>
            <a:graphicFrameLocks noChangeAspect="1"/>
          </p:cNvGraphicFramePr>
          <p:nvPr/>
        </p:nvGraphicFramePr>
        <p:xfrm>
          <a:off x="1509713" y="1600200"/>
          <a:ext cx="6124575" cy="4572000"/>
        </p:xfrm>
        <a:graphic>
          <a:graphicData uri="http://schemas.openxmlformats.org/presentationml/2006/ole">
            <p:oleObj spid="_x0000_s80899" name="Visio" r:id="rId3" imgW="6124529" imgH="4092611" progId="">
              <p:embed/>
            </p:oleObj>
          </a:graphicData>
        </a:graphic>
      </p:graphicFrame>
      <p:graphicFrame>
        <p:nvGraphicFramePr>
          <p:cNvPr id="80900" name="Object 4"/>
          <p:cNvGraphicFramePr>
            <a:graphicFrameLocks noChangeAspect="1"/>
          </p:cNvGraphicFramePr>
          <p:nvPr/>
        </p:nvGraphicFramePr>
        <p:xfrm>
          <a:off x="1676400" y="1447800"/>
          <a:ext cx="6083300" cy="5357813"/>
        </p:xfrm>
        <a:graphic>
          <a:graphicData uri="http://schemas.openxmlformats.org/presentationml/2006/ole">
            <p:oleObj spid="_x0000_s80900" name="Visio" r:id="rId4" imgW="7669987" imgH="6755587" progId="">
              <p:embed/>
            </p:oleObj>
          </a:graphicData>
        </a:graphic>
      </p:graphicFrame>
      <p:cxnSp>
        <p:nvCxnSpPr>
          <p:cNvPr id="8" name="Straight Connector 7"/>
          <p:cNvCxnSpPr/>
          <p:nvPr/>
        </p:nvCxnSpPr>
        <p:spPr>
          <a:xfrm>
            <a:off x="3505200" y="1905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19300" y="36195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10000" y="3581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257800" y="3581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3600" y="4267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733800" y="5562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295900" y="56007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80908" name="TextBox 23"/>
          <p:cNvSpPr txBox="1">
            <a:spLocks noChangeArrowheads="1"/>
          </p:cNvSpPr>
          <p:nvPr/>
        </p:nvSpPr>
        <p:spPr bwMode="auto">
          <a:xfrm>
            <a:off x="6629400" y="5715000"/>
            <a:ext cx="1524000" cy="1016000"/>
          </a:xfrm>
          <a:prstGeom prst="rect">
            <a:avLst/>
          </a:prstGeom>
          <a:noFill/>
          <a:ln w="9525">
            <a:noFill/>
            <a:miter lim="800000"/>
            <a:headEnd/>
            <a:tailEnd/>
          </a:ln>
        </p:spPr>
        <p:txBody>
          <a:bodyPr>
            <a:spAutoFit/>
          </a:bodyPr>
          <a:lstStyle/>
          <a:p>
            <a:pPr algn="ctr"/>
            <a:r>
              <a:rPr lang="en-US" sz="6000">
                <a:latin typeface="Calibri" pitchFamily="34" charset="0"/>
              </a:rPr>
              <a:t>?</a:t>
            </a:r>
          </a:p>
        </p:txBody>
      </p:sp>
      <p:cxnSp>
        <p:nvCxnSpPr>
          <p:cNvPr id="26" name="Straight Connector 25"/>
          <p:cNvCxnSpPr/>
          <p:nvPr/>
        </p:nvCxnSpPr>
        <p:spPr>
          <a:xfrm rot="5400000">
            <a:off x="7124700" y="56769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2286000" y="1371600"/>
            <a:ext cx="1447800" cy="1295400"/>
          </a:xfrm>
          <a:prstGeom prst="line">
            <a:avLst/>
          </a:prstGeom>
        </p:spPr>
        <p:style>
          <a:lnRef idx="1">
            <a:schemeClr val="accent1"/>
          </a:lnRef>
          <a:fillRef idx="0">
            <a:schemeClr val="accent1"/>
          </a:fillRef>
          <a:effectRef idx="0">
            <a:schemeClr val="accent1"/>
          </a:effectRef>
          <a:fontRef idx="minor">
            <a:schemeClr val="tx1"/>
          </a:fontRef>
        </p:style>
      </p:cxnSp>
      <p:sp>
        <p:nvSpPr>
          <p:cNvPr id="80911" name="TextBox 28"/>
          <p:cNvSpPr txBox="1">
            <a:spLocks noChangeArrowheads="1"/>
          </p:cNvSpPr>
          <p:nvPr/>
        </p:nvSpPr>
        <p:spPr bwMode="auto">
          <a:xfrm>
            <a:off x="1219200" y="1600200"/>
            <a:ext cx="1066800" cy="369888"/>
          </a:xfrm>
          <a:prstGeom prst="rect">
            <a:avLst/>
          </a:prstGeom>
          <a:noFill/>
          <a:ln w="9525">
            <a:noFill/>
            <a:miter lim="800000"/>
            <a:headEnd/>
            <a:tailEnd/>
          </a:ln>
        </p:spPr>
        <p:txBody>
          <a:bodyPr>
            <a:spAutoFit/>
          </a:bodyPr>
          <a:lstStyle/>
          <a:p>
            <a:r>
              <a:rPr lang="en-US">
                <a:latin typeface="Calibri" pitchFamily="34" charset="0"/>
              </a:rPr>
              <a:t>MI 50 ‘s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idx="4294967295"/>
          </p:nvPr>
        </p:nvSpPr>
        <p:spPr/>
        <p:txBody>
          <a:bodyPr/>
          <a:lstStyle/>
          <a:p>
            <a:r>
              <a:rPr lang="en-US">
                <a:effectLst>
                  <a:outerShdw blurRad="38100" dist="38100" dir="2700000" algn="tl">
                    <a:srgbClr val="C0C0C0"/>
                  </a:outerShdw>
                </a:effectLst>
              </a:rPr>
              <a:t>JF</a:t>
            </a:r>
          </a:p>
        </p:txBody>
      </p:sp>
      <p:graphicFrame>
        <p:nvGraphicFramePr>
          <p:cNvPr id="47107" name="Object 3"/>
          <p:cNvGraphicFramePr>
            <a:graphicFrameLocks noChangeAspect="1"/>
          </p:cNvGraphicFramePr>
          <p:nvPr/>
        </p:nvGraphicFramePr>
        <p:xfrm>
          <a:off x="889000" y="1219200"/>
          <a:ext cx="7602538" cy="5181600"/>
        </p:xfrm>
        <a:graphic>
          <a:graphicData uri="http://schemas.openxmlformats.org/presentationml/2006/ole">
            <p:oleObj spid="_x0000_s47107" name="Visio" r:id="rId3" imgW="6709745" imgH="4698065" progId="">
              <p:embed/>
            </p:oleObj>
          </a:graphicData>
        </a:graphic>
      </p:graphicFrame>
      <p:cxnSp>
        <p:nvCxnSpPr>
          <p:cNvPr id="5" name="Straight Connector 4"/>
          <p:cNvCxnSpPr/>
          <p:nvPr/>
        </p:nvCxnSpPr>
        <p:spPr>
          <a:xfrm>
            <a:off x="2438400" y="19050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4724400" y="1905000"/>
            <a:ext cx="22098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86100" y="46101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172200" y="46482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47113" name="TextBox 13"/>
          <p:cNvSpPr txBox="1">
            <a:spLocks noChangeArrowheads="1"/>
          </p:cNvSpPr>
          <p:nvPr/>
        </p:nvSpPr>
        <p:spPr bwMode="auto">
          <a:xfrm>
            <a:off x="7239000" y="1447800"/>
            <a:ext cx="1066800" cy="923925"/>
          </a:xfrm>
          <a:prstGeom prst="rect">
            <a:avLst/>
          </a:prstGeom>
          <a:noFill/>
          <a:ln w="9525">
            <a:noFill/>
            <a:miter lim="800000"/>
            <a:headEnd/>
            <a:tailEnd/>
          </a:ln>
        </p:spPr>
        <p:txBody>
          <a:bodyPr>
            <a:spAutoFit/>
          </a:bodyPr>
          <a:lstStyle/>
          <a:p>
            <a:pPr algn="ctr"/>
            <a:r>
              <a:rPr lang="en-US" sz="5400">
                <a:latin typeface="Calibri" pitchFamily="34" charset="0"/>
              </a:rPr>
              <a:t>D</a:t>
            </a:r>
          </a:p>
        </p:txBody>
      </p:sp>
      <p:sp>
        <p:nvSpPr>
          <p:cNvPr id="47114" name="TextBox 14"/>
          <p:cNvSpPr txBox="1">
            <a:spLocks noChangeArrowheads="1"/>
          </p:cNvSpPr>
          <p:nvPr/>
        </p:nvSpPr>
        <p:spPr bwMode="auto">
          <a:xfrm>
            <a:off x="2667000" y="6400800"/>
            <a:ext cx="1219200" cy="369888"/>
          </a:xfrm>
          <a:prstGeom prst="rect">
            <a:avLst/>
          </a:prstGeom>
          <a:noFill/>
          <a:ln w="9525">
            <a:noFill/>
            <a:miter lim="800000"/>
            <a:headEnd/>
            <a:tailEnd/>
          </a:ln>
        </p:spPr>
        <p:txBody>
          <a:bodyPr>
            <a:spAutoFit/>
          </a:bodyPr>
          <a:lstStyle/>
          <a:p>
            <a:pPr algn="ctr"/>
            <a:r>
              <a:rPr lang="en-US">
                <a:latin typeface="Calibri" pitchFamily="34" charset="0"/>
              </a:rPr>
              <a:t>13</a:t>
            </a:r>
          </a:p>
        </p:txBody>
      </p:sp>
      <p:sp>
        <p:nvSpPr>
          <p:cNvPr id="47115" name="TextBox 15"/>
          <p:cNvSpPr txBox="1">
            <a:spLocks noChangeArrowheads="1"/>
          </p:cNvSpPr>
          <p:nvPr/>
        </p:nvSpPr>
        <p:spPr bwMode="auto">
          <a:xfrm>
            <a:off x="6248400" y="6400800"/>
            <a:ext cx="914400" cy="369888"/>
          </a:xfrm>
          <a:prstGeom prst="rect">
            <a:avLst/>
          </a:prstGeom>
          <a:noFill/>
          <a:ln w="9525">
            <a:noFill/>
            <a:miter lim="800000"/>
            <a:headEnd/>
            <a:tailEnd/>
          </a:ln>
        </p:spPr>
        <p:txBody>
          <a:bodyPr>
            <a:spAutoFit/>
          </a:bodyPr>
          <a:lstStyle/>
          <a:p>
            <a:pPr algn="ctr"/>
            <a:r>
              <a:rPr lang="en-US">
                <a:latin typeface="Calibri" pitchFamily="34" charset="0"/>
              </a:rPr>
              <a:t>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idx="4294967295"/>
          </p:nvPr>
        </p:nvSpPr>
        <p:spPr/>
        <p:txBody>
          <a:bodyPr/>
          <a:lstStyle/>
          <a:p>
            <a:r>
              <a:rPr lang="en-US">
                <a:effectLst>
                  <a:outerShdw blurRad="38100" dist="38100" dir="2700000" algn="tl">
                    <a:srgbClr val="C0C0C0"/>
                  </a:outerShdw>
                </a:effectLst>
              </a:rPr>
              <a:t>CW</a:t>
            </a:r>
          </a:p>
        </p:txBody>
      </p:sp>
      <p:graphicFrame>
        <p:nvGraphicFramePr>
          <p:cNvPr id="48131" name="Object 3"/>
          <p:cNvGraphicFramePr>
            <a:graphicFrameLocks noChangeAspect="1"/>
          </p:cNvGraphicFramePr>
          <p:nvPr/>
        </p:nvGraphicFramePr>
        <p:xfrm>
          <a:off x="685800" y="2362200"/>
          <a:ext cx="7856538" cy="2411413"/>
        </p:xfrm>
        <a:graphic>
          <a:graphicData uri="http://schemas.openxmlformats.org/presentationml/2006/ole">
            <p:oleObj spid="_x0000_s48131" name="Visio" r:id="rId3" imgW="7857256" imgH="2412065" progId="">
              <p:embed/>
            </p:oleObj>
          </a:graphicData>
        </a:graphic>
      </p:graphicFrame>
      <p:cxnSp>
        <p:nvCxnSpPr>
          <p:cNvPr id="5" name="Straight Connector 4"/>
          <p:cNvCxnSpPr/>
          <p:nvPr/>
        </p:nvCxnSpPr>
        <p:spPr>
          <a:xfrm>
            <a:off x="1676400" y="25908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600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990600" y="3505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5908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17526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7620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29000" y="2590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38800" y="25908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8100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000500" y="37719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5626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5000" y="35052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448300" y="37719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7056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7886700" y="3771900"/>
            <a:ext cx="533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descr="hcm5.gif"/>
          <p:cNvPicPr>
            <a:picLocks noChangeAspect="1"/>
          </p:cNvPicPr>
          <p:nvPr/>
        </p:nvPicPr>
        <p:blipFill>
          <a:blip r:embed="rId2" cstate="print"/>
          <a:srcRect/>
          <a:stretch>
            <a:fillRect/>
          </a:stretch>
        </p:blipFill>
        <p:spPr bwMode="auto">
          <a:xfrm>
            <a:off x="3309938" y="1333500"/>
            <a:ext cx="25241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descr="hcm3.gif"/>
          <p:cNvPicPr>
            <a:picLocks noChangeAspect="1"/>
          </p:cNvPicPr>
          <p:nvPr/>
        </p:nvPicPr>
        <p:blipFill>
          <a:blip r:embed="rId2" cstate="print"/>
          <a:srcRect/>
          <a:stretch>
            <a:fillRect/>
          </a:stretch>
        </p:blipFill>
        <p:spPr bwMode="auto">
          <a:xfrm>
            <a:off x="2476500" y="1685925"/>
            <a:ext cx="419100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r>
              <a:rPr lang="en-US">
                <a:effectLst>
                  <a:outerShdw blurRad="38100" dist="38100" dir="2700000" algn="tl">
                    <a:srgbClr val="C0C0C0"/>
                  </a:outerShdw>
                </a:effectLst>
              </a:rPr>
              <a:t>Non-financial Disclosures</a:t>
            </a:r>
          </a:p>
        </p:txBody>
      </p:sp>
      <p:sp>
        <p:nvSpPr>
          <p:cNvPr id="16386" name="Content Placeholder 2"/>
          <p:cNvSpPr>
            <a:spLocks noGrp="1"/>
          </p:cNvSpPr>
          <p:nvPr>
            <p:ph idx="4294967295"/>
          </p:nvPr>
        </p:nvSpPr>
        <p:spPr/>
        <p:txBody>
          <a:bodyPr/>
          <a:lstStyle/>
          <a:p>
            <a:pPr>
              <a:buFont typeface="Wingdings" pitchFamily="2" charset="2"/>
              <a:buNone/>
            </a:pPr>
            <a:r>
              <a:rPr lang="en-US">
                <a:effectLst>
                  <a:outerShdw blurRad="38100" dist="38100" dir="2700000" algn="tl">
                    <a:srgbClr val="C0C0C0"/>
                  </a:outerShdw>
                </a:effectLst>
              </a:rPr>
              <a:t>I am a clinician, not a researcher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hcm4.gif"/>
          <p:cNvPicPr>
            <a:picLocks noChangeAspect="1"/>
          </p:cNvPicPr>
          <p:nvPr/>
        </p:nvPicPr>
        <p:blipFill>
          <a:blip r:embed="rId2" cstate="print"/>
          <a:srcRect/>
          <a:stretch>
            <a:fillRect/>
          </a:stretch>
        </p:blipFill>
        <p:spPr bwMode="auto">
          <a:xfrm>
            <a:off x="2476500" y="1828800"/>
            <a:ext cx="4191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idx="4294967295"/>
          </p:nvPr>
        </p:nvSpPr>
        <p:spPr/>
        <p:txBody>
          <a:bodyPr/>
          <a:lstStyle/>
          <a:p>
            <a:r>
              <a:rPr lang="en-US">
                <a:effectLst>
                  <a:outerShdw blurRad="38100" dist="38100" dir="2700000" algn="tl">
                    <a:srgbClr val="C0C0C0"/>
                  </a:outerShdw>
                </a:effectLst>
              </a:rPr>
              <a:t>CW</a:t>
            </a:r>
          </a:p>
        </p:txBody>
      </p:sp>
      <p:graphicFrame>
        <p:nvGraphicFramePr>
          <p:cNvPr id="86019" name="Object 3"/>
          <p:cNvGraphicFramePr>
            <a:graphicFrameLocks noChangeAspect="1"/>
          </p:cNvGraphicFramePr>
          <p:nvPr/>
        </p:nvGraphicFramePr>
        <p:xfrm>
          <a:off x="685800" y="2362200"/>
          <a:ext cx="7856538" cy="2411413"/>
        </p:xfrm>
        <a:graphic>
          <a:graphicData uri="http://schemas.openxmlformats.org/presentationml/2006/ole">
            <p:oleObj spid="_x0000_s86019" name="Visio" r:id="rId3" imgW="7857256" imgH="2412065" progId="">
              <p:embed/>
            </p:oleObj>
          </a:graphicData>
        </a:graphic>
      </p:graphicFrame>
      <p:cxnSp>
        <p:nvCxnSpPr>
          <p:cNvPr id="5" name="Straight Connector 4"/>
          <p:cNvCxnSpPr/>
          <p:nvPr/>
        </p:nvCxnSpPr>
        <p:spPr>
          <a:xfrm>
            <a:off x="1676400" y="25908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6002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3505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990600" y="35052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5908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17526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7620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29000" y="2590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38800" y="25908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8100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000500" y="37719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5626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5000" y="3505200"/>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448300" y="37719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7056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7886700" y="3771900"/>
            <a:ext cx="533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larson damned"/>
          <p:cNvPicPr>
            <a:picLocks noChangeAspect="1" noChangeArrowheads="1"/>
          </p:cNvPicPr>
          <p:nvPr/>
        </p:nvPicPr>
        <p:blipFill>
          <a:blip r:embed="rId2" cstate="print"/>
          <a:srcRect/>
          <a:stretch>
            <a:fillRect/>
          </a:stretch>
        </p:blipFill>
        <p:spPr bwMode="auto">
          <a:xfrm>
            <a:off x="1828800" y="895350"/>
            <a:ext cx="5257800" cy="485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sp>
        <p:nvSpPr>
          <p:cNvPr id="3" name="Content Placeholder 2"/>
          <p:cNvSpPr>
            <a:spLocks noGrp="1"/>
          </p:cNvSpPr>
          <p:nvPr>
            <p:ph idx="4294967295"/>
          </p:nvPr>
        </p:nvSpPr>
        <p:spPr/>
        <p:txBody>
          <a:bodyPr>
            <a:normAutofit/>
          </a:bodyPr>
          <a:lstStyle/>
          <a:p>
            <a:pPr>
              <a:lnSpc>
                <a:spcPct val="80000"/>
              </a:lnSpc>
            </a:pPr>
            <a:r>
              <a:rPr lang="en-US" sz="2400">
                <a:effectLst>
                  <a:outerShdw blurRad="38100" dist="38100" dir="2700000" algn="tl">
                    <a:srgbClr val="C0C0C0"/>
                  </a:outerShdw>
                </a:effectLst>
              </a:rPr>
              <a:t>There are known knowns. These are things we know that we know. There are known unknowns. That is to say, there are things that we know we don't know. But there are also unknown unknowns. There are things we don't know we don't know.</a:t>
            </a:r>
            <a:br>
              <a:rPr lang="en-US" sz="2400">
                <a:effectLst>
                  <a:outerShdw blurRad="38100" dist="38100" dir="2700000" algn="tl">
                    <a:srgbClr val="C0C0C0"/>
                  </a:outerShdw>
                </a:effectLst>
              </a:rPr>
            </a:br>
            <a:r>
              <a:rPr lang="en-US" sz="2400">
                <a:effectLst>
                  <a:outerShdw blurRad="38100" dist="38100" dir="2700000" algn="tl">
                    <a:srgbClr val="C0C0C0"/>
                  </a:outerShdw>
                </a:effectLst>
                <a:hlinkClick r:id="rId2"/>
              </a:rPr>
              <a:t>Donald Rumsfeld</a:t>
            </a:r>
            <a:r>
              <a:rPr lang="en-US" sz="2400">
                <a:effectLst>
                  <a:outerShdw blurRad="38100" dist="38100" dir="2700000" algn="tl">
                    <a:srgbClr val="C0C0C0"/>
                  </a:outerShdw>
                </a:effectLst>
              </a:rPr>
              <a:t/>
            </a:r>
            <a:br>
              <a:rPr lang="en-US" sz="2400">
                <a:effectLst>
                  <a:outerShdw blurRad="38100" dist="38100" dir="2700000" algn="tl">
                    <a:srgbClr val="C0C0C0"/>
                  </a:outerShdw>
                </a:effectLst>
              </a:rPr>
            </a:br>
            <a:r>
              <a:rPr lang="en-US" sz="2400">
                <a:effectLst>
                  <a:outerShdw blurRad="38100" dist="38100" dir="2700000" algn="tl">
                    <a:srgbClr val="C0C0C0"/>
                  </a:outerShdw>
                </a:effectLst>
              </a:rPr>
              <a:t/>
            </a:r>
            <a:br>
              <a:rPr lang="en-US" sz="2400">
                <a:effectLst>
                  <a:outerShdw blurRad="38100" dist="38100" dir="2700000" algn="tl">
                    <a:srgbClr val="C0C0C0"/>
                  </a:outerShdw>
                </a:effectLst>
              </a:rPr>
            </a:br>
            <a:endParaRPr lang="en-US" sz="2400">
              <a:effectLst>
                <a:outerShdw blurRad="38100" dist="38100" dir="2700000" algn="tl">
                  <a:srgbClr val="C0C0C0"/>
                </a:outerShdw>
              </a:effectLst>
            </a:endParaRPr>
          </a:p>
          <a:p>
            <a:pPr>
              <a:lnSpc>
                <a:spcPct val="80000"/>
              </a:lnSpc>
              <a:buFont typeface="Wingdings" pitchFamily="2" charset="2"/>
              <a:buNone/>
            </a:pPr>
            <a:r>
              <a:rPr lang="en-US" sz="2400">
                <a:effectLst>
                  <a:outerShdw blurRad="38100" dist="38100" dir="2700000" algn="tl">
                    <a:srgbClr val="C0C0C0"/>
                  </a:outerShdw>
                </a:effectLst>
              </a:rPr>
              <a:t/>
            </a:r>
            <a:br>
              <a:rPr lang="en-US" sz="2400">
                <a:effectLst>
                  <a:outerShdw blurRad="38100" dist="38100" dir="2700000" algn="tl">
                    <a:srgbClr val="C0C0C0"/>
                  </a:outerShdw>
                </a:effectLst>
              </a:rPr>
            </a:br>
            <a:r>
              <a:rPr lang="en-US" sz="2400">
                <a:effectLst>
                  <a:outerShdw blurRad="38100" dist="38100" dir="2700000" algn="tl">
                    <a:srgbClr val="C0C0C0"/>
                  </a:outerShdw>
                </a:effectLst>
              </a:rPr>
              <a:t/>
            </a:r>
            <a:br>
              <a:rPr lang="en-US" sz="2400">
                <a:effectLst>
                  <a:outerShdw blurRad="38100" dist="38100" dir="2700000" algn="tl">
                    <a:srgbClr val="C0C0C0"/>
                  </a:outerShdw>
                </a:effectLst>
              </a:rPr>
            </a:br>
            <a:r>
              <a:rPr lang="en-US" sz="2400">
                <a:effectLst>
                  <a:outerShdw blurRad="38100" dist="38100" dir="2700000" algn="tl">
                    <a:srgbClr val="C0C0C0"/>
                  </a:outerShdw>
                </a:effectLst>
              </a:rPr>
              <a:t/>
            </a:r>
            <a:br>
              <a:rPr lang="en-US" sz="2400">
                <a:effectLst>
                  <a:outerShdw blurRad="38100" dist="38100" dir="2700000" algn="tl">
                    <a:srgbClr val="C0C0C0"/>
                  </a:outerShdw>
                </a:effectLst>
              </a:rPr>
            </a:br>
            <a:endParaRPr lang="en-US" sz="2400">
              <a:effectLst>
                <a:outerShdw blurRad="38100" dist="38100" dir="2700000" algn="tl">
                  <a:srgbClr val="C0C0C0"/>
                </a:outerShdw>
              </a:effectLst>
            </a:endParaRPr>
          </a:p>
          <a:p>
            <a:pPr>
              <a:lnSpc>
                <a:spcPct val="80000"/>
              </a:lnSpc>
            </a:pPr>
            <a:endParaRPr lang="en-US" sz="24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457200" y="1219200"/>
            <a:ext cx="8686800" cy="914400"/>
          </a:xfrm>
        </p:spPr>
        <p:txBody>
          <a:bodyPr/>
          <a:lstStyle/>
          <a:p>
            <a:r>
              <a:rPr lang="en-US" sz="2500">
                <a:effectLst>
                  <a:outerShdw blurRad="38100" dist="38100" dir="2700000" algn="tl">
                    <a:srgbClr val="C0C0C0"/>
                  </a:outerShdw>
                </a:effectLst>
              </a:rPr>
              <a:t>I hope my translation came out better than this:</a:t>
            </a:r>
          </a:p>
        </p:txBody>
      </p:sp>
      <p:pic>
        <p:nvPicPr>
          <p:cNvPr id="5" name="Picture 4" descr="cid:0B6C4B4C752440DDB74EC463FDF80CC0@user"/>
          <p:cNvPicPr>
            <a:picLocks noChangeAspect="1" noChangeArrowheads="1"/>
          </p:cNvPicPr>
          <p:nvPr/>
        </p:nvPicPr>
        <p:blipFill>
          <a:blip r:embed="rId2" r:link="rId3" cstate="print"/>
          <a:srcRect/>
          <a:stretch>
            <a:fillRect/>
          </a:stretch>
        </p:blipFill>
        <p:spPr bwMode="auto">
          <a:xfrm>
            <a:off x="2057400" y="2362200"/>
            <a:ext cx="4619625"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ctrTitle" idx="4294967295"/>
          </p:nvPr>
        </p:nvSpPr>
        <p:spPr>
          <a:xfrm>
            <a:off x="685800" y="2130425"/>
            <a:ext cx="7772400" cy="1470025"/>
          </a:xfrm>
        </p:spPr>
        <p:txBody>
          <a:bodyPr/>
          <a:lstStyle/>
          <a:p>
            <a:r>
              <a:rPr lang="en-US" sz="5400">
                <a:effectLst>
                  <a:outerShdw blurRad="38100" dist="38100" dir="2700000" algn="tl">
                    <a:srgbClr val="C0C0C0"/>
                  </a:outerShdw>
                </a:effectLst>
              </a:rPr>
              <a:t>Thank You</a:t>
            </a:r>
          </a:p>
        </p:txBody>
      </p:sp>
      <p:sp>
        <p:nvSpPr>
          <p:cNvPr id="5" name="Subtitle 4"/>
          <p:cNvSpPr>
            <a:spLocks noGrp="1"/>
          </p:cNvSpPr>
          <p:nvPr>
            <p:ph type="subTitle" idx="4294967295"/>
          </p:nvPr>
        </p:nvSpPr>
        <p:spPr>
          <a:xfrm>
            <a:off x="1874838" y="3732213"/>
            <a:ext cx="5459412" cy="1595437"/>
          </a:xfrm>
        </p:spPr>
        <p:txBody>
          <a:bodyPr>
            <a:normAutofit/>
          </a:bodyPr>
          <a:lstStyle/>
          <a:p>
            <a:pPr marL="0" indent="0">
              <a:lnSpc>
                <a:spcPct val="80000"/>
              </a:lnSpc>
              <a:buFont typeface="Wingdings" pitchFamily="2" charset="2"/>
              <a:buNone/>
            </a:pPr>
            <a:r>
              <a:rPr lang="en-US" sz="1700">
                <a:solidFill>
                  <a:srgbClr val="898989"/>
                </a:solidFill>
                <a:effectLst>
                  <a:outerShdw blurRad="38100" dist="38100" dir="2700000" algn="tl">
                    <a:srgbClr val="C0C0C0"/>
                  </a:outerShdw>
                </a:effectLst>
              </a:rPr>
              <a:t>“One does not discover new lands without consenting to lose sight of the shore for a very long time”</a:t>
            </a:r>
          </a:p>
          <a:p>
            <a:pPr marL="0" indent="0">
              <a:lnSpc>
                <a:spcPct val="80000"/>
              </a:lnSpc>
              <a:buFont typeface="Wingdings" pitchFamily="2" charset="2"/>
              <a:buNone/>
            </a:pPr>
            <a:r>
              <a:rPr lang="en-US" sz="1700">
                <a:solidFill>
                  <a:srgbClr val="898989"/>
                </a:solidFill>
                <a:effectLst>
                  <a:outerShdw blurRad="38100" dist="38100" dir="2700000" algn="tl">
                    <a:srgbClr val="C0C0C0"/>
                  </a:outerShdw>
                </a:effectLst>
              </a:rPr>
              <a:t>              Andre Gide</a:t>
            </a:r>
          </a:p>
          <a:p>
            <a:pPr marL="0" indent="0">
              <a:lnSpc>
                <a:spcPct val="80000"/>
              </a:lnSpc>
              <a:buFont typeface="Wingdings" pitchFamily="2" charset="2"/>
              <a:buNone/>
            </a:pPr>
            <a:endParaRPr lang="en-US" sz="1700">
              <a:solidFill>
                <a:srgbClr val="898989"/>
              </a:solidFill>
              <a:effectLst>
                <a:outerShdw blurRad="38100" dist="38100" dir="2700000" algn="tl">
                  <a:srgbClr val="C0C0C0"/>
                </a:outerShdw>
              </a:effectLst>
            </a:endParaRPr>
          </a:p>
          <a:p>
            <a:pPr marL="0" indent="0">
              <a:lnSpc>
                <a:spcPct val="80000"/>
              </a:lnSpc>
              <a:buFont typeface="Wingdings" pitchFamily="2" charset="2"/>
              <a:buNone/>
            </a:pPr>
            <a:r>
              <a:rPr lang="en-US" sz="1700">
                <a:solidFill>
                  <a:srgbClr val="898989"/>
                </a:solidFill>
                <a:effectLst>
                  <a:outerShdw blurRad="38100" dist="38100" dir="2700000" algn="tl">
                    <a:srgbClr val="C0C0C0"/>
                  </a:outerShdw>
                </a:effectLst>
              </a:rPr>
              <a:t>jscheel@jhmi.edu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p:txBody>
          <a:bodyPr/>
          <a:lstStyle/>
          <a:p>
            <a:endParaRPr lang="en-US">
              <a:effectLst>
                <a:outerShdw blurRad="38100" dist="38100" dir="2700000" algn="tl">
                  <a:srgbClr val="C0C0C0"/>
                </a:outerShdw>
              </a:effectLst>
            </a:endParaRPr>
          </a:p>
        </p:txBody>
      </p:sp>
      <p:pic>
        <p:nvPicPr>
          <p:cNvPr id="4" name="exportimage4.avi">
            <a:hlinkClick r:id="" action="ppaction://media"/>
          </p:cNvPr>
          <p:cNvPicPr>
            <a:picLocks noGrp="1" noRot="1" noChangeAspect="1"/>
          </p:cNvPicPr>
          <p:nvPr>
            <p:ph idx="4294967295"/>
            <a:videoFile r:link="rId1"/>
          </p:nvPr>
        </p:nvPicPr>
        <p:blipFill>
          <a:blip r:embed="rId3" cstate="print"/>
          <a:srcRect/>
          <a:stretch>
            <a:fillRect/>
          </a:stretch>
        </p:blipFill>
        <p:spPr>
          <a:xfrm>
            <a:off x="2446338" y="2143125"/>
            <a:ext cx="5165725" cy="36385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762000" y="533400"/>
            <a:ext cx="7772400" cy="1600200"/>
          </a:xfrm>
        </p:spPr>
        <p:txBody>
          <a:bodyPr/>
          <a:lstStyle/>
          <a:p>
            <a:r>
              <a:rPr lang="en-US" sz="2500">
                <a:effectLst>
                  <a:outerShdw blurRad="38100" dist="38100" dir="2700000" algn="tl">
                    <a:srgbClr val="C0C0C0"/>
                  </a:outerShdw>
                </a:effectLst>
              </a:rPr>
              <a:t>       Translating Basic Science into Clinical Practice</a:t>
            </a:r>
          </a:p>
        </p:txBody>
      </p:sp>
      <p:sp>
        <p:nvSpPr>
          <p:cNvPr id="17410" name="Rectangle 3"/>
          <p:cNvSpPr>
            <a:spLocks noGrp="1" noChangeArrowheads="1"/>
          </p:cNvSpPr>
          <p:nvPr>
            <p:ph type="body" idx="4294967295"/>
          </p:nvPr>
        </p:nvSpPr>
        <p:spPr/>
        <p:txBody>
          <a:bodyPr/>
          <a:lstStyle/>
          <a:p>
            <a:endParaRPr lang="en-US" sz="2600">
              <a:effectLst>
                <a:outerShdw blurRad="38100" dist="38100" dir="2700000" algn="tl">
                  <a:srgbClr val="C0C0C0"/>
                </a:outerShdw>
              </a:effectLst>
            </a:endParaRPr>
          </a:p>
        </p:txBody>
      </p:sp>
      <p:pic>
        <p:nvPicPr>
          <p:cNvPr id="7" name="Picture 6" descr="cid:03DA881C7AFA41379233B7BC328586C6@user"/>
          <p:cNvPicPr>
            <a:picLocks noChangeAspect="1" noChangeArrowheads="1"/>
          </p:cNvPicPr>
          <p:nvPr/>
        </p:nvPicPr>
        <p:blipFill>
          <a:blip r:embed="rId2" r:link="rId3" cstate="print"/>
          <a:srcRect/>
          <a:stretch>
            <a:fillRect/>
          </a:stretch>
        </p:blipFill>
        <p:spPr bwMode="auto">
          <a:xfrm>
            <a:off x="2895600" y="1981200"/>
            <a:ext cx="3276600"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3"/>
          <p:cNvSpPr>
            <a:spLocks noGrp="1"/>
          </p:cNvSpPr>
          <p:nvPr>
            <p:ph type="title" idx="4294967295"/>
          </p:nvPr>
        </p:nvSpPr>
        <p:spPr/>
        <p:txBody>
          <a:bodyPr/>
          <a:lstStyle/>
          <a:p>
            <a:r>
              <a:rPr lang="en-US">
                <a:effectLst>
                  <a:outerShdw blurRad="38100" dist="38100" dir="2700000" algn="tl">
                    <a:srgbClr val="C0C0C0"/>
                  </a:outerShdw>
                </a:effectLst>
              </a:rPr>
              <a:t>NP + BP</a:t>
            </a:r>
          </a:p>
        </p:txBody>
      </p:sp>
      <p:graphicFrame>
        <p:nvGraphicFramePr>
          <p:cNvPr id="46083" name="Object 3"/>
          <p:cNvGraphicFramePr>
            <a:graphicFrameLocks noChangeAspect="1"/>
          </p:cNvGraphicFramePr>
          <p:nvPr/>
        </p:nvGraphicFramePr>
        <p:xfrm>
          <a:off x="1509713" y="1600200"/>
          <a:ext cx="6124575" cy="4572000"/>
        </p:xfrm>
        <a:graphic>
          <a:graphicData uri="http://schemas.openxmlformats.org/presentationml/2006/ole">
            <p:oleObj spid="_x0000_s46083" name="Visio" r:id="rId3" imgW="6124529" imgH="4092611" progId="">
              <p:embed/>
            </p:oleObj>
          </a:graphicData>
        </a:graphic>
      </p:graphicFrame>
      <p:graphicFrame>
        <p:nvGraphicFramePr>
          <p:cNvPr id="46084" name="Object 4"/>
          <p:cNvGraphicFramePr>
            <a:graphicFrameLocks noChangeAspect="1"/>
          </p:cNvGraphicFramePr>
          <p:nvPr/>
        </p:nvGraphicFramePr>
        <p:xfrm>
          <a:off x="1676400" y="1447800"/>
          <a:ext cx="6083300" cy="5357813"/>
        </p:xfrm>
        <a:graphic>
          <a:graphicData uri="http://schemas.openxmlformats.org/presentationml/2006/ole">
            <p:oleObj spid="_x0000_s46084" name="Visio" r:id="rId4" imgW="7669987" imgH="6755587" progId="">
              <p:embed/>
            </p:oleObj>
          </a:graphicData>
        </a:graphic>
      </p:graphicFrame>
      <p:cxnSp>
        <p:nvCxnSpPr>
          <p:cNvPr id="8" name="Straight Connector 7"/>
          <p:cNvCxnSpPr/>
          <p:nvPr/>
        </p:nvCxnSpPr>
        <p:spPr>
          <a:xfrm>
            <a:off x="3505200" y="1905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19300" y="36195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10000" y="3581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257800" y="3581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3600" y="4267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733800" y="5562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295900" y="56007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46093" name="TextBox 23"/>
          <p:cNvSpPr txBox="1">
            <a:spLocks noChangeArrowheads="1"/>
          </p:cNvSpPr>
          <p:nvPr/>
        </p:nvSpPr>
        <p:spPr bwMode="auto">
          <a:xfrm>
            <a:off x="6629400" y="5715000"/>
            <a:ext cx="1524000" cy="1016000"/>
          </a:xfrm>
          <a:prstGeom prst="rect">
            <a:avLst/>
          </a:prstGeom>
          <a:noFill/>
          <a:ln w="9525">
            <a:noFill/>
            <a:miter lim="800000"/>
            <a:headEnd/>
            <a:tailEnd/>
          </a:ln>
        </p:spPr>
        <p:txBody>
          <a:bodyPr>
            <a:spAutoFit/>
          </a:bodyPr>
          <a:lstStyle/>
          <a:p>
            <a:pPr algn="ctr"/>
            <a:r>
              <a:rPr lang="en-US" sz="6000">
                <a:latin typeface="Calibri" pitchFamily="34" charset="0"/>
              </a:rPr>
              <a:t>?</a:t>
            </a:r>
          </a:p>
        </p:txBody>
      </p:sp>
      <p:cxnSp>
        <p:nvCxnSpPr>
          <p:cNvPr id="26" name="Straight Connector 25"/>
          <p:cNvCxnSpPr/>
          <p:nvPr/>
        </p:nvCxnSpPr>
        <p:spPr>
          <a:xfrm rot="5400000">
            <a:off x="7124700" y="56769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2286000" y="1371600"/>
            <a:ext cx="1447800" cy="1295400"/>
          </a:xfrm>
          <a:prstGeom prst="line">
            <a:avLst/>
          </a:prstGeom>
        </p:spPr>
        <p:style>
          <a:lnRef idx="1">
            <a:schemeClr val="accent1"/>
          </a:lnRef>
          <a:fillRef idx="0">
            <a:schemeClr val="accent1"/>
          </a:fillRef>
          <a:effectRef idx="0">
            <a:schemeClr val="accent1"/>
          </a:effectRef>
          <a:fontRef idx="minor">
            <a:schemeClr val="tx1"/>
          </a:fontRef>
        </p:style>
      </p:cxnSp>
      <p:sp>
        <p:nvSpPr>
          <p:cNvPr id="46096" name="TextBox 28"/>
          <p:cNvSpPr txBox="1">
            <a:spLocks noChangeArrowheads="1"/>
          </p:cNvSpPr>
          <p:nvPr/>
        </p:nvSpPr>
        <p:spPr bwMode="auto">
          <a:xfrm>
            <a:off x="1219200" y="1600200"/>
            <a:ext cx="1066800" cy="369888"/>
          </a:xfrm>
          <a:prstGeom prst="rect">
            <a:avLst/>
          </a:prstGeom>
          <a:noFill/>
          <a:ln w="9525">
            <a:noFill/>
            <a:miter lim="800000"/>
            <a:headEnd/>
            <a:tailEnd/>
          </a:ln>
        </p:spPr>
        <p:txBody>
          <a:bodyPr>
            <a:spAutoFit/>
          </a:bodyPr>
          <a:lstStyle/>
          <a:p>
            <a:r>
              <a:rPr lang="en-US">
                <a:latin typeface="Calibri" pitchFamily="34" charset="0"/>
              </a:rPr>
              <a:t>MI 50 ‘s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295400" y="2286000"/>
            <a:ext cx="7772400" cy="1143000"/>
          </a:xfrm>
        </p:spPr>
        <p:txBody>
          <a:bodyPr>
            <a:normAutofit fontScale="90000"/>
          </a:bodyPr>
          <a:lstStyle/>
          <a:p>
            <a:r>
              <a:rPr lang="en-US" sz="5200">
                <a:effectLst>
                  <a:outerShdw blurRad="38100" dist="38100" dir="2700000" algn="tl">
                    <a:srgbClr val="C0C0C0"/>
                  </a:outerShdw>
                </a:effectLst>
              </a:rPr>
              <a:t>Hypertrophic Cardiomyopathy</a:t>
            </a:r>
            <a:r>
              <a:rPr lang="en-US" sz="4800">
                <a:effectLst>
                  <a:outerShdw blurRad="38100" dist="38100" dir="2700000" algn="tl">
                    <a:srgbClr val="C0C0C0"/>
                  </a:outerShdw>
                </a:effectLst>
              </a:rPr>
              <a:t>:</a:t>
            </a:r>
            <a:br>
              <a:rPr lang="en-US" sz="4800">
                <a:effectLst>
                  <a:outerShdw blurRad="38100" dist="38100" dir="2700000" algn="tl">
                    <a:srgbClr val="C0C0C0"/>
                  </a:outerShdw>
                </a:effectLst>
              </a:rPr>
            </a:br>
            <a:endParaRPr lang="en-US" sz="4800">
              <a:effectLst>
                <a:outerShdw blurRad="38100" dist="38100" dir="2700000" algn="tl">
                  <a:srgbClr val="C0C0C0"/>
                </a:outerShdw>
              </a:effectLst>
            </a:endParaRPr>
          </a:p>
        </p:txBody>
      </p:sp>
      <p:sp>
        <p:nvSpPr>
          <p:cNvPr id="66562" name="Rectangle 3"/>
          <p:cNvSpPr>
            <a:spLocks noGrp="1" noChangeArrowheads="1"/>
          </p:cNvSpPr>
          <p:nvPr>
            <p:ph type="subTitle" idx="4294967295"/>
          </p:nvPr>
        </p:nvSpPr>
        <p:spPr>
          <a:xfrm>
            <a:off x="1981200" y="4017963"/>
            <a:ext cx="6200775" cy="1589087"/>
          </a:xfrm>
        </p:spPr>
        <p:txBody>
          <a:bodyPr/>
          <a:lstStyle/>
          <a:p>
            <a:pPr marL="0" indent="0">
              <a:buFont typeface="Wingdings" pitchFamily="2" charset="2"/>
              <a:buNone/>
            </a:pPr>
            <a:r>
              <a:rPr lang="en-US" sz="3900">
                <a:effectLst>
                  <a:outerShdw blurRad="38100" dist="38100" dir="2700000" algn="tl">
                    <a:srgbClr val="C0C0C0"/>
                  </a:outerShdw>
                </a:effectLst>
              </a:rPr>
              <a:t>Inherited disease </a:t>
            </a:r>
          </a:p>
          <a:p>
            <a:pPr marL="0" indent="0">
              <a:buFont typeface="Wingdings" pitchFamily="2" charset="2"/>
              <a:buNone/>
            </a:pPr>
            <a:r>
              <a:rPr lang="en-US" sz="3900">
                <a:effectLst>
                  <a:outerShdw blurRad="38100" dist="38100" dir="2700000" algn="tl">
                    <a:srgbClr val="C0C0C0"/>
                  </a:outerShdw>
                </a:effectLst>
              </a:rPr>
              <a:t>of the sarcomere</a:t>
            </a:r>
            <a:endParaRPr lang="en-US">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9"/>
          <p:cNvGrpSpPr>
            <a:grpSpLocks/>
          </p:cNvGrpSpPr>
          <p:nvPr/>
        </p:nvGrpSpPr>
        <p:grpSpPr bwMode="auto">
          <a:xfrm>
            <a:off x="0" y="1490663"/>
            <a:ext cx="8810625" cy="5367337"/>
            <a:chOff x="152400" y="384093"/>
            <a:chExt cx="8810625" cy="6222112"/>
          </a:xfrm>
        </p:grpSpPr>
        <p:pic>
          <p:nvPicPr>
            <p:cNvPr id="68610" name="Picture 2"/>
            <p:cNvPicPr>
              <a:picLocks noChangeAspect="1" noChangeArrowheads="1"/>
            </p:cNvPicPr>
            <p:nvPr/>
          </p:nvPicPr>
          <p:blipFill>
            <a:blip r:embed="rId3" cstate="print"/>
            <a:srcRect/>
            <a:stretch>
              <a:fillRect/>
            </a:stretch>
          </p:blipFill>
          <p:spPr bwMode="auto">
            <a:xfrm>
              <a:off x="685800" y="5715000"/>
              <a:ext cx="2095500" cy="419100"/>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a:off x="6629400" y="5334000"/>
              <a:ext cx="2095500" cy="1047750"/>
            </a:xfrm>
            <a:prstGeom prst="rect">
              <a:avLst/>
            </a:prstGeom>
            <a:noFill/>
            <a:ln w="9525">
              <a:noFill/>
              <a:miter lim="800000"/>
              <a:headEnd/>
              <a:tailEnd/>
            </a:ln>
          </p:spPr>
        </p:pic>
        <p:pic>
          <p:nvPicPr>
            <p:cNvPr id="68612" name="Picture 4"/>
            <p:cNvPicPr>
              <a:picLocks noChangeAspect="1" noChangeArrowheads="1"/>
            </p:cNvPicPr>
            <p:nvPr/>
          </p:nvPicPr>
          <p:blipFill>
            <a:blip r:embed="rId5" cstate="print"/>
            <a:srcRect/>
            <a:stretch>
              <a:fillRect/>
            </a:stretch>
          </p:blipFill>
          <p:spPr bwMode="auto">
            <a:xfrm>
              <a:off x="1277938" y="1795463"/>
              <a:ext cx="6588125" cy="3268662"/>
            </a:xfrm>
            <a:prstGeom prst="rect">
              <a:avLst/>
            </a:prstGeom>
            <a:noFill/>
            <a:ln w="9525">
              <a:noFill/>
              <a:miter lim="800000"/>
              <a:headEnd/>
              <a:tailEnd/>
            </a:ln>
          </p:spPr>
        </p:pic>
        <p:sp>
          <p:nvSpPr>
            <p:cNvPr id="68613" name="Text Box 5"/>
            <p:cNvSpPr txBox="1">
              <a:spLocks noChangeArrowheads="1"/>
            </p:cNvSpPr>
            <p:nvPr/>
          </p:nvSpPr>
          <p:spPr bwMode="auto">
            <a:xfrm>
              <a:off x="152400" y="6400089"/>
              <a:ext cx="8783638" cy="206116"/>
            </a:xfrm>
            <a:prstGeom prst="rect">
              <a:avLst/>
            </a:prstGeom>
            <a:noFill/>
            <a:ln w="9525">
              <a:noFill/>
              <a:miter lim="800000"/>
              <a:headEnd/>
              <a:tailEnd/>
            </a:ln>
          </p:spPr>
          <p:txBody>
            <a:bodyPr lIns="0" tIns="0" rIns="0" bIns="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latin typeface="Sans Serif"/>
                </a:rPr>
                <a:t>Copyright ©2006 American Heart Association</a:t>
              </a:r>
            </a:p>
          </p:txBody>
        </p:sp>
        <p:sp>
          <p:nvSpPr>
            <p:cNvPr id="68614" name="Text Box 6"/>
            <p:cNvSpPr txBox="1">
              <a:spLocks noChangeArrowheads="1"/>
            </p:cNvSpPr>
            <p:nvPr/>
          </p:nvSpPr>
          <p:spPr bwMode="auto">
            <a:xfrm>
              <a:off x="1277938" y="5170758"/>
              <a:ext cx="6588125" cy="206115"/>
            </a:xfrm>
            <a:prstGeom prst="rect">
              <a:avLst/>
            </a:prstGeom>
            <a:noFill/>
            <a:ln w="9525">
              <a:noFill/>
              <a:miter lim="800000"/>
              <a:headEnd/>
              <a:tailEnd/>
            </a:ln>
          </p:spPr>
          <p:txBody>
            <a:bodyPr lIns="0" tIns="0" rIns="0" bIns="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latin typeface="Sans Serif"/>
                </a:rPr>
                <a:t>Kass, D. A. et al. Circulation 2006;113:305-315</a:t>
              </a:r>
            </a:p>
          </p:txBody>
        </p:sp>
        <p:sp>
          <p:nvSpPr>
            <p:cNvPr id="68615" name="Text Box 7"/>
            <p:cNvSpPr txBox="1">
              <a:spLocks noChangeArrowheads="1"/>
            </p:cNvSpPr>
            <p:nvPr/>
          </p:nvSpPr>
          <p:spPr bwMode="auto">
            <a:xfrm>
              <a:off x="179388" y="384093"/>
              <a:ext cx="8783637" cy="1026897"/>
            </a:xfrm>
            <a:prstGeom prst="rect">
              <a:avLst/>
            </a:prstGeom>
            <a:noFill/>
            <a:ln w="9525">
              <a:noFill/>
              <a:miter lim="800000"/>
              <a:headEnd/>
              <a:tailEnd/>
            </a:ln>
          </p:spPr>
          <p:txBody>
            <a:bodyPr lIns="0" tIns="0" rIns="0" bIns="0" anchor="ctr" anchorCtr="1">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latin typeface="Sans Serif"/>
                </a:rPr>
                <a:t>A structural unit of the sarcomere with thick-filament cross-bridges (myosin heavy chain, MHC) shown in diastole (left) and reacting with thin-filament actin in systole (right)</a:t>
              </a: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a:t>Heart Muscle</a:t>
            </a:r>
          </a:p>
        </p:txBody>
      </p:sp>
      <p:pic>
        <p:nvPicPr>
          <p:cNvPr id="83974" name="Picture 6" descr="thumbnailCAX80NBP"/>
          <p:cNvPicPr>
            <a:picLocks noGrp="1" noChangeAspect="1" noChangeArrowheads="1"/>
          </p:cNvPicPr>
          <p:nvPr>
            <p:ph idx="1"/>
          </p:nvPr>
        </p:nvPicPr>
        <p:blipFill>
          <a:blip r:embed="rId2" cstate="print"/>
          <a:srcRect/>
          <a:stretch>
            <a:fillRect/>
          </a:stretch>
        </p:blipFill>
        <p:spPr>
          <a:xfrm>
            <a:off x="3698875" y="2889250"/>
            <a:ext cx="2660650" cy="21463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a:effectLst>
                  <a:outerShdw blurRad="38100" dist="38100" dir="2700000" algn="tl">
                    <a:srgbClr val="C0C0C0"/>
                  </a:outerShdw>
                </a:effectLst>
              </a:rPr>
              <a:t>HCM Gross Appearance and Histology</a:t>
            </a:r>
          </a:p>
        </p:txBody>
      </p:sp>
      <p:pic>
        <p:nvPicPr>
          <p:cNvPr id="56322" name="Picture 3" descr="hcmheartmoss2"/>
          <p:cNvPicPr>
            <a:picLocks noChangeAspect="1" noChangeArrowheads="1"/>
          </p:cNvPicPr>
          <p:nvPr/>
        </p:nvPicPr>
        <p:blipFill>
          <a:blip r:embed="rId2" cstate="print"/>
          <a:srcRect/>
          <a:stretch>
            <a:fillRect/>
          </a:stretch>
        </p:blipFill>
        <p:spPr bwMode="auto">
          <a:xfrm>
            <a:off x="533400" y="1752600"/>
            <a:ext cx="3181350" cy="4344988"/>
          </a:xfrm>
          <a:prstGeom prst="rect">
            <a:avLst/>
          </a:prstGeom>
          <a:noFill/>
          <a:ln w="9525">
            <a:noFill/>
            <a:miter lim="800000"/>
            <a:headEnd/>
            <a:tailEnd/>
          </a:ln>
        </p:spPr>
      </p:pic>
      <p:sp>
        <p:nvSpPr>
          <p:cNvPr id="56323" name="Rectangle 4"/>
          <p:cNvSpPr>
            <a:spLocks noChangeArrowheads="1"/>
          </p:cNvSpPr>
          <p:nvPr/>
        </p:nvSpPr>
        <p:spPr bwMode="auto">
          <a:xfrm>
            <a:off x="3657600" y="6172200"/>
            <a:ext cx="2660650" cy="366713"/>
          </a:xfrm>
          <a:prstGeom prst="rect">
            <a:avLst/>
          </a:prstGeom>
          <a:noFill/>
          <a:ln w="9525">
            <a:noFill/>
            <a:miter lim="800000"/>
            <a:headEnd/>
            <a:tailEnd/>
          </a:ln>
        </p:spPr>
        <p:txBody>
          <a:bodyPr wrap="none">
            <a:spAutoFit/>
          </a:bodyPr>
          <a:lstStyle/>
          <a:p>
            <a:pPr eaLnBrk="0" hangingPunct="0"/>
            <a:r>
              <a:rPr lang="en-US">
                <a:latin typeface="Times New Roman" pitchFamily="18" charset="0"/>
              </a:rPr>
              <a:t>Moss &amp; Adams 5th edition</a:t>
            </a:r>
          </a:p>
        </p:txBody>
      </p:sp>
      <p:pic>
        <p:nvPicPr>
          <p:cNvPr id="56324" name="Picture 5" descr="hcmltmicmoss2"/>
          <p:cNvPicPr>
            <a:picLocks noChangeAspect="1" noChangeArrowheads="1"/>
          </p:cNvPicPr>
          <p:nvPr/>
        </p:nvPicPr>
        <p:blipFill>
          <a:blip r:embed="rId3" cstate="print"/>
          <a:srcRect/>
          <a:stretch>
            <a:fillRect/>
          </a:stretch>
        </p:blipFill>
        <p:spPr bwMode="auto">
          <a:xfrm>
            <a:off x="4191000" y="2286000"/>
            <a:ext cx="4268788" cy="310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230</TotalTime>
  <Words>356</Words>
  <Application>Microsoft Office PowerPoint</Application>
  <PresentationFormat>On-screen Show (4:3)</PresentationFormat>
  <Paragraphs>67</Paragraphs>
  <Slides>36</Slides>
  <Notes>1</Notes>
  <HiddenSlides>0</HiddenSlides>
  <MMClips>5</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Echo</vt:lpstr>
      <vt:lpstr>Shimmer</vt:lpstr>
      <vt:lpstr>Visio</vt:lpstr>
      <vt:lpstr>“ Now that we have his genes, can my child wear soccer shorts?”</vt:lpstr>
      <vt:lpstr>Disclosures</vt:lpstr>
      <vt:lpstr>Non-financial Disclosures</vt:lpstr>
      <vt:lpstr>       Translating Basic Science into Clinical Practice</vt:lpstr>
      <vt:lpstr>NP + BP</vt:lpstr>
      <vt:lpstr>Hypertrophic Cardiomyopathy: </vt:lpstr>
      <vt:lpstr>Slide 7</vt:lpstr>
      <vt:lpstr>Heart Muscle</vt:lpstr>
      <vt:lpstr>HCM Gross Appearance and Histology</vt:lpstr>
      <vt:lpstr>Hypertrophic Cardiomyopathy</vt:lpstr>
      <vt:lpstr>Long Axis View</vt:lpstr>
      <vt:lpstr>Normal Long Axis</vt:lpstr>
      <vt:lpstr>Long Axis HCM</vt:lpstr>
      <vt:lpstr>Short Axis View</vt:lpstr>
      <vt:lpstr>Normal Short Axis</vt:lpstr>
      <vt:lpstr>Short Axis HCM</vt:lpstr>
      <vt:lpstr>Clinical Presentation of HCM</vt:lpstr>
      <vt:lpstr>Cardiac Causes of Death on Autopsy</vt:lpstr>
      <vt:lpstr>Slide 19</vt:lpstr>
      <vt:lpstr>Slide 20</vt:lpstr>
      <vt:lpstr>Slide 21</vt:lpstr>
      <vt:lpstr>Slide 22</vt:lpstr>
      <vt:lpstr>To an Athlete Dying Young</vt:lpstr>
      <vt:lpstr>Causes of Death in Athletes</vt:lpstr>
      <vt:lpstr>NP + BP</vt:lpstr>
      <vt:lpstr>JF</vt:lpstr>
      <vt:lpstr>CW</vt:lpstr>
      <vt:lpstr>Slide 28</vt:lpstr>
      <vt:lpstr>Slide 29</vt:lpstr>
      <vt:lpstr>Slide 30</vt:lpstr>
      <vt:lpstr>CW</vt:lpstr>
      <vt:lpstr>Slide 32</vt:lpstr>
      <vt:lpstr>Slide 33</vt:lpstr>
      <vt:lpstr>I hope my translation came out better than this:</vt:lpstr>
      <vt:lpstr>Thank You</vt:lpstr>
      <vt:lpstr>Slide 36</vt:lpstr>
    </vt:vector>
  </TitlesOfParts>
  <Company>Johns Hopkins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Now that we have his genes, can my child wear soccer shorts?”</dc:title>
  <dc:creator>jscheel1</dc:creator>
  <cp:lastModifiedBy>CLASSROOM</cp:lastModifiedBy>
  <cp:revision>20</cp:revision>
  <dcterms:created xsi:type="dcterms:W3CDTF">2011-04-26T18:46:49Z</dcterms:created>
  <dcterms:modified xsi:type="dcterms:W3CDTF">2011-05-06T13:08:52Z</dcterms:modified>
</cp:coreProperties>
</file>