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342" r:id="rId3"/>
    <p:sldId id="341" r:id="rId4"/>
    <p:sldId id="343" r:id="rId5"/>
    <p:sldId id="344" r:id="rId6"/>
    <p:sldId id="345" r:id="rId7"/>
    <p:sldId id="304" r:id="rId8"/>
    <p:sldId id="317" r:id="rId9"/>
    <p:sldId id="316" r:id="rId10"/>
    <p:sldId id="303" r:id="rId11"/>
    <p:sldId id="325" r:id="rId12"/>
    <p:sldId id="301" r:id="rId13"/>
    <p:sldId id="347" r:id="rId14"/>
    <p:sldId id="334" r:id="rId15"/>
    <p:sldId id="352" r:id="rId16"/>
    <p:sldId id="353" r:id="rId17"/>
    <p:sldId id="354" r:id="rId18"/>
    <p:sldId id="355" r:id="rId19"/>
    <p:sldId id="358" r:id="rId20"/>
    <p:sldId id="257" r:id="rId21"/>
    <p:sldId id="351" r:id="rId22"/>
    <p:sldId id="271" r:id="rId23"/>
    <p:sldId id="305" r:id="rId24"/>
    <p:sldId id="350" r:id="rId25"/>
    <p:sldId id="279" r:id="rId26"/>
    <p:sldId id="359" r:id="rId27"/>
    <p:sldId id="361" r:id="rId28"/>
    <p:sldId id="273" r:id="rId29"/>
    <p:sldId id="275" r:id="rId30"/>
    <p:sldId id="360" r:id="rId31"/>
    <p:sldId id="338" r:id="rId32"/>
    <p:sldId id="35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208" autoAdjust="0"/>
    <p:restoredTop sz="94660"/>
  </p:normalViewPr>
  <p:slideViewPr>
    <p:cSldViewPr>
      <p:cViewPr>
        <p:scale>
          <a:sx n="76" d="100"/>
          <a:sy n="76" d="100"/>
        </p:scale>
        <p:origin x="-204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426024955437"/>
          <c:y val="0.0501193317422435"/>
          <c:w val="0.508021390374332"/>
          <c:h val="0.6587112171837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Word/Picture Matching</c:v>
                </c:pt>
              </c:strCache>
            </c:strRef>
          </c:tx>
          <c:spPr>
            <a:solidFill>
              <a:srgbClr val="00FF00"/>
            </a:solidFill>
            <a:ln w="14664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Sheet1!$A$2:$A$3</c:f>
              <c:strCache>
                <c:ptCount val="2"/>
                <c:pt idx="0">
                  <c:v>Day 1</c:v>
                </c:pt>
                <c:pt idx="1">
                  <c:v>Day 3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70.0</c:v>
                </c:pt>
                <c:pt idx="1">
                  <c:v>90.0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2961448"/>
        <c:axId val="2122964952"/>
      </c:barChart>
      <c:catAx>
        <c:axId val="2122961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6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53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122964952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1229649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2078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dirty="0"/>
                  <a:t>% </a:t>
                </a:r>
                <a:r>
                  <a:rPr lang="en-US" dirty="0" smtClean="0"/>
                  <a:t>correct word/picture</a:t>
                </a:r>
              </a:p>
              <a:p>
                <a:pPr>
                  <a:defRPr sz="2078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dirty="0" smtClean="0"/>
                  <a:t>matching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"/>
              <c:y val="0.103158508282023"/>
            </c:manualLayout>
          </c:layout>
          <c:overlay val="0"/>
          <c:spPr>
            <a:noFill/>
            <a:ln w="29327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66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78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122961448"/>
        <c:crosses val="autoZero"/>
        <c:crossBetween val="between"/>
      </c:valAx>
      <c:spPr>
        <a:noFill/>
        <a:ln w="29327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78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173556430446"/>
          <c:y val="0.0662030019685039"/>
          <c:w val="0.66048687664042"/>
          <c:h val="0.898843996062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 days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SFG</c:v>
                </c:pt>
                <c:pt idx="1">
                  <c:v>MFG</c:v>
                </c:pt>
                <c:pt idx="2">
                  <c:v>IFG</c:v>
                </c:pt>
                <c:pt idx="3">
                  <c:v>STG</c:v>
                </c:pt>
                <c:pt idx="4">
                  <c:v>AG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</c:v>
                </c:pt>
                <c:pt idx="1">
                  <c:v>-0.6</c:v>
                </c:pt>
                <c:pt idx="2">
                  <c:v>0.15</c:v>
                </c:pt>
                <c:pt idx="3">
                  <c:v>-0.7</c:v>
                </c:pt>
                <c:pt idx="4">
                  <c:v>-0.6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 weeks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SFG</c:v>
                </c:pt>
                <c:pt idx="1">
                  <c:v>MFG</c:v>
                </c:pt>
                <c:pt idx="2">
                  <c:v>IFG</c:v>
                </c:pt>
                <c:pt idx="3">
                  <c:v>STG</c:v>
                </c:pt>
                <c:pt idx="4">
                  <c:v>AG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0.02</c:v>
                </c:pt>
                <c:pt idx="1">
                  <c:v>0.8</c:v>
                </c:pt>
                <c:pt idx="2">
                  <c:v>0.4</c:v>
                </c:pt>
                <c:pt idx="3">
                  <c:v>0.08</c:v>
                </c:pt>
                <c:pt idx="4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3728616"/>
        <c:axId val="2093731592"/>
      </c:barChart>
      <c:catAx>
        <c:axId val="2093728616"/>
        <c:scaling>
          <c:orientation val="minMax"/>
        </c:scaling>
        <c:delete val="0"/>
        <c:axPos val="b"/>
        <c:majorTickMark val="out"/>
        <c:minorTickMark val="none"/>
        <c:tickLblPos val="low"/>
        <c:crossAx val="2093731592"/>
        <c:crosses val="autoZero"/>
        <c:auto val="1"/>
        <c:lblAlgn val="ctr"/>
        <c:lblOffset val="100"/>
        <c:noMultiLvlLbl val="0"/>
      </c:catAx>
      <c:valAx>
        <c:axId val="2093731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3728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173556430446"/>
          <c:y val="0.0662030019685039"/>
          <c:w val="0.66048687664042"/>
          <c:h val="0.8988439960629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 days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SFG</c:v>
                </c:pt>
                <c:pt idx="1">
                  <c:v>MFG</c:v>
                </c:pt>
                <c:pt idx="2">
                  <c:v>IFG</c:v>
                </c:pt>
                <c:pt idx="3">
                  <c:v>STG</c:v>
                </c:pt>
                <c:pt idx="4">
                  <c:v>AG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-0.2</c:v>
                </c:pt>
                <c:pt idx="1">
                  <c:v>0.0</c:v>
                </c:pt>
                <c:pt idx="2">
                  <c:v>-0.4</c:v>
                </c:pt>
                <c:pt idx="3">
                  <c:v>-0.7</c:v>
                </c:pt>
                <c:pt idx="4">
                  <c:v>-0.6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 weeks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SFG</c:v>
                </c:pt>
                <c:pt idx="1">
                  <c:v>MFG</c:v>
                </c:pt>
                <c:pt idx="2">
                  <c:v>IFG</c:v>
                </c:pt>
                <c:pt idx="3">
                  <c:v>STG</c:v>
                </c:pt>
                <c:pt idx="4">
                  <c:v>AG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0.2</c:v>
                </c:pt>
                <c:pt idx="1">
                  <c:v>0.8</c:v>
                </c:pt>
                <c:pt idx="2">
                  <c:v>0.25</c:v>
                </c:pt>
                <c:pt idx="3">
                  <c:v>0.4</c:v>
                </c:pt>
                <c:pt idx="4">
                  <c:v>-0.4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3328008"/>
        <c:axId val="2123332072"/>
      </c:barChart>
      <c:catAx>
        <c:axId val="2123328008"/>
        <c:scaling>
          <c:orientation val="minMax"/>
        </c:scaling>
        <c:delete val="0"/>
        <c:axPos val="b"/>
        <c:majorTickMark val="out"/>
        <c:minorTickMark val="none"/>
        <c:tickLblPos val="low"/>
        <c:crossAx val="2123332072"/>
        <c:crosses val="autoZero"/>
        <c:auto val="1"/>
        <c:lblAlgn val="ctr"/>
        <c:lblOffset val="100"/>
        <c:noMultiLvlLbl val="0"/>
      </c:catAx>
      <c:valAx>
        <c:axId val="2123332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3328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46E631-9EF9-43BB-924D-20E665FC48DC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196CD5-BEE3-45D9-AAA4-FCF27E825DC8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DAY 3-4: structural and blood flow imaging</a:t>
          </a:r>
        </a:p>
      </dgm:t>
    </dgm:pt>
    <dgm:pt modelId="{B97C6B24-5DD6-46B2-9C3D-A3CBADBFDD9C}" type="parTrans" cxnId="{E2E78445-6405-4226-8408-310C8CF4CF5F}">
      <dgm:prSet/>
      <dgm:spPr/>
      <dgm:t>
        <a:bodyPr/>
        <a:lstStyle/>
        <a:p>
          <a:endParaRPr lang="en-US"/>
        </a:p>
      </dgm:t>
    </dgm:pt>
    <dgm:pt modelId="{5424B3AF-E886-468D-8BD4-3697BDB71A43}" type="sibTrans" cxnId="{E2E78445-6405-4226-8408-310C8CF4CF5F}">
      <dgm:prSet/>
      <dgm:spPr/>
      <dgm:t>
        <a:bodyPr/>
        <a:lstStyle/>
        <a:p>
          <a:endParaRPr lang="en-US"/>
        </a:p>
      </dgm:t>
    </dgm:pt>
    <dgm:pt modelId="{389C9CD0-481F-4213-B4A9-52DFC126D4C7}">
      <dgm:prSet phldrT="[Text]"/>
      <dgm:spPr/>
      <dgm:t>
        <a:bodyPr/>
        <a:lstStyle/>
        <a:p>
          <a:r>
            <a:rPr lang="en-US" dirty="0" smtClean="0"/>
            <a:t>Week 2: DWI, PWI, FLAIR, MRA, SWI, MPRAGE, DTI, </a:t>
          </a:r>
          <a:r>
            <a:rPr lang="en-US" dirty="0" err="1" smtClean="0"/>
            <a:t>rsfcMRI</a:t>
          </a:r>
          <a:r>
            <a:rPr lang="en-US" dirty="0" smtClean="0"/>
            <a:t> </a:t>
          </a:r>
          <a:endParaRPr lang="en-US" dirty="0"/>
        </a:p>
      </dgm:t>
    </dgm:pt>
    <dgm:pt modelId="{021CD060-2821-46E0-9672-BB964680D512}" type="parTrans" cxnId="{D2309826-9FA0-4333-8D50-E475735BEEDE}">
      <dgm:prSet/>
      <dgm:spPr/>
      <dgm:t>
        <a:bodyPr/>
        <a:lstStyle/>
        <a:p>
          <a:endParaRPr lang="en-US"/>
        </a:p>
      </dgm:t>
    </dgm:pt>
    <dgm:pt modelId="{88551AA0-301A-4BB6-BBC2-4F256E728297}" type="sibTrans" cxnId="{D2309826-9FA0-4333-8D50-E475735BEEDE}">
      <dgm:prSet/>
      <dgm:spPr/>
      <dgm:t>
        <a:bodyPr/>
        <a:lstStyle/>
        <a:p>
          <a:endParaRPr lang="en-US"/>
        </a:p>
      </dgm:t>
    </dgm:pt>
    <dgm:pt modelId="{0EF879D4-7765-4B86-B103-3B8CECE4FEC0}">
      <dgm:prSet phldrT="[Text]"/>
      <dgm:spPr/>
      <dgm:t>
        <a:bodyPr/>
        <a:lstStyle/>
        <a:p>
          <a:r>
            <a:rPr lang="en-US" dirty="0" smtClean="0"/>
            <a:t>Language Testing</a:t>
          </a:r>
          <a:endParaRPr lang="en-US" dirty="0"/>
        </a:p>
      </dgm:t>
    </dgm:pt>
    <dgm:pt modelId="{9684EE6C-58AC-42C5-9C3B-A81DEBE6B4F7}" type="parTrans" cxnId="{D3596F8C-9D4A-4276-8CEA-6B8AD63594E4}">
      <dgm:prSet/>
      <dgm:spPr/>
      <dgm:t>
        <a:bodyPr/>
        <a:lstStyle/>
        <a:p>
          <a:endParaRPr lang="en-US"/>
        </a:p>
      </dgm:t>
    </dgm:pt>
    <dgm:pt modelId="{7667439A-D33A-414D-AB46-39B5AD06904B}" type="sibTrans" cxnId="{D3596F8C-9D4A-4276-8CEA-6B8AD63594E4}">
      <dgm:prSet/>
      <dgm:spPr/>
      <dgm:t>
        <a:bodyPr/>
        <a:lstStyle/>
        <a:p>
          <a:endParaRPr lang="en-US"/>
        </a:p>
      </dgm:t>
    </dgm:pt>
    <dgm:pt modelId="{8C66A17C-272E-40C4-B50B-F868C974FB92}">
      <dgm:prSet phldrT="[Text]"/>
      <dgm:spPr/>
      <dgm:t>
        <a:bodyPr/>
        <a:lstStyle/>
        <a:p>
          <a:r>
            <a:rPr lang="en-US" dirty="0" smtClean="0">
              <a:solidFill>
                <a:srgbClr val="FF0000"/>
              </a:solidFill>
            </a:rPr>
            <a:t>Month</a:t>
          </a:r>
          <a:r>
            <a:rPr lang="en-US" baseline="0" dirty="0" smtClean="0">
              <a:solidFill>
                <a:srgbClr val="FF0000"/>
              </a:solidFill>
            </a:rPr>
            <a:t> 12: structural and blood flow imaging</a:t>
          </a:r>
          <a:endParaRPr lang="en-US" dirty="0">
            <a:solidFill>
              <a:srgbClr val="FF0000"/>
            </a:solidFill>
          </a:endParaRPr>
        </a:p>
      </dgm:t>
    </dgm:pt>
    <dgm:pt modelId="{43AF230C-37B0-4D71-8988-A924EBF45BAA}" type="parTrans" cxnId="{0D0748FF-E070-4486-86F7-3A4801F6E662}">
      <dgm:prSet/>
      <dgm:spPr/>
      <dgm:t>
        <a:bodyPr/>
        <a:lstStyle/>
        <a:p>
          <a:endParaRPr lang="en-US"/>
        </a:p>
      </dgm:t>
    </dgm:pt>
    <dgm:pt modelId="{B3A4DD7B-046B-4C59-9807-086C5965B6E9}" type="sibTrans" cxnId="{0D0748FF-E070-4486-86F7-3A4801F6E662}">
      <dgm:prSet/>
      <dgm:spPr/>
      <dgm:t>
        <a:bodyPr/>
        <a:lstStyle/>
        <a:p>
          <a:endParaRPr lang="en-US"/>
        </a:p>
      </dgm:t>
    </dgm:pt>
    <dgm:pt modelId="{FB59B85D-39C7-4113-92A0-F85F0E1963FD}">
      <dgm:prSet phldrT="[Text]"/>
      <dgm:spPr/>
      <dgm:t>
        <a:bodyPr/>
        <a:lstStyle/>
        <a:p>
          <a:r>
            <a:rPr lang="en-US" dirty="0" smtClean="0"/>
            <a:t>           Language Testing</a:t>
          </a:r>
          <a:endParaRPr lang="en-US" dirty="0"/>
        </a:p>
      </dgm:t>
    </dgm:pt>
    <dgm:pt modelId="{EA9FF765-5158-4479-8848-63BD60AE317D}" type="parTrans" cxnId="{F594BA9C-0206-467C-B74F-F3ACAC545500}">
      <dgm:prSet/>
      <dgm:spPr/>
      <dgm:t>
        <a:bodyPr/>
        <a:lstStyle/>
        <a:p>
          <a:endParaRPr lang="en-US"/>
        </a:p>
      </dgm:t>
    </dgm:pt>
    <dgm:pt modelId="{D49381EA-9BCA-4A65-A1CD-B655721722E9}" type="sibTrans" cxnId="{F594BA9C-0206-467C-B74F-F3ACAC545500}">
      <dgm:prSet/>
      <dgm:spPr/>
      <dgm:t>
        <a:bodyPr/>
        <a:lstStyle/>
        <a:p>
          <a:endParaRPr lang="en-US"/>
        </a:p>
      </dgm:t>
    </dgm:pt>
    <dgm:pt modelId="{5E6BEC1A-748D-4310-8635-1974E02E8FF3}">
      <dgm:prSet/>
      <dgm:spPr/>
      <dgm:t>
        <a:bodyPr/>
        <a:lstStyle/>
        <a:p>
          <a:r>
            <a:rPr lang="en-US" dirty="0" err="1" smtClean="0"/>
            <a:t>fMRI</a:t>
          </a:r>
          <a:r>
            <a:rPr lang="en-US" dirty="0" smtClean="0"/>
            <a:t> reading, spelling, naming, listening </a:t>
          </a:r>
          <a:endParaRPr lang="en-US" dirty="0"/>
        </a:p>
      </dgm:t>
    </dgm:pt>
    <dgm:pt modelId="{7181187C-0600-430D-BC60-CEAEF104E4AF}" type="parTrans" cxnId="{7FE88D5A-CE76-4E79-94DF-AB2BD9A1F558}">
      <dgm:prSet/>
      <dgm:spPr/>
      <dgm:t>
        <a:bodyPr/>
        <a:lstStyle/>
        <a:p>
          <a:endParaRPr lang="en-US"/>
        </a:p>
      </dgm:t>
    </dgm:pt>
    <dgm:pt modelId="{7E95E8D8-27C9-4948-AEA4-2B4C2F2549E2}" type="sibTrans" cxnId="{7FE88D5A-CE76-4E79-94DF-AB2BD9A1F558}">
      <dgm:prSet/>
      <dgm:spPr/>
      <dgm:t>
        <a:bodyPr/>
        <a:lstStyle/>
        <a:p>
          <a:endParaRPr lang="en-US"/>
        </a:p>
      </dgm:t>
    </dgm:pt>
    <dgm:pt modelId="{CC985E2B-0027-426F-A434-489A39CAF44B}">
      <dgm:prSet/>
      <dgm:spPr/>
      <dgm:t>
        <a:bodyPr/>
        <a:lstStyle/>
        <a:p>
          <a:r>
            <a:rPr lang="en-US" dirty="0" err="1" smtClean="0"/>
            <a:t>fMRI</a:t>
          </a:r>
          <a:r>
            <a:rPr lang="en-US" dirty="0" smtClean="0"/>
            <a:t> reading, spelling, naming, listening </a:t>
          </a:r>
          <a:endParaRPr lang="en-US" dirty="0"/>
        </a:p>
      </dgm:t>
    </dgm:pt>
    <dgm:pt modelId="{2607ABAB-CFB5-4015-B7A0-94CFB5B07D19}" type="parTrans" cxnId="{525D3DDA-AA91-4C07-B0C8-7A9D9CF1E6E8}">
      <dgm:prSet/>
      <dgm:spPr/>
      <dgm:t>
        <a:bodyPr/>
        <a:lstStyle/>
        <a:p>
          <a:endParaRPr lang="en-US"/>
        </a:p>
      </dgm:t>
    </dgm:pt>
    <dgm:pt modelId="{EE51EDCC-5F91-4E10-AB87-F7BCAB681810}" type="sibTrans" cxnId="{525D3DDA-AA91-4C07-B0C8-7A9D9CF1E6E8}">
      <dgm:prSet/>
      <dgm:spPr/>
      <dgm:t>
        <a:bodyPr/>
        <a:lstStyle/>
        <a:p>
          <a:endParaRPr lang="en-US"/>
        </a:p>
      </dgm:t>
    </dgm:pt>
    <dgm:pt modelId="{8208FC99-D4F1-4BFB-865E-7BFD7A0DA553}">
      <dgm:prSet phldrT="[Text]"/>
      <dgm:spPr/>
      <dgm:t>
        <a:bodyPr/>
        <a:lstStyle/>
        <a:p>
          <a:endParaRPr lang="en-US" dirty="0"/>
        </a:p>
      </dgm:t>
    </dgm:pt>
    <dgm:pt modelId="{D86A55F6-9FD9-4EE1-8C0C-EB9E7DDAA68A}" type="sibTrans" cxnId="{89395109-DFE5-42E0-84AB-07F3FB2C26CE}">
      <dgm:prSet/>
      <dgm:spPr/>
      <dgm:t>
        <a:bodyPr/>
        <a:lstStyle/>
        <a:p>
          <a:endParaRPr lang="en-US"/>
        </a:p>
      </dgm:t>
    </dgm:pt>
    <dgm:pt modelId="{8DF88F1F-7B0C-4E80-AB30-BB8D7C7332B8}" type="parTrans" cxnId="{89395109-DFE5-42E0-84AB-07F3FB2C26CE}">
      <dgm:prSet/>
      <dgm:spPr/>
      <dgm:t>
        <a:bodyPr/>
        <a:lstStyle/>
        <a:p>
          <a:endParaRPr lang="en-US"/>
        </a:p>
      </dgm:t>
    </dgm:pt>
    <dgm:pt modelId="{6F19B3F9-4620-4B37-8B6A-09C8935A0679}">
      <dgm:prSet/>
      <dgm:spPr/>
      <dgm:t>
        <a:bodyPr/>
        <a:lstStyle/>
        <a:p>
          <a:r>
            <a:rPr lang="en-US" dirty="0" err="1" smtClean="0"/>
            <a:t>fMRI</a:t>
          </a:r>
          <a:r>
            <a:rPr lang="en-US" dirty="0" smtClean="0"/>
            <a:t> reading, spelling, naming, listening                            Language Testing              </a:t>
          </a:r>
          <a:endParaRPr lang="en-US" dirty="0"/>
        </a:p>
      </dgm:t>
    </dgm:pt>
    <dgm:pt modelId="{4374401D-CD2F-47E0-A24E-4D85C904A2AC}" type="parTrans" cxnId="{AD44A92D-BA97-4CAC-AE01-12CAED9545DF}">
      <dgm:prSet/>
      <dgm:spPr/>
      <dgm:t>
        <a:bodyPr/>
        <a:lstStyle/>
        <a:p>
          <a:endParaRPr lang="en-US"/>
        </a:p>
      </dgm:t>
    </dgm:pt>
    <dgm:pt modelId="{BEA7CA0C-FBC0-4064-8B1B-02789DFE1EFF}" type="sibTrans" cxnId="{AD44A92D-BA97-4CAC-AE01-12CAED9545DF}">
      <dgm:prSet/>
      <dgm:spPr/>
      <dgm:t>
        <a:bodyPr/>
        <a:lstStyle/>
        <a:p>
          <a:endParaRPr lang="en-US"/>
        </a:p>
      </dgm:t>
    </dgm:pt>
    <dgm:pt modelId="{7B2A7789-F9EC-4880-82F0-38304C842814}" type="pres">
      <dgm:prSet presAssocID="{9246E631-9EF9-43BB-924D-20E665FC48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0E9812-6365-4D2C-BC3D-F8038C9B1B69}" type="pres">
      <dgm:prSet presAssocID="{8C66A17C-272E-40C4-B50B-F868C974FB92}" presName="boxAndChildren" presStyleCnt="0"/>
      <dgm:spPr/>
    </dgm:pt>
    <dgm:pt modelId="{85CCCB45-0CCC-45F5-864A-A65681B42918}" type="pres">
      <dgm:prSet presAssocID="{8C66A17C-272E-40C4-B50B-F868C974FB92}" presName="parentTextBox" presStyleLbl="node1" presStyleIdx="0" presStyleCnt="3"/>
      <dgm:spPr/>
      <dgm:t>
        <a:bodyPr/>
        <a:lstStyle/>
        <a:p>
          <a:endParaRPr lang="en-US"/>
        </a:p>
      </dgm:t>
    </dgm:pt>
    <dgm:pt modelId="{979505DD-B209-412E-81DC-60535EE4445F}" type="pres">
      <dgm:prSet presAssocID="{8C66A17C-272E-40C4-B50B-F868C974FB92}" presName="entireBox" presStyleLbl="node1" presStyleIdx="0" presStyleCnt="3" custLinFactNeighborX="926" custLinFactNeighborY="-8898"/>
      <dgm:spPr/>
      <dgm:t>
        <a:bodyPr/>
        <a:lstStyle/>
        <a:p>
          <a:endParaRPr lang="en-US"/>
        </a:p>
      </dgm:t>
    </dgm:pt>
    <dgm:pt modelId="{40C51F14-D1CA-44D4-895B-719CFE382D4D}" type="pres">
      <dgm:prSet presAssocID="{8C66A17C-272E-40C4-B50B-F868C974FB92}" presName="descendantBox" presStyleCnt="0"/>
      <dgm:spPr/>
    </dgm:pt>
    <dgm:pt modelId="{6AC211E8-7074-4A35-A59B-16F55DCB5E69}" type="pres">
      <dgm:prSet presAssocID="{CC985E2B-0027-426F-A434-489A39CAF44B}" presName="childTextBox" presStyleLbl="fgAccFollowNode1" presStyleIdx="0" presStyleCnt="6" custLinFactNeighborY="-21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861D09-9DD7-4C17-A37E-8390D85D5E30}" type="pres">
      <dgm:prSet presAssocID="{FB59B85D-39C7-4113-92A0-F85F0E1963FD}" presName="childTextBox" presStyleLbl="fgAccFollowNode1" presStyleIdx="1" presStyleCnt="6" custLinFactNeighborX="0" custLinFactNeighborY="-21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320318-8B6B-465D-B571-60C6099B2D90}" type="pres">
      <dgm:prSet presAssocID="{88551AA0-301A-4BB6-BBC2-4F256E728297}" presName="sp" presStyleCnt="0"/>
      <dgm:spPr/>
    </dgm:pt>
    <dgm:pt modelId="{51C3995F-A09C-43C8-A13B-A06D72A34EDD}" type="pres">
      <dgm:prSet presAssocID="{389C9CD0-481F-4213-B4A9-52DFC126D4C7}" presName="arrowAndChildren" presStyleCnt="0"/>
      <dgm:spPr/>
    </dgm:pt>
    <dgm:pt modelId="{A17AA4CD-D269-4B57-824D-61C302B9863E}" type="pres">
      <dgm:prSet presAssocID="{389C9CD0-481F-4213-B4A9-52DFC126D4C7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CF5A0E7F-ADEA-48B6-A9B6-9DDE892A99E8}" type="pres">
      <dgm:prSet presAssocID="{389C9CD0-481F-4213-B4A9-52DFC126D4C7}" presName="arrow" presStyleLbl="node1" presStyleIdx="1" presStyleCnt="3" custAng="0"/>
      <dgm:spPr/>
      <dgm:t>
        <a:bodyPr/>
        <a:lstStyle/>
        <a:p>
          <a:endParaRPr lang="en-US"/>
        </a:p>
      </dgm:t>
    </dgm:pt>
    <dgm:pt modelId="{D0E0986C-21AF-44E6-B21E-F96159671513}" type="pres">
      <dgm:prSet presAssocID="{389C9CD0-481F-4213-B4A9-52DFC126D4C7}" presName="descendantArrow" presStyleCnt="0"/>
      <dgm:spPr/>
    </dgm:pt>
    <dgm:pt modelId="{2EC272C7-D97B-4242-BB28-42C3B5B5F323}" type="pres">
      <dgm:prSet presAssocID="{5E6BEC1A-748D-4310-8635-1974E02E8FF3}" presName="childTextArrow" presStyleLbl="fgAccFollowNode1" presStyleIdx="2" presStyleCnt="6" custScaleX="56575" custScaleY="99180" custLinFactNeighborX="-17" custLinFactNeighborY="106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EBABA-71F6-49E4-BEFF-0F16774756D1}" type="pres">
      <dgm:prSet presAssocID="{0EF879D4-7765-4B86-B103-3B8CECE4FEC0}" presName="childTextArrow" presStyleLbl="fgAccFollowNode1" presStyleIdx="3" presStyleCnt="6" custScaleX="51067" custScaleY="83999" custLinFactNeighborX="55" custLinFactNeighborY="8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F93CF-E7DB-4171-8FB2-AFAB9A47CC5F}" type="pres">
      <dgm:prSet presAssocID="{5424B3AF-E886-468D-8BD4-3697BDB71A43}" presName="sp" presStyleCnt="0"/>
      <dgm:spPr/>
    </dgm:pt>
    <dgm:pt modelId="{2FE39799-3F1F-4578-892E-3FD640792DDB}" type="pres">
      <dgm:prSet presAssocID="{F4196CD5-BEE3-45D9-AAA4-FCF27E825DC8}" presName="arrowAndChildren" presStyleCnt="0"/>
      <dgm:spPr/>
    </dgm:pt>
    <dgm:pt modelId="{4CC2DA8B-4941-494E-B955-DAF625980FDD}" type="pres">
      <dgm:prSet presAssocID="{F4196CD5-BEE3-45D9-AAA4-FCF27E825DC8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8EBEBBC2-53A0-4487-ADF8-87DEA40F7F6D}" type="pres">
      <dgm:prSet presAssocID="{F4196CD5-BEE3-45D9-AAA4-FCF27E825DC8}" presName="arrow" presStyleLbl="node1" presStyleIdx="2" presStyleCnt="3"/>
      <dgm:spPr/>
      <dgm:t>
        <a:bodyPr/>
        <a:lstStyle/>
        <a:p>
          <a:endParaRPr lang="en-US"/>
        </a:p>
      </dgm:t>
    </dgm:pt>
    <dgm:pt modelId="{9A108D33-FEEB-4003-8907-420A504BB4ED}" type="pres">
      <dgm:prSet presAssocID="{F4196CD5-BEE3-45D9-AAA4-FCF27E825DC8}" presName="descendantArrow" presStyleCnt="0"/>
      <dgm:spPr/>
    </dgm:pt>
    <dgm:pt modelId="{32D81195-5368-42BD-835F-E09D1676E26B}" type="pres">
      <dgm:prSet presAssocID="{8208FC99-D4F1-4BFB-865E-7BFD7A0DA553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4EABF-9131-4149-8992-158C33D78C85}" type="pres">
      <dgm:prSet presAssocID="{6F19B3F9-4620-4B37-8B6A-09C8935A0679}" presName="childTextArrow" presStyleLbl="fgAccFollowNode1" presStyleIdx="5" presStyleCnt="6" custScaleX="2000000" custLinFactNeighborX="-96296" custLinFactNeighborY="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100AEE-68C6-4942-9CF1-C00839EAA9B6}" type="presOf" srcId="{5E6BEC1A-748D-4310-8635-1974E02E8FF3}" destId="{2EC272C7-D97B-4242-BB28-42C3B5B5F323}" srcOrd="0" destOrd="0" presId="urn:microsoft.com/office/officeart/2005/8/layout/process4"/>
    <dgm:cxn modelId="{6E8CC7F5-6641-40F7-9B01-11778F3BFECD}" type="presOf" srcId="{CC985E2B-0027-426F-A434-489A39CAF44B}" destId="{6AC211E8-7074-4A35-A59B-16F55DCB5E69}" srcOrd="0" destOrd="0" presId="urn:microsoft.com/office/officeart/2005/8/layout/process4"/>
    <dgm:cxn modelId="{B94093E9-4D97-49D6-A96B-5A0266309186}" type="presOf" srcId="{F4196CD5-BEE3-45D9-AAA4-FCF27E825DC8}" destId="{8EBEBBC2-53A0-4487-ADF8-87DEA40F7F6D}" srcOrd="1" destOrd="0" presId="urn:microsoft.com/office/officeart/2005/8/layout/process4"/>
    <dgm:cxn modelId="{D3596F8C-9D4A-4276-8CEA-6B8AD63594E4}" srcId="{389C9CD0-481F-4213-B4A9-52DFC126D4C7}" destId="{0EF879D4-7765-4B86-B103-3B8CECE4FEC0}" srcOrd="1" destOrd="0" parTransId="{9684EE6C-58AC-42C5-9C3B-A81DEBE6B4F7}" sibTransId="{7667439A-D33A-414D-AB46-39B5AD06904B}"/>
    <dgm:cxn modelId="{F594BA9C-0206-467C-B74F-F3ACAC545500}" srcId="{8C66A17C-272E-40C4-B50B-F868C974FB92}" destId="{FB59B85D-39C7-4113-92A0-F85F0E1963FD}" srcOrd="1" destOrd="0" parTransId="{EA9FF765-5158-4479-8848-63BD60AE317D}" sibTransId="{D49381EA-9BCA-4A65-A1CD-B655721722E9}"/>
    <dgm:cxn modelId="{D2309826-9FA0-4333-8D50-E475735BEEDE}" srcId="{9246E631-9EF9-43BB-924D-20E665FC48DC}" destId="{389C9CD0-481F-4213-B4A9-52DFC126D4C7}" srcOrd="1" destOrd="0" parTransId="{021CD060-2821-46E0-9672-BB964680D512}" sibTransId="{88551AA0-301A-4BB6-BBC2-4F256E728297}"/>
    <dgm:cxn modelId="{89395109-DFE5-42E0-84AB-07F3FB2C26CE}" srcId="{F4196CD5-BEE3-45D9-AAA4-FCF27E825DC8}" destId="{8208FC99-D4F1-4BFB-865E-7BFD7A0DA553}" srcOrd="0" destOrd="0" parTransId="{8DF88F1F-7B0C-4E80-AB30-BB8D7C7332B8}" sibTransId="{D86A55F6-9FD9-4EE1-8C0C-EB9E7DDAA68A}"/>
    <dgm:cxn modelId="{F3309759-A3B0-4FC5-938F-2038805503DE}" type="presOf" srcId="{8C66A17C-272E-40C4-B50B-F868C974FB92}" destId="{979505DD-B209-412E-81DC-60535EE4445F}" srcOrd="1" destOrd="0" presId="urn:microsoft.com/office/officeart/2005/8/layout/process4"/>
    <dgm:cxn modelId="{AD44A92D-BA97-4CAC-AE01-12CAED9545DF}" srcId="{F4196CD5-BEE3-45D9-AAA4-FCF27E825DC8}" destId="{6F19B3F9-4620-4B37-8B6A-09C8935A0679}" srcOrd="1" destOrd="0" parTransId="{4374401D-CD2F-47E0-A24E-4D85C904A2AC}" sibTransId="{BEA7CA0C-FBC0-4064-8B1B-02789DFE1EFF}"/>
    <dgm:cxn modelId="{EEE901AE-1E69-41A3-B728-F8091F2E8ADA}" type="presOf" srcId="{6F19B3F9-4620-4B37-8B6A-09C8935A0679}" destId="{5474EABF-9131-4149-8992-158C33D78C85}" srcOrd="0" destOrd="0" presId="urn:microsoft.com/office/officeart/2005/8/layout/process4"/>
    <dgm:cxn modelId="{21F6EFA4-C3CD-4A14-ABE1-028B0D3780CF}" type="presOf" srcId="{389C9CD0-481F-4213-B4A9-52DFC126D4C7}" destId="{A17AA4CD-D269-4B57-824D-61C302B9863E}" srcOrd="0" destOrd="0" presId="urn:microsoft.com/office/officeart/2005/8/layout/process4"/>
    <dgm:cxn modelId="{7FE88D5A-CE76-4E79-94DF-AB2BD9A1F558}" srcId="{389C9CD0-481F-4213-B4A9-52DFC126D4C7}" destId="{5E6BEC1A-748D-4310-8635-1974E02E8FF3}" srcOrd="0" destOrd="0" parTransId="{7181187C-0600-430D-BC60-CEAEF104E4AF}" sibTransId="{7E95E8D8-27C9-4948-AEA4-2B4C2F2549E2}"/>
    <dgm:cxn modelId="{B70953C4-5EB4-4C9C-986C-4D5F0CD56395}" type="presOf" srcId="{8208FC99-D4F1-4BFB-865E-7BFD7A0DA553}" destId="{32D81195-5368-42BD-835F-E09D1676E26B}" srcOrd="0" destOrd="0" presId="urn:microsoft.com/office/officeart/2005/8/layout/process4"/>
    <dgm:cxn modelId="{6D2E4FE4-300E-4A6C-8BEC-DA5ACF03D71A}" type="presOf" srcId="{8C66A17C-272E-40C4-B50B-F868C974FB92}" destId="{85CCCB45-0CCC-45F5-864A-A65681B42918}" srcOrd="0" destOrd="0" presId="urn:microsoft.com/office/officeart/2005/8/layout/process4"/>
    <dgm:cxn modelId="{D4BF214F-2872-4D66-AFC4-F6AE1F6A273A}" type="presOf" srcId="{9246E631-9EF9-43BB-924D-20E665FC48DC}" destId="{7B2A7789-F9EC-4880-82F0-38304C842814}" srcOrd="0" destOrd="0" presId="urn:microsoft.com/office/officeart/2005/8/layout/process4"/>
    <dgm:cxn modelId="{525D3DDA-AA91-4C07-B0C8-7A9D9CF1E6E8}" srcId="{8C66A17C-272E-40C4-B50B-F868C974FB92}" destId="{CC985E2B-0027-426F-A434-489A39CAF44B}" srcOrd="0" destOrd="0" parTransId="{2607ABAB-CFB5-4015-B7A0-94CFB5B07D19}" sibTransId="{EE51EDCC-5F91-4E10-AB87-F7BCAB681810}"/>
    <dgm:cxn modelId="{3247DEA1-038A-4424-8FDB-38A4B5618089}" type="presOf" srcId="{389C9CD0-481F-4213-B4A9-52DFC126D4C7}" destId="{CF5A0E7F-ADEA-48B6-A9B6-9DDE892A99E8}" srcOrd="1" destOrd="0" presId="urn:microsoft.com/office/officeart/2005/8/layout/process4"/>
    <dgm:cxn modelId="{9BFD9908-8BD9-4673-9617-306847467823}" type="presOf" srcId="{FB59B85D-39C7-4113-92A0-F85F0E1963FD}" destId="{B8861D09-9DD7-4C17-A37E-8390D85D5E30}" srcOrd="0" destOrd="0" presId="urn:microsoft.com/office/officeart/2005/8/layout/process4"/>
    <dgm:cxn modelId="{0D0748FF-E070-4486-86F7-3A4801F6E662}" srcId="{9246E631-9EF9-43BB-924D-20E665FC48DC}" destId="{8C66A17C-272E-40C4-B50B-F868C974FB92}" srcOrd="2" destOrd="0" parTransId="{43AF230C-37B0-4D71-8988-A924EBF45BAA}" sibTransId="{B3A4DD7B-046B-4C59-9807-086C5965B6E9}"/>
    <dgm:cxn modelId="{D3DB218E-215B-4A33-A004-010424AAED0D}" type="presOf" srcId="{0EF879D4-7765-4B86-B103-3B8CECE4FEC0}" destId="{D93EBABA-71F6-49E4-BEFF-0F16774756D1}" srcOrd="0" destOrd="0" presId="urn:microsoft.com/office/officeart/2005/8/layout/process4"/>
    <dgm:cxn modelId="{E2E78445-6405-4226-8408-310C8CF4CF5F}" srcId="{9246E631-9EF9-43BB-924D-20E665FC48DC}" destId="{F4196CD5-BEE3-45D9-AAA4-FCF27E825DC8}" srcOrd="0" destOrd="0" parTransId="{B97C6B24-5DD6-46B2-9C3D-A3CBADBFDD9C}" sibTransId="{5424B3AF-E886-468D-8BD4-3697BDB71A43}"/>
    <dgm:cxn modelId="{DCD40815-DFB4-40B7-88F3-896BEDF2D5B1}" type="presOf" srcId="{F4196CD5-BEE3-45D9-AAA4-FCF27E825DC8}" destId="{4CC2DA8B-4941-494E-B955-DAF625980FDD}" srcOrd="0" destOrd="0" presId="urn:microsoft.com/office/officeart/2005/8/layout/process4"/>
    <dgm:cxn modelId="{E4C20A8D-4A30-4B20-8B6A-2B981CE9A672}" type="presParOf" srcId="{7B2A7789-F9EC-4880-82F0-38304C842814}" destId="{AA0E9812-6365-4D2C-BC3D-F8038C9B1B69}" srcOrd="0" destOrd="0" presId="urn:microsoft.com/office/officeart/2005/8/layout/process4"/>
    <dgm:cxn modelId="{1F3D5154-2EE5-4C17-A6C1-DE73B3B041FF}" type="presParOf" srcId="{AA0E9812-6365-4D2C-BC3D-F8038C9B1B69}" destId="{85CCCB45-0CCC-45F5-864A-A65681B42918}" srcOrd="0" destOrd="0" presId="urn:microsoft.com/office/officeart/2005/8/layout/process4"/>
    <dgm:cxn modelId="{32286D6B-792A-4EAA-8671-87478CC396C4}" type="presParOf" srcId="{AA0E9812-6365-4D2C-BC3D-F8038C9B1B69}" destId="{979505DD-B209-412E-81DC-60535EE4445F}" srcOrd="1" destOrd="0" presId="urn:microsoft.com/office/officeart/2005/8/layout/process4"/>
    <dgm:cxn modelId="{7C74C6C9-5E45-4BED-A3B1-A3FDA8AFFC77}" type="presParOf" srcId="{AA0E9812-6365-4D2C-BC3D-F8038C9B1B69}" destId="{40C51F14-D1CA-44D4-895B-719CFE382D4D}" srcOrd="2" destOrd="0" presId="urn:microsoft.com/office/officeart/2005/8/layout/process4"/>
    <dgm:cxn modelId="{8A45143F-6704-42A4-94D3-ADCD2F0CE164}" type="presParOf" srcId="{40C51F14-D1CA-44D4-895B-719CFE382D4D}" destId="{6AC211E8-7074-4A35-A59B-16F55DCB5E69}" srcOrd="0" destOrd="0" presId="urn:microsoft.com/office/officeart/2005/8/layout/process4"/>
    <dgm:cxn modelId="{FC875DBC-0224-4B78-880A-634EDFA3B607}" type="presParOf" srcId="{40C51F14-D1CA-44D4-895B-719CFE382D4D}" destId="{B8861D09-9DD7-4C17-A37E-8390D85D5E30}" srcOrd="1" destOrd="0" presId="urn:microsoft.com/office/officeart/2005/8/layout/process4"/>
    <dgm:cxn modelId="{10A961D5-CBA6-4EAE-8538-89DE430D1458}" type="presParOf" srcId="{7B2A7789-F9EC-4880-82F0-38304C842814}" destId="{45320318-8B6B-465D-B571-60C6099B2D90}" srcOrd="1" destOrd="0" presId="urn:microsoft.com/office/officeart/2005/8/layout/process4"/>
    <dgm:cxn modelId="{1028E81C-F409-4CEF-B9C4-4D83D5678438}" type="presParOf" srcId="{7B2A7789-F9EC-4880-82F0-38304C842814}" destId="{51C3995F-A09C-43C8-A13B-A06D72A34EDD}" srcOrd="2" destOrd="0" presId="urn:microsoft.com/office/officeart/2005/8/layout/process4"/>
    <dgm:cxn modelId="{FB401C14-FF5E-4426-A8ED-7112562C8DBD}" type="presParOf" srcId="{51C3995F-A09C-43C8-A13B-A06D72A34EDD}" destId="{A17AA4CD-D269-4B57-824D-61C302B9863E}" srcOrd="0" destOrd="0" presId="urn:microsoft.com/office/officeart/2005/8/layout/process4"/>
    <dgm:cxn modelId="{D63644FA-5F1E-47CF-A164-09578863F4ED}" type="presParOf" srcId="{51C3995F-A09C-43C8-A13B-A06D72A34EDD}" destId="{CF5A0E7F-ADEA-48B6-A9B6-9DDE892A99E8}" srcOrd="1" destOrd="0" presId="urn:microsoft.com/office/officeart/2005/8/layout/process4"/>
    <dgm:cxn modelId="{045A8993-6F58-4305-868D-31B5E3189BBD}" type="presParOf" srcId="{51C3995F-A09C-43C8-A13B-A06D72A34EDD}" destId="{D0E0986C-21AF-44E6-B21E-F96159671513}" srcOrd="2" destOrd="0" presId="urn:microsoft.com/office/officeart/2005/8/layout/process4"/>
    <dgm:cxn modelId="{B410A520-C615-412F-A991-03E173C545C1}" type="presParOf" srcId="{D0E0986C-21AF-44E6-B21E-F96159671513}" destId="{2EC272C7-D97B-4242-BB28-42C3B5B5F323}" srcOrd="0" destOrd="0" presId="urn:microsoft.com/office/officeart/2005/8/layout/process4"/>
    <dgm:cxn modelId="{D5FBF7EE-D2E6-4A11-829F-A6D87BA38E48}" type="presParOf" srcId="{D0E0986C-21AF-44E6-B21E-F96159671513}" destId="{D93EBABA-71F6-49E4-BEFF-0F16774756D1}" srcOrd="1" destOrd="0" presId="urn:microsoft.com/office/officeart/2005/8/layout/process4"/>
    <dgm:cxn modelId="{58197649-8D3E-449B-ABA8-6B510823D0AB}" type="presParOf" srcId="{7B2A7789-F9EC-4880-82F0-38304C842814}" destId="{A2AF93CF-E7DB-4171-8FB2-AFAB9A47CC5F}" srcOrd="3" destOrd="0" presId="urn:microsoft.com/office/officeart/2005/8/layout/process4"/>
    <dgm:cxn modelId="{633FCFCC-B707-4BFA-A8FA-CC43DC84D215}" type="presParOf" srcId="{7B2A7789-F9EC-4880-82F0-38304C842814}" destId="{2FE39799-3F1F-4578-892E-3FD640792DDB}" srcOrd="4" destOrd="0" presId="urn:microsoft.com/office/officeart/2005/8/layout/process4"/>
    <dgm:cxn modelId="{844CD320-DAE0-43A1-ABFA-0A24B0F5D63A}" type="presParOf" srcId="{2FE39799-3F1F-4578-892E-3FD640792DDB}" destId="{4CC2DA8B-4941-494E-B955-DAF625980FDD}" srcOrd="0" destOrd="0" presId="urn:microsoft.com/office/officeart/2005/8/layout/process4"/>
    <dgm:cxn modelId="{34F3C99A-6F64-42C9-9710-C80EEBFAB661}" type="presParOf" srcId="{2FE39799-3F1F-4578-892E-3FD640792DDB}" destId="{8EBEBBC2-53A0-4487-ADF8-87DEA40F7F6D}" srcOrd="1" destOrd="0" presId="urn:microsoft.com/office/officeart/2005/8/layout/process4"/>
    <dgm:cxn modelId="{E4E4B950-97F8-4188-BE60-2FEB4C0CD1BE}" type="presParOf" srcId="{2FE39799-3F1F-4578-892E-3FD640792DDB}" destId="{9A108D33-FEEB-4003-8907-420A504BB4ED}" srcOrd="2" destOrd="0" presId="urn:microsoft.com/office/officeart/2005/8/layout/process4"/>
    <dgm:cxn modelId="{CB1B3736-8E12-4158-9CE0-C1D19DD1002A}" type="presParOf" srcId="{9A108D33-FEEB-4003-8907-420A504BB4ED}" destId="{32D81195-5368-42BD-835F-E09D1676E26B}" srcOrd="0" destOrd="0" presId="urn:microsoft.com/office/officeart/2005/8/layout/process4"/>
    <dgm:cxn modelId="{63CDEC92-770D-4FD3-AE3A-F6C3C5526442}" type="presParOf" srcId="{9A108D33-FEEB-4003-8907-420A504BB4ED}" destId="{5474EABF-9131-4149-8992-158C33D78C8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9505DD-B209-412E-81DC-60535EE4445F}">
      <dsp:nvSpPr>
        <dsp:cNvPr id="0" name=""/>
        <dsp:cNvSpPr/>
      </dsp:nvSpPr>
      <dsp:spPr>
        <a:xfrm>
          <a:off x="0" y="2895596"/>
          <a:ext cx="8229600" cy="978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Month</a:t>
          </a:r>
          <a:r>
            <a:rPr lang="en-US" sz="1800" kern="1200" baseline="0" dirty="0" smtClean="0">
              <a:solidFill>
                <a:srgbClr val="FF0000"/>
              </a:solidFill>
            </a:rPr>
            <a:t> 12: structural and blood flow imaging</a:t>
          </a:r>
          <a:endParaRPr lang="en-US" sz="1800" kern="1200" dirty="0">
            <a:solidFill>
              <a:srgbClr val="FF0000"/>
            </a:solidFill>
          </a:endParaRPr>
        </a:p>
      </dsp:txBody>
      <dsp:txXfrm>
        <a:off x="0" y="2895596"/>
        <a:ext cx="8229600" cy="528655"/>
      </dsp:txXfrm>
    </dsp:sp>
    <dsp:sp modelId="{6AC211E8-7074-4A35-A59B-16F55DCB5E69}">
      <dsp:nvSpPr>
        <dsp:cNvPr id="0" name=""/>
        <dsp:cNvSpPr/>
      </dsp:nvSpPr>
      <dsp:spPr>
        <a:xfrm>
          <a:off x="0" y="3396343"/>
          <a:ext cx="4114799" cy="4503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fMRI</a:t>
          </a:r>
          <a:r>
            <a:rPr lang="en-US" sz="1600" kern="1200" dirty="0" smtClean="0"/>
            <a:t> reading, spelling, naming, listening </a:t>
          </a:r>
          <a:endParaRPr lang="en-US" sz="1600" kern="1200" dirty="0"/>
        </a:p>
      </dsp:txBody>
      <dsp:txXfrm>
        <a:off x="0" y="3396343"/>
        <a:ext cx="4114799" cy="450335"/>
      </dsp:txXfrm>
    </dsp:sp>
    <dsp:sp modelId="{B8861D09-9DD7-4C17-A37E-8390D85D5E30}">
      <dsp:nvSpPr>
        <dsp:cNvPr id="0" name=""/>
        <dsp:cNvSpPr/>
      </dsp:nvSpPr>
      <dsp:spPr>
        <a:xfrm>
          <a:off x="4114800" y="3396343"/>
          <a:ext cx="4114799" cy="4503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          Language Testing</a:t>
          </a:r>
          <a:endParaRPr lang="en-US" sz="1600" kern="1200" dirty="0"/>
        </a:p>
      </dsp:txBody>
      <dsp:txXfrm>
        <a:off x="4114800" y="3396343"/>
        <a:ext cx="4114799" cy="450335"/>
      </dsp:txXfrm>
    </dsp:sp>
    <dsp:sp modelId="{CF5A0E7F-ADEA-48B6-A9B6-9DDE892A99E8}">
      <dsp:nvSpPr>
        <dsp:cNvPr id="0" name=""/>
        <dsp:cNvSpPr/>
      </dsp:nvSpPr>
      <dsp:spPr>
        <a:xfrm rot="10800000">
          <a:off x="0" y="1491703"/>
          <a:ext cx="8229600" cy="150568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Week 2: DWI, PWI, FLAIR, MRA, SWI, MPRAGE, DTI, </a:t>
          </a:r>
          <a:r>
            <a:rPr lang="en-US" sz="1800" kern="1200" dirty="0" err="1" smtClean="0"/>
            <a:t>rsfcMRI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 rot="-10800000">
        <a:off x="0" y="1491703"/>
        <a:ext cx="8229600" cy="528496"/>
      </dsp:txXfrm>
    </dsp:sp>
    <dsp:sp modelId="{2EC272C7-D97B-4242-BB28-42C3B5B5F323}">
      <dsp:nvSpPr>
        <dsp:cNvPr id="0" name=""/>
        <dsp:cNvSpPr/>
      </dsp:nvSpPr>
      <dsp:spPr>
        <a:xfrm>
          <a:off x="4" y="2070100"/>
          <a:ext cx="4323981" cy="4465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fMRI</a:t>
          </a:r>
          <a:r>
            <a:rPr lang="en-US" sz="1600" kern="1200" dirty="0" smtClean="0"/>
            <a:t> reading, spelling, naming, listening </a:t>
          </a:r>
          <a:endParaRPr lang="en-US" sz="1600" kern="1200" dirty="0"/>
        </a:p>
      </dsp:txBody>
      <dsp:txXfrm>
        <a:off x="4" y="2070100"/>
        <a:ext cx="4323981" cy="446509"/>
      </dsp:txXfrm>
    </dsp:sp>
    <dsp:sp modelId="{D93EBABA-71F6-49E4-BEFF-0F16774756D1}">
      <dsp:nvSpPr>
        <dsp:cNvPr id="0" name=""/>
        <dsp:cNvSpPr/>
      </dsp:nvSpPr>
      <dsp:spPr>
        <a:xfrm>
          <a:off x="4326590" y="2060234"/>
          <a:ext cx="3903009" cy="378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Language Testing</a:t>
          </a:r>
          <a:endParaRPr lang="en-US" sz="1600" kern="1200" dirty="0"/>
        </a:p>
      </dsp:txBody>
      <dsp:txXfrm>
        <a:off x="4326590" y="2060234"/>
        <a:ext cx="3903009" cy="378164"/>
      </dsp:txXfrm>
    </dsp:sp>
    <dsp:sp modelId="{8EBEBBC2-53A0-4487-ADF8-87DEA40F7F6D}">
      <dsp:nvSpPr>
        <dsp:cNvPr id="0" name=""/>
        <dsp:cNvSpPr/>
      </dsp:nvSpPr>
      <dsp:spPr>
        <a:xfrm rot="10800000">
          <a:off x="0" y="700"/>
          <a:ext cx="8229600" cy="150568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</a:rPr>
            <a:t>DAY 3-4: structural and blood flow imaging</a:t>
          </a:r>
        </a:p>
      </dsp:txBody>
      <dsp:txXfrm rot="-10800000">
        <a:off x="0" y="700"/>
        <a:ext cx="8229600" cy="528496"/>
      </dsp:txXfrm>
    </dsp:sp>
    <dsp:sp modelId="{32D81195-5368-42BD-835F-E09D1676E26B}">
      <dsp:nvSpPr>
        <dsp:cNvPr id="0" name=""/>
        <dsp:cNvSpPr/>
      </dsp:nvSpPr>
      <dsp:spPr>
        <a:xfrm>
          <a:off x="1004" y="529197"/>
          <a:ext cx="391790" cy="450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1004" y="529197"/>
        <a:ext cx="391790" cy="450200"/>
      </dsp:txXfrm>
    </dsp:sp>
    <dsp:sp modelId="{5474EABF-9131-4149-8992-158C33D78C85}">
      <dsp:nvSpPr>
        <dsp:cNvPr id="0" name=""/>
        <dsp:cNvSpPr/>
      </dsp:nvSpPr>
      <dsp:spPr>
        <a:xfrm>
          <a:off x="15516" y="533397"/>
          <a:ext cx="7835800" cy="450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fMRI</a:t>
          </a:r>
          <a:r>
            <a:rPr lang="en-US" sz="1600" kern="1200" dirty="0" smtClean="0"/>
            <a:t> reading, spelling, naming, listening                            Language Testing              </a:t>
          </a:r>
          <a:endParaRPr lang="en-US" sz="1600" kern="1200" dirty="0"/>
        </a:p>
      </dsp:txBody>
      <dsp:txXfrm>
        <a:off x="15516" y="533397"/>
        <a:ext cx="7835800" cy="450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DFAD8-5295-479A-915E-45206871A0DE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2E180-368D-4992-8721-1560EB7013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44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2E180-368D-4992-8721-1560EB70132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2E180-368D-4992-8721-1560EB70132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8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840" y="8684733"/>
            <a:ext cx="2971460" cy="4577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F6C0E4A-FF1C-483F-845A-1216940E265A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840" y="8684733"/>
            <a:ext cx="2971460" cy="4577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B1E9F37-F650-465A-A122-DC770CF16743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04504C-A503-4559-9A12-88B87C95D312}" type="datetimeFigureOut">
              <a:rPr lang="en-US" smtClean="0"/>
              <a:pPr/>
              <a:t>4/28/14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71D91F-7BAC-4999-8829-EF4234EDE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iencedirect.com/science?_ob=MiamiCaptionURL&amp;_method=retrieve&amp;_udi=B6WC0-4S08YFB-1&amp;_image=B6WC0-4S08YFB-1-3&amp;_ba=&amp;_user=75682&amp;_rdoc=1&amp;_fmt=full&amp;_orig=search&amp;_cdi=6724&amp;view=c&amp;_isHiQual=Y&amp;_acct=C000006078&amp;_version=1&amp;_urlVersion=0&amp;_userid=75682&amp;md5=aeb05f376cc77d1117dd0b48eec5a3af" TargetMode="Externa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6" Type="http://schemas.microsoft.com/office/2007/relationships/hdphoto" Target="../media/hdphoto2.wdp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51.wmf"/><Relationship Id="rId5" Type="http://schemas.openxmlformats.org/officeDocument/2006/relationships/image" Target="../media/image5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jpeg"/><Relationship Id="rId12" Type="http://schemas.openxmlformats.org/officeDocument/2006/relationships/image" Target="../media/image61.jpeg"/><Relationship Id="rId13" Type="http://schemas.openxmlformats.org/officeDocument/2006/relationships/image" Target="../media/image29.jpeg"/><Relationship Id="rId14" Type="http://schemas.openxmlformats.org/officeDocument/2006/relationships/image" Target="../media/image62.png"/><Relationship Id="rId15" Type="http://schemas.openxmlformats.org/officeDocument/2006/relationships/image" Target="../media/image63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48.jpe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5908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Monitoring Stroke Recovery</a:t>
            </a:r>
            <a:br>
              <a:rPr lang="en-US" dirty="0" smtClean="0"/>
            </a:br>
            <a:r>
              <a:rPr lang="en-US" dirty="0" smtClean="0"/>
              <a:t>with Brain Images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800600"/>
            <a:ext cx="6400800" cy="1752600"/>
          </a:xfrm>
        </p:spPr>
        <p:txBody>
          <a:bodyPr/>
          <a:lstStyle/>
          <a:p>
            <a:r>
              <a:rPr lang="en-US" dirty="0" err="1" smtClean="0"/>
              <a:t>Argye</a:t>
            </a:r>
            <a:r>
              <a:rPr lang="en-US" dirty="0" smtClean="0"/>
              <a:t> E. </a:t>
            </a:r>
            <a:r>
              <a:rPr lang="en-US" dirty="0" err="1" smtClean="0"/>
              <a:t>Hillis</a:t>
            </a:r>
            <a:endParaRPr lang="en-US" dirty="0"/>
          </a:p>
        </p:txBody>
      </p:sp>
      <p:pic>
        <p:nvPicPr>
          <p:cNvPr id="5" name="Picture 4" descr="JHM2005_sm"/>
          <p:cNvPicPr>
            <a:picLocks noChangeAspect="1" noChangeArrowheads="1"/>
          </p:cNvPicPr>
          <p:nvPr/>
        </p:nvPicPr>
        <p:blipFill>
          <a:blip r:embed="rId2" cstate="print"/>
          <a:srcRect l="33834" t="-303" r="32791" b="44376"/>
          <a:stretch>
            <a:fillRect/>
          </a:stretch>
        </p:blipFill>
        <p:spPr bwMode="auto">
          <a:xfrm>
            <a:off x="34290000" y="-533400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JHM2005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410200"/>
            <a:ext cx="19088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60"/>
          </a:xfrm>
        </p:spPr>
        <p:txBody>
          <a:bodyPr>
            <a:normAutofit/>
          </a:bodyPr>
          <a:lstStyle/>
          <a:p>
            <a:r>
              <a:rPr lang="en-US" dirty="0" smtClean="0"/>
              <a:t>To different components of network cause distinct varieties of aphasia</a:t>
            </a:r>
          </a:p>
          <a:p>
            <a:r>
              <a:rPr lang="en-US" dirty="0" smtClean="0"/>
              <a:t>Lesions to left inferior frontal </a:t>
            </a:r>
            <a:r>
              <a:rPr lang="en-US" dirty="0" err="1" smtClean="0"/>
              <a:t>gyrus</a:t>
            </a:r>
            <a:r>
              <a:rPr lang="en-US" dirty="0" smtClean="0"/>
              <a:t> (“</a:t>
            </a:r>
            <a:r>
              <a:rPr lang="en-US" dirty="0" err="1" smtClean="0"/>
              <a:t>Broca’s</a:t>
            </a:r>
            <a:r>
              <a:rPr lang="en-US" dirty="0" smtClean="0"/>
              <a:t> area) cause a number of impairments in speech production, including impaired motor speech</a:t>
            </a:r>
          </a:p>
          <a:p>
            <a:r>
              <a:rPr lang="en-US" dirty="0" smtClean="0"/>
              <a:t>Lesions to left posterior temporal cortex (“Wernicke’s area) cause many deficits in language processing, including impaired word comprehension.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Dorsal &amp; Ventral Language Streams –Hickok &amp; </a:t>
            </a:r>
            <a:r>
              <a:rPr lang="en-US" dirty="0" err="1" smtClean="0"/>
              <a:t>Poeppel</a:t>
            </a:r>
            <a:r>
              <a:rPr lang="en-US" dirty="0" smtClean="0"/>
              <a:t>, 2000</a:t>
            </a:r>
            <a:endParaRPr lang="en-US" dirty="0"/>
          </a:p>
        </p:txBody>
      </p:sp>
      <p:pic>
        <p:nvPicPr>
          <p:cNvPr id="4" name="Content Placeholder 3" descr="nrn2113-f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2" r="-26132"/>
          <a:stretch>
            <a:fillRect/>
          </a:stretch>
        </p:blipFill>
        <p:spPr>
          <a:xfrm>
            <a:off x="457200" y="1615440"/>
            <a:ext cx="8229600" cy="4709160"/>
          </a:xfrm>
        </p:spPr>
      </p:pic>
    </p:spTree>
    <p:extLst>
      <p:ext uri="{BB962C8B-B14F-4D97-AF65-F5344CB8AC3E}">
        <p14:creationId xmlns:p14="http://schemas.microsoft.com/office/powerpoint/2010/main" val="16932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5626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Saur et al., 2006 (Brain 129: 1371-84)</a:t>
            </a:r>
          </a:p>
        </p:txBody>
      </p:sp>
      <p:pic>
        <p:nvPicPr>
          <p:cNvPr id="54275" name="Picture 4" descr="saur"/>
          <p:cNvPicPr>
            <a:picLocks noChangeAspect="1" noChangeArrowheads="1"/>
          </p:cNvPicPr>
          <p:nvPr/>
        </p:nvPicPr>
        <p:blipFill>
          <a:blip r:embed="rId3" cstate="print"/>
          <a:srcRect l="2150" r="32259" b="60036"/>
          <a:stretch>
            <a:fillRect/>
          </a:stretch>
        </p:blipFill>
        <p:spPr bwMode="auto">
          <a:xfrm>
            <a:off x="838200" y="1981200"/>
            <a:ext cx="7467600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457200"/>
            <a:ext cx="8229600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Reorganization of Structure/Function Relationships</a:t>
            </a:r>
            <a:endParaRPr kumimoji="0" lang="en-US" sz="4100" b="1" i="0" u="none" strike="noStrike" kern="1200" cap="none" spc="0" normalizeH="0" baseline="0" noProof="0" dirty="0" smtClean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1143000"/>
          </a:xfrm>
        </p:spPr>
        <p:txBody>
          <a:bodyPr/>
          <a:lstStyle/>
          <a:p>
            <a:r>
              <a:rPr lang="en-US" dirty="0" smtClean="0"/>
              <a:t>Our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the brain adapts to a lesion to recover from aphasia depends not only on time since onset but also:</a:t>
            </a:r>
          </a:p>
          <a:p>
            <a:r>
              <a:rPr lang="en-US" dirty="0" smtClean="0"/>
              <a:t>Changes in blood flow in the brain</a:t>
            </a:r>
          </a:p>
          <a:p>
            <a:r>
              <a:rPr lang="en-US" dirty="0" smtClean="0"/>
              <a:t>Size and site of stroke</a:t>
            </a:r>
          </a:p>
          <a:p>
            <a:r>
              <a:rPr lang="en-US" dirty="0" smtClean="0"/>
              <a:t>Individual variables (education? Expertise?)</a:t>
            </a:r>
          </a:p>
          <a:p>
            <a:r>
              <a:rPr lang="en-US" dirty="0" smtClean="0"/>
              <a:t>Language task</a:t>
            </a:r>
          </a:p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74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 flipH="1">
            <a:off x="4191000" y="1371600"/>
            <a:ext cx="6096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⏎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4993080"/>
              </p:ext>
            </p:extLst>
          </p:nvPr>
        </p:nvGraphicFramePr>
        <p:xfrm>
          <a:off x="495300" y="2184400"/>
          <a:ext cx="8229600" cy="396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33400" y="3657600"/>
            <a:ext cx="8445500" cy="533400"/>
            <a:chOff x="0" y="3499767"/>
            <a:chExt cx="8437788" cy="1148432"/>
          </a:xfrm>
        </p:grpSpPr>
        <p:sp>
          <p:nvSpPr>
            <p:cNvPr id="7" name="Rectangle 6"/>
            <p:cNvSpPr/>
            <p:nvPr/>
          </p:nvSpPr>
          <p:spPr>
            <a:xfrm>
              <a:off x="0" y="3499767"/>
              <a:ext cx="8229599" cy="114843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208189" y="3827890"/>
              <a:ext cx="8229599" cy="6201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srgbClr val="FF0000"/>
                  </a:solidFill>
                </a:rPr>
                <a:t>Week 2, Month 6: structural and blood flow imaging</a:t>
              </a:r>
              <a:r>
                <a:rPr lang="en-US" sz="2000" kern="1200" dirty="0" smtClean="0"/>
                <a:t>  </a:t>
              </a:r>
              <a:endParaRPr lang="en-US" sz="2000" kern="12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8305800" y="2667000"/>
            <a:ext cx="381000" cy="457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57200" y="990600"/>
            <a:ext cx="664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/>
              <a:t>Day 1: Structural imaging; blood flow imaging		</a:t>
            </a:r>
          </a:p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5105400" y="1524000"/>
            <a:ext cx="3581400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Language Testing</a:t>
            </a:r>
            <a:endParaRPr lang="en-US" sz="1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3400" y="228600"/>
            <a:ext cx="8229600" cy="685800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152400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Intervention to restore blood flow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Early Recovery:</a:t>
            </a:r>
            <a:br>
              <a:rPr lang="en-US" dirty="0" smtClean="0"/>
            </a:br>
            <a:r>
              <a:rPr lang="en-US" dirty="0" smtClean="0"/>
              <a:t>Restoration of Blood Flow</a:t>
            </a:r>
            <a:br>
              <a:rPr lang="en-US" dirty="0" smtClean="0"/>
            </a:br>
            <a:r>
              <a:rPr lang="en-US" dirty="0" smtClean="0"/>
              <a:t>to Critical Areas of Brain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5" name="Picture 3" descr="fwt39-ttp1b"/>
          <p:cNvPicPr>
            <a:picLocks noChangeAspect="1" noChangeArrowheads="1"/>
          </p:cNvPicPr>
          <p:nvPr/>
        </p:nvPicPr>
        <p:blipFill>
          <a:blip r:embed="rId3" cstate="print"/>
          <a:srcRect l="20000" t="6667" r="20000" b="20476"/>
          <a:stretch>
            <a:fillRect/>
          </a:stretch>
        </p:blipFill>
        <p:spPr bwMode="auto">
          <a:xfrm flipH="1">
            <a:off x="1752600" y="1524000"/>
            <a:ext cx="1236663" cy="1501775"/>
          </a:xfrm>
          <a:prstGeom prst="rect">
            <a:avLst/>
          </a:prstGeom>
          <a:noFill/>
        </p:spPr>
      </p:pic>
      <p:pic>
        <p:nvPicPr>
          <p:cNvPr id="325636" name="Picture 4" descr="fwt3-ttp2a"/>
          <p:cNvPicPr>
            <a:picLocks noChangeAspect="1" noChangeArrowheads="1"/>
          </p:cNvPicPr>
          <p:nvPr/>
        </p:nvPicPr>
        <p:blipFill>
          <a:blip r:embed="rId4" cstate="print"/>
          <a:srcRect l="22223" t="15555" r="24445" b="24445"/>
          <a:stretch>
            <a:fillRect/>
          </a:stretch>
        </p:blipFill>
        <p:spPr bwMode="auto">
          <a:xfrm flipH="1">
            <a:off x="4800600" y="1600200"/>
            <a:ext cx="1335088" cy="1501775"/>
          </a:xfrm>
          <a:prstGeom prst="rect">
            <a:avLst/>
          </a:prstGeom>
          <a:noFill/>
        </p:spPr>
      </p:pic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2286000" y="914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/>
              <a:t>Pre-stent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5257800" y="914400"/>
            <a:ext cx="1668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/>
              <a:t>Post-stent</a:t>
            </a:r>
          </a:p>
        </p:txBody>
      </p:sp>
      <p:pic>
        <p:nvPicPr>
          <p:cNvPr id="325640" name="Picture 8" descr="fwt-pre2"/>
          <p:cNvPicPr>
            <a:picLocks noChangeAspect="1" noChangeArrowheads="1"/>
          </p:cNvPicPr>
          <p:nvPr/>
        </p:nvPicPr>
        <p:blipFill>
          <a:blip r:embed="rId5" cstate="print"/>
          <a:srcRect l="4660" t="23215" r="6796"/>
          <a:stretch>
            <a:fillRect/>
          </a:stretch>
        </p:blipFill>
        <p:spPr bwMode="auto">
          <a:xfrm>
            <a:off x="2971800" y="1524000"/>
            <a:ext cx="1447800" cy="1508125"/>
          </a:xfrm>
          <a:prstGeom prst="rect">
            <a:avLst/>
          </a:prstGeom>
          <a:noFill/>
        </p:spPr>
      </p:pic>
      <p:pic>
        <p:nvPicPr>
          <p:cNvPr id="325641" name="Picture 9" descr="fwt-post3"/>
          <p:cNvPicPr>
            <a:picLocks noChangeAspect="1" noChangeArrowheads="1"/>
          </p:cNvPicPr>
          <p:nvPr/>
        </p:nvPicPr>
        <p:blipFill>
          <a:blip r:embed="rId6" cstate="print"/>
          <a:srcRect l="17162" t="8163" r="10762" b="4082"/>
          <a:stretch>
            <a:fillRect/>
          </a:stretch>
        </p:blipFill>
        <p:spPr bwMode="auto">
          <a:xfrm>
            <a:off x="6096000" y="1600200"/>
            <a:ext cx="1470025" cy="1504950"/>
          </a:xfrm>
          <a:prstGeom prst="rect">
            <a:avLst/>
          </a:prstGeom>
          <a:noFill/>
        </p:spPr>
      </p:pic>
      <p:graphicFrame>
        <p:nvGraphicFramePr>
          <p:cNvPr id="9" name="Object 2"/>
          <p:cNvGraphicFramePr>
            <a:graphicFrameLocks/>
          </p:cNvGraphicFramePr>
          <p:nvPr/>
        </p:nvGraphicFramePr>
        <p:xfrm>
          <a:off x="1981200" y="2971800"/>
          <a:ext cx="6553200" cy="471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Rectangle 9"/>
          <p:cNvSpPr/>
          <p:nvPr/>
        </p:nvSpPr>
        <p:spPr>
          <a:xfrm>
            <a:off x="2667000" y="2286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</a:rPr>
              <a:t>Reperfusion of </a:t>
            </a:r>
            <a:r>
              <a:rPr lang="en-US" sz="2000" dirty="0" err="1" smtClean="0">
                <a:solidFill>
                  <a:srgbClr val="FFC000"/>
                </a:solidFill>
              </a:rPr>
              <a:t>Wernicke’s</a:t>
            </a:r>
            <a:r>
              <a:rPr lang="en-US" sz="2000" dirty="0" smtClean="0">
                <a:solidFill>
                  <a:srgbClr val="FFC000"/>
                </a:solidFill>
              </a:rPr>
              <a:t> Area: </a:t>
            </a:r>
          </a:p>
          <a:p>
            <a:r>
              <a:rPr lang="en-US" sz="2000" dirty="0" smtClean="0">
                <a:solidFill>
                  <a:srgbClr val="FFC000"/>
                </a:solidFill>
              </a:rPr>
              <a:t>Improves Word Comprehension</a:t>
            </a:r>
            <a:endParaRPr lang="en-US" sz="2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gck2ne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500" r="16667" b="4167"/>
          <a:stretch>
            <a:fillRect/>
          </a:stretch>
        </p:blipFill>
        <p:spPr bwMode="auto">
          <a:xfrm flipH="1">
            <a:off x="6400800" y="1066800"/>
            <a:ext cx="12430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3" descr="gck1new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000" r="16000" b="8000"/>
          <a:stretch>
            <a:fillRect/>
          </a:stretch>
        </p:blipFill>
        <p:spPr bwMode="auto">
          <a:xfrm flipH="1">
            <a:off x="3581400" y="1066800"/>
            <a:ext cx="12207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4" descr="gck1-dwi22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6" t="13055" r="14418" b="4019"/>
          <a:stretch>
            <a:fillRect/>
          </a:stretch>
        </p:blipFill>
        <p:spPr bwMode="auto">
          <a:xfrm flipH="1">
            <a:off x="2286000" y="1066800"/>
            <a:ext cx="1235075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 descr="gck2-dwi22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7895" r="15790" b="7368"/>
          <a:stretch>
            <a:fillRect/>
          </a:stretch>
        </p:blipFill>
        <p:spPr bwMode="auto">
          <a:xfrm flipH="1">
            <a:off x="5105400" y="1066800"/>
            <a:ext cx="12144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3733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660411"/>
              </p:ext>
            </p:extLst>
          </p:nvPr>
        </p:nvGraphicFramePr>
        <p:xfrm>
          <a:off x="1989138" y="2520950"/>
          <a:ext cx="6537325" cy="470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6" name="Chart" r:id="rId8" imgW="5438932" imgH="4086108" progId="MSGraph.Chart.8">
                  <p:embed followColorScheme="full"/>
                </p:oleObj>
              </mc:Choice>
              <mc:Fallback>
                <p:oleObj name="Chart" r:id="rId8" imgW="5438932" imgH="4086108" progId="MSGraph.Chart.8">
                  <p:embed followColorScheme="full"/>
                  <p:pic>
                    <p:nvPicPr>
                      <p:cNvPr id="0" name="Picture 2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9138" y="2520950"/>
                        <a:ext cx="6537325" cy="470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Text Box 7"/>
          <p:cNvSpPr txBox="1">
            <a:spLocks noChangeArrowheads="1"/>
          </p:cNvSpPr>
          <p:nvPr/>
        </p:nvSpPr>
        <p:spPr bwMode="auto">
          <a:xfrm>
            <a:off x="2209800" y="11350"/>
            <a:ext cx="488539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>
                <a:solidFill>
                  <a:srgbClr val="EBE3C2"/>
                </a:solidFill>
              </a:rPr>
              <a:t>Reperfusion </a:t>
            </a:r>
            <a:r>
              <a:rPr lang="en-US" sz="2800" dirty="0" smtClean="0">
                <a:solidFill>
                  <a:srgbClr val="EBE3C2"/>
                </a:solidFill>
              </a:rPr>
              <a:t>of Wernicke’s Area: </a:t>
            </a:r>
          </a:p>
          <a:p>
            <a:r>
              <a:rPr lang="en-US" sz="2800" dirty="0" smtClean="0">
                <a:solidFill>
                  <a:srgbClr val="EBE3C2"/>
                </a:solidFill>
              </a:rPr>
              <a:t>Improved Word Comprehension</a:t>
            </a:r>
            <a:endParaRPr lang="en-US" sz="2800" dirty="0">
              <a:solidFill>
                <a:srgbClr val="EBE3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Times New Roman" charset="0"/>
              </a:rPr>
              <a:t>Reperfusion of </a:t>
            </a:r>
            <a:r>
              <a:rPr lang="en-US" sz="4000" dirty="0" err="1" smtClean="0">
                <a:latin typeface="Times New Roman" charset="0"/>
              </a:rPr>
              <a:t>Broca’s</a:t>
            </a:r>
            <a:r>
              <a:rPr lang="en-US" sz="4000" dirty="0" smtClean="0">
                <a:latin typeface="Times New Roman" charset="0"/>
              </a:rPr>
              <a:t> Area:</a:t>
            </a:r>
            <a:br>
              <a:rPr lang="en-US" sz="4000" dirty="0" smtClean="0">
                <a:latin typeface="Times New Roman" charset="0"/>
              </a:rPr>
            </a:br>
            <a:r>
              <a:rPr lang="en-US" sz="4000" dirty="0" smtClean="0">
                <a:latin typeface="Times New Roman" charset="0"/>
              </a:rPr>
              <a:t>Improves Speech &amp; Written Production</a:t>
            </a:r>
            <a:endParaRPr lang="en-US" sz="4000" dirty="0">
              <a:latin typeface="Times New Roman" charset="0"/>
            </a:endParaRPr>
          </a:p>
        </p:txBody>
      </p:sp>
      <p:pic>
        <p:nvPicPr>
          <p:cNvPr id="40963" name="Picture 4" descr="Day one Tiff"/>
          <p:cNvPicPr>
            <a:picLocks noChangeAspect="1" noChangeArrowheads="1"/>
          </p:cNvPicPr>
          <p:nvPr/>
        </p:nvPicPr>
        <p:blipFill>
          <a:blip r:embed="rId4" cstate="print">
            <a:lum bright="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50667" r="60001" b="8000"/>
          <a:stretch>
            <a:fillRect/>
          </a:stretch>
        </p:blipFill>
        <p:spPr bwMode="auto">
          <a:xfrm flipH="1">
            <a:off x="2057400" y="1143000"/>
            <a:ext cx="1676400" cy="19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7" descr="Day one Tiff"/>
          <p:cNvPicPr>
            <a:picLocks noChangeAspect="1" noChangeArrowheads="1"/>
          </p:cNvPicPr>
          <p:nvPr/>
        </p:nvPicPr>
        <p:blipFill>
          <a:blip r:embed="rId4" cstate="print">
            <a:lum bright="48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3999" r="59988" b="56000"/>
          <a:stretch>
            <a:fillRect/>
          </a:stretch>
        </p:blipFill>
        <p:spPr bwMode="auto">
          <a:xfrm flipH="1">
            <a:off x="381000" y="1219200"/>
            <a:ext cx="1651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ay two Tiff"/>
          <p:cNvPicPr>
            <a:picLocks noChangeAspect="1" noChangeArrowheads="1"/>
          </p:cNvPicPr>
          <p:nvPr/>
        </p:nvPicPr>
        <p:blipFill rotWithShape="1">
          <a:blip r:embed="rId5" cstate="print">
            <a:lum bright="54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t="4440" r="60076" b="59335"/>
          <a:stretch/>
        </p:blipFill>
        <p:spPr bwMode="auto">
          <a:xfrm flipH="1">
            <a:off x="4876800" y="1143000"/>
            <a:ext cx="177431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ay two Tiff"/>
          <p:cNvPicPr>
            <a:picLocks noChangeAspect="1" noChangeArrowheads="1"/>
          </p:cNvPicPr>
          <p:nvPr/>
        </p:nvPicPr>
        <p:blipFill rotWithShape="1">
          <a:blip r:embed="rId5" cstate="print">
            <a:lum bright="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57450" r="56930" b="5882"/>
          <a:stretch/>
        </p:blipFill>
        <p:spPr bwMode="auto">
          <a:xfrm flipH="1">
            <a:off x="6898346" y="1143001"/>
            <a:ext cx="1863777" cy="205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4209230"/>
              </p:ext>
            </p:extLst>
          </p:nvPr>
        </p:nvGraphicFramePr>
        <p:xfrm>
          <a:off x="2362200" y="2286000"/>
          <a:ext cx="4724400" cy="5402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0" name="Chart" r:id="rId6" imgW="3419280" imgH="5001120" progId="MSGraph.Chart.8">
                  <p:embed followColorScheme="full"/>
                </p:oleObj>
              </mc:Choice>
              <mc:Fallback>
                <p:oleObj name="Chart" r:id="rId6" imgW="3419280" imgH="5001120" progId="MSGraph.Chart.8">
                  <p:embed followColorScheme="full"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4724400" cy="54024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752600" y="1371600"/>
            <a:ext cx="441325" cy="428625"/>
          </a:xfrm>
          <a:prstGeom prst="line">
            <a:avLst/>
          </a:prstGeom>
          <a:noFill/>
          <a:ln w="412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7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SuBacute</a:t>
            </a:r>
            <a:r>
              <a:rPr lang="en-US" dirty="0" smtClean="0"/>
              <a:t> Recovery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Reorganization of Structure-Function Relationships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Neuroplasticity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Aphasia Caused by Left Hemisphere Lesions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It has been known since the 1800s that left hemisphere is the “language hemisphere”</a:t>
            </a:r>
          </a:p>
          <a:p>
            <a:r>
              <a:rPr lang="en-US" dirty="0" smtClean="0"/>
              <a:t>And damage to particular parts of the left hemisphere</a:t>
            </a:r>
            <a:r>
              <a:rPr lang="en-US" dirty="0"/>
              <a:t> </a:t>
            </a:r>
            <a:r>
              <a:rPr lang="en-US" dirty="0" smtClean="0"/>
              <a:t>tends to affect certain aspects of language, such as motor speech or comprehension</a:t>
            </a:r>
          </a:p>
          <a:p>
            <a:r>
              <a:rPr lang="en-US" dirty="0" smtClean="0"/>
              <a:t>This language impairment after brain injury is known as “aphasia”</a:t>
            </a:r>
            <a:endParaRPr lang="en-US" dirty="0"/>
          </a:p>
          <a:p>
            <a:r>
              <a:rPr lang="en-US" dirty="0" smtClean="0"/>
              <a:t>Distinct types of aphasia caused by damage to certain areas of the brain led to the conclusion that various parts of the left hemisphere were “necessary” for particular language functions</a:t>
            </a:r>
            <a:endParaRPr lang="en-US" dirty="0"/>
          </a:p>
        </p:txBody>
      </p:sp>
      <p:pic>
        <p:nvPicPr>
          <p:cNvPr id="4" name="Picture 8" descr="High-quality image (678K) - Opens new windo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4631" r="8104" b="51175"/>
          <a:stretch>
            <a:fillRect/>
          </a:stretch>
        </p:blipFill>
        <p:spPr bwMode="auto">
          <a:xfrm>
            <a:off x="7467600" y="914400"/>
            <a:ext cx="1471448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54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 Naming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81200" y="1447800"/>
            <a:ext cx="300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Acute               </a:t>
            </a:r>
            <a:r>
              <a:rPr lang="en-US" dirty="0" err="1" smtClean="0"/>
              <a:t>Subacute</a:t>
            </a:r>
            <a:endParaRPr lang="en-US" dirty="0"/>
          </a:p>
        </p:txBody>
      </p:sp>
      <p:pic>
        <p:nvPicPr>
          <p:cNvPr id="12" name="Picture 4" descr="Color reversed percent horizontal"/>
          <p:cNvPicPr>
            <a:picLocks noChangeAspect="1" noChangeArrowheads="1"/>
          </p:cNvPicPr>
          <p:nvPr/>
        </p:nvPicPr>
        <p:blipFill>
          <a:blip r:embed="rId3" cstate="print"/>
          <a:srcRect l="93182" t="96875"/>
          <a:stretch>
            <a:fillRect/>
          </a:stretch>
        </p:blipFill>
        <p:spPr bwMode="auto">
          <a:xfrm flipH="1" flipV="1">
            <a:off x="381000" y="2971800"/>
            <a:ext cx="914400" cy="4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52400" y="3429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p&lt;.03   p&lt;.05</a:t>
            </a:r>
          </a:p>
          <a:p>
            <a:r>
              <a:rPr lang="en-US" dirty="0" smtClean="0"/>
              <a:t>     corrected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82270" y="2982215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25070" y="2982215"/>
            <a:ext cx="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PT2940_3_naming_P05_mm_page1.jpg"/>
          <p:cNvPicPr>
            <a:picLocks noChangeAspect="1"/>
          </p:cNvPicPr>
          <p:nvPr/>
        </p:nvPicPr>
        <p:blipFill rotWithShape="1">
          <a:blip r:embed="rId4" cstate="print"/>
          <a:srcRect l="85646" t="68723" r="1480" b="15559"/>
          <a:stretch/>
        </p:blipFill>
        <p:spPr>
          <a:xfrm flipH="1">
            <a:off x="3429000" y="2057400"/>
            <a:ext cx="1421530" cy="1657691"/>
          </a:xfrm>
          <a:prstGeom prst="rect">
            <a:avLst/>
          </a:prstGeom>
        </p:spPr>
      </p:pic>
      <p:pic>
        <p:nvPicPr>
          <p:cNvPr id="19" name="Picture 18" descr="CPT2940_2_naming_P001_mm_page1.jpg"/>
          <p:cNvPicPr>
            <a:picLocks noChangeAspect="1"/>
          </p:cNvPicPr>
          <p:nvPr/>
        </p:nvPicPr>
        <p:blipFill rotWithShape="1">
          <a:blip r:embed="rId5" cstate="print"/>
          <a:srcRect l="18946" t="52249" r="68871" b="33293"/>
          <a:stretch/>
        </p:blipFill>
        <p:spPr>
          <a:xfrm flipH="1">
            <a:off x="2004522" y="2057400"/>
            <a:ext cx="1348278" cy="1600200"/>
          </a:xfrm>
          <a:prstGeom prst="rect">
            <a:avLst/>
          </a:prstGeom>
        </p:spPr>
      </p:pic>
      <p:pic>
        <p:nvPicPr>
          <p:cNvPr id="20" name="Picture 19" descr="CPT2940_3_naming_P05_mm_page1.jpg"/>
          <p:cNvPicPr>
            <a:picLocks noChangeAspect="1"/>
          </p:cNvPicPr>
          <p:nvPr/>
        </p:nvPicPr>
        <p:blipFill rotWithShape="1">
          <a:blip r:embed="rId4" cstate="print"/>
          <a:srcRect l="68815" t="83960" r="19161" b="-2963"/>
          <a:stretch/>
        </p:blipFill>
        <p:spPr>
          <a:xfrm flipH="1">
            <a:off x="3429000" y="3505200"/>
            <a:ext cx="1447800" cy="2185479"/>
          </a:xfrm>
          <a:prstGeom prst="rect">
            <a:avLst/>
          </a:prstGeom>
        </p:spPr>
      </p:pic>
      <p:pic>
        <p:nvPicPr>
          <p:cNvPr id="21" name="Picture 20" descr="CPT2940_2_naming_P001_mm_page1.jpg"/>
          <p:cNvPicPr>
            <a:picLocks noChangeAspect="1"/>
          </p:cNvPicPr>
          <p:nvPr/>
        </p:nvPicPr>
        <p:blipFill rotWithShape="1">
          <a:blip r:embed="rId5" cstate="print"/>
          <a:srcRect l="2117" t="83843" r="85863" b="188"/>
          <a:stretch/>
        </p:blipFill>
        <p:spPr>
          <a:xfrm flipH="1">
            <a:off x="1981200" y="3505200"/>
            <a:ext cx="1395352" cy="1828799"/>
          </a:xfrm>
          <a:prstGeom prst="rect">
            <a:avLst/>
          </a:prstGeom>
        </p:spPr>
      </p:pic>
      <p:pic>
        <p:nvPicPr>
          <p:cNvPr id="22" name="Picture 21" descr="SJ_pi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228600"/>
            <a:ext cx="1219200" cy="1143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86400" y="1447800"/>
            <a:ext cx="182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Acute 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1447800"/>
            <a:ext cx="117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 smtClean="0"/>
              <a:t>Subacute</a:t>
            </a:r>
            <a:endParaRPr lang="en-US" dirty="0"/>
          </a:p>
        </p:txBody>
      </p:sp>
      <p:pic>
        <p:nvPicPr>
          <p:cNvPr id="26" name="Picture 25" descr="sub_11_naming_P001_page2.jpg"/>
          <p:cNvPicPr>
            <a:picLocks noChangeAspect="1"/>
          </p:cNvPicPr>
          <p:nvPr/>
        </p:nvPicPr>
        <p:blipFill>
          <a:blip r:embed="rId7" cstate="print"/>
          <a:srcRect l="16697" t="1466" r="68125" b="82250"/>
          <a:stretch>
            <a:fillRect/>
          </a:stretch>
        </p:blipFill>
        <p:spPr>
          <a:xfrm flipH="1">
            <a:off x="5334000" y="2057400"/>
            <a:ext cx="1415143" cy="1905000"/>
          </a:xfrm>
          <a:prstGeom prst="rect">
            <a:avLst/>
          </a:prstGeom>
        </p:spPr>
      </p:pic>
      <p:pic>
        <p:nvPicPr>
          <p:cNvPr id="27" name="Picture 26" descr="sub_11_naming_P001_page2.jpg"/>
          <p:cNvPicPr>
            <a:picLocks noChangeAspect="1"/>
          </p:cNvPicPr>
          <p:nvPr/>
        </p:nvPicPr>
        <p:blipFill rotWithShape="1">
          <a:blip r:embed="rId7" cstate="print"/>
          <a:srcRect l="33510" t="66783" r="51526" b="18888"/>
          <a:stretch/>
        </p:blipFill>
        <p:spPr>
          <a:xfrm flipH="1">
            <a:off x="5334000" y="3581400"/>
            <a:ext cx="1395132" cy="1676400"/>
          </a:xfrm>
          <a:prstGeom prst="rect">
            <a:avLst/>
          </a:prstGeom>
        </p:spPr>
      </p:pic>
      <p:pic>
        <p:nvPicPr>
          <p:cNvPr id="29" name="Picture 28" descr="sub_11_2_naming_P001_page2.jpg"/>
          <p:cNvPicPr>
            <a:picLocks noChangeAspect="1"/>
          </p:cNvPicPr>
          <p:nvPr/>
        </p:nvPicPr>
        <p:blipFill>
          <a:blip r:embed="rId8" cstate="print"/>
          <a:srcRect l="52532" t="1266" r="33544" b="81013"/>
          <a:stretch>
            <a:fillRect/>
          </a:stretch>
        </p:blipFill>
        <p:spPr>
          <a:xfrm flipH="1">
            <a:off x="6858000" y="2057400"/>
            <a:ext cx="1295400" cy="1648690"/>
          </a:xfrm>
          <a:prstGeom prst="rect">
            <a:avLst/>
          </a:prstGeom>
        </p:spPr>
      </p:pic>
      <p:pic>
        <p:nvPicPr>
          <p:cNvPr id="30" name="Picture 29" descr="sub_11_2_naming_P001_page2.jpg"/>
          <p:cNvPicPr>
            <a:picLocks noChangeAspect="1"/>
          </p:cNvPicPr>
          <p:nvPr/>
        </p:nvPicPr>
        <p:blipFill rotWithShape="1">
          <a:blip r:embed="rId8" cstate="print"/>
          <a:srcRect l="86011" t="66688" r="-255" b="15092"/>
          <a:stretch/>
        </p:blipFill>
        <p:spPr>
          <a:xfrm flipH="1">
            <a:off x="6858000" y="3581400"/>
            <a:ext cx="1308678" cy="1674172"/>
          </a:xfrm>
          <a:prstGeom prst="rect">
            <a:avLst/>
          </a:prstGeom>
        </p:spPr>
      </p:pic>
      <p:pic>
        <p:nvPicPr>
          <p:cNvPr id="31" name="Picture 4" descr="CPT-DWI-thalamas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rcRect l="29874" t="8763" r="29874" b="10825"/>
          <a:stretch>
            <a:fillRect/>
          </a:stretch>
        </p:blipFill>
        <p:spPr bwMode="auto">
          <a:xfrm flipH="1">
            <a:off x="2438400" y="5334000"/>
            <a:ext cx="1050814" cy="128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10" cstate="print"/>
          <a:srcRect l="24528" t="12371" r="20755" b="7216"/>
          <a:stretch>
            <a:fillRect/>
          </a:stretch>
        </p:blipFill>
        <p:spPr bwMode="auto">
          <a:xfrm flipH="1">
            <a:off x="3505200" y="5334000"/>
            <a:ext cx="963245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10" cstate="print"/>
          <a:srcRect l="22641" t="12371" r="22642" b="7216"/>
          <a:stretch>
            <a:fillRect/>
          </a:stretch>
        </p:blipFill>
        <p:spPr bwMode="auto">
          <a:xfrm flipH="1">
            <a:off x="6781800" y="5334000"/>
            <a:ext cx="96324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1" cstate="print"/>
          <a:srcRect l="23585" t="10825" r="21698" b="10825"/>
          <a:stretch>
            <a:fillRect/>
          </a:stretch>
        </p:blipFill>
        <p:spPr bwMode="auto">
          <a:xfrm flipH="1">
            <a:off x="5867400" y="5334000"/>
            <a:ext cx="963246" cy="126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2438400" y="228600"/>
          <a:ext cx="4876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2438400" y="3581400"/>
          <a:ext cx="49530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" y="13716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1</a:t>
            </a:r>
          </a:p>
          <a:p>
            <a:r>
              <a:rPr lang="en-US" dirty="0" smtClean="0"/>
              <a:t>Laterality Index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572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2</a:t>
            </a:r>
          </a:p>
          <a:p>
            <a:r>
              <a:rPr lang="en-US" dirty="0" smtClean="0"/>
              <a:t>Laterality Index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Reorganization of Structure/Function Relationships</a:t>
            </a:r>
          </a:p>
        </p:txBody>
      </p:sp>
      <p:pic>
        <p:nvPicPr>
          <p:cNvPr id="8" name="Content Placeholder 7" descr="bsn-45-dwi.bmp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9000"/>
                    </a14:imgEffect>
                  </a14:imgLayer>
                </a14:imgProps>
              </a:ext>
            </a:extLst>
          </a:blip>
          <a:srcRect l="14989" r="14989"/>
          <a:stretch>
            <a:fillRect/>
          </a:stretch>
        </p:blipFill>
        <p:spPr>
          <a:xfrm flipH="1">
            <a:off x="7129463" y="2209800"/>
            <a:ext cx="1524000" cy="2176463"/>
          </a:xfrm>
        </p:spPr>
      </p:pic>
      <p:sp>
        <p:nvSpPr>
          <p:cNvPr id="55300" name="Content Placeholder 7"/>
          <p:cNvSpPr>
            <a:spLocks noGrp="1"/>
          </p:cNvSpPr>
          <p:nvPr>
            <p:ph sz="half" idx="2"/>
          </p:nvPr>
        </p:nvSpPr>
        <p:spPr>
          <a:xfrm>
            <a:off x="838200" y="2209800"/>
            <a:ext cx="3810000" cy="4114800"/>
          </a:xfrm>
        </p:spPr>
        <p:txBody>
          <a:bodyPr/>
          <a:lstStyle/>
          <a:p>
            <a:r>
              <a:rPr lang="en-US" dirty="0" smtClean="0"/>
              <a:t>Depends on:</a:t>
            </a:r>
          </a:p>
          <a:p>
            <a:r>
              <a:rPr lang="en-US" dirty="0" smtClean="0"/>
              <a:t>Language task</a:t>
            </a:r>
          </a:p>
          <a:p>
            <a:r>
              <a:rPr lang="en-US" dirty="0" smtClean="0"/>
              <a:t>Individual</a:t>
            </a:r>
          </a:p>
          <a:p>
            <a:r>
              <a:rPr lang="en-US" dirty="0" smtClean="0"/>
              <a:t>As well as</a:t>
            </a:r>
          </a:p>
          <a:p>
            <a:pPr>
              <a:buNone/>
            </a:pPr>
            <a:r>
              <a:rPr lang="en-US" dirty="0" smtClean="0"/>
              <a:t>Time post-onset</a:t>
            </a:r>
          </a:p>
          <a:p>
            <a:pPr>
              <a:buNone/>
            </a:pPr>
            <a:r>
              <a:rPr lang="en-US" dirty="0" smtClean="0"/>
              <a:t>Lesion site</a:t>
            </a:r>
          </a:p>
          <a:p>
            <a:pPr>
              <a:buNone/>
            </a:pPr>
            <a:r>
              <a:rPr lang="en-US" dirty="0" smtClean="0"/>
              <a:t>(already shown)</a:t>
            </a:r>
          </a:p>
          <a:p>
            <a:endParaRPr lang="en-US" dirty="0" smtClean="0"/>
          </a:p>
        </p:txBody>
      </p:sp>
      <p:pic>
        <p:nvPicPr>
          <p:cNvPr id="55301" name="Picture 8" descr="BSN-Perf 44.bmp"/>
          <p:cNvPicPr>
            <a:picLocks noChangeAspect="1"/>
          </p:cNvPicPr>
          <p:nvPr/>
        </p:nvPicPr>
        <p:blipFill>
          <a:blip r:embed="rId4" cstate="print"/>
          <a:srcRect l="29874" t="12888" r="31133" b="6702"/>
          <a:stretch>
            <a:fillRect/>
          </a:stretch>
        </p:blipFill>
        <p:spPr bwMode="auto">
          <a:xfrm flipH="1">
            <a:off x="7128705" y="4267200"/>
            <a:ext cx="15240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SU.bmp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rcRect l="15625" t="9375" r="18750" b="9375"/>
          <a:stretch>
            <a:fillRect/>
          </a:stretch>
        </p:blipFill>
        <p:spPr>
          <a:xfrm flipH="1">
            <a:off x="4800599" y="2209800"/>
            <a:ext cx="1656347" cy="2209800"/>
          </a:xfrm>
          <a:prstGeom prst="rect">
            <a:avLst/>
          </a:prstGeom>
        </p:spPr>
      </p:pic>
      <p:pic>
        <p:nvPicPr>
          <p:cNvPr id="9" name="Picture 8" descr="HSU_TTP-44.bmp"/>
          <p:cNvPicPr>
            <a:picLocks noChangeAspect="1"/>
          </p:cNvPicPr>
          <p:nvPr/>
        </p:nvPicPr>
        <p:blipFill>
          <a:blip r:embed="rId7" cstate="print"/>
          <a:srcRect l="9821" t="3571" r="18750" b="10714"/>
          <a:stretch>
            <a:fillRect/>
          </a:stretch>
        </p:blipFill>
        <p:spPr>
          <a:xfrm flipH="1">
            <a:off x="4800599" y="4267200"/>
            <a:ext cx="1656347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28705" y="1143000"/>
            <a:ext cx="20152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 </a:t>
            </a:r>
            <a:r>
              <a:rPr lang="en-US" dirty="0" err="1" smtClean="0"/>
              <a:t>yo</a:t>
            </a:r>
            <a:r>
              <a:rPr lang="en-US" dirty="0" smtClean="0"/>
              <a:t> woman; 3</a:t>
            </a:r>
          </a:p>
          <a:p>
            <a:r>
              <a:rPr lang="en-US" dirty="0" smtClean="0"/>
              <a:t>Days post stroke;</a:t>
            </a:r>
          </a:p>
          <a:p>
            <a:r>
              <a:rPr lang="en-US" dirty="0" smtClean="0"/>
              <a:t>Anomic aphasia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1143000"/>
            <a:ext cx="1946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 </a:t>
            </a:r>
            <a:r>
              <a:rPr lang="en-US" dirty="0" err="1" smtClean="0"/>
              <a:t>yo</a:t>
            </a:r>
            <a:r>
              <a:rPr lang="en-US" dirty="0" smtClean="0"/>
              <a:t> woman; 3</a:t>
            </a:r>
          </a:p>
          <a:p>
            <a:r>
              <a:rPr lang="en-US" dirty="0" smtClean="0"/>
              <a:t>Days post stroke;</a:t>
            </a:r>
          </a:p>
          <a:p>
            <a:r>
              <a:rPr lang="en-US" dirty="0" err="1" smtClean="0"/>
              <a:t>Broca’s</a:t>
            </a:r>
            <a:r>
              <a:rPr lang="en-US" dirty="0" smtClean="0"/>
              <a:t> aphasia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Silent Spelling Task </a:t>
            </a:r>
            <a:br>
              <a:rPr lang="en-US" dirty="0" smtClean="0"/>
            </a:br>
            <a:r>
              <a:rPr lang="en-US" sz="2200" dirty="0" smtClean="0"/>
              <a:t>(What is the missing letter </a:t>
            </a:r>
            <a:r>
              <a:rPr lang="en-US" sz="2200" dirty="0" err="1" smtClean="0"/>
              <a:t>vs</a:t>
            </a:r>
            <a:r>
              <a:rPr lang="en-US" sz="2200" dirty="0" smtClean="0"/>
              <a:t> what is the lower case letter?)</a:t>
            </a:r>
            <a:endParaRPr lang="en-US" sz="2200" dirty="0"/>
          </a:p>
        </p:txBody>
      </p:sp>
      <p:pic>
        <p:nvPicPr>
          <p:cNvPr id="5" name="Content Placeholder 4" descr="BSN_spelling_P05_page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36181" t="85558" r="50753" b="-2063"/>
          <a:stretch>
            <a:fillRect/>
          </a:stretch>
        </p:blipFill>
        <p:spPr>
          <a:xfrm flipH="1">
            <a:off x="5551464" y="3048000"/>
            <a:ext cx="1447800" cy="1828800"/>
          </a:xfrm>
        </p:spPr>
      </p:pic>
      <p:pic>
        <p:nvPicPr>
          <p:cNvPr id="6" name="Content Placeholder 5" descr="BSN_spelling_P05_page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2476" t="2123" r="84080" b="80188"/>
          <a:stretch>
            <a:fillRect/>
          </a:stretch>
        </p:blipFill>
        <p:spPr>
          <a:xfrm flipH="1">
            <a:off x="5551464" y="1371600"/>
            <a:ext cx="1447800" cy="1905000"/>
          </a:xfrm>
        </p:spPr>
      </p:pic>
      <p:pic>
        <p:nvPicPr>
          <p:cNvPr id="7" name="Content Placeholder 5" descr="BSN_spelling_P05_page2.jpg"/>
          <p:cNvPicPr>
            <a:picLocks noChangeAspect="1"/>
          </p:cNvPicPr>
          <p:nvPr/>
        </p:nvPicPr>
        <p:blipFill>
          <a:blip r:embed="rId4" cstate="print"/>
          <a:srcRect l="17736" t="84151" r="66415"/>
          <a:stretch>
            <a:fillRect/>
          </a:stretch>
        </p:blipFill>
        <p:spPr>
          <a:xfrm flipH="1">
            <a:off x="6999264" y="1371600"/>
            <a:ext cx="1600200" cy="1600200"/>
          </a:xfrm>
          <a:prstGeom prst="rect">
            <a:avLst/>
          </a:prstGeom>
        </p:spPr>
      </p:pic>
      <p:pic>
        <p:nvPicPr>
          <p:cNvPr id="8" name="Content Placeholder 5" descr="BSN_spelling_P05_page2.jpg"/>
          <p:cNvPicPr>
            <a:picLocks noChangeAspect="1"/>
          </p:cNvPicPr>
          <p:nvPr/>
        </p:nvPicPr>
        <p:blipFill>
          <a:blip r:embed="rId4" cstate="print"/>
          <a:srcRect l="84906" t="82645"/>
          <a:stretch>
            <a:fillRect/>
          </a:stretch>
        </p:blipFill>
        <p:spPr>
          <a:xfrm flipH="1">
            <a:off x="6999264" y="2819400"/>
            <a:ext cx="1590622" cy="1828800"/>
          </a:xfrm>
          <a:prstGeom prst="rect">
            <a:avLst/>
          </a:prstGeom>
        </p:spPr>
      </p:pic>
      <p:pic>
        <p:nvPicPr>
          <p:cNvPr id="9" name="Picture 8" descr="BSN_spelling_p05_page3.jpg"/>
          <p:cNvPicPr>
            <a:picLocks noChangeAspect="1"/>
          </p:cNvPicPr>
          <p:nvPr/>
        </p:nvPicPr>
        <p:blipFill>
          <a:blip r:embed="rId5" cstate="print"/>
          <a:srcRect l="1449" t="51111" r="83333" b="33671"/>
          <a:stretch>
            <a:fillRect/>
          </a:stretch>
        </p:blipFill>
        <p:spPr>
          <a:xfrm flipH="1">
            <a:off x="6999264" y="4648200"/>
            <a:ext cx="1600200" cy="1600200"/>
          </a:xfrm>
          <a:prstGeom prst="rect">
            <a:avLst/>
          </a:prstGeom>
        </p:spPr>
      </p:pic>
      <p:pic>
        <p:nvPicPr>
          <p:cNvPr id="10" name="Picture 9" descr="BSN_spelling_p05_page3.jpg"/>
          <p:cNvPicPr>
            <a:picLocks noChangeAspect="1"/>
          </p:cNvPicPr>
          <p:nvPr/>
        </p:nvPicPr>
        <p:blipFill>
          <a:blip r:embed="rId5" cstate="print"/>
          <a:srcRect l="18840" r="67392" b="83333"/>
          <a:stretch>
            <a:fillRect/>
          </a:stretch>
        </p:blipFill>
        <p:spPr>
          <a:xfrm flipH="1">
            <a:off x="5551464" y="4495800"/>
            <a:ext cx="1447800" cy="1752600"/>
          </a:xfrm>
          <a:prstGeom prst="rect">
            <a:avLst/>
          </a:prstGeom>
        </p:spPr>
      </p:pic>
      <p:pic>
        <p:nvPicPr>
          <p:cNvPr id="12" name="Picture 11" descr="HSU2356_spelling_P05_mm_page1[2].JPG"/>
          <p:cNvPicPr>
            <a:picLocks noChangeAspect="1"/>
          </p:cNvPicPr>
          <p:nvPr/>
        </p:nvPicPr>
        <p:blipFill>
          <a:blip r:embed="rId6" cstate="print"/>
          <a:srcRect l="84444" t="67424" b="16667"/>
          <a:stretch>
            <a:fillRect/>
          </a:stretch>
        </p:blipFill>
        <p:spPr>
          <a:xfrm flipH="1">
            <a:off x="609600" y="1447800"/>
            <a:ext cx="1564640" cy="1600200"/>
          </a:xfrm>
          <a:prstGeom prst="rect">
            <a:avLst/>
          </a:prstGeom>
        </p:spPr>
      </p:pic>
      <p:pic>
        <p:nvPicPr>
          <p:cNvPr id="14" name="Picture 13" descr="HSU2356_spelling_P05_mm_page1[2].JPG"/>
          <p:cNvPicPr>
            <a:picLocks noChangeAspect="1"/>
          </p:cNvPicPr>
          <p:nvPr/>
        </p:nvPicPr>
        <p:blipFill>
          <a:blip r:embed="rId6" cstate="print"/>
          <a:srcRect l="50000" t="82222" r="32222"/>
          <a:stretch>
            <a:fillRect/>
          </a:stretch>
        </p:blipFill>
        <p:spPr>
          <a:xfrm flipH="1">
            <a:off x="609600" y="2895600"/>
            <a:ext cx="1752600" cy="1752600"/>
          </a:xfrm>
          <a:prstGeom prst="rect">
            <a:avLst/>
          </a:prstGeom>
        </p:spPr>
      </p:pic>
      <p:pic>
        <p:nvPicPr>
          <p:cNvPr id="15" name="Picture 14" descr="HSU2356_spelling_P05_mm_page2.jpg"/>
          <p:cNvPicPr>
            <a:picLocks noChangeAspect="1"/>
          </p:cNvPicPr>
          <p:nvPr/>
        </p:nvPicPr>
        <p:blipFill>
          <a:blip r:embed="rId7" cstate="print"/>
          <a:srcRect l="83333" t="33333" b="15556"/>
          <a:stretch>
            <a:fillRect/>
          </a:stretch>
        </p:blipFill>
        <p:spPr>
          <a:xfrm flipH="1">
            <a:off x="2057400" y="1447800"/>
            <a:ext cx="1600200" cy="4907280"/>
          </a:xfrm>
          <a:prstGeom prst="rect">
            <a:avLst/>
          </a:prstGeom>
        </p:spPr>
      </p:pic>
      <p:pic>
        <p:nvPicPr>
          <p:cNvPr id="16" name="Picture 15" descr="HSU2356_spelling_P05_mm_page2.jpg"/>
          <p:cNvPicPr>
            <a:picLocks noChangeAspect="1"/>
          </p:cNvPicPr>
          <p:nvPr/>
        </p:nvPicPr>
        <p:blipFill>
          <a:blip r:embed="rId7" cstate="print"/>
          <a:srcRect l="16666" t="32222" r="66667" b="48889"/>
          <a:stretch>
            <a:fillRect/>
          </a:stretch>
        </p:blipFill>
        <p:spPr>
          <a:xfrm flipH="1">
            <a:off x="609599" y="4495800"/>
            <a:ext cx="1624519" cy="18411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9600" y="6336268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 </a:t>
            </a:r>
            <a:r>
              <a:rPr lang="en-US" dirty="0" err="1" smtClean="0"/>
              <a:t>y.o</a:t>
            </a:r>
            <a:r>
              <a:rPr lang="en-US" dirty="0" smtClean="0"/>
              <a:t>.; 80% accurate on task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99064" y="6336268"/>
            <a:ext cx="37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 </a:t>
            </a:r>
            <a:r>
              <a:rPr lang="en-US" dirty="0" err="1" smtClean="0"/>
              <a:t>y.o</a:t>
            </a:r>
            <a:r>
              <a:rPr lang="en-US" dirty="0" smtClean="0"/>
              <a:t>. 100% accurate; slow on task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62400" y="1524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T_BLE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962400" y="23622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TaBLE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191000" y="19050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vs</a:t>
            </a:r>
            <a:endParaRPr lang="en-US" dirty="0"/>
          </a:p>
        </p:txBody>
      </p:sp>
      <p:pic>
        <p:nvPicPr>
          <p:cNvPr id="20" name="Picture 4" descr="Color reversed percent horizontal"/>
          <p:cNvPicPr>
            <a:picLocks noChangeAspect="1" noChangeArrowheads="1"/>
          </p:cNvPicPr>
          <p:nvPr/>
        </p:nvPicPr>
        <p:blipFill>
          <a:blip r:embed="rId8" cstate="print"/>
          <a:srcRect l="93182" t="96875"/>
          <a:stretch>
            <a:fillRect/>
          </a:stretch>
        </p:blipFill>
        <p:spPr bwMode="auto">
          <a:xfrm>
            <a:off x="3733800" y="3810000"/>
            <a:ext cx="9144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810000" y="43434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.03     p&lt;.05</a:t>
            </a:r>
          </a:p>
          <a:p>
            <a:r>
              <a:rPr lang="en-US" dirty="0" smtClean="0"/>
              <a:t>          corrected</a:t>
            </a:r>
            <a:endParaRPr lang="en-US" dirty="0"/>
          </a:p>
        </p:txBody>
      </p:sp>
      <p:cxnSp>
        <p:nvCxnSpPr>
          <p:cNvPr id="24" name="Straight Connector 23"/>
          <p:cNvCxnSpPr/>
          <p:nvPr/>
        </p:nvCxnSpPr>
        <p:spPr>
          <a:xfrm rot="5400000">
            <a:off x="4267200" y="4114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810000" y="41148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5" descr="Figure10_300dpi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9546" t="57445" r="9637"/>
          <a:stretch>
            <a:fillRect/>
          </a:stretch>
        </p:blipFill>
        <p:spPr>
          <a:xfrm>
            <a:off x="1371600" y="1828800"/>
            <a:ext cx="5486400" cy="4078490"/>
          </a:xfrm>
        </p:spPr>
      </p:pic>
      <p:sp>
        <p:nvSpPr>
          <p:cNvPr id="4" name="TextBox 3"/>
          <p:cNvSpPr txBox="1"/>
          <p:nvPr/>
        </p:nvSpPr>
        <p:spPr>
          <a:xfrm>
            <a:off x="6858000" y="3657600"/>
            <a:ext cx="11753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Patient 3</a:t>
            </a:r>
          </a:p>
          <a:p>
            <a:r>
              <a:rPr lang="en-US" sz="2000" dirty="0" smtClean="0"/>
              <a:t>Patient 4</a:t>
            </a:r>
          </a:p>
        </p:txBody>
      </p:sp>
    </p:spTree>
    <p:extLst>
      <p:ext uri="{BB962C8B-B14F-4D97-AF65-F5344CB8AC3E}">
        <p14:creationId xmlns:p14="http://schemas.microsoft.com/office/powerpoint/2010/main" val="293281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Silent Word Reading – Seeing Squiggles + Saying “</a:t>
            </a:r>
            <a:r>
              <a:rPr lang="en-US" dirty="0" err="1" smtClean="0"/>
              <a:t>Nonsence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4" descr="Color reversed percent horizontal"/>
          <p:cNvPicPr>
            <a:picLocks noChangeAspect="1" noChangeArrowheads="1"/>
          </p:cNvPicPr>
          <p:nvPr/>
        </p:nvPicPr>
        <p:blipFill>
          <a:blip r:embed="rId2" cstate="print"/>
          <a:srcRect l="93182" t="96875"/>
          <a:stretch>
            <a:fillRect/>
          </a:stretch>
        </p:blipFill>
        <p:spPr bwMode="auto">
          <a:xfrm>
            <a:off x="5791200" y="2514600"/>
            <a:ext cx="9144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BSN-reading.JPG"/>
          <p:cNvPicPr>
            <a:picLocks noChangeAspect="1"/>
          </p:cNvPicPr>
          <p:nvPr/>
        </p:nvPicPr>
        <p:blipFill>
          <a:blip r:embed="rId3" cstate="print"/>
          <a:srcRect l="86338" t="36149" r="2562" b="-983"/>
          <a:stretch>
            <a:fillRect/>
          </a:stretch>
        </p:blipFill>
        <p:spPr>
          <a:xfrm flipH="1">
            <a:off x="3733800" y="1219200"/>
            <a:ext cx="926275" cy="5410200"/>
          </a:xfrm>
          <a:prstGeom prst="rect">
            <a:avLst/>
          </a:prstGeom>
        </p:spPr>
      </p:pic>
      <p:pic>
        <p:nvPicPr>
          <p:cNvPr id="10" name="Content Placeholder 3" descr="BSN=reading2.JPG"/>
          <p:cNvPicPr>
            <a:picLocks noChangeAspect="1"/>
          </p:cNvPicPr>
          <p:nvPr/>
        </p:nvPicPr>
        <p:blipFill>
          <a:blip r:embed="rId4" cstate="print"/>
          <a:srcRect l="2912" t="-2912" r="85956" b="82527"/>
          <a:stretch>
            <a:fillRect/>
          </a:stretch>
        </p:blipFill>
        <p:spPr>
          <a:xfrm flipH="1">
            <a:off x="4648200" y="990600"/>
            <a:ext cx="873868" cy="1600200"/>
          </a:xfrm>
          <a:prstGeom prst="rect">
            <a:avLst/>
          </a:prstGeom>
        </p:spPr>
      </p:pic>
      <p:pic>
        <p:nvPicPr>
          <p:cNvPr id="11" name="Content Placeholder 3" descr="BSN=reading2.JPG"/>
          <p:cNvPicPr>
            <a:picLocks noChangeAspect="1"/>
          </p:cNvPicPr>
          <p:nvPr/>
        </p:nvPicPr>
        <p:blipFill>
          <a:blip r:embed="rId4" cstate="print"/>
          <a:srcRect l="69393" t="35177" r="19662" b="15723"/>
          <a:stretch>
            <a:fillRect/>
          </a:stretch>
        </p:blipFill>
        <p:spPr>
          <a:xfrm flipH="1">
            <a:off x="4648200" y="2590800"/>
            <a:ext cx="883227" cy="3962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7400" y="3048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.03     p&lt;.05</a:t>
            </a:r>
          </a:p>
          <a:p>
            <a:r>
              <a:rPr lang="en-US" dirty="0" smtClean="0"/>
              <a:t>          corrected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324600" y="28194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5867400" y="28194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1219200"/>
            <a:ext cx="11592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39 </a:t>
            </a:r>
            <a:r>
              <a:rPr lang="en-US" dirty="0" err="1" smtClean="0"/>
              <a:t>y.o</a:t>
            </a:r>
            <a:r>
              <a:rPr lang="en-US" dirty="0" smtClean="0"/>
              <a:t>. </a:t>
            </a:r>
          </a:p>
          <a:p>
            <a:r>
              <a:rPr lang="en-US" dirty="0" smtClean="0"/>
              <a:t>With </a:t>
            </a:r>
          </a:p>
          <a:p>
            <a:r>
              <a:rPr lang="en-US" dirty="0" err="1" smtClean="0"/>
              <a:t>Broca’s</a:t>
            </a:r>
            <a:r>
              <a:rPr lang="en-US" dirty="0" smtClean="0"/>
              <a:t> </a:t>
            </a:r>
          </a:p>
          <a:p>
            <a:r>
              <a:rPr lang="en-US" dirty="0" smtClean="0"/>
              <a:t>Aphasia</a:t>
            </a:r>
          </a:p>
          <a:p>
            <a:endParaRPr lang="en-US" dirty="0" smtClean="0"/>
          </a:p>
          <a:p>
            <a:r>
              <a:rPr lang="en-US" dirty="0" smtClean="0"/>
              <a:t>3 Days</a:t>
            </a:r>
          </a:p>
          <a:p>
            <a:r>
              <a:rPr lang="en-US" dirty="0" smtClean="0"/>
              <a:t>Post </a:t>
            </a:r>
          </a:p>
          <a:p>
            <a:r>
              <a:rPr lang="en-US" dirty="0" smtClean="0"/>
              <a:t>Stroke</a:t>
            </a:r>
          </a:p>
          <a:p>
            <a:endParaRPr lang="en-US" dirty="0" smtClean="0"/>
          </a:p>
          <a:p>
            <a:r>
              <a:rPr lang="en-US" dirty="0" smtClean="0"/>
              <a:t>100%</a:t>
            </a:r>
          </a:p>
          <a:p>
            <a:r>
              <a:rPr lang="en-US" dirty="0" smtClean="0"/>
              <a:t>Accurate;</a:t>
            </a:r>
          </a:p>
          <a:p>
            <a:r>
              <a:rPr lang="en-US" dirty="0" smtClean="0"/>
              <a:t>Slow on</a:t>
            </a:r>
          </a:p>
          <a:p>
            <a:r>
              <a:rPr lang="en-US" dirty="0" smtClean="0"/>
              <a:t>Task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8229600" cy="1066800"/>
          </a:xfrm>
        </p:spPr>
        <p:txBody>
          <a:bodyPr/>
          <a:lstStyle/>
          <a:p>
            <a:r>
              <a:rPr lang="en-US" dirty="0" smtClean="0"/>
              <a:t>Chronic Recovery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Depends more on </a:t>
            </a:r>
            <a:r>
              <a:rPr lang="en-US" dirty="0" smtClean="0">
                <a:solidFill>
                  <a:srgbClr val="FFFF00"/>
                </a:solidFill>
              </a:rPr>
              <a:t>time since stroke </a:t>
            </a:r>
            <a:r>
              <a:rPr lang="en-US" dirty="0" smtClean="0"/>
              <a:t>than volume of lesion, age, sex, handedness, site of lesion (Hope et al., 2014)</a:t>
            </a:r>
          </a:p>
          <a:p>
            <a:r>
              <a:rPr lang="en-US" dirty="0" smtClean="0"/>
              <a:t>Depends more on </a:t>
            </a:r>
            <a:r>
              <a:rPr lang="en-US" dirty="0" smtClean="0">
                <a:solidFill>
                  <a:srgbClr val="FFFF00"/>
                </a:solidFill>
              </a:rPr>
              <a:t>education &amp; antidepressant use</a:t>
            </a:r>
            <a:r>
              <a:rPr lang="en-US" dirty="0" smtClean="0"/>
              <a:t> than volume of stroke, initial severity, age, time since onset (</a:t>
            </a:r>
            <a:r>
              <a:rPr lang="en-US" dirty="0" err="1" smtClean="0"/>
              <a:t>Suneja</a:t>
            </a:r>
            <a:r>
              <a:rPr lang="en-US" dirty="0" smtClean="0"/>
              <a:t> et al., 2014) </a:t>
            </a:r>
          </a:p>
          <a:p>
            <a:endParaRPr lang="en-US" dirty="0" smtClean="0"/>
          </a:p>
          <a:p>
            <a:r>
              <a:rPr lang="en-US" dirty="0" smtClean="0"/>
              <a:t>Most studies show patients who recover better show are those who show </a:t>
            </a:r>
            <a:r>
              <a:rPr lang="en-US" dirty="0" smtClean="0">
                <a:solidFill>
                  <a:srgbClr val="FFFF00"/>
                </a:solidFill>
              </a:rPr>
              <a:t>more left hemisphere activation</a:t>
            </a:r>
            <a:r>
              <a:rPr lang="en-US" dirty="0" smtClean="0"/>
              <a:t> during language (Saur et al, 2006, Sebastian &amp; </a:t>
            </a:r>
            <a:r>
              <a:rPr lang="en-US" dirty="0" err="1" smtClean="0"/>
              <a:t>Kiran</a:t>
            </a:r>
            <a:r>
              <a:rPr lang="en-US" dirty="0" smtClean="0"/>
              <a:t>, 2010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May depend on </a:t>
            </a:r>
            <a:r>
              <a:rPr lang="en-US" smtClean="0"/>
              <a:t>the task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Residual Deficits in Chronic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surveyed 33 stroke survivors and their caregivers to identify the </a:t>
            </a:r>
            <a:r>
              <a:rPr lang="en-US" dirty="0" err="1" smtClean="0"/>
              <a:t>sequelae</a:t>
            </a:r>
            <a:r>
              <a:rPr lang="en-US" dirty="0" smtClean="0"/>
              <a:t> of stroke that had the greatest impact on quality of life</a:t>
            </a:r>
          </a:p>
          <a:p>
            <a:r>
              <a:rPr lang="en-US" dirty="0" smtClean="0"/>
              <a:t>The most common residual important impairment reported by both survivors of left hemisphere stroke and their caregivers (reported in 71% each)</a:t>
            </a:r>
          </a:p>
          <a:p>
            <a:r>
              <a:rPr lang="en-US" dirty="0" smtClean="0"/>
              <a:t>Spelling &amp; writing !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Urrutia</a:t>
            </a:r>
            <a:r>
              <a:rPr lang="en-US" dirty="0" smtClean="0"/>
              <a:t>, Johnson, Hillis, 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61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sz="3600" dirty="0" smtClean="0"/>
              <a:t>2 Years after Severe Aphasia</a:t>
            </a:r>
          </a:p>
        </p:txBody>
      </p:sp>
      <p:pic>
        <p:nvPicPr>
          <p:cNvPr id="58371" name="Picture 6" descr="wcr-44.jpg"/>
          <p:cNvPicPr>
            <a:picLocks noChangeAspect="1"/>
          </p:cNvPicPr>
          <p:nvPr/>
        </p:nvPicPr>
        <p:blipFill>
          <a:blip r:embed="rId3" cstate="print"/>
          <a:srcRect l="24843" r="24843"/>
          <a:stretch>
            <a:fillRect/>
          </a:stretch>
        </p:blipFill>
        <p:spPr bwMode="auto">
          <a:xfrm flipH="1">
            <a:off x="3448050" y="1295400"/>
            <a:ext cx="24193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7" descr="wcr-44b.jpg"/>
          <p:cNvPicPr>
            <a:picLocks noChangeAspect="1"/>
          </p:cNvPicPr>
          <p:nvPr/>
        </p:nvPicPr>
        <p:blipFill>
          <a:blip r:embed="rId4" cstate="print"/>
          <a:srcRect l="23586" r="26102"/>
          <a:stretch>
            <a:fillRect/>
          </a:stretch>
        </p:blipFill>
        <p:spPr bwMode="auto">
          <a:xfrm flipH="1">
            <a:off x="933450" y="1295400"/>
            <a:ext cx="24193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400" y="4267200"/>
            <a:ext cx="7467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No </a:t>
            </a:r>
            <a:r>
              <a:rPr lang="en-US" sz="2800" dirty="0">
                <a:latin typeface="Calibri" pitchFamily="34" charset="0"/>
              </a:rPr>
              <a:t>word comprehension deficit.</a:t>
            </a:r>
          </a:p>
          <a:p>
            <a:r>
              <a:rPr lang="en-US" sz="2800" dirty="0">
                <a:latin typeface="Calibri" pitchFamily="34" charset="0"/>
              </a:rPr>
              <a:t>No naming or reading deficits. </a:t>
            </a:r>
          </a:p>
          <a:p>
            <a:r>
              <a:rPr lang="en-US" sz="2800" dirty="0">
                <a:latin typeface="Calibri" pitchFamily="34" charset="0"/>
              </a:rPr>
              <a:t>No speech articulation </a:t>
            </a:r>
            <a:r>
              <a:rPr lang="en-US" sz="2800" dirty="0" smtClean="0">
                <a:latin typeface="Calibri" pitchFamily="34" charset="0"/>
              </a:rPr>
              <a:t>impairment.</a:t>
            </a: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Severe spelling impairment, mild </a:t>
            </a:r>
            <a:r>
              <a:rPr lang="en-US" sz="2800" dirty="0" smtClean="0">
                <a:latin typeface="Calibri" pitchFamily="34" charset="0"/>
              </a:rPr>
              <a:t>hesitancy</a:t>
            </a:r>
          </a:p>
          <a:p>
            <a:r>
              <a:rPr lang="en-US" sz="2800" dirty="0" smtClean="0">
                <a:latin typeface="Calibri" pitchFamily="34" charset="0"/>
              </a:rPr>
              <a:t>In word retrieval.</a:t>
            </a:r>
            <a:endParaRPr lang="en-US" sz="2800" dirty="0"/>
          </a:p>
        </p:txBody>
      </p:sp>
      <p:pic>
        <p:nvPicPr>
          <p:cNvPr id="7" name="Picture 10" descr="IMG00487 00000.jpg"/>
          <p:cNvPicPr>
            <a:picLocks noChangeAspect="1"/>
          </p:cNvPicPr>
          <p:nvPr/>
        </p:nvPicPr>
        <p:blipFill>
          <a:blip r:embed="rId5" cstate="print"/>
          <a:srcRect l="29091" t="27273" r="27273"/>
          <a:stretch>
            <a:fillRect/>
          </a:stretch>
        </p:blipFill>
        <p:spPr bwMode="auto">
          <a:xfrm>
            <a:off x="7391400" y="47244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26118" t="3970" r="25211" b="5171"/>
          <a:stretch/>
        </p:blipFill>
        <p:spPr bwMode="auto">
          <a:xfrm flipH="1">
            <a:off x="6432964" y="1270077"/>
            <a:ext cx="2339261" cy="290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reading p=0[1].001 k=63.jpg.jpg"/>
          <p:cNvPicPr>
            <a:picLocks noChangeAspect="1"/>
          </p:cNvPicPr>
          <p:nvPr/>
        </p:nvPicPr>
        <p:blipFill>
          <a:blip r:embed="rId3" cstate="print"/>
          <a:srcRect l="54315" t="53265" r="14687" b="28071"/>
          <a:stretch>
            <a:fillRect/>
          </a:stretch>
        </p:blipFill>
        <p:spPr bwMode="auto">
          <a:xfrm>
            <a:off x="1143000" y="685800"/>
            <a:ext cx="28135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6858000" y="1219200"/>
            <a:ext cx="2036585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ONLY right</a:t>
            </a:r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Hemisphere </a:t>
            </a:r>
          </a:p>
          <a:p>
            <a:r>
              <a:rPr lang="en-US" sz="2400" dirty="0" smtClean="0">
                <a:latin typeface="Calibri" pitchFamily="34" charset="0"/>
              </a:rPr>
              <a:t>Activation  </a:t>
            </a:r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During reading</a:t>
            </a:r>
          </a:p>
          <a:p>
            <a:r>
              <a:rPr lang="en-US" sz="2400" smtClean="0">
                <a:latin typeface="Calibri" pitchFamily="34" charset="0"/>
              </a:rPr>
              <a:t>- In </a:t>
            </a:r>
            <a:r>
              <a:rPr lang="en-US" sz="2400" dirty="0" smtClean="0">
                <a:latin typeface="Calibri" pitchFamily="34" charset="0"/>
              </a:rPr>
              <a:t>right</a:t>
            </a:r>
          </a:p>
          <a:p>
            <a:r>
              <a:rPr lang="en-US" sz="2400" dirty="0" err="1" smtClean="0">
                <a:latin typeface="Calibri" pitchFamily="34" charset="0"/>
              </a:rPr>
              <a:t>Midfusiform</a:t>
            </a:r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Area</a:t>
            </a:r>
          </a:p>
          <a:p>
            <a:r>
              <a:rPr lang="en-US" sz="2400" dirty="0" smtClean="0">
                <a:latin typeface="Calibri" pitchFamily="34" charset="0"/>
              </a:rPr>
              <a:t>So-called</a:t>
            </a:r>
          </a:p>
          <a:p>
            <a:r>
              <a:rPr lang="en-US" sz="2400" dirty="0" smtClean="0">
                <a:latin typeface="Calibri" pitchFamily="34" charset="0"/>
              </a:rPr>
              <a:t>“Visual Word </a:t>
            </a:r>
          </a:p>
          <a:p>
            <a:r>
              <a:rPr lang="en-US" sz="2400" dirty="0" smtClean="0">
                <a:latin typeface="Calibri" pitchFamily="34" charset="0"/>
              </a:rPr>
              <a:t>Form Area”</a:t>
            </a:r>
            <a:endParaRPr lang="en-US" sz="24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609600" y="5657850"/>
            <a:ext cx="8077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Some patients who make excellent recovery show only right hemisphere activation, despite intact left hemisphere regions that are normally activated in the task</a:t>
            </a:r>
          </a:p>
        </p:txBody>
      </p:sp>
      <p:pic>
        <p:nvPicPr>
          <p:cNvPr id="6" name="Picture 2" descr="reading p=0[1].001 k=63.jpg.jpg"/>
          <p:cNvPicPr>
            <a:picLocks noChangeAspect="1"/>
          </p:cNvPicPr>
          <p:nvPr/>
        </p:nvPicPr>
        <p:blipFill>
          <a:blip r:embed="rId3" cstate="print"/>
          <a:srcRect l="53088" t="72647" r="34513" b="3334"/>
          <a:stretch>
            <a:fillRect/>
          </a:stretch>
        </p:blipFill>
        <p:spPr bwMode="auto">
          <a:xfrm>
            <a:off x="0" y="304800"/>
            <a:ext cx="9144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eading p=0[1].001 k=63.jpg.jpg"/>
          <p:cNvPicPr>
            <a:picLocks noChangeAspect="1"/>
          </p:cNvPicPr>
          <p:nvPr/>
        </p:nvPicPr>
        <p:blipFill>
          <a:blip r:embed="rId3" cstate="print"/>
          <a:srcRect l="13793" t="73694" r="47373" b="4770"/>
          <a:stretch>
            <a:fillRect/>
          </a:stretch>
        </p:blipFill>
        <p:spPr bwMode="auto">
          <a:xfrm rot="16200000">
            <a:off x="3810000" y="16764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reading p=0[1].001 k=63.jpg.jpg"/>
          <p:cNvPicPr>
            <a:picLocks noChangeAspect="1"/>
          </p:cNvPicPr>
          <p:nvPr/>
        </p:nvPicPr>
        <p:blipFill>
          <a:blip r:embed="rId3" cstate="print"/>
          <a:srcRect l="14018" t="53265" r="47751" b="28071"/>
          <a:stretch>
            <a:fillRect/>
          </a:stretch>
        </p:blipFill>
        <p:spPr bwMode="auto">
          <a:xfrm>
            <a:off x="1143000" y="3429000"/>
            <a:ext cx="2819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from Aphasia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Remarkably, people usually recover from aphasia, indicating that no areas are truly </a:t>
            </a:r>
            <a:r>
              <a:rPr lang="en-US" i="1" dirty="0" smtClean="0"/>
              <a:t>necessary</a:t>
            </a:r>
            <a:r>
              <a:rPr lang="en-US" dirty="0" smtClean="0"/>
              <a:t> for language </a:t>
            </a:r>
          </a:p>
          <a:p>
            <a:r>
              <a:rPr lang="en-US" dirty="0" smtClean="0"/>
              <a:t>We used to ask questions like:</a:t>
            </a:r>
          </a:p>
          <a:p>
            <a:r>
              <a:rPr lang="en-US" dirty="0" smtClean="0"/>
              <a:t>Does the right side of the brain take over language if someone has a stroke in the left hemisphere?</a:t>
            </a:r>
          </a:p>
          <a:p>
            <a:r>
              <a:rPr lang="en-US" dirty="0" smtClean="0"/>
              <a:t>Or do undamaged parts of the left hemisphere take over language?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40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304800"/>
            <a:ext cx="7207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After Therapy to Improve Spelling</a:t>
            </a:r>
            <a:endParaRPr 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631194"/>
              </p:ext>
            </p:extLst>
          </p:nvPr>
        </p:nvGraphicFramePr>
        <p:xfrm>
          <a:off x="7761471" y="1599527"/>
          <a:ext cx="1262606" cy="41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618840" imgH="2057040" progId="Photoshop.Image.11">
                  <p:embed/>
                </p:oleObj>
              </mc:Choice>
              <mc:Fallback>
                <p:oleObj name="Image" r:id="rId3" imgW="618840" imgH="20570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1471" y="1599527"/>
                        <a:ext cx="1262606" cy="419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7916" y="1223110"/>
            <a:ext cx="7328647" cy="4948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34200" y="6248400"/>
            <a:ext cx="1916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Corrected p &lt; 0.05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4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Language network is similar across healthy individuals, across language tasks; includes </a:t>
            </a:r>
            <a:r>
              <a:rPr lang="en-US" dirty="0" err="1" smtClean="0"/>
              <a:t>Broca’s</a:t>
            </a:r>
            <a:r>
              <a:rPr lang="en-US" dirty="0" smtClean="0"/>
              <a:t> area and Wernicke’s area</a:t>
            </a:r>
          </a:p>
          <a:p>
            <a:r>
              <a:rPr lang="en-US" dirty="0" smtClean="0"/>
              <a:t>Lesions to individual components of left language network cause relatively predictable, distinct language deficits</a:t>
            </a:r>
          </a:p>
          <a:p>
            <a:r>
              <a:rPr lang="en-US" dirty="0" smtClean="0"/>
              <a:t>The brain adapts to lesions in dynamic ways, relying on right hemisphere homologues of left language network components or other areas of left </a:t>
            </a:r>
            <a:r>
              <a:rPr lang="en-US" dirty="0" err="1" smtClean="0"/>
              <a:t>hemsisphere</a:t>
            </a:r>
            <a:r>
              <a:rPr lang="en-US" dirty="0" smtClean="0"/>
              <a:t>, depending on time after injury, size and site of the stroke, individual factors, and language task</a:t>
            </a:r>
          </a:p>
        </p:txBody>
      </p:sp>
    </p:spTree>
    <p:extLst>
      <p:ext uri="{BB962C8B-B14F-4D97-AF65-F5344CB8AC3E}">
        <p14:creationId xmlns:p14="http://schemas.microsoft.com/office/powerpoint/2010/main" val="140195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80963" y="76200"/>
            <a:ext cx="9063037" cy="6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John Krakauer, MD</a:t>
            </a:r>
            <a:r>
              <a:rPr lang="en-US" sz="2000" dirty="0">
                <a:solidFill>
                  <a:srgbClr val="FFFFFF"/>
                </a:solidFill>
              </a:rPr>
              <a:t>; Rebecca </a:t>
            </a:r>
            <a:r>
              <a:rPr lang="en-US" sz="2000" dirty="0" err="1">
                <a:solidFill>
                  <a:srgbClr val="FFFFFF"/>
                </a:solidFill>
              </a:rPr>
              <a:t>Gottesman</a:t>
            </a:r>
            <a:r>
              <a:rPr lang="en-US" sz="2000" dirty="0">
                <a:solidFill>
                  <a:srgbClr val="FFFFFF"/>
                </a:solidFill>
              </a:rPr>
              <a:t>, MD, </a:t>
            </a:r>
            <a:r>
              <a:rPr lang="en-US" sz="2000" dirty="0" smtClean="0">
                <a:solidFill>
                  <a:srgbClr val="FFFFFF"/>
                </a:solidFill>
              </a:rPr>
              <a:t>PhD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smtClean="0">
                <a:solidFill>
                  <a:srgbClr val="FFFFFF"/>
                </a:solidFill>
              </a:rPr>
              <a:t>Robert </a:t>
            </a:r>
            <a:r>
              <a:rPr lang="en-US" sz="2000" dirty="0">
                <a:solidFill>
                  <a:srgbClr val="FFFFFF"/>
                </a:solidFill>
              </a:rPr>
              <a:t>Wityk, MD; </a:t>
            </a:r>
            <a:endParaRPr lang="en-US" sz="20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Rafael </a:t>
            </a:r>
            <a:r>
              <a:rPr lang="en-US" sz="2000" dirty="0">
                <a:solidFill>
                  <a:srgbClr val="FFFFFF"/>
                </a:solidFill>
              </a:rPr>
              <a:t>Llinas, MD</a:t>
            </a:r>
            <a:r>
              <a:rPr lang="en-US" sz="2000" dirty="0" smtClean="0">
                <a:solidFill>
                  <a:srgbClr val="FFFFFF"/>
                </a:solidFill>
              </a:rPr>
              <a:t>, Victor </a:t>
            </a:r>
            <a:r>
              <a:rPr lang="en-US" sz="2000" dirty="0">
                <a:solidFill>
                  <a:srgbClr val="FFFFFF"/>
                </a:solidFill>
              </a:rPr>
              <a:t>Urrutia, MD; </a:t>
            </a:r>
            <a:r>
              <a:rPr lang="en-US" sz="2000" dirty="0" smtClean="0">
                <a:solidFill>
                  <a:srgbClr val="FFFFFF"/>
                </a:solidFill>
              </a:rPr>
              <a:t>Richard </a:t>
            </a:r>
            <a:r>
              <a:rPr lang="en-US" sz="2000" dirty="0">
                <a:solidFill>
                  <a:srgbClr val="FFFFFF"/>
                </a:solidFill>
              </a:rPr>
              <a:t>Leigh, MD, </a:t>
            </a:r>
            <a:r>
              <a:rPr lang="en-US" sz="2000" dirty="0" smtClean="0">
                <a:solidFill>
                  <a:srgbClr val="FFFFFF"/>
                </a:solidFill>
              </a:rPr>
              <a:t>Stephen </a:t>
            </a:r>
            <a:r>
              <a:rPr lang="en-US" sz="2000" dirty="0">
                <a:solidFill>
                  <a:srgbClr val="FFFFFF"/>
                </a:solidFill>
              </a:rPr>
              <a:t>Zeiler, MD, </a:t>
            </a:r>
            <a:r>
              <a:rPr lang="en-US" sz="2000" dirty="0" smtClean="0">
                <a:solidFill>
                  <a:srgbClr val="FFFFFF"/>
                </a:solidFill>
              </a:rPr>
              <a:t>PhD, Liz Marsh, MD; Jennifer Dearborn, MD; Roland </a:t>
            </a:r>
            <a:r>
              <a:rPr lang="en-US" sz="2000" dirty="0" err="1" smtClean="0">
                <a:solidFill>
                  <a:srgbClr val="FFFFFF"/>
                </a:solidFill>
              </a:rPr>
              <a:t>Faigle</a:t>
            </a:r>
            <a:r>
              <a:rPr lang="en-US" sz="2000" dirty="0" smtClean="0">
                <a:solidFill>
                  <a:srgbClr val="FFFFFF"/>
                </a:solidFill>
              </a:rPr>
              <a:t>, MD, PhD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r>
              <a:rPr lang="en-US" sz="2000" i="1" dirty="0">
                <a:solidFill>
                  <a:srgbClr val="FFFF00"/>
                </a:solidFill>
              </a:rPr>
              <a:t>Cerebrovascular </a:t>
            </a:r>
            <a:r>
              <a:rPr lang="en-US" sz="2000" i="1" dirty="0" smtClean="0">
                <a:solidFill>
                  <a:srgbClr val="FFFF00"/>
                </a:solidFill>
              </a:rPr>
              <a:t>Division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err="1" smtClean="0"/>
              <a:t>Andreia</a:t>
            </a:r>
            <a:r>
              <a:rPr lang="en-US" sz="2000" dirty="0" smtClean="0"/>
              <a:t> </a:t>
            </a:r>
            <a:r>
              <a:rPr lang="en-US" sz="2000" dirty="0" err="1" smtClean="0"/>
              <a:t>Faria</a:t>
            </a:r>
            <a:r>
              <a:rPr lang="en-US" sz="2000" dirty="0" smtClean="0"/>
              <a:t>, MD, Susumu Mori, PhD, </a:t>
            </a:r>
          </a:p>
          <a:p>
            <a:pPr algn="ctr"/>
            <a:r>
              <a:rPr lang="en-US" sz="2000" dirty="0" smtClean="0"/>
              <a:t>Peter </a:t>
            </a:r>
            <a:r>
              <a:rPr lang="en-US" sz="2000" dirty="0"/>
              <a:t>Barker, D Phil, Peter Van Zijl, PhD, Edward Herskovits, MD, PhD</a:t>
            </a:r>
          </a:p>
          <a:p>
            <a:pPr algn="ctr"/>
            <a:r>
              <a:rPr lang="en-US" sz="2000" dirty="0" err="1"/>
              <a:t>Rong</a:t>
            </a:r>
            <a:r>
              <a:rPr lang="en-US" sz="2000" dirty="0"/>
              <a:t> Chen, PhD, </a:t>
            </a:r>
            <a:r>
              <a:rPr lang="en-US" sz="2000" dirty="0" err="1"/>
              <a:t>Mikolaj</a:t>
            </a:r>
            <a:r>
              <a:rPr lang="en-US" sz="2000" dirty="0"/>
              <a:t> </a:t>
            </a:r>
            <a:r>
              <a:rPr lang="en-US" sz="2000" dirty="0" err="1"/>
              <a:t>Pawlak</a:t>
            </a:r>
            <a:r>
              <a:rPr lang="en-US" sz="2000" dirty="0"/>
              <a:t>, PhD; Ken </a:t>
            </a:r>
            <a:r>
              <a:rPr lang="en-US" sz="2000" dirty="0" err="1"/>
              <a:t>Oichi</a:t>
            </a:r>
            <a:r>
              <a:rPr lang="en-US" sz="2000" dirty="0"/>
              <a:t>, MD, PhD; </a:t>
            </a:r>
            <a:endParaRPr lang="en-US" sz="2000" dirty="0" smtClean="0"/>
          </a:p>
          <a:p>
            <a:pPr algn="ctr"/>
            <a:r>
              <a:rPr lang="en-US" sz="2000" dirty="0" smtClean="0"/>
              <a:t>John </a:t>
            </a:r>
            <a:r>
              <a:rPr lang="en-US" sz="2000" dirty="0"/>
              <a:t>Hsu, </a:t>
            </a:r>
            <a:r>
              <a:rPr lang="en-US" sz="2000" dirty="0" smtClean="0"/>
              <a:t>PhD &amp; </a:t>
            </a:r>
            <a:r>
              <a:rPr lang="en-US" sz="2000" dirty="0"/>
              <a:t>all of the MRI techs</a:t>
            </a:r>
          </a:p>
          <a:p>
            <a:pPr algn="ctr"/>
            <a:r>
              <a:rPr lang="en-US" sz="2000" i="1" dirty="0" smtClean="0">
                <a:solidFill>
                  <a:srgbClr val="FFFF00"/>
                </a:solidFill>
              </a:rPr>
              <a:t>Neuroradiology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SCORE Lab</a:t>
            </a:r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/>
              <a:t>Cameron </a:t>
            </a:r>
            <a:r>
              <a:rPr lang="en-US" sz="2000" dirty="0"/>
              <a:t>Davis, </a:t>
            </a:r>
            <a:r>
              <a:rPr lang="en-US" sz="2000" dirty="0" err="1" smtClean="0"/>
              <a:t>Yessenia</a:t>
            </a:r>
            <a:r>
              <a:rPr lang="en-US" sz="2000" dirty="0" smtClean="0"/>
              <a:t> </a:t>
            </a:r>
            <a:r>
              <a:rPr lang="en-US" sz="2000" dirty="0"/>
              <a:t>Gomez</a:t>
            </a:r>
            <a:r>
              <a:rPr lang="en-US" sz="2000" dirty="0" smtClean="0"/>
              <a:t>, Joseph Posner, </a:t>
            </a:r>
            <a:r>
              <a:rPr lang="en-US" sz="2000" dirty="0" err="1" smtClean="0"/>
              <a:t>Tushar</a:t>
            </a:r>
            <a:r>
              <a:rPr lang="en-US" sz="2000" dirty="0" smtClean="0"/>
              <a:t> </a:t>
            </a:r>
            <a:r>
              <a:rPr lang="en-US" sz="2000" dirty="0" err="1" smtClean="0"/>
              <a:t>Chakravarty</a:t>
            </a:r>
            <a:endParaRPr lang="en-US" sz="2000" dirty="0" smtClean="0"/>
          </a:p>
          <a:p>
            <a:pPr algn="ctr"/>
            <a:r>
              <a:rPr lang="en-US" sz="2000" dirty="0" smtClean="0"/>
              <a:t> (Jon </a:t>
            </a:r>
            <a:r>
              <a:rPr lang="en-US" sz="2000" dirty="0" err="1" smtClean="0"/>
              <a:t>Kleinman</a:t>
            </a:r>
            <a:r>
              <a:rPr lang="en-US" sz="2000" dirty="0" smtClean="0"/>
              <a:t>, MD; </a:t>
            </a:r>
            <a:r>
              <a:rPr lang="en-US" sz="2000" dirty="0" err="1" smtClean="0"/>
              <a:t>Shaan</a:t>
            </a:r>
            <a:r>
              <a:rPr lang="en-US" sz="2000" dirty="0" smtClean="0"/>
              <a:t> </a:t>
            </a:r>
            <a:r>
              <a:rPr lang="en-US" sz="2000" dirty="0" err="1" smtClean="0"/>
              <a:t>Khurshid</a:t>
            </a:r>
            <a:r>
              <a:rPr lang="en-US" sz="2000" dirty="0" smtClean="0"/>
              <a:t>; Melissa Newhart) </a:t>
            </a:r>
            <a:endParaRPr lang="en-US" sz="2000" dirty="0"/>
          </a:p>
          <a:p>
            <a:pPr algn="ctr"/>
            <a:r>
              <a:rPr lang="en-US" sz="2000" dirty="0" err="1" smtClean="0"/>
              <a:t>Rajani</a:t>
            </a:r>
            <a:r>
              <a:rPr lang="en-US" sz="2000" dirty="0" smtClean="0"/>
              <a:t> Sebastian, PhD; Donna </a:t>
            </a:r>
            <a:r>
              <a:rPr lang="en-US" sz="2000" dirty="0" err="1" smtClean="0"/>
              <a:t>Tippett</a:t>
            </a:r>
            <a:r>
              <a:rPr lang="en-US" sz="2000" dirty="0" smtClean="0"/>
              <a:t>, MA, David </a:t>
            </a:r>
            <a:r>
              <a:rPr lang="en-US" sz="2000" dirty="0"/>
              <a:t>Race, PhD, </a:t>
            </a:r>
            <a:endParaRPr lang="en-US" sz="2000" dirty="0" smtClean="0"/>
          </a:p>
          <a:p>
            <a:pPr algn="ctr"/>
            <a:r>
              <a:rPr lang="en-US" sz="2000" dirty="0" err="1" smtClean="0"/>
              <a:t>Kyrana</a:t>
            </a:r>
            <a:r>
              <a:rPr lang="en-US" sz="2000" dirty="0" smtClean="0"/>
              <a:t> </a:t>
            </a:r>
            <a:r>
              <a:rPr lang="en-US" sz="2000" dirty="0"/>
              <a:t>Tsapkini, PhD</a:t>
            </a:r>
            <a:r>
              <a:rPr lang="en-US" sz="2000" dirty="0" smtClean="0"/>
              <a:t>, Jeremy Purcell, </a:t>
            </a:r>
            <a:r>
              <a:rPr lang="en-US" sz="2000" dirty="0"/>
              <a:t>PhD, </a:t>
            </a:r>
            <a:endParaRPr lang="en-US" sz="2000" dirty="0" smtClean="0"/>
          </a:p>
          <a:p>
            <a:pPr algn="ctr"/>
            <a:r>
              <a:rPr lang="en-US" sz="2000" dirty="0" smtClean="0"/>
              <a:t>Samson </a:t>
            </a:r>
            <a:r>
              <a:rPr lang="en-US" sz="2000" dirty="0" err="1"/>
              <a:t>Jarso</a:t>
            </a:r>
            <a:r>
              <a:rPr lang="en-US" sz="2000" dirty="0"/>
              <a:t>, PhD; </a:t>
            </a:r>
            <a:r>
              <a:rPr lang="en-US" sz="2000" dirty="0" err="1" smtClean="0"/>
              <a:t>Marlis</a:t>
            </a:r>
            <a:r>
              <a:rPr lang="en-US" sz="2000" dirty="0" smtClean="0"/>
              <a:t> Gonzalez-Fernandez, MD, PhD</a:t>
            </a:r>
          </a:p>
          <a:p>
            <a:pPr algn="ctr"/>
            <a:r>
              <a:rPr lang="en-US" sz="2000" dirty="0" smtClean="0"/>
              <a:t>Jenny </a:t>
            </a:r>
            <a:r>
              <a:rPr lang="en-US" sz="2000" dirty="0" err="1" smtClean="0"/>
              <a:t>Crinion</a:t>
            </a:r>
            <a:r>
              <a:rPr lang="en-US" sz="2000" dirty="0" smtClean="0"/>
              <a:t>, PhD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endParaRPr lang="en-US" sz="2000" i="1" dirty="0">
              <a:solidFill>
                <a:schemeClr val="accent1"/>
              </a:solidFill>
            </a:endParaRPr>
          </a:p>
          <a:p>
            <a:pPr algn="ctr"/>
            <a:r>
              <a:rPr lang="en-US" sz="2000" b="1" i="1" dirty="0"/>
              <a:t>Neurology Residents, NCCU Faculty &amp; </a:t>
            </a:r>
            <a:r>
              <a:rPr lang="en-US" sz="2000" b="1" i="1" dirty="0" smtClean="0"/>
              <a:t>Fellows</a:t>
            </a:r>
          </a:p>
          <a:p>
            <a:pPr algn="ctr"/>
            <a:endParaRPr lang="en-US" sz="2000" b="1" i="1" dirty="0">
              <a:solidFill>
                <a:srgbClr val="FFFF00"/>
              </a:solidFill>
            </a:endParaRPr>
          </a:p>
          <a:p>
            <a:pPr algn="ctr"/>
            <a:r>
              <a:rPr lang="en-US" sz="2400" i="1" dirty="0">
                <a:solidFill>
                  <a:srgbClr val="00B0F0"/>
                </a:solidFill>
              </a:rPr>
              <a:t>Funding from: NIH (</a:t>
            </a:r>
            <a:r>
              <a:rPr lang="en-US" sz="2400" i="1" dirty="0" smtClean="0">
                <a:solidFill>
                  <a:srgbClr val="00B0F0"/>
                </a:solidFill>
              </a:rPr>
              <a:t>NIDCD, NINDS)</a:t>
            </a:r>
          </a:p>
        </p:txBody>
      </p:sp>
    </p:spTree>
    <p:extLst>
      <p:ext uri="{BB962C8B-B14F-4D97-AF65-F5344CB8AC3E}">
        <p14:creationId xmlns:p14="http://schemas.microsoft.com/office/powerpoint/2010/main" val="40542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IMG_26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"/>
            <a:ext cx="25146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6" descr="IMG_0103"/>
          <p:cNvPicPr>
            <a:picLocks noChangeAspect="1" noChangeArrowheads="1"/>
          </p:cNvPicPr>
          <p:nvPr/>
        </p:nvPicPr>
        <p:blipFill>
          <a:blip r:embed="rId4" cstate="print"/>
          <a:srcRect l="43243" t="13515" b="48648"/>
          <a:stretch>
            <a:fillRect/>
          </a:stretch>
        </p:blipFill>
        <p:spPr bwMode="auto">
          <a:xfrm>
            <a:off x="7239000" y="5164138"/>
            <a:ext cx="17335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7" descr="IMG_2629"/>
          <p:cNvPicPr>
            <a:picLocks noChangeAspect="1" noChangeArrowheads="1"/>
          </p:cNvPicPr>
          <p:nvPr/>
        </p:nvPicPr>
        <p:blipFill>
          <a:blip r:embed="rId5" cstate="print"/>
          <a:srcRect l="32813" t="12500" r="21875" b="12500"/>
          <a:stretch>
            <a:fillRect/>
          </a:stretch>
        </p:blipFill>
        <p:spPr bwMode="auto">
          <a:xfrm>
            <a:off x="3886200" y="0"/>
            <a:ext cx="15970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8" descr="jenn"/>
          <p:cNvPicPr>
            <a:picLocks noChangeAspect="1" noChangeArrowheads="1"/>
          </p:cNvPicPr>
          <p:nvPr/>
        </p:nvPicPr>
        <p:blipFill>
          <a:blip r:embed="rId6" cstate="print"/>
          <a:srcRect l="47188" r="11433" b="42500"/>
          <a:stretch>
            <a:fillRect/>
          </a:stretch>
        </p:blipFill>
        <p:spPr bwMode="auto">
          <a:xfrm>
            <a:off x="7213600" y="0"/>
            <a:ext cx="19304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10" descr="IMG00487 0000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2362200"/>
            <a:ext cx="3143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3" descr="IMG_0095"/>
          <p:cNvPicPr>
            <a:picLocks noChangeAspect="1" noChangeArrowheads="1"/>
          </p:cNvPicPr>
          <p:nvPr/>
        </p:nvPicPr>
        <p:blipFill>
          <a:blip r:embed="rId8" cstate="print"/>
          <a:srcRect l="2817" t="23944" r="23944"/>
          <a:stretch>
            <a:fillRect/>
          </a:stretch>
        </p:blipFill>
        <p:spPr bwMode="auto">
          <a:xfrm>
            <a:off x="-228600" y="1905000"/>
            <a:ext cx="45989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1" descr="IMG00493.jpg"/>
          <p:cNvPicPr>
            <a:picLocks noChangeAspect="1"/>
          </p:cNvPicPr>
          <p:nvPr/>
        </p:nvPicPr>
        <p:blipFill>
          <a:blip r:embed="rId9" cstate="print"/>
          <a:srcRect l="26453" r="21935"/>
          <a:stretch>
            <a:fillRect/>
          </a:stretch>
        </p:blipFill>
        <p:spPr bwMode="auto">
          <a:xfrm>
            <a:off x="5486400" y="0"/>
            <a:ext cx="152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7" name="Picture 2" descr="naomi2"/>
          <p:cNvPicPr>
            <a:picLocks noChangeAspect="1" noChangeArrowheads="1"/>
          </p:cNvPicPr>
          <p:nvPr/>
        </p:nvPicPr>
        <p:blipFill>
          <a:blip r:embed="rId10" cstate="print"/>
          <a:srcRect r="19048"/>
          <a:stretch>
            <a:fillRect/>
          </a:stretch>
        </p:blipFill>
        <p:spPr bwMode="auto">
          <a:xfrm>
            <a:off x="0" y="4457700"/>
            <a:ext cx="2590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12" descr="Mori-FIN_fmt_1.jpe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02325" y="4953000"/>
            <a:ext cx="12604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13" descr="jenny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3463" y="2514600"/>
            <a:ext cx="17605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SJ_pi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90800" y="5410200"/>
            <a:ext cx="1544320" cy="1447800"/>
          </a:xfrm>
          <a:prstGeom prst="rect">
            <a:avLst/>
          </a:prstGeom>
        </p:spPr>
      </p:pic>
      <p:pic>
        <p:nvPicPr>
          <p:cNvPr id="13" name="Picture 12" descr="andreia.bmp"/>
          <p:cNvPicPr>
            <a:picLocks noChangeAspect="1"/>
          </p:cNvPicPr>
          <p:nvPr/>
        </p:nvPicPr>
        <p:blipFill>
          <a:blip r:embed="rId14" cstate="print"/>
          <a:srcRect l="8566" t="3307" r="13347" b="14202"/>
          <a:stretch>
            <a:fillRect/>
          </a:stretch>
        </p:blipFill>
        <p:spPr>
          <a:xfrm>
            <a:off x="4343400" y="5257800"/>
            <a:ext cx="1371600" cy="1483567"/>
          </a:xfrm>
          <a:prstGeom prst="rect">
            <a:avLst/>
          </a:prstGeom>
        </p:spPr>
      </p:pic>
      <p:pic>
        <p:nvPicPr>
          <p:cNvPr id="15" name="Picture 14" descr="rajani.bmp"/>
          <p:cNvPicPr>
            <a:picLocks noChangeAspect="1"/>
          </p:cNvPicPr>
          <p:nvPr/>
        </p:nvPicPr>
        <p:blipFill>
          <a:blip r:embed="rId15" cstate="print"/>
          <a:srcRect l="42307" t="25641" r="40385" b="38461"/>
          <a:stretch>
            <a:fillRect/>
          </a:stretch>
        </p:blipFill>
        <p:spPr>
          <a:xfrm>
            <a:off x="2819399" y="0"/>
            <a:ext cx="1224643" cy="1905000"/>
          </a:xfrm>
          <a:prstGeom prst="rect">
            <a:avLst/>
          </a:prstGeom>
        </p:spPr>
      </p:pic>
      <p:pic>
        <p:nvPicPr>
          <p:cNvPr id="2" name="Picture 1" descr="jeremy_pic-1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810000"/>
            <a:ext cx="1699036" cy="136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590800"/>
            <a:ext cx="5410200" cy="11430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/>
              <a:t>Important Observations:</a:t>
            </a:r>
            <a:br>
              <a:rPr lang="en-US" sz="3200" dirty="0" smtClean="0"/>
            </a:br>
            <a: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1. People with large left hemisphere</a:t>
            </a:r>
            <a:b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strokes sometimes recovered.</a:t>
            </a:r>
            <a:b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2. Anesthesia to the </a:t>
            </a:r>
            <a:r>
              <a:rPr lang="en-US" sz="3200" b="0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right</a:t>
            </a:r>
            <a: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hemisphere of </a:t>
            </a:r>
            <a:b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sz="3200" b="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of recovered aphasic people sometimes produced recurrent aphasia</a:t>
            </a:r>
            <a:endParaRPr lang="en-US" sz="3200" b="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6" descr="wcr-4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4891" r="24891"/>
          <a:stretch/>
        </p:blipFill>
        <p:spPr bwMode="auto">
          <a:xfrm flipH="1">
            <a:off x="457200" y="1752600"/>
            <a:ext cx="25717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004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Functional Imaging Yielded Conflicting Results: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studies showed mostly right hemisphere “activation” during language tasks in people with left brain lesions</a:t>
            </a:r>
          </a:p>
          <a:p>
            <a:r>
              <a:rPr lang="en-US" dirty="0" smtClean="0"/>
              <a:t>Some studies showed mostly left hemisphere</a:t>
            </a:r>
          </a:p>
          <a:p>
            <a:pPr>
              <a:buNone/>
            </a:pPr>
            <a:r>
              <a:rPr lang="en-US" dirty="0" smtClean="0"/>
              <a:t>“activation” (around the lesion)</a:t>
            </a:r>
          </a:p>
          <a:p>
            <a:r>
              <a:rPr lang="en-US" dirty="0" smtClean="0"/>
              <a:t>Some studies showed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4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will show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no simple answer</a:t>
            </a:r>
          </a:p>
          <a:p>
            <a:r>
              <a:rPr lang="en-US" dirty="0" smtClean="0"/>
              <a:t>The brain recovers language in different ways</a:t>
            </a:r>
          </a:p>
          <a:p>
            <a:pPr lvl="1"/>
            <a:r>
              <a:rPr lang="en-US" dirty="0" smtClean="0"/>
              <a:t>At different times after stroke</a:t>
            </a:r>
            <a:endParaRPr lang="en-US" dirty="0"/>
          </a:p>
          <a:p>
            <a:pPr lvl="1"/>
            <a:r>
              <a:rPr lang="en-US" dirty="0" smtClean="0"/>
              <a:t>In response to different locations or sizes of stroke</a:t>
            </a:r>
          </a:p>
          <a:p>
            <a:pPr lvl="1"/>
            <a:r>
              <a:rPr lang="en-US" dirty="0" smtClean="0"/>
              <a:t>in different people with nearly the same stroke for the same task at the same time after injury</a:t>
            </a:r>
          </a:p>
          <a:p>
            <a:pPr lvl="2"/>
            <a:r>
              <a:rPr lang="en-US" dirty="0" smtClean="0"/>
              <a:t>May depend on education/expertise with the language task</a:t>
            </a:r>
          </a:p>
          <a:p>
            <a:pPr lvl="2"/>
            <a:r>
              <a:rPr lang="en-US" dirty="0" smtClean="0"/>
              <a:t>May depend on medications that affect neuroplasticity</a:t>
            </a:r>
          </a:p>
          <a:p>
            <a:pPr lvl="1"/>
            <a:r>
              <a:rPr lang="en-US" dirty="0"/>
              <a:t>different language </a:t>
            </a:r>
            <a:r>
              <a:rPr lang="en-US" dirty="0" smtClean="0"/>
              <a:t>tasks in the same person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5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Language Network”</a:t>
            </a:r>
            <a:endParaRPr lang="en-US" dirty="0"/>
          </a:p>
        </p:txBody>
      </p:sp>
      <p:pic>
        <p:nvPicPr>
          <p:cNvPr id="4" name="Picture 9" descr="CNS2004Poster-vivek"/>
          <p:cNvPicPr>
            <a:picLocks noChangeAspect="1" noChangeArrowheads="1"/>
          </p:cNvPicPr>
          <p:nvPr/>
        </p:nvPicPr>
        <p:blipFill>
          <a:blip r:embed="rId2" cstate="print"/>
          <a:srcRect l="85757" t="29976" r="6407" b="60764"/>
          <a:stretch>
            <a:fillRect/>
          </a:stretch>
        </p:blipFill>
        <p:spPr bwMode="auto">
          <a:xfrm>
            <a:off x="533400" y="1371600"/>
            <a:ext cx="23622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167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+mj-lt"/>
              </a:rPr>
              <a:t>Prabhakaran</a:t>
            </a:r>
            <a:r>
              <a:rPr lang="en-US" dirty="0">
                <a:latin typeface="+mj-lt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et al 2007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latin typeface="+mj-lt"/>
              </a:rPr>
              <a:t>fMRI</a:t>
            </a:r>
            <a:endParaRPr lang="en-US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+mj-lt"/>
              </a:rPr>
              <a:t>Word Generation</a:t>
            </a:r>
            <a:endParaRPr lang="en-US" dirty="0">
              <a:latin typeface="+mj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j-lt"/>
            </a:endParaRPr>
          </a:p>
        </p:txBody>
      </p:sp>
      <p:pic>
        <p:nvPicPr>
          <p:cNvPr id="6" name="Picture 18" descr="reading and spellong.tiff"/>
          <p:cNvPicPr>
            <a:picLocks noChangeAspect="1"/>
          </p:cNvPicPr>
          <p:nvPr/>
        </p:nvPicPr>
        <p:blipFill>
          <a:blip r:embed="rId3" cstate="print"/>
          <a:srcRect l="6802" t="20145" r="57999" b="43604"/>
          <a:stretch>
            <a:fillRect/>
          </a:stretch>
        </p:blipFill>
        <p:spPr bwMode="auto">
          <a:xfrm>
            <a:off x="4694255" y="3886200"/>
            <a:ext cx="24384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9"/>
          <p:cNvSpPr txBox="1">
            <a:spLocks noChangeArrowheads="1"/>
          </p:cNvSpPr>
          <p:nvPr/>
        </p:nvSpPr>
        <p:spPr bwMode="auto">
          <a:xfrm>
            <a:off x="7208855" y="3886200"/>
            <a:ext cx="193514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Rapp &amp;</a:t>
            </a:r>
          </a:p>
          <a:p>
            <a:r>
              <a:rPr lang="en-US" dirty="0" err="1">
                <a:latin typeface="+mj-lt"/>
              </a:rPr>
              <a:t>Lipka</a:t>
            </a:r>
            <a:r>
              <a:rPr lang="en-US" dirty="0">
                <a:latin typeface="+mj-lt"/>
              </a:rPr>
              <a:t>, </a:t>
            </a:r>
            <a:r>
              <a:rPr lang="en-US" dirty="0" smtClean="0">
                <a:latin typeface="+mj-lt"/>
              </a:rPr>
              <a:t>2011</a:t>
            </a:r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fMRI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Reading (blue)</a:t>
            </a:r>
          </a:p>
          <a:p>
            <a:r>
              <a:rPr lang="en-US" dirty="0">
                <a:latin typeface="+mj-lt"/>
              </a:rPr>
              <a:t>Spelling (green)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33912" r="35092"/>
          <a:stretch>
            <a:fillRect/>
          </a:stretch>
        </p:blipFill>
        <p:spPr bwMode="auto">
          <a:xfrm>
            <a:off x="533400" y="3657600"/>
            <a:ext cx="2345843" cy="213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971800" y="4114800"/>
            <a:ext cx="182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+mj-lt"/>
              </a:rPr>
              <a:t>Segaert</a:t>
            </a:r>
            <a:r>
              <a:rPr lang="en-US" dirty="0" smtClean="0">
                <a:latin typeface="+mj-lt"/>
              </a:rPr>
              <a:t> et al., 2011 </a:t>
            </a:r>
          </a:p>
          <a:p>
            <a:r>
              <a:rPr lang="en-US" dirty="0" smtClean="0">
                <a:latin typeface="+mj-lt"/>
              </a:rPr>
              <a:t>Syntax repetition</a:t>
            </a:r>
            <a:endParaRPr lang="en-US" dirty="0">
              <a:latin typeface="+mj-lt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print"/>
          <a:srcRect l="25519" t="54936" r="37362" b="429"/>
          <a:stretch>
            <a:fillRect/>
          </a:stretch>
        </p:blipFill>
        <p:spPr bwMode="auto">
          <a:xfrm>
            <a:off x="4724400" y="1371600"/>
            <a:ext cx="244426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162800" y="1371600"/>
            <a:ext cx="18293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Parker Jones, </a:t>
            </a:r>
          </a:p>
          <a:p>
            <a:r>
              <a:rPr lang="en-US" dirty="0" smtClean="0">
                <a:latin typeface="+mj-lt"/>
              </a:rPr>
              <a:t>et al., 2011</a:t>
            </a:r>
          </a:p>
          <a:p>
            <a:r>
              <a:rPr lang="en-US" dirty="0" smtClean="0">
                <a:latin typeface="+mj-lt"/>
              </a:rPr>
              <a:t>Word Retrieval</a:t>
            </a:r>
          </a:p>
          <a:p>
            <a:r>
              <a:rPr lang="en-US" dirty="0" smtClean="0">
                <a:latin typeface="+mj-lt"/>
              </a:rPr>
              <a:t>Naming &amp; Oral</a:t>
            </a:r>
          </a:p>
          <a:p>
            <a:r>
              <a:rPr lang="en-US" dirty="0" smtClean="0">
                <a:latin typeface="+mj-lt"/>
              </a:rPr>
              <a:t>Reading – </a:t>
            </a:r>
          </a:p>
          <a:p>
            <a:r>
              <a:rPr lang="en-US" dirty="0" smtClean="0">
                <a:latin typeface="+mj-lt"/>
              </a:rPr>
              <a:t>Saying “1,2,3”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Passive Viewing/Listening</a:t>
            </a:r>
            <a:br>
              <a:rPr lang="en-US" dirty="0" smtClean="0"/>
            </a:br>
            <a:r>
              <a:rPr lang="en-US" sz="2700" dirty="0" smtClean="0"/>
              <a:t>Bartels &amp; </a:t>
            </a:r>
            <a:r>
              <a:rPr lang="en-US" sz="2700" dirty="0" err="1" smtClean="0"/>
              <a:t>Zeki</a:t>
            </a:r>
            <a:r>
              <a:rPr lang="en-US" sz="2700" dirty="0" smtClean="0"/>
              <a:t>, </a:t>
            </a:r>
            <a:r>
              <a:rPr lang="en-US" sz="2700" i="1" dirty="0" err="1" smtClean="0"/>
              <a:t>Neuroimage</a:t>
            </a:r>
            <a:r>
              <a:rPr lang="en-US" sz="2700" dirty="0" smtClean="0"/>
              <a:t>, 2005 </a:t>
            </a:r>
            <a:endParaRPr lang="en-US" sz="2700" dirty="0"/>
          </a:p>
        </p:txBody>
      </p:sp>
      <p:pic>
        <p:nvPicPr>
          <p:cNvPr id="6" name="Content Placeholder 5" descr="1-s2.0-S1053811904005075-gr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270" r="-134" b="-270"/>
          <a:stretch/>
        </p:blipFill>
        <p:spPr>
          <a:xfrm>
            <a:off x="533400" y="1623897"/>
            <a:ext cx="7785100" cy="4014903"/>
          </a:xfrm>
        </p:spPr>
      </p:pic>
    </p:spTree>
    <p:extLst>
      <p:ext uri="{BB962C8B-B14F-4D97-AF65-F5344CB8AC3E}">
        <p14:creationId xmlns:p14="http://schemas.microsoft.com/office/powerpoint/2010/main" val="216374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Smits, et al., 2011</a:t>
            </a:r>
            <a:br>
              <a:rPr lang="en-US" dirty="0" smtClean="0"/>
            </a:br>
            <a:r>
              <a:rPr lang="en-US" sz="2200" i="1" dirty="0" smtClean="0"/>
              <a:t>Archives of Physical Medicine and Rehabilitation</a:t>
            </a:r>
            <a:endParaRPr lang="en-US" sz="2200" i="1" dirty="0"/>
          </a:p>
        </p:txBody>
      </p:sp>
      <p:pic>
        <p:nvPicPr>
          <p:cNvPr id="4" name="Content Placeholder 3" descr="1-s2.0-S0003999311008082-gr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 b="19787"/>
          <a:stretch>
            <a:fillRect/>
          </a:stretch>
        </p:blipFill>
        <p:spPr>
          <a:xfrm>
            <a:off x="533400" y="1691640"/>
            <a:ext cx="8229600" cy="4709160"/>
          </a:xfrm>
        </p:spPr>
      </p:pic>
    </p:spTree>
    <p:extLst>
      <p:ext uri="{BB962C8B-B14F-4D97-AF65-F5344CB8AC3E}">
        <p14:creationId xmlns:p14="http://schemas.microsoft.com/office/powerpoint/2010/main" val="616293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3">
      <a:dk1>
        <a:sysClr val="windowText" lastClr="000000"/>
      </a:dk1>
      <a:lt1>
        <a:sysClr val="window" lastClr="FFFFFF"/>
      </a:lt1>
      <a:dk2>
        <a:srgbClr val="640000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23364</TotalTime>
  <Words>1283</Words>
  <Application>Microsoft Macintosh PowerPoint</Application>
  <PresentationFormat>On-screen Show (4:3)</PresentationFormat>
  <Paragraphs>195</Paragraphs>
  <Slides>33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Apex</vt:lpstr>
      <vt:lpstr>Chart</vt:lpstr>
      <vt:lpstr>Image</vt:lpstr>
      <vt:lpstr>Monitoring Stroke Recovery with Brain Images </vt:lpstr>
      <vt:lpstr>Aphasia Caused by Left Hemisphere Lesions</vt:lpstr>
      <vt:lpstr>Recovery from Aphasia</vt:lpstr>
      <vt:lpstr>Important Observations: 1. People with large left hemisphere strokes sometimes recovered. 2. Anesthesia to the right hemisphere of  of recovered aphasic people sometimes produced recurrent aphasia</vt:lpstr>
      <vt:lpstr>But Functional Imaging Yielded Conflicting Results:</vt:lpstr>
      <vt:lpstr>I will show</vt:lpstr>
      <vt:lpstr>“The Language Network”</vt:lpstr>
      <vt:lpstr>Passive Viewing/Listening Bartels &amp; Zeki, Neuroimage, 2005 </vt:lpstr>
      <vt:lpstr>Smits, et al., 2011 Archives of Physical Medicine and Rehabilitation</vt:lpstr>
      <vt:lpstr>Lesions</vt:lpstr>
      <vt:lpstr>Dorsal &amp; Ventral Language Streams –Hickok &amp; Poeppel, 2000</vt:lpstr>
      <vt:lpstr>Saur et al., 2006 (Brain 129: 1371-84)</vt:lpstr>
      <vt:lpstr>Our Hypothesis</vt:lpstr>
      <vt:lpstr>⏎</vt:lpstr>
      <vt:lpstr>Early Recovery: Restoration of Blood Flow to Critical Areas of Brain</vt:lpstr>
      <vt:lpstr>PowerPoint Presentation</vt:lpstr>
      <vt:lpstr>PowerPoint Presentation</vt:lpstr>
      <vt:lpstr>Reperfusion of Broca’s Area: Improves Speech &amp; Written Production</vt:lpstr>
      <vt:lpstr>SuBacute Recovery</vt:lpstr>
      <vt:lpstr>Picture Naming </vt:lpstr>
      <vt:lpstr>PowerPoint Presentation</vt:lpstr>
      <vt:lpstr>Reorganization of Structure/Function Relationships</vt:lpstr>
      <vt:lpstr>Silent Spelling Task  (What is the missing letter vs what is the lower case letter?)</vt:lpstr>
      <vt:lpstr>PowerPoint Presentation</vt:lpstr>
      <vt:lpstr>Silent Word Reading – Seeing Squiggles + Saying “Nonsence”</vt:lpstr>
      <vt:lpstr>Chronic Recovery</vt:lpstr>
      <vt:lpstr>Residual Deficits in Chronic Stroke</vt:lpstr>
      <vt:lpstr>2 Years after Severe Aphasia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>Johns Hopkins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Johns Hopkins</dc:creator>
  <cp:lastModifiedBy>Argye Hillis</cp:lastModifiedBy>
  <cp:revision>118</cp:revision>
  <dcterms:created xsi:type="dcterms:W3CDTF">2012-03-29T13:27:23Z</dcterms:created>
  <dcterms:modified xsi:type="dcterms:W3CDTF">2014-04-28T16:11:35Z</dcterms:modified>
</cp:coreProperties>
</file>