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89"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65152-B9CC-4EAA-B367-45B8F6A8054A}" type="datetimeFigureOut">
              <a:rPr lang="en-US" smtClean="0"/>
              <a:pPr/>
              <a:t>5/15/2013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04E19-6D23-4812-BD8A-7635D48A2924}" type="slidenum">
              <a:rPr lang="en-US" smtClean="0"/>
              <a:pPr/>
              <a:t>‹#›</a:t>
            </a:fld>
            <a:endParaRPr lang="en-US"/>
          </a:p>
        </p:txBody>
      </p:sp>
    </p:spTree>
    <p:extLst>
      <p:ext uri="{BB962C8B-B14F-4D97-AF65-F5344CB8AC3E}">
        <p14:creationId xmlns:p14="http://schemas.microsoft.com/office/powerpoint/2010/main" val="294372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10A402C-5FEB-6B4B-A638-07140FE7D4C8}" type="slidenum">
              <a:rPr lang="en-US" sz="1200">
                <a:solidFill>
                  <a:prstClr val="black"/>
                </a:solidFill>
              </a:rPr>
              <a:pPr eaLnBrk="1" hangingPunct="1"/>
              <a:t>10</a:t>
            </a:fld>
            <a:endParaRPr lang="en-US" sz="1200">
              <a:solidFill>
                <a:prstClr val="black"/>
              </a:solidFill>
            </a:endParaRPr>
          </a:p>
        </p:txBody>
      </p:sp>
      <p:sp>
        <p:nvSpPr>
          <p:cNvPr id="27650" name="Rectangle 2"/>
          <p:cNvSpPr>
            <a:spLocks noGrp="1" noRot="1" noChangeAspect="1" noChangeArrowheads="1" noTextEdit="1"/>
          </p:cNvSpPr>
          <p:nvPr>
            <p:ph type="sldImg"/>
          </p:nvPr>
        </p:nvSpPr>
        <p:spPr>
          <a:xfrm>
            <a:off x="1144588" y="685800"/>
            <a:ext cx="4572000" cy="3429000"/>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0" y="303213"/>
            <a:ext cx="1588" cy="1587"/>
          </a:xfrm>
          <a:solidFill>
            <a:srgbClr val="FFFFFF"/>
          </a:solidFill>
          <a:ln/>
        </p:spPr>
      </p:sp>
      <p:sp>
        <p:nvSpPr>
          <p:cNvPr id="61443" name="Rectangle 2"/>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BCE3B-4F24-4117-A93A-04EEDD80C23C}" type="datetimeFigureOut">
              <a:rPr lang="en-US" smtClean="0">
                <a:solidFill>
                  <a:prstClr val="white">
                    <a:tint val="75000"/>
                  </a:prstClr>
                </a:solidFill>
              </a:rPr>
              <a:pPr/>
              <a:t>5/15/2013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7642F-B674-476A-99CB-0AFB84E9B800}"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oleObject" Target="../embeddings/oleObject1.bin"/><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Stem Cell Implants to Repair Damaged Hearts</a:t>
            </a:r>
            <a:endParaRPr lang="en-US" dirty="0"/>
          </a:p>
        </p:txBody>
      </p:sp>
      <p:sp>
        <p:nvSpPr>
          <p:cNvPr id="3" name="Content Placeholder 2"/>
          <p:cNvSpPr>
            <a:spLocks noGrp="1"/>
          </p:cNvSpPr>
          <p:nvPr>
            <p:ph idx="1"/>
          </p:nvPr>
        </p:nvSpPr>
        <p:spPr/>
        <p:txBody>
          <a:bodyPr/>
          <a:lstStyle/>
          <a:p>
            <a:pPr>
              <a:spcBef>
                <a:spcPts val="0"/>
              </a:spcBef>
              <a:spcAft>
                <a:spcPts val="1800"/>
              </a:spcAft>
            </a:pPr>
            <a:r>
              <a:rPr lang="en-US" dirty="0" smtClean="0"/>
              <a:t>Rationale</a:t>
            </a:r>
          </a:p>
          <a:p>
            <a:pPr>
              <a:spcBef>
                <a:spcPts val="0"/>
              </a:spcBef>
            </a:pPr>
            <a:r>
              <a:rPr lang="en-US" dirty="0" smtClean="0"/>
              <a:t>Two clinical trials</a:t>
            </a:r>
          </a:p>
          <a:p>
            <a:pPr lvl="1">
              <a:spcBef>
                <a:spcPts val="0"/>
              </a:spcBef>
            </a:pPr>
            <a:r>
              <a:rPr lang="en-US" dirty="0" smtClean="0"/>
              <a:t>Cardiac-derived stem cells</a:t>
            </a:r>
          </a:p>
          <a:p>
            <a:pPr lvl="2">
              <a:spcBef>
                <a:spcPts val="0"/>
              </a:spcBef>
            </a:pPr>
            <a:r>
              <a:rPr lang="en-US" dirty="0" smtClean="0"/>
              <a:t>Cedars Sinai Medical Center, Dr. Eduardo </a:t>
            </a:r>
            <a:r>
              <a:rPr lang="en-US" dirty="0" err="1" smtClean="0"/>
              <a:t>Marban</a:t>
            </a:r>
            <a:endParaRPr lang="en-US" dirty="0" smtClean="0"/>
          </a:p>
          <a:p>
            <a:pPr lvl="1">
              <a:spcBef>
                <a:spcPts val="0"/>
              </a:spcBef>
            </a:pPr>
            <a:r>
              <a:rPr lang="en-US" dirty="0" err="1" smtClean="0"/>
              <a:t>Mesenchymal</a:t>
            </a:r>
            <a:r>
              <a:rPr lang="en-US" dirty="0" smtClean="0"/>
              <a:t> stem cells</a:t>
            </a:r>
          </a:p>
          <a:p>
            <a:pPr lvl="2">
              <a:spcBef>
                <a:spcPts val="0"/>
              </a:spcBef>
              <a:spcAft>
                <a:spcPts val="1800"/>
              </a:spcAft>
            </a:pPr>
            <a:r>
              <a:rPr lang="en-US" dirty="0" smtClean="0"/>
              <a:t>U. of Miami Miller School of Medicine, Dr. Joshua Hare </a:t>
            </a:r>
          </a:p>
          <a:p>
            <a:pPr>
              <a:spcBef>
                <a:spcPts val="0"/>
              </a:spcBef>
            </a:pPr>
            <a:r>
              <a:rPr lang="en-US" dirty="0" smtClean="0"/>
              <a:t>Challenges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9" name="Object 5"/>
          <p:cNvGraphicFramePr>
            <a:graphicFrameLocks noChangeAspect="1"/>
          </p:cNvGraphicFramePr>
          <p:nvPr>
            <p:extLst>
              <p:ext uri="{D42A27DB-BD31-4B8C-83A1-F6EECF244321}">
                <p14:modId xmlns:p14="http://schemas.microsoft.com/office/powerpoint/2010/main" val="2512889563"/>
              </p:ext>
            </p:extLst>
          </p:nvPr>
        </p:nvGraphicFramePr>
        <p:xfrm>
          <a:off x="1219200" y="3276600"/>
          <a:ext cx="2209800" cy="1600200"/>
        </p:xfrm>
        <a:graphic>
          <a:graphicData uri="http://schemas.openxmlformats.org/presentationml/2006/ole">
            <mc:AlternateContent xmlns:mc="http://schemas.openxmlformats.org/markup-compatibility/2006">
              <mc:Choice xmlns:v="urn:schemas-microsoft-com:vml" Requires="v">
                <p:oleObj spid="_x0000_s2051" name="Photo Editor Photo" r:id="rId4" imgW="8828571" imgH="6533333" progId="">
                  <p:embed/>
                </p:oleObj>
              </mc:Choice>
              <mc:Fallback>
                <p:oleObj name="Photo Editor Photo" r:id="rId4" imgW="8828571" imgH="6533333"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276600"/>
                        <a:ext cx="22098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Rectangle 3"/>
          <p:cNvSpPr>
            <a:spLocks noChangeArrowheads="1"/>
          </p:cNvSpPr>
          <p:nvPr/>
        </p:nvSpPr>
        <p:spPr bwMode="auto">
          <a:xfrm>
            <a:off x="381000" y="304800"/>
            <a:ext cx="8229600" cy="1143000"/>
          </a:xfrm>
          <a:prstGeom prst="rect">
            <a:avLst/>
          </a:prstGeom>
          <a:noFill/>
          <a:ln w="9525">
            <a:noFill/>
            <a:miter lim="800000"/>
            <a:headEnd/>
            <a:tailEnd/>
          </a:ln>
          <a:effectLst/>
        </p:spPr>
        <p:txBody>
          <a:bodyPr anchor="ctr"/>
          <a:lstStyle/>
          <a:p>
            <a:pPr algn="ctr">
              <a:defRPr/>
            </a:pPr>
            <a:r>
              <a:rPr lang="en-US" sz="4400" b="1">
                <a:solidFill>
                  <a:srgbClr val="FFEA42"/>
                </a:solidFill>
                <a:effectLst>
                  <a:outerShdw blurRad="38100" dist="38100" dir="2700000" algn="tl">
                    <a:srgbClr val="000000"/>
                  </a:outerShdw>
                </a:effectLst>
              </a:rPr>
              <a:t>Cardiosphere-Derived Cells (CDCs)</a:t>
            </a:r>
          </a:p>
        </p:txBody>
      </p:sp>
      <p:sp>
        <p:nvSpPr>
          <p:cNvPr id="26627" name="Text Box 5"/>
          <p:cNvSpPr txBox="1">
            <a:spLocks noChangeAspect="1" noChangeArrowheads="1"/>
          </p:cNvSpPr>
          <p:nvPr/>
        </p:nvSpPr>
        <p:spPr bwMode="auto">
          <a:xfrm>
            <a:off x="2803525" y="4613275"/>
            <a:ext cx="6619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100">
                <a:solidFill>
                  <a:srgbClr val="FFFFFF"/>
                </a:solidFill>
              </a:rPr>
              <a:t>200 </a:t>
            </a:r>
            <a:r>
              <a:rPr lang="it-IT" sz="1100">
                <a:solidFill>
                  <a:srgbClr val="FFFFFF"/>
                </a:solidFill>
                <a:latin typeface="Symbol" charset="0"/>
              </a:rPr>
              <a:t>m</a:t>
            </a:r>
            <a:r>
              <a:rPr lang="it-IT" sz="1100">
                <a:solidFill>
                  <a:srgbClr val="FFFFFF"/>
                </a:solidFill>
              </a:rPr>
              <a:t>m</a:t>
            </a:r>
          </a:p>
        </p:txBody>
      </p:sp>
      <p:sp>
        <p:nvSpPr>
          <p:cNvPr id="26628" name="Line 6"/>
          <p:cNvSpPr>
            <a:spLocks noChangeAspect="1" noChangeShapeType="1"/>
          </p:cNvSpPr>
          <p:nvPr/>
        </p:nvSpPr>
        <p:spPr bwMode="auto">
          <a:xfrm>
            <a:off x="2952750" y="4819650"/>
            <a:ext cx="200025"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29" name="Text Box 7"/>
          <p:cNvSpPr txBox="1">
            <a:spLocks noChangeAspect="1" noChangeArrowheads="1"/>
          </p:cNvSpPr>
          <p:nvPr/>
        </p:nvSpPr>
        <p:spPr bwMode="auto">
          <a:xfrm>
            <a:off x="1228725" y="3262313"/>
            <a:ext cx="3286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900">
                <a:solidFill>
                  <a:srgbClr val="FFFFFF"/>
                </a:solidFill>
              </a:rPr>
              <a:t>1</a:t>
            </a:r>
          </a:p>
        </p:txBody>
      </p:sp>
      <p:pic>
        <p:nvPicPr>
          <p:cNvPr id="26630" name="Picture 8" descr="BX2380 day 18 pH1 day 4 10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0088" y="3262313"/>
            <a:ext cx="21907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9"/>
          <p:cNvSpPr txBox="1">
            <a:spLocks noChangeAspect="1" noChangeArrowheads="1"/>
          </p:cNvSpPr>
          <p:nvPr/>
        </p:nvSpPr>
        <p:spPr bwMode="auto">
          <a:xfrm>
            <a:off x="7391400" y="4613275"/>
            <a:ext cx="6619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100">
                <a:solidFill>
                  <a:srgbClr val="FFFFFF"/>
                </a:solidFill>
              </a:rPr>
              <a:t>100 </a:t>
            </a:r>
            <a:r>
              <a:rPr lang="it-IT" sz="1100">
                <a:solidFill>
                  <a:srgbClr val="FFFFFF"/>
                </a:solidFill>
                <a:latin typeface="Symbol" charset="0"/>
              </a:rPr>
              <a:t>m</a:t>
            </a:r>
            <a:r>
              <a:rPr lang="it-IT" sz="1100">
                <a:solidFill>
                  <a:srgbClr val="FFFFFF"/>
                </a:solidFill>
              </a:rPr>
              <a:t>m</a:t>
            </a:r>
          </a:p>
        </p:txBody>
      </p:sp>
      <p:sp>
        <p:nvSpPr>
          <p:cNvPr id="26632" name="Text Box 10"/>
          <p:cNvSpPr txBox="1">
            <a:spLocks noChangeAspect="1" noChangeArrowheads="1"/>
          </p:cNvSpPr>
          <p:nvPr/>
        </p:nvSpPr>
        <p:spPr bwMode="auto">
          <a:xfrm>
            <a:off x="5767388" y="3262313"/>
            <a:ext cx="3286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900">
                <a:solidFill>
                  <a:srgbClr val="FFFFFF"/>
                </a:solidFill>
              </a:rPr>
              <a:t>3</a:t>
            </a:r>
          </a:p>
        </p:txBody>
      </p:sp>
      <p:sp>
        <p:nvSpPr>
          <p:cNvPr id="26633" name="Line 11"/>
          <p:cNvSpPr>
            <a:spLocks noChangeAspect="1" noChangeShapeType="1"/>
          </p:cNvSpPr>
          <p:nvPr/>
        </p:nvSpPr>
        <p:spPr bwMode="auto">
          <a:xfrm>
            <a:off x="7618413" y="4824413"/>
            <a:ext cx="2413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grpSp>
        <p:nvGrpSpPr>
          <p:cNvPr id="2" name="Group 12"/>
          <p:cNvGrpSpPr>
            <a:grpSpLocks/>
          </p:cNvGrpSpPr>
          <p:nvPr/>
        </p:nvGrpSpPr>
        <p:grpSpPr bwMode="auto">
          <a:xfrm>
            <a:off x="3460750" y="3279775"/>
            <a:ext cx="2290763" cy="1616075"/>
            <a:chOff x="2209" y="1814"/>
            <a:chExt cx="1510" cy="1072"/>
          </a:xfrm>
        </p:grpSpPr>
        <p:grpSp>
          <p:nvGrpSpPr>
            <p:cNvPr id="3" name="Group 13"/>
            <p:cNvGrpSpPr>
              <a:grpSpLocks/>
            </p:cNvGrpSpPr>
            <p:nvPr/>
          </p:nvGrpSpPr>
          <p:grpSpPr bwMode="auto">
            <a:xfrm>
              <a:off x="2209" y="1814"/>
              <a:ext cx="1466" cy="1072"/>
              <a:chOff x="2209" y="1814"/>
              <a:chExt cx="1466" cy="1072"/>
            </a:xfrm>
          </p:grpSpPr>
          <p:pic>
            <p:nvPicPr>
              <p:cNvPr id="26789" name="Picture 14" descr="BX2380 day 18 pH1 day 4 4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9" y="1814"/>
                <a:ext cx="1446"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90" name="Line 15"/>
              <p:cNvSpPr>
                <a:spLocks noChangeAspect="1" noChangeShapeType="1"/>
              </p:cNvSpPr>
              <p:nvPr/>
            </p:nvSpPr>
            <p:spPr bwMode="auto">
              <a:xfrm>
                <a:off x="3407" y="2837"/>
                <a:ext cx="128"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91" name="Text Box 16"/>
              <p:cNvSpPr txBox="1">
                <a:spLocks noChangeAspect="1" noChangeArrowheads="1"/>
              </p:cNvSpPr>
              <p:nvPr/>
            </p:nvSpPr>
            <p:spPr bwMode="auto">
              <a:xfrm>
                <a:off x="2209" y="1814"/>
                <a:ext cx="21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900">
                    <a:solidFill>
                      <a:srgbClr val="FFFFFF"/>
                    </a:solidFill>
                  </a:rPr>
                  <a:t>2</a:t>
                </a:r>
              </a:p>
            </p:txBody>
          </p:sp>
        </p:grpSp>
        <p:sp>
          <p:nvSpPr>
            <p:cNvPr id="26788" name="Text Box 17"/>
            <p:cNvSpPr txBox="1">
              <a:spLocks noChangeAspect="1" noChangeArrowheads="1"/>
            </p:cNvSpPr>
            <p:nvPr/>
          </p:nvSpPr>
          <p:spPr bwMode="auto">
            <a:xfrm>
              <a:off x="3283" y="2698"/>
              <a:ext cx="4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100">
                  <a:solidFill>
                    <a:srgbClr val="FFFFFF"/>
                  </a:solidFill>
                </a:rPr>
                <a:t>200 </a:t>
              </a:r>
              <a:r>
                <a:rPr lang="it-IT" sz="1100">
                  <a:solidFill>
                    <a:srgbClr val="FFFFFF"/>
                  </a:solidFill>
                  <a:latin typeface="Symbol" charset="0"/>
                </a:rPr>
                <a:t>m</a:t>
              </a:r>
              <a:r>
                <a:rPr lang="it-IT" sz="1100">
                  <a:solidFill>
                    <a:srgbClr val="FFFFFF"/>
                  </a:solidFill>
                </a:rPr>
                <a:t>m</a:t>
              </a:r>
            </a:p>
          </p:txBody>
        </p:sp>
      </p:grpSp>
      <p:grpSp>
        <p:nvGrpSpPr>
          <p:cNvPr id="4" name="Group 18"/>
          <p:cNvGrpSpPr>
            <a:grpSpLocks/>
          </p:cNvGrpSpPr>
          <p:nvPr/>
        </p:nvGrpSpPr>
        <p:grpSpPr bwMode="auto">
          <a:xfrm>
            <a:off x="381000" y="1981200"/>
            <a:ext cx="8509000" cy="1044575"/>
            <a:chOff x="240" y="1248"/>
            <a:chExt cx="5360" cy="658"/>
          </a:xfrm>
        </p:grpSpPr>
        <p:sp>
          <p:nvSpPr>
            <p:cNvPr id="26693" name="AutoShape 19"/>
            <p:cNvSpPr>
              <a:spLocks noChangeAspect="1" noChangeArrowheads="1"/>
            </p:cNvSpPr>
            <p:nvPr/>
          </p:nvSpPr>
          <p:spPr bwMode="auto">
            <a:xfrm>
              <a:off x="1701" y="1605"/>
              <a:ext cx="766" cy="241"/>
            </a:xfrm>
            <a:prstGeom prst="can">
              <a:avLst>
                <a:gd name="adj" fmla="val 50000"/>
              </a:avLst>
            </a:prstGeom>
            <a:solidFill>
              <a:schemeClr val="accent1"/>
            </a:solidFill>
            <a:ln w="9525">
              <a:solidFill>
                <a:srgbClr val="FFFFFF"/>
              </a:solidFill>
              <a:round/>
              <a:headEnd/>
              <a:tailEnd/>
            </a:ln>
          </p:spPr>
          <p:txBody>
            <a:bodyPr wrap="none" anchor="ctr"/>
            <a:lstStyle/>
            <a:p>
              <a:endParaRPr lang="en-US" sz="2400">
                <a:solidFill>
                  <a:prstClr val="white"/>
                </a:solidFill>
              </a:endParaRPr>
            </a:p>
          </p:txBody>
        </p:sp>
        <p:sp>
          <p:nvSpPr>
            <p:cNvPr id="26694" name="Text Box 20"/>
            <p:cNvSpPr txBox="1">
              <a:spLocks noChangeAspect="1" noChangeArrowheads="1"/>
            </p:cNvSpPr>
            <p:nvPr/>
          </p:nvSpPr>
          <p:spPr bwMode="auto">
            <a:xfrm>
              <a:off x="1809" y="1248"/>
              <a:ext cx="6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solidFill>
                    <a:srgbClr val="FFFFFF"/>
                  </a:solidFill>
                </a:rPr>
                <a:t>Explants (1)</a:t>
              </a:r>
            </a:p>
          </p:txBody>
        </p:sp>
        <p:sp>
          <p:nvSpPr>
            <p:cNvPr id="26695" name="AutoShape 21"/>
            <p:cNvSpPr>
              <a:spLocks noChangeAspect="1" noChangeArrowheads="1"/>
            </p:cNvSpPr>
            <p:nvPr/>
          </p:nvSpPr>
          <p:spPr bwMode="auto">
            <a:xfrm>
              <a:off x="1280" y="1685"/>
              <a:ext cx="297" cy="73"/>
            </a:xfrm>
            <a:prstGeom prst="rightArrow">
              <a:avLst>
                <a:gd name="adj1" fmla="val 50000"/>
                <a:gd name="adj2" fmla="val 101712"/>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696" name="AutoShape 22"/>
            <p:cNvSpPr>
              <a:spLocks noChangeAspect="1" noChangeArrowheads="1"/>
            </p:cNvSpPr>
            <p:nvPr/>
          </p:nvSpPr>
          <p:spPr bwMode="auto">
            <a:xfrm flipH="1">
              <a:off x="1948" y="1733"/>
              <a:ext cx="124" cy="73"/>
            </a:xfrm>
            <a:prstGeom prst="cloudCallout">
              <a:avLst>
                <a:gd name="adj1" fmla="val 9167"/>
                <a:gd name="adj2" fmla="val 27778"/>
              </a:avLst>
            </a:prstGeom>
            <a:solidFill>
              <a:srgbClr val="FF0000"/>
            </a:solidFill>
            <a:ln w="9525">
              <a:solidFill>
                <a:srgbClr val="FFFFFF"/>
              </a:solidFill>
              <a:round/>
              <a:headEnd/>
              <a:tailEnd/>
            </a:ln>
          </p:spPr>
          <p:txBody>
            <a:bodyPr/>
            <a:lstStyle/>
            <a:p>
              <a:pPr algn="ctr" eaLnBrk="0" hangingPunct="0"/>
              <a:endParaRPr lang="en-US" sz="2400">
                <a:solidFill>
                  <a:srgbClr val="FFFFFF"/>
                </a:solidFill>
                <a:latin typeface="Times New Roman" charset="0"/>
              </a:endParaRPr>
            </a:p>
          </p:txBody>
        </p:sp>
        <p:sp>
          <p:nvSpPr>
            <p:cNvPr id="26697" name="Oval 23"/>
            <p:cNvSpPr>
              <a:spLocks noChangeAspect="1" noChangeArrowheads="1"/>
            </p:cNvSpPr>
            <p:nvPr/>
          </p:nvSpPr>
          <p:spPr bwMode="auto">
            <a:xfrm>
              <a:off x="1701" y="1725"/>
              <a:ext cx="762" cy="121"/>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698" name="AutoShape 24"/>
            <p:cNvSpPr>
              <a:spLocks noChangeAspect="1" noChangeArrowheads="1"/>
            </p:cNvSpPr>
            <p:nvPr/>
          </p:nvSpPr>
          <p:spPr bwMode="auto">
            <a:xfrm flipH="1">
              <a:off x="1784" y="1711"/>
              <a:ext cx="123" cy="73"/>
            </a:xfrm>
            <a:prstGeom prst="cloudCallout">
              <a:avLst>
                <a:gd name="adj1" fmla="val 9167"/>
                <a:gd name="adj2" fmla="val 27778"/>
              </a:avLst>
            </a:prstGeom>
            <a:solidFill>
              <a:srgbClr val="FF0000"/>
            </a:solidFill>
            <a:ln w="9525">
              <a:solidFill>
                <a:srgbClr val="FFFFFF"/>
              </a:solidFill>
              <a:round/>
              <a:headEnd/>
              <a:tailEnd/>
            </a:ln>
          </p:spPr>
          <p:txBody>
            <a:bodyPr/>
            <a:lstStyle/>
            <a:p>
              <a:pPr algn="ctr" eaLnBrk="0" hangingPunct="0"/>
              <a:endParaRPr lang="en-US" sz="2400">
                <a:solidFill>
                  <a:srgbClr val="FFFFFF"/>
                </a:solidFill>
                <a:latin typeface="Times New Roman" charset="0"/>
              </a:endParaRPr>
            </a:p>
          </p:txBody>
        </p:sp>
        <p:sp>
          <p:nvSpPr>
            <p:cNvPr id="26699" name="AutoShape 25"/>
            <p:cNvSpPr>
              <a:spLocks noChangeAspect="1" noChangeArrowheads="1"/>
            </p:cNvSpPr>
            <p:nvPr/>
          </p:nvSpPr>
          <p:spPr bwMode="auto">
            <a:xfrm flipH="1">
              <a:off x="2072" y="1693"/>
              <a:ext cx="124" cy="73"/>
            </a:xfrm>
            <a:prstGeom prst="cloudCallout">
              <a:avLst>
                <a:gd name="adj1" fmla="val 9167"/>
                <a:gd name="adj2" fmla="val 27778"/>
              </a:avLst>
            </a:prstGeom>
            <a:solidFill>
              <a:srgbClr val="FF0000"/>
            </a:solidFill>
            <a:ln w="9525">
              <a:solidFill>
                <a:srgbClr val="FFFFFF"/>
              </a:solidFill>
              <a:round/>
              <a:headEnd/>
              <a:tailEnd/>
            </a:ln>
          </p:spPr>
          <p:txBody>
            <a:bodyPr/>
            <a:lstStyle/>
            <a:p>
              <a:pPr algn="ctr" eaLnBrk="0" hangingPunct="0"/>
              <a:endParaRPr lang="en-US" sz="2400">
                <a:solidFill>
                  <a:srgbClr val="FFFFFF"/>
                </a:solidFill>
                <a:latin typeface="Times New Roman" charset="0"/>
              </a:endParaRPr>
            </a:p>
          </p:txBody>
        </p:sp>
        <p:sp>
          <p:nvSpPr>
            <p:cNvPr id="26700" name="AutoShape 26"/>
            <p:cNvSpPr>
              <a:spLocks noChangeAspect="1" noChangeArrowheads="1"/>
            </p:cNvSpPr>
            <p:nvPr/>
          </p:nvSpPr>
          <p:spPr bwMode="auto">
            <a:xfrm flipH="1">
              <a:off x="2279" y="1725"/>
              <a:ext cx="123" cy="73"/>
            </a:xfrm>
            <a:prstGeom prst="cloudCallout">
              <a:avLst>
                <a:gd name="adj1" fmla="val 9167"/>
                <a:gd name="adj2" fmla="val 27778"/>
              </a:avLst>
            </a:prstGeom>
            <a:solidFill>
              <a:srgbClr val="FF0000"/>
            </a:solidFill>
            <a:ln w="9525">
              <a:solidFill>
                <a:srgbClr val="FFFFFF"/>
              </a:solidFill>
              <a:round/>
              <a:headEnd/>
              <a:tailEnd/>
            </a:ln>
          </p:spPr>
          <p:txBody>
            <a:bodyPr/>
            <a:lstStyle/>
            <a:p>
              <a:pPr algn="ctr" eaLnBrk="0" hangingPunct="0"/>
              <a:endParaRPr lang="en-US" sz="2400">
                <a:solidFill>
                  <a:srgbClr val="FFFFFF"/>
                </a:solidFill>
                <a:latin typeface="Times New Roman" charset="0"/>
              </a:endParaRPr>
            </a:p>
          </p:txBody>
        </p:sp>
        <p:sp>
          <p:nvSpPr>
            <p:cNvPr id="26701" name="Oval 27"/>
            <p:cNvSpPr>
              <a:spLocks noChangeAspect="1" noChangeArrowheads="1"/>
            </p:cNvSpPr>
            <p:nvPr/>
          </p:nvSpPr>
          <p:spPr bwMode="auto">
            <a:xfrm>
              <a:off x="1701" y="1605"/>
              <a:ext cx="762" cy="120"/>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02" name="AutoShape 28"/>
            <p:cNvSpPr>
              <a:spLocks noChangeAspect="1" noChangeArrowheads="1"/>
            </p:cNvSpPr>
            <p:nvPr/>
          </p:nvSpPr>
          <p:spPr bwMode="auto">
            <a:xfrm>
              <a:off x="559" y="1685"/>
              <a:ext cx="296" cy="73"/>
            </a:xfrm>
            <a:prstGeom prst="rightArrow">
              <a:avLst>
                <a:gd name="adj1" fmla="val 50000"/>
                <a:gd name="adj2" fmla="val 101370"/>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03" name="Text Box 29"/>
            <p:cNvSpPr txBox="1">
              <a:spLocks noChangeAspect="1" noChangeArrowheads="1"/>
            </p:cNvSpPr>
            <p:nvPr/>
          </p:nvSpPr>
          <p:spPr bwMode="auto">
            <a:xfrm>
              <a:off x="867" y="1255"/>
              <a:ext cx="4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solidFill>
                    <a:srgbClr val="FFFFFF"/>
                  </a:solidFill>
                </a:rPr>
                <a:t>Biopsy</a:t>
              </a:r>
            </a:p>
          </p:txBody>
        </p:sp>
        <p:grpSp>
          <p:nvGrpSpPr>
            <p:cNvPr id="5" name="Group 30"/>
            <p:cNvGrpSpPr>
              <a:grpSpLocks noChangeAspect="1"/>
            </p:cNvGrpSpPr>
            <p:nvPr/>
          </p:nvGrpSpPr>
          <p:grpSpPr bwMode="auto">
            <a:xfrm>
              <a:off x="979" y="1549"/>
              <a:ext cx="173" cy="337"/>
              <a:chOff x="3024" y="960"/>
              <a:chExt cx="336" cy="672"/>
            </a:xfrm>
          </p:grpSpPr>
          <p:sp>
            <p:nvSpPr>
              <p:cNvPr id="26778" name="AutoShape 31"/>
              <p:cNvSpPr>
                <a:spLocks noChangeAspect="1" noChangeArrowheads="1"/>
              </p:cNvSpPr>
              <p:nvPr/>
            </p:nvSpPr>
            <p:spPr bwMode="auto">
              <a:xfrm>
                <a:off x="3024" y="960"/>
                <a:ext cx="336" cy="672"/>
              </a:xfrm>
              <a:prstGeom prst="can">
                <a:avLst>
                  <a:gd name="adj" fmla="val 33037"/>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79" name="Line 32"/>
              <p:cNvSpPr>
                <a:spLocks noChangeAspect="1" noChangeShapeType="1"/>
              </p:cNvSpPr>
              <p:nvPr/>
            </p:nvSpPr>
            <p:spPr bwMode="auto">
              <a:xfrm flipV="1">
                <a:off x="3072" y="1440"/>
                <a:ext cx="144" cy="14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80" name="Line 33"/>
              <p:cNvSpPr>
                <a:spLocks noChangeAspect="1" noChangeShapeType="1"/>
              </p:cNvSpPr>
              <p:nvPr/>
            </p:nvSpPr>
            <p:spPr bwMode="auto">
              <a:xfrm>
                <a:off x="3024" y="1488"/>
                <a:ext cx="3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81" name="Line 34"/>
              <p:cNvSpPr>
                <a:spLocks noChangeAspect="1" noChangeShapeType="1"/>
              </p:cNvSpPr>
              <p:nvPr/>
            </p:nvSpPr>
            <p:spPr bwMode="auto">
              <a:xfrm flipV="1">
                <a:off x="3168" y="1392"/>
                <a:ext cx="48" cy="19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82" name="Line 35"/>
              <p:cNvSpPr>
                <a:spLocks noChangeAspect="1" noChangeShapeType="1"/>
              </p:cNvSpPr>
              <p:nvPr/>
            </p:nvSpPr>
            <p:spPr bwMode="auto">
              <a:xfrm>
                <a:off x="3120" y="1392"/>
                <a:ext cx="240" cy="4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83" name="AutoShape 36"/>
              <p:cNvSpPr>
                <a:spLocks noChangeAspect="1" noChangeArrowheads="1"/>
              </p:cNvSpPr>
              <p:nvPr/>
            </p:nvSpPr>
            <p:spPr bwMode="auto">
              <a:xfrm>
                <a:off x="3024" y="1488"/>
                <a:ext cx="96" cy="96"/>
              </a:xfrm>
              <a:prstGeom prst="sun">
                <a:avLst>
                  <a:gd name="adj" fmla="val 25000"/>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84" name="AutoShape 37"/>
              <p:cNvSpPr>
                <a:spLocks noChangeAspect="1" noChangeArrowheads="1"/>
              </p:cNvSpPr>
              <p:nvPr/>
            </p:nvSpPr>
            <p:spPr bwMode="auto">
              <a:xfrm>
                <a:off x="3168" y="1488"/>
                <a:ext cx="96" cy="96"/>
              </a:xfrm>
              <a:prstGeom prst="sun">
                <a:avLst>
                  <a:gd name="adj" fmla="val 25000"/>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85" name="AutoShape 38"/>
              <p:cNvSpPr>
                <a:spLocks noChangeAspect="1" noChangeArrowheads="1"/>
              </p:cNvSpPr>
              <p:nvPr/>
            </p:nvSpPr>
            <p:spPr bwMode="auto">
              <a:xfrm>
                <a:off x="3072" y="1392"/>
                <a:ext cx="96" cy="96"/>
              </a:xfrm>
              <a:prstGeom prst="sun">
                <a:avLst>
                  <a:gd name="adj" fmla="val 25000"/>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86" name="AutoShape 39"/>
              <p:cNvSpPr>
                <a:spLocks noChangeAspect="1" noChangeArrowheads="1"/>
              </p:cNvSpPr>
              <p:nvPr/>
            </p:nvSpPr>
            <p:spPr bwMode="auto">
              <a:xfrm>
                <a:off x="3216" y="1392"/>
                <a:ext cx="96" cy="96"/>
              </a:xfrm>
              <a:prstGeom prst="sun">
                <a:avLst>
                  <a:gd name="adj" fmla="val 25000"/>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grpSp>
        <p:sp>
          <p:nvSpPr>
            <p:cNvPr id="26705" name="AutoShape 40"/>
            <p:cNvSpPr>
              <a:spLocks noChangeAspect="1" noChangeArrowheads="1"/>
            </p:cNvSpPr>
            <p:nvPr/>
          </p:nvSpPr>
          <p:spPr bwMode="auto">
            <a:xfrm>
              <a:off x="979" y="1645"/>
              <a:ext cx="173" cy="241"/>
            </a:xfrm>
            <a:prstGeom prst="can">
              <a:avLst>
                <a:gd name="adj" fmla="val 34827"/>
              </a:avLst>
            </a:prstGeom>
            <a:solidFill>
              <a:schemeClr val="accent1"/>
            </a:solidFill>
            <a:ln w="9525">
              <a:solidFill>
                <a:srgbClr val="FFFFFF"/>
              </a:solidFill>
              <a:round/>
              <a:headEnd/>
              <a:tailEnd/>
            </a:ln>
          </p:spPr>
          <p:txBody>
            <a:bodyPr wrap="none" anchor="ctr"/>
            <a:lstStyle/>
            <a:p>
              <a:endParaRPr lang="en-US" sz="2400">
                <a:solidFill>
                  <a:prstClr val="white"/>
                </a:solidFill>
              </a:endParaRPr>
            </a:p>
          </p:txBody>
        </p:sp>
        <p:sp>
          <p:nvSpPr>
            <p:cNvPr id="26706" name="Oval 41"/>
            <p:cNvSpPr>
              <a:spLocks noChangeAspect="1" noChangeArrowheads="1"/>
            </p:cNvSpPr>
            <p:nvPr/>
          </p:nvSpPr>
          <p:spPr bwMode="auto">
            <a:xfrm>
              <a:off x="979" y="1846"/>
              <a:ext cx="169" cy="40"/>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07" name="Rectangle 42"/>
            <p:cNvSpPr>
              <a:spLocks noChangeAspect="1" noChangeArrowheads="1"/>
            </p:cNvSpPr>
            <p:nvPr/>
          </p:nvSpPr>
          <p:spPr bwMode="auto">
            <a:xfrm rot="1825930">
              <a:off x="1049" y="1729"/>
              <a:ext cx="45" cy="144"/>
            </a:xfrm>
            <a:prstGeom prst="rect">
              <a:avLst/>
            </a:prstGeom>
            <a:solidFill>
              <a:srgbClr val="FF0000"/>
            </a:solidFill>
            <a:ln w="9525">
              <a:solidFill>
                <a:srgbClr val="FFFFFF"/>
              </a:solidFill>
              <a:miter lim="800000"/>
              <a:headEnd/>
              <a:tailEnd/>
            </a:ln>
          </p:spPr>
          <p:txBody>
            <a:bodyPr wrap="none" anchor="ctr"/>
            <a:lstStyle/>
            <a:p>
              <a:endParaRPr lang="en-US" sz="2400">
                <a:solidFill>
                  <a:prstClr val="white"/>
                </a:solidFill>
              </a:endParaRPr>
            </a:p>
          </p:txBody>
        </p:sp>
        <p:grpSp>
          <p:nvGrpSpPr>
            <p:cNvPr id="6" name="Group 43"/>
            <p:cNvGrpSpPr>
              <a:grpSpLocks noChangeAspect="1"/>
            </p:cNvGrpSpPr>
            <p:nvPr/>
          </p:nvGrpSpPr>
          <p:grpSpPr bwMode="auto">
            <a:xfrm>
              <a:off x="240" y="1260"/>
              <a:ext cx="242" cy="613"/>
              <a:chOff x="747" y="882"/>
              <a:chExt cx="279" cy="726"/>
            </a:xfrm>
          </p:grpSpPr>
          <p:sp>
            <p:nvSpPr>
              <p:cNvPr id="26757" name="Oval 44"/>
              <p:cNvSpPr>
                <a:spLocks noChangeAspect="1" noChangeArrowheads="1"/>
              </p:cNvSpPr>
              <p:nvPr/>
            </p:nvSpPr>
            <p:spPr bwMode="auto">
              <a:xfrm>
                <a:off x="823" y="882"/>
                <a:ext cx="109" cy="110"/>
              </a:xfrm>
              <a:prstGeom prst="ellipse">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58" name="Line 45"/>
              <p:cNvSpPr>
                <a:spLocks noChangeAspect="1" noChangeShapeType="1"/>
              </p:cNvSpPr>
              <p:nvPr/>
            </p:nvSpPr>
            <p:spPr bwMode="auto">
              <a:xfrm>
                <a:off x="793" y="1026"/>
                <a:ext cx="19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grpSp>
            <p:nvGrpSpPr>
              <p:cNvPr id="7" name="Group 46"/>
              <p:cNvGrpSpPr>
                <a:grpSpLocks noChangeAspect="1"/>
              </p:cNvGrpSpPr>
              <p:nvPr/>
            </p:nvGrpSpPr>
            <p:grpSpPr bwMode="auto">
              <a:xfrm>
                <a:off x="747" y="1026"/>
                <a:ext cx="128" cy="582"/>
                <a:chOff x="747" y="1026"/>
                <a:chExt cx="128" cy="582"/>
              </a:xfrm>
            </p:grpSpPr>
            <p:sp>
              <p:nvSpPr>
                <p:cNvPr id="26770" name="Line 47"/>
                <p:cNvSpPr>
                  <a:spLocks noChangeAspect="1" noChangeShapeType="1"/>
                </p:cNvSpPr>
                <p:nvPr/>
              </p:nvSpPr>
              <p:spPr bwMode="auto">
                <a:xfrm>
                  <a:off x="793" y="1123"/>
                  <a:ext cx="0" cy="17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71" name="Line 48"/>
                <p:cNvSpPr>
                  <a:spLocks noChangeAspect="1" noChangeShapeType="1"/>
                </p:cNvSpPr>
                <p:nvPr/>
              </p:nvSpPr>
              <p:spPr bwMode="auto">
                <a:xfrm>
                  <a:off x="811" y="1124"/>
                  <a:ext cx="0" cy="46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72" name="Line 49"/>
                <p:cNvSpPr>
                  <a:spLocks noChangeAspect="1" noChangeShapeType="1"/>
                </p:cNvSpPr>
                <p:nvPr/>
              </p:nvSpPr>
              <p:spPr bwMode="auto">
                <a:xfrm>
                  <a:off x="875" y="1308"/>
                  <a:ext cx="0" cy="28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73" name="Arc 50"/>
                <p:cNvSpPr>
                  <a:spLocks noChangeAspect="1"/>
                </p:cNvSpPr>
                <p:nvPr/>
              </p:nvSpPr>
              <p:spPr bwMode="auto">
                <a:xfrm flipH="1">
                  <a:off x="748" y="1026"/>
                  <a:ext cx="48" cy="75"/>
                </a:xfrm>
                <a:custGeom>
                  <a:avLst/>
                  <a:gdLst>
                    <a:gd name="T0" fmla="*/ 0 w 19738"/>
                    <a:gd name="T1" fmla="*/ 0 h 21600"/>
                    <a:gd name="T2" fmla="*/ 0 w 19738"/>
                    <a:gd name="T3" fmla="*/ 0 h 21600"/>
                    <a:gd name="T4" fmla="*/ 0 w 19738"/>
                    <a:gd name="T5" fmla="*/ 0 h 21600"/>
                    <a:gd name="T6" fmla="*/ 0 60000 65536"/>
                    <a:gd name="T7" fmla="*/ 0 60000 65536"/>
                    <a:gd name="T8" fmla="*/ 0 60000 65536"/>
                    <a:gd name="T9" fmla="*/ 0 w 19738"/>
                    <a:gd name="T10" fmla="*/ 0 h 21600"/>
                    <a:gd name="T11" fmla="*/ 19738 w 19738"/>
                    <a:gd name="T12" fmla="*/ 21600 h 21600"/>
                  </a:gdLst>
                  <a:ahLst/>
                  <a:cxnLst>
                    <a:cxn ang="T6">
                      <a:pos x="T0" y="T1"/>
                    </a:cxn>
                    <a:cxn ang="T7">
                      <a:pos x="T2" y="T3"/>
                    </a:cxn>
                    <a:cxn ang="T8">
                      <a:pos x="T4" y="T5"/>
                    </a:cxn>
                  </a:cxnLst>
                  <a:rect l="T9" t="T10" r="T11" b="T12"/>
                  <a:pathLst>
                    <a:path w="19738" h="21600" fill="none" extrusionOk="0">
                      <a:moveTo>
                        <a:pt x="-1" y="0"/>
                      </a:moveTo>
                      <a:cubicBezTo>
                        <a:pt x="8535" y="0"/>
                        <a:pt x="16271" y="5026"/>
                        <a:pt x="19738" y="12826"/>
                      </a:cubicBezTo>
                    </a:path>
                    <a:path w="19738" h="21600" stroke="0" extrusionOk="0">
                      <a:moveTo>
                        <a:pt x="-1" y="0"/>
                      </a:moveTo>
                      <a:cubicBezTo>
                        <a:pt x="8535" y="0"/>
                        <a:pt x="16271" y="5026"/>
                        <a:pt x="19738" y="12826"/>
                      </a:cubicBezTo>
                      <a:lnTo>
                        <a:pt x="0" y="21600"/>
                      </a:lnTo>
                      <a:lnTo>
                        <a:pt x="-1" y="0"/>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sp>
              <p:nvSpPr>
                <p:cNvPr id="26774" name="Line 51"/>
                <p:cNvSpPr>
                  <a:spLocks noChangeAspect="1" noChangeShapeType="1"/>
                </p:cNvSpPr>
                <p:nvPr/>
              </p:nvSpPr>
              <p:spPr bwMode="auto">
                <a:xfrm>
                  <a:off x="748" y="1067"/>
                  <a:ext cx="0" cy="23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75" name="Arc 52"/>
                <p:cNvSpPr>
                  <a:spLocks noChangeAspect="1"/>
                </p:cNvSpPr>
                <p:nvPr/>
              </p:nvSpPr>
              <p:spPr bwMode="auto">
                <a:xfrm rot="10800000">
                  <a:off x="747" y="1291"/>
                  <a:ext cx="46" cy="17"/>
                </a:xfrm>
                <a:custGeom>
                  <a:avLst/>
                  <a:gdLst>
                    <a:gd name="T0" fmla="*/ 0 w 43200"/>
                    <a:gd name="T1" fmla="*/ 0 h 23783"/>
                    <a:gd name="T2" fmla="*/ 0 w 43200"/>
                    <a:gd name="T3" fmla="*/ 0 h 23783"/>
                    <a:gd name="T4" fmla="*/ 0 w 43200"/>
                    <a:gd name="T5" fmla="*/ 0 h 23783"/>
                    <a:gd name="T6" fmla="*/ 0 60000 65536"/>
                    <a:gd name="T7" fmla="*/ 0 60000 65536"/>
                    <a:gd name="T8" fmla="*/ 0 60000 65536"/>
                    <a:gd name="T9" fmla="*/ 0 w 43200"/>
                    <a:gd name="T10" fmla="*/ 0 h 23783"/>
                    <a:gd name="T11" fmla="*/ 43200 w 43200"/>
                    <a:gd name="T12" fmla="*/ 23783 h 23783"/>
                  </a:gdLst>
                  <a:ahLst/>
                  <a:cxnLst>
                    <a:cxn ang="T6">
                      <a:pos x="T0" y="T1"/>
                    </a:cxn>
                    <a:cxn ang="T7">
                      <a:pos x="T2" y="T3"/>
                    </a:cxn>
                    <a:cxn ang="T8">
                      <a:pos x="T4" y="T5"/>
                    </a:cxn>
                  </a:cxnLst>
                  <a:rect l="T9" t="T10" r="T11" b="T12"/>
                  <a:pathLst>
                    <a:path w="43200" h="23783" fill="none" extrusionOk="0">
                      <a:moveTo>
                        <a:pt x="110" y="23783"/>
                      </a:moveTo>
                      <a:cubicBezTo>
                        <a:pt x="36" y="23057"/>
                        <a:pt x="0" y="22329"/>
                        <a:pt x="0" y="21600"/>
                      </a:cubicBezTo>
                      <a:cubicBezTo>
                        <a:pt x="0" y="9670"/>
                        <a:pt x="9670" y="0"/>
                        <a:pt x="21600" y="0"/>
                      </a:cubicBezTo>
                      <a:cubicBezTo>
                        <a:pt x="33529" y="-1"/>
                        <a:pt x="43199" y="9670"/>
                        <a:pt x="43200" y="21599"/>
                      </a:cubicBezTo>
                    </a:path>
                    <a:path w="43200" h="23783" stroke="0" extrusionOk="0">
                      <a:moveTo>
                        <a:pt x="110" y="23783"/>
                      </a:moveTo>
                      <a:cubicBezTo>
                        <a:pt x="36" y="23057"/>
                        <a:pt x="0" y="22329"/>
                        <a:pt x="0" y="21600"/>
                      </a:cubicBezTo>
                      <a:cubicBezTo>
                        <a:pt x="0" y="9670"/>
                        <a:pt x="9670" y="0"/>
                        <a:pt x="21600" y="0"/>
                      </a:cubicBezTo>
                      <a:cubicBezTo>
                        <a:pt x="33529" y="-1"/>
                        <a:pt x="43199" y="9670"/>
                        <a:pt x="43200" y="21599"/>
                      </a:cubicBezTo>
                      <a:lnTo>
                        <a:pt x="21600" y="21600"/>
                      </a:lnTo>
                      <a:lnTo>
                        <a:pt x="110" y="2378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sp>
              <p:nvSpPr>
                <p:cNvPr id="26776" name="Arc 53"/>
                <p:cNvSpPr>
                  <a:spLocks noChangeAspect="1"/>
                </p:cNvSpPr>
                <p:nvPr/>
              </p:nvSpPr>
              <p:spPr bwMode="auto">
                <a:xfrm rot="10800000">
                  <a:off x="811" y="1585"/>
                  <a:ext cx="63" cy="23"/>
                </a:xfrm>
                <a:custGeom>
                  <a:avLst/>
                  <a:gdLst>
                    <a:gd name="T0" fmla="*/ 0 w 43200"/>
                    <a:gd name="T1" fmla="*/ 0 h 23783"/>
                    <a:gd name="T2" fmla="*/ 0 w 43200"/>
                    <a:gd name="T3" fmla="*/ 0 h 23783"/>
                    <a:gd name="T4" fmla="*/ 0 w 43200"/>
                    <a:gd name="T5" fmla="*/ 0 h 23783"/>
                    <a:gd name="T6" fmla="*/ 0 60000 65536"/>
                    <a:gd name="T7" fmla="*/ 0 60000 65536"/>
                    <a:gd name="T8" fmla="*/ 0 60000 65536"/>
                    <a:gd name="T9" fmla="*/ 0 w 43200"/>
                    <a:gd name="T10" fmla="*/ 0 h 23783"/>
                    <a:gd name="T11" fmla="*/ 43200 w 43200"/>
                    <a:gd name="T12" fmla="*/ 23783 h 23783"/>
                  </a:gdLst>
                  <a:ahLst/>
                  <a:cxnLst>
                    <a:cxn ang="T6">
                      <a:pos x="T0" y="T1"/>
                    </a:cxn>
                    <a:cxn ang="T7">
                      <a:pos x="T2" y="T3"/>
                    </a:cxn>
                    <a:cxn ang="T8">
                      <a:pos x="T4" y="T5"/>
                    </a:cxn>
                  </a:cxnLst>
                  <a:rect l="T9" t="T10" r="T11" b="T12"/>
                  <a:pathLst>
                    <a:path w="43200" h="23783" fill="none" extrusionOk="0">
                      <a:moveTo>
                        <a:pt x="110" y="23783"/>
                      </a:moveTo>
                      <a:cubicBezTo>
                        <a:pt x="36" y="23057"/>
                        <a:pt x="0" y="22329"/>
                        <a:pt x="0" y="21600"/>
                      </a:cubicBezTo>
                      <a:cubicBezTo>
                        <a:pt x="0" y="9670"/>
                        <a:pt x="9670" y="0"/>
                        <a:pt x="21600" y="0"/>
                      </a:cubicBezTo>
                      <a:cubicBezTo>
                        <a:pt x="33529" y="-1"/>
                        <a:pt x="43199" y="9670"/>
                        <a:pt x="43200" y="21599"/>
                      </a:cubicBezTo>
                    </a:path>
                    <a:path w="43200" h="23783" stroke="0" extrusionOk="0">
                      <a:moveTo>
                        <a:pt x="110" y="23783"/>
                      </a:moveTo>
                      <a:cubicBezTo>
                        <a:pt x="36" y="23057"/>
                        <a:pt x="0" y="22329"/>
                        <a:pt x="0" y="21600"/>
                      </a:cubicBezTo>
                      <a:cubicBezTo>
                        <a:pt x="0" y="9670"/>
                        <a:pt x="9670" y="0"/>
                        <a:pt x="21600" y="0"/>
                      </a:cubicBezTo>
                      <a:cubicBezTo>
                        <a:pt x="33529" y="-1"/>
                        <a:pt x="43199" y="9670"/>
                        <a:pt x="43200" y="21599"/>
                      </a:cubicBezTo>
                      <a:lnTo>
                        <a:pt x="21600" y="21600"/>
                      </a:lnTo>
                      <a:lnTo>
                        <a:pt x="110" y="2378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sp>
              <p:nvSpPr>
                <p:cNvPr id="26777" name="Arc 54"/>
                <p:cNvSpPr>
                  <a:spLocks noChangeAspect="1"/>
                </p:cNvSpPr>
                <p:nvPr/>
              </p:nvSpPr>
              <p:spPr bwMode="auto">
                <a:xfrm rot="10800000" flipV="1">
                  <a:off x="792" y="1122"/>
                  <a:ext cx="17" cy="6"/>
                </a:xfrm>
                <a:custGeom>
                  <a:avLst/>
                  <a:gdLst>
                    <a:gd name="T0" fmla="*/ 0 w 43200"/>
                    <a:gd name="T1" fmla="*/ 0 h 23783"/>
                    <a:gd name="T2" fmla="*/ 0 w 43200"/>
                    <a:gd name="T3" fmla="*/ 0 h 23783"/>
                    <a:gd name="T4" fmla="*/ 0 w 43200"/>
                    <a:gd name="T5" fmla="*/ 0 h 23783"/>
                    <a:gd name="T6" fmla="*/ 0 60000 65536"/>
                    <a:gd name="T7" fmla="*/ 0 60000 65536"/>
                    <a:gd name="T8" fmla="*/ 0 60000 65536"/>
                    <a:gd name="T9" fmla="*/ 0 w 43200"/>
                    <a:gd name="T10" fmla="*/ 0 h 23783"/>
                    <a:gd name="T11" fmla="*/ 43200 w 43200"/>
                    <a:gd name="T12" fmla="*/ 23783 h 23783"/>
                  </a:gdLst>
                  <a:ahLst/>
                  <a:cxnLst>
                    <a:cxn ang="T6">
                      <a:pos x="T0" y="T1"/>
                    </a:cxn>
                    <a:cxn ang="T7">
                      <a:pos x="T2" y="T3"/>
                    </a:cxn>
                    <a:cxn ang="T8">
                      <a:pos x="T4" y="T5"/>
                    </a:cxn>
                  </a:cxnLst>
                  <a:rect l="T9" t="T10" r="T11" b="T12"/>
                  <a:pathLst>
                    <a:path w="43200" h="23783" fill="none" extrusionOk="0">
                      <a:moveTo>
                        <a:pt x="110" y="23783"/>
                      </a:moveTo>
                      <a:cubicBezTo>
                        <a:pt x="36" y="23057"/>
                        <a:pt x="0" y="22329"/>
                        <a:pt x="0" y="21600"/>
                      </a:cubicBezTo>
                      <a:cubicBezTo>
                        <a:pt x="0" y="9670"/>
                        <a:pt x="9670" y="0"/>
                        <a:pt x="21600" y="0"/>
                      </a:cubicBezTo>
                      <a:cubicBezTo>
                        <a:pt x="33529" y="-1"/>
                        <a:pt x="43199" y="9670"/>
                        <a:pt x="43200" y="21599"/>
                      </a:cubicBezTo>
                    </a:path>
                    <a:path w="43200" h="23783" stroke="0" extrusionOk="0">
                      <a:moveTo>
                        <a:pt x="110" y="23783"/>
                      </a:moveTo>
                      <a:cubicBezTo>
                        <a:pt x="36" y="23057"/>
                        <a:pt x="0" y="22329"/>
                        <a:pt x="0" y="21600"/>
                      </a:cubicBezTo>
                      <a:cubicBezTo>
                        <a:pt x="0" y="9670"/>
                        <a:pt x="9670" y="0"/>
                        <a:pt x="21600" y="0"/>
                      </a:cubicBezTo>
                      <a:cubicBezTo>
                        <a:pt x="33529" y="-1"/>
                        <a:pt x="43199" y="9670"/>
                        <a:pt x="43200" y="21599"/>
                      </a:cubicBezTo>
                      <a:lnTo>
                        <a:pt x="21600" y="21600"/>
                      </a:lnTo>
                      <a:lnTo>
                        <a:pt x="110" y="2378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grpSp>
          <p:sp>
            <p:nvSpPr>
              <p:cNvPr id="26760" name="Arc 55"/>
              <p:cNvSpPr>
                <a:spLocks noChangeAspect="1"/>
              </p:cNvSpPr>
              <p:nvPr/>
            </p:nvSpPr>
            <p:spPr bwMode="auto">
              <a:xfrm rot="10800000" flipV="1">
                <a:off x="875" y="1303"/>
                <a:ext cx="23" cy="6"/>
              </a:xfrm>
              <a:custGeom>
                <a:avLst/>
                <a:gdLst>
                  <a:gd name="T0" fmla="*/ 0 w 43200"/>
                  <a:gd name="T1" fmla="*/ 0 h 23783"/>
                  <a:gd name="T2" fmla="*/ 0 w 43200"/>
                  <a:gd name="T3" fmla="*/ 0 h 23783"/>
                  <a:gd name="T4" fmla="*/ 0 w 43200"/>
                  <a:gd name="T5" fmla="*/ 0 h 23783"/>
                  <a:gd name="T6" fmla="*/ 0 60000 65536"/>
                  <a:gd name="T7" fmla="*/ 0 60000 65536"/>
                  <a:gd name="T8" fmla="*/ 0 60000 65536"/>
                  <a:gd name="T9" fmla="*/ 0 w 43200"/>
                  <a:gd name="T10" fmla="*/ 0 h 23783"/>
                  <a:gd name="T11" fmla="*/ 43200 w 43200"/>
                  <a:gd name="T12" fmla="*/ 23783 h 23783"/>
                </a:gdLst>
                <a:ahLst/>
                <a:cxnLst>
                  <a:cxn ang="T6">
                    <a:pos x="T0" y="T1"/>
                  </a:cxn>
                  <a:cxn ang="T7">
                    <a:pos x="T2" y="T3"/>
                  </a:cxn>
                  <a:cxn ang="T8">
                    <a:pos x="T4" y="T5"/>
                  </a:cxn>
                </a:cxnLst>
                <a:rect l="T9" t="T10" r="T11" b="T12"/>
                <a:pathLst>
                  <a:path w="43200" h="23783" fill="none" extrusionOk="0">
                    <a:moveTo>
                      <a:pt x="110" y="23783"/>
                    </a:moveTo>
                    <a:cubicBezTo>
                      <a:pt x="36" y="23057"/>
                      <a:pt x="0" y="22329"/>
                      <a:pt x="0" y="21600"/>
                    </a:cubicBezTo>
                    <a:cubicBezTo>
                      <a:pt x="0" y="9670"/>
                      <a:pt x="9670" y="0"/>
                      <a:pt x="21600" y="0"/>
                    </a:cubicBezTo>
                    <a:cubicBezTo>
                      <a:pt x="33529" y="-1"/>
                      <a:pt x="43199" y="9670"/>
                      <a:pt x="43200" y="21599"/>
                    </a:cubicBezTo>
                  </a:path>
                  <a:path w="43200" h="23783" stroke="0" extrusionOk="0">
                    <a:moveTo>
                      <a:pt x="110" y="23783"/>
                    </a:moveTo>
                    <a:cubicBezTo>
                      <a:pt x="36" y="23057"/>
                      <a:pt x="0" y="22329"/>
                      <a:pt x="0" y="21600"/>
                    </a:cubicBezTo>
                    <a:cubicBezTo>
                      <a:pt x="0" y="9670"/>
                      <a:pt x="9670" y="0"/>
                      <a:pt x="21600" y="0"/>
                    </a:cubicBezTo>
                    <a:cubicBezTo>
                      <a:pt x="33529" y="-1"/>
                      <a:pt x="43199" y="9670"/>
                      <a:pt x="43200" y="21599"/>
                    </a:cubicBezTo>
                    <a:lnTo>
                      <a:pt x="21600" y="21600"/>
                    </a:lnTo>
                    <a:lnTo>
                      <a:pt x="110" y="2378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grpSp>
            <p:nvGrpSpPr>
              <p:cNvPr id="8" name="Group 56"/>
              <p:cNvGrpSpPr>
                <a:grpSpLocks noChangeAspect="1"/>
              </p:cNvGrpSpPr>
              <p:nvPr/>
            </p:nvGrpSpPr>
            <p:grpSpPr bwMode="auto">
              <a:xfrm flipH="1">
                <a:off x="898" y="1024"/>
                <a:ext cx="128" cy="582"/>
                <a:chOff x="747" y="1026"/>
                <a:chExt cx="128" cy="582"/>
              </a:xfrm>
            </p:grpSpPr>
            <p:sp>
              <p:nvSpPr>
                <p:cNvPr id="26762" name="Line 57"/>
                <p:cNvSpPr>
                  <a:spLocks noChangeAspect="1" noChangeShapeType="1"/>
                </p:cNvSpPr>
                <p:nvPr/>
              </p:nvSpPr>
              <p:spPr bwMode="auto">
                <a:xfrm>
                  <a:off x="793" y="1123"/>
                  <a:ext cx="0" cy="17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63" name="Line 58"/>
                <p:cNvSpPr>
                  <a:spLocks noChangeAspect="1" noChangeShapeType="1"/>
                </p:cNvSpPr>
                <p:nvPr/>
              </p:nvSpPr>
              <p:spPr bwMode="auto">
                <a:xfrm>
                  <a:off x="811" y="1124"/>
                  <a:ext cx="0" cy="46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64" name="Line 59"/>
                <p:cNvSpPr>
                  <a:spLocks noChangeAspect="1" noChangeShapeType="1"/>
                </p:cNvSpPr>
                <p:nvPr/>
              </p:nvSpPr>
              <p:spPr bwMode="auto">
                <a:xfrm>
                  <a:off x="875" y="1308"/>
                  <a:ext cx="0" cy="28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65" name="Arc 60"/>
                <p:cNvSpPr>
                  <a:spLocks noChangeAspect="1"/>
                </p:cNvSpPr>
                <p:nvPr/>
              </p:nvSpPr>
              <p:spPr bwMode="auto">
                <a:xfrm flipH="1">
                  <a:off x="748" y="1026"/>
                  <a:ext cx="48" cy="75"/>
                </a:xfrm>
                <a:custGeom>
                  <a:avLst/>
                  <a:gdLst>
                    <a:gd name="T0" fmla="*/ 0 w 19738"/>
                    <a:gd name="T1" fmla="*/ 0 h 21600"/>
                    <a:gd name="T2" fmla="*/ 0 w 19738"/>
                    <a:gd name="T3" fmla="*/ 0 h 21600"/>
                    <a:gd name="T4" fmla="*/ 0 w 19738"/>
                    <a:gd name="T5" fmla="*/ 0 h 21600"/>
                    <a:gd name="T6" fmla="*/ 0 60000 65536"/>
                    <a:gd name="T7" fmla="*/ 0 60000 65536"/>
                    <a:gd name="T8" fmla="*/ 0 60000 65536"/>
                    <a:gd name="T9" fmla="*/ 0 w 19738"/>
                    <a:gd name="T10" fmla="*/ 0 h 21600"/>
                    <a:gd name="T11" fmla="*/ 19738 w 19738"/>
                    <a:gd name="T12" fmla="*/ 21600 h 21600"/>
                  </a:gdLst>
                  <a:ahLst/>
                  <a:cxnLst>
                    <a:cxn ang="T6">
                      <a:pos x="T0" y="T1"/>
                    </a:cxn>
                    <a:cxn ang="T7">
                      <a:pos x="T2" y="T3"/>
                    </a:cxn>
                    <a:cxn ang="T8">
                      <a:pos x="T4" y="T5"/>
                    </a:cxn>
                  </a:cxnLst>
                  <a:rect l="T9" t="T10" r="T11" b="T12"/>
                  <a:pathLst>
                    <a:path w="19738" h="21600" fill="none" extrusionOk="0">
                      <a:moveTo>
                        <a:pt x="-1" y="0"/>
                      </a:moveTo>
                      <a:cubicBezTo>
                        <a:pt x="8535" y="0"/>
                        <a:pt x="16271" y="5026"/>
                        <a:pt x="19738" y="12826"/>
                      </a:cubicBezTo>
                    </a:path>
                    <a:path w="19738" h="21600" stroke="0" extrusionOk="0">
                      <a:moveTo>
                        <a:pt x="-1" y="0"/>
                      </a:moveTo>
                      <a:cubicBezTo>
                        <a:pt x="8535" y="0"/>
                        <a:pt x="16271" y="5026"/>
                        <a:pt x="19738" y="12826"/>
                      </a:cubicBezTo>
                      <a:lnTo>
                        <a:pt x="0" y="21600"/>
                      </a:lnTo>
                      <a:lnTo>
                        <a:pt x="-1" y="0"/>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sp>
              <p:nvSpPr>
                <p:cNvPr id="26766" name="Line 61"/>
                <p:cNvSpPr>
                  <a:spLocks noChangeAspect="1" noChangeShapeType="1"/>
                </p:cNvSpPr>
                <p:nvPr/>
              </p:nvSpPr>
              <p:spPr bwMode="auto">
                <a:xfrm>
                  <a:off x="748" y="1067"/>
                  <a:ext cx="0" cy="23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67" name="Arc 62"/>
                <p:cNvSpPr>
                  <a:spLocks noChangeAspect="1"/>
                </p:cNvSpPr>
                <p:nvPr/>
              </p:nvSpPr>
              <p:spPr bwMode="auto">
                <a:xfrm rot="10800000">
                  <a:off x="747" y="1291"/>
                  <a:ext cx="46" cy="17"/>
                </a:xfrm>
                <a:custGeom>
                  <a:avLst/>
                  <a:gdLst>
                    <a:gd name="T0" fmla="*/ 0 w 43200"/>
                    <a:gd name="T1" fmla="*/ 0 h 23783"/>
                    <a:gd name="T2" fmla="*/ 0 w 43200"/>
                    <a:gd name="T3" fmla="*/ 0 h 23783"/>
                    <a:gd name="T4" fmla="*/ 0 w 43200"/>
                    <a:gd name="T5" fmla="*/ 0 h 23783"/>
                    <a:gd name="T6" fmla="*/ 0 60000 65536"/>
                    <a:gd name="T7" fmla="*/ 0 60000 65536"/>
                    <a:gd name="T8" fmla="*/ 0 60000 65536"/>
                    <a:gd name="T9" fmla="*/ 0 w 43200"/>
                    <a:gd name="T10" fmla="*/ 0 h 23783"/>
                    <a:gd name="T11" fmla="*/ 43200 w 43200"/>
                    <a:gd name="T12" fmla="*/ 23783 h 23783"/>
                  </a:gdLst>
                  <a:ahLst/>
                  <a:cxnLst>
                    <a:cxn ang="T6">
                      <a:pos x="T0" y="T1"/>
                    </a:cxn>
                    <a:cxn ang="T7">
                      <a:pos x="T2" y="T3"/>
                    </a:cxn>
                    <a:cxn ang="T8">
                      <a:pos x="T4" y="T5"/>
                    </a:cxn>
                  </a:cxnLst>
                  <a:rect l="T9" t="T10" r="T11" b="T12"/>
                  <a:pathLst>
                    <a:path w="43200" h="23783" fill="none" extrusionOk="0">
                      <a:moveTo>
                        <a:pt x="110" y="23783"/>
                      </a:moveTo>
                      <a:cubicBezTo>
                        <a:pt x="36" y="23057"/>
                        <a:pt x="0" y="22329"/>
                        <a:pt x="0" y="21600"/>
                      </a:cubicBezTo>
                      <a:cubicBezTo>
                        <a:pt x="0" y="9670"/>
                        <a:pt x="9670" y="0"/>
                        <a:pt x="21600" y="0"/>
                      </a:cubicBezTo>
                      <a:cubicBezTo>
                        <a:pt x="33529" y="-1"/>
                        <a:pt x="43199" y="9670"/>
                        <a:pt x="43200" y="21599"/>
                      </a:cubicBezTo>
                    </a:path>
                    <a:path w="43200" h="23783" stroke="0" extrusionOk="0">
                      <a:moveTo>
                        <a:pt x="110" y="23783"/>
                      </a:moveTo>
                      <a:cubicBezTo>
                        <a:pt x="36" y="23057"/>
                        <a:pt x="0" y="22329"/>
                        <a:pt x="0" y="21600"/>
                      </a:cubicBezTo>
                      <a:cubicBezTo>
                        <a:pt x="0" y="9670"/>
                        <a:pt x="9670" y="0"/>
                        <a:pt x="21600" y="0"/>
                      </a:cubicBezTo>
                      <a:cubicBezTo>
                        <a:pt x="33529" y="-1"/>
                        <a:pt x="43199" y="9670"/>
                        <a:pt x="43200" y="21599"/>
                      </a:cubicBezTo>
                      <a:lnTo>
                        <a:pt x="21600" y="21600"/>
                      </a:lnTo>
                      <a:lnTo>
                        <a:pt x="110" y="2378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sp>
              <p:nvSpPr>
                <p:cNvPr id="26768" name="Arc 63"/>
                <p:cNvSpPr>
                  <a:spLocks noChangeAspect="1"/>
                </p:cNvSpPr>
                <p:nvPr/>
              </p:nvSpPr>
              <p:spPr bwMode="auto">
                <a:xfrm rot="10800000">
                  <a:off x="811" y="1585"/>
                  <a:ext cx="63" cy="23"/>
                </a:xfrm>
                <a:custGeom>
                  <a:avLst/>
                  <a:gdLst>
                    <a:gd name="T0" fmla="*/ 0 w 43200"/>
                    <a:gd name="T1" fmla="*/ 0 h 23783"/>
                    <a:gd name="T2" fmla="*/ 0 w 43200"/>
                    <a:gd name="T3" fmla="*/ 0 h 23783"/>
                    <a:gd name="T4" fmla="*/ 0 w 43200"/>
                    <a:gd name="T5" fmla="*/ 0 h 23783"/>
                    <a:gd name="T6" fmla="*/ 0 60000 65536"/>
                    <a:gd name="T7" fmla="*/ 0 60000 65536"/>
                    <a:gd name="T8" fmla="*/ 0 60000 65536"/>
                    <a:gd name="T9" fmla="*/ 0 w 43200"/>
                    <a:gd name="T10" fmla="*/ 0 h 23783"/>
                    <a:gd name="T11" fmla="*/ 43200 w 43200"/>
                    <a:gd name="T12" fmla="*/ 23783 h 23783"/>
                  </a:gdLst>
                  <a:ahLst/>
                  <a:cxnLst>
                    <a:cxn ang="T6">
                      <a:pos x="T0" y="T1"/>
                    </a:cxn>
                    <a:cxn ang="T7">
                      <a:pos x="T2" y="T3"/>
                    </a:cxn>
                    <a:cxn ang="T8">
                      <a:pos x="T4" y="T5"/>
                    </a:cxn>
                  </a:cxnLst>
                  <a:rect l="T9" t="T10" r="T11" b="T12"/>
                  <a:pathLst>
                    <a:path w="43200" h="23783" fill="none" extrusionOk="0">
                      <a:moveTo>
                        <a:pt x="110" y="23783"/>
                      </a:moveTo>
                      <a:cubicBezTo>
                        <a:pt x="36" y="23057"/>
                        <a:pt x="0" y="22329"/>
                        <a:pt x="0" y="21600"/>
                      </a:cubicBezTo>
                      <a:cubicBezTo>
                        <a:pt x="0" y="9670"/>
                        <a:pt x="9670" y="0"/>
                        <a:pt x="21600" y="0"/>
                      </a:cubicBezTo>
                      <a:cubicBezTo>
                        <a:pt x="33529" y="-1"/>
                        <a:pt x="43199" y="9670"/>
                        <a:pt x="43200" y="21599"/>
                      </a:cubicBezTo>
                    </a:path>
                    <a:path w="43200" h="23783" stroke="0" extrusionOk="0">
                      <a:moveTo>
                        <a:pt x="110" y="23783"/>
                      </a:moveTo>
                      <a:cubicBezTo>
                        <a:pt x="36" y="23057"/>
                        <a:pt x="0" y="22329"/>
                        <a:pt x="0" y="21600"/>
                      </a:cubicBezTo>
                      <a:cubicBezTo>
                        <a:pt x="0" y="9670"/>
                        <a:pt x="9670" y="0"/>
                        <a:pt x="21600" y="0"/>
                      </a:cubicBezTo>
                      <a:cubicBezTo>
                        <a:pt x="33529" y="-1"/>
                        <a:pt x="43199" y="9670"/>
                        <a:pt x="43200" y="21599"/>
                      </a:cubicBezTo>
                      <a:lnTo>
                        <a:pt x="21600" y="21600"/>
                      </a:lnTo>
                      <a:lnTo>
                        <a:pt x="110" y="2378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sp>
              <p:nvSpPr>
                <p:cNvPr id="26769" name="Arc 64"/>
                <p:cNvSpPr>
                  <a:spLocks noChangeAspect="1"/>
                </p:cNvSpPr>
                <p:nvPr/>
              </p:nvSpPr>
              <p:spPr bwMode="auto">
                <a:xfrm rot="10800000" flipV="1">
                  <a:off x="792" y="1122"/>
                  <a:ext cx="17" cy="6"/>
                </a:xfrm>
                <a:custGeom>
                  <a:avLst/>
                  <a:gdLst>
                    <a:gd name="T0" fmla="*/ 0 w 43200"/>
                    <a:gd name="T1" fmla="*/ 0 h 23783"/>
                    <a:gd name="T2" fmla="*/ 0 w 43200"/>
                    <a:gd name="T3" fmla="*/ 0 h 23783"/>
                    <a:gd name="T4" fmla="*/ 0 w 43200"/>
                    <a:gd name="T5" fmla="*/ 0 h 23783"/>
                    <a:gd name="T6" fmla="*/ 0 60000 65536"/>
                    <a:gd name="T7" fmla="*/ 0 60000 65536"/>
                    <a:gd name="T8" fmla="*/ 0 60000 65536"/>
                    <a:gd name="T9" fmla="*/ 0 w 43200"/>
                    <a:gd name="T10" fmla="*/ 0 h 23783"/>
                    <a:gd name="T11" fmla="*/ 43200 w 43200"/>
                    <a:gd name="T12" fmla="*/ 23783 h 23783"/>
                  </a:gdLst>
                  <a:ahLst/>
                  <a:cxnLst>
                    <a:cxn ang="T6">
                      <a:pos x="T0" y="T1"/>
                    </a:cxn>
                    <a:cxn ang="T7">
                      <a:pos x="T2" y="T3"/>
                    </a:cxn>
                    <a:cxn ang="T8">
                      <a:pos x="T4" y="T5"/>
                    </a:cxn>
                  </a:cxnLst>
                  <a:rect l="T9" t="T10" r="T11" b="T12"/>
                  <a:pathLst>
                    <a:path w="43200" h="23783" fill="none" extrusionOk="0">
                      <a:moveTo>
                        <a:pt x="110" y="23783"/>
                      </a:moveTo>
                      <a:cubicBezTo>
                        <a:pt x="36" y="23057"/>
                        <a:pt x="0" y="22329"/>
                        <a:pt x="0" y="21600"/>
                      </a:cubicBezTo>
                      <a:cubicBezTo>
                        <a:pt x="0" y="9670"/>
                        <a:pt x="9670" y="0"/>
                        <a:pt x="21600" y="0"/>
                      </a:cubicBezTo>
                      <a:cubicBezTo>
                        <a:pt x="33529" y="-1"/>
                        <a:pt x="43199" y="9670"/>
                        <a:pt x="43200" y="21599"/>
                      </a:cubicBezTo>
                    </a:path>
                    <a:path w="43200" h="23783" stroke="0" extrusionOk="0">
                      <a:moveTo>
                        <a:pt x="110" y="23783"/>
                      </a:moveTo>
                      <a:cubicBezTo>
                        <a:pt x="36" y="23057"/>
                        <a:pt x="0" y="22329"/>
                        <a:pt x="0" y="21600"/>
                      </a:cubicBezTo>
                      <a:cubicBezTo>
                        <a:pt x="0" y="9670"/>
                        <a:pt x="9670" y="0"/>
                        <a:pt x="21600" y="0"/>
                      </a:cubicBezTo>
                      <a:cubicBezTo>
                        <a:pt x="33529" y="-1"/>
                        <a:pt x="43199" y="9670"/>
                        <a:pt x="43200" y="21599"/>
                      </a:cubicBezTo>
                      <a:lnTo>
                        <a:pt x="21600" y="21600"/>
                      </a:lnTo>
                      <a:lnTo>
                        <a:pt x="110" y="2378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grpSp>
        </p:grpSp>
        <p:grpSp>
          <p:nvGrpSpPr>
            <p:cNvPr id="9" name="Group 65"/>
            <p:cNvGrpSpPr>
              <a:grpSpLocks noChangeAspect="1"/>
            </p:cNvGrpSpPr>
            <p:nvPr/>
          </p:nvGrpSpPr>
          <p:grpSpPr bwMode="auto">
            <a:xfrm>
              <a:off x="2999" y="1559"/>
              <a:ext cx="174" cy="347"/>
              <a:chOff x="3024" y="960"/>
              <a:chExt cx="336" cy="672"/>
            </a:xfrm>
          </p:grpSpPr>
          <p:sp>
            <p:nvSpPr>
              <p:cNvPr id="26748" name="AutoShape 66"/>
              <p:cNvSpPr>
                <a:spLocks noChangeAspect="1" noChangeArrowheads="1"/>
              </p:cNvSpPr>
              <p:nvPr/>
            </p:nvSpPr>
            <p:spPr bwMode="auto">
              <a:xfrm>
                <a:off x="3024" y="960"/>
                <a:ext cx="336" cy="672"/>
              </a:xfrm>
              <a:prstGeom prst="can">
                <a:avLst>
                  <a:gd name="adj" fmla="val 33037"/>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49" name="Line 67"/>
              <p:cNvSpPr>
                <a:spLocks noChangeAspect="1" noChangeShapeType="1"/>
              </p:cNvSpPr>
              <p:nvPr/>
            </p:nvSpPr>
            <p:spPr bwMode="auto">
              <a:xfrm flipV="1">
                <a:off x="3072" y="1440"/>
                <a:ext cx="144" cy="14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50" name="Line 68"/>
              <p:cNvSpPr>
                <a:spLocks noChangeAspect="1" noChangeShapeType="1"/>
              </p:cNvSpPr>
              <p:nvPr/>
            </p:nvSpPr>
            <p:spPr bwMode="auto">
              <a:xfrm>
                <a:off x="3024" y="1488"/>
                <a:ext cx="33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51" name="Line 69"/>
              <p:cNvSpPr>
                <a:spLocks noChangeAspect="1" noChangeShapeType="1"/>
              </p:cNvSpPr>
              <p:nvPr/>
            </p:nvSpPr>
            <p:spPr bwMode="auto">
              <a:xfrm flipV="1">
                <a:off x="3168" y="1392"/>
                <a:ext cx="48" cy="19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52" name="Line 70"/>
              <p:cNvSpPr>
                <a:spLocks noChangeAspect="1" noChangeShapeType="1"/>
              </p:cNvSpPr>
              <p:nvPr/>
            </p:nvSpPr>
            <p:spPr bwMode="auto">
              <a:xfrm>
                <a:off x="3120" y="1392"/>
                <a:ext cx="240" cy="4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753" name="AutoShape 71"/>
              <p:cNvSpPr>
                <a:spLocks noChangeAspect="1" noChangeArrowheads="1"/>
              </p:cNvSpPr>
              <p:nvPr/>
            </p:nvSpPr>
            <p:spPr bwMode="auto">
              <a:xfrm>
                <a:off x="3024" y="1488"/>
                <a:ext cx="96" cy="96"/>
              </a:xfrm>
              <a:prstGeom prst="sun">
                <a:avLst>
                  <a:gd name="adj" fmla="val 25000"/>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54" name="AutoShape 72"/>
              <p:cNvSpPr>
                <a:spLocks noChangeAspect="1" noChangeArrowheads="1"/>
              </p:cNvSpPr>
              <p:nvPr/>
            </p:nvSpPr>
            <p:spPr bwMode="auto">
              <a:xfrm>
                <a:off x="3168" y="1488"/>
                <a:ext cx="96" cy="96"/>
              </a:xfrm>
              <a:prstGeom prst="sun">
                <a:avLst>
                  <a:gd name="adj" fmla="val 25000"/>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55" name="AutoShape 73"/>
              <p:cNvSpPr>
                <a:spLocks noChangeAspect="1" noChangeArrowheads="1"/>
              </p:cNvSpPr>
              <p:nvPr/>
            </p:nvSpPr>
            <p:spPr bwMode="auto">
              <a:xfrm>
                <a:off x="3072" y="1392"/>
                <a:ext cx="96" cy="96"/>
              </a:xfrm>
              <a:prstGeom prst="sun">
                <a:avLst>
                  <a:gd name="adj" fmla="val 25000"/>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56" name="AutoShape 74"/>
              <p:cNvSpPr>
                <a:spLocks noChangeAspect="1" noChangeArrowheads="1"/>
              </p:cNvSpPr>
              <p:nvPr/>
            </p:nvSpPr>
            <p:spPr bwMode="auto">
              <a:xfrm>
                <a:off x="3216" y="1392"/>
                <a:ext cx="96" cy="96"/>
              </a:xfrm>
              <a:prstGeom prst="sun">
                <a:avLst>
                  <a:gd name="adj" fmla="val 25000"/>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grpSp>
        <p:sp>
          <p:nvSpPr>
            <p:cNvPr id="26710" name="AutoShape 75"/>
            <p:cNvSpPr>
              <a:spLocks noChangeAspect="1" noChangeArrowheads="1"/>
            </p:cNvSpPr>
            <p:nvPr/>
          </p:nvSpPr>
          <p:spPr bwMode="auto">
            <a:xfrm>
              <a:off x="2999" y="1658"/>
              <a:ext cx="174" cy="248"/>
            </a:xfrm>
            <a:prstGeom prst="can">
              <a:avLst>
                <a:gd name="adj" fmla="val 23544"/>
              </a:avLst>
            </a:prstGeom>
            <a:solidFill>
              <a:schemeClr val="accent1"/>
            </a:solidFill>
            <a:ln w="9525">
              <a:solidFill>
                <a:srgbClr val="FFFFFF"/>
              </a:solidFill>
              <a:round/>
              <a:headEnd/>
              <a:tailEnd/>
            </a:ln>
          </p:spPr>
          <p:txBody>
            <a:bodyPr wrap="none" anchor="ctr"/>
            <a:lstStyle/>
            <a:p>
              <a:endParaRPr lang="en-US" sz="2400">
                <a:solidFill>
                  <a:prstClr val="white"/>
                </a:solidFill>
              </a:endParaRPr>
            </a:p>
          </p:txBody>
        </p:sp>
        <p:sp>
          <p:nvSpPr>
            <p:cNvPr id="26711" name="Text Box 76"/>
            <p:cNvSpPr txBox="1">
              <a:spLocks noChangeAspect="1" noChangeArrowheads="1"/>
            </p:cNvSpPr>
            <p:nvPr/>
          </p:nvSpPr>
          <p:spPr bwMode="auto">
            <a:xfrm>
              <a:off x="2749" y="1248"/>
              <a:ext cx="6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en-US" sz="1200">
                  <a:solidFill>
                    <a:srgbClr val="FFFFFF"/>
                  </a:solidFill>
                </a:rPr>
                <a:t>Cardiosphere</a:t>
              </a:r>
            </a:p>
            <a:p>
              <a:pPr algn="ctr"/>
              <a:r>
                <a:rPr lang="en-US" sz="1200">
                  <a:solidFill>
                    <a:srgbClr val="FFFFFF"/>
                  </a:solidFill>
                </a:rPr>
                <a:t>-forming cells</a:t>
              </a:r>
            </a:p>
          </p:txBody>
        </p:sp>
        <p:sp>
          <p:nvSpPr>
            <p:cNvPr id="26712" name="Oval 77"/>
            <p:cNvSpPr>
              <a:spLocks noChangeAspect="1" noChangeArrowheads="1"/>
            </p:cNvSpPr>
            <p:nvPr/>
          </p:nvSpPr>
          <p:spPr bwMode="auto">
            <a:xfrm>
              <a:off x="2999" y="1865"/>
              <a:ext cx="170" cy="41"/>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13" name="AutoShape 78"/>
            <p:cNvSpPr>
              <a:spLocks noChangeAspect="1" noChangeArrowheads="1"/>
            </p:cNvSpPr>
            <p:nvPr/>
          </p:nvSpPr>
          <p:spPr bwMode="auto">
            <a:xfrm>
              <a:off x="3007" y="1852"/>
              <a:ext cx="51" cy="36"/>
            </a:xfrm>
            <a:prstGeom prst="sun">
              <a:avLst>
                <a:gd name="adj" fmla="val 25000"/>
              </a:avLst>
            </a:prstGeom>
            <a:solidFill>
              <a:srgbClr val="FF0000"/>
            </a:solidFill>
            <a:ln w="9525">
              <a:solidFill>
                <a:srgbClr val="FF0000"/>
              </a:solidFill>
              <a:miter lim="800000"/>
              <a:headEnd/>
              <a:tailEnd/>
            </a:ln>
          </p:spPr>
          <p:txBody>
            <a:bodyPr wrap="none" anchor="ctr"/>
            <a:lstStyle/>
            <a:p>
              <a:endParaRPr lang="en-US" sz="2400">
                <a:solidFill>
                  <a:prstClr val="white"/>
                </a:solidFill>
              </a:endParaRPr>
            </a:p>
          </p:txBody>
        </p:sp>
        <p:sp>
          <p:nvSpPr>
            <p:cNvPr id="26714" name="AutoShape 79"/>
            <p:cNvSpPr>
              <a:spLocks noChangeAspect="1" noChangeArrowheads="1"/>
            </p:cNvSpPr>
            <p:nvPr/>
          </p:nvSpPr>
          <p:spPr bwMode="auto">
            <a:xfrm>
              <a:off x="3075" y="1852"/>
              <a:ext cx="49" cy="36"/>
            </a:xfrm>
            <a:prstGeom prst="sun">
              <a:avLst>
                <a:gd name="adj" fmla="val 25000"/>
              </a:avLst>
            </a:prstGeom>
            <a:solidFill>
              <a:srgbClr val="FF0000"/>
            </a:solidFill>
            <a:ln w="9525">
              <a:solidFill>
                <a:srgbClr val="FF0000"/>
              </a:solidFill>
              <a:miter lim="800000"/>
              <a:headEnd/>
              <a:tailEnd/>
            </a:ln>
          </p:spPr>
          <p:txBody>
            <a:bodyPr wrap="none" anchor="ctr"/>
            <a:lstStyle/>
            <a:p>
              <a:endParaRPr lang="en-US" sz="2400">
                <a:solidFill>
                  <a:prstClr val="white"/>
                </a:solidFill>
              </a:endParaRPr>
            </a:p>
          </p:txBody>
        </p:sp>
        <p:sp>
          <p:nvSpPr>
            <p:cNvPr id="26715" name="AutoShape 80"/>
            <p:cNvSpPr>
              <a:spLocks noChangeAspect="1" noChangeArrowheads="1"/>
            </p:cNvSpPr>
            <p:nvPr/>
          </p:nvSpPr>
          <p:spPr bwMode="auto">
            <a:xfrm>
              <a:off x="3032" y="1817"/>
              <a:ext cx="51" cy="35"/>
            </a:xfrm>
            <a:prstGeom prst="sun">
              <a:avLst>
                <a:gd name="adj" fmla="val 25000"/>
              </a:avLst>
            </a:prstGeom>
            <a:solidFill>
              <a:srgbClr val="FF0000"/>
            </a:solidFill>
            <a:ln w="9525">
              <a:solidFill>
                <a:srgbClr val="FF0000"/>
              </a:solidFill>
              <a:miter lim="800000"/>
              <a:headEnd/>
              <a:tailEnd/>
            </a:ln>
          </p:spPr>
          <p:txBody>
            <a:bodyPr wrap="none" anchor="ctr"/>
            <a:lstStyle/>
            <a:p>
              <a:endParaRPr lang="en-US" sz="2400">
                <a:solidFill>
                  <a:prstClr val="white"/>
                </a:solidFill>
              </a:endParaRPr>
            </a:p>
          </p:txBody>
        </p:sp>
        <p:sp>
          <p:nvSpPr>
            <p:cNvPr id="26716" name="AutoShape 81"/>
            <p:cNvSpPr>
              <a:spLocks noChangeAspect="1" noChangeArrowheads="1"/>
            </p:cNvSpPr>
            <p:nvPr/>
          </p:nvSpPr>
          <p:spPr bwMode="auto">
            <a:xfrm>
              <a:off x="3099" y="1817"/>
              <a:ext cx="49" cy="35"/>
            </a:xfrm>
            <a:prstGeom prst="sun">
              <a:avLst>
                <a:gd name="adj" fmla="val 25000"/>
              </a:avLst>
            </a:prstGeom>
            <a:solidFill>
              <a:srgbClr val="FF0000"/>
            </a:solidFill>
            <a:ln w="9525">
              <a:solidFill>
                <a:srgbClr val="FF0000"/>
              </a:solidFill>
              <a:miter lim="800000"/>
              <a:headEnd/>
              <a:tailEnd/>
            </a:ln>
          </p:spPr>
          <p:txBody>
            <a:bodyPr wrap="none" anchor="ctr"/>
            <a:lstStyle/>
            <a:p>
              <a:endParaRPr lang="en-US" sz="2400">
                <a:solidFill>
                  <a:prstClr val="white"/>
                </a:solidFill>
              </a:endParaRPr>
            </a:p>
          </p:txBody>
        </p:sp>
        <p:grpSp>
          <p:nvGrpSpPr>
            <p:cNvPr id="10" name="Group 82"/>
            <p:cNvGrpSpPr>
              <a:grpSpLocks/>
            </p:cNvGrpSpPr>
            <p:nvPr/>
          </p:nvGrpSpPr>
          <p:grpSpPr bwMode="auto">
            <a:xfrm>
              <a:off x="2588" y="1542"/>
              <a:ext cx="296" cy="220"/>
              <a:chOff x="2636" y="1262"/>
              <a:chExt cx="310" cy="232"/>
            </a:xfrm>
          </p:grpSpPr>
          <p:sp>
            <p:nvSpPr>
              <p:cNvPr id="26746" name="AutoShape 83"/>
              <p:cNvSpPr>
                <a:spLocks noChangeAspect="1" noChangeArrowheads="1"/>
              </p:cNvSpPr>
              <p:nvPr/>
            </p:nvSpPr>
            <p:spPr bwMode="auto">
              <a:xfrm>
                <a:off x="2636" y="1416"/>
                <a:ext cx="310" cy="78"/>
              </a:xfrm>
              <a:prstGeom prst="rightArrow">
                <a:avLst>
                  <a:gd name="adj1" fmla="val 50000"/>
                  <a:gd name="adj2" fmla="val 99359"/>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47" name="Text Box 84"/>
              <p:cNvSpPr txBox="1">
                <a:spLocks noChangeAspect="1" noChangeArrowheads="1"/>
              </p:cNvSpPr>
              <p:nvPr/>
            </p:nvSpPr>
            <p:spPr bwMode="auto">
              <a:xfrm>
                <a:off x="2644" y="1262"/>
                <a:ext cx="2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solidFill>
                      <a:srgbClr val="FFFFFF"/>
                    </a:solidFill>
                  </a:rPr>
                  <a:t>2,3</a:t>
                </a:r>
              </a:p>
            </p:txBody>
          </p:sp>
        </p:grpSp>
        <p:sp>
          <p:nvSpPr>
            <p:cNvPr id="26718" name="AutoShape 85"/>
            <p:cNvSpPr>
              <a:spLocks noChangeAspect="1" noChangeArrowheads="1"/>
            </p:cNvSpPr>
            <p:nvPr/>
          </p:nvSpPr>
          <p:spPr bwMode="auto">
            <a:xfrm>
              <a:off x="3308" y="1725"/>
              <a:ext cx="297" cy="77"/>
            </a:xfrm>
            <a:prstGeom prst="rightArrow">
              <a:avLst>
                <a:gd name="adj1" fmla="val 50000"/>
                <a:gd name="adj2" fmla="val 96429"/>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19" name="Text Box 86"/>
            <p:cNvSpPr txBox="1">
              <a:spLocks noChangeAspect="1" noChangeArrowheads="1"/>
            </p:cNvSpPr>
            <p:nvPr/>
          </p:nvSpPr>
          <p:spPr bwMode="auto">
            <a:xfrm>
              <a:off x="3644" y="1262"/>
              <a:ext cx="8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solidFill>
                    <a:srgbClr val="FFFFFF"/>
                  </a:solidFill>
                </a:rPr>
                <a:t>Cardiospheres (4)</a:t>
              </a:r>
            </a:p>
          </p:txBody>
        </p:sp>
        <p:sp>
          <p:nvSpPr>
            <p:cNvPr id="26720" name="AutoShape 87"/>
            <p:cNvSpPr>
              <a:spLocks noChangeAspect="1" noChangeArrowheads="1"/>
            </p:cNvSpPr>
            <p:nvPr/>
          </p:nvSpPr>
          <p:spPr bwMode="auto">
            <a:xfrm>
              <a:off x="3691" y="1641"/>
              <a:ext cx="766" cy="255"/>
            </a:xfrm>
            <a:prstGeom prst="can">
              <a:avLst>
                <a:gd name="adj" fmla="val 50000"/>
              </a:avLst>
            </a:prstGeom>
            <a:solidFill>
              <a:schemeClr val="accent1"/>
            </a:solidFill>
            <a:ln w="9525">
              <a:solidFill>
                <a:srgbClr val="FFFFFF"/>
              </a:solidFill>
              <a:round/>
              <a:headEnd/>
              <a:tailEnd/>
            </a:ln>
          </p:spPr>
          <p:txBody>
            <a:bodyPr wrap="none" anchor="ctr"/>
            <a:lstStyle/>
            <a:p>
              <a:endParaRPr lang="en-US" sz="2400">
                <a:solidFill>
                  <a:prstClr val="white"/>
                </a:solidFill>
              </a:endParaRPr>
            </a:p>
          </p:txBody>
        </p:sp>
        <p:sp>
          <p:nvSpPr>
            <p:cNvPr id="26721" name="Oval 88"/>
            <p:cNvSpPr>
              <a:spLocks noChangeAspect="1" noChangeArrowheads="1"/>
            </p:cNvSpPr>
            <p:nvPr/>
          </p:nvSpPr>
          <p:spPr bwMode="auto">
            <a:xfrm flipH="1">
              <a:off x="4118" y="1666"/>
              <a:ext cx="82" cy="66"/>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sp>
          <p:nvSpPr>
            <p:cNvPr id="26722" name="Oval 89"/>
            <p:cNvSpPr>
              <a:spLocks noChangeAspect="1" noChangeArrowheads="1"/>
            </p:cNvSpPr>
            <p:nvPr/>
          </p:nvSpPr>
          <p:spPr bwMode="auto">
            <a:xfrm flipH="1">
              <a:off x="4136" y="1783"/>
              <a:ext cx="82" cy="66"/>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sp>
          <p:nvSpPr>
            <p:cNvPr id="26723" name="Oval 90"/>
            <p:cNvSpPr>
              <a:spLocks noChangeAspect="1" noChangeArrowheads="1"/>
            </p:cNvSpPr>
            <p:nvPr/>
          </p:nvSpPr>
          <p:spPr bwMode="auto">
            <a:xfrm flipH="1">
              <a:off x="3896" y="1666"/>
              <a:ext cx="83" cy="65"/>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sp>
          <p:nvSpPr>
            <p:cNvPr id="26724" name="Oval 91"/>
            <p:cNvSpPr>
              <a:spLocks noChangeAspect="1" noChangeArrowheads="1"/>
            </p:cNvSpPr>
            <p:nvPr/>
          </p:nvSpPr>
          <p:spPr bwMode="auto">
            <a:xfrm flipH="1">
              <a:off x="3946" y="1783"/>
              <a:ext cx="82" cy="66"/>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sp>
          <p:nvSpPr>
            <p:cNvPr id="26725" name="Oval 92"/>
            <p:cNvSpPr>
              <a:spLocks noChangeAspect="1" noChangeArrowheads="1"/>
            </p:cNvSpPr>
            <p:nvPr/>
          </p:nvSpPr>
          <p:spPr bwMode="auto">
            <a:xfrm>
              <a:off x="3695" y="1768"/>
              <a:ext cx="762" cy="128"/>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26" name="Oval 93"/>
            <p:cNvSpPr>
              <a:spLocks noChangeAspect="1" noChangeArrowheads="1"/>
            </p:cNvSpPr>
            <p:nvPr/>
          </p:nvSpPr>
          <p:spPr bwMode="auto">
            <a:xfrm flipH="1">
              <a:off x="3747" y="1735"/>
              <a:ext cx="83" cy="65"/>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sp>
          <p:nvSpPr>
            <p:cNvPr id="26727" name="Oval 94"/>
            <p:cNvSpPr>
              <a:spLocks noChangeAspect="1" noChangeArrowheads="1"/>
            </p:cNvSpPr>
            <p:nvPr/>
          </p:nvSpPr>
          <p:spPr bwMode="auto">
            <a:xfrm flipH="1">
              <a:off x="4320" y="1735"/>
              <a:ext cx="82" cy="65"/>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sp>
          <p:nvSpPr>
            <p:cNvPr id="26728" name="Oval 95"/>
            <p:cNvSpPr>
              <a:spLocks noChangeAspect="1" noChangeArrowheads="1"/>
            </p:cNvSpPr>
            <p:nvPr/>
          </p:nvSpPr>
          <p:spPr bwMode="auto">
            <a:xfrm>
              <a:off x="3695" y="1641"/>
              <a:ext cx="762" cy="128"/>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grpSp>
          <p:nvGrpSpPr>
            <p:cNvPr id="11" name="Group 96"/>
            <p:cNvGrpSpPr>
              <a:grpSpLocks noChangeAspect="1"/>
            </p:cNvGrpSpPr>
            <p:nvPr/>
          </p:nvGrpSpPr>
          <p:grpSpPr bwMode="auto">
            <a:xfrm>
              <a:off x="4879" y="1642"/>
              <a:ext cx="596" cy="223"/>
              <a:chOff x="432" y="2256"/>
              <a:chExt cx="1872" cy="1008"/>
            </a:xfrm>
          </p:grpSpPr>
          <p:sp>
            <p:nvSpPr>
              <p:cNvPr id="26744" name="Freeform 97"/>
              <p:cNvSpPr>
                <a:spLocks noChangeAspect="1"/>
              </p:cNvSpPr>
              <p:nvPr/>
            </p:nvSpPr>
            <p:spPr bwMode="auto">
              <a:xfrm>
                <a:off x="432" y="2256"/>
                <a:ext cx="1488" cy="1008"/>
              </a:xfrm>
              <a:custGeom>
                <a:avLst/>
                <a:gdLst>
                  <a:gd name="T0" fmla="*/ 1488 w 1488"/>
                  <a:gd name="T1" fmla="*/ 624 h 1008"/>
                  <a:gd name="T2" fmla="*/ 1200 w 1488"/>
                  <a:gd name="T3" fmla="*/ 1008 h 1008"/>
                  <a:gd name="T4" fmla="*/ 0 w 1488"/>
                  <a:gd name="T5" fmla="*/ 1008 h 1008"/>
                  <a:gd name="T6" fmla="*/ 0 w 1488"/>
                  <a:gd name="T7" fmla="*/ 0 h 1008"/>
                  <a:gd name="T8" fmla="*/ 1152 w 1488"/>
                  <a:gd name="T9" fmla="*/ 0 h 1008"/>
                  <a:gd name="T10" fmla="*/ 1488 w 1488"/>
                  <a:gd name="T11" fmla="*/ 384 h 1008"/>
                  <a:gd name="T12" fmla="*/ 0 60000 65536"/>
                  <a:gd name="T13" fmla="*/ 0 60000 65536"/>
                  <a:gd name="T14" fmla="*/ 0 60000 65536"/>
                  <a:gd name="T15" fmla="*/ 0 60000 65536"/>
                  <a:gd name="T16" fmla="*/ 0 60000 65536"/>
                  <a:gd name="T17" fmla="*/ 0 60000 65536"/>
                  <a:gd name="T18" fmla="*/ 0 w 1488"/>
                  <a:gd name="T19" fmla="*/ 0 h 1008"/>
                  <a:gd name="T20" fmla="*/ 1488 w 1488"/>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1488" h="1008">
                    <a:moveTo>
                      <a:pt x="1488" y="624"/>
                    </a:moveTo>
                    <a:lnTo>
                      <a:pt x="1200" y="1008"/>
                    </a:lnTo>
                    <a:lnTo>
                      <a:pt x="0" y="1008"/>
                    </a:lnTo>
                    <a:lnTo>
                      <a:pt x="0" y="0"/>
                    </a:lnTo>
                    <a:lnTo>
                      <a:pt x="1152" y="0"/>
                    </a:lnTo>
                    <a:lnTo>
                      <a:pt x="1488" y="384"/>
                    </a:lnTo>
                  </a:path>
                </a:pathLst>
              </a:custGeom>
              <a:solidFill>
                <a:schemeClr val="accent1"/>
              </a:solidFill>
              <a:ln w="9525">
                <a:solidFill>
                  <a:srgbClr val="FFFFFF"/>
                </a:solidFill>
                <a:round/>
                <a:headEnd/>
                <a:tailEnd/>
              </a:ln>
            </p:spPr>
            <p:txBody>
              <a:bodyPr/>
              <a:lstStyle/>
              <a:p>
                <a:endParaRPr lang="en-US">
                  <a:solidFill>
                    <a:prstClr val="white"/>
                  </a:solidFill>
                </a:endParaRPr>
              </a:p>
            </p:txBody>
          </p:sp>
          <p:sp>
            <p:nvSpPr>
              <p:cNvPr id="26745" name="Rectangle 98"/>
              <p:cNvSpPr>
                <a:spLocks noChangeAspect="1" noChangeArrowheads="1"/>
              </p:cNvSpPr>
              <p:nvPr/>
            </p:nvSpPr>
            <p:spPr bwMode="auto">
              <a:xfrm>
                <a:off x="1920" y="2640"/>
                <a:ext cx="384" cy="288"/>
              </a:xfrm>
              <a:prstGeom prst="rect">
                <a:avLst/>
              </a:prstGeom>
              <a:solidFill>
                <a:schemeClr val="accent1"/>
              </a:solidFill>
              <a:ln w="9525">
                <a:solidFill>
                  <a:srgbClr val="FFFFFF"/>
                </a:solidFill>
                <a:miter lim="800000"/>
                <a:headEnd/>
                <a:tailEnd/>
              </a:ln>
            </p:spPr>
            <p:txBody>
              <a:bodyPr wrap="none" anchor="ctr"/>
              <a:lstStyle/>
              <a:p>
                <a:endParaRPr lang="en-US" sz="2400">
                  <a:solidFill>
                    <a:prstClr val="white"/>
                  </a:solidFill>
                </a:endParaRPr>
              </a:p>
            </p:txBody>
          </p:sp>
        </p:grpSp>
        <p:grpSp>
          <p:nvGrpSpPr>
            <p:cNvPr id="12" name="Group 99"/>
            <p:cNvGrpSpPr>
              <a:grpSpLocks noChangeAspect="1"/>
            </p:cNvGrpSpPr>
            <p:nvPr/>
          </p:nvGrpSpPr>
          <p:grpSpPr bwMode="auto">
            <a:xfrm>
              <a:off x="4879" y="1642"/>
              <a:ext cx="283" cy="56"/>
              <a:chOff x="88" y="2440"/>
              <a:chExt cx="2224" cy="304"/>
            </a:xfrm>
          </p:grpSpPr>
          <p:sp>
            <p:nvSpPr>
              <p:cNvPr id="26742" name="Freeform 100"/>
              <p:cNvSpPr>
                <a:spLocks noChangeAspect="1"/>
              </p:cNvSpPr>
              <p:nvPr/>
            </p:nvSpPr>
            <p:spPr bwMode="auto">
              <a:xfrm>
                <a:off x="88" y="2440"/>
                <a:ext cx="2224" cy="304"/>
              </a:xfrm>
              <a:custGeom>
                <a:avLst/>
                <a:gdLst>
                  <a:gd name="T0" fmla="*/ 200 w 2224"/>
                  <a:gd name="T1" fmla="*/ 248 h 304"/>
                  <a:gd name="T2" fmla="*/ 680 w 2224"/>
                  <a:gd name="T3" fmla="*/ 296 h 304"/>
                  <a:gd name="T4" fmla="*/ 1544 w 2224"/>
                  <a:gd name="T5" fmla="*/ 200 h 304"/>
                  <a:gd name="T6" fmla="*/ 2072 w 2224"/>
                  <a:gd name="T7" fmla="*/ 200 h 304"/>
                  <a:gd name="T8" fmla="*/ 2120 w 2224"/>
                  <a:gd name="T9" fmla="*/ 56 h 304"/>
                  <a:gd name="T10" fmla="*/ 1448 w 2224"/>
                  <a:gd name="T11" fmla="*/ 56 h 304"/>
                  <a:gd name="T12" fmla="*/ 824 w 2224"/>
                  <a:gd name="T13" fmla="*/ 8 h 304"/>
                  <a:gd name="T14" fmla="*/ 248 w 2224"/>
                  <a:gd name="T15" fmla="*/ 104 h 304"/>
                  <a:gd name="T16" fmla="*/ 8 w 2224"/>
                  <a:gd name="T17" fmla="*/ 152 h 304"/>
                  <a:gd name="T18" fmla="*/ 296 w 2224"/>
                  <a:gd name="T19" fmla="*/ 248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4"/>
                  <a:gd name="T31" fmla="*/ 0 h 304"/>
                  <a:gd name="T32" fmla="*/ 2224 w 2224"/>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4" h="304">
                    <a:moveTo>
                      <a:pt x="200" y="248"/>
                    </a:moveTo>
                    <a:cubicBezTo>
                      <a:pt x="328" y="276"/>
                      <a:pt x="456" y="304"/>
                      <a:pt x="680" y="296"/>
                    </a:cubicBezTo>
                    <a:cubicBezTo>
                      <a:pt x="904" y="288"/>
                      <a:pt x="1312" y="216"/>
                      <a:pt x="1544" y="200"/>
                    </a:cubicBezTo>
                    <a:cubicBezTo>
                      <a:pt x="1776" y="184"/>
                      <a:pt x="1976" y="224"/>
                      <a:pt x="2072" y="200"/>
                    </a:cubicBezTo>
                    <a:cubicBezTo>
                      <a:pt x="2168" y="176"/>
                      <a:pt x="2224" y="80"/>
                      <a:pt x="2120" y="56"/>
                    </a:cubicBezTo>
                    <a:cubicBezTo>
                      <a:pt x="2016" y="32"/>
                      <a:pt x="1664" y="64"/>
                      <a:pt x="1448" y="56"/>
                    </a:cubicBezTo>
                    <a:cubicBezTo>
                      <a:pt x="1232" y="48"/>
                      <a:pt x="1024" y="0"/>
                      <a:pt x="824" y="8"/>
                    </a:cubicBezTo>
                    <a:cubicBezTo>
                      <a:pt x="624" y="16"/>
                      <a:pt x="384" y="80"/>
                      <a:pt x="248" y="104"/>
                    </a:cubicBezTo>
                    <a:cubicBezTo>
                      <a:pt x="112" y="128"/>
                      <a:pt x="0" y="128"/>
                      <a:pt x="8" y="152"/>
                    </a:cubicBezTo>
                    <a:cubicBezTo>
                      <a:pt x="16" y="176"/>
                      <a:pt x="156" y="212"/>
                      <a:pt x="296" y="248"/>
                    </a:cubicBezTo>
                  </a:path>
                </a:pathLst>
              </a:custGeom>
              <a:solidFill>
                <a:srgbClr val="FF0000"/>
              </a:solidFill>
              <a:ln w="9525">
                <a:solidFill>
                  <a:srgbClr val="FFFFFF"/>
                </a:solidFill>
                <a:round/>
                <a:headEnd/>
                <a:tailEnd/>
              </a:ln>
            </p:spPr>
            <p:txBody>
              <a:bodyPr/>
              <a:lstStyle/>
              <a:p>
                <a:endParaRPr lang="en-US">
                  <a:solidFill>
                    <a:prstClr val="white"/>
                  </a:solidFill>
                </a:endParaRPr>
              </a:p>
            </p:txBody>
          </p:sp>
          <p:sp>
            <p:nvSpPr>
              <p:cNvPr id="26743" name="Oval 101"/>
              <p:cNvSpPr>
                <a:spLocks noChangeAspect="1" noChangeArrowheads="1"/>
              </p:cNvSpPr>
              <p:nvPr/>
            </p:nvSpPr>
            <p:spPr bwMode="auto">
              <a:xfrm>
                <a:off x="672" y="2544"/>
                <a:ext cx="384" cy="96"/>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grpSp>
        <p:grpSp>
          <p:nvGrpSpPr>
            <p:cNvPr id="13" name="Group 102"/>
            <p:cNvGrpSpPr>
              <a:grpSpLocks noChangeAspect="1"/>
            </p:cNvGrpSpPr>
            <p:nvPr/>
          </p:nvGrpSpPr>
          <p:grpSpPr bwMode="auto">
            <a:xfrm>
              <a:off x="4998" y="1669"/>
              <a:ext cx="285" cy="57"/>
              <a:chOff x="88" y="2440"/>
              <a:chExt cx="2224" cy="304"/>
            </a:xfrm>
          </p:grpSpPr>
          <p:sp>
            <p:nvSpPr>
              <p:cNvPr id="26740" name="Freeform 103"/>
              <p:cNvSpPr>
                <a:spLocks noChangeAspect="1"/>
              </p:cNvSpPr>
              <p:nvPr/>
            </p:nvSpPr>
            <p:spPr bwMode="auto">
              <a:xfrm>
                <a:off x="88" y="2440"/>
                <a:ext cx="2224" cy="304"/>
              </a:xfrm>
              <a:custGeom>
                <a:avLst/>
                <a:gdLst>
                  <a:gd name="T0" fmla="*/ 200 w 2224"/>
                  <a:gd name="T1" fmla="*/ 248 h 304"/>
                  <a:gd name="T2" fmla="*/ 680 w 2224"/>
                  <a:gd name="T3" fmla="*/ 296 h 304"/>
                  <a:gd name="T4" fmla="*/ 1544 w 2224"/>
                  <a:gd name="T5" fmla="*/ 200 h 304"/>
                  <a:gd name="T6" fmla="*/ 2072 w 2224"/>
                  <a:gd name="T7" fmla="*/ 200 h 304"/>
                  <a:gd name="T8" fmla="*/ 2120 w 2224"/>
                  <a:gd name="T9" fmla="*/ 56 h 304"/>
                  <a:gd name="T10" fmla="*/ 1448 w 2224"/>
                  <a:gd name="T11" fmla="*/ 56 h 304"/>
                  <a:gd name="T12" fmla="*/ 824 w 2224"/>
                  <a:gd name="T13" fmla="*/ 8 h 304"/>
                  <a:gd name="T14" fmla="*/ 248 w 2224"/>
                  <a:gd name="T15" fmla="*/ 104 h 304"/>
                  <a:gd name="T16" fmla="*/ 8 w 2224"/>
                  <a:gd name="T17" fmla="*/ 152 h 304"/>
                  <a:gd name="T18" fmla="*/ 296 w 2224"/>
                  <a:gd name="T19" fmla="*/ 248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4"/>
                  <a:gd name="T31" fmla="*/ 0 h 304"/>
                  <a:gd name="T32" fmla="*/ 2224 w 2224"/>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4" h="304">
                    <a:moveTo>
                      <a:pt x="200" y="248"/>
                    </a:moveTo>
                    <a:cubicBezTo>
                      <a:pt x="328" y="276"/>
                      <a:pt x="456" y="304"/>
                      <a:pt x="680" y="296"/>
                    </a:cubicBezTo>
                    <a:cubicBezTo>
                      <a:pt x="904" y="288"/>
                      <a:pt x="1312" y="216"/>
                      <a:pt x="1544" y="200"/>
                    </a:cubicBezTo>
                    <a:cubicBezTo>
                      <a:pt x="1776" y="184"/>
                      <a:pt x="1976" y="224"/>
                      <a:pt x="2072" y="200"/>
                    </a:cubicBezTo>
                    <a:cubicBezTo>
                      <a:pt x="2168" y="176"/>
                      <a:pt x="2224" y="80"/>
                      <a:pt x="2120" y="56"/>
                    </a:cubicBezTo>
                    <a:cubicBezTo>
                      <a:pt x="2016" y="32"/>
                      <a:pt x="1664" y="64"/>
                      <a:pt x="1448" y="56"/>
                    </a:cubicBezTo>
                    <a:cubicBezTo>
                      <a:pt x="1232" y="48"/>
                      <a:pt x="1024" y="0"/>
                      <a:pt x="824" y="8"/>
                    </a:cubicBezTo>
                    <a:cubicBezTo>
                      <a:pt x="624" y="16"/>
                      <a:pt x="384" y="80"/>
                      <a:pt x="248" y="104"/>
                    </a:cubicBezTo>
                    <a:cubicBezTo>
                      <a:pt x="112" y="128"/>
                      <a:pt x="0" y="128"/>
                      <a:pt x="8" y="152"/>
                    </a:cubicBezTo>
                    <a:cubicBezTo>
                      <a:pt x="16" y="176"/>
                      <a:pt x="156" y="212"/>
                      <a:pt x="296" y="248"/>
                    </a:cubicBezTo>
                  </a:path>
                </a:pathLst>
              </a:custGeom>
              <a:solidFill>
                <a:srgbClr val="FF0000"/>
              </a:solidFill>
              <a:ln w="9525">
                <a:solidFill>
                  <a:srgbClr val="FFFFFF"/>
                </a:solidFill>
                <a:round/>
                <a:headEnd/>
                <a:tailEnd/>
              </a:ln>
            </p:spPr>
            <p:txBody>
              <a:bodyPr/>
              <a:lstStyle/>
              <a:p>
                <a:endParaRPr lang="en-US">
                  <a:solidFill>
                    <a:prstClr val="white"/>
                  </a:solidFill>
                </a:endParaRPr>
              </a:p>
            </p:txBody>
          </p:sp>
          <p:sp>
            <p:nvSpPr>
              <p:cNvPr id="26741" name="Oval 104"/>
              <p:cNvSpPr>
                <a:spLocks noChangeAspect="1" noChangeArrowheads="1"/>
              </p:cNvSpPr>
              <p:nvPr/>
            </p:nvSpPr>
            <p:spPr bwMode="auto">
              <a:xfrm>
                <a:off x="672" y="2544"/>
                <a:ext cx="384" cy="96"/>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grpSp>
        <p:grpSp>
          <p:nvGrpSpPr>
            <p:cNvPr id="14" name="Group 105"/>
            <p:cNvGrpSpPr>
              <a:grpSpLocks noChangeAspect="1"/>
            </p:cNvGrpSpPr>
            <p:nvPr/>
          </p:nvGrpSpPr>
          <p:grpSpPr bwMode="auto">
            <a:xfrm>
              <a:off x="5037" y="1726"/>
              <a:ext cx="287" cy="55"/>
              <a:chOff x="88" y="2440"/>
              <a:chExt cx="2224" cy="304"/>
            </a:xfrm>
          </p:grpSpPr>
          <p:sp>
            <p:nvSpPr>
              <p:cNvPr id="26738" name="Freeform 106"/>
              <p:cNvSpPr>
                <a:spLocks noChangeAspect="1"/>
              </p:cNvSpPr>
              <p:nvPr/>
            </p:nvSpPr>
            <p:spPr bwMode="auto">
              <a:xfrm>
                <a:off x="88" y="2440"/>
                <a:ext cx="2224" cy="304"/>
              </a:xfrm>
              <a:custGeom>
                <a:avLst/>
                <a:gdLst>
                  <a:gd name="T0" fmla="*/ 200 w 2224"/>
                  <a:gd name="T1" fmla="*/ 248 h 304"/>
                  <a:gd name="T2" fmla="*/ 680 w 2224"/>
                  <a:gd name="T3" fmla="*/ 296 h 304"/>
                  <a:gd name="T4" fmla="*/ 1544 w 2224"/>
                  <a:gd name="T5" fmla="*/ 200 h 304"/>
                  <a:gd name="T6" fmla="*/ 2072 w 2224"/>
                  <a:gd name="T7" fmla="*/ 200 h 304"/>
                  <a:gd name="T8" fmla="*/ 2120 w 2224"/>
                  <a:gd name="T9" fmla="*/ 56 h 304"/>
                  <a:gd name="T10" fmla="*/ 1448 w 2224"/>
                  <a:gd name="T11" fmla="*/ 56 h 304"/>
                  <a:gd name="T12" fmla="*/ 824 w 2224"/>
                  <a:gd name="T13" fmla="*/ 8 h 304"/>
                  <a:gd name="T14" fmla="*/ 248 w 2224"/>
                  <a:gd name="T15" fmla="*/ 104 h 304"/>
                  <a:gd name="T16" fmla="*/ 8 w 2224"/>
                  <a:gd name="T17" fmla="*/ 152 h 304"/>
                  <a:gd name="T18" fmla="*/ 296 w 2224"/>
                  <a:gd name="T19" fmla="*/ 248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4"/>
                  <a:gd name="T31" fmla="*/ 0 h 304"/>
                  <a:gd name="T32" fmla="*/ 2224 w 2224"/>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4" h="304">
                    <a:moveTo>
                      <a:pt x="200" y="248"/>
                    </a:moveTo>
                    <a:cubicBezTo>
                      <a:pt x="328" y="276"/>
                      <a:pt x="456" y="304"/>
                      <a:pt x="680" y="296"/>
                    </a:cubicBezTo>
                    <a:cubicBezTo>
                      <a:pt x="904" y="288"/>
                      <a:pt x="1312" y="216"/>
                      <a:pt x="1544" y="200"/>
                    </a:cubicBezTo>
                    <a:cubicBezTo>
                      <a:pt x="1776" y="184"/>
                      <a:pt x="1976" y="224"/>
                      <a:pt x="2072" y="200"/>
                    </a:cubicBezTo>
                    <a:cubicBezTo>
                      <a:pt x="2168" y="176"/>
                      <a:pt x="2224" y="80"/>
                      <a:pt x="2120" y="56"/>
                    </a:cubicBezTo>
                    <a:cubicBezTo>
                      <a:pt x="2016" y="32"/>
                      <a:pt x="1664" y="64"/>
                      <a:pt x="1448" y="56"/>
                    </a:cubicBezTo>
                    <a:cubicBezTo>
                      <a:pt x="1232" y="48"/>
                      <a:pt x="1024" y="0"/>
                      <a:pt x="824" y="8"/>
                    </a:cubicBezTo>
                    <a:cubicBezTo>
                      <a:pt x="624" y="16"/>
                      <a:pt x="384" y="80"/>
                      <a:pt x="248" y="104"/>
                    </a:cubicBezTo>
                    <a:cubicBezTo>
                      <a:pt x="112" y="128"/>
                      <a:pt x="0" y="128"/>
                      <a:pt x="8" y="152"/>
                    </a:cubicBezTo>
                    <a:cubicBezTo>
                      <a:pt x="16" y="176"/>
                      <a:pt x="156" y="212"/>
                      <a:pt x="296" y="248"/>
                    </a:cubicBezTo>
                  </a:path>
                </a:pathLst>
              </a:custGeom>
              <a:solidFill>
                <a:srgbClr val="FF0000"/>
              </a:solidFill>
              <a:ln w="9525">
                <a:solidFill>
                  <a:srgbClr val="FFFFFF"/>
                </a:solidFill>
                <a:round/>
                <a:headEnd/>
                <a:tailEnd/>
              </a:ln>
            </p:spPr>
            <p:txBody>
              <a:bodyPr/>
              <a:lstStyle/>
              <a:p>
                <a:endParaRPr lang="en-US">
                  <a:solidFill>
                    <a:prstClr val="white"/>
                  </a:solidFill>
                </a:endParaRPr>
              </a:p>
            </p:txBody>
          </p:sp>
          <p:sp>
            <p:nvSpPr>
              <p:cNvPr id="26739" name="Oval 107"/>
              <p:cNvSpPr>
                <a:spLocks noChangeAspect="1" noChangeArrowheads="1"/>
              </p:cNvSpPr>
              <p:nvPr/>
            </p:nvSpPr>
            <p:spPr bwMode="auto">
              <a:xfrm>
                <a:off x="672" y="2544"/>
                <a:ext cx="384" cy="96"/>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grpSp>
        <p:grpSp>
          <p:nvGrpSpPr>
            <p:cNvPr id="15" name="Group 108"/>
            <p:cNvGrpSpPr>
              <a:grpSpLocks noChangeAspect="1"/>
            </p:cNvGrpSpPr>
            <p:nvPr/>
          </p:nvGrpSpPr>
          <p:grpSpPr bwMode="auto">
            <a:xfrm>
              <a:off x="4998" y="1781"/>
              <a:ext cx="285" cy="56"/>
              <a:chOff x="88" y="2440"/>
              <a:chExt cx="2224" cy="304"/>
            </a:xfrm>
          </p:grpSpPr>
          <p:sp>
            <p:nvSpPr>
              <p:cNvPr id="26736" name="Freeform 109"/>
              <p:cNvSpPr>
                <a:spLocks noChangeAspect="1"/>
              </p:cNvSpPr>
              <p:nvPr/>
            </p:nvSpPr>
            <p:spPr bwMode="auto">
              <a:xfrm>
                <a:off x="88" y="2440"/>
                <a:ext cx="2224" cy="304"/>
              </a:xfrm>
              <a:custGeom>
                <a:avLst/>
                <a:gdLst>
                  <a:gd name="T0" fmla="*/ 200 w 2224"/>
                  <a:gd name="T1" fmla="*/ 248 h 304"/>
                  <a:gd name="T2" fmla="*/ 680 w 2224"/>
                  <a:gd name="T3" fmla="*/ 296 h 304"/>
                  <a:gd name="T4" fmla="*/ 1544 w 2224"/>
                  <a:gd name="T5" fmla="*/ 200 h 304"/>
                  <a:gd name="T6" fmla="*/ 2072 w 2224"/>
                  <a:gd name="T7" fmla="*/ 200 h 304"/>
                  <a:gd name="T8" fmla="*/ 2120 w 2224"/>
                  <a:gd name="T9" fmla="*/ 56 h 304"/>
                  <a:gd name="T10" fmla="*/ 1448 w 2224"/>
                  <a:gd name="T11" fmla="*/ 56 h 304"/>
                  <a:gd name="T12" fmla="*/ 824 w 2224"/>
                  <a:gd name="T13" fmla="*/ 8 h 304"/>
                  <a:gd name="T14" fmla="*/ 248 w 2224"/>
                  <a:gd name="T15" fmla="*/ 104 h 304"/>
                  <a:gd name="T16" fmla="*/ 8 w 2224"/>
                  <a:gd name="T17" fmla="*/ 152 h 304"/>
                  <a:gd name="T18" fmla="*/ 296 w 2224"/>
                  <a:gd name="T19" fmla="*/ 248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4"/>
                  <a:gd name="T31" fmla="*/ 0 h 304"/>
                  <a:gd name="T32" fmla="*/ 2224 w 2224"/>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4" h="304">
                    <a:moveTo>
                      <a:pt x="200" y="248"/>
                    </a:moveTo>
                    <a:cubicBezTo>
                      <a:pt x="328" y="276"/>
                      <a:pt x="456" y="304"/>
                      <a:pt x="680" y="296"/>
                    </a:cubicBezTo>
                    <a:cubicBezTo>
                      <a:pt x="904" y="288"/>
                      <a:pt x="1312" y="216"/>
                      <a:pt x="1544" y="200"/>
                    </a:cubicBezTo>
                    <a:cubicBezTo>
                      <a:pt x="1776" y="184"/>
                      <a:pt x="1976" y="224"/>
                      <a:pt x="2072" y="200"/>
                    </a:cubicBezTo>
                    <a:cubicBezTo>
                      <a:pt x="2168" y="176"/>
                      <a:pt x="2224" y="80"/>
                      <a:pt x="2120" y="56"/>
                    </a:cubicBezTo>
                    <a:cubicBezTo>
                      <a:pt x="2016" y="32"/>
                      <a:pt x="1664" y="64"/>
                      <a:pt x="1448" y="56"/>
                    </a:cubicBezTo>
                    <a:cubicBezTo>
                      <a:pt x="1232" y="48"/>
                      <a:pt x="1024" y="0"/>
                      <a:pt x="824" y="8"/>
                    </a:cubicBezTo>
                    <a:cubicBezTo>
                      <a:pt x="624" y="16"/>
                      <a:pt x="384" y="80"/>
                      <a:pt x="248" y="104"/>
                    </a:cubicBezTo>
                    <a:cubicBezTo>
                      <a:pt x="112" y="128"/>
                      <a:pt x="0" y="128"/>
                      <a:pt x="8" y="152"/>
                    </a:cubicBezTo>
                    <a:cubicBezTo>
                      <a:pt x="16" y="176"/>
                      <a:pt x="156" y="212"/>
                      <a:pt x="296" y="248"/>
                    </a:cubicBezTo>
                  </a:path>
                </a:pathLst>
              </a:custGeom>
              <a:solidFill>
                <a:srgbClr val="FF0000"/>
              </a:solidFill>
              <a:ln w="9525">
                <a:solidFill>
                  <a:srgbClr val="FFFFFF"/>
                </a:solidFill>
                <a:round/>
                <a:headEnd/>
                <a:tailEnd/>
              </a:ln>
            </p:spPr>
            <p:txBody>
              <a:bodyPr/>
              <a:lstStyle/>
              <a:p>
                <a:endParaRPr lang="en-US">
                  <a:solidFill>
                    <a:prstClr val="white"/>
                  </a:solidFill>
                </a:endParaRPr>
              </a:p>
            </p:txBody>
          </p:sp>
          <p:sp>
            <p:nvSpPr>
              <p:cNvPr id="26737" name="Oval 110"/>
              <p:cNvSpPr>
                <a:spLocks noChangeAspect="1" noChangeArrowheads="1"/>
              </p:cNvSpPr>
              <p:nvPr/>
            </p:nvSpPr>
            <p:spPr bwMode="auto">
              <a:xfrm>
                <a:off x="672" y="2544"/>
                <a:ext cx="384" cy="96"/>
              </a:xfrm>
              <a:prstGeom prst="ellipse">
                <a:avLst/>
              </a:prstGeom>
              <a:solidFill>
                <a:srgbClr val="FF0000"/>
              </a:solidFill>
              <a:ln w="9525">
                <a:solidFill>
                  <a:srgbClr val="FFFFFF"/>
                </a:solidFill>
                <a:round/>
                <a:headEnd/>
                <a:tailEnd/>
              </a:ln>
            </p:spPr>
            <p:txBody>
              <a:bodyPr wrap="none" anchor="ctr"/>
              <a:lstStyle/>
              <a:p>
                <a:endParaRPr lang="en-US" sz="2400">
                  <a:solidFill>
                    <a:prstClr val="white"/>
                  </a:solidFill>
                </a:endParaRPr>
              </a:p>
            </p:txBody>
          </p:sp>
        </p:grpSp>
        <p:sp>
          <p:nvSpPr>
            <p:cNvPr id="26734" name="AutoShape 111"/>
            <p:cNvSpPr>
              <a:spLocks noChangeAspect="1" noChangeArrowheads="1"/>
            </p:cNvSpPr>
            <p:nvPr/>
          </p:nvSpPr>
          <p:spPr bwMode="auto">
            <a:xfrm>
              <a:off x="4528" y="1721"/>
              <a:ext cx="297" cy="72"/>
            </a:xfrm>
            <a:prstGeom prst="rightArrow">
              <a:avLst>
                <a:gd name="adj1" fmla="val 50000"/>
                <a:gd name="adj2" fmla="val 103125"/>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prstClr val="white"/>
                </a:solidFill>
              </a:endParaRPr>
            </a:p>
          </p:txBody>
        </p:sp>
        <p:sp>
          <p:nvSpPr>
            <p:cNvPr id="26735" name="Text Box 112"/>
            <p:cNvSpPr txBox="1">
              <a:spLocks noChangeAspect="1" noChangeArrowheads="1"/>
            </p:cNvSpPr>
            <p:nvPr/>
          </p:nvSpPr>
          <p:spPr bwMode="auto">
            <a:xfrm>
              <a:off x="4420" y="1261"/>
              <a:ext cx="1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en-US" sz="1200">
                  <a:solidFill>
                    <a:srgbClr val="FFFFFF"/>
                  </a:solidFill>
                </a:rPr>
                <a:t>Cardiosphere-</a:t>
              </a:r>
            </a:p>
            <a:p>
              <a:pPr algn="ctr"/>
              <a:r>
                <a:rPr lang="en-US" sz="1200">
                  <a:solidFill>
                    <a:srgbClr val="FFFFFF"/>
                  </a:solidFill>
                </a:rPr>
                <a:t>derived cells (CDCs, 5,6)</a:t>
              </a:r>
            </a:p>
          </p:txBody>
        </p:sp>
      </p:grpSp>
      <p:pic>
        <p:nvPicPr>
          <p:cNvPr id="26636" name="Picture 113" descr="BX2376H2 day 20 10x"/>
          <p:cNvPicPr>
            <a:picLocks noChangeAspect="1" noChangeArrowheads="1"/>
          </p:cNvPicPr>
          <p:nvPr/>
        </p:nvPicPr>
        <p:blipFill>
          <a:blip r:embed="rId8" cstate="print">
            <a:lum bright="-8000" contrast="38000"/>
            <a:extLst>
              <a:ext uri="{28A0092B-C50C-407E-A947-70E740481C1C}">
                <a14:useLocalDpi xmlns:a14="http://schemas.microsoft.com/office/drawing/2010/main" val="0"/>
              </a:ext>
            </a:extLst>
          </a:blip>
          <a:srcRect/>
          <a:stretch>
            <a:fillRect/>
          </a:stretch>
        </p:blipFill>
        <p:spPr bwMode="auto">
          <a:xfrm>
            <a:off x="1219200" y="4979988"/>
            <a:ext cx="219392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Text Box 114"/>
          <p:cNvSpPr txBox="1">
            <a:spLocks noChangeAspect="1" noChangeArrowheads="1"/>
          </p:cNvSpPr>
          <p:nvPr/>
        </p:nvSpPr>
        <p:spPr bwMode="auto">
          <a:xfrm>
            <a:off x="2816225" y="6364288"/>
            <a:ext cx="6619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100">
                <a:solidFill>
                  <a:srgbClr val="FFFFFF"/>
                </a:solidFill>
              </a:rPr>
              <a:t>200 </a:t>
            </a:r>
            <a:r>
              <a:rPr lang="it-IT" sz="1100">
                <a:solidFill>
                  <a:srgbClr val="FFFFFF"/>
                </a:solidFill>
                <a:latin typeface="Symbol" charset="0"/>
              </a:rPr>
              <a:t>m</a:t>
            </a:r>
            <a:r>
              <a:rPr lang="it-IT" sz="1100">
                <a:solidFill>
                  <a:srgbClr val="FFFFFF"/>
                </a:solidFill>
              </a:rPr>
              <a:t>m</a:t>
            </a:r>
          </a:p>
        </p:txBody>
      </p:sp>
      <p:sp>
        <p:nvSpPr>
          <p:cNvPr id="26638" name="Line 115"/>
          <p:cNvSpPr>
            <a:spLocks noChangeAspect="1" noChangeShapeType="1"/>
          </p:cNvSpPr>
          <p:nvPr/>
        </p:nvSpPr>
        <p:spPr bwMode="auto">
          <a:xfrm>
            <a:off x="3001963" y="6580188"/>
            <a:ext cx="198437"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39" name="Text Box 116"/>
          <p:cNvSpPr txBox="1">
            <a:spLocks noChangeAspect="1" noChangeArrowheads="1"/>
          </p:cNvSpPr>
          <p:nvPr/>
        </p:nvSpPr>
        <p:spPr bwMode="auto">
          <a:xfrm>
            <a:off x="1243013" y="4973638"/>
            <a:ext cx="3286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900">
                <a:solidFill>
                  <a:srgbClr val="FFFFFF"/>
                </a:solidFill>
              </a:rPr>
              <a:t>4</a:t>
            </a:r>
          </a:p>
        </p:txBody>
      </p:sp>
      <p:sp>
        <p:nvSpPr>
          <p:cNvPr id="26641" name="Rectangle 118"/>
          <p:cNvSpPr>
            <a:spLocks noChangeArrowheads="1"/>
          </p:cNvSpPr>
          <p:nvPr/>
        </p:nvSpPr>
        <p:spPr bwMode="auto">
          <a:xfrm rot="-5400000">
            <a:off x="5651111" y="5740758"/>
            <a:ext cx="40876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prstClr val="white"/>
                </a:solidFill>
              </a:rPr>
              <a:t>% of total</a:t>
            </a:r>
            <a:endParaRPr lang="en-US" sz="800" dirty="0">
              <a:solidFill>
                <a:prstClr val="white"/>
              </a:solidFill>
            </a:endParaRPr>
          </a:p>
        </p:txBody>
      </p:sp>
      <p:sp>
        <p:nvSpPr>
          <p:cNvPr id="26642" name="Line 119"/>
          <p:cNvSpPr>
            <a:spLocks noChangeShapeType="1"/>
          </p:cNvSpPr>
          <p:nvPr/>
        </p:nvSpPr>
        <p:spPr bwMode="auto">
          <a:xfrm>
            <a:off x="6072188" y="6445250"/>
            <a:ext cx="18288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43" name="Rectangle 120"/>
          <p:cNvSpPr>
            <a:spLocks noChangeArrowheads="1"/>
          </p:cNvSpPr>
          <p:nvPr/>
        </p:nvSpPr>
        <p:spPr bwMode="auto">
          <a:xfrm>
            <a:off x="6146800" y="6294438"/>
            <a:ext cx="317500" cy="150812"/>
          </a:xfrm>
          <a:prstGeom prst="rect">
            <a:avLst/>
          </a:prstGeom>
          <a:solidFill>
            <a:srgbClr val="808080"/>
          </a:solidFill>
          <a:ln w="9525">
            <a:solidFill>
              <a:srgbClr val="000000"/>
            </a:solidFill>
            <a:miter lim="800000"/>
            <a:headEnd/>
            <a:tailEnd/>
          </a:ln>
        </p:spPr>
        <p:txBody>
          <a:bodyPr/>
          <a:lstStyle/>
          <a:p>
            <a:endParaRPr lang="en-US" sz="2400">
              <a:solidFill>
                <a:prstClr val="white"/>
              </a:solidFill>
            </a:endParaRPr>
          </a:p>
        </p:txBody>
      </p:sp>
      <p:sp>
        <p:nvSpPr>
          <p:cNvPr id="26644" name="Rectangle 121"/>
          <p:cNvSpPr>
            <a:spLocks noChangeArrowheads="1"/>
          </p:cNvSpPr>
          <p:nvPr/>
        </p:nvSpPr>
        <p:spPr bwMode="auto">
          <a:xfrm>
            <a:off x="6832600" y="6099175"/>
            <a:ext cx="325438" cy="346075"/>
          </a:xfrm>
          <a:prstGeom prst="rect">
            <a:avLst/>
          </a:prstGeom>
          <a:solidFill>
            <a:srgbClr val="808080"/>
          </a:solidFill>
          <a:ln w="9525">
            <a:solidFill>
              <a:srgbClr val="000000"/>
            </a:solidFill>
            <a:miter lim="800000"/>
            <a:headEnd/>
            <a:tailEnd/>
          </a:ln>
        </p:spPr>
        <p:txBody>
          <a:bodyPr/>
          <a:lstStyle/>
          <a:p>
            <a:endParaRPr lang="en-US" sz="2400">
              <a:solidFill>
                <a:prstClr val="white"/>
              </a:solidFill>
            </a:endParaRPr>
          </a:p>
        </p:txBody>
      </p:sp>
      <p:sp>
        <p:nvSpPr>
          <p:cNvPr id="26645" name="Rectangle 122"/>
          <p:cNvSpPr>
            <a:spLocks noChangeArrowheads="1"/>
          </p:cNvSpPr>
          <p:nvPr/>
        </p:nvSpPr>
        <p:spPr bwMode="auto">
          <a:xfrm>
            <a:off x="7177088" y="6370638"/>
            <a:ext cx="325437" cy="74612"/>
          </a:xfrm>
          <a:prstGeom prst="rect">
            <a:avLst/>
          </a:prstGeom>
          <a:solidFill>
            <a:srgbClr val="808080"/>
          </a:solidFill>
          <a:ln w="9525">
            <a:solidFill>
              <a:srgbClr val="000000"/>
            </a:solidFill>
            <a:miter lim="800000"/>
            <a:headEnd/>
            <a:tailEnd/>
          </a:ln>
        </p:spPr>
        <p:txBody>
          <a:bodyPr/>
          <a:lstStyle/>
          <a:p>
            <a:endParaRPr lang="en-US" sz="2400">
              <a:solidFill>
                <a:prstClr val="white"/>
              </a:solidFill>
            </a:endParaRPr>
          </a:p>
        </p:txBody>
      </p:sp>
      <p:sp>
        <p:nvSpPr>
          <p:cNvPr id="26646" name="Rectangle 123"/>
          <p:cNvSpPr>
            <a:spLocks noChangeArrowheads="1"/>
          </p:cNvSpPr>
          <p:nvPr/>
        </p:nvSpPr>
        <p:spPr bwMode="auto">
          <a:xfrm>
            <a:off x="7532688" y="6332538"/>
            <a:ext cx="315912" cy="112712"/>
          </a:xfrm>
          <a:prstGeom prst="rect">
            <a:avLst/>
          </a:prstGeom>
          <a:solidFill>
            <a:srgbClr val="808080"/>
          </a:solidFill>
          <a:ln w="9525">
            <a:solidFill>
              <a:srgbClr val="000000"/>
            </a:solidFill>
            <a:miter lim="800000"/>
            <a:headEnd/>
            <a:tailEnd/>
          </a:ln>
        </p:spPr>
        <p:txBody>
          <a:bodyPr/>
          <a:lstStyle/>
          <a:p>
            <a:endParaRPr lang="en-US" sz="2400" dirty="0">
              <a:solidFill>
                <a:prstClr val="white"/>
              </a:solidFill>
            </a:endParaRPr>
          </a:p>
        </p:txBody>
      </p:sp>
      <p:sp>
        <p:nvSpPr>
          <p:cNvPr id="26647" name="Line 124"/>
          <p:cNvSpPr>
            <a:spLocks noChangeShapeType="1"/>
          </p:cNvSpPr>
          <p:nvPr/>
        </p:nvSpPr>
        <p:spPr bwMode="auto">
          <a:xfrm flipV="1">
            <a:off x="6305550" y="6245225"/>
            <a:ext cx="1588" cy="49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48" name="Line 125"/>
          <p:cNvSpPr>
            <a:spLocks noChangeShapeType="1"/>
          </p:cNvSpPr>
          <p:nvPr/>
        </p:nvSpPr>
        <p:spPr bwMode="auto">
          <a:xfrm>
            <a:off x="6275388" y="6245225"/>
            <a:ext cx="69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grpSp>
        <p:nvGrpSpPr>
          <p:cNvPr id="16" name="Group 126"/>
          <p:cNvGrpSpPr>
            <a:grpSpLocks/>
          </p:cNvGrpSpPr>
          <p:nvPr/>
        </p:nvGrpSpPr>
        <p:grpSpPr bwMode="auto">
          <a:xfrm>
            <a:off x="6492875" y="5378450"/>
            <a:ext cx="315913" cy="1066800"/>
            <a:chOff x="6687" y="2759"/>
            <a:chExt cx="419" cy="1063"/>
          </a:xfrm>
        </p:grpSpPr>
        <p:sp>
          <p:nvSpPr>
            <p:cNvPr id="26690" name="Rectangle 127"/>
            <p:cNvSpPr>
              <a:spLocks noChangeArrowheads="1"/>
            </p:cNvSpPr>
            <p:nvPr/>
          </p:nvSpPr>
          <p:spPr bwMode="auto">
            <a:xfrm>
              <a:off x="6687" y="2759"/>
              <a:ext cx="419" cy="1063"/>
            </a:xfrm>
            <a:prstGeom prst="rect">
              <a:avLst/>
            </a:prstGeom>
            <a:solidFill>
              <a:srgbClr val="808080"/>
            </a:solidFill>
            <a:ln w="9525">
              <a:solidFill>
                <a:srgbClr val="000000"/>
              </a:solidFill>
              <a:miter lim="800000"/>
              <a:headEnd/>
              <a:tailEnd/>
            </a:ln>
          </p:spPr>
          <p:txBody>
            <a:bodyPr/>
            <a:lstStyle/>
            <a:p>
              <a:endParaRPr lang="en-US" sz="2400">
                <a:solidFill>
                  <a:prstClr val="white"/>
                </a:solidFill>
              </a:endParaRPr>
            </a:p>
          </p:txBody>
        </p:sp>
        <p:sp>
          <p:nvSpPr>
            <p:cNvPr id="26691" name="Line 128"/>
            <p:cNvSpPr>
              <a:spLocks noChangeShapeType="1"/>
            </p:cNvSpPr>
            <p:nvPr/>
          </p:nvSpPr>
          <p:spPr bwMode="auto">
            <a:xfrm>
              <a:off x="6897" y="2759"/>
              <a:ext cx="2"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92" name="Line 129"/>
            <p:cNvSpPr>
              <a:spLocks noChangeShapeType="1"/>
            </p:cNvSpPr>
            <p:nvPr/>
          </p:nvSpPr>
          <p:spPr bwMode="auto">
            <a:xfrm>
              <a:off x="6857" y="2759"/>
              <a:ext cx="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grpSp>
      <p:sp>
        <p:nvSpPr>
          <p:cNvPr id="26650" name="Line 130"/>
          <p:cNvSpPr>
            <a:spLocks noChangeShapeType="1"/>
          </p:cNvSpPr>
          <p:nvPr/>
        </p:nvSpPr>
        <p:spPr bwMode="auto">
          <a:xfrm flipV="1">
            <a:off x="6989763" y="6040438"/>
            <a:ext cx="1587" cy="58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1" name="Line 131"/>
          <p:cNvSpPr>
            <a:spLocks noChangeShapeType="1"/>
          </p:cNvSpPr>
          <p:nvPr/>
        </p:nvSpPr>
        <p:spPr bwMode="auto">
          <a:xfrm>
            <a:off x="6959600" y="6040438"/>
            <a:ext cx="69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2" name="Line 132"/>
          <p:cNvSpPr>
            <a:spLocks noChangeShapeType="1"/>
          </p:cNvSpPr>
          <p:nvPr/>
        </p:nvSpPr>
        <p:spPr bwMode="auto">
          <a:xfrm flipV="1">
            <a:off x="7335838" y="6364288"/>
            <a:ext cx="1587" cy="63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3" name="Line 133"/>
          <p:cNvSpPr>
            <a:spLocks noChangeShapeType="1"/>
          </p:cNvSpPr>
          <p:nvPr/>
        </p:nvSpPr>
        <p:spPr bwMode="auto">
          <a:xfrm>
            <a:off x="7305675" y="6364288"/>
            <a:ext cx="698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4" name="Line 134"/>
          <p:cNvSpPr>
            <a:spLocks noChangeShapeType="1"/>
          </p:cNvSpPr>
          <p:nvPr/>
        </p:nvSpPr>
        <p:spPr bwMode="auto">
          <a:xfrm flipV="1">
            <a:off x="7691438" y="6300788"/>
            <a:ext cx="1587" cy="31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5" name="Line 135"/>
          <p:cNvSpPr>
            <a:spLocks noChangeShapeType="1"/>
          </p:cNvSpPr>
          <p:nvPr/>
        </p:nvSpPr>
        <p:spPr bwMode="auto">
          <a:xfrm>
            <a:off x="7661275" y="6300788"/>
            <a:ext cx="68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6" name="Line 136"/>
          <p:cNvSpPr>
            <a:spLocks noChangeShapeType="1"/>
          </p:cNvSpPr>
          <p:nvPr/>
        </p:nvSpPr>
        <p:spPr bwMode="auto">
          <a:xfrm>
            <a:off x="6091238" y="5367338"/>
            <a:ext cx="1587" cy="10779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7" name="Line 137"/>
          <p:cNvSpPr>
            <a:spLocks noChangeShapeType="1"/>
          </p:cNvSpPr>
          <p:nvPr/>
        </p:nvSpPr>
        <p:spPr bwMode="auto">
          <a:xfrm>
            <a:off x="6051550" y="6445250"/>
            <a:ext cx="396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8" name="Line 138"/>
          <p:cNvSpPr>
            <a:spLocks noChangeShapeType="1"/>
          </p:cNvSpPr>
          <p:nvPr/>
        </p:nvSpPr>
        <p:spPr bwMode="auto">
          <a:xfrm>
            <a:off x="6051550" y="6337300"/>
            <a:ext cx="396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59" name="Line 139"/>
          <p:cNvSpPr>
            <a:spLocks noChangeShapeType="1"/>
          </p:cNvSpPr>
          <p:nvPr/>
        </p:nvSpPr>
        <p:spPr bwMode="auto">
          <a:xfrm>
            <a:off x="6051550" y="6229350"/>
            <a:ext cx="39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0" name="Line 140"/>
          <p:cNvSpPr>
            <a:spLocks noChangeShapeType="1"/>
          </p:cNvSpPr>
          <p:nvPr/>
        </p:nvSpPr>
        <p:spPr bwMode="auto">
          <a:xfrm>
            <a:off x="6051550" y="6119813"/>
            <a:ext cx="396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1" name="Line 141"/>
          <p:cNvSpPr>
            <a:spLocks noChangeShapeType="1"/>
          </p:cNvSpPr>
          <p:nvPr/>
        </p:nvSpPr>
        <p:spPr bwMode="auto">
          <a:xfrm>
            <a:off x="6051550" y="6011863"/>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2" name="Line 142"/>
          <p:cNvSpPr>
            <a:spLocks noChangeShapeType="1"/>
          </p:cNvSpPr>
          <p:nvPr/>
        </p:nvSpPr>
        <p:spPr bwMode="auto">
          <a:xfrm>
            <a:off x="6051550" y="5903913"/>
            <a:ext cx="39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3" name="Line 143"/>
          <p:cNvSpPr>
            <a:spLocks noChangeShapeType="1"/>
          </p:cNvSpPr>
          <p:nvPr/>
        </p:nvSpPr>
        <p:spPr bwMode="auto">
          <a:xfrm>
            <a:off x="6051550" y="5800725"/>
            <a:ext cx="396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4" name="Line 144"/>
          <p:cNvSpPr>
            <a:spLocks noChangeShapeType="1"/>
          </p:cNvSpPr>
          <p:nvPr/>
        </p:nvSpPr>
        <p:spPr bwMode="auto">
          <a:xfrm>
            <a:off x="6051550" y="5692775"/>
            <a:ext cx="396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5" name="Line 145"/>
          <p:cNvSpPr>
            <a:spLocks noChangeShapeType="1"/>
          </p:cNvSpPr>
          <p:nvPr/>
        </p:nvSpPr>
        <p:spPr bwMode="auto">
          <a:xfrm>
            <a:off x="6051550" y="5584825"/>
            <a:ext cx="39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6" name="Line 146"/>
          <p:cNvSpPr>
            <a:spLocks noChangeShapeType="1"/>
          </p:cNvSpPr>
          <p:nvPr/>
        </p:nvSpPr>
        <p:spPr bwMode="auto">
          <a:xfrm>
            <a:off x="6051550" y="547528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7" name="Line 147"/>
          <p:cNvSpPr>
            <a:spLocks noChangeShapeType="1"/>
          </p:cNvSpPr>
          <p:nvPr/>
        </p:nvSpPr>
        <p:spPr bwMode="auto">
          <a:xfrm>
            <a:off x="6051550" y="536733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68" name="Rectangle 148"/>
          <p:cNvSpPr>
            <a:spLocks noChangeArrowheads="1"/>
          </p:cNvSpPr>
          <p:nvPr/>
        </p:nvSpPr>
        <p:spPr bwMode="auto">
          <a:xfrm>
            <a:off x="5975350" y="6421438"/>
            <a:ext cx="57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a:t>
            </a:r>
          </a:p>
        </p:txBody>
      </p:sp>
      <p:sp>
        <p:nvSpPr>
          <p:cNvPr id="26669" name="Rectangle 149"/>
          <p:cNvSpPr>
            <a:spLocks noChangeArrowheads="1"/>
          </p:cNvSpPr>
          <p:nvPr/>
        </p:nvSpPr>
        <p:spPr bwMode="auto">
          <a:xfrm>
            <a:off x="5932488" y="630237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prstClr val="white"/>
                </a:solidFill>
              </a:rPr>
              <a:t>10</a:t>
            </a:r>
          </a:p>
        </p:txBody>
      </p:sp>
      <p:sp>
        <p:nvSpPr>
          <p:cNvPr id="26670" name="Rectangle 150"/>
          <p:cNvSpPr>
            <a:spLocks noChangeArrowheads="1"/>
          </p:cNvSpPr>
          <p:nvPr/>
        </p:nvSpPr>
        <p:spPr bwMode="auto">
          <a:xfrm>
            <a:off x="5932488" y="618648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prstClr val="white"/>
                </a:solidFill>
              </a:rPr>
              <a:t>20</a:t>
            </a:r>
          </a:p>
        </p:txBody>
      </p:sp>
      <p:sp>
        <p:nvSpPr>
          <p:cNvPr id="26671" name="Rectangle 151"/>
          <p:cNvSpPr>
            <a:spLocks noChangeArrowheads="1"/>
          </p:cNvSpPr>
          <p:nvPr/>
        </p:nvSpPr>
        <p:spPr bwMode="auto">
          <a:xfrm>
            <a:off x="5932488" y="607060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prstClr val="white"/>
                </a:solidFill>
              </a:rPr>
              <a:t>30</a:t>
            </a:r>
          </a:p>
        </p:txBody>
      </p:sp>
      <p:sp>
        <p:nvSpPr>
          <p:cNvPr id="26672" name="Rectangle 152"/>
          <p:cNvSpPr>
            <a:spLocks noChangeArrowheads="1"/>
          </p:cNvSpPr>
          <p:nvPr/>
        </p:nvSpPr>
        <p:spPr bwMode="auto">
          <a:xfrm>
            <a:off x="5932488" y="595153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prstClr val="white"/>
                </a:solidFill>
              </a:rPr>
              <a:t>40</a:t>
            </a:r>
          </a:p>
        </p:txBody>
      </p:sp>
      <p:sp>
        <p:nvSpPr>
          <p:cNvPr id="26673" name="Rectangle 153"/>
          <p:cNvSpPr>
            <a:spLocks noChangeArrowheads="1"/>
          </p:cNvSpPr>
          <p:nvPr/>
        </p:nvSpPr>
        <p:spPr bwMode="auto">
          <a:xfrm>
            <a:off x="5932488" y="583565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prstClr val="white"/>
                </a:solidFill>
              </a:rPr>
              <a:t>50</a:t>
            </a:r>
          </a:p>
        </p:txBody>
      </p:sp>
      <p:sp>
        <p:nvSpPr>
          <p:cNvPr id="26674" name="Rectangle 154"/>
          <p:cNvSpPr>
            <a:spLocks noChangeArrowheads="1"/>
          </p:cNvSpPr>
          <p:nvPr/>
        </p:nvSpPr>
        <p:spPr bwMode="auto">
          <a:xfrm>
            <a:off x="5932488" y="572452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prstClr val="white"/>
                </a:solidFill>
              </a:rPr>
              <a:t>60</a:t>
            </a:r>
          </a:p>
        </p:txBody>
      </p:sp>
      <p:sp>
        <p:nvSpPr>
          <p:cNvPr id="26675" name="Rectangle 155"/>
          <p:cNvSpPr>
            <a:spLocks noChangeArrowheads="1"/>
          </p:cNvSpPr>
          <p:nvPr/>
        </p:nvSpPr>
        <p:spPr bwMode="auto">
          <a:xfrm>
            <a:off x="5932488" y="561022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prstClr val="white"/>
                </a:solidFill>
              </a:rPr>
              <a:t>70</a:t>
            </a:r>
          </a:p>
        </p:txBody>
      </p:sp>
      <p:sp>
        <p:nvSpPr>
          <p:cNvPr id="26676" name="Rectangle 156"/>
          <p:cNvSpPr>
            <a:spLocks noChangeArrowheads="1"/>
          </p:cNvSpPr>
          <p:nvPr/>
        </p:nvSpPr>
        <p:spPr bwMode="auto">
          <a:xfrm>
            <a:off x="5932488" y="548957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prstClr val="white"/>
                </a:solidFill>
              </a:rPr>
              <a:t>80</a:t>
            </a:r>
          </a:p>
        </p:txBody>
      </p:sp>
      <p:sp>
        <p:nvSpPr>
          <p:cNvPr id="26677" name="Rectangle 157"/>
          <p:cNvSpPr>
            <a:spLocks noChangeArrowheads="1"/>
          </p:cNvSpPr>
          <p:nvPr/>
        </p:nvSpPr>
        <p:spPr bwMode="auto">
          <a:xfrm>
            <a:off x="5932488" y="537368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prstClr val="white"/>
                </a:solidFill>
              </a:rPr>
              <a:t>90</a:t>
            </a:r>
          </a:p>
        </p:txBody>
      </p:sp>
      <p:sp>
        <p:nvSpPr>
          <p:cNvPr id="26678" name="Rectangle 158"/>
          <p:cNvSpPr>
            <a:spLocks noChangeArrowheads="1"/>
          </p:cNvSpPr>
          <p:nvPr/>
        </p:nvSpPr>
        <p:spPr bwMode="auto">
          <a:xfrm>
            <a:off x="5884863" y="5257800"/>
            <a:ext cx="1538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prstClr val="white"/>
                </a:solidFill>
              </a:rPr>
              <a:t>100</a:t>
            </a:r>
          </a:p>
        </p:txBody>
      </p:sp>
      <p:sp>
        <p:nvSpPr>
          <p:cNvPr id="26679" name="Rectangle 159"/>
          <p:cNvSpPr>
            <a:spLocks noChangeArrowheads="1"/>
          </p:cNvSpPr>
          <p:nvPr/>
        </p:nvSpPr>
        <p:spPr bwMode="auto">
          <a:xfrm>
            <a:off x="6105838" y="6467475"/>
            <a:ext cx="410536" cy="2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4" tIns="45682" rIns="91364" bIns="45682">
            <a:spAutoFit/>
          </a:bodyPr>
          <a:lstStyle/>
          <a:p>
            <a:pPr algn="ctr"/>
            <a:r>
              <a:rPr lang="en-US" sz="800" b="1">
                <a:solidFill>
                  <a:prstClr val="white"/>
                </a:solidFill>
              </a:rPr>
              <a:t>c-Kit</a:t>
            </a:r>
            <a:r>
              <a:rPr lang="en-US" sz="800" b="1" baseline="30000">
                <a:solidFill>
                  <a:prstClr val="white"/>
                </a:solidFill>
              </a:rPr>
              <a:t>+</a:t>
            </a:r>
            <a:endParaRPr lang="en-US" sz="800" b="1">
              <a:solidFill>
                <a:prstClr val="white"/>
              </a:solidFill>
            </a:endParaRPr>
          </a:p>
        </p:txBody>
      </p:sp>
      <p:sp>
        <p:nvSpPr>
          <p:cNvPr id="26680" name="Rectangle 160"/>
          <p:cNvSpPr>
            <a:spLocks noChangeArrowheads="1"/>
          </p:cNvSpPr>
          <p:nvPr/>
        </p:nvSpPr>
        <p:spPr bwMode="auto">
          <a:xfrm>
            <a:off x="7131206" y="6467475"/>
            <a:ext cx="439425"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1" tIns="45690" rIns="91381" bIns="45690">
            <a:spAutoFit/>
          </a:bodyPr>
          <a:lstStyle/>
          <a:p>
            <a:pPr algn="ctr"/>
            <a:r>
              <a:rPr lang="en-US" sz="800" b="1" dirty="0">
                <a:solidFill>
                  <a:prstClr val="white"/>
                </a:solidFill>
                <a:cs typeface="Arial" charset="0"/>
              </a:rPr>
              <a:t>CD34</a:t>
            </a:r>
            <a:r>
              <a:rPr lang="en-US" sz="800" b="1" baseline="30000" dirty="0">
                <a:solidFill>
                  <a:srgbClr val="000000"/>
                </a:solidFill>
                <a:cs typeface="Arial" charset="0"/>
              </a:rPr>
              <a:t>+</a:t>
            </a:r>
            <a:endParaRPr lang="en-US" sz="800" b="1" dirty="0">
              <a:solidFill>
                <a:srgbClr val="000000"/>
              </a:solidFill>
              <a:cs typeface="Arial" charset="0"/>
            </a:endParaRPr>
          </a:p>
        </p:txBody>
      </p:sp>
      <p:sp>
        <p:nvSpPr>
          <p:cNvPr id="26681" name="Rectangle 161"/>
          <p:cNvSpPr>
            <a:spLocks noChangeArrowheads="1"/>
          </p:cNvSpPr>
          <p:nvPr/>
        </p:nvSpPr>
        <p:spPr bwMode="auto">
          <a:xfrm>
            <a:off x="7501094" y="6467475"/>
            <a:ext cx="439425"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1" tIns="45690" rIns="91381" bIns="45690">
            <a:spAutoFit/>
          </a:bodyPr>
          <a:lstStyle/>
          <a:p>
            <a:pPr algn="ctr"/>
            <a:r>
              <a:rPr lang="en-US" sz="800" b="1" dirty="0">
                <a:solidFill>
                  <a:prstClr val="white"/>
                </a:solidFill>
                <a:cs typeface="Arial" charset="0"/>
              </a:rPr>
              <a:t>CD31</a:t>
            </a:r>
            <a:r>
              <a:rPr lang="en-US" sz="800" b="1" baseline="30000" dirty="0">
                <a:solidFill>
                  <a:srgbClr val="000000"/>
                </a:solidFill>
                <a:cs typeface="Arial" charset="0"/>
              </a:rPr>
              <a:t>+</a:t>
            </a:r>
            <a:endParaRPr lang="en-US" sz="800" b="1" dirty="0">
              <a:solidFill>
                <a:srgbClr val="000000"/>
              </a:solidFill>
              <a:cs typeface="Arial" charset="0"/>
            </a:endParaRPr>
          </a:p>
        </p:txBody>
      </p:sp>
      <p:sp>
        <p:nvSpPr>
          <p:cNvPr id="26682" name="Rectangle 162"/>
          <p:cNvSpPr>
            <a:spLocks noChangeArrowheads="1"/>
          </p:cNvSpPr>
          <p:nvPr/>
        </p:nvSpPr>
        <p:spPr bwMode="auto">
          <a:xfrm>
            <a:off x="6781848" y="6467475"/>
            <a:ext cx="461867"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1" tIns="45690" rIns="91381" bIns="45690">
            <a:spAutoFit/>
          </a:bodyPr>
          <a:lstStyle/>
          <a:p>
            <a:pPr algn="ctr"/>
            <a:r>
              <a:rPr lang="en-US" sz="800" b="1">
                <a:solidFill>
                  <a:prstClr val="white"/>
                </a:solidFill>
                <a:cs typeface="Arial" charset="0"/>
              </a:rPr>
              <a:t> CD90</a:t>
            </a:r>
            <a:r>
              <a:rPr lang="en-US" sz="800" b="1" baseline="30000">
                <a:solidFill>
                  <a:prstClr val="white"/>
                </a:solidFill>
                <a:cs typeface="Arial" charset="0"/>
              </a:rPr>
              <a:t>+</a:t>
            </a:r>
            <a:endParaRPr lang="en-US" sz="800" b="1">
              <a:solidFill>
                <a:prstClr val="white"/>
              </a:solidFill>
              <a:cs typeface="Arial" charset="0"/>
            </a:endParaRPr>
          </a:p>
        </p:txBody>
      </p:sp>
      <p:sp>
        <p:nvSpPr>
          <p:cNvPr id="26683" name="Rectangle 163"/>
          <p:cNvSpPr>
            <a:spLocks noChangeArrowheads="1"/>
          </p:cNvSpPr>
          <p:nvPr/>
        </p:nvSpPr>
        <p:spPr bwMode="auto">
          <a:xfrm>
            <a:off x="6438808" y="6467475"/>
            <a:ext cx="490721"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1" tIns="45690" rIns="91381" bIns="45690">
            <a:spAutoFit/>
          </a:bodyPr>
          <a:lstStyle/>
          <a:p>
            <a:pPr algn="ctr"/>
            <a:r>
              <a:rPr lang="en-US" sz="800" b="1" dirty="0">
                <a:solidFill>
                  <a:prstClr val="white"/>
                </a:solidFill>
                <a:cs typeface="Arial" charset="0"/>
              </a:rPr>
              <a:t>CD105</a:t>
            </a:r>
            <a:r>
              <a:rPr lang="en-US" sz="800" b="1" baseline="30000" dirty="0">
                <a:solidFill>
                  <a:prstClr val="white"/>
                </a:solidFill>
                <a:cs typeface="Arial" charset="0"/>
              </a:rPr>
              <a:t>+</a:t>
            </a:r>
            <a:endParaRPr lang="en-US" sz="800" b="1" dirty="0">
              <a:solidFill>
                <a:prstClr val="white"/>
              </a:solidFill>
            </a:endParaRPr>
          </a:p>
        </p:txBody>
      </p:sp>
      <p:sp>
        <p:nvSpPr>
          <p:cNvPr id="26684" name="Text Box 164"/>
          <p:cNvSpPr txBox="1">
            <a:spLocks noChangeAspect="1" noChangeArrowheads="1"/>
          </p:cNvSpPr>
          <p:nvPr/>
        </p:nvSpPr>
        <p:spPr bwMode="auto">
          <a:xfrm>
            <a:off x="5715000" y="4973638"/>
            <a:ext cx="331391" cy="38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900">
                <a:solidFill>
                  <a:prstClr val="white"/>
                </a:solidFill>
              </a:rPr>
              <a:t>6</a:t>
            </a:r>
          </a:p>
        </p:txBody>
      </p:sp>
      <p:pic>
        <p:nvPicPr>
          <p:cNvPr id="26685" name="Picture 165" descr="Image011n"/>
          <p:cNvPicPr preferRelativeResize="0">
            <a:picLocks noChangeAspect="1" noChangeArrowheads="1"/>
          </p:cNvPicPr>
          <p:nvPr/>
        </p:nvPicPr>
        <p:blipFill>
          <a:blip r:embed="rId9" cstate="print">
            <a:lum bright="6000" contrast="2000"/>
            <a:extLst>
              <a:ext uri="{28A0092B-C50C-407E-A947-70E740481C1C}">
                <a14:useLocalDpi xmlns:a14="http://schemas.microsoft.com/office/drawing/2010/main" val="0"/>
              </a:ext>
            </a:extLst>
          </a:blip>
          <a:srcRect/>
          <a:stretch>
            <a:fillRect/>
          </a:stretch>
        </p:blipFill>
        <p:spPr bwMode="auto">
          <a:xfrm>
            <a:off x="3519488" y="4973638"/>
            <a:ext cx="21844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6" name="Text Box 166"/>
          <p:cNvSpPr txBox="1">
            <a:spLocks noChangeAspect="1" noChangeArrowheads="1"/>
          </p:cNvSpPr>
          <p:nvPr/>
        </p:nvSpPr>
        <p:spPr bwMode="auto">
          <a:xfrm>
            <a:off x="5121275" y="6350000"/>
            <a:ext cx="6619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100">
                <a:solidFill>
                  <a:srgbClr val="FFFFFF"/>
                </a:solidFill>
              </a:rPr>
              <a:t>100 </a:t>
            </a:r>
            <a:r>
              <a:rPr lang="it-IT" sz="1100">
                <a:solidFill>
                  <a:srgbClr val="FFFFFF"/>
                </a:solidFill>
                <a:latin typeface="Symbol" charset="0"/>
              </a:rPr>
              <a:t>m</a:t>
            </a:r>
            <a:r>
              <a:rPr lang="it-IT" sz="1100">
                <a:solidFill>
                  <a:srgbClr val="FFFFFF"/>
                </a:solidFill>
              </a:rPr>
              <a:t>m</a:t>
            </a:r>
          </a:p>
        </p:txBody>
      </p:sp>
      <p:sp>
        <p:nvSpPr>
          <p:cNvPr id="26687" name="Line 167"/>
          <p:cNvSpPr>
            <a:spLocks noChangeAspect="1" noChangeShapeType="1"/>
          </p:cNvSpPr>
          <p:nvPr/>
        </p:nvSpPr>
        <p:spPr bwMode="auto">
          <a:xfrm>
            <a:off x="5348288" y="6565900"/>
            <a:ext cx="2413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26688" name="Text Box 168"/>
          <p:cNvSpPr txBox="1">
            <a:spLocks noChangeAspect="1" noChangeArrowheads="1"/>
          </p:cNvSpPr>
          <p:nvPr/>
        </p:nvSpPr>
        <p:spPr bwMode="auto">
          <a:xfrm>
            <a:off x="3487738" y="4973638"/>
            <a:ext cx="3286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24" tIns="48312" rIns="96624" bIns="48312">
            <a:spAutoFit/>
          </a:bodyPr>
          <a:lstStyle>
            <a:lvl1pPr defTabSz="966788" eaLnBrk="0" hangingPunct="0">
              <a:defRPr sz="2000">
                <a:solidFill>
                  <a:schemeClr val="tx1"/>
                </a:solidFill>
                <a:latin typeface="Arial" charset="0"/>
                <a:ea typeface="ＭＳ Ｐゴシック" charset="0"/>
                <a:cs typeface="ＭＳ Ｐゴシック" charset="0"/>
              </a:defRPr>
            </a:lvl1pPr>
            <a:lvl2pPr marL="742950" indent="-285750" defTabSz="966788" eaLnBrk="0" hangingPunct="0">
              <a:defRPr sz="2000">
                <a:solidFill>
                  <a:schemeClr val="tx1"/>
                </a:solidFill>
                <a:latin typeface="Arial" charset="0"/>
                <a:ea typeface="ＭＳ Ｐゴシック" charset="0"/>
              </a:defRPr>
            </a:lvl2pPr>
            <a:lvl3pPr marL="1143000" indent="-228600" defTabSz="966788" eaLnBrk="0" hangingPunct="0">
              <a:defRPr sz="2000">
                <a:solidFill>
                  <a:schemeClr val="tx1"/>
                </a:solidFill>
                <a:latin typeface="Arial" charset="0"/>
                <a:ea typeface="ＭＳ Ｐゴシック" charset="0"/>
              </a:defRPr>
            </a:lvl3pPr>
            <a:lvl4pPr marL="1600200" indent="-228600" defTabSz="966788" eaLnBrk="0" hangingPunct="0">
              <a:defRPr sz="2000">
                <a:solidFill>
                  <a:schemeClr val="tx1"/>
                </a:solidFill>
                <a:latin typeface="Arial" charset="0"/>
                <a:ea typeface="ＭＳ Ｐゴシック" charset="0"/>
              </a:defRPr>
            </a:lvl4pPr>
            <a:lvl5pPr marL="2057400" indent="-228600" defTabSz="966788" eaLnBrk="0" hangingPunct="0">
              <a:defRPr sz="20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900">
                <a:solidFill>
                  <a:srgbClr val="FFFFFF"/>
                </a:solidFill>
              </a:rPr>
              <a:t>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52400" y="381000"/>
            <a:ext cx="8763000" cy="1143000"/>
          </a:xfrm>
        </p:spPr>
        <p:txBody>
          <a:bodyPr>
            <a:normAutofit fontScale="90000"/>
          </a:bodyPr>
          <a:lstStyle/>
          <a:p>
            <a:pPr>
              <a:defRPr/>
            </a:pPr>
            <a:r>
              <a:rPr lang="en-US" sz="2800" b="1" dirty="0" smtClean="0">
                <a:solidFill>
                  <a:srgbClr val="FFEA42"/>
                </a:solidFill>
                <a:effectLst>
                  <a:outerShdw blurRad="38100" dist="38100" dir="2700000" algn="tl">
                    <a:srgbClr val="000000"/>
                  </a:outerShdw>
                </a:effectLst>
                <a:latin typeface="Arial" charset="0"/>
              </a:rPr>
              <a:t>CADUCEUS: The </a:t>
            </a:r>
            <a:r>
              <a:rPr lang="en-US" sz="2800" b="1" dirty="0" err="1" smtClean="0">
                <a:solidFill>
                  <a:srgbClr val="FFEA42"/>
                </a:solidFill>
                <a:effectLst>
                  <a:outerShdw blurRad="38100" dist="38100" dir="2700000" algn="tl">
                    <a:srgbClr val="000000"/>
                  </a:outerShdw>
                </a:effectLst>
                <a:latin typeface="Arial" charset="0"/>
              </a:rPr>
              <a:t>Cardiosphere</a:t>
            </a:r>
            <a:r>
              <a:rPr lang="en-US" sz="2800" b="1" dirty="0">
                <a:solidFill>
                  <a:srgbClr val="FFEA42"/>
                </a:solidFill>
                <a:effectLst>
                  <a:outerShdw blurRad="38100" dist="38100" dir="2700000" algn="tl">
                    <a:srgbClr val="000000"/>
                  </a:outerShdw>
                </a:effectLst>
                <a:latin typeface="Arial" charset="0"/>
              </a:rPr>
              <a:t>-Derived </a:t>
            </a:r>
            <a:r>
              <a:rPr lang="en-US" sz="2800" b="1" dirty="0" smtClean="0">
                <a:solidFill>
                  <a:srgbClr val="FFEA42"/>
                </a:solidFill>
                <a:effectLst>
                  <a:outerShdw blurRad="38100" dist="38100" dir="2700000" algn="tl">
                    <a:srgbClr val="000000"/>
                  </a:outerShdw>
                </a:effectLst>
                <a:latin typeface="Arial" charset="0"/>
              </a:rPr>
              <a:t>Autologous </a:t>
            </a:r>
            <a:r>
              <a:rPr lang="en-US" sz="2800" b="1" dirty="0">
                <a:solidFill>
                  <a:srgbClr val="FFEA42"/>
                </a:solidFill>
                <a:effectLst>
                  <a:outerShdw blurRad="38100" dist="38100" dir="2700000" algn="tl">
                    <a:srgbClr val="000000"/>
                  </a:outerShdw>
                </a:effectLst>
                <a:latin typeface="Arial" charset="0"/>
              </a:rPr>
              <a:t>S</a:t>
            </a:r>
            <a:r>
              <a:rPr lang="en-US" sz="2800" b="1" dirty="0" smtClean="0">
                <a:solidFill>
                  <a:srgbClr val="FFEA42"/>
                </a:solidFill>
                <a:effectLst>
                  <a:outerShdw blurRad="38100" dist="38100" dir="2700000" algn="tl">
                    <a:srgbClr val="000000"/>
                  </a:outerShdw>
                </a:effectLst>
                <a:latin typeface="Arial" charset="0"/>
              </a:rPr>
              <a:t>tem Cells </a:t>
            </a:r>
            <a:r>
              <a:rPr lang="en-US" sz="2800" b="1" dirty="0">
                <a:solidFill>
                  <a:srgbClr val="FFEA42"/>
                </a:solidFill>
                <a:effectLst>
                  <a:outerShdw blurRad="38100" dist="38100" dir="2700000" algn="tl">
                    <a:srgbClr val="000000"/>
                  </a:outerShdw>
                </a:effectLst>
                <a:latin typeface="Arial" charset="0"/>
              </a:rPr>
              <a:t>to </a:t>
            </a:r>
            <a:r>
              <a:rPr lang="en-US" sz="2800" b="1" dirty="0" smtClean="0">
                <a:solidFill>
                  <a:srgbClr val="FFEA42"/>
                </a:solidFill>
                <a:effectLst>
                  <a:outerShdw blurRad="38100" dist="38100" dir="2700000" algn="tl">
                    <a:srgbClr val="000000"/>
                  </a:outerShdw>
                </a:effectLst>
                <a:latin typeface="Arial" charset="0"/>
              </a:rPr>
              <a:t>Reduce </a:t>
            </a:r>
            <a:r>
              <a:rPr lang="en-US" sz="2800" b="1" dirty="0">
                <a:solidFill>
                  <a:srgbClr val="FFEA42"/>
                </a:solidFill>
                <a:effectLst>
                  <a:outerShdw blurRad="38100" dist="38100" dir="2700000" algn="tl">
                    <a:srgbClr val="000000"/>
                  </a:outerShdw>
                </a:effectLst>
                <a:latin typeface="Arial" charset="0"/>
              </a:rPr>
              <a:t>V</a:t>
            </a:r>
            <a:r>
              <a:rPr lang="en-US" sz="2800" b="1" dirty="0" smtClean="0">
                <a:solidFill>
                  <a:srgbClr val="FFEA42"/>
                </a:solidFill>
                <a:effectLst>
                  <a:outerShdw blurRad="38100" dist="38100" dir="2700000" algn="tl">
                    <a:srgbClr val="000000"/>
                  </a:outerShdw>
                </a:effectLst>
                <a:latin typeface="Arial" charset="0"/>
              </a:rPr>
              <a:t>entricular Dysfunction Trial</a:t>
            </a:r>
            <a:endParaRPr lang="en-US" sz="2800" b="1" dirty="0">
              <a:solidFill>
                <a:srgbClr val="FFEA42"/>
              </a:solidFill>
              <a:effectLst>
                <a:outerShdw blurRad="38100" dist="38100" dir="2700000" algn="tl">
                  <a:srgbClr val="000000"/>
                </a:outerShdw>
              </a:effectLst>
              <a:latin typeface="Arial" charset="0"/>
            </a:endParaRPr>
          </a:p>
        </p:txBody>
      </p:sp>
      <p:sp>
        <p:nvSpPr>
          <p:cNvPr id="32770" name="Content Placeholder 10"/>
          <p:cNvSpPr>
            <a:spLocks noGrp="1"/>
          </p:cNvSpPr>
          <p:nvPr>
            <p:ph idx="1"/>
          </p:nvPr>
        </p:nvSpPr>
        <p:spPr>
          <a:xfrm>
            <a:off x="457200" y="2103438"/>
            <a:ext cx="8458200" cy="4221162"/>
          </a:xfrm>
        </p:spPr>
        <p:txBody>
          <a:bodyPr/>
          <a:lstStyle/>
          <a:p>
            <a:r>
              <a:rPr lang="en-US" sz="2000" dirty="0">
                <a:solidFill>
                  <a:srgbClr val="FFFFFF"/>
                </a:solidFill>
                <a:latin typeface="Arial" charset="0"/>
              </a:rPr>
              <a:t>Phase I/II </a:t>
            </a:r>
            <a:r>
              <a:rPr lang="en-US" sz="2000" dirty="0" smtClean="0">
                <a:solidFill>
                  <a:srgbClr val="FFFFFF"/>
                </a:solidFill>
                <a:latin typeface="Arial" charset="0"/>
              </a:rPr>
              <a:t>randomized</a:t>
            </a:r>
            <a:r>
              <a:rPr lang="en-US" sz="2000" dirty="0">
                <a:solidFill>
                  <a:srgbClr val="FFFFFF"/>
                </a:solidFill>
                <a:latin typeface="Arial" charset="0"/>
              </a:rPr>
              <a:t>, prospective, </a:t>
            </a:r>
            <a:r>
              <a:rPr lang="en-US" sz="2000" dirty="0" smtClean="0">
                <a:solidFill>
                  <a:srgbClr val="FFFFFF"/>
                </a:solidFill>
                <a:latin typeface="Arial" charset="0"/>
              </a:rPr>
              <a:t>controlled</a:t>
            </a:r>
            <a:r>
              <a:rPr lang="en-US" sz="2000" dirty="0">
                <a:solidFill>
                  <a:srgbClr val="FFFFFF"/>
                </a:solidFill>
                <a:latin typeface="Arial" charset="0"/>
              </a:rPr>
              <a:t> </a:t>
            </a:r>
            <a:r>
              <a:rPr lang="en-US" sz="2000" dirty="0" smtClean="0">
                <a:solidFill>
                  <a:srgbClr val="FFFFFF"/>
                </a:solidFill>
                <a:latin typeface="Arial" charset="0"/>
              </a:rPr>
              <a:t>study -  with Cedars Sinai Medical Center</a:t>
            </a:r>
          </a:p>
          <a:p>
            <a:endParaRPr lang="en-US" sz="1000" dirty="0">
              <a:solidFill>
                <a:srgbClr val="FFFFFF"/>
              </a:solidFill>
              <a:latin typeface="Arial" charset="0"/>
            </a:endParaRPr>
          </a:p>
          <a:p>
            <a:r>
              <a:rPr lang="en-US" sz="2000" dirty="0">
                <a:solidFill>
                  <a:srgbClr val="FFFFFF"/>
                </a:solidFill>
                <a:latin typeface="Arial" charset="0"/>
              </a:rPr>
              <a:t>Acute MI with resultant LV dysfunction (LVEF </a:t>
            </a:r>
            <a:r>
              <a:rPr lang="en-US" sz="2000" dirty="0" smtClean="0">
                <a:solidFill>
                  <a:srgbClr val="FFFFFF"/>
                </a:solidFill>
                <a:latin typeface="Arial" charset="0"/>
              </a:rPr>
              <a:t>25%-</a:t>
            </a:r>
            <a:r>
              <a:rPr lang="en-US" sz="2000" dirty="0">
                <a:solidFill>
                  <a:srgbClr val="FFFFFF"/>
                </a:solidFill>
                <a:latin typeface="Arial" charset="0"/>
              </a:rPr>
              <a:t>45%</a:t>
            </a:r>
            <a:r>
              <a:rPr lang="en-US" sz="2000" dirty="0" smtClean="0">
                <a:solidFill>
                  <a:srgbClr val="FFFFFF"/>
                </a:solidFill>
                <a:latin typeface="Arial" charset="0"/>
              </a:rPr>
              <a:t>)</a:t>
            </a:r>
          </a:p>
          <a:p>
            <a:endParaRPr lang="en-US" sz="1000" dirty="0">
              <a:solidFill>
                <a:srgbClr val="FFFFFF"/>
              </a:solidFill>
              <a:latin typeface="Arial" charset="0"/>
            </a:endParaRPr>
          </a:p>
          <a:p>
            <a:r>
              <a:rPr lang="en-US" sz="2000" dirty="0">
                <a:solidFill>
                  <a:srgbClr val="FFFFFF"/>
                </a:solidFill>
                <a:latin typeface="Arial" charset="0"/>
              </a:rPr>
              <a:t>Intracoronary infusion of autologous CDCs in infarct-related artery </a:t>
            </a:r>
            <a:r>
              <a:rPr lang="en-US" sz="2000" dirty="0" smtClean="0">
                <a:solidFill>
                  <a:srgbClr val="FFFFFF"/>
                </a:solidFill>
                <a:latin typeface="Arial" charset="0"/>
              </a:rPr>
              <a:t>vs. optimal medical therapy</a:t>
            </a:r>
          </a:p>
          <a:p>
            <a:endParaRPr lang="en-US" sz="1000" dirty="0">
              <a:solidFill>
                <a:srgbClr val="FFFFFF"/>
              </a:solidFill>
              <a:latin typeface="Arial" charset="0"/>
            </a:endParaRPr>
          </a:p>
          <a:p>
            <a:r>
              <a:rPr lang="en-US" sz="2000" dirty="0">
                <a:solidFill>
                  <a:srgbClr val="FFFFFF"/>
                </a:solidFill>
                <a:latin typeface="Arial" charset="0"/>
              </a:rPr>
              <a:t>Primary outcome: </a:t>
            </a:r>
            <a:r>
              <a:rPr lang="en-US" sz="2000" dirty="0" smtClean="0">
                <a:solidFill>
                  <a:srgbClr val="FFFFFF"/>
                </a:solidFill>
                <a:latin typeface="Arial" charset="0"/>
              </a:rPr>
              <a:t>Safety </a:t>
            </a:r>
          </a:p>
          <a:p>
            <a:endParaRPr lang="en-US" sz="1000" dirty="0">
              <a:solidFill>
                <a:srgbClr val="FFFFFF"/>
              </a:solidFill>
              <a:latin typeface="Arial" charset="0"/>
            </a:endParaRPr>
          </a:p>
          <a:p>
            <a:r>
              <a:rPr lang="en-US" sz="2000" dirty="0">
                <a:solidFill>
                  <a:srgbClr val="FFFFFF"/>
                </a:solidFill>
                <a:latin typeface="Arial" charset="0"/>
              </a:rPr>
              <a:t>Secondary </a:t>
            </a:r>
            <a:r>
              <a:rPr lang="en-US" sz="2000" dirty="0" smtClean="0">
                <a:solidFill>
                  <a:srgbClr val="FFFFFF"/>
                </a:solidFill>
                <a:latin typeface="Arial" charset="0"/>
              </a:rPr>
              <a:t>outcome: Efficacy (Scar </a:t>
            </a:r>
            <a:r>
              <a:rPr lang="en-US" sz="2000" dirty="0">
                <a:solidFill>
                  <a:srgbClr val="FFFFFF"/>
                </a:solidFill>
                <a:latin typeface="Arial" charset="0"/>
              </a:rPr>
              <a:t>size, chamber size, LV function as assessed by gadolinium-enhanced </a:t>
            </a:r>
            <a:r>
              <a:rPr lang="en-US" sz="2000" dirty="0" smtClean="0">
                <a:solidFill>
                  <a:srgbClr val="FFFFFF"/>
                </a:solidFill>
                <a:latin typeface="Arial" charset="0"/>
              </a:rPr>
              <a:t>MRI)</a:t>
            </a:r>
            <a:endParaRPr lang="en-US" sz="2000" dirty="0">
              <a:solidFill>
                <a:srgbClr val="FFFFFF"/>
              </a:solidFill>
              <a:latin typeface="Arial" charset="0"/>
            </a:endParaRPr>
          </a:p>
        </p:txBody>
      </p:sp>
      <p:sp>
        <p:nvSpPr>
          <p:cNvPr id="8" name="Rectangle 1"/>
          <p:cNvSpPr>
            <a:spLocks noChangeArrowheads="1"/>
          </p:cNvSpPr>
          <p:nvPr/>
        </p:nvSpPr>
        <p:spPr bwMode="auto">
          <a:xfrm>
            <a:off x="5524500" y="6324600"/>
            <a:ext cx="358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sz="1600" dirty="0">
                <a:solidFill>
                  <a:srgbClr val="FFFFFF"/>
                </a:solidFill>
              </a:rPr>
              <a:t>Lancet 2012; 379(9819):895-904.</a:t>
            </a:r>
            <a:endParaRPr lang="en-US" sz="1600" i="1"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8600" y="274638"/>
            <a:ext cx="8763000" cy="1143000"/>
          </a:xfrm>
        </p:spPr>
        <p:txBody>
          <a:bodyPr/>
          <a:lstStyle/>
          <a:p>
            <a:pPr>
              <a:defRPr/>
            </a:pPr>
            <a:r>
              <a:rPr lang="en-US" b="1" dirty="0" smtClean="0">
                <a:solidFill>
                  <a:srgbClr val="FFEA42"/>
                </a:solidFill>
                <a:effectLst>
                  <a:outerShdw blurRad="38100" dist="38100" dir="2700000" algn="tl">
                    <a:srgbClr val="000000"/>
                  </a:outerShdw>
                </a:effectLst>
              </a:rPr>
              <a:t>CADUCEUS Study Time Course</a:t>
            </a:r>
            <a:endParaRPr lang="en-US" dirty="0">
              <a:solidFill>
                <a:srgbClr val="FFEA42"/>
              </a:solidFill>
            </a:endParaRPr>
          </a:p>
        </p:txBody>
      </p:sp>
      <p:sp>
        <p:nvSpPr>
          <p:cNvPr id="34820" name="Rectangle 1"/>
          <p:cNvSpPr>
            <a:spLocks noChangeArrowheads="1"/>
          </p:cNvSpPr>
          <p:nvPr/>
        </p:nvSpPr>
        <p:spPr bwMode="auto">
          <a:xfrm>
            <a:off x="5524500" y="6324600"/>
            <a:ext cx="358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sz="1600" dirty="0">
                <a:solidFill>
                  <a:srgbClr val="FFFFFF"/>
                </a:solidFill>
              </a:rPr>
              <a:t>Lancet 2012; 379(9819):895-904.</a:t>
            </a:r>
            <a:endParaRPr lang="en-US" sz="1600" i="1" dirty="0">
              <a:solidFill>
                <a:srgbClr val="FFFFFF"/>
              </a:solidFill>
            </a:endParaRPr>
          </a:p>
        </p:txBody>
      </p:sp>
      <p:sp>
        <p:nvSpPr>
          <p:cNvPr id="3" name="TextBox 2"/>
          <p:cNvSpPr txBox="1"/>
          <p:nvPr/>
        </p:nvSpPr>
        <p:spPr>
          <a:xfrm>
            <a:off x="609600" y="3733800"/>
            <a:ext cx="7848600" cy="2369880"/>
          </a:xfrm>
          <a:prstGeom prst="rect">
            <a:avLst/>
          </a:prstGeom>
          <a:noFill/>
        </p:spPr>
        <p:txBody>
          <a:bodyPr>
            <a:spAutoFit/>
          </a:bodyPr>
          <a:lstStyle/>
          <a:p>
            <a:pPr>
              <a:defRPr/>
            </a:pPr>
            <a:r>
              <a:rPr lang="en-US" i="1" dirty="0">
                <a:solidFill>
                  <a:srgbClr val="FFFFFF"/>
                </a:solidFill>
              </a:rPr>
              <a:t>In patients randomized to receive CDCs:</a:t>
            </a:r>
          </a:p>
          <a:p>
            <a:pPr>
              <a:defRPr/>
            </a:pPr>
            <a:endParaRPr lang="en-US" sz="800" dirty="0">
              <a:solidFill>
                <a:srgbClr val="FFFFFF"/>
              </a:solidFill>
            </a:endParaRPr>
          </a:p>
          <a:p>
            <a:pPr marL="342900" indent="-342900">
              <a:buFont typeface="Arial"/>
              <a:buChar char="•"/>
              <a:defRPr/>
            </a:pPr>
            <a:r>
              <a:rPr lang="en-US" dirty="0" err="1">
                <a:solidFill>
                  <a:srgbClr val="FFFFFF"/>
                </a:solidFill>
              </a:rPr>
              <a:t>Endomyocardial</a:t>
            </a:r>
            <a:r>
              <a:rPr lang="en-US" dirty="0">
                <a:solidFill>
                  <a:srgbClr val="FFFFFF"/>
                </a:solidFill>
              </a:rPr>
              <a:t> biopsy performed within one month of MI after screening MRI to r/o infarction of right ventricular septum</a:t>
            </a:r>
          </a:p>
          <a:p>
            <a:pPr marL="342900" indent="-342900">
              <a:buFont typeface="Arial"/>
              <a:buChar char="•"/>
              <a:defRPr/>
            </a:pPr>
            <a:endParaRPr lang="en-US" sz="1000" dirty="0">
              <a:solidFill>
                <a:srgbClr val="FFFFFF"/>
              </a:solidFill>
            </a:endParaRPr>
          </a:p>
          <a:p>
            <a:pPr marL="342900" indent="-342900">
              <a:buFont typeface="Arial"/>
              <a:buChar char="•"/>
              <a:defRPr/>
            </a:pPr>
            <a:r>
              <a:rPr lang="en-US" dirty="0">
                <a:solidFill>
                  <a:srgbClr val="FFFFFF"/>
                </a:solidFill>
              </a:rPr>
              <a:t>Autologous CDCs infused in infarct-related artery 4-6 weeks later using angioplasty balloon during intermittent balloon inflation</a:t>
            </a:r>
          </a:p>
          <a:p>
            <a:pPr marL="342900" indent="-342900">
              <a:buFont typeface="Arial"/>
              <a:buChar char="•"/>
              <a:defRPr/>
            </a:pPr>
            <a:endParaRPr lang="en-US" sz="1000" dirty="0">
              <a:solidFill>
                <a:srgbClr val="FFFFFF"/>
              </a:solidFill>
            </a:endParaRPr>
          </a:p>
          <a:p>
            <a:pPr marL="342900" indent="-342900">
              <a:buFont typeface="Arial"/>
              <a:buChar char="•"/>
              <a:defRPr/>
            </a:pPr>
            <a:r>
              <a:rPr lang="en-US" dirty="0">
                <a:solidFill>
                  <a:srgbClr val="FFFFFF"/>
                </a:solidFill>
              </a:rPr>
              <a:t>Two dose strata:  12.5 million,  25 million</a:t>
            </a:r>
          </a:p>
        </p:txBody>
      </p:sp>
      <p:grpSp>
        <p:nvGrpSpPr>
          <p:cNvPr id="4" name="Group 15"/>
          <p:cNvGrpSpPr/>
          <p:nvPr/>
        </p:nvGrpSpPr>
        <p:grpSpPr>
          <a:xfrm>
            <a:off x="381000" y="1676400"/>
            <a:ext cx="8305800" cy="1905000"/>
            <a:chOff x="381000" y="1828800"/>
            <a:chExt cx="8305800" cy="1905000"/>
          </a:xfrm>
        </p:grpSpPr>
        <p:sp>
          <p:nvSpPr>
            <p:cNvPr id="5" name="Rectangle 4"/>
            <p:cNvSpPr/>
            <p:nvPr/>
          </p:nvSpPr>
          <p:spPr>
            <a:xfrm>
              <a:off x="381000" y="1828800"/>
              <a:ext cx="8305800" cy="1905000"/>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6" name="Group 3"/>
            <p:cNvGrpSpPr/>
            <p:nvPr/>
          </p:nvGrpSpPr>
          <p:grpSpPr>
            <a:xfrm>
              <a:off x="1066800" y="2590800"/>
              <a:ext cx="7010400" cy="304801"/>
              <a:chOff x="1066800" y="2590800"/>
              <a:chExt cx="7010400" cy="304801"/>
            </a:xfrm>
          </p:grpSpPr>
          <p:sp>
            <p:nvSpPr>
              <p:cNvPr id="2" name="TextBox 1"/>
              <p:cNvSpPr txBox="1"/>
              <p:nvPr/>
            </p:nvSpPr>
            <p:spPr>
              <a:xfrm>
                <a:off x="1066800" y="2590800"/>
                <a:ext cx="990600" cy="304801"/>
              </a:xfrm>
              <a:prstGeom prst="rect">
                <a:avLst/>
              </a:prstGeom>
              <a:solidFill>
                <a:schemeClr val="bg1"/>
              </a:solidFill>
              <a:ln w="19050">
                <a:solidFill>
                  <a:schemeClr val="tx1"/>
                </a:solidFill>
              </a:ln>
            </p:spPr>
            <p:txBody>
              <a:bodyPr wrap="square" rtlCol="0">
                <a:spAutoFit/>
              </a:bodyPr>
              <a:lstStyle/>
              <a:p>
                <a:pPr algn="ctr"/>
                <a:r>
                  <a:rPr lang="en-US" sz="1400" dirty="0">
                    <a:solidFill>
                      <a:prstClr val="white"/>
                    </a:solidFill>
                  </a:rPr>
                  <a:t>4 weeks</a:t>
                </a:r>
              </a:p>
            </p:txBody>
          </p:sp>
          <p:sp>
            <p:nvSpPr>
              <p:cNvPr id="8" name="TextBox 7"/>
              <p:cNvSpPr txBox="1"/>
              <p:nvPr/>
            </p:nvSpPr>
            <p:spPr>
              <a:xfrm>
                <a:off x="2057400" y="2590800"/>
                <a:ext cx="1295400" cy="304800"/>
              </a:xfrm>
              <a:prstGeom prst="rect">
                <a:avLst/>
              </a:prstGeom>
              <a:solidFill>
                <a:schemeClr val="bg1"/>
              </a:solidFill>
              <a:ln w="19050">
                <a:solidFill>
                  <a:schemeClr val="tx1"/>
                </a:solidFill>
              </a:ln>
            </p:spPr>
            <p:txBody>
              <a:bodyPr wrap="square" rtlCol="0">
                <a:spAutoFit/>
              </a:bodyPr>
              <a:lstStyle/>
              <a:p>
                <a:pPr algn="ctr"/>
                <a:r>
                  <a:rPr lang="en-US" sz="1400" dirty="0">
                    <a:solidFill>
                      <a:prstClr val="white"/>
                    </a:solidFill>
                  </a:rPr>
                  <a:t>4-6 weeks</a:t>
                </a:r>
              </a:p>
            </p:txBody>
          </p:sp>
          <p:sp>
            <p:nvSpPr>
              <p:cNvPr id="9" name="TextBox 8"/>
              <p:cNvSpPr txBox="1"/>
              <p:nvPr/>
            </p:nvSpPr>
            <p:spPr>
              <a:xfrm>
                <a:off x="3352800" y="2590800"/>
                <a:ext cx="2362200" cy="304800"/>
              </a:xfrm>
              <a:prstGeom prst="rect">
                <a:avLst/>
              </a:prstGeom>
              <a:solidFill>
                <a:schemeClr val="bg1"/>
              </a:solidFill>
              <a:ln w="19050">
                <a:solidFill>
                  <a:schemeClr val="tx1"/>
                </a:solidFill>
              </a:ln>
            </p:spPr>
            <p:txBody>
              <a:bodyPr wrap="square" rtlCol="0">
                <a:spAutoFit/>
              </a:bodyPr>
              <a:lstStyle/>
              <a:p>
                <a:pPr algn="ctr"/>
                <a:r>
                  <a:rPr lang="en-US" sz="1400" dirty="0">
                    <a:solidFill>
                      <a:prstClr val="white"/>
                    </a:solidFill>
                  </a:rPr>
                  <a:t>6 months</a:t>
                </a:r>
              </a:p>
            </p:txBody>
          </p:sp>
          <p:sp>
            <p:nvSpPr>
              <p:cNvPr id="11" name="TextBox 10"/>
              <p:cNvSpPr txBox="1"/>
              <p:nvPr/>
            </p:nvSpPr>
            <p:spPr>
              <a:xfrm>
                <a:off x="5715000" y="2590800"/>
                <a:ext cx="2362200" cy="304800"/>
              </a:xfrm>
              <a:prstGeom prst="rect">
                <a:avLst/>
              </a:prstGeom>
              <a:solidFill>
                <a:schemeClr val="bg1"/>
              </a:solidFill>
              <a:ln w="19050">
                <a:solidFill>
                  <a:schemeClr val="tx1"/>
                </a:solidFill>
              </a:ln>
            </p:spPr>
            <p:txBody>
              <a:bodyPr wrap="square" rtlCol="0">
                <a:spAutoFit/>
              </a:bodyPr>
              <a:lstStyle/>
              <a:p>
                <a:pPr algn="ctr"/>
                <a:r>
                  <a:rPr lang="en-US" sz="1400" dirty="0">
                    <a:solidFill>
                      <a:prstClr val="white"/>
                    </a:solidFill>
                  </a:rPr>
                  <a:t>6 months</a:t>
                </a:r>
              </a:p>
            </p:txBody>
          </p:sp>
        </p:grpSp>
        <p:cxnSp>
          <p:nvCxnSpPr>
            <p:cNvPr id="7" name="Straight Arrow Connector 6"/>
            <p:cNvCxnSpPr/>
            <p:nvPr/>
          </p:nvCxnSpPr>
          <p:spPr>
            <a:xfrm flipV="1">
              <a:off x="1066800" y="2895600"/>
              <a:ext cx="0" cy="2286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09600" y="3124200"/>
              <a:ext cx="1066800" cy="461665"/>
            </a:xfrm>
            <a:prstGeom prst="rect">
              <a:avLst/>
            </a:prstGeom>
            <a:noFill/>
          </p:spPr>
          <p:txBody>
            <a:bodyPr wrap="square" rtlCol="0">
              <a:spAutoFit/>
            </a:bodyPr>
            <a:lstStyle/>
            <a:p>
              <a:pPr algn="ctr"/>
              <a:r>
                <a:rPr lang="en-US" sz="1200" dirty="0">
                  <a:solidFill>
                    <a:prstClr val="white"/>
                  </a:solidFill>
                </a:rPr>
                <a:t>Myocardial infarction</a:t>
              </a:r>
            </a:p>
          </p:txBody>
        </p:sp>
        <p:cxnSp>
          <p:nvCxnSpPr>
            <p:cNvPr id="18" name="Straight Arrow Connector 17"/>
            <p:cNvCxnSpPr/>
            <p:nvPr/>
          </p:nvCxnSpPr>
          <p:spPr>
            <a:xfrm flipV="1">
              <a:off x="2057400" y="2895600"/>
              <a:ext cx="0" cy="2286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676400" y="3124200"/>
              <a:ext cx="762000" cy="276999"/>
            </a:xfrm>
            <a:prstGeom prst="rect">
              <a:avLst/>
            </a:prstGeom>
            <a:noFill/>
          </p:spPr>
          <p:txBody>
            <a:bodyPr wrap="square" rtlCol="0">
              <a:spAutoFit/>
            </a:bodyPr>
            <a:lstStyle/>
            <a:p>
              <a:pPr algn="ctr"/>
              <a:r>
                <a:rPr lang="en-US" sz="1200" dirty="0">
                  <a:solidFill>
                    <a:prstClr val="white"/>
                  </a:solidFill>
                </a:rPr>
                <a:t>Biopsy</a:t>
              </a:r>
            </a:p>
          </p:txBody>
        </p:sp>
        <p:sp>
          <p:nvSpPr>
            <p:cNvPr id="20" name="TextBox 19"/>
            <p:cNvSpPr txBox="1"/>
            <p:nvPr/>
          </p:nvSpPr>
          <p:spPr>
            <a:xfrm>
              <a:off x="2743200" y="3124200"/>
              <a:ext cx="1219200" cy="276999"/>
            </a:xfrm>
            <a:prstGeom prst="rect">
              <a:avLst/>
            </a:prstGeom>
            <a:noFill/>
          </p:spPr>
          <p:txBody>
            <a:bodyPr wrap="square" rtlCol="0">
              <a:spAutoFit/>
            </a:bodyPr>
            <a:lstStyle/>
            <a:p>
              <a:pPr algn="ctr"/>
              <a:r>
                <a:rPr lang="en-US" sz="1200" dirty="0">
                  <a:solidFill>
                    <a:prstClr val="white"/>
                  </a:solidFill>
                </a:rPr>
                <a:t>CDC infusion</a:t>
              </a:r>
            </a:p>
          </p:txBody>
        </p:sp>
        <p:cxnSp>
          <p:nvCxnSpPr>
            <p:cNvPr id="21" name="Straight Arrow Connector 20"/>
            <p:cNvCxnSpPr/>
            <p:nvPr/>
          </p:nvCxnSpPr>
          <p:spPr>
            <a:xfrm flipV="1">
              <a:off x="3352800" y="2895600"/>
              <a:ext cx="0" cy="2286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124200" y="2362200"/>
              <a:ext cx="0" cy="2286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715000" y="2362200"/>
              <a:ext cx="0" cy="2286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077200" y="2362200"/>
              <a:ext cx="0" cy="2286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14600" y="1905000"/>
              <a:ext cx="1219200" cy="461665"/>
            </a:xfrm>
            <a:prstGeom prst="rect">
              <a:avLst/>
            </a:prstGeom>
            <a:noFill/>
          </p:spPr>
          <p:txBody>
            <a:bodyPr wrap="square" rtlCol="0">
              <a:spAutoFit/>
            </a:bodyPr>
            <a:lstStyle/>
            <a:p>
              <a:pPr algn="ctr"/>
              <a:r>
                <a:rPr lang="en-US" sz="1200" dirty="0">
                  <a:solidFill>
                    <a:prstClr val="white"/>
                  </a:solidFill>
                </a:rPr>
                <a:t>Baseline</a:t>
              </a:r>
            </a:p>
            <a:p>
              <a:pPr algn="ctr"/>
              <a:r>
                <a:rPr lang="en-US" sz="1200" dirty="0">
                  <a:solidFill>
                    <a:prstClr val="white"/>
                  </a:solidFill>
                </a:rPr>
                <a:t>MRI</a:t>
              </a:r>
            </a:p>
          </p:txBody>
        </p:sp>
        <p:sp>
          <p:nvSpPr>
            <p:cNvPr id="28" name="TextBox 27"/>
            <p:cNvSpPr txBox="1"/>
            <p:nvPr/>
          </p:nvSpPr>
          <p:spPr>
            <a:xfrm>
              <a:off x="5105400" y="1905000"/>
              <a:ext cx="1219200" cy="461665"/>
            </a:xfrm>
            <a:prstGeom prst="rect">
              <a:avLst/>
            </a:prstGeom>
            <a:noFill/>
          </p:spPr>
          <p:txBody>
            <a:bodyPr wrap="square" rtlCol="0">
              <a:spAutoFit/>
            </a:bodyPr>
            <a:lstStyle/>
            <a:p>
              <a:pPr algn="ctr"/>
              <a:r>
                <a:rPr lang="en-US" sz="1200" dirty="0">
                  <a:solidFill>
                    <a:prstClr val="white"/>
                  </a:solidFill>
                </a:rPr>
                <a:t>6 month</a:t>
              </a:r>
            </a:p>
            <a:p>
              <a:pPr algn="ctr"/>
              <a:r>
                <a:rPr lang="en-US" sz="1200" dirty="0">
                  <a:solidFill>
                    <a:prstClr val="white"/>
                  </a:solidFill>
                </a:rPr>
                <a:t>MRI</a:t>
              </a:r>
            </a:p>
          </p:txBody>
        </p:sp>
        <p:sp>
          <p:nvSpPr>
            <p:cNvPr id="29" name="TextBox 28"/>
            <p:cNvSpPr txBox="1"/>
            <p:nvPr/>
          </p:nvSpPr>
          <p:spPr>
            <a:xfrm>
              <a:off x="7467600" y="1905000"/>
              <a:ext cx="1219200" cy="461665"/>
            </a:xfrm>
            <a:prstGeom prst="rect">
              <a:avLst/>
            </a:prstGeom>
            <a:noFill/>
          </p:spPr>
          <p:txBody>
            <a:bodyPr wrap="square" rtlCol="0">
              <a:spAutoFit/>
            </a:bodyPr>
            <a:lstStyle/>
            <a:p>
              <a:pPr algn="ctr"/>
              <a:r>
                <a:rPr lang="en-US" sz="1200" dirty="0">
                  <a:solidFill>
                    <a:prstClr val="white"/>
                  </a:solidFill>
                </a:rPr>
                <a:t>12 month</a:t>
              </a:r>
            </a:p>
            <a:p>
              <a:pPr algn="ctr"/>
              <a:r>
                <a:rPr lang="en-US" sz="1200" dirty="0">
                  <a:solidFill>
                    <a:prstClr val="white"/>
                  </a:solidFill>
                </a:rPr>
                <a:t>MRI</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28600" y="381000"/>
            <a:ext cx="8610600" cy="1143000"/>
          </a:xfrm>
        </p:spPr>
        <p:txBody>
          <a:bodyPr>
            <a:normAutofit fontScale="90000"/>
          </a:bodyPr>
          <a:lstStyle/>
          <a:p>
            <a:pPr>
              <a:defRPr/>
            </a:pPr>
            <a:r>
              <a:rPr lang="en-US" sz="4000" b="1" dirty="0">
                <a:solidFill>
                  <a:srgbClr val="FFEA42"/>
                </a:solidFill>
                <a:effectLst>
                  <a:outerShdw blurRad="38100" dist="38100" dir="2700000" algn="tl">
                    <a:srgbClr val="000000"/>
                  </a:outerShdw>
                </a:effectLst>
                <a:latin typeface="Arial" charset="0"/>
              </a:rPr>
              <a:t>Intracoronary CDC Infusion Reduces </a:t>
            </a:r>
            <a:r>
              <a:rPr lang="en-US" sz="4000" b="1" dirty="0" err="1" smtClean="0">
                <a:solidFill>
                  <a:srgbClr val="FFEA42"/>
                </a:solidFill>
                <a:effectLst>
                  <a:outerShdw blurRad="38100" dist="38100" dir="2700000" algn="tl">
                    <a:srgbClr val="000000"/>
                  </a:outerShdw>
                </a:effectLst>
                <a:latin typeface="Arial" charset="0"/>
              </a:rPr>
              <a:t>Gd</a:t>
            </a:r>
            <a:r>
              <a:rPr lang="en-US" sz="4000" b="1" dirty="0" smtClean="0">
                <a:solidFill>
                  <a:srgbClr val="FFEA42"/>
                </a:solidFill>
                <a:effectLst>
                  <a:outerShdw blurRad="38100" dist="38100" dir="2700000" algn="tl">
                    <a:srgbClr val="000000"/>
                  </a:outerShdw>
                </a:effectLst>
                <a:latin typeface="Arial" charset="0"/>
              </a:rPr>
              <a:t>-Enhancement after </a:t>
            </a:r>
            <a:r>
              <a:rPr lang="en-US" sz="4000" b="1" dirty="0">
                <a:solidFill>
                  <a:srgbClr val="FFEA42"/>
                </a:solidFill>
                <a:effectLst>
                  <a:outerShdw blurRad="38100" dist="38100" dir="2700000" algn="tl">
                    <a:srgbClr val="000000"/>
                  </a:outerShdw>
                </a:effectLst>
                <a:latin typeface="Arial" charset="0"/>
              </a:rPr>
              <a:t>MI</a:t>
            </a:r>
          </a:p>
        </p:txBody>
      </p:sp>
      <p:grpSp>
        <p:nvGrpSpPr>
          <p:cNvPr id="2" name="Group 7"/>
          <p:cNvGrpSpPr>
            <a:grpSpLocks/>
          </p:cNvGrpSpPr>
          <p:nvPr/>
        </p:nvGrpSpPr>
        <p:grpSpPr bwMode="auto">
          <a:xfrm>
            <a:off x="457200" y="1828800"/>
            <a:ext cx="4648200" cy="4546600"/>
            <a:chOff x="381000" y="1371600"/>
            <a:chExt cx="4648200" cy="4546800"/>
          </a:xfrm>
        </p:grpSpPr>
        <p:grpSp>
          <p:nvGrpSpPr>
            <p:cNvPr id="3" name="Group 4"/>
            <p:cNvGrpSpPr>
              <a:grpSpLocks/>
            </p:cNvGrpSpPr>
            <p:nvPr/>
          </p:nvGrpSpPr>
          <p:grpSpPr bwMode="auto">
            <a:xfrm>
              <a:off x="834571" y="1778000"/>
              <a:ext cx="3967240" cy="4140400"/>
              <a:chOff x="834571" y="1778000"/>
              <a:chExt cx="3967240" cy="4140400"/>
            </a:xfrm>
          </p:grpSpPr>
          <p:pic>
            <p:nvPicPr>
              <p:cNvPr id="38922" name="Picture 1" descr="Untitled1.jpg"/>
              <p:cNvPicPr>
                <a:picLocks noChangeAspect="1"/>
              </p:cNvPicPr>
              <p:nvPr/>
            </p:nvPicPr>
            <p:blipFill>
              <a:blip r:embed="rId2" cstate="print">
                <a:extLst>
                  <a:ext uri="{28A0092B-C50C-407E-A947-70E740481C1C}">
                    <a14:useLocalDpi xmlns:a14="http://schemas.microsoft.com/office/drawing/2010/main" val="0"/>
                  </a:ext>
                </a:extLst>
              </a:blip>
              <a:srcRect l="11572" t="25777" r="1772"/>
              <a:stretch>
                <a:fillRect/>
              </a:stretch>
            </p:blipFill>
            <p:spPr bwMode="auto">
              <a:xfrm>
                <a:off x="834571" y="1778000"/>
                <a:ext cx="3967240" cy="41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743200" y="3733904"/>
                <a:ext cx="152400" cy="22861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prstClr val="white"/>
                  </a:solidFill>
                </a:endParaRPr>
              </a:p>
            </p:txBody>
          </p:sp>
        </p:grpSp>
        <p:sp>
          <p:nvSpPr>
            <p:cNvPr id="38920" name="TextBox 5"/>
            <p:cNvSpPr txBox="1">
              <a:spLocks noChangeArrowheads="1"/>
            </p:cNvSpPr>
            <p:nvPr/>
          </p:nvSpPr>
          <p:spPr bwMode="auto">
            <a:xfrm>
              <a:off x="914400" y="1371600"/>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t>    Baseline              6 months</a:t>
              </a:r>
            </a:p>
          </p:txBody>
        </p:sp>
        <p:sp>
          <p:nvSpPr>
            <p:cNvPr id="38921" name="TextBox 6"/>
            <p:cNvSpPr txBox="1">
              <a:spLocks noChangeArrowheads="1"/>
            </p:cNvSpPr>
            <p:nvPr/>
          </p:nvSpPr>
          <p:spPr bwMode="auto">
            <a:xfrm rot="-5400000">
              <a:off x="-1095345" y="3686145"/>
              <a:ext cx="335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solidFill>
                    <a:prstClr val="white"/>
                  </a:solidFill>
                </a:rPr>
                <a:t> </a:t>
              </a:r>
              <a:r>
                <a:rPr lang="en-US">
                  <a:solidFill>
                    <a:srgbClr val="FFFFFF"/>
                  </a:solidFill>
                </a:rPr>
                <a:t>Control		        CDCs</a:t>
              </a: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286000"/>
            <a:ext cx="38608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9"/>
          <p:cNvSpPr txBox="1">
            <a:spLocks noChangeArrowheads="1"/>
          </p:cNvSpPr>
          <p:nvPr/>
        </p:nvSpPr>
        <p:spPr bwMode="auto">
          <a:xfrm>
            <a:off x="5638800" y="6400800"/>
            <a:ext cx="335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cs-CZ" sz="1600" dirty="0" smtClean="0">
                <a:solidFill>
                  <a:srgbClr val="FFFFFF"/>
                </a:solidFill>
              </a:rPr>
              <a:t>Lancet</a:t>
            </a:r>
            <a:r>
              <a:rPr lang="cs-CZ" sz="1600" dirty="0">
                <a:solidFill>
                  <a:srgbClr val="FFFFFF"/>
                </a:solidFill>
              </a:rPr>
              <a:t> </a:t>
            </a:r>
            <a:r>
              <a:rPr lang="cs-CZ" sz="1600" dirty="0" smtClean="0">
                <a:solidFill>
                  <a:srgbClr val="FFFFFF"/>
                </a:solidFill>
              </a:rPr>
              <a:t>2012 379</a:t>
            </a:r>
            <a:r>
              <a:rPr lang="cs-CZ" sz="1600" dirty="0">
                <a:solidFill>
                  <a:srgbClr val="FFFFFF"/>
                </a:solidFill>
              </a:rPr>
              <a:t>(9819):895-904.</a:t>
            </a:r>
            <a:endParaRPr lang="en-US" sz="1600" i="1" dirty="0">
              <a:solidFill>
                <a:srgbClr val="FFFFFF"/>
              </a:solidFill>
            </a:endParaRPr>
          </a:p>
        </p:txBody>
      </p:sp>
      <p:sp>
        <p:nvSpPr>
          <p:cNvPr id="12" name="TextBox 11"/>
          <p:cNvSpPr txBox="1">
            <a:spLocks noChangeArrowheads="1"/>
          </p:cNvSpPr>
          <p:nvPr/>
        </p:nvSpPr>
        <p:spPr bwMode="auto">
          <a:xfrm>
            <a:off x="5105400" y="4876800"/>
            <a:ext cx="35814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800" i="1" dirty="0" smtClean="0"/>
              <a:t>For CDC-treated patients </a:t>
            </a:r>
            <a:r>
              <a:rPr lang="en-US" sz="1800" i="1" dirty="0" err="1" smtClean="0"/>
              <a:t>ΔScar</a:t>
            </a:r>
            <a:r>
              <a:rPr lang="en-US" sz="1800" i="1" dirty="0" smtClean="0"/>
              <a:t>: </a:t>
            </a:r>
          </a:p>
          <a:p>
            <a:pPr eaLnBrk="1" hangingPunct="1"/>
            <a:endParaRPr lang="en-US" sz="1200" dirty="0"/>
          </a:p>
          <a:p>
            <a:pPr eaLnBrk="1" hangingPunct="1"/>
            <a:r>
              <a:rPr lang="en-US" sz="1800" dirty="0" smtClean="0"/>
              <a:t>Mean </a:t>
            </a:r>
            <a:r>
              <a:rPr lang="en-US" sz="1800" dirty="0"/>
              <a:t>-8.4g (28%) at 6 </a:t>
            </a:r>
            <a:r>
              <a:rPr lang="en-US" sz="1800" dirty="0" err="1"/>
              <a:t>mos</a:t>
            </a:r>
            <a:endParaRPr lang="en-US" sz="1800" dirty="0"/>
          </a:p>
          <a:p>
            <a:pPr eaLnBrk="1" hangingPunct="1"/>
            <a:endParaRPr lang="en-US" sz="1000" dirty="0"/>
          </a:p>
          <a:p>
            <a:pPr eaLnBrk="1" hangingPunct="1"/>
            <a:r>
              <a:rPr lang="en-US" sz="1800" dirty="0"/>
              <a:t>Mean -12.9g (42%) at 12 </a:t>
            </a:r>
            <a:r>
              <a:rPr lang="en-US" sz="1800" dirty="0" err="1"/>
              <a:t>mos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a:defRPr/>
            </a:pPr>
            <a:r>
              <a:rPr lang="en-US" sz="4000" b="1" dirty="0" smtClean="0">
                <a:solidFill>
                  <a:srgbClr val="FFEA42"/>
                </a:solidFill>
                <a:effectLst>
                  <a:outerShdw blurRad="38100" dist="38100" dir="2700000" algn="tl">
                    <a:srgbClr val="000000"/>
                  </a:outerShdw>
                </a:effectLst>
              </a:rPr>
              <a:t>Effects on LV Function and Remodeling</a:t>
            </a:r>
            <a:endParaRPr lang="en-US" sz="4000" dirty="0">
              <a:solidFill>
                <a:srgbClr val="FFEA42"/>
              </a:solidFill>
            </a:endParaRPr>
          </a:p>
        </p:txBody>
      </p:sp>
      <p:pic>
        <p:nvPicPr>
          <p:cNvPr id="37891" name="Content Placeholder 3"/>
          <p:cNvPicPr>
            <a:picLocks noChangeAspect="1"/>
          </p:cNvPicPr>
          <p:nvPr/>
        </p:nvPicPr>
        <p:blipFill>
          <a:blip r:embed="rId2" cstate="print">
            <a:extLst>
              <a:ext uri="{28A0092B-C50C-407E-A947-70E740481C1C}">
                <a14:useLocalDpi xmlns:a14="http://schemas.microsoft.com/office/drawing/2010/main" val="0"/>
              </a:ext>
            </a:extLst>
          </a:blip>
          <a:srcRect t="55927" r="31531" b="58"/>
          <a:stretch>
            <a:fillRect/>
          </a:stretch>
        </p:blipFill>
        <p:spPr bwMode="auto">
          <a:xfrm>
            <a:off x="304800" y="2362200"/>
            <a:ext cx="43370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1"/>
          <p:cNvSpPr>
            <a:spLocks noChangeArrowheads="1"/>
          </p:cNvSpPr>
          <p:nvPr/>
        </p:nvSpPr>
        <p:spPr bwMode="auto">
          <a:xfrm>
            <a:off x="5715000" y="6324600"/>
            <a:ext cx="358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sz="1600" dirty="0">
                <a:solidFill>
                  <a:srgbClr val="FFFFFF"/>
                </a:solidFill>
              </a:rPr>
              <a:t>Lancet 2012 379(9819):895-904.</a:t>
            </a:r>
            <a:endParaRPr lang="en-US" sz="1600" i="1" dirty="0">
              <a:solidFill>
                <a:srgbClr val="FFFFFF"/>
              </a:solidFill>
            </a:endParaRPr>
          </a:p>
        </p:txBody>
      </p:sp>
      <p:sp>
        <p:nvSpPr>
          <p:cNvPr id="5" name="Rectangle 4"/>
          <p:cNvSpPr/>
          <p:nvPr/>
        </p:nvSpPr>
        <p:spPr>
          <a:xfrm>
            <a:off x="457200" y="1905000"/>
            <a:ext cx="4282326" cy="461665"/>
          </a:xfrm>
          <a:prstGeom prst="rect">
            <a:avLst/>
          </a:prstGeom>
        </p:spPr>
        <p:txBody>
          <a:bodyPr wrap="none">
            <a:spAutoFit/>
          </a:bodyPr>
          <a:lstStyle/>
          <a:p>
            <a:r>
              <a:rPr lang="en-US" sz="2400" dirty="0">
                <a:solidFill>
                  <a:srgbClr val="FFFFFF"/>
                </a:solidFill>
              </a:rPr>
              <a:t>Regional Function in Infarct Zone</a:t>
            </a:r>
          </a:p>
        </p:txBody>
      </p:sp>
      <p:grpSp>
        <p:nvGrpSpPr>
          <p:cNvPr id="2" name="Group 6"/>
          <p:cNvGrpSpPr/>
          <p:nvPr/>
        </p:nvGrpSpPr>
        <p:grpSpPr>
          <a:xfrm>
            <a:off x="4876800" y="1905000"/>
            <a:ext cx="3886200" cy="2971800"/>
            <a:chOff x="4876800" y="1905000"/>
            <a:chExt cx="3886200" cy="2971800"/>
          </a:xfrm>
        </p:grpSpPr>
        <p:grpSp>
          <p:nvGrpSpPr>
            <p:cNvPr id="3" name="Group 2"/>
            <p:cNvGrpSpPr/>
            <p:nvPr/>
          </p:nvGrpSpPr>
          <p:grpSpPr>
            <a:xfrm>
              <a:off x="4876800" y="2362200"/>
              <a:ext cx="3886200" cy="2514600"/>
              <a:chOff x="838200" y="4267200"/>
              <a:chExt cx="3998913" cy="2227421"/>
            </a:xfrm>
          </p:grpSpPr>
          <p:pic>
            <p:nvPicPr>
              <p:cNvPr id="39940" name="Content Placeholder 3"/>
              <p:cNvPicPr>
                <a:picLocks noChangeAspect="1"/>
              </p:cNvPicPr>
              <p:nvPr/>
            </p:nvPicPr>
            <p:blipFill>
              <a:blip r:embed="rId2" cstate="print">
                <a:extLst>
                  <a:ext uri="{28A0092B-C50C-407E-A947-70E740481C1C}">
                    <a14:useLocalDpi xmlns:a14="http://schemas.microsoft.com/office/drawing/2010/main" val="0"/>
                  </a:ext>
                </a:extLst>
              </a:blip>
              <a:srcRect l="31531" t="2945" b="51410"/>
              <a:stretch>
                <a:fillRect/>
              </a:stretch>
            </p:blipFill>
            <p:spPr bwMode="auto">
              <a:xfrm>
                <a:off x="838200" y="4267200"/>
                <a:ext cx="39989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71600" y="6248400"/>
                <a:ext cx="1524000" cy="246221"/>
              </a:xfrm>
              <a:prstGeom prst="rect">
                <a:avLst/>
              </a:prstGeom>
              <a:noFill/>
            </p:spPr>
            <p:txBody>
              <a:bodyPr wrap="square" rtlCol="0">
                <a:spAutoFit/>
              </a:bodyPr>
              <a:lstStyle/>
              <a:p>
                <a:r>
                  <a:rPr lang="en-US" sz="1000" dirty="0">
                    <a:solidFill>
                      <a:prstClr val="white"/>
                    </a:solidFill>
                  </a:rPr>
                  <a:t> Controls          CDCs</a:t>
                </a:r>
              </a:p>
            </p:txBody>
          </p:sp>
        </p:grpSp>
        <p:sp>
          <p:nvSpPr>
            <p:cNvPr id="13" name="TextBox 12"/>
            <p:cNvSpPr txBox="1"/>
            <p:nvPr/>
          </p:nvSpPr>
          <p:spPr>
            <a:xfrm>
              <a:off x="5715000" y="1905000"/>
              <a:ext cx="2438400" cy="461665"/>
            </a:xfrm>
            <a:prstGeom prst="rect">
              <a:avLst/>
            </a:prstGeom>
            <a:noFill/>
          </p:spPr>
          <p:txBody>
            <a:bodyPr wrap="square" rtlCol="0">
              <a:spAutoFit/>
            </a:bodyPr>
            <a:lstStyle/>
            <a:p>
              <a:pPr algn="ctr"/>
              <a:r>
                <a:rPr lang="en-US" sz="2400" dirty="0">
                  <a:solidFill>
                    <a:srgbClr val="FFFFFF"/>
                  </a:solidFill>
                </a:rPr>
                <a:t>LV Volumes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a:bodyPr>
          <a:lstStyle/>
          <a:p>
            <a:pPr>
              <a:spcBef>
                <a:spcPts val="0"/>
              </a:spcBef>
              <a:spcAft>
                <a:spcPts val="1800"/>
              </a:spcAft>
            </a:pPr>
            <a:r>
              <a:rPr lang="en-US" sz="2400" dirty="0" smtClean="0"/>
              <a:t>Phase I/II randomized, prospective, controlled study -  with University of Miami Miller School of Medicine</a:t>
            </a:r>
          </a:p>
          <a:p>
            <a:pPr>
              <a:spcBef>
                <a:spcPts val="0"/>
              </a:spcBef>
              <a:spcAft>
                <a:spcPts val="1800"/>
              </a:spcAft>
            </a:pPr>
            <a:r>
              <a:rPr lang="en-US" sz="2400" dirty="0" smtClean="0"/>
              <a:t>Ischemic  left ventricular dysfunction</a:t>
            </a:r>
          </a:p>
          <a:p>
            <a:pPr>
              <a:spcBef>
                <a:spcPts val="0"/>
              </a:spcBef>
              <a:spcAft>
                <a:spcPts val="1800"/>
              </a:spcAft>
            </a:pPr>
            <a:r>
              <a:rPr lang="en-US" sz="2400" dirty="0" smtClean="0"/>
              <a:t>Randomized trial of </a:t>
            </a:r>
            <a:r>
              <a:rPr lang="en-US" sz="2400" dirty="0" err="1" smtClean="0"/>
              <a:t>autologous</a:t>
            </a:r>
            <a:r>
              <a:rPr lang="en-US" sz="2400" dirty="0" smtClean="0"/>
              <a:t> (from the patient) </a:t>
            </a:r>
            <a:r>
              <a:rPr lang="en-US" sz="2400" dirty="0" err="1" smtClean="0"/>
              <a:t>vs</a:t>
            </a:r>
            <a:r>
              <a:rPr lang="en-US" sz="2400" dirty="0" smtClean="0"/>
              <a:t> </a:t>
            </a:r>
            <a:r>
              <a:rPr lang="en-US" sz="2400" dirty="0" err="1" smtClean="0"/>
              <a:t>allogeneic</a:t>
            </a:r>
            <a:r>
              <a:rPr lang="en-US" sz="2400" dirty="0" smtClean="0"/>
              <a:t> (from a donor) </a:t>
            </a:r>
            <a:r>
              <a:rPr lang="en-US" sz="2400" dirty="0" err="1" smtClean="0"/>
              <a:t>mesenchymal</a:t>
            </a:r>
            <a:r>
              <a:rPr lang="en-US" sz="2400" dirty="0" smtClean="0"/>
              <a:t> stem cells</a:t>
            </a:r>
          </a:p>
          <a:p>
            <a:pPr>
              <a:spcBef>
                <a:spcPts val="0"/>
              </a:spcBef>
              <a:spcAft>
                <a:spcPts val="1800"/>
              </a:spcAft>
            </a:pPr>
            <a:r>
              <a:rPr lang="en-US" sz="2400" dirty="0" smtClean="0"/>
              <a:t>Three dose strata (20, 100, 200) million cells</a:t>
            </a:r>
          </a:p>
          <a:p>
            <a:r>
              <a:rPr lang="en-US" sz="2400" dirty="0" smtClean="0"/>
              <a:t>Primary outcome:  Safety</a:t>
            </a:r>
            <a:endParaRPr lang="en-US" sz="2400" dirty="0"/>
          </a:p>
        </p:txBody>
      </p:sp>
      <p:sp>
        <p:nvSpPr>
          <p:cNvPr id="4" name="Rectangle 2"/>
          <p:cNvSpPr>
            <a:spLocks noGrp="1" noChangeArrowheads="1"/>
          </p:cNvSpPr>
          <p:nvPr>
            <p:ph type="title"/>
          </p:nvPr>
        </p:nvSpPr>
        <p:spPr/>
        <p:txBody>
          <a:bodyPr/>
          <a:lstStyle/>
          <a:p>
            <a:pPr>
              <a:defRPr/>
            </a:pPr>
            <a:r>
              <a:rPr lang="en-US" sz="2400" b="1" dirty="0">
                <a:solidFill>
                  <a:srgbClr val="FFEA42"/>
                </a:solidFill>
                <a:effectLst>
                  <a:outerShdw blurRad="38100" dist="38100" dir="2700000" algn="tl">
                    <a:srgbClr val="000000"/>
                  </a:outerShdw>
                </a:effectLst>
                <a:latin typeface="Arial" charset="0"/>
              </a:rPr>
              <a:t>POSEIDON (The </a:t>
            </a:r>
            <a:r>
              <a:rPr lang="en-US" sz="2400" b="1" i="1" u="sng" dirty="0" err="1">
                <a:solidFill>
                  <a:srgbClr val="FFEA42"/>
                </a:solidFill>
                <a:effectLst>
                  <a:outerShdw blurRad="38100" dist="38100" dir="2700000" algn="tl">
                    <a:srgbClr val="000000"/>
                  </a:outerShdw>
                </a:effectLst>
                <a:latin typeface="Arial" charset="0"/>
              </a:rPr>
              <a:t>P</a:t>
            </a:r>
            <a:r>
              <a:rPr lang="en-US" sz="2400" b="1" dirty="0" err="1">
                <a:solidFill>
                  <a:srgbClr val="FFEA42"/>
                </a:solidFill>
                <a:effectLst>
                  <a:outerShdw blurRad="38100" dist="38100" dir="2700000" algn="tl">
                    <a:srgbClr val="000000"/>
                  </a:outerShdw>
                </a:effectLst>
                <a:latin typeface="Arial" charset="0"/>
              </a:rPr>
              <a:t>ercutane</a:t>
            </a:r>
            <a:r>
              <a:rPr lang="en-US" sz="2400" b="1" i="1" u="sng" dirty="0" err="1">
                <a:solidFill>
                  <a:srgbClr val="FFEA42"/>
                </a:solidFill>
                <a:effectLst>
                  <a:outerShdw blurRad="38100" dist="38100" dir="2700000" algn="tl">
                    <a:srgbClr val="000000"/>
                  </a:outerShdw>
                </a:effectLst>
                <a:latin typeface="Arial" charset="0"/>
              </a:rPr>
              <a:t>O</a:t>
            </a:r>
            <a:r>
              <a:rPr lang="en-US" sz="2400" b="1" dirty="0" err="1">
                <a:solidFill>
                  <a:srgbClr val="FFEA42"/>
                </a:solidFill>
                <a:effectLst>
                  <a:outerShdw blurRad="38100" dist="38100" dir="2700000" algn="tl">
                    <a:srgbClr val="000000"/>
                  </a:outerShdw>
                </a:effectLst>
                <a:latin typeface="Arial" charset="0"/>
              </a:rPr>
              <a:t>us</a:t>
            </a:r>
            <a:r>
              <a:rPr lang="en-US" sz="2400" b="1" dirty="0">
                <a:solidFill>
                  <a:srgbClr val="FFEA42"/>
                </a:solidFill>
                <a:effectLst>
                  <a:outerShdw blurRad="38100" dist="38100" dir="2700000" algn="tl">
                    <a:srgbClr val="000000"/>
                  </a:outerShdw>
                </a:effectLst>
                <a:latin typeface="Arial" charset="0"/>
              </a:rPr>
              <a:t> </a:t>
            </a:r>
            <a:r>
              <a:rPr lang="en-US" sz="2400" b="1" i="1" u="sng" dirty="0" err="1">
                <a:solidFill>
                  <a:srgbClr val="FFEA42"/>
                </a:solidFill>
                <a:effectLst>
                  <a:outerShdw blurRad="38100" dist="38100" dir="2700000" algn="tl">
                    <a:srgbClr val="000000"/>
                  </a:outerShdw>
                </a:effectLst>
                <a:latin typeface="Arial" charset="0"/>
              </a:rPr>
              <a:t>S</a:t>
            </a:r>
            <a:r>
              <a:rPr lang="en-US" sz="2400" b="1" dirty="0" err="1">
                <a:solidFill>
                  <a:srgbClr val="FFEA42"/>
                </a:solidFill>
                <a:effectLst>
                  <a:outerShdw blurRad="38100" dist="38100" dir="2700000" algn="tl">
                    <a:srgbClr val="000000"/>
                  </a:outerShdw>
                </a:effectLst>
                <a:latin typeface="Arial" charset="0"/>
              </a:rPr>
              <a:t>t</a:t>
            </a:r>
            <a:r>
              <a:rPr lang="en-US" sz="2400" b="1" i="1" u="sng" dirty="0" err="1">
                <a:solidFill>
                  <a:srgbClr val="FFEA42"/>
                </a:solidFill>
                <a:effectLst>
                  <a:outerShdw blurRad="38100" dist="38100" dir="2700000" algn="tl">
                    <a:srgbClr val="000000"/>
                  </a:outerShdw>
                </a:effectLst>
                <a:latin typeface="Arial" charset="0"/>
              </a:rPr>
              <a:t>E</a:t>
            </a:r>
            <a:r>
              <a:rPr lang="en-US" sz="2400" b="1" dirty="0" err="1">
                <a:solidFill>
                  <a:srgbClr val="FFEA42"/>
                </a:solidFill>
                <a:effectLst>
                  <a:outerShdw blurRad="38100" dist="38100" dir="2700000" algn="tl">
                    <a:srgbClr val="000000"/>
                  </a:outerShdw>
                </a:effectLst>
                <a:latin typeface="Arial" charset="0"/>
              </a:rPr>
              <a:t>m</a:t>
            </a:r>
            <a:r>
              <a:rPr lang="en-US" sz="2400" b="1" dirty="0">
                <a:solidFill>
                  <a:srgbClr val="FFEA42"/>
                </a:solidFill>
                <a:effectLst>
                  <a:outerShdw blurRad="38100" dist="38100" dir="2700000" algn="tl">
                    <a:srgbClr val="000000"/>
                  </a:outerShdw>
                </a:effectLst>
                <a:latin typeface="Arial" charset="0"/>
              </a:rPr>
              <a:t> Cell </a:t>
            </a:r>
            <a:r>
              <a:rPr lang="en-US" sz="2400" b="1" i="1" u="sng" dirty="0">
                <a:solidFill>
                  <a:srgbClr val="FFEA42"/>
                </a:solidFill>
                <a:effectLst>
                  <a:outerShdw blurRad="38100" dist="38100" dir="2700000" algn="tl">
                    <a:srgbClr val="000000"/>
                  </a:outerShdw>
                </a:effectLst>
                <a:latin typeface="Arial" charset="0"/>
              </a:rPr>
              <a:t>I</a:t>
            </a:r>
            <a:r>
              <a:rPr lang="en-US" sz="2400" b="1" dirty="0">
                <a:solidFill>
                  <a:srgbClr val="FFEA42"/>
                </a:solidFill>
                <a:effectLst>
                  <a:outerShdw blurRad="38100" dist="38100" dir="2700000" algn="tl">
                    <a:srgbClr val="000000"/>
                  </a:outerShdw>
                </a:effectLst>
                <a:latin typeface="Arial" charset="0"/>
              </a:rPr>
              <a:t>njection </a:t>
            </a:r>
            <a:r>
              <a:rPr lang="en-US" sz="2400" b="1" i="1" u="sng" dirty="0">
                <a:solidFill>
                  <a:srgbClr val="FFEA42"/>
                </a:solidFill>
                <a:effectLst>
                  <a:outerShdw blurRad="38100" dist="38100" dir="2700000" algn="tl">
                    <a:srgbClr val="000000"/>
                  </a:outerShdw>
                </a:effectLst>
                <a:latin typeface="Arial" charset="0"/>
              </a:rPr>
              <a:t>D</a:t>
            </a:r>
            <a:r>
              <a:rPr lang="en-US" sz="2400" b="1" dirty="0">
                <a:solidFill>
                  <a:srgbClr val="FFEA42"/>
                </a:solidFill>
                <a:effectLst>
                  <a:outerShdw blurRad="38100" dist="38100" dir="2700000" algn="tl">
                    <a:srgbClr val="000000"/>
                  </a:outerShdw>
                </a:effectLst>
                <a:latin typeface="Arial" charset="0"/>
              </a:rPr>
              <a:t>elivery Effects </a:t>
            </a:r>
            <a:r>
              <a:rPr lang="en-US" sz="2400" b="1" i="1" u="sng" dirty="0">
                <a:solidFill>
                  <a:srgbClr val="FFEA42"/>
                </a:solidFill>
                <a:effectLst>
                  <a:outerShdw blurRad="38100" dist="38100" dir="2700000" algn="tl">
                    <a:srgbClr val="000000"/>
                  </a:outerShdw>
                </a:effectLst>
                <a:latin typeface="Arial" charset="0"/>
              </a:rPr>
              <a:t>O</a:t>
            </a:r>
            <a:r>
              <a:rPr lang="en-US" sz="2400" b="1" dirty="0">
                <a:solidFill>
                  <a:srgbClr val="FFEA42"/>
                </a:solidFill>
                <a:effectLst>
                  <a:outerShdw blurRad="38100" dist="38100" dir="2700000" algn="tl">
                    <a:srgbClr val="000000"/>
                  </a:outerShdw>
                </a:effectLst>
                <a:latin typeface="Arial" charset="0"/>
              </a:rPr>
              <a:t>n </a:t>
            </a:r>
            <a:r>
              <a:rPr lang="en-US" sz="2400" b="1" i="1" u="sng" dirty="0" err="1">
                <a:solidFill>
                  <a:srgbClr val="FFEA42"/>
                </a:solidFill>
                <a:effectLst>
                  <a:outerShdw blurRad="38100" dist="38100" dir="2700000" algn="tl">
                    <a:srgbClr val="000000"/>
                  </a:outerShdw>
                </a:effectLst>
                <a:latin typeface="Arial" charset="0"/>
              </a:rPr>
              <a:t>N</a:t>
            </a:r>
            <a:r>
              <a:rPr lang="en-US" sz="2400" b="1" dirty="0" err="1">
                <a:solidFill>
                  <a:srgbClr val="FFEA42"/>
                </a:solidFill>
                <a:effectLst>
                  <a:outerShdw blurRad="38100" dist="38100" dir="2700000" algn="tl">
                    <a:srgbClr val="000000"/>
                  </a:outerShdw>
                </a:effectLst>
                <a:latin typeface="Arial" charset="0"/>
              </a:rPr>
              <a:t>eomyogenesis</a:t>
            </a:r>
            <a:r>
              <a:rPr lang="en-US" sz="2400" b="1" dirty="0">
                <a:solidFill>
                  <a:srgbClr val="FFEA42"/>
                </a:solidFill>
                <a:effectLst>
                  <a:outerShdw blurRad="38100" dist="38100" dir="2700000" algn="tl">
                    <a:srgbClr val="000000"/>
                  </a:outerShdw>
                </a:effectLst>
                <a:latin typeface="Arial" charset="0"/>
              </a:rPr>
              <a:t> Study)</a:t>
            </a:r>
          </a:p>
        </p:txBody>
      </p:sp>
      <p:sp>
        <p:nvSpPr>
          <p:cNvPr id="5" name="TextBox 4"/>
          <p:cNvSpPr txBox="1"/>
          <p:nvPr/>
        </p:nvSpPr>
        <p:spPr>
          <a:xfrm>
            <a:off x="5943600" y="5715000"/>
            <a:ext cx="2819400" cy="338554"/>
          </a:xfrm>
          <a:prstGeom prst="rect">
            <a:avLst/>
          </a:prstGeom>
          <a:noFill/>
        </p:spPr>
        <p:txBody>
          <a:bodyPr wrap="square" rtlCol="0">
            <a:spAutoFit/>
          </a:bodyPr>
          <a:lstStyle/>
          <a:p>
            <a:r>
              <a:rPr lang="en-US" sz="1600" dirty="0">
                <a:solidFill>
                  <a:prstClr val="white"/>
                </a:solidFill>
              </a:rPr>
              <a:t>JAMA 2012;308(22):2369-79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228" t="24057" r="53719" b="51669"/>
          <a:stretch>
            <a:fillRect/>
          </a:stretch>
        </p:blipFill>
        <p:spPr bwMode="auto">
          <a:xfrm>
            <a:off x="2133600" y="2133600"/>
            <a:ext cx="48847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4"/>
          <p:cNvSpPr txBox="1">
            <a:spLocks noChangeArrowheads="1"/>
          </p:cNvSpPr>
          <p:nvPr/>
        </p:nvSpPr>
        <p:spPr bwMode="auto">
          <a:xfrm>
            <a:off x="5257800" y="6248400"/>
            <a:ext cx="36020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ea typeface="ＭＳ Ｐゴシック" charset="0"/>
              </a:defRPr>
            </a:lvl9pPr>
          </a:lstStyle>
          <a:p>
            <a:pPr eaLnBrk="1" hangingPunct="1">
              <a:lnSpc>
                <a:spcPct val="97000"/>
              </a:lnSpc>
              <a:buClr>
                <a:srgbClr val="000000"/>
              </a:buClr>
              <a:buSzPct val="100000"/>
              <a:buFont typeface="Times New Roman" charset="0"/>
              <a:buNone/>
            </a:pPr>
            <a:r>
              <a:rPr lang="en-GB" sz="1400" b="1">
                <a:solidFill>
                  <a:srgbClr val="FFFFFF"/>
                </a:solidFill>
              </a:rPr>
              <a:t>Biocardia, Inc; Rodriguez-Porcel, M. et al. J Am Coll Cardiol 2008;51:595-597</a:t>
            </a:r>
          </a:p>
        </p:txBody>
      </p:sp>
      <p:sp>
        <p:nvSpPr>
          <p:cNvPr id="2" name="Title 6"/>
          <p:cNvSpPr>
            <a:spLocks noGrp="1"/>
          </p:cNvSpPr>
          <p:nvPr>
            <p:ph type="title"/>
          </p:nvPr>
        </p:nvSpPr>
        <p:spPr>
          <a:xfrm>
            <a:off x="457200" y="381000"/>
            <a:ext cx="8229600" cy="1143000"/>
          </a:xfrm>
        </p:spPr>
        <p:txBody>
          <a:bodyPr/>
          <a:lstStyle/>
          <a:p>
            <a:pPr>
              <a:defRPr/>
            </a:pPr>
            <a:r>
              <a:rPr lang="en-US" sz="2400" b="1" dirty="0" err="1">
                <a:solidFill>
                  <a:srgbClr val="FFEA42"/>
                </a:solidFill>
                <a:effectLst>
                  <a:outerShdw blurRad="38100" dist="38100" dir="2700000" algn="tl">
                    <a:srgbClr val="000000"/>
                  </a:outerShdw>
                </a:effectLst>
                <a:latin typeface="Arial" charset="0"/>
                <a:cs typeface="Arial" charset="0"/>
              </a:rPr>
              <a:t>Biocardia</a:t>
            </a:r>
            <a:r>
              <a:rPr lang="en-US" sz="2400" b="1" dirty="0">
                <a:solidFill>
                  <a:srgbClr val="FFEA42"/>
                </a:solidFill>
                <a:effectLst>
                  <a:outerShdw blurRad="38100" dist="38100" dir="2700000" algn="tl">
                    <a:srgbClr val="000000"/>
                  </a:outerShdw>
                </a:effectLst>
                <a:latin typeface="Arial" charset="0"/>
                <a:cs typeface="Arial" charset="0"/>
              </a:rPr>
              <a:t> Helix </a:t>
            </a:r>
            <a:r>
              <a:rPr lang="en-US" sz="2400" b="1" dirty="0" err="1">
                <a:solidFill>
                  <a:srgbClr val="FFEA42"/>
                </a:solidFill>
                <a:effectLst>
                  <a:outerShdw blurRad="38100" dist="38100" dir="2700000" algn="tl">
                    <a:srgbClr val="000000"/>
                  </a:outerShdw>
                </a:effectLst>
                <a:latin typeface="Arial" charset="0"/>
                <a:cs typeface="Arial" charset="0"/>
              </a:rPr>
              <a:t>Intramyocardial</a:t>
            </a:r>
            <a:r>
              <a:rPr lang="en-US" sz="2400" b="1" dirty="0">
                <a:solidFill>
                  <a:srgbClr val="FFEA42"/>
                </a:solidFill>
                <a:effectLst>
                  <a:outerShdw blurRad="38100" dist="38100" dir="2700000" algn="tl">
                    <a:srgbClr val="000000"/>
                  </a:outerShdw>
                </a:effectLst>
                <a:latin typeface="Arial" charset="0"/>
                <a:cs typeface="Arial" charset="0"/>
              </a:rPr>
              <a:t> Stem Cell Injection Catheter</a:t>
            </a:r>
          </a:p>
        </p:txBody>
      </p:sp>
      <p:pic>
        <p:nvPicPr>
          <p:cNvPr id="604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64806" r="52518" b="5991"/>
          <a:stretch>
            <a:fillRect/>
          </a:stretch>
        </p:blipFill>
        <p:spPr bwMode="auto">
          <a:xfrm>
            <a:off x="2133600" y="4038600"/>
            <a:ext cx="4870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457200" y="1600200"/>
            <a:ext cx="4038600" cy="4525963"/>
          </a:xfrm>
        </p:spPr>
        <p:txBody>
          <a:bodyPr/>
          <a:lstStyle/>
          <a:p>
            <a:pPr>
              <a:defRPr/>
            </a:pPr>
            <a:r>
              <a:rPr lang="en-US" sz="2400" dirty="0" smtClean="0"/>
              <a:t>Both allogeneic and autologous MSCs were safe and well tolerated</a:t>
            </a:r>
          </a:p>
          <a:p>
            <a:pPr lvl="1">
              <a:defRPr/>
            </a:pPr>
            <a:r>
              <a:rPr lang="en-US" sz="2000" dirty="0"/>
              <a:t>Low rate of </a:t>
            </a:r>
            <a:r>
              <a:rPr lang="en-US" sz="2000" dirty="0" err="1"/>
              <a:t>sensitivization</a:t>
            </a:r>
            <a:r>
              <a:rPr lang="en-US" sz="2000" dirty="0"/>
              <a:t> to allogeneic cells (1/15</a:t>
            </a:r>
            <a:r>
              <a:rPr lang="en-US" sz="2000" dirty="0" smtClean="0"/>
              <a:t>)</a:t>
            </a:r>
          </a:p>
          <a:p>
            <a:pPr lvl="1">
              <a:buNone/>
              <a:defRPr/>
            </a:pPr>
            <a:endParaRPr lang="en-US" sz="2000" dirty="0" smtClean="0"/>
          </a:p>
          <a:p>
            <a:pPr lvl="1">
              <a:defRPr/>
            </a:pPr>
            <a:endParaRPr lang="en-US" sz="800" dirty="0" smtClean="0"/>
          </a:p>
          <a:p>
            <a:pPr>
              <a:defRPr/>
            </a:pPr>
            <a:r>
              <a:rPr lang="en-US" sz="2400" dirty="0" smtClean="0"/>
              <a:t>No significant difference between MSCs in effects on LVEF, infarct size, or LV remodeling</a:t>
            </a:r>
          </a:p>
          <a:p>
            <a:pPr>
              <a:defRPr/>
            </a:pPr>
            <a:endParaRPr lang="en-US" sz="800" dirty="0" smtClean="0"/>
          </a:p>
        </p:txBody>
      </p:sp>
      <p:pic>
        <p:nvPicPr>
          <p:cNvPr id="2" name="Picture 1"/>
          <p:cNvPicPr>
            <a:picLocks noChangeAspect="1"/>
          </p:cNvPicPr>
          <p:nvPr/>
        </p:nvPicPr>
        <p:blipFill>
          <a:blip r:embed="rId2" cstate="print"/>
          <a:stretch>
            <a:fillRect/>
          </a:stretch>
        </p:blipFill>
        <p:spPr>
          <a:xfrm>
            <a:off x="4495800" y="1600200"/>
            <a:ext cx="4425226" cy="4114800"/>
          </a:xfrm>
          <a:prstGeom prst="rect">
            <a:avLst/>
          </a:prstGeom>
          <a:ln>
            <a:solidFill>
              <a:schemeClr val="tx1"/>
            </a:solidFill>
          </a:ln>
        </p:spPr>
      </p:pic>
      <p:sp>
        <p:nvSpPr>
          <p:cNvPr id="9" name="TextBox 8"/>
          <p:cNvSpPr txBox="1"/>
          <p:nvPr/>
        </p:nvSpPr>
        <p:spPr>
          <a:xfrm>
            <a:off x="6477000" y="5712023"/>
            <a:ext cx="2819400" cy="307777"/>
          </a:xfrm>
          <a:prstGeom prst="rect">
            <a:avLst/>
          </a:prstGeom>
          <a:noFill/>
        </p:spPr>
        <p:txBody>
          <a:bodyPr wrap="square" rtlCol="0">
            <a:spAutoFit/>
          </a:bodyPr>
          <a:lstStyle/>
          <a:p>
            <a:r>
              <a:rPr lang="en-US" sz="1400" dirty="0">
                <a:solidFill>
                  <a:prstClr val="black"/>
                </a:solidFill>
              </a:rPr>
              <a:t>JAMA 2012;308(22):2369-79</a:t>
            </a:r>
          </a:p>
        </p:txBody>
      </p:sp>
      <p:sp>
        <p:nvSpPr>
          <p:cNvPr id="10" name="Rectangle 2"/>
          <p:cNvSpPr>
            <a:spLocks noGrp="1" noChangeArrowheads="1"/>
          </p:cNvSpPr>
          <p:nvPr>
            <p:ph type="title"/>
          </p:nvPr>
        </p:nvSpPr>
        <p:spPr>
          <a:xfrm>
            <a:off x="152400" y="274638"/>
            <a:ext cx="8763000" cy="1143000"/>
          </a:xfrm>
        </p:spPr>
        <p:txBody>
          <a:bodyPr/>
          <a:lstStyle/>
          <a:p>
            <a:pPr>
              <a:defRPr/>
            </a:pPr>
            <a:r>
              <a:rPr lang="en-US" sz="2400" b="1" dirty="0">
                <a:solidFill>
                  <a:srgbClr val="FFEA42"/>
                </a:solidFill>
                <a:effectLst>
                  <a:outerShdw blurRad="38100" dist="38100" dir="2700000" algn="tl">
                    <a:srgbClr val="000000"/>
                  </a:outerShdw>
                </a:effectLst>
                <a:latin typeface="Arial" charset="0"/>
              </a:rPr>
              <a:t>POSEIDON (The </a:t>
            </a:r>
            <a:r>
              <a:rPr lang="en-US" sz="2400" b="1" i="1" u="sng" dirty="0" err="1">
                <a:solidFill>
                  <a:srgbClr val="FFEA42"/>
                </a:solidFill>
                <a:effectLst>
                  <a:outerShdw blurRad="38100" dist="38100" dir="2700000" algn="tl">
                    <a:srgbClr val="000000"/>
                  </a:outerShdw>
                </a:effectLst>
                <a:latin typeface="Arial" charset="0"/>
              </a:rPr>
              <a:t>P</a:t>
            </a:r>
            <a:r>
              <a:rPr lang="en-US" sz="2400" b="1" dirty="0" err="1">
                <a:solidFill>
                  <a:srgbClr val="FFEA42"/>
                </a:solidFill>
                <a:effectLst>
                  <a:outerShdw blurRad="38100" dist="38100" dir="2700000" algn="tl">
                    <a:srgbClr val="000000"/>
                  </a:outerShdw>
                </a:effectLst>
                <a:latin typeface="Arial" charset="0"/>
              </a:rPr>
              <a:t>ercutane</a:t>
            </a:r>
            <a:r>
              <a:rPr lang="en-US" sz="2400" b="1" i="1" u="sng" dirty="0" err="1">
                <a:solidFill>
                  <a:srgbClr val="FFEA42"/>
                </a:solidFill>
                <a:effectLst>
                  <a:outerShdw blurRad="38100" dist="38100" dir="2700000" algn="tl">
                    <a:srgbClr val="000000"/>
                  </a:outerShdw>
                </a:effectLst>
                <a:latin typeface="Arial" charset="0"/>
              </a:rPr>
              <a:t>O</a:t>
            </a:r>
            <a:r>
              <a:rPr lang="en-US" sz="2400" b="1" dirty="0" err="1">
                <a:solidFill>
                  <a:srgbClr val="FFEA42"/>
                </a:solidFill>
                <a:effectLst>
                  <a:outerShdw blurRad="38100" dist="38100" dir="2700000" algn="tl">
                    <a:srgbClr val="000000"/>
                  </a:outerShdw>
                </a:effectLst>
                <a:latin typeface="Arial" charset="0"/>
              </a:rPr>
              <a:t>us</a:t>
            </a:r>
            <a:r>
              <a:rPr lang="en-US" sz="2400" b="1" dirty="0">
                <a:solidFill>
                  <a:srgbClr val="FFEA42"/>
                </a:solidFill>
                <a:effectLst>
                  <a:outerShdw blurRad="38100" dist="38100" dir="2700000" algn="tl">
                    <a:srgbClr val="000000"/>
                  </a:outerShdw>
                </a:effectLst>
                <a:latin typeface="Arial" charset="0"/>
              </a:rPr>
              <a:t> </a:t>
            </a:r>
            <a:r>
              <a:rPr lang="en-US" sz="2400" b="1" i="1" u="sng" dirty="0" err="1">
                <a:solidFill>
                  <a:srgbClr val="FFEA42"/>
                </a:solidFill>
                <a:effectLst>
                  <a:outerShdw blurRad="38100" dist="38100" dir="2700000" algn="tl">
                    <a:srgbClr val="000000"/>
                  </a:outerShdw>
                </a:effectLst>
                <a:latin typeface="Arial" charset="0"/>
              </a:rPr>
              <a:t>S</a:t>
            </a:r>
            <a:r>
              <a:rPr lang="en-US" sz="2400" b="1" dirty="0" err="1">
                <a:solidFill>
                  <a:srgbClr val="FFEA42"/>
                </a:solidFill>
                <a:effectLst>
                  <a:outerShdw blurRad="38100" dist="38100" dir="2700000" algn="tl">
                    <a:srgbClr val="000000"/>
                  </a:outerShdw>
                </a:effectLst>
                <a:latin typeface="Arial" charset="0"/>
              </a:rPr>
              <a:t>t</a:t>
            </a:r>
            <a:r>
              <a:rPr lang="en-US" sz="2400" b="1" i="1" u="sng" dirty="0" err="1">
                <a:solidFill>
                  <a:srgbClr val="FFEA42"/>
                </a:solidFill>
                <a:effectLst>
                  <a:outerShdw blurRad="38100" dist="38100" dir="2700000" algn="tl">
                    <a:srgbClr val="000000"/>
                  </a:outerShdw>
                </a:effectLst>
                <a:latin typeface="Arial" charset="0"/>
              </a:rPr>
              <a:t>E</a:t>
            </a:r>
            <a:r>
              <a:rPr lang="en-US" sz="2400" b="1" dirty="0" err="1">
                <a:solidFill>
                  <a:srgbClr val="FFEA42"/>
                </a:solidFill>
                <a:effectLst>
                  <a:outerShdw blurRad="38100" dist="38100" dir="2700000" algn="tl">
                    <a:srgbClr val="000000"/>
                  </a:outerShdw>
                </a:effectLst>
                <a:latin typeface="Arial" charset="0"/>
              </a:rPr>
              <a:t>m</a:t>
            </a:r>
            <a:r>
              <a:rPr lang="en-US" sz="2400" b="1" dirty="0">
                <a:solidFill>
                  <a:srgbClr val="FFEA42"/>
                </a:solidFill>
                <a:effectLst>
                  <a:outerShdw blurRad="38100" dist="38100" dir="2700000" algn="tl">
                    <a:srgbClr val="000000"/>
                  </a:outerShdw>
                </a:effectLst>
                <a:latin typeface="Arial" charset="0"/>
              </a:rPr>
              <a:t> Cell </a:t>
            </a:r>
            <a:r>
              <a:rPr lang="en-US" sz="2400" b="1" i="1" u="sng" dirty="0">
                <a:solidFill>
                  <a:srgbClr val="FFEA42"/>
                </a:solidFill>
                <a:effectLst>
                  <a:outerShdw blurRad="38100" dist="38100" dir="2700000" algn="tl">
                    <a:srgbClr val="000000"/>
                  </a:outerShdw>
                </a:effectLst>
                <a:latin typeface="Arial" charset="0"/>
              </a:rPr>
              <a:t>I</a:t>
            </a:r>
            <a:r>
              <a:rPr lang="en-US" sz="2400" b="1" dirty="0">
                <a:solidFill>
                  <a:srgbClr val="FFEA42"/>
                </a:solidFill>
                <a:effectLst>
                  <a:outerShdw blurRad="38100" dist="38100" dir="2700000" algn="tl">
                    <a:srgbClr val="000000"/>
                  </a:outerShdw>
                </a:effectLst>
                <a:latin typeface="Arial" charset="0"/>
              </a:rPr>
              <a:t>njection </a:t>
            </a:r>
            <a:r>
              <a:rPr lang="en-US" sz="2400" b="1" i="1" u="sng" dirty="0">
                <a:solidFill>
                  <a:srgbClr val="FFEA42"/>
                </a:solidFill>
                <a:effectLst>
                  <a:outerShdw blurRad="38100" dist="38100" dir="2700000" algn="tl">
                    <a:srgbClr val="000000"/>
                  </a:outerShdw>
                </a:effectLst>
                <a:latin typeface="Arial" charset="0"/>
              </a:rPr>
              <a:t>D</a:t>
            </a:r>
            <a:r>
              <a:rPr lang="en-US" sz="2400" b="1" dirty="0">
                <a:solidFill>
                  <a:srgbClr val="FFEA42"/>
                </a:solidFill>
                <a:effectLst>
                  <a:outerShdw blurRad="38100" dist="38100" dir="2700000" algn="tl">
                    <a:srgbClr val="000000"/>
                  </a:outerShdw>
                </a:effectLst>
                <a:latin typeface="Arial" charset="0"/>
              </a:rPr>
              <a:t>elivery Effects </a:t>
            </a:r>
            <a:r>
              <a:rPr lang="en-US" sz="2400" b="1" i="1" u="sng" dirty="0">
                <a:solidFill>
                  <a:srgbClr val="FFEA42"/>
                </a:solidFill>
                <a:effectLst>
                  <a:outerShdw blurRad="38100" dist="38100" dir="2700000" algn="tl">
                    <a:srgbClr val="000000"/>
                  </a:outerShdw>
                </a:effectLst>
                <a:latin typeface="Arial" charset="0"/>
              </a:rPr>
              <a:t>O</a:t>
            </a:r>
            <a:r>
              <a:rPr lang="en-US" sz="2400" b="1" dirty="0">
                <a:solidFill>
                  <a:srgbClr val="FFEA42"/>
                </a:solidFill>
                <a:effectLst>
                  <a:outerShdw blurRad="38100" dist="38100" dir="2700000" algn="tl">
                    <a:srgbClr val="000000"/>
                  </a:outerShdw>
                </a:effectLst>
                <a:latin typeface="Arial" charset="0"/>
              </a:rPr>
              <a:t>n </a:t>
            </a:r>
            <a:r>
              <a:rPr lang="en-US" sz="2400" b="1" i="1" u="sng" dirty="0" err="1">
                <a:solidFill>
                  <a:srgbClr val="FFEA42"/>
                </a:solidFill>
                <a:effectLst>
                  <a:outerShdw blurRad="38100" dist="38100" dir="2700000" algn="tl">
                    <a:srgbClr val="000000"/>
                  </a:outerShdw>
                </a:effectLst>
                <a:latin typeface="Arial" charset="0"/>
              </a:rPr>
              <a:t>N</a:t>
            </a:r>
            <a:r>
              <a:rPr lang="en-US" sz="2400" b="1" dirty="0" err="1">
                <a:solidFill>
                  <a:srgbClr val="FFEA42"/>
                </a:solidFill>
                <a:effectLst>
                  <a:outerShdw blurRad="38100" dist="38100" dir="2700000" algn="tl">
                    <a:srgbClr val="000000"/>
                  </a:outerShdw>
                </a:effectLst>
                <a:latin typeface="Arial" charset="0"/>
              </a:rPr>
              <a:t>eomyogenesis</a:t>
            </a:r>
            <a:r>
              <a:rPr lang="en-US" sz="2400" b="1" dirty="0">
                <a:solidFill>
                  <a:srgbClr val="FFEA42"/>
                </a:solidFill>
                <a:effectLst>
                  <a:outerShdw blurRad="38100" dist="38100" dir="2700000" algn="tl">
                    <a:srgbClr val="000000"/>
                  </a:outerShdw>
                </a:effectLst>
                <a:latin typeface="Arial" charset="0"/>
              </a:rPr>
              <a:t> Study)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457200"/>
            <a:ext cx="9144000" cy="1143000"/>
          </a:xfrm>
        </p:spPr>
        <p:txBody>
          <a:bodyPr/>
          <a:lstStyle/>
          <a:p>
            <a:pPr>
              <a:defRPr/>
            </a:pPr>
            <a:r>
              <a:rPr lang="en-US" sz="3200" b="1" dirty="0" smtClean="0">
                <a:solidFill>
                  <a:srgbClr val="FFEA42"/>
                </a:solidFill>
                <a:effectLst>
                  <a:outerShdw blurRad="38100" dist="38100" dir="2700000" algn="tl">
                    <a:srgbClr val="000000"/>
                  </a:outerShdw>
                </a:effectLst>
                <a:latin typeface="Arial" charset="0"/>
              </a:rPr>
              <a:t>Challenges/Opportunities for Cardiac Stem </a:t>
            </a:r>
            <a:r>
              <a:rPr lang="en-US" sz="3200" b="1" dirty="0">
                <a:solidFill>
                  <a:srgbClr val="FFEA42"/>
                </a:solidFill>
                <a:effectLst>
                  <a:outerShdw blurRad="38100" dist="38100" dir="2700000" algn="tl">
                    <a:srgbClr val="000000"/>
                  </a:outerShdw>
                </a:effectLst>
                <a:latin typeface="Arial" charset="0"/>
              </a:rPr>
              <a:t>Cell </a:t>
            </a:r>
            <a:r>
              <a:rPr lang="en-US" sz="3200" b="1" dirty="0" smtClean="0">
                <a:solidFill>
                  <a:srgbClr val="FFEA42"/>
                </a:solidFill>
                <a:effectLst>
                  <a:outerShdw blurRad="38100" dist="38100" dir="2700000" algn="tl">
                    <a:srgbClr val="000000"/>
                  </a:outerShdw>
                </a:effectLst>
                <a:latin typeface="Arial" charset="0"/>
              </a:rPr>
              <a:t>Therapies</a:t>
            </a:r>
            <a:endParaRPr lang="en-US" sz="3200" b="1" dirty="0">
              <a:solidFill>
                <a:srgbClr val="FFEA42"/>
              </a:solidFill>
              <a:effectLst>
                <a:outerShdw blurRad="38100" dist="38100" dir="2700000" algn="tl">
                  <a:srgbClr val="000000"/>
                </a:outerShdw>
              </a:effectLst>
              <a:latin typeface="Arial" charset="0"/>
            </a:endParaRPr>
          </a:p>
        </p:txBody>
      </p:sp>
      <p:sp>
        <p:nvSpPr>
          <p:cNvPr id="26627" name="Content Placeholder 2"/>
          <p:cNvSpPr>
            <a:spLocks noGrp="1"/>
          </p:cNvSpPr>
          <p:nvPr>
            <p:ph idx="1"/>
          </p:nvPr>
        </p:nvSpPr>
        <p:spPr>
          <a:xfrm>
            <a:off x="457200" y="1981200"/>
            <a:ext cx="8153400" cy="4525963"/>
          </a:xfrm>
        </p:spPr>
        <p:txBody>
          <a:bodyPr/>
          <a:lstStyle/>
          <a:p>
            <a:pPr>
              <a:defRPr/>
            </a:pPr>
            <a:r>
              <a:rPr lang="en-US" sz="2800" dirty="0"/>
              <a:t>C</a:t>
            </a:r>
            <a:r>
              <a:rPr lang="en-US" sz="2800" dirty="0" smtClean="0"/>
              <a:t>linical studies of bone marrow and cardiac-derived stem cells are safe, but beneficial effects are modest to date</a:t>
            </a:r>
          </a:p>
          <a:p>
            <a:pPr>
              <a:buNone/>
              <a:defRPr/>
            </a:pPr>
            <a:endParaRPr lang="en-US" sz="1800" dirty="0"/>
          </a:p>
          <a:p>
            <a:pPr>
              <a:defRPr/>
            </a:pPr>
            <a:r>
              <a:rPr lang="en-US" sz="2800" dirty="0" smtClean="0"/>
              <a:t>How can the modest effects of stem cell therapy for the heart be improved upon?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319"/>
            <a:ext cx="8229600" cy="914400"/>
          </a:xfrm>
        </p:spPr>
        <p:txBody>
          <a:bodyPr>
            <a:normAutofit fontScale="90000"/>
          </a:bodyPr>
          <a:lstStyle/>
          <a:p>
            <a:r>
              <a:rPr lang="en-US" sz="3600" dirty="0" smtClean="0"/>
              <a:t>Challenges: Where to Get the Cells</a:t>
            </a:r>
            <a:br>
              <a:rPr lang="en-US" sz="3600" dirty="0" smtClean="0"/>
            </a:br>
            <a:r>
              <a:rPr lang="en-US" sz="3600" dirty="0" smtClean="0"/>
              <a:t>(From the patient or from a donor)</a:t>
            </a:r>
            <a:endParaRPr lang="en-US" sz="3600" dirty="0"/>
          </a:p>
        </p:txBody>
      </p:sp>
      <p:sp>
        <p:nvSpPr>
          <p:cNvPr id="3" name="Content Placeholder 2"/>
          <p:cNvSpPr>
            <a:spLocks noGrp="1"/>
          </p:cNvSpPr>
          <p:nvPr>
            <p:ph idx="1"/>
          </p:nvPr>
        </p:nvSpPr>
        <p:spPr>
          <a:xfrm>
            <a:off x="844657" y="2238214"/>
            <a:ext cx="7738904" cy="4116092"/>
          </a:xfrm>
        </p:spPr>
        <p:txBody>
          <a:bodyPr/>
          <a:lstStyle/>
          <a:p>
            <a:pPr>
              <a:buNone/>
            </a:pPr>
            <a:endParaRPr lang="en-US" sz="2400" dirty="0" smtClean="0"/>
          </a:p>
          <a:p>
            <a:pPr>
              <a:lnSpc>
                <a:spcPts val="3000"/>
              </a:lnSpc>
              <a:spcBef>
                <a:spcPts val="0"/>
              </a:spcBef>
              <a:buNone/>
            </a:pPr>
            <a:r>
              <a:rPr lang="en-US" sz="2800" dirty="0" smtClean="0"/>
              <a:t>From the patient (</a:t>
            </a:r>
            <a:r>
              <a:rPr lang="en-US" sz="2800" dirty="0" err="1" smtClean="0"/>
              <a:t>autologous</a:t>
            </a:r>
            <a:r>
              <a:rPr lang="en-US" sz="2800" dirty="0" smtClean="0"/>
              <a:t>)</a:t>
            </a:r>
          </a:p>
          <a:p>
            <a:pPr>
              <a:lnSpc>
                <a:spcPts val="3000"/>
              </a:lnSpc>
              <a:spcBef>
                <a:spcPts val="0"/>
              </a:spcBef>
              <a:buNone/>
            </a:pPr>
            <a:endParaRPr lang="en-US" sz="2800" dirty="0" smtClean="0"/>
          </a:p>
          <a:p>
            <a:pPr>
              <a:lnSpc>
                <a:spcPts val="3000"/>
              </a:lnSpc>
              <a:spcBef>
                <a:spcPts val="0"/>
              </a:spcBef>
            </a:pPr>
            <a:r>
              <a:rPr lang="en-US" sz="2800" dirty="0" smtClean="0"/>
              <a:t>Advantage: no immune response, perfect match</a:t>
            </a:r>
          </a:p>
          <a:p>
            <a:pPr>
              <a:lnSpc>
                <a:spcPts val="3000"/>
              </a:lnSpc>
              <a:spcBef>
                <a:spcPts val="0"/>
              </a:spcBef>
            </a:pPr>
            <a:endParaRPr lang="en-US" sz="2800" dirty="0" smtClean="0"/>
          </a:p>
          <a:p>
            <a:pPr>
              <a:lnSpc>
                <a:spcPts val="3000"/>
              </a:lnSpc>
              <a:spcBef>
                <a:spcPts val="0"/>
              </a:spcBef>
            </a:pPr>
            <a:r>
              <a:rPr lang="en-US" sz="2800" dirty="0" smtClean="0"/>
              <a:t>Disadvantages:</a:t>
            </a:r>
          </a:p>
          <a:p>
            <a:pPr lvl="1">
              <a:lnSpc>
                <a:spcPts val="3000"/>
              </a:lnSpc>
              <a:spcBef>
                <a:spcPts val="0"/>
              </a:spcBef>
            </a:pPr>
            <a:r>
              <a:rPr lang="en-US" dirty="0" smtClean="0"/>
              <a:t>“Host” factor (age, disease)</a:t>
            </a:r>
          </a:p>
          <a:p>
            <a:pPr lvl="1">
              <a:lnSpc>
                <a:spcPts val="3000"/>
              </a:lnSpc>
              <a:spcBef>
                <a:spcPts val="0"/>
              </a:spcBef>
            </a:pPr>
            <a:r>
              <a:rPr lang="en-US" dirty="0" smtClean="0"/>
              <a:t>Requires harvesting (risks), isolation, and expansion (time, expense) of patient’s cells</a:t>
            </a:r>
          </a:p>
        </p:txBody>
      </p:sp>
    </p:spTree>
    <p:extLst>
      <p:ext uri="{BB962C8B-B14F-4D97-AF65-F5344CB8AC3E}">
        <p14:creationId xmlns:p14="http://schemas.microsoft.com/office/powerpoint/2010/main" val="964819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34" y="619933"/>
            <a:ext cx="8920982" cy="55406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a:spLocks noChangeAspect="1"/>
          </p:cNvSpPr>
          <p:nvPr/>
        </p:nvSpPr>
        <p:spPr>
          <a:xfrm>
            <a:off x="228596" y="1905157"/>
            <a:ext cx="2502223" cy="326371"/>
          </a:xfrm>
          <a:prstGeom prst="rect">
            <a:avLst/>
          </a:prstGeom>
          <a:noFill/>
        </p:spPr>
        <p:txBody>
          <a:bodyPr wrap="none" rtlCol="0">
            <a:spAutoFit/>
          </a:bodyPr>
          <a:lstStyle/>
          <a:p>
            <a:pPr algn="ctr">
              <a:lnSpc>
                <a:spcPts val="1800"/>
              </a:lnSpc>
            </a:pPr>
            <a:r>
              <a:rPr lang="en-US" b="1" dirty="0" smtClean="0"/>
              <a:t>Coronary Artery Disease</a:t>
            </a:r>
          </a:p>
        </p:txBody>
      </p:sp>
      <p:grpSp>
        <p:nvGrpSpPr>
          <p:cNvPr id="3" name="Group 38"/>
          <p:cNvGrpSpPr>
            <a:grpSpLocks noChangeAspect="1"/>
          </p:cNvGrpSpPr>
          <p:nvPr/>
        </p:nvGrpSpPr>
        <p:grpSpPr>
          <a:xfrm>
            <a:off x="3368033" y="2502078"/>
            <a:ext cx="2186160" cy="786098"/>
            <a:chOff x="3267295" y="2502076"/>
            <a:chExt cx="2301222" cy="827473"/>
          </a:xfrm>
        </p:grpSpPr>
        <p:sp>
          <p:nvSpPr>
            <p:cNvPr id="16" name="Rectangle 15"/>
            <p:cNvSpPr/>
            <p:nvPr/>
          </p:nvSpPr>
          <p:spPr>
            <a:xfrm>
              <a:off x="3267295" y="2502076"/>
              <a:ext cx="2301222" cy="8274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34334" y="2598788"/>
              <a:ext cx="2181431" cy="667299"/>
            </a:xfrm>
            <a:prstGeom prst="rect">
              <a:avLst/>
            </a:prstGeom>
            <a:noFill/>
          </p:spPr>
          <p:txBody>
            <a:bodyPr wrap="none" rtlCol="0">
              <a:spAutoFit/>
            </a:bodyPr>
            <a:lstStyle/>
            <a:p>
              <a:pPr algn="ctr">
                <a:lnSpc>
                  <a:spcPts val="2200"/>
                </a:lnSpc>
              </a:pPr>
              <a:r>
                <a:rPr lang="en-US" sz="2400" b="1" dirty="0" smtClean="0">
                  <a:solidFill>
                    <a:srgbClr val="FF0000"/>
                  </a:solidFill>
                </a:rPr>
                <a:t>Cardiac Muscle</a:t>
              </a:r>
            </a:p>
            <a:p>
              <a:pPr algn="ctr">
                <a:lnSpc>
                  <a:spcPts val="2200"/>
                </a:lnSpc>
              </a:pPr>
              <a:r>
                <a:rPr lang="en-US" sz="2400" b="1" dirty="0" smtClean="0">
                  <a:solidFill>
                    <a:srgbClr val="FF0000"/>
                  </a:solidFill>
                </a:rPr>
                <a:t>Dysfunction</a:t>
              </a:r>
            </a:p>
          </p:txBody>
        </p:sp>
      </p:grpSp>
      <p:sp>
        <p:nvSpPr>
          <p:cNvPr id="6" name="TextBox 5"/>
          <p:cNvSpPr txBox="1">
            <a:spLocks noChangeAspect="1"/>
          </p:cNvSpPr>
          <p:nvPr/>
        </p:nvSpPr>
        <p:spPr>
          <a:xfrm>
            <a:off x="6387843" y="2582165"/>
            <a:ext cx="2311934" cy="633934"/>
          </a:xfrm>
          <a:prstGeom prst="rect">
            <a:avLst/>
          </a:prstGeom>
          <a:noFill/>
        </p:spPr>
        <p:txBody>
          <a:bodyPr wrap="none" rtlCol="0">
            <a:spAutoFit/>
          </a:bodyPr>
          <a:lstStyle/>
          <a:p>
            <a:pPr algn="ctr">
              <a:lnSpc>
                <a:spcPts val="2200"/>
              </a:lnSpc>
            </a:pPr>
            <a:r>
              <a:rPr lang="en-US" sz="2400" b="1" dirty="0" smtClean="0">
                <a:solidFill>
                  <a:srgbClr val="0070C0"/>
                </a:solidFill>
              </a:rPr>
              <a:t>Congestive Heart </a:t>
            </a:r>
          </a:p>
          <a:p>
            <a:pPr algn="ctr">
              <a:lnSpc>
                <a:spcPts val="2200"/>
              </a:lnSpc>
            </a:pPr>
            <a:r>
              <a:rPr lang="en-US" sz="2400" b="1" dirty="0" smtClean="0">
                <a:solidFill>
                  <a:srgbClr val="0070C0"/>
                </a:solidFill>
              </a:rPr>
              <a:t>Failure</a:t>
            </a:r>
          </a:p>
        </p:txBody>
      </p:sp>
      <p:sp>
        <p:nvSpPr>
          <p:cNvPr id="14" name="TextBox 13"/>
          <p:cNvSpPr txBox="1">
            <a:spLocks noChangeAspect="1"/>
          </p:cNvSpPr>
          <p:nvPr/>
        </p:nvSpPr>
        <p:spPr>
          <a:xfrm>
            <a:off x="6290684" y="3251473"/>
            <a:ext cx="2465547" cy="1631216"/>
          </a:xfrm>
          <a:prstGeom prst="rect">
            <a:avLst/>
          </a:prstGeom>
          <a:noFill/>
        </p:spPr>
        <p:txBody>
          <a:bodyPr wrap="none" rtlCol="0">
            <a:spAutoFit/>
          </a:bodyPr>
          <a:lstStyle/>
          <a:p>
            <a:pPr>
              <a:lnSpc>
                <a:spcPts val="2400"/>
              </a:lnSpc>
            </a:pPr>
            <a:r>
              <a:rPr lang="en-US" sz="1700" b="1" dirty="0" smtClean="0"/>
              <a:t>Shortened survival</a:t>
            </a:r>
          </a:p>
          <a:p>
            <a:pPr>
              <a:lnSpc>
                <a:spcPts val="2400"/>
              </a:lnSpc>
            </a:pPr>
            <a:r>
              <a:rPr lang="en-US" sz="1700" b="1" dirty="0" smtClean="0"/>
              <a:t>Frequent hospitalizations</a:t>
            </a:r>
          </a:p>
          <a:p>
            <a:pPr>
              <a:lnSpc>
                <a:spcPts val="2400"/>
              </a:lnSpc>
            </a:pPr>
            <a:r>
              <a:rPr lang="en-US" sz="1700" b="1" dirty="0" smtClean="0"/>
              <a:t>Breathlessness</a:t>
            </a:r>
          </a:p>
          <a:p>
            <a:pPr>
              <a:lnSpc>
                <a:spcPts val="2400"/>
              </a:lnSpc>
            </a:pPr>
            <a:r>
              <a:rPr lang="en-US" sz="1700" b="1" dirty="0" smtClean="0"/>
              <a:t>Fatigue</a:t>
            </a:r>
          </a:p>
          <a:p>
            <a:pPr>
              <a:lnSpc>
                <a:spcPts val="2400"/>
              </a:lnSpc>
            </a:pPr>
            <a:r>
              <a:rPr lang="en-US" sz="1700" b="1" dirty="0" smtClean="0"/>
              <a:t>Volume overload</a:t>
            </a:r>
          </a:p>
        </p:txBody>
      </p:sp>
      <p:cxnSp>
        <p:nvCxnSpPr>
          <p:cNvPr id="20" name="Straight Arrow Connector 19"/>
          <p:cNvCxnSpPr>
            <a:cxnSpLocks noChangeAspect="1"/>
          </p:cNvCxnSpPr>
          <p:nvPr/>
        </p:nvCxnSpPr>
        <p:spPr>
          <a:xfrm>
            <a:off x="2698915" y="2103510"/>
            <a:ext cx="560570" cy="5228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noChangeAspect="1"/>
          </p:cNvCxnSpPr>
          <p:nvPr/>
        </p:nvCxnSpPr>
        <p:spPr>
          <a:xfrm>
            <a:off x="5658445" y="2909921"/>
            <a:ext cx="56057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spect="1"/>
          </p:cNvSpPr>
          <p:nvPr/>
        </p:nvSpPr>
        <p:spPr>
          <a:xfrm>
            <a:off x="647524" y="2618718"/>
            <a:ext cx="2072554" cy="326371"/>
          </a:xfrm>
          <a:prstGeom prst="rect">
            <a:avLst/>
          </a:prstGeom>
          <a:noFill/>
        </p:spPr>
        <p:txBody>
          <a:bodyPr wrap="none" rtlCol="0">
            <a:spAutoFit/>
          </a:bodyPr>
          <a:lstStyle/>
          <a:p>
            <a:pPr algn="ctr">
              <a:lnSpc>
                <a:spcPts val="1800"/>
              </a:lnSpc>
            </a:pPr>
            <a:r>
              <a:rPr lang="en-US" b="1" dirty="0" smtClean="0"/>
              <a:t>Heart Valve Disease</a:t>
            </a:r>
          </a:p>
        </p:txBody>
      </p:sp>
      <p:sp>
        <p:nvSpPr>
          <p:cNvPr id="30" name="TextBox 29"/>
          <p:cNvSpPr txBox="1">
            <a:spLocks noChangeAspect="1"/>
          </p:cNvSpPr>
          <p:nvPr/>
        </p:nvSpPr>
        <p:spPr>
          <a:xfrm>
            <a:off x="1234372" y="3212670"/>
            <a:ext cx="1470659" cy="326371"/>
          </a:xfrm>
          <a:prstGeom prst="rect">
            <a:avLst/>
          </a:prstGeom>
          <a:noFill/>
        </p:spPr>
        <p:txBody>
          <a:bodyPr wrap="none" rtlCol="0">
            <a:spAutoFit/>
          </a:bodyPr>
          <a:lstStyle/>
          <a:p>
            <a:pPr algn="ctr">
              <a:lnSpc>
                <a:spcPts val="1800"/>
              </a:lnSpc>
            </a:pPr>
            <a:r>
              <a:rPr lang="en-US" b="1" dirty="0" smtClean="0"/>
              <a:t>Hypertension</a:t>
            </a:r>
          </a:p>
        </p:txBody>
      </p:sp>
      <p:sp>
        <p:nvSpPr>
          <p:cNvPr id="31" name="TextBox 30"/>
          <p:cNvSpPr txBox="1">
            <a:spLocks noChangeAspect="1"/>
          </p:cNvSpPr>
          <p:nvPr/>
        </p:nvSpPr>
        <p:spPr>
          <a:xfrm>
            <a:off x="1557209" y="3779361"/>
            <a:ext cx="1139543" cy="326371"/>
          </a:xfrm>
          <a:prstGeom prst="rect">
            <a:avLst/>
          </a:prstGeom>
          <a:noFill/>
        </p:spPr>
        <p:txBody>
          <a:bodyPr wrap="none" rtlCol="0">
            <a:spAutoFit/>
          </a:bodyPr>
          <a:lstStyle/>
          <a:p>
            <a:pPr algn="ctr">
              <a:lnSpc>
                <a:spcPts val="1800"/>
              </a:lnSpc>
            </a:pPr>
            <a:r>
              <a:rPr lang="en-US" b="1" dirty="0" smtClean="0"/>
              <a:t>Idiopathic</a:t>
            </a:r>
          </a:p>
        </p:txBody>
      </p:sp>
      <p:cxnSp>
        <p:nvCxnSpPr>
          <p:cNvPr id="32" name="Straight Arrow Connector 31"/>
          <p:cNvCxnSpPr>
            <a:cxnSpLocks noChangeAspect="1"/>
          </p:cNvCxnSpPr>
          <p:nvPr/>
        </p:nvCxnSpPr>
        <p:spPr>
          <a:xfrm>
            <a:off x="2698915" y="2781903"/>
            <a:ext cx="56057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noChangeAspect="1"/>
          </p:cNvCxnSpPr>
          <p:nvPr/>
        </p:nvCxnSpPr>
        <p:spPr>
          <a:xfrm flipV="1">
            <a:off x="2698915" y="2909921"/>
            <a:ext cx="560570" cy="4092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noChangeAspect="1"/>
          </p:cNvCxnSpPr>
          <p:nvPr/>
        </p:nvCxnSpPr>
        <p:spPr>
          <a:xfrm flipV="1">
            <a:off x="2698915" y="3142891"/>
            <a:ext cx="560570" cy="7429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a:spLocks noChangeAspect="1"/>
          </p:cNvSpPr>
          <p:nvPr/>
        </p:nvSpPr>
        <p:spPr>
          <a:xfrm>
            <a:off x="6282340" y="2502078"/>
            <a:ext cx="2490768" cy="78609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a:spLocks noChangeAspect="1"/>
          </p:cNvSpPr>
          <p:nvPr/>
        </p:nvSpPr>
        <p:spPr>
          <a:xfrm>
            <a:off x="6282340" y="2504423"/>
            <a:ext cx="2490768" cy="23567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7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25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36"/>
                                        </p:tgtEl>
                                        <p:attrNameLst>
                                          <p:attrName>style.visibility</p:attrName>
                                        </p:attrNameLst>
                                      </p:cBhvr>
                                      <p:to>
                                        <p:strVal val="hidden"/>
                                      </p:to>
                                    </p:set>
                                  </p:childTnLst>
                                </p:cTn>
                              </p:par>
                              <p:par>
                                <p:cTn id="56" presetID="22" presetClass="entr" presetSubtype="1"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up)">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27" grpId="0"/>
      <p:bldP spid="30" grpId="0"/>
      <p:bldP spid="31" grpId="0"/>
      <p:bldP spid="36" grpId="0" animBg="1"/>
      <p:bldP spid="36" grpId="1"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l="1186"/>
          <a:stretch/>
        </p:blipFill>
        <p:spPr bwMode="auto">
          <a:xfrm>
            <a:off x="1930935" y="4571991"/>
            <a:ext cx="5270715" cy="1627477"/>
          </a:xfrm>
          <a:prstGeom prst="rect">
            <a:avLst/>
          </a:prstGeom>
          <a:noFill/>
          <a:ln w="9525">
            <a:noFill/>
            <a:miter lim="800000"/>
            <a:headEnd/>
            <a:tailEnd/>
          </a:ln>
          <a:effectLst/>
        </p:spPr>
      </p:pic>
      <p:sp>
        <p:nvSpPr>
          <p:cNvPr id="3" name="Text Box 3"/>
          <p:cNvSpPr txBox="1">
            <a:spLocks noChangeArrowheads="1"/>
          </p:cNvSpPr>
          <p:nvPr/>
        </p:nvSpPr>
        <p:spPr bwMode="auto">
          <a:xfrm>
            <a:off x="3763506" y="6214646"/>
            <a:ext cx="3429000" cy="338554"/>
          </a:xfrm>
          <a:prstGeom prst="rect">
            <a:avLst/>
          </a:prstGeom>
          <a:noFill/>
          <a:ln w="9525">
            <a:noFill/>
            <a:miter lim="800000"/>
            <a:headEnd/>
            <a:tailEnd/>
          </a:ln>
          <a:effectLst/>
        </p:spPr>
        <p:txBody>
          <a:bodyPr>
            <a:spAutoFit/>
          </a:bodyPr>
          <a:lstStyle/>
          <a:p>
            <a:pPr algn="r">
              <a:spcBef>
                <a:spcPct val="50000"/>
              </a:spcBef>
            </a:pPr>
            <a:r>
              <a:rPr lang="en-US" sz="1600" dirty="0"/>
              <a:t>Circulation 2003;108:457-463</a:t>
            </a:r>
          </a:p>
        </p:txBody>
      </p:sp>
      <p:pic>
        <p:nvPicPr>
          <p:cNvPr id="4" name="Picture 2"/>
          <p:cNvPicPr>
            <a:picLocks noChangeAspect="1" noChangeArrowheads="1"/>
          </p:cNvPicPr>
          <p:nvPr/>
        </p:nvPicPr>
        <p:blipFill>
          <a:blip r:embed="rId3" cstate="print"/>
          <a:srcRect/>
          <a:stretch>
            <a:fillRect/>
          </a:stretch>
        </p:blipFill>
        <p:spPr bwMode="auto">
          <a:xfrm>
            <a:off x="1934706" y="429953"/>
            <a:ext cx="5266944" cy="1604056"/>
          </a:xfrm>
          <a:prstGeom prst="rect">
            <a:avLst/>
          </a:prstGeom>
          <a:noFill/>
          <a:ln w="9525">
            <a:noFill/>
            <a:miter lim="800000"/>
            <a:headEnd/>
            <a:tailEnd/>
          </a:ln>
          <a:effectLst/>
        </p:spPr>
      </p:pic>
      <p:sp>
        <p:nvSpPr>
          <p:cNvPr id="6" name="Text Box 6"/>
          <p:cNvSpPr txBox="1">
            <a:spLocks noChangeArrowheads="1"/>
          </p:cNvSpPr>
          <p:nvPr/>
        </p:nvSpPr>
        <p:spPr bwMode="auto">
          <a:xfrm>
            <a:off x="4601706" y="2021235"/>
            <a:ext cx="2590800" cy="338554"/>
          </a:xfrm>
          <a:prstGeom prst="rect">
            <a:avLst/>
          </a:prstGeom>
          <a:noFill/>
          <a:ln w="9525">
            <a:noFill/>
            <a:miter lim="800000"/>
            <a:headEnd/>
            <a:tailEnd/>
          </a:ln>
          <a:effectLst/>
        </p:spPr>
        <p:txBody>
          <a:bodyPr wrap="square">
            <a:spAutoFit/>
          </a:bodyPr>
          <a:lstStyle/>
          <a:p>
            <a:pPr algn="r">
              <a:spcBef>
                <a:spcPct val="50000"/>
              </a:spcBef>
            </a:pPr>
            <a:r>
              <a:rPr lang="en-US" sz="1600" dirty="0"/>
              <a:t>JACC 2005;45:1441-8</a:t>
            </a:r>
          </a:p>
        </p:txBody>
      </p:sp>
      <p:pic>
        <p:nvPicPr>
          <p:cNvPr id="7" name="Picture 2"/>
          <p:cNvPicPr>
            <a:picLocks noChangeAspect="1" noChangeArrowheads="1"/>
          </p:cNvPicPr>
          <p:nvPr/>
        </p:nvPicPr>
        <p:blipFill rotWithShape="1">
          <a:blip r:embed="rId4" cstate="print"/>
          <a:srcRect b="496"/>
          <a:stretch/>
        </p:blipFill>
        <p:spPr bwMode="auto">
          <a:xfrm>
            <a:off x="1934706" y="2488765"/>
            <a:ext cx="5266944" cy="1582294"/>
          </a:xfrm>
          <a:prstGeom prst="rect">
            <a:avLst/>
          </a:prstGeom>
          <a:noFill/>
          <a:ln w="9525">
            <a:noFill/>
            <a:miter lim="800000"/>
            <a:headEnd/>
            <a:tailEnd/>
          </a:ln>
          <a:effectLst/>
        </p:spPr>
      </p:pic>
      <p:sp>
        <p:nvSpPr>
          <p:cNvPr id="8" name="Text Box 6"/>
          <p:cNvSpPr txBox="1">
            <a:spLocks noChangeArrowheads="1"/>
          </p:cNvSpPr>
          <p:nvPr/>
        </p:nvSpPr>
        <p:spPr bwMode="auto">
          <a:xfrm>
            <a:off x="4601706" y="4055560"/>
            <a:ext cx="2590800" cy="338554"/>
          </a:xfrm>
          <a:prstGeom prst="rect">
            <a:avLst/>
          </a:prstGeom>
          <a:noFill/>
          <a:ln w="9525">
            <a:noFill/>
            <a:miter lim="800000"/>
            <a:headEnd/>
            <a:tailEnd/>
          </a:ln>
          <a:effectLst/>
        </p:spPr>
        <p:txBody>
          <a:bodyPr wrap="square">
            <a:spAutoFit/>
          </a:bodyPr>
          <a:lstStyle/>
          <a:p>
            <a:pPr algn="r">
              <a:spcBef>
                <a:spcPct val="50000"/>
              </a:spcBef>
            </a:pPr>
            <a:r>
              <a:rPr lang="en-US" sz="1600" dirty="0"/>
              <a:t>JACC 2003:42:2073-2080</a:t>
            </a:r>
          </a:p>
        </p:txBody>
      </p:sp>
    </p:spTree>
    <p:extLst>
      <p:ext uri="{BB962C8B-B14F-4D97-AF65-F5344CB8AC3E}">
        <p14:creationId xmlns:p14="http://schemas.microsoft.com/office/powerpoint/2010/main" val="89459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085" y="298943"/>
            <a:ext cx="7983415" cy="623374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
          <p:cNvGrpSpPr/>
          <p:nvPr/>
        </p:nvGrpSpPr>
        <p:grpSpPr>
          <a:xfrm>
            <a:off x="1523740" y="475642"/>
            <a:ext cx="989720" cy="737976"/>
            <a:chOff x="1514948" y="475642"/>
            <a:chExt cx="989720" cy="737976"/>
          </a:xfrm>
        </p:grpSpPr>
        <p:sp>
          <p:nvSpPr>
            <p:cNvPr id="4" name="Explosion 2 3"/>
            <p:cNvSpPr/>
            <p:nvPr/>
          </p:nvSpPr>
          <p:spPr>
            <a:xfrm rot="1487339">
              <a:off x="1514948" y="475642"/>
              <a:ext cx="989720" cy="737976"/>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75324" y="646123"/>
              <a:ext cx="743537" cy="369332"/>
            </a:xfrm>
            <a:prstGeom prst="rect">
              <a:avLst/>
            </a:prstGeom>
            <a:noFill/>
          </p:spPr>
          <p:txBody>
            <a:bodyPr wrap="none" rtlCol="0">
              <a:spAutoFit/>
            </a:bodyPr>
            <a:lstStyle/>
            <a:p>
              <a:r>
                <a:rPr lang="en-US" b="1" dirty="0">
                  <a:solidFill>
                    <a:prstClr val="white"/>
                  </a:solidFill>
                </a:rPr>
                <a:t>Injury</a:t>
              </a:r>
            </a:p>
          </p:txBody>
        </p:sp>
      </p:grpSp>
      <p:grpSp>
        <p:nvGrpSpPr>
          <p:cNvPr id="6" name="Group 5"/>
          <p:cNvGrpSpPr/>
          <p:nvPr/>
        </p:nvGrpSpPr>
        <p:grpSpPr>
          <a:xfrm>
            <a:off x="2520237" y="4405659"/>
            <a:ext cx="1543578" cy="562177"/>
            <a:chOff x="2520237" y="4405659"/>
            <a:chExt cx="1543578" cy="562177"/>
          </a:xfrm>
        </p:grpSpPr>
        <p:sp>
          <p:nvSpPr>
            <p:cNvPr id="7" name="Rectangle 6"/>
            <p:cNvSpPr/>
            <p:nvPr/>
          </p:nvSpPr>
          <p:spPr>
            <a:xfrm>
              <a:off x="2520237" y="4405659"/>
              <a:ext cx="1543578" cy="5477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520821" y="4413838"/>
              <a:ext cx="1542410" cy="553998"/>
            </a:xfrm>
            <a:prstGeom prst="rect">
              <a:avLst/>
            </a:prstGeom>
            <a:noFill/>
          </p:spPr>
          <p:txBody>
            <a:bodyPr wrap="none" rtlCol="0">
              <a:spAutoFit/>
            </a:bodyPr>
            <a:lstStyle/>
            <a:p>
              <a:pPr algn="ctr">
                <a:lnSpc>
                  <a:spcPts val="1800"/>
                </a:lnSpc>
              </a:pPr>
              <a:r>
                <a:rPr lang="en-US" sz="1700" b="1" dirty="0">
                  <a:solidFill>
                    <a:prstClr val="white"/>
                  </a:solidFill>
                </a:rPr>
                <a:t>Decreased </a:t>
              </a:r>
            </a:p>
            <a:p>
              <a:pPr algn="ctr">
                <a:lnSpc>
                  <a:spcPts val="1800"/>
                </a:lnSpc>
              </a:pPr>
              <a:r>
                <a:rPr lang="en-US" sz="1700" b="1" dirty="0">
                  <a:solidFill>
                    <a:prstClr val="white"/>
                  </a:solidFill>
                </a:rPr>
                <a:t>Inflammation</a:t>
              </a:r>
            </a:p>
          </p:txBody>
        </p:sp>
      </p:grpSp>
      <p:grpSp>
        <p:nvGrpSpPr>
          <p:cNvPr id="9" name="Group 8"/>
          <p:cNvGrpSpPr/>
          <p:nvPr/>
        </p:nvGrpSpPr>
        <p:grpSpPr>
          <a:xfrm>
            <a:off x="5148531" y="4373523"/>
            <a:ext cx="1723507" cy="558257"/>
            <a:chOff x="5148531" y="4373523"/>
            <a:chExt cx="1723507" cy="558257"/>
          </a:xfrm>
        </p:grpSpPr>
        <p:sp>
          <p:nvSpPr>
            <p:cNvPr id="10" name="Rectangle 9"/>
            <p:cNvSpPr/>
            <p:nvPr/>
          </p:nvSpPr>
          <p:spPr>
            <a:xfrm>
              <a:off x="5148531" y="4373523"/>
              <a:ext cx="1723507" cy="5486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5229444" y="4377782"/>
              <a:ext cx="1542410" cy="553998"/>
            </a:xfrm>
            <a:prstGeom prst="rect">
              <a:avLst/>
            </a:prstGeom>
            <a:noFill/>
          </p:spPr>
          <p:txBody>
            <a:bodyPr wrap="none" rtlCol="0">
              <a:spAutoFit/>
            </a:bodyPr>
            <a:lstStyle/>
            <a:p>
              <a:pPr algn="ctr">
                <a:lnSpc>
                  <a:spcPts val="1800"/>
                </a:lnSpc>
              </a:pPr>
              <a:r>
                <a:rPr lang="en-US" sz="1700" b="1" dirty="0">
                  <a:solidFill>
                    <a:prstClr val="white"/>
                  </a:solidFill>
                </a:rPr>
                <a:t>Continued </a:t>
              </a:r>
            </a:p>
            <a:p>
              <a:pPr algn="ctr">
                <a:lnSpc>
                  <a:spcPts val="1800"/>
                </a:lnSpc>
              </a:pPr>
              <a:r>
                <a:rPr lang="en-US" sz="1700" b="1" dirty="0">
                  <a:solidFill>
                    <a:prstClr val="white"/>
                  </a:solidFill>
                </a:rPr>
                <a:t>inflammation</a:t>
              </a:r>
            </a:p>
          </p:txBody>
        </p:sp>
      </p:grpSp>
      <p:grpSp>
        <p:nvGrpSpPr>
          <p:cNvPr id="12" name="Group 11"/>
          <p:cNvGrpSpPr/>
          <p:nvPr/>
        </p:nvGrpSpPr>
        <p:grpSpPr>
          <a:xfrm>
            <a:off x="4564577" y="1576366"/>
            <a:ext cx="1128301" cy="1705980"/>
            <a:chOff x="4564577" y="1576366"/>
            <a:chExt cx="1128301" cy="1705980"/>
          </a:xfrm>
        </p:grpSpPr>
        <p:sp>
          <p:nvSpPr>
            <p:cNvPr id="13" name="TextBox 12"/>
            <p:cNvSpPr txBox="1"/>
            <p:nvPr/>
          </p:nvSpPr>
          <p:spPr>
            <a:xfrm rot="2755523">
              <a:off x="4437200" y="2152357"/>
              <a:ext cx="1705980" cy="553998"/>
            </a:xfrm>
            <a:prstGeom prst="rect">
              <a:avLst/>
            </a:prstGeom>
            <a:noFill/>
          </p:spPr>
          <p:txBody>
            <a:bodyPr wrap="none" rtlCol="0">
              <a:spAutoFit/>
            </a:bodyPr>
            <a:lstStyle/>
            <a:p>
              <a:r>
                <a:rPr lang="en-US" sz="1600" b="1" spc="300" dirty="0">
                  <a:solidFill>
                    <a:srgbClr val="F79646">
                      <a:lumMod val="75000"/>
                    </a:srgbClr>
                  </a:solidFill>
                </a:rPr>
                <a:t>      </a:t>
              </a:r>
              <a:r>
                <a:rPr lang="en-US" sz="1400" b="1" spc="300" dirty="0">
                  <a:solidFill>
                    <a:srgbClr val="F79646">
                      <a:lumMod val="75000"/>
                    </a:srgbClr>
                  </a:solidFill>
                </a:rPr>
                <a:t>OLDER</a:t>
              </a:r>
            </a:p>
            <a:p>
              <a:r>
                <a:rPr lang="en-US" sz="1400" b="1" spc="300" dirty="0">
                  <a:solidFill>
                    <a:srgbClr val="F79646">
                      <a:lumMod val="75000"/>
                    </a:srgbClr>
                  </a:solidFill>
                </a:rPr>
                <a:t>LARGE INJURY</a:t>
              </a:r>
            </a:p>
          </p:txBody>
        </p:sp>
        <p:cxnSp>
          <p:nvCxnSpPr>
            <p:cNvPr id="14" name="Straight Connector 13"/>
            <p:cNvCxnSpPr/>
            <p:nvPr/>
          </p:nvCxnSpPr>
          <p:spPr>
            <a:xfrm rot="16200000" flipV="1">
              <a:off x="4524533" y="2017307"/>
              <a:ext cx="1208389" cy="1128301"/>
            </a:xfrm>
            <a:prstGeom prst="line">
              <a:avLst/>
            </a:prstGeom>
            <a:ln w="28575">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882969" y="1977263"/>
            <a:ext cx="1878463" cy="1164144"/>
            <a:chOff x="2882969" y="1977263"/>
            <a:chExt cx="1878463" cy="1164144"/>
          </a:xfrm>
        </p:grpSpPr>
        <p:sp>
          <p:nvSpPr>
            <p:cNvPr id="16" name="TextBox 15"/>
            <p:cNvSpPr txBox="1"/>
            <p:nvPr/>
          </p:nvSpPr>
          <p:spPr>
            <a:xfrm rot="18909102">
              <a:off x="2882969" y="2159473"/>
              <a:ext cx="1878463" cy="523220"/>
            </a:xfrm>
            <a:prstGeom prst="rect">
              <a:avLst/>
            </a:prstGeom>
            <a:noFill/>
          </p:spPr>
          <p:txBody>
            <a:bodyPr wrap="square" rtlCol="0">
              <a:spAutoFit/>
            </a:bodyPr>
            <a:lstStyle/>
            <a:p>
              <a:r>
                <a:rPr lang="en-US" sz="1400" b="1" spc="300" dirty="0">
                  <a:solidFill>
                    <a:srgbClr val="00B050"/>
                  </a:solidFill>
                </a:rPr>
                <a:t>YOUNGER,</a:t>
              </a:r>
            </a:p>
            <a:p>
              <a:r>
                <a:rPr lang="en-US" sz="1400" b="1" spc="300" dirty="0">
                  <a:solidFill>
                    <a:srgbClr val="00B050"/>
                  </a:solidFill>
                </a:rPr>
                <a:t>SMALL INJURY</a:t>
              </a:r>
            </a:p>
          </p:txBody>
        </p:sp>
        <p:cxnSp>
          <p:nvCxnSpPr>
            <p:cNvPr id="17" name="Straight Connector 16"/>
            <p:cNvCxnSpPr/>
            <p:nvPr/>
          </p:nvCxnSpPr>
          <p:spPr>
            <a:xfrm rot="5400000">
              <a:off x="3440526" y="2017356"/>
              <a:ext cx="1164144" cy="1083957"/>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567705" y="654915"/>
            <a:ext cx="2728527" cy="369332"/>
            <a:chOff x="2567705" y="654915"/>
            <a:chExt cx="2728527" cy="369332"/>
          </a:xfrm>
        </p:grpSpPr>
        <p:sp>
          <p:nvSpPr>
            <p:cNvPr id="19" name="TextBox 18"/>
            <p:cNvSpPr txBox="1"/>
            <p:nvPr/>
          </p:nvSpPr>
          <p:spPr>
            <a:xfrm>
              <a:off x="3814864" y="654915"/>
              <a:ext cx="1481368" cy="369332"/>
            </a:xfrm>
            <a:prstGeom prst="rect">
              <a:avLst/>
            </a:prstGeom>
            <a:noFill/>
          </p:spPr>
          <p:txBody>
            <a:bodyPr wrap="none" rtlCol="0">
              <a:spAutoFit/>
            </a:bodyPr>
            <a:lstStyle/>
            <a:p>
              <a:r>
                <a:rPr lang="en-US" b="1" dirty="0">
                  <a:solidFill>
                    <a:srgbClr val="FF0000"/>
                  </a:solidFill>
                </a:rPr>
                <a:t>Inflammation</a:t>
              </a:r>
            </a:p>
          </p:txBody>
        </p:sp>
        <p:cxnSp>
          <p:nvCxnSpPr>
            <p:cNvPr id="20" name="Straight Arrow Connector 19"/>
            <p:cNvCxnSpPr/>
            <p:nvPr/>
          </p:nvCxnSpPr>
          <p:spPr>
            <a:xfrm>
              <a:off x="2567705" y="851359"/>
              <a:ext cx="1246910"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44713" y="1025066"/>
            <a:ext cx="2654573" cy="941281"/>
            <a:chOff x="3244713" y="1025066"/>
            <a:chExt cx="2654573" cy="941281"/>
          </a:xfrm>
        </p:grpSpPr>
        <p:sp>
          <p:nvSpPr>
            <p:cNvPr id="22" name="TextBox 21"/>
            <p:cNvSpPr txBox="1"/>
            <p:nvPr/>
          </p:nvSpPr>
          <p:spPr>
            <a:xfrm>
              <a:off x="3244713" y="1597015"/>
              <a:ext cx="2654573" cy="369332"/>
            </a:xfrm>
            <a:prstGeom prst="rect">
              <a:avLst/>
            </a:prstGeom>
            <a:noFill/>
          </p:spPr>
          <p:txBody>
            <a:bodyPr wrap="none" rtlCol="0">
              <a:spAutoFit/>
            </a:bodyPr>
            <a:lstStyle/>
            <a:p>
              <a:r>
                <a:rPr lang="en-US" b="1" dirty="0">
                  <a:solidFill>
                    <a:srgbClr val="0070C0"/>
                  </a:solidFill>
                </a:rPr>
                <a:t>Recruitment of Stem Cells</a:t>
              </a:r>
            </a:p>
          </p:txBody>
        </p:sp>
        <p:cxnSp>
          <p:nvCxnSpPr>
            <p:cNvPr id="23" name="Straight Arrow Connector 22"/>
            <p:cNvCxnSpPr/>
            <p:nvPr/>
          </p:nvCxnSpPr>
          <p:spPr>
            <a:xfrm rot="5400000">
              <a:off x="4269015" y="1320104"/>
              <a:ext cx="590075"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899294" y="3140529"/>
            <a:ext cx="1505540" cy="1202871"/>
            <a:chOff x="2899294" y="3140529"/>
            <a:chExt cx="1505540" cy="1202871"/>
          </a:xfrm>
        </p:grpSpPr>
        <p:sp>
          <p:nvSpPr>
            <p:cNvPr id="25" name="TextBox 24"/>
            <p:cNvSpPr txBox="1"/>
            <p:nvPr/>
          </p:nvSpPr>
          <p:spPr>
            <a:xfrm>
              <a:off x="2899294" y="3140529"/>
              <a:ext cx="1505540" cy="646331"/>
            </a:xfrm>
            <a:prstGeom prst="rect">
              <a:avLst/>
            </a:prstGeom>
            <a:noFill/>
          </p:spPr>
          <p:txBody>
            <a:bodyPr wrap="none" rtlCol="0">
              <a:spAutoFit/>
            </a:bodyPr>
            <a:lstStyle/>
            <a:p>
              <a:r>
                <a:rPr lang="en-US" b="1" dirty="0">
                  <a:solidFill>
                    <a:srgbClr val="00B050"/>
                  </a:solidFill>
                </a:rPr>
                <a:t>Repair and </a:t>
              </a:r>
            </a:p>
            <a:p>
              <a:r>
                <a:rPr lang="en-US" b="1" dirty="0">
                  <a:solidFill>
                    <a:srgbClr val="00B050"/>
                  </a:solidFill>
                </a:rPr>
                <a:t>Regeneration</a:t>
              </a:r>
            </a:p>
          </p:txBody>
        </p:sp>
        <p:cxnSp>
          <p:nvCxnSpPr>
            <p:cNvPr id="26" name="Straight Arrow Connector 25"/>
            <p:cNvCxnSpPr/>
            <p:nvPr/>
          </p:nvCxnSpPr>
          <p:spPr>
            <a:xfrm>
              <a:off x="3352800" y="3810000"/>
              <a:ext cx="0" cy="533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252567" y="3175253"/>
            <a:ext cx="1513748" cy="1138043"/>
            <a:chOff x="5252567" y="3175253"/>
            <a:chExt cx="1513748" cy="1138043"/>
          </a:xfrm>
        </p:grpSpPr>
        <p:sp>
          <p:nvSpPr>
            <p:cNvPr id="28" name="TextBox 27"/>
            <p:cNvSpPr txBox="1"/>
            <p:nvPr/>
          </p:nvSpPr>
          <p:spPr>
            <a:xfrm>
              <a:off x="5252567" y="3175253"/>
              <a:ext cx="1513748" cy="557204"/>
            </a:xfrm>
            <a:prstGeom prst="rect">
              <a:avLst/>
            </a:prstGeom>
            <a:noFill/>
          </p:spPr>
          <p:txBody>
            <a:bodyPr wrap="none" rtlCol="0">
              <a:spAutoFit/>
            </a:bodyPr>
            <a:lstStyle/>
            <a:p>
              <a:pPr algn="ctr">
                <a:lnSpc>
                  <a:spcPts val="1800"/>
                </a:lnSpc>
              </a:pPr>
              <a:r>
                <a:rPr lang="en-US" b="1" dirty="0">
                  <a:solidFill>
                    <a:srgbClr val="F79646">
                      <a:lumMod val="75000"/>
                    </a:srgbClr>
                  </a:solidFill>
                </a:rPr>
                <a:t>Less effective </a:t>
              </a:r>
            </a:p>
            <a:p>
              <a:pPr algn="ctr">
                <a:lnSpc>
                  <a:spcPts val="1800"/>
                </a:lnSpc>
              </a:pPr>
              <a:r>
                <a:rPr lang="en-US" b="1" dirty="0">
                  <a:solidFill>
                    <a:srgbClr val="F79646">
                      <a:lumMod val="75000"/>
                    </a:srgbClr>
                  </a:solidFill>
                </a:rPr>
                <a:t>repair</a:t>
              </a:r>
            </a:p>
          </p:txBody>
        </p:sp>
        <p:cxnSp>
          <p:nvCxnSpPr>
            <p:cNvPr id="29" name="Straight Arrow Connector 28"/>
            <p:cNvCxnSpPr/>
            <p:nvPr/>
          </p:nvCxnSpPr>
          <p:spPr>
            <a:xfrm rot="5400000" flipV="1">
              <a:off x="5723431" y="4018259"/>
              <a:ext cx="590075"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000074" y="4992471"/>
            <a:ext cx="2090041" cy="1241332"/>
            <a:chOff x="6000074" y="4992471"/>
            <a:chExt cx="1993462" cy="1241332"/>
          </a:xfrm>
        </p:grpSpPr>
        <p:grpSp>
          <p:nvGrpSpPr>
            <p:cNvPr id="31" name="Group 30"/>
            <p:cNvGrpSpPr/>
            <p:nvPr/>
          </p:nvGrpSpPr>
          <p:grpSpPr>
            <a:xfrm>
              <a:off x="6182963" y="5864471"/>
              <a:ext cx="1810573" cy="369332"/>
              <a:chOff x="6182963" y="5864471"/>
              <a:chExt cx="1810573" cy="369332"/>
            </a:xfrm>
          </p:grpSpPr>
          <p:sp>
            <p:nvSpPr>
              <p:cNvPr id="33" name="Rectangle 32"/>
              <p:cNvSpPr/>
              <p:nvPr/>
            </p:nvSpPr>
            <p:spPr>
              <a:xfrm>
                <a:off x="6182963" y="5873264"/>
                <a:ext cx="1723507" cy="3605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6187342" y="5864471"/>
                <a:ext cx="1806194" cy="353943"/>
              </a:xfrm>
              <a:prstGeom prst="rect">
                <a:avLst/>
              </a:prstGeom>
              <a:noFill/>
            </p:spPr>
            <p:txBody>
              <a:bodyPr wrap="square" rtlCol="0">
                <a:spAutoFit/>
              </a:bodyPr>
              <a:lstStyle/>
              <a:p>
                <a:r>
                  <a:rPr lang="en-US" sz="1700" b="1" dirty="0">
                    <a:solidFill>
                      <a:prstClr val="white"/>
                    </a:solidFill>
                  </a:rPr>
                  <a:t>Atherosclerosis</a:t>
                </a:r>
              </a:p>
            </p:txBody>
          </p:sp>
        </p:grpSp>
        <p:cxnSp>
          <p:nvCxnSpPr>
            <p:cNvPr id="32" name="Straight Connector 31"/>
            <p:cNvCxnSpPr/>
            <p:nvPr/>
          </p:nvCxnSpPr>
          <p:spPr>
            <a:xfrm flipH="1" flipV="1">
              <a:off x="6000074" y="4992471"/>
              <a:ext cx="741715" cy="799110"/>
            </a:xfrm>
            <a:prstGeom prst="line">
              <a:avLst/>
            </a:prstGeom>
            <a:ln w="28575">
              <a:solidFill>
                <a:schemeClr val="accent6">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191000" y="4992500"/>
            <a:ext cx="1827546" cy="1257047"/>
            <a:chOff x="4191000" y="4992471"/>
            <a:chExt cx="1827546" cy="1210388"/>
          </a:xfrm>
        </p:grpSpPr>
        <p:cxnSp>
          <p:nvCxnSpPr>
            <p:cNvPr id="36" name="Straight Connector 35"/>
            <p:cNvCxnSpPr/>
            <p:nvPr/>
          </p:nvCxnSpPr>
          <p:spPr>
            <a:xfrm flipH="1">
              <a:off x="5276831" y="4992471"/>
              <a:ext cx="741715" cy="799110"/>
            </a:xfrm>
            <a:prstGeom prst="line">
              <a:avLst/>
            </a:prstGeom>
            <a:ln w="28575">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4191000" y="5851089"/>
              <a:ext cx="1723507" cy="351770"/>
              <a:chOff x="4191000" y="5851089"/>
              <a:chExt cx="1723507" cy="351770"/>
            </a:xfrm>
          </p:grpSpPr>
          <p:sp>
            <p:nvSpPr>
              <p:cNvPr id="38" name="Rectangle 37"/>
              <p:cNvSpPr/>
              <p:nvPr/>
            </p:nvSpPr>
            <p:spPr>
              <a:xfrm>
                <a:off x="4191000" y="5851089"/>
                <a:ext cx="1723507" cy="34337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4763145" y="5879694"/>
                <a:ext cx="633507" cy="323165"/>
              </a:xfrm>
              <a:prstGeom prst="rect">
                <a:avLst/>
              </a:prstGeom>
              <a:noFill/>
            </p:spPr>
            <p:txBody>
              <a:bodyPr wrap="none" rtlCol="0">
                <a:spAutoFit/>
              </a:bodyPr>
              <a:lstStyle/>
              <a:p>
                <a:pPr algn="ctr">
                  <a:lnSpc>
                    <a:spcPts val="1800"/>
                  </a:lnSpc>
                </a:pPr>
                <a:r>
                  <a:rPr lang="en-US" b="1" dirty="0">
                    <a:solidFill>
                      <a:prstClr val="white"/>
                    </a:solidFill>
                  </a:rPr>
                  <a:t>Scar</a:t>
                </a:r>
              </a:p>
            </p:txBody>
          </p:sp>
        </p:grpSp>
      </p:grpSp>
    </p:spTree>
    <p:extLst>
      <p:ext uri="{BB962C8B-B14F-4D97-AF65-F5344CB8AC3E}">
        <p14:creationId xmlns:p14="http://schemas.microsoft.com/office/powerpoint/2010/main" val="250982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ntr" presetSubtype="0" fill="hold" nodeType="afterEffect">
                                  <p:stCondLst>
                                    <p:cond delay="25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250"/>
                            </p:stCondLst>
                            <p:childTnLst>
                              <p:par>
                                <p:cTn id="23" presetID="22" presetClass="entr" presetSubtype="1" fill="hold" nodeType="afterEffect">
                                  <p:stCondLst>
                                    <p:cond delay="25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bioptome"/>
          <p:cNvPicPr>
            <a:picLocks noChangeAspect="1" noChangeArrowheads="1"/>
          </p:cNvPicPr>
          <p:nvPr/>
        </p:nvPicPr>
        <p:blipFill>
          <a:blip r:embed="rId3" cstate="print"/>
          <a:srcRect/>
          <a:stretch>
            <a:fillRect/>
          </a:stretch>
        </p:blipFill>
        <p:spPr bwMode="auto">
          <a:xfrm>
            <a:off x="4280614" y="3727992"/>
            <a:ext cx="4620578" cy="278034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81923" name="Picture 3" descr="bioptome pic"/>
          <p:cNvPicPr>
            <a:picLocks noChangeAspect="1" noChangeArrowheads="1"/>
          </p:cNvPicPr>
          <p:nvPr/>
        </p:nvPicPr>
        <p:blipFill>
          <a:blip r:embed="rId4" cstate="print"/>
          <a:srcRect t="17126" r="-363"/>
          <a:stretch>
            <a:fillRect/>
          </a:stretch>
        </p:blipFill>
        <p:spPr bwMode="auto">
          <a:xfrm>
            <a:off x="242014" y="2132958"/>
            <a:ext cx="3902219" cy="400213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81924" name="Text Box 4"/>
          <p:cNvSpPr txBox="1">
            <a:spLocks noChangeArrowheads="1"/>
          </p:cNvSpPr>
          <p:nvPr/>
        </p:nvSpPr>
        <p:spPr bwMode="auto">
          <a:xfrm>
            <a:off x="201141" y="357552"/>
            <a:ext cx="4142270" cy="1477328"/>
          </a:xfrm>
          <a:prstGeom prst="rect">
            <a:avLst/>
          </a:prstGeom>
          <a:noFill/>
          <a:ln w="9525">
            <a:noFill/>
            <a:miter lim="800000"/>
            <a:headEnd/>
            <a:tailEnd/>
          </a:ln>
        </p:spPr>
        <p:txBody>
          <a:bodyPr wrap="square">
            <a:spAutoFit/>
          </a:bodyPr>
          <a:lstStyle/>
          <a:p>
            <a:pPr eaLnBrk="0" fontAlgn="base" hangingPunct="0">
              <a:lnSpc>
                <a:spcPts val="3600"/>
              </a:lnSpc>
              <a:spcBef>
                <a:spcPct val="50000"/>
              </a:spcBef>
              <a:spcAft>
                <a:spcPct val="0"/>
              </a:spcAft>
            </a:pPr>
            <a:r>
              <a:rPr lang="en-US" sz="3200" dirty="0">
                <a:solidFill>
                  <a:srgbClr val="FFC000"/>
                </a:solidFill>
                <a:cs typeface="Calibri" pitchFamily="34" charset="0"/>
              </a:rPr>
              <a:t>Challenge in Obtaining Cells From Patient: Heart Biopsy</a:t>
            </a:r>
          </a:p>
        </p:txBody>
      </p:sp>
      <p:pic>
        <p:nvPicPr>
          <p:cNvPr id="81925" name="Picture 5" descr="bioptome"/>
          <p:cNvPicPr>
            <a:picLocks noChangeAspect="1" noChangeArrowheads="1"/>
          </p:cNvPicPr>
          <p:nvPr/>
        </p:nvPicPr>
        <p:blipFill>
          <a:blip r:embed="rId5" cstate="print"/>
          <a:srcRect/>
          <a:stretch>
            <a:fillRect/>
          </a:stretch>
        </p:blipFill>
        <p:spPr bwMode="auto">
          <a:xfrm>
            <a:off x="5253926" y="948683"/>
            <a:ext cx="3200400" cy="23685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83137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92" y="719267"/>
            <a:ext cx="8229600" cy="914400"/>
          </a:xfrm>
        </p:spPr>
        <p:txBody>
          <a:bodyPr>
            <a:normAutofit fontScale="90000"/>
          </a:bodyPr>
          <a:lstStyle/>
          <a:p>
            <a:r>
              <a:rPr lang="en-US" sz="4000" dirty="0" smtClean="0">
                <a:solidFill>
                  <a:srgbClr val="FFC000"/>
                </a:solidFill>
                <a:latin typeface="Calibri" pitchFamily="34" charset="0"/>
                <a:cs typeface="Calibri" pitchFamily="34" charset="0"/>
              </a:rPr>
              <a:t>Challenges: Where to Get the Cells</a:t>
            </a:r>
            <a:br>
              <a:rPr lang="en-US" sz="4000" dirty="0" smtClean="0">
                <a:solidFill>
                  <a:srgbClr val="FFC000"/>
                </a:solidFill>
                <a:latin typeface="Calibri" pitchFamily="34" charset="0"/>
                <a:cs typeface="Calibri" pitchFamily="34" charset="0"/>
              </a:rPr>
            </a:br>
            <a:endParaRPr lang="en-US" sz="4000" dirty="0">
              <a:solidFill>
                <a:srgbClr val="FFC000"/>
              </a:solidFill>
              <a:latin typeface="Calibri" pitchFamily="34" charset="0"/>
              <a:cs typeface="Calibri" pitchFamily="34" charset="0"/>
            </a:endParaRPr>
          </a:p>
        </p:txBody>
      </p:sp>
      <p:sp>
        <p:nvSpPr>
          <p:cNvPr id="3" name="Content Placeholder 2"/>
          <p:cNvSpPr>
            <a:spLocks noGrp="1"/>
          </p:cNvSpPr>
          <p:nvPr>
            <p:ph idx="1"/>
          </p:nvPr>
        </p:nvSpPr>
        <p:spPr>
          <a:xfrm>
            <a:off x="624239" y="1881744"/>
            <a:ext cx="7860332" cy="4147088"/>
          </a:xfrm>
        </p:spPr>
        <p:txBody>
          <a:bodyPr/>
          <a:lstStyle/>
          <a:p>
            <a:pPr>
              <a:lnSpc>
                <a:spcPts val="2600"/>
              </a:lnSpc>
              <a:spcBef>
                <a:spcPts val="0"/>
              </a:spcBef>
              <a:buNone/>
            </a:pPr>
            <a:endParaRPr lang="en-US" sz="2400" dirty="0" smtClean="0"/>
          </a:p>
          <a:p>
            <a:pPr>
              <a:lnSpc>
                <a:spcPts val="2600"/>
              </a:lnSpc>
              <a:spcBef>
                <a:spcPts val="0"/>
              </a:spcBef>
              <a:buNone/>
            </a:pPr>
            <a:r>
              <a:rPr lang="en-US" sz="2400" dirty="0" smtClean="0"/>
              <a:t>From a donor (</a:t>
            </a:r>
            <a:r>
              <a:rPr lang="en-US" sz="2400" dirty="0" err="1" smtClean="0"/>
              <a:t>allogeneic</a:t>
            </a:r>
            <a:r>
              <a:rPr lang="en-US" sz="2400" dirty="0" smtClean="0"/>
              <a:t>)</a:t>
            </a:r>
          </a:p>
          <a:p>
            <a:pPr>
              <a:lnSpc>
                <a:spcPts val="2600"/>
              </a:lnSpc>
              <a:spcBef>
                <a:spcPts val="0"/>
              </a:spcBef>
              <a:buNone/>
            </a:pPr>
            <a:endParaRPr lang="en-US" sz="2400" dirty="0" smtClean="0"/>
          </a:p>
          <a:p>
            <a:pPr>
              <a:lnSpc>
                <a:spcPts val="2600"/>
              </a:lnSpc>
              <a:spcBef>
                <a:spcPts val="0"/>
              </a:spcBef>
              <a:buClr>
                <a:srgbClr val="FFC000"/>
              </a:buClr>
              <a:buSzPct val="120000"/>
            </a:pPr>
            <a:r>
              <a:rPr lang="en-US" sz="2400" dirty="0" smtClean="0"/>
              <a:t>Advantage: </a:t>
            </a:r>
          </a:p>
          <a:p>
            <a:pPr lvl="1">
              <a:lnSpc>
                <a:spcPts val="2600"/>
              </a:lnSpc>
              <a:spcBef>
                <a:spcPts val="0"/>
              </a:spcBef>
              <a:buClr>
                <a:srgbClr val="FFC000"/>
              </a:buClr>
              <a:buSzPct val="120000"/>
              <a:buFont typeface="Calibri" pitchFamily="34" charset="0"/>
              <a:buChar char="̶"/>
            </a:pPr>
            <a:r>
              <a:rPr lang="en-US" sz="2400" dirty="0" smtClean="0"/>
              <a:t>Young healthy donor</a:t>
            </a:r>
          </a:p>
          <a:p>
            <a:pPr lvl="1">
              <a:lnSpc>
                <a:spcPts val="2600"/>
              </a:lnSpc>
              <a:spcBef>
                <a:spcPts val="0"/>
              </a:spcBef>
              <a:buClr>
                <a:srgbClr val="FFC000"/>
              </a:buClr>
              <a:buSzPct val="120000"/>
              <a:buFont typeface="Calibri" pitchFamily="34" charset="0"/>
              <a:buChar char="̶"/>
            </a:pPr>
            <a:r>
              <a:rPr lang="en-US" sz="2400" dirty="0" smtClean="0"/>
              <a:t>Ready availability, no biopsy risk, no time delay</a:t>
            </a:r>
          </a:p>
          <a:p>
            <a:pPr lvl="1">
              <a:lnSpc>
                <a:spcPts val="2600"/>
              </a:lnSpc>
              <a:spcBef>
                <a:spcPts val="0"/>
              </a:spcBef>
              <a:buClr>
                <a:srgbClr val="FFC000"/>
              </a:buClr>
              <a:buSzPct val="120000"/>
              <a:buFont typeface="Calibri" pitchFamily="34" charset="0"/>
              <a:buChar char="̶"/>
            </a:pPr>
            <a:r>
              <a:rPr lang="en-US" sz="2400" dirty="0" smtClean="0"/>
              <a:t>Less expensive, scalable</a:t>
            </a:r>
          </a:p>
          <a:p>
            <a:pPr lvl="1">
              <a:lnSpc>
                <a:spcPts val="2600"/>
              </a:lnSpc>
              <a:spcBef>
                <a:spcPts val="0"/>
              </a:spcBef>
              <a:buClr>
                <a:srgbClr val="FFC000"/>
              </a:buClr>
              <a:buSzPct val="120000"/>
              <a:buFont typeface="Arial" pitchFamily="34" charset="0"/>
              <a:buChar char="•"/>
            </a:pPr>
            <a:endParaRPr lang="en-US" sz="2400" dirty="0" smtClean="0"/>
          </a:p>
          <a:p>
            <a:pPr>
              <a:lnSpc>
                <a:spcPts val="2600"/>
              </a:lnSpc>
              <a:spcBef>
                <a:spcPts val="0"/>
              </a:spcBef>
              <a:buClr>
                <a:srgbClr val="FFC000"/>
              </a:buClr>
              <a:buSzPct val="120000"/>
            </a:pPr>
            <a:r>
              <a:rPr lang="en-US" sz="2400" dirty="0" smtClean="0"/>
              <a:t>Disadvantage:</a:t>
            </a:r>
          </a:p>
          <a:p>
            <a:pPr lvl="1">
              <a:lnSpc>
                <a:spcPts val="2600"/>
              </a:lnSpc>
              <a:spcBef>
                <a:spcPts val="0"/>
              </a:spcBef>
              <a:buClr>
                <a:srgbClr val="FFC000"/>
              </a:buClr>
              <a:buSzPct val="120000"/>
              <a:buFont typeface="Calibri" pitchFamily="34" charset="0"/>
              <a:buChar char="̶"/>
            </a:pPr>
            <a:r>
              <a:rPr lang="en-US" sz="2400" dirty="0" smtClean="0"/>
              <a:t>Immune attack on cells</a:t>
            </a:r>
          </a:p>
          <a:p>
            <a:pPr lvl="1">
              <a:lnSpc>
                <a:spcPts val="2600"/>
              </a:lnSpc>
              <a:spcBef>
                <a:spcPts val="0"/>
              </a:spcBef>
              <a:buClr>
                <a:srgbClr val="FFC000"/>
              </a:buClr>
              <a:buSzPct val="120000"/>
              <a:buFont typeface="Calibri" pitchFamily="34" charset="0"/>
              <a:buChar char="̶"/>
            </a:pPr>
            <a:r>
              <a:rPr lang="en-US" sz="2400" dirty="0" smtClean="0"/>
              <a:t>Generates antibodies in recipient which may preclude further cell administration and heart transplantation</a:t>
            </a:r>
          </a:p>
          <a:p>
            <a:pPr>
              <a:lnSpc>
                <a:spcPts val="2600"/>
              </a:lnSpc>
              <a:spcBef>
                <a:spcPts val="0"/>
              </a:spcBef>
              <a:buClr>
                <a:srgbClr val="FFC000"/>
              </a:buClr>
              <a:buSzPct val="120000"/>
              <a:buFont typeface="Calibri" pitchFamily="34" charset="0"/>
              <a:buChar char="̶"/>
            </a:pPr>
            <a:endParaRPr lang="en-US" sz="2400" dirty="0" smtClean="0"/>
          </a:p>
        </p:txBody>
      </p:sp>
    </p:spTree>
    <p:extLst>
      <p:ext uri="{BB962C8B-B14F-4D97-AF65-F5344CB8AC3E}">
        <p14:creationId xmlns:p14="http://schemas.microsoft.com/office/powerpoint/2010/main" val="4281910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568"/>
            <a:ext cx="8229600" cy="914400"/>
          </a:xfrm>
        </p:spPr>
        <p:txBody>
          <a:bodyPr/>
          <a:lstStyle/>
          <a:p>
            <a:r>
              <a:rPr lang="en-US" sz="4000" dirty="0" smtClean="0">
                <a:solidFill>
                  <a:srgbClr val="FFC000"/>
                </a:solidFill>
                <a:latin typeface="Calibri" pitchFamily="34" charset="0"/>
                <a:cs typeface="Calibri" pitchFamily="34" charset="0"/>
              </a:rPr>
              <a:t>Challenges: How to Give the Cells</a:t>
            </a:r>
            <a:endParaRPr lang="en-US" sz="4000" dirty="0">
              <a:solidFill>
                <a:srgbClr val="FFC000"/>
              </a:solidFill>
              <a:latin typeface="Calibri" pitchFamily="34" charset="0"/>
              <a:cs typeface="Calibri" pitchFamily="34" charset="0"/>
            </a:endParaRPr>
          </a:p>
        </p:txBody>
      </p:sp>
      <p:sp>
        <p:nvSpPr>
          <p:cNvPr id="3" name="Content Placeholder 2"/>
          <p:cNvSpPr>
            <a:spLocks noGrp="1"/>
          </p:cNvSpPr>
          <p:nvPr>
            <p:ph idx="1"/>
          </p:nvPr>
        </p:nvSpPr>
        <p:spPr>
          <a:xfrm>
            <a:off x="689674" y="1912748"/>
            <a:ext cx="7764651" cy="3883617"/>
          </a:xfrm>
        </p:spPr>
        <p:txBody>
          <a:bodyPr>
            <a:normAutofit fontScale="92500"/>
          </a:bodyPr>
          <a:lstStyle/>
          <a:p>
            <a:pPr>
              <a:lnSpc>
                <a:spcPts val="2600"/>
              </a:lnSpc>
              <a:spcBef>
                <a:spcPts val="0"/>
              </a:spcBef>
              <a:buNone/>
            </a:pPr>
            <a:r>
              <a:rPr lang="en-US" sz="2400" dirty="0" smtClean="0">
                <a:latin typeface="Calibri" pitchFamily="34" charset="0"/>
                <a:cs typeface="Calibri" pitchFamily="34" charset="0"/>
              </a:rPr>
              <a:t>    Into a coronary artery  OR  direct injection into the heart</a:t>
            </a:r>
          </a:p>
          <a:p>
            <a:pPr>
              <a:lnSpc>
                <a:spcPts val="2600"/>
              </a:lnSpc>
              <a:spcBef>
                <a:spcPts val="0"/>
              </a:spcBef>
              <a:buNone/>
            </a:pPr>
            <a:endParaRPr lang="en-US" sz="2400" dirty="0" smtClean="0">
              <a:latin typeface="Calibri" pitchFamily="34" charset="0"/>
              <a:cs typeface="Calibri" pitchFamily="34" charset="0"/>
            </a:endParaRPr>
          </a:p>
          <a:p>
            <a:pPr>
              <a:lnSpc>
                <a:spcPts val="2600"/>
              </a:lnSpc>
              <a:spcBef>
                <a:spcPts val="0"/>
              </a:spcBef>
              <a:buClr>
                <a:srgbClr val="FFC000"/>
              </a:buClr>
              <a:buSzPct val="120000"/>
            </a:pPr>
            <a:r>
              <a:rPr lang="en-US" sz="2400" dirty="0" smtClean="0">
                <a:latin typeface="Calibri" pitchFamily="34" charset="0"/>
                <a:cs typeface="Calibri" pitchFamily="34" charset="0"/>
              </a:rPr>
              <a:t>Intra-coronary</a:t>
            </a:r>
          </a:p>
          <a:p>
            <a:pPr lvl="1">
              <a:lnSpc>
                <a:spcPts val="2600"/>
              </a:lnSpc>
              <a:spcBef>
                <a:spcPts val="0"/>
              </a:spcBef>
              <a:buClr>
                <a:srgbClr val="FFC000"/>
              </a:buClr>
              <a:buSzPct val="120000"/>
              <a:buFont typeface="Calibri" pitchFamily="34" charset="0"/>
              <a:buChar char="̶"/>
            </a:pPr>
            <a:r>
              <a:rPr lang="en-US" sz="2400" dirty="0" smtClean="0">
                <a:latin typeface="Calibri" pitchFamily="34" charset="0"/>
                <a:cs typeface="Calibri" pitchFamily="34" charset="0"/>
              </a:rPr>
              <a:t>Size limitation for type of cells which can be used</a:t>
            </a:r>
          </a:p>
          <a:p>
            <a:pPr lvl="1">
              <a:lnSpc>
                <a:spcPts val="2600"/>
              </a:lnSpc>
              <a:spcBef>
                <a:spcPts val="0"/>
              </a:spcBef>
              <a:buClr>
                <a:srgbClr val="FFC000"/>
              </a:buClr>
              <a:buSzPct val="120000"/>
              <a:buFont typeface="Calibri" pitchFamily="34" charset="0"/>
              <a:buChar char="̶"/>
            </a:pPr>
            <a:r>
              <a:rPr lang="en-US" sz="2400" dirty="0" smtClean="0">
                <a:latin typeface="Calibri" pitchFamily="34" charset="0"/>
                <a:cs typeface="Calibri" pitchFamily="34" charset="0"/>
              </a:rPr>
              <a:t>Requires coronary artery catheterization</a:t>
            </a:r>
          </a:p>
          <a:p>
            <a:pPr lvl="1">
              <a:lnSpc>
                <a:spcPts val="2600"/>
              </a:lnSpc>
              <a:spcBef>
                <a:spcPts val="0"/>
              </a:spcBef>
              <a:buClr>
                <a:srgbClr val="FFC000"/>
              </a:buClr>
              <a:buSzPct val="120000"/>
              <a:buFont typeface="Calibri" pitchFamily="34" charset="0"/>
              <a:buChar char="̶"/>
            </a:pPr>
            <a:r>
              <a:rPr lang="en-US" sz="2400" dirty="0" smtClean="0">
                <a:latin typeface="Calibri" pitchFamily="34" charset="0"/>
                <a:cs typeface="Calibri" pitchFamily="34" charset="0"/>
              </a:rPr>
              <a:t>Requires an open artery through which to infuse the cells</a:t>
            </a:r>
          </a:p>
          <a:p>
            <a:pPr lvl="1">
              <a:lnSpc>
                <a:spcPts val="2600"/>
              </a:lnSpc>
              <a:spcBef>
                <a:spcPts val="0"/>
              </a:spcBef>
              <a:buClr>
                <a:srgbClr val="FFC000"/>
              </a:buClr>
              <a:buSzPct val="120000"/>
              <a:buFont typeface="Calibri" pitchFamily="34" charset="0"/>
              <a:buChar char="̶"/>
            </a:pPr>
            <a:r>
              <a:rPr lang="en-US" sz="2400" dirty="0" smtClean="0">
                <a:latin typeface="Calibri" pitchFamily="34" charset="0"/>
                <a:cs typeface="Calibri" pitchFamily="34" charset="0"/>
              </a:rPr>
              <a:t>Requires trans-vascular migration of the cells</a:t>
            </a:r>
          </a:p>
          <a:p>
            <a:pPr lvl="1">
              <a:lnSpc>
                <a:spcPts val="2600"/>
              </a:lnSpc>
              <a:spcBef>
                <a:spcPts val="0"/>
              </a:spcBef>
              <a:buClr>
                <a:srgbClr val="FFC000"/>
              </a:buClr>
              <a:buSzPct val="120000"/>
              <a:buFont typeface="Arial" pitchFamily="34" charset="0"/>
              <a:buChar char="•"/>
            </a:pPr>
            <a:endParaRPr lang="en-US" sz="2400" dirty="0" smtClean="0">
              <a:latin typeface="Calibri" pitchFamily="34" charset="0"/>
              <a:cs typeface="Calibri" pitchFamily="34" charset="0"/>
            </a:endParaRPr>
          </a:p>
          <a:p>
            <a:pPr>
              <a:lnSpc>
                <a:spcPts val="2600"/>
              </a:lnSpc>
              <a:spcBef>
                <a:spcPts val="0"/>
              </a:spcBef>
              <a:buClr>
                <a:srgbClr val="FFC000"/>
              </a:buClr>
              <a:buSzPct val="120000"/>
            </a:pPr>
            <a:r>
              <a:rPr lang="en-US" sz="2400" dirty="0" smtClean="0">
                <a:latin typeface="Calibri" pitchFamily="34" charset="0"/>
                <a:cs typeface="Calibri" pitchFamily="34" charset="0"/>
              </a:rPr>
              <a:t>Intra-myocardial injection </a:t>
            </a:r>
          </a:p>
          <a:p>
            <a:pPr lvl="1">
              <a:lnSpc>
                <a:spcPts val="2600"/>
              </a:lnSpc>
              <a:spcBef>
                <a:spcPts val="0"/>
              </a:spcBef>
              <a:buClr>
                <a:srgbClr val="FFC000"/>
              </a:buClr>
              <a:buSzPct val="120000"/>
              <a:buFont typeface="Calibri" pitchFamily="34" charset="0"/>
              <a:buChar char="̶"/>
            </a:pPr>
            <a:r>
              <a:rPr lang="en-US" sz="2400" dirty="0" smtClean="0">
                <a:latin typeface="Calibri" pitchFamily="34" charset="0"/>
                <a:cs typeface="Calibri" pitchFamily="34" charset="0"/>
              </a:rPr>
              <a:t>Risk of perforation</a:t>
            </a:r>
          </a:p>
          <a:p>
            <a:pPr lvl="1">
              <a:lnSpc>
                <a:spcPts val="2600"/>
              </a:lnSpc>
              <a:spcBef>
                <a:spcPts val="0"/>
              </a:spcBef>
              <a:buClr>
                <a:srgbClr val="FFC000"/>
              </a:buClr>
              <a:buSzPct val="120000"/>
              <a:buFont typeface="Calibri" pitchFamily="34" charset="0"/>
              <a:buChar char="̶"/>
            </a:pPr>
            <a:r>
              <a:rPr lang="en-US" sz="2400" dirty="0" smtClean="0">
                <a:latin typeface="Calibri" pitchFamily="34" charset="0"/>
                <a:cs typeface="Calibri" pitchFamily="34" charset="0"/>
              </a:rPr>
              <a:t>Uncertainty regarding injection site </a:t>
            </a:r>
          </a:p>
        </p:txBody>
      </p:sp>
    </p:spTree>
    <p:extLst>
      <p:ext uri="{BB962C8B-B14F-4D97-AF65-F5344CB8AC3E}">
        <p14:creationId xmlns:p14="http://schemas.microsoft.com/office/powerpoint/2010/main" val="2493342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24" y="595578"/>
            <a:ext cx="7901552" cy="1143000"/>
          </a:xfrm>
        </p:spPr>
        <p:txBody>
          <a:bodyPr>
            <a:normAutofit fontScale="90000"/>
          </a:bodyPr>
          <a:lstStyle/>
          <a:p>
            <a:r>
              <a:rPr lang="en-US" sz="3600" dirty="0" smtClean="0">
                <a:solidFill>
                  <a:srgbClr val="FFC000"/>
                </a:solidFill>
                <a:latin typeface="Calibri" pitchFamily="34" charset="0"/>
                <a:cs typeface="Calibri" pitchFamily="34" charset="0"/>
              </a:rPr>
              <a:t>Challenges: How Long the Cells Are Able to Function After They are Given</a:t>
            </a:r>
            <a:endParaRPr lang="en-US" sz="3600" dirty="0">
              <a:solidFill>
                <a:srgbClr val="FFC000"/>
              </a:solidFill>
              <a:latin typeface="Calibri" pitchFamily="34" charset="0"/>
              <a:cs typeface="Calibri" pitchFamily="34" charset="0"/>
            </a:endParaRPr>
          </a:p>
        </p:txBody>
      </p:sp>
      <p:sp>
        <p:nvSpPr>
          <p:cNvPr id="3" name="Content Placeholder 2"/>
          <p:cNvSpPr>
            <a:spLocks noGrp="1"/>
          </p:cNvSpPr>
          <p:nvPr>
            <p:ph idx="1"/>
          </p:nvPr>
        </p:nvSpPr>
        <p:spPr>
          <a:xfrm>
            <a:off x="618814" y="2238362"/>
            <a:ext cx="7906371" cy="3709261"/>
          </a:xfrm>
        </p:spPr>
        <p:txBody>
          <a:bodyPr/>
          <a:lstStyle/>
          <a:p>
            <a:pPr>
              <a:lnSpc>
                <a:spcPts val="3000"/>
              </a:lnSpc>
              <a:spcBef>
                <a:spcPts val="0"/>
              </a:spcBef>
              <a:buClr>
                <a:srgbClr val="FFC000"/>
              </a:buClr>
              <a:buSzPct val="120000"/>
            </a:pPr>
            <a:r>
              <a:rPr lang="en-US" sz="2800" b="1" dirty="0" smtClean="0"/>
              <a:t>Limited retention </a:t>
            </a:r>
            <a:r>
              <a:rPr lang="en-US" sz="2800" dirty="0" smtClean="0"/>
              <a:t>of cells following administration</a:t>
            </a:r>
          </a:p>
          <a:p>
            <a:pPr lvl="1">
              <a:lnSpc>
                <a:spcPts val="3000"/>
              </a:lnSpc>
              <a:spcBef>
                <a:spcPts val="0"/>
              </a:spcBef>
              <a:buClr>
                <a:srgbClr val="FFC000"/>
              </a:buClr>
              <a:buSzPct val="120000"/>
              <a:buFont typeface="Calibri" pitchFamily="34" charset="0"/>
              <a:buChar char="̶"/>
            </a:pPr>
            <a:r>
              <a:rPr lang="en-US" dirty="0" smtClean="0"/>
              <a:t>Washout</a:t>
            </a:r>
          </a:p>
          <a:p>
            <a:pPr lvl="1">
              <a:lnSpc>
                <a:spcPts val="3000"/>
              </a:lnSpc>
              <a:spcBef>
                <a:spcPts val="0"/>
              </a:spcBef>
              <a:buClr>
                <a:srgbClr val="FFC000"/>
              </a:buClr>
              <a:buSzPct val="120000"/>
              <a:buFont typeface="Calibri" pitchFamily="34" charset="0"/>
              <a:buChar char="̶"/>
            </a:pPr>
            <a:r>
              <a:rPr lang="en-US" dirty="0" smtClean="0"/>
              <a:t>Dilution</a:t>
            </a:r>
          </a:p>
          <a:p>
            <a:pPr lvl="1">
              <a:lnSpc>
                <a:spcPts val="3000"/>
              </a:lnSpc>
              <a:spcBef>
                <a:spcPts val="0"/>
              </a:spcBef>
              <a:buClr>
                <a:srgbClr val="FFC000"/>
              </a:buClr>
              <a:buSzPct val="120000"/>
              <a:buFont typeface="Calibri" pitchFamily="34" charset="0"/>
              <a:buChar char="̶"/>
            </a:pPr>
            <a:r>
              <a:rPr lang="en-US" dirty="0" smtClean="0"/>
              <a:t>Immune attack if </a:t>
            </a:r>
            <a:r>
              <a:rPr lang="en-US" dirty="0" err="1" smtClean="0"/>
              <a:t>allogeneic</a:t>
            </a:r>
            <a:endParaRPr lang="en-US" dirty="0" smtClean="0"/>
          </a:p>
          <a:p>
            <a:pPr lvl="1">
              <a:lnSpc>
                <a:spcPts val="3000"/>
              </a:lnSpc>
              <a:spcBef>
                <a:spcPts val="0"/>
              </a:spcBef>
              <a:buClr>
                <a:srgbClr val="FFC000"/>
              </a:buClr>
              <a:buSzPct val="120000"/>
              <a:buFont typeface="Calibri" pitchFamily="34" charset="0"/>
              <a:buChar char="̶"/>
            </a:pPr>
            <a:r>
              <a:rPr lang="en-US" dirty="0" smtClean="0"/>
              <a:t>“Hostile” environment</a:t>
            </a:r>
          </a:p>
          <a:p>
            <a:pPr lvl="1">
              <a:lnSpc>
                <a:spcPts val="3000"/>
              </a:lnSpc>
              <a:spcBef>
                <a:spcPts val="0"/>
              </a:spcBef>
              <a:buClr>
                <a:srgbClr val="FFC000"/>
              </a:buClr>
              <a:buSzPct val="120000"/>
              <a:buFont typeface="Arial" pitchFamily="34" charset="0"/>
              <a:buChar char="•"/>
            </a:pPr>
            <a:endParaRPr lang="en-US" dirty="0" smtClean="0"/>
          </a:p>
          <a:p>
            <a:pPr>
              <a:lnSpc>
                <a:spcPts val="3000"/>
              </a:lnSpc>
              <a:spcBef>
                <a:spcPts val="0"/>
              </a:spcBef>
              <a:buClr>
                <a:srgbClr val="FFC000"/>
              </a:buClr>
              <a:buSzPct val="120000"/>
            </a:pPr>
            <a:r>
              <a:rPr lang="en-US" sz="2800" b="1" dirty="0" smtClean="0"/>
              <a:t>Brief  duration </a:t>
            </a:r>
            <a:r>
              <a:rPr lang="en-US" sz="2800" dirty="0" smtClean="0"/>
              <a:t>for cells to have a benefit</a:t>
            </a:r>
          </a:p>
          <a:p>
            <a:pPr>
              <a:lnSpc>
                <a:spcPts val="3000"/>
              </a:lnSpc>
              <a:spcBef>
                <a:spcPts val="0"/>
              </a:spcBef>
              <a:buClr>
                <a:srgbClr val="FFC000"/>
              </a:buClr>
              <a:buSzPct val="120000"/>
            </a:pPr>
            <a:endParaRPr lang="en-US" sz="2800" dirty="0" smtClean="0"/>
          </a:p>
          <a:p>
            <a:pPr>
              <a:lnSpc>
                <a:spcPts val="3000"/>
              </a:lnSpc>
              <a:spcBef>
                <a:spcPts val="0"/>
              </a:spcBef>
              <a:buClr>
                <a:srgbClr val="FFC000"/>
              </a:buClr>
              <a:buSzPct val="120000"/>
            </a:pPr>
            <a:r>
              <a:rPr lang="en-US" sz="2800" dirty="0" smtClean="0"/>
              <a:t>Uncertainty regarding time of administration</a:t>
            </a:r>
          </a:p>
        </p:txBody>
      </p:sp>
    </p:spTree>
    <p:extLst>
      <p:ext uri="{BB962C8B-B14F-4D97-AF65-F5344CB8AC3E}">
        <p14:creationId xmlns:p14="http://schemas.microsoft.com/office/powerpoint/2010/main" val="2559306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Focus</a:t>
            </a:r>
            <a:endParaRPr lang="en-US" dirty="0"/>
          </a:p>
        </p:txBody>
      </p:sp>
      <p:sp>
        <p:nvSpPr>
          <p:cNvPr id="3" name="Content Placeholder 2"/>
          <p:cNvSpPr>
            <a:spLocks noGrp="1"/>
          </p:cNvSpPr>
          <p:nvPr>
            <p:ph idx="1"/>
          </p:nvPr>
        </p:nvSpPr>
        <p:spPr>
          <a:xfrm>
            <a:off x="152400" y="1447800"/>
            <a:ext cx="8991600" cy="5257800"/>
          </a:xfrm>
        </p:spPr>
        <p:txBody>
          <a:bodyPr/>
          <a:lstStyle/>
          <a:p>
            <a:pPr>
              <a:spcBef>
                <a:spcPts val="600"/>
              </a:spcBef>
            </a:pPr>
            <a:r>
              <a:rPr lang="en-US" sz="2400" dirty="0" smtClean="0"/>
              <a:t>Paracrine hypothesis:  </a:t>
            </a:r>
          </a:p>
          <a:p>
            <a:pPr lvl="1">
              <a:spcBef>
                <a:spcPts val="600"/>
              </a:spcBef>
            </a:pPr>
            <a:r>
              <a:rPr lang="en-US" sz="2000" dirty="0" smtClean="0"/>
              <a:t>There are intrinsic, natural repair processes, which are overwhelmed in the setting of major injury and incapable of complete repair.</a:t>
            </a:r>
          </a:p>
          <a:p>
            <a:pPr lvl="1">
              <a:spcBef>
                <a:spcPts val="600"/>
              </a:spcBef>
            </a:pPr>
            <a:endParaRPr lang="en-US" sz="2000" dirty="0" smtClean="0"/>
          </a:p>
          <a:p>
            <a:pPr lvl="1">
              <a:spcBef>
                <a:spcPts val="600"/>
              </a:spcBef>
            </a:pPr>
            <a:r>
              <a:rPr lang="en-US" sz="2000" dirty="0" smtClean="0"/>
              <a:t>The primary mechanism responsible for stem cell benefit is not the stem cells themselves becoming new heart muscle and artery cells, but rather soluble factors released by stem cells (paracrine factors) which turn “on/up” these intrinsic mechanisms.</a:t>
            </a:r>
          </a:p>
          <a:p>
            <a:pPr>
              <a:spcBef>
                <a:spcPts val="600"/>
              </a:spcBef>
            </a:pPr>
            <a:endParaRPr lang="en-US" sz="2400" dirty="0" smtClean="0"/>
          </a:p>
          <a:p>
            <a:r>
              <a:rPr lang="en-US" sz="2400" dirty="0" smtClean="0"/>
              <a:t>“Rejuvenate” old stem cells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97885"/>
            <a:ext cx="8229600" cy="1143000"/>
          </a:xfrm>
        </p:spPr>
        <p:txBody>
          <a:bodyPr/>
          <a:lstStyle/>
          <a:p>
            <a:r>
              <a:rPr lang="en-US" dirty="0" smtClean="0">
                <a:solidFill>
                  <a:srgbClr val="FFC000"/>
                </a:solidFill>
                <a:latin typeface="Calibri" pitchFamily="34" charset="0"/>
                <a:cs typeface="Calibri" pitchFamily="34" charset="0"/>
              </a:rPr>
              <a:t>Summary</a:t>
            </a:r>
            <a:endParaRPr lang="en-US" dirty="0">
              <a:solidFill>
                <a:srgbClr val="FFC000"/>
              </a:solidFill>
              <a:latin typeface="Calibri" pitchFamily="34" charset="0"/>
              <a:cs typeface="Calibri" pitchFamily="34" charset="0"/>
            </a:endParaRPr>
          </a:p>
        </p:txBody>
      </p:sp>
      <p:sp>
        <p:nvSpPr>
          <p:cNvPr id="3" name="Content Placeholder 2"/>
          <p:cNvSpPr>
            <a:spLocks noGrp="1"/>
          </p:cNvSpPr>
          <p:nvPr>
            <p:ph idx="1"/>
          </p:nvPr>
        </p:nvSpPr>
        <p:spPr>
          <a:xfrm>
            <a:off x="533400" y="1600200"/>
            <a:ext cx="8305800" cy="4800600"/>
          </a:xfrm>
        </p:spPr>
        <p:txBody>
          <a:bodyPr>
            <a:normAutofit fontScale="92500" lnSpcReduction="20000"/>
          </a:bodyPr>
          <a:lstStyle/>
          <a:p>
            <a:pPr>
              <a:spcBef>
                <a:spcPts val="0"/>
              </a:spcBef>
              <a:buClr>
                <a:srgbClr val="FFC000"/>
              </a:buClr>
              <a:buSzPct val="120000"/>
            </a:pPr>
            <a:r>
              <a:rPr lang="en-US" sz="2800" dirty="0" smtClean="0">
                <a:latin typeface="Calibri" pitchFamily="34" charset="0"/>
                <a:cs typeface="Calibri" pitchFamily="34" charset="0"/>
              </a:rPr>
              <a:t>Cardiac dysfunction is widespread, associated with significant mortality risk and impaired quality of life</a:t>
            </a:r>
          </a:p>
          <a:p>
            <a:pPr>
              <a:spcBef>
                <a:spcPts val="0"/>
              </a:spcBef>
              <a:buClr>
                <a:srgbClr val="FFC000"/>
              </a:buClr>
              <a:buSzPct val="120000"/>
            </a:pPr>
            <a:endParaRPr lang="en-US" sz="2800" dirty="0" smtClean="0">
              <a:latin typeface="Calibri" pitchFamily="34" charset="0"/>
              <a:cs typeface="Calibri" pitchFamily="34" charset="0"/>
            </a:endParaRPr>
          </a:p>
          <a:p>
            <a:pPr>
              <a:spcBef>
                <a:spcPts val="0"/>
              </a:spcBef>
              <a:buClr>
                <a:srgbClr val="FFC000"/>
              </a:buClr>
              <a:buSzPct val="120000"/>
            </a:pPr>
            <a:r>
              <a:rPr lang="en-US" sz="2800" dirty="0" smtClean="0">
                <a:latin typeface="Calibri" pitchFamily="34" charset="0"/>
                <a:cs typeface="Calibri" pitchFamily="34" charset="0"/>
              </a:rPr>
              <a:t>Treatment options are limited</a:t>
            </a:r>
          </a:p>
          <a:p>
            <a:pPr>
              <a:spcBef>
                <a:spcPts val="0"/>
              </a:spcBef>
              <a:buClr>
                <a:srgbClr val="FFC000"/>
              </a:buClr>
              <a:buSzPct val="120000"/>
            </a:pPr>
            <a:endParaRPr lang="en-US" sz="2800" dirty="0" smtClean="0">
              <a:latin typeface="Calibri" pitchFamily="34" charset="0"/>
              <a:cs typeface="Calibri" pitchFamily="34" charset="0"/>
            </a:endParaRPr>
          </a:p>
          <a:p>
            <a:pPr>
              <a:lnSpc>
                <a:spcPts val="3000"/>
              </a:lnSpc>
              <a:spcBef>
                <a:spcPts val="0"/>
              </a:spcBef>
              <a:buClr>
                <a:srgbClr val="FFC000"/>
              </a:buClr>
              <a:buSzPct val="120000"/>
            </a:pPr>
            <a:r>
              <a:rPr lang="en-US" sz="2800" dirty="0" smtClean="0">
                <a:latin typeface="Calibri" pitchFamily="34" charset="0"/>
                <a:cs typeface="Calibri" pitchFamily="34" charset="0"/>
              </a:rPr>
              <a:t>Clinical need for and therapeutic promise of stem cell therapies are great; significant opportunities for progress</a:t>
            </a:r>
          </a:p>
          <a:p>
            <a:pPr>
              <a:lnSpc>
                <a:spcPts val="3000"/>
              </a:lnSpc>
              <a:spcBef>
                <a:spcPts val="0"/>
              </a:spcBef>
              <a:buClr>
                <a:srgbClr val="FFC000"/>
              </a:buClr>
              <a:buSzPct val="120000"/>
            </a:pPr>
            <a:endParaRPr lang="en-US" sz="2800" dirty="0" smtClean="0">
              <a:latin typeface="Calibri" pitchFamily="34" charset="0"/>
              <a:cs typeface="Calibri" pitchFamily="34" charset="0"/>
            </a:endParaRPr>
          </a:p>
          <a:p>
            <a:pPr>
              <a:lnSpc>
                <a:spcPts val="3000"/>
              </a:lnSpc>
              <a:spcBef>
                <a:spcPts val="0"/>
              </a:spcBef>
              <a:buClr>
                <a:srgbClr val="FFC000"/>
              </a:buClr>
              <a:buSzPct val="120000"/>
            </a:pPr>
            <a:r>
              <a:rPr lang="en-US" sz="2800" dirty="0" smtClean="0">
                <a:latin typeface="Calibri" pitchFamily="34" charset="0"/>
                <a:cs typeface="Calibri" pitchFamily="34" charset="0"/>
              </a:rPr>
              <a:t>Significant challenges remain; translation to the clinical setting is just beginning</a:t>
            </a:r>
          </a:p>
          <a:p>
            <a:pPr>
              <a:lnSpc>
                <a:spcPts val="3000"/>
              </a:lnSpc>
              <a:spcBef>
                <a:spcPts val="0"/>
              </a:spcBef>
              <a:buClr>
                <a:srgbClr val="FFC000"/>
              </a:buClr>
              <a:buSzPct val="120000"/>
            </a:pPr>
            <a:endParaRPr lang="en-US" sz="2800" dirty="0" smtClean="0">
              <a:latin typeface="Calibri" pitchFamily="34" charset="0"/>
              <a:cs typeface="Calibri" pitchFamily="34" charset="0"/>
            </a:endParaRPr>
          </a:p>
          <a:p>
            <a:pPr>
              <a:lnSpc>
                <a:spcPts val="3000"/>
              </a:lnSpc>
              <a:spcBef>
                <a:spcPts val="0"/>
              </a:spcBef>
              <a:buClr>
                <a:srgbClr val="FFC000"/>
              </a:buClr>
              <a:buSzPct val="120000"/>
            </a:pPr>
            <a:r>
              <a:rPr lang="en-US" sz="2800" dirty="0" smtClean="0">
                <a:latin typeface="Calibri" pitchFamily="34" charset="0"/>
                <a:cs typeface="Calibri" pitchFamily="34" charset="0"/>
              </a:rPr>
              <a:t>Safety and efficacy assessments require careful oversight and multi-disciplinary collaboration</a:t>
            </a:r>
          </a:p>
          <a:p>
            <a:pPr>
              <a:spcBef>
                <a:spcPts val="0"/>
              </a:spcBef>
              <a:buClr>
                <a:srgbClr val="FFC000"/>
              </a:buClr>
              <a:buSzPct val="120000"/>
            </a:pPr>
            <a:endParaRPr lang="en-US" sz="2800" dirty="0" smtClean="0">
              <a:latin typeface="Calibri" pitchFamily="34" charset="0"/>
              <a:cs typeface="Calibri" pitchFamily="34" charset="0"/>
            </a:endParaRPr>
          </a:p>
          <a:p>
            <a:pPr>
              <a:spcBef>
                <a:spcPts val="0"/>
              </a:spcBef>
              <a:buClr>
                <a:srgbClr val="FFC000"/>
              </a:buClr>
              <a:buSzPct val="120000"/>
            </a:pPr>
            <a:endParaRPr lang="en-US" sz="2800" dirty="0" smtClean="0">
              <a:latin typeface="Calibri" pitchFamily="34" charset="0"/>
              <a:cs typeface="Calibri" pitchFamily="34" charset="0"/>
            </a:endParaRPr>
          </a:p>
          <a:p>
            <a:pPr>
              <a:spcBef>
                <a:spcPts val="0"/>
              </a:spcBef>
              <a:buClr>
                <a:srgbClr val="FFC000"/>
              </a:buClr>
              <a:buSzPct val="120000"/>
            </a:pPr>
            <a:endParaRPr lang="en-US" sz="2800" dirty="0" smtClean="0">
              <a:latin typeface="Calibri" pitchFamily="34" charset="0"/>
              <a:cs typeface="Calibri" pitchFamily="34" charset="0"/>
            </a:endParaRPr>
          </a:p>
        </p:txBody>
      </p:sp>
    </p:spTree>
    <p:extLst>
      <p:ext uri="{BB962C8B-B14F-4D97-AF65-F5344CB8AC3E}">
        <p14:creationId xmlns:p14="http://schemas.microsoft.com/office/powerpoint/2010/main" val="364913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Response to CHF</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Increased sympathetic stimulation</a:t>
            </a:r>
          </a:p>
          <a:p>
            <a:pPr lvl="1">
              <a:spcBef>
                <a:spcPts val="0"/>
              </a:spcBef>
            </a:pPr>
            <a:r>
              <a:rPr lang="en-US" dirty="0" smtClean="0"/>
              <a:t>Increased heart rate</a:t>
            </a:r>
          </a:p>
          <a:p>
            <a:pPr lvl="1">
              <a:spcBef>
                <a:spcPts val="0"/>
              </a:spcBef>
              <a:spcAft>
                <a:spcPts val="1800"/>
              </a:spcAft>
            </a:pPr>
            <a:r>
              <a:rPr lang="en-US" dirty="0" smtClean="0"/>
              <a:t>Increased contractile force</a:t>
            </a:r>
          </a:p>
          <a:p>
            <a:pPr>
              <a:spcBef>
                <a:spcPts val="0"/>
              </a:spcBef>
            </a:pPr>
            <a:r>
              <a:rPr lang="en-US" dirty="0" smtClean="0"/>
              <a:t>Increased </a:t>
            </a:r>
            <a:r>
              <a:rPr lang="en-US" dirty="0" err="1" smtClean="0"/>
              <a:t>renin-angiotensin-aldosterone</a:t>
            </a:r>
            <a:endParaRPr lang="en-US" dirty="0" smtClean="0"/>
          </a:p>
          <a:p>
            <a:pPr lvl="1">
              <a:spcBef>
                <a:spcPts val="0"/>
              </a:spcBef>
            </a:pPr>
            <a:r>
              <a:rPr lang="en-US" dirty="0" smtClean="0"/>
              <a:t>Increased blood pressure</a:t>
            </a:r>
          </a:p>
          <a:p>
            <a:pPr lvl="1">
              <a:spcBef>
                <a:spcPts val="0"/>
              </a:spcBef>
              <a:spcAft>
                <a:spcPts val="1800"/>
              </a:spcAft>
            </a:pPr>
            <a:r>
              <a:rPr lang="en-US" dirty="0" smtClean="0"/>
              <a:t>Salt retention</a:t>
            </a:r>
          </a:p>
          <a:p>
            <a:pPr>
              <a:spcBef>
                <a:spcPts val="0"/>
              </a:spcBef>
            </a:pPr>
            <a:r>
              <a:rPr lang="en-US" dirty="0" smtClean="0"/>
              <a:t>Initial compensation, eventual self-defeating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Current Treatment Options</a:t>
            </a:r>
            <a:endParaRPr lang="en-US" dirty="0"/>
          </a:p>
        </p:txBody>
      </p:sp>
      <p:sp>
        <p:nvSpPr>
          <p:cNvPr id="3" name="Content Placeholder 2"/>
          <p:cNvSpPr>
            <a:spLocks noGrp="1"/>
          </p:cNvSpPr>
          <p:nvPr>
            <p:ph idx="1"/>
          </p:nvPr>
        </p:nvSpPr>
        <p:spPr>
          <a:xfrm>
            <a:off x="685800" y="1295400"/>
            <a:ext cx="7772400" cy="5257800"/>
          </a:xfrm>
        </p:spPr>
        <p:txBody>
          <a:bodyPr/>
          <a:lstStyle/>
          <a:p>
            <a:pPr>
              <a:spcBef>
                <a:spcPts val="0"/>
              </a:spcBef>
              <a:spcAft>
                <a:spcPts val="1800"/>
              </a:spcAft>
            </a:pPr>
            <a:r>
              <a:rPr lang="en-US" dirty="0" smtClean="0"/>
              <a:t>Prevent new damage</a:t>
            </a:r>
          </a:p>
          <a:p>
            <a:pPr>
              <a:spcBef>
                <a:spcPts val="0"/>
              </a:spcBef>
              <a:spcAft>
                <a:spcPts val="1800"/>
              </a:spcAft>
            </a:pPr>
            <a:r>
              <a:rPr lang="en-US" dirty="0" smtClean="0"/>
              <a:t>Diuretics – improve salt excretion</a:t>
            </a:r>
          </a:p>
          <a:p>
            <a:pPr>
              <a:spcBef>
                <a:spcPts val="0"/>
              </a:spcBef>
              <a:spcAft>
                <a:spcPts val="1800"/>
              </a:spcAft>
            </a:pPr>
            <a:r>
              <a:rPr lang="en-US" dirty="0" smtClean="0"/>
              <a:t>Decrease cardiac workload</a:t>
            </a:r>
          </a:p>
          <a:p>
            <a:pPr>
              <a:spcBef>
                <a:spcPts val="0"/>
              </a:spcBef>
              <a:spcAft>
                <a:spcPts val="1800"/>
              </a:spcAft>
            </a:pPr>
            <a:r>
              <a:rPr lang="en-US" dirty="0" err="1" smtClean="0"/>
              <a:t>Neurohumoral</a:t>
            </a:r>
            <a:r>
              <a:rPr lang="en-US" dirty="0" smtClean="0"/>
              <a:t> blockade</a:t>
            </a:r>
          </a:p>
          <a:p>
            <a:pPr>
              <a:spcBef>
                <a:spcPts val="0"/>
              </a:spcBef>
              <a:spcAft>
                <a:spcPts val="1800"/>
              </a:spcAft>
            </a:pPr>
            <a:r>
              <a:rPr lang="en-US" dirty="0" smtClean="0"/>
              <a:t>Transplantation/mechanical devices</a:t>
            </a:r>
          </a:p>
          <a:p>
            <a:pPr>
              <a:spcBef>
                <a:spcPts val="600"/>
              </a:spcBef>
            </a:pPr>
            <a:r>
              <a:rPr lang="en-US" dirty="0" smtClean="0"/>
              <a:t>None of these address the primary problem– the loss of living, working heart muscle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sz="3600" dirty="0" smtClean="0">
                <a:latin typeface="Times New Roman" pitchFamily="18" charset="0"/>
                <a:cs typeface="Times New Roman" pitchFamily="18" charset="0"/>
              </a:rPr>
              <a:t>TRADITIONAL TEACHING</a:t>
            </a:r>
          </a:p>
        </p:txBody>
      </p:sp>
      <p:sp>
        <p:nvSpPr>
          <p:cNvPr id="41987" name="Rectangle 3"/>
          <p:cNvSpPr>
            <a:spLocks noGrp="1" noChangeArrowheads="1"/>
          </p:cNvSpPr>
          <p:nvPr>
            <p:ph type="body" idx="1"/>
          </p:nvPr>
        </p:nvSpPr>
        <p:spPr>
          <a:xfrm>
            <a:off x="0" y="1524000"/>
            <a:ext cx="9144000" cy="5334000"/>
          </a:xfrm>
        </p:spPr>
        <p:txBody>
          <a:bodyPr/>
          <a:lstStyle/>
          <a:p>
            <a:pPr>
              <a:spcAft>
                <a:spcPct val="50000"/>
              </a:spcAft>
            </a:pPr>
            <a:r>
              <a:rPr lang="en-US" dirty="0" smtClean="0">
                <a:latin typeface="Times New Roman" pitchFamily="18" charset="0"/>
                <a:cs typeface="Times New Roman" pitchFamily="18" charset="0"/>
              </a:rPr>
              <a:t>All heart cells are terminally differentiated </a:t>
            </a:r>
          </a:p>
          <a:p>
            <a:pPr>
              <a:spcAft>
                <a:spcPct val="50000"/>
              </a:spcAft>
            </a:pPr>
            <a:r>
              <a:rPr lang="en-US" dirty="0" smtClean="0">
                <a:latin typeface="Times New Roman" pitchFamily="18" charset="0"/>
                <a:cs typeface="Times New Roman" pitchFamily="18" charset="0"/>
              </a:rPr>
              <a:t>The heart cells we have now are those we were born with, and we will not have any others</a:t>
            </a:r>
          </a:p>
          <a:p>
            <a:r>
              <a:rPr lang="en-US" dirty="0" smtClean="0">
                <a:latin typeface="Times New Roman" pitchFamily="18" charset="0"/>
                <a:cs typeface="Times New Roman" pitchFamily="18" charset="0"/>
              </a:rPr>
              <a:t>Only responses to injury, e.g. a heart attack</a:t>
            </a:r>
          </a:p>
          <a:p>
            <a:pPr lvl="1"/>
            <a:r>
              <a:rPr lang="en-US" sz="3200" dirty="0" smtClean="0">
                <a:latin typeface="Times New Roman" pitchFamily="18" charset="0"/>
                <a:cs typeface="Times New Roman" pitchFamily="18" charset="0"/>
              </a:rPr>
              <a:t>Hypertrophy (increase in cell size)</a:t>
            </a:r>
          </a:p>
          <a:p>
            <a:pPr lvl="1"/>
            <a:r>
              <a:rPr lang="en-US" sz="3200" dirty="0" smtClean="0">
                <a:latin typeface="Times New Roman" pitchFamily="18" charset="0"/>
                <a:cs typeface="Times New Roman" pitchFamily="18" charset="0"/>
              </a:rPr>
              <a:t>Dilation (cell slippage)</a:t>
            </a:r>
          </a:p>
          <a:p>
            <a:pPr lvl="1"/>
            <a:r>
              <a:rPr lang="en-US" sz="3200" dirty="0" smtClean="0">
                <a:latin typeface="Times New Roman" pitchFamily="18" charset="0"/>
                <a:cs typeface="Times New Roman" pitchFamily="18" charset="0"/>
              </a:rPr>
              <a:t>Scar formation*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himerism-1"/>
          <p:cNvPicPr>
            <a:picLocks noGrp="1" noChangeAspect="1" noChangeArrowheads="1"/>
          </p:cNvPicPr>
          <p:nvPr>
            <p:ph type="title"/>
          </p:nvPr>
        </p:nvPicPr>
        <p:blipFill>
          <a:blip r:embed="rId2" cstate="print"/>
          <a:srcRect/>
          <a:stretch>
            <a:fillRect/>
          </a:stretch>
        </p:blipFill>
        <p:spPr>
          <a:xfrm>
            <a:off x="1371600" y="381000"/>
            <a:ext cx="6553200" cy="3087688"/>
          </a:xfrm>
          <a:effectLst>
            <a:outerShdw dist="71842" dir="2700000" algn="ctr" rotWithShape="0">
              <a:schemeClr val="tx1"/>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304800" y="3657600"/>
            <a:ext cx="8153400" cy="2697163"/>
          </a:xfrm>
        </p:spPr>
        <p:txBody>
          <a:bodyPr/>
          <a:lstStyle/>
          <a:p>
            <a:pPr>
              <a:spcAft>
                <a:spcPts val="1200"/>
              </a:spcAft>
            </a:pPr>
            <a:r>
              <a:rPr lang="en-US" sz="2400" dirty="0" smtClean="0"/>
              <a:t>Female hearts (with XX chromosomes) transplanted into males (XY chromosomes)</a:t>
            </a:r>
          </a:p>
          <a:p>
            <a:r>
              <a:rPr lang="en-US" sz="2400" dirty="0" smtClean="0"/>
              <a:t>Y chromosome (and other markers) in heart muscle cells and coronary arteries, indicating new heart muscle cells were formed from male bone marrow</a:t>
            </a:r>
          </a:p>
        </p:txBody>
      </p:sp>
      <p:pic>
        <p:nvPicPr>
          <p:cNvPr id="147459" name="Picture 3" descr="Chimerism-1"/>
          <p:cNvPicPr>
            <a:picLocks noGrp="1" noChangeAspect="1" noChangeArrowheads="1"/>
          </p:cNvPicPr>
          <p:nvPr>
            <p:ph type="title"/>
          </p:nvPr>
        </p:nvPicPr>
        <p:blipFill>
          <a:blip r:embed="rId2" cstate="print"/>
          <a:srcRect/>
          <a:stretch>
            <a:fillRect/>
          </a:stretch>
        </p:blipFill>
        <p:spPr>
          <a:xfrm>
            <a:off x="1371600" y="381000"/>
            <a:ext cx="6553200" cy="3087688"/>
          </a:xfrm>
          <a:effectLst>
            <a:outerShdw dist="71842" dir="2700000" algn="ctr" rotWithShape="0">
              <a:schemeClr val="tx1"/>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191000" y="6248400"/>
            <a:ext cx="464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400" i="1" dirty="0">
                <a:solidFill>
                  <a:srgbClr val="FFFFFF"/>
                </a:solidFill>
              </a:rPr>
              <a:t>From: </a:t>
            </a:r>
            <a:r>
              <a:rPr lang="en-US" sz="1400" dirty="0" err="1">
                <a:solidFill>
                  <a:srgbClr val="FFFFFF"/>
                </a:solidFill>
              </a:rPr>
              <a:t>Dimmeler</a:t>
            </a:r>
            <a:r>
              <a:rPr lang="en-US" sz="1400" dirty="0">
                <a:solidFill>
                  <a:srgbClr val="FFFFFF"/>
                </a:solidFill>
              </a:rPr>
              <a:t> S et al, JCI 2005; 115:572-83</a:t>
            </a:r>
            <a:r>
              <a:rPr lang="en-US" sz="1600" dirty="0">
                <a:solidFill>
                  <a:srgbClr val="FFFFFF"/>
                </a:solidFill>
              </a:rPr>
              <a:t> </a:t>
            </a:r>
          </a:p>
        </p:txBody>
      </p:sp>
      <p:grpSp>
        <p:nvGrpSpPr>
          <p:cNvPr id="2" name="Group 7"/>
          <p:cNvGrpSpPr>
            <a:grpSpLocks/>
          </p:cNvGrpSpPr>
          <p:nvPr/>
        </p:nvGrpSpPr>
        <p:grpSpPr bwMode="auto">
          <a:xfrm>
            <a:off x="1066800" y="685800"/>
            <a:ext cx="7096125" cy="5534025"/>
            <a:chOff x="1023938" y="661988"/>
            <a:chExt cx="7096125" cy="5534025"/>
          </a:xfrm>
        </p:grpSpPr>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938" y="661988"/>
              <a:ext cx="70961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81601" y="5715001"/>
              <a:ext cx="990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spTree>
    <p:extLst>
      <p:ext uri="{BB962C8B-B14F-4D97-AF65-F5344CB8AC3E}">
        <p14:creationId xmlns:p14="http://schemas.microsoft.com/office/powerpoint/2010/main" val="192139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191000" y="6248400"/>
            <a:ext cx="464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400" i="1" dirty="0">
                <a:solidFill>
                  <a:srgbClr val="FFFFFF"/>
                </a:solidFill>
              </a:rPr>
              <a:t>From: </a:t>
            </a:r>
            <a:r>
              <a:rPr lang="en-US" sz="1400" dirty="0" err="1">
                <a:solidFill>
                  <a:srgbClr val="FFFFFF"/>
                </a:solidFill>
              </a:rPr>
              <a:t>Dimmeler</a:t>
            </a:r>
            <a:r>
              <a:rPr lang="en-US" sz="1400" dirty="0">
                <a:solidFill>
                  <a:srgbClr val="FFFFFF"/>
                </a:solidFill>
              </a:rPr>
              <a:t> S et al, JCI 2005; 115:572-83</a:t>
            </a:r>
            <a:r>
              <a:rPr lang="en-US" sz="1600" dirty="0">
                <a:solidFill>
                  <a:srgbClr val="FFFFFF"/>
                </a:solidFill>
              </a:rPr>
              <a:t> </a:t>
            </a:r>
          </a:p>
        </p:txBody>
      </p:sp>
      <p:grpSp>
        <p:nvGrpSpPr>
          <p:cNvPr id="2" name="Group 7"/>
          <p:cNvGrpSpPr>
            <a:grpSpLocks/>
          </p:cNvGrpSpPr>
          <p:nvPr/>
        </p:nvGrpSpPr>
        <p:grpSpPr bwMode="auto">
          <a:xfrm>
            <a:off x="1066800" y="685800"/>
            <a:ext cx="7096125" cy="5534025"/>
            <a:chOff x="1023938" y="661988"/>
            <a:chExt cx="7096125" cy="5534025"/>
          </a:xfrm>
        </p:grpSpPr>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938" y="661988"/>
              <a:ext cx="70961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81601" y="5715001"/>
              <a:ext cx="990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sp>
        <p:nvSpPr>
          <p:cNvPr id="6" name="Oval 5"/>
          <p:cNvSpPr/>
          <p:nvPr/>
        </p:nvSpPr>
        <p:spPr>
          <a:xfrm>
            <a:off x="3124200" y="4876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2743200" y="20574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21393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1100</Words>
  <Application>Microsoft Office PowerPoint</Application>
  <PresentationFormat>On-screen Show (4:3)</PresentationFormat>
  <Paragraphs>234</Paragraphs>
  <Slides>27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1_Office Theme</vt:lpstr>
      <vt:lpstr>Photo Editor Photo</vt:lpstr>
      <vt:lpstr>Stem Cell Implants to Repair Damaged Hearts</vt:lpstr>
      <vt:lpstr>PowerPoint Presentation</vt:lpstr>
      <vt:lpstr>Intrinsic Response to CHF</vt:lpstr>
      <vt:lpstr>Current Treatment Options</vt:lpstr>
      <vt:lpstr>TRADITIONAL TEACHING</vt:lpstr>
      <vt:lpstr>PowerPoint Presentation</vt:lpstr>
      <vt:lpstr>PowerPoint Presentation</vt:lpstr>
      <vt:lpstr>PowerPoint Presentation</vt:lpstr>
      <vt:lpstr>PowerPoint Presentation</vt:lpstr>
      <vt:lpstr>PowerPoint Presentation</vt:lpstr>
      <vt:lpstr>CADUCEUS: The Cardiosphere-Derived Autologous Stem Cells to Reduce Ventricular Dysfunction Trial</vt:lpstr>
      <vt:lpstr>CADUCEUS Study Time Course</vt:lpstr>
      <vt:lpstr>Intracoronary CDC Infusion Reduces Gd-Enhancement after MI</vt:lpstr>
      <vt:lpstr>Effects on LV Function and Remodeling</vt:lpstr>
      <vt:lpstr>POSEIDON (The PercutaneOus StEm Cell Injection Delivery Effects On Neomyogenesis Study)</vt:lpstr>
      <vt:lpstr>Biocardia Helix Intramyocardial Stem Cell Injection Catheter</vt:lpstr>
      <vt:lpstr>POSEIDON (The PercutaneOus StEm Cell Injection Delivery Effects On Neomyogenesis Study)</vt:lpstr>
      <vt:lpstr>Challenges/Opportunities for Cardiac Stem Cell Therapies</vt:lpstr>
      <vt:lpstr>Challenges: Where to Get the Cells (From the patient or from a donor)</vt:lpstr>
      <vt:lpstr>PowerPoint Presentation</vt:lpstr>
      <vt:lpstr>PowerPoint Presentation</vt:lpstr>
      <vt:lpstr>PowerPoint Presentation</vt:lpstr>
      <vt:lpstr>Challenges: Where to Get the Cells </vt:lpstr>
      <vt:lpstr>Challenges: How to Give the Cells</vt:lpstr>
      <vt:lpstr>Challenges: How Long the Cells Are Able to Function After They are Given</vt:lpstr>
      <vt:lpstr>Present Focus</vt:lpstr>
      <vt:lpstr>Summary</vt:lpstr>
    </vt:vector>
  </TitlesOfParts>
  <Company>JHH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ggerste1</dc:creator>
  <cp:lastModifiedBy>vmcmain1</cp:lastModifiedBy>
  <cp:revision>7</cp:revision>
  <dcterms:created xsi:type="dcterms:W3CDTF">2013-04-26T18:56:08Z</dcterms:created>
  <dcterms:modified xsi:type="dcterms:W3CDTF">2013-05-15T15:09:57Z</dcterms:modified>
</cp:coreProperties>
</file>