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tif" ContentType="image/tiff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avi" ContentType="video/unknown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726" r:id="rId3"/>
    <p:sldMasterId id="2147483739" r:id="rId4"/>
    <p:sldMasterId id="2147483765" r:id="rId5"/>
    <p:sldMasterId id="2147483830" r:id="rId6"/>
    <p:sldMasterId id="2147483843" r:id="rId7"/>
    <p:sldMasterId id="2147483855" r:id="rId8"/>
    <p:sldMasterId id="2147483868" r:id="rId9"/>
    <p:sldMasterId id="2147483894" r:id="rId10"/>
    <p:sldMasterId id="2147483933" r:id="rId11"/>
    <p:sldMasterId id="2147483959" r:id="rId12"/>
    <p:sldMasterId id="2147483972" r:id="rId13"/>
  </p:sldMasterIdLst>
  <p:sldIdLst>
    <p:sldId id="788" r:id="rId14"/>
    <p:sldId id="819" r:id="rId15"/>
    <p:sldId id="821" r:id="rId16"/>
    <p:sldId id="766" r:id="rId17"/>
    <p:sldId id="825" r:id="rId18"/>
    <p:sldId id="774" r:id="rId19"/>
    <p:sldId id="775" r:id="rId20"/>
    <p:sldId id="776" r:id="rId21"/>
    <p:sldId id="823" r:id="rId22"/>
    <p:sldId id="824" r:id="rId23"/>
    <p:sldId id="789" r:id="rId24"/>
    <p:sldId id="790" r:id="rId25"/>
    <p:sldId id="752" r:id="rId26"/>
    <p:sldId id="785" r:id="rId27"/>
    <p:sldId id="786" r:id="rId28"/>
    <p:sldId id="787" r:id="rId29"/>
    <p:sldId id="791" r:id="rId30"/>
    <p:sldId id="792" r:id="rId31"/>
    <p:sldId id="793" r:id="rId32"/>
    <p:sldId id="794" r:id="rId33"/>
    <p:sldId id="800" r:id="rId34"/>
    <p:sldId id="801" r:id="rId35"/>
    <p:sldId id="796" r:id="rId36"/>
    <p:sldId id="797" r:id="rId37"/>
    <p:sldId id="798" r:id="rId38"/>
    <p:sldId id="814" r:id="rId39"/>
    <p:sldId id="813" r:id="rId40"/>
    <p:sldId id="799" r:id="rId41"/>
    <p:sldId id="757" r:id="rId42"/>
    <p:sldId id="808" r:id="rId43"/>
    <p:sldId id="809" r:id="rId44"/>
    <p:sldId id="756" r:id="rId45"/>
    <p:sldId id="810" r:id="rId46"/>
    <p:sldId id="811" r:id="rId47"/>
    <p:sldId id="812" r:id="rId48"/>
    <p:sldId id="804" r:id="rId49"/>
    <p:sldId id="758" r:id="rId50"/>
    <p:sldId id="759" r:id="rId5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C49"/>
    <a:srgbClr val="695A47"/>
    <a:srgbClr val="70614C"/>
    <a:srgbClr val="796953"/>
    <a:srgbClr val="BDCFE1"/>
    <a:srgbClr val="969696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5" autoAdjust="0"/>
    <p:restoredTop sz="99187" autoAdjust="0"/>
  </p:normalViewPr>
  <p:slideViewPr>
    <p:cSldViewPr snapToGrid="0">
      <p:cViewPr>
        <p:scale>
          <a:sx n="100" d="100"/>
          <a:sy n="100" d="100"/>
        </p:scale>
        <p:origin x="-632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180"/>
    </p:cViewPr>
  </p:sorterViewPr>
  <p:gridSpacing cx="57607" cy="5760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B9703-6E0D-1D4C-A408-98E383844B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6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E8745-C02A-9647-ADA0-DAF1574666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412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17382-A596-6B42-81CB-DA3F446F3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08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D8D90-E214-004B-9EEE-8A86E249B5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872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22" indent="0">
              <a:buNone/>
              <a:defRPr sz="1200"/>
            </a:lvl2pPr>
            <a:lvl3pPr marL="911837" indent="0">
              <a:buNone/>
              <a:defRPr sz="1000"/>
            </a:lvl3pPr>
            <a:lvl4pPr marL="1367757" indent="0">
              <a:buNone/>
              <a:defRPr sz="900"/>
            </a:lvl4pPr>
            <a:lvl5pPr marL="1823674" indent="0">
              <a:buNone/>
              <a:defRPr sz="900"/>
            </a:lvl5pPr>
            <a:lvl6pPr marL="2279593" indent="0">
              <a:buNone/>
              <a:defRPr sz="900"/>
            </a:lvl6pPr>
            <a:lvl7pPr marL="2735511" indent="0">
              <a:buNone/>
              <a:defRPr sz="900"/>
            </a:lvl7pPr>
            <a:lvl8pPr marL="3191432" indent="0">
              <a:buNone/>
              <a:defRPr sz="900"/>
            </a:lvl8pPr>
            <a:lvl9pPr marL="36473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A7994-A9A4-DE42-B11B-62686176B5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806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22" indent="0">
              <a:buNone/>
              <a:defRPr sz="2800"/>
            </a:lvl2pPr>
            <a:lvl3pPr marL="911837" indent="0">
              <a:buNone/>
              <a:defRPr sz="2400"/>
            </a:lvl3pPr>
            <a:lvl4pPr marL="1367757" indent="0">
              <a:buNone/>
              <a:defRPr sz="2000"/>
            </a:lvl4pPr>
            <a:lvl5pPr marL="1823674" indent="0">
              <a:buNone/>
              <a:defRPr sz="2000"/>
            </a:lvl5pPr>
            <a:lvl6pPr marL="2279593" indent="0">
              <a:buNone/>
              <a:defRPr sz="2000"/>
            </a:lvl6pPr>
            <a:lvl7pPr marL="2735511" indent="0">
              <a:buNone/>
              <a:defRPr sz="2000"/>
            </a:lvl7pPr>
            <a:lvl8pPr marL="3191432" indent="0">
              <a:buNone/>
              <a:defRPr sz="2000"/>
            </a:lvl8pPr>
            <a:lvl9pPr marL="364734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22" indent="0">
              <a:buNone/>
              <a:defRPr sz="1200"/>
            </a:lvl2pPr>
            <a:lvl3pPr marL="911837" indent="0">
              <a:buNone/>
              <a:defRPr sz="1000"/>
            </a:lvl3pPr>
            <a:lvl4pPr marL="1367757" indent="0">
              <a:buNone/>
              <a:defRPr sz="900"/>
            </a:lvl4pPr>
            <a:lvl5pPr marL="1823674" indent="0">
              <a:buNone/>
              <a:defRPr sz="900"/>
            </a:lvl5pPr>
            <a:lvl6pPr marL="2279593" indent="0">
              <a:buNone/>
              <a:defRPr sz="900"/>
            </a:lvl6pPr>
            <a:lvl7pPr marL="2735511" indent="0">
              <a:buNone/>
              <a:defRPr sz="900"/>
            </a:lvl7pPr>
            <a:lvl8pPr marL="3191432" indent="0">
              <a:buNone/>
              <a:defRPr sz="900"/>
            </a:lvl8pPr>
            <a:lvl9pPr marL="36473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CB157-D46D-0F45-992A-AD9630DBE9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332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E8745-C02A-9647-ADA0-DAF1574666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222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CF2AD-3E95-704F-A450-497C66C044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160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61EF-79D6-D04D-8855-EEE171F632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11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0D39-338D-DD4A-B4D1-E7842D95AE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100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4450B-3DD1-8749-87E8-16A04D8F5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152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03F78-493E-F74B-B868-16100009B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5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CF2AD-3E95-704F-A450-497C66C044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12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62B25-F962-BF45-B357-7D8EBA4F9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832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0E906-1431-8242-9C90-DD8F95F8D6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998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99705-A282-BF40-8ED0-FCE91F880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584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8C48-2CAA-BB40-8E6C-157D90B07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68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CFCB7-8878-2740-9771-CFB71F1D4D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598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892C5-D65D-4245-AB41-38533041D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251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EEEF4-36F3-944C-B15D-E4003CA986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456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C6E32-898F-3847-8292-7731D1F04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824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763F9-D198-0243-ACB4-2AD386549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38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E68B6-E0F1-BC45-8624-4F1AB5BCBC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5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61EF-79D6-D04D-8855-EEE171F632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45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411A2-8411-B540-A7FA-B3F6A11464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233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7317C-956C-684E-8E29-DB88473FA8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94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8AF88-157E-DE41-83E6-4057672280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632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14DE6-3B8F-6B48-B6B4-0272AC1D7F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227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985D0-A18F-1548-8850-8985ED0DB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281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50E7B-0F95-9843-8B56-B72D2EEFA2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325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E8DAB-73DF-FD4D-A62F-76CB7368EF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113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8E3BD-0EFB-1C40-B6CC-94137922A4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280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91D3E-A612-FD49-8D1B-955A65564D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787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A3A3C-5EFA-264B-83E8-F5F6A8259E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88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512" y="2130519"/>
            <a:ext cx="7772977" cy="14693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023" y="3885640"/>
            <a:ext cx="6401955" cy="1753721"/>
          </a:xfrm>
        </p:spPr>
        <p:txBody>
          <a:bodyPr/>
          <a:lstStyle>
            <a:lvl1pPr marL="0" indent="0" algn="ctr">
              <a:buNone/>
              <a:defRPr/>
            </a:lvl1pPr>
            <a:lvl2pPr marL="410291" indent="0" algn="ctr">
              <a:buNone/>
              <a:defRPr/>
            </a:lvl2pPr>
            <a:lvl3pPr marL="820583" indent="0" algn="ctr">
              <a:buNone/>
              <a:defRPr/>
            </a:lvl3pPr>
            <a:lvl4pPr marL="1230874" indent="0" algn="ctr">
              <a:buNone/>
              <a:defRPr/>
            </a:lvl4pPr>
            <a:lvl5pPr marL="1641165" indent="0" algn="ctr">
              <a:buNone/>
              <a:defRPr/>
            </a:lvl5pPr>
            <a:lvl6pPr marL="2051456" indent="0" algn="ctr">
              <a:buNone/>
              <a:defRPr/>
            </a:lvl6pPr>
            <a:lvl7pPr marL="2461748" indent="0" algn="ctr">
              <a:buNone/>
              <a:defRPr/>
            </a:lvl7pPr>
            <a:lvl8pPr marL="2872039" indent="0" algn="ctr">
              <a:buNone/>
              <a:defRPr/>
            </a:lvl8pPr>
            <a:lvl9pPr marL="328233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70883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55DAA25-8597-084F-914E-84FB7C0EEA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433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0D39-338D-DD4A-B4D1-E7842D95AE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398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4450B-3DD1-8749-87E8-16A04D8F5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682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03F78-493E-F74B-B868-16100009B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975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62B25-F962-BF45-B357-7D8EBA4F9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498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0E906-1431-8242-9C90-DD8F95F8D6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352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99705-A282-BF40-8ED0-FCE91F880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706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8C48-2CAA-BB40-8E6C-157D90B07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04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CFCB7-8878-2740-9771-CFB71F1D4D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515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892C5-D65D-4245-AB41-38533041D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41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37020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EEEF4-36F3-944C-B15D-E4003CA986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397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C6E32-898F-3847-8292-7731D1F04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457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763F9-D198-0243-ACB4-2AD386549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887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00" indent="0" algn="ctr">
              <a:buNone/>
              <a:defRPr/>
            </a:lvl2pPr>
            <a:lvl3pPr marL="912797" indent="0" algn="ctr">
              <a:buNone/>
              <a:defRPr/>
            </a:lvl3pPr>
            <a:lvl4pPr marL="1369197" indent="0" algn="ctr">
              <a:buNone/>
              <a:defRPr/>
            </a:lvl4pPr>
            <a:lvl5pPr marL="1825594" indent="0" algn="ctr">
              <a:buNone/>
              <a:defRPr/>
            </a:lvl5pPr>
            <a:lvl6pPr marL="2281995" indent="0" algn="ctr">
              <a:buNone/>
              <a:defRPr/>
            </a:lvl6pPr>
            <a:lvl7pPr marL="2738391" indent="0" algn="ctr">
              <a:buNone/>
              <a:defRPr/>
            </a:lvl7pPr>
            <a:lvl8pPr marL="3194792" indent="0" algn="ctr">
              <a:buNone/>
              <a:defRPr/>
            </a:lvl8pPr>
            <a:lvl9pPr marL="36511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3E2D2AE-F85F-C54E-8F37-828358084468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18DE4D5-C6F9-4441-AA2D-87A9A9190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723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C4689E7-9ECD-4448-A71E-1ECBCF37572E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E054786-F637-3D49-B8FE-B4F089439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199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00" indent="0">
              <a:buNone/>
              <a:defRPr sz="1800"/>
            </a:lvl2pPr>
            <a:lvl3pPr marL="912797" indent="0">
              <a:buNone/>
              <a:defRPr sz="1600"/>
            </a:lvl3pPr>
            <a:lvl4pPr marL="1369197" indent="0">
              <a:buNone/>
              <a:defRPr sz="1400"/>
            </a:lvl4pPr>
            <a:lvl5pPr marL="1825594" indent="0">
              <a:buNone/>
              <a:defRPr sz="1400"/>
            </a:lvl5pPr>
            <a:lvl6pPr marL="2281995" indent="0">
              <a:buNone/>
              <a:defRPr sz="1400"/>
            </a:lvl6pPr>
            <a:lvl7pPr marL="2738391" indent="0">
              <a:buNone/>
              <a:defRPr sz="1400"/>
            </a:lvl7pPr>
            <a:lvl8pPr marL="3194792" indent="0">
              <a:buNone/>
              <a:defRPr sz="1400"/>
            </a:lvl8pPr>
            <a:lvl9pPr marL="36511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1A0140D-9A34-D94A-9353-AE62CDE3C536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5053C1-AC3D-3841-B5D2-71B587B9B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33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344D72-4E90-774B-AD0F-D82EF283C8B6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D3D42C8-7434-A94B-9419-F8C52BD22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497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00" indent="0">
              <a:buNone/>
              <a:defRPr sz="2000" b="1"/>
            </a:lvl2pPr>
            <a:lvl3pPr marL="912797" indent="0">
              <a:buNone/>
              <a:defRPr sz="1800" b="1"/>
            </a:lvl3pPr>
            <a:lvl4pPr marL="1369197" indent="0">
              <a:buNone/>
              <a:defRPr sz="1600" b="1"/>
            </a:lvl4pPr>
            <a:lvl5pPr marL="1825594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1" indent="0">
              <a:buNone/>
              <a:defRPr sz="1600" b="1"/>
            </a:lvl7pPr>
            <a:lvl8pPr marL="3194792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00" indent="0">
              <a:buNone/>
              <a:defRPr sz="2000" b="1"/>
            </a:lvl2pPr>
            <a:lvl3pPr marL="912797" indent="0">
              <a:buNone/>
              <a:defRPr sz="1800" b="1"/>
            </a:lvl3pPr>
            <a:lvl4pPr marL="1369197" indent="0">
              <a:buNone/>
              <a:defRPr sz="1600" b="1"/>
            </a:lvl4pPr>
            <a:lvl5pPr marL="1825594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1" indent="0">
              <a:buNone/>
              <a:defRPr sz="1600" b="1"/>
            </a:lvl7pPr>
            <a:lvl8pPr marL="3194792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EF1F959-522D-304F-B5D6-03AF465DD3CF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ADE456C-B694-0744-840C-E5E408463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799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184F517-44CA-DA41-B3B0-9AEF24BC1377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9F6220-1FB3-1648-9FD0-ABD1C9A79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337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D35B380-6532-4443-A945-B7A3566F6FFC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03FB18-16DB-3E42-A77B-95D4BEBCA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80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4406713"/>
            <a:ext cx="7771534" cy="136291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906526"/>
            <a:ext cx="7771534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901746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00" indent="0">
              <a:buNone/>
              <a:defRPr sz="1200"/>
            </a:lvl2pPr>
            <a:lvl3pPr marL="912797" indent="0">
              <a:buNone/>
              <a:defRPr sz="1000"/>
            </a:lvl3pPr>
            <a:lvl4pPr marL="1369197" indent="0">
              <a:buNone/>
              <a:defRPr sz="900"/>
            </a:lvl4pPr>
            <a:lvl5pPr marL="1825594" indent="0">
              <a:buNone/>
              <a:defRPr sz="900"/>
            </a:lvl5pPr>
            <a:lvl6pPr marL="2281995" indent="0">
              <a:buNone/>
              <a:defRPr sz="900"/>
            </a:lvl6pPr>
            <a:lvl7pPr marL="2738391" indent="0">
              <a:buNone/>
              <a:defRPr sz="900"/>
            </a:lvl7pPr>
            <a:lvl8pPr marL="3194792" indent="0">
              <a:buNone/>
              <a:defRPr sz="900"/>
            </a:lvl8pPr>
            <a:lvl9pPr marL="36511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A9624B7-598C-734A-A328-78EA89E208D6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79E519-C9BA-F242-8FA8-72EB3364C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109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00" indent="0">
              <a:buNone/>
              <a:defRPr sz="2800"/>
            </a:lvl2pPr>
            <a:lvl3pPr marL="912797" indent="0">
              <a:buNone/>
              <a:defRPr sz="2400"/>
            </a:lvl3pPr>
            <a:lvl4pPr marL="1369197" indent="0">
              <a:buNone/>
              <a:defRPr sz="2000"/>
            </a:lvl4pPr>
            <a:lvl5pPr marL="1825594" indent="0">
              <a:buNone/>
              <a:defRPr sz="2000"/>
            </a:lvl5pPr>
            <a:lvl6pPr marL="2281995" indent="0">
              <a:buNone/>
              <a:defRPr sz="2000"/>
            </a:lvl6pPr>
            <a:lvl7pPr marL="2738391" indent="0">
              <a:buNone/>
              <a:defRPr sz="2000"/>
            </a:lvl7pPr>
            <a:lvl8pPr marL="3194792" indent="0">
              <a:buNone/>
              <a:defRPr sz="2000"/>
            </a:lvl8pPr>
            <a:lvl9pPr marL="365118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00" indent="0">
              <a:buNone/>
              <a:defRPr sz="1200"/>
            </a:lvl2pPr>
            <a:lvl3pPr marL="912797" indent="0">
              <a:buNone/>
              <a:defRPr sz="1000"/>
            </a:lvl3pPr>
            <a:lvl4pPr marL="1369197" indent="0">
              <a:buNone/>
              <a:defRPr sz="900"/>
            </a:lvl4pPr>
            <a:lvl5pPr marL="1825594" indent="0">
              <a:buNone/>
              <a:defRPr sz="900"/>
            </a:lvl5pPr>
            <a:lvl6pPr marL="2281995" indent="0">
              <a:buNone/>
              <a:defRPr sz="900"/>
            </a:lvl6pPr>
            <a:lvl7pPr marL="2738391" indent="0">
              <a:buNone/>
              <a:defRPr sz="900"/>
            </a:lvl7pPr>
            <a:lvl8pPr marL="3194792" indent="0">
              <a:buNone/>
              <a:defRPr sz="900"/>
            </a:lvl8pPr>
            <a:lvl9pPr marL="36511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FC7ECE-B71E-0A45-9978-D8BE7DE52CB1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EC8478F-CC87-3748-BFE2-3E7107BB8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37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B28D734-C2E2-6943-9463-7606733B9745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BC98655-5474-D649-BA03-99074F003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89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DF2E6A0-24E9-B34F-9276-8C3F4562162F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96068F7-51D5-FD47-A74B-2EE80D812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3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489" y="1605243"/>
            <a:ext cx="4042352" cy="525275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386" y="1605243"/>
            <a:ext cx="4042353" cy="525275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1927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89" y="1535206"/>
            <a:ext cx="4039465" cy="64013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89" y="2175343"/>
            <a:ext cx="4039465" cy="395147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3" y="1535206"/>
            <a:ext cx="4040909" cy="64013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3" y="2175343"/>
            <a:ext cx="4040909" cy="395147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6687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5021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71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82664-74CF-B64A-A541-DF63F0F64B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58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3144"/>
            <a:ext cx="3007591" cy="116261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73144"/>
            <a:ext cx="5111750" cy="58536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89" y="1435755"/>
            <a:ext cx="3007591" cy="4691062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61413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2" y="4800321"/>
            <a:ext cx="5486977" cy="56729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2" y="612122"/>
            <a:ext cx="5486977" cy="411536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2" y="5367618"/>
            <a:ext cx="5486977" cy="804022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42995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4246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5648" y="81243"/>
            <a:ext cx="2055091" cy="6776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89" y="81243"/>
            <a:ext cx="6029614" cy="6776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059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3C6CC-2317-7D47-BA48-6A5C853516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49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A6498-1A94-DD4E-9CB2-1985DA75C0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15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514B5-E32B-5744-9551-52A6BE54D5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11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98D9A-207D-D240-8975-517AEACA55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16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2014E-8570-6040-983F-941C129ED8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29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0A549-891E-A844-8925-922B4D7140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5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BBE3D-7E67-1240-BC96-ACF4F80876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81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09632-2E78-B745-BE24-ED2DF550B8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98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39F4C-8B11-8646-ADD6-C4F5C07116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48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0E38B-30AE-1440-A4AC-617DB7D74B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19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3C593-824D-BC46-89D4-183CD1CE3C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5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39942-7BCF-1A45-A410-9B21EE5B11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03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0D473BE-AE41-F343-9EB0-585E9785AA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67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6" indent="0" algn="ctr">
              <a:buNone/>
              <a:defRPr/>
            </a:lvl2pPr>
            <a:lvl3pPr marL="913972" indent="0" algn="ctr">
              <a:buNone/>
              <a:defRPr/>
            </a:lvl3pPr>
            <a:lvl4pPr marL="1370959" indent="0" algn="ctr">
              <a:buNone/>
              <a:defRPr/>
            </a:lvl4pPr>
            <a:lvl5pPr marL="1827945" indent="0" algn="ctr">
              <a:buNone/>
              <a:defRPr/>
            </a:lvl5pPr>
            <a:lvl6pPr marL="2284932" indent="0" algn="ctr">
              <a:buNone/>
              <a:defRPr/>
            </a:lvl6pPr>
            <a:lvl7pPr marL="2741916" indent="0" algn="ctr">
              <a:buNone/>
              <a:defRPr/>
            </a:lvl7pPr>
            <a:lvl8pPr marL="3198904" indent="0" algn="ctr">
              <a:buNone/>
              <a:defRPr/>
            </a:lvl8pPr>
            <a:lvl9pPr marL="365588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D412F-EEEB-45A2-9030-66CF4A25F6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02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AECD2-F21D-4841-BF68-02B5361B3F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09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6" indent="0">
              <a:buNone/>
              <a:defRPr sz="1800"/>
            </a:lvl2pPr>
            <a:lvl3pPr marL="913972" indent="0">
              <a:buNone/>
              <a:defRPr sz="1600"/>
            </a:lvl3pPr>
            <a:lvl4pPr marL="1370959" indent="0">
              <a:buNone/>
              <a:defRPr sz="1400"/>
            </a:lvl4pPr>
            <a:lvl5pPr marL="1827945" indent="0">
              <a:buNone/>
              <a:defRPr sz="1400"/>
            </a:lvl5pPr>
            <a:lvl6pPr marL="2284932" indent="0">
              <a:buNone/>
              <a:defRPr sz="1400"/>
            </a:lvl6pPr>
            <a:lvl7pPr marL="2741916" indent="0">
              <a:buNone/>
              <a:defRPr sz="1400"/>
            </a:lvl7pPr>
            <a:lvl8pPr marL="3198904" indent="0">
              <a:buNone/>
              <a:defRPr sz="1400"/>
            </a:lvl8pPr>
            <a:lvl9pPr marL="365588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929E0-51E3-481B-A339-D7DDA84BA8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46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9505B-FA3D-4F5D-A38C-1710821113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6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94133-FB2C-B94A-B065-632385F60B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90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6" indent="0">
              <a:buNone/>
              <a:defRPr sz="2000" b="1"/>
            </a:lvl2pPr>
            <a:lvl3pPr marL="913972" indent="0">
              <a:buNone/>
              <a:defRPr sz="1800" b="1"/>
            </a:lvl3pPr>
            <a:lvl4pPr marL="1370959" indent="0">
              <a:buNone/>
              <a:defRPr sz="1600" b="1"/>
            </a:lvl4pPr>
            <a:lvl5pPr marL="1827945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6" indent="0">
              <a:buNone/>
              <a:defRPr sz="1600" b="1"/>
            </a:lvl7pPr>
            <a:lvl8pPr marL="3198904" indent="0">
              <a:buNone/>
              <a:defRPr sz="1600" b="1"/>
            </a:lvl8pPr>
            <a:lvl9pPr marL="36558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6" indent="0">
              <a:buNone/>
              <a:defRPr sz="2000" b="1"/>
            </a:lvl2pPr>
            <a:lvl3pPr marL="913972" indent="0">
              <a:buNone/>
              <a:defRPr sz="1800" b="1"/>
            </a:lvl3pPr>
            <a:lvl4pPr marL="1370959" indent="0">
              <a:buNone/>
              <a:defRPr sz="1600" b="1"/>
            </a:lvl4pPr>
            <a:lvl5pPr marL="1827945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6" indent="0">
              <a:buNone/>
              <a:defRPr sz="1600" b="1"/>
            </a:lvl7pPr>
            <a:lvl8pPr marL="3198904" indent="0">
              <a:buNone/>
              <a:defRPr sz="1600" b="1"/>
            </a:lvl8pPr>
            <a:lvl9pPr marL="36558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E74BA-E0D0-4D0F-8B77-3613405B49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74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65F88-DAD6-4C78-9CF6-7B54886EFF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80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ADF3A-28C5-4A2E-B54C-2CD46A13F6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77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72" indent="0">
              <a:buNone/>
              <a:defRPr sz="1000"/>
            </a:lvl3pPr>
            <a:lvl4pPr marL="1370959" indent="0">
              <a:buNone/>
              <a:defRPr sz="900"/>
            </a:lvl4pPr>
            <a:lvl5pPr marL="1827945" indent="0">
              <a:buNone/>
              <a:defRPr sz="900"/>
            </a:lvl5pPr>
            <a:lvl6pPr marL="2284932" indent="0">
              <a:buNone/>
              <a:defRPr sz="900"/>
            </a:lvl6pPr>
            <a:lvl7pPr marL="2741916" indent="0">
              <a:buNone/>
              <a:defRPr sz="900"/>
            </a:lvl7pPr>
            <a:lvl8pPr marL="3198904" indent="0">
              <a:buNone/>
              <a:defRPr sz="900"/>
            </a:lvl8pPr>
            <a:lvl9pPr marL="36558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D9122-3EDB-41CD-982C-6E6BBD4B5A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83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6" indent="0">
              <a:buNone/>
              <a:defRPr sz="2800"/>
            </a:lvl2pPr>
            <a:lvl3pPr marL="913972" indent="0">
              <a:buNone/>
              <a:defRPr sz="2400"/>
            </a:lvl3pPr>
            <a:lvl4pPr marL="1370959" indent="0">
              <a:buNone/>
              <a:defRPr sz="2000"/>
            </a:lvl4pPr>
            <a:lvl5pPr marL="1827945" indent="0">
              <a:buNone/>
              <a:defRPr sz="2000"/>
            </a:lvl5pPr>
            <a:lvl6pPr marL="2284932" indent="0">
              <a:buNone/>
              <a:defRPr sz="2000"/>
            </a:lvl6pPr>
            <a:lvl7pPr marL="2741916" indent="0">
              <a:buNone/>
              <a:defRPr sz="2000"/>
            </a:lvl7pPr>
            <a:lvl8pPr marL="3198904" indent="0">
              <a:buNone/>
              <a:defRPr sz="2000"/>
            </a:lvl8pPr>
            <a:lvl9pPr marL="36558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72" indent="0">
              <a:buNone/>
              <a:defRPr sz="1000"/>
            </a:lvl3pPr>
            <a:lvl4pPr marL="1370959" indent="0">
              <a:buNone/>
              <a:defRPr sz="900"/>
            </a:lvl4pPr>
            <a:lvl5pPr marL="1827945" indent="0">
              <a:buNone/>
              <a:defRPr sz="900"/>
            </a:lvl5pPr>
            <a:lvl6pPr marL="2284932" indent="0">
              <a:buNone/>
              <a:defRPr sz="900"/>
            </a:lvl6pPr>
            <a:lvl7pPr marL="2741916" indent="0">
              <a:buNone/>
              <a:defRPr sz="900"/>
            </a:lvl7pPr>
            <a:lvl8pPr marL="3198904" indent="0">
              <a:buNone/>
              <a:defRPr sz="900"/>
            </a:lvl8pPr>
            <a:lvl9pPr marL="36558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A9E45-C1D7-4738-9C8B-386D11F5C5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11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34F72-9BA5-4913-8080-09C2571CEC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8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47938-A39A-42B3-89ED-7C6B0CA857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90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BF5CC6-B8B2-4F64-B66E-DACE490F49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74" indent="0" algn="ctr">
              <a:buNone/>
              <a:defRPr/>
            </a:lvl2pPr>
            <a:lvl3pPr marL="913544" indent="0" algn="ctr">
              <a:buNone/>
              <a:defRPr/>
            </a:lvl3pPr>
            <a:lvl4pPr marL="1370319" indent="0" algn="ctr">
              <a:buNone/>
              <a:defRPr/>
            </a:lvl4pPr>
            <a:lvl5pPr marL="1827089" indent="0" algn="ctr">
              <a:buNone/>
              <a:defRPr/>
            </a:lvl5pPr>
            <a:lvl6pPr marL="2283864" indent="0" algn="ctr">
              <a:buNone/>
              <a:defRPr/>
            </a:lvl6pPr>
            <a:lvl7pPr marL="2740634" indent="0" algn="ctr">
              <a:buNone/>
              <a:defRPr/>
            </a:lvl7pPr>
            <a:lvl8pPr marL="3197408" indent="0" algn="ctr">
              <a:buNone/>
              <a:defRPr/>
            </a:lvl8pPr>
            <a:lvl9pPr marL="365417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C22BE-6A6F-1C4B-B1CC-0FB9044E12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69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5F1E6-E016-5445-A0E1-3A64A7DD86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3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B4C70-1ED2-914A-8B12-6653C517FE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08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4" indent="0">
              <a:buNone/>
              <a:defRPr sz="1800"/>
            </a:lvl2pPr>
            <a:lvl3pPr marL="913544" indent="0">
              <a:buNone/>
              <a:defRPr sz="1600"/>
            </a:lvl3pPr>
            <a:lvl4pPr marL="1370319" indent="0">
              <a:buNone/>
              <a:defRPr sz="1400"/>
            </a:lvl4pPr>
            <a:lvl5pPr marL="1827089" indent="0">
              <a:buNone/>
              <a:defRPr sz="1400"/>
            </a:lvl5pPr>
            <a:lvl6pPr marL="2283864" indent="0">
              <a:buNone/>
              <a:defRPr sz="1400"/>
            </a:lvl6pPr>
            <a:lvl7pPr marL="2740634" indent="0">
              <a:buNone/>
              <a:defRPr sz="1400"/>
            </a:lvl7pPr>
            <a:lvl8pPr marL="3197408" indent="0">
              <a:buNone/>
              <a:defRPr sz="1400"/>
            </a:lvl8pPr>
            <a:lvl9pPr marL="365417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22324-949F-F442-BCB0-5BC03AB796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42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5425C-48A3-7D4D-B895-9DDC774E65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7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4" indent="0">
              <a:buNone/>
              <a:defRPr sz="2000" b="1"/>
            </a:lvl2pPr>
            <a:lvl3pPr marL="913544" indent="0">
              <a:buNone/>
              <a:defRPr sz="1800" b="1"/>
            </a:lvl3pPr>
            <a:lvl4pPr marL="1370319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4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8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4" indent="0">
              <a:buNone/>
              <a:defRPr sz="2000" b="1"/>
            </a:lvl2pPr>
            <a:lvl3pPr marL="913544" indent="0">
              <a:buNone/>
              <a:defRPr sz="1800" b="1"/>
            </a:lvl3pPr>
            <a:lvl4pPr marL="1370319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4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8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186EA-5A57-E84D-9053-8D8966FA0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74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A026B-35EE-944A-AB10-B8BEDFAB1B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9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D79E1-79CB-CF4B-9CE7-7B8930A9BE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47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4" indent="0">
              <a:buNone/>
              <a:defRPr sz="1200"/>
            </a:lvl2pPr>
            <a:lvl3pPr marL="913544" indent="0">
              <a:buNone/>
              <a:defRPr sz="1000"/>
            </a:lvl3pPr>
            <a:lvl4pPr marL="1370319" indent="0">
              <a:buNone/>
              <a:defRPr sz="900"/>
            </a:lvl4pPr>
            <a:lvl5pPr marL="1827089" indent="0">
              <a:buNone/>
              <a:defRPr sz="900"/>
            </a:lvl5pPr>
            <a:lvl6pPr marL="2283864" indent="0">
              <a:buNone/>
              <a:defRPr sz="900"/>
            </a:lvl6pPr>
            <a:lvl7pPr marL="2740634" indent="0">
              <a:buNone/>
              <a:defRPr sz="900"/>
            </a:lvl7pPr>
            <a:lvl8pPr marL="3197408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BEB3B-DF5D-1A4A-A0A0-0EEA3E95E0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23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4" indent="0">
              <a:buNone/>
              <a:defRPr sz="2800"/>
            </a:lvl2pPr>
            <a:lvl3pPr marL="913544" indent="0">
              <a:buNone/>
              <a:defRPr sz="2400"/>
            </a:lvl3pPr>
            <a:lvl4pPr marL="1370319" indent="0">
              <a:buNone/>
              <a:defRPr sz="2000"/>
            </a:lvl4pPr>
            <a:lvl5pPr marL="1827089" indent="0">
              <a:buNone/>
              <a:defRPr sz="2000"/>
            </a:lvl5pPr>
            <a:lvl6pPr marL="2283864" indent="0">
              <a:buNone/>
              <a:defRPr sz="2000"/>
            </a:lvl6pPr>
            <a:lvl7pPr marL="2740634" indent="0">
              <a:buNone/>
              <a:defRPr sz="2000"/>
            </a:lvl7pPr>
            <a:lvl8pPr marL="3197408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4" indent="0">
              <a:buNone/>
              <a:defRPr sz="1200"/>
            </a:lvl2pPr>
            <a:lvl3pPr marL="913544" indent="0">
              <a:buNone/>
              <a:defRPr sz="1000"/>
            </a:lvl3pPr>
            <a:lvl4pPr marL="1370319" indent="0">
              <a:buNone/>
              <a:defRPr sz="900"/>
            </a:lvl4pPr>
            <a:lvl5pPr marL="1827089" indent="0">
              <a:buNone/>
              <a:defRPr sz="900"/>
            </a:lvl5pPr>
            <a:lvl6pPr marL="2283864" indent="0">
              <a:buNone/>
              <a:defRPr sz="900"/>
            </a:lvl6pPr>
            <a:lvl7pPr marL="2740634" indent="0">
              <a:buNone/>
              <a:defRPr sz="900"/>
            </a:lvl7pPr>
            <a:lvl8pPr marL="3197408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D68F7-2F14-CF46-BF43-5A328B7388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86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41039-67EC-7848-87A3-75AFBCCF1D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0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B2866-C66A-B447-8961-194C09B598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72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699D74-6E8D-F746-BD04-EB78CBE6F8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17382-A596-6B42-81CB-DA3F446F3C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0D39-338D-DD4A-B4D1-E7842D95AE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69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4450B-3DD1-8749-87E8-16A04D8F5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85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03F78-493E-F74B-B868-16100009B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954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62B25-F962-BF45-B357-7D8EBA4F9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954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0E906-1431-8242-9C90-DD8F95F8D6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57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99705-A282-BF40-8ED0-FCE91F880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12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8C48-2CAA-BB40-8E6C-157D90B07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28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CFCB7-8878-2740-9771-CFB71F1D4D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080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892C5-D65D-4245-AB41-38533041D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755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EEEF4-36F3-944C-B15D-E4003CA986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9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D8D90-E214-004B-9EEE-8A86E249B5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30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C6E32-898F-3847-8292-7731D1F04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98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763F9-D198-0243-ACB4-2AD386549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332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3E2D2AE-F85F-C54E-8F37-828358084468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18DE4D5-C6F9-4441-AA2D-87A9A9190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761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C4689E7-9ECD-4448-A71E-1ECBCF37572E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E054786-F637-3D49-B8FE-B4F089439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836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1A0140D-9A34-D94A-9353-AE62CDE3C536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5053C1-AC3D-3841-B5D2-71B587B9B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75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344D72-4E90-774B-AD0F-D82EF283C8B6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D3D42C8-7434-A94B-9419-F8C52BD22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18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EF1F959-522D-304F-B5D6-03AF465DD3CF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ADE456C-B694-0744-840C-E5E408463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2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184F517-44CA-DA41-B3B0-9AEF24BC1377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9F6220-1FB3-1648-9FD0-ABD1C9A79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187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D35B380-6532-4443-A945-B7A3566F6FFC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03FB18-16DB-3E42-A77B-95D4BEBCA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59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A9624B7-598C-734A-A328-78EA89E208D6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79E519-C9BA-F242-8FA8-72EB3364C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3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A7994-A9A4-DE42-B11B-62686176B5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216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FC7ECE-B71E-0A45-9978-D8BE7DE52CB1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EC8478F-CC87-3748-BFE2-3E7107BB8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84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B28D734-C2E2-6943-9463-7606733B9745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BC98655-5474-D649-BA03-99074F003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112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DF2E6A0-24E9-B34F-9276-8C3F4562162F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96068F7-51D5-FD47-A74B-2EE80D812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28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922" indent="0" algn="ctr">
              <a:buNone/>
              <a:defRPr/>
            </a:lvl2pPr>
            <a:lvl3pPr marL="911837" indent="0" algn="ctr">
              <a:buNone/>
              <a:defRPr/>
            </a:lvl3pPr>
            <a:lvl4pPr marL="1367757" indent="0" algn="ctr">
              <a:buNone/>
              <a:defRPr/>
            </a:lvl4pPr>
            <a:lvl5pPr marL="1823674" indent="0" algn="ctr">
              <a:buNone/>
              <a:defRPr/>
            </a:lvl5pPr>
            <a:lvl6pPr marL="2279593" indent="0" algn="ctr">
              <a:buNone/>
              <a:defRPr/>
            </a:lvl6pPr>
            <a:lvl7pPr marL="2735511" indent="0" algn="ctr">
              <a:buNone/>
              <a:defRPr/>
            </a:lvl7pPr>
            <a:lvl8pPr marL="3191432" indent="0" algn="ctr">
              <a:buNone/>
              <a:defRPr/>
            </a:lvl8pPr>
            <a:lvl9pPr marL="36473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B9703-6E0D-1D4C-A408-98E383844B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1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82664-74CF-B64A-A541-DF63F0F64B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516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22" indent="0">
              <a:buNone/>
              <a:defRPr sz="1800"/>
            </a:lvl2pPr>
            <a:lvl3pPr marL="911837" indent="0">
              <a:buNone/>
              <a:defRPr sz="1600"/>
            </a:lvl3pPr>
            <a:lvl4pPr marL="1367757" indent="0">
              <a:buNone/>
              <a:defRPr sz="1400"/>
            </a:lvl4pPr>
            <a:lvl5pPr marL="1823674" indent="0">
              <a:buNone/>
              <a:defRPr sz="1400"/>
            </a:lvl5pPr>
            <a:lvl6pPr marL="2279593" indent="0">
              <a:buNone/>
              <a:defRPr sz="1400"/>
            </a:lvl6pPr>
            <a:lvl7pPr marL="2735511" indent="0">
              <a:buNone/>
              <a:defRPr sz="1400"/>
            </a:lvl7pPr>
            <a:lvl8pPr marL="3191432" indent="0">
              <a:buNone/>
              <a:defRPr sz="1400"/>
            </a:lvl8pPr>
            <a:lvl9pPr marL="364734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BBE3D-7E67-1240-BC96-ACF4F80876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51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94133-FB2C-B94A-B065-632385F60B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317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22" indent="0">
              <a:buNone/>
              <a:defRPr sz="2000" b="1"/>
            </a:lvl2pPr>
            <a:lvl3pPr marL="911837" indent="0">
              <a:buNone/>
              <a:defRPr sz="1800" b="1"/>
            </a:lvl3pPr>
            <a:lvl4pPr marL="1367757" indent="0">
              <a:buNone/>
              <a:defRPr sz="1600" b="1"/>
            </a:lvl4pPr>
            <a:lvl5pPr marL="1823674" indent="0">
              <a:buNone/>
              <a:defRPr sz="1600" b="1"/>
            </a:lvl5pPr>
            <a:lvl6pPr marL="2279593" indent="0">
              <a:buNone/>
              <a:defRPr sz="1600" b="1"/>
            </a:lvl6pPr>
            <a:lvl7pPr marL="2735511" indent="0">
              <a:buNone/>
              <a:defRPr sz="1600" b="1"/>
            </a:lvl7pPr>
            <a:lvl8pPr marL="3191432" indent="0">
              <a:buNone/>
              <a:defRPr sz="1600" b="1"/>
            </a:lvl8pPr>
            <a:lvl9pPr marL="36473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22" indent="0">
              <a:buNone/>
              <a:defRPr sz="2000" b="1"/>
            </a:lvl2pPr>
            <a:lvl3pPr marL="911837" indent="0">
              <a:buNone/>
              <a:defRPr sz="1800" b="1"/>
            </a:lvl3pPr>
            <a:lvl4pPr marL="1367757" indent="0">
              <a:buNone/>
              <a:defRPr sz="1600" b="1"/>
            </a:lvl4pPr>
            <a:lvl5pPr marL="1823674" indent="0">
              <a:buNone/>
              <a:defRPr sz="1600" b="1"/>
            </a:lvl5pPr>
            <a:lvl6pPr marL="2279593" indent="0">
              <a:buNone/>
              <a:defRPr sz="1600" b="1"/>
            </a:lvl6pPr>
            <a:lvl7pPr marL="2735511" indent="0">
              <a:buNone/>
              <a:defRPr sz="1600" b="1"/>
            </a:lvl7pPr>
            <a:lvl8pPr marL="3191432" indent="0">
              <a:buNone/>
              <a:defRPr sz="1600" b="1"/>
            </a:lvl8pPr>
            <a:lvl9pPr marL="36473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B4C70-1ED2-914A-8B12-6653C517FE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979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17382-A596-6B42-81CB-DA3F446F3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972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D8D90-E214-004B-9EEE-8A86E249B5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7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CB157-D46D-0F45-992A-AD9630DBE9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550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22" indent="0">
              <a:buNone/>
              <a:defRPr sz="1200"/>
            </a:lvl2pPr>
            <a:lvl3pPr marL="911837" indent="0">
              <a:buNone/>
              <a:defRPr sz="1000"/>
            </a:lvl3pPr>
            <a:lvl4pPr marL="1367757" indent="0">
              <a:buNone/>
              <a:defRPr sz="900"/>
            </a:lvl4pPr>
            <a:lvl5pPr marL="1823674" indent="0">
              <a:buNone/>
              <a:defRPr sz="900"/>
            </a:lvl5pPr>
            <a:lvl6pPr marL="2279593" indent="0">
              <a:buNone/>
              <a:defRPr sz="900"/>
            </a:lvl6pPr>
            <a:lvl7pPr marL="2735511" indent="0">
              <a:buNone/>
              <a:defRPr sz="900"/>
            </a:lvl7pPr>
            <a:lvl8pPr marL="3191432" indent="0">
              <a:buNone/>
              <a:defRPr sz="900"/>
            </a:lvl8pPr>
            <a:lvl9pPr marL="36473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A7994-A9A4-DE42-B11B-62686176B5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720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22" indent="0">
              <a:buNone/>
              <a:defRPr sz="2800"/>
            </a:lvl2pPr>
            <a:lvl3pPr marL="911837" indent="0">
              <a:buNone/>
              <a:defRPr sz="2400"/>
            </a:lvl3pPr>
            <a:lvl4pPr marL="1367757" indent="0">
              <a:buNone/>
              <a:defRPr sz="2000"/>
            </a:lvl4pPr>
            <a:lvl5pPr marL="1823674" indent="0">
              <a:buNone/>
              <a:defRPr sz="2000"/>
            </a:lvl5pPr>
            <a:lvl6pPr marL="2279593" indent="0">
              <a:buNone/>
              <a:defRPr sz="2000"/>
            </a:lvl6pPr>
            <a:lvl7pPr marL="2735511" indent="0">
              <a:buNone/>
              <a:defRPr sz="2000"/>
            </a:lvl7pPr>
            <a:lvl8pPr marL="3191432" indent="0">
              <a:buNone/>
              <a:defRPr sz="2000"/>
            </a:lvl8pPr>
            <a:lvl9pPr marL="364734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22" indent="0">
              <a:buNone/>
              <a:defRPr sz="1200"/>
            </a:lvl2pPr>
            <a:lvl3pPr marL="911837" indent="0">
              <a:buNone/>
              <a:defRPr sz="1000"/>
            </a:lvl3pPr>
            <a:lvl4pPr marL="1367757" indent="0">
              <a:buNone/>
              <a:defRPr sz="900"/>
            </a:lvl4pPr>
            <a:lvl5pPr marL="1823674" indent="0">
              <a:buNone/>
              <a:defRPr sz="900"/>
            </a:lvl5pPr>
            <a:lvl6pPr marL="2279593" indent="0">
              <a:buNone/>
              <a:defRPr sz="900"/>
            </a:lvl6pPr>
            <a:lvl7pPr marL="2735511" indent="0">
              <a:buNone/>
              <a:defRPr sz="900"/>
            </a:lvl7pPr>
            <a:lvl8pPr marL="3191432" indent="0">
              <a:buNone/>
              <a:defRPr sz="900"/>
            </a:lvl8pPr>
            <a:lvl9pPr marL="36473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CB157-D46D-0F45-992A-AD9630DBE9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892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E8745-C02A-9647-ADA0-DAF1574666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409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CF2AD-3E95-704F-A450-497C66C044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11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61EF-79D6-D04D-8855-EEE171F632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07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922" indent="0" algn="ctr">
              <a:buNone/>
              <a:defRPr/>
            </a:lvl2pPr>
            <a:lvl3pPr marL="911837" indent="0" algn="ctr">
              <a:buNone/>
              <a:defRPr/>
            </a:lvl3pPr>
            <a:lvl4pPr marL="1367757" indent="0" algn="ctr">
              <a:buNone/>
              <a:defRPr/>
            </a:lvl4pPr>
            <a:lvl5pPr marL="1823674" indent="0" algn="ctr">
              <a:buNone/>
              <a:defRPr/>
            </a:lvl5pPr>
            <a:lvl6pPr marL="2279593" indent="0" algn="ctr">
              <a:buNone/>
              <a:defRPr/>
            </a:lvl6pPr>
            <a:lvl7pPr marL="2735511" indent="0" algn="ctr">
              <a:buNone/>
              <a:defRPr/>
            </a:lvl7pPr>
            <a:lvl8pPr marL="3191432" indent="0" algn="ctr">
              <a:buNone/>
              <a:defRPr/>
            </a:lvl8pPr>
            <a:lvl9pPr marL="36473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B9703-6E0D-1D4C-A408-98E383844B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43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82664-74CF-B64A-A541-DF63F0F64B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253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22" indent="0">
              <a:buNone/>
              <a:defRPr sz="1800"/>
            </a:lvl2pPr>
            <a:lvl3pPr marL="911837" indent="0">
              <a:buNone/>
              <a:defRPr sz="1600"/>
            </a:lvl3pPr>
            <a:lvl4pPr marL="1367757" indent="0">
              <a:buNone/>
              <a:defRPr sz="1400"/>
            </a:lvl4pPr>
            <a:lvl5pPr marL="1823674" indent="0">
              <a:buNone/>
              <a:defRPr sz="1400"/>
            </a:lvl5pPr>
            <a:lvl6pPr marL="2279593" indent="0">
              <a:buNone/>
              <a:defRPr sz="1400"/>
            </a:lvl6pPr>
            <a:lvl7pPr marL="2735511" indent="0">
              <a:buNone/>
              <a:defRPr sz="1400"/>
            </a:lvl7pPr>
            <a:lvl8pPr marL="3191432" indent="0">
              <a:buNone/>
              <a:defRPr sz="1400"/>
            </a:lvl8pPr>
            <a:lvl9pPr marL="364734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BBE3D-7E67-1240-BC96-ACF4F80876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117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94133-FB2C-B94A-B065-632385F60B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98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22" indent="0">
              <a:buNone/>
              <a:defRPr sz="2000" b="1"/>
            </a:lvl2pPr>
            <a:lvl3pPr marL="911837" indent="0">
              <a:buNone/>
              <a:defRPr sz="1800" b="1"/>
            </a:lvl3pPr>
            <a:lvl4pPr marL="1367757" indent="0">
              <a:buNone/>
              <a:defRPr sz="1600" b="1"/>
            </a:lvl4pPr>
            <a:lvl5pPr marL="1823674" indent="0">
              <a:buNone/>
              <a:defRPr sz="1600" b="1"/>
            </a:lvl5pPr>
            <a:lvl6pPr marL="2279593" indent="0">
              <a:buNone/>
              <a:defRPr sz="1600" b="1"/>
            </a:lvl6pPr>
            <a:lvl7pPr marL="2735511" indent="0">
              <a:buNone/>
              <a:defRPr sz="1600" b="1"/>
            </a:lvl7pPr>
            <a:lvl8pPr marL="3191432" indent="0">
              <a:buNone/>
              <a:defRPr sz="1600" b="1"/>
            </a:lvl8pPr>
            <a:lvl9pPr marL="36473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22" indent="0">
              <a:buNone/>
              <a:defRPr sz="2000" b="1"/>
            </a:lvl2pPr>
            <a:lvl3pPr marL="911837" indent="0">
              <a:buNone/>
              <a:defRPr sz="1800" b="1"/>
            </a:lvl3pPr>
            <a:lvl4pPr marL="1367757" indent="0">
              <a:buNone/>
              <a:defRPr sz="1600" b="1"/>
            </a:lvl4pPr>
            <a:lvl5pPr marL="1823674" indent="0">
              <a:buNone/>
              <a:defRPr sz="1600" b="1"/>
            </a:lvl5pPr>
            <a:lvl6pPr marL="2279593" indent="0">
              <a:buNone/>
              <a:defRPr sz="1600" b="1"/>
            </a:lvl6pPr>
            <a:lvl7pPr marL="2735511" indent="0">
              <a:buNone/>
              <a:defRPr sz="1600" b="1"/>
            </a:lvl7pPr>
            <a:lvl8pPr marL="3191432" indent="0">
              <a:buNone/>
              <a:defRPr sz="1600" b="1"/>
            </a:lvl8pPr>
            <a:lvl9pPr marL="36473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B4C70-1ED2-914A-8B12-6653C517FE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1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760010-3B93-7642-A189-AD63C0225B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E67D947-82B9-8444-BBA6-5A022AFAC6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6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19AA1B-B6CA-EE41-9B51-CD26C0929A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1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E67D947-82B9-8444-BBA6-5A022AFAC6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5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1" rIns="91280" bIns="456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1" rIns="91280" bIns="456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1" rIns="91280" bIns="45641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490027D-CDC7-A440-9C76-2D25278B77EB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1" rIns="91280" bIns="4564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1" rIns="91280" bIns="4564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4BD4B20-8940-C14E-8C37-DD1E59A3F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3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6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27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691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55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0755" indent="-34075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0148" indent="-28369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9546" indent="-2266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5999" indent="-2266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2451" indent="-22664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194" indent="-2282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6594" indent="-2282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2991" indent="-2282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79388" indent="-2282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0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7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97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94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95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91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92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189" algn="l" defTabSz="456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490" y="81243"/>
            <a:ext cx="82232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90" y="1605243"/>
            <a:ext cx="8223250" cy="525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74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10291" algn="ctr" rtl="0" fontAlgn="base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820583" algn="ctr" rtl="0" fontAlgn="base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230874" algn="ctr" rtl="0" fontAlgn="base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641165" algn="ctr" rtl="0" fontAlgn="base">
        <a:lnSpc>
          <a:spcPct val="93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07718" indent="-307718" algn="l" rtl="0" eaLnBrk="0" fontAlgn="base" hangingPunct="0">
        <a:lnSpc>
          <a:spcPct val="93000"/>
        </a:lnSpc>
        <a:spcBef>
          <a:spcPts val="1256"/>
        </a:spcBef>
        <a:spcAft>
          <a:spcPct val="0"/>
        </a:spcAft>
        <a:defRPr sz="29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410291" algn="l" rtl="0" eaLnBrk="0" fontAlgn="base" hangingPunct="0">
        <a:lnSpc>
          <a:spcPct val="93000"/>
        </a:lnSpc>
        <a:spcBef>
          <a:spcPts val="987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820583" algn="l" rtl="0" eaLnBrk="0" fontAlgn="base" hangingPunct="0">
        <a:lnSpc>
          <a:spcPct val="93000"/>
        </a:lnSpc>
        <a:spcBef>
          <a:spcPts val="808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230874" algn="l" rtl="0" eaLnBrk="0" fontAlgn="base" hangingPunct="0">
        <a:lnSpc>
          <a:spcPct val="93000"/>
        </a:lnSpc>
        <a:spcBef>
          <a:spcPts val="538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41165" algn="l" rtl="0" eaLnBrk="0" fontAlgn="base" hangingPunct="0">
        <a:lnSpc>
          <a:spcPct val="93000"/>
        </a:lnSpc>
        <a:spcBef>
          <a:spcPts val="269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051456" algn="l" rtl="0" fontAlgn="base">
        <a:lnSpc>
          <a:spcPct val="93000"/>
        </a:lnSpc>
        <a:spcBef>
          <a:spcPts val="269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461748" algn="l" rtl="0" fontAlgn="base">
        <a:lnSpc>
          <a:spcPct val="93000"/>
        </a:lnSpc>
        <a:spcBef>
          <a:spcPts val="269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872039" algn="l" rtl="0" fontAlgn="base">
        <a:lnSpc>
          <a:spcPct val="93000"/>
        </a:lnSpc>
        <a:spcBef>
          <a:spcPts val="269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282330" algn="l" rtl="0" fontAlgn="base">
        <a:lnSpc>
          <a:spcPct val="93000"/>
        </a:lnSpc>
        <a:spcBef>
          <a:spcPts val="269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A41A6D-026A-084E-BEE0-77CFB22757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7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5059EE0-65CE-48E4-A9D3-39A21AB1B73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7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9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97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9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9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739" indent="-342739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02" indent="-28561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66" indent="-22849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451" indent="-22849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438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424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411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396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382" indent="-2284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6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2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9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5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6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4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8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D06D20-212D-1D44-B89F-54784EBB77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2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67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354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03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70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579" indent="-342579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54" indent="-28548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932" indent="-22838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703" indent="-22838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476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248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022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793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564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4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4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9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9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4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8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4567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E67D947-82B9-8444-BBA6-5A022AFAC6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7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490027D-CDC7-A440-9C76-2D25278B77EB}" type="datetimeFigureOut">
              <a:rPr lang="en-US"/>
              <a:pPr>
                <a:defRPr/>
              </a:pPr>
              <a:t>4/27/14</a:t>
            </a:fld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4BD4B20-8940-C14E-8C37-DD1E59A3F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84" tIns="45593" rIns="91184" bIns="455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2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84" tIns="45593" rIns="91184" bIns="455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3" rIns="91184" bIns="45593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3" rIns="91184" bIns="45593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3" rIns="91184" bIns="45593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760010-3B93-7642-A189-AD63C0225B2A}" type="slidenum">
              <a:rPr lang="en-US">
                <a:solidFill>
                  <a:srgbClr val="000000"/>
                </a:solidFill>
                <a:cs typeface="ＭＳ Ｐゴシック" charset="0"/>
              </a:rPr>
              <a:pPr/>
              <a:t>‹#›</a:t>
            </a:fld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4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592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18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677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36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939" indent="-34193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0866" indent="-28494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39797" indent="-22796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5716" indent="-22796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1633" indent="-22796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07555" indent="-2279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3473" indent="-2279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9391" indent="-2279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5307" indent="-2279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22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7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57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74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3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11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32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49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84" tIns="45593" rIns="91184" bIns="455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2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84" tIns="45593" rIns="91184" bIns="455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3" rIns="91184" bIns="45593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3" rIns="91184" bIns="45593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3" rIns="91184" bIns="45593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760010-3B93-7642-A189-AD63C0225B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592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18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677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36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939" indent="-34193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0866" indent="-28494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39797" indent="-22796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5716" indent="-22796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1633" indent="-22796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07555" indent="-2279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3473" indent="-2279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9391" indent="-2279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5307" indent="-2279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22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7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57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74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3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11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32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49" algn="l" defTabSz="911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image" Target="../media/image11.png"/><Relationship Id="rId3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image" Target="../media/image1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image" Target="../media/image2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25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6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96875"/>
            <a:ext cx="7239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03" y="5987171"/>
            <a:ext cx="2091965" cy="54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850900" y="2088626"/>
            <a:ext cx="7200900" cy="190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lvl="0" algn="l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Navigation: A “GPS” in the brain?</a:t>
            </a:r>
            <a:endParaRPr lang="en-US" sz="2800" b="1" dirty="0">
              <a:solidFill>
                <a:srgbClr val="000000"/>
              </a:solidFill>
            </a:endParaRPr>
          </a:p>
          <a:p>
            <a:pPr algn="l">
              <a:spcBef>
                <a:spcPts val="0"/>
              </a:spcBef>
              <a:defRPr/>
            </a:pPr>
            <a:endParaRPr lang="en-US" dirty="0" smtClean="0">
              <a:solidFill>
                <a:srgbClr val="000000"/>
              </a:solidFill>
              <a:cs typeface="ＭＳ Ｐゴシック" charset="0"/>
            </a:endParaRPr>
          </a:p>
          <a:p>
            <a:pPr algn="l">
              <a:spcBef>
                <a:spcPts val="0"/>
              </a:spcBef>
              <a:defRPr/>
            </a:pPr>
            <a:endParaRPr lang="en-US" dirty="0" smtClean="0">
              <a:solidFill>
                <a:srgbClr val="000000"/>
              </a:solidFill>
              <a:cs typeface="ＭＳ Ｐゴシック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cs typeface="ＭＳ Ｐゴシック" charset="0"/>
              </a:rPr>
              <a:t>David </a:t>
            </a:r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Foster, </a:t>
            </a:r>
          </a:p>
          <a:p>
            <a:pPr algn="l"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cs typeface="ＭＳ Ｐゴシック" charset="0"/>
              </a:rPr>
              <a:t>Department </a:t>
            </a:r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of Neuroscience,</a:t>
            </a:r>
          </a:p>
          <a:p>
            <a:pPr algn="l"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cs typeface="ＭＳ Ｐゴシック" charset="0"/>
              </a:rPr>
              <a:t>The Johns </a:t>
            </a:r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Hopkins </a:t>
            </a:r>
            <a:r>
              <a:rPr lang="en-US" dirty="0" smtClean="0">
                <a:solidFill>
                  <a:srgbClr val="000000"/>
                </a:solidFill>
                <a:cs typeface="ＭＳ Ｐゴシック" charset="0"/>
              </a:rPr>
              <a:t>University School </a:t>
            </a:r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of </a:t>
            </a:r>
            <a:r>
              <a:rPr lang="en-US" dirty="0" smtClean="0">
                <a:solidFill>
                  <a:srgbClr val="000000"/>
                </a:solidFill>
                <a:cs typeface="ＭＳ Ｐゴシック" charset="0"/>
              </a:rPr>
              <a:t>Medicine</a:t>
            </a: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872218" y="5010053"/>
            <a:ext cx="6578600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cs typeface="ＭＳ Ｐゴシック" charset="0"/>
              </a:rPr>
              <a:t>Johns Hopkins Medicine Science Writers’ Boot Camp	</a:t>
            </a:r>
          </a:p>
          <a:p>
            <a:pPr algn="l">
              <a:spcBef>
                <a:spcPts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cs typeface="ＭＳ Ｐゴシック" charset="0"/>
              </a:rPr>
              <a:t>April 28, 2014</a:t>
            </a: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6" name="Picture 5" descr="BSi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49" y="5484813"/>
            <a:ext cx="1671275" cy="10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8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04800" y="2819400"/>
            <a:ext cx="8610600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291" tIns="45646" rIns="91291" bIns="45646" anchor="ctr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123908" name="Picture 4" descr="gimp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4" y="1101349"/>
            <a:ext cx="85645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769940" y="779466"/>
            <a:ext cx="776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1" tIns="45646" rIns="91291" bIns="4564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FF"/>
                </a:solidFill>
                <a:latin typeface="Palatino Linotype" charset="0"/>
                <a:cs typeface="ＭＳ Ｐゴシック" charset="0"/>
              </a:rPr>
              <a:t>Sharp-Wave / Ripples Unexplored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7848600" y="6400800"/>
            <a:ext cx="175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1" tIns="45646" rIns="91291" bIns="45646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cs typeface="ＭＳ Ｐゴシック" charset="0"/>
              </a:rPr>
              <a:t>Buzsaki, 1989</a:t>
            </a:r>
          </a:p>
        </p:txBody>
      </p:sp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5808667" y="6448425"/>
            <a:ext cx="320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1" tIns="45646" rIns="91291" bIns="45646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cs typeface="ＭＳ Ｐゴシック" charset="0"/>
              </a:rPr>
              <a:t>Buzsaki</a:t>
            </a: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, 1989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76800" y="1686825"/>
            <a:ext cx="161925" cy="895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291" tIns="45646" rIns="91291" bIns="45646" anchor="ctr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07" y="3699228"/>
            <a:ext cx="4146550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7200" y="274641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 anchor="ctr"/>
          <a:lstStyle/>
          <a:p>
            <a:r>
              <a:rPr lang="en-US" sz="2800" b="1" dirty="0" smtClean="0">
                <a:solidFill>
                  <a:srgbClr val="A50021"/>
                </a:solidFill>
                <a:latin typeface="Palatino Linotype" charset="0"/>
                <a:cs typeface="ＭＳ Ｐゴシック" charset="0"/>
              </a:rPr>
              <a:t>Two states of hippocampal activity</a:t>
            </a:r>
            <a:endParaRPr lang="en-US" sz="2800" b="1" dirty="0">
              <a:solidFill>
                <a:srgbClr val="A50021"/>
              </a:solidFill>
              <a:latin typeface="Palatino Linotype" charset="0"/>
              <a:cs typeface="ＭＳ Ｐゴシック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441825" y="1060450"/>
            <a:ext cx="4622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Sharp Wave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232400" y="1409700"/>
            <a:ext cx="609600" cy="368300"/>
          </a:xfrm>
          <a:prstGeom prst="straightConnector1">
            <a:avLst/>
          </a:prstGeom>
          <a:ln w="63500">
            <a:solidFill>
              <a:srgbClr val="66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97025" y="3511550"/>
            <a:ext cx="4622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Ripple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68800" y="3924300"/>
            <a:ext cx="533400" cy="342900"/>
          </a:xfrm>
          <a:prstGeom prst="straightConnector1">
            <a:avLst/>
          </a:prstGeom>
          <a:ln w="63500">
            <a:solidFill>
              <a:srgbClr val="66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23825" y="5010150"/>
            <a:ext cx="462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Sharp Wave Ripple (</a:t>
            </a:r>
            <a:r>
              <a:rPr lang="en-US" sz="28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SWR</a:t>
            </a:r>
            <a:r>
              <a:rPr lang="en-US" sz="24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183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Box 83"/>
          <p:cNvSpPr txBox="1">
            <a:spLocks noChangeArrowheads="1"/>
          </p:cNvSpPr>
          <p:nvPr/>
        </p:nvSpPr>
        <p:spPr bwMode="auto">
          <a:xfrm>
            <a:off x="5054925" y="1341437"/>
            <a:ext cx="3441945" cy="72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056" rIns="90000" bIns="45000" anchor="ctr" anchorCtr="1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1">
                <a:cs typeface="ＭＳ Ｐゴシック" charset="0"/>
              </a:rPr>
              <a:t>Rat 1, Day 1</a:t>
            </a: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040818" y="2594726"/>
            <a:ext cx="3618274" cy="36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1173" rIns="90000" bIns="45000" anchor="ctr" anchorCtr="1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>
                <a:cs typeface="ＭＳ Ｐゴシック" charset="0"/>
              </a:rPr>
              <a:t>Trial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90" y="1840120"/>
            <a:ext cx="3588298" cy="82611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41701" y="2592844"/>
            <a:ext cx="546622" cy="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0292" rIns="90000" bIns="45000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cs typeface="ＭＳ Ｐゴシック" charset="0"/>
              </a:rPr>
              <a:t>25</a:t>
            </a:r>
          </a:p>
        </p:txBody>
      </p:sp>
      <p:sp>
        <p:nvSpPr>
          <p:cNvPr id="72" name="Text Box 73"/>
          <p:cNvSpPr txBox="1">
            <a:spLocks noChangeArrowheads="1"/>
          </p:cNvSpPr>
          <p:nvPr/>
        </p:nvSpPr>
        <p:spPr bwMode="auto">
          <a:xfrm rot="16200000">
            <a:off x="4114140" y="2024838"/>
            <a:ext cx="1178016" cy="48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1173" rIns="90000" bIns="45000" anchor="ctr" anchorCtr="1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cs typeface="ＭＳ Ｐゴシック" charset="0"/>
              </a:rPr>
              <a:t>Latency (s)</a:t>
            </a:r>
          </a:p>
        </p:txBody>
      </p:sp>
      <p:sp>
        <p:nvSpPr>
          <p:cNvPr id="73" name="Text Box 74"/>
          <p:cNvSpPr txBox="1">
            <a:spLocks noChangeArrowheads="1"/>
          </p:cNvSpPr>
          <p:nvPr/>
        </p:nvSpPr>
        <p:spPr bwMode="auto">
          <a:xfrm>
            <a:off x="4496202" y="1716476"/>
            <a:ext cx="811114" cy="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0292" rIns="90000" bIns="45000"/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200</a:t>
            </a:r>
          </a:p>
        </p:txBody>
      </p:sp>
      <p:sp>
        <p:nvSpPr>
          <p:cNvPr id="74" name="Text Box 75"/>
          <p:cNvSpPr txBox="1">
            <a:spLocks noChangeArrowheads="1"/>
          </p:cNvSpPr>
          <p:nvPr/>
        </p:nvSpPr>
        <p:spPr bwMode="auto">
          <a:xfrm>
            <a:off x="4771600" y="2479166"/>
            <a:ext cx="396741" cy="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0292" rIns="90000" bIns="45000"/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0</a:t>
            </a:r>
          </a:p>
        </p:txBody>
      </p:sp>
      <p:sp>
        <p:nvSpPr>
          <p:cNvPr id="75" name="Text Box 76"/>
          <p:cNvSpPr txBox="1">
            <a:spLocks noChangeArrowheads="1"/>
          </p:cNvSpPr>
          <p:nvPr/>
        </p:nvSpPr>
        <p:spPr bwMode="auto">
          <a:xfrm>
            <a:off x="4873308" y="2589080"/>
            <a:ext cx="405557" cy="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0292" rIns="90000" bIns="45000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cs typeface="ＭＳ Ｐゴシック" charset="0"/>
              </a:rPr>
              <a:t>0</a:t>
            </a:r>
          </a:p>
        </p:txBody>
      </p:sp>
      <p:sp>
        <p:nvSpPr>
          <p:cNvPr id="76" name="Line 77"/>
          <p:cNvSpPr>
            <a:spLocks noChangeShapeType="1"/>
          </p:cNvSpPr>
          <p:nvPr/>
        </p:nvSpPr>
        <p:spPr bwMode="auto">
          <a:xfrm>
            <a:off x="5143092" y="1911627"/>
            <a:ext cx="151643" cy="5646"/>
          </a:xfrm>
          <a:prstGeom prst="line">
            <a:avLst/>
          </a:prstGeom>
          <a:noFill/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0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7" name="Line 78"/>
          <p:cNvSpPr>
            <a:spLocks noChangeShapeType="1"/>
          </p:cNvSpPr>
          <p:nvPr/>
        </p:nvSpPr>
        <p:spPr bwMode="auto">
          <a:xfrm>
            <a:off x="5143092" y="2026420"/>
            <a:ext cx="151643" cy="1881"/>
          </a:xfrm>
          <a:prstGeom prst="line">
            <a:avLst/>
          </a:prstGeom>
          <a:noFill/>
          <a:ln w="9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0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8" name="AutoShape 79"/>
          <p:cNvSpPr>
            <a:spLocks noChangeArrowheads="1"/>
          </p:cNvSpPr>
          <p:nvPr/>
        </p:nvSpPr>
        <p:spPr bwMode="auto">
          <a:xfrm>
            <a:off x="5194226" y="1889047"/>
            <a:ext cx="61715" cy="50810"/>
          </a:xfrm>
          <a:prstGeom prst="roundRect">
            <a:avLst>
              <a:gd name="adj" fmla="val 6250"/>
            </a:avLst>
          </a:prstGeom>
          <a:solidFill>
            <a:srgbClr val="000000"/>
          </a:solidFill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9" name="AutoShape 80"/>
          <p:cNvSpPr>
            <a:spLocks noChangeArrowheads="1"/>
          </p:cNvSpPr>
          <p:nvPr/>
        </p:nvSpPr>
        <p:spPr bwMode="auto">
          <a:xfrm rot="2400000">
            <a:off x="5199515" y="2001953"/>
            <a:ext cx="58188" cy="54573"/>
          </a:xfrm>
          <a:prstGeom prst="roundRect">
            <a:avLst>
              <a:gd name="adj" fmla="val 5556"/>
            </a:avLst>
          </a:prstGeom>
          <a:solidFill>
            <a:srgbClr val="FF0000"/>
          </a:solidFill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81" name="Text Box 82"/>
          <p:cNvSpPr txBox="1">
            <a:spLocks noChangeArrowheads="1"/>
          </p:cNvSpPr>
          <p:nvPr/>
        </p:nvSpPr>
        <p:spPr bwMode="auto">
          <a:xfrm>
            <a:off x="5052461" y="1760977"/>
            <a:ext cx="1199038" cy="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0292" rIns="90000" bIns="45000"/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cs typeface="ＭＳ Ｐゴシック" charset="0"/>
              </a:rPr>
              <a:t>RANDOM</a:t>
            </a:r>
          </a:p>
        </p:txBody>
      </p:sp>
      <p:sp>
        <p:nvSpPr>
          <p:cNvPr id="80" name="Text Box 81"/>
          <p:cNvSpPr txBox="1">
            <a:spLocks noChangeArrowheads="1"/>
          </p:cNvSpPr>
          <p:nvPr/>
        </p:nvSpPr>
        <p:spPr bwMode="auto">
          <a:xfrm>
            <a:off x="5045598" y="1890160"/>
            <a:ext cx="1013892" cy="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0292" rIns="90000" bIns="45000"/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cs typeface="ＭＳ Ｐゴシック" charset="0"/>
              </a:rPr>
              <a:t>HOME</a:t>
            </a:r>
          </a:p>
        </p:txBody>
      </p:sp>
      <p:sp>
        <p:nvSpPr>
          <p:cNvPr id="97" name="Text Box 98"/>
          <p:cNvSpPr txBox="1">
            <a:spLocks noChangeArrowheads="1"/>
          </p:cNvSpPr>
          <p:nvPr/>
        </p:nvSpPr>
        <p:spPr bwMode="auto">
          <a:xfrm>
            <a:off x="6054713" y="3438381"/>
            <a:ext cx="550147" cy="51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056" rIns="90000" bIns="45000" anchorCtr="1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cs typeface="ＭＳ Ｐゴシック" charset="0"/>
              </a:rPr>
              <a:t>***</a:t>
            </a:r>
          </a:p>
        </p:txBody>
      </p:sp>
      <p:sp>
        <p:nvSpPr>
          <p:cNvPr id="103" name="Text Box 105"/>
          <p:cNvSpPr txBox="1">
            <a:spLocks noChangeArrowheads="1"/>
          </p:cNvSpPr>
          <p:nvPr/>
        </p:nvSpPr>
        <p:spPr bwMode="auto">
          <a:xfrm>
            <a:off x="6317443" y="3438381"/>
            <a:ext cx="571306" cy="51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056" rIns="90000" bIns="45000" anchorCtr="1"/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***</a:t>
            </a:r>
          </a:p>
        </p:txBody>
      </p:sp>
      <p:grpSp>
        <p:nvGrpSpPr>
          <p:cNvPr id="247" name="Group 246"/>
          <p:cNvGrpSpPr/>
          <p:nvPr/>
        </p:nvGrpSpPr>
        <p:grpSpPr>
          <a:xfrm>
            <a:off x="4682683" y="3395100"/>
            <a:ext cx="4372072" cy="2062468"/>
            <a:chOff x="4675818" y="2777262"/>
            <a:chExt cx="4372072" cy="2062468"/>
          </a:xfrm>
        </p:grpSpPr>
        <p:sp>
          <p:nvSpPr>
            <p:cNvPr id="127" name="Text Box 247"/>
            <p:cNvSpPr txBox="1">
              <a:spLocks noChangeArrowheads="1"/>
            </p:cNvSpPr>
            <p:nvPr/>
          </p:nvSpPr>
          <p:spPr bwMode="auto">
            <a:xfrm>
              <a:off x="6829670" y="4192175"/>
              <a:ext cx="567781" cy="366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>
              <a:lvl1pPr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4572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9144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3716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18288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cs typeface="ＭＳ Ｐゴシック" charset="0"/>
                </a:rPr>
                <a:t>0</a:t>
              </a:r>
            </a:p>
          </p:txBody>
        </p:sp>
        <p:sp>
          <p:nvSpPr>
            <p:cNvPr id="126" name="Text Box 246"/>
            <p:cNvSpPr txBox="1">
              <a:spLocks noChangeArrowheads="1"/>
            </p:cNvSpPr>
            <p:nvPr/>
          </p:nvSpPr>
          <p:spPr bwMode="auto">
            <a:xfrm>
              <a:off x="6829670" y="3335287"/>
              <a:ext cx="567781" cy="365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>
              <a:lvl1pPr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4572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9144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3716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18288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cs typeface="ＭＳ Ｐゴシック" charset="0"/>
                </a:rPr>
                <a:t>0</a:t>
              </a:r>
            </a:p>
          </p:txBody>
        </p:sp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6844667" y="2777262"/>
              <a:ext cx="488431" cy="366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90</a:t>
              </a:r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>
              <a:off x="5074321" y="2999316"/>
              <a:ext cx="1763" cy="12212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7" name="Line 67"/>
            <p:cNvSpPr>
              <a:spLocks noChangeShapeType="1"/>
            </p:cNvSpPr>
            <p:nvPr/>
          </p:nvSpPr>
          <p:spPr bwMode="auto">
            <a:xfrm>
              <a:off x="5074321" y="4220613"/>
              <a:ext cx="532515" cy="37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8" name="Text Box 68"/>
            <p:cNvSpPr txBox="1">
              <a:spLocks noChangeArrowheads="1"/>
            </p:cNvSpPr>
            <p:nvPr/>
          </p:nvSpPr>
          <p:spPr bwMode="auto">
            <a:xfrm>
              <a:off x="4945602" y="2884527"/>
              <a:ext cx="551912" cy="519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 anchorCtr="1"/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***</a:t>
              </a:r>
            </a:p>
          </p:txBody>
        </p:sp>
        <p:sp>
          <p:nvSpPr>
            <p:cNvPr id="69" name="Text Box 69"/>
            <p:cNvSpPr txBox="1">
              <a:spLocks noChangeArrowheads="1"/>
            </p:cNvSpPr>
            <p:nvPr/>
          </p:nvSpPr>
          <p:spPr bwMode="auto">
            <a:xfrm>
              <a:off x="4726954" y="2875116"/>
              <a:ext cx="507828" cy="466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80</a:t>
              </a:r>
            </a:p>
          </p:txBody>
        </p:sp>
        <p:sp>
          <p:nvSpPr>
            <p:cNvPr id="70" name="Text Box 70"/>
            <p:cNvSpPr txBox="1">
              <a:spLocks noChangeArrowheads="1"/>
            </p:cNvSpPr>
            <p:nvPr/>
          </p:nvSpPr>
          <p:spPr bwMode="auto">
            <a:xfrm rot="16200000">
              <a:off x="4126694" y="3424240"/>
              <a:ext cx="1507334" cy="409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>
                  <a:cs typeface="ＭＳ Ｐゴシック" charset="0"/>
                </a:rPr>
                <a:t>Latency (s)</a:t>
              </a:r>
            </a:p>
          </p:txBody>
        </p:sp>
        <p:sp>
          <p:nvSpPr>
            <p:cNvPr id="83" name="Text Box 84"/>
            <p:cNvSpPr txBox="1">
              <a:spLocks noChangeArrowheads="1"/>
            </p:cNvSpPr>
            <p:nvPr/>
          </p:nvSpPr>
          <p:spPr bwMode="auto">
            <a:xfrm>
              <a:off x="6045895" y="4363632"/>
              <a:ext cx="897515" cy="476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/>
            <a:lstStyle/>
            <a:p>
              <a:pPr>
                <a:defRPr/>
              </a:pPr>
              <a:r>
                <a:rPr lang="en-US" sz="1000" i="1">
                  <a:solidFill>
                    <a:srgbClr val="000000"/>
                  </a:solidFill>
                  <a:cs typeface="ＭＳ Ｐゴシック" charset="0"/>
                </a:rPr>
                <a:t>HOME</a:t>
              </a:r>
            </a:p>
          </p:txBody>
        </p:sp>
        <p:sp>
          <p:nvSpPr>
            <p:cNvPr id="84" name="Text Box 85"/>
            <p:cNvSpPr txBox="1">
              <a:spLocks noChangeArrowheads="1"/>
            </p:cNvSpPr>
            <p:nvPr/>
          </p:nvSpPr>
          <p:spPr bwMode="auto">
            <a:xfrm>
              <a:off x="5120169" y="4363632"/>
              <a:ext cx="1080897" cy="346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/>
            <a:lstStyle/>
            <a:p>
              <a:pPr>
                <a:defRPr/>
              </a:pPr>
              <a:r>
                <a:rPr lang="en-US" sz="1000" i="1">
                  <a:solidFill>
                    <a:srgbClr val="000000"/>
                  </a:solidFill>
                  <a:cs typeface="ＭＳ Ｐゴシック" charset="0"/>
                </a:rPr>
                <a:t>RANDOM</a:t>
              </a:r>
            </a:p>
          </p:txBody>
        </p:sp>
        <p:sp>
          <p:nvSpPr>
            <p:cNvPr id="86" name="AutoShape 87"/>
            <p:cNvSpPr>
              <a:spLocks noChangeArrowheads="1"/>
            </p:cNvSpPr>
            <p:nvPr/>
          </p:nvSpPr>
          <p:spPr bwMode="auto">
            <a:xfrm>
              <a:off x="5167776" y="4484068"/>
              <a:ext cx="98745" cy="122319"/>
            </a:xfrm>
            <a:prstGeom prst="roundRect">
              <a:avLst>
                <a:gd name="adj" fmla="val 294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7" name="AutoShape 88"/>
            <p:cNvSpPr>
              <a:spLocks noChangeArrowheads="1"/>
            </p:cNvSpPr>
            <p:nvPr/>
          </p:nvSpPr>
          <p:spPr bwMode="auto">
            <a:xfrm>
              <a:off x="6089979" y="4484068"/>
              <a:ext cx="96980" cy="116672"/>
            </a:xfrm>
            <a:prstGeom prst="roundRect">
              <a:avLst>
                <a:gd name="adj" fmla="val 294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8" name="AutoShape 89"/>
            <p:cNvSpPr>
              <a:spLocks noChangeArrowheads="1"/>
            </p:cNvSpPr>
            <p:nvPr/>
          </p:nvSpPr>
          <p:spPr bwMode="auto">
            <a:xfrm>
              <a:off x="5132511" y="3260887"/>
              <a:ext cx="93455" cy="957843"/>
            </a:xfrm>
            <a:prstGeom prst="roundRect">
              <a:avLst>
                <a:gd name="adj" fmla="val 312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9" name="AutoShape 90"/>
            <p:cNvSpPr>
              <a:spLocks noChangeArrowheads="1"/>
            </p:cNvSpPr>
            <p:nvPr/>
          </p:nvSpPr>
          <p:spPr bwMode="auto">
            <a:xfrm>
              <a:off x="5225966" y="3932696"/>
              <a:ext cx="93455" cy="287918"/>
            </a:xfrm>
            <a:prstGeom prst="roundRect">
              <a:avLst>
                <a:gd name="adj" fmla="val 312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0" name="Text Box 91"/>
            <p:cNvSpPr txBox="1">
              <a:spLocks noChangeArrowheads="1"/>
            </p:cNvSpPr>
            <p:nvPr/>
          </p:nvSpPr>
          <p:spPr bwMode="auto">
            <a:xfrm>
              <a:off x="4924441" y="4139696"/>
              <a:ext cx="595991" cy="391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 anchor="ctr" anchorCtr="1"/>
            <a:lstStyle/>
            <a:p>
              <a:pPr>
                <a:defRPr/>
              </a:pPr>
              <a:r>
                <a:rPr lang="en-US" sz="1000" b="1">
                  <a:solidFill>
                    <a:srgbClr val="000000"/>
                  </a:solidFill>
                  <a:cs typeface="ＭＳ Ｐゴシック" charset="0"/>
                </a:rPr>
                <a:t>D1</a:t>
              </a:r>
            </a:p>
          </p:txBody>
        </p:sp>
        <p:sp>
          <p:nvSpPr>
            <p:cNvPr id="91" name="Text Box 92"/>
            <p:cNvSpPr txBox="1">
              <a:spLocks noChangeArrowheads="1"/>
            </p:cNvSpPr>
            <p:nvPr/>
          </p:nvSpPr>
          <p:spPr bwMode="auto">
            <a:xfrm>
              <a:off x="5203042" y="2884527"/>
              <a:ext cx="560728" cy="519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 anchorCtr="1"/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***</a:t>
              </a:r>
            </a:p>
          </p:txBody>
        </p:sp>
        <p:sp>
          <p:nvSpPr>
            <p:cNvPr id="92" name="AutoShape 93"/>
            <p:cNvSpPr>
              <a:spLocks noChangeArrowheads="1"/>
            </p:cNvSpPr>
            <p:nvPr/>
          </p:nvSpPr>
          <p:spPr bwMode="auto">
            <a:xfrm>
              <a:off x="5388189" y="3326750"/>
              <a:ext cx="91692" cy="893862"/>
            </a:xfrm>
            <a:prstGeom prst="roundRect">
              <a:avLst>
                <a:gd name="adj" fmla="val 3333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3" name="AutoShape 94"/>
            <p:cNvSpPr>
              <a:spLocks noChangeArrowheads="1"/>
            </p:cNvSpPr>
            <p:nvPr/>
          </p:nvSpPr>
          <p:spPr bwMode="auto">
            <a:xfrm>
              <a:off x="5481641" y="3893179"/>
              <a:ext cx="91692" cy="327436"/>
            </a:xfrm>
            <a:prstGeom prst="roundRect">
              <a:avLst>
                <a:gd name="adj" fmla="val 333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4" name="Text Box 95"/>
            <p:cNvSpPr txBox="1">
              <a:spLocks noChangeArrowheads="1"/>
            </p:cNvSpPr>
            <p:nvPr/>
          </p:nvSpPr>
          <p:spPr bwMode="auto">
            <a:xfrm>
              <a:off x="5194226" y="4139696"/>
              <a:ext cx="594229" cy="391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 anchor="ctr" anchorCtr="1"/>
            <a:lstStyle/>
            <a:p>
              <a:pPr>
                <a:defRPr/>
              </a:pPr>
              <a:r>
                <a:rPr lang="en-US" sz="1000" b="1">
                  <a:solidFill>
                    <a:srgbClr val="000000"/>
                  </a:solidFill>
                  <a:cs typeface="ＭＳ Ｐゴシック" charset="0"/>
                </a:rPr>
                <a:t>D2</a:t>
              </a:r>
            </a:p>
          </p:txBody>
        </p:sp>
        <p:sp>
          <p:nvSpPr>
            <p:cNvPr id="95" name="Line 96"/>
            <p:cNvSpPr>
              <a:spLocks noChangeShapeType="1"/>
            </p:cNvSpPr>
            <p:nvPr/>
          </p:nvSpPr>
          <p:spPr bwMode="auto">
            <a:xfrm>
              <a:off x="6171090" y="2999316"/>
              <a:ext cx="1763" cy="12212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6" name="Line 97"/>
            <p:cNvSpPr>
              <a:spLocks noChangeShapeType="1"/>
            </p:cNvSpPr>
            <p:nvPr/>
          </p:nvSpPr>
          <p:spPr bwMode="auto">
            <a:xfrm>
              <a:off x="6171090" y="4220613"/>
              <a:ext cx="564253" cy="37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8" name="Text Box 99"/>
            <p:cNvSpPr txBox="1">
              <a:spLocks noChangeArrowheads="1"/>
            </p:cNvSpPr>
            <p:nvPr/>
          </p:nvSpPr>
          <p:spPr bwMode="auto">
            <a:xfrm>
              <a:off x="5836066" y="2882645"/>
              <a:ext cx="557200" cy="464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11</a:t>
              </a:r>
            </a:p>
          </p:txBody>
        </p:sp>
        <p:sp>
          <p:nvSpPr>
            <p:cNvPr id="99" name="Text Box 100"/>
            <p:cNvSpPr txBox="1">
              <a:spLocks noChangeArrowheads="1"/>
            </p:cNvSpPr>
            <p:nvPr/>
          </p:nvSpPr>
          <p:spPr bwMode="auto">
            <a:xfrm rot="16200000">
              <a:off x="5077552" y="3428006"/>
              <a:ext cx="1605188" cy="409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>
                  <a:cs typeface="ＭＳ Ｐゴシック" charset="0"/>
                </a:rPr>
                <a:t>Path Length (m)</a:t>
              </a:r>
            </a:p>
          </p:txBody>
        </p:sp>
        <p:sp>
          <p:nvSpPr>
            <p:cNvPr id="100" name="AutoShape 102"/>
            <p:cNvSpPr>
              <a:spLocks noChangeArrowheads="1"/>
            </p:cNvSpPr>
            <p:nvPr/>
          </p:nvSpPr>
          <p:spPr bwMode="auto">
            <a:xfrm>
              <a:off x="6231042" y="3112226"/>
              <a:ext cx="96980" cy="1108389"/>
            </a:xfrm>
            <a:prstGeom prst="roundRect">
              <a:avLst>
                <a:gd name="adj" fmla="val 312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01" name="AutoShape 103"/>
            <p:cNvSpPr>
              <a:spLocks noChangeArrowheads="1"/>
            </p:cNvSpPr>
            <p:nvPr/>
          </p:nvSpPr>
          <p:spPr bwMode="auto">
            <a:xfrm>
              <a:off x="6331549" y="3893179"/>
              <a:ext cx="95218" cy="327436"/>
            </a:xfrm>
            <a:prstGeom prst="roundRect">
              <a:avLst>
                <a:gd name="adj" fmla="val 312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02" name="Text Box 104"/>
            <p:cNvSpPr txBox="1">
              <a:spLocks noChangeArrowheads="1"/>
            </p:cNvSpPr>
            <p:nvPr/>
          </p:nvSpPr>
          <p:spPr bwMode="auto">
            <a:xfrm>
              <a:off x="6033553" y="4139696"/>
              <a:ext cx="594229" cy="391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 anchor="ctr" anchorCtr="1"/>
            <a:lstStyle/>
            <a:p>
              <a:pPr>
                <a:defRPr/>
              </a:pPr>
              <a:r>
                <a:rPr lang="en-US" sz="1000" b="1">
                  <a:solidFill>
                    <a:srgbClr val="000000"/>
                  </a:solidFill>
                  <a:cs typeface="ＭＳ Ｐゴシック" charset="0"/>
                </a:rPr>
                <a:t>D1</a:t>
              </a:r>
            </a:p>
          </p:txBody>
        </p:sp>
        <p:sp>
          <p:nvSpPr>
            <p:cNvPr id="104" name="AutoShape 106"/>
            <p:cNvSpPr>
              <a:spLocks noChangeArrowheads="1"/>
            </p:cNvSpPr>
            <p:nvPr/>
          </p:nvSpPr>
          <p:spPr bwMode="auto">
            <a:xfrm>
              <a:off x="6502589" y="3129160"/>
              <a:ext cx="96980" cy="1091452"/>
            </a:xfrm>
            <a:prstGeom prst="roundRect">
              <a:avLst>
                <a:gd name="adj" fmla="val 312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05" name="AutoShape 107"/>
            <p:cNvSpPr>
              <a:spLocks noChangeArrowheads="1"/>
            </p:cNvSpPr>
            <p:nvPr/>
          </p:nvSpPr>
          <p:spPr bwMode="auto">
            <a:xfrm>
              <a:off x="6601332" y="3823552"/>
              <a:ext cx="96980" cy="397063"/>
            </a:xfrm>
            <a:prstGeom prst="roundRect">
              <a:avLst>
                <a:gd name="adj" fmla="val 312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06" name="Text Box 108"/>
            <p:cNvSpPr txBox="1">
              <a:spLocks noChangeArrowheads="1"/>
            </p:cNvSpPr>
            <p:nvPr/>
          </p:nvSpPr>
          <p:spPr bwMode="auto">
            <a:xfrm>
              <a:off x="6315680" y="4139696"/>
              <a:ext cx="595991" cy="391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 anchor="ctr" anchorCtr="1"/>
            <a:lstStyle/>
            <a:p>
              <a:pPr>
                <a:defRPr/>
              </a:pPr>
              <a:r>
                <a:rPr lang="en-US" sz="1000" b="1">
                  <a:solidFill>
                    <a:srgbClr val="000000"/>
                  </a:solidFill>
                  <a:cs typeface="ＭＳ Ｐゴシック" charset="0"/>
                </a:rPr>
                <a:t>D2</a:t>
              </a:r>
            </a:p>
          </p:txBody>
        </p:sp>
        <p:sp>
          <p:nvSpPr>
            <p:cNvPr id="108" name="Text Box 110"/>
            <p:cNvSpPr txBox="1">
              <a:spLocks noChangeArrowheads="1"/>
            </p:cNvSpPr>
            <p:nvPr/>
          </p:nvSpPr>
          <p:spPr bwMode="auto">
            <a:xfrm rot="16200000">
              <a:off x="6187285" y="3414520"/>
              <a:ext cx="1473461" cy="56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>
                  <a:cs typeface="ＭＳ Ｐゴシック" charset="0"/>
                </a:rPr>
                <a:t>Number of Trials</a:t>
              </a:r>
            </a:p>
          </p:txBody>
        </p:sp>
        <p:sp>
          <p:nvSpPr>
            <p:cNvPr id="109" name="Text Box 113"/>
            <p:cNvSpPr txBox="1">
              <a:spLocks noChangeArrowheads="1"/>
            </p:cNvSpPr>
            <p:nvPr/>
          </p:nvSpPr>
          <p:spPr bwMode="auto">
            <a:xfrm>
              <a:off x="6844667" y="3652306"/>
              <a:ext cx="488431" cy="370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45</a:t>
              </a:r>
            </a:p>
          </p:txBody>
        </p:sp>
        <p:sp>
          <p:nvSpPr>
            <p:cNvPr id="110" name="Text Box 114"/>
            <p:cNvSpPr txBox="1">
              <a:spLocks noChangeArrowheads="1"/>
            </p:cNvSpPr>
            <p:nvPr/>
          </p:nvSpPr>
          <p:spPr bwMode="auto">
            <a:xfrm>
              <a:off x="7089765" y="4320350"/>
              <a:ext cx="1623992" cy="4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>
                  <a:cs typeface="ＭＳ Ｐゴシック" charset="0"/>
                </a:rPr>
                <a:t>Path Length (m)</a:t>
              </a:r>
            </a:p>
          </p:txBody>
        </p:sp>
        <p:sp>
          <p:nvSpPr>
            <p:cNvPr id="111" name="Text Box 115"/>
            <p:cNvSpPr txBox="1">
              <a:spLocks noChangeArrowheads="1"/>
            </p:cNvSpPr>
            <p:nvPr/>
          </p:nvSpPr>
          <p:spPr bwMode="auto">
            <a:xfrm>
              <a:off x="7181454" y="3426487"/>
              <a:ext cx="1493509" cy="402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>
                  <a:cs typeface="ＭＳ Ｐゴシック" charset="0"/>
                </a:rPr>
                <a:t>Latency (s)</a:t>
              </a:r>
            </a:p>
          </p:txBody>
        </p:sp>
        <p:sp>
          <p:nvSpPr>
            <p:cNvPr id="112" name="Text Box 117"/>
            <p:cNvSpPr txBox="1">
              <a:spLocks noChangeArrowheads="1"/>
            </p:cNvSpPr>
            <p:nvPr/>
          </p:nvSpPr>
          <p:spPr bwMode="auto">
            <a:xfrm>
              <a:off x="8359334" y="4280832"/>
              <a:ext cx="490195" cy="350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20</a:t>
              </a:r>
            </a:p>
          </p:txBody>
        </p:sp>
        <p:sp>
          <p:nvSpPr>
            <p:cNvPr id="113" name="Text Box 118"/>
            <p:cNvSpPr txBox="1">
              <a:spLocks noChangeArrowheads="1"/>
            </p:cNvSpPr>
            <p:nvPr/>
          </p:nvSpPr>
          <p:spPr bwMode="auto">
            <a:xfrm>
              <a:off x="8287041" y="3409550"/>
              <a:ext cx="567781" cy="366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150</a:t>
              </a:r>
            </a:p>
          </p:txBody>
        </p:sp>
        <p:sp>
          <p:nvSpPr>
            <p:cNvPr id="114" name="Text Box 119"/>
            <p:cNvSpPr txBox="1">
              <a:spLocks noChangeArrowheads="1"/>
            </p:cNvSpPr>
            <p:nvPr/>
          </p:nvSpPr>
          <p:spPr bwMode="auto">
            <a:xfrm>
              <a:off x="6948632" y="3457604"/>
              <a:ext cx="567781" cy="366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grpSp>
          <p:nvGrpSpPr>
            <p:cNvPr id="73844" name="Group 120"/>
            <p:cNvGrpSpPr>
              <a:grpSpLocks/>
            </p:cNvGrpSpPr>
            <p:nvPr/>
          </p:nvGrpSpPr>
          <p:grpSpPr bwMode="auto">
            <a:xfrm>
              <a:off x="7190869" y="2894267"/>
              <a:ext cx="1475050" cy="606493"/>
              <a:chOff x="2250" y="2104"/>
              <a:chExt cx="506" cy="207"/>
            </a:xfrm>
          </p:grpSpPr>
          <p:sp>
            <p:nvSpPr>
              <p:cNvPr id="199" name="AutoShape 121"/>
              <p:cNvSpPr>
                <a:spLocks noChangeArrowheads="1"/>
              </p:cNvSpPr>
              <p:nvPr/>
            </p:nvSpPr>
            <p:spPr bwMode="auto">
              <a:xfrm>
                <a:off x="2277" y="2114"/>
                <a:ext cx="7" cy="195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0" name="AutoShape 122"/>
              <p:cNvSpPr>
                <a:spLocks noChangeArrowheads="1"/>
              </p:cNvSpPr>
              <p:nvPr/>
            </p:nvSpPr>
            <p:spPr bwMode="auto">
              <a:xfrm>
                <a:off x="2286" y="2275"/>
                <a:ext cx="7" cy="33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1" name="AutoShape 123"/>
              <p:cNvSpPr>
                <a:spLocks noChangeArrowheads="1"/>
              </p:cNvSpPr>
              <p:nvPr/>
            </p:nvSpPr>
            <p:spPr bwMode="auto">
              <a:xfrm>
                <a:off x="2261" y="2263"/>
                <a:ext cx="7" cy="46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2" name="AutoShape 124"/>
              <p:cNvSpPr>
                <a:spLocks noChangeArrowheads="1"/>
              </p:cNvSpPr>
              <p:nvPr/>
            </p:nvSpPr>
            <p:spPr bwMode="auto">
              <a:xfrm>
                <a:off x="2269" y="2298"/>
                <a:ext cx="6" cy="11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3" name="AutoShape 125"/>
              <p:cNvSpPr>
                <a:spLocks noChangeArrowheads="1"/>
              </p:cNvSpPr>
              <p:nvPr/>
            </p:nvSpPr>
            <p:spPr bwMode="auto">
              <a:xfrm>
                <a:off x="2294" y="2219"/>
                <a:ext cx="6" cy="89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4" name="AutoShape 126"/>
              <p:cNvSpPr>
                <a:spLocks noChangeArrowheads="1"/>
              </p:cNvSpPr>
              <p:nvPr/>
            </p:nvSpPr>
            <p:spPr bwMode="auto">
              <a:xfrm>
                <a:off x="2302" y="2287"/>
                <a:ext cx="7" cy="22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5" name="AutoShape 127"/>
              <p:cNvSpPr>
                <a:spLocks noChangeArrowheads="1"/>
              </p:cNvSpPr>
              <p:nvPr/>
            </p:nvSpPr>
            <p:spPr bwMode="auto">
              <a:xfrm>
                <a:off x="2311" y="2250"/>
                <a:ext cx="7" cy="60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6" name="AutoShape 128"/>
              <p:cNvSpPr>
                <a:spLocks noChangeArrowheads="1"/>
              </p:cNvSpPr>
              <p:nvPr/>
            </p:nvSpPr>
            <p:spPr bwMode="auto">
              <a:xfrm>
                <a:off x="2319" y="2273"/>
                <a:ext cx="6" cy="35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7" name="AutoShape 129"/>
              <p:cNvSpPr>
                <a:spLocks noChangeArrowheads="1"/>
              </p:cNvSpPr>
              <p:nvPr/>
            </p:nvSpPr>
            <p:spPr bwMode="auto">
              <a:xfrm>
                <a:off x="2327" y="2291"/>
                <a:ext cx="7" cy="17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8" name="AutoShape 130"/>
              <p:cNvSpPr>
                <a:spLocks noChangeArrowheads="1"/>
              </p:cNvSpPr>
              <p:nvPr/>
            </p:nvSpPr>
            <p:spPr bwMode="auto">
              <a:xfrm>
                <a:off x="2337" y="2269"/>
                <a:ext cx="6" cy="40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09" name="AutoShape 131"/>
              <p:cNvSpPr>
                <a:spLocks noChangeArrowheads="1"/>
              </p:cNvSpPr>
              <p:nvPr/>
            </p:nvSpPr>
            <p:spPr bwMode="auto">
              <a:xfrm>
                <a:off x="2344" y="2298"/>
                <a:ext cx="7" cy="10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0" name="AutoShape 132"/>
              <p:cNvSpPr>
                <a:spLocks noChangeArrowheads="1"/>
              </p:cNvSpPr>
              <p:nvPr/>
            </p:nvSpPr>
            <p:spPr bwMode="auto">
              <a:xfrm>
                <a:off x="2352" y="2258"/>
                <a:ext cx="7" cy="51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1" name="AutoShape 133"/>
              <p:cNvSpPr>
                <a:spLocks noChangeArrowheads="1"/>
              </p:cNvSpPr>
              <p:nvPr/>
            </p:nvSpPr>
            <p:spPr bwMode="auto">
              <a:xfrm>
                <a:off x="2362" y="2285"/>
                <a:ext cx="6" cy="24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2" name="AutoShape 134"/>
              <p:cNvSpPr>
                <a:spLocks noChangeArrowheads="1"/>
              </p:cNvSpPr>
              <p:nvPr/>
            </p:nvSpPr>
            <p:spPr bwMode="auto">
              <a:xfrm>
                <a:off x="2369" y="2260"/>
                <a:ext cx="7" cy="49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3" name="AutoShape 135"/>
              <p:cNvSpPr>
                <a:spLocks noChangeArrowheads="1"/>
              </p:cNvSpPr>
              <p:nvPr/>
            </p:nvSpPr>
            <p:spPr bwMode="auto">
              <a:xfrm>
                <a:off x="2378" y="2296"/>
                <a:ext cx="7" cy="13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4" name="AutoShape 136"/>
              <p:cNvSpPr>
                <a:spLocks noChangeArrowheads="1"/>
              </p:cNvSpPr>
              <p:nvPr/>
            </p:nvSpPr>
            <p:spPr bwMode="auto">
              <a:xfrm>
                <a:off x="2386" y="2276"/>
                <a:ext cx="6" cy="33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5" name="AutoShape 137"/>
              <p:cNvSpPr>
                <a:spLocks noChangeArrowheads="1"/>
              </p:cNvSpPr>
              <p:nvPr/>
            </p:nvSpPr>
            <p:spPr bwMode="auto">
              <a:xfrm>
                <a:off x="2394" y="2303"/>
                <a:ext cx="7" cy="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6" name="AutoShape 138"/>
              <p:cNvSpPr>
                <a:spLocks noChangeArrowheads="1"/>
              </p:cNvSpPr>
              <p:nvPr/>
            </p:nvSpPr>
            <p:spPr bwMode="auto">
              <a:xfrm>
                <a:off x="2402" y="2280"/>
                <a:ext cx="7" cy="28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7" name="AutoShape 139"/>
              <p:cNvSpPr>
                <a:spLocks noChangeArrowheads="1"/>
              </p:cNvSpPr>
              <p:nvPr/>
            </p:nvSpPr>
            <p:spPr bwMode="auto">
              <a:xfrm>
                <a:off x="2411" y="2303"/>
                <a:ext cx="6" cy="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8" name="AutoShape 140"/>
              <p:cNvSpPr>
                <a:spLocks noChangeArrowheads="1"/>
              </p:cNvSpPr>
              <p:nvPr/>
            </p:nvSpPr>
            <p:spPr bwMode="auto">
              <a:xfrm>
                <a:off x="2419" y="2282"/>
                <a:ext cx="7" cy="26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19" name="AutoShape 141"/>
              <p:cNvSpPr>
                <a:spLocks noChangeArrowheads="1"/>
              </p:cNvSpPr>
              <p:nvPr/>
            </p:nvSpPr>
            <p:spPr bwMode="auto">
              <a:xfrm>
                <a:off x="2428" y="2298"/>
                <a:ext cx="7" cy="10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0" name="AutoShape 142"/>
              <p:cNvSpPr>
                <a:spLocks noChangeArrowheads="1"/>
              </p:cNvSpPr>
              <p:nvPr/>
            </p:nvSpPr>
            <p:spPr bwMode="auto">
              <a:xfrm>
                <a:off x="2436" y="2298"/>
                <a:ext cx="6" cy="11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1" name="AutoShape 143"/>
              <p:cNvSpPr>
                <a:spLocks noChangeArrowheads="1"/>
              </p:cNvSpPr>
              <p:nvPr/>
            </p:nvSpPr>
            <p:spPr bwMode="auto">
              <a:xfrm>
                <a:off x="2444" y="2307"/>
                <a:ext cx="7" cy="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2" name="AutoShape 144"/>
              <p:cNvSpPr>
                <a:spLocks noChangeArrowheads="1"/>
              </p:cNvSpPr>
              <p:nvPr/>
            </p:nvSpPr>
            <p:spPr bwMode="auto">
              <a:xfrm>
                <a:off x="2453" y="2291"/>
                <a:ext cx="7" cy="17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3" name="AutoShape 145"/>
              <p:cNvSpPr>
                <a:spLocks noChangeArrowheads="1"/>
              </p:cNvSpPr>
              <p:nvPr/>
            </p:nvSpPr>
            <p:spPr bwMode="auto">
              <a:xfrm>
                <a:off x="2469" y="2282"/>
                <a:ext cx="7" cy="26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4" name="AutoShape 146"/>
              <p:cNvSpPr>
                <a:spLocks noChangeArrowheads="1"/>
              </p:cNvSpPr>
              <p:nvPr/>
            </p:nvSpPr>
            <p:spPr bwMode="auto">
              <a:xfrm>
                <a:off x="2477" y="2300"/>
                <a:ext cx="7" cy="8"/>
              </a:xfrm>
              <a:prstGeom prst="roundRect">
                <a:avLst>
                  <a:gd name="adj" fmla="val 125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5" name="AutoShape 147"/>
              <p:cNvSpPr>
                <a:spLocks noChangeArrowheads="1"/>
              </p:cNvSpPr>
              <p:nvPr/>
            </p:nvSpPr>
            <p:spPr bwMode="auto">
              <a:xfrm>
                <a:off x="2485" y="2305"/>
                <a:ext cx="7" cy="4"/>
              </a:xfrm>
              <a:prstGeom prst="roundRect">
                <a:avLst>
                  <a:gd name="adj" fmla="val 25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6" name="AutoShape 148"/>
              <p:cNvSpPr>
                <a:spLocks noChangeArrowheads="1"/>
              </p:cNvSpPr>
              <p:nvPr/>
            </p:nvSpPr>
            <p:spPr bwMode="auto">
              <a:xfrm>
                <a:off x="2494" y="2303"/>
                <a:ext cx="7" cy="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7" name="AutoShape 149"/>
              <p:cNvSpPr>
                <a:spLocks noChangeArrowheads="1"/>
              </p:cNvSpPr>
              <p:nvPr/>
            </p:nvSpPr>
            <p:spPr bwMode="auto">
              <a:xfrm>
                <a:off x="2502" y="2300"/>
                <a:ext cx="7" cy="8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8" name="AutoShape 150"/>
              <p:cNvSpPr>
                <a:spLocks noChangeArrowheads="1"/>
              </p:cNvSpPr>
              <p:nvPr/>
            </p:nvSpPr>
            <p:spPr bwMode="auto">
              <a:xfrm>
                <a:off x="2510" y="2307"/>
                <a:ext cx="7" cy="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29" name="AutoShape 151"/>
              <p:cNvSpPr>
                <a:spLocks noChangeArrowheads="1"/>
              </p:cNvSpPr>
              <p:nvPr/>
            </p:nvSpPr>
            <p:spPr bwMode="auto">
              <a:xfrm>
                <a:off x="2519" y="2298"/>
                <a:ext cx="7" cy="11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0" name="AutoShape 152"/>
              <p:cNvSpPr>
                <a:spLocks noChangeArrowheads="1"/>
              </p:cNvSpPr>
              <p:nvPr/>
            </p:nvSpPr>
            <p:spPr bwMode="auto">
              <a:xfrm>
                <a:off x="2527" y="2307"/>
                <a:ext cx="7" cy="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1" name="AutoShape 153"/>
              <p:cNvSpPr>
                <a:spLocks noChangeArrowheads="1"/>
              </p:cNvSpPr>
              <p:nvPr/>
            </p:nvSpPr>
            <p:spPr bwMode="auto">
              <a:xfrm>
                <a:off x="2535" y="2307"/>
                <a:ext cx="7" cy="1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2" name="AutoShape 154"/>
              <p:cNvSpPr>
                <a:spLocks noChangeArrowheads="1"/>
              </p:cNvSpPr>
              <p:nvPr/>
            </p:nvSpPr>
            <p:spPr bwMode="auto">
              <a:xfrm>
                <a:off x="2553" y="2300"/>
                <a:ext cx="6" cy="8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3" name="AutoShape 155"/>
              <p:cNvSpPr>
                <a:spLocks noChangeArrowheads="1"/>
              </p:cNvSpPr>
              <p:nvPr/>
            </p:nvSpPr>
            <p:spPr bwMode="auto">
              <a:xfrm>
                <a:off x="2569" y="2298"/>
                <a:ext cx="7" cy="11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4" name="AutoShape 156"/>
              <p:cNvSpPr>
                <a:spLocks noChangeArrowheads="1"/>
              </p:cNvSpPr>
              <p:nvPr/>
            </p:nvSpPr>
            <p:spPr bwMode="auto">
              <a:xfrm>
                <a:off x="2578" y="2307"/>
                <a:ext cx="5" cy="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5" name="AutoShape 157"/>
              <p:cNvSpPr>
                <a:spLocks noChangeArrowheads="1"/>
              </p:cNvSpPr>
              <p:nvPr/>
            </p:nvSpPr>
            <p:spPr bwMode="auto">
              <a:xfrm>
                <a:off x="2586" y="2307"/>
                <a:ext cx="7" cy="1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6" name="AutoShape 158"/>
              <p:cNvSpPr>
                <a:spLocks noChangeArrowheads="1"/>
              </p:cNvSpPr>
              <p:nvPr/>
            </p:nvSpPr>
            <p:spPr bwMode="auto">
              <a:xfrm>
                <a:off x="2603" y="2303"/>
                <a:ext cx="6" cy="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7" name="AutoShape 159"/>
              <p:cNvSpPr>
                <a:spLocks noChangeArrowheads="1"/>
              </p:cNvSpPr>
              <p:nvPr/>
            </p:nvSpPr>
            <p:spPr bwMode="auto">
              <a:xfrm>
                <a:off x="2620" y="2305"/>
                <a:ext cx="7" cy="4"/>
              </a:xfrm>
              <a:prstGeom prst="roundRect">
                <a:avLst>
                  <a:gd name="adj" fmla="val 25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8" name="AutoShape 160"/>
              <p:cNvSpPr>
                <a:spLocks noChangeArrowheads="1"/>
              </p:cNvSpPr>
              <p:nvPr/>
            </p:nvSpPr>
            <p:spPr bwMode="auto">
              <a:xfrm>
                <a:off x="2653" y="2300"/>
                <a:ext cx="6" cy="8"/>
              </a:xfrm>
              <a:prstGeom prst="roundRect">
                <a:avLst>
                  <a:gd name="adj" fmla="val 125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39" name="AutoShape 161"/>
              <p:cNvSpPr>
                <a:spLocks noChangeArrowheads="1"/>
              </p:cNvSpPr>
              <p:nvPr/>
            </p:nvSpPr>
            <p:spPr bwMode="auto">
              <a:xfrm>
                <a:off x="2661" y="2307"/>
                <a:ext cx="7" cy="1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40" name="AutoShape 162"/>
              <p:cNvSpPr>
                <a:spLocks noChangeArrowheads="1"/>
              </p:cNvSpPr>
              <p:nvPr/>
            </p:nvSpPr>
            <p:spPr bwMode="auto">
              <a:xfrm>
                <a:off x="2669" y="2307"/>
                <a:ext cx="7" cy="1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41" name="AutoShape 163"/>
              <p:cNvSpPr>
                <a:spLocks noChangeArrowheads="1"/>
              </p:cNvSpPr>
              <p:nvPr/>
            </p:nvSpPr>
            <p:spPr bwMode="auto">
              <a:xfrm>
                <a:off x="2687" y="2305"/>
                <a:ext cx="7" cy="4"/>
              </a:xfrm>
              <a:prstGeom prst="roundRect">
                <a:avLst>
                  <a:gd name="adj" fmla="val 25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42" name="AutoShape 164"/>
              <p:cNvSpPr>
                <a:spLocks noChangeArrowheads="1"/>
              </p:cNvSpPr>
              <p:nvPr/>
            </p:nvSpPr>
            <p:spPr bwMode="auto">
              <a:xfrm>
                <a:off x="2703" y="2305"/>
                <a:ext cx="7" cy="4"/>
              </a:xfrm>
              <a:prstGeom prst="roundRect">
                <a:avLst>
                  <a:gd name="adj" fmla="val 25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43" name="AutoShape 165"/>
              <p:cNvSpPr>
                <a:spLocks noChangeArrowheads="1"/>
              </p:cNvSpPr>
              <p:nvPr/>
            </p:nvSpPr>
            <p:spPr bwMode="auto">
              <a:xfrm>
                <a:off x="2250" y="2104"/>
                <a:ext cx="506" cy="207"/>
              </a:xfrm>
              <a:prstGeom prst="roundRect">
                <a:avLst>
                  <a:gd name="adj" fmla="val 477"/>
                </a:avLst>
              </a:prstGeom>
              <a:noFill/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grpSp>
          <p:nvGrpSpPr>
            <p:cNvPr id="73845" name="Group 166"/>
            <p:cNvGrpSpPr>
              <a:grpSpLocks/>
            </p:cNvGrpSpPr>
            <p:nvPr/>
          </p:nvGrpSpPr>
          <p:grpSpPr bwMode="auto">
            <a:xfrm>
              <a:off x="7190869" y="3767382"/>
              <a:ext cx="1472136" cy="603563"/>
              <a:chOff x="2250" y="2402"/>
              <a:chExt cx="505" cy="206"/>
            </a:xfrm>
          </p:grpSpPr>
          <p:sp>
            <p:nvSpPr>
              <p:cNvPr id="130" name="AutoShape 167"/>
              <p:cNvSpPr>
                <a:spLocks noChangeArrowheads="1"/>
              </p:cNvSpPr>
              <p:nvPr/>
            </p:nvSpPr>
            <p:spPr bwMode="auto">
              <a:xfrm>
                <a:off x="2272" y="2476"/>
                <a:ext cx="5" cy="12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1" name="AutoShape 168"/>
              <p:cNvSpPr>
                <a:spLocks noChangeArrowheads="1"/>
              </p:cNvSpPr>
              <p:nvPr/>
            </p:nvSpPr>
            <p:spPr bwMode="auto">
              <a:xfrm>
                <a:off x="2278" y="2561"/>
                <a:ext cx="5" cy="45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2" name="AutoShape 169"/>
              <p:cNvSpPr>
                <a:spLocks noChangeArrowheads="1"/>
              </p:cNvSpPr>
              <p:nvPr/>
            </p:nvSpPr>
            <p:spPr bwMode="auto">
              <a:xfrm>
                <a:off x="2260" y="2584"/>
                <a:ext cx="5" cy="22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3" name="AutoShape 170"/>
              <p:cNvSpPr>
                <a:spLocks noChangeArrowheads="1"/>
              </p:cNvSpPr>
              <p:nvPr/>
            </p:nvSpPr>
            <p:spPr bwMode="auto">
              <a:xfrm>
                <a:off x="2284" y="2444"/>
                <a:ext cx="5" cy="161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4" name="AutoShape 171"/>
              <p:cNvSpPr>
                <a:spLocks noChangeArrowheads="1"/>
              </p:cNvSpPr>
              <p:nvPr/>
            </p:nvSpPr>
            <p:spPr bwMode="auto">
              <a:xfrm>
                <a:off x="2290" y="2579"/>
                <a:ext cx="5" cy="2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5" name="AutoShape 172"/>
              <p:cNvSpPr>
                <a:spLocks noChangeArrowheads="1"/>
              </p:cNvSpPr>
              <p:nvPr/>
            </p:nvSpPr>
            <p:spPr bwMode="auto">
              <a:xfrm>
                <a:off x="2260" y="2584"/>
                <a:ext cx="5" cy="22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6" name="AutoShape 173"/>
              <p:cNvSpPr>
                <a:spLocks noChangeArrowheads="1"/>
              </p:cNvSpPr>
              <p:nvPr/>
            </p:nvSpPr>
            <p:spPr bwMode="auto">
              <a:xfrm>
                <a:off x="2297" y="2426"/>
                <a:ext cx="5" cy="180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7" name="AutoShape 174"/>
              <p:cNvSpPr>
                <a:spLocks noChangeArrowheads="1"/>
              </p:cNvSpPr>
              <p:nvPr/>
            </p:nvSpPr>
            <p:spPr bwMode="auto">
              <a:xfrm>
                <a:off x="2303" y="2584"/>
                <a:ext cx="5" cy="22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8" name="AutoShape 175"/>
              <p:cNvSpPr>
                <a:spLocks noChangeArrowheads="1"/>
              </p:cNvSpPr>
              <p:nvPr/>
            </p:nvSpPr>
            <p:spPr bwMode="auto">
              <a:xfrm>
                <a:off x="2309" y="2485"/>
                <a:ext cx="5" cy="121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39" name="AutoShape 176"/>
              <p:cNvSpPr>
                <a:spLocks noChangeArrowheads="1"/>
              </p:cNvSpPr>
              <p:nvPr/>
            </p:nvSpPr>
            <p:spPr bwMode="auto">
              <a:xfrm>
                <a:off x="2315" y="2588"/>
                <a:ext cx="5" cy="18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0" name="AutoShape 177"/>
              <p:cNvSpPr>
                <a:spLocks noChangeArrowheads="1"/>
              </p:cNvSpPr>
              <p:nvPr/>
            </p:nvSpPr>
            <p:spPr bwMode="auto">
              <a:xfrm>
                <a:off x="2322" y="2539"/>
                <a:ext cx="5" cy="67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1" name="AutoShape 178"/>
              <p:cNvSpPr>
                <a:spLocks noChangeArrowheads="1"/>
              </p:cNvSpPr>
              <p:nvPr/>
            </p:nvSpPr>
            <p:spPr bwMode="auto">
              <a:xfrm>
                <a:off x="2328" y="2579"/>
                <a:ext cx="5" cy="2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2" name="AutoShape 179"/>
              <p:cNvSpPr>
                <a:spLocks noChangeArrowheads="1"/>
              </p:cNvSpPr>
              <p:nvPr/>
            </p:nvSpPr>
            <p:spPr bwMode="auto">
              <a:xfrm>
                <a:off x="2335" y="2557"/>
                <a:ext cx="5" cy="4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3" name="AutoShape 180"/>
              <p:cNvSpPr>
                <a:spLocks noChangeArrowheads="1"/>
              </p:cNvSpPr>
              <p:nvPr/>
            </p:nvSpPr>
            <p:spPr bwMode="auto">
              <a:xfrm>
                <a:off x="2342" y="2570"/>
                <a:ext cx="5" cy="3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4" name="AutoShape 181"/>
              <p:cNvSpPr>
                <a:spLocks noChangeArrowheads="1"/>
              </p:cNvSpPr>
              <p:nvPr/>
            </p:nvSpPr>
            <p:spPr bwMode="auto">
              <a:xfrm>
                <a:off x="2347" y="2570"/>
                <a:ext cx="5" cy="3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5" name="AutoShape 182"/>
              <p:cNvSpPr>
                <a:spLocks noChangeArrowheads="1"/>
              </p:cNvSpPr>
              <p:nvPr/>
            </p:nvSpPr>
            <p:spPr bwMode="auto">
              <a:xfrm>
                <a:off x="2353" y="2576"/>
                <a:ext cx="5" cy="30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6" name="AutoShape 183"/>
              <p:cNvSpPr>
                <a:spLocks noChangeArrowheads="1"/>
              </p:cNvSpPr>
              <p:nvPr/>
            </p:nvSpPr>
            <p:spPr bwMode="auto">
              <a:xfrm>
                <a:off x="2360" y="2557"/>
                <a:ext cx="5" cy="4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7" name="AutoShape 184"/>
              <p:cNvSpPr>
                <a:spLocks noChangeArrowheads="1"/>
              </p:cNvSpPr>
              <p:nvPr/>
            </p:nvSpPr>
            <p:spPr bwMode="auto">
              <a:xfrm>
                <a:off x="2365" y="2566"/>
                <a:ext cx="5" cy="40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8" name="AutoShape 185"/>
              <p:cNvSpPr>
                <a:spLocks noChangeArrowheads="1"/>
              </p:cNvSpPr>
              <p:nvPr/>
            </p:nvSpPr>
            <p:spPr bwMode="auto">
              <a:xfrm>
                <a:off x="2372" y="2579"/>
                <a:ext cx="5" cy="27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9" name="AutoShape 186"/>
              <p:cNvSpPr>
                <a:spLocks noChangeArrowheads="1"/>
              </p:cNvSpPr>
              <p:nvPr/>
            </p:nvSpPr>
            <p:spPr bwMode="auto">
              <a:xfrm>
                <a:off x="2378" y="2561"/>
                <a:ext cx="5" cy="45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0" name="AutoShape 187"/>
              <p:cNvSpPr>
                <a:spLocks noChangeArrowheads="1"/>
              </p:cNvSpPr>
              <p:nvPr/>
            </p:nvSpPr>
            <p:spPr bwMode="auto">
              <a:xfrm>
                <a:off x="2384" y="2579"/>
                <a:ext cx="5" cy="27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1" name="AutoShape 188"/>
              <p:cNvSpPr>
                <a:spLocks noChangeArrowheads="1"/>
              </p:cNvSpPr>
              <p:nvPr/>
            </p:nvSpPr>
            <p:spPr bwMode="auto">
              <a:xfrm>
                <a:off x="2390" y="2538"/>
                <a:ext cx="5" cy="68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2" name="AutoShape 189"/>
              <p:cNvSpPr>
                <a:spLocks noChangeArrowheads="1"/>
              </p:cNvSpPr>
              <p:nvPr/>
            </p:nvSpPr>
            <p:spPr bwMode="auto">
              <a:xfrm>
                <a:off x="2397" y="2580"/>
                <a:ext cx="5" cy="2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3" name="AutoShape 190"/>
              <p:cNvSpPr>
                <a:spLocks noChangeArrowheads="1"/>
              </p:cNvSpPr>
              <p:nvPr/>
            </p:nvSpPr>
            <p:spPr bwMode="auto">
              <a:xfrm>
                <a:off x="2402" y="2579"/>
                <a:ext cx="5" cy="2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4" name="AutoShape 191"/>
              <p:cNvSpPr>
                <a:spLocks noChangeArrowheads="1"/>
              </p:cNvSpPr>
              <p:nvPr/>
            </p:nvSpPr>
            <p:spPr bwMode="auto">
              <a:xfrm>
                <a:off x="2409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5" name="AutoShape 192"/>
              <p:cNvSpPr>
                <a:spLocks noChangeArrowheads="1"/>
              </p:cNvSpPr>
              <p:nvPr/>
            </p:nvSpPr>
            <p:spPr bwMode="auto">
              <a:xfrm>
                <a:off x="2415" y="2592"/>
                <a:ext cx="5" cy="14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6" name="AutoShape 193"/>
              <p:cNvSpPr>
                <a:spLocks noChangeArrowheads="1"/>
              </p:cNvSpPr>
              <p:nvPr/>
            </p:nvSpPr>
            <p:spPr bwMode="auto">
              <a:xfrm>
                <a:off x="2421" y="2588"/>
                <a:ext cx="5" cy="18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7" name="AutoShape 194"/>
              <p:cNvSpPr>
                <a:spLocks noChangeArrowheads="1"/>
              </p:cNvSpPr>
              <p:nvPr/>
            </p:nvSpPr>
            <p:spPr bwMode="auto">
              <a:xfrm>
                <a:off x="2427" y="2561"/>
                <a:ext cx="5" cy="45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8" name="AutoShape 195"/>
              <p:cNvSpPr>
                <a:spLocks noChangeArrowheads="1"/>
              </p:cNvSpPr>
              <p:nvPr/>
            </p:nvSpPr>
            <p:spPr bwMode="auto">
              <a:xfrm>
                <a:off x="2434" y="2584"/>
                <a:ext cx="5" cy="22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59" name="AutoShape 196"/>
              <p:cNvSpPr>
                <a:spLocks noChangeArrowheads="1"/>
              </p:cNvSpPr>
              <p:nvPr/>
            </p:nvSpPr>
            <p:spPr bwMode="auto">
              <a:xfrm>
                <a:off x="2440" y="2552"/>
                <a:ext cx="5" cy="54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0" name="AutoShape 197"/>
              <p:cNvSpPr>
                <a:spLocks noChangeArrowheads="1"/>
              </p:cNvSpPr>
              <p:nvPr/>
            </p:nvSpPr>
            <p:spPr bwMode="auto">
              <a:xfrm>
                <a:off x="2454" y="2561"/>
                <a:ext cx="5" cy="45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1" name="AutoShape 198"/>
              <p:cNvSpPr>
                <a:spLocks noChangeArrowheads="1"/>
              </p:cNvSpPr>
              <p:nvPr/>
            </p:nvSpPr>
            <p:spPr bwMode="auto">
              <a:xfrm>
                <a:off x="2459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2" name="AutoShape 199"/>
              <p:cNvSpPr>
                <a:spLocks noChangeArrowheads="1"/>
              </p:cNvSpPr>
              <p:nvPr/>
            </p:nvSpPr>
            <p:spPr bwMode="auto">
              <a:xfrm>
                <a:off x="2465" y="2566"/>
                <a:ext cx="5" cy="40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3" name="AutoShape 200"/>
              <p:cNvSpPr>
                <a:spLocks noChangeArrowheads="1"/>
              </p:cNvSpPr>
              <p:nvPr/>
            </p:nvSpPr>
            <p:spPr bwMode="auto">
              <a:xfrm>
                <a:off x="2472" y="2597"/>
                <a:ext cx="5" cy="8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4" name="AutoShape 201"/>
              <p:cNvSpPr>
                <a:spLocks noChangeArrowheads="1"/>
              </p:cNvSpPr>
              <p:nvPr/>
            </p:nvSpPr>
            <p:spPr bwMode="auto">
              <a:xfrm>
                <a:off x="2477" y="2584"/>
                <a:ext cx="5" cy="22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5" name="AutoShape 202"/>
              <p:cNvSpPr>
                <a:spLocks noChangeArrowheads="1"/>
              </p:cNvSpPr>
              <p:nvPr/>
            </p:nvSpPr>
            <p:spPr bwMode="auto">
              <a:xfrm>
                <a:off x="2484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6" name="AutoShape 203"/>
              <p:cNvSpPr>
                <a:spLocks noChangeArrowheads="1"/>
              </p:cNvSpPr>
              <p:nvPr/>
            </p:nvSpPr>
            <p:spPr bwMode="auto">
              <a:xfrm>
                <a:off x="2489" y="2566"/>
                <a:ext cx="5" cy="40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7" name="AutoShape 204"/>
              <p:cNvSpPr>
                <a:spLocks noChangeArrowheads="1"/>
              </p:cNvSpPr>
              <p:nvPr/>
            </p:nvSpPr>
            <p:spPr bwMode="auto">
              <a:xfrm>
                <a:off x="2502" y="2588"/>
                <a:ext cx="5" cy="18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8" name="AutoShape 205"/>
              <p:cNvSpPr>
                <a:spLocks noChangeArrowheads="1"/>
              </p:cNvSpPr>
              <p:nvPr/>
            </p:nvSpPr>
            <p:spPr bwMode="auto">
              <a:xfrm>
                <a:off x="2509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69" name="AutoShape 206"/>
              <p:cNvSpPr>
                <a:spLocks noChangeArrowheads="1"/>
              </p:cNvSpPr>
              <p:nvPr/>
            </p:nvSpPr>
            <p:spPr bwMode="auto">
              <a:xfrm>
                <a:off x="2516" y="2580"/>
                <a:ext cx="5" cy="2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0" name="AutoShape 207"/>
              <p:cNvSpPr>
                <a:spLocks noChangeArrowheads="1"/>
              </p:cNvSpPr>
              <p:nvPr/>
            </p:nvSpPr>
            <p:spPr bwMode="auto">
              <a:xfrm>
                <a:off x="2521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1" name="AutoShape 208"/>
              <p:cNvSpPr>
                <a:spLocks noChangeArrowheads="1"/>
              </p:cNvSpPr>
              <p:nvPr/>
            </p:nvSpPr>
            <p:spPr bwMode="auto">
              <a:xfrm>
                <a:off x="2527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2" name="AutoShape 209"/>
              <p:cNvSpPr>
                <a:spLocks noChangeArrowheads="1"/>
              </p:cNvSpPr>
              <p:nvPr/>
            </p:nvSpPr>
            <p:spPr bwMode="auto">
              <a:xfrm>
                <a:off x="2534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3" name="AutoShape 210"/>
              <p:cNvSpPr>
                <a:spLocks noChangeArrowheads="1"/>
              </p:cNvSpPr>
              <p:nvPr/>
            </p:nvSpPr>
            <p:spPr bwMode="auto">
              <a:xfrm>
                <a:off x="2541" y="2579"/>
                <a:ext cx="5" cy="2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4" name="AutoShape 211"/>
              <p:cNvSpPr>
                <a:spLocks noChangeArrowheads="1"/>
              </p:cNvSpPr>
              <p:nvPr/>
            </p:nvSpPr>
            <p:spPr bwMode="auto">
              <a:xfrm>
                <a:off x="2546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5" name="AutoShape 212"/>
              <p:cNvSpPr>
                <a:spLocks noChangeArrowheads="1"/>
              </p:cNvSpPr>
              <p:nvPr/>
            </p:nvSpPr>
            <p:spPr bwMode="auto">
              <a:xfrm>
                <a:off x="2552" y="2566"/>
                <a:ext cx="5" cy="40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6" name="AutoShape 213"/>
              <p:cNvSpPr>
                <a:spLocks noChangeArrowheads="1"/>
              </p:cNvSpPr>
              <p:nvPr/>
            </p:nvSpPr>
            <p:spPr bwMode="auto">
              <a:xfrm>
                <a:off x="2566" y="2593"/>
                <a:ext cx="5" cy="13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7" name="AutoShape 214"/>
              <p:cNvSpPr>
                <a:spLocks noChangeArrowheads="1"/>
              </p:cNvSpPr>
              <p:nvPr/>
            </p:nvSpPr>
            <p:spPr bwMode="auto">
              <a:xfrm>
                <a:off x="2572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8" name="AutoShape 215"/>
              <p:cNvSpPr>
                <a:spLocks noChangeArrowheads="1"/>
              </p:cNvSpPr>
              <p:nvPr/>
            </p:nvSpPr>
            <p:spPr bwMode="auto">
              <a:xfrm>
                <a:off x="2578" y="2593"/>
                <a:ext cx="5" cy="13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79" name="AutoShape 216"/>
              <p:cNvSpPr>
                <a:spLocks noChangeArrowheads="1"/>
              </p:cNvSpPr>
              <p:nvPr/>
            </p:nvSpPr>
            <p:spPr bwMode="auto">
              <a:xfrm>
                <a:off x="2584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0" name="AutoShape 217"/>
              <p:cNvSpPr>
                <a:spLocks noChangeArrowheads="1"/>
              </p:cNvSpPr>
              <p:nvPr/>
            </p:nvSpPr>
            <p:spPr bwMode="auto">
              <a:xfrm>
                <a:off x="2590" y="2584"/>
                <a:ext cx="5" cy="22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1" name="AutoShape 218"/>
              <p:cNvSpPr>
                <a:spLocks noChangeArrowheads="1"/>
              </p:cNvSpPr>
              <p:nvPr/>
            </p:nvSpPr>
            <p:spPr bwMode="auto">
              <a:xfrm>
                <a:off x="2597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2" name="AutoShape 219"/>
              <p:cNvSpPr>
                <a:spLocks noChangeArrowheads="1"/>
              </p:cNvSpPr>
              <p:nvPr/>
            </p:nvSpPr>
            <p:spPr bwMode="auto">
              <a:xfrm>
                <a:off x="2603" y="2584"/>
                <a:ext cx="5" cy="22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3" name="AutoShape 220"/>
              <p:cNvSpPr>
                <a:spLocks noChangeArrowheads="1"/>
              </p:cNvSpPr>
              <p:nvPr/>
            </p:nvSpPr>
            <p:spPr bwMode="auto">
              <a:xfrm>
                <a:off x="2616" y="2593"/>
                <a:ext cx="5" cy="13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4" name="AutoShape 221"/>
              <p:cNvSpPr>
                <a:spLocks noChangeArrowheads="1"/>
              </p:cNvSpPr>
              <p:nvPr/>
            </p:nvSpPr>
            <p:spPr bwMode="auto">
              <a:xfrm>
                <a:off x="2628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5" name="AutoShape 222"/>
              <p:cNvSpPr>
                <a:spLocks noChangeArrowheads="1"/>
              </p:cNvSpPr>
              <p:nvPr/>
            </p:nvSpPr>
            <p:spPr bwMode="auto">
              <a:xfrm>
                <a:off x="2634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6" name="AutoShape 223"/>
              <p:cNvSpPr>
                <a:spLocks noChangeArrowheads="1"/>
              </p:cNvSpPr>
              <p:nvPr/>
            </p:nvSpPr>
            <p:spPr bwMode="auto">
              <a:xfrm>
                <a:off x="2640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7" name="AutoShape 224"/>
              <p:cNvSpPr>
                <a:spLocks noChangeArrowheads="1"/>
              </p:cNvSpPr>
              <p:nvPr/>
            </p:nvSpPr>
            <p:spPr bwMode="auto">
              <a:xfrm>
                <a:off x="2648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8" name="AutoShape 225"/>
              <p:cNvSpPr>
                <a:spLocks noChangeArrowheads="1"/>
              </p:cNvSpPr>
              <p:nvPr/>
            </p:nvSpPr>
            <p:spPr bwMode="auto">
              <a:xfrm>
                <a:off x="2653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89" name="AutoShape 226"/>
              <p:cNvSpPr>
                <a:spLocks noChangeArrowheads="1"/>
              </p:cNvSpPr>
              <p:nvPr/>
            </p:nvSpPr>
            <p:spPr bwMode="auto">
              <a:xfrm>
                <a:off x="2665" y="2593"/>
                <a:ext cx="5" cy="13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0" name="AutoShape 227"/>
              <p:cNvSpPr>
                <a:spLocks noChangeArrowheads="1"/>
              </p:cNvSpPr>
              <p:nvPr/>
            </p:nvSpPr>
            <p:spPr bwMode="auto">
              <a:xfrm>
                <a:off x="2672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1" name="AutoShape 228"/>
              <p:cNvSpPr>
                <a:spLocks noChangeArrowheads="1"/>
              </p:cNvSpPr>
              <p:nvPr/>
            </p:nvSpPr>
            <p:spPr bwMode="auto">
              <a:xfrm>
                <a:off x="2677" y="2593"/>
                <a:ext cx="5" cy="13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2" name="AutoShape 229"/>
              <p:cNvSpPr>
                <a:spLocks noChangeArrowheads="1"/>
              </p:cNvSpPr>
              <p:nvPr/>
            </p:nvSpPr>
            <p:spPr bwMode="auto">
              <a:xfrm>
                <a:off x="2684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3" name="AutoShape 230"/>
              <p:cNvSpPr>
                <a:spLocks noChangeArrowheads="1"/>
              </p:cNvSpPr>
              <p:nvPr/>
            </p:nvSpPr>
            <p:spPr bwMode="auto">
              <a:xfrm>
                <a:off x="2690" y="2593"/>
                <a:ext cx="5" cy="13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4" name="AutoShape 231"/>
              <p:cNvSpPr>
                <a:spLocks noChangeArrowheads="1"/>
              </p:cNvSpPr>
              <p:nvPr/>
            </p:nvSpPr>
            <p:spPr bwMode="auto">
              <a:xfrm>
                <a:off x="2704" y="2602"/>
                <a:ext cx="6" cy="4"/>
              </a:xfrm>
              <a:prstGeom prst="roundRect">
                <a:avLst>
                  <a:gd name="adj" fmla="val 25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5" name="AutoShape 232"/>
              <p:cNvSpPr>
                <a:spLocks noChangeArrowheads="1"/>
              </p:cNvSpPr>
              <p:nvPr/>
            </p:nvSpPr>
            <p:spPr bwMode="auto">
              <a:xfrm>
                <a:off x="2710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6" name="AutoShape 233"/>
              <p:cNvSpPr>
                <a:spLocks noChangeArrowheads="1"/>
              </p:cNvSpPr>
              <p:nvPr/>
            </p:nvSpPr>
            <p:spPr bwMode="auto">
              <a:xfrm>
                <a:off x="2716" y="2602"/>
                <a:ext cx="5" cy="4"/>
              </a:xfrm>
              <a:prstGeom prst="roundRect">
                <a:avLst>
                  <a:gd name="adj" fmla="val 25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7" name="AutoShape 234"/>
              <p:cNvSpPr>
                <a:spLocks noChangeArrowheads="1"/>
              </p:cNvSpPr>
              <p:nvPr/>
            </p:nvSpPr>
            <p:spPr bwMode="auto">
              <a:xfrm>
                <a:off x="2741" y="2597"/>
                <a:ext cx="5" cy="9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98" name="AutoShape 235"/>
              <p:cNvSpPr>
                <a:spLocks noChangeArrowheads="1"/>
              </p:cNvSpPr>
              <p:nvPr/>
            </p:nvSpPr>
            <p:spPr bwMode="auto">
              <a:xfrm>
                <a:off x="2250" y="2402"/>
                <a:ext cx="505" cy="206"/>
              </a:xfrm>
              <a:prstGeom prst="roundRect">
                <a:avLst>
                  <a:gd name="adj" fmla="val 481"/>
                </a:avLst>
              </a:prstGeom>
              <a:noFill/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sp>
          <p:nvSpPr>
            <p:cNvPr id="117" name="AutoShape 236"/>
            <p:cNvSpPr>
              <a:spLocks noChangeArrowheads="1"/>
            </p:cNvSpPr>
            <p:nvPr/>
          </p:nvSpPr>
          <p:spPr bwMode="auto">
            <a:xfrm rot="10800000">
              <a:off x="8029599" y="2946624"/>
              <a:ext cx="58188" cy="73391"/>
            </a:xfrm>
            <a:prstGeom prst="roundRect">
              <a:avLst>
                <a:gd name="adj" fmla="val 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18" name="AutoShape 237"/>
            <p:cNvSpPr>
              <a:spLocks noChangeArrowheads="1"/>
            </p:cNvSpPr>
            <p:nvPr/>
          </p:nvSpPr>
          <p:spPr bwMode="auto">
            <a:xfrm rot="10800000">
              <a:off x="8029599" y="3063299"/>
              <a:ext cx="61715" cy="71508"/>
            </a:xfrm>
            <a:prstGeom prst="roundRect">
              <a:avLst>
                <a:gd name="adj" fmla="val 5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2" name="Text Box 241"/>
            <p:cNvSpPr txBox="1">
              <a:spLocks noChangeArrowheads="1"/>
            </p:cNvSpPr>
            <p:nvPr/>
          </p:nvSpPr>
          <p:spPr bwMode="auto">
            <a:xfrm>
              <a:off x="7845326" y="2967327"/>
              <a:ext cx="1013892" cy="37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/>
            <a:lstStyle/>
            <a:p>
              <a:pPr>
                <a:defRPr/>
              </a:pPr>
              <a:r>
                <a:rPr lang="en-US" sz="1000" i="1">
                  <a:solidFill>
                    <a:srgbClr val="000000"/>
                  </a:solidFill>
                  <a:cs typeface="ＭＳ Ｐゴシック" charset="0"/>
                </a:rPr>
                <a:t>HOME</a:t>
              </a:r>
            </a:p>
          </p:txBody>
        </p:sp>
        <p:sp>
          <p:nvSpPr>
            <p:cNvPr id="121" name="Text Box 240"/>
            <p:cNvSpPr txBox="1">
              <a:spLocks noChangeArrowheads="1"/>
            </p:cNvSpPr>
            <p:nvPr/>
          </p:nvSpPr>
          <p:spPr bwMode="auto">
            <a:xfrm>
              <a:off x="7850614" y="2852534"/>
              <a:ext cx="1197276" cy="37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/>
            <a:lstStyle/>
            <a:p>
              <a:pPr>
                <a:defRPr/>
              </a:pPr>
              <a:r>
                <a:rPr lang="en-US" sz="1000" i="1" dirty="0">
                  <a:solidFill>
                    <a:srgbClr val="000000"/>
                  </a:solidFill>
                  <a:cs typeface="ＭＳ Ｐゴシック" charset="0"/>
                </a:rPr>
                <a:t>RANDOM</a:t>
              </a:r>
            </a:p>
          </p:txBody>
        </p:sp>
        <p:sp>
          <p:nvSpPr>
            <p:cNvPr id="125" name="Text Box 245"/>
            <p:cNvSpPr txBox="1">
              <a:spLocks noChangeArrowheads="1"/>
            </p:cNvSpPr>
            <p:nvPr/>
          </p:nvSpPr>
          <p:spPr bwMode="auto">
            <a:xfrm>
              <a:off x="6948633" y="4317037"/>
              <a:ext cx="567781" cy="365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>
              <a:lvl1pPr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4572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9144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3716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18288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cs typeface="ＭＳ Ｐゴシック" charset="0"/>
                </a:rPr>
                <a:t>0</a:t>
              </a:r>
            </a:p>
          </p:txBody>
        </p:sp>
        <p:sp>
          <p:nvSpPr>
            <p:cNvPr id="128" name="Text Box 248"/>
            <p:cNvSpPr txBox="1">
              <a:spLocks noChangeArrowheads="1"/>
            </p:cNvSpPr>
            <p:nvPr/>
          </p:nvSpPr>
          <p:spPr bwMode="auto">
            <a:xfrm>
              <a:off x="5815589" y="4036646"/>
              <a:ext cx="569544" cy="365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>
              <a:lvl1pPr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4572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9144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3716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18288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>
                  <a:cs typeface="ＭＳ Ｐゴシック" charset="0"/>
                </a:rPr>
                <a:t>0</a:t>
              </a:r>
            </a:p>
          </p:txBody>
        </p:sp>
        <p:sp>
          <p:nvSpPr>
            <p:cNvPr id="129" name="Text Box 249"/>
            <p:cNvSpPr txBox="1">
              <a:spLocks noChangeArrowheads="1"/>
            </p:cNvSpPr>
            <p:nvPr/>
          </p:nvSpPr>
          <p:spPr bwMode="auto">
            <a:xfrm>
              <a:off x="4725686" y="4050378"/>
              <a:ext cx="569544" cy="365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>
              <a:lvl1pPr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4572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9144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3716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182880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cs typeface="ＭＳ Ｐゴシック" charset="0"/>
                </a:rPr>
                <a:t>0</a:t>
              </a:r>
            </a:p>
          </p:txBody>
        </p:sp>
      </p:grpSp>
      <p:sp>
        <p:nvSpPr>
          <p:cNvPr id="46" name="AutoShape 44"/>
          <p:cNvSpPr>
            <a:spLocks noChangeArrowheads="1"/>
          </p:cNvSpPr>
          <p:nvPr/>
        </p:nvSpPr>
        <p:spPr bwMode="auto">
          <a:xfrm>
            <a:off x="1411806" y="1600957"/>
            <a:ext cx="291146" cy="27515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000000"/>
          </a:solidFill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9" name="Freeform 49"/>
          <p:cNvSpPr>
            <a:spLocks noChangeArrowheads="1"/>
          </p:cNvSpPr>
          <p:nvPr/>
        </p:nvSpPr>
        <p:spPr bwMode="auto">
          <a:xfrm>
            <a:off x="215223" y="2976708"/>
            <a:ext cx="553499" cy="99181"/>
          </a:xfrm>
          <a:custGeom>
            <a:avLst/>
            <a:gdLst>
              <a:gd name="T0" fmla="*/ 0 w 461"/>
              <a:gd name="T1" fmla="*/ 19 h 87"/>
              <a:gd name="T2" fmla="*/ 165 w 461"/>
              <a:gd name="T3" fmla="*/ 58 h 87"/>
              <a:gd name="T4" fmla="*/ 328 w 461"/>
              <a:gd name="T5" fmla="*/ 0 h 87"/>
              <a:gd name="T6" fmla="*/ 383 w 461"/>
              <a:gd name="T7" fmla="*/ 1 h 87"/>
              <a:gd name="T8" fmla="*/ 439 w 461"/>
              <a:gd name="T9" fmla="*/ 28 h 87"/>
              <a:gd name="T10" fmla="*/ 460 w 461"/>
              <a:gd name="T11" fmla="*/ 46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1" h="87">
                <a:moveTo>
                  <a:pt x="0" y="19"/>
                </a:moveTo>
                <a:cubicBezTo>
                  <a:pt x="48" y="86"/>
                  <a:pt x="108" y="67"/>
                  <a:pt x="165" y="58"/>
                </a:cubicBezTo>
                <a:cubicBezTo>
                  <a:pt x="222" y="48"/>
                  <a:pt x="273" y="5"/>
                  <a:pt x="328" y="0"/>
                </a:cubicBezTo>
                <a:lnTo>
                  <a:pt x="383" y="1"/>
                </a:lnTo>
                <a:lnTo>
                  <a:pt x="439" y="28"/>
                </a:lnTo>
                <a:lnTo>
                  <a:pt x="460" y="46"/>
                </a:lnTo>
              </a:path>
            </a:pathLst>
          </a:custGeom>
          <a:noFill/>
          <a:ln w="90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0" name="Freeform 50"/>
          <p:cNvSpPr>
            <a:spLocks noChangeArrowheads="1"/>
          </p:cNvSpPr>
          <p:nvPr/>
        </p:nvSpPr>
        <p:spPr bwMode="auto">
          <a:xfrm>
            <a:off x="215223" y="3299852"/>
            <a:ext cx="547102" cy="99181"/>
          </a:xfrm>
          <a:custGeom>
            <a:avLst/>
            <a:gdLst>
              <a:gd name="T0" fmla="*/ 0 w 460"/>
              <a:gd name="T1" fmla="*/ 19 h 89"/>
              <a:gd name="T2" fmla="*/ 164 w 460"/>
              <a:gd name="T3" fmla="*/ 59 h 89"/>
              <a:gd name="T4" fmla="*/ 328 w 460"/>
              <a:gd name="T5" fmla="*/ 0 h 89"/>
              <a:gd name="T6" fmla="*/ 382 w 460"/>
              <a:gd name="T7" fmla="*/ 2 h 89"/>
              <a:gd name="T8" fmla="*/ 439 w 460"/>
              <a:gd name="T9" fmla="*/ 29 h 89"/>
              <a:gd name="T10" fmla="*/ 459 w 460"/>
              <a:gd name="T11" fmla="*/ 4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0" h="89">
                <a:moveTo>
                  <a:pt x="0" y="19"/>
                </a:moveTo>
                <a:cubicBezTo>
                  <a:pt x="48" y="88"/>
                  <a:pt x="108" y="70"/>
                  <a:pt x="164" y="59"/>
                </a:cubicBezTo>
                <a:cubicBezTo>
                  <a:pt x="221" y="48"/>
                  <a:pt x="273" y="6"/>
                  <a:pt x="328" y="0"/>
                </a:cubicBezTo>
                <a:lnTo>
                  <a:pt x="382" y="2"/>
                </a:lnTo>
                <a:lnTo>
                  <a:pt x="439" y="29"/>
                </a:lnTo>
                <a:lnTo>
                  <a:pt x="459" y="49"/>
                </a:lnTo>
              </a:path>
            </a:pathLst>
          </a:custGeom>
          <a:noFill/>
          <a:ln w="90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1" name="AutoShape 51"/>
          <p:cNvSpPr>
            <a:spLocks noChangeArrowheads="1"/>
          </p:cNvSpPr>
          <p:nvPr/>
        </p:nvSpPr>
        <p:spPr bwMode="auto">
          <a:xfrm>
            <a:off x="1859723" y="4707597"/>
            <a:ext cx="275150" cy="111979"/>
          </a:xfrm>
          <a:prstGeom prst="roundRect">
            <a:avLst>
              <a:gd name="adj" fmla="val 4542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2" name="AutoShape 52"/>
          <p:cNvSpPr>
            <a:spLocks noChangeArrowheads="1"/>
          </p:cNvSpPr>
          <p:nvPr/>
        </p:nvSpPr>
        <p:spPr bwMode="auto">
          <a:xfrm>
            <a:off x="2630784" y="4813177"/>
            <a:ext cx="262352" cy="246358"/>
          </a:xfrm>
          <a:prstGeom prst="roundRect">
            <a:avLst>
              <a:gd name="adj" fmla="val 2083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>
            <a:off x="2298047" y="4867566"/>
            <a:ext cx="3198" cy="287948"/>
          </a:xfrm>
          <a:prstGeom prst="line">
            <a:avLst/>
          </a:prstGeom>
          <a:noFill/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2179667" y="4947551"/>
            <a:ext cx="9599" cy="207963"/>
          </a:xfrm>
          <a:prstGeom prst="line">
            <a:avLst/>
          </a:prstGeom>
          <a:noFill/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 flipV="1">
            <a:off x="1683756" y="4918757"/>
            <a:ext cx="345535" cy="214360"/>
          </a:xfrm>
          <a:prstGeom prst="line">
            <a:avLst/>
          </a:prstGeom>
          <a:noFill/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 flipH="1" flipV="1">
            <a:off x="1693355" y="4931557"/>
            <a:ext cx="355135" cy="211164"/>
          </a:xfrm>
          <a:prstGeom prst="line">
            <a:avLst/>
          </a:prstGeom>
          <a:noFill/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>
            <a:off x="1744548" y="5027537"/>
            <a:ext cx="233559" cy="6399"/>
          </a:xfrm>
          <a:prstGeom prst="line">
            <a:avLst/>
          </a:prstGeom>
          <a:noFill/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 flipV="1">
            <a:off x="1187847" y="4918757"/>
            <a:ext cx="345535" cy="214360"/>
          </a:xfrm>
          <a:prstGeom prst="line">
            <a:avLst/>
          </a:prstGeom>
          <a:noFill/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9" name="Line 59"/>
          <p:cNvSpPr>
            <a:spLocks noChangeShapeType="1"/>
          </p:cNvSpPr>
          <p:nvPr/>
        </p:nvSpPr>
        <p:spPr bwMode="auto">
          <a:xfrm flipH="1" flipV="1">
            <a:off x="1197446" y="4931557"/>
            <a:ext cx="351936" cy="211164"/>
          </a:xfrm>
          <a:prstGeom prst="line">
            <a:avLst/>
          </a:prstGeom>
          <a:noFill/>
          <a:ln w="9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0" name="AutoShape 60"/>
          <p:cNvSpPr>
            <a:spLocks noChangeArrowheads="1"/>
          </p:cNvSpPr>
          <p:nvPr/>
        </p:nvSpPr>
        <p:spPr bwMode="auto">
          <a:xfrm>
            <a:off x="3667396" y="1578562"/>
            <a:ext cx="236757" cy="252753"/>
          </a:xfrm>
          <a:prstGeom prst="roundRect">
            <a:avLst>
              <a:gd name="adj" fmla="val 226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grpSp>
        <p:nvGrpSpPr>
          <p:cNvPr id="248" name="Group 247"/>
          <p:cNvGrpSpPr/>
          <p:nvPr/>
        </p:nvGrpSpPr>
        <p:grpSpPr>
          <a:xfrm>
            <a:off x="781523" y="1975288"/>
            <a:ext cx="2921068" cy="2575539"/>
            <a:chOff x="781523" y="1975288"/>
            <a:chExt cx="2921068" cy="2575539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976685" y="1981691"/>
              <a:ext cx="2725906" cy="2569136"/>
            </a:xfrm>
            <a:prstGeom prst="roundRect">
              <a:avLst>
                <a:gd name="adj" fmla="val 3356"/>
              </a:avLst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063070" y="2064876"/>
              <a:ext cx="2546739" cy="2389966"/>
            </a:xfrm>
            <a:prstGeom prst="roundRect">
              <a:avLst>
                <a:gd name="adj" fmla="val 3356"/>
              </a:avLst>
            </a:prstGeom>
            <a:solidFill>
              <a:srgbClr val="E6E6E6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283831" y="2263240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683756" y="2263240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083682" y="2266436"/>
              <a:ext cx="86385" cy="89584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2518808" y="2266436"/>
              <a:ext cx="92782" cy="89584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2915534" y="2266436"/>
              <a:ext cx="92782" cy="89584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318663" y="2266436"/>
              <a:ext cx="89584" cy="89584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283831" y="2643966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1683756" y="2643966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2083682" y="2643966"/>
              <a:ext cx="86385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2518808" y="2643966"/>
              <a:ext cx="92782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2915534" y="2643966"/>
              <a:ext cx="92782" cy="83185"/>
            </a:xfrm>
            <a:prstGeom prst="ellipse">
              <a:avLst/>
            </a:prstGeom>
            <a:solidFill>
              <a:schemeClr val="tx1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318663" y="2643966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1283831" y="3021500"/>
              <a:ext cx="89584" cy="863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1683756" y="3021500"/>
              <a:ext cx="89584" cy="863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2083682" y="3021500"/>
              <a:ext cx="86385" cy="863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2518808" y="3021500"/>
              <a:ext cx="92782" cy="863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2915534" y="3021500"/>
              <a:ext cx="92782" cy="863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318663" y="3021500"/>
              <a:ext cx="89584" cy="863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1283831" y="3395833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1683756" y="3395833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2083682" y="3395833"/>
              <a:ext cx="86385" cy="83185"/>
            </a:xfrm>
            <a:prstGeom prst="ellipse">
              <a:avLst/>
            </a:prstGeom>
            <a:solidFill>
              <a:srgbClr val="00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2518808" y="3395833"/>
              <a:ext cx="92782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2915534" y="3395833"/>
              <a:ext cx="92782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3318663" y="3395833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1283831" y="3773362"/>
              <a:ext cx="89584" cy="799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1683756" y="3773362"/>
              <a:ext cx="89584" cy="799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083682" y="3773362"/>
              <a:ext cx="86385" cy="799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6" name="Oval 34"/>
            <p:cNvSpPr>
              <a:spLocks noChangeArrowheads="1"/>
            </p:cNvSpPr>
            <p:nvPr/>
          </p:nvSpPr>
          <p:spPr bwMode="auto">
            <a:xfrm>
              <a:off x="2518808" y="3773362"/>
              <a:ext cx="92782" cy="86383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2915534" y="3773362"/>
              <a:ext cx="92782" cy="86383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3318663" y="3773362"/>
              <a:ext cx="89584" cy="86383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auto">
            <a:xfrm>
              <a:off x="1283831" y="4154094"/>
              <a:ext cx="89584" cy="76786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1683756" y="4154094"/>
              <a:ext cx="89584" cy="76786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auto">
            <a:xfrm>
              <a:off x="2083682" y="4154094"/>
              <a:ext cx="86385" cy="76786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2518808" y="4154094"/>
              <a:ext cx="92782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auto">
            <a:xfrm>
              <a:off x="2915534" y="4154094"/>
              <a:ext cx="92782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3318663" y="4154094"/>
              <a:ext cx="89584" cy="83185"/>
            </a:xfrm>
            <a:prstGeom prst="ellipse">
              <a:avLst/>
            </a:prstGeom>
            <a:solidFill>
              <a:srgbClr val="000000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5" name="AutoShape 43"/>
            <p:cNvSpPr>
              <a:spLocks noChangeArrowheads="1"/>
            </p:cNvSpPr>
            <p:nvPr/>
          </p:nvSpPr>
          <p:spPr bwMode="auto">
            <a:xfrm>
              <a:off x="3603412" y="2807139"/>
              <a:ext cx="89584" cy="895838"/>
            </a:xfrm>
            <a:prstGeom prst="roundRect">
              <a:avLst>
                <a:gd name="adj" fmla="val 625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7" name="AutoShape 45"/>
            <p:cNvSpPr>
              <a:spLocks noChangeArrowheads="1"/>
            </p:cNvSpPr>
            <p:nvPr/>
          </p:nvSpPr>
          <p:spPr bwMode="auto">
            <a:xfrm>
              <a:off x="1491795" y="1975288"/>
              <a:ext cx="492713" cy="54389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8" name="AutoShape 46"/>
            <p:cNvSpPr>
              <a:spLocks noChangeArrowheads="1"/>
            </p:cNvSpPr>
            <p:nvPr/>
          </p:nvSpPr>
          <p:spPr bwMode="auto">
            <a:xfrm>
              <a:off x="2726769" y="1975288"/>
              <a:ext cx="495907" cy="54389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3" name="Text Box 63"/>
            <p:cNvSpPr txBox="1">
              <a:spLocks noChangeArrowheads="1"/>
            </p:cNvSpPr>
            <p:nvPr/>
          </p:nvSpPr>
          <p:spPr bwMode="auto">
            <a:xfrm>
              <a:off x="1702084" y="3177125"/>
              <a:ext cx="1132595" cy="684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cs typeface="ＭＳ Ｐゴシック" charset="0"/>
                </a:rPr>
                <a:t>Food</a:t>
              </a:r>
            </a:p>
          </p:txBody>
        </p:sp>
        <p:sp>
          <p:nvSpPr>
            <p:cNvPr id="119" name="Line 238"/>
            <p:cNvSpPr>
              <a:spLocks noChangeShapeType="1"/>
            </p:cNvSpPr>
            <p:nvPr/>
          </p:nvSpPr>
          <p:spPr bwMode="auto">
            <a:xfrm>
              <a:off x="1091864" y="4061314"/>
              <a:ext cx="2479552" cy="959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3" name="Text Box 243"/>
            <p:cNvSpPr txBox="1">
              <a:spLocks noChangeArrowheads="1"/>
            </p:cNvSpPr>
            <p:nvPr/>
          </p:nvSpPr>
          <p:spPr bwMode="auto">
            <a:xfrm>
              <a:off x="787920" y="2563981"/>
              <a:ext cx="476713" cy="374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00" b="1">
                  <a:solidFill>
                    <a:srgbClr val="FFFFFF"/>
                  </a:solidFill>
                  <a:cs typeface="ＭＳ Ｐゴシック" charset="0"/>
                </a:rPr>
                <a:t>x</a:t>
              </a:r>
            </a:p>
          </p:txBody>
        </p:sp>
        <p:sp>
          <p:nvSpPr>
            <p:cNvPr id="124" name="Text Box 244"/>
            <p:cNvSpPr txBox="1">
              <a:spLocks noChangeArrowheads="1"/>
            </p:cNvSpPr>
            <p:nvPr/>
          </p:nvSpPr>
          <p:spPr bwMode="auto">
            <a:xfrm>
              <a:off x="781523" y="3335043"/>
              <a:ext cx="476713" cy="371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00" b="1">
                  <a:solidFill>
                    <a:srgbClr val="FFFFFF"/>
                  </a:solidFill>
                  <a:cs typeface="ＭＳ Ｐゴシック" charset="0"/>
                </a:rPr>
                <a:t>o</a:t>
              </a:r>
            </a:p>
          </p:txBody>
        </p:sp>
      </p:grpSp>
      <p:sp>
        <p:nvSpPr>
          <p:cNvPr id="244" name="Text Box 3"/>
          <p:cNvSpPr txBox="1">
            <a:spLocks noChangeArrowheads="1"/>
          </p:cNvSpPr>
          <p:nvPr/>
        </p:nvSpPr>
        <p:spPr bwMode="auto">
          <a:xfrm>
            <a:off x="1017924" y="131907"/>
            <a:ext cx="7277100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ＭＳ Ｐゴシック" charset="0"/>
              </a:rPr>
              <a:t>A spatial memory task</a:t>
            </a:r>
          </a:p>
        </p:txBody>
      </p:sp>
      <p:sp>
        <p:nvSpPr>
          <p:cNvPr id="245" name="Text Box 33"/>
          <p:cNvSpPr txBox="1">
            <a:spLocks noChangeArrowheads="1"/>
          </p:cNvSpPr>
          <p:nvPr/>
        </p:nvSpPr>
        <p:spPr bwMode="auto">
          <a:xfrm>
            <a:off x="5808663" y="6448425"/>
            <a:ext cx="320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 Pfeiffer and Foster, </a:t>
            </a:r>
            <a:r>
              <a:rPr lang="en-US" sz="1000" i="1" dirty="0">
                <a:solidFill>
                  <a:srgbClr val="000000"/>
                </a:solidFill>
                <a:cs typeface="ＭＳ Ｐゴシック" charset="0"/>
              </a:rPr>
              <a:t>Nature </a:t>
            </a: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2013</a:t>
            </a:r>
          </a:p>
        </p:txBody>
      </p:sp>
      <p:sp>
        <p:nvSpPr>
          <p:cNvPr id="120" name="Text Box 239"/>
          <p:cNvSpPr txBox="1">
            <a:spLocks noChangeArrowheads="1"/>
          </p:cNvSpPr>
          <p:nvPr/>
        </p:nvSpPr>
        <p:spPr bwMode="auto">
          <a:xfrm>
            <a:off x="1858326" y="3810544"/>
            <a:ext cx="985421" cy="109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410" rIns="90000" bIns="45000"/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cs typeface="ＭＳ Ｐゴシック" charset="0"/>
              </a:rPr>
              <a:t>2m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0970" y="5434061"/>
            <a:ext cx="484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cs typeface="ＭＳ Ｐゴシック" charset="0"/>
              </a:rPr>
              <a:t>Odd trials</a:t>
            </a:r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: 	Random foraging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cs typeface="ＭＳ Ｐゴシック" charset="0"/>
              </a:rPr>
              <a:t>Even trials</a:t>
            </a:r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: 	Back to Home</a:t>
            </a:r>
          </a:p>
        </p:txBody>
      </p:sp>
    </p:spTree>
    <p:extLst>
      <p:ext uri="{BB962C8B-B14F-4D97-AF65-F5344CB8AC3E}">
        <p14:creationId xmlns:p14="http://schemas.microsoft.com/office/powerpoint/2010/main" val="426297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54" y="653088"/>
            <a:ext cx="6642100" cy="61087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-200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ＭＳ Ｐゴシック" charset="0"/>
              </a:rPr>
              <a:t>212 simultaneously recorded </a:t>
            </a:r>
            <a:r>
              <a:rPr lang="en-US" sz="3200" b="1">
                <a:solidFill>
                  <a:srgbClr val="000000"/>
                </a:solidFill>
                <a:latin typeface="Arial"/>
                <a:cs typeface="ＭＳ Ｐゴシック" charset="0"/>
              </a:rPr>
              <a:t>place cells</a:t>
            </a:r>
            <a:endParaRPr lang="en-US" sz="32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3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27" y="1441823"/>
            <a:ext cx="4572000" cy="403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577405" y="470647"/>
            <a:ext cx="7341239" cy="36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5178" bIns="0">
            <a:spAutoFit/>
          </a:bodyPr>
          <a:lstStyle/>
          <a:p>
            <a:pPr marL="34191">
              <a:lnSpc>
                <a:spcPct val="95000"/>
              </a:lnSpc>
              <a:tabLst>
                <a:tab pos="34191" algn="l"/>
                <a:tab pos="444482" algn="l"/>
                <a:tab pos="854774" algn="l"/>
                <a:tab pos="1265065" algn="l"/>
                <a:tab pos="1675356" algn="l"/>
                <a:tab pos="2085647" algn="l"/>
                <a:tab pos="2495939" algn="l"/>
                <a:tab pos="2906230" algn="l"/>
                <a:tab pos="3316521" algn="l"/>
                <a:tab pos="3726812" algn="l"/>
                <a:tab pos="4137104" algn="l"/>
                <a:tab pos="4547395" algn="l"/>
                <a:tab pos="4957686" algn="l"/>
                <a:tab pos="5367978" algn="l"/>
                <a:tab pos="5778269" algn="l"/>
                <a:tab pos="6188560" algn="l"/>
                <a:tab pos="6598851" algn="l"/>
                <a:tab pos="7009143" algn="l"/>
                <a:tab pos="7419434" algn="l"/>
                <a:tab pos="7829725" algn="l"/>
                <a:tab pos="8240017" algn="l"/>
                <a:tab pos="8479353" algn="l"/>
                <a:tab pos="8650308" algn="l"/>
              </a:tabLst>
            </a:pPr>
            <a:r>
              <a:rPr lang="en-US" sz="2500" dirty="0" smtClean="0">
                <a:cs typeface="ＭＳ Ｐゴシック" charset="0"/>
              </a:rPr>
              <a:t>Place fields are relatively large (</a:t>
            </a:r>
            <a:r>
              <a:rPr lang="en-US" sz="2500" dirty="0" err="1" smtClean="0">
                <a:cs typeface="ＭＳ Ｐゴシック" charset="0"/>
              </a:rPr>
              <a:t>eg</a:t>
            </a:r>
            <a:r>
              <a:rPr lang="en-US" sz="2500" dirty="0" smtClean="0">
                <a:cs typeface="ＭＳ Ｐゴシック" charset="0"/>
              </a:rPr>
              <a:t> 50cm diameter):</a:t>
            </a:r>
            <a:endParaRPr lang="en-US" sz="2500" dirty="0">
              <a:cs typeface="ＭＳ Ｐゴシック" charset="0"/>
            </a:endParaRP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1279237" y="5782982"/>
            <a:ext cx="653472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9" bIns="0"/>
          <a:lstStyle/>
          <a:p>
            <a:pPr marL="35616"/>
            <a:r>
              <a:rPr lang="en-US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16 out of 212 simultaneously recorded cells showing place fields in a 2m x 2m open field environment.</a:t>
            </a:r>
          </a:p>
          <a:p>
            <a:pPr marL="35616"/>
            <a:r>
              <a:rPr lang="en-US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(Peak firing rate in Hz is shown)</a:t>
            </a:r>
          </a:p>
        </p:txBody>
      </p:sp>
    </p:spTree>
    <p:extLst>
      <p:ext uri="{BB962C8B-B14F-4D97-AF65-F5344CB8AC3E}">
        <p14:creationId xmlns:p14="http://schemas.microsoft.com/office/powerpoint/2010/main" val="27894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/>
          </p:cNvSpPr>
          <p:nvPr/>
        </p:nvSpPr>
        <p:spPr bwMode="auto">
          <a:xfrm>
            <a:off x="1316038" y="5849938"/>
            <a:ext cx="653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5" bIns="0"/>
          <a:lstStyle/>
          <a:p>
            <a:pPr marL="33338"/>
            <a:r>
              <a:rPr lang="en-US" b="1" dirty="0" smtClean="0">
                <a:solidFill>
                  <a:srgbClr val="000000"/>
                </a:solidFill>
                <a:cs typeface="ＭＳ Ｐゴシック" charset="0"/>
              </a:rPr>
              <a:t>Coordinated activity produces a focused representation (where the place fields overlap)</a:t>
            </a: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grpSp>
        <p:nvGrpSpPr>
          <p:cNvPr id="76803" name="Group 12"/>
          <p:cNvGrpSpPr>
            <a:grpSpLocks/>
          </p:cNvGrpSpPr>
          <p:nvPr/>
        </p:nvGrpSpPr>
        <p:grpSpPr bwMode="auto">
          <a:xfrm>
            <a:off x="1524000" y="1209675"/>
            <a:ext cx="4421188" cy="4168775"/>
            <a:chOff x="2590800" y="1143000"/>
            <a:chExt cx="4863353" cy="4724400"/>
          </a:xfrm>
        </p:grpSpPr>
        <p:sp>
          <p:nvSpPr>
            <p:cNvPr id="76804" name="Oval 8"/>
            <p:cNvSpPr>
              <a:spLocks noChangeArrowheads="1"/>
            </p:cNvSpPr>
            <p:nvPr/>
          </p:nvSpPr>
          <p:spPr bwMode="auto">
            <a:xfrm>
              <a:off x="4495800" y="1600200"/>
              <a:ext cx="2958353" cy="3048000"/>
            </a:xfrm>
            <a:prstGeom prst="ellipse">
              <a:avLst/>
            </a:prstGeom>
            <a:solidFill>
              <a:srgbClr val="3366FF">
                <a:alpha val="1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76805" name="Oval 10"/>
            <p:cNvSpPr>
              <a:spLocks noChangeArrowheads="1"/>
            </p:cNvSpPr>
            <p:nvPr/>
          </p:nvSpPr>
          <p:spPr bwMode="auto">
            <a:xfrm>
              <a:off x="2590800" y="1143000"/>
              <a:ext cx="2958353" cy="3048000"/>
            </a:xfrm>
            <a:prstGeom prst="ellipse">
              <a:avLst/>
            </a:prstGeom>
            <a:solidFill>
              <a:srgbClr val="3366FF">
                <a:alpha val="1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76806" name="Oval 11"/>
            <p:cNvSpPr>
              <a:spLocks noChangeArrowheads="1"/>
            </p:cNvSpPr>
            <p:nvPr/>
          </p:nvSpPr>
          <p:spPr bwMode="auto">
            <a:xfrm>
              <a:off x="2590800" y="2819400"/>
              <a:ext cx="2958353" cy="3048000"/>
            </a:xfrm>
            <a:prstGeom prst="ellipse">
              <a:avLst/>
            </a:prstGeom>
            <a:solidFill>
              <a:srgbClr val="3366FF">
                <a:alpha val="1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760259" y="3180522"/>
              <a:ext cx="336176" cy="1126435"/>
              <a:chOff x="3810000" y="2209800"/>
              <a:chExt cx="990600" cy="2819400"/>
            </a:xfrm>
            <a:solidFill>
              <a:schemeClr val="tx1"/>
            </a:solidFill>
          </p:grpSpPr>
          <p:sp>
            <p:nvSpPr>
              <p:cNvPr id="2" name="Oval 1"/>
              <p:cNvSpPr/>
              <p:nvPr/>
            </p:nvSpPr>
            <p:spPr bwMode="auto">
              <a:xfrm>
                <a:off x="3810000" y="2209800"/>
                <a:ext cx="762000" cy="14478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cxnSp>
            <p:nvCxnSpPr>
              <p:cNvPr id="4" name="Curved Connector 3"/>
              <p:cNvCxnSpPr>
                <a:stCxn id="2" idx="4"/>
              </p:cNvCxnSpPr>
              <p:nvPr/>
            </p:nvCxnSpPr>
            <p:spPr bwMode="auto">
              <a:xfrm rot="16200000" flipH="1">
                <a:off x="3810000" y="4038600"/>
                <a:ext cx="1371600" cy="609600"/>
              </a:xfrm>
              <a:prstGeom prst="curvedConnector3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6808" name="Oval 15"/>
            <p:cNvSpPr>
              <a:spLocks noChangeArrowheads="1"/>
            </p:cNvSpPr>
            <p:nvPr/>
          </p:nvSpPr>
          <p:spPr bwMode="auto">
            <a:xfrm>
              <a:off x="4267200" y="2743200"/>
              <a:ext cx="2958353" cy="3048000"/>
            </a:xfrm>
            <a:prstGeom prst="ellipse">
              <a:avLst/>
            </a:prstGeom>
            <a:solidFill>
              <a:srgbClr val="3366FF">
                <a:alpha val="1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11150" y="-200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Decoding position from many neurons</a:t>
            </a:r>
            <a:endParaRPr lang="en-US" sz="32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830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3"/>
          <p:cNvSpPr>
            <a:spLocks/>
          </p:cNvSpPr>
          <p:nvPr/>
        </p:nvSpPr>
        <p:spPr bwMode="auto">
          <a:xfrm>
            <a:off x="1316038" y="5849938"/>
            <a:ext cx="653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5" bIns="0"/>
          <a:lstStyle/>
          <a:p>
            <a:pPr marL="33338"/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7826" name="Oval 8"/>
          <p:cNvSpPr>
            <a:spLocks noChangeArrowheads="1"/>
          </p:cNvSpPr>
          <p:nvPr/>
        </p:nvSpPr>
        <p:spPr bwMode="auto">
          <a:xfrm>
            <a:off x="5680075" y="874713"/>
            <a:ext cx="2690813" cy="2689225"/>
          </a:xfrm>
          <a:prstGeom prst="ellipse">
            <a:avLst/>
          </a:prstGeom>
          <a:solidFill>
            <a:srgbClr val="3366FF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2048" tIns="41025" rIns="82048" bIns="41025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7827" name="Oval 10"/>
          <p:cNvSpPr>
            <a:spLocks noChangeArrowheads="1"/>
          </p:cNvSpPr>
          <p:nvPr/>
        </p:nvSpPr>
        <p:spPr bwMode="auto">
          <a:xfrm>
            <a:off x="4987925" y="2487613"/>
            <a:ext cx="2689225" cy="2689225"/>
          </a:xfrm>
          <a:prstGeom prst="ellipse">
            <a:avLst/>
          </a:prstGeom>
          <a:solidFill>
            <a:srgbClr val="3366FF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2048" tIns="41025" rIns="82048" bIns="41025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7828" name="Oval 11"/>
          <p:cNvSpPr>
            <a:spLocks noChangeArrowheads="1"/>
          </p:cNvSpPr>
          <p:nvPr/>
        </p:nvSpPr>
        <p:spPr bwMode="auto">
          <a:xfrm>
            <a:off x="6373813" y="2755900"/>
            <a:ext cx="2689225" cy="2690813"/>
          </a:xfrm>
          <a:prstGeom prst="ellipse">
            <a:avLst/>
          </a:prstGeom>
          <a:solidFill>
            <a:srgbClr val="3366FF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2048" tIns="41025" rIns="82048" bIns="41025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96236" y="3008050"/>
            <a:ext cx="305615" cy="993913"/>
            <a:chOff x="3810000" y="2209800"/>
            <a:chExt cx="990600" cy="2819400"/>
          </a:xfrm>
          <a:solidFill>
            <a:schemeClr val="tx1"/>
          </a:solidFill>
        </p:grpSpPr>
        <p:sp>
          <p:nvSpPr>
            <p:cNvPr id="2" name="Oval 1"/>
            <p:cNvSpPr/>
            <p:nvPr/>
          </p:nvSpPr>
          <p:spPr bwMode="auto">
            <a:xfrm>
              <a:off x="3810000" y="2209800"/>
              <a:ext cx="762000" cy="1447800"/>
            </a:xfrm>
            <a:prstGeom prst="ellipse">
              <a:avLst/>
            </a:prstGeom>
            <a:grp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cxnSp>
          <p:nvCxnSpPr>
            <p:cNvPr id="4" name="Curved Connector 3"/>
            <p:cNvCxnSpPr>
              <a:stCxn id="2" idx="4"/>
            </p:cNvCxnSpPr>
            <p:nvPr/>
          </p:nvCxnSpPr>
          <p:spPr bwMode="auto">
            <a:xfrm rot="16200000" flipH="1">
              <a:off x="3810000" y="4038600"/>
              <a:ext cx="1371600" cy="609600"/>
            </a:xfrm>
            <a:prstGeom prst="curvedConnector3">
              <a:avLst/>
            </a:prstGeom>
            <a:grp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7830" name="Oval 15"/>
          <p:cNvSpPr>
            <a:spLocks noChangeArrowheads="1"/>
          </p:cNvSpPr>
          <p:nvPr/>
        </p:nvSpPr>
        <p:spPr bwMode="auto">
          <a:xfrm>
            <a:off x="6430963" y="806450"/>
            <a:ext cx="2689225" cy="2689225"/>
          </a:xfrm>
          <a:prstGeom prst="ellipse">
            <a:avLst/>
          </a:prstGeom>
          <a:solidFill>
            <a:srgbClr val="3366FF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2048" tIns="41025" rIns="82048" bIns="41025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11150" y="-200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Decoding position from many neurons</a:t>
            </a:r>
            <a:endParaRPr lang="en-US" sz="32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  <p:sp>
        <p:nvSpPr>
          <p:cNvPr id="18" name="Rectangle 3"/>
          <p:cNvSpPr>
            <a:spLocks/>
          </p:cNvSpPr>
          <p:nvPr/>
        </p:nvSpPr>
        <p:spPr bwMode="auto">
          <a:xfrm>
            <a:off x="1316736" y="5852160"/>
            <a:ext cx="653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5" bIns="0"/>
          <a:lstStyle/>
          <a:p>
            <a:pPr marL="33338"/>
            <a:r>
              <a:rPr lang="en-US" b="1" dirty="0" smtClean="0">
                <a:solidFill>
                  <a:srgbClr val="000000"/>
                </a:solidFill>
                <a:cs typeface="ＭＳ Ｐゴシック" charset="0"/>
              </a:rPr>
              <a:t>Coordinated activity produces a focused representation (where the place fields overlap)</a:t>
            </a: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45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/>
          <p:cNvSpPr>
            <a:spLocks/>
          </p:cNvSpPr>
          <p:nvPr/>
        </p:nvSpPr>
        <p:spPr bwMode="auto">
          <a:xfrm>
            <a:off x="1316038" y="5849938"/>
            <a:ext cx="653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5" bIns="0"/>
          <a:lstStyle/>
          <a:p>
            <a:pPr marL="33338"/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8850" name="Oval 8"/>
          <p:cNvSpPr>
            <a:spLocks noChangeArrowheads="1"/>
          </p:cNvSpPr>
          <p:nvPr/>
        </p:nvSpPr>
        <p:spPr bwMode="auto">
          <a:xfrm>
            <a:off x="1633538" y="3956050"/>
            <a:ext cx="2690812" cy="2689225"/>
          </a:xfrm>
          <a:prstGeom prst="ellipse">
            <a:avLst/>
          </a:prstGeom>
          <a:solidFill>
            <a:srgbClr val="3366FF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2048" tIns="41025" rIns="82048" bIns="41025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8851" name="Oval 10"/>
          <p:cNvSpPr>
            <a:spLocks noChangeArrowheads="1"/>
          </p:cNvSpPr>
          <p:nvPr/>
        </p:nvSpPr>
        <p:spPr bwMode="auto">
          <a:xfrm>
            <a:off x="204788" y="895350"/>
            <a:ext cx="2689225" cy="2689225"/>
          </a:xfrm>
          <a:prstGeom prst="ellipse">
            <a:avLst/>
          </a:prstGeom>
          <a:solidFill>
            <a:srgbClr val="3366FF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2048" tIns="41025" rIns="82048" bIns="41025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8852" name="Oval 11"/>
          <p:cNvSpPr>
            <a:spLocks noChangeArrowheads="1"/>
          </p:cNvSpPr>
          <p:nvPr/>
        </p:nvSpPr>
        <p:spPr bwMode="auto">
          <a:xfrm>
            <a:off x="6454775" y="2967038"/>
            <a:ext cx="2689225" cy="2690812"/>
          </a:xfrm>
          <a:prstGeom prst="ellipse">
            <a:avLst/>
          </a:prstGeom>
          <a:solidFill>
            <a:srgbClr val="3366FF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2048" tIns="41025" rIns="82048" bIns="41025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96236" y="3008050"/>
            <a:ext cx="305615" cy="993913"/>
            <a:chOff x="3810000" y="2209800"/>
            <a:chExt cx="990600" cy="2819400"/>
          </a:xfrm>
          <a:solidFill>
            <a:schemeClr val="tx1"/>
          </a:solidFill>
        </p:grpSpPr>
        <p:sp>
          <p:nvSpPr>
            <p:cNvPr id="2" name="Oval 1"/>
            <p:cNvSpPr/>
            <p:nvPr/>
          </p:nvSpPr>
          <p:spPr bwMode="auto">
            <a:xfrm>
              <a:off x="3810000" y="2209800"/>
              <a:ext cx="762000" cy="1447800"/>
            </a:xfrm>
            <a:prstGeom prst="ellipse">
              <a:avLst/>
            </a:prstGeom>
            <a:grp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cxnSp>
          <p:nvCxnSpPr>
            <p:cNvPr id="4" name="Curved Connector 3"/>
            <p:cNvCxnSpPr>
              <a:stCxn id="2" idx="4"/>
            </p:cNvCxnSpPr>
            <p:nvPr/>
          </p:nvCxnSpPr>
          <p:spPr bwMode="auto">
            <a:xfrm rot="16200000" flipH="1">
              <a:off x="3810000" y="4038600"/>
              <a:ext cx="1371600" cy="609600"/>
            </a:xfrm>
            <a:prstGeom prst="curvedConnector3">
              <a:avLst/>
            </a:prstGeom>
            <a:grp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8854" name="Oval 15"/>
          <p:cNvSpPr>
            <a:spLocks noChangeArrowheads="1"/>
          </p:cNvSpPr>
          <p:nvPr/>
        </p:nvSpPr>
        <p:spPr bwMode="auto">
          <a:xfrm>
            <a:off x="4754563" y="755650"/>
            <a:ext cx="2689225" cy="2689225"/>
          </a:xfrm>
          <a:prstGeom prst="ellipse">
            <a:avLst/>
          </a:prstGeom>
          <a:solidFill>
            <a:srgbClr val="3366FF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2048" tIns="41025" rIns="82048" bIns="41025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11150" y="-200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Decoding position from many neurons</a:t>
            </a:r>
            <a:endParaRPr lang="en-US" sz="32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1391468" y="6156278"/>
            <a:ext cx="653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5" bIns="0"/>
          <a:lstStyle/>
          <a:p>
            <a:pPr marL="33338"/>
            <a:r>
              <a:rPr lang="en-US" b="1" dirty="0" smtClean="0">
                <a:solidFill>
                  <a:srgbClr val="000000"/>
                </a:solidFill>
                <a:cs typeface="ＭＳ Ｐゴシック" charset="0"/>
              </a:rPr>
              <a:t>Non coordinated activity doesn’t produce overlap</a:t>
            </a: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007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PA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-200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ＭＳ Ｐゴシック" charset="0"/>
              </a:rPr>
              <a:t>Position representation during running</a:t>
            </a:r>
          </a:p>
        </p:txBody>
      </p:sp>
    </p:spTree>
    <p:extLst>
      <p:ext uri="{BB962C8B-B14F-4D97-AF65-F5344CB8AC3E}">
        <p14:creationId xmlns:p14="http://schemas.microsoft.com/office/powerpoint/2010/main" val="111768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11150" y="-200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ＭＳ Ｐゴシック" charset="0"/>
              </a:rPr>
              <a:t>Position representation during pause</a:t>
            </a:r>
          </a:p>
        </p:txBody>
      </p:sp>
      <p:pic>
        <p:nvPicPr>
          <p:cNvPr id="4" name="NewDarpaMovie2_bestqu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3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3056" b="-1609"/>
          <a:stretch/>
        </p:blipFill>
        <p:spPr>
          <a:xfrm>
            <a:off x="2183246" y="1042169"/>
            <a:ext cx="4725554" cy="570846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0364" y="339725"/>
            <a:ext cx="7943272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Coordinated activity during non-local events</a:t>
            </a:r>
            <a:endParaRPr lang="en-US" sz="28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156200" y="952500"/>
            <a:ext cx="596900" cy="40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03400" y="914400"/>
            <a:ext cx="596900" cy="40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3Dhp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26" y="643278"/>
            <a:ext cx="51276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5" name="Text Box 5"/>
          <p:cNvSpPr txBox="1">
            <a:spLocks noChangeArrowheads="1"/>
          </p:cNvSpPr>
          <p:nvPr/>
        </p:nvSpPr>
        <p:spPr bwMode="auto">
          <a:xfrm>
            <a:off x="1313084" y="0"/>
            <a:ext cx="5935662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The Hippocampus</a:t>
            </a:r>
            <a:endParaRPr lang="en-US" sz="3200" b="1" dirty="0">
              <a:solidFill>
                <a:srgbClr val="6600CC"/>
              </a:solidFill>
              <a:latin typeface="Arial"/>
              <a:cs typeface="ＭＳ Ｐゴシック" charset="0"/>
            </a:endParaRPr>
          </a:p>
        </p:txBody>
      </p:sp>
      <p:pic>
        <p:nvPicPr>
          <p:cNvPr id="2" name="Picture 1" descr="human_HP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807"/>
            <a:ext cx="3812436" cy="334405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7113" y="3570423"/>
            <a:ext cx="7903578" cy="23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Damage causes:</a:t>
            </a:r>
            <a:endParaRPr lang="en-US" sz="2400" b="1" dirty="0">
              <a:solidFill>
                <a:srgbClr val="6600CC"/>
              </a:solidFill>
              <a:latin typeface="Arial"/>
              <a:cs typeface="ＭＳ Ｐゴシック" charset="0"/>
            </a:endParaRPr>
          </a:p>
          <a:p>
            <a:pPr>
              <a:spcBef>
                <a:spcPts val="0"/>
              </a:spcBef>
              <a:defRPr/>
            </a:pPr>
            <a:endParaRPr lang="en-US" sz="2400" b="1" dirty="0" smtClean="0">
              <a:solidFill>
                <a:srgbClr val="6600CC"/>
              </a:solidFill>
              <a:latin typeface="Arial"/>
              <a:cs typeface="ＭＳ Ｐゴシック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Severe anterograde amnesia</a:t>
            </a:r>
          </a:p>
          <a:p>
            <a:pPr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Impaired spatial memory</a:t>
            </a:r>
          </a:p>
          <a:p>
            <a:pPr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Inability to imagine novel experiences</a:t>
            </a:r>
          </a:p>
          <a:p>
            <a:pPr>
              <a:spcBef>
                <a:spcPts val="0"/>
              </a:spcBef>
              <a:defRPr/>
            </a:pPr>
            <a:endParaRPr lang="en-US" sz="2400" b="1" dirty="0" smtClean="0">
              <a:solidFill>
                <a:srgbClr val="6600CC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1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12" y="1722197"/>
            <a:ext cx="8335428" cy="33909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0364" y="339725"/>
            <a:ext cx="7943272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ＭＳ Ｐゴシック" charset="0"/>
              </a:rPr>
              <a:t>Place-cell sequences encode 2D trajectories</a:t>
            </a:r>
          </a:p>
        </p:txBody>
      </p:sp>
    </p:spTree>
    <p:extLst>
      <p:ext uri="{BB962C8B-B14F-4D97-AF65-F5344CB8AC3E}">
        <p14:creationId xmlns:p14="http://schemas.microsoft.com/office/powerpoint/2010/main" val="266022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1168400"/>
            <a:ext cx="5549900" cy="5377810"/>
          </a:xfrm>
          <a:prstGeom prst="rect">
            <a:avLst/>
          </a:prstGeom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1078434" y="470648"/>
            <a:ext cx="6339232" cy="32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5080" bIns="0">
            <a:spAutoFit/>
          </a:bodyPr>
          <a:lstStyle/>
          <a:p>
            <a:pPr marL="34095">
              <a:lnSpc>
                <a:spcPct val="95000"/>
              </a:lnSpc>
              <a:tabLst>
                <a:tab pos="34095" algn="l"/>
                <a:tab pos="443235" algn="l"/>
                <a:tab pos="852378" algn="l"/>
                <a:tab pos="1261518" algn="l"/>
                <a:tab pos="1670661" algn="l"/>
                <a:tab pos="2079799" algn="l"/>
                <a:tab pos="2488944" algn="l"/>
                <a:tab pos="2898086" algn="l"/>
                <a:tab pos="3307229" algn="l"/>
                <a:tab pos="3716367" algn="l"/>
                <a:tab pos="4125512" algn="l"/>
                <a:tab pos="4534651" algn="l"/>
                <a:tab pos="4943797" algn="l"/>
                <a:tab pos="5352935" algn="l"/>
                <a:tab pos="5762077" algn="l"/>
                <a:tab pos="6171219" algn="l"/>
                <a:tab pos="6580360" algn="l"/>
                <a:tab pos="6989500" algn="l"/>
                <a:tab pos="7398639" algn="l"/>
                <a:tab pos="7807786" algn="l"/>
                <a:tab pos="8216923" algn="l"/>
                <a:tab pos="8455591" algn="l"/>
                <a:tab pos="8626066" algn="l"/>
              </a:tabLst>
            </a:pPr>
            <a:r>
              <a:rPr lang="en-US" sz="2200" dirty="0" smtClean="0">
                <a:solidFill>
                  <a:srgbClr val="000000"/>
                </a:solidFill>
                <a:cs typeface="ＭＳ Ｐゴシック" charset="0"/>
              </a:rPr>
              <a:t>Events reveal memory for the current goal location</a:t>
            </a:r>
            <a:endParaRPr lang="en-US" sz="2200" dirty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9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184400"/>
            <a:ext cx="6781800" cy="4335508"/>
          </a:xfrm>
          <a:prstGeom prst="rect">
            <a:avLst/>
          </a:prstGeom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1078434" y="470648"/>
            <a:ext cx="6339232" cy="32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5080" bIns="0">
            <a:spAutoFit/>
          </a:bodyPr>
          <a:lstStyle/>
          <a:p>
            <a:pPr marL="34095">
              <a:lnSpc>
                <a:spcPct val="95000"/>
              </a:lnSpc>
              <a:tabLst>
                <a:tab pos="34095" algn="l"/>
                <a:tab pos="443235" algn="l"/>
                <a:tab pos="852378" algn="l"/>
                <a:tab pos="1261518" algn="l"/>
                <a:tab pos="1670661" algn="l"/>
                <a:tab pos="2079799" algn="l"/>
                <a:tab pos="2488944" algn="l"/>
                <a:tab pos="2898086" algn="l"/>
                <a:tab pos="3307229" algn="l"/>
                <a:tab pos="3716367" algn="l"/>
                <a:tab pos="4125512" algn="l"/>
                <a:tab pos="4534651" algn="l"/>
                <a:tab pos="4943797" algn="l"/>
                <a:tab pos="5352935" algn="l"/>
                <a:tab pos="5762077" algn="l"/>
                <a:tab pos="6171219" algn="l"/>
                <a:tab pos="6580360" algn="l"/>
                <a:tab pos="6989500" algn="l"/>
                <a:tab pos="7398639" algn="l"/>
                <a:tab pos="7807786" algn="l"/>
                <a:tab pos="8216923" algn="l"/>
                <a:tab pos="8455591" algn="l"/>
                <a:tab pos="8626066" algn="l"/>
              </a:tabLst>
            </a:pPr>
            <a:r>
              <a:rPr lang="en-US" sz="2200" dirty="0" smtClean="0">
                <a:solidFill>
                  <a:srgbClr val="000000"/>
                </a:solidFill>
                <a:cs typeface="ＭＳ Ｐゴシック" charset="0"/>
              </a:rPr>
              <a:t>Events reveal memory for the current goal location</a:t>
            </a:r>
            <a:endParaRPr lang="en-US" sz="2200" dirty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9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7"/>
          <p:cNvGrpSpPr>
            <a:grpSpLocks noChangeAspect="1"/>
          </p:cNvGrpSpPr>
          <p:nvPr/>
        </p:nvGrpSpPr>
        <p:grpSpPr>
          <a:xfrm>
            <a:off x="2360357" y="1025114"/>
            <a:ext cx="4038199" cy="5417155"/>
            <a:chOff x="1808163" y="1149350"/>
            <a:chExt cx="2728912" cy="3660775"/>
          </a:xfrm>
        </p:grpSpPr>
        <p:sp>
          <p:nvSpPr>
            <p:cNvPr id="2" name="Freeform 1"/>
            <p:cNvSpPr>
              <a:spLocks noChangeArrowheads="1"/>
            </p:cNvSpPr>
            <p:nvPr/>
          </p:nvSpPr>
          <p:spPr bwMode="auto">
            <a:xfrm>
              <a:off x="2351088" y="1849438"/>
              <a:ext cx="184150" cy="201612"/>
            </a:xfrm>
            <a:custGeom>
              <a:avLst/>
              <a:gdLst>
                <a:gd name="T0" fmla="*/ 97 w 510"/>
                <a:gd name="T1" fmla="*/ 0 h 559"/>
                <a:gd name="T2" fmla="*/ 509 w 510"/>
                <a:gd name="T3" fmla="*/ 526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0" h="559">
                  <a:moveTo>
                    <a:pt x="97" y="0"/>
                  </a:moveTo>
                  <a:cubicBezTo>
                    <a:pt x="0" y="448"/>
                    <a:pt x="469" y="558"/>
                    <a:pt x="509" y="526"/>
                  </a:cubicBezTo>
                </a:path>
              </a:pathLst>
            </a:custGeom>
            <a:noFill/>
            <a:ln w="9000" cap="flat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>
              <a:off x="2336800" y="1920875"/>
              <a:ext cx="131763" cy="153988"/>
            </a:xfrm>
            <a:custGeom>
              <a:avLst/>
              <a:gdLst>
                <a:gd name="T0" fmla="*/ 0 w 364"/>
                <a:gd name="T1" fmla="*/ 0 h 429"/>
                <a:gd name="T2" fmla="*/ 359 w 364"/>
                <a:gd name="T3" fmla="*/ 42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4" h="429">
                  <a:moveTo>
                    <a:pt x="0" y="0"/>
                  </a:moveTo>
                  <a:cubicBezTo>
                    <a:pt x="74" y="370"/>
                    <a:pt x="363" y="423"/>
                    <a:pt x="359" y="428"/>
                  </a:cubicBezTo>
                </a:path>
              </a:pathLst>
            </a:custGeom>
            <a:noFill/>
            <a:ln w="9000" cap="flat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2300288" y="1960563"/>
              <a:ext cx="101600" cy="133350"/>
            </a:xfrm>
            <a:custGeom>
              <a:avLst/>
              <a:gdLst>
                <a:gd name="T0" fmla="*/ 0 w 283"/>
                <a:gd name="T1" fmla="*/ 0 h 372"/>
                <a:gd name="T2" fmla="*/ 282 w 283"/>
                <a:gd name="T3" fmla="*/ 37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3" h="372">
                  <a:moveTo>
                    <a:pt x="0" y="0"/>
                  </a:moveTo>
                  <a:cubicBezTo>
                    <a:pt x="74" y="260"/>
                    <a:pt x="282" y="371"/>
                    <a:pt x="282" y="371"/>
                  </a:cubicBezTo>
                </a:path>
              </a:pathLst>
            </a:custGeom>
            <a:noFill/>
            <a:ln w="9000" cap="flat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2305050" y="2066925"/>
              <a:ext cx="58738" cy="57150"/>
            </a:xfrm>
            <a:custGeom>
              <a:avLst/>
              <a:gdLst>
                <a:gd name="T0" fmla="*/ 0 w 165"/>
                <a:gd name="T1" fmla="*/ 0 h 160"/>
                <a:gd name="T2" fmla="*/ 164 w 165"/>
                <a:gd name="T3" fmla="*/ 1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5" h="160">
                  <a:moveTo>
                    <a:pt x="0" y="0"/>
                  </a:moveTo>
                  <a:cubicBezTo>
                    <a:pt x="77" y="107"/>
                    <a:pt x="164" y="159"/>
                    <a:pt x="164" y="159"/>
                  </a:cubicBezTo>
                </a:path>
              </a:pathLst>
            </a:custGeom>
            <a:noFill/>
            <a:ln w="9000" cap="flat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2270125" y="2097088"/>
              <a:ext cx="77788" cy="69850"/>
            </a:xfrm>
            <a:custGeom>
              <a:avLst/>
              <a:gdLst>
                <a:gd name="T0" fmla="*/ 0 w 216"/>
                <a:gd name="T1" fmla="*/ 0 h 196"/>
                <a:gd name="T2" fmla="*/ 215 w 216"/>
                <a:gd name="T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" h="196">
                  <a:moveTo>
                    <a:pt x="0" y="0"/>
                  </a:moveTo>
                  <a:cubicBezTo>
                    <a:pt x="97" y="118"/>
                    <a:pt x="215" y="195"/>
                    <a:pt x="215" y="195"/>
                  </a:cubicBezTo>
                </a:path>
              </a:pathLst>
            </a:custGeom>
            <a:noFill/>
            <a:ln w="9000" cap="flat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2249488" y="2141538"/>
              <a:ext cx="28575" cy="28575"/>
            </a:xfrm>
            <a:custGeom>
              <a:avLst/>
              <a:gdLst>
                <a:gd name="T0" fmla="*/ 0 w 78"/>
                <a:gd name="T1" fmla="*/ 0 h 79"/>
                <a:gd name="T2" fmla="*/ 77 w 78"/>
                <a:gd name="T3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" h="79">
                  <a:moveTo>
                    <a:pt x="0" y="0"/>
                  </a:moveTo>
                  <a:cubicBezTo>
                    <a:pt x="44" y="53"/>
                    <a:pt x="77" y="78"/>
                    <a:pt x="77" y="78"/>
                  </a:cubicBezTo>
                </a:path>
              </a:pathLst>
            </a:custGeom>
            <a:noFill/>
            <a:ln w="9000" cap="flat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2165350" y="2185988"/>
              <a:ext cx="20638" cy="22225"/>
            </a:xfrm>
            <a:custGeom>
              <a:avLst/>
              <a:gdLst>
                <a:gd name="T0" fmla="*/ 0 w 58"/>
                <a:gd name="T1" fmla="*/ 0 h 63"/>
                <a:gd name="T2" fmla="*/ 57 w 58"/>
                <a:gd name="T3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63">
                  <a:moveTo>
                    <a:pt x="0" y="0"/>
                  </a:moveTo>
                  <a:cubicBezTo>
                    <a:pt x="29" y="41"/>
                    <a:pt x="57" y="62"/>
                    <a:pt x="57" y="62"/>
                  </a:cubicBezTo>
                </a:path>
              </a:pathLst>
            </a:custGeom>
            <a:noFill/>
            <a:ln w="9000" cap="flat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601913" y="1325563"/>
              <a:ext cx="454025" cy="207962"/>
            </a:xfrm>
            <a:prstGeom prst="roundRect">
              <a:avLst>
                <a:gd name="adj" fmla="val 769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3590925" y="1674813"/>
              <a:ext cx="287338" cy="177800"/>
            </a:xfrm>
            <a:custGeom>
              <a:avLst/>
              <a:gdLst>
                <a:gd name="T0" fmla="*/ 0 w 800"/>
                <a:gd name="T1" fmla="*/ 447 h 496"/>
                <a:gd name="T2" fmla="*/ 799 w 800"/>
                <a:gd name="T3" fmla="*/ 495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00" h="496">
                  <a:moveTo>
                    <a:pt x="0" y="447"/>
                  </a:moveTo>
                  <a:cubicBezTo>
                    <a:pt x="182" y="0"/>
                    <a:pt x="735" y="167"/>
                    <a:pt x="799" y="495"/>
                  </a:cubicBezTo>
                </a:path>
              </a:pathLst>
            </a:custGeom>
            <a:noFill/>
            <a:ln w="9000" cap="flat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>
              <a:off x="3536950" y="1860550"/>
              <a:ext cx="406400" cy="304800"/>
            </a:xfrm>
            <a:custGeom>
              <a:avLst/>
              <a:gdLst>
                <a:gd name="T0" fmla="*/ 0 w 1128"/>
                <a:gd name="T1" fmla="*/ 167 h 848"/>
                <a:gd name="T2" fmla="*/ 1080 w 1128"/>
                <a:gd name="T3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28" h="848">
                  <a:moveTo>
                    <a:pt x="0" y="167"/>
                  </a:moveTo>
                  <a:cubicBezTo>
                    <a:pt x="131" y="847"/>
                    <a:pt x="1127" y="752"/>
                    <a:pt x="1080" y="0"/>
                  </a:cubicBezTo>
                </a:path>
              </a:pathLst>
            </a:custGeom>
            <a:noFill/>
            <a:ln w="9000" cap="flat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3498850" y="1863725"/>
              <a:ext cx="496888" cy="387350"/>
            </a:xfrm>
            <a:custGeom>
              <a:avLst/>
              <a:gdLst>
                <a:gd name="T0" fmla="*/ 0 w 1379"/>
                <a:gd name="T1" fmla="*/ 266 h 1078"/>
                <a:gd name="T2" fmla="*/ 1315 w 1379"/>
                <a:gd name="T3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79" h="1078">
                  <a:moveTo>
                    <a:pt x="0" y="266"/>
                  </a:moveTo>
                  <a:cubicBezTo>
                    <a:pt x="294" y="1077"/>
                    <a:pt x="1378" y="775"/>
                    <a:pt x="1315" y="0"/>
                  </a:cubicBezTo>
                </a:path>
              </a:pathLst>
            </a:custGeom>
            <a:noFill/>
            <a:ln w="9000" cap="flat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>
              <a:off x="3506788" y="1871663"/>
              <a:ext cx="512762" cy="373062"/>
            </a:xfrm>
            <a:custGeom>
              <a:avLst/>
              <a:gdLst>
                <a:gd name="T0" fmla="*/ 1424 w 1425"/>
                <a:gd name="T1" fmla="*/ 0 h 1037"/>
                <a:gd name="T2" fmla="*/ 0 w 1425"/>
                <a:gd name="T3" fmla="*/ 542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25" h="1037">
                  <a:moveTo>
                    <a:pt x="1424" y="0"/>
                  </a:moveTo>
                  <a:cubicBezTo>
                    <a:pt x="1412" y="985"/>
                    <a:pt x="301" y="1036"/>
                    <a:pt x="0" y="542"/>
                  </a:cubicBezTo>
                </a:path>
              </a:pathLst>
            </a:custGeom>
            <a:noFill/>
            <a:ln w="9000" cap="flat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3470275" y="1876425"/>
              <a:ext cx="604838" cy="488950"/>
            </a:xfrm>
            <a:custGeom>
              <a:avLst/>
              <a:gdLst>
                <a:gd name="T0" fmla="*/ 0 w 1678"/>
                <a:gd name="T1" fmla="*/ 608 h 1360"/>
                <a:gd name="T2" fmla="*/ 1653 w 1678"/>
                <a:gd name="T3" fmla="*/ 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78" h="1360">
                  <a:moveTo>
                    <a:pt x="0" y="608"/>
                  </a:moveTo>
                  <a:cubicBezTo>
                    <a:pt x="636" y="1359"/>
                    <a:pt x="1677" y="826"/>
                    <a:pt x="1653" y="0"/>
                  </a:cubicBezTo>
                </a:path>
              </a:pathLst>
            </a:custGeom>
            <a:noFill/>
            <a:ln w="9000" cap="flat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" name="Freeform 14"/>
            <p:cNvSpPr>
              <a:spLocks noChangeArrowheads="1"/>
            </p:cNvSpPr>
            <p:nvPr/>
          </p:nvSpPr>
          <p:spPr bwMode="auto">
            <a:xfrm>
              <a:off x="3446463" y="1871663"/>
              <a:ext cx="679450" cy="557212"/>
            </a:xfrm>
            <a:custGeom>
              <a:avLst/>
              <a:gdLst>
                <a:gd name="T0" fmla="*/ 0 w 1888"/>
                <a:gd name="T1" fmla="*/ 744 h 1546"/>
                <a:gd name="T2" fmla="*/ 1843 w 1888"/>
                <a:gd name="T3" fmla="*/ 0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8" h="1546">
                  <a:moveTo>
                    <a:pt x="0" y="744"/>
                  </a:moveTo>
                  <a:cubicBezTo>
                    <a:pt x="767" y="1545"/>
                    <a:pt x="1887" y="894"/>
                    <a:pt x="1843" y="0"/>
                  </a:cubicBezTo>
                </a:path>
              </a:pathLst>
            </a:custGeom>
            <a:noFill/>
            <a:ln w="9000" cap="flat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6" name="Freeform 15"/>
            <p:cNvSpPr>
              <a:spLocks noChangeArrowheads="1"/>
            </p:cNvSpPr>
            <p:nvPr/>
          </p:nvSpPr>
          <p:spPr bwMode="auto">
            <a:xfrm>
              <a:off x="3417888" y="1862138"/>
              <a:ext cx="771525" cy="644525"/>
            </a:xfrm>
            <a:custGeom>
              <a:avLst/>
              <a:gdLst>
                <a:gd name="T0" fmla="*/ 0 w 2145"/>
                <a:gd name="T1" fmla="*/ 874 h 1789"/>
                <a:gd name="T2" fmla="*/ 2049 w 2145"/>
                <a:gd name="T3" fmla="*/ 0 h 1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45" h="1789">
                  <a:moveTo>
                    <a:pt x="0" y="874"/>
                  </a:moveTo>
                  <a:cubicBezTo>
                    <a:pt x="898" y="1788"/>
                    <a:pt x="2144" y="938"/>
                    <a:pt x="2049" y="0"/>
                  </a:cubicBezTo>
                </a:path>
              </a:pathLst>
            </a:custGeom>
            <a:noFill/>
            <a:ln w="9000" cap="flat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3182938" y="2316163"/>
              <a:ext cx="1284287" cy="50800"/>
            </a:xfrm>
            <a:prstGeom prst="roundRect">
              <a:avLst>
                <a:gd name="adj" fmla="val 3125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 rot="16200000">
              <a:off x="4064001" y="4367212"/>
              <a:ext cx="7239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>
                  <a:cs typeface="ＭＳ Ｐゴシック" charset="0"/>
                </a:rPr>
                <a:t>H-FP</a:t>
              </a: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4286250" y="4357688"/>
              <a:ext cx="185738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4287838" y="3662363"/>
              <a:ext cx="1587" cy="698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4302125" y="3913188"/>
              <a:ext cx="73025" cy="444500"/>
            </a:xfrm>
            <a:prstGeom prst="roundRect">
              <a:avLst>
                <a:gd name="adj" fmla="val 217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>
              <a:off x="4389438" y="3765550"/>
              <a:ext cx="71437" cy="592138"/>
            </a:xfrm>
            <a:prstGeom prst="roundRect">
              <a:avLst>
                <a:gd name="adj" fmla="val 226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 rot="16200000">
              <a:off x="4012407" y="4368006"/>
              <a:ext cx="655638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A-FP</a:t>
              </a:r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4308475" y="3679825"/>
              <a:ext cx="149225" cy="201613"/>
              <a:chOff x="2712" y="2318"/>
              <a:chExt cx="94" cy="127"/>
            </a:xfrm>
          </p:grpSpPr>
          <p:sp>
            <p:nvSpPr>
              <p:cNvPr id="25" name="Line 24"/>
              <p:cNvSpPr>
                <a:spLocks noChangeShapeType="1"/>
              </p:cNvSpPr>
              <p:nvPr/>
            </p:nvSpPr>
            <p:spPr bwMode="auto">
              <a:xfrm flipH="1">
                <a:off x="2711" y="2318"/>
                <a:ext cx="1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6" name="Line 25"/>
              <p:cNvSpPr>
                <a:spLocks noChangeShapeType="1"/>
              </p:cNvSpPr>
              <p:nvPr/>
            </p:nvSpPr>
            <p:spPr bwMode="auto">
              <a:xfrm>
                <a:off x="2795" y="2319"/>
                <a:ext cx="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>
                <a:off x="2712" y="2318"/>
                <a:ext cx="0" cy="12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>
                <a:off x="2806" y="2318"/>
                <a:ext cx="0" cy="3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 rot="16200000">
              <a:off x="4284663" y="4211637"/>
              <a:ext cx="28575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="ctr" anchorCtr="1"/>
            <a:lstStyle/>
            <a:p>
              <a:r>
                <a:rPr lang="en-US" sz="500">
                  <a:solidFill>
                    <a:srgbClr val="FFFFFF"/>
                  </a:solidFill>
                  <a:cs typeface="ＭＳ Ｐゴシック" charset="0"/>
                </a:rPr>
                <a:t>451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4151313" y="4256088"/>
              <a:ext cx="215900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 rot="16200000">
              <a:off x="4179887" y="4197351"/>
              <a:ext cx="320675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="ctr" anchorCtr="1"/>
            <a:lstStyle/>
            <a:p>
              <a:r>
                <a:rPr lang="en-US" sz="500">
                  <a:solidFill>
                    <a:srgbClr val="FFFFFF"/>
                  </a:solidFill>
                  <a:cs typeface="ＭＳ Ｐゴシック" charset="0"/>
                </a:rPr>
                <a:t>1577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4098925" y="3595688"/>
              <a:ext cx="369888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/2</a:t>
              </a:r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4238625" y="3598863"/>
              <a:ext cx="29845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1173" rIns="90000" bIns="45000"/>
            <a:lstStyle/>
            <a:p>
              <a:r>
                <a:rPr lang="en-US" sz="700">
                  <a:solidFill>
                    <a:srgbClr val="000000"/>
                  </a:solidFill>
                  <a:cs typeface="ＭＳ Ｐゴシック" charset="0"/>
                </a:rPr>
                <a:t>***</a:t>
              </a: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3024188" y="4359275"/>
              <a:ext cx="8509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V="1">
              <a:off x="3025775" y="3662363"/>
              <a:ext cx="1588" cy="698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2851150" y="3602038"/>
              <a:ext cx="341313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25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2887663" y="4257675"/>
              <a:ext cx="236537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2940050" y="3462338"/>
              <a:ext cx="1035050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Past Path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2981325" y="4386263"/>
              <a:ext cx="915988" cy="16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 b="1">
                  <a:cs typeface="ＭＳ Ｐゴシック" charset="0"/>
                </a:rPr>
                <a:t>Angular Displacement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3741738" y="4308475"/>
              <a:ext cx="236537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41" name="Text Box 40"/>
            <p:cNvSpPr txBox="1">
              <a:spLocks noChangeArrowheads="1"/>
            </p:cNvSpPr>
            <p:nvPr/>
          </p:nvSpPr>
          <p:spPr bwMode="auto">
            <a:xfrm>
              <a:off x="3046413" y="4319588"/>
              <a:ext cx="8001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>
                  <a:cs typeface="ＭＳ Ｐゴシック" charset="0"/>
                </a:rPr>
                <a:t>0</a:t>
              </a:r>
            </a:p>
          </p:txBody>
        </p:sp>
        <p:sp>
          <p:nvSpPr>
            <p:cNvPr id="42" name="Text Box 41"/>
            <p:cNvSpPr txBox="1">
              <a:spLocks noChangeArrowheads="1"/>
            </p:cNvSpPr>
            <p:nvPr/>
          </p:nvSpPr>
          <p:spPr bwMode="auto">
            <a:xfrm>
              <a:off x="2925763" y="4308475"/>
              <a:ext cx="260350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-</a:t>
              </a: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43" name="Text Box 42"/>
            <p:cNvSpPr txBox="1">
              <a:spLocks noChangeArrowheads="1"/>
            </p:cNvSpPr>
            <p:nvPr/>
          </p:nvSpPr>
          <p:spPr bwMode="auto">
            <a:xfrm rot="16200000">
              <a:off x="1458119" y="1699419"/>
              <a:ext cx="1025525" cy="192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700" b="1">
                  <a:cs typeface="ＭＳ Ｐゴシック" charset="0"/>
                </a:rPr>
                <a:t>Y Position</a:t>
              </a:r>
            </a:p>
          </p:txBody>
        </p:sp>
        <p:sp>
          <p:nvSpPr>
            <p:cNvPr id="44" name="Text Box 43"/>
            <p:cNvSpPr txBox="1">
              <a:spLocks noChangeArrowheads="1"/>
            </p:cNvSpPr>
            <p:nvPr/>
          </p:nvSpPr>
          <p:spPr bwMode="auto">
            <a:xfrm>
              <a:off x="1808163" y="1150938"/>
              <a:ext cx="261937" cy="2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2056" rIns="90000" bIns="45000"/>
            <a:lstStyle/>
            <a:p>
              <a:r>
                <a:rPr lang="en-US" sz="800" b="1">
                  <a:solidFill>
                    <a:srgbClr val="000000"/>
                  </a:solidFill>
                  <a:cs typeface="ＭＳ Ｐゴシック" charset="0"/>
                </a:rPr>
                <a:t>a</a:t>
              </a:r>
            </a:p>
          </p:txBody>
        </p:sp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3019425" y="1149350"/>
              <a:ext cx="242888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2056" rIns="90000" bIns="45000"/>
            <a:lstStyle/>
            <a:p>
              <a:r>
                <a:rPr lang="en-US" sz="800" b="1">
                  <a:solidFill>
                    <a:srgbClr val="000000"/>
                  </a:solidFill>
                  <a:cs typeface="ＭＳ Ｐゴシック" charset="0"/>
                </a:rPr>
                <a:t>b</a:t>
              </a:r>
            </a:p>
          </p:txBody>
        </p:sp>
        <p:sp>
          <p:nvSpPr>
            <p:cNvPr id="46" name="Text Box 45"/>
            <p:cNvSpPr txBox="1">
              <a:spLocks noChangeArrowheads="1"/>
            </p:cNvSpPr>
            <p:nvPr/>
          </p:nvSpPr>
          <p:spPr bwMode="auto">
            <a:xfrm>
              <a:off x="2617788" y="1285875"/>
              <a:ext cx="346075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Event</a:t>
              </a:r>
            </a:p>
          </p:txBody>
        </p:sp>
        <p:sp>
          <p:nvSpPr>
            <p:cNvPr id="47" name="Text Box 46"/>
            <p:cNvSpPr txBox="1">
              <a:spLocks noChangeArrowheads="1"/>
            </p:cNvSpPr>
            <p:nvPr/>
          </p:nvSpPr>
          <p:spPr bwMode="auto">
            <a:xfrm>
              <a:off x="2617788" y="1347788"/>
              <a:ext cx="519112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Future Path</a:t>
              </a:r>
            </a:p>
          </p:txBody>
        </p:sp>
        <p:sp>
          <p:nvSpPr>
            <p:cNvPr id="48" name="Text Box 47"/>
            <p:cNvSpPr txBox="1">
              <a:spLocks noChangeArrowheads="1"/>
            </p:cNvSpPr>
            <p:nvPr/>
          </p:nvSpPr>
          <p:spPr bwMode="auto">
            <a:xfrm>
              <a:off x="2617788" y="1411288"/>
              <a:ext cx="4572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Past Path</a:t>
              </a:r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H="1">
              <a:off x="2608263" y="1365250"/>
              <a:ext cx="71437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>
              <a:off x="2608263" y="1428750"/>
              <a:ext cx="71437" cy="1588"/>
            </a:xfrm>
            <a:prstGeom prst="line">
              <a:avLst/>
            </a:prstGeom>
            <a:noFill/>
            <a:ln w="90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H="1">
              <a:off x="2608263" y="1492250"/>
              <a:ext cx="71437" cy="1588"/>
            </a:xfrm>
            <a:prstGeom prst="line">
              <a:avLst/>
            </a:pr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2" name="Text Box 51"/>
            <p:cNvSpPr txBox="1">
              <a:spLocks noChangeArrowheads="1"/>
            </p:cNvSpPr>
            <p:nvPr/>
          </p:nvSpPr>
          <p:spPr bwMode="auto">
            <a:xfrm>
              <a:off x="1958975" y="2263775"/>
              <a:ext cx="223838" cy="17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/>
            <a:lstStyle/>
            <a:p>
              <a:r>
                <a:rPr lang="en-US" sz="6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1908175" y="2189163"/>
              <a:ext cx="223838" cy="17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/>
            <a:lstStyle/>
            <a:p>
              <a:r>
                <a:rPr lang="en-US" sz="6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1906588" y="1223963"/>
              <a:ext cx="223837" cy="17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/>
            <a:lstStyle/>
            <a:p>
              <a:r>
                <a:rPr lang="en-US" sz="600">
                  <a:solidFill>
                    <a:srgbClr val="000000"/>
                  </a:solidFill>
                  <a:cs typeface="ＭＳ Ｐゴシック" charset="0"/>
                </a:rPr>
                <a:t>2</a:t>
              </a:r>
            </a:p>
          </p:txBody>
        </p:sp>
        <p:sp>
          <p:nvSpPr>
            <p:cNvPr id="55" name="Text Box 54"/>
            <p:cNvSpPr txBox="1">
              <a:spLocks noChangeArrowheads="1"/>
            </p:cNvSpPr>
            <p:nvPr/>
          </p:nvSpPr>
          <p:spPr bwMode="auto">
            <a:xfrm>
              <a:off x="2946400" y="2262188"/>
              <a:ext cx="223838" cy="17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/>
            <a:lstStyle/>
            <a:p>
              <a:r>
                <a:rPr lang="en-US" sz="600">
                  <a:solidFill>
                    <a:srgbClr val="000000"/>
                  </a:solidFill>
                  <a:cs typeface="ＭＳ Ｐゴシック" charset="0"/>
                </a:rPr>
                <a:t>2</a:t>
              </a:r>
            </a:p>
          </p:txBody>
        </p:sp>
        <p:sp>
          <p:nvSpPr>
            <p:cNvPr id="56" name="Text Box 55"/>
            <p:cNvSpPr txBox="1">
              <a:spLocks noChangeArrowheads="1"/>
            </p:cNvSpPr>
            <p:nvPr/>
          </p:nvSpPr>
          <p:spPr bwMode="auto">
            <a:xfrm>
              <a:off x="3151188" y="2263775"/>
              <a:ext cx="223837" cy="17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/>
            <a:lstStyle/>
            <a:p>
              <a:r>
                <a:rPr lang="en-US" sz="6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57" name="Text Box 56"/>
            <p:cNvSpPr txBox="1">
              <a:spLocks noChangeArrowheads="1"/>
            </p:cNvSpPr>
            <p:nvPr/>
          </p:nvSpPr>
          <p:spPr bwMode="auto">
            <a:xfrm>
              <a:off x="3100388" y="2189163"/>
              <a:ext cx="223837" cy="17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/>
            <a:lstStyle/>
            <a:p>
              <a:r>
                <a:rPr lang="en-US" sz="6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58" name="Text Box 57"/>
            <p:cNvSpPr txBox="1">
              <a:spLocks noChangeArrowheads="1"/>
            </p:cNvSpPr>
            <p:nvPr/>
          </p:nvSpPr>
          <p:spPr bwMode="auto">
            <a:xfrm>
              <a:off x="3100388" y="1223963"/>
              <a:ext cx="223837" cy="17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/>
            <a:lstStyle/>
            <a:p>
              <a:r>
                <a:rPr lang="en-US" sz="600">
                  <a:solidFill>
                    <a:srgbClr val="000000"/>
                  </a:solidFill>
                  <a:cs typeface="ＭＳ Ｐゴシック" charset="0"/>
                </a:rPr>
                <a:t>2</a:t>
              </a:r>
            </a:p>
          </p:txBody>
        </p:sp>
        <p:sp>
          <p:nvSpPr>
            <p:cNvPr id="59" name="Text Box 58"/>
            <p:cNvSpPr txBox="1">
              <a:spLocks noChangeArrowheads="1"/>
            </p:cNvSpPr>
            <p:nvPr/>
          </p:nvSpPr>
          <p:spPr bwMode="auto">
            <a:xfrm>
              <a:off x="4138613" y="2262188"/>
              <a:ext cx="223837" cy="17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/>
            <a:lstStyle/>
            <a:p>
              <a:r>
                <a:rPr lang="en-US" sz="600">
                  <a:solidFill>
                    <a:srgbClr val="000000"/>
                  </a:solidFill>
                  <a:cs typeface="ＭＳ Ｐゴシック" charset="0"/>
                </a:rPr>
                <a:t>2</a:t>
              </a:r>
            </a:p>
          </p:txBody>
        </p:sp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 rot="16200000">
              <a:off x="3825876" y="3343275"/>
              <a:ext cx="7239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>
                  <a:cs typeface="ＭＳ Ｐゴシック" charset="0"/>
                </a:rPr>
                <a:t>A-PP</a:t>
              </a: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flipH="1">
              <a:off x="4067175" y="3335338"/>
              <a:ext cx="185738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 flipV="1">
              <a:off x="4067175" y="2638425"/>
              <a:ext cx="1588" cy="698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3" name="AutoShape 62"/>
            <p:cNvSpPr>
              <a:spLocks noChangeArrowheads="1"/>
            </p:cNvSpPr>
            <p:nvPr/>
          </p:nvSpPr>
          <p:spPr bwMode="auto">
            <a:xfrm>
              <a:off x="4083050" y="2889250"/>
              <a:ext cx="73025" cy="446088"/>
            </a:xfrm>
            <a:prstGeom prst="roundRect">
              <a:avLst>
                <a:gd name="adj" fmla="val 217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4" name="AutoShape 63"/>
            <p:cNvSpPr>
              <a:spLocks noChangeArrowheads="1"/>
            </p:cNvSpPr>
            <p:nvPr/>
          </p:nvSpPr>
          <p:spPr bwMode="auto">
            <a:xfrm>
              <a:off x="4170363" y="2743200"/>
              <a:ext cx="71437" cy="592138"/>
            </a:xfrm>
            <a:prstGeom prst="roundRect">
              <a:avLst>
                <a:gd name="adj" fmla="val 226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5" name="Text Box 64"/>
            <p:cNvSpPr txBox="1">
              <a:spLocks noChangeArrowheads="1"/>
            </p:cNvSpPr>
            <p:nvPr/>
          </p:nvSpPr>
          <p:spPr bwMode="auto">
            <a:xfrm rot="16200000">
              <a:off x="3772694" y="3340894"/>
              <a:ext cx="655637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A-FP</a:t>
              </a:r>
            </a:p>
          </p:txBody>
        </p:sp>
        <p:sp>
          <p:nvSpPr>
            <p:cNvPr id="66" name="Text Box 65"/>
            <p:cNvSpPr txBox="1">
              <a:spLocks noChangeArrowheads="1"/>
            </p:cNvSpPr>
            <p:nvPr/>
          </p:nvSpPr>
          <p:spPr bwMode="auto">
            <a:xfrm>
              <a:off x="4021138" y="2544763"/>
              <a:ext cx="300037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1173" rIns="90000" bIns="45000"/>
            <a:lstStyle/>
            <a:p>
              <a:r>
                <a:rPr lang="en-US" sz="700">
                  <a:solidFill>
                    <a:srgbClr val="000000"/>
                  </a:solidFill>
                  <a:cs typeface="ＭＳ Ｐゴシック" charset="0"/>
                </a:rPr>
                <a:t>***</a:t>
              </a:r>
            </a:p>
          </p:txBody>
        </p:sp>
        <p:grpSp>
          <p:nvGrpSpPr>
            <p:cNvPr id="67" name="Group 66"/>
            <p:cNvGrpSpPr>
              <a:grpSpLocks/>
            </p:cNvGrpSpPr>
            <p:nvPr/>
          </p:nvGrpSpPr>
          <p:grpSpPr bwMode="auto">
            <a:xfrm>
              <a:off x="4090988" y="2627313"/>
              <a:ext cx="144462" cy="227012"/>
              <a:chOff x="2561" y="1655"/>
              <a:chExt cx="91" cy="143"/>
            </a:xfrm>
          </p:grpSpPr>
          <p:sp>
            <p:nvSpPr>
              <p:cNvPr id="68" name="Line 67"/>
              <p:cNvSpPr>
                <a:spLocks noChangeShapeType="1"/>
              </p:cNvSpPr>
              <p:nvPr/>
            </p:nvSpPr>
            <p:spPr bwMode="auto">
              <a:xfrm flipH="1">
                <a:off x="2560" y="1655"/>
                <a:ext cx="1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9" name="Line 68"/>
              <p:cNvSpPr>
                <a:spLocks noChangeShapeType="1"/>
              </p:cNvSpPr>
              <p:nvPr/>
            </p:nvSpPr>
            <p:spPr bwMode="auto">
              <a:xfrm>
                <a:off x="2641" y="1655"/>
                <a:ext cx="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0" name="Line 69"/>
              <p:cNvSpPr>
                <a:spLocks noChangeShapeType="1"/>
              </p:cNvSpPr>
              <p:nvPr/>
            </p:nvSpPr>
            <p:spPr bwMode="auto">
              <a:xfrm>
                <a:off x="2561" y="1655"/>
                <a:ext cx="0" cy="14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1" name="Line 70"/>
              <p:cNvSpPr>
                <a:spLocks noChangeShapeType="1"/>
              </p:cNvSpPr>
              <p:nvPr/>
            </p:nvSpPr>
            <p:spPr bwMode="auto">
              <a:xfrm>
                <a:off x="2652" y="1655"/>
                <a:ext cx="0" cy="5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sp>
          <p:nvSpPr>
            <p:cNvPr id="72" name="Text Box 71"/>
            <p:cNvSpPr txBox="1">
              <a:spLocks noChangeArrowheads="1"/>
            </p:cNvSpPr>
            <p:nvPr/>
          </p:nvSpPr>
          <p:spPr bwMode="auto">
            <a:xfrm rot="16200000">
              <a:off x="4046538" y="3179763"/>
              <a:ext cx="320675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="ctr" anchorCtr="1"/>
            <a:lstStyle/>
            <a:p>
              <a:r>
                <a:rPr lang="en-US" sz="500">
                  <a:solidFill>
                    <a:srgbClr val="FFFFFF"/>
                  </a:solidFill>
                  <a:cs typeface="ＭＳ Ｐゴシック" charset="0"/>
                </a:rPr>
                <a:t>1577</a:t>
              </a:r>
            </a:p>
          </p:txBody>
        </p:sp>
        <p:sp>
          <p:nvSpPr>
            <p:cNvPr id="73" name="Text Box 72"/>
            <p:cNvSpPr txBox="1">
              <a:spLocks noChangeArrowheads="1"/>
            </p:cNvSpPr>
            <p:nvPr/>
          </p:nvSpPr>
          <p:spPr bwMode="auto">
            <a:xfrm>
              <a:off x="3878263" y="2576513"/>
              <a:ext cx="369887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/2</a:t>
              </a:r>
            </a:p>
          </p:txBody>
        </p:sp>
        <p:sp>
          <p:nvSpPr>
            <p:cNvPr id="74" name="Text Box 73"/>
            <p:cNvSpPr txBox="1">
              <a:spLocks noChangeArrowheads="1"/>
            </p:cNvSpPr>
            <p:nvPr/>
          </p:nvSpPr>
          <p:spPr bwMode="auto">
            <a:xfrm>
              <a:off x="3929063" y="3230563"/>
              <a:ext cx="22860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75" name="Text Box 74"/>
            <p:cNvSpPr txBox="1">
              <a:spLocks noChangeArrowheads="1"/>
            </p:cNvSpPr>
            <p:nvPr/>
          </p:nvSpPr>
          <p:spPr bwMode="auto">
            <a:xfrm rot="16200000">
              <a:off x="3960812" y="3173413"/>
              <a:ext cx="320675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="ctr" anchorCtr="1"/>
            <a:lstStyle/>
            <a:p>
              <a:r>
                <a:rPr lang="en-US" sz="500">
                  <a:solidFill>
                    <a:srgbClr val="FFFFFF"/>
                  </a:solidFill>
                  <a:cs typeface="ＭＳ Ｐゴシック" charset="0"/>
                </a:rPr>
                <a:t>1577</a:t>
              </a:r>
            </a:p>
          </p:txBody>
        </p:sp>
        <p:sp>
          <p:nvSpPr>
            <p:cNvPr id="76" name="Line 75"/>
            <p:cNvSpPr>
              <a:spLocks noChangeShapeType="1"/>
            </p:cNvSpPr>
            <p:nvPr/>
          </p:nvSpPr>
          <p:spPr bwMode="auto">
            <a:xfrm flipH="1">
              <a:off x="3025775" y="3335338"/>
              <a:ext cx="85090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77" name="Line 76"/>
            <p:cNvSpPr>
              <a:spLocks noChangeShapeType="1"/>
            </p:cNvSpPr>
            <p:nvPr/>
          </p:nvSpPr>
          <p:spPr bwMode="auto">
            <a:xfrm flipV="1">
              <a:off x="3027363" y="2638425"/>
              <a:ext cx="1587" cy="698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2854325" y="2573338"/>
              <a:ext cx="341313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25</a:t>
              </a:r>
            </a:p>
          </p:txBody>
        </p:sp>
        <p:sp>
          <p:nvSpPr>
            <p:cNvPr id="79" name="Text Box 78"/>
            <p:cNvSpPr txBox="1">
              <a:spLocks noChangeArrowheads="1"/>
            </p:cNvSpPr>
            <p:nvPr/>
          </p:nvSpPr>
          <p:spPr bwMode="auto">
            <a:xfrm>
              <a:off x="2887663" y="3227388"/>
              <a:ext cx="236537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80" name="Text Box 79"/>
            <p:cNvSpPr txBox="1">
              <a:spLocks noChangeArrowheads="1"/>
            </p:cNvSpPr>
            <p:nvPr/>
          </p:nvSpPr>
          <p:spPr bwMode="auto">
            <a:xfrm>
              <a:off x="2943225" y="2439988"/>
              <a:ext cx="1035050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Past Path</a:t>
              </a:r>
            </a:p>
          </p:txBody>
        </p:sp>
        <p:sp>
          <p:nvSpPr>
            <p:cNvPr id="81" name="Text Box 80"/>
            <p:cNvSpPr txBox="1">
              <a:spLocks noChangeArrowheads="1"/>
            </p:cNvSpPr>
            <p:nvPr/>
          </p:nvSpPr>
          <p:spPr bwMode="auto">
            <a:xfrm>
              <a:off x="2992438" y="3363913"/>
              <a:ext cx="920750" cy="16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 b="1">
                  <a:cs typeface="ＭＳ Ｐゴシック" charset="0"/>
                </a:rPr>
                <a:t>Angular Displacement</a:t>
              </a:r>
            </a:p>
          </p:txBody>
        </p:sp>
        <p:sp>
          <p:nvSpPr>
            <p:cNvPr id="82" name="Text Box 81"/>
            <p:cNvSpPr txBox="1">
              <a:spLocks noChangeArrowheads="1"/>
            </p:cNvSpPr>
            <p:nvPr/>
          </p:nvSpPr>
          <p:spPr bwMode="auto">
            <a:xfrm>
              <a:off x="3743325" y="3286125"/>
              <a:ext cx="236538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83" name="Text Box 82"/>
            <p:cNvSpPr txBox="1">
              <a:spLocks noChangeArrowheads="1"/>
            </p:cNvSpPr>
            <p:nvPr/>
          </p:nvSpPr>
          <p:spPr bwMode="auto">
            <a:xfrm>
              <a:off x="3049588" y="3297238"/>
              <a:ext cx="80645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>
                  <a:cs typeface="ＭＳ Ｐゴシック" charset="0"/>
                </a:rPr>
                <a:t>0</a:t>
              </a:r>
            </a:p>
          </p:txBody>
        </p:sp>
        <p:sp>
          <p:nvSpPr>
            <p:cNvPr id="84" name="Text Box 83"/>
            <p:cNvSpPr txBox="1">
              <a:spLocks noChangeArrowheads="1"/>
            </p:cNvSpPr>
            <p:nvPr/>
          </p:nvSpPr>
          <p:spPr bwMode="auto">
            <a:xfrm>
              <a:off x="2924175" y="3286125"/>
              <a:ext cx="260350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-</a:t>
              </a: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85" name="Text Box 84"/>
            <p:cNvSpPr txBox="1">
              <a:spLocks noChangeArrowheads="1"/>
            </p:cNvSpPr>
            <p:nvPr/>
          </p:nvSpPr>
          <p:spPr bwMode="auto">
            <a:xfrm rot="16200000">
              <a:off x="1581944" y="2878931"/>
              <a:ext cx="755650" cy="1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Crossings (%)</a:t>
              </a:r>
            </a:p>
          </p:txBody>
        </p:sp>
        <p:sp>
          <p:nvSpPr>
            <p:cNvPr id="86" name="Text Box 85"/>
            <p:cNvSpPr txBox="1">
              <a:spLocks noChangeArrowheads="1"/>
            </p:cNvSpPr>
            <p:nvPr/>
          </p:nvSpPr>
          <p:spPr bwMode="auto">
            <a:xfrm>
              <a:off x="2062163" y="3363913"/>
              <a:ext cx="900112" cy="16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 b="1">
                  <a:cs typeface="ＭＳ Ｐゴシック" charset="0"/>
                </a:rPr>
                <a:t>Angular Displacement</a:t>
              </a:r>
            </a:p>
          </p:txBody>
        </p:sp>
        <p:sp>
          <p:nvSpPr>
            <p:cNvPr id="87" name="Line 86"/>
            <p:cNvSpPr>
              <a:spLocks noChangeShapeType="1"/>
            </p:cNvSpPr>
            <p:nvPr/>
          </p:nvSpPr>
          <p:spPr bwMode="auto">
            <a:xfrm flipH="1">
              <a:off x="2087563" y="3335338"/>
              <a:ext cx="85090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 flipV="1">
              <a:off x="2089150" y="2638425"/>
              <a:ext cx="1588" cy="698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9" name="Text Box 88"/>
            <p:cNvSpPr txBox="1">
              <a:spLocks noChangeArrowheads="1"/>
            </p:cNvSpPr>
            <p:nvPr/>
          </p:nvSpPr>
          <p:spPr bwMode="auto">
            <a:xfrm>
              <a:off x="1914525" y="2576513"/>
              <a:ext cx="341313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25</a:t>
              </a:r>
            </a:p>
          </p:txBody>
        </p:sp>
        <p:sp>
          <p:nvSpPr>
            <p:cNvPr id="90" name="Text Box 89"/>
            <p:cNvSpPr txBox="1">
              <a:spLocks noChangeArrowheads="1"/>
            </p:cNvSpPr>
            <p:nvPr/>
          </p:nvSpPr>
          <p:spPr bwMode="auto">
            <a:xfrm>
              <a:off x="1951038" y="3230563"/>
              <a:ext cx="223837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91" name="Text Box 90"/>
            <p:cNvSpPr txBox="1">
              <a:spLocks noChangeArrowheads="1"/>
            </p:cNvSpPr>
            <p:nvPr/>
          </p:nvSpPr>
          <p:spPr bwMode="auto">
            <a:xfrm>
              <a:off x="2800350" y="3286125"/>
              <a:ext cx="222250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92" name="Text Box 91"/>
            <p:cNvSpPr txBox="1">
              <a:spLocks noChangeArrowheads="1"/>
            </p:cNvSpPr>
            <p:nvPr/>
          </p:nvSpPr>
          <p:spPr bwMode="auto">
            <a:xfrm>
              <a:off x="2108200" y="3297238"/>
              <a:ext cx="80645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>
                  <a:cs typeface="ＭＳ Ｐゴシック" charset="0"/>
                </a:rPr>
                <a:t>0</a:t>
              </a:r>
            </a:p>
          </p:txBody>
        </p:sp>
        <p:sp>
          <p:nvSpPr>
            <p:cNvPr id="93" name="Text Box 92"/>
            <p:cNvSpPr txBox="1">
              <a:spLocks noChangeArrowheads="1"/>
            </p:cNvSpPr>
            <p:nvPr/>
          </p:nvSpPr>
          <p:spPr bwMode="auto">
            <a:xfrm>
              <a:off x="1984375" y="3286125"/>
              <a:ext cx="260350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-</a:t>
              </a: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94" name="Text Box 93"/>
            <p:cNvSpPr txBox="1">
              <a:spLocks noChangeArrowheads="1"/>
            </p:cNvSpPr>
            <p:nvPr/>
          </p:nvSpPr>
          <p:spPr bwMode="auto">
            <a:xfrm>
              <a:off x="2052638" y="2439988"/>
              <a:ext cx="94138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Future Path </a:t>
              </a:r>
            </a:p>
          </p:txBody>
        </p:sp>
        <p:sp>
          <p:nvSpPr>
            <p:cNvPr id="95" name="Text Box 94"/>
            <p:cNvSpPr txBox="1">
              <a:spLocks noChangeArrowheads="1"/>
            </p:cNvSpPr>
            <p:nvPr/>
          </p:nvSpPr>
          <p:spPr bwMode="auto">
            <a:xfrm>
              <a:off x="1819275" y="2438400"/>
              <a:ext cx="284163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/>
            <a:p>
              <a:r>
                <a:rPr lang="en-US" sz="800" b="1">
                  <a:solidFill>
                    <a:srgbClr val="000000"/>
                  </a:solidFill>
                  <a:cs typeface="ＭＳ Ｐゴシック" charset="0"/>
                </a:rPr>
                <a:t>c</a:t>
              </a:r>
            </a:p>
          </p:txBody>
        </p:sp>
        <p:sp>
          <p:nvSpPr>
            <p:cNvPr id="96" name="Text Box 95"/>
            <p:cNvSpPr txBox="1">
              <a:spLocks noChangeArrowheads="1"/>
            </p:cNvSpPr>
            <p:nvPr/>
          </p:nvSpPr>
          <p:spPr bwMode="auto">
            <a:xfrm rot="16200000">
              <a:off x="3778251" y="4365625"/>
              <a:ext cx="7239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>
                  <a:cs typeface="ＭＳ Ｐゴシック" charset="0"/>
                </a:rPr>
                <a:t>H-PP</a:t>
              </a:r>
            </a:p>
          </p:txBody>
        </p:sp>
        <p:sp>
          <p:nvSpPr>
            <p:cNvPr id="97" name="Line 96"/>
            <p:cNvSpPr>
              <a:spLocks noChangeShapeType="1"/>
            </p:cNvSpPr>
            <p:nvPr/>
          </p:nvSpPr>
          <p:spPr bwMode="auto">
            <a:xfrm flipH="1">
              <a:off x="3998913" y="4357688"/>
              <a:ext cx="185737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8" name="Line 97"/>
            <p:cNvSpPr>
              <a:spLocks noChangeShapeType="1"/>
            </p:cNvSpPr>
            <p:nvPr/>
          </p:nvSpPr>
          <p:spPr bwMode="auto">
            <a:xfrm flipV="1">
              <a:off x="4000500" y="3662363"/>
              <a:ext cx="1588" cy="698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9" name="AutoShape 98"/>
            <p:cNvSpPr>
              <a:spLocks noChangeArrowheads="1"/>
            </p:cNvSpPr>
            <p:nvPr/>
          </p:nvSpPr>
          <p:spPr bwMode="auto">
            <a:xfrm>
              <a:off x="4016375" y="4060825"/>
              <a:ext cx="73025" cy="296863"/>
            </a:xfrm>
            <a:prstGeom prst="roundRect">
              <a:avLst>
                <a:gd name="adj" fmla="val 217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00" name="AutoShape 99"/>
            <p:cNvSpPr>
              <a:spLocks noChangeArrowheads="1"/>
            </p:cNvSpPr>
            <p:nvPr/>
          </p:nvSpPr>
          <p:spPr bwMode="auto">
            <a:xfrm>
              <a:off x="4102100" y="3959225"/>
              <a:ext cx="71438" cy="398463"/>
            </a:xfrm>
            <a:prstGeom prst="roundRect">
              <a:avLst>
                <a:gd name="adj" fmla="val 226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01" name="Text Box 100"/>
            <p:cNvSpPr txBox="1">
              <a:spLocks noChangeArrowheads="1"/>
            </p:cNvSpPr>
            <p:nvPr/>
          </p:nvSpPr>
          <p:spPr bwMode="auto">
            <a:xfrm rot="16200000">
              <a:off x="3723482" y="4368006"/>
              <a:ext cx="655638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H-FP</a:t>
              </a:r>
            </a:p>
          </p:txBody>
        </p:sp>
        <p:sp>
          <p:nvSpPr>
            <p:cNvPr id="102" name="Text Box 101"/>
            <p:cNvSpPr txBox="1">
              <a:spLocks noChangeArrowheads="1"/>
            </p:cNvSpPr>
            <p:nvPr/>
          </p:nvSpPr>
          <p:spPr bwMode="auto">
            <a:xfrm>
              <a:off x="3956050" y="3671888"/>
              <a:ext cx="303213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1173" rIns="90000" bIns="45000"/>
            <a:lstStyle/>
            <a:p>
              <a:r>
                <a:rPr lang="en-US" sz="700">
                  <a:solidFill>
                    <a:srgbClr val="000000"/>
                  </a:solidFill>
                  <a:cs typeface="ＭＳ Ｐゴシック" charset="0"/>
                </a:rPr>
                <a:t>***</a:t>
              </a:r>
            </a:p>
          </p:txBody>
        </p:sp>
        <p:grpSp>
          <p:nvGrpSpPr>
            <p:cNvPr id="103" name="Group 102"/>
            <p:cNvGrpSpPr>
              <a:grpSpLocks/>
            </p:cNvGrpSpPr>
            <p:nvPr/>
          </p:nvGrpSpPr>
          <p:grpSpPr bwMode="auto">
            <a:xfrm>
              <a:off x="4021138" y="3752850"/>
              <a:ext cx="149225" cy="284163"/>
              <a:chOff x="2531" y="2364"/>
              <a:chExt cx="94" cy="179"/>
            </a:xfrm>
          </p:grpSpPr>
          <p:sp>
            <p:nvSpPr>
              <p:cNvPr id="104" name="Line 103"/>
              <p:cNvSpPr>
                <a:spLocks noChangeShapeType="1"/>
              </p:cNvSpPr>
              <p:nvPr/>
            </p:nvSpPr>
            <p:spPr bwMode="auto">
              <a:xfrm flipH="1">
                <a:off x="2530" y="2364"/>
                <a:ext cx="1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05" name="Line 104"/>
              <p:cNvSpPr>
                <a:spLocks noChangeShapeType="1"/>
              </p:cNvSpPr>
              <p:nvPr/>
            </p:nvSpPr>
            <p:spPr bwMode="auto">
              <a:xfrm>
                <a:off x="2615" y="2365"/>
                <a:ext cx="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06" name="Line 105"/>
              <p:cNvSpPr>
                <a:spLocks noChangeShapeType="1"/>
              </p:cNvSpPr>
              <p:nvPr/>
            </p:nvSpPr>
            <p:spPr bwMode="auto">
              <a:xfrm>
                <a:off x="2531" y="2364"/>
                <a:ext cx="0" cy="17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07" name="Line 106"/>
              <p:cNvSpPr>
                <a:spLocks noChangeShapeType="1"/>
              </p:cNvSpPr>
              <p:nvPr/>
            </p:nvSpPr>
            <p:spPr bwMode="auto">
              <a:xfrm>
                <a:off x="2626" y="2364"/>
                <a:ext cx="0" cy="10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sp>
          <p:nvSpPr>
            <p:cNvPr id="108" name="Text Box 107"/>
            <p:cNvSpPr txBox="1">
              <a:spLocks noChangeArrowheads="1"/>
            </p:cNvSpPr>
            <p:nvPr/>
          </p:nvSpPr>
          <p:spPr bwMode="auto">
            <a:xfrm rot="16200000">
              <a:off x="3998119" y="4210844"/>
              <a:ext cx="285750" cy="16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="ctr" anchorCtr="1"/>
            <a:lstStyle/>
            <a:p>
              <a:r>
                <a:rPr lang="en-US" sz="500">
                  <a:solidFill>
                    <a:srgbClr val="FFFFFF"/>
                  </a:solidFill>
                  <a:cs typeface="ＭＳ Ｐゴシック" charset="0"/>
                </a:rPr>
                <a:t>451</a:t>
              </a:r>
            </a:p>
          </p:txBody>
        </p:sp>
        <p:sp>
          <p:nvSpPr>
            <p:cNvPr id="109" name="Text Box 108"/>
            <p:cNvSpPr txBox="1">
              <a:spLocks noChangeArrowheads="1"/>
            </p:cNvSpPr>
            <p:nvPr/>
          </p:nvSpPr>
          <p:spPr bwMode="auto">
            <a:xfrm>
              <a:off x="3867150" y="4256088"/>
              <a:ext cx="228600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110" name="Text Box 109"/>
            <p:cNvSpPr txBox="1">
              <a:spLocks noChangeArrowheads="1"/>
            </p:cNvSpPr>
            <p:nvPr/>
          </p:nvSpPr>
          <p:spPr bwMode="auto">
            <a:xfrm rot="16200000">
              <a:off x="3910013" y="4208463"/>
              <a:ext cx="28575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="ctr" anchorCtr="1"/>
            <a:lstStyle/>
            <a:p>
              <a:r>
                <a:rPr lang="en-US" sz="500">
                  <a:solidFill>
                    <a:srgbClr val="FFFFFF"/>
                  </a:solidFill>
                  <a:cs typeface="ＭＳ Ｐゴシック" charset="0"/>
                </a:rPr>
                <a:t>451</a:t>
              </a:r>
            </a:p>
          </p:txBody>
        </p:sp>
        <p:sp>
          <p:nvSpPr>
            <p:cNvPr id="111" name="Text Box 110"/>
            <p:cNvSpPr txBox="1">
              <a:spLocks noChangeArrowheads="1"/>
            </p:cNvSpPr>
            <p:nvPr/>
          </p:nvSpPr>
          <p:spPr bwMode="auto">
            <a:xfrm>
              <a:off x="3867150" y="3581400"/>
              <a:ext cx="2143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112" name="Line 111"/>
            <p:cNvSpPr>
              <a:spLocks noChangeShapeType="1"/>
            </p:cNvSpPr>
            <p:nvPr/>
          </p:nvSpPr>
          <p:spPr bwMode="auto">
            <a:xfrm flipH="1">
              <a:off x="2085975" y="4357688"/>
              <a:ext cx="85090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13" name="Line 112"/>
            <p:cNvSpPr>
              <a:spLocks noChangeShapeType="1"/>
            </p:cNvSpPr>
            <p:nvPr/>
          </p:nvSpPr>
          <p:spPr bwMode="auto">
            <a:xfrm flipV="1">
              <a:off x="2085975" y="3660775"/>
              <a:ext cx="1588" cy="698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14" name="Text Box 113"/>
            <p:cNvSpPr txBox="1">
              <a:spLocks noChangeArrowheads="1"/>
            </p:cNvSpPr>
            <p:nvPr/>
          </p:nvSpPr>
          <p:spPr bwMode="auto">
            <a:xfrm>
              <a:off x="1914525" y="3602038"/>
              <a:ext cx="341313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25</a:t>
              </a:r>
            </a:p>
          </p:txBody>
        </p:sp>
        <p:sp>
          <p:nvSpPr>
            <p:cNvPr id="115" name="Text Box 114"/>
            <p:cNvSpPr txBox="1">
              <a:spLocks noChangeArrowheads="1"/>
            </p:cNvSpPr>
            <p:nvPr/>
          </p:nvSpPr>
          <p:spPr bwMode="auto">
            <a:xfrm>
              <a:off x="1947863" y="4252913"/>
              <a:ext cx="223837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116" name="Text Box 115"/>
            <p:cNvSpPr txBox="1">
              <a:spLocks noChangeArrowheads="1"/>
            </p:cNvSpPr>
            <p:nvPr/>
          </p:nvSpPr>
          <p:spPr bwMode="auto">
            <a:xfrm>
              <a:off x="2047875" y="3462338"/>
              <a:ext cx="942975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Future Path</a:t>
              </a:r>
            </a:p>
          </p:txBody>
        </p:sp>
        <p:sp>
          <p:nvSpPr>
            <p:cNvPr id="117" name="Text Box 116"/>
            <p:cNvSpPr txBox="1">
              <a:spLocks noChangeArrowheads="1"/>
            </p:cNvSpPr>
            <p:nvPr/>
          </p:nvSpPr>
          <p:spPr bwMode="auto">
            <a:xfrm>
              <a:off x="2057400" y="4386263"/>
              <a:ext cx="908050" cy="16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 b="1">
                  <a:cs typeface="ＭＳ Ｐゴシック" charset="0"/>
                </a:rPr>
                <a:t>Angular Displacement</a:t>
              </a:r>
            </a:p>
          </p:txBody>
        </p:sp>
        <p:sp>
          <p:nvSpPr>
            <p:cNvPr id="118" name="Text Box 117"/>
            <p:cNvSpPr txBox="1">
              <a:spLocks noChangeArrowheads="1"/>
            </p:cNvSpPr>
            <p:nvPr/>
          </p:nvSpPr>
          <p:spPr bwMode="auto">
            <a:xfrm>
              <a:off x="2803525" y="4308475"/>
              <a:ext cx="222250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119" name="Text Box 118"/>
            <p:cNvSpPr txBox="1">
              <a:spLocks noChangeArrowheads="1"/>
            </p:cNvSpPr>
            <p:nvPr/>
          </p:nvSpPr>
          <p:spPr bwMode="auto">
            <a:xfrm>
              <a:off x="2114550" y="4319588"/>
              <a:ext cx="80645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500">
                  <a:cs typeface="ＭＳ Ｐゴシック" charset="0"/>
                </a:rPr>
                <a:t>0</a:t>
              </a:r>
            </a:p>
          </p:txBody>
        </p:sp>
        <p:sp>
          <p:nvSpPr>
            <p:cNvPr id="120" name="Text Box 119"/>
            <p:cNvSpPr txBox="1">
              <a:spLocks noChangeArrowheads="1"/>
            </p:cNvSpPr>
            <p:nvPr/>
          </p:nvSpPr>
          <p:spPr bwMode="auto">
            <a:xfrm>
              <a:off x="1987550" y="4308475"/>
              <a:ext cx="260350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-</a:t>
              </a:r>
              <a:r>
                <a:rPr lang="en-US" sz="5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121" name="Text Box 120"/>
            <p:cNvSpPr txBox="1">
              <a:spLocks noChangeArrowheads="1"/>
            </p:cNvSpPr>
            <p:nvPr/>
          </p:nvSpPr>
          <p:spPr bwMode="auto">
            <a:xfrm rot="16200000">
              <a:off x="1585119" y="3925094"/>
              <a:ext cx="755650" cy="1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Crossings (%)</a:t>
              </a:r>
            </a:p>
          </p:txBody>
        </p:sp>
        <p:sp>
          <p:nvSpPr>
            <p:cNvPr id="122" name="Text Box 121"/>
            <p:cNvSpPr txBox="1">
              <a:spLocks noChangeArrowheads="1"/>
            </p:cNvSpPr>
            <p:nvPr/>
          </p:nvSpPr>
          <p:spPr bwMode="auto">
            <a:xfrm>
              <a:off x="3810000" y="2438400"/>
              <a:ext cx="284163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/>
            <a:p>
              <a:r>
                <a:rPr lang="en-US" sz="800" b="1">
                  <a:solidFill>
                    <a:srgbClr val="000000"/>
                  </a:solidFill>
                  <a:cs typeface="ＭＳ Ｐゴシック" charset="0"/>
                </a:rPr>
                <a:t>d</a:t>
              </a:r>
            </a:p>
          </p:txBody>
        </p:sp>
        <p:sp>
          <p:nvSpPr>
            <p:cNvPr id="123" name="Text Box 122"/>
            <p:cNvSpPr txBox="1">
              <a:spLocks noChangeArrowheads="1"/>
            </p:cNvSpPr>
            <p:nvPr/>
          </p:nvSpPr>
          <p:spPr bwMode="auto">
            <a:xfrm>
              <a:off x="2098675" y="2595563"/>
              <a:ext cx="4064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Rat 1</a:t>
              </a:r>
            </a:p>
          </p:txBody>
        </p:sp>
        <p:sp>
          <p:nvSpPr>
            <p:cNvPr id="124" name="Line 123"/>
            <p:cNvSpPr>
              <a:spLocks noChangeShapeType="1"/>
            </p:cNvSpPr>
            <p:nvPr/>
          </p:nvSpPr>
          <p:spPr bwMode="auto">
            <a:xfrm>
              <a:off x="2122488" y="2673350"/>
              <a:ext cx="44450" cy="1588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5" name="Line 124"/>
            <p:cNvSpPr>
              <a:spLocks noChangeShapeType="1"/>
            </p:cNvSpPr>
            <p:nvPr/>
          </p:nvSpPr>
          <p:spPr bwMode="auto">
            <a:xfrm>
              <a:off x="2122488" y="2724150"/>
              <a:ext cx="44450" cy="1588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6" name="Line 125"/>
            <p:cNvSpPr>
              <a:spLocks noChangeShapeType="1"/>
            </p:cNvSpPr>
            <p:nvPr/>
          </p:nvSpPr>
          <p:spPr bwMode="auto">
            <a:xfrm>
              <a:off x="2122488" y="2781300"/>
              <a:ext cx="44450" cy="1588"/>
            </a:xfrm>
            <a:prstGeom prst="line">
              <a:avLst/>
            </a:prstGeom>
            <a:noFill/>
            <a:ln w="63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7" name="Line 126"/>
            <p:cNvSpPr>
              <a:spLocks noChangeShapeType="1"/>
            </p:cNvSpPr>
            <p:nvPr/>
          </p:nvSpPr>
          <p:spPr bwMode="auto">
            <a:xfrm>
              <a:off x="2122488" y="2833688"/>
              <a:ext cx="44450" cy="1587"/>
            </a:xfrm>
            <a:prstGeom prst="line">
              <a:avLst/>
            </a:prstGeom>
            <a:noFill/>
            <a:ln w="63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8" name="Line 127"/>
            <p:cNvSpPr>
              <a:spLocks noChangeShapeType="1"/>
            </p:cNvSpPr>
            <p:nvPr/>
          </p:nvSpPr>
          <p:spPr bwMode="auto">
            <a:xfrm>
              <a:off x="2122488" y="2887663"/>
              <a:ext cx="44450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29" name="AutoShape 128"/>
            <p:cNvSpPr>
              <a:spLocks noChangeArrowheads="1"/>
            </p:cNvSpPr>
            <p:nvPr/>
          </p:nvSpPr>
          <p:spPr bwMode="auto">
            <a:xfrm>
              <a:off x="2106613" y="2638425"/>
              <a:ext cx="327025" cy="290513"/>
            </a:xfrm>
            <a:prstGeom prst="roundRect">
              <a:avLst>
                <a:gd name="adj" fmla="val 574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30" name="Text Box 129"/>
            <p:cNvSpPr txBox="1">
              <a:spLocks noChangeArrowheads="1"/>
            </p:cNvSpPr>
            <p:nvPr/>
          </p:nvSpPr>
          <p:spPr bwMode="auto">
            <a:xfrm>
              <a:off x="2098675" y="2646363"/>
              <a:ext cx="4064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Rat 2</a:t>
              </a:r>
            </a:p>
          </p:txBody>
        </p:sp>
        <p:sp>
          <p:nvSpPr>
            <p:cNvPr id="131" name="Text Box 130"/>
            <p:cNvSpPr txBox="1">
              <a:spLocks noChangeArrowheads="1"/>
            </p:cNvSpPr>
            <p:nvPr/>
          </p:nvSpPr>
          <p:spPr bwMode="auto">
            <a:xfrm>
              <a:off x="2098675" y="2703513"/>
              <a:ext cx="4064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Rat 3</a:t>
              </a:r>
            </a:p>
          </p:txBody>
        </p:sp>
        <p:sp>
          <p:nvSpPr>
            <p:cNvPr id="132" name="Text Box 131"/>
            <p:cNvSpPr txBox="1">
              <a:spLocks noChangeArrowheads="1"/>
            </p:cNvSpPr>
            <p:nvPr/>
          </p:nvSpPr>
          <p:spPr bwMode="auto">
            <a:xfrm>
              <a:off x="2098675" y="2755900"/>
              <a:ext cx="4064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Rat 4</a:t>
              </a:r>
            </a:p>
          </p:txBody>
        </p:sp>
        <p:sp>
          <p:nvSpPr>
            <p:cNvPr id="133" name="Text Box 132"/>
            <p:cNvSpPr txBox="1">
              <a:spLocks noChangeArrowheads="1"/>
            </p:cNvSpPr>
            <p:nvPr/>
          </p:nvSpPr>
          <p:spPr bwMode="auto">
            <a:xfrm>
              <a:off x="2068513" y="2809875"/>
              <a:ext cx="468312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All Rats</a:t>
              </a:r>
            </a:p>
          </p:txBody>
        </p:sp>
        <p:sp>
          <p:nvSpPr>
            <p:cNvPr id="134" name="Freeform 133"/>
            <p:cNvSpPr>
              <a:spLocks noChangeArrowheads="1"/>
            </p:cNvSpPr>
            <p:nvPr/>
          </p:nvSpPr>
          <p:spPr bwMode="auto">
            <a:xfrm>
              <a:off x="2116138" y="3165475"/>
              <a:ext cx="800100" cy="26988"/>
            </a:xfrm>
            <a:custGeom>
              <a:avLst/>
              <a:gdLst>
                <a:gd name="T0" fmla="*/ 0 w 2221"/>
                <a:gd name="T1" fmla="*/ 6 h 77"/>
                <a:gd name="T2" fmla="*/ 126 w 2221"/>
                <a:gd name="T3" fmla="*/ 63 h 77"/>
                <a:gd name="T4" fmla="*/ 245 w 2221"/>
                <a:gd name="T5" fmla="*/ 76 h 77"/>
                <a:gd name="T6" fmla="*/ 384 w 2221"/>
                <a:gd name="T7" fmla="*/ 51 h 77"/>
                <a:gd name="T8" fmla="*/ 518 w 2221"/>
                <a:gd name="T9" fmla="*/ 23 h 77"/>
                <a:gd name="T10" fmla="*/ 652 w 2221"/>
                <a:gd name="T11" fmla="*/ 53 h 77"/>
                <a:gd name="T12" fmla="*/ 771 w 2221"/>
                <a:gd name="T13" fmla="*/ 65 h 77"/>
                <a:gd name="T14" fmla="*/ 916 w 2221"/>
                <a:gd name="T15" fmla="*/ 63 h 77"/>
                <a:gd name="T16" fmla="*/ 1035 w 2221"/>
                <a:gd name="T17" fmla="*/ 0 h 77"/>
                <a:gd name="T18" fmla="*/ 1170 w 2221"/>
                <a:gd name="T19" fmla="*/ 1 h 77"/>
                <a:gd name="T20" fmla="*/ 1307 w 2221"/>
                <a:gd name="T21" fmla="*/ 63 h 77"/>
                <a:gd name="T22" fmla="*/ 1438 w 2221"/>
                <a:gd name="T23" fmla="*/ 68 h 77"/>
                <a:gd name="T24" fmla="*/ 1558 w 2221"/>
                <a:gd name="T25" fmla="*/ 57 h 77"/>
                <a:gd name="T26" fmla="*/ 1709 w 2221"/>
                <a:gd name="T27" fmla="*/ 40 h 77"/>
                <a:gd name="T28" fmla="*/ 1839 w 2221"/>
                <a:gd name="T29" fmla="*/ 54 h 77"/>
                <a:gd name="T30" fmla="*/ 1951 w 2221"/>
                <a:gd name="T31" fmla="*/ 73 h 77"/>
                <a:gd name="T32" fmla="*/ 2086 w 2221"/>
                <a:gd name="T33" fmla="*/ 63 h 77"/>
                <a:gd name="T34" fmla="*/ 2220 w 2221"/>
                <a:gd name="T3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1" h="77">
                  <a:moveTo>
                    <a:pt x="0" y="6"/>
                  </a:moveTo>
                  <a:lnTo>
                    <a:pt x="126" y="63"/>
                  </a:lnTo>
                  <a:lnTo>
                    <a:pt x="245" y="76"/>
                  </a:lnTo>
                  <a:lnTo>
                    <a:pt x="384" y="51"/>
                  </a:lnTo>
                  <a:lnTo>
                    <a:pt x="518" y="23"/>
                  </a:lnTo>
                  <a:lnTo>
                    <a:pt x="652" y="53"/>
                  </a:lnTo>
                  <a:lnTo>
                    <a:pt x="771" y="65"/>
                  </a:lnTo>
                  <a:lnTo>
                    <a:pt x="916" y="63"/>
                  </a:lnTo>
                  <a:lnTo>
                    <a:pt x="1035" y="0"/>
                  </a:lnTo>
                  <a:lnTo>
                    <a:pt x="1170" y="1"/>
                  </a:lnTo>
                  <a:lnTo>
                    <a:pt x="1307" y="63"/>
                  </a:lnTo>
                  <a:lnTo>
                    <a:pt x="1438" y="68"/>
                  </a:lnTo>
                  <a:lnTo>
                    <a:pt x="1558" y="57"/>
                  </a:lnTo>
                  <a:lnTo>
                    <a:pt x="1709" y="40"/>
                  </a:lnTo>
                  <a:lnTo>
                    <a:pt x="1839" y="54"/>
                  </a:lnTo>
                  <a:lnTo>
                    <a:pt x="1951" y="73"/>
                  </a:lnTo>
                  <a:lnTo>
                    <a:pt x="2086" y="63"/>
                  </a:lnTo>
                  <a:lnTo>
                    <a:pt x="2220" y="5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35" name="Freeform 134"/>
            <p:cNvSpPr>
              <a:spLocks noChangeArrowheads="1"/>
            </p:cNvSpPr>
            <p:nvPr/>
          </p:nvSpPr>
          <p:spPr bwMode="auto">
            <a:xfrm>
              <a:off x="2112963" y="2809875"/>
              <a:ext cx="801687" cy="500063"/>
            </a:xfrm>
            <a:custGeom>
              <a:avLst/>
              <a:gdLst>
                <a:gd name="T0" fmla="*/ 0 w 2229"/>
                <a:gd name="T1" fmla="*/ 1226 h 1391"/>
                <a:gd name="T2" fmla="*/ 133 w 2229"/>
                <a:gd name="T3" fmla="*/ 1390 h 1391"/>
                <a:gd name="T4" fmla="*/ 270 w 2229"/>
                <a:gd name="T5" fmla="*/ 1359 h 1391"/>
                <a:gd name="T6" fmla="*/ 419 w 2229"/>
                <a:gd name="T7" fmla="*/ 1273 h 1391"/>
                <a:gd name="T8" fmla="*/ 538 w 2229"/>
                <a:gd name="T9" fmla="*/ 1155 h 1391"/>
                <a:gd name="T10" fmla="*/ 655 w 2229"/>
                <a:gd name="T11" fmla="*/ 1005 h 1391"/>
                <a:gd name="T12" fmla="*/ 784 w 2229"/>
                <a:gd name="T13" fmla="*/ 988 h 1391"/>
                <a:gd name="T14" fmla="*/ 919 w 2229"/>
                <a:gd name="T15" fmla="*/ 818 h 1391"/>
                <a:gd name="T16" fmla="*/ 1045 w 2229"/>
                <a:gd name="T17" fmla="*/ 307 h 1391"/>
                <a:gd name="T18" fmla="*/ 1176 w 2229"/>
                <a:gd name="T19" fmla="*/ 0 h 1391"/>
                <a:gd name="T20" fmla="*/ 1310 w 2229"/>
                <a:gd name="T21" fmla="*/ 810 h 1391"/>
                <a:gd name="T22" fmla="*/ 1448 w 2229"/>
                <a:gd name="T23" fmla="*/ 932 h 1391"/>
                <a:gd name="T24" fmla="*/ 1574 w 2229"/>
                <a:gd name="T25" fmla="*/ 1134 h 1391"/>
                <a:gd name="T26" fmla="*/ 1712 w 2229"/>
                <a:gd name="T27" fmla="*/ 1158 h 1391"/>
                <a:gd name="T28" fmla="*/ 1831 w 2229"/>
                <a:gd name="T29" fmla="*/ 1200 h 1391"/>
                <a:gd name="T30" fmla="*/ 1968 w 2229"/>
                <a:gd name="T31" fmla="*/ 1290 h 1391"/>
                <a:gd name="T32" fmla="*/ 2106 w 2229"/>
                <a:gd name="T33" fmla="*/ 1265 h 1391"/>
                <a:gd name="T34" fmla="*/ 2228 w 2229"/>
                <a:gd name="T35" fmla="*/ 1247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9" h="1391">
                  <a:moveTo>
                    <a:pt x="0" y="1226"/>
                  </a:moveTo>
                  <a:lnTo>
                    <a:pt x="133" y="1390"/>
                  </a:lnTo>
                  <a:lnTo>
                    <a:pt x="270" y="1359"/>
                  </a:lnTo>
                  <a:lnTo>
                    <a:pt x="419" y="1273"/>
                  </a:lnTo>
                  <a:lnTo>
                    <a:pt x="538" y="1155"/>
                  </a:lnTo>
                  <a:lnTo>
                    <a:pt x="655" y="1005"/>
                  </a:lnTo>
                  <a:lnTo>
                    <a:pt x="784" y="988"/>
                  </a:lnTo>
                  <a:lnTo>
                    <a:pt x="919" y="818"/>
                  </a:lnTo>
                  <a:lnTo>
                    <a:pt x="1045" y="307"/>
                  </a:lnTo>
                  <a:lnTo>
                    <a:pt x="1176" y="0"/>
                  </a:lnTo>
                  <a:lnTo>
                    <a:pt x="1310" y="810"/>
                  </a:lnTo>
                  <a:lnTo>
                    <a:pt x="1448" y="932"/>
                  </a:lnTo>
                  <a:lnTo>
                    <a:pt x="1574" y="1134"/>
                  </a:lnTo>
                  <a:lnTo>
                    <a:pt x="1712" y="1158"/>
                  </a:lnTo>
                  <a:lnTo>
                    <a:pt x="1831" y="1200"/>
                  </a:lnTo>
                  <a:lnTo>
                    <a:pt x="1968" y="1290"/>
                  </a:lnTo>
                  <a:lnTo>
                    <a:pt x="2106" y="1265"/>
                  </a:lnTo>
                  <a:lnTo>
                    <a:pt x="2228" y="1247"/>
                  </a:lnTo>
                </a:path>
              </a:pathLst>
            </a:custGeom>
            <a:noFill/>
            <a:ln w="6350" cap="flat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36" name="Freeform 135"/>
            <p:cNvSpPr>
              <a:spLocks noChangeArrowheads="1"/>
            </p:cNvSpPr>
            <p:nvPr/>
          </p:nvSpPr>
          <p:spPr bwMode="auto">
            <a:xfrm>
              <a:off x="2114550" y="2740025"/>
              <a:ext cx="801688" cy="569913"/>
            </a:xfrm>
            <a:custGeom>
              <a:avLst/>
              <a:gdLst>
                <a:gd name="T0" fmla="*/ 0 w 2229"/>
                <a:gd name="T1" fmla="*/ 1521 h 1582"/>
                <a:gd name="T2" fmla="*/ 134 w 2229"/>
                <a:gd name="T3" fmla="*/ 1568 h 1582"/>
                <a:gd name="T4" fmla="*/ 270 w 2229"/>
                <a:gd name="T5" fmla="*/ 1544 h 1582"/>
                <a:gd name="T6" fmla="*/ 402 w 2229"/>
                <a:gd name="T7" fmla="*/ 1454 h 1582"/>
                <a:gd name="T8" fmla="*/ 512 w 2229"/>
                <a:gd name="T9" fmla="*/ 1401 h 1582"/>
                <a:gd name="T10" fmla="*/ 651 w 2229"/>
                <a:gd name="T11" fmla="*/ 1312 h 1582"/>
                <a:gd name="T12" fmla="*/ 793 w 2229"/>
                <a:gd name="T13" fmla="*/ 1259 h 1582"/>
                <a:gd name="T14" fmla="*/ 923 w 2229"/>
                <a:gd name="T15" fmla="*/ 1164 h 1582"/>
                <a:gd name="T16" fmla="*/ 1064 w 2229"/>
                <a:gd name="T17" fmla="*/ 538 h 1582"/>
                <a:gd name="T18" fmla="*/ 1179 w 2229"/>
                <a:gd name="T19" fmla="*/ 0 h 1582"/>
                <a:gd name="T20" fmla="*/ 1312 w 2229"/>
                <a:gd name="T21" fmla="*/ 966 h 1582"/>
                <a:gd name="T22" fmla="*/ 1448 w 2229"/>
                <a:gd name="T23" fmla="*/ 1069 h 1582"/>
                <a:gd name="T24" fmla="*/ 1579 w 2229"/>
                <a:gd name="T25" fmla="*/ 1091 h 1582"/>
                <a:gd name="T26" fmla="*/ 1702 w 2229"/>
                <a:gd name="T27" fmla="*/ 1036 h 1582"/>
                <a:gd name="T28" fmla="*/ 1843 w 2229"/>
                <a:gd name="T29" fmla="*/ 1389 h 1582"/>
                <a:gd name="T30" fmla="*/ 1976 w 2229"/>
                <a:gd name="T31" fmla="*/ 1571 h 1582"/>
                <a:gd name="T32" fmla="*/ 2105 w 2229"/>
                <a:gd name="T33" fmla="*/ 1581 h 1582"/>
                <a:gd name="T34" fmla="*/ 2228 w 2229"/>
                <a:gd name="T35" fmla="*/ 1552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9" h="1582">
                  <a:moveTo>
                    <a:pt x="0" y="1521"/>
                  </a:moveTo>
                  <a:lnTo>
                    <a:pt x="134" y="1568"/>
                  </a:lnTo>
                  <a:lnTo>
                    <a:pt x="270" y="1544"/>
                  </a:lnTo>
                  <a:lnTo>
                    <a:pt x="402" y="1454"/>
                  </a:lnTo>
                  <a:lnTo>
                    <a:pt x="512" y="1401"/>
                  </a:lnTo>
                  <a:lnTo>
                    <a:pt x="651" y="1312"/>
                  </a:lnTo>
                  <a:lnTo>
                    <a:pt x="793" y="1259"/>
                  </a:lnTo>
                  <a:lnTo>
                    <a:pt x="923" y="1164"/>
                  </a:lnTo>
                  <a:lnTo>
                    <a:pt x="1064" y="538"/>
                  </a:lnTo>
                  <a:lnTo>
                    <a:pt x="1179" y="0"/>
                  </a:lnTo>
                  <a:lnTo>
                    <a:pt x="1312" y="966"/>
                  </a:lnTo>
                  <a:lnTo>
                    <a:pt x="1448" y="1069"/>
                  </a:lnTo>
                  <a:lnTo>
                    <a:pt x="1579" y="1091"/>
                  </a:lnTo>
                  <a:lnTo>
                    <a:pt x="1702" y="1036"/>
                  </a:lnTo>
                  <a:lnTo>
                    <a:pt x="1843" y="1389"/>
                  </a:lnTo>
                  <a:lnTo>
                    <a:pt x="1976" y="1571"/>
                  </a:lnTo>
                  <a:lnTo>
                    <a:pt x="2105" y="1581"/>
                  </a:lnTo>
                  <a:lnTo>
                    <a:pt x="2228" y="1552"/>
                  </a:lnTo>
                </a:path>
              </a:pathLst>
            </a:custGeom>
            <a:noFill/>
            <a:ln w="6350" cap="flat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37" name="Freeform 136"/>
            <p:cNvSpPr>
              <a:spLocks noChangeArrowheads="1"/>
            </p:cNvSpPr>
            <p:nvPr/>
          </p:nvSpPr>
          <p:spPr bwMode="auto">
            <a:xfrm>
              <a:off x="2114550" y="2914650"/>
              <a:ext cx="801688" cy="373063"/>
            </a:xfrm>
            <a:custGeom>
              <a:avLst/>
              <a:gdLst>
                <a:gd name="T0" fmla="*/ 0 w 2225"/>
                <a:gd name="T1" fmla="*/ 1035 h 1036"/>
                <a:gd name="T2" fmla="*/ 128 w 2225"/>
                <a:gd name="T3" fmla="*/ 948 h 1036"/>
                <a:gd name="T4" fmla="*/ 261 w 2225"/>
                <a:gd name="T5" fmla="*/ 918 h 1036"/>
                <a:gd name="T6" fmla="*/ 385 w 2225"/>
                <a:gd name="T7" fmla="*/ 862 h 1036"/>
                <a:gd name="T8" fmla="*/ 521 w 2225"/>
                <a:gd name="T9" fmla="*/ 759 h 1036"/>
                <a:gd name="T10" fmla="*/ 653 w 2225"/>
                <a:gd name="T11" fmla="*/ 522 h 1036"/>
                <a:gd name="T12" fmla="*/ 779 w 2225"/>
                <a:gd name="T13" fmla="*/ 557 h 1036"/>
                <a:gd name="T14" fmla="*/ 916 w 2225"/>
                <a:gd name="T15" fmla="*/ 362 h 1036"/>
                <a:gd name="T16" fmla="*/ 1043 w 2225"/>
                <a:gd name="T17" fmla="*/ 0 h 1036"/>
                <a:gd name="T18" fmla="*/ 1181 w 2225"/>
                <a:gd name="T19" fmla="*/ 281 h 1036"/>
                <a:gd name="T20" fmla="*/ 1312 w 2225"/>
                <a:gd name="T21" fmla="*/ 634 h 1036"/>
                <a:gd name="T22" fmla="*/ 1438 w 2225"/>
                <a:gd name="T23" fmla="*/ 701 h 1036"/>
                <a:gd name="T24" fmla="*/ 1573 w 2225"/>
                <a:gd name="T25" fmla="*/ 840 h 1036"/>
                <a:gd name="T26" fmla="*/ 1706 w 2225"/>
                <a:gd name="T27" fmla="*/ 952 h 1036"/>
                <a:gd name="T28" fmla="*/ 1837 w 2225"/>
                <a:gd name="T29" fmla="*/ 940 h 1036"/>
                <a:gd name="T30" fmla="*/ 1964 w 2225"/>
                <a:gd name="T31" fmla="*/ 1018 h 1036"/>
                <a:gd name="T32" fmla="*/ 2105 w 2225"/>
                <a:gd name="T33" fmla="*/ 969 h 1036"/>
                <a:gd name="T34" fmla="*/ 2224 w 2225"/>
                <a:gd name="T35" fmla="*/ 101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5" h="1036">
                  <a:moveTo>
                    <a:pt x="0" y="1035"/>
                  </a:moveTo>
                  <a:lnTo>
                    <a:pt x="128" y="948"/>
                  </a:lnTo>
                  <a:lnTo>
                    <a:pt x="261" y="918"/>
                  </a:lnTo>
                  <a:lnTo>
                    <a:pt x="385" y="862"/>
                  </a:lnTo>
                  <a:lnTo>
                    <a:pt x="521" y="759"/>
                  </a:lnTo>
                  <a:lnTo>
                    <a:pt x="653" y="522"/>
                  </a:lnTo>
                  <a:lnTo>
                    <a:pt x="779" y="557"/>
                  </a:lnTo>
                  <a:lnTo>
                    <a:pt x="916" y="362"/>
                  </a:lnTo>
                  <a:lnTo>
                    <a:pt x="1043" y="0"/>
                  </a:lnTo>
                  <a:lnTo>
                    <a:pt x="1181" y="281"/>
                  </a:lnTo>
                  <a:lnTo>
                    <a:pt x="1312" y="634"/>
                  </a:lnTo>
                  <a:lnTo>
                    <a:pt x="1438" y="701"/>
                  </a:lnTo>
                  <a:lnTo>
                    <a:pt x="1573" y="840"/>
                  </a:lnTo>
                  <a:lnTo>
                    <a:pt x="1706" y="952"/>
                  </a:lnTo>
                  <a:lnTo>
                    <a:pt x="1837" y="940"/>
                  </a:lnTo>
                  <a:lnTo>
                    <a:pt x="1964" y="1018"/>
                  </a:lnTo>
                  <a:lnTo>
                    <a:pt x="2105" y="969"/>
                  </a:lnTo>
                  <a:lnTo>
                    <a:pt x="2224" y="1016"/>
                  </a:lnTo>
                </a:path>
              </a:pathLst>
            </a:custGeom>
            <a:noFill/>
            <a:ln w="635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2112963" y="2770188"/>
              <a:ext cx="804862" cy="550862"/>
            </a:xfrm>
            <a:custGeom>
              <a:avLst/>
              <a:gdLst>
                <a:gd name="T0" fmla="*/ 0 w 2236"/>
                <a:gd name="T1" fmla="*/ 1486 h 1529"/>
                <a:gd name="T2" fmla="*/ 132 w 2236"/>
                <a:gd name="T3" fmla="*/ 1528 h 1529"/>
                <a:gd name="T4" fmla="*/ 258 w 2236"/>
                <a:gd name="T5" fmla="*/ 1473 h 1529"/>
                <a:gd name="T6" fmla="*/ 396 w 2236"/>
                <a:gd name="T7" fmla="*/ 1406 h 1529"/>
                <a:gd name="T8" fmla="*/ 529 w 2236"/>
                <a:gd name="T9" fmla="*/ 1110 h 1529"/>
                <a:gd name="T10" fmla="*/ 656 w 2236"/>
                <a:gd name="T11" fmla="*/ 1140 h 1529"/>
                <a:gd name="T12" fmla="*/ 786 w 2236"/>
                <a:gd name="T13" fmla="*/ 812 h 1529"/>
                <a:gd name="T14" fmla="*/ 916 w 2236"/>
                <a:gd name="T15" fmla="*/ 797 h 1529"/>
                <a:gd name="T16" fmla="*/ 1048 w 2236"/>
                <a:gd name="T17" fmla="*/ 0 h 1529"/>
                <a:gd name="T18" fmla="*/ 1184 w 2236"/>
                <a:gd name="T19" fmla="*/ 401 h 1529"/>
                <a:gd name="T20" fmla="*/ 1312 w 2236"/>
                <a:gd name="T21" fmla="*/ 1017 h 1529"/>
                <a:gd name="T22" fmla="*/ 1445 w 2236"/>
                <a:gd name="T23" fmla="*/ 1134 h 1529"/>
                <a:gd name="T24" fmla="*/ 1576 w 2236"/>
                <a:gd name="T25" fmla="*/ 1252 h 1529"/>
                <a:gd name="T26" fmla="*/ 1702 w 2236"/>
                <a:gd name="T27" fmla="*/ 1400 h 1529"/>
                <a:gd name="T28" fmla="*/ 1837 w 2236"/>
                <a:gd name="T29" fmla="*/ 1353 h 1529"/>
                <a:gd name="T30" fmla="*/ 1974 w 2236"/>
                <a:gd name="T31" fmla="*/ 1473 h 1529"/>
                <a:gd name="T32" fmla="*/ 2104 w 2236"/>
                <a:gd name="T33" fmla="*/ 1410 h 1529"/>
                <a:gd name="T34" fmla="*/ 2232 w 2236"/>
                <a:gd name="T35" fmla="*/ 1370 h 1529"/>
                <a:gd name="T36" fmla="*/ 2235 w 2236"/>
                <a:gd name="T37" fmla="*/ 1370 h 1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36" h="1529">
                  <a:moveTo>
                    <a:pt x="0" y="1486"/>
                  </a:moveTo>
                  <a:lnTo>
                    <a:pt x="132" y="1528"/>
                  </a:lnTo>
                  <a:lnTo>
                    <a:pt x="258" y="1473"/>
                  </a:lnTo>
                  <a:lnTo>
                    <a:pt x="396" y="1406"/>
                  </a:lnTo>
                  <a:lnTo>
                    <a:pt x="529" y="1110"/>
                  </a:lnTo>
                  <a:lnTo>
                    <a:pt x="656" y="1140"/>
                  </a:lnTo>
                  <a:lnTo>
                    <a:pt x="786" y="812"/>
                  </a:lnTo>
                  <a:lnTo>
                    <a:pt x="916" y="797"/>
                  </a:lnTo>
                  <a:lnTo>
                    <a:pt x="1048" y="0"/>
                  </a:lnTo>
                  <a:lnTo>
                    <a:pt x="1184" y="401"/>
                  </a:lnTo>
                  <a:lnTo>
                    <a:pt x="1312" y="1017"/>
                  </a:lnTo>
                  <a:lnTo>
                    <a:pt x="1445" y="1134"/>
                  </a:lnTo>
                  <a:lnTo>
                    <a:pt x="1576" y="1252"/>
                  </a:lnTo>
                  <a:lnTo>
                    <a:pt x="1702" y="1400"/>
                  </a:lnTo>
                  <a:lnTo>
                    <a:pt x="1837" y="1353"/>
                  </a:lnTo>
                  <a:lnTo>
                    <a:pt x="1974" y="1473"/>
                  </a:lnTo>
                  <a:lnTo>
                    <a:pt x="2104" y="1410"/>
                  </a:lnTo>
                  <a:lnTo>
                    <a:pt x="2232" y="1370"/>
                  </a:lnTo>
                  <a:lnTo>
                    <a:pt x="2235" y="1370"/>
                  </a:lnTo>
                </a:path>
              </a:pathLst>
            </a:custGeom>
            <a:noFill/>
            <a:ln w="635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39" name="Freeform 138"/>
            <p:cNvSpPr>
              <a:spLocks noChangeArrowheads="1"/>
            </p:cNvSpPr>
            <p:nvPr/>
          </p:nvSpPr>
          <p:spPr bwMode="auto">
            <a:xfrm>
              <a:off x="2114550" y="2873375"/>
              <a:ext cx="801688" cy="425450"/>
            </a:xfrm>
            <a:custGeom>
              <a:avLst/>
              <a:gdLst>
                <a:gd name="T0" fmla="*/ 0 w 2229"/>
                <a:gd name="T1" fmla="*/ 1147 h 1183"/>
                <a:gd name="T2" fmla="*/ 129 w 2229"/>
                <a:gd name="T3" fmla="*/ 1182 h 1183"/>
                <a:gd name="T4" fmla="*/ 256 w 2229"/>
                <a:gd name="T5" fmla="*/ 1145 h 1183"/>
                <a:gd name="T6" fmla="*/ 391 w 2229"/>
                <a:gd name="T7" fmla="*/ 1067 h 1183"/>
                <a:gd name="T8" fmla="*/ 517 w 2229"/>
                <a:gd name="T9" fmla="*/ 921 h 1183"/>
                <a:gd name="T10" fmla="*/ 785 w 2229"/>
                <a:gd name="T11" fmla="*/ 703 h 1183"/>
                <a:gd name="T12" fmla="*/ 918 w 2229"/>
                <a:gd name="T13" fmla="*/ 606 h 1183"/>
                <a:gd name="T14" fmla="*/ 1049 w 2229"/>
                <a:gd name="T15" fmla="*/ 24 h 1183"/>
                <a:gd name="T16" fmla="*/ 1175 w 2229"/>
                <a:gd name="T17" fmla="*/ 0 h 1183"/>
                <a:gd name="T18" fmla="*/ 1313 w 2229"/>
                <a:gd name="T19" fmla="*/ 684 h 1183"/>
                <a:gd name="T20" fmla="*/ 1445 w 2229"/>
                <a:gd name="T21" fmla="*/ 783 h 1183"/>
                <a:gd name="T22" fmla="*/ 1564 w 2229"/>
                <a:gd name="T23" fmla="*/ 898 h 1183"/>
                <a:gd name="T24" fmla="*/ 1711 w 2229"/>
                <a:gd name="T25" fmla="*/ 968 h 1183"/>
                <a:gd name="T26" fmla="*/ 1835 w 2229"/>
                <a:gd name="T27" fmla="*/ 1046 h 1183"/>
                <a:gd name="T28" fmla="*/ 1966 w 2229"/>
                <a:gd name="T29" fmla="*/ 1160 h 1183"/>
                <a:gd name="T30" fmla="*/ 2102 w 2229"/>
                <a:gd name="T31" fmla="*/ 1128 h 1183"/>
                <a:gd name="T32" fmla="*/ 2228 w 2229"/>
                <a:gd name="T33" fmla="*/ 1117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29" h="1183">
                  <a:moveTo>
                    <a:pt x="0" y="1147"/>
                  </a:moveTo>
                  <a:lnTo>
                    <a:pt x="129" y="1182"/>
                  </a:lnTo>
                  <a:lnTo>
                    <a:pt x="256" y="1145"/>
                  </a:lnTo>
                  <a:lnTo>
                    <a:pt x="391" y="1067"/>
                  </a:lnTo>
                  <a:lnTo>
                    <a:pt x="517" y="921"/>
                  </a:lnTo>
                  <a:lnTo>
                    <a:pt x="785" y="703"/>
                  </a:lnTo>
                  <a:lnTo>
                    <a:pt x="918" y="606"/>
                  </a:lnTo>
                  <a:lnTo>
                    <a:pt x="1049" y="24"/>
                  </a:lnTo>
                  <a:lnTo>
                    <a:pt x="1175" y="0"/>
                  </a:lnTo>
                  <a:lnTo>
                    <a:pt x="1313" y="684"/>
                  </a:lnTo>
                  <a:lnTo>
                    <a:pt x="1445" y="783"/>
                  </a:lnTo>
                  <a:lnTo>
                    <a:pt x="1564" y="898"/>
                  </a:lnTo>
                  <a:lnTo>
                    <a:pt x="1711" y="968"/>
                  </a:lnTo>
                  <a:lnTo>
                    <a:pt x="1835" y="1046"/>
                  </a:lnTo>
                  <a:lnTo>
                    <a:pt x="1966" y="1160"/>
                  </a:lnTo>
                  <a:lnTo>
                    <a:pt x="2102" y="1128"/>
                  </a:lnTo>
                  <a:lnTo>
                    <a:pt x="2228" y="1117"/>
                  </a:lnTo>
                </a:path>
              </a:pathLst>
            </a:custGeom>
            <a:noFill/>
            <a:ln w="9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0" name="Text Box 139"/>
            <p:cNvSpPr txBox="1">
              <a:spLocks noChangeArrowheads="1"/>
            </p:cNvSpPr>
            <p:nvPr/>
          </p:nvSpPr>
          <p:spPr bwMode="auto">
            <a:xfrm>
              <a:off x="2090738" y="2432050"/>
              <a:ext cx="1774825" cy="18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Away-Events</a:t>
              </a:r>
            </a:p>
          </p:txBody>
        </p:sp>
        <p:sp>
          <p:nvSpPr>
            <p:cNvPr id="141" name="Freeform 140"/>
            <p:cNvSpPr>
              <a:spLocks noChangeArrowheads="1"/>
            </p:cNvSpPr>
            <p:nvPr/>
          </p:nvSpPr>
          <p:spPr bwMode="auto">
            <a:xfrm>
              <a:off x="3051175" y="3160713"/>
              <a:ext cx="798513" cy="34925"/>
            </a:xfrm>
            <a:custGeom>
              <a:avLst/>
              <a:gdLst>
                <a:gd name="T0" fmla="*/ 0 w 2219"/>
                <a:gd name="T1" fmla="*/ 55 h 97"/>
                <a:gd name="T2" fmla="*/ 131 w 2219"/>
                <a:gd name="T3" fmla="*/ 96 h 97"/>
                <a:gd name="T4" fmla="*/ 250 w 2219"/>
                <a:gd name="T5" fmla="*/ 86 h 97"/>
                <a:gd name="T6" fmla="*/ 386 w 2219"/>
                <a:gd name="T7" fmla="*/ 90 h 97"/>
                <a:gd name="T8" fmla="*/ 525 w 2219"/>
                <a:gd name="T9" fmla="*/ 64 h 97"/>
                <a:gd name="T10" fmla="*/ 656 w 2219"/>
                <a:gd name="T11" fmla="*/ 76 h 97"/>
                <a:gd name="T12" fmla="*/ 779 w 2219"/>
                <a:gd name="T13" fmla="*/ 69 h 97"/>
                <a:gd name="T14" fmla="*/ 911 w 2219"/>
                <a:gd name="T15" fmla="*/ 60 h 97"/>
                <a:gd name="T16" fmla="*/ 1048 w 2219"/>
                <a:gd name="T17" fmla="*/ 0 h 97"/>
                <a:gd name="T18" fmla="*/ 1177 w 2219"/>
                <a:gd name="T19" fmla="*/ 5 h 97"/>
                <a:gd name="T20" fmla="*/ 1319 w 2219"/>
                <a:gd name="T21" fmla="*/ 65 h 97"/>
                <a:gd name="T22" fmla="*/ 1470 w 2219"/>
                <a:gd name="T23" fmla="*/ 73 h 97"/>
                <a:gd name="T24" fmla="*/ 1573 w 2219"/>
                <a:gd name="T25" fmla="*/ 78 h 97"/>
                <a:gd name="T26" fmla="*/ 1707 w 2219"/>
                <a:gd name="T27" fmla="*/ 60 h 97"/>
                <a:gd name="T28" fmla="*/ 1839 w 2219"/>
                <a:gd name="T29" fmla="*/ 92 h 97"/>
                <a:gd name="T30" fmla="*/ 1967 w 2219"/>
                <a:gd name="T31" fmla="*/ 88 h 97"/>
                <a:gd name="T32" fmla="*/ 2101 w 2219"/>
                <a:gd name="T33" fmla="*/ 96 h 97"/>
                <a:gd name="T34" fmla="*/ 2218 w 2219"/>
                <a:gd name="T3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9" h="97">
                  <a:moveTo>
                    <a:pt x="0" y="55"/>
                  </a:moveTo>
                  <a:lnTo>
                    <a:pt x="131" y="96"/>
                  </a:lnTo>
                  <a:lnTo>
                    <a:pt x="250" y="86"/>
                  </a:lnTo>
                  <a:lnTo>
                    <a:pt x="386" y="90"/>
                  </a:lnTo>
                  <a:lnTo>
                    <a:pt x="525" y="64"/>
                  </a:lnTo>
                  <a:lnTo>
                    <a:pt x="656" y="76"/>
                  </a:lnTo>
                  <a:lnTo>
                    <a:pt x="779" y="69"/>
                  </a:lnTo>
                  <a:lnTo>
                    <a:pt x="911" y="60"/>
                  </a:lnTo>
                  <a:lnTo>
                    <a:pt x="1048" y="0"/>
                  </a:lnTo>
                  <a:lnTo>
                    <a:pt x="1177" y="5"/>
                  </a:lnTo>
                  <a:lnTo>
                    <a:pt x="1319" y="65"/>
                  </a:lnTo>
                  <a:lnTo>
                    <a:pt x="1470" y="73"/>
                  </a:lnTo>
                  <a:lnTo>
                    <a:pt x="1573" y="78"/>
                  </a:lnTo>
                  <a:lnTo>
                    <a:pt x="1707" y="60"/>
                  </a:lnTo>
                  <a:lnTo>
                    <a:pt x="1839" y="92"/>
                  </a:lnTo>
                  <a:lnTo>
                    <a:pt x="1967" y="88"/>
                  </a:lnTo>
                  <a:lnTo>
                    <a:pt x="2101" y="96"/>
                  </a:lnTo>
                  <a:lnTo>
                    <a:pt x="2218" y="58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3049588" y="2992438"/>
              <a:ext cx="803275" cy="293687"/>
            </a:xfrm>
            <a:custGeom>
              <a:avLst/>
              <a:gdLst>
                <a:gd name="T0" fmla="*/ 0 w 2230"/>
                <a:gd name="T1" fmla="*/ 497 h 818"/>
                <a:gd name="T2" fmla="*/ 134 w 2230"/>
                <a:gd name="T3" fmla="*/ 780 h 818"/>
                <a:gd name="T4" fmla="*/ 262 w 2230"/>
                <a:gd name="T5" fmla="*/ 817 h 818"/>
                <a:gd name="T6" fmla="*/ 407 w 2230"/>
                <a:gd name="T7" fmla="*/ 743 h 818"/>
                <a:gd name="T8" fmla="*/ 521 w 2230"/>
                <a:gd name="T9" fmla="*/ 691 h 818"/>
                <a:gd name="T10" fmla="*/ 658 w 2230"/>
                <a:gd name="T11" fmla="*/ 570 h 818"/>
                <a:gd name="T12" fmla="*/ 782 w 2230"/>
                <a:gd name="T13" fmla="*/ 397 h 818"/>
                <a:gd name="T14" fmla="*/ 915 w 2230"/>
                <a:gd name="T15" fmla="*/ 427 h 818"/>
                <a:gd name="T16" fmla="*/ 1049 w 2230"/>
                <a:gd name="T17" fmla="*/ 0 h 818"/>
                <a:gd name="T18" fmla="*/ 1183 w 2230"/>
                <a:gd name="T19" fmla="*/ 301 h 818"/>
                <a:gd name="T20" fmla="*/ 1314 w 2230"/>
                <a:gd name="T21" fmla="*/ 525 h 818"/>
                <a:gd name="T22" fmla="*/ 1449 w 2230"/>
                <a:gd name="T23" fmla="*/ 525 h 818"/>
                <a:gd name="T24" fmla="*/ 1573 w 2230"/>
                <a:gd name="T25" fmla="*/ 485 h 818"/>
                <a:gd name="T26" fmla="*/ 1705 w 2230"/>
                <a:gd name="T27" fmla="*/ 541 h 818"/>
                <a:gd name="T28" fmla="*/ 1840 w 2230"/>
                <a:gd name="T29" fmla="*/ 476 h 818"/>
                <a:gd name="T30" fmla="*/ 1971 w 2230"/>
                <a:gd name="T31" fmla="*/ 592 h 818"/>
                <a:gd name="T32" fmla="*/ 2105 w 2230"/>
                <a:gd name="T33" fmla="*/ 645 h 818"/>
                <a:gd name="T34" fmla="*/ 2229 w 2230"/>
                <a:gd name="T35" fmla="*/ 60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0" h="818">
                  <a:moveTo>
                    <a:pt x="0" y="497"/>
                  </a:moveTo>
                  <a:lnTo>
                    <a:pt x="134" y="780"/>
                  </a:lnTo>
                  <a:lnTo>
                    <a:pt x="262" y="817"/>
                  </a:lnTo>
                  <a:lnTo>
                    <a:pt x="407" y="743"/>
                  </a:lnTo>
                  <a:lnTo>
                    <a:pt x="521" y="691"/>
                  </a:lnTo>
                  <a:lnTo>
                    <a:pt x="658" y="570"/>
                  </a:lnTo>
                  <a:lnTo>
                    <a:pt x="782" y="397"/>
                  </a:lnTo>
                  <a:lnTo>
                    <a:pt x="915" y="427"/>
                  </a:lnTo>
                  <a:lnTo>
                    <a:pt x="1049" y="0"/>
                  </a:lnTo>
                  <a:lnTo>
                    <a:pt x="1183" y="301"/>
                  </a:lnTo>
                  <a:lnTo>
                    <a:pt x="1314" y="525"/>
                  </a:lnTo>
                  <a:lnTo>
                    <a:pt x="1449" y="525"/>
                  </a:lnTo>
                  <a:lnTo>
                    <a:pt x="1573" y="485"/>
                  </a:lnTo>
                  <a:lnTo>
                    <a:pt x="1705" y="541"/>
                  </a:lnTo>
                  <a:lnTo>
                    <a:pt x="1840" y="476"/>
                  </a:lnTo>
                  <a:lnTo>
                    <a:pt x="1971" y="592"/>
                  </a:lnTo>
                  <a:lnTo>
                    <a:pt x="2105" y="645"/>
                  </a:lnTo>
                  <a:lnTo>
                    <a:pt x="2229" y="606"/>
                  </a:lnTo>
                </a:path>
              </a:pathLst>
            </a:custGeom>
            <a:noFill/>
            <a:ln w="6350" cap="flat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3048000" y="3049588"/>
              <a:ext cx="806450" cy="252412"/>
            </a:xfrm>
            <a:custGeom>
              <a:avLst/>
              <a:gdLst>
                <a:gd name="T0" fmla="*/ 0 w 2240"/>
                <a:gd name="T1" fmla="*/ 566 h 701"/>
                <a:gd name="T2" fmla="*/ 127 w 2240"/>
                <a:gd name="T3" fmla="*/ 585 h 701"/>
                <a:gd name="T4" fmla="*/ 261 w 2240"/>
                <a:gd name="T5" fmla="*/ 457 h 701"/>
                <a:gd name="T6" fmla="*/ 395 w 2240"/>
                <a:gd name="T7" fmla="*/ 0 h 701"/>
                <a:gd name="T8" fmla="*/ 526 w 2240"/>
                <a:gd name="T9" fmla="*/ 16 h 701"/>
                <a:gd name="T10" fmla="*/ 656 w 2240"/>
                <a:gd name="T11" fmla="*/ 219 h 701"/>
                <a:gd name="T12" fmla="*/ 787 w 2240"/>
                <a:gd name="T13" fmla="*/ 170 h 701"/>
                <a:gd name="T14" fmla="*/ 922 w 2240"/>
                <a:gd name="T15" fmla="*/ 206 h 701"/>
                <a:gd name="T16" fmla="*/ 1053 w 2240"/>
                <a:gd name="T17" fmla="*/ 42 h 701"/>
                <a:gd name="T18" fmla="*/ 1185 w 2240"/>
                <a:gd name="T19" fmla="*/ 186 h 701"/>
                <a:gd name="T20" fmla="*/ 1316 w 2240"/>
                <a:gd name="T21" fmla="*/ 435 h 701"/>
                <a:gd name="T22" fmla="*/ 1450 w 2240"/>
                <a:gd name="T23" fmla="*/ 514 h 701"/>
                <a:gd name="T24" fmla="*/ 1582 w 2240"/>
                <a:gd name="T25" fmla="*/ 508 h 701"/>
                <a:gd name="T26" fmla="*/ 1711 w 2240"/>
                <a:gd name="T27" fmla="*/ 435 h 701"/>
                <a:gd name="T28" fmla="*/ 1860 w 2240"/>
                <a:gd name="T29" fmla="*/ 572 h 701"/>
                <a:gd name="T30" fmla="*/ 1991 w 2240"/>
                <a:gd name="T31" fmla="*/ 700 h 701"/>
                <a:gd name="T32" fmla="*/ 2115 w 2240"/>
                <a:gd name="T33" fmla="*/ 646 h 701"/>
                <a:gd name="T34" fmla="*/ 2239 w 2240"/>
                <a:gd name="T35" fmla="*/ 61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0" h="701">
                  <a:moveTo>
                    <a:pt x="0" y="566"/>
                  </a:moveTo>
                  <a:lnTo>
                    <a:pt x="127" y="585"/>
                  </a:lnTo>
                  <a:lnTo>
                    <a:pt x="261" y="457"/>
                  </a:lnTo>
                  <a:lnTo>
                    <a:pt x="395" y="0"/>
                  </a:lnTo>
                  <a:lnTo>
                    <a:pt x="526" y="16"/>
                  </a:lnTo>
                  <a:lnTo>
                    <a:pt x="656" y="219"/>
                  </a:lnTo>
                  <a:lnTo>
                    <a:pt x="787" y="170"/>
                  </a:lnTo>
                  <a:lnTo>
                    <a:pt x="922" y="206"/>
                  </a:lnTo>
                  <a:lnTo>
                    <a:pt x="1053" y="42"/>
                  </a:lnTo>
                  <a:lnTo>
                    <a:pt x="1185" y="186"/>
                  </a:lnTo>
                  <a:lnTo>
                    <a:pt x="1316" y="435"/>
                  </a:lnTo>
                  <a:lnTo>
                    <a:pt x="1450" y="514"/>
                  </a:lnTo>
                  <a:lnTo>
                    <a:pt x="1582" y="508"/>
                  </a:lnTo>
                  <a:lnTo>
                    <a:pt x="1711" y="435"/>
                  </a:lnTo>
                  <a:lnTo>
                    <a:pt x="1860" y="572"/>
                  </a:lnTo>
                  <a:lnTo>
                    <a:pt x="1991" y="700"/>
                  </a:lnTo>
                  <a:lnTo>
                    <a:pt x="2115" y="646"/>
                  </a:lnTo>
                  <a:lnTo>
                    <a:pt x="2239" y="614"/>
                  </a:lnTo>
                </a:path>
              </a:pathLst>
            </a:custGeom>
            <a:noFill/>
            <a:ln w="6350" cap="flat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" name="Freeform 143"/>
            <p:cNvSpPr>
              <a:spLocks noChangeArrowheads="1"/>
            </p:cNvSpPr>
            <p:nvPr/>
          </p:nvSpPr>
          <p:spPr bwMode="auto">
            <a:xfrm>
              <a:off x="3049588" y="2914650"/>
              <a:ext cx="808037" cy="373063"/>
            </a:xfrm>
            <a:custGeom>
              <a:avLst/>
              <a:gdLst>
                <a:gd name="T0" fmla="*/ 0 w 2246"/>
                <a:gd name="T1" fmla="*/ 1035 h 1036"/>
                <a:gd name="T2" fmla="*/ 129 w 2246"/>
                <a:gd name="T3" fmla="*/ 948 h 1036"/>
                <a:gd name="T4" fmla="*/ 263 w 2246"/>
                <a:gd name="T5" fmla="*/ 918 h 1036"/>
                <a:gd name="T6" fmla="*/ 389 w 2246"/>
                <a:gd name="T7" fmla="*/ 863 h 1036"/>
                <a:gd name="T8" fmla="*/ 527 w 2246"/>
                <a:gd name="T9" fmla="*/ 759 h 1036"/>
                <a:gd name="T10" fmla="*/ 659 w 2246"/>
                <a:gd name="T11" fmla="*/ 523 h 1036"/>
                <a:gd name="T12" fmla="*/ 787 w 2246"/>
                <a:gd name="T13" fmla="*/ 558 h 1036"/>
                <a:gd name="T14" fmla="*/ 924 w 2246"/>
                <a:gd name="T15" fmla="*/ 362 h 1036"/>
                <a:gd name="T16" fmla="*/ 1054 w 2246"/>
                <a:gd name="T17" fmla="*/ 0 h 1036"/>
                <a:gd name="T18" fmla="*/ 1192 w 2246"/>
                <a:gd name="T19" fmla="*/ 282 h 1036"/>
                <a:gd name="T20" fmla="*/ 1325 w 2246"/>
                <a:gd name="T21" fmla="*/ 634 h 1036"/>
                <a:gd name="T22" fmla="*/ 1452 w 2246"/>
                <a:gd name="T23" fmla="*/ 700 h 1036"/>
                <a:gd name="T24" fmla="*/ 1587 w 2246"/>
                <a:gd name="T25" fmla="*/ 841 h 1036"/>
                <a:gd name="T26" fmla="*/ 1722 w 2246"/>
                <a:gd name="T27" fmla="*/ 952 h 1036"/>
                <a:gd name="T28" fmla="*/ 1853 w 2246"/>
                <a:gd name="T29" fmla="*/ 941 h 1036"/>
                <a:gd name="T30" fmla="*/ 1981 w 2246"/>
                <a:gd name="T31" fmla="*/ 1019 h 1036"/>
                <a:gd name="T32" fmla="*/ 2125 w 2246"/>
                <a:gd name="T33" fmla="*/ 969 h 1036"/>
                <a:gd name="T34" fmla="*/ 2245 w 2246"/>
                <a:gd name="T35" fmla="*/ 101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6" h="1036">
                  <a:moveTo>
                    <a:pt x="0" y="1035"/>
                  </a:moveTo>
                  <a:lnTo>
                    <a:pt x="129" y="948"/>
                  </a:lnTo>
                  <a:lnTo>
                    <a:pt x="263" y="918"/>
                  </a:lnTo>
                  <a:lnTo>
                    <a:pt x="389" y="863"/>
                  </a:lnTo>
                  <a:lnTo>
                    <a:pt x="527" y="759"/>
                  </a:lnTo>
                  <a:lnTo>
                    <a:pt x="659" y="523"/>
                  </a:lnTo>
                  <a:lnTo>
                    <a:pt x="787" y="558"/>
                  </a:lnTo>
                  <a:lnTo>
                    <a:pt x="924" y="362"/>
                  </a:lnTo>
                  <a:lnTo>
                    <a:pt x="1054" y="0"/>
                  </a:lnTo>
                  <a:lnTo>
                    <a:pt x="1192" y="282"/>
                  </a:lnTo>
                  <a:lnTo>
                    <a:pt x="1325" y="634"/>
                  </a:lnTo>
                  <a:lnTo>
                    <a:pt x="1452" y="700"/>
                  </a:lnTo>
                  <a:lnTo>
                    <a:pt x="1587" y="841"/>
                  </a:lnTo>
                  <a:lnTo>
                    <a:pt x="1722" y="952"/>
                  </a:lnTo>
                  <a:lnTo>
                    <a:pt x="1853" y="941"/>
                  </a:lnTo>
                  <a:lnTo>
                    <a:pt x="1981" y="1019"/>
                  </a:lnTo>
                  <a:lnTo>
                    <a:pt x="2125" y="969"/>
                  </a:lnTo>
                  <a:lnTo>
                    <a:pt x="2245" y="1016"/>
                  </a:lnTo>
                </a:path>
              </a:pathLst>
            </a:custGeom>
            <a:noFill/>
            <a:ln w="635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5" name="Freeform 144"/>
            <p:cNvSpPr>
              <a:spLocks noChangeArrowheads="1"/>
            </p:cNvSpPr>
            <p:nvPr/>
          </p:nvSpPr>
          <p:spPr bwMode="auto">
            <a:xfrm>
              <a:off x="3052763" y="2982913"/>
              <a:ext cx="803275" cy="306387"/>
            </a:xfrm>
            <a:custGeom>
              <a:avLst/>
              <a:gdLst>
                <a:gd name="T0" fmla="*/ 0 w 2230"/>
                <a:gd name="T1" fmla="*/ 843 h 853"/>
                <a:gd name="T2" fmla="*/ 128 w 2230"/>
                <a:gd name="T3" fmla="*/ 832 h 853"/>
                <a:gd name="T4" fmla="*/ 256 w 2230"/>
                <a:gd name="T5" fmla="*/ 813 h 853"/>
                <a:gd name="T6" fmla="*/ 385 w 2230"/>
                <a:gd name="T7" fmla="*/ 796 h 853"/>
                <a:gd name="T8" fmla="*/ 519 w 2230"/>
                <a:gd name="T9" fmla="*/ 521 h 853"/>
                <a:gd name="T10" fmla="*/ 644 w 2230"/>
                <a:gd name="T11" fmla="*/ 572 h 853"/>
                <a:gd name="T12" fmla="*/ 777 w 2230"/>
                <a:gd name="T13" fmla="*/ 515 h 853"/>
                <a:gd name="T14" fmla="*/ 908 w 2230"/>
                <a:gd name="T15" fmla="*/ 490 h 853"/>
                <a:gd name="T16" fmla="*/ 1041 w 2230"/>
                <a:gd name="T17" fmla="*/ 0 h 853"/>
                <a:gd name="T18" fmla="*/ 1168 w 2230"/>
                <a:gd name="T19" fmla="*/ 115 h 853"/>
                <a:gd name="T20" fmla="*/ 1300 w 2230"/>
                <a:gd name="T21" fmla="*/ 160 h 853"/>
                <a:gd name="T22" fmla="*/ 1436 w 2230"/>
                <a:gd name="T23" fmla="*/ 450 h 853"/>
                <a:gd name="T24" fmla="*/ 1562 w 2230"/>
                <a:gd name="T25" fmla="*/ 457 h 853"/>
                <a:gd name="T26" fmla="*/ 1697 w 2230"/>
                <a:gd name="T27" fmla="*/ 425 h 853"/>
                <a:gd name="T28" fmla="*/ 1826 w 2230"/>
                <a:gd name="T29" fmla="*/ 676 h 853"/>
                <a:gd name="T30" fmla="*/ 1953 w 2230"/>
                <a:gd name="T31" fmla="*/ 761 h 853"/>
                <a:gd name="T32" fmla="*/ 2095 w 2230"/>
                <a:gd name="T33" fmla="*/ 852 h 853"/>
                <a:gd name="T34" fmla="*/ 2229 w 2230"/>
                <a:gd name="T35" fmla="*/ 807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0" h="853">
                  <a:moveTo>
                    <a:pt x="0" y="843"/>
                  </a:moveTo>
                  <a:lnTo>
                    <a:pt x="128" y="832"/>
                  </a:lnTo>
                  <a:lnTo>
                    <a:pt x="256" y="813"/>
                  </a:lnTo>
                  <a:lnTo>
                    <a:pt x="385" y="796"/>
                  </a:lnTo>
                  <a:lnTo>
                    <a:pt x="519" y="521"/>
                  </a:lnTo>
                  <a:lnTo>
                    <a:pt x="644" y="572"/>
                  </a:lnTo>
                  <a:lnTo>
                    <a:pt x="777" y="515"/>
                  </a:lnTo>
                  <a:lnTo>
                    <a:pt x="908" y="490"/>
                  </a:lnTo>
                  <a:lnTo>
                    <a:pt x="1041" y="0"/>
                  </a:lnTo>
                  <a:lnTo>
                    <a:pt x="1168" y="115"/>
                  </a:lnTo>
                  <a:lnTo>
                    <a:pt x="1300" y="160"/>
                  </a:lnTo>
                  <a:lnTo>
                    <a:pt x="1436" y="450"/>
                  </a:lnTo>
                  <a:lnTo>
                    <a:pt x="1562" y="457"/>
                  </a:lnTo>
                  <a:lnTo>
                    <a:pt x="1697" y="425"/>
                  </a:lnTo>
                  <a:lnTo>
                    <a:pt x="1826" y="676"/>
                  </a:lnTo>
                  <a:lnTo>
                    <a:pt x="1953" y="761"/>
                  </a:lnTo>
                  <a:lnTo>
                    <a:pt x="2095" y="852"/>
                  </a:lnTo>
                  <a:lnTo>
                    <a:pt x="2229" y="807"/>
                  </a:lnTo>
                </a:path>
              </a:pathLst>
            </a:custGeom>
            <a:noFill/>
            <a:ln w="635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6" name="Freeform 145"/>
            <p:cNvSpPr>
              <a:spLocks noChangeArrowheads="1"/>
            </p:cNvSpPr>
            <p:nvPr/>
          </p:nvSpPr>
          <p:spPr bwMode="auto">
            <a:xfrm>
              <a:off x="3048000" y="3043238"/>
              <a:ext cx="806450" cy="220662"/>
            </a:xfrm>
            <a:custGeom>
              <a:avLst/>
              <a:gdLst>
                <a:gd name="T0" fmla="*/ 0 w 2240"/>
                <a:gd name="T1" fmla="*/ 554 h 612"/>
                <a:gd name="T2" fmla="*/ 131 w 2240"/>
                <a:gd name="T3" fmla="*/ 611 h 612"/>
                <a:gd name="T4" fmla="*/ 269 w 2240"/>
                <a:gd name="T5" fmla="*/ 575 h 612"/>
                <a:gd name="T6" fmla="*/ 417 w 2240"/>
                <a:gd name="T7" fmla="*/ 445 h 612"/>
                <a:gd name="T8" fmla="*/ 524 w 2240"/>
                <a:gd name="T9" fmla="*/ 362 h 612"/>
                <a:gd name="T10" fmla="*/ 659 w 2240"/>
                <a:gd name="T11" fmla="*/ 404 h 612"/>
                <a:gd name="T12" fmla="*/ 787 w 2240"/>
                <a:gd name="T13" fmla="*/ 317 h 612"/>
                <a:gd name="T14" fmla="*/ 919 w 2240"/>
                <a:gd name="T15" fmla="*/ 322 h 612"/>
                <a:gd name="T16" fmla="*/ 1053 w 2240"/>
                <a:gd name="T17" fmla="*/ 0 h 612"/>
                <a:gd name="T18" fmla="*/ 1188 w 2240"/>
                <a:gd name="T19" fmla="*/ 140 h 612"/>
                <a:gd name="T20" fmla="*/ 1315 w 2240"/>
                <a:gd name="T21" fmla="*/ 261 h 612"/>
                <a:gd name="T22" fmla="*/ 1451 w 2240"/>
                <a:gd name="T23" fmla="*/ 340 h 612"/>
                <a:gd name="T24" fmla="*/ 1582 w 2240"/>
                <a:gd name="T25" fmla="*/ 303 h 612"/>
                <a:gd name="T26" fmla="*/ 1709 w 2240"/>
                <a:gd name="T27" fmla="*/ 276 h 612"/>
                <a:gd name="T28" fmla="*/ 1838 w 2240"/>
                <a:gd name="T29" fmla="*/ 424 h 612"/>
                <a:gd name="T30" fmla="*/ 1968 w 2240"/>
                <a:gd name="T31" fmla="*/ 536 h 612"/>
                <a:gd name="T32" fmla="*/ 2101 w 2240"/>
                <a:gd name="T33" fmla="*/ 587 h 612"/>
                <a:gd name="T34" fmla="*/ 2239 w 2240"/>
                <a:gd name="T35" fmla="*/ 574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0" h="612">
                  <a:moveTo>
                    <a:pt x="0" y="554"/>
                  </a:moveTo>
                  <a:lnTo>
                    <a:pt x="131" y="611"/>
                  </a:lnTo>
                  <a:lnTo>
                    <a:pt x="269" y="575"/>
                  </a:lnTo>
                  <a:lnTo>
                    <a:pt x="417" y="445"/>
                  </a:lnTo>
                  <a:lnTo>
                    <a:pt x="524" y="362"/>
                  </a:lnTo>
                  <a:lnTo>
                    <a:pt x="659" y="404"/>
                  </a:lnTo>
                  <a:lnTo>
                    <a:pt x="787" y="317"/>
                  </a:lnTo>
                  <a:lnTo>
                    <a:pt x="919" y="322"/>
                  </a:lnTo>
                  <a:lnTo>
                    <a:pt x="1053" y="0"/>
                  </a:lnTo>
                  <a:lnTo>
                    <a:pt x="1188" y="140"/>
                  </a:lnTo>
                  <a:lnTo>
                    <a:pt x="1315" y="261"/>
                  </a:lnTo>
                  <a:lnTo>
                    <a:pt x="1451" y="340"/>
                  </a:lnTo>
                  <a:lnTo>
                    <a:pt x="1582" y="303"/>
                  </a:lnTo>
                  <a:lnTo>
                    <a:pt x="1709" y="276"/>
                  </a:lnTo>
                  <a:lnTo>
                    <a:pt x="1838" y="424"/>
                  </a:lnTo>
                  <a:lnTo>
                    <a:pt x="1968" y="536"/>
                  </a:lnTo>
                  <a:lnTo>
                    <a:pt x="2101" y="587"/>
                  </a:lnTo>
                  <a:lnTo>
                    <a:pt x="2239" y="574"/>
                  </a:lnTo>
                </a:path>
              </a:pathLst>
            </a:custGeom>
            <a:noFill/>
            <a:ln w="9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7" name="Freeform 146"/>
            <p:cNvSpPr>
              <a:spLocks noChangeArrowheads="1"/>
            </p:cNvSpPr>
            <p:nvPr/>
          </p:nvSpPr>
          <p:spPr bwMode="auto">
            <a:xfrm>
              <a:off x="2114550" y="4195763"/>
              <a:ext cx="798513" cy="14287"/>
            </a:xfrm>
            <a:custGeom>
              <a:avLst/>
              <a:gdLst>
                <a:gd name="T0" fmla="*/ 0 w 2219"/>
                <a:gd name="T1" fmla="*/ 21 h 41"/>
                <a:gd name="T2" fmla="*/ 129 w 2219"/>
                <a:gd name="T3" fmla="*/ 36 h 41"/>
                <a:gd name="T4" fmla="*/ 259 w 2219"/>
                <a:gd name="T5" fmla="*/ 40 h 41"/>
                <a:gd name="T6" fmla="*/ 388 w 2219"/>
                <a:gd name="T7" fmla="*/ 22 h 41"/>
                <a:gd name="T8" fmla="*/ 521 w 2219"/>
                <a:gd name="T9" fmla="*/ 0 h 41"/>
                <a:gd name="T10" fmla="*/ 652 w 2219"/>
                <a:gd name="T11" fmla="*/ 25 h 41"/>
                <a:gd name="T12" fmla="*/ 780 w 2219"/>
                <a:gd name="T13" fmla="*/ 35 h 41"/>
                <a:gd name="T14" fmla="*/ 910 w 2219"/>
                <a:gd name="T15" fmla="*/ 40 h 41"/>
                <a:gd name="T16" fmla="*/ 1038 w 2219"/>
                <a:gd name="T17" fmla="*/ 12 h 41"/>
                <a:gd name="T18" fmla="*/ 1171 w 2219"/>
                <a:gd name="T19" fmla="*/ 12 h 41"/>
                <a:gd name="T20" fmla="*/ 1319 w 2219"/>
                <a:gd name="T21" fmla="*/ 39 h 41"/>
                <a:gd name="T22" fmla="*/ 1472 w 2219"/>
                <a:gd name="T23" fmla="*/ 30 h 41"/>
                <a:gd name="T24" fmla="*/ 1567 w 2219"/>
                <a:gd name="T25" fmla="*/ 27 h 41"/>
                <a:gd name="T26" fmla="*/ 1692 w 2219"/>
                <a:gd name="T27" fmla="*/ 1 h 41"/>
                <a:gd name="T28" fmla="*/ 1838 w 2219"/>
                <a:gd name="T29" fmla="*/ 27 h 41"/>
                <a:gd name="T30" fmla="*/ 1973 w 2219"/>
                <a:gd name="T31" fmla="*/ 40 h 41"/>
                <a:gd name="T32" fmla="*/ 2100 w 2219"/>
                <a:gd name="T33" fmla="*/ 38 h 41"/>
                <a:gd name="T34" fmla="*/ 2218 w 2219"/>
                <a:gd name="T35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9" h="41">
                  <a:moveTo>
                    <a:pt x="0" y="21"/>
                  </a:moveTo>
                  <a:lnTo>
                    <a:pt x="129" y="36"/>
                  </a:lnTo>
                  <a:lnTo>
                    <a:pt x="259" y="40"/>
                  </a:lnTo>
                  <a:lnTo>
                    <a:pt x="388" y="22"/>
                  </a:lnTo>
                  <a:lnTo>
                    <a:pt x="521" y="0"/>
                  </a:lnTo>
                  <a:lnTo>
                    <a:pt x="652" y="25"/>
                  </a:lnTo>
                  <a:lnTo>
                    <a:pt x="780" y="35"/>
                  </a:lnTo>
                  <a:lnTo>
                    <a:pt x="910" y="40"/>
                  </a:lnTo>
                  <a:lnTo>
                    <a:pt x="1038" y="12"/>
                  </a:lnTo>
                  <a:lnTo>
                    <a:pt x="1171" y="12"/>
                  </a:lnTo>
                  <a:lnTo>
                    <a:pt x="1319" y="39"/>
                  </a:lnTo>
                  <a:lnTo>
                    <a:pt x="1472" y="30"/>
                  </a:lnTo>
                  <a:lnTo>
                    <a:pt x="1567" y="27"/>
                  </a:lnTo>
                  <a:lnTo>
                    <a:pt x="1692" y="1"/>
                  </a:lnTo>
                  <a:lnTo>
                    <a:pt x="1838" y="27"/>
                  </a:lnTo>
                  <a:lnTo>
                    <a:pt x="1973" y="40"/>
                  </a:lnTo>
                  <a:lnTo>
                    <a:pt x="2100" y="38"/>
                  </a:lnTo>
                  <a:lnTo>
                    <a:pt x="2218" y="19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8" name="Freeform 147"/>
            <p:cNvSpPr>
              <a:spLocks noChangeArrowheads="1"/>
            </p:cNvSpPr>
            <p:nvPr/>
          </p:nvSpPr>
          <p:spPr bwMode="auto">
            <a:xfrm>
              <a:off x="2108200" y="4095750"/>
              <a:ext cx="803275" cy="207963"/>
            </a:xfrm>
            <a:custGeom>
              <a:avLst/>
              <a:gdLst>
                <a:gd name="T0" fmla="*/ 0 w 2232"/>
                <a:gd name="T1" fmla="*/ 247 h 577"/>
                <a:gd name="T2" fmla="*/ 139 w 2232"/>
                <a:gd name="T3" fmla="*/ 391 h 577"/>
                <a:gd name="T4" fmla="*/ 272 w 2232"/>
                <a:gd name="T5" fmla="*/ 556 h 577"/>
                <a:gd name="T6" fmla="*/ 396 w 2232"/>
                <a:gd name="T7" fmla="*/ 576 h 577"/>
                <a:gd name="T8" fmla="*/ 528 w 2232"/>
                <a:gd name="T9" fmla="*/ 15 h 577"/>
                <a:gd name="T10" fmla="*/ 663 w 2232"/>
                <a:gd name="T11" fmla="*/ 252 h 577"/>
                <a:gd name="T12" fmla="*/ 793 w 2232"/>
                <a:gd name="T13" fmla="*/ 417 h 577"/>
                <a:gd name="T14" fmla="*/ 922 w 2232"/>
                <a:gd name="T15" fmla="*/ 404 h 577"/>
                <a:gd name="T16" fmla="*/ 1052 w 2232"/>
                <a:gd name="T17" fmla="*/ 80 h 577"/>
                <a:gd name="T18" fmla="*/ 1182 w 2232"/>
                <a:gd name="T19" fmla="*/ 231 h 577"/>
                <a:gd name="T20" fmla="*/ 1315 w 2232"/>
                <a:gd name="T21" fmla="*/ 492 h 577"/>
                <a:gd name="T22" fmla="*/ 1447 w 2232"/>
                <a:gd name="T23" fmla="*/ 330 h 577"/>
                <a:gd name="T24" fmla="*/ 1578 w 2232"/>
                <a:gd name="T25" fmla="*/ 0 h 577"/>
                <a:gd name="T26" fmla="*/ 1706 w 2232"/>
                <a:gd name="T27" fmla="*/ 213 h 577"/>
                <a:gd name="T28" fmla="*/ 1849 w 2232"/>
                <a:gd name="T29" fmla="*/ 292 h 577"/>
                <a:gd name="T30" fmla="*/ 1973 w 2232"/>
                <a:gd name="T31" fmla="*/ 268 h 577"/>
                <a:gd name="T32" fmla="*/ 2113 w 2232"/>
                <a:gd name="T33" fmla="*/ 329 h 577"/>
                <a:gd name="T34" fmla="*/ 2231 w 2232"/>
                <a:gd name="T35" fmla="*/ 31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2" h="577">
                  <a:moveTo>
                    <a:pt x="0" y="247"/>
                  </a:moveTo>
                  <a:lnTo>
                    <a:pt x="139" y="391"/>
                  </a:lnTo>
                  <a:lnTo>
                    <a:pt x="272" y="556"/>
                  </a:lnTo>
                  <a:lnTo>
                    <a:pt x="396" y="576"/>
                  </a:lnTo>
                  <a:lnTo>
                    <a:pt x="528" y="15"/>
                  </a:lnTo>
                  <a:lnTo>
                    <a:pt x="663" y="252"/>
                  </a:lnTo>
                  <a:lnTo>
                    <a:pt x="793" y="417"/>
                  </a:lnTo>
                  <a:lnTo>
                    <a:pt x="922" y="404"/>
                  </a:lnTo>
                  <a:lnTo>
                    <a:pt x="1052" y="80"/>
                  </a:lnTo>
                  <a:lnTo>
                    <a:pt x="1182" y="231"/>
                  </a:lnTo>
                  <a:lnTo>
                    <a:pt x="1315" y="492"/>
                  </a:lnTo>
                  <a:lnTo>
                    <a:pt x="1447" y="330"/>
                  </a:lnTo>
                  <a:lnTo>
                    <a:pt x="1578" y="0"/>
                  </a:lnTo>
                  <a:lnTo>
                    <a:pt x="1706" y="213"/>
                  </a:lnTo>
                  <a:lnTo>
                    <a:pt x="1849" y="292"/>
                  </a:lnTo>
                  <a:lnTo>
                    <a:pt x="1973" y="268"/>
                  </a:lnTo>
                  <a:lnTo>
                    <a:pt x="2113" y="329"/>
                  </a:lnTo>
                  <a:lnTo>
                    <a:pt x="2231" y="317"/>
                  </a:lnTo>
                </a:path>
              </a:pathLst>
            </a:custGeom>
            <a:noFill/>
            <a:ln w="6350" cap="flat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9" name="Freeform 148"/>
            <p:cNvSpPr>
              <a:spLocks noChangeArrowheads="1"/>
            </p:cNvSpPr>
            <p:nvPr/>
          </p:nvSpPr>
          <p:spPr bwMode="auto">
            <a:xfrm>
              <a:off x="2109788" y="3971925"/>
              <a:ext cx="804862" cy="334963"/>
            </a:xfrm>
            <a:custGeom>
              <a:avLst/>
              <a:gdLst>
                <a:gd name="T0" fmla="*/ 0 w 2236"/>
                <a:gd name="T1" fmla="*/ 928 h 929"/>
                <a:gd name="T2" fmla="*/ 137 w 2236"/>
                <a:gd name="T3" fmla="*/ 800 h 929"/>
                <a:gd name="T4" fmla="*/ 261 w 2236"/>
                <a:gd name="T5" fmla="*/ 638 h 929"/>
                <a:gd name="T6" fmla="*/ 391 w 2236"/>
                <a:gd name="T7" fmla="*/ 841 h 929"/>
                <a:gd name="T8" fmla="*/ 527 w 2236"/>
                <a:gd name="T9" fmla="*/ 699 h 929"/>
                <a:gd name="T10" fmla="*/ 655 w 2236"/>
                <a:gd name="T11" fmla="*/ 434 h 929"/>
                <a:gd name="T12" fmla="*/ 787 w 2236"/>
                <a:gd name="T13" fmla="*/ 736 h 929"/>
                <a:gd name="T14" fmla="*/ 921 w 2236"/>
                <a:gd name="T15" fmla="*/ 340 h 929"/>
                <a:gd name="T16" fmla="*/ 1049 w 2236"/>
                <a:gd name="T17" fmla="*/ 0 h 929"/>
                <a:gd name="T18" fmla="*/ 1181 w 2236"/>
                <a:gd name="T19" fmla="*/ 94 h 929"/>
                <a:gd name="T20" fmla="*/ 1309 w 2236"/>
                <a:gd name="T21" fmla="*/ 654 h 929"/>
                <a:gd name="T22" fmla="*/ 1450 w 2236"/>
                <a:gd name="T23" fmla="*/ 739 h 929"/>
                <a:gd name="T24" fmla="*/ 1578 w 2236"/>
                <a:gd name="T25" fmla="*/ 820 h 929"/>
                <a:gd name="T26" fmla="*/ 1709 w 2236"/>
                <a:gd name="T27" fmla="*/ 727 h 929"/>
                <a:gd name="T28" fmla="*/ 1841 w 2236"/>
                <a:gd name="T29" fmla="*/ 653 h 929"/>
                <a:gd name="T30" fmla="*/ 1979 w 2236"/>
                <a:gd name="T31" fmla="*/ 744 h 929"/>
                <a:gd name="T32" fmla="*/ 2100 w 2236"/>
                <a:gd name="T33" fmla="*/ 898 h 929"/>
                <a:gd name="T34" fmla="*/ 2235 w 2236"/>
                <a:gd name="T35" fmla="*/ 882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6" h="929">
                  <a:moveTo>
                    <a:pt x="0" y="928"/>
                  </a:moveTo>
                  <a:lnTo>
                    <a:pt x="137" y="800"/>
                  </a:lnTo>
                  <a:lnTo>
                    <a:pt x="261" y="638"/>
                  </a:lnTo>
                  <a:lnTo>
                    <a:pt x="391" y="841"/>
                  </a:lnTo>
                  <a:lnTo>
                    <a:pt x="527" y="699"/>
                  </a:lnTo>
                  <a:lnTo>
                    <a:pt x="655" y="434"/>
                  </a:lnTo>
                  <a:lnTo>
                    <a:pt x="787" y="736"/>
                  </a:lnTo>
                  <a:lnTo>
                    <a:pt x="921" y="340"/>
                  </a:lnTo>
                  <a:lnTo>
                    <a:pt x="1049" y="0"/>
                  </a:lnTo>
                  <a:lnTo>
                    <a:pt x="1181" y="94"/>
                  </a:lnTo>
                  <a:lnTo>
                    <a:pt x="1309" y="654"/>
                  </a:lnTo>
                  <a:lnTo>
                    <a:pt x="1450" y="739"/>
                  </a:lnTo>
                  <a:lnTo>
                    <a:pt x="1578" y="820"/>
                  </a:lnTo>
                  <a:lnTo>
                    <a:pt x="1709" y="727"/>
                  </a:lnTo>
                  <a:lnTo>
                    <a:pt x="1841" y="653"/>
                  </a:lnTo>
                  <a:lnTo>
                    <a:pt x="1979" y="744"/>
                  </a:lnTo>
                  <a:lnTo>
                    <a:pt x="2100" y="898"/>
                  </a:lnTo>
                  <a:lnTo>
                    <a:pt x="2235" y="882"/>
                  </a:lnTo>
                </a:path>
              </a:pathLst>
            </a:custGeom>
            <a:noFill/>
            <a:ln w="6350" cap="flat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0" name="Freeform 149"/>
            <p:cNvSpPr>
              <a:spLocks noChangeArrowheads="1"/>
            </p:cNvSpPr>
            <p:nvPr/>
          </p:nvSpPr>
          <p:spPr bwMode="auto">
            <a:xfrm>
              <a:off x="2108200" y="3875088"/>
              <a:ext cx="808038" cy="465137"/>
            </a:xfrm>
            <a:custGeom>
              <a:avLst/>
              <a:gdLst>
                <a:gd name="T0" fmla="*/ 0 w 2245"/>
                <a:gd name="T1" fmla="*/ 1196 h 1290"/>
                <a:gd name="T2" fmla="*/ 143 w 2245"/>
                <a:gd name="T3" fmla="*/ 1080 h 1290"/>
                <a:gd name="T4" fmla="*/ 263 w 2245"/>
                <a:gd name="T5" fmla="*/ 908 h 1290"/>
                <a:gd name="T6" fmla="*/ 405 w 2245"/>
                <a:gd name="T7" fmla="*/ 992 h 1290"/>
                <a:gd name="T8" fmla="*/ 533 w 2245"/>
                <a:gd name="T9" fmla="*/ 987 h 1290"/>
                <a:gd name="T10" fmla="*/ 665 w 2245"/>
                <a:gd name="T11" fmla="*/ 881 h 1290"/>
                <a:gd name="T12" fmla="*/ 792 w 2245"/>
                <a:gd name="T13" fmla="*/ 879 h 1290"/>
                <a:gd name="T14" fmla="*/ 928 w 2245"/>
                <a:gd name="T15" fmla="*/ 597 h 1290"/>
                <a:gd name="T16" fmla="*/ 1057 w 2245"/>
                <a:gd name="T17" fmla="*/ 0 h 1290"/>
                <a:gd name="T18" fmla="*/ 1186 w 2245"/>
                <a:gd name="T19" fmla="*/ 189 h 1290"/>
                <a:gd name="T20" fmla="*/ 1330 w 2245"/>
                <a:gd name="T21" fmla="*/ 794 h 1290"/>
                <a:gd name="T22" fmla="*/ 1450 w 2245"/>
                <a:gd name="T23" fmla="*/ 962 h 1290"/>
                <a:gd name="T24" fmla="*/ 1583 w 2245"/>
                <a:gd name="T25" fmla="*/ 993 h 1290"/>
                <a:gd name="T26" fmla="*/ 1715 w 2245"/>
                <a:gd name="T27" fmla="*/ 1124 h 1290"/>
                <a:gd name="T28" fmla="*/ 1846 w 2245"/>
                <a:gd name="T29" fmla="*/ 1115 h 1290"/>
                <a:gd name="T30" fmla="*/ 1980 w 2245"/>
                <a:gd name="T31" fmla="*/ 1289 h 1290"/>
                <a:gd name="T32" fmla="*/ 2110 w 2245"/>
                <a:gd name="T33" fmla="*/ 1226 h 1290"/>
                <a:gd name="T34" fmla="*/ 2244 w 2245"/>
                <a:gd name="T35" fmla="*/ 1240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5" h="1290">
                  <a:moveTo>
                    <a:pt x="0" y="1196"/>
                  </a:moveTo>
                  <a:lnTo>
                    <a:pt x="143" y="1080"/>
                  </a:lnTo>
                  <a:lnTo>
                    <a:pt x="263" y="908"/>
                  </a:lnTo>
                  <a:lnTo>
                    <a:pt x="405" y="992"/>
                  </a:lnTo>
                  <a:lnTo>
                    <a:pt x="533" y="987"/>
                  </a:lnTo>
                  <a:lnTo>
                    <a:pt x="665" y="881"/>
                  </a:lnTo>
                  <a:lnTo>
                    <a:pt x="792" y="879"/>
                  </a:lnTo>
                  <a:lnTo>
                    <a:pt x="928" y="597"/>
                  </a:lnTo>
                  <a:lnTo>
                    <a:pt x="1057" y="0"/>
                  </a:lnTo>
                  <a:lnTo>
                    <a:pt x="1186" y="189"/>
                  </a:lnTo>
                  <a:lnTo>
                    <a:pt x="1330" y="794"/>
                  </a:lnTo>
                  <a:lnTo>
                    <a:pt x="1450" y="962"/>
                  </a:lnTo>
                  <a:lnTo>
                    <a:pt x="1583" y="993"/>
                  </a:lnTo>
                  <a:lnTo>
                    <a:pt x="1715" y="1124"/>
                  </a:lnTo>
                  <a:lnTo>
                    <a:pt x="1846" y="1115"/>
                  </a:lnTo>
                  <a:lnTo>
                    <a:pt x="1980" y="1289"/>
                  </a:lnTo>
                  <a:lnTo>
                    <a:pt x="2110" y="1226"/>
                  </a:lnTo>
                  <a:lnTo>
                    <a:pt x="2244" y="1240"/>
                  </a:lnTo>
                </a:path>
              </a:pathLst>
            </a:custGeom>
            <a:noFill/>
            <a:ln w="635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1" name="Freeform 150"/>
            <p:cNvSpPr>
              <a:spLocks noChangeArrowheads="1"/>
            </p:cNvSpPr>
            <p:nvPr/>
          </p:nvSpPr>
          <p:spPr bwMode="auto">
            <a:xfrm>
              <a:off x="2109788" y="4092575"/>
              <a:ext cx="804862" cy="179388"/>
            </a:xfrm>
            <a:custGeom>
              <a:avLst/>
              <a:gdLst>
                <a:gd name="T0" fmla="*/ 0 w 2237"/>
                <a:gd name="T1" fmla="*/ 481 h 497"/>
                <a:gd name="T2" fmla="*/ 139 w 2237"/>
                <a:gd name="T3" fmla="*/ 462 h 497"/>
                <a:gd name="T4" fmla="*/ 258 w 2237"/>
                <a:gd name="T5" fmla="*/ 427 h 497"/>
                <a:gd name="T6" fmla="*/ 390 w 2237"/>
                <a:gd name="T7" fmla="*/ 348 h 497"/>
                <a:gd name="T8" fmla="*/ 525 w 2237"/>
                <a:gd name="T9" fmla="*/ 209 h 497"/>
                <a:gd name="T10" fmla="*/ 652 w 2237"/>
                <a:gd name="T11" fmla="*/ 175 h 497"/>
                <a:gd name="T12" fmla="*/ 794 w 2237"/>
                <a:gd name="T13" fmla="*/ 271 h 497"/>
                <a:gd name="T14" fmla="*/ 921 w 2237"/>
                <a:gd name="T15" fmla="*/ 0 h 497"/>
                <a:gd name="T16" fmla="*/ 1047 w 2237"/>
                <a:gd name="T17" fmla="*/ 81 h 497"/>
                <a:gd name="T18" fmla="*/ 1175 w 2237"/>
                <a:gd name="T19" fmla="*/ 144 h 497"/>
                <a:gd name="T20" fmla="*/ 1314 w 2237"/>
                <a:gd name="T21" fmla="*/ 360 h 497"/>
                <a:gd name="T22" fmla="*/ 1444 w 2237"/>
                <a:gd name="T23" fmla="*/ 338 h 497"/>
                <a:gd name="T24" fmla="*/ 1578 w 2237"/>
                <a:gd name="T25" fmla="*/ 167 h 497"/>
                <a:gd name="T26" fmla="*/ 1707 w 2237"/>
                <a:gd name="T27" fmla="*/ 230 h 497"/>
                <a:gd name="T28" fmla="*/ 1842 w 2237"/>
                <a:gd name="T29" fmla="*/ 432 h 497"/>
                <a:gd name="T30" fmla="*/ 1971 w 2237"/>
                <a:gd name="T31" fmla="*/ 478 h 497"/>
                <a:gd name="T32" fmla="*/ 2103 w 2237"/>
                <a:gd name="T33" fmla="*/ 467 h 497"/>
                <a:gd name="T34" fmla="*/ 2236 w 2237"/>
                <a:gd name="T35" fmla="*/ 49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7" h="497">
                  <a:moveTo>
                    <a:pt x="0" y="481"/>
                  </a:moveTo>
                  <a:lnTo>
                    <a:pt x="139" y="462"/>
                  </a:lnTo>
                  <a:lnTo>
                    <a:pt x="258" y="427"/>
                  </a:lnTo>
                  <a:lnTo>
                    <a:pt x="390" y="348"/>
                  </a:lnTo>
                  <a:lnTo>
                    <a:pt x="525" y="209"/>
                  </a:lnTo>
                  <a:lnTo>
                    <a:pt x="652" y="175"/>
                  </a:lnTo>
                  <a:lnTo>
                    <a:pt x="794" y="271"/>
                  </a:lnTo>
                  <a:lnTo>
                    <a:pt x="921" y="0"/>
                  </a:lnTo>
                  <a:lnTo>
                    <a:pt x="1047" y="81"/>
                  </a:lnTo>
                  <a:lnTo>
                    <a:pt x="1175" y="144"/>
                  </a:lnTo>
                  <a:lnTo>
                    <a:pt x="1314" y="360"/>
                  </a:lnTo>
                  <a:lnTo>
                    <a:pt x="1444" y="338"/>
                  </a:lnTo>
                  <a:lnTo>
                    <a:pt x="1578" y="167"/>
                  </a:lnTo>
                  <a:lnTo>
                    <a:pt x="1707" y="230"/>
                  </a:lnTo>
                  <a:lnTo>
                    <a:pt x="1842" y="432"/>
                  </a:lnTo>
                  <a:lnTo>
                    <a:pt x="1971" y="478"/>
                  </a:lnTo>
                  <a:lnTo>
                    <a:pt x="2103" y="467"/>
                  </a:lnTo>
                  <a:lnTo>
                    <a:pt x="2236" y="496"/>
                  </a:lnTo>
                </a:path>
              </a:pathLst>
            </a:custGeom>
            <a:noFill/>
            <a:ln w="635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2" name="Freeform 151"/>
            <p:cNvSpPr>
              <a:spLocks noChangeArrowheads="1"/>
            </p:cNvSpPr>
            <p:nvPr/>
          </p:nvSpPr>
          <p:spPr bwMode="auto">
            <a:xfrm>
              <a:off x="2109788" y="4033838"/>
              <a:ext cx="804862" cy="246062"/>
            </a:xfrm>
            <a:custGeom>
              <a:avLst/>
              <a:gdLst>
                <a:gd name="T0" fmla="*/ 0 w 2237"/>
                <a:gd name="T1" fmla="*/ 668 h 682"/>
                <a:gd name="T2" fmla="*/ 130 w 2237"/>
                <a:gd name="T3" fmla="*/ 619 h 682"/>
                <a:gd name="T4" fmla="*/ 261 w 2237"/>
                <a:gd name="T5" fmla="*/ 558 h 682"/>
                <a:gd name="T6" fmla="*/ 392 w 2237"/>
                <a:gd name="T7" fmla="*/ 583 h 682"/>
                <a:gd name="T8" fmla="*/ 522 w 2237"/>
                <a:gd name="T9" fmla="*/ 423 h 682"/>
                <a:gd name="T10" fmla="*/ 651 w 2237"/>
                <a:gd name="T11" fmla="*/ 362 h 682"/>
                <a:gd name="T12" fmla="*/ 785 w 2237"/>
                <a:gd name="T13" fmla="*/ 478 h 682"/>
                <a:gd name="T14" fmla="*/ 920 w 2237"/>
                <a:gd name="T15" fmla="*/ 223 h 682"/>
                <a:gd name="T16" fmla="*/ 1053 w 2237"/>
                <a:gd name="T17" fmla="*/ 0 h 682"/>
                <a:gd name="T18" fmla="*/ 1182 w 2237"/>
                <a:gd name="T19" fmla="*/ 118 h 682"/>
                <a:gd name="T20" fmla="*/ 1314 w 2237"/>
                <a:gd name="T21" fmla="*/ 490 h 682"/>
                <a:gd name="T22" fmla="*/ 1444 w 2237"/>
                <a:gd name="T23" fmla="*/ 521 h 682"/>
                <a:gd name="T24" fmla="*/ 1576 w 2237"/>
                <a:gd name="T25" fmla="*/ 430 h 682"/>
                <a:gd name="T26" fmla="*/ 1725 w 2237"/>
                <a:gd name="T27" fmla="*/ 505 h 682"/>
                <a:gd name="T28" fmla="*/ 1840 w 2237"/>
                <a:gd name="T29" fmla="*/ 583 h 682"/>
                <a:gd name="T30" fmla="*/ 1968 w 2237"/>
                <a:gd name="T31" fmla="*/ 657 h 682"/>
                <a:gd name="T32" fmla="*/ 2105 w 2237"/>
                <a:gd name="T33" fmla="*/ 679 h 682"/>
                <a:gd name="T34" fmla="*/ 2236 w 2237"/>
                <a:gd name="T35" fmla="*/ 681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7" h="682">
                  <a:moveTo>
                    <a:pt x="0" y="668"/>
                  </a:moveTo>
                  <a:lnTo>
                    <a:pt x="130" y="619"/>
                  </a:lnTo>
                  <a:lnTo>
                    <a:pt x="261" y="558"/>
                  </a:lnTo>
                  <a:lnTo>
                    <a:pt x="392" y="583"/>
                  </a:lnTo>
                  <a:lnTo>
                    <a:pt x="522" y="423"/>
                  </a:lnTo>
                  <a:lnTo>
                    <a:pt x="651" y="362"/>
                  </a:lnTo>
                  <a:lnTo>
                    <a:pt x="785" y="478"/>
                  </a:lnTo>
                  <a:lnTo>
                    <a:pt x="920" y="223"/>
                  </a:lnTo>
                  <a:lnTo>
                    <a:pt x="1053" y="0"/>
                  </a:lnTo>
                  <a:lnTo>
                    <a:pt x="1182" y="118"/>
                  </a:lnTo>
                  <a:lnTo>
                    <a:pt x="1314" y="490"/>
                  </a:lnTo>
                  <a:lnTo>
                    <a:pt x="1444" y="521"/>
                  </a:lnTo>
                  <a:lnTo>
                    <a:pt x="1576" y="430"/>
                  </a:lnTo>
                  <a:lnTo>
                    <a:pt x="1725" y="505"/>
                  </a:lnTo>
                  <a:lnTo>
                    <a:pt x="1840" y="583"/>
                  </a:lnTo>
                  <a:lnTo>
                    <a:pt x="1968" y="657"/>
                  </a:lnTo>
                  <a:lnTo>
                    <a:pt x="2105" y="679"/>
                  </a:lnTo>
                  <a:lnTo>
                    <a:pt x="2236" y="681"/>
                  </a:lnTo>
                </a:path>
              </a:pathLst>
            </a:custGeom>
            <a:noFill/>
            <a:ln w="9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3" name="Freeform 152"/>
            <p:cNvSpPr>
              <a:spLocks noChangeArrowheads="1"/>
            </p:cNvSpPr>
            <p:nvPr/>
          </p:nvSpPr>
          <p:spPr bwMode="auto">
            <a:xfrm>
              <a:off x="3044825" y="4191000"/>
              <a:ext cx="803275" cy="20638"/>
            </a:xfrm>
            <a:custGeom>
              <a:avLst/>
              <a:gdLst>
                <a:gd name="T0" fmla="*/ 0 w 2231"/>
                <a:gd name="T1" fmla="*/ 34 h 57"/>
                <a:gd name="T2" fmla="*/ 138 w 2231"/>
                <a:gd name="T3" fmla="*/ 56 h 57"/>
                <a:gd name="T4" fmla="*/ 270 w 2231"/>
                <a:gd name="T5" fmla="*/ 31 h 57"/>
                <a:gd name="T6" fmla="*/ 398 w 2231"/>
                <a:gd name="T7" fmla="*/ 53 h 57"/>
                <a:gd name="T8" fmla="*/ 542 w 2231"/>
                <a:gd name="T9" fmla="*/ 49 h 57"/>
                <a:gd name="T10" fmla="*/ 656 w 2231"/>
                <a:gd name="T11" fmla="*/ 53 h 57"/>
                <a:gd name="T12" fmla="*/ 789 w 2231"/>
                <a:gd name="T13" fmla="*/ 35 h 57"/>
                <a:gd name="T14" fmla="*/ 919 w 2231"/>
                <a:gd name="T15" fmla="*/ 29 h 57"/>
                <a:gd name="T16" fmla="*/ 1057 w 2231"/>
                <a:gd name="T17" fmla="*/ 0 h 57"/>
                <a:gd name="T18" fmla="*/ 1190 w 2231"/>
                <a:gd name="T19" fmla="*/ 0 h 57"/>
                <a:gd name="T20" fmla="*/ 1329 w 2231"/>
                <a:gd name="T21" fmla="*/ 24 h 57"/>
                <a:gd name="T22" fmla="*/ 1463 w 2231"/>
                <a:gd name="T23" fmla="*/ 36 h 57"/>
                <a:gd name="T24" fmla="*/ 1572 w 2231"/>
                <a:gd name="T25" fmla="*/ 50 h 57"/>
                <a:gd name="T26" fmla="*/ 1707 w 2231"/>
                <a:gd name="T27" fmla="*/ 49 h 57"/>
                <a:gd name="T28" fmla="*/ 1832 w 2231"/>
                <a:gd name="T29" fmla="*/ 53 h 57"/>
                <a:gd name="T30" fmla="*/ 1967 w 2231"/>
                <a:gd name="T31" fmla="*/ 30 h 57"/>
                <a:gd name="T32" fmla="*/ 2103 w 2231"/>
                <a:gd name="T33" fmla="*/ 56 h 57"/>
                <a:gd name="T34" fmla="*/ 2230 w 2231"/>
                <a:gd name="T35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1" h="57">
                  <a:moveTo>
                    <a:pt x="0" y="34"/>
                  </a:moveTo>
                  <a:lnTo>
                    <a:pt x="138" y="56"/>
                  </a:lnTo>
                  <a:lnTo>
                    <a:pt x="270" y="31"/>
                  </a:lnTo>
                  <a:lnTo>
                    <a:pt x="398" y="53"/>
                  </a:lnTo>
                  <a:lnTo>
                    <a:pt x="542" y="49"/>
                  </a:lnTo>
                  <a:lnTo>
                    <a:pt x="656" y="53"/>
                  </a:lnTo>
                  <a:lnTo>
                    <a:pt x="789" y="35"/>
                  </a:lnTo>
                  <a:lnTo>
                    <a:pt x="919" y="29"/>
                  </a:lnTo>
                  <a:lnTo>
                    <a:pt x="1057" y="0"/>
                  </a:lnTo>
                  <a:lnTo>
                    <a:pt x="1190" y="0"/>
                  </a:lnTo>
                  <a:lnTo>
                    <a:pt x="1329" y="24"/>
                  </a:lnTo>
                  <a:lnTo>
                    <a:pt x="1463" y="36"/>
                  </a:lnTo>
                  <a:lnTo>
                    <a:pt x="1572" y="50"/>
                  </a:lnTo>
                  <a:lnTo>
                    <a:pt x="1707" y="49"/>
                  </a:lnTo>
                  <a:lnTo>
                    <a:pt x="1832" y="53"/>
                  </a:lnTo>
                  <a:lnTo>
                    <a:pt x="1967" y="30"/>
                  </a:lnTo>
                  <a:lnTo>
                    <a:pt x="2103" y="56"/>
                  </a:lnTo>
                  <a:lnTo>
                    <a:pt x="2230" y="42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4" name="Freeform 153"/>
            <p:cNvSpPr>
              <a:spLocks noChangeArrowheads="1"/>
            </p:cNvSpPr>
            <p:nvPr/>
          </p:nvSpPr>
          <p:spPr bwMode="auto">
            <a:xfrm>
              <a:off x="3044825" y="4057650"/>
              <a:ext cx="804863" cy="284163"/>
            </a:xfrm>
            <a:custGeom>
              <a:avLst/>
              <a:gdLst>
                <a:gd name="T0" fmla="*/ 0 w 2237"/>
                <a:gd name="T1" fmla="*/ 319 h 789"/>
                <a:gd name="T2" fmla="*/ 130 w 2237"/>
                <a:gd name="T3" fmla="*/ 262 h 789"/>
                <a:gd name="T4" fmla="*/ 263 w 2237"/>
                <a:gd name="T5" fmla="*/ 0 h 789"/>
                <a:gd name="T6" fmla="*/ 394 w 2237"/>
                <a:gd name="T7" fmla="*/ 437 h 789"/>
                <a:gd name="T8" fmla="*/ 530 w 2237"/>
                <a:gd name="T9" fmla="*/ 341 h 789"/>
                <a:gd name="T10" fmla="*/ 656 w 2237"/>
                <a:gd name="T11" fmla="*/ 358 h 789"/>
                <a:gd name="T12" fmla="*/ 788 w 2237"/>
                <a:gd name="T13" fmla="*/ 590 h 789"/>
                <a:gd name="T14" fmla="*/ 918 w 2237"/>
                <a:gd name="T15" fmla="*/ 458 h 789"/>
                <a:gd name="T16" fmla="*/ 1057 w 2237"/>
                <a:gd name="T17" fmla="*/ 580 h 789"/>
                <a:gd name="T18" fmla="*/ 1185 w 2237"/>
                <a:gd name="T19" fmla="*/ 593 h 789"/>
                <a:gd name="T20" fmla="*/ 1315 w 2237"/>
                <a:gd name="T21" fmla="*/ 788 h 789"/>
                <a:gd name="T22" fmla="*/ 1446 w 2237"/>
                <a:gd name="T23" fmla="*/ 445 h 789"/>
                <a:gd name="T24" fmla="*/ 1568 w 2237"/>
                <a:gd name="T25" fmla="*/ 350 h 789"/>
                <a:gd name="T26" fmla="*/ 1704 w 2237"/>
                <a:gd name="T27" fmla="*/ 286 h 789"/>
                <a:gd name="T28" fmla="*/ 1837 w 2237"/>
                <a:gd name="T29" fmla="*/ 460 h 789"/>
                <a:gd name="T30" fmla="*/ 1976 w 2237"/>
                <a:gd name="T31" fmla="*/ 453 h 789"/>
                <a:gd name="T32" fmla="*/ 2108 w 2237"/>
                <a:gd name="T33" fmla="*/ 351 h 789"/>
                <a:gd name="T34" fmla="*/ 2236 w 2237"/>
                <a:gd name="T35" fmla="*/ 266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7" h="789">
                  <a:moveTo>
                    <a:pt x="0" y="319"/>
                  </a:moveTo>
                  <a:lnTo>
                    <a:pt x="130" y="262"/>
                  </a:lnTo>
                  <a:lnTo>
                    <a:pt x="263" y="0"/>
                  </a:lnTo>
                  <a:lnTo>
                    <a:pt x="394" y="437"/>
                  </a:lnTo>
                  <a:lnTo>
                    <a:pt x="530" y="341"/>
                  </a:lnTo>
                  <a:lnTo>
                    <a:pt x="656" y="358"/>
                  </a:lnTo>
                  <a:lnTo>
                    <a:pt x="788" y="590"/>
                  </a:lnTo>
                  <a:lnTo>
                    <a:pt x="918" y="458"/>
                  </a:lnTo>
                  <a:lnTo>
                    <a:pt x="1057" y="580"/>
                  </a:lnTo>
                  <a:lnTo>
                    <a:pt x="1185" y="593"/>
                  </a:lnTo>
                  <a:lnTo>
                    <a:pt x="1315" y="788"/>
                  </a:lnTo>
                  <a:lnTo>
                    <a:pt x="1446" y="445"/>
                  </a:lnTo>
                  <a:lnTo>
                    <a:pt x="1568" y="350"/>
                  </a:lnTo>
                  <a:lnTo>
                    <a:pt x="1704" y="286"/>
                  </a:lnTo>
                  <a:lnTo>
                    <a:pt x="1837" y="460"/>
                  </a:lnTo>
                  <a:lnTo>
                    <a:pt x="1976" y="453"/>
                  </a:lnTo>
                  <a:lnTo>
                    <a:pt x="2108" y="351"/>
                  </a:lnTo>
                  <a:lnTo>
                    <a:pt x="2236" y="266"/>
                  </a:lnTo>
                </a:path>
              </a:pathLst>
            </a:custGeom>
            <a:noFill/>
            <a:ln w="6350" cap="flat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5" name="Freeform 154"/>
            <p:cNvSpPr>
              <a:spLocks noChangeArrowheads="1"/>
            </p:cNvSpPr>
            <p:nvPr/>
          </p:nvSpPr>
          <p:spPr bwMode="auto">
            <a:xfrm>
              <a:off x="3046413" y="4119563"/>
              <a:ext cx="803275" cy="173037"/>
            </a:xfrm>
            <a:custGeom>
              <a:avLst/>
              <a:gdLst>
                <a:gd name="T0" fmla="*/ 0 w 2232"/>
                <a:gd name="T1" fmla="*/ 130 h 480"/>
                <a:gd name="T2" fmla="*/ 128 w 2232"/>
                <a:gd name="T3" fmla="*/ 343 h 480"/>
                <a:gd name="T4" fmla="*/ 253 w 2232"/>
                <a:gd name="T5" fmla="*/ 154 h 480"/>
                <a:gd name="T6" fmla="*/ 387 w 2232"/>
                <a:gd name="T7" fmla="*/ 29 h 480"/>
                <a:gd name="T8" fmla="*/ 524 w 2232"/>
                <a:gd name="T9" fmla="*/ 0 h 480"/>
                <a:gd name="T10" fmla="*/ 656 w 2232"/>
                <a:gd name="T11" fmla="*/ 240 h 480"/>
                <a:gd name="T12" fmla="*/ 784 w 2232"/>
                <a:gd name="T13" fmla="*/ 289 h 480"/>
                <a:gd name="T14" fmla="*/ 915 w 2232"/>
                <a:gd name="T15" fmla="*/ 443 h 480"/>
                <a:gd name="T16" fmla="*/ 1050 w 2232"/>
                <a:gd name="T17" fmla="*/ 386 h 480"/>
                <a:gd name="T18" fmla="*/ 1180 w 2232"/>
                <a:gd name="T19" fmla="*/ 460 h 480"/>
                <a:gd name="T20" fmla="*/ 1312 w 2232"/>
                <a:gd name="T21" fmla="*/ 479 h 480"/>
                <a:gd name="T22" fmla="*/ 1443 w 2232"/>
                <a:gd name="T23" fmla="*/ 19 h 480"/>
                <a:gd name="T24" fmla="*/ 1573 w 2232"/>
                <a:gd name="T25" fmla="*/ 88 h 480"/>
                <a:gd name="T26" fmla="*/ 1708 w 2232"/>
                <a:gd name="T27" fmla="*/ 356 h 480"/>
                <a:gd name="T28" fmla="*/ 1836 w 2232"/>
                <a:gd name="T29" fmla="*/ 394 h 480"/>
                <a:gd name="T30" fmla="*/ 1967 w 2232"/>
                <a:gd name="T31" fmla="*/ 206 h 480"/>
                <a:gd name="T32" fmla="*/ 2102 w 2232"/>
                <a:gd name="T33" fmla="*/ 153 h 480"/>
                <a:gd name="T34" fmla="*/ 2231 w 2232"/>
                <a:gd name="T35" fmla="*/ 6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2" h="480">
                  <a:moveTo>
                    <a:pt x="0" y="130"/>
                  </a:moveTo>
                  <a:lnTo>
                    <a:pt x="128" y="343"/>
                  </a:lnTo>
                  <a:lnTo>
                    <a:pt x="253" y="154"/>
                  </a:lnTo>
                  <a:lnTo>
                    <a:pt x="387" y="29"/>
                  </a:lnTo>
                  <a:lnTo>
                    <a:pt x="524" y="0"/>
                  </a:lnTo>
                  <a:lnTo>
                    <a:pt x="656" y="240"/>
                  </a:lnTo>
                  <a:lnTo>
                    <a:pt x="784" y="289"/>
                  </a:lnTo>
                  <a:lnTo>
                    <a:pt x="915" y="443"/>
                  </a:lnTo>
                  <a:lnTo>
                    <a:pt x="1050" y="386"/>
                  </a:lnTo>
                  <a:lnTo>
                    <a:pt x="1180" y="460"/>
                  </a:lnTo>
                  <a:lnTo>
                    <a:pt x="1312" y="479"/>
                  </a:lnTo>
                  <a:lnTo>
                    <a:pt x="1443" y="19"/>
                  </a:lnTo>
                  <a:lnTo>
                    <a:pt x="1573" y="88"/>
                  </a:lnTo>
                  <a:lnTo>
                    <a:pt x="1708" y="356"/>
                  </a:lnTo>
                  <a:lnTo>
                    <a:pt x="1836" y="394"/>
                  </a:lnTo>
                  <a:lnTo>
                    <a:pt x="1967" y="206"/>
                  </a:lnTo>
                  <a:lnTo>
                    <a:pt x="2102" y="153"/>
                  </a:lnTo>
                  <a:lnTo>
                    <a:pt x="2231" y="60"/>
                  </a:lnTo>
                </a:path>
              </a:pathLst>
            </a:custGeom>
            <a:noFill/>
            <a:ln w="6350" cap="flat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6" name="Freeform 155"/>
            <p:cNvSpPr>
              <a:spLocks noChangeArrowheads="1"/>
            </p:cNvSpPr>
            <p:nvPr/>
          </p:nvSpPr>
          <p:spPr bwMode="auto">
            <a:xfrm>
              <a:off x="3044825" y="4057650"/>
              <a:ext cx="806450" cy="247650"/>
            </a:xfrm>
            <a:custGeom>
              <a:avLst/>
              <a:gdLst>
                <a:gd name="T0" fmla="*/ 0 w 2238"/>
                <a:gd name="T1" fmla="*/ 271 h 686"/>
                <a:gd name="T2" fmla="*/ 131 w 2238"/>
                <a:gd name="T3" fmla="*/ 370 h 686"/>
                <a:gd name="T4" fmla="*/ 262 w 2238"/>
                <a:gd name="T5" fmla="*/ 310 h 686"/>
                <a:gd name="T6" fmla="*/ 391 w 2238"/>
                <a:gd name="T7" fmla="*/ 509 h 686"/>
                <a:gd name="T8" fmla="*/ 524 w 2238"/>
                <a:gd name="T9" fmla="*/ 620 h 686"/>
                <a:gd name="T10" fmla="*/ 658 w 2238"/>
                <a:gd name="T11" fmla="*/ 637 h 686"/>
                <a:gd name="T12" fmla="*/ 792 w 2238"/>
                <a:gd name="T13" fmla="*/ 668 h 686"/>
                <a:gd name="T14" fmla="*/ 921 w 2238"/>
                <a:gd name="T15" fmla="*/ 600 h 686"/>
                <a:gd name="T16" fmla="*/ 1050 w 2238"/>
                <a:gd name="T17" fmla="*/ 645 h 686"/>
                <a:gd name="T18" fmla="*/ 1185 w 2238"/>
                <a:gd name="T19" fmla="*/ 488 h 686"/>
                <a:gd name="T20" fmla="*/ 1314 w 2238"/>
                <a:gd name="T21" fmla="*/ 619 h 686"/>
                <a:gd name="T22" fmla="*/ 1447 w 2238"/>
                <a:gd name="T23" fmla="*/ 685 h 686"/>
                <a:gd name="T24" fmla="*/ 1590 w 2238"/>
                <a:gd name="T25" fmla="*/ 332 h 686"/>
                <a:gd name="T26" fmla="*/ 1709 w 2238"/>
                <a:gd name="T27" fmla="*/ 0 h 686"/>
                <a:gd name="T28" fmla="*/ 1841 w 2238"/>
                <a:gd name="T29" fmla="*/ 172 h 686"/>
                <a:gd name="T30" fmla="*/ 1971 w 2238"/>
                <a:gd name="T31" fmla="*/ 40 h 686"/>
                <a:gd name="T32" fmla="*/ 2107 w 2238"/>
                <a:gd name="T33" fmla="*/ 183 h 686"/>
                <a:gd name="T34" fmla="*/ 2237 w 2238"/>
                <a:gd name="T35" fmla="*/ 20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8" h="686">
                  <a:moveTo>
                    <a:pt x="0" y="271"/>
                  </a:moveTo>
                  <a:lnTo>
                    <a:pt x="131" y="370"/>
                  </a:lnTo>
                  <a:lnTo>
                    <a:pt x="262" y="310"/>
                  </a:lnTo>
                  <a:lnTo>
                    <a:pt x="391" y="509"/>
                  </a:lnTo>
                  <a:lnTo>
                    <a:pt x="524" y="620"/>
                  </a:lnTo>
                  <a:lnTo>
                    <a:pt x="658" y="637"/>
                  </a:lnTo>
                  <a:lnTo>
                    <a:pt x="792" y="668"/>
                  </a:lnTo>
                  <a:lnTo>
                    <a:pt x="921" y="600"/>
                  </a:lnTo>
                  <a:lnTo>
                    <a:pt x="1050" y="645"/>
                  </a:lnTo>
                  <a:lnTo>
                    <a:pt x="1185" y="488"/>
                  </a:lnTo>
                  <a:lnTo>
                    <a:pt x="1314" y="619"/>
                  </a:lnTo>
                  <a:lnTo>
                    <a:pt x="1447" y="685"/>
                  </a:lnTo>
                  <a:lnTo>
                    <a:pt x="1590" y="332"/>
                  </a:lnTo>
                  <a:lnTo>
                    <a:pt x="1709" y="0"/>
                  </a:lnTo>
                  <a:lnTo>
                    <a:pt x="1841" y="172"/>
                  </a:lnTo>
                  <a:lnTo>
                    <a:pt x="1971" y="40"/>
                  </a:lnTo>
                  <a:lnTo>
                    <a:pt x="2107" y="183"/>
                  </a:lnTo>
                  <a:lnTo>
                    <a:pt x="2237" y="200"/>
                  </a:lnTo>
                </a:path>
              </a:pathLst>
            </a:custGeom>
            <a:noFill/>
            <a:ln w="635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7" name="Freeform 156"/>
            <p:cNvSpPr>
              <a:spLocks noChangeArrowheads="1"/>
            </p:cNvSpPr>
            <p:nvPr/>
          </p:nvSpPr>
          <p:spPr bwMode="auto">
            <a:xfrm>
              <a:off x="3046413" y="4117975"/>
              <a:ext cx="803275" cy="169863"/>
            </a:xfrm>
            <a:custGeom>
              <a:avLst/>
              <a:gdLst>
                <a:gd name="T0" fmla="*/ 0 w 2232"/>
                <a:gd name="T1" fmla="*/ 125 h 472"/>
                <a:gd name="T2" fmla="*/ 124 w 2232"/>
                <a:gd name="T3" fmla="*/ 31 h 472"/>
                <a:gd name="T4" fmla="*/ 256 w 2232"/>
                <a:gd name="T5" fmla="*/ 316 h 472"/>
                <a:gd name="T6" fmla="*/ 385 w 2232"/>
                <a:gd name="T7" fmla="*/ 201 h 472"/>
                <a:gd name="T8" fmla="*/ 520 w 2232"/>
                <a:gd name="T9" fmla="*/ 7 h 472"/>
                <a:gd name="T10" fmla="*/ 667 w 2232"/>
                <a:gd name="T11" fmla="*/ 249 h 472"/>
                <a:gd name="T12" fmla="*/ 781 w 2232"/>
                <a:gd name="T13" fmla="*/ 448 h 472"/>
                <a:gd name="T14" fmla="*/ 918 w 2232"/>
                <a:gd name="T15" fmla="*/ 386 h 472"/>
                <a:gd name="T16" fmla="*/ 1044 w 2232"/>
                <a:gd name="T17" fmla="*/ 272 h 472"/>
                <a:gd name="T18" fmla="*/ 1180 w 2232"/>
                <a:gd name="T19" fmla="*/ 471 h 472"/>
                <a:gd name="T20" fmla="*/ 1312 w 2232"/>
                <a:gd name="T21" fmla="*/ 386 h 472"/>
                <a:gd name="T22" fmla="*/ 1438 w 2232"/>
                <a:gd name="T23" fmla="*/ 442 h 472"/>
                <a:gd name="T24" fmla="*/ 1572 w 2232"/>
                <a:gd name="T25" fmla="*/ 336 h 472"/>
                <a:gd name="T26" fmla="*/ 1703 w 2232"/>
                <a:gd name="T27" fmla="*/ 224 h 472"/>
                <a:gd name="T28" fmla="*/ 1839 w 2232"/>
                <a:gd name="T29" fmla="*/ 159 h 472"/>
                <a:gd name="T30" fmla="*/ 1970 w 2232"/>
                <a:gd name="T31" fmla="*/ 0 h 472"/>
                <a:gd name="T32" fmla="*/ 2097 w 2232"/>
                <a:gd name="T33" fmla="*/ 199 h 472"/>
                <a:gd name="T34" fmla="*/ 2231 w 2232"/>
                <a:gd name="T35" fmla="*/ 10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2" h="472">
                  <a:moveTo>
                    <a:pt x="0" y="125"/>
                  </a:moveTo>
                  <a:lnTo>
                    <a:pt x="124" y="31"/>
                  </a:lnTo>
                  <a:lnTo>
                    <a:pt x="256" y="316"/>
                  </a:lnTo>
                  <a:lnTo>
                    <a:pt x="385" y="201"/>
                  </a:lnTo>
                  <a:lnTo>
                    <a:pt x="520" y="7"/>
                  </a:lnTo>
                  <a:lnTo>
                    <a:pt x="667" y="249"/>
                  </a:lnTo>
                  <a:lnTo>
                    <a:pt x="781" y="448"/>
                  </a:lnTo>
                  <a:lnTo>
                    <a:pt x="918" y="386"/>
                  </a:lnTo>
                  <a:lnTo>
                    <a:pt x="1044" y="272"/>
                  </a:lnTo>
                  <a:lnTo>
                    <a:pt x="1180" y="471"/>
                  </a:lnTo>
                  <a:lnTo>
                    <a:pt x="1312" y="386"/>
                  </a:lnTo>
                  <a:lnTo>
                    <a:pt x="1438" y="442"/>
                  </a:lnTo>
                  <a:lnTo>
                    <a:pt x="1572" y="336"/>
                  </a:lnTo>
                  <a:lnTo>
                    <a:pt x="1703" y="224"/>
                  </a:lnTo>
                  <a:lnTo>
                    <a:pt x="1839" y="159"/>
                  </a:lnTo>
                  <a:lnTo>
                    <a:pt x="1970" y="0"/>
                  </a:lnTo>
                  <a:lnTo>
                    <a:pt x="2097" y="199"/>
                  </a:lnTo>
                  <a:lnTo>
                    <a:pt x="2231" y="107"/>
                  </a:lnTo>
                </a:path>
              </a:pathLst>
            </a:custGeom>
            <a:noFill/>
            <a:ln w="635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8" name="Freeform 157"/>
            <p:cNvSpPr>
              <a:spLocks noChangeArrowheads="1"/>
            </p:cNvSpPr>
            <p:nvPr/>
          </p:nvSpPr>
          <p:spPr bwMode="auto">
            <a:xfrm>
              <a:off x="3043238" y="4135438"/>
              <a:ext cx="806450" cy="144462"/>
            </a:xfrm>
            <a:custGeom>
              <a:avLst/>
              <a:gdLst>
                <a:gd name="T0" fmla="*/ 0 w 2241"/>
                <a:gd name="T1" fmla="*/ 79 h 400"/>
                <a:gd name="T2" fmla="*/ 134 w 2241"/>
                <a:gd name="T3" fmla="*/ 92 h 400"/>
                <a:gd name="T4" fmla="*/ 257 w 2241"/>
                <a:gd name="T5" fmla="*/ 131 h 400"/>
                <a:gd name="T6" fmla="*/ 402 w 2241"/>
                <a:gd name="T7" fmla="*/ 163 h 400"/>
                <a:gd name="T8" fmla="*/ 529 w 2241"/>
                <a:gd name="T9" fmla="*/ 94 h 400"/>
                <a:gd name="T10" fmla="*/ 652 w 2241"/>
                <a:gd name="T11" fmla="*/ 211 h 400"/>
                <a:gd name="T12" fmla="*/ 793 w 2241"/>
                <a:gd name="T13" fmla="*/ 377 h 400"/>
                <a:gd name="T14" fmla="*/ 924 w 2241"/>
                <a:gd name="T15" fmla="*/ 350 h 400"/>
                <a:gd name="T16" fmla="*/ 1055 w 2241"/>
                <a:gd name="T17" fmla="*/ 314 h 400"/>
                <a:gd name="T18" fmla="*/ 1182 w 2241"/>
                <a:gd name="T19" fmla="*/ 373 h 400"/>
                <a:gd name="T20" fmla="*/ 1319 w 2241"/>
                <a:gd name="T21" fmla="*/ 399 h 400"/>
                <a:gd name="T22" fmla="*/ 1453 w 2241"/>
                <a:gd name="T23" fmla="*/ 307 h 400"/>
                <a:gd name="T24" fmla="*/ 1580 w 2241"/>
                <a:gd name="T25" fmla="*/ 180 h 400"/>
                <a:gd name="T26" fmla="*/ 1702 w 2241"/>
                <a:gd name="T27" fmla="*/ 84 h 400"/>
                <a:gd name="T28" fmla="*/ 1844 w 2241"/>
                <a:gd name="T29" fmla="*/ 138 h 400"/>
                <a:gd name="T30" fmla="*/ 1975 w 2241"/>
                <a:gd name="T31" fmla="*/ 0 h 400"/>
                <a:gd name="T32" fmla="*/ 2105 w 2241"/>
                <a:gd name="T33" fmla="*/ 97 h 400"/>
                <a:gd name="T34" fmla="*/ 2240 w 2241"/>
                <a:gd name="T35" fmla="*/ 28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1" h="400">
                  <a:moveTo>
                    <a:pt x="0" y="79"/>
                  </a:moveTo>
                  <a:lnTo>
                    <a:pt x="134" y="92"/>
                  </a:lnTo>
                  <a:lnTo>
                    <a:pt x="257" y="131"/>
                  </a:lnTo>
                  <a:lnTo>
                    <a:pt x="402" y="163"/>
                  </a:lnTo>
                  <a:lnTo>
                    <a:pt x="529" y="94"/>
                  </a:lnTo>
                  <a:lnTo>
                    <a:pt x="652" y="211"/>
                  </a:lnTo>
                  <a:lnTo>
                    <a:pt x="793" y="377"/>
                  </a:lnTo>
                  <a:lnTo>
                    <a:pt x="924" y="350"/>
                  </a:lnTo>
                  <a:lnTo>
                    <a:pt x="1055" y="314"/>
                  </a:lnTo>
                  <a:lnTo>
                    <a:pt x="1182" y="373"/>
                  </a:lnTo>
                  <a:lnTo>
                    <a:pt x="1319" y="399"/>
                  </a:lnTo>
                  <a:lnTo>
                    <a:pt x="1453" y="307"/>
                  </a:lnTo>
                  <a:lnTo>
                    <a:pt x="1580" y="180"/>
                  </a:lnTo>
                  <a:lnTo>
                    <a:pt x="1702" y="84"/>
                  </a:lnTo>
                  <a:lnTo>
                    <a:pt x="1844" y="138"/>
                  </a:lnTo>
                  <a:lnTo>
                    <a:pt x="1975" y="0"/>
                  </a:lnTo>
                  <a:lnTo>
                    <a:pt x="2105" y="97"/>
                  </a:lnTo>
                  <a:lnTo>
                    <a:pt x="2240" y="28"/>
                  </a:lnTo>
                </a:path>
              </a:pathLst>
            </a:custGeom>
            <a:noFill/>
            <a:ln w="9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9" name="Text Box 158"/>
            <p:cNvSpPr txBox="1">
              <a:spLocks noChangeArrowheads="1"/>
            </p:cNvSpPr>
            <p:nvPr/>
          </p:nvSpPr>
          <p:spPr bwMode="auto">
            <a:xfrm>
              <a:off x="2082800" y="3454400"/>
              <a:ext cx="1774825" cy="18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Home-Events</a:t>
              </a:r>
            </a:p>
          </p:txBody>
        </p:sp>
        <p:sp>
          <p:nvSpPr>
            <p:cNvPr id="160" name="Line 159"/>
            <p:cNvSpPr>
              <a:spLocks noChangeShapeType="1"/>
            </p:cNvSpPr>
            <p:nvPr/>
          </p:nvSpPr>
          <p:spPr bwMode="auto">
            <a:xfrm flipH="1">
              <a:off x="2112963" y="2525713"/>
              <a:ext cx="5905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61" name="Line 160"/>
            <p:cNvSpPr>
              <a:spLocks noChangeShapeType="1"/>
            </p:cNvSpPr>
            <p:nvPr/>
          </p:nvSpPr>
          <p:spPr bwMode="auto">
            <a:xfrm flipH="1">
              <a:off x="3238500" y="2525713"/>
              <a:ext cx="5905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62" name="Line 161"/>
            <p:cNvSpPr>
              <a:spLocks noChangeShapeType="1"/>
            </p:cNvSpPr>
            <p:nvPr/>
          </p:nvSpPr>
          <p:spPr bwMode="auto">
            <a:xfrm flipH="1">
              <a:off x="2111375" y="3548063"/>
              <a:ext cx="5905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63" name="Line 162"/>
            <p:cNvSpPr>
              <a:spLocks noChangeShapeType="1"/>
            </p:cNvSpPr>
            <p:nvPr/>
          </p:nvSpPr>
          <p:spPr bwMode="auto">
            <a:xfrm flipH="1">
              <a:off x="3236913" y="3548063"/>
              <a:ext cx="5905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64" name="Text Box 163"/>
            <p:cNvSpPr txBox="1">
              <a:spLocks noChangeArrowheads="1"/>
            </p:cNvSpPr>
            <p:nvPr/>
          </p:nvSpPr>
          <p:spPr bwMode="auto">
            <a:xfrm>
              <a:off x="2057400" y="2292350"/>
              <a:ext cx="1023938" cy="19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700" b="1">
                  <a:cs typeface="ＭＳ Ｐゴシック" charset="0"/>
                </a:rPr>
                <a:t>X Position</a:t>
              </a:r>
            </a:p>
          </p:txBody>
        </p:sp>
        <p:sp>
          <p:nvSpPr>
            <p:cNvPr id="165" name="Text Box 164"/>
            <p:cNvSpPr txBox="1">
              <a:spLocks noChangeArrowheads="1"/>
            </p:cNvSpPr>
            <p:nvPr/>
          </p:nvSpPr>
          <p:spPr bwMode="auto">
            <a:xfrm>
              <a:off x="3244850" y="2292350"/>
              <a:ext cx="1023938" cy="19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1173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700" b="1">
                  <a:cs typeface="ＭＳ Ｐゴシック" charset="0"/>
                </a:rPr>
                <a:t>X Position</a:t>
              </a:r>
            </a:p>
          </p:txBody>
        </p:sp>
        <p:sp>
          <p:nvSpPr>
            <p:cNvPr id="166" name="Text Box 165"/>
            <p:cNvSpPr txBox="1">
              <a:spLocks noChangeArrowheads="1"/>
            </p:cNvSpPr>
            <p:nvPr/>
          </p:nvSpPr>
          <p:spPr bwMode="auto">
            <a:xfrm rot="16200000">
              <a:off x="3497263" y="2917825"/>
              <a:ext cx="863600" cy="18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Abs. Displacement</a:t>
              </a:r>
            </a:p>
          </p:txBody>
        </p:sp>
        <p:sp>
          <p:nvSpPr>
            <p:cNvPr id="167" name="Text Box 166"/>
            <p:cNvSpPr txBox="1">
              <a:spLocks noChangeArrowheads="1"/>
            </p:cNvSpPr>
            <p:nvPr/>
          </p:nvSpPr>
          <p:spPr bwMode="auto">
            <a:xfrm rot="16200000">
              <a:off x="3478213" y="3924300"/>
              <a:ext cx="863600" cy="18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600" b="1">
                  <a:cs typeface="ＭＳ Ｐゴシック" charset="0"/>
                </a:rPr>
                <a:t>Abs. Displacement</a:t>
              </a:r>
            </a:p>
          </p:txBody>
        </p:sp>
        <p:sp>
          <p:nvSpPr>
            <p:cNvPr id="168" name="Text Box 167"/>
            <p:cNvSpPr txBox="1">
              <a:spLocks noChangeArrowheads="1"/>
            </p:cNvSpPr>
            <p:nvPr/>
          </p:nvSpPr>
          <p:spPr bwMode="auto">
            <a:xfrm>
              <a:off x="1822450" y="3460750"/>
              <a:ext cx="284163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/>
            <a:p>
              <a:r>
                <a:rPr lang="en-US" sz="800" b="1">
                  <a:solidFill>
                    <a:srgbClr val="000000"/>
                  </a:solidFill>
                  <a:cs typeface="ＭＳ Ｐゴシック" charset="0"/>
                </a:rPr>
                <a:t>e</a:t>
              </a:r>
            </a:p>
          </p:txBody>
        </p:sp>
        <p:sp>
          <p:nvSpPr>
            <p:cNvPr id="169" name="Text Box 168"/>
            <p:cNvSpPr txBox="1">
              <a:spLocks noChangeArrowheads="1"/>
            </p:cNvSpPr>
            <p:nvPr/>
          </p:nvSpPr>
          <p:spPr bwMode="auto">
            <a:xfrm>
              <a:off x="3787775" y="3460750"/>
              <a:ext cx="284163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/>
            <a:p>
              <a:r>
                <a:rPr lang="en-US" sz="800" b="1">
                  <a:solidFill>
                    <a:srgbClr val="000000"/>
                  </a:solidFill>
                  <a:cs typeface="ＭＳ Ｐゴシック" charset="0"/>
                </a:rPr>
                <a:t>f</a:t>
              </a:r>
            </a:p>
          </p:txBody>
        </p:sp>
        <p:sp>
          <p:nvSpPr>
            <p:cNvPr id="170" name="Text Box 169"/>
            <p:cNvSpPr txBox="1">
              <a:spLocks noChangeArrowheads="1"/>
            </p:cNvSpPr>
            <p:nvPr/>
          </p:nvSpPr>
          <p:spPr bwMode="auto">
            <a:xfrm>
              <a:off x="4073525" y="3460750"/>
              <a:ext cx="2857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2056" rIns="90000" bIns="45000"/>
            <a:lstStyle/>
            <a:p>
              <a:r>
                <a:rPr lang="en-US" sz="800" b="1">
                  <a:solidFill>
                    <a:srgbClr val="000000"/>
                  </a:solidFill>
                  <a:cs typeface="ＭＳ Ｐゴシック" charset="0"/>
                </a:rPr>
                <a:t>g</a:t>
              </a:r>
            </a:p>
          </p:txBody>
        </p:sp>
        <p:sp>
          <p:nvSpPr>
            <p:cNvPr id="171" name="AutoShape 170"/>
            <p:cNvSpPr>
              <a:spLocks noChangeArrowheads="1"/>
            </p:cNvSpPr>
            <p:nvPr/>
          </p:nvSpPr>
          <p:spPr bwMode="auto">
            <a:xfrm>
              <a:off x="2051050" y="1293813"/>
              <a:ext cx="1022350" cy="1017587"/>
            </a:xfrm>
            <a:prstGeom prst="roundRect">
              <a:avLst>
                <a:gd name="adj" fmla="val 153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2" name="Freeform 171"/>
            <p:cNvSpPr>
              <a:spLocks noChangeArrowheads="1"/>
            </p:cNvSpPr>
            <p:nvPr/>
          </p:nvSpPr>
          <p:spPr bwMode="auto">
            <a:xfrm>
              <a:off x="2103438" y="1809750"/>
              <a:ext cx="446087" cy="423863"/>
            </a:xfrm>
            <a:custGeom>
              <a:avLst/>
              <a:gdLst>
                <a:gd name="T0" fmla="*/ 0 w 1237"/>
                <a:gd name="T1" fmla="*/ 1007 h 1176"/>
                <a:gd name="T2" fmla="*/ 32 w 1237"/>
                <a:gd name="T3" fmla="*/ 1069 h 1176"/>
                <a:gd name="T4" fmla="*/ 120 w 1237"/>
                <a:gd name="T5" fmla="*/ 1159 h 1176"/>
                <a:gd name="T6" fmla="*/ 142 w 1237"/>
                <a:gd name="T7" fmla="*/ 1152 h 1176"/>
                <a:gd name="T8" fmla="*/ 171 w 1237"/>
                <a:gd name="T9" fmla="*/ 1175 h 1176"/>
                <a:gd name="T10" fmla="*/ 256 w 1237"/>
                <a:gd name="T11" fmla="*/ 1095 h 1176"/>
                <a:gd name="T12" fmla="*/ 264 w 1237"/>
                <a:gd name="T13" fmla="*/ 1063 h 1176"/>
                <a:gd name="T14" fmla="*/ 372 w 1237"/>
                <a:gd name="T15" fmla="*/ 951 h 1176"/>
                <a:gd name="T16" fmla="*/ 456 w 1237"/>
                <a:gd name="T17" fmla="*/ 778 h 1176"/>
                <a:gd name="T18" fmla="*/ 600 w 1237"/>
                <a:gd name="T19" fmla="*/ 662 h 1176"/>
                <a:gd name="T20" fmla="*/ 598 w 1237"/>
                <a:gd name="T21" fmla="*/ 635 h 1176"/>
                <a:gd name="T22" fmla="*/ 517 w 1237"/>
                <a:gd name="T23" fmla="*/ 576 h 1176"/>
                <a:gd name="T24" fmla="*/ 543 w 1237"/>
                <a:gd name="T25" fmla="*/ 313 h 1176"/>
                <a:gd name="T26" fmla="*/ 692 w 1237"/>
                <a:gd name="T27" fmla="*/ 281 h 1176"/>
                <a:gd name="T28" fmla="*/ 739 w 1237"/>
                <a:gd name="T29" fmla="*/ 254 h 1176"/>
                <a:gd name="T30" fmla="*/ 719 w 1237"/>
                <a:gd name="T31" fmla="*/ 199 h 1176"/>
                <a:gd name="T32" fmla="*/ 745 w 1237"/>
                <a:gd name="T33" fmla="*/ 132 h 1176"/>
                <a:gd name="T34" fmla="*/ 747 w 1237"/>
                <a:gd name="T35" fmla="*/ 112 h 1176"/>
                <a:gd name="T36" fmla="*/ 971 w 1237"/>
                <a:gd name="T37" fmla="*/ 0 h 1176"/>
                <a:gd name="T38" fmla="*/ 976 w 1237"/>
                <a:gd name="T39" fmla="*/ 10 h 1176"/>
                <a:gd name="T40" fmla="*/ 987 w 1237"/>
                <a:gd name="T41" fmla="*/ 10 h 1176"/>
                <a:gd name="T42" fmla="*/ 1171 w 1237"/>
                <a:gd name="T43" fmla="*/ 191 h 1176"/>
                <a:gd name="T44" fmla="*/ 1173 w 1237"/>
                <a:gd name="T45" fmla="*/ 146 h 1176"/>
                <a:gd name="T46" fmla="*/ 1173 w 1237"/>
                <a:gd name="T47" fmla="*/ 201 h 1176"/>
                <a:gd name="T48" fmla="*/ 1236 w 1237"/>
                <a:gd name="T49" fmla="*/ 201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37" h="1176">
                  <a:moveTo>
                    <a:pt x="0" y="1007"/>
                  </a:moveTo>
                  <a:lnTo>
                    <a:pt x="32" y="1069"/>
                  </a:lnTo>
                  <a:lnTo>
                    <a:pt x="120" y="1159"/>
                  </a:lnTo>
                  <a:lnTo>
                    <a:pt x="142" y="1152"/>
                  </a:lnTo>
                  <a:lnTo>
                    <a:pt x="171" y="1175"/>
                  </a:lnTo>
                  <a:lnTo>
                    <a:pt x="256" y="1095"/>
                  </a:lnTo>
                  <a:lnTo>
                    <a:pt x="264" y="1063"/>
                  </a:lnTo>
                  <a:lnTo>
                    <a:pt x="372" y="951"/>
                  </a:lnTo>
                  <a:lnTo>
                    <a:pt x="456" y="778"/>
                  </a:lnTo>
                  <a:lnTo>
                    <a:pt x="600" y="662"/>
                  </a:lnTo>
                  <a:lnTo>
                    <a:pt x="598" y="635"/>
                  </a:lnTo>
                  <a:lnTo>
                    <a:pt x="517" y="576"/>
                  </a:lnTo>
                  <a:lnTo>
                    <a:pt x="543" y="313"/>
                  </a:lnTo>
                  <a:lnTo>
                    <a:pt x="692" y="281"/>
                  </a:lnTo>
                  <a:lnTo>
                    <a:pt x="739" y="254"/>
                  </a:lnTo>
                  <a:lnTo>
                    <a:pt x="719" y="199"/>
                  </a:lnTo>
                  <a:lnTo>
                    <a:pt x="745" y="132"/>
                  </a:lnTo>
                  <a:lnTo>
                    <a:pt x="747" y="112"/>
                  </a:lnTo>
                  <a:lnTo>
                    <a:pt x="971" y="0"/>
                  </a:lnTo>
                  <a:lnTo>
                    <a:pt x="976" y="10"/>
                  </a:lnTo>
                  <a:lnTo>
                    <a:pt x="987" y="10"/>
                  </a:lnTo>
                  <a:lnTo>
                    <a:pt x="1171" y="191"/>
                  </a:lnTo>
                  <a:lnTo>
                    <a:pt x="1173" y="146"/>
                  </a:lnTo>
                  <a:lnTo>
                    <a:pt x="1173" y="201"/>
                  </a:lnTo>
                  <a:lnTo>
                    <a:pt x="1236" y="201"/>
                  </a:lnTo>
                </a:path>
              </a:pathLst>
            </a:custGeom>
            <a:noFill/>
            <a:ln w="9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3" name="Freeform 172"/>
            <p:cNvSpPr>
              <a:spLocks noChangeArrowheads="1"/>
            </p:cNvSpPr>
            <p:nvPr/>
          </p:nvSpPr>
          <p:spPr bwMode="auto">
            <a:xfrm>
              <a:off x="2530475" y="1803400"/>
              <a:ext cx="434975" cy="74613"/>
            </a:xfrm>
            <a:custGeom>
              <a:avLst/>
              <a:gdLst>
                <a:gd name="T0" fmla="*/ 0 w 1208"/>
                <a:gd name="T1" fmla="*/ 208 h 209"/>
                <a:gd name="T2" fmla="*/ 68 w 1208"/>
                <a:gd name="T3" fmla="*/ 109 h 209"/>
                <a:gd name="T4" fmla="*/ 178 w 1208"/>
                <a:gd name="T5" fmla="*/ 45 h 209"/>
                <a:gd name="T6" fmla="*/ 303 w 1208"/>
                <a:gd name="T7" fmla="*/ 26 h 209"/>
                <a:gd name="T8" fmla="*/ 371 w 1208"/>
                <a:gd name="T9" fmla="*/ 113 h 209"/>
                <a:gd name="T10" fmla="*/ 488 w 1208"/>
                <a:gd name="T11" fmla="*/ 143 h 209"/>
                <a:gd name="T12" fmla="*/ 602 w 1208"/>
                <a:gd name="T13" fmla="*/ 143 h 209"/>
                <a:gd name="T14" fmla="*/ 715 w 1208"/>
                <a:gd name="T15" fmla="*/ 166 h 209"/>
                <a:gd name="T16" fmla="*/ 833 w 1208"/>
                <a:gd name="T17" fmla="*/ 174 h 209"/>
                <a:gd name="T18" fmla="*/ 946 w 1208"/>
                <a:gd name="T19" fmla="*/ 189 h 209"/>
                <a:gd name="T20" fmla="*/ 1064 w 1208"/>
                <a:gd name="T21" fmla="*/ 174 h 209"/>
                <a:gd name="T22" fmla="*/ 1170 w 1208"/>
                <a:gd name="T23" fmla="*/ 151 h 209"/>
                <a:gd name="T24" fmla="*/ 1196 w 1208"/>
                <a:gd name="T25" fmla="*/ 147 h 209"/>
                <a:gd name="T26" fmla="*/ 1207 w 1208"/>
                <a:gd name="T27" fmla="*/ 166 h 209"/>
                <a:gd name="T28" fmla="*/ 1200 w 1208"/>
                <a:gd name="T29" fmla="*/ 15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8" h="209">
                  <a:moveTo>
                    <a:pt x="0" y="208"/>
                  </a:moveTo>
                  <a:cubicBezTo>
                    <a:pt x="11" y="166"/>
                    <a:pt x="33" y="143"/>
                    <a:pt x="68" y="109"/>
                  </a:cubicBezTo>
                  <a:cubicBezTo>
                    <a:pt x="114" y="87"/>
                    <a:pt x="132" y="64"/>
                    <a:pt x="178" y="45"/>
                  </a:cubicBezTo>
                  <a:cubicBezTo>
                    <a:pt x="223" y="26"/>
                    <a:pt x="260" y="0"/>
                    <a:pt x="303" y="26"/>
                  </a:cubicBezTo>
                  <a:cubicBezTo>
                    <a:pt x="348" y="72"/>
                    <a:pt x="358" y="76"/>
                    <a:pt x="371" y="113"/>
                  </a:cubicBezTo>
                  <a:cubicBezTo>
                    <a:pt x="393" y="175"/>
                    <a:pt x="446" y="136"/>
                    <a:pt x="488" y="143"/>
                  </a:cubicBezTo>
                  <a:cubicBezTo>
                    <a:pt x="524" y="149"/>
                    <a:pt x="563" y="142"/>
                    <a:pt x="602" y="143"/>
                  </a:cubicBezTo>
                  <a:cubicBezTo>
                    <a:pt x="641" y="144"/>
                    <a:pt x="679" y="151"/>
                    <a:pt x="715" y="166"/>
                  </a:cubicBezTo>
                  <a:cubicBezTo>
                    <a:pt x="751" y="181"/>
                    <a:pt x="793" y="175"/>
                    <a:pt x="833" y="174"/>
                  </a:cubicBezTo>
                  <a:cubicBezTo>
                    <a:pt x="871" y="173"/>
                    <a:pt x="908" y="189"/>
                    <a:pt x="946" y="189"/>
                  </a:cubicBezTo>
                  <a:cubicBezTo>
                    <a:pt x="983" y="189"/>
                    <a:pt x="1026" y="172"/>
                    <a:pt x="1064" y="174"/>
                  </a:cubicBezTo>
                  <a:cubicBezTo>
                    <a:pt x="1103" y="176"/>
                    <a:pt x="1130" y="146"/>
                    <a:pt x="1170" y="151"/>
                  </a:cubicBezTo>
                  <a:lnTo>
                    <a:pt x="1196" y="147"/>
                  </a:lnTo>
                  <a:lnTo>
                    <a:pt x="1207" y="166"/>
                  </a:lnTo>
                  <a:lnTo>
                    <a:pt x="1200" y="155"/>
                  </a:lnTo>
                </a:path>
              </a:pathLst>
            </a:custGeom>
            <a:noFill/>
            <a:ln w="9000" cap="flat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4" name="Freeform 173"/>
            <p:cNvSpPr>
              <a:spLocks noChangeArrowheads="1"/>
            </p:cNvSpPr>
            <p:nvPr/>
          </p:nvSpPr>
          <p:spPr bwMode="auto">
            <a:xfrm>
              <a:off x="2138363" y="1865313"/>
              <a:ext cx="465137" cy="390525"/>
            </a:xfrm>
            <a:custGeom>
              <a:avLst/>
              <a:gdLst>
                <a:gd name="T0" fmla="*/ 1120 w 1292"/>
                <a:gd name="T1" fmla="*/ 52 h 1086"/>
                <a:gd name="T2" fmla="*/ 1257 w 1292"/>
                <a:gd name="T3" fmla="*/ 0 h 1086"/>
                <a:gd name="T4" fmla="*/ 1291 w 1292"/>
                <a:gd name="T5" fmla="*/ 114 h 1086"/>
                <a:gd name="T6" fmla="*/ 1272 w 1292"/>
                <a:gd name="T7" fmla="*/ 238 h 1086"/>
                <a:gd name="T8" fmla="*/ 1226 w 1292"/>
                <a:gd name="T9" fmla="*/ 347 h 1086"/>
                <a:gd name="T10" fmla="*/ 1140 w 1292"/>
                <a:gd name="T11" fmla="*/ 468 h 1086"/>
                <a:gd name="T12" fmla="*/ 1026 w 1292"/>
                <a:gd name="T13" fmla="*/ 544 h 1086"/>
                <a:gd name="T14" fmla="*/ 908 w 1292"/>
                <a:gd name="T15" fmla="*/ 598 h 1086"/>
                <a:gd name="T16" fmla="*/ 791 w 1292"/>
                <a:gd name="T17" fmla="*/ 631 h 1086"/>
                <a:gd name="T18" fmla="*/ 677 w 1292"/>
                <a:gd name="T19" fmla="*/ 680 h 1086"/>
                <a:gd name="T20" fmla="*/ 621 w 1292"/>
                <a:gd name="T21" fmla="*/ 790 h 1086"/>
                <a:gd name="T22" fmla="*/ 534 w 1292"/>
                <a:gd name="T23" fmla="*/ 873 h 1086"/>
                <a:gd name="T24" fmla="*/ 431 w 1292"/>
                <a:gd name="T25" fmla="*/ 870 h 1086"/>
                <a:gd name="T26" fmla="*/ 314 w 1292"/>
                <a:gd name="T27" fmla="*/ 844 h 1086"/>
                <a:gd name="T28" fmla="*/ 204 w 1292"/>
                <a:gd name="T29" fmla="*/ 858 h 1086"/>
                <a:gd name="T30" fmla="*/ 83 w 1292"/>
                <a:gd name="T31" fmla="*/ 873 h 1086"/>
                <a:gd name="T32" fmla="*/ 45 w 1292"/>
                <a:gd name="T33" fmla="*/ 949 h 1086"/>
                <a:gd name="T34" fmla="*/ 0 w 1292"/>
                <a:gd name="T35" fmla="*/ 1063 h 1086"/>
                <a:gd name="T36" fmla="*/ 39 w 1292"/>
                <a:gd name="T37" fmla="*/ 1067 h 1086"/>
                <a:gd name="T38" fmla="*/ 69 w 1292"/>
                <a:gd name="T39" fmla="*/ 1085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2" h="1086">
                  <a:moveTo>
                    <a:pt x="1120" y="52"/>
                  </a:moveTo>
                  <a:cubicBezTo>
                    <a:pt x="1177" y="18"/>
                    <a:pt x="1189" y="10"/>
                    <a:pt x="1257" y="0"/>
                  </a:cubicBezTo>
                  <a:cubicBezTo>
                    <a:pt x="1227" y="52"/>
                    <a:pt x="1291" y="53"/>
                    <a:pt x="1291" y="114"/>
                  </a:cubicBezTo>
                  <a:cubicBezTo>
                    <a:pt x="1287" y="177"/>
                    <a:pt x="1291" y="203"/>
                    <a:pt x="1272" y="238"/>
                  </a:cubicBezTo>
                  <a:cubicBezTo>
                    <a:pt x="1248" y="282"/>
                    <a:pt x="1252" y="311"/>
                    <a:pt x="1226" y="347"/>
                  </a:cubicBezTo>
                  <a:cubicBezTo>
                    <a:pt x="1189" y="404"/>
                    <a:pt x="1185" y="419"/>
                    <a:pt x="1140" y="468"/>
                  </a:cubicBezTo>
                  <a:cubicBezTo>
                    <a:pt x="1075" y="521"/>
                    <a:pt x="1063" y="522"/>
                    <a:pt x="1026" y="544"/>
                  </a:cubicBezTo>
                  <a:cubicBezTo>
                    <a:pt x="988" y="567"/>
                    <a:pt x="946" y="573"/>
                    <a:pt x="908" y="598"/>
                  </a:cubicBezTo>
                  <a:cubicBezTo>
                    <a:pt x="866" y="625"/>
                    <a:pt x="840" y="612"/>
                    <a:pt x="791" y="631"/>
                  </a:cubicBezTo>
                  <a:cubicBezTo>
                    <a:pt x="704" y="654"/>
                    <a:pt x="727" y="645"/>
                    <a:pt x="677" y="680"/>
                  </a:cubicBezTo>
                  <a:cubicBezTo>
                    <a:pt x="623" y="719"/>
                    <a:pt x="629" y="747"/>
                    <a:pt x="621" y="790"/>
                  </a:cubicBezTo>
                  <a:cubicBezTo>
                    <a:pt x="576" y="886"/>
                    <a:pt x="590" y="863"/>
                    <a:pt x="534" y="873"/>
                  </a:cubicBezTo>
                  <a:cubicBezTo>
                    <a:pt x="478" y="884"/>
                    <a:pt x="467" y="880"/>
                    <a:pt x="431" y="870"/>
                  </a:cubicBezTo>
                  <a:cubicBezTo>
                    <a:pt x="391" y="860"/>
                    <a:pt x="354" y="850"/>
                    <a:pt x="314" y="844"/>
                  </a:cubicBezTo>
                  <a:cubicBezTo>
                    <a:pt x="275" y="836"/>
                    <a:pt x="243" y="855"/>
                    <a:pt x="204" y="858"/>
                  </a:cubicBezTo>
                  <a:cubicBezTo>
                    <a:pt x="162" y="861"/>
                    <a:pt x="123" y="885"/>
                    <a:pt x="83" y="873"/>
                  </a:cubicBezTo>
                  <a:cubicBezTo>
                    <a:pt x="30" y="911"/>
                    <a:pt x="30" y="924"/>
                    <a:pt x="45" y="949"/>
                  </a:cubicBezTo>
                  <a:cubicBezTo>
                    <a:pt x="68" y="1007"/>
                    <a:pt x="5" y="1023"/>
                    <a:pt x="0" y="1063"/>
                  </a:cubicBezTo>
                  <a:lnTo>
                    <a:pt x="39" y="1067"/>
                  </a:lnTo>
                  <a:lnTo>
                    <a:pt x="69" y="1085"/>
                  </a:lnTo>
                </a:path>
              </a:pathLst>
            </a:custGeom>
            <a:noFill/>
            <a:ln w="900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5" name="Freeform 174"/>
            <p:cNvSpPr>
              <a:spLocks noChangeArrowheads="1"/>
            </p:cNvSpPr>
            <p:nvPr/>
          </p:nvSpPr>
          <p:spPr bwMode="auto">
            <a:xfrm>
              <a:off x="3302000" y="1809750"/>
              <a:ext cx="446088" cy="423863"/>
            </a:xfrm>
            <a:custGeom>
              <a:avLst/>
              <a:gdLst>
                <a:gd name="T0" fmla="*/ 0 w 1238"/>
                <a:gd name="T1" fmla="*/ 1008 h 1176"/>
                <a:gd name="T2" fmla="*/ 32 w 1238"/>
                <a:gd name="T3" fmla="*/ 1069 h 1176"/>
                <a:gd name="T4" fmla="*/ 120 w 1238"/>
                <a:gd name="T5" fmla="*/ 1159 h 1176"/>
                <a:gd name="T6" fmla="*/ 143 w 1238"/>
                <a:gd name="T7" fmla="*/ 1152 h 1176"/>
                <a:gd name="T8" fmla="*/ 172 w 1238"/>
                <a:gd name="T9" fmla="*/ 1175 h 1176"/>
                <a:gd name="T10" fmla="*/ 256 w 1238"/>
                <a:gd name="T11" fmla="*/ 1095 h 1176"/>
                <a:gd name="T12" fmla="*/ 264 w 1238"/>
                <a:gd name="T13" fmla="*/ 1064 h 1176"/>
                <a:gd name="T14" fmla="*/ 373 w 1238"/>
                <a:gd name="T15" fmla="*/ 951 h 1176"/>
                <a:gd name="T16" fmla="*/ 457 w 1238"/>
                <a:gd name="T17" fmla="*/ 778 h 1176"/>
                <a:gd name="T18" fmla="*/ 601 w 1238"/>
                <a:gd name="T19" fmla="*/ 663 h 1176"/>
                <a:gd name="T20" fmla="*/ 599 w 1238"/>
                <a:gd name="T21" fmla="*/ 635 h 1176"/>
                <a:gd name="T22" fmla="*/ 518 w 1238"/>
                <a:gd name="T23" fmla="*/ 576 h 1176"/>
                <a:gd name="T24" fmla="*/ 544 w 1238"/>
                <a:gd name="T25" fmla="*/ 313 h 1176"/>
                <a:gd name="T26" fmla="*/ 693 w 1238"/>
                <a:gd name="T27" fmla="*/ 281 h 1176"/>
                <a:gd name="T28" fmla="*/ 740 w 1238"/>
                <a:gd name="T29" fmla="*/ 254 h 1176"/>
                <a:gd name="T30" fmla="*/ 720 w 1238"/>
                <a:gd name="T31" fmla="*/ 199 h 1176"/>
                <a:gd name="T32" fmla="*/ 746 w 1238"/>
                <a:gd name="T33" fmla="*/ 132 h 1176"/>
                <a:gd name="T34" fmla="*/ 748 w 1238"/>
                <a:gd name="T35" fmla="*/ 112 h 1176"/>
                <a:gd name="T36" fmla="*/ 971 w 1238"/>
                <a:gd name="T37" fmla="*/ 0 h 1176"/>
                <a:gd name="T38" fmla="*/ 976 w 1238"/>
                <a:gd name="T39" fmla="*/ 11 h 1176"/>
                <a:gd name="T40" fmla="*/ 988 w 1238"/>
                <a:gd name="T41" fmla="*/ 10 h 1176"/>
                <a:gd name="T42" fmla="*/ 1172 w 1238"/>
                <a:gd name="T43" fmla="*/ 191 h 1176"/>
                <a:gd name="T44" fmla="*/ 1173 w 1238"/>
                <a:gd name="T45" fmla="*/ 146 h 1176"/>
                <a:gd name="T46" fmla="*/ 1174 w 1238"/>
                <a:gd name="T47" fmla="*/ 201 h 1176"/>
                <a:gd name="T48" fmla="*/ 1237 w 1238"/>
                <a:gd name="T49" fmla="*/ 201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38" h="1176">
                  <a:moveTo>
                    <a:pt x="0" y="1008"/>
                  </a:moveTo>
                  <a:lnTo>
                    <a:pt x="32" y="1069"/>
                  </a:lnTo>
                  <a:lnTo>
                    <a:pt x="120" y="1159"/>
                  </a:lnTo>
                  <a:lnTo>
                    <a:pt x="143" y="1152"/>
                  </a:lnTo>
                  <a:lnTo>
                    <a:pt x="172" y="1175"/>
                  </a:lnTo>
                  <a:lnTo>
                    <a:pt x="256" y="1095"/>
                  </a:lnTo>
                  <a:lnTo>
                    <a:pt x="264" y="1064"/>
                  </a:lnTo>
                  <a:lnTo>
                    <a:pt x="373" y="951"/>
                  </a:lnTo>
                  <a:lnTo>
                    <a:pt x="457" y="778"/>
                  </a:lnTo>
                  <a:lnTo>
                    <a:pt x="601" y="663"/>
                  </a:lnTo>
                  <a:lnTo>
                    <a:pt x="599" y="635"/>
                  </a:lnTo>
                  <a:lnTo>
                    <a:pt x="518" y="576"/>
                  </a:lnTo>
                  <a:lnTo>
                    <a:pt x="544" y="313"/>
                  </a:lnTo>
                  <a:lnTo>
                    <a:pt x="693" y="281"/>
                  </a:lnTo>
                  <a:lnTo>
                    <a:pt x="740" y="254"/>
                  </a:lnTo>
                  <a:lnTo>
                    <a:pt x="720" y="199"/>
                  </a:lnTo>
                  <a:lnTo>
                    <a:pt x="746" y="132"/>
                  </a:lnTo>
                  <a:lnTo>
                    <a:pt x="748" y="112"/>
                  </a:lnTo>
                  <a:lnTo>
                    <a:pt x="971" y="0"/>
                  </a:lnTo>
                  <a:lnTo>
                    <a:pt x="976" y="11"/>
                  </a:lnTo>
                  <a:lnTo>
                    <a:pt x="988" y="10"/>
                  </a:lnTo>
                  <a:lnTo>
                    <a:pt x="1172" y="191"/>
                  </a:lnTo>
                  <a:lnTo>
                    <a:pt x="1173" y="146"/>
                  </a:lnTo>
                  <a:lnTo>
                    <a:pt x="1174" y="201"/>
                  </a:lnTo>
                  <a:lnTo>
                    <a:pt x="1237" y="201"/>
                  </a:lnTo>
                </a:path>
              </a:pathLst>
            </a:custGeom>
            <a:noFill/>
            <a:ln w="9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6" name="Freeform 175"/>
            <p:cNvSpPr>
              <a:spLocks noChangeArrowheads="1"/>
            </p:cNvSpPr>
            <p:nvPr/>
          </p:nvSpPr>
          <p:spPr bwMode="auto">
            <a:xfrm>
              <a:off x="3730625" y="1803400"/>
              <a:ext cx="434975" cy="74613"/>
            </a:xfrm>
            <a:custGeom>
              <a:avLst/>
              <a:gdLst>
                <a:gd name="T0" fmla="*/ 0 w 1208"/>
                <a:gd name="T1" fmla="*/ 208 h 209"/>
                <a:gd name="T2" fmla="*/ 68 w 1208"/>
                <a:gd name="T3" fmla="*/ 109 h 209"/>
                <a:gd name="T4" fmla="*/ 178 w 1208"/>
                <a:gd name="T5" fmla="*/ 45 h 209"/>
                <a:gd name="T6" fmla="*/ 303 w 1208"/>
                <a:gd name="T7" fmla="*/ 26 h 209"/>
                <a:gd name="T8" fmla="*/ 371 w 1208"/>
                <a:gd name="T9" fmla="*/ 113 h 209"/>
                <a:gd name="T10" fmla="*/ 488 w 1208"/>
                <a:gd name="T11" fmla="*/ 143 h 209"/>
                <a:gd name="T12" fmla="*/ 602 w 1208"/>
                <a:gd name="T13" fmla="*/ 143 h 209"/>
                <a:gd name="T14" fmla="*/ 715 w 1208"/>
                <a:gd name="T15" fmla="*/ 166 h 209"/>
                <a:gd name="T16" fmla="*/ 833 w 1208"/>
                <a:gd name="T17" fmla="*/ 174 h 209"/>
                <a:gd name="T18" fmla="*/ 946 w 1208"/>
                <a:gd name="T19" fmla="*/ 189 h 209"/>
                <a:gd name="T20" fmla="*/ 1064 w 1208"/>
                <a:gd name="T21" fmla="*/ 174 h 209"/>
                <a:gd name="T22" fmla="*/ 1170 w 1208"/>
                <a:gd name="T23" fmla="*/ 151 h 209"/>
                <a:gd name="T24" fmla="*/ 1196 w 1208"/>
                <a:gd name="T25" fmla="*/ 147 h 209"/>
                <a:gd name="T26" fmla="*/ 1207 w 1208"/>
                <a:gd name="T27" fmla="*/ 166 h 209"/>
                <a:gd name="T28" fmla="*/ 1200 w 1208"/>
                <a:gd name="T29" fmla="*/ 15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8" h="209">
                  <a:moveTo>
                    <a:pt x="0" y="208"/>
                  </a:moveTo>
                  <a:cubicBezTo>
                    <a:pt x="11" y="166"/>
                    <a:pt x="33" y="143"/>
                    <a:pt x="68" y="109"/>
                  </a:cubicBezTo>
                  <a:cubicBezTo>
                    <a:pt x="114" y="87"/>
                    <a:pt x="132" y="64"/>
                    <a:pt x="178" y="45"/>
                  </a:cubicBezTo>
                  <a:cubicBezTo>
                    <a:pt x="223" y="26"/>
                    <a:pt x="260" y="0"/>
                    <a:pt x="303" y="26"/>
                  </a:cubicBezTo>
                  <a:cubicBezTo>
                    <a:pt x="348" y="72"/>
                    <a:pt x="358" y="76"/>
                    <a:pt x="371" y="113"/>
                  </a:cubicBezTo>
                  <a:cubicBezTo>
                    <a:pt x="393" y="175"/>
                    <a:pt x="446" y="136"/>
                    <a:pt x="488" y="143"/>
                  </a:cubicBezTo>
                  <a:cubicBezTo>
                    <a:pt x="524" y="149"/>
                    <a:pt x="563" y="142"/>
                    <a:pt x="602" y="143"/>
                  </a:cubicBezTo>
                  <a:cubicBezTo>
                    <a:pt x="641" y="144"/>
                    <a:pt x="679" y="151"/>
                    <a:pt x="715" y="166"/>
                  </a:cubicBezTo>
                  <a:cubicBezTo>
                    <a:pt x="751" y="181"/>
                    <a:pt x="793" y="175"/>
                    <a:pt x="833" y="174"/>
                  </a:cubicBezTo>
                  <a:cubicBezTo>
                    <a:pt x="871" y="173"/>
                    <a:pt x="908" y="189"/>
                    <a:pt x="946" y="189"/>
                  </a:cubicBezTo>
                  <a:cubicBezTo>
                    <a:pt x="983" y="189"/>
                    <a:pt x="1026" y="172"/>
                    <a:pt x="1064" y="174"/>
                  </a:cubicBezTo>
                  <a:cubicBezTo>
                    <a:pt x="1103" y="176"/>
                    <a:pt x="1130" y="146"/>
                    <a:pt x="1170" y="151"/>
                  </a:cubicBezTo>
                  <a:lnTo>
                    <a:pt x="1196" y="147"/>
                  </a:lnTo>
                  <a:lnTo>
                    <a:pt x="1207" y="166"/>
                  </a:lnTo>
                  <a:lnTo>
                    <a:pt x="1200" y="155"/>
                  </a:lnTo>
                </a:path>
              </a:pathLst>
            </a:custGeom>
            <a:noFill/>
            <a:ln w="9000" cap="flat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7" name="Freeform 176"/>
            <p:cNvSpPr>
              <a:spLocks noChangeArrowheads="1"/>
            </p:cNvSpPr>
            <p:nvPr/>
          </p:nvSpPr>
          <p:spPr bwMode="auto">
            <a:xfrm>
              <a:off x="3338513" y="1865313"/>
              <a:ext cx="465137" cy="390525"/>
            </a:xfrm>
            <a:custGeom>
              <a:avLst/>
              <a:gdLst>
                <a:gd name="T0" fmla="*/ 1120 w 1292"/>
                <a:gd name="T1" fmla="*/ 52 h 1086"/>
                <a:gd name="T2" fmla="*/ 1257 w 1292"/>
                <a:gd name="T3" fmla="*/ 0 h 1086"/>
                <a:gd name="T4" fmla="*/ 1291 w 1292"/>
                <a:gd name="T5" fmla="*/ 114 h 1086"/>
                <a:gd name="T6" fmla="*/ 1272 w 1292"/>
                <a:gd name="T7" fmla="*/ 238 h 1086"/>
                <a:gd name="T8" fmla="*/ 1227 w 1292"/>
                <a:gd name="T9" fmla="*/ 347 h 1086"/>
                <a:gd name="T10" fmla="*/ 1140 w 1292"/>
                <a:gd name="T11" fmla="*/ 468 h 1086"/>
                <a:gd name="T12" fmla="*/ 1026 w 1292"/>
                <a:gd name="T13" fmla="*/ 544 h 1086"/>
                <a:gd name="T14" fmla="*/ 908 w 1292"/>
                <a:gd name="T15" fmla="*/ 598 h 1086"/>
                <a:gd name="T16" fmla="*/ 791 w 1292"/>
                <a:gd name="T17" fmla="*/ 631 h 1086"/>
                <a:gd name="T18" fmla="*/ 677 w 1292"/>
                <a:gd name="T19" fmla="*/ 680 h 1086"/>
                <a:gd name="T20" fmla="*/ 621 w 1292"/>
                <a:gd name="T21" fmla="*/ 790 h 1086"/>
                <a:gd name="T22" fmla="*/ 534 w 1292"/>
                <a:gd name="T23" fmla="*/ 873 h 1086"/>
                <a:gd name="T24" fmla="*/ 431 w 1292"/>
                <a:gd name="T25" fmla="*/ 870 h 1086"/>
                <a:gd name="T26" fmla="*/ 314 w 1292"/>
                <a:gd name="T27" fmla="*/ 844 h 1086"/>
                <a:gd name="T28" fmla="*/ 204 w 1292"/>
                <a:gd name="T29" fmla="*/ 858 h 1086"/>
                <a:gd name="T30" fmla="*/ 83 w 1292"/>
                <a:gd name="T31" fmla="*/ 873 h 1086"/>
                <a:gd name="T32" fmla="*/ 45 w 1292"/>
                <a:gd name="T33" fmla="*/ 949 h 1086"/>
                <a:gd name="T34" fmla="*/ 0 w 1292"/>
                <a:gd name="T35" fmla="*/ 1063 h 1086"/>
                <a:gd name="T36" fmla="*/ 39 w 1292"/>
                <a:gd name="T37" fmla="*/ 1067 h 1086"/>
                <a:gd name="T38" fmla="*/ 69 w 1292"/>
                <a:gd name="T39" fmla="*/ 1085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2" h="1086">
                  <a:moveTo>
                    <a:pt x="1120" y="52"/>
                  </a:moveTo>
                  <a:cubicBezTo>
                    <a:pt x="1177" y="18"/>
                    <a:pt x="1189" y="10"/>
                    <a:pt x="1257" y="0"/>
                  </a:cubicBezTo>
                  <a:cubicBezTo>
                    <a:pt x="1227" y="53"/>
                    <a:pt x="1291" y="53"/>
                    <a:pt x="1291" y="114"/>
                  </a:cubicBezTo>
                  <a:cubicBezTo>
                    <a:pt x="1287" y="177"/>
                    <a:pt x="1291" y="203"/>
                    <a:pt x="1272" y="238"/>
                  </a:cubicBezTo>
                  <a:cubicBezTo>
                    <a:pt x="1248" y="282"/>
                    <a:pt x="1252" y="311"/>
                    <a:pt x="1227" y="347"/>
                  </a:cubicBezTo>
                  <a:cubicBezTo>
                    <a:pt x="1189" y="404"/>
                    <a:pt x="1185" y="419"/>
                    <a:pt x="1140" y="468"/>
                  </a:cubicBezTo>
                  <a:cubicBezTo>
                    <a:pt x="1075" y="521"/>
                    <a:pt x="1063" y="522"/>
                    <a:pt x="1026" y="544"/>
                  </a:cubicBezTo>
                  <a:cubicBezTo>
                    <a:pt x="988" y="567"/>
                    <a:pt x="946" y="573"/>
                    <a:pt x="908" y="598"/>
                  </a:cubicBezTo>
                  <a:cubicBezTo>
                    <a:pt x="866" y="625"/>
                    <a:pt x="840" y="613"/>
                    <a:pt x="791" y="631"/>
                  </a:cubicBezTo>
                  <a:cubicBezTo>
                    <a:pt x="704" y="654"/>
                    <a:pt x="727" y="645"/>
                    <a:pt x="677" y="680"/>
                  </a:cubicBezTo>
                  <a:cubicBezTo>
                    <a:pt x="623" y="719"/>
                    <a:pt x="629" y="748"/>
                    <a:pt x="621" y="790"/>
                  </a:cubicBezTo>
                  <a:cubicBezTo>
                    <a:pt x="576" y="886"/>
                    <a:pt x="590" y="863"/>
                    <a:pt x="534" y="873"/>
                  </a:cubicBezTo>
                  <a:cubicBezTo>
                    <a:pt x="478" y="884"/>
                    <a:pt x="467" y="880"/>
                    <a:pt x="431" y="870"/>
                  </a:cubicBezTo>
                  <a:cubicBezTo>
                    <a:pt x="391" y="860"/>
                    <a:pt x="354" y="850"/>
                    <a:pt x="314" y="844"/>
                  </a:cubicBezTo>
                  <a:cubicBezTo>
                    <a:pt x="275" y="836"/>
                    <a:pt x="243" y="855"/>
                    <a:pt x="204" y="858"/>
                  </a:cubicBezTo>
                  <a:cubicBezTo>
                    <a:pt x="162" y="861"/>
                    <a:pt x="123" y="885"/>
                    <a:pt x="83" y="873"/>
                  </a:cubicBezTo>
                  <a:cubicBezTo>
                    <a:pt x="30" y="911"/>
                    <a:pt x="30" y="924"/>
                    <a:pt x="45" y="949"/>
                  </a:cubicBezTo>
                  <a:cubicBezTo>
                    <a:pt x="68" y="1007"/>
                    <a:pt x="5" y="1023"/>
                    <a:pt x="0" y="1063"/>
                  </a:cubicBezTo>
                  <a:lnTo>
                    <a:pt x="39" y="1067"/>
                  </a:lnTo>
                  <a:lnTo>
                    <a:pt x="69" y="1085"/>
                  </a:lnTo>
                </a:path>
              </a:pathLst>
            </a:custGeom>
            <a:noFill/>
            <a:ln w="900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8" name="Freeform 177"/>
            <p:cNvSpPr>
              <a:spLocks noChangeArrowheads="1"/>
            </p:cNvSpPr>
            <p:nvPr/>
          </p:nvSpPr>
          <p:spPr bwMode="auto">
            <a:xfrm>
              <a:off x="3676650" y="1852613"/>
              <a:ext cx="92075" cy="66675"/>
            </a:xfrm>
            <a:custGeom>
              <a:avLst/>
              <a:gdLst>
                <a:gd name="T0" fmla="*/ 0 w 255"/>
                <a:gd name="T1" fmla="*/ 140 h 186"/>
                <a:gd name="T2" fmla="*/ 254 w 255"/>
                <a:gd name="T3" fmla="*/ 185 h 186"/>
                <a:gd name="T4" fmla="*/ 198 w 255"/>
                <a:gd name="T5" fmla="*/ 102 h 186"/>
                <a:gd name="T6" fmla="*/ 215 w 255"/>
                <a:gd name="T7" fmla="*/ 0 h 186"/>
                <a:gd name="T8" fmla="*/ 216 w 255"/>
                <a:gd name="T9" fmla="*/ 5 h 186"/>
                <a:gd name="T10" fmla="*/ 0 w 255"/>
                <a:gd name="T11" fmla="*/ 14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186">
                  <a:moveTo>
                    <a:pt x="0" y="140"/>
                  </a:moveTo>
                  <a:lnTo>
                    <a:pt x="254" y="185"/>
                  </a:lnTo>
                  <a:lnTo>
                    <a:pt x="198" y="102"/>
                  </a:lnTo>
                  <a:lnTo>
                    <a:pt x="215" y="0"/>
                  </a:lnTo>
                  <a:lnTo>
                    <a:pt x="216" y="5"/>
                  </a:lnTo>
                  <a:lnTo>
                    <a:pt x="0" y="140"/>
                  </a:lnTo>
                </a:path>
              </a:pathLst>
            </a:custGeom>
            <a:solidFill>
              <a:srgbClr val="00FFFF"/>
            </a:solidFill>
            <a:ln w="635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79" name="Freeform 178"/>
            <p:cNvSpPr>
              <a:spLocks noChangeArrowheads="1"/>
            </p:cNvSpPr>
            <p:nvPr/>
          </p:nvSpPr>
          <p:spPr bwMode="auto">
            <a:xfrm>
              <a:off x="2478088" y="1852613"/>
              <a:ext cx="92075" cy="66675"/>
            </a:xfrm>
            <a:custGeom>
              <a:avLst/>
              <a:gdLst>
                <a:gd name="T0" fmla="*/ 0 w 255"/>
                <a:gd name="T1" fmla="*/ 140 h 186"/>
                <a:gd name="T2" fmla="*/ 254 w 255"/>
                <a:gd name="T3" fmla="*/ 185 h 186"/>
                <a:gd name="T4" fmla="*/ 198 w 255"/>
                <a:gd name="T5" fmla="*/ 102 h 186"/>
                <a:gd name="T6" fmla="*/ 215 w 255"/>
                <a:gd name="T7" fmla="*/ 0 h 186"/>
                <a:gd name="T8" fmla="*/ 216 w 255"/>
                <a:gd name="T9" fmla="*/ 5 h 186"/>
                <a:gd name="T10" fmla="*/ 0 w 255"/>
                <a:gd name="T11" fmla="*/ 14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186">
                  <a:moveTo>
                    <a:pt x="0" y="140"/>
                  </a:moveTo>
                  <a:lnTo>
                    <a:pt x="254" y="185"/>
                  </a:lnTo>
                  <a:lnTo>
                    <a:pt x="198" y="102"/>
                  </a:lnTo>
                  <a:lnTo>
                    <a:pt x="215" y="0"/>
                  </a:lnTo>
                  <a:lnTo>
                    <a:pt x="216" y="5"/>
                  </a:lnTo>
                  <a:lnTo>
                    <a:pt x="0" y="140"/>
                  </a:lnTo>
                </a:path>
              </a:pathLst>
            </a:custGeom>
            <a:solidFill>
              <a:srgbClr val="00FFFF"/>
            </a:solidFill>
            <a:ln w="635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80" name="AutoShape 179"/>
            <p:cNvSpPr>
              <a:spLocks noChangeArrowheads="1"/>
            </p:cNvSpPr>
            <p:nvPr/>
          </p:nvSpPr>
          <p:spPr bwMode="auto">
            <a:xfrm>
              <a:off x="3244850" y="1293813"/>
              <a:ext cx="1022350" cy="1017587"/>
            </a:xfrm>
            <a:prstGeom prst="roundRect">
              <a:avLst>
                <a:gd name="adj" fmla="val 153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81" name="AutoShape 180"/>
            <p:cNvSpPr>
              <a:spLocks noChangeArrowheads="1"/>
            </p:cNvSpPr>
            <p:nvPr/>
          </p:nvSpPr>
          <p:spPr bwMode="auto">
            <a:xfrm>
              <a:off x="3797300" y="1325563"/>
              <a:ext cx="454025" cy="207962"/>
            </a:xfrm>
            <a:prstGeom prst="roundRect">
              <a:avLst>
                <a:gd name="adj" fmla="val 769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82" name="Text Box 181"/>
            <p:cNvSpPr txBox="1">
              <a:spLocks noChangeArrowheads="1"/>
            </p:cNvSpPr>
            <p:nvPr/>
          </p:nvSpPr>
          <p:spPr bwMode="auto">
            <a:xfrm>
              <a:off x="3813175" y="1285875"/>
              <a:ext cx="346075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Event</a:t>
              </a:r>
            </a:p>
          </p:txBody>
        </p:sp>
        <p:sp>
          <p:nvSpPr>
            <p:cNvPr id="183" name="Text Box 182"/>
            <p:cNvSpPr txBox="1">
              <a:spLocks noChangeArrowheads="1"/>
            </p:cNvSpPr>
            <p:nvPr/>
          </p:nvSpPr>
          <p:spPr bwMode="auto">
            <a:xfrm>
              <a:off x="3813175" y="1347788"/>
              <a:ext cx="519113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Future Path</a:t>
              </a:r>
            </a:p>
          </p:txBody>
        </p:sp>
        <p:sp>
          <p:nvSpPr>
            <p:cNvPr id="184" name="Text Box 183"/>
            <p:cNvSpPr txBox="1">
              <a:spLocks noChangeArrowheads="1"/>
            </p:cNvSpPr>
            <p:nvPr/>
          </p:nvSpPr>
          <p:spPr bwMode="auto">
            <a:xfrm>
              <a:off x="3813175" y="1411288"/>
              <a:ext cx="4572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500">
                  <a:solidFill>
                    <a:srgbClr val="000000"/>
                  </a:solidFill>
                  <a:cs typeface="ＭＳ Ｐゴシック" charset="0"/>
                </a:rPr>
                <a:t>Past Path</a:t>
              </a:r>
            </a:p>
          </p:txBody>
        </p:sp>
        <p:sp>
          <p:nvSpPr>
            <p:cNvPr id="185" name="Line 184"/>
            <p:cNvSpPr>
              <a:spLocks noChangeShapeType="1"/>
            </p:cNvSpPr>
            <p:nvPr/>
          </p:nvSpPr>
          <p:spPr bwMode="auto">
            <a:xfrm flipH="1">
              <a:off x="3803650" y="1365250"/>
              <a:ext cx="71438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86" name="Line 185"/>
            <p:cNvSpPr>
              <a:spLocks noChangeShapeType="1"/>
            </p:cNvSpPr>
            <p:nvPr/>
          </p:nvSpPr>
          <p:spPr bwMode="auto">
            <a:xfrm flipH="1">
              <a:off x="3805238" y="1428750"/>
              <a:ext cx="71437" cy="1588"/>
            </a:xfrm>
            <a:prstGeom prst="line">
              <a:avLst/>
            </a:prstGeom>
            <a:noFill/>
            <a:ln w="90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87" name="Line 186"/>
            <p:cNvSpPr>
              <a:spLocks noChangeShapeType="1"/>
            </p:cNvSpPr>
            <p:nvPr/>
          </p:nvSpPr>
          <p:spPr bwMode="auto">
            <a:xfrm flipH="1">
              <a:off x="3805238" y="1492250"/>
              <a:ext cx="71437" cy="1588"/>
            </a:xfrm>
            <a:prstGeom prst="line">
              <a:avLst/>
            </a:pr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  <p:sp>
        <p:nvSpPr>
          <p:cNvPr id="189" name="Text Box 3"/>
          <p:cNvSpPr txBox="1">
            <a:spLocks noChangeArrowheads="1"/>
          </p:cNvSpPr>
          <p:nvPr/>
        </p:nvSpPr>
        <p:spPr bwMode="auto">
          <a:xfrm>
            <a:off x="477211" y="339725"/>
            <a:ext cx="7958667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ＭＳ Ｐゴシック" charset="0"/>
              </a:rPr>
              <a:t>Sequences match immediate future trajectory</a:t>
            </a:r>
          </a:p>
        </p:txBody>
      </p:sp>
    </p:spTree>
    <p:extLst>
      <p:ext uri="{BB962C8B-B14F-4D97-AF65-F5344CB8AC3E}">
        <p14:creationId xmlns:p14="http://schemas.microsoft.com/office/powerpoint/2010/main" val="188328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1991927" y="1690592"/>
            <a:ext cx="5047933" cy="4450820"/>
            <a:chOff x="4262534" y="843925"/>
            <a:chExt cx="5047933" cy="4450820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4262534" y="843925"/>
              <a:ext cx="5047933" cy="4450820"/>
              <a:chOff x="3224214" y="1712912"/>
              <a:chExt cx="1449386" cy="1277940"/>
            </a:xfrm>
          </p:grpSpPr>
          <p:sp>
            <p:nvSpPr>
              <p:cNvPr id="58" name="AutoShape 5"/>
              <p:cNvSpPr>
                <a:spLocks noChangeArrowheads="1"/>
              </p:cNvSpPr>
              <p:nvPr/>
            </p:nvSpPr>
            <p:spPr bwMode="auto">
              <a:xfrm>
                <a:off x="3321050" y="1716089"/>
                <a:ext cx="1352550" cy="1274763"/>
              </a:xfrm>
              <a:prstGeom prst="roundRect">
                <a:avLst>
                  <a:gd name="adj" fmla="val 3356"/>
                </a:avLst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59" name="AutoShape 6"/>
              <p:cNvSpPr>
                <a:spLocks noChangeArrowheads="1"/>
              </p:cNvSpPr>
              <p:nvPr/>
            </p:nvSpPr>
            <p:spPr bwMode="auto">
              <a:xfrm>
                <a:off x="3363913" y="1757364"/>
                <a:ext cx="1263650" cy="1185862"/>
              </a:xfrm>
              <a:prstGeom prst="roundRect">
                <a:avLst>
                  <a:gd name="adj" fmla="val 3356"/>
                </a:avLst>
              </a:prstGeom>
              <a:solidFill>
                <a:srgbClr val="E6E6E6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0" name="Oval 7"/>
              <p:cNvSpPr>
                <a:spLocks noChangeArrowheads="1"/>
              </p:cNvSpPr>
              <p:nvPr/>
            </p:nvSpPr>
            <p:spPr bwMode="auto">
              <a:xfrm>
                <a:off x="3473451" y="1855789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1" name="Oval 8"/>
              <p:cNvSpPr>
                <a:spLocks noChangeArrowheads="1"/>
              </p:cNvSpPr>
              <p:nvPr/>
            </p:nvSpPr>
            <p:spPr bwMode="auto">
              <a:xfrm>
                <a:off x="3671887" y="1855789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2" name="Oval 9"/>
              <p:cNvSpPr>
                <a:spLocks noChangeArrowheads="1"/>
              </p:cNvSpPr>
              <p:nvPr/>
            </p:nvSpPr>
            <p:spPr bwMode="auto">
              <a:xfrm>
                <a:off x="3870324" y="1857375"/>
                <a:ext cx="42863" cy="44450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3" name="Oval 10"/>
              <p:cNvSpPr>
                <a:spLocks noChangeArrowheads="1"/>
              </p:cNvSpPr>
              <p:nvPr/>
            </p:nvSpPr>
            <p:spPr bwMode="auto">
              <a:xfrm>
                <a:off x="4086226" y="1857375"/>
                <a:ext cx="46037" cy="44450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4" name="Oval 11"/>
              <p:cNvSpPr>
                <a:spLocks noChangeArrowheads="1"/>
              </p:cNvSpPr>
              <p:nvPr/>
            </p:nvSpPr>
            <p:spPr bwMode="auto">
              <a:xfrm>
                <a:off x="4283075" y="1857375"/>
                <a:ext cx="46037" cy="44450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5" name="Oval 12"/>
              <p:cNvSpPr>
                <a:spLocks noChangeArrowheads="1"/>
              </p:cNvSpPr>
              <p:nvPr/>
            </p:nvSpPr>
            <p:spPr bwMode="auto">
              <a:xfrm>
                <a:off x="4483101" y="1857375"/>
                <a:ext cx="44450" cy="44450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6" name="Oval 13"/>
              <p:cNvSpPr>
                <a:spLocks noChangeArrowheads="1"/>
              </p:cNvSpPr>
              <p:nvPr/>
            </p:nvSpPr>
            <p:spPr bwMode="auto">
              <a:xfrm>
                <a:off x="3473451" y="2044699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7" name="Oval 14"/>
              <p:cNvSpPr>
                <a:spLocks noChangeArrowheads="1"/>
              </p:cNvSpPr>
              <p:nvPr/>
            </p:nvSpPr>
            <p:spPr bwMode="auto">
              <a:xfrm>
                <a:off x="3671887" y="2044699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8" name="Oval 15"/>
              <p:cNvSpPr>
                <a:spLocks noChangeArrowheads="1"/>
              </p:cNvSpPr>
              <p:nvPr/>
            </p:nvSpPr>
            <p:spPr bwMode="auto">
              <a:xfrm>
                <a:off x="3870324" y="2044699"/>
                <a:ext cx="42863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69" name="Oval 16"/>
              <p:cNvSpPr>
                <a:spLocks noChangeArrowheads="1"/>
              </p:cNvSpPr>
              <p:nvPr/>
            </p:nvSpPr>
            <p:spPr bwMode="auto">
              <a:xfrm>
                <a:off x="4086226" y="2044699"/>
                <a:ext cx="46037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0" name="Oval 17"/>
              <p:cNvSpPr>
                <a:spLocks noChangeArrowheads="1"/>
              </p:cNvSpPr>
              <p:nvPr/>
            </p:nvSpPr>
            <p:spPr bwMode="auto">
              <a:xfrm>
                <a:off x="4283075" y="2044699"/>
                <a:ext cx="46037" cy="41275"/>
              </a:xfrm>
              <a:prstGeom prst="ellipse">
                <a:avLst/>
              </a:prstGeom>
              <a:solidFill>
                <a:srgbClr val="FF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1" name="Oval 18"/>
              <p:cNvSpPr>
                <a:spLocks noChangeArrowheads="1"/>
              </p:cNvSpPr>
              <p:nvPr/>
            </p:nvSpPr>
            <p:spPr bwMode="auto">
              <a:xfrm>
                <a:off x="4483101" y="2044699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2" name="Oval 19"/>
              <p:cNvSpPr>
                <a:spLocks noChangeArrowheads="1"/>
              </p:cNvSpPr>
              <p:nvPr/>
            </p:nvSpPr>
            <p:spPr bwMode="auto">
              <a:xfrm>
                <a:off x="3473451" y="2232025"/>
                <a:ext cx="44450" cy="42863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3" name="Oval 20"/>
              <p:cNvSpPr>
                <a:spLocks noChangeArrowheads="1"/>
              </p:cNvSpPr>
              <p:nvPr/>
            </p:nvSpPr>
            <p:spPr bwMode="auto">
              <a:xfrm>
                <a:off x="3671887" y="2232025"/>
                <a:ext cx="44450" cy="42863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4" name="Oval 21"/>
              <p:cNvSpPr>
                <a:spLocks noChangeArrowheads="1"/>
              </p:cNvSpPr>
              <p:nvPr/>
            </p:nvSpPr>
            <p:spPr bwMode="auto">
              <a:xfrm>
                <a:off x="3870324" y="2232025"/>
                <a:ext cx="42863" cy="42863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5" name="Oval 22"/>
              <p:cNvSpPr>
                <a:spLocks noChangeArrowheads="1"/>
              </p:cNvSpPr>
              <p:nvPr/>
            </p:nvSpPr>
            <p:spPr bwMode="auto">
              <a:xfrm>
                <a:off x="4086226" y="2232025"/>
                <a:ext cx="46037" cy="42863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6" name="Oval 23"/>
              <p:cNvSpPr>
                <a:spLocks noChangeArrowheads="1"/>
              </p:cNvSpPr>
              <p:nvPr/>
            </p:nvSpPr>
            <p:spPr bwMode="auto">
              <a:xfrm>
                <a:off x="4283075" y="2232025"/>
                <a:ext cx="46037" cy="42863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7" name="Oval 24"/>
              <p:cNvSpPr>
                <a:spLocks noChangeArrowheads="1"/>
              </p:cNvSpPr>
              <p:nvPr/>
            </p:nvSpPr>
            <p:spPr bwMode="auto">
              <a:xfrm>
                <a:off x="4483101" y="2232025"/>
                <a:ext cx="44450" cy="42863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8" name="Oval 25"/>
              <p:cNvSpPr>
                <a:spLocks noChangeArrowheads="1"/>
              </p:cNvSpPr>
              <p:nvPr/>
            </p:nvSpPr>
            <p:spPr bwMode="auto">
              <a:xfrm>
                <a:off x="3473451" y="2417763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79" name="Oval 26"/>
              <p:cNvSpPr>
                <a:spLocks noChangeArrowheads="1"/>
              </p:cNvSpPr>
              <p:nvPr/>
            </p:nvSpPr>
            <p:spPr bwMode="auto">
              <a:xfrm>
                <a:off x="3671887" y="2417763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0" name="Oval 27"/>
              <p:cNvSpPr>
                <a:spLocks noChangeArrowheads="1"/>
              </p:cNvSpPr>
              <p:nvPr/>
            </p:nvSpPr>
            <p:spPr bwMode="auto">
              <a:xfrm>
                <a:off x="3870324" y="2417763"/>
                <a:ext cx="42863" cy="41275"/>
              </a:xfrm>
              <a:prstGeom prst="ellipse">
                <a:avLst/>
              </a:prstGeom>
              <a:solidFill>
                <a:srgbClr val="00FFFF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1" name="Oval 28"/>
              <p:cNvSpPr>
                <a:spLocks noChangeArrowheads="1"/>
              </p:cNvSpPr>
              <p:nvPr/>
            </p:nvSpPr>
            <p:spPr bwMode="auto">
              <a:xfrm>
                <a:off x="4086226" y="2417763"/>
                <a:ext cx="46037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2" name="Oval 29"/>
              <p:cNvSpPr>
                <a:spLocks noChangeArrowheads="1"/>
              </p:cNvSpPr>
              <p:nvPr/>
            </p:nvSpPr>
            <p:spPr bwMode="auto">
              <a:xfrm>
                <a:off x="4283075" y="2417763"/>
                <a:ext cx="46037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3" name="Oval 30"/>
              <p:cNvSpPr>
                <a:spLocks noChangeArrowheads="1"/>
              </p:cNvSpPr>
              <p:nvPr/>
            </p:nvSpPr>
            <p:spPr bwMode="auto">
              <a:xfrm>
                <a:off x="4483101" y="2417763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4" name="Oval 31"/>
              <p:cNvSpPr>
                <a:spLocks noChangeArrowheads="1"/>
              </p:cNvSpPr>
              <p:nvPr/>
            </p:nvSpPr>
            <p:spPr bwMode="auto">
              <a:xfrm>
                <a:off x="3473451" y="2605087"/>
                <a:ext cx="44450" cy="39687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5" name="Oval 32"/>
              <p:cNvSpPr>
                <a:spLocks noChangeArrowheads="1"/>
              </p:cNvSpPr>
              <p:nvPr/>
            </p:nvSpPr>
            <p:spPr bwMode="auto">
              <a:xfrm>
                <a:off x="3671887" y="2605087"/>
                <a:ext cx="44450" cy="39687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6" name="Oval 33"/>
              <p:cNvSpPr>
                <a:spLocks noChangeArrowheads="1"/>
              </p:cNvSpPr>
              <p:nvPr/>
            </p:nvSpPr>
            <p:spPr bwMode="auto">
              <a:xfrm>
                <a:off x="3870324" y="2605087"/>
                <a:ext cx="42863" cy="39687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7" name="Oval 34"/>
              <p:cNvSpPr>
                <a:spLocks noChangeArrowheads="1"/>
              </p:cNvSpPr>
              <p:nvPr/>
            </p:nvSpPr>
            <p:spPr bwMode="auto">
              <a:xfrm>
                <a:off x="4086226" y="2605087"/>
                <a:ext cx="46037" cy="42862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8" name="Oval 35"/>
              <p:cNvSpPr>
                <a:spLocks noChangeArrowheads="1"/>
              </p:cNvSpPr>
              <p:nvPr/>
            </p:nvSpPr>
            <p:spPr bwMode="auto">
              <a:xfrm>
                <a:off x="4283075" y="2605087"/>
                <a:ext cx="46037" cy="42862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89" name="Oval 36"/>
              <p:cNvSpPr>
                <a:spLocks noChangeArrowheads="1"/>
              </p:cNvSpPr>
              <p:nvPr/>
            </p:nvSpPr>
            <p:spPr bwMode="auto">
              <a:xfrm>
                <a:off x="4483101" y="2605087"/>
                <a:ext cx="44450" cy="42862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0" name="Oval 37"/>
              <p:cNvSpPr>
                <a:spLocks noChangeArrowheads="1"/>
              </p:cNvSpPr>
              <p:nvPr/>
            </p:nvSpPr>
            <p:spPr bwMode="auto">
              <a:xfrm>
                <a:off x="3473451" y="2794000"/>
                <a:ext cx="44450" cy="38100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3671887" y="2794000"/>
                <a:ext cx="44450" cy="38100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3870324" y="2794000"/>
                <a:ext cx="42863" cy="38100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3" name="Oval 40"/>
              <p:cNvSpPr>
                <a:spLocks noChangeArrowheads="1"/>
              </p:cNvSpPr>
              <p:nvPr/>
            </p:nvSpPr>
            <p:spPr bwMode="auto">
              <a:xfrm>
                <a:off x="4086226" y="2794000"/>
                <a:ext cx="46037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4" name="Oval 41"/>
              <p:cNvSpPr>
                <a:spLocks noChangeArrowheads="1"/>
              </p:cNvSpPr>
              <p:nvPr/>
            </p:nvSpPr>
            <p:spPr bwMode="auto">
              <a:xfrm>
                <a:off x="4283075" y="2794000"/>
                <a:ext cx="46037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5" name="Oval 42"/>
              <p:cNvSpPr>
                <a:spLocks noChangeArrowheads="1"/>
              </p:cNvSpPr>
              <p:nvPr/>
            </p:nvSpPr>
            <p:spPr bwMode="auto">
              <a:xfrm>
                <a:off x="4483101" y="2794000"/>
                <a:ext cx="44450" cy="41275"/>
              </a:xfrm>
              <a:prstGeom prst="ellipse">
                <a:avLst/>
              </a:prstGeom>
              <a:solidFill>
                <a:srgbClr val="000000"/>
              </a:solidFill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6" name="AutoShape 43"/>
              <p:cNvSpPr>
                <a:spLocks noChangeArrowheads="1"/>
              </p:cNvSpPr>
              <p:nvPr/>
            </p:nvSpPr>
            <p:spPr bwMode="auto">
              <a:xfrm>
                <a:off x="4624389" y="2125663"/>
                <a:ext cx="44450" cy="444500"/>
              </a:xfrm>
              <a:prstGeom prst="roundRect">
                <a:avLst>
                  <a:gd name="adj" fmla="val 625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0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7" name="AutoShape 45"/>
              <p:cNvSpPr>
                <a:spLocks noChangeArrowheads="1"/>
              </p:cNvSpPr>
              <p:nvPr/>
            </p:nvSpPr>
            <p:spPr bwMode="auto">
              <a:xfrm>
                <a:off x="3576639" y="1712912"/>
                <a:ext cx="244476" cy="26987"/>
              </a:xfrm>
              <a:prstGeom prst="roundRect">
                <a:avLst>
                  <a:gd name="adj" fmla="val 100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8" name="AutoShape 46"/>
              <p:cNvSpPr>
                <a:spLocks noChangeArrowheads="1"/>
              </p:cNvSpPr>
              <p:nvPr/>
            </p:nvSpPr>
            <p:spPr bwMode="auto">
              <a:xfrm>
                <a:off x="4189413" y="1712912"/>
                <a:ext cx="246061" cy="26987"/>
              </a:xfrm>
              <a:prstGeom prst="roundRect">
                <a:avLst>
                  <a:gd name="adj" fmla="val 100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99" name="Text Box 243"/>
              <p:cNvSpPr txBox="1">
                <a:spLocks noChangeArrowheads="1"/>
              </p:cNvSpPr>
              <p:nvPr/>
            </p:nvSpPr>
            <p:spPr bwMode="auto">
              <a:xfrm>
                <a:off x="3227388" y="2005012"/>
                <a:ext cx="236537" cy="1857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>
                    <a:solidFill>
                      <a:srgbClr val="FFFFFF"/>
                    </a:solidFill>
                    <a:cs typeface="ＭＳ Ｐゴシック" charset="0"/>
                  </a:rPr>
                  <a:t>x</a:t>
                </a:r>
              </a:p>
            </p:txBody>
          </p:sp>
          <p:sp>
            <p:nvSpPr>
              <p:cNvPr id="100" name="Text Box 244"/>
              <p:cNvSpPr txBox="1">
                <a:spLocks noChangeArrowheads="1"/>
              </p:cNvSpPr>
              <p:nvPr/>
            </p:nvSpPr>
            <p:spPr bwMode="auto">
              <a:xfrm>
                <a:off x="3224214" y="2387600"/>
                <a:ext cx="236537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>
                    <a:solidFill>
                      <a:srgbClr val="FFFFFF"/>
                    </a:solidFill>
                    <a:cs typeface="ＭＳ Ｐゴシック" charset="0"/>
                  </a:rPr>
                  <a:t>o</a:t>
                </a:r>
              </a:p>
            </p:txBody>
          </p:sp>
        </p:grpSp>
        <p:cxnSp>
          <p:nvCxnSpPr>
            <p:cNvPr id="101" name="Straight Connector 100"/>
            <p:cNvCxnSpPr/>
            <p:nvPr/>
          </p:nvCxnSpPr>
          <p:spPr bwMode="auto">
            <a:xfrm>
              <a:off x="5923130" y="1493212"/>
              <a:ext cx="662345" cy="18774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/>
            <p:cNvCxnSpPr>
              <a:endCxn id="64" idx="3"/>
            </p:cNvCxnSpPr>
            <p:nvPr/>
          </p:nvCxnSpPr>
          <p:spPr bwMode="auto">
            <a:xfrm flipV="1">
              <a:off x="6591134" y="1479201"/>
              <a:ext cx="1382690" cy="18958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6620233" y="3411487"/>
              <a:ext cx="660349" cy="56765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/>
            <p:cNvCxnSpPr/>
            <p:nvPr/>
          </p:nvCxnSpPr>
          <p:spPr bwMode="auto">
            <a:xfrm flipV="1">
              <a:off x="6590928" y="3374150"/>
              <a:ext cx="2054690" cy="68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/>
            <p:nvPr/>
          </p:nvCxnSpPr>
          <p:spPr bwMode="auto">
            <a:xfrm flipH="1">
              <a:off x="5290526" y="3371811"/>
              <a:ext cx="1296932" cy="733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Oval 18"/>
            <p:cNvSpPr>
              <a:spLocks noChangeArrowheads="1"/>
            </p:cNvSpPr>
            <p:nvPr/>
          </p:nvSpPr>
          <p:spPr bwMode="auto">
            <a:xfrm>
              <a:off x="6504333" y="3301855"/>
              <a:ext cx="154811" cy="143753"/>
            </a:xfrm>
            <a:prstGeom prst="ellipse">
              <a:avLst/>
            </a:prstGeom>
            <a:solidFill>
              <a:srgbClr val="00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 bwMode="auto">
            <a:xfrm>
              <a:off x="5975545" y="1444185"/>
              <a:ext cx="1970053" cy="60998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280526" y="2076575"/>
              <a:ext cx="2747472" cy="127257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/>
            <p:cNvCxnSpPr>
              <a:endCxn id="70" idx="0"/>
            </p:cNvCxnSpPr>
            <p:nvPr/>
          </p:nvCxnSpPr>
          <p:spPr bwMode="auto">
            <a:xfrm flipH="1">
              <a:off x="8030512" y="1511588"/>
              <a:ext cx="2485" cy="4878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/>
            <p:cNvCxnSpPr>
              <a:stCxn id="70" idx="4"/>
            </p:cNvCxnSpPr>
            <p:nvPr/>
          </p:nvCxnSpPr>
          <p:spPr bwMode="auto">
            <a:xfrm flipH="1">
              <a:off x="7375583" y="2143229"/>
              <a:ext cx="654929" cy="181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8080602" y="2134173"/>
              <a:ext cx="601781" cy="117116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8" name="Text Box 3"/>
          <p:cNvSpPr txBox="1">
            <a:spLocks noChangeArrowheads="1"/>
          </p:cNvSpPr>
          <p:nvPr/>
        </p:nvSpPr>
        <p:spPr bwMode="auto">
          <a:xfrm>
            <a:off x="1017924" y="131907"/>
            <a:ext cx="7277100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Every trial a novel path</a:t>
            </a:r>
            <a:endParaRPr lang="en-US" sz="3200" b="1" u="sng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4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11150" y="-200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/>
                <a:cs typeface="ＭＳ Ｐゴシック" charset="0"/>
              </a:rPr>
              <a:t>Example novel path 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/>
                <a:cs typeface="ＭＳ Ｐゴシック" charset="0"/>
              </a:rPr>
              <a:t>(run and pause activity)</a:t>
            </a:r>
            <a:endParaRPr lang="en-US" sz="3200" b="1" dirty="0">
              <a:solidFill>
                <a:srgbClr val="FFFFFF"/>
              </a:solidFill>
              <a:latin typeface="Arial"/>
              <a:cs typeface="ＭＳ Ｐゴシック" charset="0"/>
            </a:endParaRPr>
          </a:p>
        </p:txBody>
      </p:sp>
      <p:pic>
        <p:nvPicPr>
          <p:cNvPr id="4" name="DARPArun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9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865799" y="2346370"/>
            <a:ext cx="5313779" cy="2720930"/>
            <a:chOff x="2519640" y="3417403"/>
            <a:chExt cx="3983261" cy="2039636"/>
          </a:xfrm>
        </p:grpSpPr>
        <p:sp>
          <p:nvSpPr>
            <p:cNvPr id="5" name="Line 27"/>
            <p:cNvSpPr>
              <a:spLocks noChangeShapeType="1"/>
            </p:cNvSpPr>
            <p:nvPr/>
          </p:nvSpPr>
          <p:spPr bwMode="auto">
            <a:xfrm flipH="1">
              <a:off x="4414590" y="5130904"/>
              <a:ext cx="1384779" cy="2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6" name="Line 28"/>
            <p:cNvSpPr>
              <a:spLocks noChangeShapeType="1"/>
            </p:cNvSpPr>
            <p:nvPr/>
          </p:nvSpPr>
          <p:spPr bwMode="auto">
            <a:xfrm flipV="1">
              <a:off x="4417180" y="3909193"/>
              <a:ext cx="2588" cy="12242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7" name="Text Box 29"/>
            <p:cNvSpPr txBox="1">
              <a:spLocks noChangeArrowheads="1"/>
            </p:cNvSpPr>
            <p:nvPr/>
          </p:nvSpPr>
          <p:spPr bwMode="auto">
            <a:xfrm>
              <a:off x="4037676" y="3855846"/>
              <a:ext cx="582383" cy="333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25</a:t>
              </a:r>
            </a:p>
          </p:txBody>
        </p:sp>
        <p:sp>
          <p:nvSpPr>
            <p:cNvPr id="8" name="Text Box 30"/>
            <p:cNvSpPr txBox="1">
              <a:spLocks noChangeArrowheads="1"/>
            </p:cNvSpPr>
            <p:nvPr/>
          </p:nvSpPr>
          <p:spPr bwMode="auto">
            <a:xfrm>
              <a:off x="4166020" y="5002912"/>
              <a:ext cx="403786" cy="336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4279995" y="3513172"/>
              <a:ext cx="1685030" cy="56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cs typeface="ＭＳ Ｐゴシック" charset="0"/>
                </a:rPr>
                <a:t>Away-Events</a:t>
              </a:r>
            </a:p>
            <a:p>
              <a:r>
                <a:rPr lang="en-US" sz="1000" b="1">
                  <a:cs typeface="ＭＳ Ｐゴシック" charset="0"/>
                </a:rPr>
                <a:t>Past Path</a:t>
              </a:r>
            </a:p>
          </p:txBody>
        </p:sp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4365412" y="5187848"/>
              <a:ext cx="1457252" cy="269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cs typeface="ＭＳ Ｐゴシック" charset="0"/>
                </a:rPr>
                <a:t>Angular Displacement</a:t>
              </a:r>
            </a:p>
          </p:txBody>
        </p: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5566416" y="5093087"/>
              <a:ext cx="403786" cy="27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10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12" name="Text Box 34"/>
            <p:cNvSpPr txBox="1">
              <a:spLocks noChangeArrowheads="1"/>
            </p:cNvSpPr>
            <p:nvPr/>
          </p:nvSpPr>
          <p:spPr bwMode="auto">
            <a:xfrm>
              <a:off x="4406826" y="5106447"/>
              <a:ext cx="1374424" cy="264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>
                  <a:cs typeface="ＭＳ Ｐゴシック" charset="0"/>
                </a:rPr>
                <a:t>0</a:t>
              </a:r>
            </a:p>
          </p:txBody>
        </p:sp>
        <p:sp>
          <p:nvSpPr>
            <p:cNvPr id="13" name="Text Box 35"/>
            <p:cNvSpPr txBox="1">
              <a:spLocks noChangeArrowheads="1"/>
            </p:cNvSpPr>
            <p:nvPr/>
          </p:nvSpPr>
          <p:spPr bwMode="auto">
            <a:xfrm>
              <a:off x="4227307" y="5083567"/>
              <a:ext cx="442611" cy="27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1000" dirty="0">
                  <a:solidFill>
                    <a:srgbClr val="000000"/>
                  </a:solidFill>
                  <a:cs typeface="ＭＳ Ｐゴシック" charset="0"/>
                </a:rPr>
                <a:t>-</a:t>
              </a:r>
              <a:r>
                <a:rPr lang="en-US" sz="1000" dirty="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14" name="Line 62"/>
            <p:cNvSpPr>
              <a:spLocks noChangeShapeType="1"/>
            </p:cNvSpPr>
            <p:nvPr/>
          </p:nvSpPr>
          <p:spPr bwMode="auto">
            <a:xfrm flipH="1">
              <a:off x="2887452" y="5130904"/>
              <a:ext cx="1384779" cy="2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5" name="Line 63"/>
            <p:cNvSpPr>
              <a:spLocks noChangeShapeType="1"/>
            </p:cNvSpPr>
            <p:nvPr/>
          </p:nvSpPr>
          <p:spPr bwMode="auto">
            <a:xfrm flipV="1">
              <a:off x="2887452" y="3909193"/>
              <a:ext cx="2589" cy="12242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auto">
            <a:xfrm>
              <a:off x="2519640" y="3846326"/>
              <a:ext cx="582383" cy="333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25</a:t>
              </a:r>
            </a:p>
          </p:txBody>
        </p:sp>
        <p:sp>
          <p:nvSpPr>
            <p:cNvPr id="17" name="Text Box 65"/>
            <p:cNvSpPr txBox="1">
              <a:spLocks noChangeArrowheads="1"/>
            </p:cNvSpPr>
            <p:nvPr/>
          </p:nvSpPr>
          <p:spPr bwMode="auto">
            <a:xfrm>
              <a:off x="2629361" y="4997735"/>
              <a:ext cx="403786" cy="336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1000" dirty="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18" name="Text Box 66"/>
            <p:cNvSpPr txBox="1">
              <a:spLocks noChangeArrowheads="1"/>
            </p:cNvSpPr>
            <p:nvPr/>
          </p:nvSpPr>
          <p:spPr bwMode="auto">
            <a:xfrm>
              <a:off x="2827920" y="3513172"/>
              <a:ext cx="1534903" cy="56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cs typeface="ＭＳ Ｐゴシック" charset="0"/>
                </a:rPr>
                <a:t>Away-Events</a:t>
              </a:r>
            </a:p>
            <a:p>
              <a:r>
                <a:rPr lang="en-US" sz="1000" b="1">
                  <a:cs typeface="ＭＳ Ｐゴシック" charset="0"/>
                </a:rPr>
                <a:t>Future Path</a:t>
              </a:r>
            </a:p>
          </p:txBody>
        </p:sp>
        <p:sp>
          <p:nvSpPr>
            <p:cNvPr id="19" name="Text Box 67"/>
            <p:cNvSpPr txBox="1">
              <a:spLocks noChangeArrowheads="1"/>
            </p:cNvSpPr>
            <p:nvPr/>
          </p:nvSpPr>
          <p:spPr bwMode="auto">
            <a:xfrm>
              <a:off x="2838274" y="5187848"/>
              <a:ext cx="1490901" cy="269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410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cs typeface="ＭＳ Ｐゴシック" charset="0"/>
                </a:rPr>
                <a:t>Angular Displacement</a:t>
              </a:r>
            </a:p>
          </p:txBody>
        </p:sp>
        <p:sp>
          <p:nvSpPr>
            <p:cNvPr id="20" name="Text Box 68"/>
            <p:cNvSpPr txBox="1">
              <a:spLocks noChangeArrowheads="1"/>
            </p:cNvSpPr>
            <p:nvPr/>
          </p:nvSpPr>
          <p:spPr bwMode="auto">
            <a:xfrm>
              <a:off x="4054808" y="5083567"/>
              <a:ext cx="403786" cy="27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100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21" name="Text Box 69"/>
            <p:cNvSpPr txBox="1">
              <a:spLocks noChangeArrowheads="1"/>
            </p:cNvSpPr>
            <p:nvPr/>
          </p:nvSpPr>
          <p:spPr bwMode="auto">
            <a:xfrm>
              <a:off x="2900394" y="5096927"/>
              <a:ext cx="1371836" cy="264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cs typeface="ＭＳ Ｐゴシック" charset="0"/>
                </a:rPr>
                <a:t>0</a:t>
              </a:r>
            </a:p>
          </p:txBody>
        </p:sp>
        <p:sp>
          <p:nvSpPr>
            <p:cNvPr id="22" name="Text Box 70"/>
            <p:cNvSpPr txBox="1">
              <a:spLocks noChangeArrowheads="1"/>
            </p:cNvSpPr>
            <p:nvPr/>
          </p:nvSpPr>
          <p:spPr bwMode="auto">
            <a:xfrm>
              <a:off x="2708350" y="5078807"/>
              <a:ext cx="445200" cy="27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1000" dirty="0">
                  <a:solidFill>
                    <a:srgbClr val="000000"/>
                  </a:solidFill>
                  <a:cs typeface="ＭＳ Ｐゴシック" charset="0"/>
                </a:rPr>
                <a:t>-</a:t>
              </a:r>
              <a:r>
                <a:rPr lang="en-US" sz="1000" dirty="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</a:p>
          </p:txBody>
        </p:sp>
        <p:sp>
          <p:nvSpPr>
            <p:cNvPr id="23" name="Freeform 22"/>
            <p:cNvSpPr>
              <a:spLocks noChangeArrowheads="1"/>
            </p:cNvSpPr>
            <p:nvPr/>
          </p:nvSpPr>
          <p:spPr bwMode="auto">
            <a:xfrm>
              <a:off x="2934042" y="4835830"/>
              <a:ext cx="1291598" cy="54355"/>
            </a:xfrm>
            <a:custGeom>
              <a:avLst/>
              <a:gdLst>
                <a:gd name="T0" fmla="*/ 0 w 2201"/>
                <a:gd name="T1" fmla="*/ 18 h 93"/>
                <a:gd name="T2" fmla="*/ 126 w 2201"/>
                <a:gd name="T3" fmla="*/ 76 h 93"/>
                <a:gd name="T4" fmla="*/ 253 w 2201"/>
                <a:gd name="T5" fmla="*/ 91 h 93"/>
                <a:gd name="T6" fmla="*/ 384 w 2201"/>
                <a:gd name="T7" fmla="*/ 58 h 93"/>
                <a:gd name="T8" fmla="*/ 513 w 2201"/>
                <a:gd name="T9" fmla="*/ 19 h 93"/>
                <a:gd name="T10" fmla="*/ 645 w 2201"/>
                <a:gd name="T11" fmla="*/ 55 h 93"/>
                <a:gd name="T12" fmla="*/ 782 w 2201"/>
                <a:gd name="T13" fmla="*/ 82 h 93"/>
                <a:gd name="T14" fmla="*/ 904 w 2201"/>
                <a:gd name="T15" fmla="*/ 78 h 93"/>
                <a:gd name="T16" fmla="*/ 1030 w 2201"/>
                <a:gd name="T17" fmla="*/ 0 h 93"/>
                <a:gd name="T18" fmla="*/ 1167 w 2201"/>
                <a:gd name="T19" fmla="*/ 2 h 93"/>
                <a:gd name="T20" fmla="*/ 1297 w 2201"/>
                <a:gd name="T21" fmla="*/ 79 h 93"/>
                <a:gd name="T22" fmla="*/ 1435 w 2201"/>
                <a:gd name="T23" fmla="*/ 81 h 93"/>
                <a:gd name="T24" fmla="*/ 1562 w 2201"/>
                <a:gd name="T25" fmla="*/ 52 h 93"/>
                <a:gd name="T26" fmla="*/ 1690 w 2201"/>
                <a:gd name="T27" fmla="*/ 20 h 93"/>
                <a:gd name="T28" fmla="*/ 1829 w 2201"/>
                <a:gd name="T29" fmla="*/ 64 h 93"/>
                <a:gd name="T30" fmla="*/ 1945 w 2201"/>
                <a:gd name="T31" fmla="*/ 92 h 93"/>
                <a:gd name="T32" fmla="*/ 2072 w 2201"/>
                <a:gd name="T33" fmla="*/ 72 h 93"/>
                <a:gd name="T34" fmla="*/ 2200 w 2201"/>
                <a:gd name="T35" fmla="*/ 1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1" h="93">
                  <a:moveTo>
                    <a:pt x="0" y="18"/>
                  </a:moveTo>
                  <a:lnTo>
                    <a:pt x="126" y="76"/>
                  </a:lnTo>
                  <a:lnTo>
                    <a:pt x="253" y="91"/>
                  </a:lnTo>
                  <a:lnTo>
                    <a:pt x="384" y="58"/>
                  </a:lnTo>
                  <a:lnTo>
                    <a:pt x="513" y="19"/>
                  </a:lnTo>
                  <a:lnTo>
                    <a:pt x="645" y="55"/>
                  </a:lnTo>
                  <a:lnTo>
                    <a:pt x="782" y="82"/>
                  </a:lnTo>
                  <a:lnTo>
                    <a:pt x="904" y="78"/>
                  </a:lnTo>
                  <a:lnTo>
                    <a:pt x="1030" y="0"/>
                  </a:lnTo>
                  <a:lnTo>
                    <a:pt x="1167" y="2"/>
                  </a:lnTo>
                  <a:lnTo>
                    <a:pt x="1297" y="79"/>
                  </a:lnTo>
                  <a:lnTo>
                    <a:pt x="1435" y="81"/>
                  </a:lnTo>
                  <a:lnTo>
                    <a:pt x="1562" y="52"/>
                  </a:lnTo>
                  <a:lnTo>
                    <a:pt x="1690" y="20"/>
                  </a:lnTo>
                  <a:lnTo>
                    <a:pt x="1829" y="64"/>
                  </a:lnTo>
                  <a:lnTo>
                    <a:pt x="1945" y="92"/>
                  </a:lnTo>
                  <a:lnTo>
                    <a:pt x="2072" y="72"/>
                  </a:lnTo>
                  <a:lnTo>
                    <a:pt x="2200" y="19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2931455" y="4245682"/>
              <a:ext cx="1294185" cy="820513"/>
            </a:xfrm>
            <a:custGeom>
              <a:avLst/>
              <a:gdLst>
                <a:gd name="T0" fmla="*/ 0 w 2204"/>
                <a:gd name="T1" fmla="*/ 1260 h 1400"/>
                <a:gd name="T2" fmla="*/ 128 w 2204"/>
                <a:gd name="T3" fmla="*/ 1399 h 1400"/>
                <a:gd name="T4" fmla="*/ 258 w 2204"/>
                <a:gd name="T5" fmla="*/ 1394 h 1400"/>
                <a:gd name="T6" fmla="*/ 387 w 2204"/>
                <a:gd name="T7" fmla="*/ 1359 h 1400"/>
                <a:gd name="T8" fmla="*/ 532 w 2204"/>
                <a:gd name="T9" fmla="*/ 1123 h 1400"/>
                <a:gd name="T10" fmla="*/ 646 w 2204"/>
                <a:gd name="T11" fmla="*/ 956 h 1400"/>
                <a:gd name="T12" fmla="*/ 778 w 2204"/>
                <a:gd name="T13" fmla="*/ 1110 h 1400"/>
                <a:gd name="T14" fmla="*/ 909 w 2204"/>
                <a:gd name="T15" fmla="*/ 784 h 1400"/>
                <a:gd name="T16" fmla="*/ 1037 w 2204"/>
                <a:gd name="T17" fmla="*/ 243 h 1400"/>
                <a:gd name="T18" fmla="*/ 1165 w 2204"/>
                <a:gd name="T19" fmla="*/ 0 h 1400"/>
                <a:gd name="T20" fmla="*/ 1297 w 2204"/>
                <a:gd name="T21" fmla="*/ 776 h 1400"/>
                <a:gd name="T22" fmla="*/ 1429 w 2204"/>
                <a:gd name="T23" fmla="*/ 1050 h 1400"/>
                <a:gd name="T24" fmla="*/ 1565 w 2204"/>
                <a:gd name="T25" fmla="*/ 1116 h 1400"/>
                <a:gd name="T26" fmla="*/ 1689 w 2204"/>
                <a:gd name="T27" fmla="*/ 1326 h 1400"/>
                <a:gd name="T28" fmla="*/ 1820 w 2204"/>
                <a:gd name="T29" fmla="*/ 1176 h 1400"/>
                <a:gd name="T30" fmla="*/ 1950 w 2204"/>
                <a:gd name="T31" fmla="*/ 1340 h 1400"/>
                <a:gd name="T32" fmla="*/ 2080 w 2204"/>
                <a:gd name="T33" fmla="*/ 1270 h 1400"/>
                <a:gd name="T34" fmla="*/ 2203 w 2204"/>
                <a:gd name="T35" fmla="*/ 1313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4" h="1400">
                  <a:moveTo>
                    <a:pt x="0" y="1260"/>
                  </a:moveTo>
                  <a:lnTo>
                    <a:pt x="128" y="1399"/>
                  </a:lnTo>
                  <a:lnTo>
                    <a:pt x="258" y="1394"/>
                  </a:lnTo>
                  <a:lnTo>
                    <a:pt x="387" y="1359"/>
                  </a:lnTo>
                  <a:lnTo>
                    <a:pt x="532" y="1123"/>
                  </a:lnTo>
                  <a:lnTo>
                    <a:pt x="646" y="956"/>
                  </a:lnTo>
                  <a:lnTo>
                    <a:pt x="778" y="1110"/>
                  </a:lnTo>
                  <a:lnTo>
                    <a:pt x="909" y="784"/>
                  </a:lnTo>
                  <a:lnTo>
                    <a:pt x="1037" y="243"/>
                  </a:lnTo>
                  <a:lnTo>
                    <a:pt x="1165" y="0"/>
                  </a:lnTo>
                  <a:lnTo>
                    <a:pt x="1297" y="776"/>
                  </a:lnTo>
                  <a:lnTo>
                    <a:pt x="1429" y="1050"/>
                  </a:lnTo>
                  <a:lnTo>
                    <a:pt x="1565" y="1116"/>
                  </a:lnTo>
                  <a:lnTo>
                    <a:pt x="1689" y="1326"/>
                  </a:lnTo>
                  <a:lnTo>
                    <a:pt x="1820" y="1176"/>
                  </a:lnTo>
                  <a:lnTo>
                    <a:pt x="1950" y="1340"/>
                  </a:lnTo>
                  <a:lnTo>
                    <a:pt x="2080" y="1270"/>
                  </a:lnTo>
                  <a:lnTo>
                    <a:pt x="2203" y="1313"/>
                  </a:lnTo>
                </a:path>
              </a:pathLst>
            </a:custGeom>
            <a:noFill/>
            <a:ln w="6350" cap="flat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5" name="Freeform 24"/>
            <p:cNvSpPr>
              <a:spLocks noChangeArrowheads="1"/>
            </p:cNvSpPr>
            <p:nvPr/>
          </p:nvSpPr>
          <p:spPr bwMode="auto">
            <a:xfrm>
              <a:off x="2926278" y="4491576"/>
              <a:ext cx="1299362" cy="600502"/>
            </a:xfrm>
            <a:custGeom>
              <a:avLst/>
              <a:gdLst>
                <a:gd name="T0" fmla="*/ 0 w 2213"/>
                <a:gd name="T1" fmla="*/ 858 h 1025"/>
                <a:gd name="T2" fmla="*/ 130 w 2213"/>
                <a:gd name="T3" fmla="*/ 902 h 1025"/>
                <a:gd name="T4" fmla="*/ 263 w 2213"/>
                <a:gd name="T5" fmla="*/ 839 h 1025"/>
                <a:gd name="T6" fmla="*/ 385 w 2213"/>
                <a:gd name="T7" fmla="*/ 666 h 1025"/>
                <a:gd name="T8" fmla="*/ 522 w 2213"/>
                <a:gd name="T9" fmla="*/ 786 h 1025"/>
                <a:gd name="T10" fmla="*/ 653 w 2213"/>
                <a:gd name="T11" fmla="*/ 625 h 1025"/>
                <a:gd name="T12" fmla="*/ 774 w 2213"/>
                <a:gd name="T13" fmla="*/ 632 h 1025"/>
                <a:gd name="T14" fmla="*/ 916 w 2213"/>
                <a:gd name="T15" fmla="*/ 456 h 1025"/>
                <a:gd name="T16" fmla="*/ 1042 w 2213"/>
                <a:gd name="T17" fmla="*/ 46 h 1025"/>
                <a:gd name="T18" fmla="*/ 1170 w 2213"/>
                <a:gd name="T19" fmla="*/ 0 h 1025"/>
                <a:gd name="T20" fmla="*/ 1303 w 2213"/>
                <a:gd name="T21" fmla="*/ 538 h 1025"/>
                <a:gd name="T22" fmla="*/ 1434 w 2213"/>
                <a:gd name="T23" fmla="*/ 558 h 1025"/>
                <a:gd name="T24" fmla="*/ 1567 w 2213"/>
                <a:gd name="T25" fmla="*/ 592 h 1025"/>
                <a:gd name="T26" fmla="*/ 1694 w 2213"/>
                <a:gd name="T27" fmla="*/ 528 h 1025"/>
                <a:gd name="T28" fmla="*/ 1816 w 2213"/>
                <a:gd name="T29" fmla="*/ 638 h 1025"/>
                <a:gd name="T30" fmla="*/ 1952 w 2213"/>
                <a:gd name="T31" fmla="*/ 884 h 1025"/>
                <a:gd name="T32" fmla="*/ 2082 w 2213"/>
                <a:gd name="T33" fmla="*/ 1024 h 1025"/>
                <a:gd name="T34" fmla="*/ 2212 w 2213"/>
                <a:gd name="T35" fmla="*/ 923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3" h="1025">
                  <a:moveTo>
                    <a:pt x="0" y="858"/>
                  </a:moveTo>
                  <a:lnTo>
                    <a:pt x="130" y="902"/>
                  </a:lnTo>
                  <a:lnTo>
                    <a:pt x="263" y="839"/>
                  </a:lnTo>
                  <a:lnTo>
                    <a:pt x="385" y="666"/>
                  </a:lnTo>
                  <a:lnTo>
                    <a:pt x="522" y="786"/>
                  </a:lnTo>
                  <a:lnTo>
                    <a:pt x="653" y="625"/>
                  </a:lnTo>
                  <a:lnTo>
                    <a:pt x="774" y="632"/>
                  </a:lnTo>
                  <a:lnTo>
                    <a:pt x="916" y="456"/>
                  </a:lnTo>
                  <a:lnTo>
                    <a:pt x="1042" y="46"/>
                  </a:lnTo>
                  <a:lnTo>
                    <a:pt x="1170" y="0"/>
                  </a:lnTo>
                  <a:lnTo>
                    <a:pt x="1303" y="538"/>
                  </a:lnTo>
                  <a:lnTo>
                    <a:pt x="1434" y="558"/>
                  </a:lnTo>
                  <a:lnTo>
                    <a:pt x="1567" y="592"/>
                  </a:lnTo>
                  <a:lnTo>
                    <a:pt x="1694" y="528"/>
                  </a:lnTo>
                  <a:lnTo>
                    <a:pt x="1816" y="638"/>
                  </a:lnTo>
                  <a:lnTo>
                    <a:pt x="1952" y="884"/>
                  </a:lnTo>
                  <a:lnTo>
                    <a:pt x="2082" y="1024"/>
                  </a:lnTo>
                  <a:lnTo>
                    <a:pt x="2212" y="923"/>
                  </a:lnTo>
                </a:path>
              </a:pathLst>
            </a:custGeom>
            <a:noFill/>
            <a:ln w="6350" cap="flat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6" name="Freeform 25"/>
            <p:cNvSpPr>
              <a:spLocks noChangeArrowheads="1"/>
            </p:cNvSpPr>
            <p:nvPr/>
          </p:nvSpPr>
          <p:spPr bwMode="auto">
            <a:xfrm>
              <a:off x="2928866" y="4206855"/>
              <a:ext cx="1299362" cy="867105"/>
            </a:xfrm>
            <a:custGeom>
              <a:avLst/>
              <a:gdLst>
                <a:gd name="T0" fmla="*/ 0 w 2215"/>
                <a:gd name="T1" fmla="*/ 1475 h 1476"/>
                <a:gd name="T2" fmla="*/ 128 w 2215"/>
                <a:gd name="T3" fmla="*/ 1337 h 1476"/>
                <a:gd name="T4" fmla="*/ 261 w 2215"/>
                <a:gd name="T5" fmla="*/ 1388 h 1476"/>
                <a:gd name="T6" fmla="*/ 388 w 2215"/>
                <a:gd name="T7" fmla="*/ 1363 h 1476"/>
                <a:gd name="T8" fmla="*/ 522 w 2215"/>
                <a:gd name="T9" fmla="*/ 1323 h 1476"/>
                <a:gd name="T10" fmla="*/ 653 w 2215"/>
                <a:gd name="T11" fmla="*/ 1084 h 1476"/>
                <a:gd name="T12" fmla="*/ 777 w 2215"/>
                <a:gd name="T13" fmla="*/ 1029 h 1476"/>
                <a:gd name="T14" fmla="*/ 911 w 2215"/>
                <a:gd name="T15" fmla="*/ 699 h 1476"/>
                <a:gd name="T16" fmla="*/ 1041 w 2215"/>
                <a:gd name="T17" fmla="*/ 0 h 1476"/>
                <a:gd name="T18" fmla="*/ 1168 w 2215"/>
                <a:gd name="T19" fmla="*/ 173 h 1476"/>
                <a:gd name="T20" fmla="*/ 1301 w 2215"/>
                <a:gd name="T21" fmla="*/ 873 h 1476"/>
                <a:gd name="T22" fmla="*/ 1428 w 2215"/>
                <a:gd name="T23" fmla="*/ 1158 h 1476"/>
                <a:gd name="T24" fmla="*/ 1568 w 2215"/>
                <a:gd name="T25" fmla="*/ 1299 h 1476"/>
                <a:gd name="T26" fmla="*/ 1688 w 2215"/>
                <a:gd name="T27" fmla="*/ 1445 h 1476"/>
                <a:gd name="T28" fmla="*/ 1823 w 2215"/>
                <a:gd name="T29" fmla="*/ 1362 h 1476"/>
                <a:gd name="T30" fmla="*/ 1950 w 2215"/>
                <a:gd name="T31" fmla="*/ 1451 h 1476"/>
                <a:gd name="T32" fmla="*/ 2084 w 2215"/>
                <a:gd name="T33" fmla="*/ 1338 h 1476"/>
                <a:gd name="T34" fmla="*/ 2214 w 2215"/>
                <a:gd name="T35" fmla="*/ 1465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5" h="1476">
                  <a:moveTo>
                    <a:pt x="0" y="1475"/>
                  </a:moveTo>
                  <a:lnTo>
                    <a:pt x="128" y="1337"/>
                  </a:lnTo>
                  <a:lnTo>
                    <a:pt x="261" y="1388"/>
                  </a:lnTo>
                  <a:lnTo>
                    <a:pt x="388" y="1363"/>
                  </a:lnTo>
                  <a:lnTo>
                    <a:pt x="522" y="1323"/>
                  </a:lnTo>
                  <a:lnTo>
                    <a:pt x="653" y="1084"/>
                  </a:lnTo>
                  <a:lnTo>
                    <a:pt x="777" y="1029"/>
                  </a:lnTo>
                  <a:lnTo>
                    <a:pt x="911" y="699"/>
                  </a:lnTo>
                  <a:lnTo>
                    <a:pt x="1041" y="0"/>
                  </a:lnTo>
                  <a:lnTo>
                    <a:pt x="1168" y="173"/>
                  </a:lnTo>
                  <a:lnTo>
                    <a:pt x="1301" y="873"/>
                  </a:lnTo>
                  <a:lnTo>
                    <a:pt x="1428" y="1158"/>
                  </a:lnTo>
                  <a:lnTo>
                    <a:pt x="1568" y="1299"/>
                  </a:lnTo>
                  <a:lnTo>
                    <a:pt x="1688" y="1445"/>
                  </a:lnTo>
                  <a:lnTo>
                    <a:pt x="1823" y="1362"/>
                  </a:lnTo>
                  <a:lnTo>
                    <a:pt x="1950" y="1451"/>
                  </a:lnTo>
                  <a:lnTo>
                    <a:pt x="2084" y="1338"/>
                  </a:lnTo>
                  <a:lnTo>
                    <a:pt x="2214" y="1465"/>
                  </a:lnTo>
                </a:path>
              </a:pathLst>
            </a:custGeom>
            <a:noFill/>
            <a:ln w="635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7" name="Freeform 26"/>
            <p:cNvSpPr>
              <a:spLocks noChangeArrowheads="1"/>
            </p:cNvSpPr>
            <p:nvPr/>
          </p:nvSpPr>
          <p:spPr bwMode="auto">
            <a:xfrm>
              <a:off x="2926278" y="4522636"/>
              <a:ext cx="1299362" cy="546147"/>
            </a:xfrm>
            <a:custGeom>
              <a:avLst/>
              <a:gdLst>
                <a:gd name="T0" fmla="*/ 0 w 2215"/>
                <a:gd name="T1" fmla="*/ 834 h 929"/>
                <a:gd name="T2" fmla="*/ 133 w 2215"/>
                <a:gd name="T3" fmla="*/ 883 h 929"/>
                <a:gd name="T4" fmla="*/ 256 w 2215"/>
                <a:gd name="T5" fmla="*/ 839 h 929"/>
                <a:gd name="T6" fmla="*/ 387 w 2215"/>
                <a:gd name="T7" fmla="*/ 709 h 929"/>
                <a:gd name="T8" fmla="*/ 523 w 2215"/>
                <a:gd name="T9" fmla="*/ 376 h 929"/>
                <a:gd name="T10" fmla="*/ 648 w 2215"/>
                <a:gd name="T11" fmla="*/ 436 h 929"/>
                <a:gd name="T12" fmla="*/ 782 w 2215"/>
                <a:gd name="T13" fmla="*/ 355 h 929"/>
                <a:gd name="T14" fmla="*/ 913 w 2215"/>
                <a:gd name="T15" fmla="*/ 260 h 929"/>
                <a:gd name="T16" fmla="*/ 1043 w 2215"/>
                <a:gd name="T17" fmla="*/ 0 h 929"/>
                <a:gd name="T18" fmla="*/ 1174 w 2215"/>
                <a:gd name="T19" fmla="*/ 127 h 929"/>
                <a:gd name="T20" fmla="*/ 1302 w 2215"/>
                <a:gd name="T21" fmla="*/ 434 h 929"/>
                <a:gd name="T22" fmla="*/ 1435 w 2215"/>
                <a:gd name="T23" fmla="*/ 532 h 929"/>
                <a:gd name="T24" fmla="*/ 1563 w 2215"/>
                <a:gd name="T25" fmla="*/ 665 h 929"/>
                <a:gd name="T26" fmla="*/ 1690 w 2215"/>
                <a:gd name="T27" fmla="*/ 707 h 929"/>
                <a:gd name="T28" fmla="*/ 1821 w 2215"/>
                <a:gd name="T29" fmla="*/ 828 h 929"/>
                <a:gd name="T30" fmla="*/ 1956 w 2215"/>
                <a:gd name="T31" fmla="*/ 928 h 929"/>
                <a:gd name="T32" fmla="*/ 2093 w 2215"/>
                <a:gd name="T33" fmla="*/ 872 h 929"/>
                <a:gd name="T34" fmla="*/ 2214 w 2215"/>
                <a:gd name="T35" fmla="*/ 76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5" h="929">
                  <a:moveTo>
                    <a:pt x="0" y="834"/>
                  </a:moveTo>
                  <a:lnTo>
                    <a:pt x="133" y="883"/>
                  </a:lnTo>
                  <a:lnTo>
                    <a:pt x="256" y="839"/>
                  </a:lnTo>
                  <a:lnTo>
                    <a:pt x="387" y="709"/>
                  </a:lnTo>
                  <a:lnTo>
                    <a:pt x="523" y="376"/>
                  </a:lnTo>
                  <a:lnTo>
                    <a:pt x="648" y="436"/>
                  </a:lnTo>
                  <a:lnTo>
                    <a:pt x="782" y="355"/>
                  </a:lnTo>
                  <a:lnTo>
                    <a:pt x="913" y="260"/>
                  </a:lnTo>
                  <a:lnTo>
                    <a:pt x="1043" y="0"/>
                  </a:lnTo>
                  <a:lnTo>
                    <a:pt x="1174" y="127"/>
                  </a:lnTo>
                  <a:lnTo>
                    <a:pt x="1302" y="434"/>
                  </a:lnTo>
                  <a:lnTo>
                    <a:pt x="1435" y="532"/>
                  </a:lnTo>
                  <a:lnTo>
                    <a:pt x="1563" y="665"/>
                  </a:lnTo>
                  <a:lnTo>
                    <a:pt x="1690" y="707"/>
                  </a:lnTo>
                  <a:lnTo>
                    <a:pt x="1821" y="828"/>
                  </a:lnTo>
                  <a:lnTo>
                    <a:pt x="1956" y="928"/>
                  </a:lnTo>
                  <a:lnTo>
                    <a:pt x="2093" y="872"/>
                  </a:lnTo>
                  <a:lnTo>
                    <a:pt x="2214" y="769"/>
                  </a:lnTo>
                </a:path>
              </a:pathLst>
            </a:custGeom>
            <a:noFill/>
            <a:ln w="635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2928866" y="4398395"/>
              <a:ext cx="1299362" cy="649682"/>
            </a:xfrm>
            <a:custGeom>
              <a:avLst/>
              <a:gdLst>
                <a:gd name="T0" fmla="*/ 0 w 2213"/>
                <a:gd name="T1" fmla="*/ 1052 h 1105"/>
                <a:gd name="T2" fmla="*/ 131 w 2213"/>
                <a:gd name="T3" fmla="*/ 1084 h 1105"/>
                <a:gd name="T4" fmla="*/ 259 w 2213"/>
                <a:gd name="T5" fmla="*/ 1074 h 1105"/>
                <a:gd name="T6" fmla="*/ 389 w 2213"/>
                <a:gd name="T7" fmla="*/ 990 h 1105"/>
                <a:gd name="T8" fmla="*/ 513 w 2213"/>
                <a:gd name="T9" fmla="*/ 836 h 1105"/>
                <a:gd name="T10" fmla="*/ 650 w 2213"/>
                <a:gd name="T11" fmla="*/ 705 h 1105"/>
                <a:gd name="T12" fmla="*/ 781 w 2213"/>
                <a:gd name="T13" fmla="*/ 726 h 1105"/>
                <a:gd name="T14" fmla="*/ 910 w 2213"/>
                <a:gd name="T15" fmla="*/ 490 h 1105"/>
                <a:gd name="T16" fmla="*/ 1043 w 2213"/>
                <a:gd name="T17" fmla="*/ 0 h 1105"/>
                <a:gd name="T18" fmla="*/ 1169 w 2213"/>
                <a:gd name="T19" fmla="*/ 0 h 1105"/>
                <a:gd name="T20" fmla="*/ 1295 w 2213"/>
                <a:gd name="T21" fmla="*/ 581 h 1105"/>
                <a:gd name="T22" fmla="*/ 1432 w 2213"/>
                <a:gd name="T23" fmla="*/ 782 h 1105"/>
                <a:gd name="T24" fmla="*/ 1568 w 2213"/>
                <a:gd name="T25" fmla="*/ 882 h 1105"/>
                <a:gd name="T26" fmla="*/ 1695 w 2213"/>
                <a:gd name="T27" fmla="*/ 978 h 1105"/>
                <a:gd name="T28" fmla="*/ 1824 w 2213"/>
                <a:gd name="T29" fmla="*/ 969 h 1105"/>
                <a:gd name="T30" fmla="*/ 1954 w 2213"/>
                <a:gd name="T31" fmla="*/ 1104 h 1105"/>
                <a:gd name="T32" fmla="*/ 2081 w 2213"/>
                <a:gd name="T33" fmla="*/ 1060 h 1105"/>
                <a:gd name="T34" fmla="*/ 2212 w 2213"/>
                <a:gd name="T35" fmla="*/ 1058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3" h="1105">
                  <a:moveTo>
                    <a:pt x="0" y="1052"/>
                  </a:moveTo>
                  <a:lnTo>
                    <a:pt x="131" y="1084"/>
                  </a:lnTo>
                  <a:lnTo>
                    <a:pt x="259" y="1074"/>
                  </a:lnTo>
                  <a:lnTo>
                    <a:pt x="389" y="990"/>
                  </a:lnTo>
                  <a:lnTo>
                    <a:pt x="513" y="836"/>
                  </a:lnTo>
                  <a:lnTo>
                    <a:pt x="650" y="705"/>
                  </a:lnTo>
                  <a:lnTo>
                    <a:pt x="781" y="726"/>
                  </a:lnTo>
                  <a:lnTo>
                    <a:pt x="910" y="490"/>
                  </a:lnTo>
                  <a:lnTo>
                    <a:pt x="1043" y="0"/>
                  </a:lnTo>
                  <a:lnTo>
                    <a:pt x="1169" y="0"/>
                  </a:lnTo>
                  <a:lnTo>
                    <a:pt x="1295" y="581"/>
                  </a:lnTo>
                  <a:lnTo>
                    <a:pt x="1432" y="782"/>
                  </a:lnTo>
                  <a:lnTo>
                    <a:pt x="1568" y="882"/>
                  </a:lnTo>
                  <a:lnTo>
                    <a:pt x="1695" y="978"/>
                  </a:lnTo>
                  <a:lnTo>
                    <a:pt x="1824" y="969"/>
                  </a:lnTo>
                  <a:lnTo>
                    <a:pt x="1954" y="1104"/>
                  </a:lnTo>
                  <a:lnTo>
                    <a:pt x="2081" y="1060"/>
                  </a:lnTo>
                  <a:lnTo>
                    <a:pt x="2212" y="1058"/>
                  </a:lnTo>
                </a:path>
              </a:pathLst>
            </a:custGeom>
            <a:noFill/>
            <a:ln w="9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29" name="Freeform 28"/>
            <p:cNvSpPr>
              <a:spLocks noChangeArrowheads="1"/>
            </p:cNvSpPr>
            <p:nvPr/>
          </p:nvSpPr>
          <p:spPr bwMode="auto">
            <a:xfrm>
              <a:off x="4458593" y="4820300"/>
              <a:ext cx="1289008" cy="67298"/>
            </a:xfrm>
            <a:custGeom>
              <a:avLst/>
              <a:gdLst>
                <a:gd name="T0" fmla="*/ 0 w 2197"/>
                <a:gd name="T1" fmla="*/ 55 h 116"/>
                <a:gd name="T2" fmla="*/ 117 w 2197"/>
                <a:gd name="T3" fmla="*/ 110 h 116"/>
                <a:gd name="T4" fmla="*/ 249 w 2197"/>
                <a:gd name="T5" fmla="*/ 113 h 116"/>
                <a:gd name="T6" fmla="*/ 383 w 2197"/>
                <a:gd name="T7" fmla="*/ 111 h 116"/>
                <a:gd name="T8" fmla="*/ 524 w 2197"/>
                <a:gd name="T9" fmla="*/ 84 h 116"/>
                <a:gd name="T10" fmla="*/ 635 w 2197"/>
                <a:gd name="T11" fmla="*/ 97 h 116"/>
                <a:gd name="T12" fmla="*/ 770 w 2197"/>
                <a:gd name="T13" fmla="*/ 88 h 116"/>
                <a:gd name="T14" fmla="*/ 902 w 2197"/>
                <a:gd name="T15" fmla="*/ 71 h 116"/>
                <a:gd name="T16" fmla="*/ 1029 w 2197"/>
                <a:gd name="T17" fmla="*/ 0 h 116"/>
                <a:gd name="T18" fmla="*/ 1166 w 2197"/>
                <a:gd name="T19" fmla="*/ 2 h 116"/>
                <a:gd name="T20" fmla="*/ 1304 w 2197"/>
                <a:gd name="T21" fmla="*/ 78 h 116"/>
                <a:gd name="T22" fmla="*/ 1441 w 2197"/>
                <a:gd name="T23" fmla="*/ 89 h 116"/>
                <a:gd name="T24" fmla="*/ 1546 w 2197"/>
                <a:gd name="T25" fmla="*/ 97 h 116"/>
                <a:gd name="T26" fmla="*/ 1689 w 2197"/>
                <a:gd name="T27" fmla="*/ 84 h 116"/>
                <a:gd name="T28" fmla="*/ 1822 w 2197"/>
                <a:gd name="T29" fmla="*/ 115 h 116"/>
                <a:gd name="T30" fmla="*/ 1962 w 2197"/>
                <a:gd name="T31" fmla="*/ 113 h 116"/>
                <a:gd name="T32" fmla="*/ 2066 w 2197"/>
                <a:gd name="T33" fmla="*/ 111 h 116"/>
                <a:gd name="T34" fmla="*/ 2196 w 2197"/>
                <a:gd name="T35" fmla="*/ 5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97" h="116">
                  <a:moveTo>
                    <a:pt x="0" y="55"/>
                  </a:moveTo>
                  <a:lnTo>
                    <a:pt x="117" y="110"/>
                  </a:lnTo>
                  <a:lnTo>
                    <a:pt x="249" y="113"/>
                  </a:lnTo>
                  <a:lnTo>
                    <a:pt x="383" y="111"/>
                  </a:lnTo>
                  <a:lnTo>
                    <a:pt x="524" y="84"/>
                  </a:lnTo>
                  <a:lnTo>
                    <a:pt x="635" y="97"/>
                  </a:lnTo>
                  <a:lnTo>
                    <a:pt x="770" y="88"/>
                  </a:lnTo>
                  <a:lnTo>
                    <a:pt x="902" y="71"/>
                  </a:lnTo>
                  <a:lnTo>
                    <a:pt x="1029" y="0"/>
                  </a:lnTo>
                  <a:lnTo>
                    <a:pt x="1166" y="2"/>
                  </a:lnTo>
                  <a:lnTo>
                    <a:pt x="1304" y="78"/>
                  </a:lnTo>
                  <a:lnTo>
                    <a:pt x="1441" y="89"/>
                  </a:lnTo>
                  <a:lnTo>
                    <a:pt x="1546" y="97"/>
                  </a:lnTo>
                  <a:lnTo>
                    <a:pt x="1689" y="84"/>
                  </a:lnTo>
                  <a:lnTo>
                    <a:pt x="1822" y="115"/>
                  </a:lnTo>
                  <a:lnTo>
                    <a:pt x="1962" y="113"/>
                  </a:lnTo>
                  <a:lnTo>
                    <a:pt x="2066" y="111"/>
                  </a:lnTo>
                  <a:lnTo>
                    <a:pt x="2196" y="51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0" name="Freeform 29"/>
            <p:cNvSpPr>
              <a:spLocks noChangeArrowheads="1"/>
            </p:cNvSpPr>
            <p:nvPr/>
          </p:nvSpPr>
          <p:spPr bwMode="auto">
            <a:xfrm>
              <a:off x="4450828" y="4564050"/>
              <a:ext cx="1301951" cy="512497"/>
            </a:xfrm>
            <a:custGeom>
              <a:avLst/>
              <a:gdLst>
                <a:gd name="T0" fmla="*/ 0 w 2218"/>
                <a:gd name="T1" fmla="*/ 538 h 872"/>
                <a:gd name="T2" fmla="*/ 123 w 2218"/>
                <a:gd name="T3" fmla="*/ 764 h 872"/>
                <a:gd name="T4" fmla="*/ 263 w 2218"/>
                <a:gd name="T5" fmla="*/ 871 h 872"/>
                <a:gd name="T6" fmla="*/ 392 w 2218"/>
                <a:gd name="T7" fmla="*/ 796 h 872"/>
                <a:gd name="T8" fmla="*/ 513 w 2218"/>
                <a:gd name="T9" fmla="*/ 629 h 872"/>
                <a:gd name="T10" fmla="*/ 655 w 2218"/>
                <a:gd name="T11" fmla="*/ 491 h 872"/>
                <a:gd name="T12" fmla="*/ 778 w 2218"/>
                <a:gd name="T13" fmla="*/ 272 h 872"/>
                <a:gd name="T14" fmla="*/ 909 w 2218"/>
                <a:gd name="T15" fmla="*/ 288 h 872"/>
                <a:gd name="T16" fmla="*/ 1040 w 2218"/>
                <a:gd name="T17" fmla="*/ 0 h 872"/>
                <a:gd name="T18" fmla="*/ 1174 w 2218"/>
                <a:gd name="T19" fmla="*/ 371 h 872"/>
                <a:gd name="T20" fmla="*/ 1300 w 2218"/>
                <a:gd name="T21" fmla="*/ 572 h 872"/>
                <a:gd name="T22" fmla="*/ 1432 w 2218"/>
                <a:gd name="T23" fmla="*/ 511 h 872"/>
                <a:gd name="T24" fmla="*/ 1566 w 2218"/>
                <a:gd name="T25" fmla="*/ 437 h 872"/>
                <a:gd name="T26" fmla="*/ 1693 w 2218"/>
                <a:gd name="T27" fmla="*/ 578 h 872"/>
                <a:gd name="T28" fmla="*/ 1823 w 2218"/>
                <a:gd name="T29" fmla="*/ 378 h 872"/>
                <a:gd name="T30" fmla="*/ 1957 w 2218"/>
                <a:gd name="T31" fmla="*/ 615 h 872"/>
                <a:gd name="T32" fmla="*/ 2088 w 2218"/>
                <a:gd name="T33" fmla="*/ 631 h 872"/>
                <a:gd name="T34" fmla="*/ 2217 w 2218"/>
                <a:gd name="T35" fmla="*/ 594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8" h="872">
                  <a:moveTo>
                    <a:pt x="0" y="538"/>
                  </a:moveTo>
                  <a:lnTo>
                    <a:pt x="123" y="764"/>
                  </a:lnTo>
                  <a:lnTo>
                    <a:pt x="263" y="871"/>
                  </a:lnTo>
                  <a:lnTo>
                    <a:pt x="392" y="796"/>
                  </a:lnTo>
                  <a:lnTo>
                    <a:pt x="513" y="629"/>
                  </a:lnTo>
                  <a:lnTo>
                    <a:pt x="655" y="491"/>
                  </a:lnTo>
                  <a:lnTo>
                    <a:pt x="778" y="272"/>
                  </a:lnTo>
                  <a:lnTo>
                    <a:pt x="909" y="288"/>
                  </a:lnTo>
                  <a:lnTo>
                    <a:pt x="1040" y="0"/>
                  </a:lnTo>
                  <a:lnTo>
                    <a:pt x="1174" y="371"/>
                  </a:lnTo>
                  <a:lnTo>
                    <a:pt x="1300" y="572"/>
                  </a:lnTo>
                  <a:lnTo>
                    <a:pt x="1432" y="511"/>
                  </a:lnTo>
                  <a:lnTo>
                    <a:pt x="1566" y="437"/>
                  </a:lnTo>
                  <a:lnTo>
                    <a:pt x="1693" y="578"/>
                  </a:lnTo>
                  <a:lnTo>
                    <a:pt x="1823" y="378"/>
                  </a:lnTo>
                  <a:lnTo>
                    <a:pt x="1957" y="615"/>
                  </a:lnTo>
                  <a:lnTo>
                    <a:pt x="2088" y="631"/>
                  </a:lnTo>
                  <a:lnTo>
                    <a:pt x="2217" y="594"/>
                  </a:lnTo>
                </a:path>
              </a:pathLst>
            </a:custGeom>
            <a:noFill/>
            <a:ln w="6350" cap="flat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1" name="Freeform 30"/>
            <p:cNvSpPr>
              <a:spLocks noChangeArrowheads="1"/>
            </p:cNvSpPr>
            <p:nvPr/>
          </p:nvSpPr>
          <p:spPr bwMode="auto">
            <a:xfrm>
              <a:off x="4453417" y="4372511"/>
              <a:ext cx="1296773" cy="696273"/>
            </a:xfrm>
            <a:custGeom>
              <a:avLst/>
              <a:gdLst>
                <a:gd name="T0" fmla="*/ 0 w 2210"/>
                <a:gd name="T1" fmla="*/ 898 h 1188"/>
                <a:gd name="T2" fmla="*/ 119 w 2210"/>
                <a:gd name="T3" fmla="*/ 1040 h 1188"/>
                <a:gd name="T4" fmla="*/ 260 w 2210"/>
                <a:gd name="T5" fmla="*/ 972 h 1188"/>
                <a:gd name="T6" fmla="*/ 389 w 2210"/>
                <a:gd name="T7" fmla="*/ 326 h 1188"/>
                <a:gd name="T8" fmla="*/ 516 w 2210"/>
                <a:gd name="T9" fmla="*/ 0 h 1188"/>
                <a:gd name="T10" fmla="*/ 649 w 2210"/>
                <a:gd name="T11" fmla="*/ 634 h 1188"/>
                <a:gd name="T12" fmla="*/ 779 w 2210"/>
                <a:gd name="T13" fmla="*/ 915 h 1188"/>
                <a:gd name="T14" fmla="*/ 906 w 2210"/>
                <a:gd name="T15" fmla="*/ 957 h 1188"/>
                <a:gd name="T16" fmla="*/ 1041 w 2210"/>
                <a:gd name="T17" fmla="*/ 518 h 1188"/>
                <a:gd name="T18" fmla="*/ 1168 w 2210"/>
                <a:gd name="T19" fmla="*/ 559 h 1188"/>
                <a:gd name="T20" fmla="*/ 1297 w 2210"/>
                <a:gd name="T21" fmla="*/ 908 h 1188"/>
                <a:gd name="T22" fmla="*/ 1424 w 2210"/>
                <a:gd name="T23" fmla="*/ 929 h 1188"/>
                <a:gd name="T24" fmla="*/ 1548 w 2210"/>
                <a:gd name="T25" fmla="*/ 1019 h 1188"/>
                <a:gd name="T26" fmla="*/ 1687 w 2210"/>
                <a:gd name="T27" fmla="*/ 1124 h 1188"/>
                <a:gd name="T28" fmla="*/ 1800 w 2210"/>
                <a:gd name="T29" fmla="*/ 1153 h 1188"/>
                <a:gd name="T30" fmla="*/ 1949 w 2210"/>
                <a:gd name="T31" fmla="*/ 1187 h 1188"/>
                <a:gd name="T32" fmla="*/ 2085 w 2210"/>
                <a:gd name="T33" fmla="*/ 1081 h 1188"/>
                <a:gd name="T34" fmla="*/ 2209 w 2210"/>
                <a:gd name="T35" fmla="*/ 985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0" h="1188">
                  <a:moveTo>
                    <a:pt x="0" y="898"/>
                  </a:moveTo>
                  <a:lnTo>
                    <a:pt x="119" y="1040"/>
                  </a:lnTo>
                  <a:lnTo>
                    <a:pt x="260" y="972"/>
                  </a:lnTo>
                  <a:lnTo>
                    <a:pt x="389" y="326"/>
                  </a:lnTo>
                  <a:lnTo>
                    <a:pt x="516" y="0"/>
                  </a:lnTo>
                  <a:lnTo>
                    <a:pt x="649" y="634"/>
                  </a:lnTo>
                  <a:lnTo>
                    <a:pt x="779" y="915"/>
                  </a:lnTo>
                  <a:lnTo>
                    <a:pt x="906" y="957"/>
                  </a:lnTo>
                  <a:lnTo>
                    <a:pt x="1041" y="518"/>
                  </a:lnTo>
                  <a:lnTo>
                    <a:pt x="1168" y="559"/>
                  </a:lnTo>
                  <a:lnTo>
                    <a:pt x="1297" y="908"/>
                  </a:lnTo>
                  <a:lnTo>
                    <a:pt x="1424" y="929"/>
                  </a:lnTo>
                  <a:lnTo>
                    <a:pt x="1548" y="1019"/>
                  </a:lnTo>
                  <a:lnTo>
                    <a:pt x="1687" y="1124"/>
                  </a:lnTo>
                  <a:lnTo>
                    <a:pt x="1800" y="1153"/>
                  </a:lnTo>
                  <a:lnTo>
                    <a:pt x="1949" y="1187"/>
                  </a:lnTo>
                  <a:lnTo>
                    <a:pt x="2085" y="1081"/>
                  </a:lnTo>
                  <a:lnTo>
                    <a:pt x="2209" y="985"/>
                  </a:lnTo>
                </a:path>
              </a:pathLst>
            </a:custGeom>
            <a:noFill/>
            <a:ln w="6350" cap="flat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2" name="Freeform 31"/>
            <p:cNvSpPr>
              <a:spLocks noChangeArrowheads="1"/>
            </p:cNvSpPr>
            <p:nvPr/>
          </p:nvSpPr>
          <p:spPr bwMode="auto">
            <a:xfrm>
              <a:off x="4450828" y="4615818"/>
              <a:ext cx="1296774" cy="390845"/>
            </a:xfrm>
            <a:custGeom>
              <a:avLst/>
              <a:gdLst>
                <a:gd name="T0" fmla="*/ 0 w 2211"/>
                <a:gd name="T1" fmla="*/ 657 h 666"/>
                <a:gd name="T2" fmla="*/ 125 w 2211"/>
                <a:gd name="T3" fmla="*/ 614 h 666"/>
                <a:gd name="T4" fmla="*/ 263 w 2211"/>
                <a:gd name="T5" fmla="*/ 552 h 666"/>
                <a:gd name="T6" fmla="*/ 394 w 2211"/>
                <a:gd name="T7" fmla="*/ 665 h 666"/>
                <a:gd name="T8" fmla="*/ 521 w 2211"/>
                <a:gd name="T9" fmla="*/ 659 h 666"/>
                <a:gd name="T10" fmla="*/ 652 w 2211"/>
                <a:gd name="T11" fmla="*/ 665 h 666"/>
                <a:gd name="T12" fmla="*/ 776 w 2211"/>
                <a:gd name="T13" fmla="*/ 548 h 666"/>
                <a:gd name="T14" fmla="*/ 913 w 2211"/>
                <a:gd name="T15" fmla="*/ 449 h 666"/>
                <a:gd name="T16" fmla="*/ 1042 w 2211"/>
                <a:gd name="T17" fmla="*/ 217 h 666"/>
                <a:gd name="T18" fmla="*/ 1166 w 2211"/>
                <a:gd name="T19" fmla="*/ 352 h 666"/>
                <a:gd name="T20" fmla="*/ 1302 w 2211"/>
                <a:gd name="T21" fmla="*/ 540 h 666"/>
                <a:gd name="T22" fmla="*/ 1432 w 2211"/>
                <a:gd name="T23" fmla="*/ 447 h 666"/>
                <a:gd name="T24" fmla="*/ 1565 w 2211"/>
                <a:gd name="T25" fmla="*/ 161 h 666"/>
                <a:gd name="T26" fmla="*/ 1690 w 2211"/>
                <a:gd name="T27" fmla="*/ 0 h 666"/>
                <a:gd name="T28" fmla="*/ 1823 w 2211"/>
                <a:gd name="T29" fmla="*/ 216 h 666"/>
                <a:gd name="T30" fmla="*/ 1952 w 2211"/>
                <a:gd name="T31" fmla="*/ 141 h 666"/>
                <a:gd name="T32" fmla="*/ 2084 w 2211"/>
                <a:gd name="T33" fmla="*/ 438 h 666"/>
                <a:gd name="T34" fmla="*/ 2210 w 2211"/>
                <a:gd name="T35" fmla="*/ 40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1" h="666">
                  <a:moveTo>
                    <a:pt x="0" y="657"/>
                  </a:moveTo>
                  <a:lnTo>
                    <a:pt x="125" y="614"/>
                  </a:lnTo>
                  <a:lnTo>
                    <a:pt x="263" y="552"/>
                  </a:lnTo>
                  <a:lnTo>
                    <a:pt x="394" y="665"/>
                  </a:lnTo>
                  <a:lnTo>
                    <a:pt x="521" y="659"/>
                  </a:lnTo>
                  <a:lnTo>
                    <a:pt x="652" y="665"/>
                  </a:lnTo>
                  <a:lnTo>
                    <a:pt x="776" y="548"/>
                  </a:lnTo>
                  <a:lnTo>
                    <a:pt x="913" y="449"/>
                  </a:lnTo>
                  <a:lnTo>
                    <a:pt x="1042" y="217"/>
                  </a:lnTo>
                  <a:lnTo>
                    <a:pt x="1166" y="352"/>
                  </a:lnTo>
                  <a:lnTo>
                    <a:pt x="1302" y="540"/>
                  </a:lnTo>
                  <a:lnTo>
                    <a:pt x="1432" y="447"/>
                  </a:lnTo>
                  <a:lnTo>
                    <a:pt x="1565" y="161"/>
                  </a:lnTo>
                  <a:lnTo>
                    <a:pt x="1690" y="0"/>
                  </a:lnTo>
                  <a:lnTo>
                    <a:pt x="1823" y="216"/>
                  </a:lnTo>
                  <a:lnTo>
                    <a:pt x="1952" y="141"/>
                  </a:lnTo>
                  <a:lnTo>
                    <a:pt x="2084" y="438"/>
                  </a:lnTo>
                  <a:lnTo>
                    <a:pt x="2210" y="409"/>
                  </a:lnTo>
                </a:path>
              </a:pathLst>
            </a:custGeom>
            <a:noFill/>
            <a:ln w="635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3" name="Freeform 32"/>
            <p:cNvSpPr>
              <a:spLocks noChangeArrowheads="1"/>
            </p:cNvSpPr>
            <p:nvPr/>
          </p:nvSpPr>
          <p:spPr bwMode="auto">
            <a:xfrm>
              <a:off x="4450828" y="4652055"/>
              <a:ext cx="1299362" cy="344254"/>
            </a:xfrm>
            <a:custGeom>
              <a:avLst/>
              <a:gdLst>
                <a:gd name="T0" fmla="*/ 0 w 2213"/>
                <a:gd name="T1" fmla="*/ 397 h 586"/>
                <a:gd name="T2" fmla="*/ 122 w 2213"/>
                <a:gd name="T3" fmla="*/ 537 h 586"/>
                <a:gd name="T4" fmla="*/ 258 w 2213"/>
                <a:gd name="T5" fmla="*/ 585 h 586"/>
                <a:gd name="T6" fmla="*/ 387 w 2213"/>
                <a:gd name="T7" fmla="*/ 471 h 586"/>
                <a:gd name="T8" fmla="*/ 518 w 2213"/>
                <a:gd name="T9" fmla="*/ 255 h 586"/>
                <a:gd name="T10" fmla="*/ 660 w 2213"/>
                <a:gd name="T11" fmla="*/ 389 h 586"/>
                <a:gd name="T12" fmla="*/ 784 w 2213"/>
                <a:gd name="T13" fmla="*/ 452 h 586"/>
                <a:gd name="T14" fmla="*/ 911 w 2213"/>
                <a:gd name="T15" fmla="*/ 353 h 586"/>
                <a:gd name="T16" fmla="*/ 1042 w 2213"/>
                <a:gd name="T17" fmla="*/ 0 h 586"/>
                <a:gd name="T18" fmla="*/ 1171 w 2213"/>
                <a:gd name="T19" fmla="*/ 169 h 586"/>
                <a:gd name="T20" fmla="*/ 1302 w 2213"/>
                <a:gd name="T21" fmla="*/ 280 h 586"/>
                <a:gd name="T22" fmla="*/ 1432 w 2213"/>
                <a:gd name="T23" fmla="*/ 517 h 586"/>
                <a:gd name="T24" fmla="*/ 1560 w 2213"/>
                <a:gd name="T25" fmla="*/ 438 h 586"/>
                <a:gd name="T26" fmla="*/ 1701 w 2213"/>
                <a:gd name="T27" fmla="*/ 377 h 586"/>
                <a:gd name="T28" fmla="*/ 1839 w 2213"/>
                <a:gd name="T29" fmla="*/ 309 h 586"/>
                <a:gd name="T30" fmla="*/ 1952 w 2213"/>
                <a:gd name="T31" fmla="*/ 286 h 586"/>
                <a:gd name="T32" fmla="*/ 2084 w 2213"/>
                <a:gd name="T33" fmla="*/ 489 h 586"/>
                <a:gd name="T34" fmla="*/ 2212 w 2213"/>
                <a:gd name="T35" fmla="*/ 358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3" h="586">
                  <a:moveTo>
                    <a:pt x="0" y="397"/>
                  </a:moveTo>
                  <a:lnTo>
                    <a:pt x="122" y="537"/>
                  </a:lnTo>
                  <a:lnTo>
                    <a:pt x="258" y="585"/>
                  </a:lnTo>
                  <a:lnTo>
                    <a:pt x="387" y="471"/>
                  </a:lnTo>
                  <a:lnTo>
                    <a:pt x="518" y="255"/>
                  </a:lnTo>
                  <a:lnTo>
                    <a:pt x="660" y="389"/>
                  </a:lnTo>
                  <a:lnTo>
                    <a:pt x="784" y="452"/>
                  </a:lnTo>
                  <a:lnTo>
                    <a:pt x="911" y="353"/>
                  </a:lnTo>
                  <a:lnTo>
                    <a:pt x="1042" y="0"/>
                  </a:lnTo>
                  <a:lnTo>
                    <a:pt x="1171" y="169"/>
                  </a:lnTo>
                  <a:lnTo>
                    <a:pt x="1302" y="280"/>
                  </a:lnTo>
                  <a:lnTo>
                    <a:pt x="1432" y="517"/>
                  </a:lnTo>
                  <a:lnTo>
                    <a:pt x="1560" y="438"/>
                  </a:lnTo>
                  <a:lnTo>
                    <a:pt x="1701" y="377"/>
                  </a:lnTo>
                  <a:lnTo>
                    <a:pt x="1839" y="309"/>
                  </a:lnTo>
                  <a:lnTo>
                    <a:pt x="1952" y="286"/>
                  </a:lnTo>
                  <a:lnTo>
                    <a:pt x="2084" y="489"/>
                  </a:lnTo>
                  <a:lnTo>
                    <a:pt x="2212" y="358"/>
                  </a:lnTo>
                </a:path>
              </a:pathLst>
            </a:custGeom>
            <a:noFill/>
            <a:ln w="635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4" name="Freeform 33"/>
            <p:cNvSpPr>
              <a:spLocks noChangeArrowheads="1"/>
            </p:cNvSpPr>
            <p:nvPr/>
          </p:nvSpPr>
          <p:spPr bwMode="auto">
            <a:xfrm>
              <a:off x="4450828" y="4649467"/>
              <a:ext cx="1299362" cy="346842"/>
            </a:xfrm>
            <a:custGeom>
              <a:avLst/>
              <a:gdLst>
                <a:gd name="T0" fmla="*/ 0 w 2214"/>
                <a:gd name="T1" fmla="*/ 443 h 593"/>
                <a:gd name="T2" fmla="*/ 132 w 2214"/>
                <a:gd name="T3" fmla="*/ 578 h 593"/>
                <a:gd name="T4" fmla="*/ 262 w 2214"/>
                <a:gd name="T5" fmla="*/ 592 h 593"/>
                <a:gd name="T6" fmla="*/ 396 w 2214"/>
                <a:gd name="T7" fmla="*/ 468 h 593"/>
                <a:gd name="T8" fmla="*/ 516 w 2214"/>
                <a:gd name="T9" fmla="*/ 308 h 593"/>
                <a:gd name="T10" fmla="*/ 648 w 2214"/>
                <a:gd name="T11" fmla="*/ 391 h 593"/>
                <a:gd name="T12" fmla="*/ 774 w 2214"/>
                <a:gd name="T13" fmla="*/ 353 h 593"/>
                <a:gd name="T14" fmla="*/ 915 w 2214"/>
                <a:gd name="T15" fmla="*/ 313 h 593"/>
                <a:gd name="T16" fmla="*/ 1044 w 2214"/>
                <a:gd name="T17" fmla="*/ 0 h 593"/>
                <a:gd name="T18" fmla="*/ 1174 w 2214"/>
                <a:gd name="T19" fmla="*/ 207 h 593"/>
                <a:gd name="T20" fmla="*/ 1304 w 2214"/>
                <a:gd name="T21" fmla="*/ 393 h 593"/>
                <a:gd name="T22" fmla="*/ 1434 w 2214"/>
                <a:gd name="T23" fmla="*/ 427 h 593"/>
                <a:gd name="T24" fmla="*/ 1569 w 2214"/>
                <a:gd name="T25" fmla="*/ 326 h 593"/>
                <a:gd name="T26" fmla="*/ 1699 w 2214"/>
                <a:gd name="T27" fmla="*/ 332 h 593"/>
                <a:gd name="T28" fmla="*/ 1827 w 2214"/>
                <a:gd name="T29" fmla="*/ 301 h 593"/>
                <a:gd name="T30" fmla="*/ 1957 w 2214"/>
                <a:gd name="T31" fmla="*/ 349 h 593"/>
                <a:gd name="T32" fmla="*/ 2087 w 2214"/>
                <a:gd name="T33" fmla="*/ 482 h 593"/>
                <a:gd name="T34" fmla="*/ 2213 w 2214"/>
                <a:gd name="T35" fmla="*/ 40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4" h="593">
                  <a:moveTo>
                    <a:pt x="0" y="443"/>
                  </a:moveTo>
                  <a:lnTo>
                    <a:pt x="132" y="578"/>
                  </a:lnTo>
                  <a:lnTo>
                    <a:pt x="262" y="592"/>
                  </a:lnTo>
                  <a:lnTo>
                    <a:pt x="396" y="468"/>
                  </a:lnTo>
                  <a:lnTo>
                    <a:pt x="516" y="308"/>
                  </a:lnTo>
                  <a:lnTo>
                    <a:pt x="648" y="391"/>
                  </a:lnTo>
                  <a:lnTo>
                    <a:pt x="774" y="353"/>
                  </a:lnTo>
                  <a:lnTo>
                    <a:pt x="915" y="313"/>
                  </a:lnTo>
                  <a:lnTo>
                    <a:pt x="1044" y="0"/>
                  </a:lnTo>
                  <a:lnTo>
                    <a:pt x="1174" y="207"/>
                  </a:lnTo>
                  <a:lnTo>
                    <a:pt x="1304" y="393"/>
                  </a:lnTo>
                  <a:lnTo>
                    <a:pt x="1434" y="427"/>
                  </a:lnTo>
                  <a:lnTo>
                    <a:pt x="1569" y="326"/>
                  </a:lnTo>
                  <a:lnTo>
                    <a:pt x="1699" y="332"/>
                  </a:lnTo>
                  <a:lnTo>
                    <a:pt x="1827" y="301"/>
                  </a:lnTo>
                  <a:lnTo>
                    <a:pt x="1957" y="349"/>
                  </a:lnTo>
                  <a:lnTo>
                    <a:pt x="2087" y="482"/>
                  </a:lnTo>
                  <a:lnTo>
                    <a:pt x="2213" y="407"/>
                  </a:lnTo>
                </a:path>
              </a:pathLst>
            </a:custGeom>
            <a:noFill/>
            <a:ln w="9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5" name="Text Box 96"/>
            <p:cNvSpPr txBox="1">
              <a:spLocks noChangeArrowheads="1"/>
            </p:cNvSpPr>
            <p:nvPr/>
          </p:nvSpPr>
          <p:spPr bwMode="auto">
            <a:xfrm>
              <a:off x="2879687" y="3417403"/>
              <a:ext cx="3432179" cy="295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0292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cs typeface="ＭＳ Ｐゴシック" charset="0"/>
                </a:rPr>
                <a:t>First 19 Trials</a:t>
              </a:r>
            </a:p>
          </p:txBody>
        </p:sp>
        <p:sp>
          <p:nvSpPr>
            <p:cNvPr id="36" name="Line 99"/>
            <p:cNvSpPr>
              <a:spLocks noChangeShapeType="1"/>
            </p:cNvSpPr>
            <p:nvPr/>
          </p:nvSpPr>
          <p:spPr bwMode="auto">
            <a:xfrm flipH="1">
              <a:off x="2895218" y="3570116"/>
              <a:ext cx="1252771" cy="25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7" name="Line 100"/>
            <p:cNvSpPr>
              <a:spLocks noChangeShapeType="1"/>
            </p:cNvSpPr>
            <p:nvPr/>
          </p:nvSpPr>
          <p:spPr bwMode="auto">
            <a:xfrm flipH="1">
              <a:off x="5025446" y="3570116"/>
              <a:ext cx="1252771" cy="25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39" name="Text Box 103"/>
            <p:cNvSpPr txBox="1">
              <a:spLocks noChangeArrowheads="1"/>
            </p:cNvSpPr>
            <p:nvPr/>
          </p:nvSpPr>
          <p:spPr bwMode="auto">
            <a:xfrm rot="16200000">
              <a:off x="5156159" y="4366041"/>
              <a:ext cx="1408074" cy="349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0292" rIns="90000" bIns="45000" anchor="ctr" anchorCtr="1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cs typeface="ＭＳ Ｐゴシック" charset="0"/>
                </a:rPr>
                <a:t>Abs. Displacement</a:t>
              </a:r>
            </a:p>
          </p:txBody>
        </p:sp>
        <p:sp>
          <p:nvSpPr>
            <p:cNvPr id="40" name="Line 105"/>
            <p:cNvSpPr>
              <a:spLocks noChangeShapeType="1"/>
            </p:cNvSpPr>
            <p:nvPr/>
          </p:nvSpPr>
          <p:spPr bwMode="auto">
            <a:xfrm flipH="1">
              <a:off x="6086678" y="5130904"/>
              <a:ext cx="302840" cy="2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" name="Line 106"/>
            <p:cNvSpPr>
              <a:spLocks noChangeShapeType="1"/>
            </p:cNvSpPr>
            <p:nvPr/>
          </p:nvSpPr>
          <p:spPr bwMode="auto">
            <a:xfrm flipV="1">
              <a:off x="6086678" y="3909193"/>
              <a:ext cx="2589" cy="12242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2" name="AutoShape 107"/>
            <p:cNvSpPr>
              <a:spLocks noChangeArrowheads="1"/>
            </p:cNvSpPr>
            <p:nvPr/>
          </p:nvSpPr>
          <p:spPr bwMode="auto">
            <a:xfrm>
              <a:off x="6112561" y="4333686"/>
              <a:ext cx="119065" cy="797218"/>
            </a:xfrm>
            <a:prstGeom prst="roundRect">
              <a:avLst>
                <a:gd name="adj" fmla="val 217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3" name="AutoShape 108"/>
            <p:cNvSpPr>
              <a:spLocks noChangeArrowheads="1"/>
            </p:cNvSpPr>
            <p:nvPr/>
          </p:nvSpPr>
          <p:spPr bwMode="auto">
            <a:xfrm>
              <a:off x="6254923" y="4046376"/>
              <a:ext cx="116476" cy="1081939"/>
            </a:xfrm>
            <a:prstGeom prst="roundRect">
              <a:avLst>
                <a:gd name="adj" fmla="val 2269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4" name="Text Box 110"/>
            <p:cNvSpPr txBox="1">
              <a:spLocks noChangeArrowheads="1"/>
            </p:cNvSpPr>
            <p:nvPr/>
          </p:nvSpPr>
          <p:spPr bwMode="auto">
            <a:xfrm>
              <a:off x="5987816" y="3796226"/>
              <a:ext cx="515085" cy="310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1173" rIns="90000" bIns="45000"/>
            <a:lstStyle/>
            <a:p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***</a:t>
              </a:r>
            </a:p>
          </p:txBody>
        </p:sp>
        <p:sp>
          <p:nvSpPr>
            <p:cNvPr id="45" name="Line 111"/>
            <p:cNvSpPr>
              <a:spLocks noChangeShapeType="1"/>
            </p:cNvSpPr>
            <p:nvPr/>
          </p:nvSpPr>
          <p:spPr bwMode="auto">
            <a:xfrm flipH="1">
              <a:off x="6117738" y="3914370"/>
              <a:ext cx="36237" cy="2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6" name="Line 112"/>
            <p:cNvSpPr>
              <a:spLocks noChangeShapeType="1"/>
            </p:cNvSpPr>
            <p:nvPr/>
          </p:nvSpPr>
          <p:spPr bwMode="auto">
            <a:xfrm>
              <a:off x="6337750" y="3914370"/>
              <a:ext cx="25884" cy="2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7" name="Line 113"/>
            <p:cNvSpPr>
              <a:spLocks noChangeShapeType="1"/>
            </p:cNvSpPr>
            <p:nvPr/>
          </p:nvSpPr>
          <p:spPr bwMode="auto">
            <a:xfrm>
              <a:off x="6120327" y="3914370"/>
              <a:ext cx="2588" cy="3494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8" name="Line 114"/>
            <p:cNvSpPr>
              <a:spLocks noChangeShapeType="1"/>
            </p:cNvSpPr>
            <p:nvPr/>
          </p:nvSpPr>
          <p:spPr bwMode="auto">
            <a:xfrm>
              <a:off x="6366222" y="3914370"/>
              <a:ext cx="2589" cy="724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9" name="Text Box 115"/>
            <p:cNvSpPr txBox="1">
              <a:spLocks noChangeArrowheads="1"/>
            </p:cNvSpPr>
            <p:nvPr/>
          </p:nvSpPr>
          <p:spPr bwMode="auto">
            <a:xfrm rot="16200000">
              <a:off x="6080208" y="4847477"/>
              <a:ext cx="465907" cy="292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="ctr" anchorCtr="1"/>
            <a:lstStyle/>
            <a:p>
              <a:r>
                <a:rPr lang="en-US" sz="1000">
                  <a:solidFill>
                    <a:srgbClr val="FFFFFF"/>
                  </a:solidFill>
                  <a:cs typeface="ＭＳ Ｐゴシック" charset="0"/>
                </a:rPr>
                <a:t>653</a:t>
              </a:r>
            </a:p>
          </p:txBody>
        </p:sp>
        <p:sp>
          <p:nvSpPr>
            <p:cNvPr id="50" name="Text Box 116"/>
            <p:cNvSpPr txBox="1">
              <a:spLocks noChangeArrowheads="1"/>
            </p:cNvSpPr>
            <p:nvPr/>
          </p:nvSpPr>
          <p:spPr bwMode="auto">
            <a:xfrm>
              <a:off x="5847627" y="4995563"/>
              <a:ext cx="388256" cy="333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/>
            <a:lstStyle/>
            <a:p>
              <a:r>
                <a:rPr lang="en-US" sz="1000">
                  <a:solidFill>
                    <a:srgbClr val="000000"/>
                  </a:solidFill>
                  <a:cs typeface="ＭＳ Ｐゴシック" charset="0"/>
                </a:rPr>
                <a:t>0</a:t>
              </a:r>
            </a:p>
          </p:txBody>
        </p:sp>
        <p:sp>
          <p:nvSpPr>
            <p:cNvPr id="51" name="Text Box 117"/>
            <p:cNvSpPr txBox="1">
              <a:spLocks noChangeArrowheads="1"/>
            </p:cNvSpPr>
            <p:nvPr/>
          </p:nvSpPr>
          <p:spPr bwMode="auto">
            <a:xfrm rot="16200000">
              <a:off x="5930916" y="4847477"/>
              <a:ext cx="465907" cy="292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410" rIns="90000" bIns="45000" anchor="ctr" anchorCtr="1"/>
            <a:lstStyle/>
            <a:p>
              <a:r>
                <a:rPr lang="en-US" sz="1000">
                  <a:solidFill>
                    <a:srgbClr val="FFFFFF"/>
                  </a:solidFill>
                  <a:cs typeface="ＭＳ Ｐゴシック" charset="0"/>
                </a:rPr>
                <a:t>653</a:t>
              </a:r>
            </a:p>
          </p:txBody>
        </p:sp>
        <p:sp>
          <p:nvSpPr>
            <p:cNvPr id="52" name="Text Box 118"/>
            <p:cNvSpPr txBox="1">
              <a:spLocks noChangeArrowheads="1"/>
            </p:cNvSpPr>
            <p:nvPr/>
          </p:nvSpPr>
          <p:spPr bwMode="auto">
            <a:xfrm>
              <a:off x="5683046" y="3838979"/>
              <a:ext cx="631562" cy="33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Symbol" charset="0"/>
                  <a:cs typeface="ＭＳ Ｐゴシック" charset="0"/>
                </a:rPr>
                <a:t></a:t>
              </a:r>
              <a:r>
                <a:rPr lang="en-US" sz="1000" dirty="0">
                  <a:solidFill>
                    <a:srgbClr val="000000"/>
                  </a:solidFill>
                  <a:cs typeface="ＭＳ Ｐゴシック" charset="0"/>
                </a:rPr>
                <a:t>/2</a:t>
              </a:r>
            </a:p>
          </p:txBody>
        </p:sp>
      </p:grp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645776" y="339725"/>
            <a:ext cx="779703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Predictive novel place-cell sequences</a:t>
            </a:r>
            <a:endParaRPr lang="en-US" sz="28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6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9863" y="1717290"/>
            <a:ext cx="8215312" cy="393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marL="457146" indent="-457146" algn="l">
              <a:spcBef>
                <a:spcPct val="5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During exploration, hippocampal 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neurons 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act as </a:t>
            </a:r>
            <a:r>
              <a:rPr lang="en-US" sz="2000" b="1" dirty="0" smtClean="0">
                <a:solidFill>
                  <a:srgbClr val="000000"/>
                </a:solidFill>
                <a:latin typeface="Palatino"/>
                <a:cs typeface="Times New Roman"/>
              </a:rPr>
              <a:t>place cells 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that represent location. </a:t>
            </a:r>
          </a:p>
          <a:p>
            <a:pPr marL="457146" indent="-457146" algn="l">
              <a:spcBef>
                <a:spcPct val="50000"/>
              </a:spcBef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Palatino"/>
              <a:cs typeface="Times New Roman"/>
            </a:endParaRPr>
          </a:p>
          <a:p>
            <a:pPr marL="457146" indent="-457146" algn="l">
              <a:spcBef>
                <a:spcPct val="5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During pauses in exploration, the same neurons</a:t>
            </a:r>
            <a:r>
              <a:rPr lang="en-US" sz="2000" b="1" dirty="0" smtClean="0">
                <a:solidFill>
                  <a:srgbClr val="000000"/>
                </a:solidFill>
                <a:latin typeface="Palatino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are active in </a:t>
            </a:r>
            <a:r>
              <a:rPr lang="en-US" sz="2000" b="1" dirty="0" smtClean="0">
                <a:solidFill>
                  <a:srgbClr val="000000"/>
                </a:solidFill>
                <a:latin typeface="Palatino"/>
                <a:cs typeface="Times New Roman"/>
              </a:rPr>
              <a:t>sequences </a:t>
            </a:r>
            <a:r>
              <a:rPr lang="en-US" sz="2000" b="1" dirty="0" smtClean="0">
                <a:solidFill>
                  <a:srgbClr val="000000"/>
                </a:solidFill>
                <a:latin typeface="Palatino"/>
                <a:cs typeface="Times New Roman"/>
              </a:rPr>
              <a:t>that predict future behavioral trajectories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, and reflect a </a:t>
            </a:r>
            <a:r>
              <a:rPr lang="en-US" sz="2000" b="1" dirty="0" smtClean="0">
                <a:solidFill>
                  <a:srgbClr val="000000"/>
                </a:solidFill>
                <a:latin typeface="Palatino"/>
                <a:cs typeface="Times New Roman"/>
              </a:rPr>
              <a:t>memory for the goal location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Palatino"/>
              <a:cs typeface="Times New Roman"/>
            </a:endParaRPr>
          </a:p>
          <a:p>
            <a:pPr algn="l">
              <a:spcBef>
                <a:spcPct val="50000"/>
              </a:spcBef>
              <a:defRPr/>
            </a:pPr>
            <a:endParaRPr lang="en-US" sz="2000" dirty="0">
              <a:solidFill>
                <a:srgbClr val="000000"/>
              </a:solidFill>
              <a:latin typeface="Palatino"/>
              <a:cs typeface="Times New Roman"/>
            </a:endParaRPr>
          </a:p>
          <a:p>
            <a:pPr marL="457146" indent="-457146" algn="l">
              <a:spcBef>
                <a:spcPct val="5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These predictive sequences can even </a:t>
            </a:r>
            <a:r>
              <a:rPr lang="en-US" sz="2000" b="1" dirty="0" smtClean="0">
                <a:solidFill>
                  <a:srgbClr val="000000"/>
                </a:solidFill>
                <a:latin typeface="Palatino"/>
                <a:cs typeface="Times New Roman"/>
              </a:rPr>
              <a:t>“imagine” trajectories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 that the animal has never taken before.</a:t>
            </a:r>
          </a:p>
          <a:p>
            <a:pPr algn="l">
              <a:spcBef>
                <a:spcPct val="50000"/>
              </a:spcBef>
              <a:defRPr/>
            </a:pPr>
            <a:endParaRPr lang="en-US" sz="2000" dirty="0">
              <a:solidFill>
                <a:srgbClr val="000000"/>
              </a:solidFill>
              <a:latin typeface="Palatino"/>
              <a:cs typeface="Times New Roman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25500" y="339725"/>
            <a:ext cx="7277100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Summary</a:t>
            </a:r>
            <a:endParaRPr lang="en-US" sz="3200" b="1" dirty="0">
              <a:solidFill>
                <a:srgbClr val="6600CC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0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619124" y="209177"/>
            <a:ext cx="9155545" cy="4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5076" bIns="0" anchor="ctr"/>
          <a:lstStyle/>
          <a:p>
            <a:pPr marL="34091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3200" b="1" dirty="0">
                <a:solidFill>
                  <a:srgbClr val="000000"/>
                </a:solidFill>
                <a:latin typeface="Arial"/>
                <a:sym typeface="Arial Bold" charset="0"/>
              </a:rPr>
              <a:t>Acknowledgments</a:t>
            </a: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171764" y="1151312"/>
            <a:ext cx="3295361" cy="223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5076" bIns="0" anchor="ctr"/>
          <a:lstStyle/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>
                <a:solidFill>
                  <a:srgbClr val="000000"/>
                </a:solidFill>
                <a:latin typeface="Arial Italic" charset="0"/>
                <a:sym typeface="Arial Italic" charset="0"/>
              </a:rPr>
              <a:t>Lab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: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endParaRPr lang="en-US" dirty="0" smtClean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 err="1" smtClean="0">
                <a:solidFill>
                  <a:srgbClr val="000000"/>
                </a:solidFill>
                <a:sym typeface="Arial" charset="0"/>
              </a:rPr>
              <a:t>Xiaojing</a:t>
            </a:r>
            <a:r>
              <a:rPr lang="en-US" sz="16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sym typeface="Arial" charset="0"/>
              </a:rPr>
              <a:t>Wu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Delia Silva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>
                <a:solidFill>
                  <a:srgbClr val="000000"/>
                </a:solidFill>
                <a:latin typeface="Arial Bold" charset="0"/>
                <a:sym typeface="Arial Bold" charset="0"/>
              </a:rPr>
              <a:t>Dr. Brad Pfeiffer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Dr. Cara </a:t>
            </a:r>
            <a:r>
              <a:rPr lang="en-US" sz="1600" dirty="0" err="1">
                <a:solidFill>
                  <a:srgbClr val="000000"/>
                </a:solidFill>
                <a:sym typeface="Arial" charset="0"/>
              </a:rPr>
              <a:t>Altimus</a:t>
            </a: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Ting </a:t>
            </a:r>
            <a:r>
              <a:rPr lang="en-US" sz="1600" dirty="0" err="1">
                <a:solidFill>
                  <a:srgbClr val="000000"/>
                </a:solidFill>
                <a:sym typeface="Arial" charset="0"/>
              </a:rPr>
              <a:t>Feng</a:t>
            </a: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 smtClean="0">
                <a:solidFill>
                  <a:srgbClr val="000000"/>
                </a:solidFill>
                <a:sym typeface="Arial" charset="0"/>
              </a:rPr>
              <a:t>Christine Boone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endParaRPr lang="en-US" dirty="0" smtClean="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8" y="136183"/>
            <a:ext cx="301336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BSi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15" y="122935"/>
            <a:ext cx="1316710" cy="823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4875" y="3623437"/>
            <a:ext cx="4545011" cy="2737417"/>
          </a:xfrm>
          <a:prstGeom prst="rect">
            <a:avLst/>
          </a:prstGeom>
          <a:noFill/>
        </p:spPr>
        <p:txBody>
          <a:bodyPr wrap="square" lIns="91184" tIns="45593" rIns="91184" bIns="45593" rtlCol="0">
            <a:spAutoFit/>
          </a:bodyPr>
          <a:lstStyle/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Support</a:t>
            </a:r>
            <a:r>
              <a:rPr lang="en-US" sz="1400" dirty="0">
                <a:solidFill>
                  <a:srgbClr val="000000"/>
                </a:solidFill>
                <a:sym typeface="Arial" charset="0"/>
              </a:rPr>
              <a:t>: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endParaRPr lang="en-US" dirty="0" smtClean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Alfred </a:t>
            </a:r>
            <a:r>
              <a:rPr lang="en-US" sz="1400" dirty="0">
                <a:solidFill>
                  <a:srgbClr val="000000"/>
                </a:solidFill>
                <a:sym typeface="Arial" charset="0"/>
              </a:rPr>
              <a:t>P Sloan Foundation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	Brain &amp; Behavior Research Foundation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>
                <a:solidFill>
                  <a:srgbClr val="000000"/>
                </a:solidFill>
                <a:sym typeface="Arial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	(NARSAD Young Investigator)</a:t>
            </a:r>
            <a:endParaRPr lang="en-US" sz="1400" dirty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	Whitehall </a:t>
            </a:r>
            <a:r>
              <a:rPr lang="en-US" sz="1400" dirty="0">
                <a:solidFill>
                  <a:srgbClr val="000000"/>
                </a:solidFill>
                <a:sym typeface="Arial" charset="0"/>
              </a:rPr>
              <a:t>Foundation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	National </a:t>
            </a:r>
            <a:r>
              <a:rPr lang="en-US" sz="1400" dirty="0">
                <a:solidFill>
                  <a:srgbClr val="000000"/>
                </a:solidFill>
                <a:sym typeface="Arial" charset="0"/>
              </a:rPr>
              <a:t>Science Foundation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	National </a:t>
            </a:r>
            <a:r>
              <a:rPr lang="en-US" sz="1400" dirty="0">
                <a:solidFill>
                  <a:srgbClr val="000000"/>
                </a:solidFill>
                <a:sym typeface="Arial" charset="0"/>
              </a:rPr>
              <a:t>Institute of Mental Health </a:t>
            </a: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			(</a:t>
            </a:r>
            <a:r>
              <a:rPr lang="en-US" sz="1400" dirty="0">
                <a:solidFill>
                  <a:srgbClr val="000000"/>
                </a:solidFill>
                <a:sym typeface="Arial" charset="0"/>
              </a:rPr>
              <a:t>1R01MH085823, 1R21MH086702)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	Brain </a:t>
            </a:r>
            <a:r>
              <a:rPr lang="en-US" sz="1400" dirty="0">
                <a:solidFill>
                  <a:srgbClr val="000000"/>
                </a:solidFill>
                <a:sym typeface="Arial" charset="0"/>
              </a:rPr>
              <a:t>Science </a:t>
            </a: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Institute, 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400" dirty="0">
                <a:solidFill>
                  <a:srgbClr val="000000"/>
                </a:solidFill>
                <a:sym typeface="Arial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sym typeface="Arial" charset="0"/>
              </a:rPr>
              <a:t>	Johns Hopkins</a:t>
            </a:r>
            <a:endParaRPr lang="en-US" sz="1400" dirty="0">
              <a:solidFill>
                <a:srgbClr val="000000"/>
              </a:solidFill>
              <a:sym typeface="Arial" charset="0"/>
            </a:endParaRPr>
          </a:p>
          <a:p>
            <a:endParaRPr lang="en-US" dirty="0">
              <a:solidFill>
                <a:srgbClr val="000000"/>
              </a:solidFill>
              <a:cs typeface="ヒラギノ角ゴ ProN W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9800" y="1246189"/>
            <a:ext cx="4495800" cy="2462213"/>
          </a:xfrm>
          <a:prstGeom prst="rect">
            <a:avLst/>
          </a:prstGeom>
          <a:noFill/>
        </p:spPr>
        <p:txBody>
          <a:bodyPr wrap="square" lIns="91184" tIns="45593" rIns="91184" bIns="45593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cs typeface="ヒラギノ角ゴ ProN W3"/>
              </a:rPr>
              <a:t>Collaborators: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MIT:	Dr.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Junghyup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Suh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 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	Dr. Susumu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Tonegawa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 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	Dr. Matt Wilson </a:t>
            </a:r>
          </a:p>
          <a:p>
            <a:pPr algn="l"/>
            <a:endParaRPr lang="en-US" sz="1400" dirty="0" smtClean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JHU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:	Dr. Akira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Sawa</a:t>
            </a:r>
            <a:endParaRPr lang="en-US" sz="1400" dirty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	Dr. Don Price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	Dr. Phil Wong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	Dr. Paul Worley</a:t>
            </a:r>
          </a:p>
          <a:p>
            <a:pPr algn="l"/>
            <a:endParaRPr lang="en-US" sz="1400" dirty="0">
              <a:solidFill>
                <a:srgbClr val="000000"/>
              </a:solidFill>
              <a:cs typeface="ヒラギノ角ゴ ProN W3"/>
            </a:endParaRPr>
          </a:p>
        </p:txBody>
      </p:sp>
      <p:pic>
        <p:nvPicPr>
          <p:cNvPr id="9" name="Picture 8" descr="foster_lab_photo_2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3" y="3352800"/>
            <a:ext cx="4673600" cy="3505200"/>
          </a:xfrm>
          <a:prstGeom prst="rect">
            <a:avLst/>
          </a:prstGeom>
        </p:spPr>
      </p:pic>
      <p:sp>
        <p:nvSpPr>
          <p:cNvPr id="11" name="Rectangle 2"/>
          <p:cNvSpPr>
            <a:spLocks/>
          </p:cNvSpPr>
          <p:nvPr/>
        </p:nvSpPr>
        <p:spPr bwMode="auto">
          <a:xfrm>
            <a:off x="2173601" y="1637089"/>
            <a:ext cx="3295361" cy="149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5076" bIns="0" anchor="ctr"/>
          <a:lstStyle/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endParaRPr lang="en-US" sz="1600" dirty="0" smtClean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 err="1" smtClean="0">
                <a:solidFill>
                  <a:srgbClr val="000000"/>
                </a:solidFill>
                <a:sym typeface="Arial" charset="0"/>
              </a:rPr>
              <a:t>Felice</a:t>
            </a:r>
            <a:r>
              <a:rPr lang="en-US" sz="16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sym typeface="Arial" charset="0"/>
              </a:rPr>
              <a:t>Zhang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Jane </a:t>
            </a:r>
            <a:r>
              <a:rPr lang="en-US" sz="1600" dirty="0" err="1">
                <a:solidFill>
                  <a:srgbClr val="000000"/>
                </a:solidFill>
                <a:sym typeface="Arial" charset="0"/>
              </a:rPr>
              <a:t>Syh</a:t>
            </a: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Ellen Ambrose</a:t>
            </a: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 err="1">
                <a:solidFill>
                  <a:srgbClr val="000000"/>
                </a:solidFill>
                <a:sym typeface="Arial" charset="0"/>
              </a:rPr>
              <a:t>Heydar</a:t>
            </a:r>
            <a:r>
              <a:rPr lang="en-US" sz="1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sym typeface="Arial" charset="0"/>
              </a:rPr>
              <a:t>Davoudi</a:t>
            </a: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Jon </a:t>
            </a:r>
            <a:r>
              <a:rPr lang="en-US" sz="1600" dirty="0" err="1">
                <a:solidFill>
                  <a:srgbClr val="000000"/>
                </a:solidFill>
                <a:sym typeface="Arial" charset="0"/>
              </a:rPr>
              <a:t>Harrold</a:t>
            </a: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endParaRPr lang="en-US" sz="1600" dirty="0" smtClean="0">
              <a:solidFill>
                <a:srgbClr val="000000"/>
              </a:solidFill>
              <a:sym typeface="Arial" charset="0"/>
            </a:endParaRPr>
          </a:p>
          <a:p>
            <a:pPr marL="34091" algn="l">
              <a:lnSpc>
                <a:spcPct val="95000"/>
              </a:lnSpc>
              <a:tabLst>
                <a:tab pos="34091" algn="l"/>
                <a:tab pos="443183" algn="l"/>
                <a:tab pos="852279" algn="l"/>
                <a:tab pos="1261370" algn="l"/>
                <a:tab pos="1670465" algn="l"/>
                <a:tab pos="2079556" algn="l"/>
                <a:tab pos="2488653" algn="l"/>
                <a:tab pos="2897747" algn="l"/>
                <a:tab pos="3306843" algn="l"/>
                <a:tab pos="3715932" algn="l"/>
                <a:tab pos="4125029" algn="l"/>
                <a:tab pos="4534121" algn="l"/>
                <a:tab pos="4943219" algn="l"/>
                <a:tab pos="5352309" algn="l"/>
                <a:tab pos="5761403" algn="l"/>
                <a:tab pos="6170497" algn="l"/>
                <a:tab pos="6579591" algn="l"/>
                <a:tab pos="6988683" algn="l"/>
                <a:tab pos="7397774" algn="l"/>
                <a:tab pos="7806873" algn="l"/>
                <a:tab pos="8215963" algn="l"/>
                <a:tab pos="8454602" algn="l"/>
                <a:tab pos="8625058" algn="l"/>
              </a:tabLst>
            </a:pPr>
            <a:endParaRPr lang="en-US" sz="1600" dirty="0" smtClean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plementary Movie 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2900" y="317500"/>
            <a:ext cx="59182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313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35099"/>
            <a:ext cx="891222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6323" name="Rectangle 3"/>
          <p:cNvSpPr>
            <a:spLocks noChangeArrowheads="1"/>
          </p:cNvSpPr>
          <p:nvPr/>
        </p:nvSpPr>
        <p:spPr bwMode="auto">
          <a:xfrm>
            <a:off x="311150" y="-200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ＭＳ Ｐゴシック" charset="0"/>
              </a:rPr>
              <a:t>Multiple Single-Unit Recording</a:t>
            </a:r>
          </a:p>
        </p:txBody>
      </p:sp>
      <p:pic>
        <p:nvPicPr>
          <p:cNvPr id="8" name="Picture 6" descr="CajalHippo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7" y="3698146"/>
            <a:ext cx="5731688" cy="307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32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 descr="1_without_tex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01" y="785813"/>
            <a:ext cx="4690680" cy="5897563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1937" y="196850"/>
            <a:ext cx="8620125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What do you need sequences for?</a:t>
            </a:r>
            <a:endParaRPr lang="en-US" sz="24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8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60" name="Rectangle 8"/>
          <p:cNvSpPr>
            <a:spLocks noChangeArrowheads="1"/>
          </p:cNvSpPr>
          <p:nvPr/>
        </p:nvSpPr>
        <p:spPr bwMode="auto">
          <a:xfrm>
            <a:off x="514350" y="1447800"/>
            <a:ext cx="8315325" cy="513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89155" name="Picture 3" descr="LTD from Hongkui's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46"/>
          <a:stretch>
            <a:fillRect/>
          </a:stretch>
        </p:blipFill>
        <p:spPr bwMode="auto">
          <a:xfrm>
            <a:off x="930275" y="3228975"/>
            <a:ext cx="75596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9157" name="Text Box 5"/>
          <p:cNvSpPr txBox="1">
            <a:spLocks noChangeArrowheads="1"/>
          </p:cNvSpPr>
          <p:nvPr/>
        </p:nvSpPr>
        <p:spPr bwMode="auto">
          <a:xfrm>
            <a:off x="7086600" y="6172200"/>
            <a:ext cx="1766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</a:rPr>
              <a:t>Zeng, et al., 2001</a:t>
            </a:r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495300" y="16843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buFontTx/>
              <a:buChar char="-"/>
            </a:pPr>
            <a:r>
              <a:rPr lang="en-US" sz="2400">
                <a:solidFill>
                  <a:srgbClr val="000000"/>
                </a:solidFill>
                <a:latin typeface="Palatino Linotype" charset="0"/>
              </a:rPr>
              <a:t> Calcineurin KO Mouse: forebrain specific </a:t>
            </a:r>
            <a:br>
              <a:rPr lang="en-US" sz="2400">
                <a:solidFill>
                  <a:srgbClr val="000000"/>
                </a:solidFill>
                <a:latin typeface="Palatino Linotype" charset="0"/>
              </a:rPr>
            </a:br>
            <a:r>
              <a:rPr lang="en-US" sz="2400">
                <a:solidFill>
                  <a:srgbClr val="000000"/>
                </a:solidFill>
                <a:latin typeface="Palatino Linotype" charset="0"/>
              </a:rPr>
              <a:t>- LTD is impaired </a:t>
            </a:r>
            <a:br>
              <a:rPr lang="en-US" sz="2400">
                <a:solidFill>
                  <a:srgbClr val="000000"/>
                </a:solidFill>
                <a:latin typeface="Palatino Linotype" charset="0"/>
              </a:rPr>
            </a:br>
            <a:r>
              <a:rPr lang="en-US" sz="2400">
                <a:solidFill>
                  <a:srgbClr val="000000"/>
                </a:solidFill>
                <a:latin typeface="Palatino Linotype" charset="0"/>
              </a:rPr>
              <a:t>- LTP is mildly enhanced</a:t>
            </a:r>
          </a:p>
        </p:txBody>
      </p:sp>
      <p:sp>
        <p:nvSpPr>
          <p:cNvPr id="689159" name="Rectangle 7"/>
          <p:cNvSpPr>
            <a:spLocks noChangeArrowheads="1"/>
          </p:cNvSpPr>
          <p:nvPr/>
        </p:nvSpPr>
        <p:spPr bwMode="auto">
          <a:xfrm>
            <a:off x="309563" y="146050"/>
            <a:ext cx="84756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FFFF"/>
                </a:solidFill>
                <a:latin typeface="Palatino Linotype" charset="0"/>
              </a:rPr>
              <a:t>Hippocampal Replay and A Mouse Model of Schizophrenia</a:t>
            </a:r>
          </a:p>
        </p:txBody>
      </p:sp>
    </p:spTree>
    <p:extLst>
      <p:ext uri="{BB962C8B-B14F-4D97-AF65-F5344CB8AC3E}">
        <p14:creationId xmlns:p14="http://schemas.microsoft.com/office/powerpoint/2010/main" val="390638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ydar_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685800"/>
            <a:ext cx="5717667" cy="547993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1937" y="196850"/>
            <a:ext cx="8620125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latin typeface="Arial"/>
                <a:cs typeface="ＭＳ Ｐゴシック" charset="0"/>
              </a:rPr>
              <a:t>Overabundance of sharp-wave ripples</a:t>
            </a:r>
            <a:endParaRPr lang="en-US" sz="2400" b="1" dirty="0">
              <a:latin typeface="Arial"/>
              <a:cs typeface="ＭＳ Ｐゴシック" charset="0"/>
            </a:endParaRPr>
          </a:p>
        </p:txBody>
      </p: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5808663" y="6448425"/>
            <a:ext cx="320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cs typeface="ＭＳ Ｐゴシック" charset="0"/>
              </a:rPr>
              <a:t>Suh</a:t>
            </a:r>
            <a:r>
              <a:rPr lang="en-US" sz="1000" dirty="0" smtClean="0">
                <a:solidFill>
                  <a:srgbClr val="000000"/>
                </a:solidFill>
                <a:cs typeface="ＭＳ Ｐゴシック" charset="0"/>
              </a:rPr>
              <a:t>*, Foster* </a:t>
            </a:r>
            <a:r>
              <a:rPr lang="en-US" sz="1000" i="1" dirty="0" smtClean="0">
                <a:solidFill>
                  <a:srgbClr val="000000"/>
                </a:solidFill>
                <a:cs typeface="ＭＳ Ｐゴシック" charset="0"/>
              </a:rPr>
              <a:t>et al</a:t>
            </a:r>
            <a:r>
              <a:rPr lang="en-US" sz="1000" dirty="0" smtClean="0">
                <a:solidFill>
                  <a:srgbClr val="000000"/>
                </a:solidFill>
                <a:cs typeface="ＭＳ Ｐゴシック" charset="0"/>
              </a:rPr>
              <a:t>, </a:t>
            </a:r>
            <a:r>
              <a:rPr lang="en-US" sz="1000" i="1" dirty="0" smtClean="0">
                <a:solidFill>
                  <a:srgbClr val="000000"/>
                </a:solidFill>
                <a:cs typeface="ＭＳ Ｐゴシック" charset="0"/>
              </a:rPr>
              <a:t>Neuron </a:t>
            </a:r>
            <a:r>
              <a:rPr lang="en-US" sz="1000" dirty="0" smtClean="0">
                <a:solidFill>
                  <a:srgbClr val="000000"/>
                </a:solidFill>
                <a:cs typeface="ＭＳ Ｐゴシック" charset="0"/>
              </a:rPr>
              <a:t>2013</a:t>
            </a:r>
            <a:endParaRPr lang="en-US" sz="1000" dirty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441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" b="25330"/>
          <a:stretch/>
        </p:blipFill>
        <p:spPr>
          <a:xfrm>
            <a:off x="533400" y="1238249"/>
            <a:ext cx="3829316" cy="4762501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2937" y="506412"/>
            <a:ext cx="3413126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Normal place fields</a:t>
            </a:r>
            <a:endParaRPr lang="en-US" sz="24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" b="25330"/>
          <a:stretch/>
        </p:blipFill>
        <p:spPr>
          <a:xfrm>
            <a:off x="533400" y="1238249"/>
            <a:ext cx="3829316" cy="4762501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2937" y="506412"/>
            <a:ext cx="3413126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Normal place fields</a:t>
            </a:r>
            <a:endParaRPr lang="en-US" sz="24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716" y="1538288"/>
            <a:ext cx="4972471" cy="28352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4278313" y="325438"/>
            <a:ext cx="0" cy="625475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065712" y="507999"/>
            <a:ext cx="3413126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Overactive ripples</a:t>
            </a:r>
            <a:endParaRPr lang="en-US" sz="24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0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33373" y="339724"/>
            <a:ext cx="85169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Disrupted replay sequences</a:t>
            </a:r>
            <a:endParaRPr lang="en-US" sz="2400" b="1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5409"/>
          <a:stretch/>
        </p:blipFill>
        <p:spPr>
          <a:xfrm>
            <a:off x="450063" y="624625"/>
            <a:ext cx="7905748" cy="54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9863" y="1641090"/>
            <a:ext cx="8215312" cy="193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marL="457146" indent="-457146" algn="l">
              <a:spcBef>
                <a:spcPct val="5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Place-cell sequences may underlie “working memory”, and specifically, the </a:t>
            </a:r>
            <a:r>
              <a:rPr lang="en-US" sz="2000" b="1" dirty="0" smtClean="0">
                <a:solidFill>
                  <a:srgbClr val="000000"/>
                </a:solidFill>
                <a:latin typeface="Palatino"/>
                <a:cs typeface="Times New Roman"/>
              </a:rPr>
              <a:t>retrieval of memories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.</a:t>
            </a:r>
          </a:p>
          <a:p>
            <a:pPr algn="l">
              <a:spcBef>
                <a:spcPct val="50000"/>
              </a:spcBef>
              <a:defRPr/>
            </a:pPr>
            <a:endParaRPr lang="en-US" sz="2000" dirty="0">
              <a:solidFill>
                <a:srgbClr val="000000"/>
              </a:solidFill>
              <a:latin typeface="Palatino"/>
              <a:cs typeface="Times New Roman"/>
            </a:endParaRPr>
          </a:p>
          <a:p>
            <a:pPr marL="457146" indent="-457146" algn="l">
              <a:spcBef>
                <a:spcPct val="5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Place-cell sequences may provide </a:t>
            </a:r>
            <a:r>
              <a:rPr lang="en-US" sz="2000" b="1" dirty="0" smtClean="0">
                <a:solidFill>
                  <a:srgbClr val="000000"/>
                </a:solidFill>
                <a:latin typeface="Palatino"/>
                <a:cs typeface="Times New Roman"/>
              </a:rPr>
              <a:t>a model system for the effects of brain diseases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Times New Roman"/>
              </a:rPr>
              <a:t> on memory and cognition.</a:t>
            </a:r>
            <a:endParaRPr lang="en-US" sz="2000" dirty="0">
              <a:solidFill>
                <a:srgbClr val="000000"/>
              </a:solidFill>
              <a:latin typeface="Palatino"/>
              <a:cs typeface="Times New Roman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25500" y="339725"/>
            <a:ext cx="7277100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6600CC"/>
                </a:solidFill>
                <a:latin typeface="Arial"/>
                <a:cs typeface="ＭＳ Ｐゴシック" charset="0"/>
              </a:rPr>
              <a:t>Summary Part II</a:t>
            </a:r>
            <a:endParaRPr lang="en-US" sz="3200" b="1" dirty="0">
              <a:solidFill>
                <a:srgbClr val="6600CC"/>
              </a:solidFill>
              <a:latin typeface="Arial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8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8313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8313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7" tIns="45698" rIns="91397" bIns="45698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331797" y="1560590"/>
            <a:ext cx="4139345" cy="4413289"/>
            <a:chOff x="995363" y="1870075"/>
            <a:chExt cx="3409135" cy="363475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52341"/>
            <a:stretch>
              <a:fillRect/>
            </a:stretch>
          </p:blipFill>
          <p:spPr bwMode="auto">
            <a:xfrm>
              <a:off x="995363" y="1870075"/>
              <a:ext cx="3409135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1590675" y="5200650"/>
              <a:ext cx="2209800" cy="30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Hippocampus</a:t>
              </a: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808667" y="6448425"/>
            <a:ext cx="320198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97" tIns="45698" rIns="91397" bIns="4569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</a:rPr>
              <a:t> Moser </a:t>
            </a:r>
            <a:r>
              <a:rPr lang="en-US" sz="1000" i="1" dirty="0">
                <a:solidFill>
                  <a:srgbClr val="000000"/>
                </a:solidFill>
                <a:latin typeface="Arial" pitchFamily="34" charset="0"/>
              </a:rPr>
              <a:t>et al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Arial" pitchFamily="34" charset="0"/>
              </a:rPr>
              <a:t>Annu</a:t>
            </a:r>
            <a:r>
              <a:rPr lang="en-US" sz="1000" i="1" dirty="0">
                <a:solidFill>
                  <a:srgbClr val="000000"/>
                </a:solidFill>
                <a:latin typeface="Arial" pitchFamily="34" charset="0"/>
              </a:rPr>
              <a:t> Rev </a:t>
            </a:r>
            <a:r>
              <a:rPr lang="en-US" sz="1000" i="1" dirty="0" err="1">
                <a:solidFill>
                  <a:srgbClr val="000000"/>
                </a:solidFill>
                <a:latin typeface="Arial" pitchFamily="34" charset="0"/>
              </a:rPr>
              <a:t>Neurosci</a:t>
            </a:r>
            <a:r>
              <a:rPr lang="en-US" sz="1000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</a:rPr>
              <a:t> 2008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1026188" y="502118"/>
            <a:ext cx="738663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7" tIns="45698" rIns="91397" bIns="45698">
            <a:spAutoFit/>
          </a:bodyPr>
          <a:lstStyle/>
          <a:p>
            <a:pPr algn="l"/>
            <a:r>
              <a:rPr lang="en-US" sz="2800" b="1" dirty="0">
                <a:solidFill>
                  <a:srgbClr val="000000"/>
                </a:solidFill>
                <a:latin typeface="Palatino Linotype" pitchFamily="18" charset="0"/>
              </a:rPr>
              <a:t>Place cells </a:t>
            </a:r>
            <a:r>
              <a:rPr lang="en-US" sz="2400" dirty="0">
                <a:solidFill>
                  <a:srgbClr val="000000"/>
                </a:solidFill>
                <a:latin typeface="Palatino Linotype" pitchFamily="18" charset="0"/>
              </a:rPr>
              <a:t>in hippocampus respond to single places.</a:t>
            </a:r>
          </a:p>
        </p:txBody>
      </p:sp>
    </p:spTree>
    <p:extLst>
      <p:ext uri="{BB962C8B-B14F-4D97-AF65-F5344CB8AC3E}">
        <p14:creationId xmlns:p14="http://schemas.microsoft.com/office/powerpoint/2010/main" val="171586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4" tIns="45678" rIns="91354" bIns="4567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396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923925"/>
            <a:ext cx="535305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457200" y="274641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Stuck in a maze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50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4" tIns="45678" rIns="91354" bIns="4567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364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923925"/>
            <a:ext cx="535305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4548" name="Rectangle 4"/>
          <p:cNvSpPr>
            <a:spLocks noChangeArrowheads="1"/>
          </p:cNvSpPr>
          <p:nvPr/>
        </p:nvSpPr>
        <p:spPr bwMode="auto">
          <a:xfrm>
            <a:off x="457200" y="274641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 anchor="ctr"/>
          <a:lstStyle/>
          <a:p>
            <a:r>
              <a:rPr lang="en-US" sz="2800" b="1" dirty="0" smtClean="0">
                <a:latin typeface="Arial"/>
                <a:cs typeface="Arial"/>
              </a:rPr>
              <a:t>Which way do I go?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64550" name="Line 6"/>
          <p:cNvSpPr>
            <a:spLocks noChangeShapeType="1"/>
          </p:cNvSpPr>
          <p:nvPr/>
        </p:nvSpPr>
        <p:spPr bwMode="auto">
          <a:xfrm>
            <a:off x="5148263" y="2909888"/>
            <a:ext cx="9207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4551" name="Line 7"/>
          <p:cNvSpPr>
            <a:spLocks noChangeShapeType="1"/>
          </p:cNvSpPr>
          <p:nvPr/>
        </p:nvSpPr>
        <p:spPr bwMode="auto">
          <a:xfrm>
            <a:off x="5148263" y="2046288"/>
            <a:ext cx="0" cy="8064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>
            <a:off x="4284663" y="2046288"/>
            <a:ext cx="863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4553" name="Line 9"/>
          <p:cNvSpPr>
            <a:spLocks noChangeShapeType="1"/>
          </p:cNvSpPr>
          <p:nvPr/>
        </p:nvSpPr>
        <p:spPr bwMode="auto">
          <a:xfrm flipV="1">
            <a:off x="4284663" y="2046288"/>
            <a:ext cx="0" cy="7493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3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4" tIns="45678" rIns="91354" bIns="4567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396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923925"/>
            <a:ext cx="535305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457200" y="274641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Place cells fire in their place fields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81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spect="1" noChangeArrowheads="1"/>
          </p:cNvSpPr>
          <p:nvPr/>
        </p:nvSpPr>
        <p:spPr bwMode="auto">
          <a:xfrm>
            <a:off x="774700" y="901704"/>
            <a:ext cx="7588250" cy="4902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4" tIns="45678" rIns="91354" bIns="4567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02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923925"/>
            <a:ext cx="535305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2436" name="Rectangle 4"/>
          <p:cNvSpPr>
            <a:spLocks noChangeArrowheads="1"/>
          </p:cNvSpPr>
          <p:nvPr/>
        </p:nvSpPr>
        <p:spPr bwMode="auto">
          <a:xfrm>
            <a:off x="457200" y="274641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 anchor="ctr"/>
          <a:lstStyle/>
          <a:p>
            <a:r>
              <a:rPr lang="en-US" sz="2800" b="1" i="1">
                <a:solidFill>
                  <a:srgbClr val="A50021"/>
                </a:solidFill>
                <a:latin typeface="Palatino Linotype" charset="0"/>
              </a:rPr>
              <a:t>Place Cells Tell Me Where I Am</a:t>
            </a:r>
          </a:p>
        </p:txBody>
      </p:sp>
      <p:sp>
        <p:nvSpPr>
          <p:cNvPr id="402438" name="AutoShape 6"/>
          <p:cNvSpPr>
            <a:spLocks noChangeAspect="1" noChangeArrowheads="1"/>
          </p:cNvSpPr>
          <p:nvPr/>
        </p:nvSpPr>
        <p:spPr bwMode="auto">
          <a:xfrm>
            <a:off x="-803275" y="-2133600"/>
            <a:ext cx="10153650" cy="10129838"/>
          </a:xfrm>
          <a:custGeom>
            <a:avLst/>
            <a:gdLst>
              <a:gd name="G0" fmla="+- 9466 0 0"/>
              <a:gd name="G1" fmla="+- 21600 0 9466"/>
              <a:gd name="G2" fmla="+- 21600 0 946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466" y="10800"/>
                </a:moveTo>
                <a:cubicBezTo>
                  <a:pt x="9466" y="11537"/>
                  <a:pt x="10063" y="12134"/>
                  <a:pt x="10800" y="12134"/>
                </a:cubicBezTo>
                <a:cubicBezTo>
                  <a:pt x="11537" y="12134"/>
                  <a:pt x="12134" y="11537"/>
                  <a:pt x="12134" y="10800"/>
                </a:cubicBezTo>
                <a:cubicBezTo>
                  <a:pt x="12134" y="10063"/>
                  <a:pt x="11537" y="9466"/>
                  <a:pt x="10800" y="9466"/>
                </a:cubicBezTo>
                <a:cubicBezTo>
                  <a:pt x="10063" y="9466"/>
                  <a:pt x="9466" y="10063"/>
                  <a:pt x="9466" y="108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4" tIns="45678" rIns="91354" bIns="4567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274320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 anchor="ctr"/>
          <a:lstStyle/>
          <a:p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Place cells fire in their place fields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13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04800" y="2819400"/>
            <a:ext cx="8610600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291" tIns="45646" rIns="91291" bIns="45646" anchor="ctr"/>
          <a:lstStyle/>
          <a:p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123908" name="Picture 4" descr="gimp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4" y="1101349"/>
            <a:ext cx="85645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769940" y="779466"/>
            <a:ext cx="776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1" tIns="45646" rIns="91291" bIns="4564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FF"/>
                </a:solidFill>
                <a:latin typeface="Palatino Linotype" charset="0"/>
                <a:cs typeface="ＭＳ Ｐゴシック" charset="0"/>
              </a:rPr>
              <a:t>Sharp-Wave / Ripples Unexplored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7848600" y="6400800"/>
            <a:ext cx="175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1" tIns="45646" rIns="91291" bIns="45646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cs typeface="ＭＳ Ｐゴシック" charset="0"/>
              </a:rPr>
              <a:t>Buzsaki, 1989</a:t>
            </a:r>
          </a:p>
        </p:txBody>
      </p:sp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5808667" y="6448425"/>
            <a:ext cx="320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1" tIns="45646" rIns="91291" bIns="45646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cs typeface="ＭＳ Ｐゴシック" charset="0"/>
              </a:rPr>
              <a:t>Buzsaki</a:t>
            </a:r>
            <a:r>
              <a:rPr lang="en-US" sz="1000" dirty="0">
                <a:solidFill>
                  <a:srgbClr val="000000"/>
                </a:solidFill>
                <a:cs typeface="ＭＳ Ｐゴシック" charset="0"/>
              </a:rPr>
              <a:t>, 1989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274641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4" tIns="45678" rIns="91354" bIns="45678" anchor="ctr"/>
          <a:lstStyle/>
          <a:p>
            <a:r>
              <a:rPr lang="en-US" sz="2800" b="1" dirty="0" smtClean="0">
                <a:solidFill>
                  <a:srgbClr val="A50021"/>
                </a:solidFill>
                <a:latin typeface="Palatino Linotype" charset="0"/>
                <a:cs typeface="ＭＳ Ｐゴシック" charset="0"/>
              </a:rPr>
              <a:t>Two states of hippocampal activity</a:t>
            </a:r>
            <a:endParaRPr lang="en-US" sz="2800" b="1" dirty="0">
              <a:solidFill>
                <a:srgbClr val="A50021"/>
              </a:solidFill>
              <a:latin typeface="Palatino Linotype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7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30763</TotalTime>
  <Words>768</Words>
  <Application>Microsoft Macintosh PowerPoint</Application>
  <PresentationFormat>On-screen Show (4:3)</PresentationFormat>
  <Paragraphs>265</Paragraphs>
  <Slides>38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Default Design</vt:lpstr>
      <vt:lpstr>Title &amp; Bullets</vt:lpstr>
      <vt:lpstr>13_Default Design</vt:lpstr>
      <vt:lpstr>9_Default Design</vt:lpstr>
      <vt:lpstr>4_Default Design</vt:lpstr>
      <vt:lpstr>10_Default Design</vt:lpstr>
      <vt:lpstr>11_Default Design</vt:lpstr>
      <vt:lpstr>6_Default Design</vt:lpstr>
      <vt:lpstr>8_Default Design</vt:lpstr>
      <vt:lpstr>14_Default Design</vt:lpstr>
      <vt:lpstr>3_Default Design</vt:lpstr>
      <vt:lpstr>1_Default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Massachusetts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J Foster</dc:creator>
  <cp:lastModifiedBy>David Foster</cp:lastModifiedBy>
  <cp:revision>881</cp:revision>
  <dcterms:created xsi:type="dcterms:W3CDTF">2005-02-19T08:33:51Z</dcterms:created>
  <dcterms:modified xsi:type="dcterms:W3CDTF">2014-04-28T04:53:28Z</dcterms:modified>
</cp:coreProperties>
</file>